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65" r:id="rId3"/>
    <p:sldId id="660" r:id="rId4"/>
    <p:sldId id="659" r:id="rId5"/>
    <p:sldId id="566" r:id="rId6"/>
    <p:sldId id="532" r:id="rId7"/>
    <p:sldId id="534" r:id="rId8"/>
    <p:sldId id="568" r:id="rId9"/>
    <p:sldId id="447" r:id="rId10"/>
    <p:sldId id="537" r:id="rId11"/>
    <p:sldId id="448" r:id="rId12"/>
    <p:sldId id="547" r:id="rId13"/>
    <p:sldId id="550" r:id="rId14"/>
    <p:sldId id="551" r:id="rId15"/>
    <p:sldId id="449" r:id="rId16"/>
    <p:sldId id="501" r:id="rId18"/>
    <p:sldId id="451" r:id="rId19"/>
    <p:sldId id="661" r:id="rId20"/>
    <p:sldId id="662" r:id="rId21"/>
    <p:sldId id="663" r:id="rId22"/>
    <p:sldId id="552" r:id="rId23"/>
    <p:sldId id="543" r:id="rId24"/>
    <p:sldId id="452" r:id="rId25"/>
    <p:sldId id="548" r:id="rId26"/>
    <p:sldId id="549" r:id="rId27"/>
    <p:sldId id="627" r:id="rId28"/>
    <p:sldId id="553" r:id="rId29"/>
    <p:sldId id="664" r:id="rId30"/>
    <p:sldId id="555" r:id="rId31"/>
    <p:sldId id="556" r:id="rId32"/>
    <p:sldId id="557" r:id="rId33"/>
    <p:sldId id="558" r:id="rId34"/>
    <p:sldId id="561" r:id="rId35"/>
    <p:sldId id="562" r:id="rId36"/>
    <p:sldId id="711" r:id="rId37"/>
    <p:sldId id="611" r:id="rId38"/>
    <p:sldId id="612" r:id="rId39"/>
    <p:sldId id="613" r:id="rId40"/>
    <p:sldId id="614" r:id="rId41"/>
    <p:sldId id="615" r:id="rId42"/>
    <p:sldId id="616" r:id="rId43"/>
    <p:sldId id="617" r:id="rId44"/>
    <p:sldId id="618" r:id="rId45"/>
    <p:sldId id="619" r:id="rId46"/>
    <p:sldId id="620" r:id="rId47"/>
    <p:sldId id="621" r:id="rId48"/>
    <p:sldId id="622" r:id="rId49"/>
    <p:sldId id="654" r:id="rId50"/>
    <p:sldId id="623" r:id="rId51"/>
    <p:sldId id="624" r:id="rId52"/>
    <p:sldId id="626" r:id="rId53"/>
    <p:sldId id="655" r:id="rId5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HANCAI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22BE0"/>
    <a:srgbClr val="F02402"/>
    <a:srgbClr val="730B03"/>
    <a:srgbClr val="1EC6B2"/>
    <a:srgbClr val="FFECD9"/>
    <a:srgbClr val="FFDCB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77"/>
    <p:restoredTop sz="94709"/>
  </p:normalViewPr>
  <p:slideViewPr>
    <p:cSldViewPr showGuides="1">
      <p:cViewPr varScale="1">
        <p:scale>
          <a:sx n="85" d="100"/>
          <a:sy n="85" d="100"/>
        </p:scale>
        <p:origin x="-1404" y="-90"/>
      </p:cViewPr>
      <p:guideLst>
        <p:guide orient="horz" pos="2201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e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77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6.wmf"/><Relationship Id="rId3" Type="http://schemas.openxmlformats.org/officeDocument/2006/relationships/image" Target="../media/image105.emf"/><Relationship Id="rId2" Type="http://schemas.openxmlformats.org/officeDocument/2006/relationships/image" Target="../media/image104.wmf"/><Relationship Id="rId1" Type="http://schemas.openxmlformats.org/officeDocument/2006/relationships/image" Target="../media/image103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11.emf"/><Relationship Id="rId1" Type="http://schemas.openxmlformats.org/officeDocument/2006/relationships/image" Target="../media/image110.w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6.emf"/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lvl="0" indent="0" defTabSz="9144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457200" defTabSz="914400"/>
            <a:r>
              <a:rPr lang="zh-CN" altLang="en-US"/>
              <a:t>第二级</a:t>
            </a:r>
            <a:endParaRPr lang="zh-CN" altLang="en-US"/>
          </a:p>
          <a:p>
            <a:pPr lvl="2" indent="914400" defTabSz="914400"/>
            <a:r>
              <a:rPr lang="zh-CN" altLang="en-US"/>
              <a:t>第三级</a:t>
            </a:r>
            <a:endParaRPr lang="zh-CN" altLang="en-US"/>
          </a:p>
          <a:p>
            <a:pPr lvl="3" indent="1371600" defTabSz="914400"/>
            <a:r>
              <a:rPr lang="zh-CN" altLang="en-US"/>
              <a:t>第四级</a:t>
            </a:r>
            <a:endParaRPr lang="zh-CN" altLang="en-US"/>
          </a:p>
          <a:p>
            <a:pPr lvl="4" indent="1828800" defTabSz="9144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1. </a:t>
            </a:r>
            <a:r>
              <a:rPr lang="zh-CN" altLang="en-US" dirty="0"/>
              <a:t>从物理意义上解释低通电路</a:t>
            </a:r>
            <a:endParaRPr lang="zh-CN" altLang="en-US" dirty="0"/>
          </a:p>
          <a:p>
            <a:pPr lvl="0" eaLnBrk="1" hangingPunct="1"/>
            <a:r>
              <a:rPr lang="en-US" altLang="zh-CN" dirty="0"/>
              <a:t>2. </a:t>
            </a:r>
            <a:r>
              <a:rPr lang="zh-CN" altLang="en-US" dirty="0"/>
              <a:t>稳态分析方法</a:t>
            </a:r>
            <a:endParaRPr lang="zh-CN" altLang="en-US" dirty="0"/>
          </a:p>
          <a:p>
            <a:pPr lvl="0" eaLnBrk="1" hangingPunct="1"/>
            <a:r>
              <a:rPr lang="en-US" altLang="zh-CN" dirty="0"/>
              <a:t>3. </a:t>
            </a:r>
            <a:r>
              <a:rPr lang="zh-CN" altLang="en-US" dirty="0"/>
              <a:t>增益与传递函数</a:t>
            </a:r>
            <a:endParaRPr lang="zh-CN" altLang="en-US" dirty="0"/>
          </a:p>
          <a:p>
            <a:pPr lvl="0" eaLnBrk="1" hangingPunct="1"/>
            <a:r>
              <a:rPr lang="en-US" altLang="zh-CN" dirty="0"/>
              <a:t>4. </a:t>
            </a:r>
            <a:r>
              <a:rPr lang="zh-CN" altLang="en-US" dirty="0"/>
              <a:t>复数的模与相角</a:t>
            </a:r>
            <a:endParaRPr lang="zh-CN" altLang="en-US" dirty="0"/>
          </a:p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毫毫毫毫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3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4005263"/>
            <a:ext cx="9144000" cy="2852738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en-US" strike="noStrike" noProof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001489" y="6022569"/>
            <a:ext cx="7097480" cy="46721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01490" y="4994694"/>
            <a:ext cx="7097479" cy="935714"/>
          </a:xfrm>
        </p:spPr>
        <p:txBody>
          <a:bodyPr/>
          <a:lstStyle>
            <a:lvl1pPr algn="ctr">
              <a:defRPr sz="3600" baseline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58738"/>
            <a:ext cx="779303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71550" y="1395413"/>
            <a:ext cx="3914775" cy="48212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5038725" y="1395413"/>
            <a:ext cx="3916363" cy="4821237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 smtClean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 smtClean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/>
            <a:fld id="{9A0DB2DC-4C9A-4742-B13C-FB6460FD3503}" type="slidenum">
              <a:rPr lang="en-US" altLang="zh-CN" sz="1400" b="0" strike="noStrike" noProof="1" dirty="0">
                <a:latin typeface="Tahoma" panose="020B0604030504040204" pitchFamily="34" charset="0"/>
                <a:ea typeface="黑体" panose="02010609060101010101" pitchFamily="2" charset="-122"/>
                <a:cs typeface="+mn-ea"/>
              </a:rPr>
            </a:fld>
            <a:endParaRPr lang="en-US" altLang="zh-CN" sz="1400" b="0" strike="noStrike" noProof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auto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auto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auto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469900" y="423863"/>
            <a:ext cx="8240713" cy="69840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335600" y="1911600"/>
            <a:ext cx="6458400" cy="4186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>
          <a:blip r:embed="rId2"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19386"/>
            <a:ext cx="5995988" cy="1235075"/>
          </a:xfrm>
        </p:spPr>
        <p:txBody>
          <a:bodyPr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607576"/>
            <a:ext cx="5997600" cy="676800"/>
          </a:xfrm>
          <a:blipFill dpi="0" rotWithShape="1">
            <a:blip r:embed="rId2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423863"/>
            <a:ext cx="8240713" cy="698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35600" y="1911600"/>
            <a:ext cx="6678000" cy="18360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1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10000"/>
              </a:lnSpc>
              <a:buFontTx/>
              <a:buNone/>
              <a:defRPr/>
            </a:lvl3pPr>
            <a:lvl4pPr marL="1371600" indent="0">
              <a:lnSpc>
                <a:spcPct val="110000"/>
              </a:lnSpc>
              <a:buFontTx/>
              <a:buNone/>
              <a:defRPr/>
            </a:lvl4pPr>
            <a:lvl5pPr marL="1828800" indent="0">
              <a:lnSpc>
                <a:spcPct val="110000"/>
              </a:lnSpc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335600" y="4032000"/>
            <a:ext cx="6678000" cy="18360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1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1600" y="424800"/>
            <a:ext cx="8240400" cy="698400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71600" y="2200274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609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4609" y="2200274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3"/>
          <p:cNvSpPr>
            <a:spLocks noChangeArrowheads="1"/>
          </p:cNvSpPr>
          <p:nvPr/>
        </p:nvSpPr>
        <p:spPr bwMode="auto">
          <a:xfrm>
            <a:off x="2741613" y="3689350"/>
            <a:ext cx="6402388" cy="336550"/>
          </a:xfrm>
          <a:prstGeom prst="parallelogram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p>
            <a:pPr lvl="0" indent="0" algn="ctr" fontAlgn="base">
              <a:lnSpc>
                <a:spcPct val="88000"/>
              </a:lnSpc>
              <a:buSzPct val="80000"/>
              <a:buFont typeface="Wingdings" panose="05000000000000000000" pitchFamily="2" charset="2"/>
            </a:pPr>
            <a:endParaRPr lang="zh-CN" altLang="zh-CN" sz="1300" strike="noStrike" noProof="1">
              <a:solidFill>
                <a:srgbClr val="ACD1E8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2127600" y="2731750"/>
            <a:ext cx="4888800" cy="957600"/>
          </a:xfrm>
        </p:spPr>
        <p:txBody>
          <a:bodyPr anchor="ctr" anchorCtr="0">
            <a:normAutofit/>
          </a:bodyPr>
          <a:lstStyle>
            <a:lvl1pPr algn="ctr">
              <a:defRPr sz="5600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1600" y="424800"/>
            <a:ext cx="8240400" cy="69840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720000" y="2152800"/>
            <a:ext cx="3776400" cy="379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en-US" strike="noStrike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939200" y="2152800"/>
            <a:ext cx="3747600" cy="3794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476570" y="365125"/>
            <a:ext cx="805703" cy="5811838"/>
          </a:xfrm>
        </p:spPr>
        <p:txBody>
          <a:bodyPr vert="horz" anchor="t" anchorCtr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352304" y="365125"/>
            <a:ext cx="5949952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4.jpeg"/><Relationship Id="rId17" Type="http://schemas.openxmlformats.org/officeDocument/2006/relationships/image" Target="../media/image3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175" y="0"/>
            <a:ext cx="9144000" cy="276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630363"/>
            <a:ext cx="9144000" cy="523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1358900"/>
            <a:ext cx="9144000" cy="5507038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zh-CN" altLang="en-US" strike="noStrike" noProof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423863"/>
            <a:ext cx="8240713" cy="7000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1030" name="KSO_BC1"/>
          <p:cNvSpPr>
            <a:spLocks noGrp="1"/>
          </p:cNvSpPr>
          <p:nvPr>
            <p:ph type="body"/>
          </p:nvPr>
        </p:nvSpPr>
        <p:spPr>
          <a:xfrm>
            <a:off x="469900" y="1630363"/>
            <a:ext cx="8231188" cy="4581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random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altLang="en-US" sz="3200" b="1" kern="1200" dirty="0">
          <a:ln w="12700">
            <a:solidFill>
              <a:schemeClr val="bg1">
                <a:alpha val="75000"/>
              </a:schemeClr>
            </a:solidFill>
          </a:ln>
          <a:solidFill>
            <a:srgbClr val="382E77"/>
          </a:solidFill>
          <a:effectLst>
            <a:glow rad="139700">
              <a:schemeClr val="accent4">
                <a:satMod val="175000"/>
                <a:alpha val="15000"/>
              </a:schemeClr>
            </a:glow>
          </a:effectLst>
          <a:latin typeface="Arial" panose="020B0604020202020204" pitchFamily="34" charset="0"/>
          <a:ea typeface="黑体" panose="02010609060101010101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57505" indent="-357505" algn="just" rtl="0" fontAlgn="base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" panose="05000000000000000000" pitchFamily="2" charset="2"/>
        <a:buChar char=""/>
        <a:defRPr sz="2400" kern="1200">
          <a:solidFill>
            <a:srgbClr val="4061AA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1pPr>
      <a:lvl2pPr marL="647700" indent="-230505" algn="just" rtl="0" fontAlgn="base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幼圆" panose="02010509060101010101" pitchFamily="49" charset="-122"/>
          <a:ea typeface="黑体" panose="02010609060101010101" pitchFamily="2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6.xml"/><Relationship Id="rId3" Type="http://schemas.openxmlformats.org/officeDocument/2006/relationships/audio" Target="../media/audio1.wav"/><Relationship Id="rId2" Type="http://schemas.openxmlformats.org/officeDocument/2006/relationships/image" Target="../media/image11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16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16.xml"/><Relationship Id="rId7" Type="http://schemas.openxmlformats.org/officeDocument/2006/relationships/audio" Target="../media/audio1.wav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7.wmf"/><Relationship Id="rId10" Type="http://schemas.openxmlformats.org/officeDocument/2006/relationships/notesSlide" Target="../notesSlides/notesSlide1.xml"/><Relationship Id="rId1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2.wmf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16.xml"/><Relationship Id="rId11" Type="http://schemas.openxmlformats.org/officeDocument/2006/relationships/audio" Target="../media/audio1.wav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7.wmf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3.wmf"/><Relationship Id="rId1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16.xml"/><Relationship Id="rId5" Type="http://schemas.openxmlformats.org/officeDocument/2006/relationships/audio" Target="../media/audio2.wav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6.emf"/><Relationship Id="rId18" Type="http://schemas.openxmlformats.org/officeDocument/2006/relationships/vmlDrawing" Target="../drawings/vmlDrawing17.vml"/><Relationship Id="rId17" Type="http://schemas.openxmlformats.org/officeDocument/2006/relationships/slideLayout" Target="../slideLayouts/slideLayout16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36.bin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35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43.wmf"/><Relationship Id="rId13" Type="http://schemas.openxmlformats.org/officeDocument/2006/relationships/vmlDrawing" Target="../drawings/vmlDrawing18.vml"/><Relationship Id="rId12" Type="http://schemas.openxmlformats.org/officeDocument/2006/relationships/slideLayout" Target="../slideLayouts/slideLayout16.xml"/><Relationship Id="rId11" Type="http://schemas.openxmlformats.org/officeDocument/2006/relationships/audio" Target="../media/audio1.wav"/><Relationship Id="rId10" Type="http://schemas.openxmlformats.org/officeDocument/2006/relationships/image" Target="../media/image36.emf"/><Relationship Id="rId1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1.wav"/><Relationship Id="rId7" Type="http://schemas.openxmlformats.org/officeDocument/2006/relationships/image" Target="../media/image51.jpeg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48.emf"/><Relationship Id="rId10" Type="http://schemas.openxmlformats.org/officeDocument/2006/relationships/vmlDrawing" Target="../drawings/vmlDrawing19.vml"/><Relationship Id="rId1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16.xml"/><Relationship Id="rId6" Type="http://schemas.openxmlformats.org/officeDocument/2006/relationships/audio" Target="../media/audio1.wav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5.bin"/><Relationship Id="rId3" Type="http://schemas.openxmlformats.org/officeDocument/2006/relationships/image" Target="../media/image48.emf"/><Relationship Id="rId2" Type="http://schemas.openxmlformats.org/officeDocument/2006/relationships/oleObject" Target="../embeddings/oleObject44.bin"/><Relationship Id="rId1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61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58.wmf"/><Relationship Id="rId13" Type="http://schemas.openxmlformats.org/officeDocument/2006/relationships/vmlDrawing" Target="../drawings/vmlDrawing21.vml"/><Relationship Id="rId12" Type="http://schemas.openxmlformats.org/officeDocument/2006/relationships/slideLayout" Target="../slideLayouts/slideLayout16.xml"/><Relationship Id="rId11" Type="http://schemas.openxmlformats.org/officeDocument/2006/relationships/image" Target="../media/image63.png"/><Relationship Id="rId10" Type="http://schemas.openxmlformats.org/officeDocument/2006/relationships/image" Target="../media/image62.wmf"/><Relationship Id="rId1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audio" Target="../media/audio2.wav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0.png"/><Relationship Id="rId3" Type="http://schemas.openxmlformats.org/officeDocument/2006/relationships/image" Target="../media/image69.wmf"/><Relationship Id="rId2" Type="http://schemas.openxmlformats.org/officeDocument/2006/relationships/oleObject" Target="../embeddings/oleObject51.bin"/><Relationship Id="rId1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76.jpeg"/><Relationship Id="rId7" Type="http://schemas.openxmlformats.org/officeDocument/2006/relationships/image" Target="../media/image75.png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3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72.wmf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16.xml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79.e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78.emf"/><Relationship Id="rId1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audio2.wav"/><Relationship Id="rId3" Type="http://schemas.openxmlformats.org/officeDocument/2006/relationships/image" Target="../media/image81.emf"/><Relationship Id="rId2" Type="http://schemas.openxmlformats.org/officeDocument/2006/relationships/oleObject" Target="../embeddings/oleObject59.bin"/><Relationship Id="rId1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86.jpeg"/><Relationship Id="rId7" Type="http://schemas.openxmlformats.org/officeDocument/2006/relationships/image" Target="../media/image85.jpeg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3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82.wmf"/><Relationship Id="rId11" Type="http://schemas.openxmlformats.org/officeDocument/2006/relationships/vmlDrawing" Target="../drawings/vmlDrawing26.vml"/><Relationship Id="rId10" Type="http://schemas.openxmlformats.org/officeDocument/2006/relationships/slideLayout" Target="../slideLayouts/slideLayout16.xml"/><Relationship Id="rId1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89.jpeg"/><Relationship Id="rId3" Type="http://schemas.openxmlformats.org/officeDocument/2006/relationships/image" Target="../media/image88.jpeg"/><Relationship Id="rId2" Type="http://schemas.openxmlformats.org/officeDocument/2006/relationships/image" Target="../media/image87.wmf"/><Relationship Id="rId1" Type="http://schemas.openxmlformats.org/officeDocument/2006/relationships/oleObject" Target="../embeddings/oleObject6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8.v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8.emf"/><Relationship Id="rId1" Type="http://schemas.openxmlformats.org/officeDocument/2006/relationships/oleObject" Target="../embeddings/oleObject6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6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95.jpeg"/><Relationship Id="rId1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6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95.jpeg"/><Relationship Id="rId1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99.e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98.emf"/><Relationship Id="rId1" Type="http://schemas.openxmlformats.org/officeDocument/2006/relationships/oleObject" Target="../embeddings/oleObject67.bin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2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3.png"/><Relationship Id="rId3" Type="http://schemas.openxmlformats.org/officeDocument/2006/relationships/image" Target="../media/image100.wmf"/><Relationship Id="rId2" Type="http://schemas.openxmlformats.org/officeDocument/2006/relationships/oleObject" Target="../embeddings/oleObject69.bin"/><Relationship Id="rId1" Type="http://schemas.openxmlformats.org/officeDocument/2006/relationships/image" Target="../media/image95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2.png"/><Relationship Id="rId3" Type="http://schemas.openxmlformats.org/officeDocument/2006/relationships/image" Target="../media/image101.wmf"/><Relationship Id="rId2" Type="http://schemas.openxmlformats.org/officeDocument/2006/relationships/oleObject" Target="../embeddings/oleObject70.bin"/><Relationship Id="rId1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image" Target="../media/image106.wmf"/><Relationship Id="rId7" Type="http://schemas.openxmlformats.org/officeDocument/2006/relationships/oleObject" Target="../embeddings/oleObject74.bin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4.wmf"/><Relationship Id="rId3" Type="http://schemas.openxmlformats.org/officeDocument/2006/relationships/oleObject" Target="../embeddings/oleObject72.bin"/><Relationship Id="rId2" Type="http://schemas.openxmlformats.org/officeDocument/2006/relationships/image" Target="../media/image103.emf"/><Relationship Id="rId10" Type="http://schemas.openxmlformats.org/officeDocument/2006/relationships/vmlDrawing" Target="../drawings/vmlDrawing34.vml"/><Relationship Id="rId1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5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76.bin"/><Relationship Id="rId3" Type="http://schemas.openxmlformats.org/officeDocument/2006/relationships/image" Target="../media/image107.wmf"/><Relationship Id="rId2" Type="http://schemas.openxmlformats.org/officeDocument/2006/relationships/oleObject" Target="../embeddings/oleObject75.bin"/><Relationship Id="rId1" Type="http://schemas.openxmlformats.org/officeDocument/2006/relationships/image" Target="../media/image95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wmf"/><Relationship Id="rId8" Type="http://schemas.openxmlformats.org/officeDocument/2006/relationships/oleObject" Target="../embeddings/oleObject80.bin"/><Relationship Id="rId7" Type="http://schemas.openxmlformats.org/officeDocument/2006/relationships/image" Target="../media/image112.wmf"/><Relationship Id="rId6" Type="http://schemas.openxmlformats.org/officeDocument/2006/relationships/oleObject" Target="../embeddings/oleObject79.bin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78.bin"/><Relationship Id="rId3" Type="http://schemas.openxmlformats.org/officeDocument/2006/relationships/image" Target="../media/image110.wmf"/><Relationship Id="rId2" Type="http://schemas.openxmlformats.org/officeDocument/2006/relationships/oleObject" Target="../embeddings/oleObject77.bin"/><Relationship Id="rId11" Type="http://schemas.openxmlformats.org/officeDocument/2006/relationships/vmlDrawing" Target="../drawings/vmlDrawing36.vml"/><Relationship Id="rId10" Type="http://schemas.openxmlformats.org/officeDocument/2006/relationships/slideLayout" Target="../slideLayouts/slideLayout16.xml"/><Relationship Id="rId1" Type="http://schemas.openxmlformats.org/officeDocument/2006/relationships/image" Target="../media/image109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image" Target="../media/image116.e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14.e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111.emf"/><Relationship Id="rId10" Type="http://schemas.openxmlformats.org/officeDocument/2006/relationships/vmlDrawing" Target="../drawings/vmlDrawing37.vml"/><Relationship Id="rId1" Type="http://schemas.openxmlformats.org/officeDocument/2006/relationships/oleObject" Target="../embeddings/oleObject81.bin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8.v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86.bin"/><Relationship Id="rId3" Type="http://schemas.openxmlformats.org/officeDocument/2006/relationships/image" Target="../media/image107.wmf"/><Relationship Id="rId2" Type="http://schemas.openxmlformats.org/officeDocument/2006/relationships/oleObject" Target="../embeddings/oleObject85.bin"/><Relationship Id="rId1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8.emf"/><Relationship Id="rId1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7.emf"/><Relationship Id="rId1" Type="http://schemas.openxmlformats.org/officeDocument/2006/relationships/oleObject" Target="../embeddings/oleObject87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6.xml"/><Relationship Id="rId3" Type="http://schemas.openxmlformats.org/officeDocument/2006/relationships/audio" Target="../media/audio1.wav"/><Relationship Id="rId2" Type="http://schemas.openxmlformats.org/officeDocument/2006/relationships/image" Target="../media/image9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6.xml"/><Relationship Id="rId3" Type="http://schemas.openxmlformats.org/officeDocument/2006/relationships/audio" Target="../media/audio1.wav"/><Relationship Id="rId2" Type="http://schemas.openxmlformats.org/officeDocument/2006/relationships/image" Target="../media/image10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4826" name="Rectangle 10"/>
          <p:cNvSpPr>
            <a:spLocks noChangeArrowheads="1"/>
          </p:cNvSpPr>
          <p:nvPr/>
        </p:nvSpPr>
        <p:spPr bwMode="auto">
          <a:xfrm>
            <a:off x="1426845" y="857250"/>
            <a:ext cx="6106795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章集成运算放大电路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0240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" name="Line 11"/>
          <p:cNvSpPr/>
          <p:nvPr/>
        </p:nvSpPr>
        <p:spPr>
          <a:xfrm>
            <a:off x="0" y="1785938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4828" name="Text Box 12"/>
          <p:cNvSpPr txBox="1"/>
          <p:nvPr/>
        </p:nvSpPr>
        <p:spPr>
          <a:xfrm>
            <a:off x="3346133" y="2708275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运算电路</a:t>
            </a:r>
            <a:endParaRPr lang="zh-CN" altLang="en-US" sz="3200" b="1" dirty="0">
              <a:solidFill>
                <a:srgbClr val="122BE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4829" name="Text Box 13"/>
          <p:cNvSpPr txBox="1"/>
          <p:nvPr/>
        </p:nvSpPr>
        <p:spPr>
          <a:xfrm>
            <a:off x="3360420" y="3500438"/>
            <a:ext cx="20732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滤波电路</a:t>
            </a:r>
            <a:endParaRPr lang="zh-CN" altLang="en-US" sz="3200" b="1" dirty="0">
              <a:solidFill>
                <a:srgbClr val="122BE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4830" name="Text Box 14"/>
          <p:cNvSpPr txBox="1"/>
          <p:nvPr/>
        </p:nvSpPr>
        <p:spPr>
          <a:xfrm>
            <a:off x="3346133" y="4292600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比较电路</a:t>
            </a:r>
            <a:endParaRPr lang="zh-CN" altLang="en-US" sz="3200" b="1" dirty="0">
              <a:solidFill>
                <a:srgbClr val="122BE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8" grpId="0"/>
      <p:bldP spid="674829" grpId="0"/>
      <p:bldP spid="6748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9187" name="Rectangle 19"/>
          <p:cNvSpPr/>
          <p:nvPr/>
        </p:nvSpPr>
        <p:spPr>
          <a:xfrm>
            <a:off x="4356100" y="4724400"/>
            <a:ext cx="2233613" cy="60769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电压跟随器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19188" name="Object 20"/>
          <p:cNvGraphicFramePr/>
          <p:nvPr/>
        </p:nvGraphicFramePr>
        <p:xfrm>
          <a:off x="1835150" y="4724400"/>
          <a:ext cx="12969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31165" imgH="203200" progId="Equation.3">
                  <p:embed/>
                </p:oleObj>
              </mc:Choice>
              <mc:Fallback>
                <p:oleObj name="" r:id="rId1" imgW="431165" imgH="2032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4724400"/>
                        <a:ext cx="1296988" cy="614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1" name="Group 167"/>
          <p:cNvGrpSpPr/>
          <p:nvPr/>
        </p:nvGrpSpPr>
        <p:grpSpPr>
          <a:xfrm>
            <a:off x="1042988" y="1628775"/>
            <a:ext cx="5473700" cy="3024188"/>
            <a:chOff x="3260" y="2075"/>
            <a:chExt cx="2021" cy="771"/>
          </a:xfrm>
        </p:grpSpPr>
        <p:grpSp>
          <p:nvGrpSpPr>
            <p:cNvPr id="12292" name="Group 121"/>
            <p:cNvGrpSpPr/>
            <p:nvPr/>
          </p:nvGrpSpPr>
          <p:grpSpPr>
            <a:xfrm>
              <a:off x="4014" y="2251"/>
              <a:ext cx="545" cy="544"/>
              <a:chOff x="4014" y="935"/>
              <a:chExt cx="545" cy="544"/>
            </a:xfrm>
          </p:grpSpPr>
          <p:grpSp>
            <p:nvGrpSpPr>
              <p:cNvPr id="12293" name="Group 122"/>
              <p:cNvGrpSpPr/>
              <p:nvPr/>
            </p:nvGrpSpPr>
            <p:grpSpPr>
              <a:xfrm>
                <a:off x="4014" y="935"/>
                <a:ext cx="545" cy="544"/>
                <a:chOff x="4059" y="1253"/>
                <a:chExt cx="545" cy="544"/>
              </a:xfrm>
            </p:grpSpPr>
            <p:sp>
              <p:nvSpPr>
                <p:cNvPr id="12294" name="Line 123"/>
                <p:cNvSpPr/>
                <p:nvPr/>
              </p:nvSpPr>
              <p:spPr>
                <a:xfrm>
                  <a:off x="4059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95" name="Line 124"/>
                <p:cNvSpPr/>
                <p:nvPr/>
              </p:nvSpPr>
              <p:spPr>
                <a:xfrm>
                  <a:off x="4059" y="1253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96" name="Line 125"/>
                <p:cNvSpPr/>
                <p:nvPr/>
              </p:nvSpPr>
              <p:spPr>
                <a:xfrm>
                  <a:off x="4604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97" name="Line 126"/>
                <p:cNvSpPr/>
                <p:nvPr/>
              </p:nvSpPr>
              <p:spPr>
                <a:xfrm>
                  <a:off x="4059" y="1797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298" name="Rectangle 127"/>
              <p:cNvSpPr/>
              <p:nvPr/>
            </p:nvSpPr>
            <p:spPr>
              <a:xfrm>
                <a:off x="4422" y="1117"/>
                <a:ext cx="64" cy="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2299" name="Group 128"/>
              <p:cNvGrpSpPr/>
              <p:nvPr/>
            </p:nvGrpSpPr>
            <p:grpSpPr>
              <a:xfrm>
                <a:off x="4195" y="981"/>
                <a:ext cx="91" cy="136"/>
                <a:chOff x="2608" y="1616"/>
                <a:chExt cx="227" cy="181"/>
              </a:xfrm>
            </p:grpSpPr>
            <p:grpSp>
              <p:nvGrpSpPr>
                <p:cNvPr id="12300" name="Group 129"/>
                <p:cNvGrpSpPr/>
                <p:nvPr/>
              </p:nvGrpSpPr>
              <p:grpSpPr>
                <a:xfrm>
                  <a:off x="2608" y="1616"/>
                  <a:ext cx="227" cy="181"/>
                  <a:chOff x="2608" y="1616"/>
                  <a:chExt cx="227" cy="181"/>
                </a:xfrm>
              </p:grpSpPr>
              <p:sp>
                <p:nvSpPr>
                  <p:cNvPr id="12301" name="Line 130"/>
                  <p:cNvSpPr/>
                  <p:nvPr/>
                </p:nvSpPr>
                <p:spPr>
                  <a:xfrm flipH="1">
                    <a:off x="2608" y="1616"/>
                    <a:ext cx="0" cy="18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02" name="Line 131"/>
                  <p:cNvSpPr/>
                  <p:nvPr/>
                </p:nvSpPr>
                <p:spPr>
                  <a:xfrm flipV="1">
                    <a:off x="2608" y="1706"/>
                    <a:ext cx="227" cy="9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303" name="Line 132"/>
                <p:cNvSpPr/>
                <p:nvPr/>
              </p:nvSpPr>
              <p:spPr>
                <a:xfrm>
                  <a:off x="2608" y="1616"/>
                  <a:ext cx="227" cy="9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304" name="Rectangle 133"/>
              <p:cNvSpPr/>
              <p:nvPr/>
            </p:nvSpPr>
            <p:spPr>
              <a:xfrm>
                <a:off x="4059" y="981"/>
                <a:ext cx="57" cy="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-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5" name="Rectangle 134"/>
              <p:cNvSpPr/>
              <p:nvPr/>
            </p:nvSpPr>
            <p:spPr>
              <a:xfrm>
                <a:off x="4059" y="1253"/>
                <a:ext cx="64" cy="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6" name="Rectangle 135"/>
              <p:cNvSpPr/>
              <p:nvPr/>
            </p:nvSpPr>
            <p:spPr>
              <a:xfrm>
                <a:off x="4332" y="1002"/>
                <a:ext cx="136" cy="1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anchor="ctr">
                <a:spAutoFit/>
              </a:bodyPr>
              <a:p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∞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07" name="Rectangle 138"/>
            <p:cNvSpPr/>
            <p:nvPr/>
          </p:nvSpPr>
          <p:spPr>
            <a:xfrm>
              <a:off x="4569" y="2508"/>
              <a:ext cx="46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8" name="Rectangle 139"/>
            <p:cNvSpPr/>
            <p:nvPr/>
          </p:nvSpPr>
          <p:spPr>
            <a:xfrm>
              <a:off x="3789" y="2364"/>
              <a:ext cx="24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9" name="Rectangle 140"/>
            <p:cNvSpPr/>
            <p:nvPr/>
          </p:nvSpPr>
          <p:spPr>
            <a:xfrm>
              <a:off x="3501" y="2682"/>
              <a:ext cx="5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0" name="Oval 141"/>
            <p:cNvSpPr/>
            <p:nvPr/>
          </p:nvSpPr>
          <p:spPr>
            <a:xfrm>
              <a:off x="3462" y="2672"/>
              <a:ext cx="48" cy="48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1" name="Oval 142"/>
            <p:cNvSpPr/>
            <p:nvPr/>
          </p:nvSpPr>
          <p:spPr>
            <a:xfrm>
              <a:off x="5030" y="2499"/>
              <a:ext cx="39" cy="48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2" name="Rectangle 143"/>
            <p:cNvSpPr/>
            <p:nvPr/>
          </p:nvSpPr>
          <p:spPr>
            <a:xfrm>
              <a:off x="4819" y="2084"/>
              <a:ext cx="19" cy="444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3" name="Rectangle 145"/>
            <p:cNvSpPr/>
            <p:nvPr/>
          </p:nvSpPr>
          <p:spPr>
            <a:xfrm>
              <a:off x="3260" y="2614"/>
              <a:ext cx="20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4" name="Rectangle 146"/>
            <p:cNvSpPr/>
            <p:nvPr/>
          </p:nvSpPr>
          <p:spPr>
            <a:xfrm>
              <a:off x="3308" y="2643"/>
              <a:ext cx="58" cy="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5" name="Rectangle 147"/>
            <p:cNvSpPr/>
            <p:nvPr/>
          </p:nvSpPr>
          <p:spPr>
            <a:xfrm>
              <a:off x="3366" y="2701"/>
              <a:ext cx="37" cy="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6" name="Rectangle 148"/>
            <p:cNvSpPr/>
            <p:nvPr/>
          </p:nvSpPr>
          <p:spPr>
            <a:xfrm>
              <a:off x="5079" y="2402"/>
              <a:ext cx="202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8" name="Rectangle 150"/>
            <p:cNvSpPr/>
            <p:nvPr/>
          </p:nvSpPr>
          <p:spPr>
            <a:xfrm>
              <a:off x="5165" y="2489"/>
              <a:ext cx="56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9" name="Rectangle 151"/>
            <p:cNvSpPr/>
            <p:nvPr/>
          </p:nvSpPr>
          <p:spPr>
            <a:xfrm>
              <a:off x="4049" y="2316"/>
              <a:ext cx="144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0" name="Rectangle 153"/>
            <p:cNvSpPr/>
            <p:nvPr/>
          </p:nvSpPr>
          <p:spPr>
            <a:xfrm>
              <a:off x="4030" y="2528"/>
              <a:ext cx="134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1" name="Rectangle 155"/>
            <p:cNvSpPr/>
            <p:nvPr/>
          </p:nvSpPr>
          <p:spPr>
            <a:xfrm>
              <a:off x="3789" y="2084"/>
              <a:ext cx="19" cy="28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2" name="Rectangle 156"/>
            <p:cNvSpPr/>
            <p:nvPr/>
          </p:nvSpPr>
          <p:spPr>
            <a:xfrm>
              <a:off x="3789" y="2075"/>
              <a:ext cx="103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4" name="Rectangle 160"/>
            <p:cNvSpPr/>
            <p:nvPr/>
          </p:nvSpPr>
          <p:spPr>
            <a:xfrm>
              <a:off x="3770" y="2161"/>
              <a:ext cx="250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5" name="Rectangle 161"/>
            <p:cNvSpPr/>
            <p:nvPr/>
          </p:nvSpPr>
          <p:spPr>
            <a:xfrm>
              <a:off x="3828" y="2190"/>
              <a:ext cx="58" cy="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6" name="Rectangle 162"/>
            <p:cNvSpPr/>
            <p:nvPr/>
          </p:nvSpPr>
          <p:spPr>
            <a:xfrm>
              <a:off x="3885" y="2248"/>
              <a:ext cx="68" cy="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7" name="Rectangle 163"/>
            <p:cNvSpPr/>
            <p:nvPr/>
          </p:nvSpPr>
          <p:spPr>
            <a:xfrm>
              <a:off x="3770" y="2489"/>
              <a:ext cx="25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8" name="Rectangle 164"/>
            <p:cNvSpPr/>
            <p:nvPr/>
          </p:nvSpPr>
          <p:spPr>
            <a:xfrm>
              <a:off x="3837" y="2518"/>
              <a:ext cx="58" cy="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9" name="Rectangle 165"/>
            <p:cNvSpPr/>
            <p:nvPr/>
          </p:nvSpPr>
          <p:spPr>
            <a:xfrm>
              <a:off x="3895" y="2576"/>
              <a:ext cx="57" cy="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9337" name="Rectangle 169"/>
          <p:cNvSpPr>
            <a:spLocks noChangeArrowheads="1"/>
          </p:cNvSpPr>
          <p:nvPr/>
        </p:nvSpPr>
        <p:spPr bwMode="auto">
          <a:xfrm>
            <a:off x="1449705" y="5538153"/>
            <a:ext cx="6048375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algn="l">
              <a:spcBef>
                <a:spcPct val="20000"/>
              </a:spcBef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作用：</a:t>
            </a:r>
            <a:r>
              <a:rPr lang="zh-CN" altLang="en-US" sz="2800" b="1" dirty="0">
                <a:solidFill>
                  <a:srgbClr val="0000FF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阻抗变换器或缓冲器</a:t>
            </a:r>
            <a:endParaRPr lang="zh-CN" altLang="en-US" sz="2800" b="1" dirty="0">
              <a:solidFill>
                <a:srgbClr val="0000FF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325" name="Text Box 3"/>
          <p:cNvSpPr txBox="1"/>
          <p:nvPr/>
        </p:nvSpPr>
        <p:spPr>
          <a:xfrm>
            <a:off x="250825" y="260350"/>
            <a:ext cx="4667250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 比例运算电路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42" name="Rectangle 9"/>
          <p:cNvSpPr/>
          <p:nvPr/>
        </p:nvSpPr>
        <p:spPr>
          <a:xfrm>
            <a:off x="4373245" y="117475"/>
            <a:ext cx="4519930" cy="73088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）同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相比例运算电路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Oval 41"/>
          <p:cNvSpPr/>
          <p:nvPr/>
        </p:nvSpPr>
        <p:spPr>
          <a:xfrm>
            <a:off x="5237637" y="3300970"/>
            <a:ext cx="107519" cy="131593"/>
          </a:xfrm>
          <a:prstGeom prst="ellipse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164"/>
          <p:cNvSpPr/>
          <p:nvPr/>
        </p:nvSpPr>
        <p:spPr>
          <a:xfrm>
            <a:off x="6033472" y="3134633"/>
            <a:ext cx="158115" cy="4305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endParaRPr lang="en-US" altLang="zh-CN" sz="2800" b="1" i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7" grpId="0"/>
      <p:bldP spid="5193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389255" y="241935"/>
            <a:ext cx="403860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电压跟随器的作用</a:t>
            </a:r>
            <a:endParaRPr lang="zh-CN" altLang="en-US" sz="2800" b="1" dirty="0">
              <a:solidFill>
                <a:srgbClr val="FF0000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52297" name="Rectangle 9"/>
          <p:cNvSpPr>
            <a:spLocks noChangeArrowheads="1"/>
          </p:cNvSpPr>
          <p:nvPr/>
        </p:nvSpPr>
        <p:spPr bwMode="auto">
          <a:xfrm>
            <a:off x="612458" y="6286818"/>
            <a:ext cx="338455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信号源利用率低</a:t>
            </a:r>
            <a:endParaRPr lang="zh-CN" altLang="en-US" sz="28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435" name="矩形 18434"/>
          <p:cNvSpPr/>
          <p:nvPr/>
        </p:nvSpPr>
        <p:spPr>
          <a:xfrm>
            <a:off x="228600" y="3662363"/>
            <a:ext cx="4876800" cy="968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5000"/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无电压跟随器时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5000"/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        负载上得到的电压</a:t>
            </a:r>
            <a:endParaRPr lang="zh-CN" altLang="en-US" sz="2400" b="1">
              <a:solidFill>
                <a:srgbClr val="000000"/>
              </a:solidFill>
              <a:ea typeface="楷体_GB2312" pitchFamily="49" charset="-122"/>
            </a:endParaRPr>
          </a:p>
        </p:txBody>
      </p:sp>
      <p:graphicFrame>
        <p:nvGraphicFramePr>
          <p:cNvPr id="18436" name="对象 18435"/>
          <p:cNvGraphicFramePr/>
          <p:nvPr/>
        </p:nvGraphicFramePr>
        <p:xfrm>
          <a:off x="1041400" y="4538663"/>
          <a:ext cx="273843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1370965" imgH="850265" progId="Equation.3">
                  <p:embed/>
                </p:oleObj>
              </mc:Choice>
              <mc:Fallback>
                <p:oleObj name="" r:id="rId1" imgW="1370965" imgH="850265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1400" y="4538663"/>
                        <a:ext cx="2738438" cy="169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矩形 18436"/>
          <p:cNvSpPr/>
          <p:nvPr/>
        </p:nvSpPr>
        <p:spPr>
          <a:xfrm>
            <a:off x="4800600" y="3666808"/>
            <a:ext cx="4191000" cy="530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5000"/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电压跟随器时</a:t>
            </a:r>
            <a:endParaRPr lang="zh-CN" altLang="en-US" sz="24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8438" name="矩形 18437"/>
          <p:cNvSpPr/>
          <p:nvPr/>
        </p:nvSpPr>
        <p:spPr>
          <a:xfrm>
            <a:off x="5562600" y="4130358"/>
            <a:ext cx="2438400" cy="530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5000"/>
              <a:buNone/>
            </a:pPr>
            <a:r>
              <a:rPr lang="en-US" altLang="zh-CN" sz="2400" b="1" i="1">
                <a:solidFill>
                  <a:srgbClr val="000000"/>
                </a:solidFill>
                <a:ea typeface="华康简宋" charset="-122"/>
              </a:rPr>
              <a:t>i</a:t>
            </a:r>
            <a:r>
              <a:rPr lang="en-US" altLang="zh-CN" sz="2400" b="1" baseline="-30000">
                <a:solidFill>
                  <a:srgbClr val="000000"/>
                </a:solidFill>
                <a:ea typeface="华康简宋" charset="-122"/>
              </a:rPr>
              <a:t>p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≈0</a:t>
            </a:r>
            <a:r>
              <a:rPr lang="zh-CN" altLang="en-US" sz="2400" b="1">
                <a:solidFill>
                  <a:srgbClr val="000000"/>
                </a:solidFill>
                <a:ea typeface="华康简宋" charset="-122"/>
              </a:rPr>
              <a:t>，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ea typeface="华康简宋" charset="-122"/>
              </a:rPr>
              <a:t>p</a:t>
            </a:r>
            <a:r>
              <a:rPr lang="zh-CN" altLang="en-US" sz="2400" b="1">
                <a:solidFill>
                  <a:srgbClr val="000000"/>
                </a:solidFill>
                <a:ea typeface="华康简宋" charset="-122"/>
              </a:rPr>
              <a:t>＝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ea typeface="华康简宋" charset="-122"/>
              </a:rPr>
              <a:t>s</a:t>
            </a:r>
            <a:endParaRPr lang="en-US" altLang="zh-CN" sz="24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8439" name="矩形 18438"/>
          <p:cNvSpPr/>
          <p:nvPr/>
        </p:nvSpPr>
        <p:spPr>
          <a:xfrm>
            <a:off x="4800600" y="4663758"/>
            <a:ext cx="3200400" cy="530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5000"/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根据虚短和虚断有</a:t>
            </a:r>
            <a:endParaRPr lang="zh-CN" altLang="en-US" sz="24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8440" name="矩形 18439"/>
          <p:cNvSpPr/>
          <p:nvPr/>
        </p:nvSpPr>
        <p:spPr>
          <a:xfrm>
            <a:off x="5486400" y="5120958"/>
            <a:ext cx="2667000" cy="6032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40000"/>
              </a:lnSpc>
              <a:spcBef>
                <a:spcPct val="0"/>
              </a:spcBef>
              <a:buClr>
                <a:srgbClr val="FF0000"/>
              </a:buClr>
              <a:buSzPct val="85000"/>
              <a:buNone/>
            </a:pP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ea typeface="华康简宋" charset="-122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ea typeface="华康简宋" charset="-122"/>
              </a:rPr>
              <a:t>＝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ea typeface="华康简宋" charset="-122"/>
              </a:rPr>
              <a:t>n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≈ 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ea typeface="华康简宋" charset="-122"/>
              </a:rPr>
              <a:t>p</a:t>
            </a:r>
            <a:r>
              <a:rPr lang="zh-CN" altLang="en-US" sz="2400" b="1">
                <a:solidFill>
                  <a:srgbClr val="000000"/>
                </a:solidFill>
                <a:ea typeface="华康简宋" charset="-122"/>
              </a:rPr>
              <a:t>＝ 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ea typeface="华康简宋" charset="-122"/>
              </a:rPr>
              <a:t>s</a:t>
            </a:r>
            <a:endParaRPr lang="en-US" altLang="zh-CN" sz="2400" b="1" baseline="-30000">
              <a:solidFill>
                <a:srgbClr val="000000"/>
              </a:solidFill>
              <a:ea typeface="华康简宋" charset="-122"/>
            </a:endParaRPr>
          </a:p>
        </p:txBody>
      </p:sp>
      <p:pic>
        <p:nvPicPr>
          <p:cNvPr id="652295" name="Picture 7"/>
          <p:cNvPicPr>
            <a:picLocks noChangeAspect="1"/>
          </p:cNvPicPr>
          <p:nvPr/>
        </p:nvPicPr>
        <p:blipFill>
          <a:blip r:embed="rId3"/>
          <a:srcRect b="11635"/>
          <a:stretch>
            <a:fillRect/>
          </a:stretch>
        </p:blipFill>
        <p:spPr>
          <a:xfrm>
            <a:off x="876618" y="919480"/>
            <a:ext cx="2640012" cy="2736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49"/>
          <p:cNvGrpSpPr/>
          <p:nvPr/>
        </p:nvGrpSpPr>
        <p:grpSpPr>
          <a:xfrm>
            <a:off x="4205605" y="930275"/>
            <a:ext cx="4358640" cy="2642870"/>
            <a:chOff x="113" y="1207"/>
            <a:chExt cx="2936" cy="1860"/>
          </a:xfrm>
        </p:grpSpPr>
        <p:grpSp>
          <p:nvGrpSpPr>
            <p:cNvPr id="5" name="Group 50"/>
            <p:cNvGrpSpPr/>
            <p:nvPr/>
          </p:nvGrpSpPr>
          <p:grpSpPr>
            <a:xfrm>
              <a:off x="1458" y="1445"/>
              <a:ext cx="612" cy="736"/>
              <a:chOff x="4014" y="935"/>
              <a:chExt cx="545" cy="544"/>
            </a:xfrm>
          </p:grpSpPr>
          <p:grpSp>
            <p:nvGrpSpPr>
              <p:cNvPr id="6" name="Group 51"/>
              <p:cNvGrpSpPr/>
              <p:nvPr/>
            </p:nvGrpSpPr>
            <p:grpSpPr>
              <a:xfrm>
                <a:off x="4014" y="935"/>
                <a:ext cx="545" cy="544"/>
                <a:chOff x="4059" y="1253"/>
                <a:chExt cx="545" cy="544"/>
              </a:xfrm>
            </p:grpSpPr>
            <p:sp>
              <p:nvSpPr>
                <p:cNvPr id="7" name="Line 52"/>
                <p:cNvSpPr/>
                <p:nvPr/>
              </p:nvSpPr>
              <p:spPr>
                <a:xfrm>
                  <a:off x="4059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" name="Line 53"/>
                <p:cNvSpPr/>
                <p:nvPr/>
              </p:nvSpPr>
              <p:spPr>
                <a:xfrm>
                  <a:off x="4059" y="1253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" name="Line 54"/>
                <p:cNvSpPr/>
                <p:nvPr/>
              </p:nvSpPr>
              <p:spPr>
                <a:xfrm>
                  <a:off x="4604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" name="Line 55"/>
                <p:cNvSpPr/>
                <p:nvPr/>
              </p:nvSpPr>
              <p:spPr>
                <a:xfrm>
                  <a:off x="4059" y="1797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" name="Rectangle 56"/>
              <p:cNvSpPr/>
              <p:nvPr/>
            </p:nvSpPr>
            <p:spPr>
              <a:xfrm>
                <a:off x="4422" y="1117"/>
                <a:ext cx="9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" name="Group 57"/>
              <p:cNvGrpSpPr/>
              <p:nvPr/>
            </p:nvGrpSpPr>
            <p:grpSpPr>
              <a:xfrm>
                <a:off x="4195" y="981"/>
                <a:ext cx="91" cy="136"/>
                <a:chOff x="2608" y="1616"/>
                <a:chExt cx="227" cy="181"/>
              </a:xfrm>
            </p:grpSpPr>
            <p:grpSp>
              <p:nvGrpSpPr>
                <p:cNvPr id="13" name="Group 58"/>
                <p:cNvGrpSpPr/>
                <p:nvPr/>
              </p:nvGrpSpPr>
              <p:grpSpPr>
                <a:xfrm>
                  <a:off x="2608" y="1616"/>
                  <a:ext cx="227" cy="181"/>
                  <a:chOff x="2608" y="1616"/>
                  <a:chExt cx="227" cy="181"/>
                </a:xfrm>
              </p:grpSpPr>
              <p:sp>
                <p:nvSpPr>
                  <p:cNvPr id="14" name="Line 59"/>
                  <p:cNvSpPr/>
                  <p:nvPr/>
                </p:nvSpPr>
                <p:spPr>
                  <a:xfrm flipH="1">
                    <a:off x="2608" y="1616"/>
                    <a:ext cx="0" cy="18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5" name="Line 60"/>
                  <p:cNvSpPr/>
                  <p:nvPr/>
                </p:nvSpPr>
                <p:spPr>
                  <a:xfrm flipV="1">
                    <a:off x="2608" y="1706"/>
                    <a:ext cx="227" cy="9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6" name="Line 61"/>
                <p:cNvSpPr/>
                <p:nvPr/>
              </p:nvSpPr>
              <p:spPr>
                <a:xfrm>
                  <a:off x="2608" y="1616"/>
                  <a:ext cx="227" cy="9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" name="Rectangle 62"/>
              <p:cNvSpPr/>
              <p:nvPr/>
            </p:nvSpPr>
            <p:spPr>
              <a:xfrm>
                <a:off x="4059" y="981"/>
                <a:ext cx="8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-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63"/>
              <p:cNvSpPr/>
              <p:nvPr/>
            </p:nvSpPr>
            <p:spPr>
              <a:xfrm>
                <a:off x="4059" y="1253"/>
                <a:ext cx="9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64"/>
              <p:cNvSpPr/>
              <p:nvPr/>
            </p:nvSpPr>
            <p:spPr>
              <a:xfrm>
                <a:off x="4332" y="940"/>
                <a:ext cx="136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anchor="ctr">
                <a:spAutoFit/>
              </a:bodyPr>
              <a:p>
                <a:r>
                  <a:rPr lang="en-US" altLang="zh-CN" sz="2400" b="1" dirty="0">
                    <a:latin typeface="Arial" panose="020B0604020202020204" pitchFamily="34" charset="0"/>
                  </a:rPr>
                  <a:t>∞</a:t>
                </a:r>
                <a:endParaRPr lang="en-US" altLang="zh-CN" sz="24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" name="Rectangle 65"/>
            <p:cNvSpPr/>
            <p:nvPr/>
          </p:nvSpPr>
          <p:spPr>
            <a:xfrm>
              <a:off x="2081" y="1793"/>
              <a:ext cx="517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Rectangle 66"/>
            <p:cNvSpPr/>
            <p:nvPr/>
          </p:nvSpPr>
          <p:spPr>
            <a:xfrm>
              <a:off x="1206" y="1598"/>
              <a:ext cx="27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67"/>
            <p:cNvSpPr/>
            <p:nvPr/>
          </p:nvSpPr>
          <p:spPr>
            <a:xfrm>
              <a:off x="882" y="2028"/>
              <a:ext cx="583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68"/>
            <p:cNvSpPr/>
            <p:nvPr/>
          </p:nvSpPr>
          <p:spPr>
            <a:xfrm>
              <a:off x="2361" y="1219"/>
              <a:ext cx="22" cy="60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69"/>
            <p:cNvSpPr/>
            <p:nvPr/>
          </p:nvSpPr>
          <p:spPr>
            <a:xfrm>
              <a:off x="1497" y="1533"/>
              <a:ext cx="162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Rectangle 70"/>
            <p:cNvSpPr/>
            <p:nvPr/>
          </p:nvSpPr>
          <p:spPr>
            <a:xfrm>
              <a:off x="1476" y="1820"/>
              <a:ext cx="150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Rectangle 71"/>
            <p:cNvSpPr/>
            <p:nvPr/>
          </p:nvSpPr>
          <p:spPr>
            <a:xfrm>
              <a:off x="1206" y="1219"/>
              <a:ext cx="21" cy="39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Rectangle 72"/>
            <p:cNvSpPr/>
            <p:nvPr/>
          </p:nvSpPr>
          <p:spPr>
            <a:xfrm>
              <a:off x="1206" y="1207"/>
              <a:ext cx="116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Oval 73"/>
            <p:cNvSpPr/>
            <p:nvPr/>
          </p:nvSpPr>
          <p:spPr>
            <a:xfrm>
              <a:off x="2343" y="1767"/>
              <a:ext cx="54" cy="78"/>
            </a:xfrm>
            <a:prstGeom prst="ellipse">
              <a:avLst/>
            </a:prstGeom>
            <a:solidFill>
              <a:srgbClr val="000000"/>
            </a:solidFill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Rectangle 74"/>
            <p:cNvSpPr/>
            <p:nvPr/>
          </p:nvSpPr>
          <p:spPr>
            <a:xfrm>
              <a:off x="1184" y="1323"/>
              <a:ext cx="281" cy="30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75"/>
            <p:cNvSpPr/>
            <p:nvPr/>
          </p:nvSpPr>
          <p:spPr>
            <a:xfrm>
              <a:off x="930" y="1298"/>
              <a:ext cx="114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p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zh-CN" sz="3200" dirty="0">
                <a:latin typeface="Arial" panose="020B0604020202020204" pitchFamily="34" charset="0"/>
              </a:endParaRPr>
            </a:p>
          </p:txBody>
        </p:sp>
        <p:sp>
          <p:nvSpPr>
            <p:cNvPr id="31" name="Rectangle 76"/>
            <p:cNvSpPr/>
            <p:nvPr/>
          </p:nvSpPr>
          <p:spPr>
            <a:xfrm>
              <a:off x="1041" y="1441"/>
              <a:ext cx="140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dirty="0">
                <a:latin typeface="Arial" panose="020B0604020202020204" pitchFamily="34" charset="0"/>
              </a:endParaRPr>
            </a:p>
          </p:txBody>
        </p:sp>
        <p:sp>
          <p:nvSpPr>
            <p:cNvPr id="32" name="Rectangle 77"/>
            <p:cNvSpPr/>
            <p:nvPr/>
          </p:nvSpPr>
          <p:spPr>
            <a:xfrm>
              <a:off x="1184" y="1767"/>
              <a:ext cx="281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Rectangle 78"/>
            <p:cNvSpPr/>
            <p:nvPr/>
          </p:nvSpPr>
          <p:spPr>
            <a:xfrm>
              <a:off x="1202" y="1661"/>
              <a:ext cx="114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p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zh-CN" sz="3200" dirty="0">
                <a:latin typeface="Arial" panose="020B0604020202020204" pitchFamily="34" charset="0"/>
              </a:endParaRPr>
            </a:p>
          </p:txBody>
        </p:sp>
        <p:sp>
          <p:nvSpPr>
            <p:cNvPr id="34" name="Rectangle 79"/>
            <p:cNvSpPr/>
            <p:nvPr/>
          </p:nvSpPr>
          <p:spPr>
            <a:xfrm>
              <a:off x="1338" y="1797"/>
              <a:ext cx="117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2400" dirty="0">
                <a:latin typeface="Arial" panose="020B0604020202020204" pitchFamily="34" charset="0"/>
              </a:endParaRPr>
            </a:p>
          </p:txBody>
        </p:sp>
        <p:pic>
          <p:nvPicPr>
            <p:cNvPr id="35" name="Picture 80"/>
            <p:cNvPicPr>
              <a:picLocks noChangeAspect="1"/>
            </p:cNvPicPr>
            <p:nvPr/>
          </p:nvPicPr>
          <p:blipFill>
            <a:blip r:embed="rId4"/>
            <a:srcRect t="27179" r="60771" b="11057"/>
            <a:stretch>
              <a:fillRect/>
            </a:stretch>
          </p:blipFill>
          <p:spPr>
            <a:xfrm>
              <a:off x="113" y="1741"/>
              <a:ext cx="1118" cy="1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Picture 81"/>
            <p:cNvPicPr>
              <a:picLocks noChangeAspect="1"/>
            </p:cNvPicPr>
            <p:nvPr/>
          </p:nvPicPr>
          <p:blipFill>
            <a:blip r:embed="rId4"/>
            <a:srcRect l="78419" t="32135" b="11057"/>
            <a:stretch>
              <a:fillRect/>
            </a:stretch>
          </p:blipFill>
          <p:spPr>
            <a:xfrm>
              <a:off x="2381" y="1797"/>
              <a:ext cx="668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/>
    <p:sndAc>
      <p:stSnd>
        <p:snd r:embed="rId5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7" grpId="0" bldLvl="0" animBg="1"/>
      <p:bldP spid="18435" grpId="0"/>
      <p:bldP spid="18437" grpId="0"/>
      <p:bldP spid="18438" grpId="0"/>
      <p:bldP spid="18439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WordArt 3"/>
          <p:cNvSpPr>
            <a:spLocks noTextEdit="1"/>
          </p:cNvSpPr>
          <p:nvPr/>
        </p:nvSpPr>
        <p:spPr>
          <a:xfrm>
            <a:off x="3708400" y="1987233"/>
            <a:ext cx="43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i="1"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915795"/>
            <a:ext cx="5834063" cy="3865563"/>
          </a:xfrm>
          <a:prstGeom prst="rect">
            <a:avLst/>
          </a:prstGeom>
          <a:noFill/>
          <a:ln w="38100" cap="flat" cmpd="sng">
            <a:solidFill>
              <a:srgbClr val="1EC6B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Rectangle 6"/>
          <p:cNvSpPr/>
          <p:nvPr/>
        </p:nvSpPr>
        <p:spPr>
          <a:xfrm>
            <a:off x="1042988" y="763270"/>
            <a:ext cx="44656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求输出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的值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626553"/>
            <a:ext cx="5689600" cy="4552950"/>
          </a:xfrm>
          <a:prstGeom prst="rect">
            <a:avLst/>
          </a:prstGeom>
          <a:noFill/>
          <a:ln w="38100" cap="flat" cmpd="sng">
            <a:solidFill>
              <a:srgbClr val="1EC6B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0" name="Rectangle 5"/>
          <p:cNvSpPr/>
          <p:nvPr/>
        </p:nvSpPr>
        <p:spPr>
          <a:xfrm>
            <a:off x="794068" y="738505"/>
            <a:ext cx="44656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求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8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VF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的值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3"/>
          <p:cNvSpPr txBox="1"/>
          <p:nvPr/>
        </p:nvSpPr>
        <p:spPr>
          <a:xfrm>
            <a:off x="468313" y="260350"/>
            <a:ext cx="3598862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加减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34" name="Rectangle 212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Rectangle 214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Rectangle 216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Rectangle 218"/>
          <p:cNvSpPr/>
          <p:nvPr/>
        </p:nvSpPr>
        <p:spPr>
          <a:xfrm>
            <a:off x="0" y="30305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Rectangle 220"/>
          <p:cNvSpPr/>
          <p:nvPr/>
        </p:nvSpPr>
        <p:spPr>
          <a:xfrm>
            <a:off x="0" y="30305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9" name="Text Box 225"/>
          <p:cNvSpPr txBox="1"/>
          <p:nvPr/>
        </p:nvSpPr>
        <p:spPr>
          <a:xfrm>
            <a:off x="4873625" y="260350"/>
            <a:ext cx="427101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）反相加法电路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掌握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4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20419" name="Object 227"/>
          <p:cNvGraphicFramePr/>
          <p:nvPr/>
        </p:nvGraphicFramePr>
        <p:xfrm>
          <a:off x="1042988" y="5589588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143000" imgH="228600" progId="Equation.DSMT4">
                  <p:embed/>
                </p:oleObj>
              </mc:Choice>
              <mc:Fallback>
                <p:oleObj name="" r:id="rId1" imgW="1143000" imgH="2286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2988" y="5589588"/>
                        <a:ext cx="36004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1"/>
          <p:cNvGrpSpPr/>
          <p:nvPr/>
        </p:nvGrpSpPr>
        <p:grpSpPr>
          <a:xfrm>
            <a:off x="971550" y="4868863"/>
            <a:ext cx="3049588" cy="523875"/>
            <a:chOff x="612" y="3109"/>
            <a:chExt cx="1921" cy="330"/>
          </a:xfrm>
        </p:grpSpPr>
        <p:graphicFrame>
          <p:nvGraphicFramePr>
            <p:cNvPr id="18444" name="Object 221"/>
            <p:cNvGraphicFramePr/>
            <p:nvPr/>
          </p:nvGraphicFramePr>
          <p:xfrm>
            <a:off x="1020" y="3113"/>
            <a:ext cx="151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1104900" imgH="241300" progId="Equation.DSMT4">
                    <p:embed/>
                  </p:oleObj>
                </mc:Choice>
                <mc:Fallback>
                  <p:oleObj name="" r:id="rId3" imgW="1104900" imgH="2413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20" y="3113"/>
                          <a:ext cx="1513" cy="3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Rectangle 230"/>
            <p:cNvSpPr/>
            <p:nvPr/>
          </p:nvSpPr>
          <p:spPr>
            <a:xfrm>
              <a:off x="612" y="3109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当</a:t>
              </a: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46" name="Rectangle 233"/>
          <p:cNvSpPr/>
          <p:nvPr/>
        </p:nvSpPr>
        <p:spPr>
          <a:xfrm>
            <a:off x="0" y="25304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20424" name="Object 232"/>
          <p:cNvGraphicFramePr/>
          <p:nvPr/>
        </p:nvGraphicFramePr>
        <p:xfrm>
          <a:off x="395288" y="1125538"/>
          <a:ext cx="4681537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2303145" imgH="1602740" progId="Visio.Drawing.6">
                  <p:embed/>
                </p:oleObj>
              </mc:Choice>
              <mc:Fallback>
                <p:oleObj name="" r:id="rId5" imgW="2303145" imgH="1602740" progId="Visio.Drawing.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288" y="1125538"/>
                        <a:ext cx="4681537" cy="32512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426" name="Line 234"/>
          <p:cNvSpPr/>
          <p:nvPr/>
        </p:nvSpPr>
        <p:spPr>
          <a:xfrm>
            <a:off x="5219700" y="981075"/>
            <a:ext cx="0" cy="5876925"/>
          </a:xfrm>
          <a:prstGeom prst="line">
            <a:avLst/>
          </a:prstGeom>
          <a:ln w="57150" cap="flat" cmpd="thickTh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0427" name="Rectangle 235"/>
          <p:cNvSpPr/>
          <p:nvPr/>
        </p:nvSpPr>
        <p:spPr>
          <a:xfrm>
            <a:off x="5357813" y="3000375"/>
            <a:ext cx="3636962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改变某一输入回路的电阻时，仅仅改变与该路输入电压的比例关系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0428" name="Rectangle 236"/>
          <p:cNvSpPr/>
          <p:nvPr/>
        </p:nvSpPr>
        <p:spPr>
          <a:xfrm>
            <a:off x="5399088" y="1643063"/>
            <a:ext cx="3744912" cy="1162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45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）反相输入端电位等于零， </a:t>
            </a:r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“虚地”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0429" name="Rectangle 237"/>
          <p:cNvSpPr/>
          <p:nvPr/>
        </p:nvSpPr>
        <p:spPr>
          <a:xfrm>
            <a:off x="5435600" y="5084763"/>
            <a:ext cx="34940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）平衡电阻值易于设置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d"/>
    <p:sndAc>
      <p:stSnd>
        <p:snd r:embed="rId7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427" grpId="0"/>
      <p:bldP spid="520428" grpId="0"/>
      <p:bldP spid="520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11"/>
          <p:cNvSpPr/>
          <p:nvPr/>
        </p:nvSpPr>
        <p:spPr>
          <a:xfrm>
            <a:off x="0" y="25257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Rectangle 228"/>
          <p:cNvSpPr/>
          <p:nvPr/>
        </p:nvSpPr>
        <p:spPr>
          <a:xfrm>
            <a:off x="152400" y="-31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608965" y="1078865"/>
          <a:ext cx="5274310" cy="363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270500" imgH="3632200" progId="Paint.Picture">
                  <p:embed/>
                </p:oleObj>
              </mc:Choice>
              <mc:Fallback>
                <p:oleObj name="" r:id="rId1" imgW="5270500" imgH="36322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8965" y="1078865"/>
                        <a:ext cx="5274310" cy="363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625" y="4811395"/>
          <a:ext cx="7608570" cy="113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3073400" imgH="457200" progId="Equation.KSEE3">
                  <p:embed/>
                </p:oleObj>
              </mc:Choice>
              <mc:Fallback>
                <p:oleObj name="" r:id="rId3" imgW="30734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4811395"/>
                        <a:ext cx="7608570" cy="1132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" name="Text Box 3"/>
          <p:cNvSpPr txBox="1"/>
          <p:nvPr/>
        </p:nvSpPr>
        <p:spPr>
          <a:xfrm>
            <a:off x="468313" y="260350"/>
            <a:ext cx="3598862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加减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39" name="Text Box 225"/>
          <p:cNvSpPr txBox="1"/>
          <p:nvPr/>
        </p:nvSpPr>
        <p:spPr>
          <a:xfrm>
            <a:off x="4895215" y="260350"/>
            <a:ext cx="433514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）同相加法电路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了解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1844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6"/>
          <p:cNvSpPr/>
          <p:nvPr/>
        </p:nvSpPr>
        <p:spPr>
          <a:xfrm>
            <a:off x="0" y="25209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30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23295" name="Object 31"/>
          <p:cNvGraphicFramePr/>
          <p:nvPr/>
        </p:nvGraphicFramePr>
        <p:xfrm>
          <a:off x="5795963" y="3573463"/>
          <a:ext cx="28797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1092200" imgH="457200" progId="Equation.DSMT4">
                  <p:embed/>
                </p:oleObj>
              </mc:Choice>
              <mc:Fallback>
                <p:oleObj name="" r:id="rId1" imgW="1092200" imgH="4572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5963" y="3573463"/>
                        <a:ext cx="2879725" cy="1203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299" name="Object 35"/>
          <p:cNvGraphicFramePr/>
          <p:nvPr/>
        </p:nvGraphicFramePr>
        <p:xfrm>
          <a:off x="5718175" y="1557338"/>
          <a:ext cx="2686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002665" imgH="393700" progId="Equation.DSMT4">
                  <p:embed/>
                </p:oleObj>
              </mc:Choice>
              <mc:Fallback>
                <p:oleObj name="" r:id="rId3" imgW="1002665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8175" y="1557338"/>
                        <a:ext cx="2686050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/>
          <p:cNvGrpSpPr/>
          <p:nvPr/>
        </p:nvGrpSpPr>
        <p:grpSpPr>
          <a:xfrm>
            <a:off x="539750" y="1341438"/>
            <a:ext cx="5111750" cy="3829050"/>
            <a:chOff x="340" y="845"/>
            <a:chExt cx="3220" cy="2412"/>
          </a:xfrm>
        </p:grpSpPr>
        <p:graphicFrame>
          <p:nvGraphicFramePr>
            <p:cNvPr id="22536" name="Object 25"/>
            <p:cNvGraphicFramePr/>
            <p:nvPr/>
          </p:nvGraphicFramePr>
          <p:xfrm>
            <a:off x="340" y="845"/>
            <a:ext cx="3220" cy="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5" imgW="2303145" imgH="1727200" progId="Visio.Drawing.6">
                    <p:embed/>
                  </p:oleObj>
                </mc:Choice>
                <mc:Fallback>
                  <p:oleObj name="" r:id="rId5" imgW="2303145" imgH="1727200" progId="Visio.Drawing.6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0" y="845"/>
                          <a:ext cx="3220" cy="2412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rgbClr val="1EC6B2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537" name="Group 41"/>
            <p:cNvGrpSpPr/>
            <p:nvPr/>
          </p:nvGrpSpPr>
          <p:grpSpPr>
            <a:xfrm>
              <a:off x="1519" y="845"/>
              <a:ext cx="681" cy="340"/>
              <a:chOff x="1519" y="1117"/>
              <a:chExt cx="681" cy="340"/>
            </a:xfrm>
          </p:grpSpPr>
          <p:sp>
            <p:nvSpPr>
              <p:cNvPr id="22538" name="Line 38"/>
              <p:cNvSpPr/>
              <p:nvPr/>
            </p:nvSpPr>
            <p:spPr>
              <a:xfrm>
                <a:off x="1519" y="1207"/>
                <a:ext cx="68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22539" name="Object 40"/>
              <p:cNvGraphicFramePr/>
              <p:nvPr/>
            </p:nvGraphicFramePr>
            <p:xfrm>
              <a:off x="1882" y="1117"/>
              <a:ext cx="200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" r:id="rId7" imgW="127000" imgH="215265" progId="Equation.3">
                      <p:embed/>
                    </p:oleObj>
                  </mc:Choice>
                  <mc:Fallback>
                    <p:oleObj name="" r:id="rId7" imgW="127000" imgH="215265" progId="Equation.3">
                      <p:embed/>
                      <p:pic>
                        <p:nvPicPr>
                          <p:cNvPr id="0" name="图片 3081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882" y="1117"/>
                            <a:ext cx="200" cy="34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23306" name="Object 42"/>
          <p:cNvGraphicFramePr/>
          <p:nvPr/>
        </p:nvGraphicFramePr>
        <p:xfrm>
          <a:off x="900113" y="5467350"/>
          <a:ext cx="51847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9" imgW="2145665" imgH="482600" progId="Equation.3">
                  <p:embed/>
                </p:oleObj>
              </mc:Choice>
              <mc:Fallback>
                <p:oleObj name="" r:id="rId9" imgW="2145665" imgH="4826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113" y="5467350"/>
                        <a:ext cx="5184775" cy="1019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" name="Text Box 3"/>
          <p:cNvSpPr txBox="1"/>
          <p:nvPr/>
        </p:nvSpPr>
        <p:spPr>
          <a:xfrm>
            <a:off x="468313" y="260350"/>
            <a:ext cx="3598862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加减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39" name="Text Box 225"/>
          <p:cNvSpPr txBox="1"/>
          <p:nvPr/>
        </p:nvSpPr>
        <p:spPr>
          <a:xfrm>
            <a:off x="4862830" y="260350"/>
            <a:ext cx="394462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）减法运算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4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1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4" name="Rectangle 2"/>
          <p:cNvSpPr/>
          <p:nvPr/>
        </p:nvSpPr>
        <p:spPr>
          <a:xfrm>
            <a:off x="0" y="360172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2290" name="Object 3"/>
          <p:cNvGraphicFramePr/>
          <p:nvPr/>
        </p:nvGraphicFramePr>
        <p:xfrm>
          <a:off x="2124075" y="1052195"/>
          <a:ext cx="35274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1306830" imgH="405765" progId="Equation.DSMT4">
                  <p:embed/>
                </p:oleObj>
              </mc:Choice>
              <mc:Fallback>
                <p:oleObj name="" r:id="rId1" imgW="1306830" imgH="405765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4075" y="1052195"/>
                        <a:ext cx="3527425" cy="1095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4"/>
          <p:cNvSpPr/>
          <p:nvPr/>
        </p:nvSpPr>
        <p:spPr>
          <a:xfrm>
            <a:off x="0" y="294449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661509" name="Object 5"/>
          <p:cNvGraphicFramePr/>
          <p:nvPr/>
        </p:nvGraphicFramePr>
        <p:xfrm>
          <a:off x="827088" y="2131695"/>
          <a:ext cx="7345362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3" imgW="3680460" imgH="1840230" progId="Visio.Drawing.6">
                  <p:embed/>
                </p:oleObj>
              </mc:Choice>
              <mc:Fallback>
                <p:oleObj name="" r:id="rId3" imgW="3680460" imgH="1840230" progId="Visio.Drawing.6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088" y="2131695"/>
                        <a:ext cx="7345362" cy="36607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hlink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6"/>
          <p:cNvSpPr/>
          <p:nvPr/>
        </p:nvSpPr>
        <p:spPr>
          <a:xfrm>
            <a:off x="127000" y="372872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7" name="Rectangle 8"/>
          <p:cNvSpPr/>
          <p:nvPr/>
        </p:nvSpPr>
        <p:spPr>
          <a:xfrm>
            <a:off x="0" y="362077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124075" y="6092508"/>
            <a:ext cx="1441450" cy="576262"/>
            <a:chOff x="1156" y="3612"/>
            <a:chExt cx="908" cy="363"/>
          </a:xfrm>
        </p:grpSpPr>
        <p:graphicFrame>
          <p:nvGraphicFramePr>
            <p:cNvPr id="12293" name="Object 7"/>
            <p:cNvGraphicFramePr/>
            <p:nvPr/>
          </p:nvGraphicFramePr>
          <p:xfrm>
            <a:off x="1156" y="3612"/>
            <a:ext cx="545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5" imgW="1739900" imgH="228600" progId="Equation.DSMT4">
                    <p:embed/>
                  </p:oleObj>
                </mc:Choice>
                <mc:Fallback>
                  <p:oleObj name="" r:id="rId5" imgW="1739900" imgH="228600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6"/>
                        <a:srcRect r="81520" b="6073"/>
                        <a:stretch>
                          <a:fillRect/>
                        </a:stretch>
                      </p:blipFill>
                      <p:spPr>
                        <a:xfrm>
                          <a:off x="1156" y="3612"/>
                          <a:ext cx="545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2" name="Text Box 10"/>
            <p:cNvSpPr txBox="1"/>
            <p:nvPr/>
          </p:nvSpPr>
          <p:spPr>
            <a:xfrm>
              <a:off x="1701" y="3612"/>
              <a:ext cx="36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Arial" panose="020B0604020202020204" pitchFamily="34" charset="0"/>
                </a:rPr>
                <a:t>？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580063" y="6092508"/>
            <a:ext cx="1655762" cy="600075"/>
            <a:chOff x="3515" y="3657"/>
            <a:chExt cx="1043" cy="378"/>
          </a:xfrm>
        </p:grpSpPr>
        <p:graphicFrame>
          <p:nvGraphicFramePr>
            <p:cNvPr id="12292" name="Object 9"/>
            <p:cNvGraphicFramePr/>
            <p:nvPr/>
          </p:nvGraphicFramePr>
          <p:xfrm>
            <a:off x="3515" y="3657"/>
            <a:ext cx="590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7" imgW="1548765" imgH="190500" progId="Equation.DSMT4">
                    <p:embed/>
                  </p:oleObj>
                </mc:Choice>
                <mc:Fallback>
                  <p:oleObj name="" r:id="rId7" imgW="1548765" imgH="19050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8"/>
                        <a:srcRect r="81454" b="3049"/>
                        <a:stretch>
                          <a:fillRect/>
                        </a:stretch>
                      </p:blipFill>
                      <p:spPr>
                        <a:xfrm>
                          <a:off x="3515" y="3657"/>
                          <a:ext cx="590" cy="3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12"/>
            <p:cNvSpPr txBox="1"/>
            <p:nvPr/>
          </p:nvSpPr>
          <p:spPr>
            <a:xfrm>
              <a:off x="4059" y="3657"/>
              <a:ext cx="4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Arial" panose="020B0604020202020204" pitchFamily="34" charset="0"/>
                </a:rPr>
                <a:t>？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  <p:sp>
        <p:nvSpPr>
          <p:cNvPr id="12300" name="Text Box 14"/>
          <p:cNvSpPr txBox="1"/>
          <p:nvPr/>
        </p:nvSpPr>
        <p:spPr>
          <a:xfrm>
            <a:off x="539750" y="620395"/>
            <a:ext cx="20875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设计电路：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2"/>
          <p:cNvSpPr/>
          <p:nvPr/>
        </p:nvSpPr>
        <p:spPr>
          <a:xfrm>
            <a:off x="0" y="341280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3314" name="Object 3"/>
          <p:cNvGraphicFramePr/>
          <p:nvPr/>
        </p:nvGraphicFramePr>
        <p:xfrm>
          <a:off x="755650" y="1553845"/>
          <a:ext cx="82089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2045335" imgH="832485" progId="Visio.Drawing.6">
                  <p:embed/>
                </p:oleObj>
              </mc:Choice>
              <mc:Fallback>
                <p:oleObj name="" r:id="rId1" imgW="2045335" imgH="832485" progId="Visio.Drawing.6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650" y="1553845"/>
                        <a:ext cx="8208963" cy="434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5"/>
          <p:cNvSpPr txBox="1"/>
          <p:nvPr/>
        </p:nvSpPr>
        <p:spPr>
          <a:xfrm>
            <a:off x="755650" y="979170"/>
            <a:ext cx="2160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分析电路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2"/>
          <p:cNvSpPr/>
          <p:nvPr/>
        </p:nvSpPr>
        <p:spPr>
          <a:xfrm>
            <a:off x="0" y="26812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4338" name="Object 3"/>
          <p:cNvGraphicFramePr/>
          <p:nvPr/>
        </p:nvGraphicFramePr>
        <p:xfrm>
          <a:off x="0" y="1289050"/>
          <a:ext cx="9144000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1972945" imgH="867410" progId="Visio.Drawing.6">
                  <p:embed/>
                </p:oleObj>
              </mc:Choice>
              <mc:Fallback>
                <p:oleObj name="" r:id="rId1" imgW="1972945" imgH="867410" progId="Visio.Drawing.6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289050"/>
                        <a:ext cx="9144000" cy="400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/>
          <p:nvPr/>
        </p:nvSpPr>
        <p:spPr>
          <a:xfrm>
            <a:off x="611188" y="333375"/>
            <a:ext cx="21605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分析电路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3"/>
          <p:cNvSpPr>
            <a:spLocks noGrp="1"/>
          </p:cNvSpPr>
          <p:nvPr>
            <p:ph type="title"/>
          </p:nvPr>
        </p:nvSpPr>
        <p:spPr>
          <a:xfrm>
            <a:off x="475933" y="-71755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/>
            <a:r>
              <a:rPr lang="zh-CN" altLang="en-US" b="1" dirty="0">
                <a:ln/>
                <a:solidFill>
                  <a:srgbClr val="FF0000"/>
                </a:solidFill>
                <a:effectLst/>
              </a:rPr>
              <a:t>集成运算放大器</a:t>
            </a:r>
            <a:r>
              <a:rPr lang="zh-CN" altLang="en-US" dirty="0">
                <a:ln/>
                <a:solidFill>
                  <a:srgbClr val="FF0000"/>
                </a:solidFill>
                <a:effectLst/>
              </a:rPr>
              <a:t> </a:t>
            </a:r>
            <a:endParaRPr lang="zh-CN" altLang="en-US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050" name="Object 4"/>
          <p:cNvGraphicFramePr/>
          <p:nvPr>
            <p:ph sz="half" idx="1"/>
          </p:nvPr>
        </p:nvGraphicFramePr>
        <p:xfrm>
          <a:off x="61595" y="2924175"/>
          <a:ext cx="496887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862455" imgH="891540" progId="Visio.Drawing.6">
                  <p:embed/>
                </p:oleObj>
              </mc:Choice>
              <mc:Fallback>
                <p:oleObj name="" r:id="rId1" imgW="1862455" imgH="891540" progId="Visio.Drawing.6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95" y="2924175"/>
                        <a:ext cx="4968875" cy="2808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28" name="Object 8"/>
          <p:cNvGraphicFramePr/>
          <p:nvPr>
            <p:ph sz="half" idx="2"/>
          </p:nvPr>
        </p:nvGraphicFramePr>
        <p:xfrm>
          <a:off x="5138420" y="4581525"/>
          <a:ext cx="36718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926465" imgH="190500" progId="Equation.DSMT4">
                  <p:embed/>
                </p:oleObj>
              </mc:Choice>
              <mc:Fallback>
                <p:oleObj name="" r:id="rId3" imgW="926465" imgH="1905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8420" y="4581525"/>
                        <a:ext cx="3671888" cy="7540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0"/>
          <p:cNvGrpSpPr/>
          <p:nvPr/>
        </p:nvGrpSpPr>
        <p:grpSpPr>
          <a:xfrm>
            <a:off x="2761933" y="1412875"/>
            <a:ext cx="6019800" cy="2209800"/>
            <a:chOff x="864" y="1152"/>
            <a:chExt cx="3792" cy="1392"/>
          </a:xfrm>
        </p:grpSpPr>
        <p:sp>
          <p:nvSpPr>
            <p:cNvPr id="2055" name="Rectangle 11"/>
            <p:cNvSpPr/>
            <p:nvPr/>
          </p:nvSpPr>
          <p:spPr>
            <a:xfrm>
              <a:off x="864" y="1152"/>
              <a:ext cx="768" cy="48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56" name="Text Box 12"/>
            <p:cNvSpPr txBox="1"/>
            <p:nvPr/>
          </p:nvSpPr>
          <p:spPr>
            <a:xfrm>
              <a:off x="912" y="1248"/>
              <a:ext cx="768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输入级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057" name="Rectangle 13"/>
            <p:cNvSpPr/>
            <p:nvPr/>
          </p:nvSpPr>
          <p:spPr>
            <a:xfrm>
              <a:off x="2112" y="1152"/>
              <a:ext cx="1200" cy="48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58" name="Text Box 14"/>
            <p:cNvSpPr txBox="1"/>
            <p:nvPr/>
          </p:nvSpPr>
          <p:spPr>
            <a:xfrm>
              <a:off x="2160" y="1248"/>
              <a:ext cx="1104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中间增益级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059" name="Rectangle 15"/>
            <p:cNvSpPr/>
            <p:nvPr/>
          </p:nvSpPr>
          <p:spPr>
            <a:xfrm>
              <a:off x="3840" y="1152"/>
              <a:ext cx="768" cy="48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0" name="Text Box 16"/>
            <p:cNvSpPr txBox="1"/>
            <p:nvPr/>
          </p:nvSpPr>
          <p:spPr>
            <a:xfrm>
              <a:off x="3888" y="1248"/>
              <a:ext cx="768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输出级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061" name="Rectangle 17"/>
            <p:cNvSpPr/>
            <p:nvPr/>
          </p:nvSpPr>
          <p:spPr>
            <a:xfrm>
              <a:off x="2208" y="2064"/>
              <a:ext cx="1008" cy="48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2" name="Text Box 18"/>
            <p:cNvSpPr txBox="1"/>
            <p:nvPr/>
          </p:nvSpPr>
          <p:spPr>
            <a:xfrm>
              <a:off x="2256" y="2160"/>
              <a:ext cx="1008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偏置电路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063" name="Line 19"/>
            <p:cNvSpPr/>
            <p:nvPr/>
          </p:nvSpPr>
          <p:spPr>
            <a:xfrm>
              <a:off x="1680" y="1392"/>
              <a:ext cx="43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64" name="Line 20"/>
            <p:cNvSpPr/>
            <p:nvPr/>
          </p:nvSpPr>
          <p:spPr>
            <a:xfrm>
              <a:off x="3360" y="1392"/>
              <a:ext cx="48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65" name="Line 21"/>
            <p:cNvSpPr/>
            <p:nvPr/>
          </p:nvSpPr>
          <p:spPr>
            <a:xfrm>
              <a:off x="1248" y="1872"/>
              <a:ext cx="297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6" name="Line 22"/>
            <p:cNvSpPr/>
            <p:nvPr/>
          </p:nvSpPr>
          <p:spPr>
            <a:xfrm flipV="1">
              <a:off x="2736" y="1632"/>
              <a:ext cx="0" cy="38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67" name="Line 23"/>
            <p:cNvSpPr/>
            <p:nvPr/>
          </p:nvSpPr>
          <p:spPr>
            <a:xfrm flipV="1">
              <a:off x="1248" y="1632"/>
              <a:ext cx="0" cy="24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68" name="Line 24"/>
            <p:cNvSpPr/>
            <p:nvPr/>
          </p:nvSpPr>
          <p:spPr>
            <a:xfrm flipV="1">
              <a:off x="4224" y="1632"/>
              <a:ext cx="0" cy="24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69" name="Oval 25"/>
            <p:cNvSpPr/>
            <p:nvPr/>
          </p:nvSpPr>
          <p:spPr>
            <a:xfrm>
              <a:off x="2688" y="1824"/>
              <a:ext cx="96" cy="96"/>
            </a:xfrm>
            <a:prstGeom prst="ellipse">
              <a:avLst/>
            </a:prstGeom>
            <a:solidFill>
              <a:srgbClr val="0000CC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/>
          <p:nvPr/>
        </p:nvSpPr>
        <p:spPr>
          <a:xfrm>
            <a:off x="0" y="31305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0" y="2473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Rectangle 6"/>
          <p:cNvSpPr/>
          <p:nvPr/>
        </p:nvSpPr>
        <p:spPr>
          <a:xfrm>
            <a:off x="0" y="31305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Rectangle 8"/>
          <p:cNvSpPr/>
          <p:nvPr/>
        </p:nvSpPr>
        <p:spPr>
          <a:xfrm>
            <a:off x="0" y="31496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5" name="Text Box 14"/>
          <p:cNvSpPr txBox="1"/>
          <p:nvPr/>
        </p:nvSpPr>
        <p:spPr>
          <a:xfrm>
            <a:off x="539750" y="333375"/>
            <a:ext cx="3179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高输入电阻减法器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1606550" y="1699895"/>
          <a:ext cx="556641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495800" imgH="2114550" progId="Paint.Picture">
                  <p:embed/>
                </p:oleObj>
              </mc:Choice>
              <mc:Fallback>
                <p:oleObj name="" r:id="rId1" imgW="4495800" imgH="21145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6550" y="1699895"/>
                        <a:ext cx="5566410" cy="391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/>
          <p:nvPr/>
        </p:nvSpPr>
        <p:spPr>
          <a:xfrm>
            <a:off x="0" y="25828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755650" y="333375"/>
            <a:ext cx="21605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仪用放大器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1365885" y="1551940"/>
          <a:ext cx="6412865" cy="375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778500" imgH="3041650" progId="Paint.Picture">
                  <p:embed/>
                </p:oleObj>
              </mc:Choice>
              <mc:Fallback>
                <p:oleObj name="" r:id="rId1" imgW="5778500" imgH="30416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5885" y="1551940"/>
                        <a:ext cx="6412865" cy="3754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对象 38916"/>
          <p:cNvGraphicFramePr/>
          <p:nvPr/>
        </p:nvGraphicFramePr>
        <p:xfrm>
          <a:off x="2767013" y="5384165"/>
          <a:ext cx="37353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" imgW="1879600" imgH="457200" progId="Equation.3">
                  <p:embed/>
                </p:oleObj>
              </mc:Choice>
              <mc:Fallback>
                <p:oleObj name="" r:id="rId3" imgW="1879600" imgH="4572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7013" y="5384165"/>
                        <a:ext cx="3735387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3"/>
          <p:cNvSpPr txBox="1"/>
          <p:nvPr/>
        </p:nvSpPr>
        <p:spPr>
          <a:xfrm>
            <a:off x="468630" y="260350"/>
            <a:ext cx="390080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三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积分和微分电路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Text Box 225"/>
          <p:cNvSpPr txBox="1"/>
          <p:nvPr/>
        </p:nvSpPr>
        <p:spPr>
          <a:xfrm>
            <a:off x="4862830" y="260350"/>
            <a:ext cx="394462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）积分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3" name="Object 26"/>
          <p:cNvGraphicFramePr/>
          <p:nvPr/>
        </p:nvGraphicFramePr>
        <p:xfrm>
          <a:off x="4914900" y="1334135"/>
          <a:ext cx="4057015" cy="305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2020570" imgH="1490345" progId="Visio.Drawing.6">
                  <p:embed/>
                </p:oleObj>
              </mc:Choice>
              <mc:Fallback>
                <p:oleObj name="" r:id="rId1" imgW="2020570" imgH="1490345" progId="Visio.Drawing.6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14900" y="1334135"/>
                        <a:ext cx="4057015" cy="305371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hlink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矩形 40965"/>
          <p:cNvSpPr/>
          <p:nvPr/>
        </p:nvSpPr>
        <p:spPr>
          <a:xfrm>
            <a:off x="533400" y="5768975"/>
            <a:ext cx="6042025" cy="530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</a:rPr>
              <a:t>式中，负号表示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baseline="-25000" err="1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O</a:t>
            </a:r>
            <a:r>
              <a:rPr lang="zh-CN" altLang="en-US" sz="2400" b="1" dirty="0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</a:rPr>
              <a:t>与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baseline="-25000" err="1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I</a:t>
            </a:r>
            <a:r>
              <a:rPr lang="zh-CN" altLang="en-US" sz="2400" b="1" dirty="0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</a:rPr>
              <a:t>在相位上是相反的。</a:t>
            </a:r>
            <a:endParaRPr lang="zh-CN" altLang="en-US" sz="2400" b="1">
              <a:solidFill>
                <a:srgbClr val="000000"/>
              </a:solidFill>
              <a:latin typeface="Book Antiqua" panose="02040602050305030304" pitchFamily="18" charset="0"/>
              <a:ea typeface="楷体_GB2312" pitchFamily="49" charset="-122"/>
            </a:endParaRPr>
          </a:p>
        </p:txBody>
      </p:sp>
      <p:sp>
        <p:nvSpPr>
          <p:cNvPr id="40967" name="矩形 40966"/>
          <p:cNvSpPr/>
          <p:nvPr/>
        </p:nvSpPr>
        <p:spPr>
          <a:xfrm>
            <a:off x="209550" y="1397000"/>
            <a:ext cx="2495550" cy="5340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根据“虚短”，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68" name="矩形 40967"/>
          <p:cNvSpPr/>
          <p:nvPr/>
        </p:nvSpPr>
        <p:spPr>
          <a:xfrm>
            <a:off x="243205" y="2092643"/>
            <a:ext cx="2609850" cy="5340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根据“虚断”，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40969" name="对象 40968"/>
          <p:cNvGraphicFramePr/>
          <p:nvPr/>
        </p:nvGraphicFramePr>
        <p:xfrm>
          <a:off x="2586038" y="1425575"/>
          <a:ext cx="16716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" imgW="760730" imgH="215900" progId="Equation.3">
                  <p:embed/>
                </p:oleObj>
              </mc:Choice>
              <mc:Fallback>
                <p:oleObj name="" r:id="rId3" imgW="760730" imgH="215900" progId="Equation.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6038" y="1425575"/>
                        <a:ext cx="1671637" cy="474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对象 40969"/>
          <p:cNvGraphicFramePr/>
          <p:nvPr/>
        </p:nvGraphicFramePr>
        <p:xfrm>
          <a:off x="2806700" y="2164398"/>
          <a:ext cx="754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5" imgW="342900" imgH="203200" progId="Equation.3">
                  <p:embed/>
                </p:oleObj>
              </mc:Choice>
              <mc:Fallback>
                <p:oleObj name="" r:id="rId5" imgW="342900" imgH="203200" progId="Equation.3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6700" y="2164398"/>
                        <a:ext cx="754063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1" name="组合 40970"/>
          <p:cNvGrpSpPr/>
          <p:nvPr/>
        </p:nvGrpSpPr>
        <p:grpSpPr>
          <a:xfrm>
            <a:off x="250825" y="2784475"/>
            <a:ext cx="2798763" cy="893763"/>
            <a:chOff x="384" y="1785"/>
            <a:chExt cx="1763" cy="563"/>
          </a:xfrm>
        </p:grpSpPr>
        <p:sp>
          <p:nvSpPr>
            <p:cNvPr id="40972" name="矩形 40971"/>
            <p:cNvSpPr/>
            <p:nvPr/>
          </p:nvSpPr>
          <p:spPr>
            <a:xfrm>
              <a:off x="384" y="1878"/>
              <a:ext cx="684" cy="334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just">
                <a:lnSpc>
                  <a:spcPct val="120000"/>
                </a:lnSpc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因此</a:t>
              </a:r>
              <a:endPara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40973" name="对象 40972"/>
            <p:cNvGraphicFramePr/>
            <p:nvPr/>
          </p:nvGraphicFramePr>
          <p:xfrm>
            <a:off x="1130" y="1785"/>
            <a:ext cx="1017" cy="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" r:id="rId7" imgW="735965" imgH="405765" progId="Equation.3">
                    <p:embed/>
                  </p:oleObj>
                </mc:Choice>
                <mc:Fallback>
                  <p:oleObj name="" r:id="rId7" imgW="735965" imgH="405765" progId="Equation.3">
                    <p:embed/>
                    <p:pic>
                      <p:nvPicPr>
                        <p:cNvPr id="0" name="图片 311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30" y="1785"/>
                          <a:ext cx="1017" cy="5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4" name="组合 40973"/>
          <p:cNvGrpSpPr/>
          <p:nvPr/>
        </p:nvGrpSpPr>
        <p:grpSpPr>
          <a:xfrm>
            <a:off x="147955" y="3711575"/>
            <a:ext cx="4838700" cy="544513"/>
            <a:chOff x="108" y="1948"/>
            <a:chExt cx="3048" cy="343"/>
          </a:xfrm>
        </p:grpSpPr>
        <p:sp>
          <p:nvSpPr>
            <p:cNvPr id="40975" name="矩形 40974"/>
            <p:cNvSpPr/>
            <p:nvPr/>
          </p:nvSpPr>
          <p:spPr>
            <a:xfrm>
              <a:off x="108" y="1948"/>
              <a:ext cx="3048" cy="334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just">
                <a:lnSpc>
                  <a:spcPct val="120000"/>
                </a:lnSpc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电容器被充电，其充电电流为</a:t>
              </a:r>
              <a:endPara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40976" name="对象 40975"/>
            <p:cNvGraphicFramePr/>
            <p:nvPr/>
          </p:nvGraphicFramePr>
          <p:xfrm>
            <a:off x="2749" y="2008"/>
            <a:ext cx="21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" r:id="rId9" imgW="127000" imgH="202565" progId="Equation.3">
                    <p:embed/>
                  </p:oleObj>
                </mc:Choice>
                <mc:Fallback>
                  <p:oleObj name="" r:id="rId9" imgW="127000" imgH="202565" progId="Equation.3">
                    <p:embed/>
                    <p:pic>
                      <p:nvPicPr>
                        <p:cNvPr id="0" name="图片 311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49" y="2008"/>
                          <a:ext cx="219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77" name="矩形 40976"/>
          <p:cNvSpPr/>
          <p:nvPr/>
        </p:nvSpPr>
        <p:spPr>
          <a:xfrm>
            <a:off x="171450" y="4321175"/>
            <a:ext cx="4857750" cy="530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设电容器</a:t>
            </a:r>
            <a:r>
              <a:rPr lang="en-US" altLang="zh-CN" sz="2400" b="1" i="1">
                <a:solidFill>
                  <a:srgbClr val="000000"/>
                </a:solidFill>
                <a:ea typeface="楷体_GB2312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的初始电压为零，则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graphicFrame>
        <p:nvGraphicFramePr>
          <p:cNvPr id="40978" name="对象 40977"/>
          <p:cNvGraphicFramePr/>
          <p:nvPr/>
        </p:nvGraphicFramePr>
        <p:xfrm>
          <a:off x="847725" y="4846638"/>
          <a:ext cx="37877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11" imgW="1890395" imgH="405765" progId="Equation.3">
                  <p:embed/>
                </p:oleObj>
              </mc:Choice>
              <mc:Fallback>
                <p:oleObj name="" r:id="rId11" imgW="1890395" imgH="405765" progId="Equation.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7725" y="4846638"/>
                        <a:ext cx="3787775" cy="81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9" name="组合 40978"/>
          <p:cNvGrpSpPr/>
          <p:nvPr/>
        </p:nvGrpSpPr>
        <p:grpSpPr>
          <a:xfrm>
            <a:off x="5162550" y="4813300"/>
            <a:ext cx="3279775" cy="893763"/>
            <a:chOff x="3252" y="2992"/>
            <a:chExt cx="2066" cy="563"/>
          </a:xfrm>
        </p:grpSpPr>
        <p:sp>
          <p:nvSpPr>
            <p:cNvPr id="40980" name="右箭头 40979"/>
            <p:cNvSpPr/>
            <p:nvPr/>
          </p:nvSpPr>
          <p:spPr>
            <a:xfrm>
              <a:off x="3252" y="3194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40981" name="对象 40980"/>
            <p:cNvGraphicFramePr/>
            <p:nvPr/>
          </p:nvGraphicFramePr>
          <p:xfrm>
            <a:off x="3771" y="2992"/>
            <a:ext cx="1547" cy="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" r:id="rId13" imgW="1116330" imgH="405765" progId="Equation.3">
                    <p:embed/>
                  </p:oleObj>
                </mc:Choice>
                <mc:Fallback>
                  <p:oleObj name="" r:id="rId13" imgW="1116330" imgH="405765" progId="Equation.3">
                    <p:embed/>
                    <p:pic>
                      <p:nvPicPr>
                        <p:cNvPr id="0" name="图片 312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771" y="2992"/>
                          <a:ext cx="1547" cy="5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82" name="矩形 40981"/>
          <p:cNvSpPr/>
          <p:nvPr/>
        </p:nvSpPr>
        <p:spPr>
          <a:xfrm>
            <a:off x="7113588" y="5692775"/>
            <a:ext cx="1858962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（积分运算）</a:t>
            </a:r>
            <a:endParaRPr lang="zh-CN" altLang="en-US" sz="20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pull dir="d"/>
    <p:sndAc>
      <p:stSnd>
        <p:snd r:embed="rId15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  <p:bldP spid="40977" grpId="0"/>
      <p:bldP spid="409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4338" name="Rectangle 2"/>
          <p:cNvSpPr/>
          <p:nvPr/>
        </p:nvSpPr>
        <p:spPr>
          <a:xfrm>
            <a:off x="179388" y="1337310"/>
            <a:ext cx="3330575" cy="5708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当</a:t>
            </a:r>
            <a:r>
              <a:rPr lang="en-US" altLang="zh-CN" sz="2400" b="1" i="1" dirty="0">
                <a:solidFill>
                  <a:srgbClr val="000000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baseline="-25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I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为阶跃电压时，有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654339" name="Rectangle 3"/>
          <p:cNvSpPr/>
          <p:nvPr/>
        </p:nvSpPr>
        <p:spPr>
          <a:xfrm>
            <a:off x="214948" y="4139883"/>
            <a:ext cx="3649662" cy="5708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当</a:t>
            </a:r>
            <a:r>
              <a:rPr lang="en-US" altLang="zh-CN" sz="2400" b="1" i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 =</a:t>
            </a:r>
            <a:r>
              <a:rPr lang="el-GR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τ</a:t>
            </a:r>
            <a:r>
              <a:rPr lang="zh-CN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时，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-</a:t>
            </a:r>
            <a:r>
              <a:rPr lang="en-US" altLang="zh-CN" sz="2400" b="1" i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baseline="-25000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O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I</a:t>
            </a:r>
            <a:endParaRPr lang="en-US" altLang="zh-CN" sz="2400" b="1" i="1" baseline="-25000" dirty="0">
              <a:solidFill>
                <a:srgbClr val="0000FF"/>
              </a:solidFill>
              <a:latin typeface="Book Antiqua" panose="02040602050305030304" pitchFamily="18" charset="0"/>
              <a:ea typeface="楷体_GB2312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654340" name="Object 4"/>
          <p:cNvGraphicFramePr/>
          <p:nvPr/>
        </p:nvGraphicFramePr>
        <p:xfrm>
          <a:off x="254000" y="2129473"/>
          <a:ext cx="21605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1116330" imgH="405765" progId="Equation.3">
                  <p:embed/>
                </p:oleObj>
              </mc:Choice>
              <mc:Fallback>
                <p:oleObj name="" r:id="rId1" imgW="1116330" imgH="405765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4000" y="2129473"/>
                        <a:ext cx="2160588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1" name="Object 5"/>
          <p:cNvGraphicFramePr/>
          <p:nvPr/>
        </p:nvGraphicFramePr>
        <p:xfrm>
          <a:off x="615315" y="3066098"/>
          <a:ext cx="12573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571500" imgH="393700" progId="Equation.DSMT4">
                  <p:embed/>
                </p:oleObj>
              </mc:Choice>
              <mc:Fallback>
                <p:oleObj name="" r:id="rId3" imgW="571500" imgH="3937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315" y="3066098"/>
                        <a:ext cx="1257300" cy="866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2" name="Object 6"/>
          <p:cNvGraphicFramePr/>
          <p:nvPr/>
        </p:nvGraphicFramePr>
        <p:xfrm>
          <a:off x="1910715" y="3066098"/>
          <a:ext cx="10572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5" imgW="482600" imgH="393700" progId="Equation.DSMT4">
                  <p:embed/>
                </p:oleObj>
              </mc:Choice>
              <mc:Fallback>
                <p:oleObj name="" r:id="rId5" imgW="482600" imgH="3937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0715" y="3066098"/>
                        <a:ext cx="1057275" cy="865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4344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610" y="2636838"/>
            <a:ext cx="204787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4345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173" y="4221163"/>
            <a:ext cx="238125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4346" name="Rectangle 10"/>
          <p:cNvSpPr/>
          <p:nvPr/>
        </p:nvSpPr>
        <p:spPr>
          <a:xfrm>
            <a:off x="180975" y="4868863"/>
            <a:ext cx="5256213" cy="5708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当</a:t>
            </a:r>
            <a:r>
              <a:rPr lang="en-US" altLang="zh-CN" sz="2400" b="1" i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 &gt;</a:t>
            </a:r>
            <a:r>
              <a:rPr lang="el-GR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τ</a:t>
            </a:r>
            <a:r>
              <a:rPr lang="zh-CN" altLang="en-US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时，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-</a:t>
            </a:r>
            <a:r>
              <a:rPr lang="en-US" altLang="zh-CN" sz="2400" b="1" i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baseline="-25000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O 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↑</a:t>
            </a:r>
            <a:r>
              <a:rPr lang="en-US" altLang="zh-CN" sz="2400" b="1" baseline="-25000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→</a:t>
            </a:r>
            <a:r>
              <a:rPr lang="en-US" altLang="zh-CN" sz="2400" b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Book Antiqua" panose="02040602050305030304" pitchFamily="18" charset="0"/>
                <a:ea typeface="楷体_GB2312" pitchFamily="49" charset="-122"/>
                <a:sym typeface="Symbol" panose="05050102010706020507" pitchFamily="18" charset="2"/>
              </a:rPr>
              <a:t>om</a:t>
            </a:r>
            <a:endParaRPr lang="en-US" altLang="zh-CN" sz="2400" b="1" i="1" baseline="-25000" dirty="0">
              <a:solidFill>
                <a:srgbClr val="0000FF"/>
              </a:solidFill>
              <a:latin typeface="Book Antiqua" panose="02040602050305030304" pitchFamily="18" charset="0"/>
              <a:ea typeface="楷体_GB2312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27657" name="Object 12"/>
          <p:cNvGraphicFramePr/>
          <p:nvPr/>
        </p:nvGraphicFramePr>
        <p:xfrm>
          <a:off x="3202305" y="1147763"/>
          <a:ext cx="3455988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9" imgW="2020570" imgH="1490345" progId="Visio.Drawing.6">
                  <p:embed/>
                </p:oleObj>
              </mc:Choice>
              <mc:Fallback>
                <p:oleObj name="" r:id="rId9" imgW="2020570" imgH="1490345" progId="Visio.Drawing.6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2305" y="1147763"/>
                        <a:ext cx="3455988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/>
          <p:nvPr/>
        </p:nvSpPr>
        <p:spPr>
          <a:xfrm>
            <a:off x="628015" y="5678805"/>
            <a:ext cx="4191000" cy="5708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V</a:t>
            </a:r>
            <a:r>
              <a:rPr lang="en-US" altLang="zh-CN" sz="2400" b="1" baseline="-25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om   </a:t>
            </a:r>
            <a:r>
              <a:rPr lang="zh-CN" altLang="en-US" sz="2400" b="1" baseline="-25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：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运放输出电压最大值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468630" y="260350"/>
            <a:ext cx="390080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三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积分和微分电路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Text Box 225"/>
          <p:cNvSpPr txBox="1"/>
          <p:nvPr/>
        </p:nvSpPr>
        <p:spPr>
          <a:xfrm>
            <a:off x="4862830" y="260350"/>
            <a:ext cx="394462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）积分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1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5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/>
      <p:bldP spid="654339" grpId="0"/>
      <p:bldP spid="65434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8" name="Object 8"/>
          <p:cNvGraphicFramePr/>
          <p:nvPr/>
        </p:nvGraphicFramePr>
        <p:xfrm>
          <a:off x="4214813" y="788353"/>
          <a:ext cx="3816350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2020570" imgH="1512570" progId="Visio.Drawing.6">
                  <p:embed/>
                </p:oleObj>
              </mc:Choice>
              <mc:Fallback>
                <p:oleObj name="" r:id="rId1" imgW="2020570" imgH="1512570" progId="Visio.Drawing.6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4813" y="788353"/>
                        <a:ext cx="3816350" cy="2989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/>
          <p:nvPr/>
        </p:nvSpPr>
        <p:spPr>
          <a:xfrm>
            <a:off x="468630" y="260350"/>
            <a:ext cx="390080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三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积分和微分电路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Text Box 225"/>
          <p:cNvSpPr txBox="1"/>
          <p:nvPr/>
        </p:nvSpPr>
        <p:spPr>
          <a:xfrm>
            <a:off x="4862830" y="260350"/>
            <a:ext cx="394462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）微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分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55363" name="Object 3"/>
          <p:cNvGraphicFramePr/>
          <p:nvPr/>
        </p:nvGraphicFramePr>
        <p:xfrm>
          <a:off x="857250" y="1430655"/>
          <a:ext cx="22891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1865" imgH="393700" progId="Equation.DSMT4">
                  <p:embed/>
                </p:oleObj>
              </mc:Choice>
              <mc:Fallback>
                <p:oleObj name="" r:id="rId3" imgW="951865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1430655"/>
                        <a:ext cx="2289175" cy="947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6" name="Object 6"/>
          <p:cNvGraphicFramePr/>
          <p:nvPr/>
        </p:nvGraphicFramePr>
        <p:xfrm>
          <a:off x="928688" y="2430780"/>
          <a:ext cx="21193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5" imgW="964565" imgH="405765" progId="Equation.DSMT4">
                  <p:embed/>
                </p:oleObj>
              </mc:Choice>
              <mc:Fallback>
                <p:oleObj name="" r:id="rId5" imgW="964565" imgH="405765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688" y="2430780"/>
                        <a:ext cx="2119312" cy="893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64" name="Picture 4" descr="未标题-2 拷贝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38" y="3717608"/>
            <a:ext cx="5707062" cy="236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67" name="Rectangle 7"/>
          <p:cNvSpPr/>
          <p:nvPr/>
        </p:nvSpPr>
        <p:spPr>
          <a:xfrm>
            <a:off x="1857375" y="6146483"/>
            <a:ext cx="5000625" cy="6524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应用：微分运算，波形变换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  <p:sndAc>
      <p:stSnd>
        <p:snd r:embed="rId8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64" name="Picture 4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5938" y="3717608"/>
            <a:ext cx="5707062" cy="236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67" name="Rectangle 7"/>
          <p:cNvSpPr/>
          <p:nvPr/>
        </p:nvSpPr>
        <p:spPr>
          <a:xfrm>
            <a:off x="1857375" y="6146483"/>
            <a:ext cx="5000625" cy="6508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应用：微分运算，波形变换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28678" name="Object 8"/>
          <p:cNvGraphicFramePr/>
          <p:nvPr/>
        </p:nvGraphicFramePr>
        <p:xfrm>
          <a:off x="4214813" y="860108"/>
          <a:ext cx="3816350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2" imgW="2020570" imgH="1512570" progId="Visio.Drawing.6">
                  <p:embed/>
                </p:oleObj>
              </mc:Choice>
              <mc:Fallback>
                <p:oleObj name="" r:id="rId2" imgW="2020570" imgH="1512570" progId="Visio.Drawing.6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14813" y="860108"/>
                        <a:ext cx="3816350" cy="2989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/>
          <p:cNvGraphicFramePr/>
          <p:nvPr/>
        </p:nvGraphicFramePr>
        <p:xfrm>
          <a:off x="1016636" y="2014538"/>
          <a:ext cx="2406650" cy="93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1016000" imgH="393700" progId="Equation.3">
                  <p:embed/>
                </p:oleObj>
              </mc:Choice>
              <mc:Fallback>
                <p:oleObj name="" r:id="rId4" imgW="1016000" imgH="3937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6636" y="2014538"/>
                        <a:ext cx="2406650" cy="934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/>
          <p:nvPr/>
        </p:nvSpPr>
        <p:spPr>
          <a:xfrm>
            <a:off x="468630" y="260350"/>
            <a:ext cx="390080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三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积分和微分电路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Text Box 225"/>
          <p:cNvSpPr txBox="1"/>
          <p:nvPr/>
        </p:nvSpPr>
        <p:spPr>
          <a:xfrm>
            <a:off x="4862830" y="260350"/>
            <a:ext cx="394462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）微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分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运算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Rectangle 22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6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171575"/>
            <a:ext cx="2754313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253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93813"/>
            <a:ext cx="2360613" cy="140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253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47788"/>
            <a:ext cx="2079625" cy="1100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8"/>
          <p:cNvGrpSpPr/>
          <p:nvPr/>
        </p:nvGrpSpPr>
        <p:grpSpPr>
          <a:xfrm>
            <a:off x="685800" y="3276600"/>
            <a:ext cx="7859713" cy="2390775"/>
            <a:chOff x="432" y="2064"/>
            <a:chExt cx="4951" cy="1506"/>
          </a:xfrm>
        </p:grpSpPr>
        <p:grpSp>
          <p:nvGrpSpPr>
            <p:cNvPr id="29701" name="Group 5"/>
            <p:cNvGrpSpPr/>
            <p:nvPr/>
          </p:nvGrpSpPr>
          <p:grpSpPr>
            <a:xfrm>
              <a:off x="432" y="2109"/>
              <a:ext cx="908" cy="1461"/>
              <a:chOff x="703" y="2523"/>
              <a:chExt cx="908" cy="1461"/>
            </a:xfrm>
          </p:grpSpPr>
          <p:sp>
            <p:nvSpPr>
              <p:cNvPr id="29702" name="Text Box 6"/>
              <p:cNvSpPr txBox="1"/>
              <p:nvPr/>
            </p:nvSpPr>
            <p:spPr>
              <a:xfrm>
                <a:off x="793" y="2523"/>
                <a:ext cx="817" cy="3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1MHz</a:t>
                </a:r>
                <a:endPara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3" name="Oval 7"/>
              <p:cNvSpPr/>
              <p:nvPr/>
            </p:nvSpPr>
            <p:spPr>
              <a:xfrm>
                <a:off x="1111" y="288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4" name="Oval 8"/>
              <p:cNvSpPr/>
              <p:nvPr/>
            </p:nvSpPr>
            <p:spPr>
              <a:xfrm>
                <a:off x="1111" y="297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5" name="Oval 9"/>
              <p:cNvSpPr/>
              <p:nvPr/>
            </p:nvSpPr>
            <p:spPr>
              <a:xfrm>
                <a:off x="1111" y="306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6" name="Text Box 10"/>
              <p:cNvSpPr txBox="1"/>
              <p:nvPr/>
            </p:nvSpPr>
            <p:spPr>
              <a:xfrm>
                <a:off x="703" y="3113"/>
                <a:ext cx="908" cy="3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870KHz</a:t>
                </a:r>
                <a:endPara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7" name="Oval 11"/>
              <p:cNvSpPr/>
              <p:nvPr/>
            </p:nvSpPr>
            <p:spPr>
              <a:xfrm>
                <a:off x="1111" y="343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8" name="Oval 12"/>
              <p:cNvSpPr/>
              <p:nvPr/>
            </p:nvSpPr>
            <p:spPr>
              <a:xfrm>
                <a:off x="1111" y="352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9" name="Oval 13"/>
              <p:cNvSpPr/>
              <p:nvPr/>
            </p:nvSpPr>
            <p:spPr>
              <a:xfrm>
                <a:off x="1111" y="361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10" name="Text Box 14"/>
              <p:cNvSpPr txBox="1"/>
              <p:nvPr/>
            </p:nvSpPr>
            <p:spPr>
              <a:xfrm>
                <a:off x="703" y="3657"/>
                <a:ext cx="908" cy="3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640KHz</a:t>
                </a:r>
                <a:endPara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11" name="Rectangle 15"/>
            <p:cNvSpPr/>
            <p:nvPr/>
          </p:nvSpPr>
          <p:spPr>
            <a:xfrm>
              <a:off x="1776" y="2928"/>
              <a:ext cx="1344" cy="590"/>
            </a:xfrm>
            <a:prstGeom prst="rect">
              <a:avLst/>
            </a:prstGeom>
            <a:solidFill>
              <a:srgbClr val="0000FF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solidFill>
                    <a:srgbClr val="FFCC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选择性电路</a:t>
              </a:r>
              <a:endParaRPr lang="zh-CN" altLang="en-US" sz="2800" b="1" dirty="0">
                <a:solidFill>
                  <a:srgbClr val="FFCC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12" name="Rectangle 16"/>
            <p:cNvSpPr/>
            <p:nvPr/>
          </p:nvSpPr>
          <p:spPr>
            <a:xfrm>
              <a:off x="3504" y="2914"/>
              <a:ext cx="1008" cy="590"/>
            </a:xfrm>
            <a:prstGeom prst="rect">
              <a:avLst/>
            </a:prstGeom>
            <a:solidFill>
              <a:srgbClr val="0000FF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solidFill>
                    <a:srgbClr val="FFCC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检波</a:t>
              </a:r>
              <a:endParaRPr lang="zh-CN" altLang="en-US" sz="2800" b="1" dirty="0">
                <a:solidFill>
                  <a:srgbClr val="FFCC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62545" name="Sound"/>
            <p:cNvSpPr>
              <a:spLocks noEditPoints="1" noChangeArrowheads="1"/>
            </p:cNvSpPr>
            <p:nvPr/>
          </p:nvSpPr>
          <p:spPr bwMode="auto">
            <a:xfrm>
              <a:off x="4877" y="2806"/>
              <a:ext cx="506" cy="756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14" name="AutoShape 18"/>
            <p:cNvSpPr/>
            <p:nvPr/>
          </p:nvSpPr>
          <p:spPr>
            <a:xfrm>
              <a:off x="1385" y="3198"/>
              <a:ext cx="343" cy="114"/>
            </a:xfrm>
            <a:prstGeom prst="rightArrow">
              <a:avLst>
                <a:gd name="adj1" fmla="val 50000"/>
                <a:gd name="adj2" fmla="val 75205"/>
              </a:avLst>
            </a:prstGeom>
            <a:solidFill>
              <a:srgbClr val="993366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5" name="AutoShape 19"/>
            <p:cNvSpPr/>
            <p:nvPr/>
          </p:nvSpPr>
          <p:spPr>
            <a:xfrm>
              <a:off x="3168" y="316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6" name="AutoShape 20"/>
            <p:cNvSpPr/>
            <p:nvPr/>
          </p:nvSpPr>
          <p:spPr>
            <a:xfrm>
              <a:off x="4512" y="3152"/>
              <a:ext cx="365" cy="64"/>
            </a:xfrm>
            <a:prstGeom prst="rightArrow">
              <a:avLst>
                <a:gd name="adj1" fmla="val 50000"/>
                <a:gd name="adj2" fmla="val 142551"/>
              </a:avLst>
            </a:prstGeom>
            <a:solidFill>
              <a:srgbClr val="993366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9717" name="Group 21"/>
            <p:cNvGrpSpPr/>
            <p:nvPr/>
          </p:nvGrpSpPr>
          <p:grpSpPr>
            <a:xfrm>
              <a:off x="1339" y="2216"/>
              <a:ext cx="91" cy="1043"/>
              <a:chOff x="5543" y="1012"/>
              <a:chExt cx="113" cy="1334"/>
            </a:xfrm>
          </p:grpSpPr>
          <p:sp>
            <p:nvSpPr>
              <p:cNvPr id="29718" name="Line 22"/>
              <p:cNvSpPr/>
              <p:nvPr/>
            </p:nvSpPr>
            <p:spPr>
              <a:xfrm flipV="1">
                <a:off x="5598" y="1018"/>
                <a:ext cx="0" cy="1328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19" name="Line 23"/>
              <p:cNvSpPr/>
              <p:nvPr/>
            </p:nvSpPr>
            <p:spPr>
              <a:xfrm flipV="1">
                <a:off x="5594" y="1012"/>
                <a:ext cx="62" cy="16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20" name="Line 24"/>
              <p:cNvSpPr/>
              <p:nvPr/>
            </p:nvSpPr>
            <p:spPr>
              <a:xfrm rot="-2630319" flipV="1">
                <a:off x="5543" y="1020"/>
                <a:ext cx="55" cy="16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9721" name="Picture 25" descr="a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" y="2064"/>
              <a:ext cx="1061" cy="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22" name="Picture 26" descr="hsi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7" y="2109"/>
              <a:ext cx="1088" cy="4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17" name="Rectangle 2"/>
          <p:cNvSpPr/>
          <p:nvPr/>
        </p:nvSpPr>
        <p:spPr>
          <a:xfrm>
            <a:off x="249555" y="186055"/>
            <a:ext cx="7129463" cy="64516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>
            <a:spAutoFit/>
          </a:bodyPr>
          <a:p>
            <a:pPr marL="838200" indent="-838200"/>
            <a:r>
              <a:rPr lang="en-US" altLang="zh-CN" sz="36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4.2 </a:t>
            </a:r>
            <a:r>
              <a:rPr lang="zh-CN" altLang="en-US" sz="36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有源滤波器</a:t>
            </a:r>
            <a:endParaRPr lang="zh-CN" altLang="en-US" sz="3600" b="1" dirty="0">
              <a:solidFill>
                <a:srgbClr val="F02402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41" name="Rectangle 4"/>
          <p:cNvSpPr/>
          <p:nvPr/>
        </p:nvSpPr>
        <p:spPr>
          <a:xfrm>
            <a:off x="466090" y="908050"/>
            <a:ext cx="2351088" cy="6324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基本概念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468313" y="1412875"/>
            <a:ext cx="8355013" cy="1383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滤波器：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是一种能使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有用频率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信号通过而同时抑制或衰减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无用频率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信号的电子装置。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63558" name="Object 6"/>
          <p:cNvGraphicFramePr/>
          <p:nvPr/>
        </p:nvGraphicFramePr>
        <p:xfrm>
          <a:off x="1428750" y="3000375"/>
          <a:ext cx="216058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" imgW="888365" imgH="381000" progId="Equation.DSMT4">
                  <p:embed/>
                </p:oleObj>
              </mc:Choice>
              <mc:Fallback>
                <p:oleObj name="" r:id="rId1" imgW="888365" imgH="3810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8750" y="3000375"/>
                        <a:ext cx="2160588" cy="922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9" name="Object 7"/>
          <p:cNvGraphicFramePr/>
          <p:nvPr/>
        </p:nvGraphicFramePr>
        <p:xfrm>
          <a:off x="642938" y="4214813"/>
          <a:ext cx="3132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1320165" imgH="228600" progId="Equation.3">
                  <p:embed/>
                </p:oleObj>
              </mc:Choice>
              <mc:Fallback>
                <p:oleObj name="" r:id="rId3" imgW="1320165" imgH="22860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938" y="4214813"/>
                        <a:ext cx="3132137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60" name="Object 8"/>
          <p:cNvGraphicFramePr/>
          <p:nvPr/>
        </p:nvGraphicFramePr>
        <p:xfrm>
          <a:off x="3714750" y="4286250"/>
          <a:ext cx="19732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5" imgW="977900" imgH="228600" progId="Equation.3">
                  <p:embed/>
                </p:oleObj>
              </mc:Choice>
              <mc:Fallback>
                <p:oleObj name="" r:id="rId5" imgW="977900" imgH="2286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750" y="4286250"/>
                        <a:ext cx="1973263" cy="461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61" name="Object 9"/>
          <p:cNvGraphicFramePr/>
          <p:nvPr/>
        </p:nvGraphicFramePr>
        <p:xfrm>
          <a:off x="1276350" y="5073650"/>
          <a:ext cx="11001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7" imgW="457200" imgH="228600" progId="Equation.3">
                  <p:embed/>
                </p:oleObj>
              </mc:Choice>
              <mc:Fallback>
                <p:oleObj name="" r:id="rId7" imgW="457200" imgH="228600" progId="Equation.3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6350" y="5073650"/>
                        <a:ext cx="1100138" cy="550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62" name="Object 10"/>
          <p:cNvGraphicFramePr/>
          <p:nvPr/>
        </p:nvGraphicFramePr>
        <p:xfrm>
          <a:off x="1420813" y="5797550"/>
          <a:ext cx="8921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9" imgW="342900" imgH="190500" progId="Equation.3">
                  <p:embed/>
                </p:oleObj>
              </mc:Choice>
              <mc:Fallback>
                <p:oleObj name="" r:id="rId9" imgW="342900" imgH="190500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0813" y="5797550"/>
                        <a:ext cx="892175" cy="500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563" name="Rectangle 11"/>
          <p:cNvSpPr/>
          <p:nvPr/>
        </p:nvSpPr>
        <p:spPr>
          <a:xfrm>
            <a:off x="2357438" y="5000625"/>
            <a:ext cx="3892550" cy="6324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幅频响应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63564" name="Rectangle 12"/>
          <p:cNvSpPr/>
          <p:nvPr/>
        </p:nvSpPr>
        <p:spPr>
          <a:xfrm>
            <a:off x="2357438" y="5721350"/>
            <a:ext cx="4464050" cy="6324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相频响应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663565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375" y="2928938"/>
            <a:ext cx="3708400" cy="130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3"/>
          <p:cNvSpPr txBox="1"/>
          <p:nvPr/>
        </p:nvSpPr>
        <p:spPr>
          <a:xfrm>
            <a:off x="468630" y="260350"/>
            <a:ext cx="608203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滤波器的基本概念与分类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bldLvl="0" animBg="1"/>
      <p:bldP spid="663563" grpId="0"/>
      <p:bldP spid="6635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4578" name="Rectangle 2"/>
          <p:cNvSpPr/>
          <p:nvPr/>
        </p:nvSpPr>
        <p:spPr>
          <a:xfrm>
            <a:off x="611188" y="836613"/>
            <a:ext cx="3282950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低通（</a:t>
            </a:r>
            <a:r>
              <a:rPr lang="en-US" altLang="zh-CN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LPF</a:t>
            </a: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）</a:t>
            </a:r>
            <a:endParaRPr lang="zh-CN" altLang="en-US" sz="3200" b="1" dirty="0">
              <a:solidFill>
                <a:srgbClr val="99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64579" name="Rectangle 3"/>
          <p:cNvSpPr/>
          <p:nvPr/>
        </p:nvSpPr>
        <p:spPr>
          <a:xfrm>
            <a:off x="5076825" y="765175"/>
            <a:ext cx="2981325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高通（</a:t>
            </a:r>
            <a:r>
              <a:rPr lang="en-US" altLang="zh-CN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HPF</a:t>
            </a: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）</a:t>
            </a:r>
            <a:endParaRPr lang="zh-CN" altLang="en-US" sz="3200" b="1" dirty="0">
              <a:solidFill>
                <a:srgbClr val="99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64580" name="Rectangle 4"/>
          <p:cNvSpPr/>
          <p:nvPr/>
        </p:nvSpPr>
        <p:spPr>
          <a:xfrm>
            <a:off x="762000" y="5867400"/>
            <a:ext cx="3506788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带通（</a:t>
            </a:r>
            <a:r>
              <a:rPr lang="en-US" altLang="zh-CN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BPF</a:t>
            </a: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）</a:t>
            </a:r>
            <a:endParaRPr lang="zh-CN" altLang="en-US" sz="3200" b="1" dirty="0">
              <a:solidFill>
                <a:srgbClr val="99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64581" name="Rectangle 5"/>
          <p:cNvSpPr/>
          <p:nvPr/>
        </p:nvSpPr>
        <p:spPr>
          <a:xfrm>
            <a:off x="5257800" y="5867400"/>
            <a:ext cx="3052763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带阻（</a:t>
            </a:r>
            <a:r>
              <a:rPr lang="en-US" altLang="zh-CN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BEF</a:t>
            </a: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）</a:t>
            </a:r>
            <a:endParaRPr lang="zh-CN" altLang="en-US" sz="3200" b="1" dirty="0">
              <a:solidFill>
                <a:srgbClr val="99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664582" name="Picture 6" descr="未标题-3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447800"/>
            <a:ext cx="3113088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4583" name="Picture 7" descr="未标题-2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3048000" cy="199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4584" name="Picture 8" descr="未标题-3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733800"/>
            <a:ext cx="2844800" cy="190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4585" name="Picture 9" descr="未标题-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81400"/>
            <a:ext cx="3200400" cy="212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4586" name="Rectangle 10"/>
          <p:cNvSpPr/>
          <p:nvPr/>
        </p:nvSpPr>
        <p:spPr>
          <a:xfrm>
            <a:off x="785813" y="3500438"/>
            <a:ext cx="7391400" cy="1524000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滤波器类型、通带增益、通带截止频率、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过渡带的变化速率等主要参数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Rectangle 4"/>
          <p:cNvSpPr/>
          <p:nvPr/>
        </p:nvSpPr>
        <p:spPr>
          <a:xfrm>
            <a:off x="681355" y="190500"/>
            <a:ext cx="2351088" cy="6324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分类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/>
      <p:bldP spid="664579" grpId="0"/>
      <p:bldP spid="664580" grpId="0"/>
      <p:bldP spid="664581" grpId="0"/>
      <p:bldP spid="6645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02" name="Picture 2" descr="4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508760"/>
            <a:ext cx="4494213" cy="49688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92090" y="4463415"/>
          <a:ext cx="3120390" cy="209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651760" imgH="2162810" progId="Equation.KSEE3">
                  <p:embed/>
                </p:oleObj>
              </mc:Choice>
              <mc:Fallback>
                <p:oleObj name="" r:id="rId2" imgW="2651760" imgH="216281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2090" y="4463415"/>
                        <a:ext cx="3120390" cy="209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/>
          <p:nvPr/>
        </p:nvSpPr>
        <p:spPr>
          <a:xfrm>
            <a:off x="468630" y="260350"/>
            <a:ext cx="608203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低通有源滤波电路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2" name="Picture 4" descr="4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1051560"/>
            <a:ext cx="3384550" cy="2519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5"/>
          <p:cNvGrpSpPr/>
          <p:nvPr/>
        </p:nvGrpSpPr>
        <p:grpSpPr>
          <a:xfrm>
            <a:off x="7421563" y="1484948"/>
            <a:ext cx="534987" cy="1871662"/>
            <a:chOff x="4675" y="845"/>
            <a:chExt cx="337" cy="1179"/>
          </a:xfrm>
        </p:grpSpPr>
        <p:sp>
          <p:nvSpPr>
            <p:cNvPr id="19467" name="Rectangle 6"/>
            <p:cNvSpPr/>
            <p:nvPr/>
          </p:nvSpPr>
          <p:spPr>
            <a:xfrm>
              <a:off x="4921" y="1344"/>
              <a:ext cx="91" cy="27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68" name="Line 7"/>
            <p:cNvSpPr/>
            <p:nvPr/>
          </p:nvSpPr>
          <p:spPr>
            <a:xfrm flipV="1">
              <a:off x="4966" y="845"/>
              <a:ext cx="0" cy="49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9" name="Line 8"/>
            <p:cNvSpPr/>
            <p:nvPr/>
          </p:nvSpPr>
          <p:spPr>
            <a:xfrm>
              <a:off x="4966" y="1616"/>
              <a:ext cx="0" cy="40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19460" name="Object 9"/>
            <p:cNvGraphicFramePr/>
            <p:nvPr/>
          </p:nvGraphicFramePr>
          <p:xfrm>
            <a:off x="4675" y="1253"/>
            <a:ext cx="292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" r:id="rId5" imgW="190500" imgH="190500" progId="Equation.DSMT4">
                    <p:embed/>
                  </p:oleObj>
                </mc:Choice>
                <mc:Fallback>
                  <p:oleObj name="" r:id="rId5" imgW="190500" imgH="190500" progId="Equation.DSMT4">
                    <p:embed/>
                    <p:pic>
                      <p:nvPicPr>
                        <p:cNvPr id="0" name="图片 31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75" y="1253"/>
                          <a:ext cx="292" cy="2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6" name="Text Box 13"/>
          <p:cNvSpPr txBox="1"/>
          <p:nvPr/>
        </p:nvSpPr>
        <p:spPr>
          <a:xfrm>
            <a:off x="5867400" y="3716973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无源滤波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矩形 5125"/>
          <p:cNvSpPr/>
          <p:nvPr/>
        </p:nvSpPr>
        <p:spPr>
          <a:xfrm>
            <a:off x="471488" y="5084763"/>
            <a:ext cx="8077200" cy="3987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en-US" altLang="zh-CN" sz="2000" b="1" dirty="0">
                <a:solidFill>
                  <a:srgbClr val="000000"/>
                </a:solidFill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ea typeface="楷体_GB2312" pitchFamily="49" charset="-122"/>
              </a:rPr>
              <a:t>集成运算放大器的内部结构框图</a:t>
            </a:r>
            <a:endParaRPr lang="zh-CN" altLang="en-US" sz="20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pic>
        <p:nvPicPr>
          <p:cNvPr id="5127" name="图片 5126" descr="未标题-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133600"/>
            <a:ext cx="8697913" cy="287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3"/>
          <p:cNvSpPr>
            <a:spLocks noGrp="1"/>
          </p:cNvSpPr>
          <p:nvPr>
            <p:ph type="title"/>
          </p:nvPr>
        </p:nvSpPr>
        <p:spPr>
          <a:xfrm>
            <a:off x="471805" y="147638"/>
            <a:ext cx="8240713" cy="700088"/>
          </a:xfrm>
        </p:spPr>
        <p:txBody>
          <a:bodyPr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/>
            <a:r>
              <a:rPr lang="zh-CN" altLang="en-US" b="1" dirty="0">
                <a:ln/>
                <a:solidFill>
                  <a:srgbClr val="FF0000"/>
                </a:solidFill>
                <a:effectLst/>
              </a:rPr>
              <a:t>集成运放的内部结构</a:t>
            </a:r>
            <a:r>
              <a:rPr lang="zh-CN" altLang="en-US" dirty="0">
                <a:ln/>
                <a:solidFill>
                  <a:srgbClr val="FF0000"/>
                </a:solidFill>
                <a:effectLst/>
              </a:rPr>
              <a:t> </a:t>
            </a:r>
            <a:endParaRPr lang="zh-CN" altLang="en-US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1905" y="919798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66626" name="Object 2"/>
          <p:cNvGraphicFramePr/>
          <p:nvPr/>
        </p:nvGraphicFramePr>
        <p:xfrm>
          <a:off x="5130800" y="4194175"/>
          <a:ext cx="27400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" imgW="1358900" imgH="685800" progId="Equation.DSMT4">
                  <p:embed/>
                </p:oleObj>
              </mc:Choice>
              <mc:Fallback>
                <p:oleObj name="" r:id="rId1" imgW="1358900" imgH="685800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30800" y="4194175"/>
                        <a:ext cx="2740025" cy="1384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7" name="Object 3"/>
          <p:cNvGraphicFramePr/>
          <p:nvPr/>
        </p:nvGraphicFramePr>
        <p:xfrm>
          <a:off x="6105525" y="5730875"/>
          <a:ext cx="12763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634365" imgH="405765" progId="Equation.DSMT4">
                  <p:embed/>
                </p:oleObj>
              </mc:Choice>
              <mc:Fallback>
                <p:oleObj name="" r:id="rId3" imgW="634365" imgH="405765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5525" y="5730875"/>
                        <a:ext cx="1276350" cy="81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8" name="Object 4"/>
          <p:cNvGraphicFramePr/>
          <p:nvPr/>
        </p:nvGraphicFramePr>
        <p:xfrm>
          <a:off x="961073" y="4363720"/>
          <a:ext cx="17303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5" imgW="710565" imgH="405765" progId="Equation.3">
                  <p:embed/>
                </p:oleObj>
              </mc:Choice>
              <mc:Fallback>
                <p:oleObj name="" r:id="rId5" imgW="710565" imgH="405765" progId="Equation.3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1073" y="4363720"/>
                        <a:ext cx="1730375" cy="98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629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64335"/>
            <a:ext cx="4608513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6633" name="Picture 9" descr="未标题-2 拷贝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250" y="1089025"/>
            <a:ext cx="5111750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1" name="Rectangle 10"/>
          <p:cNvSpPr/>
          <p:nvPr/>
        </p:nvSpPr>
        <p:spPr>
          <a:xfrm>
            <a:off x="467043" y="1016318"/>
            <a:ext cx="2862262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122BE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28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低通滤波电路</a:t>
            </a:r>
            <a:endParaRPr lang="zh-CN" altLang="en-US" sz="28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8685" y="5248910"/>
          <a:ext cx="3410585" cy="107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9" imgW="1333500" imgH="419100" progId="Equation.KSEE3">
                  <p:embed/>
                </p:oleObj>
              </mc:Choice>
              <mc:Fallback>
                <p:oleObj name="" r:id="rId9" imgW="13335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8685" y="5248910"/>
                        <a:ext cx="3410585" cy="107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/>
          <p:nvPr/>
        </p:nvSpPr>
        <p:spPr>
          <a:xfrm>
            <a:off x="468630" y="260350"/>
            <a:ext cx="608203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低通有源滤波电路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1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/>
          <p:nvPr/>
        </p:nvSpPr>
        <p:spPr>
          <a:xfrm>
            <a:off x="500698" y="1010920"/>
            <a:ext cx="502920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二阶有源低通滤波电路</a:t>
            </a:r>
            <a:endParaRPr lang="zh-CN" altLang="en-US" sz="28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642938" y="2074863"/>
            <a:ext cx="1296988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组成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1000125" y="2860675"/>
            <a:ext cx="3275013" cy="11245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两节低通滤波器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反向相放大器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653" name="Rectangle 5"/>
          <p:cNvSpPr>
            <a:spLocks noChangeArrowheads="1"/>
          </p:cNvSpPr>
          <p:nvPr/>
        </p:nvSpPr>
        <p:spPr bwMode="auto">
          <a:xfrm>
            <a:off x="357188" y="4714875"/>
            <a:ext cx="4465638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下降斜率为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40dB/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十倍频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6"/>
          <p:cNvSpPr/>
          <p:nvPr/>
        </p:nvSpPr>
        <p:spPr>
          <a:xfrm>
            <a:off x="0" y="25733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4822" name="Object 7"/>
          <p:cNvGraphicFramePr/>
          <p:nvPr/>
        </p:nvGraphicFramePr>
        <p:xfrm>
          <a:off x="4000500" y="1002665"/>
          <a:ext cx="485775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1" imgW="2393315" imgH="1515110" progId="Visio.Drawing.6">
                  <p:embed/>
                </p:oleObj>
              </mc:Choice>
              <mc:Fallback>
                <p:oleObj name="" r:id="rId1" imgW="2393315" imgH="1515110" progId="Visio.Drawing.6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0500" y="1002665"/>
                        <a:ext cx="4857750" cy="3071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8"/>
          <p:cNvSpPr/>
          <p:nvPr/>
        </p:nvSpPr>
        <p:spPr>
          <a:xfrm>
            <a:off x="0" y="23256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67657" name="Object 9"/>
          <p:cNvGraphicFramePr/>
          <p:nvPr/>
        </p:nvGraphicFramePr>
        <p:xfrm>
          <a:off x="4786313" y="4074160"/>
          <a:ext cx="3563937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3" imgW="2016760" imgH="1532890" progId="Visio.Drawing.6">
                  <p:embed/>
                </p:oleObj>
              </mc:Choice>
              <mc:Fallback>
                <p:oleObj name="" r:id="rId3" imgW="2016760" imgH="1532890" progId="Visio.Drawing.6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6313" y="4074160"/>
                        <a:ext cx="3563937" cy="2805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/>
          <p:nvPr/>
        </p:nvSpPr>
        <p:spPr>
          <a:xfrm>
            <a:off x="468630" y="260350"/>
            <a:ext cx="608203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低通有源滤波电路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ldLvl="0" animBg="1"/>
      <p:bldP spid="667652" grpId="0" bldLvl="0" animBg="1"/>
      <p:bldP spid="66765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18490" y="178118"/>
            <a:ext cx="5257800" cy="719137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dirty="0">
                <a:ln/>
                <a:solidFill>
                  <a:srgbClr val="FF0000"/>
                </a:solidFill>
                <a:effectLst/>
                <a:latin typeface="黑体" panose="02010609060101010101" pitchFamily="2" charset="-122"/>
              </a:rPr>
              <a:t>有源滤波器局限性</a:t>
            </a:r>
            <a:endParaRPr lang="zh-CN" altLang="en-US" b="1" dirty="0">
              <a:ln/>
              <a:solidFill>
                <a:srgbClr val="FF0000"/>
              </a:solidFill>
              <a:effectLst/>
              <a:latin typeface="黑体" panose="02010609060101010101" pitchFamily="2" charset="-122"/>
            </a:endParaRP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762000" y="1322070"/>
            <a:ext cx="6934200" cy="7620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cs typeface="黑体" panose="02010609060101010101" pitchFamily="2" charset="-122"/>
              </a:rPr>
              <a:t>一、截止频率受运放工作频率限制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cs typeface="黑体" panose="02010609060101010101" pitchFamily="2" charset="-122"/>
              </a:rPr>
              <a:t>       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6498" y="5253038"/>
            <a:ext cx="6653212" cy="588962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CN" sz="3200" b="1" dirty="0">
                <a:solidFill>
                  <a:srgbClr val="F0240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02402"/>
                </a:solidFill>
                <a:latin typeface="Arial" panose="020B0604020202020204" pitchFamily="34" charset="0"/>
              </a:rPr>
              <a:t>有源滤波器适用于低频小信号滤波</a:t>
            </a:r>
            <a:endParaRPr lang="zh-CN" altLang="en-US" sz="3200" b="1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27580"/>
            <a:ext cx="7467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二、通用型集成运放的功耗很小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因此不能带大电流负载。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370580"/>
            <a:ext cx="798671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三、输入电压受集成运放电源电压的限制，输入电压应保证集成运放工作在线性区。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ldLvl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1747" name="Picture 3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708275"/>
            <a:ext cx="5076825" cy="3741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1748" name="Rectangle 4"/>
          <p:cNvSpPr/>
          <p:nvPr/>
        </p:nvSpPr>
        <p:spPr>
          <a:xfrm>
            <a:off x="5148263" y="5121275"/>
            <a:ext cx="377825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越大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越逼近理想特性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6" name="Rectangle 5"/>
          <p:cNvSpPr/>
          <p:nvPr/>
        </p:nvSpPr>
        <p:spPr>
          <a:xfrm>
            <a:off x="0" y="26543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8917" name="Object 6"/>
          <p:cNvGraphicFramePr/>
          <p:nvPr/>
        </p:nvGraphicFramePr>
        <p:xfrm>
          <a:off x="4966335" y="1122680"/>
          <a:ext cx="4284663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2" imgW="2196465" imgH="1174115" progId="Visio.Drawing.6">
                  <p:embed/>
                </p:oleObj>
              </mc:Choice>
              <mc:Fallback>
                <p:oleObj name="" r:id="rId2" imgW="2196465" imgH="1174115" progId="Visio.Drawing.6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6335" y="1122680"/>
                        <a:ext cx="4284663" cy="298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/>
          <p:nvPr/>
        </p:nvSpPr>
        <p:spPr>
          <a:xfrm>
            <a:off x="468630" y="260350"/>
            <a:ext cx="608203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三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高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通滤波电路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1" name="Rectangle 2">
            <a:hlinkClick r:id="" action="ppaction://noaction"/>
          </p:cNvPr>
          <p:cNvSpPr/>
          <p:nvPr/>
        </p:nvSpPr>
        <p:spPr>
          <a:xfrm>
            <a:off x="360045" y="180658"/>
            <a:ext cx="541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四、有源带通滤波器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431800" y="981075"/>
            <a:ext cx="3060700" cy="56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电路组成原理：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122BE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2773" name="Rectangle 5"/>
          <p:cNvSpPr/>
          <p:nvPr/>
        </p:nvSpPr>
        <p:spPr>
          <a:xfrm>
            <a:off x="3571875" y="1000125"/>
            <a:ext cx="3886200" cy="493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由低通和高通串联得到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2774" name="Rectangle 6"/>
          <p:cNvSpPr/>
          <p:nvPr/>
        </p:nvSpPr>
        <p:spPr>
          <a:xfrm>
            <a:off x="611188" y="5516563"/>
            <a:ext cx="1631950" cy="561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必须满足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827088" y="2997200"/>
            <a:ext cx="4010025" cy="815975"/>
            <a:chOff x="498" y="1248"/>
            <a:chExt cx="2526" cy="514"/>
          </a:xfrm>
        </p:grpSpPr>
        <p:graphicFrame>
          <p:nvGraphicFramePr>
            <p:cNvPr id="24580" name="Object 8"/>
            <p:cNvGraphicFramePr/>
            <p:nvPr/>
          </p:nvGraphicFramePr>
          <p:xfrm>
            <a:off x="498" y="1248"/>
            <a:ext cx="870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1" imgW="685165" imgH="405765" progId="Equation.3">
                    <p:embed/>
                  </p:oleObj>
                </mc:Choice>
                <mc:Fallback>
                  <p:oleObj name="" r:id="rId1" imgW="685165" imgH="405765" progId="Equation.3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98" y="1248"/>
                          <a:ext cx="870" cy="5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1" name="Rectangle 9"/>
            <p:cNvSpPr/>
            <p:nvPr/>
          </p:nvSpPr>
          <p:spPr>
            <a:xfrm>
              <a:off x="1426" y="1344"/>
              <a:ext cx="1598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rPr>
                <a:t>低通截止角频率</a:t>
              </a: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900113" y="4076700"/>
            <a:ext cx="4021137" cy="815975"/>
            <a:chOff x="491" y="1776"/>
            <a:chExt cx="2533" cy="514"/>
          </a:xfrm>
        </p:grpSpPr>
        <p:graphicFrame>
          <p:nvGraphicFramePr>
            <p:cNvPr id="24579" name="Object 11"/>
            <p:cNvGraphicFramePr/>
            <p:nvPr/>
          </p:nvGraphicFramePr>
          <p:xfrm>
            <a:off x="491" y="1776"/>
            <a:ext cx="884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3" imgW="697865" imgH="405765" progId="Equation.3">
                    <p:embed/>
                  </p:oleObj>
                </mc:Choice>
                <mc:Fallback>
                  <p:oleObj name="" r:id="rId3" imgW="697865" imgH="405765" progId="Equation.3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1" y="1776"/>
                          <a:ext cx="884" cy="5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Rectangle 12"/>
            <p:cNvSpPr/>
            <p:nvPr/>
          </p:nvSpPr>
          <p:spPr>
            <a:xfrm>
              <a:off x="1426" y="1866"/>
              <a:ext cx="1598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rPr>
                <a:t>高通截止角频率</a:t>
              </a: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aphicFrame>
        <p:nvGraphicFramePr>
          <p:cNvPr id="672781" name="Object 13"/>
          <p:cNvGraphicFramePr/>
          <p:nvPr/>
        </p:nvGraphicFramePr>
        <p:xfrm>
          <a:off x="2843213" y="5553075"/>
          <a:ext cx="13684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532765" imgH="203200" progId="Equation.3">
                  <p:embed/>
                </p:oleObj>
              </mc:Choice>
              <mc:Fallback>
                <p:oleObj name="" r:id="rId5" imgW="532765" imgH="2032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213" y="5553075"/>
                        <a:ext cx="1368425" cy="515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2782" name="Picture 14" descr="未标题-2 拷贝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0" y="1700213"/>
            <a:ext cx="43513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2783" name="Picture 15" descr="未标题-2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888" y="1844675"/>
            <a:ext cx="2754312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7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2" grpId="0" bldLvl="0" animBg="1"/>
      <p:bldP spid="672773" grpId="0"/>
      <p:bldP spid="6727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8" name="Rectangle 4"/>
          <p:cNvSpPr/>
          <p:nvPr/>
        </p:nvSpPr>
        <p:spPr>
          <a:xfrm>
            <a:off x="153988" y="1201738"/>
            <a:ext cx="450532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可由低通和高通并联得到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03238" y="4833938"/>
            <a:ext cx="3886200" cy="684212"/>
            <a:chOff x="480" y="1056"/>
            <a:chExt cx="1584" cy="291"/>
          </a:xfrm>
        </p:grpSpPr>
        <p:sp>
          <p:nvSpPr>
            <p:cNvPr id="16389" name="Rectangle 6"/>
            <p:cNvSpPr/>
            <p:nvPr/>
          </p:nvSpPr>
          <p:spPr>
            <a:xfrm>
              <a:off x="480" y="1056"/>
              <a:ext cx="1028" cy="23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必须满足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6390" name="Object 7"/>
            <p:cNvGraphicFramePr/>
            <p:nvPr/>
          </p:nvGraphicFramePr>
          <p:xfrm>
            <a:off x="1386" y="1091"/>
            <a:ext cx="67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1" imgW="532765" imgH="203200" progId="Equation.3">
                    <p:embed/>
                  </p:oleObj>
                </mc:Choice>
                <mc:Fallback>
                  <p:oleObj name="" r:id="rId1" imgW="532765" imgH="203200" progId="Equation.3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86" y="1091"/>
                          <a:ext cx="678" cy="2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1192" name="Picture 8" descr="未标题-3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3" y="2041525"/>
            <a:ext cx="4032250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1193" name="Picture 9" descr="未标题-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1125538"/>
            <a:ext cx="3540125" cy="462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"/>
          <p:cNvSpPr txBox="1"/>
          <p:nvPr/>
        </p:nvSpPr>
        <p:spPr>
          <a:xfrm>
            <a:off x="325120" y="188595"/>
            <a:ext cx="608203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五</a:t>
            </a:r>
            <a:r>
              <a:rPr lang="en-US" altLang="zh-CN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二阶有源带阻滤波器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82" name="Rectangle 2"/>
          <p:cNvSpPr/>
          <p:nvPr/>
        </p:nvSpPr>
        <p:spPr>
          <a:xfrm>
            <a:off x="250825" y="1484313"/>
            <a:ext cx="3657600" cy="49149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eaLnBrk="0" hangingPunct="0">
              <a:buFont typeface="Wingdings" panose="05000000000000000000" pitchFamily="2" charset="2"/>
              <a:buChar char="§"/>
            </a:pPr>
            <a:r>
              <a:rPr lang="en-US" altLang="zh-CN" sz="2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电压比较器的作用</a:t>
            </a:r>
            <a:endParaRPr lang="zh-CN" altLang="en-US" sz="2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34883" name="Rectangle 3"/>
          <p:cNvSpPr/>
          <p:nvPr/>
        </p:nvSpPr>
        <p:spPr>
          <a:xfrm>
            <a:off x="539750" y="2420938"/>
            <a:ext cx="8405495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比较两输入信号大小，并以输出高、低电平来指示。</a:t>
            </a:r>
            <a:endParaRPr lang="zh-CN" altLang="en-US" sz="2800" b="1" dirty="0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884" name="Rectangle 4"/>
          <p:cNvSpPr/>
          <p:nvPr/>
        </p:nvSpPr>
        <p:spPr>
          <a:xfrm>
            <a:off x="250825" y="3573463"/>
            <a:ext cx="3886200" cy="49149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eaLnBrk="0" hangingPunct="0">
              <a:buFont typeface="Wingdings" panose="05000000000000000000" pitchFamily="2" charset="2"/>
              <a:buChar char="§"/>
            </a:pPr>
            <a:r>
              <a:rPr lang="en-US" altLang="zh-CN" sz="2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电压比较器的特点</a:t>
            </a:r>
            <a:endParaRPr lang="zh-CN" altLang="en-US" sz="2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34885" name="Rectangle 5"/>
          <p:cNvSpPr/>
          <p:nvPr/>
        </p:nvSpPr>
        <p:spPr>
          <a:xfrm>
            <a:off x="179388" y="4797425"/>
            <a:ext cx="8641715" cy="521970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输入模拟量输出数字量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--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实现模拟量与数字量间的转换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249555" y="186055"/>
            <a:ext cx="7129463" cy="64516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>
            <a:spAutoFit/>
          </a:bodyPr>
          <a:p>
            <a:pPr marL="838200" indent="-838200"/>
            <a:r>
              <a:rPr lang="en-US" altLang="zh-CN" sz="36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4.3 </a:t>
            </a:r>
            <a:r>
              <a:rPr lang="zh-CN" altLang="en-US" sz="36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电压比较器</a:t>
            </a:r>
            <a:endParaRPr lang="zh-CN" altLang="en-US" sz="3600" b="1" dirty="0">
              <a:solidFill>
                <a:srgbClr val="F02402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/>
      <p:bldP spid="634883" grpId="0"/>
      <p:bldP spid="634884" grpId="0"/>
      <p:bldP spid="63488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53317" name="Object 5"/>
          <p:cNvGraphicFramePr/>
          <p:nvPr/>
        </p:nvGraphicFramePr>
        <p:xfrm>
          <a:off x="611188" y="1268413"/>
          <a:ext cx="360045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088515" imgH="1885315" progId="Visio.Drawing.6">
                  <p:embed/>
                </p:oleObj>
              </mc:Choice>
              <mc:Fallback>
                <p:oleObj name="" r:id="rId1" imgW="2088515" imgH="1885315" progId="Visio.Drawing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15508" t="5498" r="3459" b="4648"/>
                      <a:stretch>
                        <a:fillRect/>
                      </a:stretch>
                    </p:blipFill>
                    <p:spPr>
                      <a:xfrm>
                        <a:off x="611188" y="1268413"/>
                        <a:ext cx="3600450" cy="3529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1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268413"/>
            <a:ext cx="3816350" cy="3744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3352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1125538"/>
            <a:ext cx="3743325" cy="211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3353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8" y="3644900"/>
            <a:ext cx="3743325" cy="267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7772400" cy="576262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lang="zh-CN" altLang="en-US" sz="3200" b="1" dirty="0">
                <a:solidFill>
                  <a:srgbClr val="F02402"/>
                </a:solidFill>
                <a:effectLst/>
              </a:rPr>
              <a:t>电压比较器构成与特性</a:t>
            </a:r>
            <a:endParaRPr lang="zh-CN" altLang="en-US" sz="3200" b="1" dirty="0">
              <a:solidFill>
                <a:srgbClr val="F02402"/>
              </a:solidFill>
              <a:effectLst/>
            </a:endParaRPr>
          </a:p>
        </p:txBody>
      </p:sp>
      <p:sp>
        <p:nvSpPr>
          <p:cNvPr id="13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4341" name="Rectangle 5"/>
          <p:cNvSpPr/>
          <p:nvPr/>
        </p:nvSpPr>
        <p:spPr>
          <a:xfrm>
            <a:off x="395288" y="1409700"/>
            <a:ext cx="7921625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集成运放工作在</a:t>
            </a:r>
            <a:r>
              <a:rPr lang="zh-CN" altLang="en-US" sz="28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非线性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区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042988" y="2636838"/>
            <a:ext cx="3744912" cy="1384300"/>
            <a:chOff x="748" y="1455"/>
            <a:chExt cx="2359" cy="872"/>
          </a:xfrm>
        </p:grpSpPr>
        <p:sp>
          <p:nvSpPr>
            <p:cNvPr id="6148" name="AutoShape 7"/>
            <p:cNvSpPr/>
            <p:nvPr/>
          </p:nvSpPr>
          <p:spPr>
            <a:xfrm>
              <a:off x="748" y="1546"/>
              <a:ext cx="363" cy="680"/>
            </a:xfrm>
            <a:prstGeom prst="leftBrace">
              <a:avLst>
                <a:gd name="adj1" fmla="val 15601"/>
                <a:gd name="adj2" fmla="val 50000"/>
              </a:avLst>
            </a:prstGeom>
            <a:noFill/>
            <a:ln w="28575" cap="flat" cmpd="sng">
              <a:solidFill>
                <a:srgbClr val="730B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9" name="Text Box 8"/>
            <p:cNvSpPr txBox="1"/>
            <p:nvPr/>
          </p:nvSpPr>
          <p:spPr>
            <a:xfrm>
              <a:off x="1111" y="1455"/>
              <a:ext cx="16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8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28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&gt;V</a:t>
              </a:r>
              <a:r>
                <a:rPr lang="en-US" altLang="zh-CN" sz="28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r>
                <a:rPr lang="en-US" altLang="zh-CN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24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4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=V</a:t>
              </a:r>
              <a:r>
                <a:rPr lang="en-US" altLang="zh-CN" sz="24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OH</a:t>
              </a:r>
              <a:endParaRPr lang="en-US" altLang="zh-CN" sz="2400" b="1" baseline="-25000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0" name="Text Box 9"/>
            <p:cNvSpPr txBox="1"/>
            <p:nvPr/>
          </p:nvSpPr>
          <p:spPr>
            <a:xfrm>
              <a:off x="1111" y="2000"/>
              <a:ext cx="199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8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28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&lt;V</a:t>
              </a:r>
              <a:r>
                <a:rPr lang="en-US" altLang="zh-CN" sz="28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r>
                <a:rPr lang="en-US" altLang="zh-CN" sz="28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400" b="1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=V</a:t>
              </a:r>
              <a:r>
                <a:rPr lang="en-US" altLang="zh-CN" sz="2400" b="1" baseline="-25000" dirty="0">
                  <a:solidFill>
                    <a:srgbClr val="F0240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OL</a:t>
              </a:r>
              <a:endParaRPr lang="en-US" altLang="zh-CN" sz="2400" b="1" baseline="-25000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54347" name="Rectangle 11"/>
          <p:cNvSpPr/>
          <p:nvPr/>
        </p:nvSpPr>
        <p:spPr>
          <a:xfrm>
            <a:off x="395288" y="4868863"/>
            <a:ext cx="45720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）满足“</a:t>
            </a:r>
            <a:r>
              <a:rPr lang="zh-CN" altLang="en-US" sz="28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虚断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3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1916113"/>
            <a:ext cx="3816350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7772400" cy="576262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lang="zh-CN" altLang="en-US" sz="3200" b="1" dirty="0">
                <a:solidFill>
                  <a:srgbClr val="FF0000"/>
                </a:solidFill>
                <a:effectLst/>
              </a:rPr>
              <a:t>电压比较器</a:t>
            </a:r>
            <a:endParaRPr lang="zh-CN" alt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1" grpId="0"/>
      <p:bldP spid="6543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7772400" cy="576262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lang="zh-CN" altLang="en-US" sz="3200" b="1" dirty="0">
                <a:ln/>
                <a:solidFill>
                  <a:srgbClr val="FF0000"/>
                </a:solidFill>
                <a:effectLst/>
              </a:rPr>
              <a:t>电压比较器分类</a:t>
            </a:r>
            <a:endParaRPr lang="zh-CN" altLang="en-US" sz="3200" b="1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341438"/>
            <a:ext cx="4762500" cy="2828925"/>
          </a:xfrm>
        </p:spPr>
      </p:pic>
      <p:sp>
        <p:nvSpPr>
          <p:cNvPr id="6" name="Rectangle 5"/>
          <p:cNvSpPr/>
          <p:nvPr/>
        </p:nvSpPr>
        <p:spPr>
          <a:xfrm>
            <a:off x="2143125" y="4286250"/>
            <a:ext cx="1857375" cy="523875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 门限电压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25" y="5000625"/>
            <a:ext cx="1857375" cy="523875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 阈值电压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4572000" y="3716338"/>
            <a:ext cx="863600" cy="2017712"/>
          </a:xfrm>
          <a:prstGeom prst="leftBrace">
            <a:avLst>
              <a:gd name="adj1" fmla="val 19469"/>
              <a:gd name="adj2" fmla="val 50000"/>
            </a:avLst>
          </a:prstGeom>
          <a:noFill/>
          <a:ln w="28575" cap="flat" cmpd="sng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3563" y="3429000"/>
            <a:ext cx="3057525" cy="2492375"/>
            <a:chOff x="3606" y="2160"/>
            <a:chExt cx="1926" cy="1570"/>
          </a:xfrm>
        </p:grpSpPr>
        <p:sp>
          <p:nvSpPr>
            <p:cNvPr id="16393" name="Rectangle 9"/>
            <p:cNvSpPr/>
            <p:nvPr/>
          </p:nvSpPr>
          <p:spPr>
            <a:xfrm>
              <a:off x="3606" y="2160"/>
              <a:ext cx="1926" cy="345"/>
            </a:xfrm>
            <a:prstGeom prst="rect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单门限电压比较器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Rectangle 10"/>
            <p:cNvSpPr/>
            <p:nvPr/>
          </p:nvSpPr>
          <p:spPr>
            <a:xfrm>
              <a:off x="3651" y="2795"/>
              <a:ext cx="1254" cy="345"/>
            </a:xfrm>
            <a:prstGeom prst="rect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迟滞比较器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6395" name="Rectangle 11"/>
            <p:cNvSpPr/>
            <p:nvPr/>
          </p:nvSpPr>
          <p:spPr>
            <a:xfrm>
              <a:off x="3651" y="3385"/>
              <a:ext cx="1254" cy="345"/>
            </a:xfrm>
            <a:prstGeom prst="rect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窗口比较器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500063" y="1357313"/>
            <a:ext cx="7848600" cy="3108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rtl="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理想运算放大器：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rtl="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kern="1200" cap="none" spc="0" normalizeH="0" baseline="-250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vd</a:t>
            </a:r>
            <a:endParaRPr kumimoji="0" lang="en-US" altLang="zh-CN" sz="2800" b="1" kern="1200" cap="none" spc="0" normalizeH="0" baseline="-25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defTabSz="914400" rtl="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id</a:t>
            </a:r>
            <a:endParaRPr kumimoji="0" lang="en-US" altLang="zh-CN" sz="2800" b="1" kern="1200" cap="none" spc="0" normalizeH="0" baseline="-2500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defTabSz="914400" rtl="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kumimoji="0" lang="en-US" altLang="zh-CN" sz="2800" b="1" kern="1200" cap="none" spc="0" normalizeH="0" baseline="-2500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defTabSz="914400" rtl="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CMR</a:t>
            </a:r>
            <a:endParaRPr kumimoji="0" lang="en-US" altLang="zh-CN" sz="2800" b="1" kern="1200" cap="none" spc="0" normalizeH="0" baseline="-2500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defTabSz="914400" rtl="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BW</a:t>
            </a:r>
            <a:endParaRPr kumimoji="0" lang="en-US" altLang="zh-CN" sz="2800" b="1" i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123" name="Object 4"/>
          <p:cNvGraphicFramePr>
            <a:graphicFrameLocks noGrp="1"/>
          </p:cNvGraphicFramePr>
          <p:nvPr>
            <p:ph idx="1"/>
          </p:nvPr>
        </p:nvGraphicFramePr>
        <p:xfrm>
          <a:off x="3625635" y="2886607"/>
          <a:ext cx="3600450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862455" imgH="891540" progId="Visio.Drawing.6">
                  <p:embed/>
                </p:oleObj>
              </mc:Choice>
              <mc:Fallback>
                <p:oleObj name="" r:id="rId1" imgW="1862455" imgH="891540" progId="Visio.Drawing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25635" y="2886607"/>
                        <a:ext cx="3600450" cy="2236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hlink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箭头连接符 6"/>
          <p:cNvCxnSpPr/>
          <p:nvPr/>
        </p:nvCxnSpPr>
        <p:spPr>
          <a:xfrm>
            <a:off x="1357313" y="2143125"/>
            <a:ext cx="7858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428750" y="2643188"/>
            <a:ext cx="7858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428750" y="3143250"/>
            <a:ext cx="7858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500188" y="3714750"/>
            <a:ext cx="7858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428750" y="4214813"/>
            <a:ext cx="7858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1857375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∞ 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38" y="2357438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∞ 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38" y="3929063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∞ 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38" y="3429000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∞ 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38" y="2857500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0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title"/>
          </p:nvPr>
        </p:nvSpPr>
        <p:spPr>
          <a:xfrm>
            <a:off x="469900" y="136843"/>
            <a:ext cx="8240713" cy="700088"/>
          </a:xfrm>
        </p:spPr>
        <p:txBody>
          <a:bodyPr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/>
            <a:r>
              <a:rPr lang="zh-CN">
                <a:ln/>
                <a:solidFill>
                  <a:srgbClr val="FF0000"/>
                </a:solidFill>
                <a:effectLst/>
                <a:sym typeface="+mn-ea"/>
              </a:rPr>
              <a:t>理想集成运放模型</a:t>
            </a:r>
            <a:r>
              <a:rPr lang="zh-CN" altLang="en-US" dirty="0">
                <a:ln/>
                <a:solidFill>
                  <a:srgbClr val="FF0000"/>
                </a:solidFill>
                <a:effectLst/>
              </a:rPr>
              <a:t> </a:t>
            </a:r>
            <a:endParaRPr lang="zh-CN" altLang="en-US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charRg st="9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42">
                                            <p:txEl>
                                              <p:charRg st="9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42">
                                            <p:txEl>
                                              <p:charRg st="9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42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42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charRg st="1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42">
                                            <p:txEl>
                                              <p:charRg st="1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42">
                                            <p:txEl>
                                              <p:charRg st="1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584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584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charRg st="2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5842">
                                            <p:txEl>
                                              <p:charRg st="2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5842">
                                            <p:txEl>
                                              <p:charRg st="2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07" name="Rectangle 7"/>
          <p:cNvSpPr/>
          <p:nvPr/>
        </p:nvSpPr>
        <p:spPr>
          <a:xfrm>
            <a:off x="539750" y="1484313"/>
            <a:ext cx="2713038" cy="547687"/>
          </a:xfrm>
          <a:prstGeom prst="rect">
            <a:avLst/>
          </a:prstGeom>
          <a:noFill/>
          <a:ln w="28575" cap="flat" cmpd="sng">
            <a:solidFill>
              <a:srgbClr val="F0240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一、过零比较器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41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924175"/>
            <a:ext cx="3259138" cy="1606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2"/>
          <p:cNvGrpSpPr/>
          <p:nvPr/>
        </p:nvGrpSpPr>
        <p:grpSpPr>
          <a:xfrm>
            <a:off x="4284663" y="2133600"/>
            <a:ext cx="4114800" cy="3563938"/>
            <a:chOff x="3058" y="1370"/>
            <a:chExt cx="2592" cy="2245"/>
          </a:xfrm>
        </p:grpSpPr>
        <p:sp>
          <p:nvSpPr>
            <p:cNvPr id="8198" name="AutoShape 13" descr="羊皮纸"/>
            <p:cNvSpPr/>
            <p:nvPr/>
          </p:nvSpPr>
          <p:spPr>
            <a:xfrm>
              <a:off x="3058" y="1370"/>
              <a:ext cx="2592" cy="2245"/>
            </a:xfrm>
            <a:prstGeom prst="roundRect">
              <a:avLst>
                <a:gd name="adj" fmla="val 16667"/>
              </a:avLst>
            </a:prstGeom>
            <a:blipFill rotWithShape="0">
              <a:blip r:embed="rId2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199" name="Object 14"/>
            <p:cNvGraphicFramePr/>
            <p:nvPr/>
          </p:nvGraphicFramePr>
          <p:xfrm>
            <a:off x="3189" y="1429"/>
            <a:ext cx="2340" cy="2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2471420" imgH="2238375" progId="Word.Picture.8">
                    <p:embed/>
                  </p:oleObj>
                </mc:Choice>
                <mc:Fallback>
                  <p:oleObj name="" r:id="rId3" imgW="2471420" imgH="2238375" progId="Word.Picture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89" y="1429"/>
                          <a:ext cx="2340" cy="21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5"/>
          <p:cNvGrpSpPr/>
          <p:nvPr/>
        </p:nvGrpSpPr>
        <p:grpSpPr>
          <a:xfrm>
            <a:off x="4932363" y="2638425"/>
            <a:ext cx="2592387" cy="1223963"/>
            <a:chOff x="7956" y="9308"/>
            <a:chExt cx="2727" cy="1088"/>
          </a:xfrm>
        </p:grpSpPr>
        <p:sp>
          <p:nvSpPr>
            <p:cNvPr id="8201" name="Freeform 16"/>
            <p:cNvSpPr/>
            <p:nvPr/>
          </p:nvSpPr>
          <p:spPr>
            <a:xfrm>
              <a:off x="7956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Freeform 17"/>
            <p:cNvSpPr/>
            <p:nvPr/>
          </p:nvSpPr>
          <p:spPr>
            <a:xfrm>
              <a:off x="9317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3" name="Freeform 18"/>
            <p:cNvSpPr/>
            <p:nvPr/>
          </p:nvSpPr>
          <p:spPr>
            <a:xfrm flipV="1">
              <a:off x="8635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4" name="Freeform 19"/>
            <p:cNvSpPr/>
            <p:nvPr/>
          </p:nvSpPr>
          <p:spPr>
            <a:xfrm flipV="1">
              <a:off x="9999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860925" y="4510088"/>
            <a:ext cx="2663825" cy="865187"/>
            <a:chOff x="7952" y="11150"/>
            <a:chExt cx="2742" cy="892"/>
          </a:xfrm>
        </p:grpSpPr>
        <p:sp>
          <p:nvSpPr>
            <p:cNvPr id="8206" name="Line 21"/>
            <p:cNvSpPr/>
            <p:nvPr/>
          </p:nvSpPr>
          <p:spPr>
            <a:xfrm rot="-5400000">
              <a:off x="8305" y="10805"/>
              <a:ext cx="0" cy="70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Line 22"/>
            <p:cNvSpPr/>
            <p:nvPr/>
          </p:nvSpPr>
          <p:spPr>
            <a:xfrm rot="-5400000">
              <a:off x="9664" y="10798"/>
              <a:ext cx="0" cy="72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Line 23"/>
            <p:cNvSpPr/>
            <p:nvPr/>
          </p:nvSpPr>
          <p:spPr>
            <a:xfrm rot="10800000">
              <a:off x="8637" y="11150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Line 24"/>
            <p:cNvSpPr/>
            <p:nvPr/>
          </p:nvSpPr>
          <p:spPr>
            <a:xfrm rot="10800000">
              <a:off x="9320" y="11150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0" name="Line 25"/>
            <p:cNvSpPr/>
            <p:nvPr/>
          </p:nvSpPr>
          <p:spPr>
            <a:xfrm rot="10800000">
              <a:off x="10003" y="11150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1" name="Line 26"/>
            <p:cNvSpPr/>
            <p:nvPr/>
          </p:nvSpPr>
          <p:spPr>
            <a:xfrm rot="-5400000">
              <a:off x="8980" y="11665"/>
              <a:ext cx="0" cy="72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2" name="Line 27"/>
            <p:cNvSpPr/>
            <p:nvPr/>
          </p:nvSpPr>
          <p:spPr>
            <a:xfrm rot="-5400000">
              <a:off x="10338" y="11675"/>
              <a:ext cx="0" cy="7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605" y="189230"/>
            <a:ext cx="4942840" cy="575945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altLang="zh-CN" sz="3200" b="1" dirty="0">
                <a:solidFill>
                  <a:srgbClr val="FF0000"/>
                </a:solidFill>
                <a:effectLst/>
              </a:rPr>
              <a:t>4.3.1 </a:t>
            </a:r>
            <a:r>
              <a:rPr lang="zh-CN" sz="3200" b="1" dirty="0">
                <a:solidFill>
                  <a:srgbClr val="FF0000"/>
                </a:solidFill>
                <a:effectLst/>
              </a:rPr>
              <a:t>单门限</a:t>
            </a:r>
            <a:r>
              <a:rPr lang="zh-CN" altLang="en-US" sz="3200" b="1" dirty="0">
                <a:solidFill>
                  <a:srgbClr val="FF0000"/>
                </a:solidFill>
                <a:effectLst/>
              </a:rPr>
              <a:t>电压比较器</a:t>
            </a:r>
            <a:endParaRPr lang="zh-CN" alt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7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4"/>
          <p:cNvSpPr/>
          <p:nvPr/>
        </p:nvSpPr>
        <p:spPr>
          <a:xfrm>
            <a:off x="539750" y="1484313"/>
            <a:ext cx="2701925" cy="547687"/>
          </a:xfrm>
          <a:prstGeom prst="rect">
            <a:avLst/>
          </a:prstGeom>
          <a:noFill/>
          <a:ln w="28575" cap="flat" cmpd="sng">
            <a:solidFill>
              <a:srgbClr val="F0240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一、过零比较器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30806" name="Picture 2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6250" y="3261360"/>
            <a:ext cx="3095625" cy="1485900"/>
          </a:xfrm>
        </p:spPr>
      </p:pic>
      <p:grpSp>
        <p:nvGrpSpPr>
          <p:cNvPr id="2" name="Group 27"/>
          <p:cNvGrpSpPr/>
          <p:nvPr/>
        </p:nvGrpSpPr>
        <p:grpSpPr>
          <a:xfrm>
            <a:off x="4643438" y="2205038"/>
            <a:ext cx="4114800" cy="3563937"/>
            <a:chOff x="3058" y="1370"/>
            <a:chExt cx="2592" cy="2245"/>
          </a:xfrm>
        </p:grpSpPr>
        <p:sp>
          <p:nvSpPr>
            <p:cNvPr id="9222" name="AutoShape 28" descr="羊皮纸"/>
            <p:cNvSpPr/>
            <p:nvPr/>
          </p:nvSpPr>
          <p:spPr>
            <a:xfrm>
              <a:off x="3058" y="1370"/>
              <a:ext cx="2592" cy="2245"/>
            </a:xfrm>
            <a:prstGeom prst="roundRect">
              <a:avLst>
                <a:gd name="adj" fmla="val 16667"/>
              </a:avLst>
            </a:prstGeom>
            <a:blipFill rotWithShape="0">
              <a:blip r:embed="rId2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9223" name="Object 29"/>
            <p:cNvGraphicFramePr/>
            <p:nvPr/>
          </p:nvGraphicFramePr>
          <p:xfrm>
            <a:off x="3189" y="1429"/>
            <a:ext cx="2340" cy="2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3" imgW="2471420" imgH="2238375" progId="Word.Picture.8">
                    <p:embed/>
                  </p:oleObj>
                </mc:Choice>
                <mc:Fallback>
                  <p:oleObj name="" r:id="rId3" imgW="2471420" imgH="2238375" progId="Word.Picture.8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89" y="1429"/>
                          <a:ext cx="2340" cy="21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0"/>
          <p:cNvGrpSpPr/>
          <p:nvPr/>
        </p:nvGrpSpPr>
        <p:grpSpPr>
          <a:xfrm>
            <a:off x="5291138" y="2709863"/>
            <a:ext cx="2592387" cy="1223962"/>
            <a:chOff x="7956" y="9308"/>
            <a:chExt cx="2727" cy="1088"/>
          </a:xfrm>
        </p:grpSpPr>
        <p:sp>
          <p:nvSpPr>
            <p:cNvPr id="9225" name="Freeform 31"/>
            <p:cNvSpPr/>
            <p:nvPr/>
          </p:nvSpPr>
          <p:spPr>
            <a:xfrm>
              <a:off x="7956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6" name="Freeform 32"/>
            <p:cNvSpPr/>
            <p:nvPr/>
          </p:nvSpPr>
          <p:spPr>
            <a:xfrm>
              <a:off x="9317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7" name="Freeform 33"/>
            <p:cNvSpPr/>
            <p:nvPr/>
          </p:nvSpPr>
          <p:spPr>
            <a:xfrm flipV="1">
              <a:off x="8635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8" name="Freeform 34"/>
            <p:cNvSpPr/>
            <p:nvPr/>
          </p:nvSpPr>
          <p:spPr>
            <a:xfrm flipV="1">
              <a:off x="9999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Group 35"/>
          <p:cNvGrpSpPr/>
          <p:nvPr/>
        </p:nvGrpSpPr>
        <p:grpSpPr>
          <a:xfrm flipV="1">
            <a:off x="5219700" y="4654550"/>
            <a:ext cx="2663825" cy="792163"/>
            <a:chOff x="7952" y="11150"/>
            <a:chExt cx="2742" cy="892"/>
          </a:xfrm>
        </p:grpSpPr>
        <p:sp>
          <p:nvSpPr>
            <p:cNvPr id="9230" name="Line 36"/>
            <p:cNvSpPr/>
            <p:nvPr/>
          </p:nvSpPr>
          <p:spPr>
            <a:xfrm rot="-5400000">
              <a:off x="8305" y="10805"/>
              <a:ext cx="0" cy="70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1" name="Line 37"/>
            <p:cNvSpPr/>
            <p:nvPr/>
          </p:nvSpPr>
          <p:spPr>
            <a:xfrm rot="-5400000">
              <a:off x="9664" y="10798"/>
              <a:ext cx="0" cy="72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2" name="Line 38"/>
            <p:cNvSpPr/>
            <p:nvPr/>
          </p:nvSpPr>
          <p:spPr>
            <a:xfrm rot="10800000">
              <a:off x="8637" y="11150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3" name="Line 39"/>
            <p:cNvSpPr/>
            <p:nvPr/>
          </p:nvSpPr>
          <p:spPr>
            <a:xfrm rot="10800000">
              <a:off x="9320" y="11150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4" name="Line 40"/>
            <p:cNvSpPr/>
            <p:nvPr/>
          </p:nvSpPr>
          <p:spPr>
            <a:xfrm rot="10800000">
              <a:off x="10003" y="11150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5" name="Line 41"/>
            <p:cNvSpPr/>
            <p:nvPr/>
          </p:nvSpPr>
          <p:spPr>
            <a:xfrm rot="-5400000">
              <a:off x="8980" y="11665"/>
              <a:ext cx="0" cy="72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6" name="Line 42"/>
            <p:cNvSpPr/>
            <p:nvPr/>
          </p:nvSpPr>
          <p:spPr>
            <a:xfrm rot="-5400000">
              <a:off x="10338" y="11675"/>
              <a:ext cx="0" cy="7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605" y="189230"/>
            <a:ext cx="4942840" cy="575945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altLang="zh-CN" sz="3200" b="1" dirty="0">
                <a:ln/>
                <a:solidFill>
                  <a:srgbClr val="FF0000"/>
                </a:solidFill>
                <a:effectLst/>
              </a:rPr>
              <a:t>4.3.1 </a:t>
            </a:r>
            <a:r>
              <a:rPr lang="zh-CN" sz="3200" b="1" dirty="0">
                <a:ln/>
                <a:solidFill>
                  <a:srgbClr val="FF0000"/>
                </a:solidFill>
                <a:effectLst/>
              </a:rPr>
              <a:t>单门限</a:t>
            </a:r>
            <a:r>
              <a:rPr lang="zh-CN" altLang="en-US" sz="3200" b="1" dirty="0">
                <a:ln/>
                <a:solidFill>
                  <a:srgbClr val="FF0000"/>
                </a:solidFill>
                <a:effectLst/>
              </a:rPr>
              <a:t>电压比较器</a:t>
            </a:r>
            <a:endParaRPr lang="zh-CN" altLang="en-US" sz="3200" b="1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5"/>
          <p:cNvSpPr/>
          <p:nvPr/>
        </p:nvSpPr>
        <p:spPr>
          <a:xfrm>
            <a:off x="0" y="26924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12356" name="Object 4"/>
          <p:cNvGraphicFramePr/>
          <p:nvPr/>
        </p:nvGraphicFramePr>
        <p:xfrm>
          <a:off x="827088" y="2708275"/>
          <a:ext cx="3887787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145030" imgH="1117600" progId="Visio.Drawing.6">
                  <p:embed/>
                </p:oleObj>
              </mc:Choice>
              <mc:Fallback>
                <p:oleObj name="" r:id="rId1" imgW="2145030" imgH="1117600" progId="Visio.Drawing.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088" y="2708275"/>
                        <a:ext cx="3887787" cy="244475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58" name="Object 6"/>
          <p:cNvGraphicFramePr/>
          <p:nvPr/>
        </p:nvGraphicFramePr>
        <p:xfrm>
          <a:off x="5148263" y="2349500"/>
          <a:ext cx="33877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670685" imgH="1704340" progId="Visio.Drawing.6">
                  <p:embed/>
                </p:oleObj>
              </mc:Choice>
              <mc:Fallback>
                <p:oleObj name="" r:id="rId3" imgW="1670685" imgH="1704340" progId="Visio.Drawing.6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8263" y="2349500"/>
                        <a:ext cx="3387725" cy="34575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360" name="Rectangle 8"/>
          <p:cNvSpPr/>
          <p:nvPr/>
        </p:nvSpPr>
        <p:spPr>
          <a:xfrm>
            <a:off x="395288" y="1309847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带有稳压管的过零比较器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Rectangle 2"/>
          <p:cNvSpPr>
            <a:spLocks noGrp="1"/>
          </p:cNvSpPr>
          <p:nvPr/>
        </p:nvSpPr>
        <p:spPr>
          <a:xfrm>
            <a:off x="395605" y="189230"/>
            <a:ext cx="4942840" cy="5759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altLang="zh-CN" sz="3200" b="1" dirty="0">
                <a:solidFill>
                  <a:srgbClr val="FF0000"/>
                </a:solidFill>
                <a:effectLst/>
              </a:rPr>
              <a:t>4.3.1 </a:t>
            </a:r>
            <a:r>
              <a:rPr lang="zh-CN" sz="3200" b="1" dirty="0">
                <a:solidFill>
                  <a:srgbClr val="FF0000"/>
                </a:solidFill>
                <a:effectLst/>
              </a:rPr>
              <a:t>单门限</a:t>
            </a:r>
            <a:r>
              <a:rPr lang="zh-CN" altLang="en-US" sz="3200" b="1" dirty="0">
                <a:solidFill>
                  <a:srgbClr val="FF0000"/>
                </a:solidFill>
                <a:effectLst/>
              </a:rPr>
              <a:t>电压比较器</a:t>
            </a:r>
            <a:endParaRPr lang="zh-CN" alt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428625" y="1214438"/>
            <a:ext cx="35639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二、任意电平比较器</a:t>
            </a:r>
            <a:endParaRPr kumimoji="0" lang="zh-CN" altLang="en-US" sz="2800" b="1" kern="1200" cap="none" spc="0" normalizeH="0" baseline="0" noProof="0" dirty="0">
              <a:solidFill>
                <a:srgbClr val="730B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851275" y="1773238"/>
            <a:ext cx="5013325" cy="4625975"/>
            <a:chOff x="3047" y="1437"/>
            <a:chExt cx="2592" cy="2245"/>
          </a:xfrm>
        </p:grpSpPr>
        <p:sp>
          <p:nvSpPr>
            <p:cNvPr id="11267" name="AutoShape 10" descr="羊皮纸"/>
            <p:cNvSpPr/>
            <p:nvPr/>
          </p:nvSpPr>
          <p:spPr>
            <a:xfrm>
              <a:off x="3047" y="1437"/>
              <a:ext cx="2592" cy="2245"/>
            </a:xfrm>
            <a:prstGeom prst="roundRect">
              <a:avLst>
                <a:gd name="adj" fmla="val 16667"/>
              </a:avLst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268" name="Object 11"/>
            <p:cNvGraphicFramePr/>
            <p:nvPr/>
          </p:nvGraphicFramePr>
          <p:xfrm>
            <a:off x="3138" y="1496"/>
            <a:ext cx="2421" cy="2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2" imgW="2556510" imgH="2238375" progId="Word.Picture.8">
                    <p:embed/>
                  </p:oleObj>
                </mc:Choice>
                <mc:Fallback>
                  <p:oleObj name="" r:id="rId2" imgW="2556510" imgH="2238375" progId="Word.Picture.8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38" y="1496"/>
                          <a:ext cx="2421" cy="21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/>
          <p:nvPr/>
        </p:nvGrpSpPr>
        <p:grpSpPr>
          <a:xfrm>
            <a:off x="4643438" y="2565400"/>
            <a:ext cx="3240087" cy="1368425"/>
            <a:chOff x="7956" y="9308"/>
            <a:chExt cx="2727" cy="1088"/>
          </a:xfrm>
        </p:grpSpPr>
        <p:sp>
          <p:nvSpPr>
            <p:cNvPr id="11270" name="Freeform 13"/>
            <p:cNvSpPr/>
            <p:nvPr/>
          </p:nvSpPr>
          <p:spPr>
            <a:xfrm>
              <a:off x="7956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1" name="Freeform 14"/>
            <p:cNvSpPr/>
            <p:nvPr/>
          </p:nvSpPr>
          <p:spPr>
            <a:xfrm>
              <a:off x="9317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2" name="Freeform 15"/>
            <p:cNvSpPr/>
            <p:nvPr/>
          </p:nvSpPr>
          <p:spPr>
            <a:xfrm flipV="1">
              <a:off x="8635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3" name="Freeform 16"/>
            <p:cNvSpPr/>
            <p:nvPr/>
          </p:nvSpPr>
          <p:spPr>
            <a:xfrm flipV="1">
              <a:off x="9999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52977" name="Line 17"/>
          <p:cNvSpPr/>
          <p:nvPr/>
        </p:nvSpPr>
        <p:spPr>
          <a:xfrm>
            <a:off x="4643438" y="2854325"/>
            <a:ext cx="27352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78" name="Line 18"/>
          <p:cNvSpPr/>
          <p:nvPr/>
        </p:nvSpPr>
        <p:spPr>
          <a:xfrm>
            <a:off x="4643438" y="5949950"/>
            <a:ext cx="214312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79" name="Line 19"/>
          <p:cNvSpPr/>
          <p:nvPr/>
        </p:nvSpPr>
        <p:spPr>
          <a:xfrm flipV="1">
            <a:off x="4859338" y="4870450"/>
            <a:ext cx="0" cy="10795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0" name="Line 20"/>
          <p:cNvSpPr/>
          <p:nvPr/>
        </p:nvSpPr>
        <p:spPr>
          <a:xfrm>
            <a:off x="4859338" y="4870450"/>
            <a:ext cx="4318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1" name="Line 21"/>
          <p:cNvSpPr/>
          <p:nvPr/>
        </p:nvSpPr>
        <p:spPr>
          <a:xfrm>
            <a:off x="5291138" y="4870450"/>
            <a:ext cx="0" cy="10795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2" name="Line 22"/>
          <p:cNvSpPr/>
          <p:nvPr/>
        </p:nvSpPr>
        <p:spPr>
          <a:xfrm>
            <a:off x="5291138" y="5949950"/>
            <a:ext cx="1152525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3" name="Line 23"/>
          <p:cNvSpPr/>
          <p:nvPr/>
        </p:nvSpPr>
        <p:spPr>
          <a:xfrm flipV="1">
            <a:off x="6443663" y="4797425"/>
            <a:ext cx="0" cy="1152525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4" name="Line 24"/>
          <p:cNvSpPr/>
          <p:nvPr/>
        </p:nvSpPr>
        <p:spPr>
          <a:xfrm>
            <a:off x="6443663" y="4797425"/>
            <a:ext cx="4318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5" name="Line 25"/>
          <p:cNvSpPr/>
          <p:nvPr/>
        </p:nvSpPr>
        <p:spPr>
          <a:xfrm>
            <a:off x="6875463" y="4797425"/>
            <a:ext cx="0" cy="1152525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6" name="Line 26"/>
          <p:cNvSpPr/>
          <p:nvPr/>
        </p:nvSpPr>
        <p:spPr>
          <a:xfrm>
            <a:off x="6875463" y="5949950"/>
            <a:ext cx="1223962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5301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636838"/>
            <a:ext cx="3024188" cy="2325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1" name="Rectangle 61"/>
          <p:cNvSpPr/>
          <p:nvPr/>
        </p:nvSpPr>
        <p:spPr>
          <a:xfrm>
            <a:off x="214313" y="5072063"/>
            <a:ext cx="3813175" cy="528637"/>
          </a:xfrm>
          <a:prstGeom prst="rect">
            <a:avLst/>
          </a:prstGeom>
          <a:noFill/>
          <a:ln w="9525" cap="flat" cmpd="sng">
            <a:solidFill>
              <a:srgbClr val="F0240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参考电压正，接反向端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605" y="189230"/>
            <a:ext cx="4942840" cy="575945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altLang="zh-CN" sz="3200" b="1" dirty="0">
                <a:solidFill>
                  <a:srgbClr val="FF0000"/>
                </a:solidFill>
                <a:effectLst/>
              </a:rPr>
              <a:t>4.3.1 </a:t>
            </a:r>
            <a:r>
              <a:rPr lang="zh-CN" sz="3200" b="1" dirty="0">
                <a:solidFill>
                  <a:srgbClr val="FF0000"/>
                </a:solidFill>
                <a:effectLst/>
              </a:rPr>
              <a:t>单门限</a:t>
            </a:r>
            <a:r>
              <a:rPr lang="zh-CN" altLang="en-US" sz="3200" b="1" dirty="0">
                <a:solidFill>
                  <a:srgbClr val="FF0000"/>
                </a:solidFill>
                <a:effectLst/>
              </a:rPr>
              <a:t>电压比较器</a:t>
            </a:r>
            <a:endParaRPr lang="zh-CN" alt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5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5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5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5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5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5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55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5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1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35639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二、任意电平比较器</a:t>
            </a:r>
            <a:endParaRPr kumimoji="0" lang="zh-CN" altLang="en-US" sz="2800" b="1" kern="1200" cap="none" spc="0" normalizeH="0" baseline="0" noProof="0">
              <a:solidFill>
                <a:srgbClr val="730B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2857" name="Rectangle 25"/>
          <p:cNvSpPr/>
          <p:nvPr/>
        </p:nvSpPr>
        <p:spPr>
          <a:xfrm>
            <a:off x="285750" y="5072063"/>
            <a:ext cx="3813175" cy="528637"/>
          </a:xfrm>
          <a:prstGeom prst="rect">
            <a:avLst/>
          </a:prstGeom>
          <a:noFill/>
          <a:ln w="9525" cap="flat" cmpd="sng">
            <a:solidFill>
              <a:srgbClr val="F0240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参考电压负，接同向端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140200" y="1484313"/>
            <a:ext cx="5040313" cy="4625975"/>
            <a:chOff x="3047" y="1437"/>
            <a:chExt cx="2592" cy="2245"/>
          </a:xfrm>
        </p:grpSpPr>
        <p:sp>
          <p:nvSpPr>
            <p:cNvPr id="12294" name="AutoShape 27" descr="羊皮纸"/>
            <p:cNvSpPr/>
            <p:nvPr/>
          </p:nvSpPr>
          <p:spPr>
            <a:xfrm>
              <a:off x="3047" y="1437"/>
              <a:ext cx="2592" cy="2245"/>
            </a:xfrm>
            <a:prstGeom prst="roundRect">
              <a:avLst>
                <a:gd name="adj" fmla="val 16667"/>
              </a:avLst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295" name="Object 28"/>
            <p:cNvGraphicFramePr/>
            <p:nvPr/>
          </p:nvGraphicFramePr>
          <p:xfrm>
            <a:off x="3138" y="1496"/>
            <a:ext cx="2421" cy="2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2" imgW="2556510" imgH="2238375" progId="Word.Picture.8">
                    <p:embed/>
                  </p:oleObj>
                </mc:Choice>
                <mc:Fallback>
                  <p:oleObj name="" r:id="rId2" imgW="2556510" imgH="2238375" progId="Word.Picture.8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38" y="1496"/>
                          <a:ext cx="2421" cy="21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9"/>
          <p:cNvGrpSpPr/>
          <p:nvPr/>
        </p:nvGrpSpPr>
        <p:grpSpPr>
          <a:xfrm>
            <a:off x="4932363" y="2276475"/>
            <a:ext cx="3240087" cy="1368425"/>
            <a:chOff x="7956" y="9308"/>
            <a:chExt cx="2727" cy="1088"/>
          </a:xfrm>
        </p:grpSpPr>
        <p:sp>
          <p:nvSpPr>
            <p:cNvPr id="12297" name="Freeform 30"/>
            <p:cNvSpPr/>
            <p:nvPr/>
          </p:nvSpPr>
          <p:spPr>
            <a:xfrm>
              <a:off x="7956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98" name="Freeform 31"/>
            <p:cNvSpPr/>
            <p:nvPr/>
          </p:nvSpPr>
          <p:spPr>
            <a:xfrm>
              <a:off x="9317" y="9308"/>
              <a:ext cx="681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39" y="0"/>
                </a:cxn>
                <a:cxn ang="0">
                  <a:pos x="681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99" name="Freeform 32"/>
            <p:cNvSpPr/>
            <p:nvPr/>
          </p:nvSpPr>
          <p:spPr>
            <a:xfrm flipV="1">
              <a:off x="8635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0" name="Freeform 33"/>
            <p:cNvSpPr/>
            <p:nvPr/>
          </p:nvSpPr>
          <p:spPr>
            <a:xfrm flipV="1">
              <a:off x="9999" y="9850"/>
              <a:ext cx="684" cy="546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341" y="0"/>
                </a:cxn>
                <a:cxn ang="0">
                  <a:pos x="684" y="546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32866" name="Line 34"/>
          <p:cNvSpPr/>
          <p:nvPr/>
        </p:nvSpPr>
        <p:spPr>
          <a:xfrm>
            <a:off x="4932363" y="3357563"/>
            <a:ext cx="33115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67" name="Line 35"/>
          <p:cNvSpPr/>
          <p:nvPr/>
        </p:nvSpPr>
        <p:spPr>
          <a:xfrm>
            <a:off x="5003800" y="5661025"/>
            <a:ext cx="936625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68" name="Line 36"/>
          <p:cNvSpPr/>
          <p:nvPr/>
        </p:nvSpPr>
        <p:spPr>
          <a:xfrm flipV="1">
            <a:off x="5940425" y="4581525"/>
            <a:ext cx="0" cy="10795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69" name="Line 37"/>
          <p:cNvSpPr/>
          <p:nvPr/>
        </p:nvSpPr>
        <p:spPr>
          <a:xfrm>
            <a:off x="5940425" y="4581525"/>
            <a:ext cx="4318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70" name="Line 38"/>
          <p:cNvSpPr/>
          <p:nvPr/>
        </p:nvSpPr>
        <p:spPr>
          <a:xfrm>
            <a:off x="6372225" y="4581525"/>
            <a:ext cx="0" cy="10795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71" name="Line 39"/>
          <p:cNvSpPr/>
          <p:nvPr/>
        </p:nvSpPr>
        <p:spPr>
          <a:xfrm>
            <a:off x="6372225" y="5661025"/>
            <a:ext cx="1152525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72" name="Line 40"/>
          <p:cNvSpPr/>
          <p:nvPr/>
        </p:nvSpPr>
        <p:spPr>
          <a:xfrm flipV="1">
            <a:off x="7524750" y="4581525"/>
            <a:ext cx="0" cy="10795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73" name="Line 41"/>
          <p:cNvSpPr/>
          <p:nvPr/>
        </p:nvSpPr>
        <p:spPr>
          <a:xfrm>
            <a:off x="7524750" y="4581525"/>
            <a:ext cx="503238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74" name="Line 42"/>
          <p:cNvSpPr/>
          <p:nvPr/>
        </p:nvSpPr>
        <p:spPr>
          <a:xfrm>
            <a:off x="8027988" y="4581525"/>
            <a:ext cx="0" cy="10795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2875" name="Line 43"/>
          <p:cNvSpPr/>
          <p:nvPr/>
        </p:nvSpPr>
        <p:spPr>
          <a:xfrm>
            <a:off x="8027988" y="5661025"/>
            <a:ext cx="1008062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32876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428875"/>
            <a:ext cx="3059113" cy="205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395605" y="189230"/>
            <a:ext cx="4942840" cy="575945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altLang="zh-CN" sz="3200" b="1" dirty="0">
                <a:solidFill>
                  <a:srgbClr val="FF0000"/>
                </a:solidFill>
                <a:effectLst/>
              </a:rPr>
              <a:t>4.3.1 </a:t>
            </a:r>
            <a:r>
              <a:rPr lang="zh-CN" sz="3200" b="1" dirty="0">
                <a:solidFill>
                  <a:srgbClr val="FF0000"/>
                </a:solidFill>
                <a:effectLst/>
              </a:rPr>
              <a:t>单门限</a:t>
            </a:r>
            <a:r>
              <a:rPr lang="zh-CN" altLang="en-US" sz="3200" b="1" dirty="0">
                <a:solidFill>
                  <a:srgbClr val="FF0000"/>
                </a:solidFill>
                <a:effectLst/>
              </a:rPr>
              <a:t>电压比较器</a:t>
            </a:r>
            <a:endParaRPr lang="zh-CN" alt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3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3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3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3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3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57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5"/>
          <p:cNvSpPr/>
          <p:nvPr/>
        </p:nvSpPr>
        <p:spPr>
          <a:xfrm>
            <a:off x="0" y="331914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13380" name="Object 4"/>
          <p:cNvGraphicFramePr/>
          <p:nvPr/>
        </p:nvGraphicFramePr>
        <p:xfrm>
          <a:off x="214313" y="1806575"/>
          <a:ext cx="4826000" cy="3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2438400" imgH="1297940" progId="Visio.Drawing.6">
                  <p:embed/>
                </p:oleObj>
              </mc:Choice>
              <mc:Fallback>
                <p:oleObj name="" r:id="rId1" imgW="2438400" imgH="1297940" progId="Visio.Drawing.6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313" y="1806575"/>
                        <a:ext cx="4826000" cy="3392488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D6009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3388" name="Object 12"/>
          <p:cNvGraphicFramePr/>
          <p:nvPr/>
        </p:nvGraphicFramePr>
        <p:xfrm>
          <a:off x="6236653" y="5551488"/>
          <a:ext cx="22669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762000" imgH="381000" progId="Equation.DSMT4">
                  <p:embed/>
                </p:oleObj>
              </mc:Choice>
              <mc:Fallback>
                <p:oleObj name="" r:id="rId3" imgW="762000" imgH="3810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6653" y="5551488"/>
                        <a:ext cx="2266950" cy="11334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99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3394" name="Object 18"/>
          <p:cNvGraphicFramePr/>
          <p:nvPr/>
        </p:nvGraphicFramePr>
        <p:xfrm>
          <a:off x="5643563" y="1788478"/>
          <a:ext cx="3105150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1953260" imgH="1930400" progId="Visio.Drawing.6">
                  <p:embed/>
                </p:oleObj>
              </mc:Choice>
              <mc:Fallback>
                <p:oleObj name="" r:id="rId5" imgW="1953260" imgH="1930400" progId="Visio.Drawing.6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3563" y="1788478"/>
                        <a:ext cx="3105150" cy="344328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D6009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4630" y="5560695"/>
          <a:ext cx="4475480" cy="111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7" imgW="1727200" imgH="431800" progId="Equation.KSEE3">
                  <p:embed/>
                </p:oleObj>
              </mc:Choice>
              <mc:Fallback>
                <p:oleObj name="" r:id="rId7" imgW="17272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630" y="5560695"/>
                        <a:ext cx="4475480" cy="1118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356393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二、任意电平比较器</a:t>
            </a:r>
            <a:endParaRPr kumimoji="0" lang="zh-CN" altLang="en-US" sz="2800" b="1" kern="1200" cap="none" spc="0" normalizeH="0" baseline="0" noProof="0">
              <a:solidFill>
                <a:srgbClr val="730B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ctrTitle"/>
          </p:nvPr>
        </p:nvSpPr>
        <p:spPr>
          <a:xfrm>
            <a:off x="395605" y="189230"/>
            <a:ext cx="4942840" cy="575945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altLang="zh-CN" sz="3200" b="1" dirty="0">
                <a:ln/>
                <a:solidFill>
                  <a:srgbClr val="F02402"/>
                </a:solidFill>
                <a:effectLst/>
              </a:rPr>
              <a:t>4.3.1 </a:t>
            </a:r>
            <a:r>
              <a:rPr lang="zh-CN" sz="3200" b="1" dirty="0">
                <a:ln/>
                <a:solidFill>
                  <a:srgbClr val="F02402"/>
                </a:solidFill>
                <a:effectLst/>
              </a:rPr>
              <a:t>单门限</a:t>
            </a:r>
            <a:r>
              <a:rPr lang="zh-CN" altLang="en-US" sz="3200" b="1" dirty="0">
                <a:ln/>
                <a:solidFill>
                  <a:srgbClr val="F02402"/>
                </a:solidFill>
                <a:effectLst/>
              </a:rPr>
              <a:t>电压比较器</a:t>
            </a:r>
            <a:endParaRPr lang="zh-CN" altLang="en-US" sz="3200" b="1" dirty="0">
              <a:ln/>
              <a:solidFill>
                <a:srgbClr val="F02402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5014" name="AutoShape 6" descr="羊皮纸"/>
          <p:cNvSpPr/>
          <p:nvPr/>
        </p:nvSpPr>
        <p:spPr>
          <a:xfrm>
            <a:off x="2028825" y="1622425"/>
            <a:ext cx="4899025" cy="5262563"/>
          </a:xfrm>
          <a:prstGeom prst="roundRect">
            <a:avLst>
              <a:gd name="adj" fmla="val 16667"/>
            </a:avLst>
          </a:prstGeom>
          <a:blipFill rotWithShape="0">
            <a:blip r:embed="rId1"/>
          </a:blipFill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55015" name="Object 7"/>
          <p:cNvGraphicFramePr/>
          <p:nvPr/>
        </p:nvGraphicFramePr>
        <p:xfrm>
          <a:off x="2132013" y="1704975"/>
          <a:ext cx="4513262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3004185" imgH="1648460" progId="Word.Picture.8">
                  <p:embed/>
                </p:oleObj>
              </mc:Choice>
              <mc:Fallback>
                <p:oleObj name="" r:id="rId2" imgW="3004185" imgH="1648460" progId="Word.Picture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2013" y="1704975"/>
                        <a:ext cx="4513262" cy="247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6" name="Object 8"/>
          <p:cNvGraphicFramePr/>
          <p:nvPr/>
        </p:nvGraphicFramePr>
        <p:xfrm>
          <a:off x="2132013" y="4110038"/>
          <a:ext cx="4513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4" imgW="3004185" imgH="1691640" progId="Word.Picture.8">
                  <p:embed/>
                </p:oleObj>
              </mc:Choice>
              <mc:Fallback>
                <p:oleObj name="" r:id="rId4" imgW="3004185" imgH="1691640" progId="Word.Picture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013" y="4110038"/>
                        <a:ext cx="4513262" cy="2538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2843213" y="2093913"/>
            <a:ext cx="3457575" cy="1871662"/>
            <a:chOff x="8590" y="9164"/>
            <a:chExt cx="3646" cy="2007"/>
          </a:xfrm>
        </p:grpSpPr>
        <p:sp>
          <p:nvSpPr>
            <p:cNvPr id="14341" name="Freeform 10"/>
            <p:cNvSpPr/>
            <p:nvPr/>
          </p:nvSpPr>
          <p:spPr>
            <a:xfrm rot="170374">
              <a:off x="8590" y="10814"/>
              <a:ext cx="751" cy="357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176" y="318"/>
                </a:cxn>
                <a:cxn ang="0">
                  <a:pos x="368" y="19"/>
                </a:cxn>
                <a:cxn ang="0">
                  <a:pos x="605" y="206"/>
                </a:cxn>
                <a:cxn ang="0">
                  <a:pos x="751" y="25"/>
                </a:cxn>
              </a:cxnLst>
              <a:pathLst>
                <a:path w="490" h="286">
                  <a:moveTo>
                    <a:pt x="0" y="200"/>
                  </a:moveTo>
                  <a:cubicBezTo>
                    <a:pt x="37" y="243"/>
                    <a:pt x="75" y="286"/>
                    <a:pt x="115" y="255"/>
                  </a:cubicBezTo>
                  <a:cubicBezTo>
                    <a:pt x="155" y="224"/>
                    <a:pt x="193" y="30"/>
                    <a:pt x="240" y="15"/>
                  </a:cubicBezTo>
                  <a:cubicBezTo>
                    <a:pt x="287" y="0"/>
                    <a:pt x="353" y="164"/>
                    <a:pt x="395" y="165"/>
                  </a:cubicBezTo>
                  <a:cubicBezTo>
                    <a:pt x="437" y="166"/>
                    <a:pt x="463" y="93"/>
                    <a:pt x="490" y="2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2" name="Line 11"/>
            <p:cNvSpPr/>
            <p:nvPr/>
          </p:nvSpPr>
          <p:spPr>
            <a:xfrm flipV="1">
              <a:off x="9336" y="9501"/>
              <a:ext cx="503" cy="138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3" name="Freeform 12"/>
            <p:cNvSpPr/>
            <p:nvPr/>
          </p:nvSpPr>
          <p:spPr>
            <a:xfrm rot="-270500">
              <a:off x="9807" y="9164"/>
              <a:ext cx="546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72" y="0"/>
                </a:cxn>
                <a:cxn ang="0">
                  <a:pos x="546" y="360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4" name="Freeform 13"/>
            <p:cNvSpPr/>
            <p:nvPr/>
          </p:nvSpPr>
          <p:spPr>
            <a:xfrm>
              <a:off x="10592" y="9342"/>
              <a:ext cx="339" cy="155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169" y="0"/>
                </a:cxn>
                <a:cxn ang="0">
                  <a:pos x="339" y="155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5" name="Freeform 14"/>
            <p:cNvSpPr/>
            <p:nvPr/>
          </p:nvSpPr>
          <p:spPr>
            <a:xfrm flipV="1">
              <a:off x="10350" y="9479"/>
              <a:ext cx="255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27" y="0"/>
                </a:cxn>
                <a:cxn ang="0">
                  <a:pos x="255" y="113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6" name="Freeform 15"/>
            <p:cNvSpPr/>
            <p:nvPr/>
          </p:nvSpPr>
          <p:spPr>
            <a:xfrm flipV="1">
              <a:off x="10920" y="9485"/>
              <a:ext cx="228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14" y="0"/>
                </a:cxn>
                <a:cxn ang="0">
                  <a:pos x="228" y="91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7" name="Freeform 16"/>
            <p:cNvSpPr/>
            <p:nvPr/>
          </p:nvSpPr>
          <p:spPr>
            <a:xfrm rot="409991">
              <a:off x="11148" y="9291"/>
              <a:ext cx="364" cy="23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181" y="0"/>
                </a:cxn>
                <a:cxn ang="0">
                  <a:pos x="364" y="230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8" name="Freeform 17"/>
            <p:cNvSpPr/>
            <p:nvPr/>
          </p:nvSpPr>
          <p:spPr>
            <a:xfrm rot="1560695">
              <a:off x="11756" y="9524"/>
              <a:ext cx="436" cy="215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17" y="0"/>
                </a:cxn>
                <a:cxn ang="0">
                  <a:pos x="436" y="215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9" name="Freeform 18"/>
            <p:cNvSpPr/>
            <p:nvPr/>
          </p:nvSpPr>
          <p:spPr>
            <a:xfrm rot="1148913" flipV="1">
              <a:off x="11469" y="9573"/>
              <a:ext cx="280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39" y="0"/>
                </a:cxn>
                <a:cxn ang="0">
                  <a:pos x="280" y="91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0" name="Line 19"/>
            <p:cNvSpPr/>
            <p:nvPr/>
          </p:nvSpPr>
          <p:spPr>
            <a:xfrm>
              <a:off x="12120" y="9786"/>
              <a:ext cx="116" cy="120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843213" y="4686300"/>
            <a:ext cx="3241675" cy="1416050"/>
            <a:chOff x="8590" y="9395"/>
            <a:chExt cx="3423" cy="1550"/>
          </a:xfrm>
        </p:grpSpPr>
        <p:sp>
          <p:nvSpPr>
            <p:cNvPr id="14352" name="Line 21"/>
            <p:cNvSpPr/>
            <p:nvPr/>
          </p:nvSpPr>
          <p:spPr>
            <a:xfrm rot="-5400000">
              <a:off x="9213" y="10319"/>
              <a:ext cx="0" cy="124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3" name="Line 22"/>
            <p:cNvSpPr/>
            <p:nvPr/>
          </p:nvSpPr>
          <p:spPr>
            <a:xfrm rot="-5400000">
              <a:off x="10103" y="9133"/>
              <a:ext cx="0" cy="52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4" name="Line 23"/>
            <p:cNvSpPr/>
            <p:nvPr/>
          </p:nvSpPr>
          <p:spPr>
            <a:xfrm rot="-5400000">
              <a:off x="10752" y="9226"/>
              <a:ext cx="0" cy="33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5" name="Line 24"/>
            <p:cNvSpPr/>
            <p:nvPr/>
          </p:nvSpPr>
          <p:spPr>
            <a:xfrm rot="-5400000">
              <a:off x="11311" y="9237"/>
              <a:ext cx="0" cy="31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6" name="Line 25"/>
            <p:cNvSpPr/>
            <p:nvPr/>
          </p:nvSpPr>
          <p:spPr>
            <a:xfrm rot="10800000">
              <a:off x="9847" y="9395"/>
              <a:ext cx="0" cy="155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7" name="Line 26"/>
            <p:cNvSpPr/>
            <p:nvPr/>
          </p:nvSpPr>
          <p:spPr>
            <a:xfrm rot="10800000">
              <a:off x="10367" y="9395"/>
              <a:ext cx="0" cy="155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8" name="Line 27"/>
            <p:cNvSpPr/>
            <p:nvPr/>
          </p:nvSpPr>
          <p:spPr>
            <a:xfrm rot="10800000">
              <a:off x="10607" y="9395"/>
              <a:ext cx="0" cy="155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9" name="Line 28"/>
            <p:cNvSpPr/>
            <p:nvPr/>
          </p:nvSpPr>
          <p:spPr>
            <a:xfrm rot="10800000">
              <a:off x="10915" y="9395"/>
              <a:ext cx="0" cy="155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0" name="Line 29"/>
            <p:cNvSpPr/>
            <p:nvPr/>
          </p:nvSpPr>
          <p:spPr>
            <a:xfrm rot="10800000">
              <a:off x="11155" y="9395"/>
              <a:ext cx="0" cy="155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1" name="Line 30"/>
            <p:cNvSpPr/>
            <p:nvPr/>
          </p:nvSpPr>
          <p:spPr>
            <a:xfrm rot="10800000">
              <a:off x="11471" y="9395"/>
              <a:ext cx="0" cy="155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2" name="Line 31"/>
            <p:cNvSpPr/>
            <p:nvPr/>
          </p:nvSpPr>
          <p:spPr>
            <a:xfrm rot="-5400000">
              <a:off x="10472" y="10812"/>
              <a:ext cx="0" cy="26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3" name="Line 32"/>
            <p:cNvSpPr/>
            <p:nvPr/>
          </p:nvSpPr>
          <p:spPr>
            <a:xfrm rot="-5400000">
              <a:off x="11026" y="10812"/>
              <a:ext cx="0" cy="26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4" name="Line 33"/>
            <p:cNvSpPr/>
            <p:nvPr/>
          </p:nvSpPr>
          <p:spPr>
            <a:xfrm rot="-5400000">
              <a:off x="11734" y="10666"/>
              <a:ext cx="0" cy="55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3708400" y="1196975"/>
            <a:ext cx="4851400" cy="1681163"/>
            <a:chOff x="2328" y="340"/>
            <a:chExt cx="3056" cy="1059"/>
          </a:xfrm>
        </p:grpSpPr>
        <p:sp>
          <p:nvSpPr>
            <p:cNvPr id="14366" name="Oval 35"/>
            <p:cNvSpPr/>
            <p:nvPr/>
          </p:nvSpPr>
          <p:spPr>
            <a:xfrm>
              <a:off x="2328" y="894"/>
              <a:ext cx="1716" cy="505"/>
            </a:xfrm>
            <a:prstGeom prst="ellipse">
              <a:avLst/>
            </a:prstGeom>
            <a:noFill/>
            <a:ln w="2222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5044" name="AutoShape 36"/>
            <p:cNvSpPr>
              <a:spLocks noChangeArrowheads="1"/>
            </p:cNvSpPr>
            <p:nvPr/>
          </p:nvSpPr>
          <p:spPr bwMode="auto">
            <a:xfrm>
              <a:off x="4091" y="340"/>
              <a:ext cx="1293" cy="354"/>
            </a:xfrm>
            <a:prstGeom prst="wedgeRoundRectCallout">
              <a:avLst>
                <a:gd name="adj1" fmla="val -86889"/>
                <a:gd name="adj2" fmla="val 145764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应为高电平</a:t>
              </a: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3657600" y="4024313"/>
            <a:ext cx="4776788" cy="1008062"/>
            <a:chOff x="2304" y="2197"/>
            <a:chExt cx="3009" cy="635"/>
          </a:xfrm>
        </p:grpSpPr>
        <p:sp>
          <p:nvSpPr>
            <p:cNvPr id="14369" name="Oval 38"/>
            <p:cNvSpPr/>
            <p:nvPr/>
          </p:nvSpPr>
          <p:spPr>
            <a:xfrm>
              <a:off x="2304" y="2492"/>
              <a:ext cx="1434" cy="340"/>
            </a:xfrm>
            <a:prstGeom prst="ellipse">
              <a:avLst/>
            </a:prstGeom>
            <a:noFill/>
            <a:ln w="2222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5047" name="AutoShape 39"/>
            <p:cNvSpPr>
              <a:spLocks noChangeArrowheads="1"/>
            </p:cNvSpPr>
            <p:nvPr/>
          </p:nvSpPr>
          <p:spPr bwMode="auto">
            <a:xfrm>
              <a:off x="4020" y="2197"/>
              <a:ext cx="1293" cy="354"/>
            </a:xfrm>
            <a:prstGeom prst="wedgeRoundRectCallout">
              <a:avLst>
                <a:gd name="adj1" fmla="val -85963"/>
                <a:gd name="adj2" fmla="val 7938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错误电平</a:t>
              </a: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55050" name="Rectangle 42"/>
          <p:cNvSpPr>
            <a:spLocks noChangeArrowheads="1"/>
          </p:cNvSpPr>
          <p:nvPr/>
        </p:nvSpPr>
        <p:spPr bwMode="auto">
          <a:xfrm>
            <a:off x="179388" y="188913"/>
            <a:ext cx="8964613" cy="10331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solidFill>
                  <a:srgbClr val="F02402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单门限比较器的特点：</a:t>
            </a:r>
            <a:endParaRPr kumimoji="0" lang="zh-CN" altLang="en-US" sz="2800" b="1" i="0" u="none" strike="noStrike" kern="1200" cap="none" spc="0" normalizeH="0" baseline="0" noProof="0">
              <a:solidFill>
                <a:srgbClr val="F02402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电路简单、灵敏度高，</a:t>
            </a:r>
            <a:r>
              <a:rPr kumimoji="0" lang="zh-CN" altLang="en-US" sz="2800" b="1" u="sng" strike="noStrike" kern="1200" cap="none" spc="0" normalizeH="0" baseline="0" noProof="0">
                <a:ln>
                  <a:noFill/>
                </a:ln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抗干扰能力差</a:t>
            </a:r>
            <a:endParaRPr kumimoji="0" lang="zh-CN" altLang="en-US" sz="2800" b="1" u="sng" strike="noStrike" kern="1200" cap="none" spc="0" normalizeH="0" baseline="0" noProof="0">
              <a:ln>
                <a:noFill/>
              </a:ln>
              <a:solidFill>
                <a:srgbClr val="122BE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4" grpId="0" bldLvl="0" animBg="1"/>
      <p:bldP spid="555050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3" name="Rectangle 9"/>
          <p:cNvSpPr/>
          <p:nvPr/>
        </p:nvSpPr>
        <p:spPr>
          <a:xfrm>
            <a:off x="0" y="30305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0559" name="Rectangle 15"/>
          <p:cNvSpPr>
            <a:spLocks noChangeArrowheads="1"/>
          </p:cNvSpPr>
          <p:nvPr/>
        </p:nvSpPr>
        <p:spPr bwMode="auto">
          <a:xfrm>
            <a:off x="5913438" y="4866005"/>
            <a:ext cx="2047875" cy="5594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上门限电压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20560" name="Rectangle 16"/>
          <p:cNvSpPr/>
          <p:nvPr/>
        </p:nvSpPr>
        <p:spPr>
          <a:xfrm>
            <a:off x="5913438" y="6136640"/>
            <a:ext cx="2047875" cy="55943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下门限电压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1362710"/>
            <a:ext cx="2514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虚断：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US" altLang="zh-CN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320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0" y="2457450"/>
          <a:ext cx="42830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803400" imgH="431800" progId="Equation.KSEE3">
                  <p:embed/>
                </p:oleObj>
              </mc:Choice>
              <mc:Fallback>
                <p:oleObj name="" r:id="rId2" imgW="18034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457450"/>
                        <a:ext cx="4283075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382453" y="1122363"/>
          <a:ext cx="4608512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4" imgW="1985645" imgH="1071245" progId="Visio.Drawing.6">
                  <p:embed/>
                </p:oleObj>
              </mc:Choice>
              <mc:Fallback>
                <p:oleObj name="" r:id="rId4" imgW="1985645" imgH="1071245" progId="Visio.Drawing.6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2453" y="1122363"/>
                        <a:ext cx="4608512" cy="2482850"/>
                      </a:xfrm>
                      <a:prstGeom prst="rect">
                        <a:avLst/>
                      </a:prstGeom>
                      <a:gradFill>
                        <a:gsLst>
                          <a:gs pos="50000">
                            <a:srgbClr val="F6EDE1">
                              <a:lumMod val="96000"/>
                              <a:lumOff val="4000"/>
                            </a:srgbClr>
                          </a:gs>
                          <a:gs pos="0">
                            <a:srgbClr val="F9F3EB"/>
                          </a:gs>
                          <a:gs pos="100000">
                            <a:srgbClr val="F3E6D7"/>
                          </a:gs>
                        </a:gsLst>
                        <a:lin scaled="1"/>
                      </a:gradFill>
                      <a:ln w="9525" cap="flat" cmpd="sng">
                        <a:solidFill>
                          <a:schemeClr val="hlink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79705" y="3922395"/>
            <a:ext cx="8651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&lt;v</a:t>
            </a:r>
            <a:r>
              <a:rPr lang="en-US" altLang="zh-CN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时，输出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为高电平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32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&gt;v</a:t>
            </a:r>
            <a:r>
              <a:rPr lang="en-US" altLang="zh-CN" sz="32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时，输出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为低电平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0405" y="4642485"/>
          <a:ext cx="454533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1955800" imgH="431800" progId="Equation.KSEE3">
                  <p:embed/>
                </p:oleObj>
              </mc:Choice>
              <mc:Fallback>
                <p:oleObj name="" r:id="rId6" imgW="19558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405" y="4642485"/>
                        <a:ext cx="454533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8673" y="5779453"/>
          <a:ext cx="4427855" cy="100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905000" imgH="431800" progId="Equation.KSEE3">
                  <p:embed/>
                </p:oleObj>
              </mc:Choice>
              <mc:Fallback>
                <p:oleObj name="" r:id="rId8" imgW="19050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8673" y="5779453"/>
                        <a:ext cx="4427855" cy="100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395605" y="189230"/>
            <a:ext cx="4942840" cy="575945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>
              <a:buClrTx/>
              <a:buSzTx/>
              <a:buFontTx/>
            </a:pPr>
            <a:r>
              <a:rPr altLang="zh-CN" sz="3200" b="1" dirty="0">
                <a:solidFill>
                  <a:srgbClr val="FF0000"/>
                </a:solidFill>
                <a:effectLst/>
              </a:rPr>
              <a:t>4.3.2 </a:t>
            </a:r>
            <a:r>
              <a:rPr lang="zh-CN" sz="3200" b="1" dirty="0">
                <a:solidFill>
                  <a:srgbClr val="FF0000"/>
                </a:solidFill>
                <a:effectLst/>
              </a:rPr>
              <a:t>迟滞</a:t>
            </a:r>
            <a:r>
              <a:rPr lang="zh-CN" altLang="en-US" sz="3200" b="1" dirty="0">
                <a:solidFill>
                  <a:srgbClr val="FF0000"/>
                </a:solidFill>
                <a:effectLst/>
              </a:rPr>
              <a:t>比较器</a:t>
            </a:r>
            <a:endParaRPr lang="zh-CN" altLang="en-US" sz="32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20559" grpId="0" bldLvl="0" animBg="1"/>
      <p:bldP spid="62056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427538" y="1054418"/>
          <a:ext cx="4608512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1985645" imgH="1071245" progId="Visio.Drawing.6">
                  <p:embed/>
                </p:oleObj>
              </mc:Choice>
              <mc:Fallback>
                <p:oleObj name="" r:id="rId1" imgW="1985645" imgH="1071245" progId="Visio.Drawing.6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27538" y="1054418"/>
                        <a:ext cx="4608512" cy="248285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hlink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9"/>
          <p:cNvSpPr/>
          <p:nvPr/>
        </p:nvSpPr>
        <p:spPr>
          <a:xfrm>
            <a:off x="0" y="30305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0559" name="Rectangle 15"/>
          <p:cNvSpPr>
            <a:spLocks noChangeArrowheads="1"/>
          </p:cNvSpPr>
          <p:nvPr/>
        </p:nvSpPr>
        <p:spPr bwMode="auto">
          <a:xfrm>
            <a:off x="460375" y="1495425"/>
            <a:ext cx="2847975" cy="5594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上门限电压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20560" name="Rectangle 16"/>
          <p:cNvSpPr/>
          <p:nvPr/>
        </p:nvSpPr>
        <p:spPr>
          <a:xfrm>
            <a:off x="460375" y="2465070"/>
            <a:ext cx="2847975" cy="55943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t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TL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下门限电压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620561" name="Object 17"/>
          <p:cNvGraphicFramePr/>
          <p:nvPr/>
        </p:nvGraphicFramePr>
        <p:xfrm>
          <a:off x="6156325" y="3789680"/>
          <a:ext cx="29876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1873885" imgH="1840230" progId="Visio.Drawing.6">
                  <p:embed/>
                </p:oleObj>
              </mc:Choice>
              <mc:Fallback>
                <p:oleObj name="" r:id="rId3" imgW="1873885" imgH="1840230" progId="Visio.Drawing.6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325" y="3789680"/>
                        <a:ext cx="2987675" cy="293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62" name="Object 18"/>
          <p:cNvGraphicFramePr/>
          <p:nvPr/>
        </p:nvGraphicFramePr>
        <p:xfrm>
          <a:off x="0" y="3695700"/>
          <a:ext cx="2987675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5" imgW="1953260" imgH="1828800" progId="Visio.Drawing.6">
                  <p:embed/>
                </p:oleObj>
              </mc:Choice>
              <mc:Fallback>
                <p:oleObj name="" r:id="rId5" imgW="1953260" imgH="1828800" progId="Visio.Drawing.6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695700"/>
                        <a:ext cx="2987675" cy="2803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63" name="Object 19"/>
          <p:cNvGraphicFramePr/>
          <p:nvPr/>
        </p:nvGraphicFramePr>
        <p:xfrm>
          <a:off x="3132138" y="3738880"/>
          <a:ext cx="302577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7" imgW="1760855" imgH="1648460" progId="Visio.Drawing.6">
                  <p:embed/>
                </p:oleObj>
              </mc:Choice>
              <mc:Fallback>
                <p:oleObj name="" r:id="rId7" imgW="1760855" imgH="1648460" progId="Visio.Drawing.6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2138" y="3738880"/>
                        <a:ext cx="3025775" cy="283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395605" y="189230"/>
            <a:ext cx="4942840" cy="5759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altLang="zh-CN" sz="3200" b="1" dirty="0">
                <a:ln/>
                <a:solidFill>
                  <a:srgbClr val="F02402"/>
                </a:solidFill>
                <a:effectLst/>
              </a:rPr>
              <a:t>4.3.2 </a:t>
            </a:r>
            <a:r>
              <a:rPr lang="zh-CN" sz="3200" b="1" dirty="0">
                <a:ln/>
                <a:solidFill>
                  <a:srgbClr val="F02402"/>
                </a:solidFill>
                <a:effectLst/>
              </a:rPr>
              <a:t>迟滞</a:t>
            </a:r>
            <a:r>
              <a:rPr lang="zh-CN" altLang="en-US" sz="3200" b="1" dirty="0">
                <a:ln/>
                <a:solidFill>
                  <a:srgbClr val="F02402"/>
                </a:solidFill>
                <a:effectLst/>
              </a:rPr>
              <a:t>比较器</a:t>
            </a:r>
            <a:endParaRPr lang="zh-CN" altLang="en-US" sz="3200" b="1" dirty="0">
              <a:ln/>
              <a:solidFill>
                <a:srgbClr val="F02402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323850" y="762635"/>
            <a:ext cx="748823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024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迟滞比较器的抗干扰能力强</a:t>
            </a:r>
            <a:endParaRPr kumimoji="0" lang="zh-CN" altLang="en-US" sz="2800" b="1" kern="1200" cap="none" spc="0" normalizeH="0" baseline="0" noProof="0">
              <a:solidFill>
                <a:srgbClr val="F0240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33859" name="AutoShape 3" descr="羊皮纸"/>
          <p:cNvSpPr/>
          <p:nvPr/>
        </p:nvSpPr>
        <p:spPr>
          <a:xfrm>
            <a:off x="2028825" y="1588135"/>
            <a:ext cx="4899025" cy="5262563"/>
          </a:xfrm>
          <a:prstGeom prst="roundRect">
            <a:avLst>
              <a:gd name="adj" fmla="val 16667"/>
            </a:avLst>
          </a:prstGeom>
          <a:blipFill rotWithShape="0">
            <a:blip r:embed="rId1"/>
          </a:blipFill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33860" name="Object 4"/>
          <p:cNvGraphicFramePr/>
          <p:nvPr/>
        </p:nvGraphicFramePr>
        <p:xfrm>
          <a:off x="2132013" y="1670685"/>
          <a:ext cx="4513262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2" imgW="3004185" imgH="1648460" progId="Word.Picture.8">
                  <p:embed/>
                </p:oleObj>
              </mc:Choice>
              <mc:Fallback>
                <p:oleObj name="" r:id="rId2" imgW="3004185" imgH="1648460" progId="Word.Picture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2013" y="1670685"/>
                        <a:ext cx="4513262" cy="247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1" name="Object 5"/>
          <p:cNvGraphicFramePr/>
          <p:nvPr/>
        </p:nvGraphicFramePr>
        <p:xfrm>
          <a:off x="2132013" y="4075748"/>
          <a:ext cx="4513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4" imgW="3004185" imgH="1691640" progId="Word.Picture.8">
                  <p:embed/>
                </p:oleObj>
              </mc:Choice>
              <mc:Fallback>
                <p:oleObj name="" r:id="rId4" imgW="3004185" imgH="1691640" progId="Word.Picture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013" y="4075748"/>
                        <a:ext cx="4513262" cy="2538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2843213" y="2059623"/>
            <a:ext cx="3457575" cy="1871662"/>
            <a:chOff x="8590" y="9164"/>
            <a:chExt cx="3646" cy="2007"/>
          </a:xfrm>
        </p:grpSpPr>
        <p:sp>
          <p:nvSpPr>
            <p:cNvPr id="16390" name="Freeform 7"/>
            <p:cNvSpPr/>
            <p:nvPr/>
          </p:nvSpPr>
          <p:spPr>
            <a:xfrm rot="170374">
              <a:off x="8590" y="10814"/>
              <a:ext cx="751" cy="357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176" y="318"/>
                </a:cxn>
                <a:cxn ang="0">
                  <a:pos x="368" y="19"/>
                </a:cxn>
                <a:cxn ang="0">
                  <a:pos x="605" y="206"/>
                </a:cxn>
                <a:cxn ang="0">
                  <a:pos x="751" y="25"/>
                </a:cxn>
              </a:cxnLst>
              <a:pathLst>
                <a:path w="490" h="286">
                  <a:moveTo>
                    <a:pt x="0" y="200"/>
                  </a:moveTo>
                  <a:cubicBezTo>
                    <a:pt x="37" y="243"/>
                    <a:pt x="75" y="286"/>
                    <a:pt x="115" y="255"/>
                  </a:cubicBezTo>
                  <a:cubicBezTo>
                    <a:pt x="155" y="224"/>
                    <a:pt x="193" y="30"/>
                    <a:pt x="240" y="15"/>
                  </a:cubicBezTo>
                  <a:cubicBezTo>
                    <a:pt x="287" y="0"/>
                    <a:pt x="353" y="164"/>
                    <a:pt x="395" y="165"/>
                  </a:cubicBezTo>
                  <a:cubicBezTo>
                    <a:pt x="437" y="166"/>
                    <a:pt x="463" y="93"/>
                    <a:pt x="490" y="2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1" name="Line 8"/>
            <p:cNvSpPr/>
            <p:nvPr/>
          </p:nvSpPr>
          <p:spPr>
            <a:xfrm flipV="1">
              <a:off x="9336" y="9501"/>
              <a:ext cx="503" cy="138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2" name="Freeform 9"/>
            <p:cNvSpPr/>
            <p:nvPr/>
          </p:nvSpPr>
          <p:spPr>
            <a:xfrm rot="-270500">
              <a:off x="9807" y="9164"/>
              <a:ext cx="546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72" y="0"/>
                </a:cxn>
                <a:cxn ang="0">
                  <a:pos x="546" y="360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3" name="Freeform 10"/>
            <p:cNvSpPr/>
            <p:nvPr/>
          </p:nvSpPr>
          <p:spPr>
            <a:xfrm>
              <a:off x="10592" y="9342"/>
              <a:ext cx="339" cy="155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169" y="0"/>
                </a:cxn>
                <a:cxn ang="0">
                  <a:pos x="339" y="155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4" name="Freeform 11"/>
            <p:cNvSpPr/>
            <p:nvPr/>
          </p:nvSpPr>
          <p:spPr>
            <a:xfrm flipV="1">
              <a:off x="10350" y="9479"/>
              <a:ext cx="255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27" y="0"/>
                </a:cxn>
                <a:cxn ang="0">
                  <a:pos x="255" y="113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5" name="Freeform 12"/>
            <p:cNvSpPr/>
            <p:nvPr/>
          </p:nvSpPr>
          <p:spPr>
            <a:xfrm flipV="1">
              <a:off x="10920" y="9485"/>
              <a:ext cx="228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14" y="0"/>
                </a:cxn>
                <a:cxn ang="0">
                  <a:pos x="228" y="91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6" name="Freeform 13"/>
            <p:cNvSpPr/>
            <p:nvPr/>
          </p:nvSpPr>
          <p:spPr>
            <a:xfrm rot="409991">
              <a:off x="11148" y="9291"/>
              <a:ext cx="364" cy="23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181" y="0"/>
                </a:cxn>
                <a:cxn ang="0">
                  <a:pos x="364" y="230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7" name="Freeform 14"/>
            <p:cNvSpPr/>
            <p:nvPr/>
          </p:nvSpPr>
          <p:spPr>
            <a:xfrm rot="1560695">
              <a:off x="11756" y="9524"/>
              <a:ext cx="436" cy="215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17" y="0"/>
                </a:cxn>
                <a:cxn ang="0">
                  <a:pos x="436" y="215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8" name="Freeform 15"/>
            <p:cNvSpPr/>
            <p:nvPr/>
          </p:nvSpPr>
          <p:spPr>
            <a:xfrm rot="1148913" flipV="1">
              <a:off x="11469" y="9573"/>
              <a:ext cx="280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39" y="0"/>
                </a:cxn>
                <a:cxn ang="0">
                  <a:pos x="280" y="91"/>
                </a:cxn>
              </a:cxnLst>
              <a:pathLst>
                <a:path w="687" h="576">
                  <a:moveTo>
                    <a:pt x="0" y="576"/>
                  </a:moveTo>
                  <a:cubicBezTo>
                    <a:pt x="114" y="288"/>
                    <a:pt x="228" y="0"/>
                    <a:pt x="342" y="0"/>
                  </a:cubicBezTo>
                  <a:cubicBezTo>
                    <a:pt x="456" y="0"/>
                    <a:pt x="571" y="288"/>
                    <a:pt x="687" y="57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9" name="Line 16"/>
            <p:cNvSpPr/>
            <p:nvPr/>
          </p:nvSpPr>
          <p:spPr>
            <a:xfrm>
              <a:off x="12120" y="9786"/>
              <a:ext cx="116" cy="120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2843213" y="4652010"/>
            <a:ext cx="3241675" cy="1416050"/>
            <a:chOff x="1791" y="2614"/>
            <a:chExt cx="2042" cy="892"/>
          </a:xfrm>
        </p:grpSpPr>
        <p:sp>
          <p:nvSpPr>
            <p:cNvPr id="16401" name="Line 18"/>
            <p:cNvSpPr/>
            <p:nvPr/>
          </p:nvSpPr>
          <p:spPr>
            <a:xfrm rot="-5400000">
              <a:off x="2162" y="3132"/>
              <a:ext cx="0" cy="74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2" name="Line 19"/>
            <p:cNvSpPr/>
            <p:nvPr/>
          </p:nvSpPr>
          <p:spPr>
            <a:xfrm rot="-5400000">
              <a:off x="3026" y="2125"/>
              <a:ext cx="0" cy="97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3" name="Line 22"/>
            <p:cNvSpPr/>
            <p:nvPr/>
          </p:nvSpPr>
          <p:spPr>
            <a:xfrm rot="10800000">
              <a:off x="2541" y="2614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4" name="Line 27"/>
            <p:cNvSpPr/>
            <p:nvPr/>
          </p:nvSpPr>
          <p:spPr>
            <a:xfrm rot="10800000">
              <a:off x="3510" y="2614"/>
              <a:ext cx="0" cy="8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5" name="Line 30"/>
            <p:cNvSpPr/>
            <p:nvPr/>
          </p:nvSpPr>
          <p:spPr>
            <a:xfrm rot="-5400000">
              <a:off x="3665" y="3338"/>
              <a:ext cx="0" cy="33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3695700" y="1042035"/>
            <a:ext cx="4851400" cy="1681163"/>
            <a:chOff x="2328" y="340"/>
            <a:chExt cx="3056" cy="1059"/>
          </a:xfrm>
        </p:grpSpPr>
        <p:sp>
          <p:nvSpPr>
            <p:cNvPr id="16407" name="Oval 32"/>
            <p:cNvSpPr/>
            <p:nvPr/>
          </p:nvSpPr>
          <p:spPr>
            <a:xfrm>
              <a:off x="2328" y="894"/>
              <a:ext cx="1716" cy="505"/>
            </a:xfrm>
            <a:prstGeom prst="ellipse">
              <a:avLst/>
            </a:prstGeom>
            <a:noFill/>
            <a:ln w="2222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3889" name="AutoShape 33"/>
            <p:cNvSpPr>
              <a:spLocks noChangeArrowheads="1"/>
            </p:cNvSpPr>
            <p:nvPr/>
          </p:nvSpPr>
          <p:spPr bwMode="auto">
            <a:xfrm>
              <a:off x="4091" y="340"/>
              <a:ext cx="1293" cy="354"/>
            </a:xfrm>
            <a:prstGeom prst="wedgeRoundRectCallout">
              <a:avLst>
                <a:gd name="adj1" fmla="val -86889"/>
                <a:gd name="adj2" fmla="val 145764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应为高电平</a:t>
              </a: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0063" y="1575435"/>
            <a:ext cx="4429125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在线性放大状态下：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虚短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V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=V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同相输入端与反相输入端电位相等。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“虚断”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=I</a:t>
            </a:r>
            <a:r>
              <a:rPr kumimoji="0" lang="en-US" altLang="zh-CN" sz="2800" b="1" kern="1200" cap="none" spc="0" normalizeH="0" baseline="-250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=0</a:t>
            </a:r>
            <a:endParaRPr kumimoji="0" lang="en-US" altLang="zh-CN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同相输入端和反相输入端的电流为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endParaRPr kumimoji="0" lang="zh-CN" altLang="en-US" sz="2800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098" name="Object 6"/>
          <p:cNvGraphicFramePr/>
          <p:nvPr>
            <p:ph sz="half" idx="2"/>
          </p:nvPr>
        </p:nvGraphicFramePr>
        <p:xfrm>
          <a:off x="5715000" y="2993708"/>
          <a:ext cx="2817813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2088515" imgH="1885315" progId="Visio.Drawing.6">
                  <p:embed/>
                </p:oleObj>
              </mc:Choice>
              <mc:Fallback>
                <p:oleObj name="" r:id="rId1" imgW="2088515" imgH="1885315" progId="Visio.Drawing.6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rcRect l="15508" t="5498" r="3459" b="4648"/>
                      <a:stretch>
                        <a:fillRect/>
                      </a:stretch>
                    </p:blipFill>
                    <p:spPr>
                      <a:xfrm>
                        <a:off x="5715000" y="2993708"/>
                        <a:ext cx="2817813" cy="3327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4375" y="5790248"/>
            <a:ext cx="4105275" cy="1054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在非线性工作状态下：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“虚断”：</a:t>
            </a:r>
            <a:r>
              <a:rPr kumimoji="0" lang="en-US" altLang="zh-CN" sz="2800" b="1" kern="1200" cap="none" spc="0" normalizeH="0" baseline="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</a:t>
            </a:r>
            <a:r>
              <a:rPr kumimoji="0" lang="en-US" altLang="zh-CN" sz="2800" b="1" kern="1200" cap="none" spc="0" normalizeH="0" baseline="-2500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2800" b="1" kern="1200" cap="none" spc="0" normalizeH="0" baseline="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=I</a:t>
            </a:r>
            <a:r>
              <a:rPr kumimoji="0" lang="en-US" altLang="zh-CN" sz="2800" b="1" kern="1200" cap="none" spc="0" normalizeH="0" baseline="-2500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</a:t>
            </a:r>
            <a:r>
              <a:rPr kumimoji="0" lang="en-US" altLang="zh-CN" sz="2800" b="1" kern="1200" cap="none" spc="0" normalizeH="0" baseline="0" noProof="0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=0 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         </a:t>
            </a:r>
            <a:endParaRPr kumimoji="0" lang="en-US" altLang="zh-CN" sz="2800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099" name="Object 11"/>
          <p:cNvGraphicFramePr/>
          <p:nvPr>
            <p:ph sz="half" idx="1"/>
          </p:nvPr>
        </p:nvGraphicFramePr>
        <p:xfrm>
          <a:off x="5435600" y="1049973"/>
          <a:ext cx="324167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1862455" imgH="891540" progId="Visio.Drawing.6">
                  <p:embed/>
                </p:oleObj>
              </mc:Choice>
              <mc:Fallback>
                <p:oleObj name="" r:id="rId3" imgW="1862455" imgH="891540" progId="Visio.Drawing.6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5600" y="1049973"/>
                        <a:ext cx="3241675" cy="16557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hlink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/>
          <p:cNvSpPr txBox="1"/>
          <p:nvPr/>
        </p:nvSpPr>
        <p:spPr>
          <a:xfrm>
            <a:off x="3500438" y="1575435"/>
            <a:ext cx="23034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02402"/>
                </a:solidFill>
                <a:latin typeface="Arial" panose="020B0604020202020204" pitchFamily="34" charset="0"/>
              </a:rPr>
              <a:t>（负反馈）</a:t>
            </a:r>
            <a:endParaRPr lang="zh-CN" altLang="en-US" sz="2800" b="1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5289868" y="6291263"/>
            <a:ext cx="35290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02402"/>
                </a:solidFill>
                <a:latin typeface="Arial" panose="020B0604020202020204" pitchFamily="34" charset="0"/>
              </a:rPr>
              <a:t>（开环或正反馈）</a:t>
            </a:r>
            <a:endParaRPr lang="zh-CN" altLang="en-US" sz="2800" b="1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1905" y="919798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Rectangle 3"/>
          <p:cNvSpPr>
            <a:spLocks noGrp="1"/>
          </p:cNvSpPr>
          <p:nvPr>
            <p:ph type="title"/>
          </p:nvPr>
        </p:nvSpPr>
        <p:spPr>
          <a:xfrm>
            <a:off x="469900" y="136843"/>
            <a:ext cx="8240713" cy="700088"/>
          </a:xfrm>
        </p:spPr>
        <p:txBody>
          <a:bodyPr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/>
            <a:r>
              <a:rPr lang="zh-CN">
                <a:ln/>
                <a:solidFill>
                  <a:srgbClr val="FF0000"/>
                </a:solidFill>
                <a:effectLst/>
                <a:sym typeface="+mn-ea"/>
              </a:rPr>
              <a:t>理想集成运放模型</a:t>
            </a:r>
            <a:r>
              <a:rPr lang="zh-CN" altLang="en-US" dirty="0">
                <a:ln/>
                <a:solidFill>
                  <a:srgbClr val="FF0000"/>
                </a:solidFill>
                <a:effectLst/>
              </a:rPr>
              <a:t> </a:t>
            </a:r>
            <a:endParaRPr lang="zh-CN" altLang="en-US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4393"/>
            <a:ext cx="8240713" cy="698400"/>
          </a:xfrm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设计一监控报警器，要求被检测信号达到某一预定极限值时发出报警信号</a:t>
            </a: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4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40004" name="Object 4"/>
          <p:cNvGraphicFramePr/>
          <p:nvPr/>
        </p:nvGraphicFramePr>
        <p:xfrm>
          <a:off x="827088" y="2420938"/>
          <a:ext cx="676910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2138680" imgH="993775" progId="Visio.Drawing.11">
                  <p:embed/>
                </p:oleObj>
              </mc:Choice>
              <mc:Fallback>
                <p:oleObj name="" r:id="rId1" imgW="2138680" imgH="993775" progId="Visio.Drawing.11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088" y="2420938"/>
                        <a:ext cx="6769100" cy="36988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9"/>
          <p:cNvSpPr/>
          <p:nvPr/>
        </p:nvSpPr>
        <p:spPr>
          <a:xfrm>
            <a:off x="0" y="30305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/>
        </p:nvSpPr>
        <p:spPr>
          <a:xfrm>
            <a:off x="469900" y="1630363"/>
            <a:ext cx="8231188" cy="4581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57505" indent="-357505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"/>
              <a:defRPr sz="2400" kern="1200">
                <a:solidFill>
                  <a:srgbClr val="4061AA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1pPr>
            <a:lvl2pPr marL="647700" indent="-230505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smtClean="0"/>
              <a:t>      </a:t>
            </a:r>
            <a:endParaRPr lang="en-US" altLang="zh-CN" sz="2800" smtClean="0"/>
          </a:p>
        </p:txBody>
      </p:sp>
      <p:sp>
        <p:nvSpPr>
          <p:cNvPr id="44034" name="Rectangle 2"/>
          <p:cNvSpPr>
            <a:spLocks noGrp="1"/>
          </p:cNvSpPr>
          <p:nvPr/>
        </p:nvSpPr>
        <p:spPr>
          <a:xfrm>
            <a:off x="468303" y="404810"/>
            <a:ext cx="8540750" cy="1142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838200" indent="-838200" algn="l" eaLnBrk="1" fontAlgn="base" hangingPunct="1"/>
            <a:r>
              <a:rPr lang="zh-CN" altLang="en-US" sz="4000" b="1" i="1" strike="noStrike" noProof="1" dirty="0"/>
              <a:t>作业</a:t>
            </a:r>
            <a:br>
              <a:rPr lang="zh-CN" altLang="en-US" sz="4000" b="1" i="1" dirty="0"/>
            </a:br>
            <a:endParaRPr lang="zh-CN" altLang="en-US" sz="4000" b="1" i="1" strike="noStrike" noProof="1" dirty="0"/>
          </a:p>
        </p:txBody>
      </p:sp>
      <p:sp>
        <p:nvSpPr>
          <p:cNvPr id="117762" name="Rectangle 3"/>
          <p:cNvSpPr>
            <a:spLocks noGrp="1"/>
          </p:cNvSpPr>
          <p:nvPr/>
        </p:nvSpPr>
        <p:spPr>
          <a:xfrm>
            <a:off x="457200" y="1600200"/>
            <a:ext cx="8229600" cy="3268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1pPr>
            <a:lvl2pPr marL="45720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2" charset="-122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必做：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四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章课后习题4-1，4-8，4-9，4-13</a:t>
            </a: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zh-CN" altLang="en-US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zh-CN" altLang="en-US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选做：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4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.3 4.6 4.12 </a:t>
            </a:r>
            <a:endParaRPr lang="en-US" altLang="zh-CN" sz="2800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469900" y="136843"/>
            <a:ext cx="8240713" cy="698400"/>
          </a:xfrm>
        </p:spPr>
        <p:txBody>
          <a:bodyPr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/>
            <a:r>
              <a:rPr lang="zh-CN" altLang="en-US" b="1" dirty="0">
                <a:ln/>
                <a:solidFill>
                  <a:srgbClr val="FF0000"/>
                </a:solidFill>
                <a:effectLst/>
              </a:rPr>
              <a:t>集成运放的电压传输特性</a:t>
            </a:r>
            <a:r>
              <a:rPr lang="zh-CN" altLang="en-US" sz="4000" dirty="0">
                <a:ln/>
                <a:solidFill>
                  <a:srgbClr val="FF0000"/>
                </a:solidFill>
                <a:effectLst/>
              </a:rPr>
              <a:t> </a:t>
            </a:r>
            <a:endParaRPr lang="zh-CN" altLang="en-US" sz="40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70" name="Rectangle 3"/>
          <p:cNvSpPr/>
          <p:nvPr/>
        </p:nvSpPr>
        <p:spPr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30788" name="Object 4"/>
          <p:cNvGraphicFramePr/>
          <p:nvPr/>
        </p:nvGraphicFramePr>
        <p:xfrm>
          <a:off x="5148263" y="1700213"/>
          <a:ext cx="360045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088515" imgH="1885315" progId="Visio.Drawing.6">
                  <p:embed/>
                </p:oleObj>
              </mc:Choice>
              <mc:Fallback>
                <p:oleObj name="" r:id="rId1" imgW="2088515" imgH="1885315" progId="Visio.Drawing.6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rcRect l="15508" t="5498" r="3459" b="4648"/>
                      <a:stretch>
                        <a:fillRect/>
                      </a:stretch>
                    </p:blipFill>
                    <p:spPr>
                      <a:xfrm>
                        <a:off x="5148263" y="1700213"/>
                        <a:ext cx="3600450" cy="3529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AutoShape 6"/>
          <p:cNvSpPr/>
          <p:nvPr/>
        </p:nvSpPr>
        <p:spPr>
          <a:xfrm>
            <a:off x="6545263" y="5075238"/>
            <a:ext cx="2376487" cy="863600"/>
          </a:xfrm>
          <a:prstGeom prst="wedgeEllipseCallout">
            <a:avLst>
              <a:gd name="adj1" fmla="val -86741"/>
              <a:gd name="adj2" fmla="val -82352"/>
            </a:avLst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非线性区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85495" y="3785235"/>
            <a:ext cx="4243060" cy="2403475"/>
            <a:chOff x="431" y="2479"/>
            <a:chExt cx="2506" cy="1514"/>
          </a:xfrm>
        </p:grpSpPr>
        <p:sp>
          <p:nvSpPr>
            <p:cNvPr id="7174" name="Rectangle 8"/>
            <p:cNvSpPr/>
            <p:nvPr/>
          </p:nvSpPr>
          <p:spPr>
            <a:xfrm>
              <a:off x="431" y="2479"/>
              <a:ext cx="250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当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比较大时，集成运放的工作范围到达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非线性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区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75" name="Group 9"/>
            <p:cNvGrpSpPr/>
            <p:nvPr/>
          </p:nvGrpSpPr>
          <p:grpSpPr>
            <a:xfrm>
              <a:off x="703" y="3158"/>
              <a:ext cx="1406" cy="835"/>
              <a:chOff x="930" y="3203"/>
              <a:chExt cx="1406" cy="835"/>
            </a:xfrm>
          </p:grpSpPr>
          <p:sp>
            <p:nvSpPr>
              <p:cNvPr id="7176" name="AutoShape 10"/>
              <p:cNvSpPr/>
              <p:nvPr/>
            </p:nvSpPr>
            <p:spPr>
              <a:xfrm>
                <a:off x="930" y="3294"/>
                <a:ext cx="272" cy="680"/>
              </a:xfrm>
              <a:prstGeom prst="leftBrace">
                <a:avLst>
                  <a:gd name="adj1" fmla="val 20821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7" name="Text Box 11"/>
              <p:cNvSpPr txBox="1"/>
              <p:nvPr/>
            </p:nvSpPr>
            <p:spPr>
              <a:xfrm>
                <a:off x="1202" y="3203"/>
                <a:ext cx="113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4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=V</a:t>
                </a:r>
                <a:r>
                  <a:rPr lang="en-US" altLang="zh-CN" sz="24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OH</a:t>
                </a:r>
                <a:endPara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8" name="Text Box 12"/>
              <p:cNvSpPr txBox="1"/>
              <p:nvPr/>
            </p:nvSpPr>
            <p:spPr>
              <a:xfrm>
                <a:off x="1202" y="3748"/>
                <a:ext cx="113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4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O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=V</a:t>
                </a:r>
                <a:r>
                  <a:rPr lang="en-US" altLang="zh-CN" sz="24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OL</a:t>
                </a:r>
                <a:endPara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080" name="AutoShape 14"/>
          <p:cNvSpPr/>
          <p:nvPr/>
        </p:nvSpPr>
        <p:spPr>
          <a:xfrm>
            <a:off x="7164388" y="2781300"/>
            <a:ext cx="1728787" cy="647700"/>
          </a:xfrm>
          <a:prstGeom prst="wedgeEllipseCallout">
            <a:avLst>
              <a:gd name="adj1" fmla="val -89944"/>
              <a:gd name="adj2" fmla="val 13727"/>
            </a:avLst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600" b="1" dirty="0">
                <a:solidFill>
                  <a:srgbClr val="122BE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线性区</a:t>
            </a:r>
            <a:endParaRPr lang="zh-CN" altLang="en-US" sz="2600" b="1" dirty="0">
              <a:solidFill>
                <a:srgbClr val="122BE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714375" y="1357313"/>
            <a:ext cx="4433888" cy="1798638"/>
            <a:chOff x="720" y="945"/>
            <a:chExt cx="2793" cy="1133"/>
          </a:xfrm>
        </p:grpSpPr>
        <p:sp>
          <p:nvSpPr>
            <p:cNvPr id="7181" name="Rectangle 16"/>
            <p:cNvSpPr/>
            <p:nvPr/>
          </p:nvSpPr>
          <p:spPr>
            <a:xfrm>
              <a:off x="720" y="945"/>
              <a:ext cx="2793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当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幅度很小时，集成运放工作在放大状态，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和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之间是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线性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关系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2" name="Text Box 17"/>
            <p:cNvSpPr txBox="1"/>
            <p:nvPr/>
          </p:nvSpPr>
          <p:spPr>
            <a:xfrm>
              <a:off x="1080" y="1790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=A*V</a:t>
              </a:r>
              <a:r>
                <a:rPr lang="en-US" altLang="zh-CN" sz="24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endParaRPr lang="en-US" altLang="zh-CN" sz="2400" b="1" baseline="-2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249555" y="186055"/>
            <a:ext cx="7129463" cy="64516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>
            <a:spAutoFit/>
          </a:bodyPr>
          <a:p>
            <a:pPr marL="838200" indent="-838200"/>
            <a:r>
              <a:rPr lang="en-US" altLang="zh-CN" sz="36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4.1 </a:t>
            </a:r>
            <a:r>
              <a:rPr lang="zh-CN" altLang="en-US" sz="36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基本集成运算放大电路</a:t>
            </a:r>
            <a:endParaRPr lang="zh-CN" altLang="en-US" sz="3600" b="1" dirty="0">
              <a:solidFill>
                <a:srgbClr val="F02402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218" name="Rectangle 3"/>
          <p:cNvSpPr/>
          <p:nvPr/>
        </p:nvSpPr>
        <p:spPr>
          <a:xfrm>
            <a:off x="1774825" y="1733868"/>
            <a:ext cx="3962400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</a:t>
            </a:r>
            <a:r>
              <a:rPr lang="en-US" altLang="zh-CN" sz="3600" b="1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比例运算电路</a:t>
            </a:r>
            <a:endParaRPr lang="zh-CN" altLang="en-US" sz="3600" b="1" dirty="0">
              <a:solidFill>
                <a:srgbClr val="8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1774825" y="4192905"/>
            <a:ext cx="4078288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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积分电路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1774825" y="5013643"/>
            <a:ext cx="4078288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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微分电路</a:t>
            </a:r>
            <a:endParaRPr lang="zh-CN" altLang="en-US" sz="3600" b="1" dirty="0">
              <a:solidFill>
                <a:srgbClr val="99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221" name="Rectangle 6"/>
          <p:cNvSpPr/>
          <p:nvPr/>
        </p:nvSpPr>
        <p:spPr>
          <a:xfrm>
            <a:off x="1774825" y="3373755"/>
            <a:ext cx="3371850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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减法电路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22" name="Rectangle 7"/>
          <p:cNvSpPr/>
          <p:nvPr/>
        </p:nvSpPr>
        <p:spPr>
          <a:xfrm>
            <a:off x="1774825" y="2553018"/>
            <a:ext cx="3962400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</a:t>
            </a:r>
            <a:r>
              <a:rPr lang="en-US" altLang="zh-CN" sz="3600" b="1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加法电路</a:t>
            </a:r>
            <a:endParaRPr lang="zh-CN" altLang="en-US" sz="3600" b="1" dirty="0">
              <a:solidFill>
                <a:srgbClr val="8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PROJCTO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3"/>
          <p:cNvSpPr txBox="1"/>
          <p:nvPr/>
        </p:nvSpPr>
        <p:spPr>
          <a:xfrm>
            <a:off x="250825" y="260350"/>
            <a:ext cx="4667250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 比例运算电路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42" name="Rectangle 9"/>
          <p:cNvSpPr/>
          <p:nvPr/>
        </p:nvSpPr>
        <p:spPr>
          <a:xfrm>
            <a:off x="4373245" y="117475"/>
            <a:ext cx="4519930" cy="73088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）反相比例运算电路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1270" y="1119823"/>
            <a:ext cx="4753461" cy="3744912"/>
            <a:chOff x="2789" y="845"/>
            <a:chExt cx="2520" cy="1366"/>
          </a:xfrm>
        </p:grpSpPr>
        <p:sp>
          <p:nvSpPr>
            <p:cNvPr id="10245" name="Rectangle 18"/>
            <p:cNvSpPr/>
            <p:nvPr/>
          </p:nvSpPr>
          <p:spPr>
            <a:xfrm>
              <a:off x="4604" y="1525"/>
              <a:ext cx="462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6" name="Rectangle 19"/>
            <p:cNvSpPr/>
            <p:nvPr/>
          </p:nvSpPr>
          <p:spPr>
            <a:xfrm>
              <a:off x="3760" y="2192"/>
              <a:ext cx="135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7" name="Rectangle 20"/>
            <p:cNvSpPr/>
            <p:nvPr/>
          </p:nvSpPr>
          <p:spPr>
            <a:xfrm>
              <a:off x="3020" y="1384"/>
              <a:ext cx="102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8" name="Rectangle 21"/>
            <p:cNvSpPr/>
            <p:nvPr/>
          </p:nvSpPr>
          <p:spPr>
            <a:xfrm>
              <a:off x="3828" y="1701"/>
              <a:ext cx="221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Oval 22"/>
            <p:cNvSpPr/>
            <p:nvPr/>
          </p:nvSpPr>
          <p:spPr>
            <a:xfrm>
              <a:off x="2981" y="1374"/>
              <a:ext cx="48" cy="38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0" name="Oval 23"/>
            <p:cNvSpPr/>
            <p:nvPr/>
          </p:nvSpPr>
          <p:spPr>
            <a:xfrm>
              <a:off x="5059" y="1518"/>
              <a:ext cx="48" cy="48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1" name="Rectangle 24"/>
            <p:cNvSpPr/>
            <p:nvPr/>
          </p:nvSpPr>
          <p:spPr>
            <a:xfrm>
              <a:off x="3818" y="1711"/>
              <a:ext cx="19" cy="49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2" name="Rectangle 25"/>
            <p:cNvSpPr/>
            <p:nvPr/>
          </p:nvSpPr>
          <p:spPr>
            <a:xfrm>
              <a:off x="4934" y="1105"/>
              <a:ext cx="19" cy="44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3" name="Rectangle 27"/>
            <p:cNvSpPr/>
            <p:nvPr/>
          </p:nvSpPr>
          <p:spPr>
            <a:xfrm>
              <a:off x="2789" y="1268"/>
              <a:ext cx="20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4" name="Rectangle 28"/>
            <p:cNvSpPr/>
            <p:nvPr/>
          </p:nvSpPr>
          <p:spPr>
            <a:xfrm>
              <a:off x="2837" y="1271"/>
              <a:ext cx="84" cy="1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5" name="Rectangle 29"/>
            <p:cNvSpPr/>
            <p:nvPr/>
          </p:nvSpPr>
          <p:spPr>
            <a:xfrm>
              <a:off x="2933" y="1355"/>
              <a:ext cx="53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6" name="Rectangle 30"/>
            <p:cNvSpPr/>
            <p:nvPr/>
          </p:nvSpPr>
          <p:spPr>
            <a:xfrm>
              <a:off x="5107" y="1422"/>
              <a:ext cx="20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7" name="Rectangle 31"/>
            <p:cNvSpPr/>
            <p:nvPr/>
          </p:nvSpPr>
          <p:spPr>
            <a:xfrm>
              <a:off x="5136" y="1451"/>
              <a:ext cx="84" cy="1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8" name="Rectangle 32"/>
            <p:cNvSpPr/>
            <p:nvPr/>
          </p:nvSpPr>
          <p:spPr>
            <a:xfrm>
              <a:off x="5193" y="1509"/>
              <a:ext cx="81" cy="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9" name="Rectangle 33"/>
            <p:cNvSpPr/>
            <p:nvPr/>
          </p:nvSpPr>
          <p:spPr>
            <a:xfrm>
              <a:off x="4078" y="1336"/>
              <a:ext cx="144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0" name="Rectangle 35"/>
            <p:cNvSpPr/>
            <p:nvPr/>
          </p:nvSpPr>
          <p:spPr>
            <a:xfrm>
              <a:off x="4058" y="1547"/>
              <a:ext cx="14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1" name="Rectangle 37"/>
            <p:cNvSpPr/>
            <p:nvPr/>
          </p:nvSpPr>
          <p:spPr>
            <a:xfrm>
              <a:off x="3328" y="1355"/>
              <a:ext cx="211" cy="77"/>
            </a:xfrm>
            <a:prstGeom prst="rect">
              <a:avLst/>
            </a:prstGeom>
            <a:solidFill>
              <a:srgbClr val="FFFFFF"/>
            </a:solidFill>
            <a:ln w="46038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2" name="Rectangle 38"/>
            <p:cNvSpPr/>
            <p:nvPr/>
          </p:nvSpPr>
          <p:spPr>
            <a:xfrm>
              <a:off x="3818" y="1105"/>
              <a:ext cx="19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Rectangle 39"/>
            <p:cNvSpPr/>
            <p:nvPr/>
          </p:nvSpPr>
          <p:spPr>
            <a:xfrm>
              <a:off x="3828" y="1095"/>
              <a:ext cx="1115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5" name="Oval 41"/>
            <p:cNvSpPr/>
            <p:nvPr/>
          </p:nvSpPr>
          <p:spPr>
            <a:xfrm>
              <a:off x="3799" y="1374"/>
              <a:ext cx="57" cy="48"/>
            </a:xfrm>
            <a:prstGeom prst="ellipse">
              <a:avLst/>
            </a:prstGeom>
            <a:solidFill>
              <a:srgbClr val="000000"/>
            </a:solidFill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6" name="Rectangle 42"/>
            <p:cNvSpPr/>
            <p:nvPr/>
          </p:nvSpPr>
          <p:spPr>
            <a:xfrm>
              <a:off x="4270" y="1066"/>
              <a:ext cx="212" cy="77"/>
            </a:xfrm>
            <a:prstGeom prst="rect">
              <a:avLst/>
            </a:prstGeom>
            <a:solidFill>
              <a:srgbClr val="FFFFFF"/>
            </a:solidFill>
            <a:ln w="46038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7" name="Rectangle 43"/>
            <p:cNvSpPr/>
            <p:nvPr/>
          </p:nvSpPr>
          <p:spPr>
            <a:xfrm>
              <a:off x="4289" y="845"/>
              <a:ext cx="25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8" name="Rectangle 44"/>
            <p:cNvSpPr/>
            <p:nvPr/>
          </p:nvSpPr>
          <p:spPr>
            <a:xfrm>
              <a:off x="4347" y="874"/>
              <a:ext cx="108" cy="1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9" name="Rectangle 45"/>
            <p:cNvSpPr/>
            <p:nvPr/>
          </p:nvSpPr>
          <p:spPr>
            <a:xfrm>
              <a:off x="4433" y="932"/>
              <a:ext cx="54" cy="1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70" name="Rectangle 46"/>
            <p:cNvSpPr/>
            <p:nvPr/>
          </p:nvSpPr>
          <p:spPr>
            <a:xfrm>
              <a:off x="3289" y="1134"/>
              <a:ext cx="250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71" name="Rectangle 47"/>
            <p:cNvSpPr/>
            <p:nvPr/>
          </p:nvSpPr>
          <p:spPr>
            <a:xfrm>
              <a:off x="3337" y="1162"/>
              <a:ext cx="108" cy="1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72" name="Rectangle 48"/>
            <p:cNvSpPr/>
            <p:nvPr/>
          </p:nvSpPr>
          <p:spPr>
            <a:xfrm>
              <a:off x="3424" y="1220"/>
              <a:ext cx="80" cy="1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73" name="Rectangle 51"/>
            <p:cNvSpPr/>
            <p:nvPr/>
          </p:nvSpPr>
          <p:spPr>
            <a:xfrm>
              <a:off x="3828" y="1191"/>
              <a:ext cx="20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74" name="Rectangle 52"/>
            <p:cNvSpPr/>
            <p:nvPr/>
          </p:nvSpPr>
          <p:spPr>
            <a:xfrm>
              <a:off x="3856" y="1220"/>
              <a:ext cx="84" cy="1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5" name="Rectangle 53"/>
            <p:cNvSpPr/>
            <p:nvPr/>
          </p:nvSpPr>
          <p:spPr>
            <a:xfrm>
              <a:off x="3914" y="1278"/>
              <a:ext cx="97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6" name="Rectangle 54"/>
            <p:cNvSpPr/>
            <p:nvPr/>
          </p:nvSpPr>
          <p:spPr>
            <a:xfrm>
              <a:off x="3828" y="1499"/>
              <a:ext cx="20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77" name="Rectangle 55"/>
            <p:cNvSpPr/>
            <p:nvPr/>
          </p:nvSpPr>
          <p:spPr>
            <a:xfrm>
              <a:off x="3866" y="1528"/>
              <a:ext cx="84" cy="1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8" name="Rectangle 56"/>
            <p:cNvSpPr/>
            <p:nvPr/>
          </p:nvSpPr>
          <p:spPr>
            <a:xfrm>
              <a:off x="3924" y="1586"/>
              <a:ext cx="82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9" name="Rectangle 57"/>
            <p:cNvSpPr/>
            <p:nvPr/>
          </p:nvSpPr>
          <p:spPr>
            <a:xfrm>
              <a:off x="3789" y="1874"/>
              <a:ext cx="77" cy="212"/>
            </a:xfrm>
            <a:prstGeom prst="rect">
              <a:avLst/>
            </a:prstGeom>
            <a:solidFill>
              <a:srgbClr val="FFFFFF"/>
            </a:solidFill>
            <a:ln w="46038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80" name="Rectangle 58"/>
            <p:cNvSpPr/>
            <p:nvPr/>
          </p:nvSpPr>
          <p:spPr>
            <a:xfrm>
              <a:off x="3549" y="1874"/>
              <a:ext cx="250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81" name="Rectangle 59"/>
            <p:cNvSpPr/>
            <p:nvPr/>
          </p:nvSpPr>
          <p:spPr>
            <a:xfrm>
              <a:off x="3597" y="1903"/>
              <a:ext cx="108" cy="1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82" name="Rectangle 60"/>
            <p:cNvSpPr/>
            <p:nvPr/>
          </p:nvSpPr>
          <p:spPr>
            <a:xfrm>
              <a:off x="3683" y="1961"/>
              <a:ext cx="81" cy="1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283" name="Group 67"/>
            <p:cNvGrpSpPr/>
            <p:nvPr/>
          </p:nvGrpSpPr>
          <p:grpSpPr>
            <a:xfrm>
              <a:off x="4059" y="1253"/>
              <a:ext cx="545" cy="544"/>
              <a:chOff x="4014" y="935"/>
              <a:chExt cx="545" cy="544"/>
            </a:xfrm>
          </p:grpSpPr>
          <p:grpSp>
            <p:nvGrpSpPr>
              <p:cNvPr id="10284" name="Group 68"/>
              <p:cNvGrpSpPr/>
              <p:nvPr/>
            </p:nvGrpSpPr>
            <p:grpSpPr>
              <a:xfrm>
                <a:off x="4014" y="935"/>
                <a:ext cx="545" cy="544"/>
                <a:chOff x="4059" y="1253"/>
                <a:chExt cx="545" cy="544"/>
              </a:xfrm>
            </p:grpSpPr>
            <p:sp>
              <p:nvSpPr>
                <p:cNvPr id="10285" name="Line 69"/>
                <p:cNvSpPr/>
                <p:nvPr/>
              </p:nvSpPr>
              <p:spPr>
                <a:xfrm>
                  <a:off x="4059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86" name="Line 70"/>
                <p:cNvSpPr/>
                <p:nvPr/>
              </p:nvSpPr>
              <p:spPr>
                <a:xfrm>
                  <a:off x="4059" y="1253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87" name="Line 71"/>
                <p:cNvSpPr/>
                <p:nvPr/>
              </p:nvSpPr>
              <p:spPr>
                <a:xfrm>
                  <a:off x="4604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88" name="Line 72"/>
                <p:cNvSpPr/>
                <p:nvPr/>
              </p:nvSpPr>
              <p:spPr>
                <a:xfrm>
                  <a:off x="4059" y="1797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289" name="Rectangle 73"/>
              <p:cNvSpPr/>
              <p:nvPr/>
            </p:nvSpPr>
            <p:spPr>
              <a:xfrm>
                <a:off x="4422" y="1117"/>
                <a:ext cx="92" cy="1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0290" name="Group 74"/>
              <p:cNvGrpSpPr/>
              <p:nvPr/>
            </p:nvGrpSpPr>
            <p:grpSpPr>
              <a:xfrm>
                <a:off x="4195" y="981"/>
                <a:ext cx="91" cy="136"/>
                <a:chOff x="2608" y="1616"/>
                <a:chExt cx="227" cy="181"/>
              </a:xfrm>
            </p:grpSpPr>
            <p:grpSp>
              <p:nvGrpSpPr>
                <p:cNvPr id="10291" name="Group 75"/>
                <p:cNvGrpSpPr/>
                <p:nvPr/>
              </p:nvGrpSpPr>
              <p:grpSpPr>
                <a:xfrm>
                  <a:off x="2608" y="1616"/>
                  <a:ext cx="227" cy="181"/>
                  <a:chOff x="2608" y="1616"/>
                  <a:chExt cx="227" cy="181"/>
                </a:xfrm>
              </p:grpSpPr>
              <p:sp>
                <p:nvSpPr>
                  <p:cNvPr id="10292" name="Line 76"/>
                  <p:cNvSpPr/>
                  <p:nvPr/>
                </p:nvSpPr>
                <p:spPr>
                  <a:xfrm flipH="1">
                    <a:off x="2608" y="1616"/>
                    <a:ext cx="0" cy="18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293" name="Line 77"/>
                  <p:cNvSpPr/>
                  <p:nvPr/>
                </p:nvSpPr>
                <p:spPr>
                  <a:xfrm flipV="1">
                    <a:off x="2608" y="1706"/>
                    <a:ext cx="227" cy="9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0294" name="Line 78"/>
                <p:cNvSpPr/>
                <p:nvPr/>
              </p:nvSpPr>
              <p:spPr>
                <a:xfrm>
                  <a:off x="2608" y="1616"/>
                  <a:ext cx="227" cy="9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295" name="Rectangle 79"/>
              <p:cNvSpPr/>
              <p:nvPr/>
            </p:nvSpPr>
            <p:spPr>
              <a:xfrm>
                <a:off x="4059" y="981"/>
                <a:ext cx="81" cy="1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-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96" name="Rectangle 80"/>
              <p:cNvSpPr/>
              <p:nvPr/>
            </p:nvSpPr>
            <p:spPr>
              <a:xfrm>
                <a:off x="4059" y="1253"/>
                <a:ext cx="91" cy="1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97" name="Rectangle 81"/>
              <p:cNvSpPr/>
              <p:nvPr/>
            </p:nvSpPr>
            <p:spPr>
              <a:xfrm>
                <a:off x="4332" y="976"/>
                <a:ext cx="136" cy="1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anchor="ctr">
                <a:spAutoFit/>
              </a:bodyPr>
              <a:p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∞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18228" name="Rectangle 84"/>
          <p:cNvSpPr/>
          <p:nvPr/>
        </p:nvSpPr>
        <p:spPr>
          <a:xfrm>
            <a:off x="5003800" y="1125538"/>
            <a:ext cx="3744913" cy="1162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45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）反相输入端电位等于零， </a:t>
            </a:r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“虚地”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8229" name="Line 85"/>
          <p:cNvSpPr/>
          <p:nvPr/>
        </p:nvSpPr>
        <p:spPr>
          <a:xfrm>
            <a:off x="4859338" y="981075"/>
            <a:ext cx="0" cy="5876925"/>
          </a:xfrm>
          <a:prstGeom prst="line">
            <a:avLst/>
          </a:prstGeom>
          <a:ln w="57150" cap="flat" cmpd="thickTh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8230" name="Rectangle 86"/>
          <p:cNvSpPr/>
          <p:nvPr/>
        </p:nvSpPr>
        <p:spPr>
          <a:xfrm>
            <a:off x="5040313" y="2636838"/>
            <a:ext cx="4103687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）电压放大倍数的大小取决于两电阻的比值，当放大倍数的大小为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时，称为</a:t>
            </a:r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反相器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或</a:t>
            </a:r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变号器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8231" name="Rectangle 87"/>
          <p:cNvSpPr/>
          <p:nvPr/>
        </p:nvSpPr>
        <p:spPr>
          <a:xfrm>
            <a:off x="5003800" y="4724400"/>
            <a:ext cx="388778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）深度</a:t>
            </a:r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电压并联负反馈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，电路的输入电阻不高，输出电阻很低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Oval 41"/>
          <p:cNvSpPr/>
          <p:nvPr/>
        </p:nvSpPr>
        <p:spPr>
          <a:xfrm>
            <a:off x="4010182" y="2970770"/>
            <a:ext cx="107519" cy="131593"/>
          </a:xfrm>
          <a:prstGeom prst="ellipse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Object 14"/>
          <p:cNvGraphicFramePr/>
          <p:nvPr/>
        </p:nvGraphicFramePr>
        <p:xfrm>
          <a:off x="827088" y="5084763"/>
          <a:ext cx="20875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723265" imgH="405765" progId="Equation.3">
                  <p:embed/>
                </p:oleObj>
              </mc:Choice>
              <mc:Fallback>
                <p:oleObj name="" r:id="rId1" imgW="723265" imgH="405765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088" y="5084763"/>
                        <a:ext cx="2087562" cy="1184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28" grpId="0"/>
      <p:bldP spid="518230" grpId="0"/>
      <p:bldP spid="518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34884" name="Object 4"/>
          <p:cNvGraphicFramePr/>
          <p:nvPr/>
        </p:nvGraphicFramePr>
        <p:xfrm>
          <a:off x="900113" y="5157788"/>
          <a:ext cx="2665412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901065" imgH="405765" progId="Equation.3">
                  <p:embed/>
                </p:oleObj>
              </mc:Choice>
              <mc:Fallback>
                <p:oleObj name="" r:id="rId1" imgW="901065" imgH="405765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5157788"/>
                        <a:ext cx="2665412" cy="1211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7" name="Group 8"/>
          <p:cNvGrpSpPr/>
          <p:nvPr/>
        </p:nvGrpSpPr>
        <p:grpSpPr>
          <a:xfrm>
            <a:off x="395288" y="1125538"/>
            <a:ext cx="4270145" cy="3598862"/>
            <a:chOff x="2989" y="380"/>
            <a:chExt cx="2282" cy="1133"/>
          </a:xfrm>
        </p:grpSpPr>
        <p:sp>
          <p:nvSpPr>
            <p:cNvPr id="11268" name="Rectangle 9"/>
            <p:cNvSpPr/>
            <p:nvPr/>
          </p:nvSpPr>
          <p:spPr>
            <a:xfrm>
              <a:off x="4559" y="1177"/>
              <a:ext cx="462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9" name="Rectangle 10"/>
            <p:cNvSpPr/>
            <p:nvPr/>
          </p:nvSpPr>
          <p:spPr>
            <a:xfrm>
              <a:off x="2989" y="1167"/>
              <a:ext cx="126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0" name="Rectangle 11"/>
            <p:cNvSpPr/>
            <p:nvPr/>
          </p:nvSpPr>
          <p:spPr>
            <a:xfrm>
              <a:off x="3047" y="1033"/>
              <a:ext cx="973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1" name="Rectangle 12"/>
            <p:cNvSpPr/>
            <p:nvPr/>
          </p:nvSpPr>
          <p:spPr>
            <a:xfrm>
              <a:off x="3490" y="1350"/>
              <a:ext cx="520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2" name="Oval 13"/>
            <p:cNvSpPr/>
            <p:nvPr/>
          </p:nvSpPr>
          <p:spPr>
            <a:xfrm>
              <a:off x="3452" y="1340"/>
              <a:ext cx="48" cy="48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3" name="Oval 14"/>
            <p:cNvSpPr/>
            <p:nvPr/>
          </p:nvSpPr>
          <p:spPr>
            <a:xfrm>
              <a:off x="5021" y="1167"/>
              <a:ext cx="38" cy="48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Rectangle 15"/>
            <p:cNvSpPr/>
            <p:nvPr/>
          </p:nvSpPr>
          <p:spPr>
            <a:xfrm>
              <a:off x="3047" y="1042"/>
              <a:ext cx="19" cy="125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5" name="Rectangle 16"/>
            <p:cNvSpPr/>
            <p:nvPr/>
          </p:nvSpPr>
          <p:spPr>
            <a:xfrm>
              <a:off x="4886" y="630"/>
              <a:ext cx="19" cy="56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Rectangle 17"/>
            <p:cNvSpPr/>
            <p:nvPr/>
          </p:nvSpPr>
          <p:spPr>
            <a:xfrm>
              <a:off x="3249" y="1282"/>
              <a:ext cx="20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7" name="Rectangle 18"/>
            <p:cNvSpPr/>
            <p:nvPr/>
          </p:nvSpPr>
          <p:spPr>
            <a:xfrm>
              <a:off x="3297" y="1311"/>
              <a:ext cx="84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8" name="Rectangle 19"/>
            <p:cNvSpPr/>
            <p:nvPr/>
          </p:nvSpPr>
          <p:spPr>
            <a:xfrm>
              <a:off x="3393" y="1369"/>
              <a:ext cx="53" cy="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9" name="Rectangle 20"/>
            <p:cNvSpPr/>
            <p:nvPr/>
          </p:nvSpPr>
          <p:spPr>
            <a:xfrm>
              <a:off x="5069" y="1071"/>
              <a:ext cx="20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0" name="Rectangle 21"/>
            <p:cNvSpPr/>
            <p:nvPr/>
          </p:nvSpPr>
          <p:spPr>
            <a:xfrm>
              <a:off x="5098" y="1100"/>
              <a:ext cx="84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81" name="Rectangle 22"/>
            <p:cNvSpPr/>
            <p:nvPr/>
          </p:nvSpPr>
          <p:spPr>
            <a:xfrm>
              <a:off x="5156" y="1158"/>
              <a:ext cx="81" cy="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82" name="Rectangle 23"/>
            <p:cNvSpPr/>
            <p:nvPr/>
          </p:nvSpPr>
          <p:spPr>
            <a:xfrm>
              <a:off x="4039" y="985"/>
              <a:ext cx="144" cy="2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3" name="Rectangle 24"/>
            <p:cNvSpPr/>
            <p:nvPr/>
          </p:nvSpPr>
          <p:spPr>
            <a:xfrm>
              <a:off x="4020" y="1196"/>
              <a:ext cx="134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4" name="Rectangle 25"/>
            <p:cNvSpPr/>
            <p:nvPr/>
          </p:nvSpPr>
          <p:spPr>
            <a:xfrm>
              <a:off x="3288" y="1004"/>
              <a:ext cx="212" cy="77"/>
            </a:xfrm>
            <a:prstGeom prst="rect">
              <a:avLst/>
            </a:prstGeom>
            <a:solidFill>
              <a:srgbClr val="FFFFFF"/>
            </a:solidFill>
            <a:ln w="46038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5" name="Rectangle 26"/>
            <p:cNvSpPr/>
            <p:nvPr/>
          </p:nvSpPr>
          <p:spPr>
            <a:xfrm>
              <a:off x="3779" y="630"/>
              <a:ext cx="19" cy="41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6" name="Rectangle 27"/>
            <p:cNvSpPr/>
            <p:nvPr/>
          </p:nvSpPr>
          <p:spPr>
            <a:xfrm>
              <a:off x="3779" y="620"/>
              <a:ext cx="111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9" name="Rectangle 30"/>
            <p:cNvSpPr/>
            <p:nvPr/>
          </p:nvSpPr>
          <p:spPr>
            <a:xfrm>
              <a:off x="4222" y="591"/>
              <a:ext cx="212" cy="87"/>
            </a:xfrm>
            <a:prstGeom prst="rect">
              <a:avLst/>
            </a:prstGeom>
            <a:solidFill>
              <a:srgbClr val="FFFFFF"/>
            </a:solidFill>
            <a:ln w="46038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0" name="Rectangle 31"/>
            <p:cNvSpPr/>
            <p:nvPr/>
          </p:nvSpPr>
          <p:spPr>
            <a:xfrm>
              <a:off x="4251" y="380"/>
              <a:ext cx="250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1" name="Rectangle 32"/>
            <p:cNvSpPr/>
            <p:nvPr/>
          </p:nvSpPr>
          <p:spPr>
            <a:xfrm>
              <a:off x="4308" y="409"/>
              <a:ext cx="109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2" name="Rectangle 33"/>
            <p:cNvSpPr/>
            <p:nvPr/>
          </p:nvSpPr>
          <p:spPr>
            <a:xfrm>
              <a:off x="4395" y="466"/>
              <a:ext cx="54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3" name="Rectangle 34"/>
            <p:cNvSpPr/>
            <p:nvPr/>
          </p:nvSpPr>
          <p:spPr>
            <a:xfrm>
              <a:off x="3249" y="783"/>
              <a:ext cx="25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4" name="Rectangle 35"/>
            <p:cNvSpPr/>
            <p:nvPr/>
          </p:nvSpPr>
          <p:spPr>
            <a:xfrm>
              <a:off x="3297" y="812"/>
              <a:ext cx="109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5" name="Rectangle 36"/>
            <p:cNvSpPr/>
            <p:nvPr/>
          </p:nvSpPr>
          <p:spPr>
            <a:xfrm>
              <a:off x="3384" y="870"/>
              <a:ext cx="82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6" name="Rectangle 37"/>
            <p:cNvSpPr/>
            <p:nvPr/>
          </p:nvSpPr>
          <p:spPr>
            <a:xfrm>
              <a:off x="3797" y="831"/>
              <a:ext cx="213" cy="1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7" name="Rectangle 38"/>
            <p:cNvSpPr/>
            <p:nvPr/>
          </p:nvSpPr>
          <p:spPr>
            <a:xfrm>
              <a:off x="3817" y="860"/>
              <a:ext cx="84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98" name="Rectangle 39"/>
            <p:cNvSpPr/>
            <p:nvPr/>
          </p:nvSpPr>
          <p:spPr>
            <a:xfrm>
              <a:off x="3875" y="941"/>
              <a:ext cx="98" cy="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99" name="Rectangle 40"/>
            <p:cNvSpPr/>
            <p:nvPr/>
          </p:nvSpPr>
          <p:spPr>
            <a:xfrm>
              <a:off x="3742" y="1162"/>
              <a:ext cx="250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0" name="Rectangle 41"/>
            <p:cNvSpPr/>
            <p:nvPr/>
          </p:nvSpPr>
          <p:spPr>
            <a:xfrm>
              <a:off x="3827" y="1186"/>
              <a:ext cx="84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01" name="Rectangle 42"/>
            <p:cNvSpPr/>
            <p:nvPr/>
          </p:nvSpPr>
          <p:spPr>
            <a:xfrm>
              <a:off x="3885" y="1244"/>
              <a:ext cx="83" cy="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02" name="Rectangle 43"/>
            <p:cNvSpPr/>
            <p:nvPr/>
          </p:nvSpPr>
          <p:spPr>
            <a:xfrm>
              <a:off x="4059" y="981"/>
              <a:ext cx="82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3" name="Rectangle 44"/>
            <p:cNvSpPr/>
            <p:nvPr/>
          </p:nvSpPr>
          <p:spPr>
            <a:xfrm>
              <a:off x="4059" y="1253"/>
              <a:ext cx="92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4" name="Rectangle 45"/>
            <p:cNvSpPr/>
            <p:nvPr/>
          </p:nvSpPr>
          <p:spPr>
            <a:xfrm>
              <a:off x="4325" y="935"/>
              <a:ext cx="104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∞</a:t>
              </a:r>
              <a:endPara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305" name="Group 46"/>
            <p:cNvGrpSpPr/>
            <p:nvPr/>
          </p:nvGrpSpPr>
          <p:grpSpPr>
            <a:xfrm>
              <a:off x="4014" y="935"/>
              <a:ext cx="545" cy="544"/>
              <a:chOff x="4014" y="935"/>
              <a:chExt cx="545" cy="544"/>
            </a:xfrm>
          </p:grpSpPr>
          <p:grpSp>
            <p:nvGrpSpPr>
              <p:cNvPr id="11306" name="Group 47"/>
              <p:cNvGrpSpPr/>
              <p:nvPr/>
            </p:nvGrpSpPr>
            <p:grpSpPr>
              <a:xfrm>
                <a:off x="4014" y="935"/>
                <a:ext cx="545" cy="544"/>
                <a:chOff x="4059" y="1253"/>
                <a:chExt cx="545" cy="544"/>
              </a:xfrm>
            </p:grpSpPr>
            <p:sp>
              <p:nvSpPr>
                <p:cNvPr id="11307" name="Line 48"/>
                <p:cNvSpPr/>
                <p:nvPr/>
              </p:nvSpPr>
              <p:spPr>
                <a:xfrm>
                  <a:off x="4059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8" name="Line 49"/>
                <p:cNvSpPr/>
                <p:nvPr/>
              </p:nvSpPr>
              <p:spPr>
                <a:xfrm>
                  <a:off x="4059" y="1253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9" name="Line 50"/>
                <p:cNvSpPr/>
                <p:nvPr/>
              </p:nvSpPr>
              <p:spPr>
                <a:xfrm>
                  <a:off x="4604" y="1253"/>
                  <a:ext cx="0" cy="54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0" name="Line 51"/>
                <p:cNvSpPr/>
                <p:nvPr/>
              </p:nvSpPr>
              <p:spPr>
                <a:xfrm>
                  <a:off x="4059" y="1797"/>
                  <a:ext cx="54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311" name="Rectangle 52"/>
              <p:cNvSpPr/>
              <p:nvPr/>
            </p:nvSpPr>
            <p:spPr>
              <a:xfrm>
                <a:off x="4422" y="1117"/>
                <a:ext cx="92" cy="1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1312" name="Group 53"/>
              <p:cNvGrpSpPr/>
              <p:nvPr/>
            </p:nvGrpSpPr>
            <p:grpSpPr>
              <a:xfrm>
                <a:off x="4195" y="981"/>
                <a:ext cx="91" cy="136"/>
                <a:chOff x="2608" y="1616"/>
                <a:chExt cx="227" cy="181"/>
              </a:xfrm>
            </p:grpSpPr>
            <p:grpSp>
              <p:nvGrpSpPr>
                <p:cNvPr id="11313" name="Group 54"/>
                <p:cNvGrpSpPr/>
                <p:nvPr/>
              </p:nvGrpSpPr>
              <p:grpSpPr>
                <a:xfrm>
                  <a:off x="2608" y="1616"/>
                  <a:ext cx="227" cy="181"/>
                  <a:chOff x="2608" y="1616"/>
                  <a:chExt cx="227" cy="181"/>
                </a:xfrm>
              </p:grpSpPr>
              <p:sp>
                <p:nvSpPr>
                  <p:cNvPr id="11314" name="Line 55"/>
                  <p:cNvSpPr/>
                  <p:nvPr/>
                </p:nvSpPr>
                <p:spPr>
                  <a:xfrm flipH="1">
                    <a:off x="2608" y="1616"/>
                    <a:ext cx="0" cy="18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315" name="Line 56"/>
                  <p:cNvSpPr/>
                  <p:nvPr/>
                </p:nvSpPr>
                <p:spPr>
                  <a:xfrm flipV="1">
                    <a:off x="2608" y="1706"/>
                    <a:ext cx="227" cy="9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316" name="Line 57"/>
                <p:cNvSpPr/>
                <p:nvPr/>
              </p:nvSpPr>
              <p:spPr>
                <a:xfrm>
                  <a:off x="2608" y="1616"/>
                  <a:ext cx="227" cy="9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317" name="Rectangle 58"/>
              <p:cNvSpPr/>
              <p:nvPr/>
            </p:nvSpPr>
            <p:spPr>
              <a:xfrm>
                <a:off x="4059" y="981"/>
                <a:ext cx="82" cy="1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-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8" name="Rectangle 59"/>
              <p:cNvSpPr/>
              <p:nvPr/>
            </p:nvSpPr>
            <p:spPr>
              <a:xfrm>
                <a:off x="4059" y="1253"/>
                <a:ext cx="92" cy="1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9" name="Rectangle 60"/>
              <p:cNvSpPr/>
              <p:nvPr/>
            </p:nvSpPr>
            <p:spPr>
              <a:xfrm>
                <a:off x="4332" y="987"/>
                <a:ext cx="136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anchor="ctr">
                <a:spAutoFit/>
              </a:bodyPr>
              <a:p>
                <a:endParaRPr lang="zh-CN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34981" name="Line 101"/>
          <p:cNvSpPr/>
          <p:nvPr/>
        </p:nvSpPr>
        <p:spPr>
          <a:xfrm>
            <a:off x="4859338" y="981075"/>
            <a:ext cx="0" cy="5876925"/>
          </a:xfrm>
          <a:prstGeom prst="line">
            <a:avLst/>
          </a:prstGeom>
          <a:ln w="57150" cap="flat" cmpd="thickTh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82" name="Rectangle 102"/>
          <p:cNvSpPr/>
          <p:nvPr/>
        </p:nvSpPr>
        <p:spPr>
          <a:xfrm>
            <a:off x="5003800" y="1484313"/>
            <a:ext cx="3744913" cy="6267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45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）同相端不虚地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83" name="Rectangle 103"/>
          <p:cNvSpPr/>
          <p:nvPr/>
        </p:nvSpPr>
        <p:spPr>
          <a:xfrm>
            <a:off x="5040313" y="3068638"/>
            <a:ext cx="41036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）电压放大倍数大于等于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84" name="Rectangle 104"/>
          <p:cNvSpPr/>
          <p:nvPr/>
        </p:nvSpPr>
        <p:spPr>
          <a:xfrm>
            <a:off x="5003800" y="4365625"/>
            <a:ext cx="388778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深度</a:t>
            </a:r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电压串联负反馈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，电路的输入电阻高，输出电阻也很低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25" name="Text Box 3"/>
          <p:cNvSpPr txBox="1"/>
          <p:nvPr/>
        </p:nvSpPr>
        <p:spPr>
          <a:xfrm>
            <a:off x="250825" y="260350"/>
            <a:ext cx="4667250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 比例运算电路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42" name="Rectangle 9"/>
          <p:cNvSpPr/>
          <p:nvPr/>
        </p:nvSpPr>
        <p:spPr>
          <a:xfrm>
            <a:off x="4373245" y="117475"/>
            <a:ext cx="4519930" cy="73088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）同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相比例运算电路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5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Oval 41"/>
          <p:cNvSpPr/>
          <p:nvPr/>
        </p:nvSpPr>
        <p:spPr>
          <a:xfrm>
            <a:off x="3909217" y="3625455"/>
            <a:ext cx="107519" cy="131593"/>
          </a:xfrm>
          <a:prstGeom prst="ellipse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Oval 41"/>
          <p:cNvSpPr/>
          <p:nvPr/>
        </p:nvSpPr>
        <p:spPr>
          <a:xfrm>
            <a:off x="1837212" y="3164445"/>
            <a:ext cx="107519" cy="131593"/>
          </a:xfrm>
          <a:prstGeom prst="ellipse">
            <a:avLst/>
          </a:prstGeom>
          <a:solidFill>
            <a:srgbClr val="000000"/>
          </a:solidFill>
          <a:ln w="158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2" grpId="0"/>
      <p:bldP spid="634983" grpId="0"/>
      <p:bldP spid="634984" grpId="0"/>
    </p:bldLst>
  </p:timing>
</p:sld>
</file>

<file path=ppt/theme/theme1.xml><?xml version="1.0" encoding="utf-8"?>
<a:theme xmlns:a="http://schemas.openxmlformats.org/drawingml/2006/main" name="A000120140530A79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887DCD"/>
      </a:accent1>
      <a:accent2>
        <a:srgbClr val="6F8BC9"/>
      </a:accent2>
      <a:accent3>
        <a:srgbClr val="BA88C2"/>
      </a:accent3>
      <a:accent4>
        <a:srgbClr val="84ADE4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2177</Words>
  <Application>WPS 演示</Application>
  <PresentationFormat>全屏显示(4:3)</PresentationFormat>
  <Paragraphs>507</Paragraphs>
  <Slides>51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87</vt:i4>
      </vt:variant>
      <vt:variant>
        <vt:lpstr>幻灯片标题</vt:lpstr>
      </vt:variant>
      <vt:variant>
        <vt:i4>51</vt:i4>
      </vt:variant>
    </vt:vector>
  </HeadingPairs>
  <TitlesOfParts>
    <vt:vector size="157" baseType="lpstr">
      <vt:lpstr>Arial</vt:lpstr>
      <vt:lpstr>宋体</vt:lpstr>
      <vt:lpstr>Wingdings</vt:lpstr>
      <vt:lpstr>微软雅黑</vt:lpstr>
      <vt:lpstr>黑体</vt:lpstr>
      <vt:lpstr>幼圆</vt:lpstr>
      <vt:lpstr>Tahoma</vt:lpstr>
      <vt:lpstr>Times New Roman</vt:lpstr>
      <vt:lpstr>Monotype Sorts</vt:lpstr>
      <vt:lpstr>Wingdings</vt:lpstr>
      <vt:lpstr>楷体_GB2312</vt:lpstr>
      <vt:lpstr>Meiryo UI</vt:lpstr>
      <vt:lpstr>Symbol</vt:lpstr>
      <vt:lpstr>Arial Unicode MS</vt:lpstr>
      <vt:lpstr>华康简宋</vt:lpstr>
      <vt:lpstr>Book Antiqua</vt:lpstr>
      <vt:lpstr>新宋体</vt:lpstr>
      <vt:lpstr>楷体</vt:lpstr>
      <vt:lpstr>A000120140530A79PPBG</vt:lpstr>
      <vt:lpstr>Visio.Drawing.6</vt:lpstr>
      <vt:lpstr>Equation.3</vt:lpstr>
      <vt:lpstr>Equation.DSMT4</vt:lpstr>
      <vt:lpstr>Equation.DSMT4</vt:lpstr>
      <vt:lpstr>Visio.Drawing.6</vt:lpstr>
      <vt:lpstr>Paint.Picture</vt:lpstr>
      <vt:lpstr>Equation.KSEE3</vt:lpstr>
      <vt:lpstr>Equation.DSMT4</vt:lpstr>
      <vt:lpstr>Equation.DSMT4</vt:lpstr>
      <vt:lpstr>Visio.Drawing.6</vt:lpstr>
      <vt:lpstr>Equation.3</vt:lpstr>
      <vt:lpstr>Equation.DSMT4</vt:lpstr>
      <vt:lpstr>Equation.3</vt:lpstr>
      <vt:lpstr>Equation.DSMT4</vt:lpstr>
      <vt:lpstr>Visio.Drawing.6</vt:lpstr>
      <vt:lpstr>Equation.DSMT4</vt:lpstr>
      <vt:lpstr>Equation.DSMT4</vt:lpstr>
      <vt:lpstr>Visio.Drawing.6</vt:lpstr>
      <vt:lpstr>Visio.Drawing.6</vt:lpstr>
      <vt:lpstr>Paint.Picture</vt:lpstr>
      <vt:lpstr>Paint.Picture</vt:lpstr>
      <vt:lpstr>Equation.3</vt:lpstr>
      <vt:lpstr>Visio.Drawing.6</vt:lpstr>
      <vt:lpstr>Visio.Drawing.6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Visio.Drawing.6</vt:lpstr>
      <vt:lpstr>Visio.Drawing.6</vt:lpstr>
      <vt:lpstr>Visio.Drawing.6</vt:lpstr>
      <vt:lpstr>Equation.DSMT4</vt:lpstr>
      <vt:lpstr>Equation.DSMT4</vt:lpstr>
      <vt:lpstr>Visio.Drawing.6</vt:lpstr>
      <vt:lpstr>Equation.3</vt:lpstr>
      <vt:lpstr>Equation.DSMT4</vt:lpstr>
      <vt:lpstr>Equation.3</vt:lpstr>
      <vt:lpstr>Equation.3</vt:lpstr>
      <vt:lpstr>Equation.3</vt:lpstr>
      <vt:lpstr>Visio.Drawing.6</vt:lpstr>
      <vt:lpstr>Equation.3</vt:lpstr>
      <vt:lpstr>Equation.KSEE3</vt:lpstr>
      <vt:lpstr>Equation.DSMT4</vt:lpstr>
      <vt:lpstr>Equation.DSMT4</vt:lpstr>
      <vt:lpstr>Equation.DSMT4</vt:lpstr>
      <vt:lpstr>Equation.3</vt:lpstr>
      <vt:lpstr>Equation.KSEE3</vt:lpstr>
      <vt:lpstr>Visio.Drawing.6</vt:lpstr>
      <vt:lpstr>Visio.Drawing.6</vt:lpstr>
      <vt:lpstr>Visio.Drawing.6</vt:lpstr>
      <vt:lpstr>Visio.Drawing.6</vt:lpstr>
      <vt:lpstr>Equation.3</vt:lpstr>
      <vt:lpstr>Equation.3</vt:lpstr>
      <vt:lpstr>Equation.3</vt:lpstr>
      <vt:lpstr>Equation.3</vt:lpstr>
      <vt:lpstr>Visio.Drawing.6</vt:lpstr>
      <vt:lpstr>Word.Picture.8</vt:lpstr>
      <vt:lpstr>Word.Picture.8</vt:lpstr>
      <vt:lpstr>Visio.Drawing.6</vt:lpstr>
      <vt:lpstr>Visio.Drawing.6</vt:lpstr>
      <vt:lpstr>Word.Picture.8</vt:lpstr>
      <vt:lpstr>Equation.3</vt:lpstr>
      <vt:lpstr>Word.Picture.8</vt:lpstr>
      <vt:lpstr>Visio.Drawing.6</vt:lpstr>
      <vt:lpstr>Equation.DSMT4</vt:lpstr>
      <vt:lpstr>Visio.Drawing.6</vt:lpstr>
      <vt:lpstr>Equation.KSEE3</vt:lpstr>
      <vt:lpstr>Word.Picture.8</vt:lpstr>
      <vt:lpstr>Word.Picture.8</vt:lpstr>
      <vt:lpstr>Equation.KSEE3</vt:lpstr>
      <vt:lpstr>Visio.Drawing.6</vt:lpstr>
      <vt:lpstr>Equation.KSEE3</vt:lpstr>
      <vt:lpstr>Equation.3</vt:lpstr>
      <vt:lpstr>Equation.KSEE3</vt:lpstr>
      <vt:lpstr>Visio.Drawing.6</vt:lpstr>
      <vt:lpstr>Visio.Drawing.6</vt:lpstr>
      <vt:lpstr>Visio.Drawing.6</vt:lpstr>
      <vt:lpstr>Visio.Drawing.6</vt:lpstr>
      <vt:lpstr>Word.Picture.8</vt:lpstr>
      <vt:lpstr>Word.Picture.8</vt:lpstr>
      <vt:lpstr>Visio.Drawing.11</vt:lpstr>
      <vt:lpstr>Equation.3</vt:lpstr>
      <vt:lpstr>PowerPoint 演示文稿</vt:lpstr>
      <vt:lpstr>集成运算放大器 </vt:lpstr>
      <vt:lpstr>集成运放的内部结构 </vt:lpstr>
      <vt:lpstr>理想集成运放模型 </vt:lpstr>
      <vt:lpstr>理想集成运放模型 </vt:lpstr>
      <vt:lpstr>集成运放的电压传输特性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有源滤波器局限性</vt:lpstr>
      <vt:lpstr>PowerPoint 演示文稿</vt:lpstr>
      <vt:lpstr>PowerPoint 演示文稿</vt:lpstr>
      <vt:lpstr>PowerPoint 演示文稿</vt:lpstr>
      <vt:lpstr>PowerPoint 演示文稿</vt:lpstr>
      <vt:lpstr>电压比较器构成与特性</vt:lpstr>
      <vt:lpstr>电压比较器</vt:lpstr>
      <vt:lpstr>电压比较器分类</vt:lpstr>
      <vt:lpstr>4.3.1 单门限电压比较器</vt:lpstr>
      <vt:lpstr>4.3.1 单门限电压比较器</vt:lpstr>
      <vt:lpstr>PowerPoint 演示文稿</vt:lpstr>
      <vt:lpstr>4.3.1 单门限电压比较器</vt:lpstr>
      <vt:lpstr>4.3.1 单门限电压比较器</vt:lpstr>
      <vt:lpstr>4.3.1 单门限电压比较器</vt:lpstr>
      <vt:lpstr>PowerPoint 演示文稿</vt:lpstr>
      <vt:lpstr>4.3.2 迟滞比较器</vt:lpstr>
      <vt:lpstr>PowerPoint 演示文稿</vt:lpstr>
      <vt:lpstr>PowerPoint 演示文稿</vt:lpstr>
      <vt:lpstr>       设计一监控报警器，要求被检测信号达到某一预定极限值时发出报警信号</vt:lpstr>
      <vt:lpstr>PowerPoint 演示文稿</vt:lpstr>
    </vt:vector>
  </TitlesOfParts>
  <Company>西安火炬电脑公司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mwz2</dc:creator>
  <cp:lastModifiedBy>Jane</cp:lastModifiedBy>
  <cp:revision>226</cp:revision>
  <dcterms:created xsi:type="dcterms:W3CDTF">2002-11-21T03:37:00Z</dcterms:created>
  <dcterms:modified xsi:type="dcterms:W3CDTF">2022-04-08T06:23:39Z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642B036326E9419B9D1E8FE5235FEEA1</vt:lpwstr>
  </property>
</Properties>
</file>