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63" r:id="rId3"/>
    <p:sldId id="567" r:id="rId4"/>
    <p:sldId id="507" r:id="rId6"/>
    <p:sldId id="564" r:id="rId7"/>
    <p:sldId id="568" r:id="rId8"/>
    <p:sldId id="540" r:id="rId9"/>
    <p:sldId id="541" r:id="rId10"/>
    <p:sldId id="677" r:id="rId11"/>
    <p:sldId id="537" r:id="rId12"/>
    <p:sldId id="622" r:id="rId13"/>
    <p:sldId id="539" r:id="rId14"/>
    <p:sldId id="678" r:id="rId15"/>
    <p:sldId id="511" r:id="rId16"/>
    <p:sldId id="679" r:id="rId17"/>
    <p:sldId id="680" r:id="rId18"/>
    <p:sldId id="681" r:id="rId19"/>
    <p:sldId id="566" r:id="rId20"/>
    <p:sldId id="545" r:id="rId21"/>
    <p:sldId id="517" r:id="rId22"/>
    <p:sldId id="682" r:id="rId23"/>
    <p:sldId id="546" r:id="rId24"/>
    <p:sldId id="594" r:id="rId25"/>
    <p:sldId id="571" r:id="rId26"/>
    <p:sldId id="518" r:id="rId27"/>
    <p:sldId id="548" r:id="rId28"/>
    <p:sldId id="549" r:id="rId29"/>
    <p:sldId id="569" r:id="rId30"/>
    <p:sldId id="570" r:id="rId31"/>
    <p:sldId id="690" r:id="rId32"/>
    <p:sldId id="692" r:id="rId33"/>
    <p:sldId id="573" r:id="rId34"/>
    <p:sldId id="683" r:id="rId35"/>
    <p:sldId id="684" r:id="rId36"/>
    <p:sldId id="576" r:id="rId37"/>
    <p:sldId id="578" r:id="rId38"/>
    <p:sldId id="685" r:id="rId39"/>
    <p:sldId id="739" r:id="rId40"/>
    <p:sldId id="579" r:id="rId41"/>
    <p:sldId id="686" r:id="rId42"/>
    <p:sldId id="687" r:id="rId43"/>
    <p:sldId id="688" r:id="rId44"/>
    <p:sldId id="581" r:id="rId45"/>
    <p:sldId id="582" r:id="rId46"/>
    <p:sldId id="798" r:id="rId47"/>
    <p:sldId id="826" r:id="rId48"/>
    <p:sldId id="827" r:id="rId49"/>
    <p:sldId id="828" r:id="rId50"/>
    <p:sldId id="583" r:id="rId51"/>
    <p:sldId id="772" r:id="rId52"/>
    <p:sldId id="584" r:id="rId53"/>
    <p:sldId id="585" r:id="rId54"/>
    <p:sldId id="586" r:id="rId55"/>
    <p:sldId id="587" r:id="rId56"/>
    <p:sldId id="588" r:id="rId57"/>
    <p:sldId id="620" r:id="rId58"/>
    <p:sldId id="623" r:id="rId59"/>
    <p:sldId id="624" r:id="rId60"/>
    <p:sldId id="625" r:id="rId61"/>
    <p:sldId id="626" r:id="rId62"/>
    <p:sldId id="627" r:id="rId63"/>
    <p:sldId id="628" r:id="rId64"/>
    <p:sldId id="629" r:id="rId65"/>
    <p:sldId id="630" r:id="rId66"/>
    <p:sldId id="631" r:id="rId67"/>
    <p:sldId id="632" r:id="rId68"/>
    <p:sldId id="637" r:id="rId69"/>
    <p:sldId id="639" r:id="rId70"/>
    <p:sldId id="640" r:id="rId71"/>
    <p:sldId id="642" r:id="rId72"/>
    <p:sldId id="856" r:id="rId73"/>
    <p:sldId id="645" r:id="rId74"/>
    <p:sldId id="646" r:id="rId75"/>
    <p:sldId id="647" r:id="rId76"/>
    <p:sldId id="648" r:id="rId77"/>
    <p:sldId id="676" r:id="rId7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HANCAI" initials="S" lastIdx="0" clrIdx="0"/>
  <p:cmAuthor id="2" name="air13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02402"/>
    <a:srgbClr val="122BE0"/>
    <a:srgbClr val="730B03"/>
    <a:srgbClr val="0066FF"/>
    <a:srgbClr val="800000"/>
    <a:srgbClr val="FF00FF"/>
    <a:srgbClr val="FFFF99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8"/>
    <p:restoredTop sz="93321"/>
  </p:normalViewPr>
  <p:slideViewPr>
    <p:cSldViewPr showGuides="1">
      <p:cViewPr varScale="1">
        <p:scale>
          <a:sx n="84" d="100"/>
          <a:sy n="84" d="100"/>
        </p:scale>
        <p:origin x="-1002" y="-78"/>
      </p:cViewPr>
      <p:guideLst>
        <p:guide orient="horz" pos="2206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2" Type="http://schemas.openxmlformats.org/officeDocument/2006/relationships/commentAuthors" Target="commentAuthors.xml"/><Relationship Id="rId81" Type="http://schemas.openxmlformats.org/officeDocument/2006/relationships/tableStyles" Target="tableStyles.xml"/><Relationship Id="rId80" Type="http://schemas.openxmlformats.org/officeDocument/2006/relationships/viewProps" Target="viewProps.xml"/><Relationship Id="rId8" Type="http://schemas.openxmlformats.org/officeDocument/2006/relationships/slide" Target="slides/slide5.xml"/><Relationship Id="rId79" Type="http://schemas.openxmlformats.org/officeDocument/2006/relationships/presProps" Target="presProps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3-23T21:41:52.476" idx="1">
    <p:pos x="3205" y="154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67.emf"/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2.vml.rels><?xml version="1.0" encoding="UTF-8" standalone="yes"?>
<Relationships xmlns="http://schemas.openxmlformats.org/package/2006/relationships"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wmf"/><Relationship Id="rId8" Type="http://schemas.openxmlformats.org/officeDocument/2006/relationships/image" Target="../media/image104.wmf"/><Relationship Id="rId7" Type="http://schemas.openxmlformats.org/officeDocument/2006/relationships/image" Target="../media/image103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7" Type="http://schemas.openxmlformats.org/officeDocument/2006/relationships/image" Target="../media/image113.wmf"/><Relationship Id="rId16" Type="http://schemas.openxmlformats.org/officeDocument/2006/relationships/image" Target="../media/image112.wmf"/><Relationship Id="rId15" Type="http://schemas.openxmlformats.org/officeDocument/2006/relationships/image" Target="../media/image111.wmf"/><Relationship Id="rId14" Type="http://schemas.openxmlformats.org/officeDocument/2006/relationships/image" Target="../media/image110.wmf"/><Relationship Id="rId13" Type="http://schemas.openxmlformats.org/officeDocument/2006/relationships/image" Target="../media/image109.wmf"/><Relationship Id="rId12" Type="http://schemas.openxmlformats.org/officeDocument/2006/relationships/image" Target="../media/image108.wmf"/><Relationship Id="rId11" Type="http://schemas.openxmlformats.org/officeDocument/2006/relationships/image" Target="../media/image107.wmf"/><Relationship Id="rId10" Type="http://schemas.openxmlformats.org/officeDocument/2006/relationships/image" Target="../media/image106.wmf"/><Relationship Id="rId1" Type="http://schemas.openxmlformats.org/officeDocument/2006/relationships/image" Target="../media/image97.wmf"/></Relationships>
</file>

<file path=ppt/drawings/_rels/vmlDrawing2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8" Type="http://schemas.openxmlformats.org/officeDocument/2006/relationships/image" Target="../media/image121.wmf"/><Relationship Id="rId7" Type="http://schemas.openxmlformats.org/officeDocument/2006/relationships/image" Target="../media/image12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0" Type="http://schemas.openxmlformats.org/officeDocument/2006/relationships/image" Target="../media/image123.wmf"/><Relationship Id="rId1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7.wmf"/><Relationship Id="rId3" Type="http://schemas.openxmlformats.org/officeDocument/2006/relationships/image" Target="../media/image126.wmf"/><Relationship Id="rId2" Type="http://schemas.openxmlformats.org/officeDocument/2006/relationships/image" Target="../media/image123.wmf"/><Relationship Id="rId1" Type="http://schemas.openxmlformats.org/officeDocument/2006/relationships/image" Target="../media/image12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3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6.e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image" Target="../media/image13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38.png"/></Relationships>
</file>

<file path=ppt/drawings/_rels/vmlDrawing3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image" Target="../media/image151.e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0" Type="http://schemas.openxmlformats.org/officeDocument/2006/relationships/image" Target="../media/image28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marL="0" lvl="0" indent="0" defTabSz="9144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457200" defTabSz="914400"/>
            <a:r>
              <a:rPr lang="zh-CN" altLang="en-US"/>
              <a:t>第二级</a:t>
            </a:r>
            <a:endParaRPr lang="zh-CN" altLang="en-US"/>
          </a:p>
          <a:p>
            <a:pPr lvl="2" indent="914400" defTabSz="914400"/>
            <a:r>
              <a:rPr lang="zh-CN" altLang="en-US"/>
              <a:t>第三级</a:t>
            </a:r>
            <a:endParaRPr lang="zh-CN" altLang="en-US"/>
          </a:p>
          <a:p>
            <a:pPr lvl="3" indent="1371600" defTabSz="914400"/>
            <a:r>
              <a:rPr lang="zh-CN" altLang="en-US"/>
              <a:t>第四级</a:t>
            </a:r>
            <a:endParaRPr lang="zh-CN" altLang="en-US"/>
          </a:p>
          <a:p>
            <a:pPr lvl="4" indent="1828800" defTabSz="9144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8194" name="Rectangle 2"/>
          <p:cNvSpPr>
            <a:spLocks noRot="1" noTextEdit="1"/>
          </p:cNvSpPr>
          <p:nvPr>
            <p:ph type="sldImg"/>
          </p:nvPr>
        </p:nvSpPr>
        <p:spPr>
          <a:xfrm>
            <a:off x="1195388" y="704850"/>
            <a:ext cx="4518025" cy="3389313"/>
          </a:xfrm>
        </p:spPr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939800" y="6278563"/>
            <a:ext cx="5022850" cy="288925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Rot="1" noTextEdit="1"/>
          </p:cNvSpPr>
          <p:nvPr>
            <p:ph type="sldImg"/>
          </p:nvPr>
        </p:nvSpPr>
        <p:spPr>
          <a:xfrm>
            <a:off x="3438525" y="2384425"/>
            <a:ext cx="0" cy="0"/>
          </a:xfrm>
        </p:spPr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>
          <a:xfrm>
            <a:off x="871538" y="4352925"/>
            <a:ext cx="1781175" cy="288925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Rot="1" noTextEdit="1"/>
          </p:cNvSpPr>
          <p:nvPr>
            <p:ph type="sldImg"/>
          </p:nvPr>
        </p:nvSpPr>
        <p:spPr>
          <a:xfrm>
            <a:off x="3438525" y="2384425"/>
            <a:ext cx="0" cy="0"/>
          </a:xfrm>
        </p:spPr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>
          <a:xfrm>
            <a:off x="871538" y="4352925"/>
            <a:ext cx="1781175" cy="288925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24577"/>
          <p:cNvSpPr>
            <a:spLocks noTextEdit="1"/>
          </p:cNvSpPr>
          <p:nvPr>
            <p:ph type="sldImg"/>
          </p:nvPr>
        </p:nvSpPr>
        <p:spPr/>
      </p:sp>
      <p:sp>
        <p:nvSpPr>
          <p:cNvPr id="7170" name="文本占位符 2457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en-US" altLang="zh-CN" dirty="0"/>
              <a:t>1. </a:t>
            </a:r>
            <a:r>
              <a:rPr lang="zh-CN" altLang="en-US" dirty="0"/>
              <a:t>从物理意义上解释低通电路</a:t>
            </a:r>
            <a:endParaRPr lang="zh-CN" altLang="en-US" dirty="0"/>
          </a:p>
          <a:p>
            <a:pPr lvl="0"/>
            <a:r>
              <a:rPr lang="en-US" altLang="zh-CN" dirty="0"/>
              <a:t>2. </a:t>
            </a:r>
            <a:r>
              <a:rPr lang="zh-CN" altLang="en-US" dirty="0"/>
              <a:t>稳态分析方法</a:t>
            </a:r>
            <a:endParaRPr lang="zh-CN" altLang="en-US" dirty="0"/>
          </a:p>
          <a:p>
            <a:pPr lvl="0"/>
            <a:r>
              <a:rPr lang="en-US" altLang="zh-CN" dirty="0"/>
              <a:t>3. </a:t>
            </a:r>
            <a:r>
              <a:rPr lang="zh-CN" altLang="en-US" dirty="0"/>
              <a:t>增益与传递函数</a:t>
            </a:r>
            <a:endParaRPr lang="zh-CN" altLang="en-US" dirty="0"/>
          </a:p>
          <a:p>
            <a:pPr lvl="0"/>
            <a:r>
              <a:rPr lang="en-US" altLang="zh-CN" dirty="0"/>
              <a:t>4. </a:t>
            </a:r>
            <a:r>
              <a:rPr lang="zh-CN" altLang="en-US" dirty="0"/>
              <a:t>复数的模与相角</a:t>
            </a:r>
            <a:endParaRPr lang="zh-CN" altLang="en-US" dirty="0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3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4005263"/>
            <a:ext cx="9144000" cy="2852738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en-US" strike="noStrike" noProof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001489" y="6022569"/>
            <a:ext cx="7097480" cy="46721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01490" y="4994694"/>
            <a:ext cx="7097479" cy="935714"/>
          </a:xfrm>
        </p:spPr>
        <p:txBody>
          <a:bodyPr/>
          <a:lstStyle>
            <a:lvl1pPr algn="ctr">
              <a:defRPr sz="3600" baseline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58738"/>
            <a:ext cx="779303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71550" y="1395413"/>
            <a:ext cx="3914775" cy="48212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5038725" y="1395413"/>
            <a:ext cx="3916363" cy="4821237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 smtClean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 smtClean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/>
            <a:fld id="{9A0DB2DC-4C9A-4742-B13C-FB6460FD3503}" type="slidenum">
              <a:rPr lang="en-US" altLang="zh-CN" sz="1400" b="0" strike="noStrike" noProof="1" dirty="0">
                <a:latin typeface="Tahoma" panose="020B0604030504040204" pitchFamily="34" charset="0"/>
                <a:ea typeface="黑体" panose="02010609060101010101" pitchFamily="2" charset="-122"/>
                <a:cs typeface="+mn-ea"/>
              </a:rPr>
            </a:fld>
            <a:endParaRPr lang="en-US" altLang="zh-CN" sz="1400" b="0" strike="noStrike" noProof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469900" y="423863"/>
            <a:ext cx="8240713" cy="69840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335600" y="1911600"/>
            <a:ext cx="6458400" cy="4186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>
          <a:blip r:embed="rId2"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19386"/>
            <a:ext cx="5995988" cy="1235075"/>
          </a:xfrm>
        </p:spPr>
        <p:txBody>
          <a:bodyPr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607576"/>
            <a:ext cx="5997600" cy="676800"/>
          </a:xfrm>
          <a:blipFill dpi="0" rotWithShape="1">
            <a:blip r:embed="rId2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423863"/>
            <a:ext cx="8240713" cy="698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35600" y="1911600"/>
            <a:ext cx="6678000" cy="18360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1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10000"/>
              </a:lnSpc>
              <a:buFontTx/>
              <a:buNone/>
              <a:defRPr/>
            </a:lvl3pPr>
            <a:lvl4pPr marL="1371600" indent="0">
              <a:lnSpc>
                <a:spcPct val="110000"/>
              </a:lnSpc>
              <a:buFontTx/>
              <a:buNone/>
              <a:defRPr/>
            </a:lvl4pPr>
            <a:lvl5pPr marL="1828800" indent="0">
              <a:lnSpc>
                <a:spcPct val="110000"/>
              </a:lnSpc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335600" y="4032000"/>
            <a:ext cx="6678000" cy="18360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1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1600" y="424800"/>
            <a:ext cx="8240400" cy="698400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71600" y="2200274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609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4609" y="2200274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3"/>
          <p:cNvSpPr>
            <a:spLocks noChangeArrowheads="1"/>
          </p:cNvSpPr>
          <p:nvPr/>
        </p:nvSpPr>
        <p:spPr bwMode="auto">
          <a:xfrm>
            <a:off x="2741613" y="3689350"/>
            <a:ext cx="6402388" cy="336550"/>
          </a:xfrm>
          <a:prstGeom prst="parallelogram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p>
            <a:pPr lvl="0" indent="0" algn="ctr" fontAlgn="base">
              <a:lnSpc>
                <a:spcPct val="88000"/>
              </a:lnSpc>
              <a:buSzPct val="80000"/>
              <a:buFont typeface="Wingdings" panose="05000000000000000000" pitchFamily="2" charset="2"/>
            </a:pPr>
            <a:endParaRPr lang="zh-CN" altLang="zh-CN" sz="1300" strike="noStrike" noProof="1">
              <a:solidFill>
                <a:srgbClr val="ACD1E8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2127600" y="2731750"/>
            <a:ext cx="4888800" cy="957600"/>
          </a:xfrm>
        </p:spPr>
        <p:txBody>
          <a:bodyPr anchor="ctr" anchorCtr="0">
            <a:normAutofit/>
          </a:bodyPr>
          <a:lstStyle>
            <a:lvl1pPr algn="ctr">
              <a:defRPr sz="5600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1600" y="424800"/>
            <a:ext cx="8240400" cy="69840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720000" y="2152800"/>
            <a:ext cx="3776400" cy="379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en-US" strike="noStrike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939200" y="2152800"/>
            <a:ext cx="3747600" cy="3794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476570" y="365125"/>
            <a:ext cx="805703" cy="5811838"/>
          </a:xfrm>
        </p:spPr>
        <p:txBody>
          <a:bodyPr vert="horz" anchor="t" anchorCtr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352304" y="365125"/>
            <a:ext cx="5949952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175" y="0"/>
            <a:ext cx="9144000" cy="276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30363"/>
            <a:ext cx="9144000" cy="523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1358900"/>
            <a:ext cx="9144000" cy="5507038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zh-CN" altLang="en-US" strike="noStrike" noProof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423863"/>
            <a:ext cx="8240713" cy="7000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1030" name="KSO_BC1"/>
          <p:cNvSpPr>
            <a:spLocks noGrp="1"/>
          </p:cNvSpPr>
          <p:nvPr>
            <p:ph type="body"/>
          </p:nvPr>
        </p:nvSpPr>
        <p:spPr>
          <a:xfrm>
            <a:off x="469900" y="1630363"/>
            <a:ext cx="8231188" cy="4581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altLang="en-US" sz="3200" b="1" kern="1200" dirty="0">
          <a:ln w="12700">
            <a:solidFill>
              <a:schemeClr val="bg1">
                <a:alpha val="75000"/>
              </a:schemeClr>
            </a:solidFill>
          </a:ln>
          <a:solidFill>
            <a:srgbClr val="382E77"/>
          </a:solidFill>
          <a:effectLst>
            <a:glow rad="139700">
              <a:schemeClr val="accent4">
                <a:satMod val="175000"/>
                <a:alpha val="15000"/>
              </a:schemeClr>
            </a:glow>
          </a:effectLst>
          <a:latin typeface="Arial" panose="020B0604020202020204" pitchFamily="34" charset="0"/>
          <a:ea typeface="黑体" panose="02010609060101010101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57505" indent="-357505" algn="just" rtl="0" fontAlgn="base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" panose="05000000000000000000" pitchFamily="2" charset="2"/>
        <a:buChar char=""/>
        <a:defRPr sz="2400" kern="1200">
          <a:solidFill>
            <a:srgbClr val="4061AA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1pPr>
      <a:lvl2pPr marL="647700" indent="-230505" algn="just" rtl="0" fontAlgn="base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幼圆" panose="02010509060101010101" pitchFamily="49" charset="-122"/>
          <a:ea typeface="黑体" panose="02010609060101010101" pitchFamily="2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2.wmf"/><Relationship Id="rId17" Type="http://schemas.openxmlformats.org/officeDocument/2006/relationships/notesSlide" Target="../notesSlides/notesSlide3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23" Type="http://schemas.openxmlformats.org/officeDocument/2006/relationships/vmlDrawing" Target="../drawings/vmlDrawing4.vml"/><Relationship Id="rId22" Type="http://schemas.openxmlformats.org/officeDocument/2006/relationships/slideLayout" Target="../slideLayouts/slideLayout13.xml"/><Relationship Id="rId21" Type="http://schemas.openxmlformats.org/officeDocument/2006/relationships/audio" Target="../media/audio1.wav"/><Relationship Id="rId20" Type="http://schemas.openxmlformats.org/officeDocument/2006/relationships/image" Target="../media/image28.wmf"/><Relationship Id="rId2" Type="http://schemas.openxmlformats.org/officeDocument/2006/relationships/image" Target="../media/image19.wmf"/><Relationship Id="rId19" Type="http://schemas.openxmlformats.org/officeDocument/2006/relationships/oleObject" Target="../embeddings/oleObject25.bin"/><Relationship Id="rId18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16" Type="http://schemas.openxmlformats.org/officeDocument/2006/relationships/image" Target="../media/image26.wmf"/><Relationship Id="rId15" Type="http://schemas.openxmlformats.org/officeDocument/2006/relationships/oleObject" Target="../embeddings/oleObject23.bin"/><Relationship Id="rId14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1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35.e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34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png"/><Relationship Id="rId3" Type="http://schemas.openxmlformats.org/officeDocument/2006/relationships/oleObject" Target="../embeddings/oleObject29.bin"/><Relationship Id="rId2" Type="http://schemas.openxmlformats.org/officeDocument/2006/relationships/image" Target="../media/image32.png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36.emf"/><Relationship Id="rId1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39.jpeg"/><Relationship Id="rId3" Type="http://schemas.openxmlformats.org/officeDocument/2006/relationships/image" Target="../media/image38.wmf"/><Relationship Id="rId2" Type="http://schemas.openxmlformats.org/officeDocument/2006/relationships/oleObject" Target="../embeddings/oleObject33.bin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41.jpeg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4.bin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40.wmf"/><Relationship Id="rId2" Type="http://schemas.openxmlformats.org/officeDocument/2006/relationships/oleObject" Target="../embeddings/oleObject37.bin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49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46.wmf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3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50.wmf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4.emf"/><Relationship Id="rId1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5.wmf"/><Relationship Id="rId1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7.jpeg"/><Relationship Id="rId2" Type="http://schemas.openxmlformats.org/officeDocument/2006/relationships/image" Target="../media/image56.wmf"/><Relationship Id="rId1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hyperlink" Target="../2010&#24180;9&#26376;(&#33539;&#36234;)/11&#31532;&#21313;&#19968;&#31456;%20&#38376;&#30005;&#36335;.ppt" TargetMode="Externa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8.wmf"/><Relationship Id="rId1" Type="http://schemas.openxmlformats.org/officeDocument/2006/relationships/oleObject" Target="../embeddings/oleObject4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2.wmf"/><Relationship Id="rId1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3.wmf"/><Relationship Id="rId1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7.e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66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5.e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64.emf"/><Relationship Id="rId10" Type="http://schemas.openxmlformats.org/officeDocument/2006/relationships/vmlDrawing" Target="../drawings/vmlDrawing20.vml"/><Relationship Id="rId1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69.png"/><Relationship Id="rId1" Type="http://schemas.openxmlformats.org/officeDocument/2006/relationships/slide" Target="slide10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71.jpeg"/><Relationship Id="rId12" Type="http://schemas.openxmlformats.org/officeDocument/2006/relationships/vmlDrawing" Target="../drawings/vmlDrawing21.v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5.wmf"/><Relationship Id="rId1" Type="http://schemas.openxmlformats.org/officeDocument/2006/relationships/tags" Target="../tags/tag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75.wmf"/><Relationship Id="rId16" Type="http://schemas.openxmlformats.org/officeDocument/2006/relationships/vmlDrawing" Target="../drawings/vmlDrawing22.v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79.wmf"/><Relationship Id="rId13" Type="http://schemas.openxmlformats.org/officeDocument/2006/relationships/oleObject" Target="../embeddings/oleObject66.bin"/><Relationship Id="rId12" Type="http://schemas.openxmlformats.org/officeDocument/2006/relationships/image" Target="../media/image78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60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83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80.wmf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84.wmf"/><Relationship Id="rId1" Type="http://schemas.openxmlformats.org/officeDocument/2006/relationships/oleObject" Target="../embeddings/oleObject6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5.wmf"/><Relationship Id="rId1" Type="http://schemas.openxmlformats.org/officeDocument/2006/relationships/oleObject" Target="../embeddings/oleObject72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oleObject" Target="../embeddings/oleObject76.bin"/><Relationship Id="rId7" Type="http://schemas.openxmlformats.org/officeDocument/2006/relationships/image" Target="../media/image89.wmf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8.jpeg"/><Relationship Id="rId4" Type="http://schemas.openxmlformats.org/officeDocument/2006/relationships/image" Target="../media/image87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86.wmf"/><Relationship Id="rId11" Type="http://schemas.openxmlformats.org/officeDocument/2006/relationships/vmlDrawing" Target="../drawings/vmlDrawing25.vml"/><Relationship Id="rId10" Type="http://schemas.openxmlformats.org/officeDocument/2006/relationships/slideLayout" Target="../slideLayouts/slideLayout13.xml"/><Relationship Id="rId1" Type="http://schemas.openxmlformats.org/officeDocument/2006/relationships/oleObject" Target="../embeddings/oleObject73.bin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6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4.png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2.w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91.wmf"/><Relationship Id="rId1" Type="http://schemas.openxmlformats.org/officeDocument/2006/relationships/oleObject" Target="../embeddings/oleObject7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6.wmf"/><Relationship Id="rId1" Type="http://schemas.openxmlformats.org/officeDocument/2006/relationships/oleObject" Target="../embeddings/oleObject80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84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83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2.bin"/><Relationship Id="rId39" Type="http://schemas.openxmlformats.org/officeDocument/2006/relationships/notesSlide" Target="../notesSlides/notesSlide4.xml"/><Relationship Id="rId38" Type="http://schemas.openxmlformats.org/officeDocument/2006/relationships/vmlDrawing" Target="../drawings/vmlDrawing28.vml"/><Relationship Id="rId37" Type="http://schemas.openxmlformats.org/officeDocument/2006/relationships/slideLayout" Target="../slideLayouts/slideLayout13.xml"/><Relationship Id="rId36" Type="http://schemas.openxmlformats.org/officeDocument/2006/relationships/audio" Target="../media/audio3.wav"/><Relationship Id="rId35" Type="http://schemas.openxmlformats.org/officeDocument/2006/relationships/image" Target="../media/image113.wmf"/><Relationship Id="rId34" Type="http://schemas.openxmlformats.org/officeDocument/2006/relationships/oleObject" Target="../embeddings/oleObject97.bin"/><Relationship Id="rId33" Type="http://schemas.openxmlformats.org/officeDocument/2006/relationships/image" Target="../media/image112.wmf"/><Relationship Id="rId32" Type="http://schemas.openxmlformats.org/officeDocument/2006/relationships/oleObject" Target="../embeddings/oleObject96.bin"/><Relationship Id="rId31" Type="http://schemas.openxmlformats.org/officeDocument/2006/relationships/image" Target="../media/image111.wmf"/><Relationship Id="rId30" Type="http://schemas.openxmlformats.org/officeDocument/2006/relationships/oleObject" Target="../embeddings/oleObject95.bin"/><Relationship Id="rId3" Type="http://schemas.openxmlformats.org/officeDocument/2006/relationships/image" Target="../media/image97.wmf"/><Relationship Id="rId29" Type="http://schemas.openxmlformats.org/officeDocument/2006/relationships/image" Target="../media/image110.wmf"/><Relationship Id="rId28" Type="http://schemas.openxmlformats.org/officeDocument/2006/relationships/oleObject" Target="../embeddings/oleObject94.bin"/><Relationship Id="rId27" Type="http://schemas.openxmlformats.org/officeDocument/2006/relationships/image" Target="../media/image109.wmf"/><Relationship Id="rId26" Type="http://schemas.openxmlformats.org/officeDocument/2006/relationships/oleObject" Target="../embeddings/oleObject93.bin"/><Relationship Id="rId25" Type="http://schemas.openxmlformats.org/officeDocument/2006/relationships/image" Target="../media/image108.wmf"/><Relationship Id="rId24" Type="http://schemas.openxmlformats.org/officeDocument/2006/relationships/oleObject" Target="../embeddings/oleObject92.bin"/><Relationship Id="rId23" Type="http://schemas.openxmlformats.org/officeDocument/2006/relationships/image" Target="../media/image107.wmf"/><Relationship Id="rId22" Type="http://schemas.openxmlformats.org/officeDocument/2006/relationships/oleObject" Target="../embeddings/oleObject91.bin"/><Relationship Id="rId21" Type="http://schemas.openxmlformats.org/officeDocument/2006/relationships/image" Target="../media/image106.wmf"/><Relationship Id="rId20" Type="http://schemas.openxmlformats.org/officeDocument/2006/relationships/oleObject" Target="../embeddings/oleObject90.bin"/><Relationship Id="rId2" Type="http://schemas.openxmlformats.org/officeDocument/2006/relationships/oleObject" Target="../embeddings/oleObject81.bin"/><Relationship Id="rId19" Type="http://schemas.openxmlformats.org/officeDocument/2006/relationships/image" Target="../media/image105.wmf"/><Relationship Id="rId18" Type="http://schemas.openxmlformats.org/officeDocument/2006/relationships/oleObject" Target="../embeddings/oleObject89.bin"/><Relationship Id="rId17" Type="http://schemas.openxmlformats.org/officeDocument/2006/relationships/image" Target="../media/image104.wmf"/><Relationship Id="rId16" Type="http://schemas.openxmlformats.org/officeDocument/2006/relationships/oleObject" Target="../embeddings/oleObject88.bin"/><Relationship Id="rId15" Type="http://schemas.openxmlformats.org/officeDocument/2006/relationships/image" Target="../media/image103.wmf"/><Relationship Id="rId14" Type="http://schemas.openxmlformats.org/officeDocument/2006/relationships/oleObject" Target="../embeddings/oleObject87.bin"/><Relationship Id="rId13" Type="http://schemas.openxmlformats.org/officeDocument/2006/relationships/image" Target="../media/image102.wmf"/><Relationship Id="rId12" Type="http://schemas.openxmlformats.org/officeDocument/2006/relationships/oleObject" Target="../embeddings/oleObject86.bin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85.bin"/><Relationship Id="rId1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7.wmf"/><Relationship Id="rId8" Type="http://schemas.openxmlformats.org/officeDocument/2006/relationships/oleObject" Target="../embeddings/oleObject101.bin"/><Relationship Id="rId7" Type="http://schemas.openxmlformats.org/officeDocument/2006/relationships/image" Target="../media/image37.jpeg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15.wmf"/><Relationship Id="rId3" Type="http://schemas.openxmlformats.org/officeDocument/2006/relationships/oleObject" Target="../embeddings/oleObject99.bin"/><Relationship Id="rId24" Type="http://schemas.openxmlformats.org/officeDocument/2006/relationships/vmlDrawing" Target="../drawings/vmlDrawing29.vml"/><Relationship Id="rId23" Type="http://schemas.openxmlformats.org/officeDocument/2006/relationships/slideLayout" Target="../slideLayouts/slideLayout13.xml"/><Relationship Id="rId22" Type="http://schemas.openxmlformats.org/officeDocument/2006/relationships/audio" Target="../media/audio3.wav"/><Relationship Id="rId21" Type="http://schemas.openxmlformats.org/officeDocument/2006/relationships/image" Target="../media/image123.wmf"/><Relationship Id="rId20" Type="http://schemas.openxmlformats.org/officeDocument/2006/relationships/oleObject" Target="../embeddings/oleObject107.bin"/><Relationship Id="rId2" Type="http://schemas.openxmlformats.org/officeDocument/2006/relationships/image" Target="../media/image114.wmf"/><Relationship Id="rId19" Type="http://schemas.openxmlformats.org/officeDocument/2006/relationships/image" Target="../media/image122.wmf"/><Relationship Id="rId18" Type="http://schemas.openxmlformats.org/officeDocument/2006/relationships/oleObject" Target="../embeddings/oleObject106.bin"/><Relationship Id="rId17" Type="http://schemas.openxmlformats.org/officeDocument/2006/relationships/image" Target="../media/image121.wmf"/><Relationship Id="rId16" Type="http://schemas.openxmlformats.org/officeDocument/2006/relationships/oleObject" Target="../embeddings/oleObject105.bin"/><Relationship Id="rId15" Type="http://schemas.openxmlformats.org/officeDocument/2006/relationships/image" Target="../media/image120.wmf"/><Relationship Id="rId14" Type="http://schemas.openxmlformats.org/officeDocument/2006/relationships/oleObject" Target="../embeddings/oleObject104.bin"/><Relationship Id="rId13" Type="http://schemas.openxmlformats.org/officeDocument/2006/relationships/image" Target="../media/image119.wmf"/><Relationship Id="rId12" Type="http://schemas.openxmlformats.org/officeDocument/2006/relationships/oleObject" Target="../embeddings/oleObject103.bin"/><Relationship Id="rId11" Type="http://schemas.openxmlformats.org/officeDocument/2006/relationships/image" Target="../media/image118.wmf"/><Relationship Id="rId10" Type="http://schemas.openxmlformats.org/officeDocument/2006/relationships/oleObject" Target="../embeddings/oleObject102.bin"/><Relationship Id="rId1" Type="http://schemas.openxmlformats.org/officeDocument/2006/relationships/oleObject" Target="../embeddings/oleObject9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wmf"/><Relationship Id="rId8" Type="http://schemas.openxmlformats.org/officeDocument/2006/relationships/oleObject" Target="../embeddings/oleObject111.bin"/><Relationship Id="rId7" Type="http://schemas.openxmlformats.org/officeDocument/2006/relationships/image" Target="../media/image126.wmf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25.png"/><Relationship Id="rId4" Type="http://schemas.openxmlformats.org/officeDocument/2006/relationships/image" Target="../media/image123.wmf"/><Relationship Id="rId3" Type="http://schemas.openxmlformats.org/officeDocument/2006/relationships/oleObject" Target="../embeddings/oleObject109.bin"/><Relationship Id="rId2" Type="http://schemas.openxmlformats.org/officeDocument/2006/relationships/image" Target="../media/image124.wmf"/><Relationship Id="rId11" Type="http://schemas.openxmlformats.org/officeDocument/2006/relationships/vmlDrawing" Target="../drawings/vmlDrawing30.vml"/><Relationship Id="rId10" Type="http://schemas.openxmlformats.org/officeDocument/2006/relationships/slideLayout" Target="../slideLayouts/slideLayout13.xml"/><Relationship Id="rId1" Type="http://schemas.openxmlformats.org/officeDocument/2006/relationships/oleObject" Target="../embeddings/oleObject10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0.wmf"/><Relationship Id="rId2" Type="http://schemas.openxmlformats.org/officeDocument/2006/relationships/oleObject" Target="../embeddings/oleObject112.bin"/><Relationship Id="rId1" Type="http://schemas.openxmlformats.org/officeDocument/2006/relationships/image" Target="../media/image129.png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7.bin"/><Relationship Id="rId8" Type="http://schemas.openxmlformats.org/officeDocument/2006/relationships/image" Target="../media/image134.wmf"/><Relationship Id="rId7" Type="http://schemas.openxmlformats.org/officeDocument/2006/relationships/oleObject" Target="../embeddings/oleObject116.bin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32.w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131.wmf"/><Relationship Id="rId14" Type="http://schemas.openxmlformats.org/officeDocument/2006/relationships/vmlDrawing" Target="../drawings/vmlDrawing32.vml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136.emf"/><Relationship Id="rId11" Type="http://schemas.openxmlformats.org/officeDocument/2006/relationships/oleObject" Target="../embeddings/oleObject118.bin"/><Relationship Id="rId10" Type="http://schemas.openxmlformats.org/officeDocument/2006/relationships/image" Target="../media/image135.wmf"/><Relationship Id="rId1" Type="http://schemas.openxmlformats.org/officeDocument/2006/relationships/oleObject" Target="../embeddings/oleObject113.bin"/></Relationships>
</file>

<file path=ppt/slides/_rels/slide6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3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9.jpeg"/><Relationship Id="rId4" Type="http://schemas.openxmlformats.org/officeDocument/2006/relationships/image" Target="../media/image138.png"/><Relationship Id="rId3" Type="http://schemas.openxmlformats.org/officeDocument/2006/relationships/oleObject" Target="../embeddings/oleObject120.bin"/><Relationship Id="rId2" Type="http://schemas.openxmlformats.org/officeDocument/2006/relationships/image" Target="../media/image137.wmf"/><Relationship Id="rId1" Type="http://schemas.openxmlformats.org/officeDocument/2006/relationships/oleObject" Target="../embeddings/oleObject119.bin"/></Relationships>
</file>

<file path=ppt/slides/_rels/slide6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4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22.bin"/><Relationship Id="rId3" Type="http://schemas.openxmlformats.org/officeDocument/2006/relationships/image" Target="../media/image141.wmf"/><Relationship Id="rId2" Type="http://schemas.openxmlformats.org/officeDocument/2006/relationships/oleObject" Target="../embeddings/oleObject121.bin"/><Relationship Id="rId1" Type="http://schemas.openxmlformats.org/officeDocument/2006/relationships/image" Target="../media/image140.jpeg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5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2.wmf"/><Relationship Id="rId3" Type="http://schemas.openxmlformats.org/officeDocument/2006/relationships/oleObject" Target="../embeddings/oleObject124.bin"/><Relationship Id="rId2" Type="http://schemas.openxmlformats.org/officeDocument/2006/relationships/image" Target="../media/image138.png"/><Relationship Id="rId1" Type="http://schemas.openxmlformats.org/officeDocument/2006/relationships/oleObject" Target="../embeddings/oleObject123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4.png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9.bin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145.wmf"/><Relationship Id="rId13" Type="http://schemas.openxmlformats.org/officeDocument/2006/relationships/vmlDrawing" Target="../drawings/vmlDrawing36.v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50.jpeg"/><Relationship Id="rId10" Type="http://schemas.openxmlformats.org/officeDocument/2006/relationships/image" Target="../media/image149.wmf"/><Relationship Id="rId1" Type="http://schemas.openxmlformats.org/officeDocument/2006/relationships/oleObject" Target="../embeddings/oleObject125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7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2.emf"/><Relationship Id="rId3" Type="http://schemas.openxmlformats.org/officeDocument/2006/relationships/oleObject" Target="../embeddings/oleObject131.bin"/><Relationship Id="rId2" Type="http://schemas.openxmlformats.org/officeDocument/2006/relationships/image" Target="../media/image151.emf"/><Relationship Id="rId1" Type="http://schemas.openxmlformats.org/officeDocument/2006/relationships/oleObject" Target="../embeddings/oleObject130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8" Type="http://schemas.openxmlformats.org/officeDocument/2006/relationships/notesSlide" Target="../notesSlides/notesSlide2.xml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13.xml"/><Relationship Id="rId15" Type="http://schemas.openxmlformats.org/officeDocument/2006/relationships/audio" Target="../media/audio1.wav"/><Relationship Id="rId14" Type="http://schemas.openxmlformats.org/officeDocument/2006/relationships/image" Target="../media/image15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395288" y="228759"/>
            <a:ext cx="3816350" cy="5835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R="0" defTabSz="914400" rtl="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3200" b="1" kern="1200" cap="none" spc="0" normalizeH="0" baseline="0" noProof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基本放大器回顾</a:t>
            </a:r>
            <a:endParaRPr kumimoji="1" lang="zh-CN" altLang="en-US" sz="3200" b="1" kern="1200" cap="none" spc="0" normalizeH="0" baseline="0" noProof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971550" y="3500438"/>
            <a:ext cx="5851525" cy="1944687"/>
            <a:chOff x="300" y="2642"/>
            <a:chExt cx="3686" cy="1502"/>
          </a:xfrm>
        </p:grpSpPr>
        <p:sp>
          <p:nvSpPr>
            <p:cNvPr id="6147" name="Text Box 4"/>
            <p:cNvSpPr txBox="1"/>
            <p:nvPr/>
          </p:nvSpPr>
          <p:spPr>
            <a:xfrm>
              <a:off x="357" y="2718"/>
              <a:ext cx="1837" cy="401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>
              <a:spAutoFit/>
            </a:bodyPr>
            <a:p>
              <a:pPr>
                <a:buFont typeface="Wingdings" panose="05000000000000000000" pitchFamily="2" charset="2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希望</a:t>
              </a:r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电压放大器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675845" name="Text Box 5"/>
            <p:cNvSpPr txBox="1">
              <a:spLocks noChangeArrowheads="1"/>
            </p:cNvSpPr>
            <p:nvPr/>
          </p:nvSpPr>
          <p:spPr bwMode="auto">
            <a:xfrm>
              <a:off x="1633" y="2990"/>
              <a:ext cx="2211" cy="1061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 marR="0" defTabSz="914400" rtl="0"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1" lang="en-US" altLang="zh-CN" sz="2800" b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            </a:t>
              </a:r>
              <a:r>
                <a:rPr kumimoji="1" lang="en-US" altLang="zh-CN" sz="2800" b="1" i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A</a:t>
              </a:r>
              <a:r>
                <a:rPr kumimoji="1" lang="en-US" altLang="zh-CN" sz="2800" b="1" kern="1200" cap="none" spc="0" normalizeH="0" baseline="-2500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V  </a:t>
              </a:r>
              <a:r>
                <a:rPr kumimoji="1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越大越好</a:t>
              </a:r>
              <a:endParaRPr kumimoji="1" lang="zh-CN" altLang="en-US" sz="2800" b="1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cs"/>
              </a:endParaRPr>
            </a:p>
            <a:p>
              <a:pPr marR="0" defTabSz="914400" rtl="0"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2800" b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             </a:t>
              </a:r>
              <a:r>
                <a:rPr kumimoji="1" lang="en-US" altLang="zh-CN" sz="2800" b="1" i="1" kern="1200" cap="none" spc="0" normalizeH="0" baseline="0" noProof="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R</a:t>
              </a:r>
              <a:r>
                <a:rPr kumimoji="1" lang="en-US" altLang="zh-CN" sz="2800" b="1" kern="1200" cap="none" spc="0" normalizeH="0" baseline="-25000" noProof="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i</a:t>
              </a:r>
              <a:r>
                <a:rPr kumimoji="1" lang="en-US" altLang="zh-CN" sz="2800" b="1" kern="1200" cap="none" spc="0" normalizeH="0" baseline="-2500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  </a:t>
              </a:r>
              <a:r>
                <a:rPr kumimoji="1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越大越好</a:t>
              </a:r>
              <a:endPara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n-cs"/>
              </a:endParaRPr>
            </a:p>
            <a:p>
              <a:pPr marR="0" defTabSz="914400" rtl="0"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             </a:t>
              </a:r>
              <a:r>
                <a:rPr kumimoji="1" lang="en-US" altLang="zh-CN" sz="2800" b="1" i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R</a:t>
              </a:r>
              <a:r>
                <a:rPr kumimoji="1" lang="en-US" altLang="zh-CN" sz="2800" b="1" kern="1200" cap="none" spc="0" normalizeH="0" baseline="-2500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o </a:t>
              </a:r>
              <a:r>
                <a:rPr kumimoji="1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越</a:t>
              </a:r>
              <a:r>
                <a:rPr kumimoji="1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小</a:t>
              </a:r>
              <a:r>
                <a:rPr kumimoji="1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越好</a:t>
              </a:r>
              <a:r>
                <a:rPr kumimoji="1" lang="zh-CN" altLang="en-US" sz="2800" b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              </a:t>
              </a:r>
              <a:endParaRPr kumimoji="1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9" name="Rectangle 6"/>
            <p:cNvSpPr/>
            <p:nvPr/>
          </p:nvSpPr>
          <p:spPr>
            <a:xfrm>
              <a:off x="300" y="2642"/>
              <a:ext cx="3686" cy="1502"/>
            </a:xfrm>
            <a:prstGeom prst="rect">
              <a:avLst/>
            </a:prstGeom>
            <a:noFill/>
            <a:ln w="25400" cap="flat" cmpd="sng">
              <a:solidFill>
                <a:srgbClr val="0066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75880" name="Group 4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27088" y="1125538"/>
          <a:ext cx="6049963" cy="2192338"/>
        </p:xfrm>
        <a:graphic>
          <a:graphicData uri="http://schemas.openxmlformats.org/drawingml/2006/table">
            <a:tbl>
              <a:tblPr/>
              <a:tblGrid>
                <a:gridCol w="2800350"/>
                <a:gridCol w="750887"/>
                <a:gridCol w="782638"/>
                <a:gridCol w="857250"/>
                <a:gridCol w="858837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zh-CN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zh-CN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zh-CN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zh-CN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共发射极放大器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低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共集电极放大器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≈1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共基极放大器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5879" name="Text Box 39"/>
          <p:cNvSpPr txBox="1">
            <a:spLocks noChangeArrowheads="1"/>
          </p:cNvSpPr>
          <p:nvPr/>
        </p:nvSpPr>
        <p:spPr bwMode="auto">
          <a:xfrm>
            <a:off x="900113" y="5588160"/>
            <a:ext cx="6480175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R="0" defTabSz="914400" rtl="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引入反馈后可以改善放大器的多项性能</a:t>
            </a:r>
            <a:endParaRPr kumimoji="1" lang="zh-CN" altLang="en-US" sz="28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291" name="Line 4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81" name="Group 2"/>
          <p:cNvGrpSpPr/>
          <p:nvPr/>
        </p:nvGrpSpPr>
        <p:grpSpPr>
          <a:xfrm>
            <a:off x="1403350" y="979170"/>
            <a:ext cx="5876925" cy="2540000"/>
            <a:chOff x="1003" y="548"/>
            <a:chExt cx="3702" cy="1600"/>
          </a:xfrm>
        </p:grpSpPr>
        <p:sp>
          <p:nvSpPr>
            <p:cNvPr id="3086" name="Rectangle 3"/>
            <p:cNvSpPr/>
            <p:nvPr/>
          </p:nvSpPr>
          <p:spPr>
            <a:xfrm>
              <a:off x="2574" y="774"/>
              <a:ext cx="1032" cy="542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基本放大</a:t>
              </a:r>
              <a:endParaRPr lang="zh-CN" altLang="en-US" sz="2400" b="1" dirty="0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电路</a:t>
              </a: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400" b="1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sz="24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87" name="Line 4"/>
            <p:cNvSpPr/>
            <p:nvPr/>
          </p:nvSpPr>
          <p:spPr>
            <a:xfrm flipV="1">
              <a:off x="3606" y="1034"/>
              <a:ext cx="1092" cy="1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3077" name="Object 5"/>
            <p:cNvGraphicFramePr/>
            <p:nvPr/>
          </p:nvGraphicFramePr>
          <p:xfrm>
            <a:off x="2172" y="599"/>
            <a:ext cx="359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1" imgW="228600" imgH="241300" progId="Equation.3">
                    <p:embed/>
                  </p:oleObj>
                </mc:Choice>
                <mc:Fallback>
                  <p:oleObj name="" r:id="rId1" imgW="228600" imgH="241300" progId="Equation.3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72" y="599"/>
                          <a:ext cx="359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/>
            <p:nvPr/>
          </p:nvGraphicFramePr>
          <p:xfrm>
            <a:off x="4366" y="611"/>
            <a:ext cx="33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3" imgW="215900" imgH="241300" progId="Equation.3">
                    <p:embed/>
                  </p:oleObj>
                </mc:Choice>
                <mc:Fallback>
                  <p:oleObj name="" r:id="rId3" imgW="215900" imgH="241300" progId="Equation.3">
                    <p:embed/>
                    <p:pic>
                      <p:nvPicPr>
                        <p:cNvPr id="0" name="图片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66" y="611"/>
                          <a:ext cx="339" cy="3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Rectangle 7"/>
            <p:cNvSpPr/>
            <p:nvPr/>
          </p:nvSpPr>
          <p:spPr>
            <a:xfrm>
              <a:off x="2598" y="1857"/>
              <a:ext cx="1032" cy="291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反馈网络</a:t>
              </a: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endParaRPr lang="en-US" altLang="zh-CN" sz="24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7" name="Line 8"/>
            <p:cNvSpPr/>
            <p:nvPr/>
          </p:nvSpPr>
          <p:spPr>
            <a:xfrm>
              <a:off x="1806" y="2003"/>
              <a:ext cx="7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0" name="Line 9"/>
            <p:cNvSpPr/>
            <p:nvPr/>
          </p:nvSpPr>
          <p:spPr>
            <a:xfrm flipV="1">
              <a:off x="3630" y="2003"/>
              <a:ext cx="5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  <p:graphicFrame>
          <p:nvGraphicFramePr>
            <p:cNvPr id="3079" name="Object 10"/>
            <p:cNvGraphicFramePr/>
            <p:nvPr/>
          </p:nvGraphicFramePr>
          <p:xfrm>
            <a:off x="1940" y="1411"/>
            <a:ext cx="38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5" imgW="241300" imgH="254000" progId="Equation.3">
                    <p:embed/>
                  </p:oleObj>
                </mc:Choice>
                <mc:Fallback>
                  <p:oleObj name="" r:id="rId5" imgW="241300" imgH="254000" progId="Equation.3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40" y="1411"/>
                          <a:ext cx="380" cy="4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11"/>
            <p:cNvSpPr/>
            <p:nvPr/>
          </p:nvSpPr>
          <p:spPr>
            <a:xfrm flipV="1">
              <a:off x="4134" y="1034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2" name="Oval 12"/>
            <p:cNvSpPr/>
            <p:nvPr/>
          </p:nvSpPr>
          <p:spPr>
            <a:xfrm>
              <a:off x="4109" y="1022"/>
              <a:ext cx="48" cy="49"/>
            </a:xfrm>
            <a:prstGeom prst="ellipse">
              <a:avLst/>
            </a:prstGeom>
            <a:solidFill>
              <a:schemeClr val="tx2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093" name="Group 13"/>
            <p:cNvGrpSpPr/>
            <p:nvPr/>
          </p:nvGrpSpPr>
          <p:grpSpPr>
            <a:xfrm>
              <a:off x="1578" y="548"/>
              <a:ext cx="420" cy="826"/>
              <a:chOff x="1392" y="3024"/>
              <a:chExt cx="420" cy="815"/>
            </a:xfrm>
          </p:grpSpPr>
          <p:sp>
            <p:nvSpPr>
              <p:cNvPr id="3099" name="Oval 14"/>
              <p:cNvSpPr/>
              <p:nvPr/>
            </p:nvSpPr>
            <p:spPr>
              <a:xfrm>
                <a:off x="1440" y="3336"/>
                <a:ext cx="372" cy="37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90000" tIns="46800" rIns="90000" bIns="46800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0" name="Text Box 15"/>
              <p:cNvSpPr txBox="1"/>
              <p:nvPr/>
            </p:nvSpPr>
            <p:spPr>
              <a:xfrm>
                <a:off x="1392" y="3024"/>
                <a:ext cx="396" cy="81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90000" tIns="46800" rIns="90000" bIns="4680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8000" dirty="0">
                    <a:latin typeface="Times New Roman" panose="02020603050405020304" pitchFamily="18" charset="0"/>
                    <a:ea typeface="楷体_GB2312" pitchFamily="49" charset="-122"/>
                    <a:sym typeface="Symbol" panose="05050102010706020507" pitchFamily="18" charset="2"/>
                  </a:rPr>
                  <a:t></a:t>
                </a:r>
                <a:endParaRPr lang="en-US" altLang="zh-CN" sz="80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3094" name="Line 16"/>
            <p:cNvSpPr/>
            <p:nvPr/>
          </p:nvSpPr>
          <p:spPr>
            <a:xfrm>
              <a:off x="1818" y="1241"/>
              <a:ext cx="0" cy="76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3095" name="Line 17"/>
            <p:cNvSpPr/>
            <p:nvPr/>
          </p:nvSpPr>
          <p:spPr>
            <a:xfrm>
              <a:off x="1098" y="1046"/>
              <a:ext cx="5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3080" name="Object 18"/>
            <p:cNvGraphicFramePr/>
            <p:nvPr/>
          </p:nvGraphicFramePr>
          <p:xfrm>
            <a:off x="1003" y="599"/>
            <a:ext cx="320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7" imgW="203200" imgH="241300" progId="Equation.3">
                    <p:embed/>
                  </p:oleObj>
                </mc:Choice>
                <mc:Fallback>
                  <p:oleObj name="" r:id="rId7" imgW="203200" imgH="241300" progId="Equation.3">
                    <p:embed/>
                    <p:pic>
                      <p:nvPicPr>
                        <p:cNvPr id="0" name="图片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03" y="599"/>
                          <a:ext cx="320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Text Box 19"/>
            <p:cNvSpPr txBox="1"/>
            <p:nvPr/>
          </p:nvSpPr>
          <p:spPr>
            <a:xfrm>
              <a:off x="1398" y="670"/>
              <a:ext cx="588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97" name="Text Box 20"/>
            <p:cNvSpPr txBox="1"/>
            <p:nvPr/>
          </p:nvSpPr>
          <p:spPr>
            <a:xfrm>
              <a:off x="1566" y="1180"/>
              <a:ext cx="588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–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98" name="Line 21"/>
            <p:cNvSpPr/>
            <p:nvPr/>
          </p:nvSpPr>
          <p:spPr>
            <a:xfrm>
              <a:off x="1994" y="1030"/>
              <a:ext cx="55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aphicFrame>
        <p:nvGraphicFramePr>
          <p:cNvPr id="645142" name="Object 22"/>
          <p:cNvGraphicFramePr/>
          <p:nvPr/>
        </p:nvGraphicFramePr>
        <p:xfrm>
          <a:off x="642938" y="4003358"/>
          <a:ext cx="5905500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2692400" imgH="685800" progId="Equation.3">
                  <p:embed/>
                </p:oleObj>
              </mc:Choice>
              <mc:Fallback>
                <p:oleObj name="" r:id="rId9" imgW="2692400" imgH="685800" progId="Equation.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938" y="4003358"/>
                        <a:ext cx="5905500" cy="1503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43" name="Object 23"/>
          <p:cNvGraphicFramePr/>
          <p:nvPr/>
        </p:nvGraphicFramePr>
        <p:xfrm>
          <a:off x="6643688" y="4003358"/>
          <a:ext cx="14049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1" imgW="635000" imgH="431800" progId="Equation.3">
                  <p:embed/>
                </p:oleObj>
              </mc:Choice>
              <mc:Fallback>
                <p:oleObj name="" r:id="rId11" imgW="635000" imgH="4318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43688" y="4003358"/>
                        <a:ext cx="1404937" cy="955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24"/>
          <p:cNvGrpSpPr/>
          <p:nvPr/>
        </p:nvGrpSpPr>
        <p:grpSpPr>
          <a:xfrm>
            <a:off x="714375" y="5860733"/>
            <a:ext cx="6286500" cy="673100"/>
            <a:chOff x="876" y="3608"/>
            <a:chExt cx="3550" cy="424"/>
          </a:xfrm>
        </p:grpSpPr>
        <p:graphicFrame>
          <p:nvGraphicFramePr>
            <p:cNvPr id="3076" name="Object 25"/>
            <p:cNvGraphicFramePr/>
            <p:nvPr/>
          </p:nvGraphicFramePr>
          <p:xfrm>
            <a:off x="1702" y="3639"/>
            <a:ext cx="826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" r:id="rId13" imgW="532765" imgH="254000" progId="Equation.3">
                    <p:embed/>
                  </p:oleObj>
                </mc:Choice>
                <mc:Fallback>
                  <p:oleObj name="" r:id="rId13" imgW="532765" imgH="254000" progId="Equation.3">
                    <p:embed/>
                    <p:pic>
                      <p:nvPicPr>
                        <p:cNvPr id="0" name="图片 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702" y="3639"/>
                          <a:ext cx="826" cy="3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Line 26"/>
            <p:cNvSpPr/>
            <p:nvPr/>
          </p:nvSpPr>
          <p:spPr>
            <a:xfrm>
              <a:off x="2616" y="3812"/>
              <a:ext cx="771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4" name="Text Box 27"/>
            <p:cNvSpPr txBox="1"/>
            <p:nvPr/>
          </p:nvSpPr>
          <p:spPr>
            <a:xfrm>
              <a:off x="3540" y="3632"/>
              <a:ext cx="88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反馈深度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5" name="Text Box 28"/>
            <p:cNvSpPr txBox="1"/>
            <p:nvPr/>
          </p:nvSpPr>
          <p:spPr>
            <a:xfrm>
              <a:off x="876" y="3608"/>
              <a:ext cx="95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定义：</a:t>
              </a:r>
              <a:endParaRPr lang="zh-CN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4" name="Rectangle 37"/>
          <p:cNvSpPr/>
          <p:nvPr/>
        </p:nvSpPr>
        <p:spPr>
          <a:xfrm>
            <a:off x="250825" y="260350"/>
            <a:ext cx="4500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3.1.1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反馈组成框图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2"/>
          <p:cNvSpPr txBox="1"/>
          <p:nvPr/>
        </p:nvSpPr>
        <p:spPr>
          <a:xfrm>
            <a:off x="179388" y="260350"/>
            <a:ext cx="4953000" cy="58356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0240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关于反馈深度</a:t>
            </a:r>
            <a:endParaRPr lang="zh-CN" altLang="en-US" sz="3200" b="1" dirty="0">
              <a:solidFill>
                <a:srgbClr val="F0240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859338" y="2852738"/>
            <a:ext cx="2657475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一般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负反馈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8435" name="Object 4"/>
          <p:cNvGraphicFramePr/>
          <p:nvPr/>
        </p:nvGraphicFramePr>
        <p:xfrm>
          <a:off x="1132205" y="1412399"/>
          <a:ext cx="1856740" cy="9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74065" imgH="393700" progId="Equation.3">
                  <p:embed/>
                </p:oleObj>
              </mc:Choice>
              <mc:Fallback>
                <p:oleObj name="" r:id="rId1" imgW="774065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2205" y="1412399"/>
                        <a:ext cx="1856740" cy="9391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rgbClr val="730B03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49" name="Object 5"/>
          <p:cNvGraphicFramePr/>
          <p:nvPr/>
        </p:nvGraphicFramePr>
        <p:xfrm>
          <a:off x="853123" y="2852738"/>
          <a:ext cx="232918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155700" imgH="279400" progId="Equation.3">
                  <p:embed/>
                </p:oleObj>
              </mc:Choice>
              <mc:Fallback>
                <p:oleObj name="" r:id="rId3" imgW="1155700" imgH="2794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123" y="2852738"/>
                        <a:ext cx="232918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50" name="Object 6"/>
          <p:cNvGraphicFramePr/>
          <p:nvPr/>
        </p:nvGraphicFramePr>
        <p:xfrm>
          <a:off x="3419475" y="2852738"/>
          <a:ext cx="13319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660400" imgH="279400" progId="Equation.3">
                  <p:embed/>
                </p:oleObj>
              </mc:Choice>
              <mc:Fallback>
                <p:oleObj name="" r:id="rId5" imgW="660400" imgH="2794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475" y="2852738"/>
                        <a:ext cx="1331913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51" name="Object 7"/>
          <p:cNvGraphicFramePr/>
          <p:nvPr/>
        </p:nvGraphicFramePr>
        <p:xfrm>
          <a:off x="827088" y="3571875"/>
          <a:ext cx="25606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1270635" imgH="279400" progId="Equation.3">
                  <p:embed/>
                </p:oleObj>
              </mc:Choice>
              <mc:Fallback>
                <p:oleObj name="" r:id="rId7" imgW="1270635" imgH="2794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088" y="3571875"/>
                        <a:ext cx="2560637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152" name="Rectangle 8"/>
          <p:cNvSpPr/>
          <p:nvPr/>
        </p:nvSpPr>
        <p:spPr>
          <a:xfrm>
            <a:off x="3563938" y="3500438"/>
            <a:ext cx="265747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深度负反馈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4932363" y="4219575"/>
            <a:ext cx="1568450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30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正反馈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30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46154" name="Object 10"/>
          <p:cNvGraphicFramePr/>
          <p:nvPr/>
        </p:nvGraphicFramePr>
        <p:xfrm>
          <a:off x="827088" y="4292600"/>
          <a:ext cx="2406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95070" imgH="279400" progId="Equation.3">
                  <p:embed/>
                </p:oleObj>
              </mc:Choice>
              <mc:Fallback>
                <p:oleObj name="" r:id="rId9" imgW="1195070" imgH="2794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088" y="4292600"/>
                        <a:ext cx="240665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55" name="Object 11"/>
          <p:cNvGraphicFramePr/>
          <p:nvPr/>
        </p:nvGraphicFramePr>
        <p:xfrm>
          <a:off x="3419475" y="4222750"/>
          <a:ext cx="13319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1" imgW="660400" imgH="279400" progId="Equation.3">
                  <p:embed/>
                </p:oleObj>
              </mc:Choice>
              <mc:Fallback>
                <p:oleObj name="" r:id="rId11" imgW="660400" imgH="2794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9475" y="4222750"/>
                        <a:ext cx="1331913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2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472430" y="3357563"/>
            <a:ext cx="2105025" cy="790575"/>
            <a:chOff x="2234" y="576"/>
            <a:chExt cx="1326" cy="498"/>
          </a:xfrm>
        </p:grpSpPr>
        <p:graphicFrame>
          <p:nvGraphicFramePr>
            <p:cNvPr id="45062" name="Object 7"/>
            <p:cNvGraphicFramePr/>
            <p:nvPr/>
          </p:nvGraphicFramePr>
          <p:xfrm>
            <a:off x="2577" y="576"/>
            <a:ext cx="983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13" imgW="774065" imgH="393700" progId="Equation.3">
                    <p:embed/>
                  </p:oleObj>
                </mc:Choice>
                <mc:Fallback>
                  <p:oleObj name="" r:id="rId13" imgW="774065" imgH="393700" progId="Equation.3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77" y="576"/>
                          <a:ext cx="983" cy="4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3" name="Rectangle 10"/>
            <p:cNvSpPr/>
            <p:nvPr/>
          </p:nvSpPr>
          <p:spPr>
            <a:xfrm>
              <a:off x="2234" y="681"/>
              <a:ext cx="430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则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aphicFrame>
        <p:nvGraphicFramePr>
          <p:cNvPr id="621579" name="Object 2"/>
          <p:cNvGraphicFramePr/>
          <p:nvPr/>
        </p:nvGraphicFramePr>
        <p:xfrm>
          <a:off x="7591584" y="3357245"/>
          <a:ext cx="1411605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5" imgW="698500" imgH="393700" progId="Equation.3">
                  <p:embed/>
                </p:oleObj>
              </mc:Choice>
              <mc:Fallback>
                <p:oleObj name="" r:id="rId15" imgW="698500" imgH="393700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91584" y="3357245"/>
                        <a:ext cx="1411605" cy="791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/>
          <p:nvPr/>
        </p:nvGraphicFramePr>
        <p:xfrm>
          <a:off x="919480" y="4968875"/>
          <a:ext cx="2314575" cy="67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7" imgW="1016000" imgH="254000" progId="Equation.3">
                  <p:embed/>
                </p:oleObj>
              </mc:Choice>
              <mc:Fallback>
                <p:oleObj name="" r:id="rId17" imgW="1016000" imgH="2540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9480" y="4968875"/>
                        <a:ext cx="2314575" cy="673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/>
          <p:nvPr/>
        </p:nvGraphicFramePr>
        <p:xfrm>
          <a:off x="3420110" y="4951730"/>
          <a:ext cx="1598930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9" imgW="558800" imgH="254000" progId="Equation.3">
                  <p:embed/>
                </p:oleObj>
              </mc:Choice>
              <mc:Fallback>
                <p:oleObj name="" r:id="rId19" imgW="558800" imgH="2540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20110" y="4951730"/>
                        <a:ext cx="1598930" cy="5949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988878" y="4907915"/>
            <a:ext cx="1568450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30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自激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30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4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4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4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4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ldLvl="0" animBg="1"/>
      <p:bldP spid="646152" grpId="0"/>
      <p:bldP spid="646153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-465455" y="188913"/>
            <a:ext cx="54721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3.1.2 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反馈的分类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613379" name="Object 3"/>
          <p:cNvGraphicFramePr/>
          <p:nvPr/>
        </p:nvGraphicFramePr>
        <p:xfrm>
          <a:off x="2195513" y="2493010"/>
          <a:ext cx="4824412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2105025" imgH="1638300" progId="Paint.Picture">
                  <p:embed/>
                </p:oleObj>
              </mc:Choice>
              <mc:Fallback>
                <p:oleObj name="" r:id="rId1" imgW="2105025" imgH="163830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95513" y="2493010"/>
                        <a:ext cx="4824412" cy="371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80" name="Rectangle 4"/>
          <p:cNvSpPr/>
          <p:nvPr/>
        </p:nvSpPr>
        <p:spPr>
          <a:xfrm>
            <a:off x="681355" y="1525905"/>
            <a:ext cx="8277225" cy="10388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根据反馈到输入端的信号是交流，还是直流，或同时存在，来进行判别。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755650" y="981075"/>
            <a:ext cx="411543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一、直流反馈与交流反馈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3368" name="矩形 783367"/>
          <p:cNvSpPr/>
          <p:nvPr/>
        </p:nvSpPr>
        <p:spPr>
          <a:xfrm>
            <a:off x="755650" y="6210935"/>
            <a:ext cx="4952365" cy="5340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 b="1" u="none" kern="1200" baseline="0">
                <a:solidFill>
                  <a:schemeClr val="tx1"/>
                </a:solidFill>
                <a:latin typeface="Tahoma" panose="020B0604030504040204" pitchFamily="34" charset="0"/>
                <a:ea typeface="楷体_GB2312" pitchFamily="49" charset="-122"/>
              </a:defRPr>
            </a:lvl1pPr>
            <a:lvl2pPr marL="860425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279525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98625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117725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algn="just">
              <a:lnSpc>
                <a:spcPct val="12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   注意电容的“隔直通交”作用！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0" y="254635"/>
            <a:ext cx="4479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3.1.2 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反馈的分类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786765" y="925830"/>
            <a:ext cx="411543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一、直流反馈与交流反馈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7045" name="矩形 87044"/>
          <p:cNvSpPr/>
          <p:nvPr/>
        </p:nvSpPr>
        <p:spPr>
          <a:xfrm>
            <a:off x="156845" y="1779905"/>
            <a:ext cx="5375910" cy="2177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直流反馈：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对直流信号起反馈作用。</a:t>
            </a:r>
            <a:r>
              <a:rPr lang="zh-CN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电路中引入直流反馈的目的，一般是为了稳定静态工作点</a:t>
            </a: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Q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0" hangingPunct="0"/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0" hangingPunct="0"/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例如电路中的发射极电阻</a:t>
            </a:r>
            <a:r>
              <a:rPr lang="en-US" altLang="zh-CN" sz="2400" b="1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R</a:t>
            </a:r>
            <a:r>
              <a:rPr lang="en-US" altLang="zh-CN" sz="2400" b="1" baseline="-2500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e1</a:t>
            </a:r>
            <a:r>
              <a:rPr lang="zh-CN" altLang="en-US" sz="2400" b="1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和</a:t>
            </a:r>
            <a:r>
              <a:rPr lang="en-US" altLang="zh-CN" sz="2400" b="1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R</a:t>
            </a:r>
            <a:r>
              <a:rPr lang="en-US" altLang="zh-CN" sz="2400" b="1" baseline="-2500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e2</a:t>
            </a:r>
            <a:endParaRPr lang="en-US" altLang="zh-CN" sz="2400" b="1" baseline="-2500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0" hangingPunct="0"/>
            <a:endParaRPr lang="en-US" altLang="zh-CN" sz="2400" b="1" baseline="-2500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7046" name="矩形 87045"/>
          <p:cNvSpPr/>
          <p:nvPr/>
        </p:nvSpPr>
        <p:spPr>
          <a:xfrm>
            <a:off x="165100" y="4619625"/>
            <a:ext cx="51771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24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交流反馈：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对交流信号起反馈作用。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交流反馈，影响电路的交流工作性能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0" hangingPunct="0"/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0" hangingPunct="0"/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例如电路中的发射极电阻</a:t>
            </a:r>
            <a:r>
              <a:rPr lang="en-US" altLang="zh-CN" sz="2400" b="1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R</a:t>
            </a:r>
            <a:r>
              <a:rPr lang="en-US" altLang="zh-CN" sz="2400" b="1" baseline="-2500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e1</a:t>
            </a:r>
            <a:endParaRPr lang="en-US" altLang="zh-CN" sz="2400" b="1" baseline="-2500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1938" y="838200"/>
            <a:ext cx="3573462" cy="5929313"/>
            <a:chOff x="3365" y="528"/>
            <a:chExt cx="2251" cy="3735"/>
          </a:xfrm>
        </p:grpSpPr>
        <p:sp>
          <p:nvSpPr>
            <p:cNvPr id="3" name="矩形 2"/>
            <p:cNvSpPr/>
            <p:nvPr/>
          </p:nvSpPr>
          <p:spPr>
            <a:xfrm>
              <a:off x="3365" y="663"/>
              <a:ext cx="2229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" name="直接连接符 3"/>
            <p:cNvSpPr/>
            <p:nvPr/>
          </p:nvSpPr>
          <p:spPr>
            <a:xfrm>
              <a:off x="3365" y="3614"/>
              <a:ext cx="2229" cy="1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" name="直接连接符 4"/>
            <p:cNvSpPr/>
            <p:nvPr/>
          </p:nvSpPr>
          <p:spPr>
            <a:xfrm>
              <a:off x="3365" y="1042"/>
              <a:ext cx="2229" cy="1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6" name="直接连接符 5"/>
            <p:cNvSpPr/>
            <p:nvPr/>
          </p:nvSpPr>
          <p:spPr>
            <a:xfrm>
              <a:off x="4462" y="2174"/>
              <a:ext cx="155" cy="15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"/>
            <p:cNvSpPr/>
            <p:nvPr/>
          </p:nvSpPr>
          <p:spPr>
            <a:xfrm>
              <a:off x="4720" y="2414"/>
              <a:ext cx="1" cy="3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" name="直接连接符 7"/>
            <p:cNvSpPr/>
            <p:nvPr/>
          </p:nvSpPr>
          <p:spPr>
            <a:xfrm>
              <a:off x="4205" y="2105"/>
              <a:ext cx="257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任意多边形 8"/>
            <p:cNvSpPr/>
            <p:nvPr/>
          </p:nvSpPr>
          <p:spPr>
            <a:xfrm>
              <a:off x="4462" y="1762"/>
              <a:ext cx="258" cy="309"/>
            </a:xfrm>
            <a:custGeom>
              <a:avLst/>
              <a:gdLst/>
              <a:ahLst/>
              <a:cxnLst/>
              <a:pathLst>
                <a:path w="258" h="309">
                  <a:moveTo>
                    <a:pt x="258" y="0"/>
                  </a:moveTo>
                  <a:lnTo>
                    <a:pt x="258" y="52"/>
                  </a:lnTo>
                  <a:lnTo>
                    <a:pt x="0" y="309"/>
                  </a:lnTo>
                </a:path>
              </a:pathLst>
            </a:custGeom>
            <a:noFill/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428" y="1882"/>
              <a:ext cx="34" cy="446"/>
            </a:xfrm>
            <a:prstGeom prst="rect">
              <a:avLst/>
            </a:prstGeom>
            <a:solidFill>
              <a:srgbClr val="0000FF"/>
            </a:solidFill>
            <a:ln w="26988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582" y="2294"/>
              <a:ext cx="138" cy="120"/>
            </a:xfrm>
            <a:custGeom>
              <a:avLst/>
              <a:gdLst/>
              <a:ahLst/>
              <a:cxnLst/>
              <a:pathLst>
                <a:path w="138" h="120">
                  <a:moveTo>
                    <a:pt x="69" y="0"/>
                  </a:moveTo>
                  <a:lnTo>
                    <a:pt x="0" y="68"/>
                  </a:lnTo>
                  <a:lnTo>
                    <a:pt x="138" y="12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FF"/>
            </a:solidFill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" name="直接连接符 11"/>
            <p:cNvSpPr/>
            <p:nvPr/>
          </p:nvSpPr>
          <p:spPr>
            <a:xfrm flipH="1">
              <a:off x="4034" y="2105"/>
              <a:ext cx="171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" name="直接连接符 12"/>
            <p:cNvSpPr/>
            <p:nvPr/>
          </p:nvSpPr>
          <p:spPr>
            <a:xfrm flipV="1">
              <a:off x="4720" y="1591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" name="直接连接符 13"/>
            <p:cNvSpPr/>
            <p:nvPr/>
          </p:nvSpPr>
          <p:spPr>
            <a:xfrm>
              <a:off x="4720" y="2448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直接连接符 14"/>
            <p:cNvSpPr/>
            <p:nvPr/>
          </p:nvSpPr>
          <p:spPr>
            <a:xfrm>
              <a:off x="4034" y="1419"/>
              <a:ext cx="1" cy="172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直接连接符 15"/>
            <p:cNvSpPr/>
            <p:nvPr/>
          </p:nvSpPr>
          <p:spPr>
            <a:xfrm flipV="1">
              <a:off x="4034" y="734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直接连接符 16"/>
            <p:cNvSpPr/>
            <p:nvPr/>
          </p:nvSpPr>
          <p:spPr>
            <a:xfrm>
              <a:off x="3982" y="905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直接连接符 17"/>
            <p:cNvSpPr/>
            <p:nvPr/>
          </p:nvSpPr>
          <p:spPr>
            <a:xfrm>
              <a:off x="3982" y="1419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" name="直接连接符 18"/>
            <p:cNvSpPr/>
            <p:nvPr/>
          </p:nvSpPr>
          <p:spPr>
            <a:xfrm flipV="1">
              <a:off x="4085" y="905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直接连接符 19"/>
            <p:cNvSpPr/>
            <p:nvPr/>
          </p:nvSpPr>
          <p:spPr>
            <a:xfrm flipV="1">
              <a:off x="3982" y="905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" name="矩形 20"/>
            <p:cNvSpPr/>
            <p:nvPr/>
          </p:nvSpPr>
          <p:spPr>
            <a:xfrm>
              <a:off x="3656" y="1179"/>
              <a:ext cx="320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b1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22" name="直接连接符 21"/>
            <p:cNvSpPr/>
            <p:nvPr/>
          </p:nvSpPr>
          <p:spPr>
            <a:xfrm>
              <a:off x="4720" y="1419"/>
              <a:ext cx="1" cy="172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" name="直接连接符 22"/>
            <p:cNvSpPr/>
            <p:nvPr/>
          </p:nvSpPr>
          <p:spPr>
            <a:xfrm flipV="1">
              <a:off x="4720" y="734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" name="直接连接符 23"/>
            <p:cNvSpPr/>
            <p:nvPr/>
          </p:nvSpPr>
          <p:spPr>
            <a:xfrm>
              <a:off x="4668" y="905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直接连接符 24"/>
            <p:cNvSpPr/>
            <p:nvPr/>
          </p:nvSpPr>
          <p:spPr>
            <a:xfrm>
              <a:off x="4668" y="1419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直接连接符 25"/>
            <p:cNvSpPr/>
            <p:nvPr/>
          </p:nvSpPr>
          <p:spPr>
            <a:xfrm flipV="1">
              <a:off x="4771" y="905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" name="直接连接符 26"/>
            <p:cNvSpPr/>
            <p:nvPr/>
          </p:nvSpPr>
          <p:spPr>
            <a:xfrm flipV="1">
              <a:off x="4668" y="905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矩形 27"/>
            <p:cNvSpPr/>
            <p:nvPr/>
          </p:nvSpPr>
          <p:spPr>
            <a:xfrm>
              <a:off x="4421" y="1145"/>
              <a:ext cx="185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 err="1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 err="1">
                  <a:solidFill>
                    <a:srgbClr val="00008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29" name="直接连接符 28"/>
            <p:cNvSpPr/>
            <p:nvPr/>
          </p:nvSpPr>
          <p:spPr>
            <a:xfrm>
              <a:off x="4720" y="1591"/>
              <a:ext cx="171" cy="1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" name="矩形 29"/>
            <p:cNvSpPr/>
            <p:nvPr/>
          </p:nvSpPr>
          <p:spPr>
            <a:xfrm>
              <a:off x="5114" y="528"/>
              <a:ext cx="224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</a:rPr>
                <a:t>V</a:t>
              </a:r>
              <a:r>
                <a:rPr lang="en-US" altLang="zh-CN" sz="2400" baseline="-25000">
                  <a:solidFill>
                    <a:srgbClr val="000000"/>
                  </a:solidFill>
                  <a:latin typeface="宋体" panose="02010600030101010101" pitchFamily="2" charset="-122"/>
                </a:rPr>
                <a:t>CC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382" y="2088"/>
              <a:ext cx="1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zh-CN" sz="3000" baseline="-25000">
                  <a:solidFill>
                    <a:srgbClr val="000000"/>
                  </a:solidFill>
                  <a:latin typeface="宋体" panose="02010600030101010101" pitchFamily="2" charset="-122"/>
                </a:rPr>
                <a:t>i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32" name="直接连接符 31"/>
            <p:cNvSpPr/>
            <p:nvPr/>
          </p:nvSpPr>
          <p:spPr>
            <a:xfrm flipH="1">
              <a:off x="4034" y="2105"/>
              <a:ext cx="17" cy="1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直接连接符 32"/>
            <p:cNvSpPr/>
            <p:nvPr/>
          </p:nvSpPr>
          <p:spPr>
            <a:xfrm flipH="1">
              <a:off x="3519" y="2105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直接连接符 33"/>
            <p:cNvSpPr/>
            <p:nvPr/>
          </p:nvSpPr>
          <p:spPr>
            <a:xfrm>
              <a:off x="3862" y="2105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直接连接符 34"/>
            <p:cNvSpPr/>
            <p:nvPr/>
          </p:nvSpPr>
          <p:spPr>
            <a:xfrm>
              <a:off x="3811" y="2105"/>
              <a:ext cx="51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直接连接符 35"/>
            <p:cNvSpPr/>
            <p:nvPr/>
          </p:nvSpPr>
          <p:spPr>
            <a:xfrm>
              <a:off x="3691" y="2105"/>
              <a:ext cx="51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直接连接符 36"/>
            <p:cNvSpPr/>
            <p:nvPr/>
          </p:nvSpPr>
          <p:spPr>
            <a:xfrm flipV="1">
              <a:off x="3811" y="1951"/>
              <a:ext cx="1" cy="308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直接连接符 37"/>
            <p:cNvSpPr/>
            <p:nvPr/>
          </p:nvSpPr>
          <p:spPr>
            <a:xfrm flipV="1">
              <a:off x="3742" y="1951"/>
              <a:ext cx="1" cy="308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直接连接符 38"/>
            <p:cNvSpPr/>
            <p:nvPr/>
          </p:nvSpPr>
          <p:spPr>
            <a:xfrm flipH="1">
              <a:off x="4891" y="1591"/>
              <a:ext cx="171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直接连接符 39"/>
            <p:cNvSpPr/>
            <p:nvPr/>
          </p:nvSpPr>
          <p:spPr>
            <a:xfrm>
              <a:off x="5234" y="1591"/>
              <a:ext cx="171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直接连接符 40"/>
            <p:cNvSpPr/>
            <p:nvPr/>
          </p:nvSpPr>
          <p:spPr>
            <a:xfrm>
              <a:off x="5182" y="1591"/>
              <a:ext cx="5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直接连接符 41"/>
            <p:cNvSpPr/>
            <p:nvPr/>
          </p:nvSpPr>
          <p:spPr>
            <a:xfrm>
              <a:off x="5062" y="1591"/>
              <a:ext cx="5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" name="直接连接符 42"/>
            <p:cNvSpPr/>
            <p:nvPr/>
          </p:nvSpPr>
          <p:spPr>
            <a:xfrm flipV="1">
              <a:off x="5182" y="1437"/>
              <a:ext cx="1" cy="308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" name="直接连接符 43"/>
            <p:cNvSpPr/>
            <p:nvPr/>
          </p:nvSpPr>
          <p:spPr>
            <a:xfrm flipV="1">
              <a:off x="5114" y="1437"/>
              <a:ext cx="1" cy="308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" name="直接连接符 44"/>
            <p:cNvSpPr/>
            <p:nvPr/>
          </p:nvSpPr>
          <p:spPr>
            <a:xfrm>
              <a:off x="5423" y="1591"/>
              <a:ext cx="85" cy="1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" name="椭圆 45"/>
            <p:cNvSpPr/>
            <p:nvPr/>
          </p:nvSpPr>
          <p:spPr>
            <a:xfrm>
              <a:off x="3485" y="2054"/>
              <a:ext cx="103" cy="103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5457" y="1539"/>
              <a:ext cx="103" cy="103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3656" y="1584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600">
                  <a:solidFill>
                    <a:srgbClr val="000000"/>
                  </a:solidFill>
                  <a:latin typeface="宋体" panose="02010600030101010101" pitchFamily="2" charset="-122"/>
                </a:rPr>
                <a:t>C</a:t>
              </a:r>
              <a:r>
                <a:rPr lang="en-US" altLang="zh-CN" sz="2600" baseline="-25000">
                  <a:solidFill>
                    <a:srgbClr val="000000"/>
                  </a:solidFill>
                  <a:latin typeface="宋体" panose="02010600030101010101" pitchFamily="2" charset="-122"/>
                </a:rPr>
                <a:t>b1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045" y="1094"/>
              <a:ext cx="24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r>
                <a:rPr lang="en-US" altLang="zh-CN" sz="2600">
                  <a:solidFill>
                    <a:srgbClr val="000000"/>
                  </a:solidFill>
                  <a:latin typeface="宋体" panose="02010600030101010101" pitchFamily="2" charset="-122"/>
                </a:rPr>
                <a:t>C</a:t>
              </a:r>
              <a:r>
                <a:rPr lang="en-US" altLang="zh-CN" sz="2600" baseline="-25000">
                  <a:solidFill>
                    <a:srgbClr val="000000"/>
                  </a:solidFill>
                  <a:latin typeface="宋体" panose="02010600030101010101" pitchFamily="2" charset="-122"/>
                </a:rPr>
                <a:t>b2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685" y="1557"/>
              <a:ext cx="69" cy="68"/>
            </a:xfrm>
            <a:prstGeom prst="ellipse">
              <a:avLst/>
            </a:prstGeom>
            <a:solidFill>
              <a:srgbClr val="800000"/>
            </a:solidFill>
            <a:ln w="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994" y="1386"/>
              <a:ext cx="9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1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845" y="1900"/>
              <a:ext cx="9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1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53" name="直接连接符 52"/>
            <p:cNvSpPr/>
            <p:nvPr/>
          </p:nvSpPr>
          <p:spPr>
            <a:xfrm>
              <a:off x="4034" y="734"/>
              <a:ext cx="1028" cy="1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" name="直接连接符 53"/>
            <p:cNvSpPr/>
            <p:nvPr/>
          </p:nvSpPr>
          <p:spPr>
            <a:xfrm>
              <a:off x="4034" y="1591"/>
              <a:ext cx="1" cy="514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" name="椭圆 54"/>
            <p:cNvSpPr/>
            <p:nvPr/>
          </p:nvSpPr>
          <p:spPr>
            <a:xfrm>
              <a:off x="3999" y="2071"/>
              <a:ext cx="69" cy="68"/>
            </a:xfrm>
            <a:prstGeom prst="ellipse">
              <a:avLst/>
            </a:prstGeom>
            <a:solidFill>
              <a:srgbClr val="800000"/>
            </a:solidFill>
            <a:ln w="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5011" y="682"/>
              <a:ext cx="103" cy="103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4685" y="699"/>
              <a:ext cx="69" cy="69"/>
            </a:xfrm>
            <a:prstGeom prst="ellipse">
              <a:avLst/>
            </a:prstGeom>
            <a:solidFill>
              <a:srgbClr val="800000"/>
            </a:solidFill>
            <a:ln w="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8" name="直接连接符 57"/>
            <p:cNvSpPr/>
            <p:nvPr/>
          </p:nvSpPr>
          <p:spPr>
            <a:xfrm>
              <a:off x="4720" y="3117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" name="直接连接符 58"/>
            <p:cNvSpPr/>
            <p:nvPr/>
          </p:nvSpPr>
          <p:spPr>
            <a:xfrm flipV="1">
              <a:off x="4720" y="2431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" name="直接连接符 59"/>
            <p:cNvSpPr/>
            <p:nvPr/>
          </p:nvSpPr>
          <p:spPr>
            <a:xfrm>
              <a:off x="4668" y="2602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" name="直接连接符 60"/>
            <p:cNvSpPr/>
            <p:nvPr/>
          </p:nvSpPr>
          <p:spPr>
            <a:xfrm>
              <a:off x="4668" y="3117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" name="直接连接符 61"/>
            <p:cNvSpPr/>
            <p:nvPr/>
          </p:nvSpPr>
          <p:spPr>
            <a:xfrm flipV="1">
              <a:off x="4771" y="2602"/>
              <a:ext cx="1" cy="515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" name="直接连接符 62"/>
            <p:cNvSpPr/>
            <p:nvPr/>
          </p:nvSpPr>
          <p:spPr>
            <a:xfrm flipV="1">
              <a:off x="4668" y="2602"/>
              <a:ext cx="1" cy="515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4" name="矩形 63"/>
            <p:cNvSpPr/>
            <p:nvPr/>
          </p:nvSpPr>
          <p:spPr>
            <a:xfrm>
              <a:off x="4342" y="2877"/>
              <a:ext cx="249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e1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181" y="2592"/>
              <a:ext cx="379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0.1K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608" y="912"/>
              <a:ext cx="331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68K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373" y="912"/>
              <a:ext cx="235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4K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114" y="819"/>
              <a:ext cx="331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15V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69" name="直接连接符 68"/>
            <p:cNvSpPr/>
            <p:nvPr/>
          </p:nvSpPr>
          <p:spPr>
            <a:xfrm>
              <a:off x="4034" y="2962"/>
              <a:ext cx="1" cy="172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" name="直接连接符 69"/>
            <p:cNvSpPr/>
            <p:nvPr/>
          </p:nvSpPr>
          <p:spPr>
            <a:xfrm flipV="1">
              <a:off x="4034" y="2277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" name="直接连接符 70"/>
            <p:cNvSpPr/>
            <p:nvPr/>
          </p:nvSpPr>
          <p:spPr>
            <a:xfrm>
              <a:off x="3982" y="2448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" name="直接连接符 71"/>
            <p:cNvSpPr/>
            <p:nvPr/>
          </p:nvSpPr>
          <p:spPr>
            <a:xfrm>
              <a:off x="3982" y="2962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" name="直接连接符 72"/>
            <p:cNvSpPr/>
            <p:nvPr/>
          </p:nvSpPr>
          <p:spPr>
            <a:xfrm flipV="1">
              <a:off x="4085" y="2448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4" name="直接连接符 73"/>
            <p:cNvSpPr/>
            <p:nvPr/>
          </p:nvSpPr>
          <p:spPr>
            <a:xfrm flipV="1">
              <a:off x="3982" y="2448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5" name="矩形 74"/>
            <p:cNvSpPr/>
            <p:nvPr/>
          </p:nvSpPr>
          <p:spPr>
            <a:xfrm>
              <a:off x="3685" y="2688"/>
              <a:ext cx="256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b2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76" name="直接连接符 75"/>
            <p:cNvSpPr/>
            <p:nvPr/>
          </p:nvSpPr>
          <p:spPr>
            <a:xfrm>
              <a:off x="4720" y="3888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7" name="直接连接符 76"/>
            <p:cNvSpPr/>
            <p:nvPr/>
          </p:nvSpPr>
          <p:spPr>
            <a:xfrm flipV="1">
              <a:off x="4720" y="3202"/>
              <a:ext cx="1" cy="172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" name="直接连接符 77"/>
            <p:cNvSpPr/>
            <p:nvPr/>
          </p:nvSpPr>
          <p:spPr>
            <a:xfrm>
              <a:off x="4668" y="3374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9" name="直接连接符 78"/>
            <p:cNvSpPr/>
            <p:nvPr/>
          </p:nvSpPr>
          <p:spPr>
            <a:xfrm>
              <a:off x="4668" y="3888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0" name="直接连接符 79"/>
            <p:cNvSpPr/>
            <p:nvPr/>
          </p:nvSpPr>
          <p:spPr>
            <a:xfrm flipV="1">
              <a:off x="4771" y="3374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" name="直接连接符 80"/>
            <p:cNvSpPr/>
            <p:nvPr/>
          </p:nvSpPr>
          <p:spPr>
            <a:xfrm flipV="1">
              <a:off x="4668" y="3374"/>
              <a:ext cx="1" cy="51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" name="矩形 81"/>
            <p:cNvSpPr/>
            <p:nvPr/>
          </p:nvSpPr>
          <p:spPr>
            <a:xfrm>
              <a:off x="4373" y="3648"/>
              <a:ext cx="249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e2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3" name="直接连接符 82"/>
            <p:cNvSpPr/>
            <p:nvPr/>
          </p:nvSpPr>
          <p:spPr>
            <a:xfrm flipV="1">
              <a:off x="5062" y="3374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" name="直接连接符 83"/>
            <p:cNvSpPr/>
            <p:nvPr/>
          </p:nvSpPr>
          <p:spPr>
            <a:xfrm>
              <a:off x="5062" y="3717"/>
              <a:ext cx="1" cy="17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" name="直接连接符 84"/>
            <p:cNvSpPr/>
            <p:nvPr/>
          </p:nvSpPr>
          <p:spPr>
            <a:xfrm>
              <a:off x="5062" y="3665"/>
              <a:ext cx="1" cy="52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6" name="直接连接符 85"/>
            <p:cNvSpPr/>
            <p:nvPr/>
          </p:nvSpPr>
          <p:spPr>
            <a:xfrm>
              <a:off x="5062" y="3545"/>
              <a:ext cx="1" cy="52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" name="直接连接符 86"/>
            <p:cNvSpPr/>
            <p:nvPr/>
          </p:nvSpPr>
          <p:spPr>
            <a:xfrm>
              <a:off x="4908" y="3665"/>
              <a:ext cx="309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" name="直接连接符 87"/>
            <p:cNvSpPr/>
            <p:nvPr/>
          </p:nvSpPr>
          <p:spPr>
            <a:xfrm>
              <a:off x="4908" y="3597"/>
              <a:ext cx="309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" name="矩形 88"/>
            <p:cNvSpPr/>
            <p:nvPr/>
          </p:nvSpPr>
          <p:spPr>
            <a:xfrm>
              <a:off x="5251" y="3528"/>
              <a:ext cx="17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r>
                <a:rPr lang="en-US" altLang="zh-CN" sz="2600" err="1">
                  <a:solidFill>
                    <a:srgbClr val="000000"/>
                  </a:solidFill>
                  <a:latin typeface="宋体" panose="02010600030101010101" pitchFamily="2" charset="-122"/>
                </a:rPr>
                <a:t>C</a:t>
              </a:r>
              <a:r>
                <a:rPr lang="en-US" altLang="zh-CN" sz="2600" baseline="-25000" err="1">
                  <a:solidFill>
                    <a:srgbClr val="000000"/>
                  </a:solidFill>
                  <a:latin typeface="宋体" panose="02010600030101010101" pitchFamily="2" charset="-122"/>
                </a:rPr>
                <a:t>e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 rot="16200000">
              <a:off x="4977" y="3325"/>
              <a:ext cx="95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1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4720" y="3254"/>
              <a:ext cx="342" cy="120"/>
            </a:xfrm>
            <a:custGeom>
              <a:avLst/>
              <a:gdLst/>
              <a:ahLst/>
              <a:cxnLst/>
              <a:pathLst>
                <a:path w="342" h="120">
                  <a:moveTo>
                    <a:pt x="342" y="120"/>
                  </a:move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" name="直接连接符 91"/>
            <p:cNvSpPr/>
            <p:nvPr/>
          </p:nvSpPr>
          <p:spPr>
            <a:xfrm>
              <a:off x="4034" y="2105"/>
              <a:ext cx="1" cy="172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" name="任意多边形 92"/>
            <p:cNvSpPr/>
            <p:nvPr/>
          </p:nvSpPr>
          <p:spPr>
            <a:xfrm>
              <a:off x="4034" y="3134"/>
              <a:ext cx="1028" cy="857"/>
            </a:xfrm>
            <a:custGeom>
              <a:avLst/>
              <a:gdLst/>
              <a:ahLst/>
              <a:cxnLst/>
              <a:pathLst>
                <a:path w="1028" h="857">
                  <a:moveTo>
                    <a:pt x="0" y="0"/>
                  </a:moveTo>
                  <a:lnTo>
                    <a:pt x="0" y="857"/>
                  </a:lnTo>
                  <a:lnTo>
                    <a:pt x="1028" y="857"/>
                  </a:lnTo>
                  <a:lnTo>
                    <a:pt x="1028" y="685"/>
                  </a:lnTo>
                </a:path>
              </a:pathLst>
            </a:custGeom>
            <a:noFill/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4685" y="3219"/>
              <a:ext cx="69" cy="69"/>
            </a:xfrm>
            <a:prstGeom prst="ellipse">
              <a:avLst/>
            </a:prstGeom>
            <a:solidFill>
              <a:srgbClr val="3F4511"/>
            </a:solidFill>
            <a:ln w="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232" y="3408"/>
              <a:ext cx="379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0.4K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685" y="3957"/>
              <a:ext cx="69" cy="68"/>
            </a:xfrm>
            <a:prstGeom prst="ellipse">
              <a:avLst/>
            </a:prstGeom>
            <a:solidFill>
              <a:srgbClr val="3F4511"/>
            </a:solidFill>
            <a:ln w="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3627" y="2448"/>
              <a:ext cx="331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12K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98" name="直接连接符 97"/>
            <p:cNvSpPr/>
            <p:nvPr/>
          </p:nvSpPr>
          <p:spPr>
            <a:xfrm>
              <a:off x="4634" y="4094"/>
              <a:ext cx="171" cy="1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9" name="直接连接符 98"/>
            <p:cNvSpPr/>
            <p:nvPr/>
          </p:nvSpPr>
          <p:spPr>
            <a:xfrm>
              <a:off x="4720" y="3922"/>
              <a:ext cx="1" cy="172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" name="矩形 99"/>
            <p:cNvSpPr/>
            <p:nvPr/>
          </p:nvSpPr>
          <p:spPr>
            <a:xfrm>
              <a:off x="5429" y="1680"/>
              <a:ext cx="1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000" i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zh-CN" sz="3000" baseline="-25000" err="1">
                  <a:solidFill>
                    <a:srgbClr val="000000"/>
                  </a:solidFill>
                  <a:latin typeface="宋体" panose="02010600030101010101" pitchFamily="2" charset="-122"/>
                </a:rPr>
                <a:t>o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0" y="254635"/>
            <a:ext cx="4479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3.1.2 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反馈的分类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7047" name="组合 87046"/>
          <p:cNvGrpSpPr/>
          <p:nvPr/>
        </p:nvGrpSpPr>
        <p:grpSpPr>
          <a:xfrm>
            <a:off x="1972945" y="1698625"/>
            <a:ext cx="4267200" cy="4191000"/>
            <a:chOff x="384" y="1680"/>
            <a:chExt cx="2688" cy="2640"/>
          </a:xfrm>
        </p:grpSpPr>
        <p:sp>
          <p:nvSpPr>
            <p:cNvPr id="87048" name="矩形 87047"/>
            <p:cNvSpPr/>
            <p:nvPr/>
          </p:nvSpPr>
          <p:spPr>
            <a:xfrm>
              <a:off x="384" y="1680"/>
              <a:ext cx="2688" cy="26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049" name="直接连接符 87048"/>
            <p:cNvSpPr/>
            <p:nvPr/>
          </p:nvSpPr>
          <p:spPr>
            <a:xfrm flipV="1">
              <a:off x="539" y="1990"/>
              <a:ext cx="1" cy="233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87050" name="直接连接符 87049"/>
            <p:cNvSpPr/>
            <p:nvPr/>
          </p:nvSpPr>
          <p:spPr>
            <a:xfrm flipV="1">
              <a:off x="1626" y="1990"/>
              <a:ext cx="1" cy="233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87051" name="直接连接符 87050"/>
            <p:cNvSpPr/>
            <p:nvPr/>
          </p:nvSpPr>
          <p:spPr>
            <a:xfrm flipV="1">
              <a:off x="2713" y="1990"/>
              <a:ext cx="1" cy="233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87052" name="直接连接符 87051"/>
            <p:cNvSpPr/>
            <p:nvPr/>
          </p:nvSpPr>
          <p:spPr>
            <a:xfrm>
              <a:off x="384" y="4165"/>
              <a:ext cx="2640" cy="1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87053" name="直接连接符 87052"/>
            <p:cNvSpPr/>
            <p:nvPr/>
          </p:nvSpPr>
          <p:spPr>
            <a:xfrm>
              <a:off x="384" y="2145"/>
              <a:ext cx="2640" cy="1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87054" name="直接连接符 87053"/>
            <p:cNvSpPr/>
            <p:nvPr/>
          </p:nvSpPr>
          <p:spPr>
            <a:xfrm flipH="1">
              <a:off x="1735" y="2394"/>
              <a:ext cx="155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55" name="直接连接符 87054"/>
            <p:cNvSpPr/>
            <p:nvPr/>
          </p:nvSpPr>
          <p:spPr>
            <a:xfrm flipH="1">
              <a:off x="1735" y="2705"/>
              <a:ext cx="155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56" name="直接连接符 87055"/>
            <p:cNvSpPr/>
            <p:nvPr/>
          </p:nvSpPr>
          <p:spPr>
            <a:xfrm>
              <a:off x="2512" y="2549"/>
              <a:ext cx="155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57" name="直接连接符 87056"/>
            <p:cNvSpPr/>
            <p:nvPr/>
          </p:nvSpPr>
          <p:spPr>
            <a:xfrm flipV="1">
              <a:off x="2046" y="2083"/>
              <a:ext cx="1" cy="156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58" name="直接连接符 87057"/>
            <p:cNvSpPr/>
            <p:nvPr/>
          </p:nvSpPr>
          <p:spPr>
            <a:xfrm>
              <a:off x="2046" y="2860"/>
              <a:ext cx="1" cy="15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59" name="直接连接符 87058"/>
            <p:cNvSpPr/>
            <p:nvPr/>
          </p:nvSpPr>
          <p:spPr>
            <a:xfrm>
              <a:off x="2046" y="2782"/>
              <a:ext cx="1" cy="78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0" name="直接连接符 87059"/>
            <p:cNvSpPr/>
            <p:nvPr/>
          </p:nvSpPr>
          <p:spPr>
            <a:xfrm>
              <a:off x="2046" y="2239"/>
              <a:ext cx="1" cy="77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1" name="直接连接符 87060"/>
            <p:cNvSpPr/>
            <p:nvPr/>
          </p:nvSpPr>
          <p:spPr>
            <a:xfrm>
              <a:off x="1999" y="2347"/>
              <a:ext cx="1" cy="9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2" name="直接连接符 87061"/>
            <p:cNvSpPr/>
            <p:nvPr/>
          </p:nvSpPr>
          <p:spPr>
            <a:xfrm>
              <a:off x="1952" y="2705"/>
              <a:ext cx="94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3" name="直接连接符 87062"/>
            <p:cNvSpPr/>
            <p:nvPr/>
          </p:nvSpPr>
          <p:spPr>
            <a:xfrm>
              <a:off x="1952" y="2394"/>
              <a:ext cx="94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4" name="任意多边形 87063"/>
            <p:cNvSpPr/>
            <p:nvPr/>
          </p:nvSpPr>
          <p:spPr>
            <a:xfrm>
              <a:off x="1890" y="2239"/>
              <a:ext cx="622" cy="621"/>
            </a:xfrm>
            <a:custGeom>
              <a:avLst/>
              <a:gdLst/>
              <a:ahLst/>
              <a:cxnLst/>
              <a:pathLst>
                <a:path w="622" h="621">
                  <a:moveTo>
                    <a:pt x="0" y="0"/>
                  </a:moveTo>
                  <a:lnTo>
                    <a:pt x="622" y="310"/>
                  </a:lnTo>
                  <a:lnTo>
                    <a:pt x="0" y="621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065" name="直接连接符 87064"/>
            <p:cNvSpPr/>
            <p:nvPr/>
          </p:nvSpPr>
          <p:spPr>
            <a:xfrm>
              <a:off x="1269" y="4103"/>
              <a:ext cx="1" cy="15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6" name="直接连接符 87065"/>
            <p:cNvSpPr/>
            <p:nvPr/>
          </p:nvSpPr>
          <p:spPr>
            <a:xfrm flipV="1">
              <a:off x="1269" y="3481"/>
              <a:ext cx="1" cy="156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7" name="直接连接符 87066"/>
            <p:cNvSpPr/>
            <p:nvPr/>
          </p:nvSpPr>
          <p:spPr>
            <a:xfrm>
              <a:off x="1223" y="3637"/>
              <a:ext cx="93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8" name="直接连接符 87067"/>
            <p:cNvSpPr/>
            <p:nvPr/>
          </p:nvSpPr>
          <p:spPr>
            <a:xfrm>
              <a:off x="1223" y="4103"/>
              <a:ext cx="93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69" name="直接连接符 87068"/>
            <p:cNvSpPr/>
            <p:nvPr/>
          </p:nvSpPr>
          <p:spPr>
            <a:xfrm flipV="1">
              <a:off x="1316" y="3637"/>
              <a:ext cx="1" cy="46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0" name="直接连接符 87069"/>
            <p:cNvSpPr/>
            <p:nvPr/>
          </p:nvSpPr>
          <p:spPr>
            <a:xfrm flipV="1">
              <a:off x="1223" y="3637"/>
              <a:ext cx="1" cy="46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1" name="直接连接符 87070"/>
            <p:cNvSpPr/>
            <p:nvPr/>
          </p:nvSpPr>
          <p:spPr>
            <a:xfrm>
              <a:off x="1269" y="3326"/>
              <a:ext cx="1" cy="15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2" name="直接连接符 87071"/>
            <p:cNvSpPr/>
            <p:nvPr/>
          </p:nvSpPr>
          <p:spPr>
            <a:xfrm flipV="1">
              <a:off x="1269" y="2705"/>
              <a:ext cx="1" cy="15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3" name="直接连接符 87072"/>
            <p:cNvSpPr/>
            <p:nvPr/>
          </p:nvSpPr>
          <p:spPr>
            <a:xfrm>
              <a:off x="1223" y="2860"/>
              <a:ext cx="93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4" name="直接连接符 87073"/>
            <p:cNvSpPr/>
            <p:nvPr/>
          </p:nvSpPr>
          <p:spPr>
            <a:xfrm>
              <a:off x="1223" y="3326"/>
              <a:ext cx="93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5" name="直接连接符 87074"/>
            <p:cNvSpPr/>
            <p:nvPr/>
          </p:nvSpPr>
          <p:spPr>
            <a:xfrm flipV="1">
              <a:off x="1316" y="2860"/>
              <a:ext cx="1" cy="46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6" name="直接连接符 87075"/>
            <p:cNvSpPr/>
            <p:nvPr/>
          </p:nvSpPr>
          <p:spPr>
            <a:xfrm flipV="1">
              <a:off x="1223" y="2860"/>
              <a:ext cx="1" cy="46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7" name="直接连接符 87076"/>
            <p:cNvSpPr/>
            <p:nvPr/>
          </p:nvSpPr>
          <p:spPr>
            <a:xfrm>
              <a:off x="1192" y="4258"/>
              <a:ext cx="155" cy="1"/>
            </a:xfrm>
            <a:prstGeom prst="line">
              <a:avLst/>
            </a:prstGeom>
            <a:ln w="25400" cap="flat" cmpd="sng">
              <a:solidFill>
                <a:srgbClr val="0000B4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8" name="直接连接符 87077"/>
            <p:cNvSpPr/>
            <p:nvPr/>
          </p:nvSpPr>
          <p:spPr>
            <a:xfrm>
              <a:off x="1269" y="4103"/>
              <a:ext cx="1" cy="155"/>
            </a:xfrm>
            <a:prstGeom prst="line">
              <a:avLst/>
            </a:prstGeom>
            <a:ln w="25400" cap="flat" cmpd="sng">
              <a:solidFill>
                <a:srgbClr val="0000B4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79" name="矩形 87078"/>
            <p:cNvSpPr/>
            <p:nvPr/>
          </p:nvSpPr>
          <p:spPr>
            <a:xfrm>
              <a:off x="648" y="2300"/>
              <a:ext cx="202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900">
                  <a:solidFill>
                    <a:srgbClr val="3F4511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080" name="矩形 87079"/>
            <p:cNvSpPr/>
            <p:nvPr/>
          </p:nvSpPr>
          <p:spPr>
            <a:xfrm>
              <a:off x="803" y="2363"/>
              <a:ext cx="140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300">
                  <a:solidFill>
                    <a:srgbClr val="3F451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081" name="直接连接符 87080"/>
            <p:cNvSpPr/>
            <p:nvPr/>
          </p:nvSpPr>
          <p:spPr>
            <a:xfrm flipH="1">
              <a:off x="493" y="2705"/>
              <a:ext cx="155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2" name="直接连接符 87081"/>
            <p:cNvSpPr/>
            <p:nvPr/>
          </p:nvSpPr>
          <p:spPr>
            <a:xfrm>
              <a:off x="959" y="2705"/>
              <a:ext cx="155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3" name="直接连接符 87082"/>
            <p:cNvSpPr/>
            <p:nvPr/>
          </p:nvSpPr>
          <p:spPr>
            <a:xfrm>
              <a:off x="695" y="2627"/>
              <a:ext cx="15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4" name="直接连接符 87083"/>
            <p:cNvSpPr/>
            <p:nvPr/>
          </p:nvSpPr>
          <p:spPr>
            <a:xfrm>
              <a:off x="648" y="2627"/>
              <a:ext cx="16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5" name="直接连接符 87084"/>
            <p:cNvSpPr/>
            <p:nvPr/>
          </p:nvSpPr>
          <p:spPr>
            <a:xfrm>
              <a:off x="757" y="2565"/>
              <a:ext cx="46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6" name="直接连接符 87085"/>
            <p:cNvSpPr/>
            <p:nvPr/>
          </p:nvSpPr>
          <p:spPr>
            <a:xfrm>
              <a:off x="648" y="2627"/>
              <a:ext cx="62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7" name="直接连接符 87086"/>
            <p:cNvSpPr/>
            <p:nvPr/>
          </p:nvSpPr>
          <p:spPr>
            <a:xfrm>
              <a:off x="865" y="2705"/>
              <a:ext cx="94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8" name="直接连接符 87087"/>
            <p:cNvSpPr/>
            <p:nvPr/>
          </p:nvSpPr>
          <p:spPr>
            <a:xfrm>
              <a:off x="648" y="2705"/>
              <a:ext cx="109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9" name="直接连接符 87088"/>
            <p:cNvSpPr/>
            <p:nvPr/>
          </p:nvSpPr>
          <p:spPr>
            <a:xfrm>
              <a:off x="757" y="2844"/>
              <a:ext cx="46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0" name="直接连接符 87089"/>
            <p:cNvSpPr/>
            <p:nvPr/>
          </p:nvSpPr>
          <p:spPr>
            <a:xfrm flipV="1">
              <a:off x="865" y="2565"/>
              <a:ext cx="1" cy="279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1" name="直接连接符 87090"/>
            <p:cNvSpPr/>
            <p:nvPr/>
          </p:nvSpPr>
          <p:spPr>
            <a:xfrm flipV="1">
              <a:off x="803" y="2565"/>
              <a:ext cx="1" cy="279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2" name="直接连接符 87091"/>
            <p:cNvSpPr/>
            <p:nvPr/>
          </p:nvSpPr>
          <p:spPr>
            <a:xfrm flipV="1">
              <a:off x="757" y="2565"/>
              <a:ext cx="1" cy="279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3" name="直接连接符 87092"/>
            <p:cNvSpPr/>
            <p:nvPr/>
          </p:nvSpPr>
          <p:spPr>
            <a:xfrm flipV="1">
              <a:off x="679" y="2596"/>
              <a:ext cx="1" cy="62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4" name="椭圆 87093"/>
            <p:cNvSpPr/>
            <p:nvPr/>
          </p:nvSpPr>
          <p:spPr>
            <a:xfrm>
              <a:off x="446" y="2658"/>
              <a:ext cx="93" cy="93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095" name="直接连接符 87094"/>
            <p:cNvSpPr/>
            <p:nvPr/>
          </p:nvSpPr>
          <p:spPr>
            <a:xfrm>
              <a:off x="959" y="2705"/>
              <a:ext cx="931" cy="1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6" name="直接连接符 87095"/>
            <p:cNvSpPr/>
            <p:nvPr/>
          </p:nvSpPr>
          <p:spPr>
            <a:xfrm>
              <a:off x="2356" y="3481"/>
              <a:ext cx="156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7" name="直接连接符 87096"/>
            <p:cNvSpPr/>
            <p:nvPr/>
          </p:nvSpPr>
          <p:spPr>
            <a:xfrm flipH="1">
              <a:off x="1890" y="3481"/>
              <a:ext cx="156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8" name="直接连接符 87097"/>
            <p:cNvSpPr/>
            <p:nvPr/>
          </p:nvSpPr>
          <p:spPr>
            <a:xfrm flipH="1">
              <a:off x="2294" y="3559"/>
              <a:ext cx="16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9" name="直接连接符 87098"/>
            <p:cNvSpPr/>
            <p:nvPr/>
          </p:nvSpPr>
          <p:spPr>
            <a:xfrm flipH="1">
              <a:off x="2341" y="3559"/>
              <a:ext cx="15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0" name="直接连接符 87099"/>
            <p:cNvSpPr/>
            <p:nvPr/>
          </p:nvSpPr>
          <p:spPr>
            <a:xfrm flipH="1">
              <a:off x="2201" y="3621"/>
              <a:ext cx="47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1" name="直接连接符 87100"/>
            <p:cNvSpPr/>
            <p:nvPr/>
          </p:nvSpPr>
          <p:spPr>
            <a:xfrm flipH="1">
              <a:off x="2294" y="3559"/>
              <a:ext cx="62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2" name="直接连接符 87101"/>
            <p:cNvSpPr/>
            <p:nvPr/>
          </p:nvSpPr>
          <p:spPr>
            <a:xfrm flipH="1">
              <a:off x="2046" y="3481"/>
              <a:ext cx="93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3" name="直接连接符 87102"/>
            <p:cNvSpPr/>
            <p:nvPr/>
          </p:nvSpPr>
          <p:spPr>
            <a:xfrm flipH="1">
              <a:off x="2248" y="3481"/>
              <a:ext cx="108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4" name="直接连接符 87103"/>
            <p:cNvSpPr/>
            <p:nvPr/>
          </p:nvSpPr>
          <p:spPr>
            <a:xfrm flipH="1">
              <a:off x="2201" y="3341"/>
              <a:ext cx="47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5" name="直接连接符 87104"/>
            <p:cNvSpPr/>
            <p:nvPr/>
          </p:nvSpPr>
          <p:spPr>
            <a:xfrm>
              <a:off x="2139" y="3341"/>
              <a:ext cx="1" cy="28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6" name="直接连接符 87105"/>
            <p:cNvSpPr/>
            <p:nvPr/>
          </p:nvSpPr>
          <p:spPr>
            <a:xfrm>
              <a:off x="2201" y="3341"/>
              <a:ext cx="1" cy="28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7" name="直接连接符 87106"/>
            <p:cNvSpPr/>
            <p:nvPr/>
          </p:nvSpPr>
          <p:spPr>
            <a:xfrm>
              <a:off x="2248" y="3341"/>
              <a:ext cx="1" cy="28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8" name="直接连接符 87107"/>
            <p:cNvSpPr/>
            <p:nvPr/>
          </p:nvSpPr>
          <p:spPr>
            <a:xfrm>
              <a:off x="2325" y="3528"/>
              <a:ext cx="1" cy="62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09" name="直接连接符 87108"/>
            <p:cNvSpPr/>
            <p:nvPr/>
          </p:nvSpPr>
          <p:spPr>
            <a:xfrm>
              <a:off x="2356" y="3481"/>
              <a:ext cx="295" cy="1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10" name="直接连接符 87109"/>
            <p:cNvSpPr/>
            <p:nvPr/>
          </p:nvSpPr>
          <p:spPr>
            <a:xfrm flipH="1">
              <a:off x="1269" y="3481"/>
              <a:ext cx="777" cy="1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11" name="矩形 87110"/>
            <p:cNvSpPr/>
            <p:nvPr/>
          </p:nvSpPr>
          <p:spPr>
            <a:xfrm>
              <a:off x="2092" y="3636"/>
              <a:ext cx="202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900">
                  <a:solidFill>
                    <a:srgbClr val="3F4511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112" name="矩形 87111"/>
            <p:cNvSpPr/>
            <p:nvPr/>
          </p:nvSpPr>
          <p:spPr>
            <a:xfrm>
              <a:off x="2279" y="3699"/>
              <a:ext cx="140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300">
                  <a:solidFill>
                    <a:srgbClr val="3F4511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113" name="直接连接符 87112"/>
            <p:cNvSpPr/>
            <p:nvPr/>
          </p:nvSpPr>
          <p:spPr>
            <a:xfrm>
              <a:off x="2512" y="2549"/>
              <a:ext cx="372" cy="1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14" name="椭圆 87113"/>
            <p:cNvSpPr/>
            <p:nvPr/>
          </p:nvSpPr>
          <p:spPr>
            <a:xfrm>
              <a:off x="2838" y="2503"/>
              <a:ext cx="93" cy="93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15" name="矩形 87114"/>
            <p:cNvSpPr/>
            <p:nvPr/>
          </p:nvSpPr>
          <p:spPr>
            <a:xfrm>
              <a:off x="959" y="2922"/>
              <a:ext cx="202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900">
                  <a:solidFill>
                    <a:srgbClr val="3F4511"/>
                  </a:solidFill>
                  <a:latin typeface="Times New Roman" panose="02020603050405020304" pitchFamily="18" charset="0"/>
                </a:rPr>
                <a:t>R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116" name="矩形 87115"/>
            <p:cNvSpPr/>
            <p:nvPr/>
          </p:nvSpPr>
          <p:spPr>
            <a:xfrm>
              <a:off x="959" y="3698"/>
              <a:ext cx="202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900">
                  <a:solidFill>
                    <a:srgbClr val="3F4511"/>
                  </a:solidFill>
                  <a:latin typeface="Times New Roman" panose="02020603050405020304" pitchFamily="18" charset="0"/>
                </a:rPr>
                <a:t>R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117" name="矩形 87116"/>
            <p:cNvSpPr/>
            <p:nvPr/>
          </p:nvSpPr>
          <p:spPr>
            <a:xfrm>
              <a:off x="1114" y="3761"/>
              <a:ext cx="140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300">
                  <a:solidFill>
                    <a:srgbClr val="3F4511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118" name="矩形 87117"/>
            <p:cNvSpPr/>
            <p:nvPr/>
          </p:nvSpPr>
          <p:spPr>
            <a:xfrm>
              <a:off x="1098" y="3000"/>
              <a:ext cx="140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300">
                  <a:solidFill>
                    <a:srgbClr val="3F451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7119" name="直接连接符 87118"/>
            <p:cNvSpPr/>
            <p:nvPr/>
          </p:nvSpPr>
          <p:spPr>
            <a:xfrm>
              <a:off x="1269" y="3326"/>
              <a:ext cx="1" cy="311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20" name="直接连接符 87119"/>
            <p:cNvSpPr/>
            <p:nvPr/>
          </p:nvSpPr>
          <p:spPr>
            <a:xfrm>
              <a:off x="1269" y="4103"/>
              <a:ext cx="1" cy="155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21" name="直接连接符 87120"/>
            <p:cNvSpPr/>
            <p:nvPr/>
          </p:nvSpPr>
          <p:spPr>
            <a:xfrm>
              <a:off x="1269" y="2705"/>
              <a:ext cx="1" cy="155"/>
            </a:xfrm>
            <a:prstGeom prst="line">
              <a:avLst/>
            </a:prstGeom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122" name="椭圆 87121"/>
            <p:cNvSpPr/>
            <p:nvPr/>
          </p:nvSpPr>
          <p:spPr>
            <a:xfrm>
              <a:off x="1238" y="2673"/>
              <a:ext cx="62" cy="63"/>
            </a:xfrm>
            <a:prstGeom prst="ellipse">
              <a:avLst/>
            </a:prstGeom>
            <a:solidFill>
              <a:srgbClr val="000080"/>
            </a:solidFill>
            <a:ln w="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23" name="椭圆 87122"/>
            <p:cNvSpPr/>
            <p:nvPr/>
          </p:nvSpPr>
          <p:spPr>
            <a:xfrm>
              <a:off x="2636" y="2518"/>
              <a:ext cx="62" cy="62"/>
            </a:xfrm>
            <a:prstGeom prst="ellipse">
              <a:avLst/>
            </a:prstGeom>
            <a:solidFill>
              <a:srgbClr val="000080"/>
            </a:solidFill>
            <a:ln w="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24" name="椭圆 87123"/>
            <p:cNvSpPr/>
            <p:nvPr/>
          </p:nvSpPr>
          <p:spPr>
            <a:xfrm>
              <a:off x="1238" y="3450"/>
              <a:ext cx="62" cy="62"/>
            </a:xfrm>
            <a:prstGeom prst="ellipse">
              <a:avLst/>
            </a:prstGeom>
            <a:solidFill>
              <a:srgbClr val="000080"/>
            </a:solidFill>
            <a:ln w="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25" name="矩形 87124"/>
            <p:cNvSpPr/>
            <p:nvPr/>
          </p:nvSpPr>
          <p:spPr>
            <a:xfrm>
              <a:off x="2030" y="2052"/>
              <a:ext cx="31" cy="249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26" name="矩形 87125"/>
            <p:cNvSpPr/>
            <p:nvPr/>
          </p:nvSpPr>
          <p:spPr>
            <a:xfrm>
              <a:off x="2030" y="2813"/>
              <a:ext cx="31" cy="249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27" name="任意多边形 87126"/>
            <p:cNvSpPr/>
            <p:nvPr/>
          </p:nvSpPr>
          <p:spPr>
            <a:xfrm>
              <a:off x="1595" y="2099"/>
              <a:ext cx="1072" cy="1382"/>
            </a:xfrm>
            <a:custGeom>
              <a:avLst/>
              <a:gdLst/>
              <a:ahLst/>
              <a:cxnLst/>
              <a:pathLst>
                <a:path w="1072" h="1382">
                  <a:moveTo>
                    <a:pt x="311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1072" y="0"/>
                  </a:lnTo>
                  <a:lnTo>
                    <a:pt x="1072" y="1382"/>
                  </a:lnTo>
                </a:path>
              </a:pathLst>
            </a:custGeom>
            <a:noFill/>
            <a:ln w="25400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128" name="矩形 87127"/>
            <p:cNvSpPr/>
            <p:nvPr/>
          </p:nvSpPr>
          <p:spPr>
            <a:xfrm>
              <a:off x="384" y="2736"/>
              <a:ext cx="25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i="1">
                  <a:latin typeface="Times New Roman" panose="02020603050405020304" pitchFamily="18" charset="0"/>
                </a:rPr>
                <a:t>v</a:t>
              </a:r>
              <a:r>
                <a:rPr lang="en-US" altLang="zh-CN" sz="2800" i="1" baseline="-25000">
                  <a:latin typeface="Times New Roman" panose="02020603050405020304" pitchFamily="18" charset="0"/>
                </a:rPr>
                <a:t>i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87129" name="矩形 87128"/>
            <p:cNvSpPr/>
            <p:nvPr/>
          </p:nvSpPr>
          <p:spPr>
            <a:xfrm>
              <a:off x="2736" y="2544"/>
              <a:ext cx="2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i="1" err="1">
                  <a:latin typeface="Times New Roman" panose="02020603050405020304" pitchFamily="18" charset="0"/>
                </a:rPr>
                <a:t>v</a:t>
              </a:r>
              <a:r>
                <a:rPr lang="en-US" altLang="zh-CN" sz="2800" i="1" baseline="-25000" err="1">
                  <a:latin typeface="Times New Roman" panose="02020603050405020304" pitchFamily="18" charset="0"/>
                </a:rPr>
                <a:t>o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87130" name="组合 87129"/>
            <p:cNvGrpSpPr/>
            <p:nvPr/>
          </p:nvGrpSpPr>
          <p:grpSpPr>
            <a:xfrm>
              <a:off x="1728" y="1680"/>
              <a:ext cx="832" cy="351"/>
              <a:chOff x="3072" y="177"/>
              <a:chExt cx="832" cy="351"/>
            </a:xfrm>
          </p:grpSpPr>
          <p:sp>
            <p:nvSpPr>
              <p:cNvPr id="87131" name="文本框 87130"/>
              <p:cNvSpPr txBox="1"/>
              <p:nvPr/>
            </p:nvSpPr>
            <p:spPr>
              <a:xfrm>
                <a:off x="3120" y="177"/>
                <a:ext cx="78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800" dirty="0">
                    <a:latin typeface="Times New Roman" panose="02020603050405020304" pitchFamily="18" charset="0"/>
                  </a:rPr>
                  <a:t>交、直</a:t>
                </a:r>
                <a:endParaRPr lang="zh-C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32" name="直接连接符 87131"/>
              <p:cNvSpPr/>
              <p:nvPr/>
            </p:nvSpPr>
            <p:spPr>
              <a:xfrm flipH="1">
                <a:off x="3072" y="528"/>
                <a:ext cx="816" cy="0"/>
              </a:xfrm>
              <a:prstGeom prst="line">
                <a:avLst/>
              </a:prstGeom>
              <a:ln w="47625" cap="flat" cmpd="sng">
                <a:solidFill>
                  <a:srgbClr val="CC33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87133" name="组合 87132"/>
            <p:cNvGrpSpPr/>
            <p:nvPr/>
          </p:nvGrpSpPr>
          <p:grpSpPr>
            <a:xfrm>
              <a:off x="1488" y="2880"/>
              <a:ext cx="1056" cy="384"/>
              <a:chOff x="2592" y="1536"/>
              <a:chExt cx="1392" cy="432"/>
            </a:xfrm>
          </p:grpSpPr>
          <p:sp>
            <p:nvSpPr>
              <p:cNvPr id="87134" name="直接连接符 87133"/>
              <p:cNvSpPr/>
              <p:nvPr/>
            </p:nvSpPr>
            <p:spPr>
              <a:xfrm flipH="1">
                <a:off x="2592" y="1968"/>
                <a:ext cx="1392" cy="0"/>
              </a:xfrm>
              <a:prstGeom prst="line">
                <a:avLst/>
              </a:prstGeom>
              <a:ln w="47625" cap="flat" cmpd="sng">
                <a:solidFill>
                  <a:srgbClr val="CC33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7135" name="矩形 87134"/>
              <p:cNvSpPr/>
              <p:nvPr/>
            </p:nvSpPr>
            <p:spPr>
              <a:xfrm>
                <a:off x="2928" y="1536"/>
                <a:ext cx="912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zh-CN" altLang="en-US" sz="2800" dirty="0">
                    <a:latin typeface="Times New Roman" panose="02020603050405020304" pitchFamily="18" charset="0"/>
                  </a:rPr>
                  <a:t>交流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786765" y="925830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一、直流反馈与交流反馈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9276" name="文本占位符 779275"/>
          <p:cNvSpPr>
            <a:spLocks noGrp="1"/>
          </p:cNvSpPr>
          <p:nvPr>
            <p:ph type="body" idx="1"/>
          </p:nvPr>
        </p:nvSpPr>
        <p:spPr>
          <a:xfrm>
            <a:off x="-40640" y="1143000"/>
            <a:ext cx="9144000" cy="1524000"/>
          </a:xfrm>
        </p:spPr>
        <p:txBody>
          <a:bodyPr/>
          <a:p>
            <a:r>
              <a:rPr lang="zh-CN" altLang="en-US" sz="2800" dirty="0">
                <a:solidFill>
                  <a:srgbClr val="FF0000"/>
                </a:solidFill>
              </a:rPr>
              <a:t>再如：</a:t>
            </a:r>
            <a:r>
              <a:rPr lang="zh-CN" altLang="en-US" sz="2400" dirty="0"/>
              <a:t>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</a:rPr>
              <a:t>根据直流反馈与交流反馈的定义，画出电路的直流通路和交流通路就一目了然了。例如：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79277" name="对象 779276"/>
          <p:cNvGraphicFramePr/>
          <p:nvPr/>
        </p:nvGraphicFramePr>
        <p:xfrm>
          <a:off x="416560" y="2971800"/>
          <a:ext cx="80010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153275" imgH="2314575" progId="Paint.Picture">
                  <p:embed/>
                </p:oleObj>
              </mc:Choice>
              <mc:Fallback>
                <p:oleObj name="" r:id="rId1" imgW="7153275" imgH="23145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6560" y="2971800"/>
                        <a:ext cx="8001000" cy="2589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278" name="文本框 779277"/>
          <p:cNvSpPr txBox="1"/>
          <p:nvPr/>
        </p:nvSpPr>
        <p:spPr>
          <a:xfrm>
            <a:off x="492760" y="5943600"/>
            <a:ext cx="8077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</a:rPr>
              <a:t>结论：电路中只存在直流反馈，不存在交流反馈。</a:t>
            </a:r>
            <a:endParaRPr lang="zh-CN" alt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29" name="Line 3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389890" y="13779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一、直流反馈与交流反馈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92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92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Line 3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5025" name="组合 85024"/>
          <p:cNvGrpSpPr/>
          <p:nvPr/>
        </p:nvGrpSpPr>
        <p:grpSpPr>
          <a:xfrm>
            <a:off x="755650" y="2205038"/>
            <a:ext cx="3276600" cy="3276600"/>
            <a:chOff x="720" y="2112"/>
            <a:chExt cx="2064" cy="2064"/>
          </a:xfrm>
        </p:grpSpPr>
        <p:sp>
          <p:nvSpPr>
            <p:cNvPr id="85026" name="矩形 85025"/>
            <p:cNvSpPr/>
            <p:nvPr/>
          </p:nvSpPr>
          <p:spPr>
            <a:xfrm>
              <a:off x="720" y="2112"/>
              <a:ext cx="206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27" name="直接连接符 85026"/>
            <p:cNvSpPr/>
            <p:nvPr/>
          </p:nvSpPr>
          <p:spPr>
            <a:xfrm flipH="1">
              <a:off x="1718" y="2473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28" name="直接连接符 85027"/>
            <p:cNvSpPr/>
            <p:nvPr/>
          </p:nvSpPr>
          <p:spPr>
            <a:xfrm flipH="1">
              <a:off x="1718" y="2817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29" name="直接连接符 85028"/>
            <p:cNvSpPr/>
            <p:nvPr/>
          </p:nvSpPr>
          <p:spPr>
            <a:xfrm>
              <a:off x="2578" y="2645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0" name="直接连接符 85029"/>
            <p:cNvSpPr/>
            <p:nvPr/>
          </p:nvSpPr>
          <p:spPr>
            <a:xfrm>
              <a:off x="2010" y="2422"/>
              <a:ext cx="1" cy="10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1" name="直接连接符 85030"/>
            <p:cNvSpPr/>
            <p:nvPr/>
          </p:nvSpPr>
          <p:spPr>
            <a:xfrm>
              <a:off x="1958" y="2817"/>
              <a:ext cx="104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2" name="直接连接符 85031"/>
            <p:cNvSpPr/>
            <p:nvPr/>
          </p:nvSpPr>
          <p:spPr>
            <a:xfrm>
              <a:off x="1958" y="2473"/>
              <a:ext cx="104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3" name="任意多边形 85032"/>
            <p:cNvSpPr/>
            <p:nvPr/>
          </p:nvSpPr>
          <p:spPr>
            <a:xfrm>
              <a:off x="1890" y="2301"/>
              <a:ext cx="688" cy="688"/>
            </a:xfrm>
            <a:custGeom>
              <a:avLst/>
              <a:gdLst/>
              <a:ahLst/>
              <a:cxnLst/>
              <a:pathLst>
                <a:path w="688" h="688">
                  <a:moveTo>
                    <a:pt x="0" y="0"/>
                  </a:moveTo>
                  <a:lnTo>
                    <a:pt x="688" y="344"/>
                  </a:lnTo>
                  <a:lnTo>
                    <a:pt x="0" y="688"/>
                  </a:lnTo>
                  <a:lnTo>
                    <a:pt x="0" y="0"/>
                  </a:lnTo>
                </a:path>
              </a:pathLst>
            </a:custGeom>
            <a:noFill/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34" name="直接连接符 85033"/>
            <p:cNvSpPr/>
            <p:nvPr/>
          </p:nvSpPr>
          <p:spPr>
            <a:xfrm flipH="1">
              <a:off x="1012" y="2473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5" name="直接连接符 85034"/>
            <p:cNvSpPr/>
            <p:nvPr/>
          </p:nvSpPr>
          <p:spPr>
            <a:xfrm>
              <a:off x="1700" y="2473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6" name="直接连接符 85035"/>
            <p:cNvSpPr/>
            <p:nvPr/>
          </p:nvSpPr>
          <p:spPr>
            <a:xfrm>
              <a:off x="1700" y="2422"/>
              <a:ext cx="1" cy="10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7" name="直接连接符 85036"/>
            <p:cNvSpPr/>
            <p:nvPr/>
          </p:nvSpPr>
          <p:spPr>
            <a:xfrm>
              <a:off x="1184" y="2422"/>
              <a:ext cx="1" cy="10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8" name="直接连接符 85037"/>
            <p:cNvSpPr/>
            <p:nvPr/>
          </p:nvSpPr>
          <p:spPr>
            <a:xfrm>
              <a:off x="1184" y="2525"/>
              <a:ext cx="516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9" name="直接连接符 85038"/>
            <p:cNvSpPr/>
            <p:nvPr/>
          </p:nvSpPr>
          <p:spPr>
            <a:xfrm>
              <a:off x="1184" y="2422"/>
              <a:ext cx="516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0" name="直接连接符 85039"/>
            <p:cNvSpPr/>
            <p:nvPr/>
          </p:nvSpPr>
          <p:spPr>
            <a:xfrm>
              <a:off x="2474" y="3264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1" name="直接连接符 85040"/>
            <p:cNvSpPr/>
            <p:nvPr/>
          </p:nvSpPr>
          <p:spPr>
            <a:xfrm flipH="1">
              <a:off x="1786" y="3264"/>
              <a:ext cx="172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2" name="直接连接符 85041"/>
            <p:cNvSpPr/>
            <p:nvPr/>
          </p:nvSpPr>
          <p:spPr>
            <a:xfrm flipV="1">
              <a:off x="1958" y="3213"/>
              <a:ext cx="1" cy="10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3" name="直接连接符 85042"/>
            <p:cNvSpPr/>
            <p:nvPr/>
          </p:nvSpPr>
          <p:spPr>
            <a:xfrm flipV="1">
              <a:off x="2474" y="3213"/>
              <a:ext cx="1" cy="10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4" name="直接连接符 85043"/>
            <p:cNvSpPr/>
            <p:nvPr/>
          </p:nvSpPr>
          <p:spPr>
            <a:xfrm flipH="1">
              <a:off x="1958" y="3213"/>
              <a:ext cx="516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5" name="直接连接符 85044"/>
            <p:cNvSpPr/>
            <p:nvPr/>
          </p:nvSpPr>
          <p:spPr>
            <a:xfrm flipH="1">
              <a:off x="1958" y="3316"/>
              <a:ext cx="516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6" name="直接连接符 85045"/>
            <p:cNvSpPr/>
            <p:nvPr/>
          </p:nvSpPr>
          <p:spPr>
            <a:xfrm>
              <a:off x="1718" y="3952"/>
              <a:ext cx="1" cy="172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7" name="直接连接符 85046"/>
            <p:cNvSpPr/>
            <p:nvPr/>
          </p:nvSpPr>
          <p:spPr>
            <a:xfrm flipV="1">
              <a:off x="1718" y="3264"/>
              <a:ext cx="1" cy="172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8" name="直接连接符 85047"/>
            <p:cNvSpPr/>
            <p:nvPr/>
          </p:nvSpPr>
          <p:spPr>
            <a:xfrm>
              <a:off x="1666" y="3436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9" name="直接连接符 85048"/>
            <p:cNvSpPr/>
            <p:nvPr/>
          </p:nvSpPr>
          <p:spPr>
            <a:xfrm>
              <a:off x="1666" y="3952"/>
              <a:ext cx="103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0" name="直接连接符 85049"/>
            <p:cNvSpPr/>
            <p:nvPr/>
          </p:nvSpPr>
          <p:spPr>
            <a:xfrm flipV="1">
              <a:off x="1769" y="3436"/>
              <a:ext cx="1" cy="516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1" name="直接连接符 85050"/>
            <p:cNvSpPr/>
            <p:nvPr/>
          </p:nvSpPr>
          <p:spPr>
            <a:xfrm flipV="1">
              <a:off x="1666" y="3436"/>
              <a:ext cx="1" cy="516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2" name="直接连接符 85051"/>
            <p:cNvSpPr/>
            <p:nvPr/>
          </p:nvSpPr>
          <p:spPr>
            <a:xfrm>
              <a:off x="909" y="3185"/>
              <a:ext cx="172" cy="1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3" name="直接连接符 85052"/>
            <p:cNvSpPr/>
            <p:nvPr/>
          </p:nvSpPr>
          <p:spPr>
            <a:xfrm>
              <a:off x="995" y="3013"/>
              <a:ext cx="1" cy="172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4" name="椭圆 85053"/>
            <p:cNvSpPr/>
            <p:nvPr/>
          </p:nvSpPr>
          <p:spPr>
            <a:xfrm>
              <a:off x="944" y="2422"/>
              <a:ext cx="103" cy="103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55" name="椭圆 85054"/>
            <p:cNvSpPr/>
            <p:nvPr/>
          </p:nvSpPr>
          <p:spPr>
            <a:xfrm>
              <a:off x="944" y="2962"/>
              <a:ext cx="103" cy="103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56" name="矩形 85055"/>
            <p:cNvSpPr/>
            <p:nvPr/>
          </p:nvSpPr>
          <p:spPr>
            <a:xfrm>
              <a:off x="823" y="2197"/>
              <a:ext cx="144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2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057" name="矩形 85056"/>
            <p:cNvSpPr/>
            <p:nvPr/>
          </p:nvSpPr>
          <p:spPr>
            <a:xfrm>
              <a:off x="823" y="2909"/>
              <a:ext cx="85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200">
                  <a:solidFill>
                    <a:srgbClr val="00008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058" name="矩形 85057"/>
            <p:cNvSpPr/>
            <p:nvPr/>
          </p:nvSpPr>
          <p:spPr>
            <a:xfrm>
              <a:off x="1356" y="2146"/>
              <a:ext cx="192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5059" name="矩形 85058"/>
            <p:cNvSpPr/>
            <p:nvPr/>
          </p:nvSpPr>
          <p:spPr>
            <a:xfrm>
              <a:off x="2423" y="3384"/>
              <a:ext cx="144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2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060" name="矩形 85059"/>
            <p:cNvSpPr/>
            <p:nvPr/>
          </p:nvSpPr>
          <p:spPr>
            <a:xfrm>
              <a:off x="1924" y="3367"/>
              <a:ext cx="85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200">
                  <a:solidFill>
                    <a:srgbClr val="00008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061" name="矩形 85060"/>
            <p:cNvSpPr/>
            <p:nvPr/>
          </p:nvSpPr>
          <p:spPr>
            <a:xfrm>
              <a:off x="2096" y="2954"/>
              <a:ext cx="206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L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5062" name="矩形 85061"/>
            <p:cNvSpPr/>
            <p:nvPr/>
          </p:nvSpPr>
          <p:spPr>
            <a:xfrm>
              <a:off x="1374" y="3504"/>
              <a:ext cx="192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5063" name="直接连接符 85062"/>
            <p:cNvSpPr/>
            <p:nvPr/>
          </p:nvSpPr>
          <p:spPr>
            <a:xfrm>
              <a:off x="1632" y="4142"/>
              <a:ext cx="17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64" name="直接连接符 85063"/>
            <p:cNvSpPr/>
            <p:nvPr/>
          </p:nvSpPr>
          <p:spPr>
            <a:xfrm>
              <a:off x="1718" y="3970"/>
              <a:ext cx="1" cy="172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65" name="任意多边形 85064"/>
            <p:cNvSpPr/>
            <p:nvPr/>
          </p:nvSpPr>
          <p:spPr>
            <a:xfrm>
              <a:off x="2629" y="2645"/>
              <a:ext cx="121" cy="619"/>
            </a:xfrm>
            <a:custGeom>
              <a:avLst/>
              <a:gdLst/>
              <a:ahLst/>
              <a:cxnLst/>
              <a:pathLst>
                <a:path w="121" h="619">
                  <a:moveTo>
                    <a:pt x="121" y="0"/>
                  </a:moveTo>
                  <a:lnTo>
                    <a:pt x="121" y="619"/>
                  </a:lnTo>
                  <a:lnTo>
                    <a:pt x="0" y="619"/>
                  </a:lnTo>
                </a:path>
              </a:pathLst>
            </a:custGeom>
            <a:noFill/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66" name="任意多边形 85065"/>
            <p:cNvSpPr/>
            <p:nvPr/>
          </p:nvSpPr>
          <p:spPr>
            <a:xfrm>
              <a:off x="1718" y="2817"/>
              <a:ext cx="103" cy="447"/>
            </a:xfrm>
            <a:custGeom>
              <a:avLst/>
              <a:gdLst/>
              <a:ahLst/>
              <a:cxnLst/>
              <a:pathLst>
                <a:path w="103" h="447">
                  <a:moveTo>
                    <a:pt x="0" y="0"/>
                  </a:moveTo>
                  <a:lnTo>
                    <a:pt x="0" y="447"/>
                  </a:lnTo>
                  <a:lnTo>
                    <a:pt x="103" y="447"/>
                  </a:lnTo>
                </a:path>
              </a:pathLst>
            </a:custGeom>
            <a:noFill/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67" name="椭圆 85066"/>
            <p:cNvSpPr/>
            <p:nvPr/>
          </p:nvSpPr>
          <p:spPr>
            <a:xfrm>
              <a:off x="1683" y="3230"/>
              <a:ext cx="69" cy="69"/>
            </a:xfrm>
            <a:prstGeom prst="ellipse">
              <a:avLst/>
            </a:prstGeom>
            <a:solidFill>
              <a:srgbClr val="800000"/>
            </a:solidFill>
            <a:ln w="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68" name="矩形 85067"/>
            <p:cNvSpPr/>
            <p:nvPr/>
          </p:nvSpPr>
          <p:spPr>
            <a:xfrm>
              <a:off x="864" y="2544"/>
              <a:ext cx="25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i="1">
                  <a:latin typeface="Times New Roman" panose="02020603050405020304" pitchFamily="18" charset="0"/>
                </a:rPr>
                <a:t>v</a:t>
              </a:r>
              <a:r>
                <a:rPr lang="en-US" altLang="zh-CN" sz="2800" i="1" baseline="-25000">
                  <a:latin typeface="Times New Roman" panose="02020603050405020304" pitchFamily="18" charset="0"/>
                </a:rPr>
                <a:t>i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85069" name="矩形 85068"/>
            <p:cNvSpPr/>
            <p:nvPr/>
          </p:nvSpPr>
          <p:spPr>
            <a:xfrm>
              <a:off x="2064" y="3360"/>
              <a:ext cx="2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i="1" err="1">
                  <a:latin typeface="Times New Roman" panose="02020603050405020304" pitchFamily="18" charset="0"/>
                </a:rPr>
                <a:t>v</a:t>
              </a:r>
              <a:r>
                <a:rPr lang="en-US" altLang="zh-CN" sz="2800" i="1" baseline="-25000" err="1">
                  <a:latin typeface="Times New Roman" panose="02020603050405020304" pitchFamily="18" charset="0"/>
                </a:rPr>
                <a:t>o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5070" name="组合 85069"/>
          <p:cNvGrpSpPr/>
          <p:nvPr/>
        </p:nvGrpSpPr>
        <p:grpSpPr>
          <a:xfrm>
            <a:off x="4724400" y="3124200"/>
            <a:ext cx="4038600" cy="3035300"/>
            <a:chOff x="3024" y="1440"/>
            <a:chExt cx="2544" cy="1912"/>
          </a:xfrm>
        </p:grpSpPr>
        <p:sp>
          <p:nvSpPr>
            <p:cNvPr id="85071" name="矩形 85070"/>
            <p:cNvSpPr/>
            <p:nvPr/>
          </p:nvSpPr>
          <p:spPr>
            <a:xfrm>
              <a:off x="3024" y="1440"/>
              <a:ext cx="2544" cy="1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72" name="直接连接符 85071"/>
            <p:cNvSpPr/>
            <p:nvPr/>
          </p:nvSpPr>
          <p:spPr>
            <a:xfrm flipH="1">
              <a:off x="4109" y="2257"/>
              <a:ext cx="170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3" name="直接连接符 85072"/>
            <p:cNvSpPr/>
            <p:nvPr/>
          </p:nvSpPr>
          <p:spPr>
            <a:xfrm flipH="1">
              <a:off x="4109" y="2605"/>
              <a:ext cx="170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4" name="直接连接符 85073"/>
            <p:cNvSpPr/>
            <p:nvPr/>
          </p:nvSpPr>
          <p:spPr>
            <a:xfrm>
              <a:off x="4957" y="2431"/>
              <a:ext cx="170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5" name="直接连接符 85074"/>
            <p:cNvSpPr/>
            <p:nvPr/>
          </p:nvSpPr>
          <p:spPr>
            <a:xfrm>
              <a:off x="4398" y="2205"/>
              <a:ext cx="1" cy="10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6" name="直接连接符 85075"/>
            <p:cNvSpPr/>
            <p:nvPr/>
          </p:nvSpPr>
          <p:spPr>
            <a:xfrm>
              <a:off x="4347" y="2605"/>
              <a:ext cx="10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7" name="直接连接符 85076"/>
            <p:cNvSpPr/>
            <p:nvPr/>
          </p:nvSpPr>
          <p:spPr>
            <a:xfrm>
              <a:off x="4347" y="2257"/>
              <a:ext cx="10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8" name="任意多边形 85077"/>
            <p:cNvSpPr/>
            <p:nvPr/>
          </p:nvSpPr>
          <p:spPr>
            <a:xfrm>
              <a:off x="4279" y="2083"/>
              <a:ext cx="678" cy="695"/>
            </a:xfrm>
            <a:custGeom>
              <a:avLst/>
              <a:gdLst/>
              <a:ahLst/>
              <a:cxnLst/>
              <a:pathLst>
                <a:path w="678" h="695">
                  <a:moveTo>
                    <a:pt x="0" y="0"/>
                  </a:moveTo>
                  <a:lnTo>
                    <a:pt x="678" y="348"/>
                  </a:lnTo>
                  <a:lnTo>
                    <a:pt x="0" y="695"/>
                  </a:lnTo>
                  <a:lnTo>
                    <a:pt x="0" y="0"/>
                  </a:lnTo>
                </a:path>
              </a:pathLst>
            </a:custGeom>
            <a:noFill/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79" name="直接连接符 85078"/>
            <p:cNvSpPr/>
            <p:nvPr/>
          </p:nvSpPr>
          <p:spPr>
            <a:xfrm flipH="1">
              <a:off x="3261" y="2257"/>
              <a:ext cx="170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0" name="直接连接符 85079"/>
            <p:cNvSpPr/>
            <p:nvPr/>
          </p:nvSpPr>
          <p:spPr>
            <a:xfrm>
              <a:off x="3940" y="2257"/>
              <a:ext cx="169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1" name="直接连接符 85080"/>
            <p:cNvSpPr/>
            <p:nvPr/>
          </p:nvSpPr>
          <p:spPr>
            <a:xfrm>
              <a:off x="3940" y="2205"/>
              <a:ext cx="1" cy="10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2" name="直接连接符 85081"/>
            <p:cNvSpPr/>
            <p:nvPr/>
          </p:nvSpPr>
          <p:spPr>
            <a:xfrm>
              <a:off x="3431" y="2205"/>
              <a:ext cx="1" cy="10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3" name="直接连接符 85082"/>
            <p:cNvSpPr/>
            <p:nvPr/>
          </p:nvSpPr>
          <p:spPr>
            <a:xfrm>
              <a:off x="3431" y="2309"/>
              <a:ext cx="509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4" name="直接连接符 85083"/>
            <p:cNvSpPr/>
            <p:nvPr/>
          </p:nvSpPr>
          <p:spPr>
            <a:xfrm>
              <a:off x="3431" y="2205"/>
              <a:ext cx="509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5" name="直接连接符 85084"/>
            <p:cNvSpPr/>
            <p:nvPr/>
          </p:nvSpPr>
          <p:spPr>
            <a:xfrm>
              <a:off x="5127" y="3126"/>
              <a:ext cx="1" cy="174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6" name="直接连接符 85085"/>
            <p:cNvSpPr/>
            <p:nvPr/>
          </p:nvSpPr>
          <p:spPr>
            <a:xfrm flipV="1">
              <a:off x="5127" y="2431"/>
              <a:ext cx="1" cy="174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7" name="直接连接符 85086"/>
            <p:cNvSpPr/>
            <p:nvPr/>
          </p:nvSpPr>
          <p:spPr>
            <a:xfrm>
              <a:off x="5076" y="2605"/>
              <a:ext cx="10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8" name="直接连接符 85087"/>
            <p:cNvSpPr/>
            <p:nvPr/>
          </p:nvSpPr>
          <p:spPr>
            <a:xfrm>
              <a:off x="5076" y="3126"/>
              <a:ext cx="102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9" name="直接连接符 85088"/>
            <p:cNvSpPr/>
            <p:nvPr/>
          </p:nvSpPr>
          <p:spPr>
            <a:xfrm flipV="1">
              <a:off x="5178" y="2605"/>
              <a:ext cx="1" cy="52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0" name="直接连接符 85089"/>
            <p:cNvSpPr/>
            <p:nvPr/>
          </p:nvSpPr>
          <p:spPr>
            <a:xfrm flipV="1">
              <a:off x="5076" y="2605"/>
              <a:ext cx="1" cy="52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1" name="任意多边形 85090"/>
            <p:cNvSpPr/>
            <p:nvPr/>
          </p:nvSpPr>
          <p:spPr>
            <a:xfrm>
              <a:off x="4109" y="1857"/>
              <a:ext cx="170" cy="400"/>
            </a:xfrm>
            <a:custGeom>
              <a:avLst/>
              <a:gdLst/>
              <a:ahLst/>
              <a:cxnLst/>
              <a:pathLst>
                <a:path w="170" h="400">
                  <a:moveTo>
                    <a:pt x="0" y="400"/>
                  </a:moveTo>
                  <a:lnTo>
                    <a:pt x="0" y="0"/>
                  </a:lnTo>
                  <a:lnTo>
                    <a:pt x="170" y="0"/>
                  </a:lnTo>
                </a:path>
              </a:pathLst>
            </a:custGeom>
            <a:noFill/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92" name="直接连接符 85091"/>
            <p:cNvSpPr/>
            <p:nvPr/>
          </p:nvSpPr>
          <p:spPr>
            <a:xfrm flipV="1">
              <a:off x="5127" y="1857"/>
              <a:ext cx="1" cy="574"/>
            </a:xfrm>
            <a:prstGeom prst="line">
              <a:avLst/>
            </a:prstGeom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3" name="直接连接符 85092"/>
            <p:cNvSpPr/>
            <p:nvPr/>
          </p:nvSpPr>
          <p:spPr>
            <a:xfrm>
              <a:off x="4025" y="2778"/>
              <a:ext cx="169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4" name="直接连接符 85093"/>
            <p:cNvSpPr/>
            <p:nvPr/>
          </p:nvSpPr>
          <p:spPr>
            <a:xfrm>
              <a:off x="4109" y="2605"/>
              <a:ext cx="1" cy="17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5" name="直接连接符 85094"/>
            <p:cNvSpPr/>
            <p:nvPr/>
          </p:nvSpPr>
          <p:spPr>
            <a:xfrm>
              <a:off x="3177" y="2937"/>
              <a:ext cx="169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6" name="直接连接符 85095"/>
            <p:cNvSpPr/>
            <p:nvPr/>
          </p:nvSpPr>
          <p:spPr>
            <a:xfrm>
              <a:off x="3261" y="2764"/>
              <a:ext cx="1" cy="173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7" name="直接连接符 85096"/>
            <p:cNvSpPr/>
            <p:nvPr/>
          </p:nvSpPr>
          <p:spPr>
            <a:xfrm>
              <a:off x="5042" y="3300"/>
              <a:ext cx="170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8" name="直接连接符 85097"/>
            <p:cNvSpPr/>
            <p:nvPr/>
          </p:nvSpPr>
          <p:spPr>
            <a:xfrm>
              <a:off x="5127" y="3126"/>
              <a:ext cx="1" cy="17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99" name="椭圆 85098"/>
            <p:cNvSpPr/>
            <p:nvPr/>
          </p:nvSpPr>
          <p:spPr>
            <a:xfrm>
              <a:off x="3211" y="2205"/>
              <a:ext cx="101" cy="104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100" name="椭圆 85099"/>
            <p:cNvSpPr/>
            <p:nvPr/>
          </p:nvSpPr>
          <p:spPr>
            <a:xfrm>
              <a:off x="3211" y="2711"/>
              <a:ext cx="101" cy="105"/>
            </a:xfrm>
            <a:prstGeom prst="ellipse">
              <a:avLst/>
            </a:prstGeom>
            <a:solidFill>
              <a:srgbClr val="FFFFFF"/>
            </a:solidFill>
            <a:ln w="26988" cap="flat" cmpd="sng">
              <a:solidFill>
                <a:srgbClr val="3F451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101" name="矩形 85100"/>
            <p:cNvSpPr/>
            <p:nvPr/>
          </p:nvSpPr>
          <p:spPr>
            <a:xfrm>
              <a:off x="3092" y="1979"/>
              <a:ext cx="14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3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102" name="矩形 85101"/>
            <p:cNvSpPr/>
            <p:nvPr/>
          </p:nvSpPr>
          <p:spPr>
            <a:xfrm>
              <a:off x="3092" y="2659"/>
              <a:ext cx="88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300">
                  <a:solidFill>
                    <a:srgbClr val="00008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103" name="矩形 85102"/>
            <p:cNvSpPr/>
            <p:nvPr/>
          </p:nvSpPr>
          <p:spPr>
            <a:xfrm>
              <a:off x="3601" y="1944"/>
              <a:ext cx="192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5104" name="矩形 85103"/>
            <p:cNvSpPr/>
            <p:nvPr/>
          </p:nvSpPr>
          <p:spPr>
            <a:xfrm>
              <a:off x="4618" y="1544"/>
              <a:ext cx="192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5105" name="矩形 85104"/>
            <p:cNvSpPr/>
            <p:nvPr/>
          </p:nvSpPr>
          <p:spPr>
            <a:xfrm>
              <a:off x="4788" y="2674"/>
              <a:ext cx="206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2400">
                  <a:solidFill>
                    <a:srgbClr val="00008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000080"/>
                  </a:solidFill>
                  <a:latin typeface="Times New Roman" panose="02020603050405020304" pitchFamily="18" charset="0"/>
                </a:rPr>
                <a:t>L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  <p:sp>
          <p:nvSpPr>
            <p:cNvPr id="85106" name="矩形 85105"/>
            <p:cNvSpPr/>
            <p:nvPr/>
          </p:nvSpPr>
          <p:spPr>
            <a:xfrm>
              <a:off x="5297" y="2327"/>
              <a:ext cx="14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300">
                  <a:solidFill>
                    <a:srgbClr val="00008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107" name="矩形 85106"/>
            <p:cNvSpPr/>
            <p:nvPr/>
          </p:nvSpPr>
          <p:spPr>
            <a:xfrm>
              <a:off x="5297" y="3022"/>
              <a:ext cx="88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lang="en-US" altLang="zh-CN" sz="3300">
                  <a:solidFill>
                    <a:srgbClr val="00008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85108" name="椭圆 85107"/>
            <p:cNvSpPr/>
            <p:nvPr/>
          </p:nvSpPr>
          <p:spPr>
            <a:xfrm>
              <a:off x="4076" y="2222"/>
              <a:ext cx="67" cy="70"/>
            </a:xfrm>
            <a:prstGeom prst="ellipse">
              <a:avLst/>
            </a:prstGeom>
            <a:solidFill>
              <a:srgbClr val="800000"/>
            </a:solidFill>
            <a:ln w="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109" name="椭圆 85108"/>
            <p:cNvSpPr/>
            <p:nvPr/>
          </p:nvSpPr>
          <p:spPr>
            <a:xfrm>
              <a:off x="5093" y="2396"/>
              <a:ext cx="68" cy="70"/>
            </a:xfrm>
            <a:prstGeom prst="ellipse">
              <a:avLst/>
            </a:prstGeom>
            <a:solidFill>
              <a:srgbClr val="800000"/>
            </a:solidFill>
            <a:ln w="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110" name="直接连接符 85109"/>
            <p:cNvSpPr/>
            <p:nvPr/>
          </p:nvSpPr>
          <p:spPr>
            <a:xfrm flipH="1">
              <a:off x="4262" y="1857"/>
              <a:ext cx="170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111" name="直接连接符 85110"/>
            <p:cNvSpPr/>
            <p:nvPr/>
          </p:nvSpPr>
          <p:spPr>
            <a:xfrm>
              <a:off x="4940" y="1857"/>
              <a:ext cx="170" cy="1"/>
            </a:xfrm>
            <a:prstGeom prst="line">
              <a:avLst/>
            </a:prstGeom>
            <a:ln w="2698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112" name="直接连接符 85111"/>
            <p:cNvSpPr/>
            <p:nvPr/>
          </p:nvSpPr>
          <p:spPr>
            <a:xfrm>
              <a:off x="4940" y="1805"/>
              <a:ext cx="1" cy="10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113" name="直接连接符 85112"/>
            <p:cNvSpPr/>
            <p:nvPr/>
          </p:nvSpPr>
          <p:spPr>
            <a:xfrm>
              <a:off x="4432" y="1805"/>
              <a:ext cx="1" cy="104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114" name="直接连接符 85113"/>
            <p:cNvSpPr/>
            <p:nvPr/>
          </p:nvSpPr>
          <p:spPr>
            <a:xfrm>
              <a:off x="4432" y="1909"/>
              <a:ext cx="508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115" name="直接连接符 85114"/>
            <p:cNvSpPr/>
            <p:nvPr/>
          </p:nvSpPr>
          <p:spPr>
            <a:xfrm>
              <a:off x="4432" y="1805"/>
              <a:ext cx="508" cy="1"/>
            </a:xfrm>
            <a:prstGeom prst="line">
              <a:avLst/>
            </a:prstGeom>
            <a:ln w="26988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116" name="矩形 85115"/>
            <p:cNvSpPr/>
            <p:nvPr/>
          </p:nvSpPr>
          <p:spPr>
            <a:xfrm>
              <a:off x="3120" y="2352"/>
              <a:ext cx="25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i="1">
                  <a:latin typeface="Times New Roman" panose="02020603050405020304" pitchFamily="18" charset="0"/>
                </a:rPr>
                <a:t>v</a:t>
              </a:r>
              <a:r>
                <a:rPr lang="en-US" altLang="zh-CN" sz="2800" i="1" baseline="-25000">
                  <a:latin typeface="Times New Roman" panose="02020603050405020304" pitchFamily="18" charset="0"/>
                </a:rPr>
                <a:t>i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85117" name="矩形 85116"/>
            <p:cNvSpPr/>
            <p:nvPr/>
          </p:nvSpPr>
          <p:spPr>
            <a:xfrm>
              <a:off x="5232" y="2688"/>
              <a:ext cx="2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i="1" err="1">
                  <a:latin typeface="Times New Roman" panose="02020603050405020304" pitchFamily="18" charset="0"/>
                </a:rPr>
                <a:t>v</a:t>
              </a:r>
              <a:r>
                <a:rPr lang="en-US" altLang="zh-CN" sz="2800" i="1" baseline="-25000" err="1">
                  <a:latin typeface="Times New Roman" panose="02020603050405020304" pitchFamily="18" charset="0"/>
                </a:rPr>
                <a:t>o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85118" name="文本框 85117"/>
          <p:cNvSpPr txBox="1"/>
          <p:nvPr/>
        </p:nvSpPr>
        <p:spPr>
          <a:xfrm>
            <a:off x="762000" y="1143000"/>
            <a:ext cx="385572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判断电路中是否存在反馈，</a:t>
            </a:r>
            <a:endParaRPr lang="zh-CN" altLang="en-US" sz="2400" b="1" dirty="0">
              <a:latin typeface="Tahoma" panose="020B0604030504040204" pitchFamily="34" charset="0"/>
            </a:endParaRPr>
          </a:p>
          <a:p>
            <a:r>
              <a:rPr lang="zh-CN" altLang="en-US" sz="2400" b="1" dirty="0">
                <a:latin typeface="Tahoma" panose="020B0604030504040204" pitchFamily="34" charset="0"/>
              </a:rPr>
              <a:t>并标明反馈通路。</a:t>
            </a:r>
            <a:endParaRPr lang="zh-CN" altLang="en-US" sz="2400" b="1">
              <a:latin typeface="Tahoma" panose="020B0604030504040204" pitchFamily="34" charset="0"/>
            </a:endParaRPr>
          </a:p>
        </p:txBody>
      </p:sp>
      <p:sp>
        <p:nvSpPr>
          <p:cNvPr id="85119" name="文本框 85118"/>
          <p:cNvSpPr txBox="1"/>
          <p:nvPr/>
        </p:nvSpPr>
        <p:spPr>
          <a:xfrm>
            <a:off x="7848600" y="190500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无反馈</a:t>
            </a:r>
            <a:endParaRPr lang="zh-CN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85120" name="文本框 85119"/>
          <p:cNvSpPr txBox="1"/>
          <p:nvPr/>
        </p:nvSpPr>
        <p:spPr>
          <a:xfrm>
            <a:off x="527050" y="5634038"/>
            <a:ext cx="41163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有反馈，反馈通路：</a:t>
            </a:r>
            <a:r>
              <a:rPr lang="en-US" altLang="zh-CN" sz="2400" b="1">
                <a:latin typeface="Tahoma" panose="020B0604030504040204" pitchFamily="34" charset="0"/>
              </a:rPr>
              <a:t>R</a:t>
            </a:r>
            <a:r>
              <a:rPr lang="en-US" altLang="zh-CN" sz="2400" b="1" baseline="-25000">
                <a:latin typeface="Tahoma" panose="020B0604030504040204" pitchFamily="34" charset="0"/>
              </a:rPr>
              <a:t>1</a:t>
            </a:r>
            <a:r>
              <a:rPr lang="zh-CN" altLang="en-US" sz="2400" b="1">
                <a:latin typeface="Tahoma" panose="020B0604030504040204" pitchFamily="34" charset="0"/>
              </a:rPr>
              <a:t>，</a:t>
            </a:r>
            <a:r>
              <a:rPr lang="en-US" altLang="zh-CN" sz="2400" b="1">
                <a:latin typeface="Tahoma" panose="020B0604030504040204" pitchFamily="34" charset="0"/>
              </a:rPr>
              <a:t>R</a:t>
            </a:r>
            <a:r>
              <a:rPr lang="en-US" altLang="zh-CN" sz="2400" b="1" baseline="-25000">
                <a:latin typeface="Tahoma" panose="020B0604030504040204" pitchFamily="34" charset="0"/>
              </a:rPr>
              <a:t>L</a:t>
            </a:r>
            <a:endParaRPr lang="en-US" altLang="zh-CN" sz="2400" b="1" baseline="-25000">
              <a:latin typeface="Tahoma" panose="020B0604030504040204" pitchFamily="34" charset="0"/>
            </a:endParaRPr>
          </a:p>
        </p:txBody>
      </p:sp>
      <p:sp>
        <p:nvSpPr>
          <p:cNvPr id="85121" name="文本框 85120"/>
          <p:cNvSpPr txBox="1"/>
          <p:nvPr/>
        </p:nvSpPr>
        <p:spPr>
          <a:xfrm>
            <a:off x="4648200" y="6172200"/>
            <a:ext cx="39395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有反馈，反馈通路：</a:t>
            </a:r>
            <a:r>
              <a:rPr lang="en-US" altLang="zh-CN" sz="2400" b="1">
                <a:latin typeface="Tahoma" panose="020B0604030504040204" pitchFamily="34" charset="0"/>
              </a:rPr>
              <a:t>R</a:t>
            </a:r>
            <a:r>
              <a:rPr lang="en-US" altLang="zh-CN" sz="2400" b="1" baseline="-25000">
                <a:latin typeface="Tahoma" panose="020B0604030504040204" pitchFamily="34" charset="0"/>
              </a:rPr>
              <a:t>1</a:t>
            </a:r>
            <a:r>
              <a:rPr lang="zh-CN" altLang="en-US" sz="2400" b="1">
                <a:latin typeface="Tahoma" panose="020B0604030504040204" pitchFamily="34" charset="0"/>
              </a:rPr>
              <a:t>，</a:t>
            </a:r>
            <a:r>
              <a:rPr lang="en-US" altLang="zh-CN" sz="2400" b="1">
                <a:latin typeface="Tahoma" panose="020B0604030504040204" pitchFamily="34" charset="0"/>
              </a:rPr>
              <a:t>R</a:t>
            </a:r>
            <a:r>
              <a:rPr lang="en-US" altLang="zh-CN" sz="2400" b="1" baseline="-25000">
                <a:latin typeface="Tahoma" panose="020B0604030504040204" pitchFamily="34" charset="0"/>
              </a:rPr>
              <a:t>2</a:t>
            </a:r>
            <a:endParaRPr lang="en-US" altLang="zh-CN" sz="2400" b="1" baseline="-25000">
              <a:latin typeface="Tahoma" panose="020B0604030504040204" pitchFamily="34" charset="0"/>
            </a:endParaRPr>
          </a:p>
        </p:txBody>
      </p:sp>
      <p:pic>
        <p:nvPicPr>
          <p:cNvPr id="85124" name="图片 85123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457200"/>
            <a:ext cx="3257550" cy="248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467360" y="9461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一、直流反馈与交流反馈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19" grpId="0"/>
      <p:bldP spid="85120" grpId="0"/>
      <p:bldP spid="8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Line 3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8916" name="Rectangle 4"/>
          <p:cNvSpPr/>
          <p:nvPr/>
        </p:nvSpPr>
        <p:spPr>
          <a:xfrm>
            <a:off x="179388" y="908050"/>
            <a:ext cx="691197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正反馈：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引入反馈后，使净输入量变大。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8917" name="Rectangle 5"/>
          <p:cNvSpPr/>
          <p:nvPr/>
        </p:nvSpPr>
        <p:spPr>
          <a:xfrm>
            <a:off x="179388" y="1484313"/>
            <a:ext cx="731520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负反馈：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引入反馈后，使净输入量变小。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23850" y="4292600"/>
            <a:ext cx="2819400" cy="530225"/>
            <a:chOff x="384" y="2352"/>
            <a:chExt cx="1776" cy="334"/>
          </a:xfrm>
        </p:grpSpPr>
        <p:sp>
          <p:nvSpPr>
            <p:cNvPr id="22533" name="Text Box 7"/>
            <p:cNvSpPr txBox="1"/>
            <p:nvPr/>
          </p:nvSpPr>
          <p:spPr>
            <a:xfrm>
              <a:off x="384" y="2352"/>
              <a:ext cx="1680" cy="334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p>
              <a:pPr algn="just" eaLnBrk="0" hangingPunct="0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设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瞬时极性</a:t>
              </a:r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为</a:t>
              </a:r>
              <a:endPara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2534" name="Group 8"/>
            <p:cNvGrpSpPr/>
            <p:nvPr/>
          </p:nvGrpSpPr>
          <p:grpSpPr>
            <a:xfrm>
              <a:off x="1968" y="2448"/>
              <a:ext cx="192" cy="192"/>
              <a:chOff x="3168" y="2640"/>
              <a:chExt cx="192" cy="192"/>
            </a:xfrm>
          </p:grpSpPr>
          <p:sp>
            <p:nvSpPr>
              <p:cNvPr id="22535" name="Oval 9"/>
              <p:cNvSpPr/>
              <p:nvPr/>
            </p:nvSpPr>
            <p:spPr>
              <a:xfrm>
                <a:off x="3168" y="2640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6" name="Line 10"/>
              <p:cNvSpPr/>
              <p:nvPr/>
            </p:nvSpPr>
            <p:spPr>
              <a:xfrm>
                <a:off x="3168" y="2736"/>
                <a:ext cx="19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7" name="Line 11"/>
              <p:cNvSpPr/>
              <p:nvPr/>
            </p:nvSpPr>
            <p:spPr>
              <a:xfrm>
                <a:off x="3264" y="2640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78924" name="Text Box 12"/>
          <p:cNvSpPr txBox="1"/>
          <p:nvPr/>
        </p:nvSpPr>
        <p:spPr>
          <a:xfrm>
            <a:off x="323850" y="4941888"/>
            <a:ext cx="6337300" cy="607695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比较 </a:t>
            </a: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 </a:t>
            </a: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的极性 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8925" name="Text Box 13"/>
          <p:cNvSpPr txBox="1"/>
          <p:nvPr/>
        </p:nvSpPr>
        <p:spPr>
          <a:xfrm>
            <a:off x="971550" y="5589588"/>
            <a:ext cx="7632700" cy="5219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若 </a:t>
            </a:r>
            <a:r>
              <a:rPr lang="en-US" altLang="zh-CN" sz="2800" b="1" i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使输入端信号削弱，为负反馈；</a:t>
            </a:r>
            <a:r>
              <a:rPr lang="en-US" altLang="zh-CN" sz="2800" b="1" dirty="0">
                <a:solidFill>
                  <a:srgbClr val="730B0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p74</a:t>
            </a:r>
            <a:endParaRPr lang="en-US" altLang="zh-CN" sz="2800" b="1" dirty="0">
              <a:solidFill>
                <a:srgbClr val="730B0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8926" name="Rectangle 14"/>
          <p:cNvSpPr/>
          <p:nvPr/>
        </p:nvSpPr>
        <p:spPr>
          <a:xfrm>
            <a:off x="971550" y="6165850"/>
            <a:ext cx="7261225" cy="5219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 </a:t>
            </a:r>
            <a:r>
              <a:rPr lang="en-US" altLang="zh-CN" sz="2800" b="1" i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使输入端信号增强，为正反馈。</a:t>
            </a:r>
            <a:r>
              <a:rPr lang="en-US" altLang="zh-CN" sz="2800" b="1" dirty="0">
                <a:solidFill>
                  <a:srgbClr val="730B03"/>
                </a:solidFill>
                <a:latin typeface="Times New Roman" panose="02020603050405020304" pitchFamily="18" charset="0"/>
                <a:sym typeface="+mn-ea"/>
              </a:rPr>
              <a:t>p74</a:t>
            </a:r>
            <a:endParaRPr lang="en-US" altLang="zh-CN" sz="2800" b="1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3203575" y="4221163"/>
            <a:ext cx="919163" cy="457200"/>
            <a:chOff x="2120" y="2400"/>
            <a:chExt cx="579" cy="288"/>
          </a:xfrm>
        </p:grpSpPr>
        <p:sp>
          <p:nvSpPr>
            <p:cNvPr id="22542" name="Line 16"/>
            <p:cNvSpPr/>
            <p:nvPr/>
          </p:nvSpPr>
          <p:spPr>
            <a:xfrm>
              <a:off x="2256" y="2688"/>
              <a:ext cx="384" cy="0"/>
            </a:xfrm>
            <a:prstGeom prst="line">
              <a:avLst/>
            </a:prstGeom>
            <a:ln w="254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3" name="Text Box 17"/>
            <p:cNvSpPr txBox="1"/>
            <p:nvPr/>
          </p:nvSpPr>
          <p:spPr>
            <a:xfrm>
              <a:off x="2120" y="2400"/>
              <a:ext cx="579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经 </a:t>
              </a:r>
              <a:r>
                <a:rPr lang="en-US" altLang="zh-CN" sz="2400" b="1" i="1" dirty="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 b="1" i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140200" y="4149725"/>
            <a:ext cx="2090738" cy="914400"/>
            <a:chOff x="2640" y="2256"/>
            <a:chExt cx="1317" cy="576"/>
          </a:xfrm>
        </p:grpSpPr>
        <p:grpSp>
          <p:nvGrpSpPr>
            <p:cNvPr id="22545" name="Group 19"/>
            <p:cNvGrpSpPr/>
            <p:nvPr/>
          </p:nvGrpSpPr>
          <p:grpSpPr>
            <a:xfrm>
              <a:off x="3456" y="2304"/>
              <a:ext cx="192" cy="192"/>
              <a:chOff x="3168" y="2640"/>
              <a:chExt cx="192" cy="192"/>
            </a:xfrm>
          </p:grpSpPr>
          <p:sp>
            <p:nvSpPr>
              <p:cNvPr id="22546" name="Oval 20"/>
              <p:cNvSpPr/>
              <p:nvPr/>
            </p:nvSpPr>
            <p:spPr>
              <a:xfrm>
                <a:off x="3168" y="2640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7" name="Line 21"/>
              <p:cNvSpPr/>
              <p:nvPr/>
            </p:nvSpPr>
            <p:spPr>
              <a:xfrm>
                <a:off x="3168" y="2736"/>
                <a:ext cx="19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8" name="Line 22"/>
              <p:cNvSpPr/>
              <p:nvPr/>
            </p:nvSpPr>
            <p:spPr>
              <a:xfrm>
                <a:off x="3264" y="2640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49" name="Group 23"/>
            <p:cNvGrpSpPr/>
            <p:nvPr/>
          </p:nvGrpSpPr>
          <p:grpSpPr>
            <a:xfrm>
              <a:off x="3456" y="2592"/>
              <a:ext cx="192" cy="192"/>
              <a:chOff x="3072" y="2352"/>
              <a:chExt cx="192" cy="192"/>
            </a:xfrm>
          </p:grpSpPr>
          <p:sp>
            <p:nvSpPr>
              <p:cNvPr id="22550" name="Oval 24"/>
              <p:cNvSpPr/>
              <p:nvPr/>
            </p:nvSpPr>
            <p:spPr>
              <a:xfrm>
                <a:off x="3072" y="2352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1" name="Line 25"/>
              <p:cNvSpPr/>
              <p:nvPr/>
            </p:nvSpPr>
            <p:spPr>
              <a:xfrm>
                <a:off x="3072" y="2448"/>
                <a:ext cx="19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52" name="Rectangle 26"/>
            <p:cNvSpPr/>
            <p:nvPr/>
          </p:nvSpPr>
          <p:spPr>
            <a:xfrm>
              <a:off x="2640" y="2400"/>
              <a:ext cx="699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判</a:t>
              </a: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断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53" name="AutoShape 27"/>
            <p:cNvSpPr/>
            <p:nvPr/>
          </p:nvSpPr>
          <p:spPr>
            <a:xfrm>
              <a:off x="3312" y="2400"/>
              <a:ext cx="96" cy="336"/>
            </a:xfrm>
            <a:prstGeom prst="leftBrace">
              <a:avLst>
                <a:gd name="adj1" fmla="val 29134"/>
                <a:gd name="adj2" fmla="val 50000"/>
              </a:avLst>
            </a:prstGeom>
            <a:noFill/>
            <a:ln w="254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4" name="Rectangle 28"/>
            <p:cNvSpPr/>
            <p:nvPr/>
          </p:nvSpPr>
          <p:spPr>
            <a:xfrm>
              <a:off x="3648" y="2256"/>
              <a:ext cx="309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  <a:endPara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555" name="Rectangle 29"/>
            <p:cNvSpPr/>
            <p:nvPr/>
          </p:nvSpPr>
          <p:spPr>
            <a:xfrm>
              <a:off x="3648" y="2544"/>
              <a:ext cx="309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  <a:endPara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6011863" y="4221163"/>
            <a:ext cx="923925" cy="457200"/>
            <a:chOff x="3833" y="2400"/>
            <a:chExt cx="582" cy="288"/>
          </a:xfrm>
        </p:grpSpPr>
        <p:sp>
          <p:nvSpPr>
            <p:cNvPr id="22557" name="Line 31"/>
            <p:cNvSpPr/>
            <p:nvPr/>
          </p:nvSpPr>
          <p:spPr>
            <a:xfrm>
              <a:off x="3888" y="2688"/>
              <a:ext cx="432" cy="0"/>
            </a:xfrm>
            <a:prstGeom prst="line">
              <a:avLst/>
            </a:prstGeom>
            <a:ln w="254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8" name="Text Box 32"/>
            <p:cNvSpPr txBox="1"/>
            <p:nvPr/>
          </p:nvSpPr>
          <p:spPr>
            <a:xfrm>
              <a:off x="3833" y="2400"/>
              <a:ext cx="582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经 </a:t>
              </a:r>
              <a:r>
                <a:rPr lang="en-US" altLang="zh-CN" sz="2400" b="1" i="1" dirty="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b="1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6877050" y="4221163"/>
            <a:ext cx="2090738" cy="914400"/>
            <a:chOff x="4272" y="2304"/>
            <a:chExt cx="1317" cy="576"/>
          </a:xfrm>
        </p:grpSpPr>
        <p:grpSp>
          <p:nvGrpSpPr>
            <p:cNvPr id="22560" name="Group 34"/>
            <p:cNvGrpSpPr/>
            <p:nvPr/>
          </p:nvGrpSpPr>
          <p:grpSpPr>
            <a:xfrm>
              <a:off x="5088" y="2352"/>
              <a:ext cx="192" cy="192"/>
              <a:chOff x="3168" y="2640"/>
              <a:chExt cx="192" cy="192"/>
            </a:xfrm>
          </p:grpSpPr>
          <p:sp>
            <p:nvSpPr>
              <p:cNvPr id="22561" name="Oval 35"/>
              <p:cNvSpPr/>
              <p:nvPr/>
            </p:nvSpPr>
            <p:spPr>
              <a:xfrm>
                <a:off x="3168" y="2640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2" name="Line 36"/>
              <p:cNvSpPr/>
              <p:nvPr/>
            </p:nvSpPr>
            <p:spPr>
              <a:xfrm>
                <a:off x="3168" y="2736"/>
                <a:ext cx="19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3" name="Line 37"/>
              <p:cNvSpPr/>
              <p:nvPr/>
            </p:nvSpPr>
            <p:spPr>
              <a:xfrm>
                <a:off x="3264" y="2640"/>
                <a:ext cx="0" cy="192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64" name="Group 38"/>
            <p:cNvGrpSpPr/>
            <p:nvPr/>
          </p:nvGrpSpPr>
          <p:grpSpPr>
            <a:xfrm>
              <a:off x="5088" y="2640"/>
              <a:ext cx="192" cy="192"/>
              <a:chOff x="3072" y="2352"/>
              <a:chExt cx="192" cy="192"/>
            </a:xfrm>
          </p:grpSpPr>
          <p:sp>
            <p:nvSpPr>
              <p:cNvPr id="22565" name="Oval 39"/>
              <p:cNvSpPr/>
              <p:nvPr/>
            </p:nvSpPr>
            <p:spPr>
              <a:xfrm>
                <a:off x="3072" y="2352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6" name="Line 40"/>
              <p:cNvSpPr/>
              <p:nvPr/>
            </p:nvSpPr>
            <p:spPr>
              <a:xfrm>
                <a:off x="3072" y="2448"/>
                <a:ext cx="19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67" name="Rectangle 41"/>
            <p:cNvSpPr/>
            <p:nvPr/>
          </p:nvSpPr>
          <p:spPr>
            <a:xfrm>
              <a:off x="4272" y="2448"/>
              <a:ext cx="687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判断</a:t>
              </a: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68" name="AutoShape 42"/>
            <p:cNvSpPr/>
            <p:nvPr/>
          </p:nvSpPr>
          <p:spPr>
            <a:xfrm>
              <a:off x="4944" y="2448"/>
              <a:ext cx="96" cy="336"/>
            </a:xfrm>
            <a:prstGeom prst="leftBrace">
              <a:avLst>
                <a:gd name="adj1" fmla="val 29134"/>
                <a:gd name="adj2" fmla="val 50000"/>
              </a:avLst>
            </a:prstGeom>
            <a:noFill/>
            <a:ln w="254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69" name="Rectangle 43"/>
            <p:cNvSpPr/>
            <p:nvPr/>
          </p:nvSpPr>
          <p:spPr>
            <a:xfrm>
              <a:off x="5280" y="2304"/>
              <a:ext cx="309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  <a:endPara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570" name="Rectangle 44"/>
            <p:cNvSpPr/>
            <p:nvPr/>
          </p:nvSpPr>
          <p:spPr>
            <a:xfrm>
              <a:off x="5280" y="2592"/>
              <a:ext cx="309" cy="2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  <a:endPara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78977" name="Rectangle 65"/>
          <p:cNvSpPr>
            <a:spLocks noChangeArrowheads="1"/>
          </p:cNvSpPr>
          <p:nvPr/>
        </p:nvSpPr>
        <p:spPr bwMode="auto">
          <a:xfrm>
            <a:off x="179388" y="3644900"/>
            <a:ext cx="1728788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判别方法</a:t>
            </a:r>
            <a:endParaRPr kumimoji="0" lang="zh-CN" altLang="en-US" sz="2800" b="1" i="0" u="sng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8978" name="Rectangle 66"/>
          <p:cNvSpPr>
            <a:spLocks noChangeArrowheads="1"/>
          </p:cNvSpPr>
          <p:nvPr/>
        </p:nvSpPr>
        <p:spPr bwMode="auto">
          <a:xfrm>
            <a:off x="6588125" y="908050"/>
            <a:ext cx="2233613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增益增大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8979" name="Rectangle 67"/>
          <p:cNvSpPr>
            <a:spLocks noChangeArrowheads="1"/>
          </p:cNvSpPr>
          <p:nvPr/>
        </p:nvSpPr>
        <p:spPr bwMode="auto">
          <a:xfrm>
            <a:off x="6588125" y="1557338"/>
            <a:ext cx="2233613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增益减小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8980" name="Rectangle 68"/>
          <p:cNvSpPr>
            <a:spLocks noChangeArrowheads="1"/>
          </p:cNvSpPr>
          <p:nvPr/>
        </p:nvSpPr>
        <p:spPr bwMode="auto">
          <a:xfrm>
            <a:off x="5940425" y="5013325"/>
            <a:ext cx="2519363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----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瞬时极性法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137795"/>
            <a:ext cx="38576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二、正反馈与负反馈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275" name="矩形 11274"/>
          <p:cNvSpPr/>
          <p:nvPr/>
        </p:nvSpPr>
        <p:spPr>
          <a:xfrm>
            <a:off x="197803" y="2049780"/>
            <a:ext cx="7315200" cy="493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ea typeface="楷体_GB2312" pitchFamily="49" charset="-122"/>
              </a:rPr>
              <a:t>净输入量可以是电压，也可以是电流。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a typeface="楷体_GB2312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07285" y="2277110"/>
            <a:ext cx="7395210" cy="1866900"/>
            <a:chOff x="1983" y="3586"/>
            <a:chExt cx="11646" cy="2940"/>
          </a:xfrm>
        </p:grpSpPr>
        <p:grpSp>
          <p:nvGrpSpPr>
            <p:cNvPr id="12" name="Group 45"/>
            <p:cNvGrpSpPr/>
            <p:nvPr/>
          </p:nvGrpSpPr>
          <p:grpSpPr>
            <a:xfrm>
              <a:off x="1983" y="3586"/>
              <a:ext cx="11647" cy="2940"/>
              <a:chOff x="839" y="1207"/>
              <a:chExt cx="4659" cy="1205"/>
            </a:xfrm>
          </p:grpSpPr>
          <p:sp>
            <p:nvSpPr>
              <p:cNvPr id="22572" name="Text Box 46"/>
              <p:cNvSpPr txBox="1"/>
              <p:nvPr/>
            </p:nvSpPr>
            <p:spPr>
              <a:xfrm>
                <a:off x="2245" y="1434"/>
                <a:ext cx="1680" cy="343"/>
              </a:xfrm>
              <a:prstGeom prst="rect">
                <a:avLst/>
              </a:prstGeom>
              <a:noFill/>
              <a:ln w="254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algn="ctr" eaLnBrk="0" hangingPunct="0"/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基本放大器 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3" name="Text Box 47"/>
              <p:cNvSpPr txBox="1"/>
              <p:nvPr/>
            </p:nvSpPr>
            <p:spPr>
              <a:xfrm>
                <a:off x="2336" y="2069"/>
                <a:ext cx="1347" cy="343"/>
              </a:xfrm>
              <a:prstGeom prst="rect">
                <a:avLst/>
              </a:prstGeom>
              <a:noFill/>
              <a:ln w="254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反馈网络 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4" name="Line 48"/>
              <p:cNvSpPr/>
              <p:nvPr/>
            </p:nvSpPr>
            <p:spPr>
              <a:xfrm>
                <a:off x="1822" y="1598"/>
                <a:ext cx="423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5" name="Line 49"/>
              <p:cNvSpPr/>
              <p:nvPr/>
            </p:nvSpPr>
            <p:spPr>
              <a:xfrm>
                <a:off x="3913" y="1618"/>
                <a:ext cx="32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6" name="Line 50"/>
              <p:cNvSpPr/>
              <p:nvPr/>
            </p:nvSpPr>
            <p:spPr>
              <a:xfrm>
                <a:off x="4332" y="1616"/>
                <a:ext cx="0" cy="63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7" name="Line 51"/>
              <p:cNvSpPr/>
              <p:nvPr/>
            </p:nvSpPr>
            <p:spPr>
              <a:xfrm flipH="1">
                <a:off x="3696" y="2251"/>
                <a:ext cx="636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8" name="Line 52"/>
              <p:cNvSpPr/>
              <p:nvPr/>
            </p:nvSpPr>
            <p:spPr>
              <a:xfrm>
                <a:off x="4228" y="1618"/>
                <a:ext cx="32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579" name="Group 53"/>
              <p:cNvGrpSpPr/>
              <p:nvPr/>
            </p:nvGrpSpPr>
            <p:grpSpPr>
              <a:xfrm>
                <a:off x="1541" y="1469"/>
                <a:ext cx="281" cy="257"/>
                <a:chOff x="1296" y="1920"/>
                <a:chExt cx="240" cy="288"/>
              </a:xfrm>
            </p:grpSpPr>
            <p:sp>
              <p:nvSpPr>
                <p:cNvPr id="22580" name="Oval 54"/>
                <p:cNvSpPr/>
                <p:nvPr/>
              </p:nvSpPr>
              <p:spPr>
                <a:xfrm>
                  <a:off x="1296" y="1920"/>
                  <a:ext cx="240" cy="288"/>
                </a:xfrm>
                <a:prstGeom prst="ellipse">
                  <a:avLst/>
                </a:prstGeom>
                <a:solidFill>
                  <a:srgbClr val="FFFFCC"/>
                </a:solidFill>
                <a:ln w="254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81" name="Line 55"/>
                <p:cNvSpPr/>
                <p:nvPr/>
              </p:nvSpPr>
              <p:spPr>
                <a:xfrm>
                  <a:off x="1338" y="1948"/>
                  <a:ext cx="150" cy="214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82" name="Line 56"/>
              <p:cNvSpPr/>
              <p:nvPr/>
            </p:nvSpPr>
            <p:spPr>
              <a:xfrm>
                <a:off x="1167" y="1598"/>
                <a:ext cx="374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3" name="Line 57"/>
              <p:cNvSpPr/>
              <p:nvPr/>
            </p:nvSpPr>
            <p:spPr>
              <a:xfrm flipV="1">
                <a:off x="1686" y="1726"/>
                <a:ext cx="0" cy="52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4" name="Line 58"/>
              <p:cNvSpPr/>
              <p:nvPr/>
            </p:nvSpPr>
            <p:spPr>
              <a:xfrm>
                <a:off x="1686" y="2251"/>
                <a:ext cx="650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5" name="Oval 59"/>
              <p:cNvSpPr/>
              <p:nvPr/>
            </p:nvSpPr>
            <p:spPr>
              <a:xfrm>
                <a:off x="4556" y="1575"/>
                <a:ext cx="93" cy="86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6" name="Text Box 60"/>
              <p:cNvSpPr txBox="1"/>
              <p:nvPr/>
            </p:nvSpPr>
            <p:spPr>
              <a:xfrm>
                <a:off x="4740" y="1434"/>
                <a:ext cx="758" cy="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7" name="Text Box 61"/>
              <p:cNvSpPr txBox="1"/>
              <p:nvPr/>
            </p:nvSpPr>
            <p:spPr>
              <a:xfrm>
                <a:off x="839" y="1426"/>
                <a:ext cx="281" cy="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endPara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8" name="Oval 62"/>
              <p:cNvSpPr/>
              <p:nvPr/>
            </p:nvSpPr>
            <p:spPr>
              <a:xfrm>
                <a:off x="1073" y="1555"/>
                <a:ext cx="94" cy="86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9" name="Text Box 63"/>
              <p:cNvSpPr txBox="1"/>
              <p:nvPr/>
            </p:nvSpPr>
            <p:spPr>
              <a:xfrm>
                <a:off x="1837" y="1207"/>
                <a:ext cx="453" cy="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id</a:t>
                </a:r>
                <a:endPara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0" name="Text Box 64"/>
              <p:cNvSpPr txBox="1"/>
              <p:nvPr/>
            </p:nvSpPr>
            <p:spPr>
              <a:xfrm>
                <a:off x="1431" y="1725"/>
                <a:ext cx="280" cy="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Line 55"/>
            <p:cNvSpPr/>
            <p:nvPr/>
          </p:nvSpPr>
          <p:spPr>
            <a:xfrm flipV="1">
              <a:off x="3851" y="4287"/>
              <a:ext cx="447" cy="46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7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7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67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7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6" grpId="0"/>
      <p:bldP spid="678917" grpId="0"/>
      <p:bldP spid="678924" grpId="0"/>
      <p:bldP spid="678925" grpId="0"/>
      <p:bldP spid="678926" grpId="0"/>
      <p:bldP spid="678977" grpId="0" bldLvl="0" animBg="1"/>
      <p:bldP spid="678978" grpId="0" bldLvl="0" animBg="1"/>
      <p:bldP spid="678979" grpId="0" bldLvl="0" animBg="1"/>
      <p:bldP spid="678980" grpId="0" bldLvl="0" animBg="1"/>
      <p:bldP spid="112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1" name="Rectangle 2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4040188" cy="4525963"/>
          </a:xfrm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  <a:buFontTx/>
              <a:buNone/>
            </a:pPr>
            <a:r>
              <a:rPr lang="en-US" altLang="zh-CN" sz="2800" dirty="0"/>
              <a:t>      </a:t>
            </a:r>
            <a:endParaRPr lang="en-US" altLang="zh-CN" sz="2800" dirty="0"/>
          </a:p>
        </p:txBody>
      </p:sp>
      <p:graphicFrame>
        <p:nvGraphicFramePr>
          <p:cNvPr id="6146" name="Object 3"/>
          <p:cNvGraphicFramePr/>
          <p:nvPr/>
        </p:nvGraphicFramePr>
        <p:xfrm>
          <a:off x="1092200" y="403860"/>
          <a:ext cx="1983105" cy="360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114425" imgH="2143125" progId="Paint.Picture">
                  <p:embed/>
                </p:oleObj>
              </mc:Choice>
              <mc:Fallback>
                <p:oleObj name="" r:id="rId1" imgW="1114425" imgH="2143125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2200" y="403860"/>
                        <a:ext cx="1983105" cy="360172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1550" y="3140075"/>
            <a:ext cx="574675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＋</a:t>
            </a:r>
            <a:endParaRPr kumimoji="0" lang="zh-CN" altLang="en-US" sz="28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57438" y="2214563"/>
            <a:ext cx="101600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（－）</a:t>
            </a:r>
            <a:endParaRPr kumimoji="0" lang="zh-CN" altLang="en-US" sz="28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147" name="Object 6"/>
          <p:cNvGraphicFramePr/>
          <p:nvPr/>
        </p:nvGraphicFramePr>
        <p:xfrm>
          <a:off x="3752850" y="402590"/>
          <a:ext cx="1970405" cy="345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114425" imgH="2143125" progId="Paint.Picture">
                  <p:embed/>
                </p:oleObj>
              </mc:Choice>
              <mc:Fallback>
                <p:oleObj name="" r:id="rId3" imgW="1114425" imgH="214312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2850" y="402590"/>
                        <a:ext cx="1970405" cy="345821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29188" y="3214688"/>
            <a:ext cx="1214438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（＋）</a:t>
            </a:r>
            <a:endParaRPr kumimoji="0" lang="zh-CN" altLang="en-US" sz="28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148" name="Object 8"/>
          <p:cNvGraphicFramePr/>
          <p:nvPr/>
        </p:nvGraphicFramePr>
        <p:xfrm>
          <a:off x="6516688" y="403225"/>
          <a:ext cx="18002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114425" imgH="2143125" progId="Paint.Picture">
                  <p:embed/>
                </p:oleObj>
              </mc:Choice>
              <mc:Fallback>
                <p:oleObj name="" r:id="rId5" imgW="1114425" imgH="21431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6688" y="403225"/>
                        <a:ext cx="1800225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86688" y="3214688"/>
            <a:ext cx="576263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＋</a:t>
            </a:r>
            <a:endParaRPr kumimoji="0" lang="zh-CN" altLang="en-US" sz="28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15250" y="2071688"/>
            <a:ext cx="928688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（＋）</a:t>
            </a:r>
            <a:endParaRPr kumimoji="0" lang="zh-CN" altLang="en-US" sz="28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43313" y="2857500"/>
            <a:ext cx="696913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＋</a:t>
            </a:r>
            <a:endParaRPr kumimoji="0" lang="zh-CN" altLang="en-US" sz="28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1" name="Object 12"/>
          <p:cNvGraphicFramePr/>
          <p:nvPr/>
        </p:nvGraphicFramePr>
        <p:xfrm>
          <a:off x="468313" y="4149725"/>
          <a:ext cx="396081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1748155" imgH="833755" progId="Visio.Drawing.11">
                  <p:embed/>
                </p:oleObj>
              </mc:Choice>
              <mc:Fallback>
                <p:oleObj name="" r:id="rId7" imgW="1748155" imgH="833755" progId="Visio.Drawing.11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313" y="4149725"/>
                        <a:ext cx="3960812" cy="215106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hlink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/>
          <p:nvPr/>
        </p:nvGraphicFramePr>
        <p:xfrm>
          <a:off x="4572000" y="4149725"/>
          <a:ext cx="3959225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1862455" imgH="891540" progId="Visio.Drawing.6">
                  <p:embed/>
                </p:oleObj>
              </mc:Choice>
              <mc:Fallback>
                <p:oleObj name="" r:id="rId9" imgW="1862455" imgH="891540" progId="Visio.Drawing.6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4149725"/>
                        <a:ext cx="3959225" cy="215106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hlink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/>
          <p:nvPr/>
        </p:nvSpPr>
        <p:spPr>
          <a:xfrm>
            <a:off x="1331913" y="4798060"/>
            <a:ext cx="3603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02402"/>
                </a:solidFill>
                <a:latin typeface="Arial" panose="020B0604020202020204" pitchFamily="34" charset="0"/>
              </a:rPr>
              <a:t>+</a:t>
            </a:r>
            <a:endParaRPr lang="en-US" altLang="zh-CN" sz="2800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203575" y="5373688"/>
            <a:ext cx="3603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+mn-ea"/>
              </a:rPr>
              <a:t>－</a:t>
            </a:r>
            <a:endParaRPr lang="en-US" altLang="zh-CN" sz="2800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7308850" y="5373688"/>
            <a:ext cx="3603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02402"/>
                </a:solidFill>
                <a:latin typeface="Arial" panose="020B0604020202020204" pitchFamily="34" charset="0"/>
              </a:rPr>
              <a:t>+</a:t>
            </a:r>
            <a:endParaRPr lang="en-US" altLang="zh-CN" sz="2800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508625" y="5299393"/>
            <a:ext cx="3603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02402"/>
                </a:solidFill>
                <a:latin typeface="Arial" panose="020B0604020202020204" pitchFamily="34" charset="0"/>
              </a:rPr>
              <a:t>+</a:t>
            </a:r>
            <a:endParaRPr lang="en-US" altLang="zh-CN" sz="2800" dirty="0">
              <a:solidFill>
                <a:srgbClr val="F0240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2555875" y="620713"/>
            <a:ext cx="4114800" cy="2743200"/>
            <a:chOff x="240" y="393"/>
            <a:chExt cx="2592" cy="1728"/>
          </a:xfrm>
        </p:grpSpPr>
        <p:sp>
          <p:nvSpPr>
            <p:cNvPr id="26626" name="AutoShape 3" descr="羊皮纸"/>
            <p:cNvSpPr/>
            <p:nvPr/>
          </p:nvSpPr>
          <p:spPr>
            <a:xfrm>
              <a:off x="240" y="393"/>
              <a:ext cx="2592" cy="1728"/>
            </a:xfrm>
            <a:prstGeom prst="roundRect">
              <a:avLst>
                <a:gd name="adj" fmla="val 16667"/>
              </a:avLst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6627" name="Object 4"/>
            <p:cNvGraphicFramePr/>
            <p:nvPr/>
          </p:nvGraphicFramePr>
          <p:xfrm>
            <a:off x="240" y="441"/>
            <a:ext cx="2510" cy="1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2" imgW="2486025" imgH="1543050" progId="Word.Picture.8">
                    <p:embed/>
                  </p:oleObj>
                </mc:Choice>
                <mc:Fallback>
                  <p:oleObj name="" r:id="rId2" imgW="2486025" imgH="1543050" progId="Word.Picture.8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0" y="441"/>
                          <a:ext cx="2510" cy="15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9525" name="Text Box 5"/>
          <p:cNvSpPr txBox="1"/>
          <p:nvPr/>
        </p:nvSpPr>
        <p:spPr>
          <a:xfrm>
            <a:off x="2881313" y="1731963"/>
            <a:ext cx="434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(+)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26" name="Text Box 6"/>
          <p:cNvSpPr txBox="1"/>
          <p:nvPr/>
        </p:nvSpPr>
        <p:spPr>
          <a:xfrm>
            <a:off x="3775075" y="1731963"/>
            <a:ext cx="434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(+)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27" name="Text Box 7"/>
          <p:cNvSpPr txBox="1"/>
          <p:nvPr/>
        </p:nvSpPr>
        <p:spPr>
          <a:xfrm>
            <a:off x="5595938" y="1960563"/>
            <a:ext cx="38671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(-)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28" name="Text Box 8"/>
          <p:cNvSpPr txBox="1"/>
          <p:nvPr/>
        </p:nvSpPr>
        <p:spPr>
          <a:xfrm>
            <a:off x="5595938" y="1077913"/>
            <a:ext cx="38671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(-)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29" name="Text Box 9"/>
          <p:cNvSpPr txBox="1"/>
          <p:nvPr/>
        </p:nvSpPr>
        <p:spPr>
          <a:xfrm>
            <a:off x="4156075" y="1350963"/>
            <a:ext cx="38671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(-)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30" name="Line 10"/>
          <p:cNvSpPr/>
          <p:nvPr/>
        </p:nvSpPr>
        <p:spPr>
          <a:xfrm>
            <a:off x="4384675" y="1763713"/>
            <a:ext cx="0" cy="4572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stealth" w="sm" len="lg"/>
            <a:tailEnd type="stealth" w="sm" len="lg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1" name="图片 12290" descr="未标题-2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063365"/>
            <a:ext cx="3671888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椭圆形标注 12295"/>
          <p:cNvSpPr/>
          <p:nvPr/>
        </p:nvSpPr>
        <p:spPr>
          <a:xfrm>
            <a:off x="3916363" y="6306503"/>
            <a:ext cx="2438400" cy="495300"/>
          </a:xfrm>
          <a:prstGeom prst="wedgeEllipseCallout">
            <a:avLst>
              <a:gd name="adj1" fmla="val -29231"/>
              <a:gd name="adj2" fmla="val -246796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净输入量减小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矩形 12297"/>
          <p:cNvSpPr/>
          <p:nvPr/>
        </p:nvSpPr>
        <p:spPr>
          <a:xfrm>
            <a:off x="2763838" y="4145915"/>
            <a:ext cx="968375" cy="396875"/>
          </a:xfrm>
          <a:prstGeom prst="rect">
            <a:avLst/>
          </a:prstGeom>
          <a:solidFill>
            <a:srgbClr val="FFCC99"/>
          </a:solidFill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负反馈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2300" name="椭圆形标注 12299"/>
          <p:cNvSpPr/>
          <p:nvPr/>
        </p:nvSpPr>
        <p:spPr>
          <a:xfrm>
            <a:off x="4973638" y="3434715"/>
            <a:ext cx="2438400" cy="495300"/>
          </a:xfrm>
          <a:prstGeom prst="wedgeEllipseCallout">
            <a:avLst>
              <a:gd name="adj1" fmla="val -32097"/>
              <a:gd name="adj2" fmla="val 137819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5" grpId="0"/>
      <p:bldP spid="619526" grpId="0"/>
      <p:bldP spid="619527" grpId="0"/>
      <p:bldP spid="619528" grpId="0"/>
      <p:bldP spid="619529" grpId="0"/>
      <p:bldP spid="12296" grpId="0" bldLvl="0" animBg="1"/>
      <p:bldP spid="12298" grpId="0" bldLvl="0" animBg="1"/>
      <p:bldP spid="1230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/>
          <p:nvPr/>
        </p:nvSpPr>
        <p:spPr>
          <a:xfrm>
            <a:off x="1763713" y="1557338"/>
            <a:ext cx="5329237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第三章反馈电路</a:t>
            </a:r>
            <a:endParaRPr lang="zh-CN" altLang="en-US" sz="5400" b="1" dirty="0">
              <a:solidFill>
                <a:srgbClr val="F0240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0" name="Rectangle 3"/>
          <p:cNvSpPr/>
          <p:nvPr/>
        </p:nvSpPr>
        <p:spPr>
          <a:xfrm>
            <a:off x="2051050" y="2924175"/>
            <a:ext cx="424815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 </a:t>
            </a:r>
            <a:r>
              <a:rPr lang="zh-CN" altLang="en-US" sz="40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负反馈放大器</a:t>
            </a:r>
            <a:endParaRPr lang="zh-CN" altLang="en-US" sz="4000" b="1" dirty="0">
              <a:solidFill>
                <a:srgbClr val="F0240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1" name="Rectangle 4"/>
          <p:cNvSpPr/>
          <p:nvPr/>
        </p:nvSpPr>
        <p:spPr>
          <a:xfrm>
            <a:off x="2051050" y="3860800"/>
            <a:ext cx="4319588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3.2 </a:t>
            </a:r>
            <a:r>
              <a:rPr lang="zh-CN" altLang="en-US" sz="40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正弦波振荡器</a:t>
            </a:r>
            <a:endParaRPr lang="zh-CN" altLang="en-US" sz="4000" b="1" dirty="0">
              <a:solidFill>
                <a:srgbClr val="F0240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19"/>
          <p:cNvGrpSpPr/>
          <p:nvPr/>
        </p:nvGrpSpPr>
        <p:grpSpPr>
          <a:xfrm>
            <a:off x="587375" y="426403"/>
            <a:ext cx="7589838" cy="2492375"/>
            <a:chOff x="370" y="2393"/>
            <a:chExt cx="4781" cy="1570"/>
          </a:xfrm>
        </p:grpSpPr>
        <p:sp>
          <p:nvSpPr>
            <p:cNvPr id="26635" name="AutoShape 20" descr="羊皮纸"/>
            <p:cNvSpPr/>
            <p:nvPr/>
          </p:nvSpPr>
          <p:spPr>
            <a:xfrm>
              <a:off x="370" y="2393"/>
              <a:ext cx="4781" cy="1570"/>
            </a:xfrm>
            <a:prstGeom prst="roundRect">
              <a:avLst>
                <a:gd name="adj" fmla="val 16667"/>
              </a:avLst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6636" name="Object 21"/>
            <p:cNvGraphicFramePr/>
            <p:nvPr/>
          </p:nvGraphicFramePr>
          <p:xfrm>
            <a:off x="649" y="2411"/>
            <a:ext cx="4309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2" imgW="4267200" imgH="1390650" progId="Word.Picture.8">
                    <p:embed/>
                  </p:oleObj>
                </mc:Choice>
                <mc:Fallback>
                  <p:oleObj name="" r:id="rId2" imgW="4267200" imgH="1390650" progId="Word.Picture.8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49" y="2411"/>
                          <a:ext cx="4309" cy="14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9542" name="Text Box 22"/>
          <p:cNvSpPr txBox="1"/>
          <p:nvPr/>
        </p:nvSpPr>
        <p:spPr>
          <a:xfrm>
            <a:off x="1304925" y="1980565"/>
            <a:ext cx="434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(+)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43" name="Text Box 23"/>
          <p:cNvSpPr txBox="1"/>
          <p:nvPr/>
        </p:nvSpPr>
        <p:spPr>
          <a:xfrm>
            <a:off x="2222500" y="1980565"/>
            <a:ext cx="434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(+)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44" name="Text Box 24"/>
          <p:cNvSpPr txBox="1"/>
          <p:nvPr/>
        </p:nvSpPr>
        <p:spPr>
          <a:xfrm>
            <a:off x="4287838" y="1628140"/>
            <a:ext cx="434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(+)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45" name="Text Box 25"/>
          <p:cNvSpPr txBox="1"/>
          <p:nvPr/>
        </p:nvSpPr>
        <p:spPr>
          <a:xfrm>
            <a:off x="5135563" y="1186815"/>
            <a:ext cx="43434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(+)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46" name="Text Box 26"/>
          <p:cNvSpPr txBox="1"/>
          <p:nvPr/>
        </p:nvSpPr>
        <p:spPr>
          <a:xfrm>
            <a:off x="6916738" y="1397953"/>
            <a:ext cx="38671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(-)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47" name="Text Box 27"/>
          <p:cNvSpPr txBox="1"/>
          <p:nvPr/>
        </p:nvSpPr>
        <p:spPr>
          <a:xfrm>
            <a:off x="2630488" y="2193290"/>
            <a:ext cx="38671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(-)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9548" name="Line 28"/>
          <p:cNvSpPr/>
          <p:nvPr/>
        </p:nvSpPr>
        <p:spPr>
          <a:xfrm>
            <a:off x="2792413" y="1656715"/>
            <a:ext cx="0" cy="31591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stealth" w="sm" len="med"/>
            <a:tailEnd type="stealth" w="sm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0" name="图片 12289" descr="未标题-3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48" y="4218305"/>
            <a:ext cx="3738562" cy="177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椭圆形标注 12296"/>
          <p:cNvSpPr/>
          <p:nvPr/>
        </p:nvSpPr>
        <p:spPr>
          <a:xfrm>
            <a:off x="3496310" y="3180080"/>
            <a:ext cx="2438400" cy="495300"/>
          </a:xfrm>
          <a:prstGeom prst="wedgeEllipseCallout">
            <a:avLst>
              <a:gd name="adj1" fmla="val -23435"/>
              <a:gd name="adj2" fmla="val 266028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净输入量增大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矩形 12298"/>
          <p:cNvSpPr/>
          <p:nvPr/>
        </p:nvSpPr>
        <p:spPr>
          <a:xfrm>
            <a:off x="5052060" y="4218305"/>
            <a:ext cx="968375" cy="396875"/>
          </a:xfrm>
          <a:prstGeom prst="rect">
            <a:avLst/>
          </a:prstGeom>
          <a:solidFill>
            <a:srgbClr val="FFCC99"/>
          </a:solidFill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正反馈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2301" name="椭圆形标注 12300"/>
          <p:cNvSpPr/>
          <p:nvPr/>
        </p:nvSpPr>
        <p:spPr>
          <a:xfrm>
            <a:off x="2564448" y="6018530"/>
            <a:ext cx="2438400" cy="495300"/>
          </a:xfrm>
          <a:prstGeom prst="wedgeEllipseCallout">
            <a:avLst>
              <a:gd name="adj1" fmla="val 20769"/>
              <a:gd name="adj2" fmla="val -150639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9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9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9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9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9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2" grpId="0"/>
      <p:bldP spid="619543" grpId="0"/>
      <p:bldP spid="619544" grpId="0"/>
      <p:bldP spid="619545" grpId="0"/>
      <p:bldP spid="619546" grpId="0"/>
      <p:bldP spid="619547" grpId="0"/>
      <p:bldP spid="12297" grpId="0" bldLvl="0" animBg="1"/>
      <p:bldP spid="12299" grpId="0" bldLvl="0" animBg="1"/>
      <p:bldP spid="1230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636905" y="641985"/>
          <a:ext cx="3454400" cy="22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790950" imgH="2476500" progId="Paint.Picture">
                  <p:embed/>
                </p:oleObj>
              </mc:Choice>
              <mc:Fallback>
                <p:oleObj name="" r:id="rId1" imgW="3790950" imgH="24765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6905" y="641985"/>
                        <a:ext cx="3454400" cy="22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47" name="Text Box 11"/>
          <p:cNvSpPr txBox="1">
            <a:spLocks noChangeArrowheads="1"/>
          </p:cNvSpPr>
          <p:nvPr/>
        </p:nvSpPr>
        <p:spPr bwMode="auto">
          <a:xfrm>
            <a:off x="832168" y="1052513"/>
            <a:ext cx="6477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+</a:t>
            </a:r>
            <a:endParaRPr lang="en-US" altLang="zh-CN" sz="2400" b="1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54348" name="Text Box 12"/>
          <p:cNvSpPr txBox="1">
            <a:spLocks noChangeArrowheads="1"/>
          </p:cNvSpPr>
          <p:nvPr/>
        </p:nvSpPr>
        <p:spPr bwMode="auto">
          <a:xfrm>
            <a:off x="4777740" y="1566545"/>
            <a:ext cx="6477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+</a:t>
            </a:r>
            <a:endParaRPr lang="en-US" altLang="zh-CN" sz="2400" b="1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54349" name="Text Box 13"/>
          <p:cNvSpPr txBox="1">
            <a:spLocks noChangeArrowheads="1"/>
          </p:cNvSpPr>
          <p:nvPr/>
        </p:nvSpPr>
        <p:spPr bwMode="auto">
          <a:xfrm>
            <a:off x="5928678" y="2717483"/>
            <a:ext cx="80010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sym typeface="+mn-ea"/>
              </a:rPr>
              <a:t>（＋）</a:t>
            </a:r>
            <a:endParaRPr kumimoji="0" lang="zh-CN" altLang="en-US" sz="24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4351" name="Text Box 15"/>
          <p:cNvSpPr txBox="1"/>
          <p:nvPr/>
        </p:nvSpPr>
        <p:spPr>
          <a:xfrm>
            <a:off x="1708785" y="3008313"/>
            <a:ext cx="14398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负反馈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4352" name="Text Box 16"/>
          <p:cNvSpPr txBox="1"/>
          <p:nvPr/>
        </p:nvSpPr>
        <p:spPr>
          <a:xfrm>
            <a:off x="6933565" y="3008630"/>
            <a:ext cx="14398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负反馈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4353" name="Text Box 17"/>
          <p:cNvSpPr txBox="1"/>
          <p:nvPr/>
        </p:nvSpPr>
        <p:spPr>
          <a:xfrm>
            <a:off x="636905" y="1557338"/>
            <a:ext cx="10715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－</a:t>
            </a:r>
            <a:r>
              <a:rPr lang="zh-CN" altLang="en-US" sz="24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0240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5085715" y="665480"/>
          <a:ext cx="3082290" cy="205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3079750" imgH="2051050" progId="Paint.Picture">
                  <p:embed/>
                </p:oleObj>
              </mc:Choice>
              <mc:Fallback>
                <p:oleObj name="" r:id="rId3" imgW="3079750" imgH="20510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5715" y="665480"/>
                        <a:ext cx="3082290" cy="205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6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413" y="3578225"/>
            <a:ext cx="3048000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65" name="Rectangle 5"/>
          <p:cNvSpPr/>
          <p:nvPr/>
        </p:nvSpPr>
        <p:spPr>
          <a:xfrm>
            <a:off x="3990975" y="5097780"/>
            <a:ext cx="9398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dirty="0">
                <a:solidFill>
                  <a:srgbClr val="F0240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02402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000" b="1" dirty="0">
                <a:solidFill>
                  <a:srgbClr val="F0240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000" b="1" dirty="0">
              <a:solidFill>
                <a:srgbClr val="F0240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55368" name="Rectangle 8"/>
          <p:cNvSpPr/>
          <p:nvPr/>
        </p:nvSpPr>
        <p:spPr>
          <a:xfrm>
            <a:off x="3355975" y="5510213"/>
            <a:ext cx="4324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solidFill>
                  <a:srgbClr val="F0240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+</a:t>
            </a:r>
            <a:endParaRPr lang="en-US" altLang="zh-CN" sz="2400" b="1" dirty="0">
              <a:solidFill>
                <a:srgbClr val="F0240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55370" name="Rectangle 10"/>
          <p:cNvSpPr/>
          <p:nvPr/>
        </p:nvSpPr>
        <p:spPr>
          <a:xfrm>
            <a:off x="5133975" y="4292600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0240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20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F0240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5371" name="Rectangle 11"/>
          <p:cNvSpPr/>
          <p:nvPr/>
        </p:nvSpPr>
        <p:spPr>
          <a:xfrm>
            <a:off x="2633345" y="4935538"/>
            <a:ext cx="94869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000" b="1" dirty="0">
                <a:solidFill>
                  <a:srgbClr val="F0240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02402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000" b="1" dirty="0">
                <a:solidFill>
                  <a:srgbClr val="F0240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000" b="1" dirty="0">
              <a:solidFill>
                <a:srgbClr val="F0240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rgbClr val="F0240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5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7" grpId="0" bldLvl="0" animBg="1"/>
      <p:bldP spid="654348" grpId="0" bldLvl="0" animBg="1"/>
      <p:bldP spid="654349" grpId="0" bldLvl="0" animBg="1"/>
      <p:bldP spid="654351" grpId="0"/>
      <p:bldP spid="654352" grpId="0"/>
      <p:bldP spid="654353" grpId="0"/>
      <p:bldP spid="655365" grpId="0"/>
      <p:bldP spid="655368" grpId="0"/>
      <p:bldP spid="655370" grpId="0"/>
      <p:bldP spid="6553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625" y="4431030"/>
            <a:ext cx="8208963" cy="1858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、根据下面的规则判断反馈极性：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rtl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增强原信号为正反馈</a:t>
            </a:r>
            <a:endParaRPr kumimoji="0" lang="zh-CN" altLang="en-US" sz="2800" b="1" kern="1200" cap="none" spc="0" normalizeH="0" baseline="0" noProof="0" dirty="0">
              <a:solidFill>
                <a:srgbClr val="F024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rtl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削弱原信号为负反馈</a:t>
            </a:r>
            <a:endParaRPr kumimoji="0" lang="zh-CN" altLang="en-US" b="1" kern="1200" cap="none" spc="0" normalizeH="0" baseline="0" noProof="0" dirty="0">
              <a:solidFill>
                <a:srgbClr val="F024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4335" y="835660"/>
            <a:ext cx="344932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瞬时极性法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步骤：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288" y="1771968"/>
            <a:ext cx="8208963" cy="433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、首先假设输入信号的瞬时极性为“＋” 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88" y="2502218"/>
            <a:ext cx="7561263" cy="989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、沿正向传输通路逐级推导各节点的瞬时极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rtl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性，直至输出端。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8625" y="3788093"/>
            <a:ext cx="7215188" cy="433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、沿反馈通路推导反馈信号的瞬时极性。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Line 4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68313" y="1773238"/>
            <a:ext cx="7589837" cy="2492375"/>
            <a:chOff x="370" y="2393"/>
            <a:chExt cx="4781" cy="1570"/>
          </a:xfrm>
        </p:grpSpPr>
        <p:sp>
          <p:nvSpPr>
            <p:cNvPr id="28676" name="AutoShape 7" descr="羊皮纸"/>
            <p:cNvSpPr/>
            <p:nvPr/>
          </p:nvSpPr>
          <p:spPr>
            <a:xfrm>
              <a:off x="370" y="2393"/>
              <a:ext cx="4781" cy="1570"/>
            </a:xfrm>
            <a:prstGeom prst="roundRect">
              <a:avLst>
                <a:gd name="adj" fmla="val 16667"/>
              </a:avLst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8677" name="Object 8"/>
            <p:cNvGraphicFramePr/>
            <p:nvPr/>
          </p:nvGraphicFramePr>
          <p:xfrm>
            <a:off x="649" y="2411"/>
            <a:ext cx="4309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2" imgW="4267200" imgH="1390650" progId="Word.Picture.8">
                    <p:embed/>
                  </p:oleObj>
                </mc:Choice>
                <mc:Fallback>
                  <p:oleObj name="" r:id="rId2" imgW="4267200" imgH="1390650" progId="Word.Picture.8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49" y="2411"/>
                          <a:ext cx="4309" cy="14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0185" name="AutoShape 9"/>
          <p:cNvSpPr/>
          <p:nvPr/>
        </p:nvSpPr>
        <p:spPr>
          <a:xfrm>
            <a:off x="6659563" y="692150"/>
            <a:ext cx="1800225" cy="1152525"/>
          </a:xfrm>
          <a:prstGeom prst="cloudCallout">
            <a:avLst>
              <a:gd name="adj1" fmla="val -44972"/>
              <a:gd name="adj2" fmla="val 6997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局部</a:t>
            </a:r>
            <a:endParaRPr lang="zh-CN" altLang="en-US" sz="2400" b="1" dirty="0">
              <a:solidFill>
                <a:srgbClr val="F024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负反馈</a:t>
            </a:r>
            <a:endParaRPr lang="zh-CN" altLang="en-US" sz="2400" b="1" dirty="0">
              <a:solidFill>
                <a:srgbClr val="F024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0186" name="AutoShape 10"/>
          <p:cNvSpPr/>
          <p:nvPr/>
        </p:nvSpPr>
        <p:spPr>
          <a:xfrm>
            <a:off x="5076825" y="4797425"/>
            <a:ext cx="1800225" cy="936625"/>
          </a:xfrm>
          <a:prstGeom prst="wedgeEllipseCallout">
            <a:avLst>
              <a:gd name="adj1" fmla="val -110935"/>
              <a:gd name="adj2" fmla="val -144236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级间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负反馈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13779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三、局部反馈与级间反馈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5" grpId="0" animBg="1"/>
      <p:bldP spid="690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Line 4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13779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四、串联反馈与并联反馈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533400" y="1096645"/>
            <a:ext cx="8413750" cy="561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由反馈网络在放大电路</a:t>
            </a: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输入端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的连接方式判定</a:t>
            </a:r>
            <a:endParaRPr lang="zh-CN" altLang="en-US" sz="28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grpSp>
        <p:nvGrpSpPr>
          <p:cNvPr id="15366" name="组合 15365"/>
          <p:cNvGrpSpPr/>
          <p:nvPr/>
        </p:nvGrpSpPr>
        <p:grpSpPr>
          <a:xfrm>
            <a:off x="217488" y="1791335"/>
            <a:ext cx="4278312" cy="2978150"/>
            <a:chOff x="137" y="812"/>
            <a:chExt cx="2695" cy="1876"/>
          </a:xfrm>
        </p:grpSpPr>
        <p:pic>
          <p:nvPicPr>
            <p:cNvPr id="15367" name="图片 15366" descr="未标题-2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" y="941"/>
              <a:ext cx="2695" cy="17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8" name="文本框 15367"/>
            <p:cNvSpPr txBox="1"/>
            <p:nvPr/>
          </p:nvSpPr>
          <p:spPr>
            <a:xfrm>
              <a:off x="189" y="812"/>
              <a:ext cx="672" cy="25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串联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5369" name="矩形 15368"/>
          <p:cNvSpPr/>
          <p:nvPr/>
        </p:nvSpPr>
        <p:spPr>
          <a:xfrm>
            <a:off x="76200" y="4845685"/>
            <a:ext cx="8991600" cy="493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Clr>
                <a:srgbClr val="FF0000"/>
              </a:buClr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串联：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输入以电压形式求和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KVL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-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</a:t>
            </a:r>
            <a:r>
              <a:rPr lang="en-US" altLang="zh-CN" sz="2400" b="1" err="1">
                <a:solidFill>
                  <a:srgbClr val="000000"/>
                </a:solidFill>
                <a:ea typeface="华康简宋" charset="-122"/>
              </a:rPr>
              <a:t>+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2400" b="1" err="1">
                <a:solidFill>
                  <a:srgbClr val="000000"/>
                </a:solidFill>
                <a:ea typeface="华康简宋" charset="-122"/>
              </a:rPr>
              <a:t>+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f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=</a:t>
            </a:r>
            <a:r>
              <a:rPr lang="en-US" altLang="zh-CN" sz="2400" b="1">
                <a:solidFill>
                  <a:srgbClr val="000000"/>
                </a:solidFill>
                <a:ea typeface="华康简宋" charset="-122"/>
              </a:rPr>
              <a:t>0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 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=</a:t>
            </a:r>
            <a:r>
              <a:rPr lang="en-US" altLang="zh-CN" sz="2400" b="1" i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-</a:t>
            </a:r>
            <a:r>
              <a:rPr lang="en-US" altLang="zh-CN" sz="2400" b="1">
                <a:solidFill>
                  <a:srgbClr val="000000"/>
                </a:solidFill>
                <a:ea typeface="华康简宋" charset="-122"/>
              </a:rPr>
              <a:t> 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f</a:t>
            </a:r>
            <a:endParaRPr lang="en-US" altLang="zh-CN" sz="2400" b="1" baseline="-30000">
              <a:solidFill>
                <a:srgbClr val="000000"/>
              </a:solidFill>
              <a:latin typeface="楷体_GB2312" pitchFamily="49" charset="-122"/>
              <a:ea typeface="华康简宋" charset="-122"/>
            </a:endParaRPr>
          </a:p>
        </p:txBody>
      </p:sp>
      <p:sp>
        <p:nvSpPr>
          <p:cNvPr id="15370" name="矩形 15369"/>
          <p:cNvSpPr/>
          <p:nvPr/>
        </p:nvSpPr>
        <p:spPr>
          <a:xfrm>
            <a:off x="76200" y="5379085"/>
            <a:ext cx="8991600" cy="493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Clr>
                <a:srgbClr val="FF0000"/>
              </a:buClr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并联：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输入以电流形式求和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KCL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 i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-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-</a:t>
            </a:r>
            <a:r>
              <a:rPr lang="en-US" altLang="zh-CN" sz="2400" b="1" i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f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=</a:t>
            </a:r>
            <a:r>
              <a:rPr lang="en-US" altLang="zh-CN" sz="2400" b="1">
                <a:solidFill>
                  <a:srgbClr val="000000"/>
                </a:solidFill>
                <a:ea typeface="华康简宋" charset="-122"/>
              </a:rPr>
              <a:t>0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  </a:t>
            </a:r>
            <a:r>
              <a:rPr lang="en-US" altLang="zh-CN" sz="2400" b="1" i="1" err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 err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=</a:t>
            </a:r>
            <a:r>
              <a:rPr lang="en-US" altLang="zh-CN" sz="2400" b="1" i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-</a:t>
            </a:r>
            <a:r>
              <a:rPr lang="en-US" altLang="zh-CN" sz="2400" b="1" i="1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f</a:t>
            </a:r>
            <a:endParaRPr lang="en-US" altLang="zh-CN" sz="2400" b="1" baseline="-30000">
              <a:solidFill>
                <a:srgbClr val="000000"/>
              </a:solidFill>
              <a:latin typeface="楷体_GB2312" pitchFamily="49" charset="-122"/>
              <a:ea typeface="华康简宋" charset="-122"/>
            </a:endParaRPr>
          </a:p>
        </p:txBody>
      </p:sp>
      <p:grpSp>
        <p:nvGrpSpPr>
          <p:cNvPr id="15371" name="组合 15370"/>
          <p:cNvGrpSpPr/>
          <p:nvPr/>
        </p:nvGrpSpPr>
        <p:grpSpPr>
          <a:xfrm>
            <a:off x="4648200" y="1858010"/>
            <a:ext cx="4394200" cy="2924175"/>
            <a:chOff x="2928" y="854"/>
            <a:chExt cx="2768" cy="1842"/>
          </a:xfrm>
        </p:grpSpPr>
        <p:pic>
          <p:nvPicPr>
            <p:cNvPr id="15372" name="图片 15371" descr="未标题-2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8" y="864"/>
              <a:ext cx="2768" cy="18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3" name="文本框 15372"/>
            <p:cNvSpPr txBox="1"/>
            <p:nvPr/>
          </p:nvSpPr>
          <p:spPr>
            <a:xfrm>
              <a:off x="2928" y="854"/>
              <a:ext cx="672" cy="25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并联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9" grpId="0"/>
      <p:bldP spid="153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2"/>
          <p:cNvSpPr txBox="1"/>
          <p:nvPr/>
        </p:nvSpPr>
        <p:spPr>
          <a:xfrm>
            <a:off x="0" y="259080"/>
            <a:ext cx="691959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2800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0240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对于三极管电路：（看输入）</a:t>
            </a:r>
            <a:endParaRPr lang="zh-CN" altLang="en-US" sz="2800" b="1" dirty="0">
              <a:solidFill>
                <a:srgbClr val="F0240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6389" name="Text Box 5"/>
          <p:cNvSpPr txBox="1"/>
          <p:nvPr/>
        </p:nvSpPr>
        <p:spPr>
          <a:xfrm>
            <a:off x="609600" y="962025"/>
            <a:ext cx="607822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2800" b="1" dirty="0">
                <a:solidFill>
                  <a:srgbClr val="730B0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并联反馈：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同一个电极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比较电流）</a:t>
            </a:r>
            <a:endParaRPr lang="zh-CN" altLang="en-US" sz="2800" b="1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6390" name="Text Box 6"/>
          <p:cNvSpPr txBox="1"/>
          <p:nvPr/>
        </p:nvSpPr>
        <p:spPr>
          <a:xfrm>
            <a:off x="609600" y="3781426"/>
            <a:ext cx="8001000" cy="565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2800" b="1" dirty="0">
                <a:solidFill>
                  <a:srgbClr val="730B0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串联反馈：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非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同一个电极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比较电压）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1102360" y="1708785"/>
          <a:ext cx="2834640" cy="196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832100" imgH="1962150" progId="Paint.Picture">
                  <p:embed/>
                </p:oleObj>
              </mc:Choice>
              <mc:Fallback>
                <p:oleObj name="" r:id="rId1" imgW="2832100" imgH="19621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2360" y="1708785"/>
                        <a:ext cx="2834640" cy="196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2312670" y="4535805"/>
          <a:ext cx="1557020" cy="223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1555750" imgH="2235200" progId="Paint.Picture">
                  <p:embed/>
                </p:oleObj>
              </mc:Choice>
              <mc:Fallback>
                <p:oleObj name="" r:id="rId3" imgW="1555750" imgH="22352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670" y="4535805"/>
                        <a:ext cx="1557020" cy="2237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4711065" y="1682750"/>
          <a:ext cx="3025140" cy="201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3022600" imgH="2012950" progId="Paint.Picture">
                  <p:embed/>
                </p:oleObj>
              </mc:Choice>
              <mc:Fallback>
                <p:oleObj name="" r:id="rId5" imgW="3022600" imgH="201295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065" y="1682750"/>
                        <a:ext cx="3025140" cy="201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5384800" y="4691380"/>
          <a:ext cx="1677670" cy="192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7" imgW="1676400" imgH="1924050" progId="Paint.Picture">
                  <p:embed/>
                </p:oleObj>
              </mc:Choice>
              <mc:Fallback>
                <p:oleObj name="" r:id="rId7" imgW="1676400" imgH="192405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4800" y="4691380"/>
                        <a:ext cx="1677670" cy="192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9" grpId="0"/>
      <p:bldP spid="6563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2"/>
          <p:cNvSpPr txBox="1"/>
          <p:nvPr/>
        </p:nvSpPr>
        <p:spPr>
          <a:xfrm>
            <a:off x="-71755" y="217170"/>
            <a:ext cx="665670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2800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0240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对于运放电路：</a:t>
            </a:r>
            <a:r>
              <a:rPr lang="zh-CN" altLang="en-US" sz="2800" b="1" dirty="0">
                <a:solidFill>
                  <a:srgbClr val="F02402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（看输入</a:t>
            </a:r>
            <a:r>
              <a:rPr lang="zh-CN" altLang="en-US" sz="2800" b="1" dirty="0">
                <a:solidFill>
                  <a:srgbClr val="F02402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）</a:t>
            </a:r>
            <a:endParaRPr lang="zh-CN" altLang="en-US" sz="2800" b="1" dirty="0">
              <a:solidFill>
                <a:srgbClr val="F0240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endParaRPr lang="zh-CN" altLang="en-US" sz="2800" b="1" dirty="0">
              <a:solidFill>
                <a:srgbClr val="F0240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7411" name="Text Box 3"/>
          <p:cNvSpPr txBox="1"/>
          <p:nvPr/>
        </p:nvSpPr>
        <p:spPr>
          <a:xfrm>
            <a:off x="609600" y="962025"/>
            <a:ext cx="583819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并联反馈：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同一个端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点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比较电流）</a:t>
            </a:r>
            <a:endParaRPr lang="zh-CN" altLang="en-US" sz="2800" b="1" dirty="0">
              <a:solidFill>
                <a:srgbClr val="66003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7412" name="Text Box 4"/>
          <p:cNvSpPr txBox="1"/>
          <p:nvPr/>
        </p:nvSpPr>
        <p:spPr>
          <a:xfrm>
            <a:off x="611505" y="3639820"/>
            <a:ext cx="701421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串联反馈：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非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同一个端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点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比较电压）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  <a:p>
            <a:pPr eaLnBrk="0" hangingPunct="0">
              <a:lnSpc>
                <a:spcPct val="110000"/>
              </a:lnSpc>
            </a:pPr>
            <a:endParaRPr lang="zh-CN" altLang="en-US" sz="2800" b="1" dirty="0">
              <a:solidFill>
                <a:srgbClr val="66003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1000760" y="1557655"/>
          <a:ext cx="3266440" cy="194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263900" imgH="1943100" progId="Paint.Picture">
                  <p:embed/>
                </p:oleObj>
              </mc:Choice>
              <mc:Fallback>
                <p:oleObj name="" r:id="rId1" imgW="3263900" imgH="19431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0760" y="1557655"/>
                        <a:ext cx="3266440" cy="194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106670" y="1722755"/>
          <a:ext cx="2955290" cy="196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952750" imgH="1968500" progId="Paint.Picture">
                  <p:embed/>
                </p:oleObj>
              </mc:Choice>
              <mc:Fallback>
                <p:oleObj name="" r:id="rId3" imgW="2952750" imgH="19685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6670" y="1722755"/>
                        <a:ext cx="2955290" cy="1969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1232535" y="4254500"/>
          <a:ext cx="2802890" cy="189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2800350" imgH="1892300" progId="Paint.Picture">
                  <p:embed/>
                </p:oleObj>
              </mc:Choice>
              <mc:Fallback>
                <p:oleObj name="" r:id="rId5" imgW="2800350" imgH="18923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2535" y="4254500"/>
                        <a:ext cx="2802890" cy="189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5572760" y="4327525"/>
          <a:ext cx="2643505" cy="174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2641600" imgH="1746250" progId="Paint.Picture">
                  <p:embed/>
                </p:oleObj>
              </mc:Choice>
              <mc:Fallback>
                <p:oleObj name="" r:id="rId7" imgW="2641600" imgH="174625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2760" y="4327525"/>
                        <a:ext cx="2643505" cy="174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/>
      <p:bldP spid="6574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/>
          <p:nvPr/>
        </p:nvSpPr>
        <p:spPr>
          <a:xfrm>
            <a:off x="0" y="23828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2770" name="Object 3"/>
          <p:cNvGraphicFramePr/>
          <p:nvPr/>
        </p:nvGraphicFramePr>
        <p:xfrm>
          <a:off x="1763713" y="1125538"/>
          <a:ext cx="5832475" cy="477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2259330" imgH="1864360" progId="Visio.Drawing.11">
                  <p:embed/>
                </p:oleObj>
              </mc:Choice>
              <mc:Fallback>
                <p:oleObj name="" r:id="rId1" imgW="2259330" imgH="1864360" progId="Visio.Drawing.11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3713" y="1125538"/>
                        <a:ext cx="5832475" cy="4776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/>
          <p:nvPr/>
        </p:nvSpPr>
        <p:spPr>
          <a:xfrm>
            <a:off x="0" y="23590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1842135" y="960120"/>
          <a:ext cx="5459095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454650" imgH="4933950" progId="Paint.Picture">
                  <p:embed/>
                </p:oleObj>
              </mc:Choice>
              <mc:Fallback>
                <p:oleObj name="" r:id="rId1" imgW="5454650" imgH="49339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2135" y="960120"/>
                        <a:ext cx="5459095" cy="493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8605" y="467360"/>
            <a:ext cx="2514600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串联负反馈</a:t>
            </a:r>
            <a:endParaRPr kumimoji="0" lang="zh-CN" altLang="en-US" sz="2800" b="1" i="0" u="none" strike="noStrike" kern="1200" cap="none" spc="0" normalizeH="0" baseline="-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2755" y="1244600"/>
            <a:ext cx="3886200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对输入电阻的影响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8313" y="2205038"/>
            <a:ext cx="4572000" cy="56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开环输入电阻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R</a:t>
            </a:r>
            <a:r>
              <a:rPr kumimoji="0" lang="en-US" altLang="zh-CN" sz="2800" b="1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=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id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/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i</a:t>
            </a:r>
            <a:r>
              <a:rPr kumimoji="0" lang="en-US" altLang="zh-CN" sz="2800" b="1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</a:t>
            </a:r>
            <a:endParaRPr kumimoji="0" lang="en-US" altLang="zh-CN" sz="2800" b="1" i="0" u="none" strike="noStrike" kern="1200" cap="none" spc="0" normalizeH="0" baseline="-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_GB2312" pitchFamily="49" charset="-122"/>
              <a:ea typeface="华康简宋" charset="-122"/>
              <a:cs typeface="+mn-cs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8313" y="3068638"/>
            <a:ext cx="4572000" cy="56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闭环输入电阻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R</a:t>
            </a:r>
            <a:r>
              <a:rPr kumimoji="0" lang="en-US" altLang="zh-CN" sz="2800" b="1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if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=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/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i</a:t>
            </a:r>
            <a:r>
              <a:rPr kumimoji="0" lang="en-US" altLang="zh-CN" sz="2800" b="1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</a:t>
            </a:r>
            <a:endParaRPr kumimoji="0" lang="en-US" altLang="zh-CN" sz="2800" b="1" i="0" u="none" strike="noStrike" kern="1200" cap="none" spc="0" normalizeH="0" baseline="-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_GB2312" pitchFamily="49" charset="-122"/>
              <a:ea typeface="华康简宋" charset="-122"/>
              <a:cs typeface="+mn-cs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755650" y="4005263"/>
            <a:ext cx="4724400" cy="561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</a:pPr>
            <a:r>
              <a:rPr lang="en-US" altLang="zh-CN" sz="2800" b="1" i="1" dirty="0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=</a:t>
            </a:r>
            <a:r>
              <a:rPr lang="en-US" altLang="zh-CN" sz="2800" b="1" i="1" dirty="0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+</a:t>
            </a:r>
            <a:r>
              <a:rPr lang="en-US" altLang="zh-CN" sz="2800" b="1" i="1" dirty="0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=(1+</a:t>
            </a:r>
            <a:r>
              <a:rPr lang="en-US" altLang="zh-CN" sz="2800" b="1" i="1" dirty="0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AF</a:t>
            </a:r>
            <a:r>
              <a:rPr lang="en-US" altLang="zh-CN" sz="2800" b="1" i="1" dirty="0">
                <a:solidFill>
                  <a:srgbClr val="000000"/>
                </a:solidFill>
                <a:latin typeface="Arial" panose="020B0604020202020204" pitchFamily="34" charset="0"/>
                <a:ea typeface="华康简宋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)</a:t>
            </a:r>
            <a:r>
              <a:rPr lang="en-US" altLang="zh-CN" sz="2800" b="1" i="1" dirty="0">
                <a:solidFill>
                  <a:srgbClr val="000000"/>
                </a:solidFill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800" b="1" baseline="-30000" dirty="0">
                <a:solidFill>
                  <a:srgbClr val="000000"/>
                </a:solidFill>
                <a:latin typeface="楷体_GB2312" pitchFamily="49" charset="-122"/>
                <a:ea typeface="华康简宋" charset="-122"/>
              </a:rPr>
              <a:t>id</a:t>
            </a:r>
            <a:endParaRPr lang="en-US" altLang="zh-CN" sz="2800" b="1" baseline="-30000" dirty="0">
              <a:solidFill>
                <a:srgbClr val="000000"/>
              </a:solidFill>
              <a:latin typeface="楷体_GB2312" pitchFamily="49" charset="-122"/>
              <a:ea typeface="华康简宋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42938" y="5000625"/>
            <a:ext cx="4572000" cy="56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闭环输入电阻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R</a:t>
            </a:r>
            <a:r>
              <a:rPr kumimoji="0" lang="en-US" altLang="zh-CN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if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v</a:t>
            </a:r>
            <a:r>
              <a:rPr kumimoji="0" lang="en-US" altLang="zh-CN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/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华康简宋" charset="-122"/>
                <a:cs typeface="+mn-cs"/>
              </a:rPr>
              <a:t>i</a:t>
            </a:r>
            <a:r>
              <a:rPr kumimoji="0" lang="en-US" altLang="zh-CN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_GB2312" pitchFamily="49" charset="-122"/>
                <a:ea typeface="华康简宋" charset="-122"/>
                <a:cs typeface="+mn-cs"/>
              </a:rPr>
              <a:t>i</a:t>
            </a:r>
            <a:endParaRPr kumimoji="0" lang="en-US" altLang="zh-CN" sz="2800" b="1" i="0" u="none" strike="noStrike" kern="1200" cap="none" spc="0" normalizeH="0" baseline="-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_GB2312" pitchFamily="49" charset="-122"/>
              <a:ea typeface="华康简宋" charset="-122"/>
              <a:cs typeface="+mn-cs"/>
            </a:endParaRPr>
          </a:p>
        </p:txBody>
      </p:sp>
      <p:graphicFrame>
        <p:nvGraphicFramePr>
          <p:cNvPr id="16" name="Object 2"/>
          <p:cNvGraphicFramePr/>
          <p:nvPr/>
        </p:nvGraphicFramePr>
        <p:xfrm>
          <a:off x="4714875" y="4786313"/>
          <a:ext cx="37639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1637030" imgH="405765" progId="Equation.3">
                  <p:embed/>
                </p:oleObj>
              </mc:Choice>
              <mc:Fallback>
                <p:oleObj name="" r:id="rId1" imgW="1637030" imgH="405765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4875" y="4786313"/>
                        <a:ext cx="3763963" cy="933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0"/>
          <p:cNvGrpSpPr/>
          <p:nvPr/>
        </p:nvGrpSpPr>
        <p:grpSpPr>
          <a:xfrm>
            <a:off x="468313" y="5805488"/>
            <a:ext cx="8040687" cy="533400"/>
            <a:chOff x="306" y="3552"/>
            <a:chExt cx="5065" cy="336"/>
          </a:xfrm>
        </p:grpSpPr>
        <p:sp>
          <p:nvSpPr>
            <p:cNvPr id="15373" name="Text Box 11"/>
            <p:cNvSpPr txBox="1"/>
            <p:nvPr/>
          </p:nvSpPr>
          <p:spPr>
            <a:xfrm>
              <a:off x="1111" y="3566"/>
              <a:ext cx="4260" cy="308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p>
              <a:pPr algn="just" eaLnBrk="0" hangingPunct="0"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引入串联反馈，反馈越深，输入电阻越大。</a:t>
              </a:r>
              <a:endPara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374" name="Group 12"/>
            <p:cNvGrpSpPr/>
            <p:nvPr/>
          </p:nvGrpSpPr>
          <p:grpSpPr>
            <a:xfrm>
              <a:off x="306" y="3552"/>
              <a:ext cx="624" cy="336"/>
              <a:chOff x="480" y="3168"/>
              <a:chExt cx="624" cy="336"/>
            </a:xfrm>
          </p:grpSpPr>
          <p:sp>
            <p:nvSpPr>
              <p:cNvPr id="15375" name="Rectangle 13"/>
              <p:cNvSpPr/>
              <p:nvPr/>
            </p:nvSpPr>
            <p:spPr>
              <a:xfrm>
                <a:off x="480" y="3168"/>
                <a:ext cx="624" cy="336"/>
              </a:xfrm>
              <a:prstGeom prst="rect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6" name="Text Box 14"/>
              <p:cNvSpPr txBox="1"/>
              <p:nvPr/>
            </p:nvSpPr>
            <p:spPr>
              <a:xfrm>
                <a:off x="528" y="3168"/>
                <a:ext cx="576" cy="30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结论</a:t>
                </a:r>
                <a:endParaRPr lang="zh-CN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4" descr="未标题-2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836613"/>
            <a:ext cx="4164013" cy="3786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9288" name="AutoShape 8">
            <a:hlinkClick r:id="rId1" action="ppaction://hlinkpres?slideindex=1&amp;slidetitle="/>
          </p:cNvPr>
          <p:cNvSpPr/>
          <p:nvPr/>
        </p:nvSpPr>
        <p:spPr>
          <a:xfrm>
            <a:off x="2124075" y="1052513"/>
            <a:ext cx="4537075" cy="838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6600"/>
              </a:gs>
              <a:gs pos="50000">
                <a:srgbClr val="CCFF33"/>
              </a:gs>
              <a:gs pos="100000">
                <a:srgbClr val="CC6600"/>
              </a:gs>
            </a:gsLst>
            <a:lin ang="5400000" scaled="1"/>
            <a:tileRect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 b="1" dirty="0">
                <a:solidFill>
                  <a:srgbClr val="66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什么是反馈</a:t>
            </a:r>
            <a:endParaRPr lang="zh-CN" altLang="en-US" sz="32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9289" name="AutoShape 9">
            <a:hlinkClick r:id="rId1" action="ppaction://hlinkpres?slideindex=1&amp;slidetitle="/>
          </p:cNvPr>
          <p:cNvSpPr/>
          <p:nvPr/>
        </p:nvSpPr>
        <p:spPr>
          <a:xfrm>
            <a:off x="2124075" y="2060575"/>
            <a:ext cx="4537075" cy="838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6600"/>
              </a:gs>
              <a:gs pos="50000">
                <a:srgbClr val="CCFF33"/>
              </a:gs>
              <a:gs pos="100000">
                <a:srgbClr val="CC6600"/>
              </a:gs>
            </a:gsLst>
            <a:lin ang="5400000" scaled="1"/>
            <a:tileRect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 b="1" dirty="0">
                <a:solidFill>
                  <a:srgbClr val="66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反馈的类型</a:t>
            </a:r>
            <a:endParaRPr lang="zh-CN" altLang="en-US" sz="32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9290" name="AutoShape 10">
            <a:hlinkClick r:id="rId1" action="ppaction://hlinkpres?slideindex=1&amp;slidetitle="/>
          </p:cNvPr>
          <p:cNvSpPr/>
          <p:nvPr/>
        </p:nvSpPr>
        <p:spPr>
          <a:xfrm>
            <a:off x="2000250" y="5214938"/>
            <a:ext cx="5286375" cy="838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6600"/>
              </a:gs>
              <a:gs pos="50000">
                <a:srgbClr val="CCFF33"/>
              </a:gs>
              <a:gs pos="100000">
                <a:srgbClr val="CC6600"/>
              </a:gs>
            </a:gsLst>
            <a:lin ang="5400000" scaled="1"/>
            <a:tileRect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32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反馈放大器的增益估算</a:t>
            </a:r>
            <a:endParaRPr lang="zh-CN" altLang="en-US" sz="32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9291" name="AutoShape 11">
            <a:hlinkClick r:id="rId1" action="ppaction://hlinkpres?slideindex=1&amp;slidetitle="/>
          </p:cNvPr>
          <p:cNvSpPr/>
          <p:nvPr/>
        </p:nvSpPr>
        <p:spPr>
          <a:xfrm>
            <a:off x="2124075" y="3141663"/>
            <a:ext cx="4537075" cy="838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6600"/>
              </a:gs>
              <a:gs pos="50000">
                <a:srgbClr val="CCFF33"/>
              </a:gs>
              <a:gs pos="100000">
                <a:srgbClr val="CC6600"/>
              </a:gs>
            </a:gsLst>
            <a:lin ang="5400000" scaled="1"/>
            <a:tileRect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 b="1" dirty="0">
                <a:solidFill>
                  <a:srgbClr val="66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反馈类型的判断</a:t>
            </a:r>
            <a:endParaRPr lang="zh-CN" altLang="en-US" sz="32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9292" name="AutoShape 12">
            <a:hlinkClick r:id="rId1" action="ppaction://hlinkpres?slideindex=1&amp;slidetitle="/>
          </p:cNvPr>
          <p:cNvSpPr/>
          <p:nvPr/>
        </p:nvSpPr>
        <p:spPr>
          <a:xfrm>
            <a:off x="1979613" y="4149725"/>
            <a:ext cx="5257800" cy="838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6600"/>
              </a:gs>
              <a:gs pos="50000">
                <a:srgbClr val="CCFF33"/>
              </a:gs>
              <a:gs pos="100000">
                <a:srgbClr val="CC6600"/>
              </a:gs>
            </a:gsLst>
            <a:lin ang="5400000" scaled="1"/>
            <a:tileRect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2400" b="1" dirty="0">
                <a:solidFill>
                  <a:srgbClr val="66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反馈对放大器性能的改善</a:t>
            </a:r>
            <a:endParaRPr lang="zh-CN" altLang="en-US" sz="32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2" name="Rectangle 13"/>
          <p:cNvSpPr/>
          <p:nvPr/>
        </p:nvSpPr>
        <p:spPr>
          <a:xfrm>
            <a:off x="468313" y="188913"/>
            <a:ext cx="424815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 </a:t>
            </a:r>
            <a:r>
              <a:rPr lang="zh-CN" altLang="en-US" sz="40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负反馈放大器</a:t>
            </a:r>
            <a:endParaRPr lang="zh-CN" altLang="en-US" sz="4000" b="1" dirty="0">
              <a:solidFill>
                <a:srgbClr val="F0240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" name="Line 4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8" grpId="0" animBg="1"/>
      <p:bldP spid="609289" grpId="0" animBg="1"/>
      <p:bldP spid="609290" grpId="0" animBg="1"/>
      <p:bldP spid="609291" grpId="0" animBg="1"/>
      <p:bldP spid="6092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6565" y="460693"/>
            <a:ext cx="2514600" cy="5651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并联负反馈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2938" y="2719070"/>
            <a:ext cx="2752725" cy="1454150"/>
            <a:chOff x="432" y="1392"/>
            <a:chExt cx="1734" cy="91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32" y="1392"/>
              <a:ext cx="1680" cy="3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_GB2312" pitchFamily="49" charset="-122"/>
                  <a:ea typeface="宋体" panose="02010600030101010101" pitchFamily="2" charset="-122"/>
                  <a:cs typeface="+mn-cs"/>
                </a:rPr>
                <a:t>闭环输入电阻</a:t>
              </a:r>
              <a:endParaRPr kumimoji="0" lang="zh-CN" altLang="en-US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43012" name="Object 2"/>
            <p:cNvGraphicFramePr/>
            <p:nvPr/>
          </p:nvGraphicFramePr>
          <p:xfrm>
            <a:off x="1008" y="1776"/>
            <a:ext cx="1158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1" imgW="799465" imgH="368300" progId="Equation.3">
                    <p:embed/>
                  </p:oleObj>
                </mc:Choice>
                <mc:Fallback>
                  <p:oleObj name="" r:id="rId1" imgW="799465" imgH="368300" progId="Equation.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08" y="1776"/>
                          <a:ext cx="1158" cy="5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6"/>
          <p:cNvGrpSpPr/>
          <p:nvPr/>
        </p:nvGrpSpPr>
        <p:grpSpPr>
          <a:xfrm>
            <a:off x="571500" y="5433695"/>
            <a:ext cx="7913688" cy="533400"/>
            <a:chOff x="295" y="3456"/>
            <a:chExt cx="4985" cy="336"/>
          </a:xfrm>
        </p:grpSpPr>
        <p:sp>
          <p:nvSpPr>
            <p:cNvPr id="43014" name="Text Box 7"/>
            <p:cNvSpPr txBox="1"/>
            <p:nvPr/>
          </p:nvSpPr>
          <p:spPr>
            <a:xfrm>
              <a:off x="1111" y="3456"/>
              <a:ext cx="4169" cy="308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>
              <a:spAutoFit/>
            </a:bodyPr>
            <a:p>
              <a:pPr algn="just" eaLnBrk="0" hangingPunct="0"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引入并联反馈，反馈越深，输入电阻越小。</a:t>
              </a:r>
              <a:endPara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3015" name="Group 8"/>
            <p:cNvGrpSpPr/>
            <p:nvPr/>
          </p:nvGrpSpPr>
          <p:grpSpPr>
            <a:xfrm>
              <a:off x="295" y="3456"/>
              <a:ext cx="624" cy="336"/>
              <a:chOff x="480" y="3168"/>
              <a:chExt cx="624" cy="336"/>
            </a:xfrm>
          </p:grpSpPr>
          <p:sp>
            <p:nvSpPr>
              <p:cNvPr id="43016" name="Rectangle 9"/>
              <p:cNvSpPr/>
              <p:nvPr/>
            </p:nvSpPr>
            <p:spPr>
              <a:xfrm>
                <a:off x="480" y="3168"/>
                <a:ext cx="624" cy="336"/>
              </a:xfrm>
              <a:prstGeom prst="rect">
                <a:avLst/>
              </a:prstGeom>
              <a:solidFill>
                <a:srgbClr val="FFFFCC"/>
              </a:solidFill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17" name="Text Box 10"/>
              <p:cNvSpPr txBox="1"/>
              <p:nvPr/>
            </p:nvSpPr>
            <p:spPr>
              <a:xfrm>
                <a:off x="528" y="3168"/>
                <a:ext cx="576" cy="30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结论</a:t>
                </a:r>
                <a:endParaRPr lang="zh-CN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" name="Group 11"/>
          <p:cNvGrpSpPr/>
          <p:nvPr/>
        </p:nvGrpSpPr>
        <p:grpSpPr>
          <a:xfrm>
            <a:off x="4067175" y="1696720"/>
            <a:ext cx="4587875" cy="2735263"/>
            <a:chOff x="3120" y="1592"/>
            <a:chExt cx="2388" cy="1392"/>
          </a:xfrm>
        </p:grpSpPr>
        <p:sp>
          <p:nvSpPr>
            <p:cNvPr id="43019" name="Line 12"/>
            <p:cNvSpPr/>
            <p:nvPr/>
          </p:nvSpPr>
          <p:spPr>
            <a:xfrm>
              <a:off x="3408" y="1928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3020" name="Group 13"/>
            <p:cNvGrpSpPr/>
            <p:nvPr/>
          </p:nvGrpSpPr>
          <p:grpSpPr>
            <a:xfrm>
              <a:off x="4272" y="1880"/>
              <a:ext cx="432" cy="480"/>
              <a:chOff x="2064" y="960"/>
              <a:chExt cx="432" cy="480"/>
            </a:xfrm>
          </p:grpSpPr>
          <p:sp>
            <p:nvSpPr>
              <p:cNvPr id="43021" name="Rectangle 14"/>
              <p:cNvSpPr/>
              <p:nvPr/>
            </p:nvSpPr>
            <p:spPr>
              <a:xfrm>
                <a:off x="2064" y="960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22" name="Text Box 15"/>
              <p:cNvSpPr txBox="1"/>
              <p:nvPr/>
            </p:nvSpPr>
            <p:spPr>
              <a:xfrm>
                <a:off x="2160" y="1056"/>
                <a:ext cx="24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023" name="Group 16"/>
            <p:cNvGrpSpPr/>
            <p:nvPr/>
          </p:nvGrpSpPr>
          <p:grpSpPr>
            <a:xfrm>
              <a:off x="4272" y="2504"/>
              <a:ext cx="432" cy="480"/>
              <a:chOff x="2064" y="1632"/>
              <a:chExt cx="432" cy="480"/>
            </a:xfrm>
          </p:grpSpPr>
          <p:sp>
            <p:nvSpPr>
              <p:cNvPr id="43024" name="Rectangle 17"/>
              <p:cNvSpPr/>
              <p:nvPr/>
            </p:nvSpPr>
            <p:spPr>
              <a:xfrm>
                <a:off x="2064" y="1632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25" name="Text Box 18"/>
              <p:cNvSpPr txBox="1"/>
              <p:nvPr/>
            </p:nvSpPr>
            <p:spPr>
              <a:xfrm>
                <a:off x="2160" y="1728"/>
                <a:ext cx="288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026" name="Line 19"/>
            <p:cNvSpPr/>
            <p:nvPr/>
          </p:nvSpPr>
          <p:spPr>
            <a:xfrm>
              <a:off x="3408" y="1928"/>
              <a:ext cx="8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27" name="Line 20"/>
            <p:cNvSpPr/>
            <p:nvPr/>
          </p:nvSpPr>
          <p:spPr>
            <a:xfrm>
              <a:off x="3408" y="2312"/>
              <a:ext cx="8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28" name="Line 21"/>
            <p:cNvSpPr/>
            <p:nvPr/>
          </p:nvSpPr>
          <p:spPr>
            <a:xfrm>
              <a:off x="3984" y="1928"/>
              <a:ext cx="0" cy="10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29" name="Line 22"/>
            <p:cNvSpPr/>
            <p:nvPr/>
          </p:nvSpPr>
          <p:spPr>
            <a:xfrm>
              <a:off x="4128" y="2552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30" name="Line 23"/>
            <p:cNvSpPr/>
            <p:nvPr/>
          </p:nvSpPr>
          <p:spPr>
            <a:xfrm>
              <a:off x="4128" y="2312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31" name="Line 24"/>
            <p:cNvSpPr/>
            <p:nvPr/>
          </p:nvSpPr>
          <p:spPr>
            <a:xfrm>
              <a:off x="3984" y="2936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32" name="Rectangle 25"/>
            <p:cNvSpPr/>
            <p:nvPr/>
          </p:nvSpPr>
          <p:spPr>
            <a:xfrm>
              <a:off x="3648" y="2024"/>
              <a:ext cx="288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33" name="Line 26"/>
            <p:cNvSpPr/>
            <p:nvPr/>
          </p:nvSpPr>
          <p:spPr>
            <a:xfrm>
              <a:off x="3648" y="1928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34" name="Rectangle 27"/>
            <p:cNvSpPr/>
            <p:nvPr/>
          </p:nvSpPr>
          <p:spPr>
            <a:xfrm>
              <a:off x="3600" y="2024"/>
              <a:ext cx="96" cy="192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3035" name="Group 28"/>
            <p:cNvGrpSpPr/>
            <p:nvPr/>
          </p:nvGrpSpPr>
          <p:grpSpPr>
            <a:xfrm>
              <a:off x="3312" y="2024"/>
              <a:ext cx="192" cy="192"/>
              <a:chOff x="912" y="3744"/>
              <a:chExt cx="192" cy="192"/>
            </a:xfrm>
          </p:grpSpPr>
          <p:sp>
            <p:nvSpPr>
              <p:cNvPr id="43036" name="Oval 29"/>
              <p:cNvSpPr/>
              <p:nvPr/>
            </p:nvSpPr>
            <p:spPr>
              <a:xfrm>
                <a:off x="912" y="3744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37" name="Line 30"/>
              <p:cNvSpPr/>
              <p:nvPr/>
            </p:nvSpPr>
            <p:spPr>
              <a:xfrm>
                <a:off x="912" y="3840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038" name="Rectangle 31"/>
            <p:cNvSpPr/>
            <p:nvPr/>
          </p:nvSpPr>
          <p:spPr>
            <a:xfrm>
              <a:off x="3120" y="1976"/>
              <a:ext cx="288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39" name="Line 32"/>
            <p:cNvSpPr/>
            <p:nvPr/>
          </p:nvSpPr>
          <p:spPr>
            <a:xfrm flipV="1">
              <a:off x="3312" y="1880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0" name="Line 33"/>
            <p:cNvSpPr/>
            <p:nvPr/>
          </p:nvSpPr>
          <p:spPr>
            <a:xfrm>
              <a:off x="3744" y="188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1" name="Line 34"/>
            <p:cNvSpPr/>
            <p:nvPr/>
          </p:nvSpPr>
          <p:spPr>
            <a:xfrm>
              <a:off x="4032" y="188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2" name="Line 35"/>
            <p:cNvSpPr/>
            <p:nvPr/>
          </p:nvSpPr>
          <p:spPr>
            <a:xfrm>
              <a:off x="4032" y="2024"/>
              <a:ext cx="0" cy="19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3" name="Rectangle 36"/>
            <p:cNvSpPr/>
            <p:nvPr/>
          </p:nvSpPr>
          <p:spPr>
            <a:xfrm>
              <a:off x="3696" y="1592"/>
              <a:ext cx="28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44" name="Rectangle 37"/>
            <p:cNvSpPr/>
            <p:nvPr/>
          </p:nvSpPr>
          <p:spPr>
            <a:xfrm>
              <a:off x="4032" y="1976"/>
              <a:ext cx="288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45" name="Rectangle 38"/>
            <p:cNvSpPr/>
            <p:nvPr/>
          </p:nvSpPr>
          <p:spPr>
            <a:xfrm>
              <a:off x="3984" y="1592"/>
              <a:ext cx="28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id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43046" name="Line 39"/>
            <p:cNvSpPr/>
            <p:nvPr/>
          </p:nvSpPr>
          <p:spPr>
            <a:xfrm>
              <a:off x="4944" y="2120"/>
              <a:ext cx="24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7" name="Line 40"/>
            <p:cNvSpPr/>
            <p:nvPr/>
          </p:nvSpPr>
          <p:spPr>
            <a:xfrm>
              <a:off x="4704" y="2120"/>
              <a:ext cx="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8" name="Line 41"/>
            <p:cNvSpPr/>
            <p:nvPr/>
          </p:nvSpPr>
          <p:spPr>
            <a:xfrm>
              <a:off x="4992" y="2120"/>
              <a:ext cx="0" cy="62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9" name="Line 42"/>
            <p:cNvSpPr/>
            <p:nvPr/>
          </p:nvSpPr>
          <p:spPr>
            <a:xfrm flipH="1">
              <a:off x="4704" y="2744"/>
              <a:ext cx="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50" name="Oval 43"/>
            <p:cNvSpPr/>
            <p:nvPr/>
          </p:nvSpPr>
          <p:spPr>
            <a:xfrm>
              <a:off x="5184" y="2072"/>
              <a:ext cx="96" cy="9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51" name="Rectangle 44"/>
            <p:cNvSpPr/>
            <p:nvPr/>
          </p:nvSpPr>
          <p:spPr>
            <a:xfrm>
              <a:off x="5280" y="1976"/>
              <a:ext cx="228" cy="2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8020" y="1244600"/>
            <a:ext cx="3886200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对输入电阻的影响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Line 4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13779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五、电压反馈与电流反馈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303213" y="914400"/>
            <a:ext cx="8535987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电压反馈与电流反馈由反馈网络在放大电路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输出端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的取样对象决定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8" name="矩形 18437"/>
          <p:cNvSpPr/>
          <p:nvPr/>
        </p:nvSpPr>
        <p:spPr>
          <a:xfrm>
            <a:off x="304800" y="1905000"/>
            <a:ext cx="8305800" cy="1079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电压反馈：反馈信号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3000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和输出电压成比例，即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3000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Book Antiqua" panose="02040602050305030304" pitchFamily="18" charset="0"/>
                <a:ea typeface="楷体_GB2312" pitchFamily="49" charset="-122"/>
              </a:rPr>
              <a:t>v</a:t>
            </a:r>
            <a:r>
              <a:rPr lang="en-US" altLang="zh-CN" sz="2400" b="1" baseline="-3000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endParaRPr lang="en-US" altLang="zh-CN" sz="2400" b="1" baseline="-300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电流反馈：反馈信号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3000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与输出电流成比例，即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3000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Fi</a:t>
            </a:r>
            <a:r>
              <a:rPr lang="en-US" altLang="zh-CN" sz="2400" b="1" baseline="-3000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8439" name="图片 18438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095625"/>
            <a:ext cx="8791575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矩形 18439"/>
          <p:cNvSpPr/>
          <p:nvPr/>
        </p:nvSpPr>
        <p:spPr>
          <a:xfrm>
            <a:off x="3505200" y="4876800"/>
            <a:ext cx="1371600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并联结构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41" name="矩形 18440"/>
          <p:cNvSpPr/>
          <p:nvPr/>
        </p:nvSpPr>
        <p:spPr>
          <a:xfrm>
            <a:off x="7391400" y="4953000"/>
            <a:ext cx="1524000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串联结构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0" grpId="0"/>
      <p:bldP spid="184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矩形 21506"/>
          <p:cNvSpPr/>
          <p:nvPr/>
        </p:nvSpPr>
        <p:spPr>
          <a:xfrm>
            <a:off x="0" y="277304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0" name="矩形 21509"/>
          <p:cNvSpPr/>
          <p:nvPr/>
        </p:nvSpPr>
        <p:spPr>
          <a:xfrm>
            <a:off x="303213" y="1201420"/>
            <a:ext cx="5259387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判断方法：负载短路法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11" name="矩形 21510"/>
          <p:cNvSpPr/>
          <p:nvPr/>
        </p:nvSpPr>
        <p:spPr>
          <a:xfrm>
            <a:off x="381000" y="2725420"/>
            <a:ext cx="8458200" cy="493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楷体_GB2312" pitchFamily="49" charset="-122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将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负载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短路，反馈量仍然存在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电流反馈。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21512" name="矩形 21511"/>
          <p:cNvSpPr/>
          <p:nvPr/>
        </p:nvSpPr>
        <p:spPr>
          <a:xfrm>
            <a:off x="304800" y="1811020"/>
            <a:ext cx="8534400" cy="895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楷体_GB2312" pitchFamily="49" charset="-122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将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负载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短路（未接负载时输出对地短路），反馈量为零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电压反馈。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pic>
        <p:nvPicPr>
          <p:cNvPr id="21513" name="图片 21512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258820"/>
            <a:ext cx="8129588" cy="264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4" name="矩形 21513"/>
          <p:cNvSpPr/>
          <p:nvPr/>
        </p:nvSpPr>
        <p:spPr>
          <a:xfrm>
            <a:off x="1600200" y="5395595"/>
            <a:ext cx="2831465" cy="97663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电压反馈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并联结构（看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  <a:sym typeface="+mn-ea"/>
              </a:rPr>
              <a:t>输出）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  <a:sym typeface="+mn-ea"/>
            </a:endParaRPr>
          </a:p>
        </p:txBody>
      </p:sp>
      <p:sp>
        <p:nvSpPr>
          <p:cNvPr id="21515" name="矩形 21514"/>
          <p:cNvSpPr/>
          <p:nvPr/>
        </p:nvSpPr>
        <p:spPr>
          <a:xfrm>
            <a:off x="6351270" y="5467350"/>
            <a:ext cx="3606800" cy="193611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</a:rPr>
              <a:t>电流反馈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  <a:sym typeface="+mn-ea"/>
              </a:rPr>
              <a:t>串联结构（看</a:t>
            </a:r>
            <a:r>
              <a:rPr lang="zh-CN" altLang="en-US" sz="2400" b="1" dirty="0">
                <a:solidFill>
                  <a:srgbClr val="000000"/>
                </a:solidFill>
                <a:ea typeface="楷体_GB2312" pitchFamily="49" charset="-122"/>
                <a:sym typeface="+mn-ea"/>
              </a:rPr>
              <a:t>输出）</a:t>
            </a:r>
            <a:endParaRPr lang="zh-CN" altLang="en-US" sz="2400" b="1" dirty="0">
              <a:solidFill>
                <a:srgbClr val="000000"/>
              </a:solidFill>
              <a:ea typeface="楷体_GB2312" pitchFamily="49" charset="-122"/>
              <a:sym typeface="+mn-ea"/>
            </a:endParaRPr>
          </a:p>
          <a:p>
            <a:pPr marL="0" lvl="0" indent="0" algn="just">
              <a:lnSpc>
                <a:spcPct val="110000"/>
              </a:lnSpc>
              <a:buNone/>
            </a:pP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  <a:p>
            <a:pPr marL="0" lvl="0" indent="0" algn="just">
              <a:lnSpc>
                <a:spcPct val="110000"/>
              </a:lnSpc>
              <a:buNone/>
            </a:pPr>
            <a:endParaRPr lang="zh-CN" altLang="en-US" sz="24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21516" name="任意多边形 21515"/>
          <p:cNvSpPr/>
          <p:nvPr/>
        </p:nvSpPr>
        <p:spPr>
          <a:xfrm>
            <a:off x="3835400" y="3966845"/>
            <a:ext cx="333375" cy="1092200"/>
          </a:xfrm>
          <a:custGeom>
            <a:avLst/>
            <a:gdLst/>
            <a:ahLst/>
            <a:cxnLst/>
            <a:pathLst>
              <a:path w="210" h="688">
                <a:moveTo>
                  <a:pt x="180" y="0"/>
                </a:moveTo>
                <a:cubicBezTo>
                  <a:pt x="155" y="32"/>
                  <a:pt x="55" y="104"/>
                  <a:pt x="30" y="194"/>
                </a:cubicBezTo>
                <a:cubicBezTo>
                  <a:pt x="5" y="284"/>
                  <a:pt x="0" y="456"/>
                  <a:pt x="30" y="538"/>
                </a:cubicBezTo>
                <a:cubicBezTo>
                  <a:pt x="60" y="620"/>
                  <a:pt x="172" y="657"/>
                  <a:pt x="210" y="688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7" name="任意多边形 21516"/>
          <p:cNvSpPr/>
          <p:nvPr/>
        </p:nvSpPr>
        <p:spPr>
          <a:xfrm>
            <a:off x="7718425" y="3984308"/>
            <a:ext cx="187325" cy="979487"/>
          </a:xfrm>
          <a:custGeom>
            <a:avLst/>
            <a:gdLst/>
            <a:ahLst/>
            <a:cxnLst/>
            <a:pathLst>
              <a:path w="118" h="617">
                <a:moveTo>
                  <a:pt x="118" y="0"/>
                </a:moveTo>
                <a:cubicBezTo>
                  <a:pt x="102" y="31"/>
                  <a:pt x="41" y="108"/>
                  <a:pt x="23" y="183"/>
                </a:cubicBezTo>
                <a:cubicBezTo>
                  <a:pt x="5" y="258"/>
                  <a:pt x="0" y="381"/>
                  <a:pt x="8" y="453"/>
                </a:cubicBezTo>
                <a:cubicBezTo>
                  <a:pt x="16" y="525"/>
                  <a:pt x="55" y="583"/>
                  <a:pt x="68" y="617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8" name="椭圆形标注 21517"/>
          <p:cNvSpPr/>
          <p:nvPr/>
        </p:nvSpPr>
        <p:spPr>
          <a:xfrm>
            <a:off x="3124200" y="5279708"/>
            <a:ext cx="1600200" cy="495300"/>
          </a:xfrm>
          <a:prstGeom prst="wedgeEllipseCallout">
            <a:avLst>
              <a:gd name="adj1" fmla="val -53375"/>
              <a:gd name="adj2" fmla="val -150639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9" name="椭圆形标注 21518"/>
          <p:cNvSpPr/>
          <p:nvPr/>
        </p:nvSpPr>
        <p:spPr>
          <a:xfrm>
            <a:off x="4572000" y="3908108"/>
            <a:ext cx="1600200" cy="495300"/>
          </a:xfrm>
          <a:prstGeom prst="wedgeEllipseCallout">
            <a:avLst>
              <a:gd name="adj1" fmla="val 60912"/>
              <a:gd name="adj2" fmla="val 157051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3" name="Line 4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13779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五、电压反馈与电流反馈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4" grpId="0"/>
      <p:bldP spid="21515" grpId="0"/>
      <p:bldP spid="21518" grpId="0" bldLvl="0" animBg="1"/>
      <p:bldP spid="2151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矩形 22530"/>
          <p:cNvSpPr/>
          <p:nvPr/>
        </p:nvSpPr>
        <p:spPr>
          <a:xfrm>
            <a:off x="0" y="2479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4" name="矩形 22533"/>
          <p:cNvSpPr/>
          <p:nvPr/>
        </p:nvSpPr>
        <p:spPr>
          <a:xfrm>
            <a:off x="228600" y="1143000"/>
            <a:ext cx="1981200" cy="561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电压反馈</a:t>
            </a:r>
            <a:endParaRPr lang="zh-CN" altLang="en-US" sz="28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  <p:pic>
        <p:nvPicPr>
          <p:cNvPr id="22535" name="图片 22534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990600"/>
            <a:ext cx="5113338" cy="417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任意多边形 22535"/>
          <p:cNvSpPr/>
          <p:nvPr/>
        </p:nvSpPr>
        <p:spPr>
          <a:xfrm>
            <a:off x="6248400" y="3408363"/>
            <a:ext cx="228600" cy="1112837"/>
          </a:xfrm>
          <a:custGeom>
            <a:avLst/>
            <a:gdLst/>
            <a:ahLst/>
            <a:cxnLst/>
            <a:pathLst>
              <a:path w="193" h="701">
                <a:moveTo>
                  <a:pt x="190" y="0"/>
                </a:moveTo>
                <a:cubicBezTo>
                  <a:pt x="163" y="35"/>
                  <a:pt x="50" y="117"/>
                  <a:pt x="25" y="209"/>
                </a:cubicBezTo>
                <a:cubicBezTo>
                  <a:pt x="0" y="301"/>
                  <a:pt x="12" y="471"/>
                  <a:pt x="40" y="553"/>
                </a:cubicBezTo>
                <a:cubicBezTo>
                  <a:pt x="68" y="635"/>
                  <a:pt x="161" y="670"/>
                  <a:pt x="193" y="701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7" name="椭圆形标注 22536"/>
          <p:cNvSpPr/>
          <p:nvPr/>
        </p:nvSpPr>
        <p:spPr>
          <a:xfrm>
            <a:off x="3048000" y="4648200"/>
            <a:ext cx="1600200" cy="495300"/>
          </a:xfrm>
          <a:prstGeom prst="wedgeEllipseCallout">
            <a:avLst>
              <a:gd name="adj1" fmla="val 84722"/>
              <a:gd name="adj2" fmla="val -166028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2"/>
          <p:cNvSpPr txBox="1"/>
          <p:nvPr/>
        </p:nvSpPr>
        <p:spPr>
          <a:xfrm>
            <a:off x="395288" y="549275"/>
            <a:ext cx="2736850" cy="5219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电压负反馈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627313" y="1052513"/>
            <a:ext cx="4319587" cy="2089150"/>
            <a:chOff x="3039" y="1565"/>
            <a:chExt cx="2721" cy="1316"/>
          </a:xfrm>
        </p:grpSpPr>
        <p:grpSp>
          <p:nvGrpSpPr>
            <p:cNvPr id="37891" name="Group 4"/>
            <p:cNvGrpSpPr/>
            <p:nvPr/>
          </p:nvGrpSpPr>
          <p:grpSpPr>
            <a:xfrm>
              <a:off x="4950" y="1678"/>
              <a:ext cx="141" cy="1141"/>
              <a:chOff x="4950" y="1678"/>
              <a:chExt cx="141" cy="1141"/>
            </a:xfrm>
          </p:grpSpPr>
          <p:sp>
            <p:nvSpPr>
              <p:cNvPr id="37892" name="Line 5"/>
              <p:cNvSpPr/>
              <p:nvPr/>
            </p:nvSpPr>
            <p:spPr>
              <a:xfrm>
                <a:off x="4950" y="1678"/>
                <a:ext cx="0" cy="68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3" name="Line 6"/>
              <p:cNvSpPr/>
              <p:nvPr/>
            </p:nvSpPr>
            <p:spPr>
              <a:xfrm>
                <a:off x="5091" y="2132"/>
                <a:ext cx="0" cy="68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894" name="Group 7"/>
            <p:cNvGrpSpPr/>
            <p:nvPr/>
          </p:nvGrpSpPr>
          <p:grpSpPr>
            <a:xfrm>
              <a:off x="3039" y="1565"/>
              <a:ext cx="2721" cy="1316"/>
              <a:chOff x="3039" y="1565"/>
              <a:chExt cx="2721" cy="1316"/>
            </a:xfrm>
          </p:grpSpPr>
          <p:sp>
            <p:nvSpPr>
              <p:cNvPr id="37895" name="Text Box 8"/>
              <p:cNvSpPr txBox="1"/>
              <p:nvPr/>
            </p:nvSpPr>
            <p:spPr>
              <a:xfrm>
                <a:off x="5452" y="1565"/>
                <a:ext cx="308" cy="6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-</a:t>
                </a:r>
                <a:endPara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896" name="Rectangle 9"/>
              <p:cNvSpPr/>
              <p:nvPr/>
            </p:nvSpPr>
            <p:spPr>
              <a:xfrm>
                <a:off x="5452" y="1737"/>
                <a:ext cx="30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7897" name="Group 10"/>
              <p:cNvGrpSpPr/>
              <p:nvPr/>
            </p:nvGrpSpPr>
            <p:grpSpPr>
              <a:xfrm>
                <a:off x="3039" y="1622"/>
                <a:ext cx="2413" cy="1259"/>
                <a:chOff x="3039" y="1622"/>
                <a:chExt cx="2413" cy="1259"/>
              </a:xfrm>
            </p:grpSpPr>
            <p:sp>
              <p:nvSpPr>
                <p:cNvPr id="37898" name="Line 11"/>
                <p:cNvSpPr/>
                <p:nvPr/>
              </p:nvSpPr>
              <p:spPr>
                <a:xfrm>
                  <a:off x="5401" y="1679"/>
                  <a:ext cx="0" cy="45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7899" name="Group 12"/>
                <p:cNvGrpSpPr/>
                <p:nvPr/>
              </p:nvGrpSpPr>
              <p:grpSpPr>
                <a:xfrm>
                  <a:off x="4271" y="1622"/>
                  <a:ext cx="462" cy="572"/>
                  <a:chOff x="2064" y="960"/>
                  <a:chExt cx="432" cy="480"/>
                </a:xfrm>
              </p:grpSpPr>
              <p:sp>
                <p:nvSpPr>
                  <p:cNvPr id="37900" name="Rectangle 13"/>
                  <p:cNvSpPr/>
                  <p:nvPr/>
                </p:nvSpPr>
                <p:spPr>
                  <a:xfrm>
                    <a:off x="2064" y="960"/>
                    <a:ext cx="432" cy="48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01" name="Text Box 14"/>
                  <p:cNvSpPr txBox="1"/>
                  <p:nvPr/>
                </p:nvSpPr>
                <p:spPr>
                  <a:xfrm>
                    <a:off x="2160" y="1056"/>
                    <a:ext cx="240" cy="2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endPara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7902" name="Group 15"/>
                <p:cNvGrpSpPr/>
                <p:nvPr/>
              </p:nvGrpSpPr>
              <p:grpSpPr>
                <a:xfrm>
                  <a:off x="4271" y="2309"/>
                  <a:ext cx="462" cy="572"/>
                  <a:chOff x="2064" y="1632"/>
                  <a:chExt cx="432" cy="480"/>
                </a:xfrm>
              </p:grpSpPr>
              <p:sp>
                <p:nvSpPr>
                  <p:cNvPr id="37903" name="Rectangle 16"/>
                  <p:cNvSpPr/>
                  <p:nvPr/>
                </p:nvSpPr>
                <p:spPr>
                  <a:xfrm>
                    <a:off x="2064" y="1632"/>
                    <a:ext cx="432" cy="480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04" name="Text Box 17"/>
                  <p:cNvSpPr txBox="1"/>
                  <p:nvPr/>
                </p:nvSpPr>
                <p:spPr>
                  <a:xfrm>
                    <a:off x="2160" y="1728"/>
                    <a:ext cx="288" cy="2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i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CN" sz="2400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7905" name="Line 18"/>
                <p:cNvSpPr/>
                <p:nvPr/>
              </p:nvSpPr>
              <p:spPr>
                <a:xfrm>
                  <a:off x="4733" y="1679"/>
                  <a:ext cx="66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06" name="Line 19"/>
                <p:cNvSpPr/>
                <p:nvPr/>
              </p:nvSpPr>
              <p:spPr>
                <a:xfrm>
                  <a:off x="4733" y="2137"/>
                  <a:ext cx="66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07" name="Rectangle 20"/>
                <p:cNvSpPr/>
                <p:nvPr/>
              </p:nvSpPr>
              <p:spPr>
                <a:xfrm>
                  <a:off x="5349" y="1794"/>
                  <a:ext cx="103" cy="229"/>
                </a:xfrm>
                <a:prstGeom prst="rect">
                  <a:avLst/>
                </a:prstGeom>
                <a:solidFill>
                  <a:srgbClr val="FFFFCC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08" name="Line 21"/>
                <p:cNvSpPr/>
                <p:nvPr/>
              </p:nvSpPr>
              <p:spPr>
                <a:xfrm>
                  <a:off x="4733" y="2366"/>
                  <a:ext cx="20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09" name="Line 22"/>
                <p:cNvSpPr/>
                <p:nvPr/>
              </p:nvSpPr>
              <p:spPr>
                <a:xfrm>
                  <a:off x="4733" y="2824"/>
                  <a:ext cx="36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0" name="Rectangle 23"/>
                <p:cNvSpPr/>
                <p:nvPr/>
              </p:nvSpPr>
              <p:spPr>
                <a:xfrm>
                  <a:off x="5041" y="1737"/>
                  <a:ext cx="36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R</a:t>
                  </a:r>
                  <a:r>
                    <a:rPr lang="en-US" altLang="zh-CN" sz="2000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endParaRPr lang="en-US" altLang="zh-CN" sz="20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1" name="Line 24"/>
                <p:cNvSpPr/>
                <p:nvPr/>
              </p:nvSpPr>
              <p:spPr>
                <a:xfrm>
                  <a:off x="3912" y="1966"/>
                  <a:ext cx="359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2" name="Oval 25"/>
                <p:cNvSpPr/>
                <p:nvPr/>
              </p:nvSpPr>
              <p:spPr>
                <a:xfrm>
                  <a:off x="3706" y="1851"/>
                  <a:ext cx="292" cy="286"/>
                </a:xfrm>
                <a:prstGeom prst="ellipse">
                  <a:avLst/>
                </a:prstGeom>
                <a:solidFill>
                  <a:srgbClr val="FFFFCC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3" name="Line 26"/>
                <p:cNvSpPr/>
                <p:nvPr/>
              </p:nvSpPr>
              <p:spPr>
                <a:xfrm>
                  <a:off x="3792" y="1994"/>
                  <a:ext cx="12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4" name="Line 27"/>
                <p:cNvSpPr/>
                <p:nvPr/>
              </p:nvSpPr>
              <p:spPr>
                <a:xfrm>
                  <a:off x="3398" y="1966"/>
                  <a:ext cx="308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5" name="Line 28"/>
                <p:cNvSpPr/>
                <p:nvPr/>
              </p:nvSpPr>
              <p:spPr>
                <a:xfrm>
                  <a:off x="3809" y="2595"/>
                  <a:ext cx="462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6" name="Line 29"/>
                <p:cNvSpPr/>
                <p:nvPr/>
              </p:nvSpPr>
              <p:spPr>
                <a:xfrm flipV="1">
                  <a:off x="3809" y="2137"/>
                  <a:ext cx="0" cy="458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7" name="Oval 30"/>
                <p:cNvSpPr/>
                <p:nvPr/>
              </p:nvSpPr>
              <p:spPr>
                <a:xfrm>
                  <a:off x="3296" y="1908"/>
                  <a:ext cx="102" cy="115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8" name="Rectangle 31"/>
                <p:cNvSpPr/>
                <p:nvPr/>
              </p:nvSpPr>
              <p:spPr>
                <a:xfrm>
                  <a:off x="3039" y="1737"/>
                  <a:ext cx="248" cy="28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anchor="t">
                  <a:spAutoFit/>
                </a:bodyPr>
                <a:p>
                  <a:pPr eaLnBrk="0" hangingPunct="0"/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400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i</a:t>
                  </a:r>
                  <a:endParaRPr lang="en-US" altLang="zh-CN" sz="24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19" name="Rectangle 32"/>
                <p:cNvSpPr/>
                <p:nvPr/>
              </p:nvSpPr>
              <p:spPr>
                <a:xfrm>
                  <a:off x="3552" y="2137"/>
                  <a:ext cx="255" cy="2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anchor="t">
                  <a:spAutoFit/>
                </a:bodyPr>
                <a:p>
                  <a:pPr eaLnBrk="0" hangingPunct="0"/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400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endParaRPr lang="en-US" altLang="zh-CN" sz="24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920" name="Rectangle 33"/>
                <p:cNvSpPr/>
                <p:nvPr/>
              </p:nvSpPr>
              <p:spPr>
                <a:xfrm>
                  <a:off x="3912" y="1626"/>
                  <a:ext cx="319" cy="28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anchor="t">
                  <a:spAutoFit/>
                </a:bodyPr>
                <a:p>
                  <a:pPr eaLnBrk="0" hangingPunct="0"/>
                  <a:r>
                    <a:rPr lang="en-US" altLang="zh-CN" sz="2400" b="1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400" b="1" baseline="-250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id</a:t>
                  </a:r>
                  <a:endParaRPr lang="en-US" altLang="zh-CN" sz="24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695330" name="Rectangle 34"/>
          <p:cNvSpPr>
            <a:spLocks noChangeArrowheads="1"/>
          </p:cNvSpPr>
          <p:nvPr/>
        </p:nvSpPr>
        <p:spPr bwMode="auto">
          <a:xfrm>
            <a:off x="539750" y="3357563"/>
            <a:ext cx="6408738" cy="52197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）输出量是电压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</a:t>
            </a:r>
            <a:r>
              <a:rPr kumimoji="1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1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=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Fv</a:t>
            </a:r>
            <a:r>
              <a:rPr kumimoji="1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endParaRPr kumimoji="1" lang="en-US" altLang="zh-CN" sz="2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5331" name="Rectangle 35"/>
          <p:cNvSpPr>
            <a:spLocks noChangeArrowheads="1"/>
          </p:cNvSpPr>
          <p:nvPr/>
        </p:nvSpPr>
        <p:spPr bwMode="auto">
          <a:xfrm>
            <a:off x="611188" y="4221163"/>
            <a:ext cx="4176713" cy="52197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）能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稳定输出电压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5332" name="Rectangle 36"/>
          <p:cNvSpPr/>
          <p:nvPr/>
        </p:nvSpPr>
        <p:spPr>
          <a:xfrm>
            <a:off x="4149725" y="4292600"/>
            <a:ext cx="871538" cy="5143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500" b="1" i="1" dirty="0"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en-US" altLang="zh-CN" sz="25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</a:t>
            </a:r>
            <a:endParaRPr lang="en-US" altLang="zh-CN" sz="25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4859338" y="4292600"/>
            <a:ext cx="1238250" cy="511175"/>
            <a:chOff x="642" y="1405"/>
            <a:chExt cx="780" cy="322"/>
          </a:xfrm>
        </p:grpSpPr>
        <p:sp>
          <p:nvSpPr>
            <p:cNvPr id="37925" name="Line 38"/>
            <p:cNvSpPr/>
            <p:nvPr/>
          </p:nvSpPr>
          <p:spPr>
            <a:xfrm flipV="1">
              <a:off x="642" y="1560"/>
              <a:ext cx="3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sm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26" name="Rectangle 39"/>
            <p:cNvSpPr/>
            <p:nvPr/>
          </p:nvSpPr>
          <p:spPr>
            <a:xfrm>
              <a:off x="928" y="1405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Book Antiqua" panose="0204060205030503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500" b="1" baseline="-30000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o</a:t>
              </a:r>
              <a:r>
                <a:rPr lang="en-US" altLang="zh-CN" sz="2500" b="1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</a:t>
              </a:r>
              <a:endPara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5935663" y="4292600"/>
            <a:ext cx="1255712" cy="511175"/>
            <a:chOff x="1320" y="1405"/>
            <a:chExt cx="791" cy="322"/>
          </a:xfrm>
        </p:grpSpPr>
        <p:sp>
          <p:nvSpPr>
            <p:cNvPr id="37928" name="Line 41"/>
            <p:cNvSpPr/>
            <p:nvPr/>
          </p:nvSpPr>
          <p:spPr>
            <a:xfrm flipV="1">
              <a:off x="1320" y="1560"/>
              <a:ext cx="3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sm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29" name="Rectangle 42"/>
            <p:cNvSpPr/>
            <p:nvPr/>
          </p:nvSpPr>
          <p:spPr>
            <a:xfrm>
              <a:off x="1617" y="1405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Arial" panose="020B0604020202020204" pitchFamily="34" charset="0"/>
                  <a:ea typeface="楷体_GB2312" pitchFamily="49" charset="-122"/>
                </a:rPr>
                <a:t>x</a:t>
              </a:r>
              <a:r>
                <a:rPr lang="en-US" altLang="zh-CN" sz="2500" b="1" baseline="-30000" dirty="0">
                  <a:latin typeface="Arial" panose="020B0604020202020204" pitchFamily="34" charset="0"/>
                  <a:ea typeface="楷体_GB2312" pitchFamily="49" charset="-122"/>
                </a:rPr>
                <a:t>f</a:t>
              </a:r>
              <a:r>
                <a:rPr lang="en-US" altLang="zh-CN" sz="25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2500" b="1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</a:t>
              </a:r>
              <a:endPara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7029450" y="4292600"/>
            <a:ext cx="1450975" cy="511175"/>
            <a:chOff x="2009" y="1405"/>
            <a:chExt cx="791" cy="322"/>
          </a:xfrm>
        </p:grpSpPr>
        <p:sp>
          <p:nvSpPr>
            <p:cNvPr id="37931" name="Line 44"/>
            <p:cNvSpPr/>
            <p:nvPr/>
          </p:nvSpPr>
          <p:spPr>
            <a:xfrm flipV="1">
              <a:off x="2009" y="1560"/>
              <a:ext cx="3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sm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32" name="Rectangle 45"/>
            <p:cNvSpPr/>
            <p:nvPr/>
          </p:nvSpPr>
          <p:spPr>
            <a:xfrm>
              <a:off x="2306" y="1405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Arial" panose="020B0604020202020204" pitchFamily="34" charset="0"/>
                  <a:ea typeface="楷体_GB2312" pitchFamily="49" charset="-122"/>
                </a:rPr>
                <a:t>x</a:t>
              </a:r>
              <a:r>
                <a:rPr lang="en-US" altLang="zh-CN" sz="25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id </a:t>
              </a:r>
              <a:r>
                <a:rPr lang="en-US" altLang="zh-CN" sz="2500" b="1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</a:t>
              </a:r>
              <a:endPara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5311775" y="4848225"/>
            <a:ext cx="2411413" cy="554038"/>
            <a:chOff x="927" y="1755"/>
            <a:chExt cx="1519" cy="349"/>
          </a:xfrm>
        </p:grpSpPr>
        <p:sp>
          <p:nvSpPr>
            <p:cNvPr id="37934" name="Rectangle 47"/>
            <p:cNvSpPr/>
            <p:nvPr/>
          </p:nvSpPr>
          <p:spPr>
            <a:xfrm>
              <a:off x="927" y="1782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Book Antiqua" panose="0204060205030503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5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2500" b="1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</a:t>
              </a:r>
              <a:endPara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7935" name="Group 48"/>
            <p:cNvGrpSpPr/>
            <p:nvPr/>
          </p:nvGrpSpPr>
          <p:grpSpPr>
            <a:xfrm>
              <a:off x="1335" y="1755"/>
              <a:ext cx="1111" cy="222"/>
              <a:chOff x="1335" y="1611"/>
              <a:chExt cx="1111" cy="278"/>
            </a:xfrm>
          </p:grpSpPr>
          <p:sp>
            <p:nvSpPr>
              <p:cNvPr id="37936" name="Line 49"/>
              <p:cNvSpPr/>
              <p:nvPr/>
            </p:nvSpPr>
            <p:spPr>
              <a:xfrm flipH="1" flipV="1">
                <a:off x="1335" y="1889"/>
                <a:ext cx="111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sm" len="lg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37" name="Line 50"/>
              <p:cNvSpPr/>
              <p:nvPr/>
            </p:nvSpPr>
            <p:spPr>
              <a:xfrm flipV="1">
                <a:off x="2445" y="1611"/>
                <a:ext cx="0" cy="278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95347" name="Rectangle 51"/>
          <p:cNvSpPr>
            <a:spLocks noChangeArrowheads="1"/>
          </p:cNvSpPr>
          <p:nvPr/>
        </p:nvSpPr>
        <p:spPr bwMode="auto">
          <a:xfrm>
            <a:off x="684213" y="5589588"/>
            <a:ext cx="6408738" cy="52197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1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减小输出电阻</a:t>
            </a:r>
            <a:endParaRPr kumimoji="1" lang="zh-CN" alt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95348" name="Object 52"/>
          <p:cNvGraphicFramePr/>
          <p:nvPr/>
        </p:nvGraphicFramePr>
        <p:xfrm>
          <a:off x="3924300" y="5373688"/>
          <a:ext cx="1927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838835" imgH="393700" progId="Equation.DSMT4">
                  <p:embed/>
                </p:oleObj>
              </mc:Choice>
              <mc:Fallback>
                <p:oleObj name="" r:id="rId1" imgW="838835" imgH="3937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4300" y="5373688"/>
                        <a:ext cx="1927225" cy="90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9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9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30" grpId="0" bldLvl="0" animBg="1"/>
      <p:bldP spid="695331" grpId="0" bldLvl="0" animBg="1"/>
      <p:bldP spid="695332" grpId="0"/>
      <p:bldP spid="69534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 Box 2"/>
          <p:cNvSpPr txBox="1"/>
          <p:nvPr/>
        </p:nvSpPr>
        <p:spPr>
          <a:xfrm>
            <a:off x="323850" y="476250"/>
            <a:ext cx="2879725" cy="521970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电流负反馈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124075" y="692150"/>
            <a:ext cx="5184775" cy="2044700"/>
            <a:chOff x="3216" y="2112"/>
            <a:chExt cx="2160" cy="1152"/>
          </a:xfrm>
        </p:grpSpPr>
        <p:sp>
          <p:nvSpPr>
            <p:cNvPr id="38915" name="Line 4"/>
            <p:cNvSpPr/>
            <p:nvPr/>
          </p:nvSpPr>
          <p:spPr>
            <a:xfrm>
              <a:off x="4032" y="2448"/>
              <a:ext cx="33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8916" name="Group 5"/>
            <p:cNvGrpSpPr/>
            <p:nvPr/>
          </p:nvGrpSpPr>
          <p:grpSpPr>
            <a:xfrm>
              <a:off x="3840" y="2352"/>
              <a:ext cx="192" cy="240"/>
              <a:chOff x="672" y="3216"/>
              <a:chExt cx="240" cy="288"/>
            </a:xfrm>
          </p:grpSpPr>
          <p:sp>
            <p:nvSpPr>
              <p:cNvPr id="38917" name="Oval 6"/>
              <p:cNvSpPr/>
              <p:nvPr/>
            </p:nvSpPr>
            <p:spPr>
              <a:xfrm>
                <a:off x="672" y="3216"/>
                <a:ext cx="240" cy="288"/>
              </a:xfrm>
              <a:prstGeom prst="ellipse">
                <a:avLst/>
              </a:prstGeom>
              <a:solidFill>
                <a:srgbClr val="FFFFCC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18" name="Line 7"/>
              <p:cNvSpPr/>
              <p:nvPr/>
            </p:nvSpPr>
            <p:spPr>
              <a:xfrm>
                <a:off x="720" y="3360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919" name="Line 8"/>
            <p:cNvSpPr/>
            <p:nvPr/>
          </p:nvSpPr>
          <p:spPr>
            <a:xfrm>
              <a:off x="3552" y="2448"/>
              <a:ext cx="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0" name="Line 9"/>
            <p:cNvSpPr/>
            <p:nvPr/>
          </p:nvSpPr>
          <p:spPr>
            <a:xfrm>
              <a:off x="3936" y="3024"/>
              <a:ext cx="43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1" name="Line 10"/>
            <p:cNvSpPr/>
            <p:nvPr/>
          </p:nvSpPr>
          <p:spPr>
            <a:xfrm flipV="1">
              <a:off x="3936" y="2592"/>
              <a:ext cx="0" cy="43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2" name="Oval 11"/>
            <p:cNvSpPr/>
            <p:nvPr/>
          </p:nvSpPr>
          <p:spPr>
            <a:xfrm>
              <a:off x="3456" y="2400"/>
              <a:ext cx="96" cy="9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3" name="Rectangle 12"/>
            <p:cNvSpPr/>
            <p:nvPr/>
          </p:nvSpPr>
          <p:spPr>
            <a:xfrm>
              <a:off x="3216" y="2256"/>
              <a:ext cx="164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4" name="Rectangle 13"/>
            <p:cNvSpPr/>
            <p:nvPr/>
          </p:nvSpPr>
          <p:spPr>
            <a:xfrm>
              <a:off x="3696" y="2592"/>
              <a:ext cx="169" cy="25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5" name="Rectangle 14"/>
            <p:cNvSpPr/>
            <p:nvPr/>
          </p:nvSpPr>
          <p:spPr>
            <a:xfrm>
              <a:off x="4032" y="2112"/>
              <a:ext cx="209" cy="2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id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6" name="Line 15"/>
            <p:cNvSpPr/>
            <p:nvPr/>
          </p:nvSpPr>
          <p:spPr>
            <a:xfrm>
              <a:off x="5328" y="2256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8927" name="Group 16"/>
            <p:cNvGrpSpPr/>
            <p:nvPr/>
          </p:nvGrpSpPr>
          <p:grpSpPr>
            <a:xfrm>
              <a:off x="4368" y="2208"/>
              <a:ext cx="432" cy="480"/>
              <a:chOff x="2064" y="960"/>
              <a:chExt cx="432" cy="480"/>
            </a:xfrm>
          </p:grpSpPr>
          <p:sp>
            <p:nvSpPr>
              <p:cNvPr id="38928" name="Rectangle 17"/>
              <p:cNvSpPr/>
              <p:nvPr/>
            </p:nvSpPr>
            <p:spPr>
              <a:xfrm>
                <a:off x="2064" y="960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29" name="Text Box 18"/>
              <p:cNvSpPr txBox="1"/>
              <p:nvPr/>
            </p:nvSpPr>
            <p:spPr>
              <a:xfrm>
                <a:off x="2160" y="1056"/>
                <a:ext cx="240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930" name="Group 19"/>
            <p:cNvGrpSpPr/>
            <p:nvPr/>
          </p:nvGrpSpPr>
          <p:grpSpPr>
            <a:xfrm>
              <a:off x="4368" y="2784"/>
              <a:ext cx="432" cy="480"/>
              <a:chOff x="2064" y="1632"/>
              <a:chExt cx="432" cy="480"/>
            </a:xfrm>
          </p:grpSpPr>
          <p:sp>
            <p:nvSpPr>
              <p:cNvPr id="38931" name="Rectangle 20"/>
              <p:cNvSpPr/>
              <p:nvPr/>
            </p:nvSpPr>
            <p:spPr>
              <a:xfrm>
                <a:off x="2064" y="1632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32" name="Text Box 21"/>
              <p:cNvSpPr txBox="1"/>
              <p:nvPr/>
            </p:nvSpPr>
            <p:spPr>
              <a:xfrm>
                <a:off x="2160" y="1728"/>
                <a:ext cx="288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933" name="Line 22"/>
            <p:cNvSpPr/>
            <p:nvPr/>
          </p:nvSpPr>
          <p:spPr>
            <a:xfrm>
              <a:off x="4800" y="2256"/>
              <a:ext cx="5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4" name="Line 23"/>
            <p:cNvSpPr/>
            <p:nvPr/>
          </p:nvSpPr>
          <p:spPr>
            <a:xfrm flipV="1">
              <a:off x="5184" y="2640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5" name="Rectangle 24"/>
            <p:cNvSpPr/>
            <p:nvPr/>
          </p:nvSpPr>
          <p:spPr>
            <a:xfrm>
              <a:off x="5280" y="2352"/>
              <a:ext cx="96" cy="192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6" name="Line 25"/>
            <p:cNvSpPr/>
            <p:nvPr/>
          </p:nvSpPr>
          <p:spPr>
            <a:xfrm>
              <a:off x="4992" y="2640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7" name="Line 26"/>
            <p:cNvSpPr/>
            <p:nvPr/>
          </p:nvSpPr>
          <p:spPr>
            <a:xfrm>
              <a:off x="4800" y="2832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8" name="Line 27"/>
            <p:cNvSpPr/>
            <p:nvPr/>
          </p:nvSpPr>
          <p:spPr>
            <a:xfrm>
              <a:off x="5184" y="2640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9" name="Line 28"/>
            <p:cNvSpPr/>
            <p:nvPr/>
          </p:nvSpPr>
          <p:spPr>
            <a:xfrm>
              <a:off x="4800" y="3216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40" name="Rectangle 29"/>
            <p:cNvSpPr/>
            <p:nvPr/>
          </p:nvSpPr>
          <p:spPr>
            <a:xfrm>
              <a:off x="5040" y="2304"/>
              <a:ext cx="336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1" name="Rectangle 30"/>
            <p:cNvSpPr/>
            <p:nvPr/>
          </p:nvSpPr>
          <p:spPr>
            <a:xfrm>
              <a:off x="4848" y="2208"/>
              <a:ext cx="288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2" name="Line 31"/>
            <p:cNvSpPr/>
            <p:nvPr/>
          </p:nvSpPr>
          <p:spPr>
            <a:xfrm flipV="1">
              <a:off x="4800" y="264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43" name="Line 32"/>
            <p:cNvSpPr/>
            <p:nvPr/>
          </p:nvSpPr>
          <p:spPr>
            <a:xfrm flipH="1">
              <a:off x="4848" y="2208"/>
              <a:ext cx="28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98401" name="Rectangle 33"/>
          <p:cNvSpPr>
            <a:spLocks noChangeArrowheads="1"/>
          </p:cNvSpPr>
          <p:nvPr/>
        </p:nvSpPr>
        <p:spPr bwMode="auto">
          <a:xfrm>
            <a:off x="827088" y="2852738"/>
            <a:ext cx="6048375" cy="52197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）输出量是电流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</a:t>
            </a:r>
            <a:r>
              <a:rPr kumimoji="1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x</a:t>
            </a:r>
            <a:r>
              <a:rPr kumimoji="1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1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=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Fi</a:t>
            </a:r>
            <a:r>
              <a:rPr kumimoji="1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698402" name="Rectangle 34"/>
          <p:cNvSpPr>
            <a:spLocks noChangeArrowheads="1"/>
          </p:cNvSpPr>
          <p:nvPr/>
        </p:nvSpPr>
        <p:spPr bwMode="auto">
          <a:xfrm>
            <a:off x="898525" y="3500438"/>
            <a:ext cx="4176713" cy="52197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）能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稳定输出电流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8403" name="Rectangle 35"/>
          <p:cNvSpPr/>
          <p:nvPr/>
        </p:nvSpPr>
        <p:spPr>
          <a:xfrm>
            <a:off x="1849438" y="4365625"/>
            <a:ext cx="871537" cy="5143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5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5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5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</a:t>
            </a:r>
            <a:endParaRPr lang="en-US" altLang="zh-CN" sz="2500" b="1" dirty="0"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2559050" y="4365625"/>
            <a:ext cx="1238250" cy="511175"/>
            <a:chOff x="642" y="1405"/>
            <a:chExt cx="780" cy="322"/>
          </a:xfrm>
        </p:grpSpPr>
        <p:sp>
          <p:nvSpPr>
            <p:cNvPr id="38948" name="Line 37"/>
            <p:cNvSpPr/>
            <p:nvPr/>
          </p:nvSpPr>
          <p:spPr>
            <a:xfrm flipV="1">
              <a:off x="642" y="1560"/>
              <a:ext cx="3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sm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49" name="Rectangle 38"/>
            <p:cNvSpPr/>
            <p:nvPr/>
          </p:nvSpPr>
          <p:spPr>
            <a:xfrm>
              <a:off x="928" y="1405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500" b="1" baseline="-30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r>
                <a:rPr lang="en-US" altLang="zh-CN" sz="2500" b="1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</a:t>
              </a:r>
              <a:endPara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3635375" y="4365625"/>
            <a:ext cx="1255713" cy="511175"/>
            <a:chOff x="1320" y="1405"/>
            <a:chExt cx="791" cy="322"/>
          </a:xfrm>
        </p:grpSpPr>
        <p:sp>
          <p:nvSpPr>
            <p:cNvPr id="38951" name="Line 40"/>
            <p:cNvSpPr/>
            <p:nvPr/>
          </p:nvSpPr>
          <p:spPr>
            <a:xfrm flipV="1">
              <a:off x="1320" y="1560"/>
              <a:ext cx="3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sm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52" name="Rectangle 41"/>
            <p:cNvSpPr/>
            <p:nvPr/>
          </p:nvSpPr>
          <p:spPr>
            <a:xfrm>
              <a:off x="1617" y="1405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r>
                <a:rPr lang="en-US" altLang="zh-CN" sz="2500" b="1" baseline="-30000" dirty="0"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r>
                <a:rPr lang="en-US" altLang="zh-CN" sz="2500" b="1" baseline="-25000" dirty="0">
                  <a:latin typeface="Arial" panose="020B0604020202020204" pitchFamily="34" charset="0"/>
                  <a:ea typeface="楷体_GB2312" pitchFamily="49" charset="-122"/>
                </a:rPr>
                <a:t> </a:t>
              </a:r>
              <a:r>
                <a:rPr lang="en-US" altLang="zh-CN" sz="2500" b="1" dirty="0">
                  <a:latin typeface="Arial" panose="020B0604020202020204" pitchFamily="34" charset="0"/>
                  <a:ea typeface="楷体_GB2312" pitchFamily="49" charset="-122"/>
                  <a:sym typeface="Symbol" panose="05050102010706020507" pitchFamily="18" charset="2"/>
                </a:rPr>
                <a:t></a:t>
              </a:r>
              <a:endParaRPr lang="en-US" altLang="zh-CN" sz="2500" b="1" dirty="0">
                <a:latin typeface="Arial" panose="020B0604020202020204" pitchFamily="34" charset="0"/>
                <a:ea typeface="楷体_GB2312" pitchFamily="49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4729163" y="4365625"/>
            <a:ext cx="1427162" cy="511175"/>
            <a:chOff x="2009" y="1405"/>
            <a:chExt cx="791" cy="322"/>
          </a:xfrm>
        </p:grpSpPr>
        <p:sp>
          <p:nvSpPr>
            <p:cNvPr id="38954" name="Line 43"/>
            <p:cNvSpPr/>
            <p:nvPr/>
          </p:nvSpPr>
          <p:spPr>
            <a:xfrm flipV="1">
              <a:off x="2009" y="1560"/>
              <a:ext cx="3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sm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55" name="Rectangle 44"/>
            <p:cNvSpPr/>
            <p:nvPr/>
          </p:nvSpPr>
          <p:spPr>
            <a:xfrm>
              <a:off x="2306" y="1405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r>
                <a:rPr lang="en-US" altLang="zh-CN" sz="25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id</a:t>
              </a:r>
              <a:r>
                <a:rPr lang="en-US" altLang="zh-CN" sz="2500" b="1" baseline="-25000" dirty="0">
                  <a:latin typeface="Arial" panose="020B0604020202020204" pitchFamily="34" charset="0"/>
                  <a:ea typeface="楷体_GB2312" pitchFamily="49" charset="-122"/>
                </a:rPr>
                <a:t> </a:t>
              </a:r>
              <a:r>
                <a:rPr lang="en-US" altLang="zh-CN" sz="2500" b="1" dirty="0">
                  <a:latin typeface="Arial" panose="020B0604020202020204" pitchFamily="34" charset="0"/>
                  <a:ea typeface="楷体_GB2312" pitchFamily="49" charset="-122"/>
                  <a:sym typeface="Symbol" panose="05050102010706020507" pitchFamily="18" charset="2"/>
                </a:rPr>
                <a:t></a:t>
              </a:r>
              <a:endParaRPr lang="en-US" altLang="zh-CN" sz="2500" b="1" dirty="0">
                <a:latin typeface="Arial" panose="020B0604020202020204" pitchFamily="34" charset="0"/>
                <a:ea typeface="楷体_GB2312" pitchFamily="49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9" name="Group 45"/>
          <p:cNvGrpSpPr/>
          <p:nvPr/>
        </p:nvGrpSpPr>
        <p:grpSpPr>
          <a:xfrm>
            <a:off x="3011488" y="4921250"/>
            <a:ext cx="2411412" cy="554038"/>
            <a:chOff x="927" y="1755"/>
            <a:chExt cx="1519" cy="349"/>
          </a:xfrm>
        </p:grpSpPr>
        <p:sp>
          <p:nvSpPr>
            <p:cNvPr id="38957" name="Rectangle 46"/>
            <p:cNvSpPr/>
            <p:nvPr/>
          </p:nvSpPr>
          <p:spPr>
            <a:xfrm>
              <a:off x="927" y="1782"/>
              <a:ext cx="494" cy="32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5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500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500" b="1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</a:t>
              </a:r>
              <a:endParaRPr lang="en-US" altLang="zh-CN" sz="2500" b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grpSp>
          <p:nvGrpSpPr>
            <p:cNvPr id="38958" name="Group 47"/>
            <p:cNvGrpSpPr/>
            <p:nvPr/>
          </p:nvGrpSpPr>
          <p:grpSpPr>
            <a:xfrm>
              <a:off x="1335" y="1755"/>
              <a:ext cx="1111" cy="222"/>
              <a:chOff x="1335" y="1611"/>
              <a:chExt cx="1111" cy="278"/>
            </a:xfrm>
          </p:grpSpPr>
          <p:sp>
            <p:nvSpPr>
              <p:cNvPr id="38959" name="Line 48"/>
              <p:cNvSpPr/>
              <p:nvPr/>
            </p:nvSpPr>
            <p:spPr>
              <a:xfrm flipH="1" flipV="1">
                <a:off x="1335" y="1889"/>
                <a:ext cx="111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sm" len="lg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60" name="Line 49"/>
              <p:cNvSpPr/>
              <p:nvPr/>
            </p:nvSpPr>
            <p:spPr>
              <a:xfrm flipV="1">
                <a:off x="2445" y="1611"/>
                <a:ext cx="0" cy="278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98418" name="Rectangle 50"/>
          <p:cNvSpPr>
            <a:spLocks noChangeArrowheads="1"/>
          </p:cNvSpPr>
          <p:nvPr/>
        </p:nvSpPr>
        <p:spPr bwMode="auto">
          <a:xfrm>
            <a:off x="972503" y="5589588"/>
            <a:ext cx="6408738" cy="521970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1" lang="zh-CN" altLang="en-US" sz="2800" b="1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sz="28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增大输出电阻</a:t>
            </a:r>
            <a:endParaRPr kumimoji="1" lang="zh-CN" altLang="en-US" sz="2800" b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98419" name="Object 51"/>
          <p:cNvGraphicFramePr/>
          <p:nvPr/>
        </p:nvGraphicFramePr>
        <p:xfrm>
          <a:off x="4140200" y="5589588"/>
          <a:ext cx="2511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1092835" imgH="228600" progId="Equation.DSMT4">
                  <p:embed/>
                </p:oleObj>
              </mc:Choice>
              <mc:Fallback>
                <p:oleObj name="" r:id="rId1" imgW="1092835" imgH="2286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0200" y="5589588"/>
                        <a:ext cx="2511425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9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01" grpId="0" bldLvl="0" animBg="1"/>
      <p:bldP spid="698402" grpId="0" bldLvl="0" animBg="1"/>
      <p:bldP spid="698403" grpId="0"/>
      <p:bldP spid="698418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流程图: 可选过程 28675"/>
          <p:cNvSpPr/>
          <p:nvPr/>
        </p:nvSpPr>
        <p:spPr>
          <a:xfrm>
            <a:off x="381000" y="2934307"/>
            <a:ext cx="8418513" cy="1528819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电压负反馈：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稳定输出电压，具有恒压特性，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+mn-ea"/>
              </a:rPr>
              <a:t>输出电阻变小</a:t>
            </a:r>
            <a:endParaRPr lang="zh-CN" altLang="en-US" sz="2800" b="1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28677" name="流程图: 可选过程 28676"/>
          <p:cNvSpPr/>
          <p:nvPr/>
        </p:nvSpPr>
        <p:spPr>
          <a:xfrm>
            <a:off x="381000" y="1691058"/>
            <a:ext cx="8529955" cy="579014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串联反馈：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输入端电压求和（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KVL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），输入电阻变大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8" name="流程图: 可选过程 28677"/>
          <p:cNvSpPr/>
          <p:nvPr/>
        </p:nvSpPr>
        <p:spPr>
          <a:xfrm>
            <a:off x="381000" y="4128590"/>
            <a:ext cx="8418513" cy="2006644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电流负反馈：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稳定输出电流，具有恒流特性，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+mn-ea"/>
              </a:rPr>
              <a:t>输出电阻变大</a:t>
            </a:r>
            <a:endParaRPr lang="zh-CN" altLang="en-US" sz="2800" b="1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9" name="流程图: 可选过程 28678"/>
          <p:cNvSpPr/>
          <p:nvPr/>
        </p:nvSpPr>
        <p:spPr>
          <a:xfrm>
            <a:off x="381000" y="2455419"/>
            <a:ext cx="8763000" cy="62509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并联反馈：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输入端电流求和（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KCL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），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+mn-ea"/>
              </a:rPr>
              <a:t>输入电阻变小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80" name="流程图: 可选过程 28679"/>
          <p:cNvSpPr/>
          <p:nvPr/>
        </p:nvSpPr>
        <p:spPr>
          <a:xfrm>
            <a:off x="471488" y="804863"/>
            <a:ext cx="3430587" cy="684212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特点小结：</a:t>
            </a:r>
            <a:endParaRPr lang="zh-CN" altLang="en-US" sz="3600" b="1" dirty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7" name="流程图: 可选过程 28676"/>
          <p:cNvSpPr/>
          <p:nvPr/>
        </p:nvSpPr>
        <p:spPr>
          <a:xfrm>
            <a:off x="467360" y="1453854"/>
            <a:ext cx="8529955" cy="57844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列表总结比较以下几组分类反馈的特点及优点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467360" y="2109344"/>
            <a:ext cx="8529955" cy="62509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正反馈和负反馈</a:t>
            </a:r>
            <a:r>
              <a:rPr 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450850" y="2761954"/>
            <a:ext cx="8529955" cy="57844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局部反馈和越级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反馈</a:t>
            </a:r>
            <a:r>
              <a:rPr 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434340" y="3462994"/>
            <a:ext cx="8529955" cy="57844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直流反馈和交流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反馈</a:t>
            </a:r>
            <a:r>
              <a:rPr 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434340" y="4180544"/>
            <a:ext cx="8529955" cy="57844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并联反馈和串联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反馈</a:t>
            </a:r>
            <a:r>
              <a:rPr 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434340" y="4898094"/>
            <a:ext cx="8529955" cy="578442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电压反馈和电流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反馈</a:t>
            </a:r>
            <a:r>
              <a:rPr 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940" y="431165"/>
            <a:ext cx="120396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122BE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作业</a:t>
            </a:r>
            <a:endParaRPr lang="zh-CN" altLang="en-US" sz="4000" b="1" dirty="0" smtClean="0">
              <a:solidFill>
                <a:srgbClr val="122BE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3"/>
          <p:cNvSpPr/>
          <p:nvPr/>
        </p:nvSpPr>
        <p:spPr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99396" name="Object 4"/>
          <p:cNvGraphicFramePr/>
          <p:nvPr/>
        </p:nvGraphicFramePr>
        <p:xfrm>
          <a:off x="827088" y="1196975"/>
          <a:ext cx="388937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2426335" imgH="1540510" progId="Visio.Drawing.11">
                  <p:embed/>
                </p:oleObj>
              </mc:Choice>
              <mc:Fallback>
                <p:oleObj name="" r:id="rId1" imgW="2426335" imgH="1540510" progId="Visio.Drawing.11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rcRect r="4225" b="5000"/>
                      <a:stretch>
                        <a:fillRect/>
                      </a:stretch>
                    </p:blipFill>
                    <p:spPr>
                      <a:xfrm>
                        <a:off x="827088" y="1196975"/>
                        <a:ext cx="3889375" cy="2436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5"/>
          <p:cNvSpPr/>
          <p:nvPr/>
        </p:nvSpPr>
        <p:spPr>
          <a:xfrm>
            <a:off x="0" y="26908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99398" name="Object 6"/>
          <p:cNvGraphicFramePr/>
          <p:nvPr/>
        </p:nvGraphicFramePr>
        <p:xfrm>
          <a:off x="5148263" y="1196975"/>
          <a:ext cx="352742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2462530" imgH="1627505" progId="Visio.Drawing.11">
                  <p:embed/>
                </p:oleObj>
              </mc:Choice>
              <mc:Fallback>
                <p:oleObj name="" r:id="rId3" imgW="2462530" imgH="1627505" progId="Visio.Drawing.11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rcRect r="4491" b="5235"/>
                      <a:stretch>
                        <a:fillRect/>
                      </a:stretch>
                    </p:blipFill>
                    <p:spPr>
                      <a:xfrm>
                        <a:off x="5148263" y="1196975"/>
                        <a:ext cx="3527425" cy="232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7"/>
          <p:cNvSpPr/>
          <p:nvPr/>
        </p:nvSpPr>
        <p:spPr>
          <a:xfrm>
            <a:off x="0" y="30686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99400" name="Object 8"/>
          <p:cNvGraphicFramePr/>
          <p:nvPr/>
        </p:nvGraphicFramePr>
        <p:xfrm>
          <a:off x="1042988" y="4014788"/>
          <a:ext cx="3529012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5" imgW="2426335" imgH="1540510" progId="Visio.Drawing.11">
                  <p:embed/>
                </p:oleObj>
              </mc:Choice>
              <mc:Fallback>
                <p:oleObj name="" r:id="rId5" imgW="2426335" imgH="1540510" progId="Visio.Drawing.11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6"/>
                      <a:srcRect r="4225" b="6111"/>
                      <a:stretch>
                        <a:fillRect/>
                      </a:stretch>
                    </p:blipFill>
                    <p:spPr>
                      <a:xfrm>
                        <a:off x="1042988" y="4014788"/>
                        <a:ext cx="3529012" cy="2201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1" name="Object 9"/>
          <p:cNvGraphicFramePr/>
          <p:nvPr/>
        </p:nvGraphicFramePr>
        <p:xfrm>
          <a:off x="4857750" y="3857625"/>
          <a:ext cx="38163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" imgW="2498090" imgH="1627505" progId="Visio.Drawing.11">
                  <p:embed/>
                </p:oleObj>
              </mc:Choice>
              <mc:Fallback>
                <p:oleObj name="" r:id="rId7" imgW="2498090" imgH="1627505" progId="Visio.Drawing.11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7750" y="3857625"/>
                        <a:ext cx="3816350" cy="2495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9402" name="Rectangle 10"/>
          <p:cNvSpPr/>
          <p:nvPr/>
        </p:nvSpPr>
        <p:spPr>
          <a:xfrm>
            <a:off x="855345" y="3167857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电压串联负反馈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9403" name="Rectangle 11"/>
          <p:cNvSpPr/>
          <p:nvPr/>
        </p:nvSpPr>
        <p:spPr>
          <a:xfrm>
            <a:off x="4931728" y="3167857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l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电压并联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负反馈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99404" name="Rectangle 12"/>
          <p:cNvSpPr/>
          <p:nvPr/>
        </p:nvSpPr>
        <p:spPr>
          <a:xfrm>
            <a:off x="778193" y="5832634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l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电流串联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负反馈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99405" name="Rectangle 13"/>
          <p:cNvSpPr/>
          <p:nvPr/>
        </p:nvSpPr>
        <p:spPr>
          <a:xfrm>
            <a:off x="5002530" y="5832317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l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电流并联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负反馈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3" name="Line 4"/>
          <p:cNvSpPr/>
          <p:nvPr/>
        </p:nvSpPr>
        <p:spPr>
          <a:xfrm>
            <a:off x="533400" y="836613"/>
            <a:ext cx="4267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137795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六、反馈电路的四种类型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2" grpId="0"/>
      <p:bldP spid="699403" grpId="0"/>
      <p:bldP spid="699404" grpId="0"/>
      <p:bldP spid="6994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9697" descr="720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981075"/>
            <a:ext cx="5695950" cy="4751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矩形 29699">
            <a:hlinkClick r:id="rId2" action="ppaction://hlinksldjump"/>
          </p:cNvPr>
          <p:cNvSpPr/>
          <p:nvPr/>
        </p:nvSpPr>
        <p:spPr>
          <a:xfrm>
            <a:off x="533400" y="106363"/>
            <a:ext cx="7620000" cy="579437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3200" b="1" dirty="0">
                <a:solidFill>
                  <a:srgbClr val="000066"/>
                </a:solidFill>
                <a:ea typeface="黑体" panose="02010609060101010101" pitchFamily="2" charset="-122"/>
              </a:rPr>
              <a:t>反馈组态判断举例（交流）</a:t>
            </a:r>
            <a:endParaRPr lang="zh-CN" altLang="en-US" sz="3200" b="1">
              <a:solidFill>
                <a:srgbClr val="000066"/>
              </a:solidFill>
              <a:ea typeface="黑体" panose="02010609060101010101" pitchFamily="2" charset="-122"/>
            </a:endParaRPr>
          </a:p>
        </p:txBody>
      </p:sp>
      <p:sp>
        <p:nvSpPr>
          <p:cNvPr id="29701" name="直接连接符 29700"/>
          <p:cNvSpPr/>
          <p:nvPr/>
        </p:nvSpPr>
        <p:spPr>
          <a:xfrm>
            <a:off x="533400" y="762000"/>
            <a:ext cx="5029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702" name="文本框 29701"/>
          <p:cNvSpPr txBox="1"/>
          <p:nvPr/>
        </p:nvSpPr>
        <p:spPr>
          <a:xfrm>
            <a:off x="3990975" y="2781300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文本框 29702"/>
          <p:cNvSpPr txBox="1"/>
          <p:nvPr/>
        </p:nvSpPr>
        <p:spPr>
          <a:xfrm>
            <a:off x="4932363" y="2205038"/>
            <a:ext cx="388937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(-)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4" name="文本框 29703"/>
          <p:cNvSpPr txBox="1"/>
          <p:nvPr/>
        </p:nvSpPr>
        <p:spPr>
          <a:xfrm>
            <a:off x="5651500" y="3141663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5" name="文本框 29704"/>
          <p:cNvSpPr txBox="1"/>
          <p:nvPr/>
        </p:nvSpPr>
        <p:spPr>
          <a:xfrm>
            <a:off x="4781550" y="3565525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矩形 29705"/>
          <p:cNvSpPr/>
          <p:nvPr/>
        </p:nvSpPr>
        <p:spPr>
          <a:xfrm>
            <a:off x="3203575" y="5805488"/>
            <a:ext cx="3200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400" b="1" dirty="0">
                <a:ea typeface="楷体_GB2312" pitchFamily="49" charset="-122"/>
              </a:rPr>
              <a:t>级间电压串联负反馈</a:t>
            </a:r>
            <a:endParaRPr lang="zh-CN" altLang="en-US" sz="2400" b="1">
              <a:ea typeface="楷体_GB2312" pitchFamily="49" charset="-122"/>
            </a:endParaRPr>
          </a:p>
        </p:txBody>
      </p:sp>
      <p:sp>
        <p:nvSpPr>
          <p:cNvPr id="29707" name="文本框 29706"/>
          <p:cNvSpPr txBox="1"/>
          <p:nvPr/>
        </p:nvSpPr>
        <p:spPr>
          <a:xfrm>
            <a:off x="2051050" y="2781300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/>
          <p:nvPr/>
        </p:nvSpPr>
        <p:spPr>
          <a:xfrm>
            <a:off x="539750" y="106363"/>
            <a:ext cx="3311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什么是反馈？？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6868" name="Text Box 4"/>
          <p:cNvSpPr txBox="1"/>
          <p:nvPr/>
        </p:nvSpPr>
        <p:spPr>
          <a:xfrm>
            <a:off x="2843213" y="1484313"/>
            <a:ext cx="1657350" cy="5219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上级机关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69" name="Line 5"/>
          <p:cNvSpPr/>
          <p:nvPr/>
        </p:nvSpPr>
        <p:spPr>
          <a:xfrm>
            <a:off x="1547813" y="1700213"/>
            <a:ext cx="129698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870" name="Line 6"/>
          <p:cNvSpPr/>
          <p:nvPr/>
        </p:nvSpPr>
        <p:spPr>
          <a:xfrm>
            <a:off x="4500563" y="1771650"/>
            <a:ext cx="129698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871" name="Text Box 7"/>
          <p:cNvSpPr txBox="1"/>
          <p:nvPr/>
        </p:nvSpPr>
        <p:spPr>
          <a:xfrm>
            <a:off x="4284663" y="1268413"/>
            <a:ext cx="1584325" cy="36830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制定政策</a:t>
            </a:r>
            <a:endParaRPr lang="zh-CN" altLang="en-US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72" name="Text Box 8"/>
          <p:cNvSpPr txBox="1"/>
          <p:nvPr/>
        </p:nvSpPr>
        <p:spPr>
          <a:xfrm>
            <a:off x="3130868" y="2447290"/>
            <a:ext cx="1081087" cy="5219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基层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73" name="Line 9"/>
          <p:cNvSpPr/>
          <p:nvPr/>
        </p:nvSpPr>
        <p:spPr>
          <a:xfrm>
            <a:off x="5003800" y="1771650"/>
            <a:ext cx="0" cy="9366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874" name="Line 10"/>
          <p:cNvSpPr/>
          <p:nvPr/>
        </p:nvSpPr>
        <p:spPr>
          <a:xfrm flipH="1">
            <a:off x="4211638" y="2708275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875" name="Line 11"/>
          <p:cNvSpPr/>
          <p:nvPr/>
        </p:nvSpPr>
        <p:spPr>
          <a:xfrm flipH="1">
            <a:off x="2268538" y="2708275"/>
            <a:ext cx="863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876" name="Line 12"/>
          <p:cNvSpPr/>
          <p:nvPr/>
        </p:nvSpPr>
        <p:spPr>
          <a:xfrm flipV="1">
            <a:off x="2268538" y="1916113"/>
            <a:ext cx="0" cy="7921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877" name="Text Box 13"/>
          <p:cNvSpPr txBox="1"/>
          <p:nvPr/>
        </p:nvSpPr>
        <p:spPr>
          <a:xfrm>
            <a:off x="4140200" y="2779713"/>
            <a:ext cx="1584325" cy="39878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征求意见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78" name="Text Box 14"/>
          <p:cNvSpPr txBox="1"/>
          <p:nvPr/>
        </p:nvSpPr>
        <p:spPr>
          <a:xfrm>
            <a:off x="1619250" y="2779713"/>
            <a:ext cx="1584325" cy="39878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提出意见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79" name="Text Box 15"/>
          <p:cNvSpPr txBox="1"/>
          <p:nvPr/>
        </p:nvSpPr>
        <p:spPr>
          <a:xfrm>
            <a:off x="3132138" y="1052513"/>
            <a:ext cx="1008062" cy="39878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调整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80" name="Text Box 16"/>
          <p:cNvSpPr txBox="1"/>
          <p:nvPr/>
        </p:nvSpPr>
        <p:spPr>
          <a:xfrm>
            <a:off x="5724525" y="1339850"/>
            <a:ext cx="1223963" cy="953135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最终政策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6881" name="Line 17"/>
          <p:cNvSpPr/>
          <p:nvPr/>
        </p:nvSpPr>
        <p:spPr>
          <a:xfrm>
            <a:off x="2268538" y="1916113"/>
            <a:ext cx="5762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902" name="Rectangle 38"/>
          <p:cNvSpPr>
            <a:spLocks noChangeArrowheads="1"/>
          </p:cNvSpPr>
          <p:nvPr/>
        </p:nvSpPr>
        <p:spPr bwMode="auto">
          <a:xfrm>
            <a:off x="250825" y="5516563"/>
            <a:ext cx="8569325" cy="10388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将电子系统输出回路的电量（电压或电流），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到输入回路的过程即为反馈。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0278" name="Text Box 7"/>
          <p:cNvSpPr txBox="1"/>
          <p:nvPr/>
        </p:nvSpPr>
        <p:spPr>
          <a:xfrm>
            <a:off x="358140" y="929005"/>
            <a:ext cx="2643188" cy="52197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政策制定过程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7571423" y="1191895"/>
            <a:ext cx="1081087" cy="5219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政务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7571423" y="2051685"/>
            <a:ext cx="1081087" cy="5219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商业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7554913" y="2896235"/>
            <a:ext cx="1081087" cy="953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自动控制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7538403" y="4171315"/>
            <a:ext cx="1081087" cy="95313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电子电路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1" name="Line 4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34085" y="3238500"/>
            <a:ext cx="7056120" cy="2019300"/>
            <a:chOff x="1471" y="5100"/>
            <a:chExt cx="11112" cy="3180"/>
          </a:xfrm>
        </p:grpSpPr>
        <p:grpSp>
          <p:nvGrpSpPr>
            <p:cNvPr id="2" name="Group 18"/>
            <p:cNvGrpSpPr/>
            <p:nvPr/>
          </p:nvGrpSpPr>
          <p:grpSpPr>
            <a:xfrm>
              <a:off x="1471" y="5100"/>
              <a:ext cx="11112" cy="3180"/>
              <a:chOff x="839" y="1207"/>
              <a:chExt cx="4659" cy="1180"/>
            </a:xfrm>
          </p:grpSpPr>
          <p:sp>
            <p:nvSpPr>
              <p:cNvPr id="10258" name="Text Box 19"/>
              <p:cNvSpPr txBox="1"/>
              <p:nvPr/>
            </p:nvSpPr>
            <p:spPr>
              <a:xfrm>
                <a:off x="2245" y="1434"/>
                <a:ext cx="1680" cy="306"/>
              </a:xfrm>
              <a:prstGeom prst="rect">
                <a:avLst/>
              </a:prstGeom>
              <a:noFill/>
              <a:ln w="254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algn="ctr" eaLnBrk="0" hangingPunct="0"/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基本放大器 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A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0259" name="Text Box 20"/>
              <p:cNvSpPr txBox="1"/>
              <p:nvPr/>
            </p:nvSpPr>
            <p:spPr>
              <a:xfrm>
                <a:off x="2336" y="2069"/>
                <a:ext cx="1347" cy="318"/>
              </a:xfrm>
              <a:prstGeom prst="rect">
                <a:avLst/>
              </a:prstGeom>
              <a:noFill/>
              <a:ln w="254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>
                <a:spAutoFit/>
              </a:bodyPr>
              <a:p>
                <a:pPr eaLnBrk="0" hangingPunct="0"/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反馈网络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0" name="Line 21"/>
              <p:cNvSpPr/>
              <p:nvPr/>
            </p:nvSpPr>
            <p:spPr>
              <a:xfrm>
                <a:off x="1822" y="1598"/>
                <a:ext cx="423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1" name="Line 22"/>
              <p:cNvSpPr/>
              <p:nvPr/>
            </p:nvSpPr>
            <p:spPr>
              <a:xfrm>
                <a:off x="3913" y="1618"/>
                <a:ext cx="32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2" name="Line 23"/>
              <p:cNvSpPr/>
              <p:nvPr/>
            </p:nvSpPr>
            <p:spPr>
              <a:xfrm>
                <a:off x="4332" y="1616"/>
                <a:ext cx="0" cy="63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3" name="Line 24"/>
              <p:cNvSpPr/>
              <p:nvPr/>
            </p:nvSpPr>
            <p:spPr>
              <a:xfrm flipH="1">
                <a:off x="3696" y="2251"/>
                <a:ext cx="636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4" name="Line 25"/>
              <p:cNvSpPr/>
              <p:nvPr/>
            </p:nvSpPr>
            <p:spPr>
              <a:xfrm>
                <a:off x="4228" y="1618"/>
                <a:ext cx="32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0265" name="Group 26"/>
              <p:cNvGrpSpPr/>
              <p:nvPr/>
            </p:nvGrpSpPr>
            <p:grpSpPr>
              <a:xfrm>
                <a:off x="1541" y="1469"/>
                <a:ext cx="281" cy="257"/>
                <a:chOff x="1296" y="1920"/>
                <a:chExt cx="240" cy="288"/>
              </a:xfrm>
            </p:grpSpPr>
            <p:sp>
              <p:nvSpPr>
                <p:cNvPr id="10266" name="Oval 27"/>
                <p:cNvSpPr/>
                <p:nvPr/>
              </p:nvSpPr>
              <p:spPr>
                <a:xfrm>
                  <a:off x="1296" y="1920"/>
                  <a:ext cx="240" cy="288"/>
                </a:xfrm>
                <a:prstGeom prst="ellipse">
                  <a:avLst/>
                </a:prstGeom>
                <a:solidFill>
                  <a:srgbClr val="FFFFCC"/>
                </a:solidFill>
                <a:ln w="25400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67" name="Line 28"/>
                <p:cNvSpPr/>
                <p:nvPr/>
              </p:nvSpPr>
              <p:spPr>
                <a:xfrm flipV="1">
                  <a:off x="1344" y="1979"/>
                  <a:ext cx="156" cy="18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268" name="Line 29"/>
              <p:cNvSpPr/>
              <p:nvPr/>
            </p:nvSpPr>
            <p:spPr>
              <a:xfrm>
                <a:off x="1167" y="1598"/>
                <a:ext cx="374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9" name="Line 30"/>
              <p:cNvSpPr/>
              <p:nvPr/>
            </p:nvSpPr>
            <p:spPr>
              <a:xfrm flipV="1">
                <a:off x="1686" y="1726"/>
                <a:ext cx="0" cy="52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0" name="Line 31"/>
              <p:cNvSpPr/>
              <p:nvPr/>
            </p:nvSpPr>
            <p:spPr>
              <a:xfrm>
                <a:off x="1686" y="2251"/>
                <a:ext cx="650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1" name="Oval 32"/>
              <p:cNvSpPr/>
              <p:nvPr/>
            </p:nvSpPr>
            <p:spPr>
              <a:xfrm>
                <a:off x="4556" y="1575"/>
                <a:ext cx="93" cy="86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2" name="Text Box 33"/>
              <p:cNvSpPr txBox="1"/>
              <p:nvPr/>
            </p:nvSpPr>
            <p:spPr>
              <a:xfrm>
                <a:off x="4740" y="1434"/>
                <a:ext cx="758" cy="2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zh-CN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3" name="Text Box 34"/>
              <p:cNvSpPr txBox="1"/>
              <p:nvPr/>
            </p:nvSpPr>
            <p:spPr>
              <a:xfrm>
                <a:off x="839" y="1426"/>
                <a:ext cx="281" cy="2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zh-CN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4" name="Oval 35"/>
              <p:cNvSpPr/>
              <p:nvPr/>
            </p:nvSpPr>
            <p:spPr>
              <a:xfrm>
                <a:off x="1073" y="1555"/>
                <a:ext cx="94" cy="86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5" name="Text Box 36"/>
              <p:cNvSpPr txBox="1"/>
              <p:nvPr/>
            </p:nvSpPr>
            <p:spPr>
              <a:xfrm>
                <a:off x="1837" y="1207"/>
                <a:ext cx="453" cy="2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zh-CN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6" name="Text Box 37"/>
              <p:cNvSpPr txBox="1"/>
              <p:nvPr/>
            </p:nvSpPr>
            <p:spPr>
              <a:xfrm>
                <a:off x="1431" y="1725"/>
                <a:ext cx="280" cy="2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zh-CN" altLang="zh-CN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Line 28"/>
            <p:cNvSpPr/>
            <p:nvPr/>
          </p:nvSpPr>
          <p:spPr>
            <a:xfrm>
              <a:off x="3243" y="5948"/>
              <a:ext cx="471" cy="472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bldLvl="0" animBg="1"/>
      <p:bldP spid="676871" grpId="0"/>
      <p:bldP spid="676872" grpId="0" bldLvl="0" animBg="1"/>
      <p:bldP spid="676877" grpId="0"/>
      <p:bldP spid="676878" grpId="0"/>
      <p:bldP spid="676879" grpId="0"/>
      <p:bldP spid="676880" grpId="0"/>
      <p:bldP spid="676902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721">
            <a:hlinkClick r:id="rId1" action="ppaction://hlinksldjump"/>
          </p:cNvPr>
          <p:cNvSpPr/>
          <p:nvPr/>
        </p:nvSpPr>
        <p:spPr>
          <a:xfrm>
            <a:off x="533400" y="106363"/>
            <a:ext cx="7620000" cy="579437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3200" b="1" dirty="0">
                <a:solidFill>
                  <a:srgbClr val="000066"/>
                </a:solidFill>
                <a:ea typeface="黑体" panose="02010609060101010101" pitchFamily="2" charset="-122"/>
              </a:rPr>
              <a:t>反馈组态判断举例（交流）</a:t>
            </a:r>
            <a:endParaRPr lang="zh-CN" altLang="en-US" sz="3200" b="1">
              <a:solidFill>
                <a:srgbClr val="000066"/>
              </a:solidFill>
              <a:ea typeface="黑体" panose="02010609060101010101" pitchFamily="2" charset="-122"/>
            </a:endParaRPr>
          </a:p>
        </p:txBody>
      </p:sp>
      <p:sp>
        <p:nvSpPr>
          <p:cNvPr id="30723" name="直接连接符 30722"/>
          <p:cNvSpPr/>
          <p:nvPr/>
        </p:nvSpPr>
        <p:spPr>
          <a:xfrm>
            <a:off x="533400" y="762000"/>
            <a:ext cx="5029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725" name="矩形 30724"/>
          <p:cNvSpPr/>
          <p:nvPr/>
        </p:nvSpPr>
        <p:spPr>
          <a:xfrm>
            <a:off x="3059113" y="5516563"/>
            <a:ext cx="3017837" cy="5191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800" b="1" dirty="0">
                <a:ea typeface="楷体_GB2312" pitchFamily="49" charset="-122"/>
              </a:rPr>
              <a:t>电压并联负反馈</a:t>
            </a:r>
            <a:endParaRPr lang="zh-CN" altLang="en-US" sz="2800" b="1">
              <a:ea typeface="楷体_GB2312" pitchFamily="49" charset="-122"/>
            </a:endParaRPr>
          </a:p>
        </p:txBody>
      </p:sp>
      <p:pic>
        <p:nvPicPr>
          <p:cNvPr id="30726" name="图片 30725" descr="7205b"/>
          <p:cNvPicPr>
            <a:picLocks noChangeAspect="1"/>
          </p:cNvPicPr>
          <p:nvPr/>
        </p:nvPicPr>
        <p:blipFill>
          <a:blip r:embed="rId2"/>
          <a:srcRect t="1167" b="49286"/>
          <a:stretch>
            <a:fillRect/>
          </a:stretch>
        </p:blipFill>
        <p:spPr>
          <a:xfrm>
            <a:off x="1187450" y="981075"/>
            <a:ext cx="6840538" cy="453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7" name="图片 31746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990600"/>
            <a:ext cx="6453188" cy="477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椭圆形标注 31747"/>
          <p:cNvSpPr/>
          <p:nvPr/>
        </p:nvSpPr>
        <p:spPr>
          <a:xfrm>
            <a:off x="5486400" y="654050"/>
            <a:ext cx="2019300" cy="565150"/>
          </a:xfrm>
          <a:prstGeom prst="wedgeEllipseCallout">
            <a:avLst>
              <a:gd name="adj1" fmla="val -68398"/>
              <a:gd name="adj2" fmla="val 256181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直流反馈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49" name="椭圆形标注 31748"/>
          <p:cNvSpPr/>
          <p:nvPr/>
        </p:nvSpPr>
        <p:spPr>
          <a:xfrm>
            <a:off x="5715000" y="4800600"/>
            <a:ext cx="2743200" cy="565150"/>
          </a:xfrm>
          <a:prstGeom prst="wedgeEllipseCallout">
            <a:avLst>
              <a:gd name="adj1" fmla="val -70662"/>
              <a:gd name="adj2" fmla="val -107630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72000" rIns="3600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交、直流反馈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50" name="矩形 31749">
            <a:hlinkClick r:id="rId2" action="ppaction://hlinksldjump"/>
          </p:cNvPr>
          <p:cNvSpPr/>
          <p:nvPr/>
        </p:nvSpPr>
        <p:spPr>
          <a:xfrm>
            <a:off x="533400" y="106363"/>
            <a:ext cx="7620000" cy="579437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3200" b="1" dirty="0">
                <a:solidFill>
                  <a:srgbClr val="000066"/>
                </a:solidFill>
                <a:ea typeface="黑体" panose="02010609060101010101" pitchFamily="2" charset="-122"/>
              </a:rPr>
              <a:t>反馈组态判断举例（交流）</a:t>
            </a:r>
            <a:endParaRPr lang="zh-CN" altLang="en-US" sz="3200" b="1">
              <a:solidFill>
                <a:srgbClr val="000066"/>
              </a:solidFill>
              <a:ea typeface="黑体" panose="02010609060101010101" pitchFamily="2" charset="-122"/>
            </a:endParaRPr>
          </a:p>
        </p:txBody>
      </p:sp>
      <p:sp>
        <p:nvSpPr>
          <p:cNvPr id="31751" name="直接连接符 31750"/>
          <p:cNvSpPr/>
          <p:nvPr/>
        </p:nvSpPr>
        <p:spPr>
          <a:xfrm>
            <a:off x="533400" y="762000"/>
            <a:ext cx="50292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752" name="文本框 31751"/>
          <p:cNvSpPr txBox="1"/>
          <p:nvPr/>
        </p:nvSpPr>
        <p:spPr>
          <a:xfrm>
            <a:off x="1925638" y="3505200"/>
            <a:ext cx="436562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文本框 31752"/>
          <p:cNvSpPr txBox="1"/>
          <p:nvPr/>
        </p:nvSpPr>
        <p:spPr>
          <a:xfrm>
            <a:off x="2611438" y="3549650"/>
            <a:ext cx="436562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文本框 31753"/>
          <p:cNvSpPr txBox="1"/>
          <p:nvPr/>
        </p:nvSpPr>
        <p:spPr>
          <a:xfrm>
            <a:off x="3192463" y="3016250"/>
            <a:ext cx="388937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(-)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5" name="文本框 31754"/>
          <p:cNvSpPr txBox="1"/>
          <p:nvPr/>
        </p:nvSpPr>
        <p:spPr>
          <a:xfrm>
            <a:off x="4876800" y="2971800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文本框 31755"/>
          <p:cNvSpPr txBox="1"/>
          <p:nvPr/>
        </p:nvSpPr>
        <p:spPr>
          <a:xfrm>
            <a:off x="6172200" y="4114800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文本框 31756"/>
          <p:cNvSpPr txBox="1"/>
          <p:nvPr/>
        </p:nvSpPr>
        <p:spPr>
          <a:xfrm>
            <a:off x="2819400" y="4159250"/>
            <a:ext cx="436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</a:rPr>
              <a:t>(+)</a:t>
            </a:r>
            <a:endParaRPr lang="en-US" altLang="zh-CN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矩形 31757"/>
          <p:cNvSpPr/>
          <p:nvPr/>
        </p:nvSpPr>
        <p:spPr>
          <a:xfrm>
            <a:off x="2916238" y="5734050"/>
            <a:ext cx="338455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buClr>
                <a:srgbClr val="0000FF"/>
              </a:buClr>
              <a:buSzPct val="85000"/>
              <a:buFont typeface="Monotype Sorts" pitchFamily="2" charset="2"/>
              <a:buNone/>
            </a:pPr>
            <a:r>
              <a:rPr lang="zh-CN" altLang="en-US" sz="2800" b="1" dirty="0">
                <a:ea typeface="楷体_GB2312" pitchFamily="49" charset="-122"/>
              </a:rPr>
              <a:t>电流串联负反馈</a:t>
            </a:r>
            <a:endParaRPr lang="zh-CN" altLang="en-US" sz="2800" b="1"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/>
      <p:bldP spid="31749" grpId="0" bldLvl="0" animBg="1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4709" name="Rectangle 5"/>
          <p:cNvSpPr/>
          <p:nvPr/>
        </p:nvSpPr>
        <p:spPr>
          <a:xfrm>
            <a:off x="1295400" y="3121978"/>
            <a:ext cx="4881563" cy="5378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pPr>
              <a:buClr>
                <a:srgbClr val="FF0000"/>
              </a:buClr>
              <a:buChar char="•"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提高增益的稳定性</a:t>
            </a:r>
            <a:endParaRPr lang="zh-CN" altLang="en-US" sz="3200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84710" name="Rectangle 6"/>
          <p:cNvSpPr/>
          <p:nvPr/>
        </p:nvSpPr>
        <p:spPr>
          <a:xfrm>
            <a:off x="1295400" y="3736340"/>
            <a:ext cx="5709285" cy="5378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anchor="ctr">
            <a:spAutoFit/>
          </a:bodyPr>
          <a:p>
            <a:pPr>
              <a:buClr>
                <a:srgbClr val="FF0000"/>
              </a:buClr>
              <a:buChar char="•"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减少非线性失真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(</a:t>
            </a:r>
            <a:r>
              <a:rPr lang="zh-CN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反馈环内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4711" name="Rectangle 7"/>
          <p:cNvSpPr/>
          <p:nvPr/>
        </p:nvSpPr>
        <p:spPr>
          <a:xfrm>
            <a:off x="1258888" y="4363403"/>
            <a:ext cx="4841875" cy="5378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pPr>
              <a:buClr>
                <a:srgbClr val="FF0000"/>
              </a:buClr>
              <a:buChar char="•"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扩展频带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84712" name="Rectangle 8"/>
          <p:cNvSpPr/>
          <p:nvPr/>
        </p:nvSpPr>
        <p:spPr>
          <a:xfrm>
            <a:off x="1258888" y="5021898"/>
            <a:ext cx="6764337" cy="5378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pPr>
              <a:buClr>
                <a:srgbClr val="FF0000"/>
              </a:buClr>
              <a:buChar char="•"/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改变输入电阻和输出电阻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84713" name="Rectangle 9"/>
          <p:cNvSpPr/>
          <p:nvPr/>
        </p:nvSpPr>
        <p:spPr>
          <a:xfrm>
            <a:off x="990600" y="1794352"/>
            <a:ext cx="2209800" cy="9690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pPr algn="ctr">
              <a:buClr>
                <a:srgbClr val="FF0000"/>
              </a:buClr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CC33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在放大器中引入负反馈</a:t>
            </a:r>
            <a:endParaRPr lang="zh-CN" altLang="en-US" sz="2800" b="1" dirty="0">
              <a:solidFill>
                <a:srgbClr val="CC3399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4714" name="AutoShape 10"/>
          <p:cNvSpPr/>
          <p:nvPr/>
        </p:nvSpPr>
        <p:spPr>
          <a:xfrm>
            <a:off x="3429000" y="1850232"/>
            <a:ext cx="1371600" cy="474662"/>
          </a:xfrm>
          <a:prstGeom prst="rightArrow">
            <a:avLst>
              <a:gd name="adj1" fmla="val 50000"/>
              <a:gd name="adj2" fmla="val 161134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715" name="Rectangle 11"/>
          <p:cNvSpPr/>
          <p:nvPr/>
        </p:nvSpPr>
        <p:spPr>
          <a:xfrm>
            <a:off x="4953000" y="1826578"/>
            <a:ext cx="3276600" cy="5378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pPr algn="ctr">
              <a:buClr>
                <a:srgbClr val="FF0000"/>
              </a:buClr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降低了放大倍数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84716" name="Rectangle 12"/>
          <p:cNvSpPr/>
          <p:nvPr/>
        </p:nvSpPr>
        <p:spPr>
          <a:xfrm>
            <a:off x="4724400" y="2436178"/>
            <a:ext cx="4419600" cy="5378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pPr algn="ctr">
              <a:buClr>
                <a:srgbClr val="FF0000"/>
              </a:buClr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使放大器的性能得以改善：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4717" name="Line 13"/>
          <p:cNvSpPr/>
          <p:nvPr/>
        </p:nvSpPr>
        <p:spPr>
          <a:xfrm>
            <a:off x="3505200" y="2286000"/>
            <a:ext cx="1108075" cy="49847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7" name="Rectangle 2"/>
          <p:cNvSpPr/>
          <p:nvPr/>
        </p:nvSpPr>
        <p:spPr>
          <a:xfrm>
            <a:off x="0" y="254635"/>
            <a:ext cx="6743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3.1.3 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负反馈对放大电路性能的影响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split orient="vert"/>
    <p:sndAc>
      <p:stSnd>
        <p:snd r:embed="rId1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8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8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8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9" grpId="0"/>
      <p:bldP spid="584710" grpId="0"/>
      <p:bldP spid="584711" grpId="0"/>
      <p:bldP spid="584712" grpId="0"/>
      <p:bldP spid="584713" grpId="0"/>
      <p:bldP spid="584714" grpId="0" bldLvl="0" animBg="1"/>
      <p:bldP spid="584715" grpId="0"/>
      <p:bldP spid="5847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Text Box 3"/>
          <p:cNvSpPr txBox="1"/>
          <p:nvPr/>
        </p:nvSpPr>
        <p:spPr>
          <a:xfrm>
            <a:off x="214313" y="285750"/>
            <a:ext cx="64992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为改善性能引入负反馈的一般原则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143000" y="1500188"/>
            <a:ext cx="335438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要稳定直流量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270375" y="1482725"/>
            <a:ext cx="256063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引直流负反馈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143000" y="2190750"/>
            <a:ext cx="335438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要稳定交流量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270375" y="2173288"/>
            <a:ext cx="256063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引交流负反馈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143000" y="2882900"/>
            <a:ext cx="365442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要稳定输出电压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4676775" y="2865438"/>
            <a:ext cx="256063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引电压负反馈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143000" y="3573463"/>
            <a:ext cx="365442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要稳定输出电流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4676775" y="3556000"/>
            <a:ext cx="256063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引电流负反馈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1143000" y="4265613"/>
            <a:ext cx="365442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要增大输入电阻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4676775" y="4248150"/>
            <a:ext cx="256063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引串联负反馈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1143000" y="4957763"/>
            <a:ext cx="365442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要减小输入电阻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4676775" y="4940300"/>
            <a:ext cx="2560638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引并联负反馈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6" name="Line 16"/>
          <p:cNvSpPr/>
          <p:nvPr/>
        </p:nvSpPr>
        <p:spPr>
          <a:xfrm flipV="1">
            <a:off x="0" y="1071563"/>
            <a:ext cx="9144000" cy="0"/>
          </a:xfrm>
          <a:prstGeom prst="line">
            <a:avLst/>
          </a:prstGeom>
          <a:ln w="76200" cap="sq" cmpd="tri">
            <a:solidFill>
              <a:srgbClr val="730B0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36865"/>
          <p:cNvSpPr/>
          <p:nvPr/>
        </p:nvSpPr>
        <p:spPr>
          <a:xfrm>
            <a:off x="1295400" y="191770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负反馈放大电路中各种信号量的含义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6867" name="图片 36866" descr="未标题-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" y="737235"/>
            <a:ext cx="9213850" cy="3616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1" name="Group 2"/>
          <p:cNvGrpSpPr/>
          <p:nvPr/>
        </p:nvGrpSpPr>
        <p:grpSpPr>
          <a:xfrm>
            <a:off x="1403350" y="4208145"/>
            <a:ext cx="5876925" cy="2540000"/>
            <a:chOff x="1003" y="548"/>
            <a:chExt cx="3702" cy="1600"/>
          </a:xfrm>
        </p:grpSpPr>
        <p:sp>
          <p:nvSpPr>
            <p:cNvPr id="3086" name="Rectangle 3"/>
            <p:cNvSpPr/>
            <p:nvPr/>
          </p:nvSpPr>
          <p:spPr>
            <a:xfrm>
              <a:off x="2574" y="774"/>
              <a:ext cx="1032" cy="542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基本放大</a:t>
              </a:r>
              <a:endParaRPr lang="zh-CN" altLang="en-US" sz="2400" b="1" dirty="0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电路</a:t>
              </a: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400" b="1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sz="24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87" name="Line 4"/>
            <p:cNvSpPr/>
            <p:nvPr/>
          </p:nvSpPr>
          <p:spPr>
            <a:xfrm flipV="1">
              <a:off x="3606" y="1034"/>
              <a:ext cx="1092" cy="1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3077" name="Object 5"/>
            <p:cNvGraphicFramePr/>
            <p:nvPr/>
          </p:nvGraphicFramePr>
          <p:xfrm>
            <a:off x="2172" y="599"/>
            <a:ext cx="359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3" imgW="228600" imgH="241300" progId="Equation.3">
                    <p:embed/>
                  </p:oleObj>
                </mc:Choice>
                <mc:Fallback>
                  <p:oleObj name="" r:id="rId3" imgW="228600" imgH="241300" progId="Equation.3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72" y="599"/>
                          <a:ext cx="359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/>
            <p:nvPr/>
          </p:nvGraphicFramePr>
          <p:xfrm>
            <a:off x="4366" y="611"/>
            <a:ext cx="33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5" imgW="215900" imgH="241300" progId="Equation.3">
                    <p:embed/>
                  </p:oleObj>
                </mc:Choice>
                <mc:Fallback>
                  <p:oleObj name="" r:id="rId5" imgW="215900" imgH="241300" progId="Equation.3">
                    <p:embed/>
                    <p:pic>
                      <p:nvPicPr>
                        <p:cNvPr id="0" name="图片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66" y="611"/>
                          <a:ext cx="339" cy="3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Rectangle 7"/>
            <p:cNvSpPr/>
            <p:nvPr/>
          </p:nvSpPr>
          <p:spPr>
            <a:xfrm>
              <a:off x="2598" y="1857"/>
              <a:ext cx="1032" cy="291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反馈网络</a:t>
              </a: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endParaRPr lang="en-US" altLang="zh-CN" sz="24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7" name="Line 8"/>
            <p:cNvSpPr/>
            <p:nvPr/>
          </p:nvSpPr>
          <p:spPr>
            <a:xfrm>
              <a:off x="1806" y="2003"/>
              <a:ext cx="7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0" name="Line 9"/>
            <p:cNvSpPr/>
            <p:nvPr/>
          </p:nvSpPr>
          <p:spPr>
            <a:xfrm flipV="1">
              <a:off x="3630" y="2003"/>
              <a:ext cx="5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  <p:graphicFrame>
          <p:nvGraphicFramePr>
            <p:cNvPr id="3079" name="Object 10"/>
            <p:cNvGraphicFramePr/>
            <p:nvPr/>
          </p:nvGraphicFramePr>
          <p:xfrm>
            <a:off x="1940" y="1411"/>
            <a:ext cx="38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7" imgW="241300" imgH="254000" progId="Equation.3">
                    <p:embed/>
                  </p:oleObj>
                </mc:Choice>
                <mc:Fallback>
                  <p:oleObj name="" r:id="rId7" imgW="241300" imgH="254000" progId="Equation.3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40" y="1411"/>
                          <a:ext cx="380" cy="4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11"/>
            <p:cNvSpPr/>
            <p:nvPr/>
          </p:nvSpPr>
          <p:spPr>
            <a:xfrm flipV="1">
              <a:off x="4134" y="1034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2" name="Oval 12"/>
            <p:cNvSpPr/>
            <p:nvPr/>
          </p:nvSpPr>
          <p:spPr>
            <a:xfrm>
              <a:off x="4109" y="1022"/>
              <a:ext cx="48" cy="49"/>
            </a:xfrm>
            <a:prstGeom prst="ellipse">
              <a:avLst/>
            </a:prstGeom>
            <a:solidFill>
              <a:schemeClr val="tx2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093" name="Group 13"/>
            <p:cNvGrpSpPr/>
            <p:nvPr/>
          </p:nvGrpSpPr>
          <p:grpSpPr>
            <a:xfrm>
              <a:off x="1578" y="548"/>
              <a:ext cx="420" cy="826"/>
              <a:chOff x="1392" y="3024"/>
              <a:chExt cx="420" cy="815"/>
            </a:xfrm>
          </p:grpSpPr>
          <p:sp>
            <p:nvSpPr>
              <p:cNvPr id="3099" name="Oval 14"/>
              <p:cNvSpPr/>
              <p:nvPr/>
            </p:nvSpPr>
            <p:spPr>
              <a:xfrm>
                <a:off x="1440" y="3336"/>
                <a:ext cx="372" cy="37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90000" tIns="46800" rIns="90000" bIns="46800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0" name="Text Box 15"/>
              <p:cNvSpPr txBox="1"/>
              <p:nvPr/>
            </p:nvSpPr>
            <p:spPr>
              <a:xfrm>
                <a:off x="1392" y="3024"/>
                <a:ext cx="396" cy="81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90000" tIns="46800" rIns="90000" bIns="4680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8000" dirty="0">
                    <a:latin typeface="Times New Roman" panose="02020603050405020304" pitchFamily="18" charset="0"/>
                    <a:ea typeface="楷体_GB2312" pitchFamily="49" charset="-122"/>
                    <a:sym typeface="Symbol" panose="05050102010706020507" pitchFamily="18" charset="2"/>
                  </a:rPr>
                  <a:t></a:t>
                </a:r>
                <a:endParaRPr lang="en-US" altLang="zh-CN" sz="80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3094" name="Line 16"/>
            <p:cNvSpPr/>
            <p:nvPr/>
          </p:nvSpPr>
          <p:spPr>
            <a:xfrm>
              <a:off x="1818" y="1241"/>
              <a:ext cx="0" cy="76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3095" name="Line 17"/>
            <p:cNvSpPr/>
            <p:nvPr/>
          </p:nvSpPr>
          <p:spPr>
            <a:xfrm>
              <a:off x="1098" y="1046"/>
              <a:ext cx="5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3080" name="Object 18"/>
            <p:cNvGraphicFramePr/>
            <p:nvPr/>
          </p:nvGraphicFramePr>
          <p:xfrm>
            <a:off x="1003" y="599"/>
            <a:ext cx="320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9" imgW="203200" imgH="241300" progId="Equation.3">
                    <p:embed/>
                  </p:oleObj>
                </mc:Choice>
                <mc:Fallback>
                  <p:oleObj name="" r:id="rId9" imgW="203200" imgH="241300" progId="Equation.3">
                    <p:embed/>
                    <p:pic>
                      <p:nvPicPr>
                        <p:cNvPr id="0" name="图片 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3" y="599"/>
                          <a:ext cx="320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Text Box 19"/>
            <p:cNvSpPr txBox="1"/>
            <p:nvPr/>
          </p:nvSpPr>
          <p:spPr>
            <a:xfrm>
              <a:off x="1398" y="670"/>
              <a:ext cx="588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97" name="Text Box 20"/>
            <p:cNvSpPr txBox="1"/>
            <p:nvPr/>
          </p:nvSpPr>
          <p:spPr>
            <a:xfrm>
              <a:off x="1566" y="1180"/>
              <a:ext cx="588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–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98" name="Line 21"/>
            <p:cNvSpPr/>
            <p:nvPr/>
          </p:nvSpPr>
          <p:spPr>
            <a:xfrm>
              <a:off x="1994" y="1030"/>
              <a:ext cx="55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1303020"/>
            <a:ext cx="9157970" cy="3876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420" y="234315"/>
            <a:ext cx="231648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判断级间反馈</a:t>
            </a:r>
            <a:endParaRPr lang="zh-CN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1509395"/>
            <a:ext cx="8928735" cy="40278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" y="1680210"/>
            <a:ext cx="9021445" cy="34982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/>
          <p:nvPr/>
        </p:nvSpPr>
        <p:spPr>
          <a:xfrm>
            <a:off x="500063" y="1285875"/>
            <a:ext cx="5867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深度负反馈的特点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14375" y="2071688"/>
            <a:ext cx="2701926" cy="573087"/>
            <a:chOff x="412" y="670"/>
            <a:chExt cx="1702" cy="361"/>
          </a:xfrm>
        </p:grpSpPr>
        <p:graphicFrame>
          <p:nvGraphicFramePr>
            <p:cNvPr id="45059" name="Object 8"/>
            <p:cNvGraphicFramePr/>
            <p:nvPr/>
          </p:nvGraphicFramePr>
          <p:xfrm>
            <a:off x="986" y="709"/>
            <a:ext cx="112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1" imgW="889000" imgH="254000" progId="Equation.3">
                    <p:embed/>
                  </p:oleObj>
                </mc:Choice>
                <mc:Fallback>
                  <p:oleObj name="" r:id="rId1" imgW="889000" imgH="254000" progId="Equation.3">
                    <p:embed/>
                    <p:pic>
                      <p:nvPicPr>
                        <p:cNvPr id="0" name="图片 310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86" y="709"/>
                          <a:ext cx="1128" cy="3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0" name="Rectangle 7"/>
            <p:cNvSpPr/>
            <p:nvPr/>
          </p:nvSpPr>
          <p:spPr>
            <a:xfrm>
              <a:off x="412" y="670"/>
              <a:ext cx="574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由于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606800" y="1922463"/>
            <a:ext cx="2105025" cy="790575"/>
            <a:chOff x="2234" y="576"/>
            <a:chExt cx="1326" cy="498"/>
          </a:xfrm>
        </p:grpSpPr>
        <p:graphicFrame>
          <p:nvGraphicFramePr>
            <p:cNvPr id="45062" name="Object 7"/>
            <p:cNvGraphicFramePr/>
            <p:nvPr/>
          </p:nvGraphicFramePr>
          <p:xfrm>
            <a:off x="2577" y="576"/>
            <a:ext cx="983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3" imgW="774065" imgH="393700" progId="Equation.3">
                    <p:embed/>
                  </p:oleObj>
                </mc:Choice>
                <mc:Fallback>
                  <p:oleObj name="" r:id="rId3" imgW="774065" imgH="393700" progId="Equation.3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77" y="576"/>
                          <a:ext cx="983" cy="4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3" name="Rectangle 10"/>
            <p:cNvSpPr/>
            <p:nvPr/>
          </p:nvSpPr>
          <p:spPr>
            <a:xfrm>
              <a:off x="2234" y="681"/>
              <a:ext cx="430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则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aphicFrame>
        <p:nvGraphicFramePr>
          <p:cNvPr id="621579" name="Object 2"/>
          <p:cNvGraphicFramePr/>
          <p:nvPr/>
        </p:nvGraphicFramePr>
        <p:xfrm>
          <a:off x="5725954" y="1922145"/>
          <a:ext cx="1411605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5" imgW="698500" imgH="393700" progId="Equation.3">
                  <p:embed/>
                </p:oleObj>
              </mc:Choice>
              <mc:Fallback>
                <p:oleObj name="" r:id="rId5" imgW="698500" imgH="393700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5954" y="1922145"/>
                        <a:ext cx="1411605" cy="791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/>
          <p:nvPr/>
        </p:nvGrpSpPr>
        <p:grpSpPr>
          <a:xfrm>
            <a:off x="582613" y="2989263"/>
            <a:ext cx="2211387" cy="866775"/>
            <a:chOff x="412" y="1386"/>
            <a:chExt cx="1393" cy="546"/>
          </a:xfrm>
        </p:grpSpPr>
        <p:sp>
          <p:nvSpPr>
            <p:cNvPr id="45066" name="Rectangle 13"/>
            <p:cNvSpPr/>
            <p:nvPr/>
          </p:nvSpPr>
          <p:spPr>
            <a:xfrm>
              <a:off x="412" y="1470"/>
              <a:ext cx="863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endParaRPr lang="zh-CN" altLang="zh-CN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aphicFrame>
          <p:nvGraphicFramePr>
            <p:cNvPr id="45067" name="Object 6"/>
            <p:cNvGraphicFramePr/>
            <p:nvPr/>
          </p:nvGraphicFramePr>
          <p:xfrm>
            <a:off x="1145" y="1386"/>
            <a:ext cx="660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7" imgW="520700" imgH="431800" progId="Equation.3">
                    <p:embed/>
                  </p:oleObj>
                </mc:Choice>
                <mc:Fallback>
                  <p:oleObj name="" r:id="rId7" imgW="520700" imgH="431800" progId="Equation.3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5" y="1386"/>
                          <a:ext cx="660" cy="5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1583" name="Object 3"/>
          <p:cNvGraphicFramePr/>
          <p:nvPr/>
        </p:nvGraphicFramePr>
        <p:xfrm>
          <a:off x="3201511" y="2928621"/>
          <a:ext cx="974090" cy="86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9" imgW="482600" imgH="431800" progId="Equation.3">
                  <p:embed/>
                </p:oleObj>
              </mc:Choice>
              <mc:Fallback>
                <p:oleObj name="" r:id="rId9" imgW="482600" imgH="4318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1511" y="2928621"/>
                        <a:ext cx="974090" cy="867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/>
          <p:cNvGrpSpPr/>
          <p:nvPr/>
        </p:nvGrpSpPr>
        <p:grpSpPr>
          <a:xfrm>
            <a:off x="4687888" y="3073400"/>
            <a:ext cx="1519238" cy="493713"/>
            <a:chOff x="384" y="1959"/>
            <a:chExt cx="957" cy="311"/>
          </a:xfrm>
        </p:grpSpPr>
        <p:graphicFrame>
          <p:nvGraphicFramePr>
            <p:cNvPr id="45070" name="Object 5"/>
            <p:cNvGraphicFramePr/>
            <p:nvPr/>
          </p:nvGraphicFramePr>
          <p:xfrm>
            <a:off x="792" y="1998"/>
            <a:ext cx="54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11" imgW="431800" imgH="215900" progId="Equation.3">
                    <p:embed/>
                  </p:oleObj>
                </mc:Choice>
                <mc:Fallback>
                  <p:oleObj name="" r:id="rId11" imgW="431800" imgH="215900" progId="Equation.3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2" y="1998"/>
                          <a:ext cx="549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1" name="Rectangle 18"/>
            <p:cNvSpPr/>
            <p:nvPr/>
          </p:nvSpPr>
          <p:spPr>
            <a:xfrm>
              <a:off x="384" y="1959"/>
              <a:ext cx="373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得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621588" name="Rectangle 20"/>
          <p:cNvSpPr>
            <a:spLocks noChangeArrowheads="1"/>
          </p:cNvSpPr>
          <p:nvPr/>
        </p:nvSpPr>
        <p:spPr bwMode="auto">
          <a:xfrm>
            <a:off x="2357438" y="5000625"/>
            <a:ext cx="3414713" cy="5651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净输入量近似等于零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Object 3"/>
          <p:cNvGraphicFramePr/>
          <p:nvPr/>
        </p:nvGraphicFramePr>
        <p:xfrm>
          <a:off x="2080260" y="4030345"/>
          <a:ext cx="2071370" cy="5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3" imgW="952500" imgH="228600" progId="Equation.3">
                  <p:embed/>
                </p:oleObj>
              </mc:Choice>
              <mc:Fallback>
                <p:oleObj name="" r:id="rId13" imgW="952500" imgH="2286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260" y="4030345"/>
                        <a:ext cx="2071370" cy="5899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" name="Rectangle 2"/>
          <p:cNvSpPr/>
          <p:nvPr/>
        </p:nvSpPr>
        <p:spPr>
          <a:xfrm>
            <a:off x="0" y="254635"/>
            <a:ext cx="7764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3.1.4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深度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负反馈条件下的近似计算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88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3394" name="Rectangle 2"/>
          <p:cNvSpPr/>
          <p:nvPr/>
        </p:nvSpPr>
        <p:spPr>
          <a:xfrm>
            <a:off x="630238" y="2927350"/>
            <a:ext cx="179197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在理想情况下：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443395" name="Object 3"/>
          <p:cNvGraphicFramePr/>
          <p:nvPr/>
        </p:nvGraphicFramePr>
        <p:xfrm>
          <a:off x="1236663" y="5357813"/>
          <a:ext cx="4737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" r:id="rId1" imgW="2525395" imgH="405765" progId="Equation.3">
                  <p:embed/>
                </p:oleObj>
              </mc:Choice>
              <mc:Fallback>
                <p:oleObj name="" r:id="rId1" imgW="2525395" imgH="405765" progId="Equation.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36663" y="5357813"/>
                        <a:ext cx="4737100" cy="87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/>
          <p:nvPr/>
        </p:nvGraphicFramePr>
        <p:xfrm>
          <a:off x="1238250" y="3168650"/>
          <a:ext cx="4752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" r:id="rId3" imgW="2792730" imgH="444500" progId="Equation.3">
                  <p:embed/>
                </p:oleObj>
              </mc:Choice>
              <mc:Fallback>
                <p:oleObj name="" r:id="rId3" imgW="2792730" imgH="444500" progId="Equation.3">
                  <p:embed/>
                  <p:pic>
                    <p:nvPicPr>
                      <p:cNvPr id="0" name="图片 256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250" y="3168650"/>
                        <a:ext cx="4752975" cy="90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/>
          <p:nvPr/>
        </p:nvGraphicFramePr>
        <p:xfrm>
          <a:off x="604838" y="3992563"/>
          <a:ext cx="2686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" r:id="rId5" imgW="1458595" imgH="215900" progId="Equation.3">
                  <p:embed/>
                </p:oleObj>
              </mc:Choice>
              <mc:Fallback>
                <p:oleObj name="" r:id="rId5" imgW="1458595" imgH="215900" progId="Equation.3">
                  <p:embed/>
                  <p:pic>
                    <p:nvPicPr>
                      <p:cNvPr id="0" name="图片 256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838" y="3992563"/>
                        <a:ext cx="2686050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8" name="Object 6"/>
          <p:cNvGraphicFramePr/>
          <p:nvPr/>
        </p:nvGraphicFramePr>
        <p:xfrm>
          <a:off x="579438" y="4568825"/>
          <a:ext cx="64246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" r:id="rId7" imgW="3365500" imgH="228600" progId="Equation.3">
                  <p:embed/>
                </p:oleObj>
              </mc:Choice>
              <mc:Fallback>
                <p:oleObj name="" r:id="rId7" imgW="3365500" imgH="228600" progId="Equation.3">
                  <p:embed/>
                  <p:pic>
                    <p:nvPicPr>
                      <p:cNvPr id="0" name="图片 256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438" y="4568825"/>
                        <a:ext cx="6424612" cy="471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9" name="Object 7"/>
          <p:cNvGraphicFramePr/>
          <p:nvPr/>
        </p:nvGraphicFramePr>
        <p:xfrm>
          <a:off x="617538" y="5080000"/>
          <a:ext cx="25161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" r:id="rId9" imgW="964565" imgH="241300" progId="Equation.3">
                  <p:embed/>
                </p:oleObj>
              </mc:Choice>
              <mc:Fallback>
                <p:oleObj name="" r:id="rId9" imgW="964565" imgH="241300" progId="Equation.3">
                  <p:embed/>
                  <p:pic>
                    <p:nvPicPr>
                      <p:cNvPr id="0" name="图片 2560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7538" y="5080000"/>
                        <a:ext cx="2516187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00" name="Rectangle 8"/>
          <p:cNvSpPr/>
          <p:nvPr/>
        </p:nvSpPr>
        <p:spPr>
          <a:xfrm>
            <a:off x="3314700" y="4002882"/>
            <a:ext cx="3143250" cy="3683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（虚开路）  （虚断）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3401" name="Rectangle 9"/>
          <p:cNvSpPr/>
          <p:nvPr/>
        </p:nvSpPr>
        <p:spPr>
          <a:xfrm>
            <a:off x="5903913" y="5620544"/>
            <a:ext cx="3106737" cy="3683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（虚短路）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（虚短）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3402" name="Line 10"/>
          <p:cNvSpPr/>
          <p:nvPr/>
        </p:nvSpPr>
        <p:spPr>
          <a:xfrm>
            <a:off x="1711325" y="4424363"/>
            <a:ext cx="1331913" cy="0"/>
          </a:xfrm>
          <a:prstGeom prst="line">
            <a:avLst/>
          </a:prstGeom>
          <a:ln w="38100" cap="flat" cmpd="dbl">
            <a:solidFill>
              <a:srgbClr val="FF3300"/>
            </a:solidFill>
            <a:prstDash val="solid"/>
            <a:round/>
            <a:headEnd type="none" w="med" len="med"/>
            <a:tailEnd type="none" w="med" len="lg"/>
          </a:ln>
        </p:spPr>
      </p:sp>
      <p:sp>
        <p:nvSpPr>
          <p:cNvPr id="443403" name="Line 11"/>
          <p:cNvSpPr/>
          <p:nvPr/>
        </p:nvSpPr>
        <p:spPr>
          <a:xfrm>
            <a:off x="4792663" y="6042025"/>
            <a:ext cx="1079500" cy="0"/>
          </a:xfrm>
          <a:prstGeom prst="line">
            <a:avLst/>
          </a:prstGeom>
          <a:ln w="38100" cap="flat" cmpd="dbl">
            <a:solidFill>
              <a:srgbClr val="FF3300"/>
            </a:solidFill>
            <a:prstDash val="solid"/>
            <a:round/>
            <a:headEnd type="none" w="med" len="med"/>
            <a:tailEnd type="none" w="med" len="lg"/>
          </a:ln>
        </p:spPr>
      </p:sp>
      <p:grpSp>
        <p:nvGrpSpPr>
          <p:cNvPr id="39947" name="Group 14"/>
          <p:cNvGrpSpPr/>
          <p:nvPr/>
        </p:nvGrpSpPr>
        <p:grpSpPr>
          <a:xfrm>
            <a:off x="2124075" y="893763"/>
            <a:ext cx="4716463" cy="1979612"/>
            <a:chOff x="1338" y="323"/>
            <a:chExt cx="2971" cy="1247"/>
          </a:xfrm>
        </p:grpSpPr>
        <p:sp>
          <p:nvSpPr>
            <p:cNvPr id="39948" name="Rectangle 15"/>
            <p:cNvSpPr/>
            <p:nvPr/>
          </p:nvSpPr>
          <p:spPr>
            <a:xfrm>
              <a:off x="1339" y="990"/>
              <a:ext cx="417" cy="232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>
              <a:spAutoFit/>
            </a:bodyPr>
            <a:p>
              <a:r>
                <a:rPr lang="en-US" altLang="zh-CN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r>
                <a:rPr lang="en-US" altLang="zh-CN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9949" name="Group 16"/>
            <p:cNvGrpSpPr/>
            <p:nvPr/>
          </p:nvGrpSpPr>
          <p:grpSpPr>
            <a:xfrm>
              <a:off x="1701" y="323"/>
              <a:ext cx="2278" cy="1247"/>
              <a:chOff x="3356" y="618"/>
              <a:chExt cx="1860" cy="1179"/>
            </a:xfrm>
          </p:grpSpPr>
          <p:grpSp>
            <p:nvGrpSpPr>
              <p:cNvPr id="39950" name="Group 17"/>
              <p:cNvGrpSpPr/>
              <p:nvPr/>
            </p:nvGrpSpPr>
            <p:grpSpPr>
              <a:xfrm>
                <a:off x="3356" y="618"/>
                <a:ext cx="1860" cy="1179"/>
                <a:chOff x="3356" y="618"/>
                <a:chExt cx="1860" cy="1179"/>
              </a:xfrm>
            </p:grpSpPr>
            <p:sp>
              <p:nvSpPr>
                <p:cNvPr id="39951" name="AutoShape 18"/>
                <p:cNvSpPr/>
                <p:nvPr/>
              </p:nvSpPr>
              <p:spPr>
                <a:xfrm rot="5400000">
                  <a:off x="3795" y="466"/>
                  <a:ext cx="951" cy="1252"/>
                </a:xfrm>
                <a:prstGeom prst="triangle">
                  <a:avLst>
                    <a:gd name="adj" fmla="val 46370"/>
                  </a:avLst>
                </a:prstGeom>
                <a:noFill/>
                <a:ln w="6350" cap="flat" cmpd="sng">
                  <a:solidFill>
                    <a:srgbClr val="006600"/>
                  </a:solidFill>
                  <a:prstDash val="dash"/>
                  <a:miter/>
                  <a:headEnd type="none" w="sm" len="sm"/>
                  <a:tailEnd type="none" w="med" len="med"/>
                </a:ln>
              </p:spPr>
              <p:txBody>
                <a:bodyPr anchor="t"/>
                <a:p>
                  <a:pPr algn="just"/>
                  <a:r>
                    <a:rPr lang="en-US" altLang="zh-CN" sz="10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      </a:t>
                  </a:r>
                  <a:endParaRPr lang="en-US" altLang="zh-CN" sz="10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 algn="just"/>
                  <a:endParaRPr lang="en-US" altLang="zh-CN" sz="10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 algn="just"/>
                  <a:r>
                    <a:rPr lang="en-US" altLang="zh-CN" sz="10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   </a:t>
                  </a:r>
                  <a:endPara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52" name="AutoShape 19"/>
                <p:cNvSpPr/>
                <p:nvPr/>
              </p:nvSpPr>
              <p:spPr>
                <a:xfrm>
                  <a:off x="3961" y="1162"/>
                  <a:ext cx="166" cy="210"/>
                </a:xfrm>
                <a:prstGeom prst="flowChartDecision">
                  <a:avLst/>
                </a:prstGeom>
                <a:solidFill>
                  <a:srgbClr val="FFCC99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sm" len="sm"/>
                  <a:tailEnd type="none" w="med" len="med"/>
                </a:ln>
              </p:spPr>
              <p:txBody>
                <a:bodyPr anchor="t"/>
                <a:p>
                  <a:pPr algn="ctr"/>
                  <a:endParaRPr lang="zh-CN" altLang="en-US" b="1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9953" name="Line 20"/>
                <p:cNvSpPr/>
                <p:nvPr/>
              </p:nvSpPr>
              <p:spPr>
                <a:xfrm>
                  <a:off x="4047" y="1058"/>
                  <a:ext cx="0" cy="73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med" len="med"/>
                </a:ln>
              </p:spPr>
            </p:sp>
            <p:sp>
              <p:nvSpPr>
                <p:cNvPr id="39954" name="Line 21"/>
                <p:cNvSpPr/>
                <p:nvPr/>
              </p:nvSpPr>
              <p:spPr>
                <a:xfrm>
                  <a:off x="4043" y="1057"/>
                  <a:ext cx="1173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sp>
            <p:sp>
              <p:nvSpPr>
                <p:cNvPr id="39955" name="Rectangle 22"/>
                <p:cNvSpPr/>
                <p:nvPr/>
              </p:nvSpPr>
              <p:spPr>
                <a:xfrm>
                  <a:off x="4168" y="1031"/>
                  <a:ext cx="200" cy="53"/>
                </a:xfrm>
                <a:prstGeom prst="rect">
                  <a:avLst/>
                </a:prstGeom>
                <a:solidFill>
                  <a:srgbClr val="00FFFF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sm" len="sm"/>
                  <a:tailEnd type="none" w="med" len="med"/>
                </a:ln>
              </p:spPr>
              <p:txBody>
                <a:bodyPr anchor="t"/>
                <a:p>
                  <a:pPr algn="ctr"/>
                  <a:endParaRPr lang="zh-CN" altLang="en-US" b="1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9956" name="Line 23"/>
                <p:cNvSpPr/>
                <p:nvPr/>
              </p:nvSpPr>
              <p:spPr>
                <a:xfrm>
                  <a:off x="3356" y="1706"/>
                  <a:ext cx="1847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9957" name="Line 24"/>
                <p:cNvSpPr/>
                <p:nvPr/>
              </p:nvSpPr>
              <p:spPr>
                <a:xfrm>
                  <a:off x="3983" y="1797"/>
                  <a:ext cx="130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med" len="med"/>
                </a:ln>
              </p:spPr>
            </p:sp>
            <p:sp>
              <p:nvSpPr>
                <p:cNvPr id="39958" name="Freeform 25"/>
                <p:cNvSpPr/>
                <p:nvPr/>
              </p:nvSpPr>
              <p:spPr>
                <a:xfrm>
                  <a:off x="3358" y="933"/>
                  <a:ext cx="506" cy="4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1622"/>
                    </a:cxn>
                    <a:cxn ang="0">
                      <a:pos x="0" y="1622"/>
                    </a:cxn>
                  </a:cxnLst>
                  <a:rect l="0" t="0" r="0" b="0"/>
                  <a:pathLst>
                    <a:path w="738" h="297">
                      <a:moveTo>
                        <a:pt x="0" y="0"/>
                      </a:moveTo>
                      <a:lnTo>
                        <a:pt x="738" y="0"/>
                      </a:lnTo>
                      <a:lnTo>
                        <a:pt x="738" y="297"/>
                      </a:lnTo>
                      <a:lnTo>
                        <a:pt x="0" y="297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  <p:txBody>
                <a:bodyPr/>
                <a:p>
                  <a:endParaRPr lang="zh-CN" altLang="en-US" b="1"/>
                </a:p>
              </p:txBody>
            </p:sp>
            <p:sp>
              <p:nvSpPr>
                <p:cNvPr id="39959" name="Rectangle 26"/>
                <p:cNvSpPr/>
                <p:nvPr/>
              </p:nvSpPr>
              <p:spPr>
                <a:xfrm>
                  <a:off x="3832" y="1068"/>
                  <a:ext cx="64" cy="163"/>
                </a:xfrm>
                <a:prstGeom prst="rect">
                  <a:avLst/>
                </a:prstGeom>
                <a:solidFill>
                  <a:srgbClr val="00FFFF"/>
                </a:solidFill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sm" len="sm"/>
                  <a:tailEnd type="none" w="med" len="med"/>
                </a:ln>
              </p:spPr>
              <p:txBody>
                <a:bodyPr anchor="t"/>
                <a:p>
                  <a:pPr algn="ctr"/>
                  <a:endParaRPr lang="zh-CN" altLang="en-US" b="1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39960" name="Line 27"/>
              <p:cNvSpPr/>
              <p:nvPr/>
            </p:nvSpPr>
            <p:spPr>
              <a:xfrm>
                <a:off x="4026" y="1706"/>
                <a:ext cx="2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39961" name="Rectangle 28"/>
            <p:cNvSpPr/>
            <p:nvPr/>
          </p:nvSpPr>
          <p:spPr>
            <a:xfrm>
              <a:off x="1338" y="528"/>
              <a:ext cx="418" cy="232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>
              <a:spAutoFit/>
            </a:bodyPr>
            <a:p>
              <a:r>
                <a:rPr lang="en-US" altLang="zh-CN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r>
                <a:rPr lang="zh-CN" altLang="en-US" sz="2000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endParaRPr lang="zh-CN" altLang="en-US" sz="20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62" name="Rectangle 29"/>
            <p:cNvSpPr/>
            <p:nvPr/>
          </p:nvSpPr>
          <p:spPr>
            <a:xfrm>
              <a:off x="3866" y="817"/>
              <a:ext cx="443" cy="633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>
              <a:spAutoFit/>
            </a:bodyPr>
            <a:p>
              <a:r>
                <a:rPr lang="en-US" altLang="zh-CN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85000"/>
                </a:lnSpc>
              </a:pPr>
              <a:r>
                <a:rPr lang="en-US" altLang="zh-CN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r>
                <a:rPr lang="en-US" altLang="zh-CN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45000"/>
                </a:lnSpc>
              </a:pPr>
              <a:r>
                <a:rPr lang="zh-CN" altLang="en-US" sz="1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endPara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9963" name="Group 30"/>
            <p:cNvGrpSpPr/>
            <p:nvPr/>
          </p:nvGrpSpPr>
          <p:grpSpPr>
            <a:xfrm>
              <a:off x="1723" y="400"/>
              <a:ext cx="418" cy="258"/>
              <a:chOff x="1723" y="400"/>
              <a:chExt cx="418" cy="258"/>
            </a:xfrm>
          </p:grpSpPr>
          <p:sp>
            <p:nvSpPr>
              <p:cNvPr id="39964" name="Rectangle 31"/>
              <p:cNvSpPr/>
              <p:nvPr/>
            </p:nvSpPr>
            <p:spPr>
              <a:xfrm>
                <a:off x="1723" y="400"/>
                <a:ext cx="418" cy="2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ctr">
                <a:spAutoFit/>
              </a:bodyPr>
              <a:p>
                <a:r>
                  <a:rPr lang="en-US" altLang="zh-CN" b="1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r>
                  <a:rPr lang="zh-CN" altLang="en-US" sz="2000" b="1" baseline="-250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－</a:t>
                </a:r>
                <a:endParaRPr lang="zh-CN" altLang="en-US" sz="2000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65" name="Line 32"/>
              <p:cNvSpPr/>
              <p:nvPr/>
            </p:nvSpPr>
            <p:spPr>
              <a:xfrm flipH="1">
                <a:off x="1810" y="658"/>
                <a:ext cx="27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</p:sp>
        </p:grpSp>
        <p:sp>
          <p:nvSpPr>
            <p:cNvPr id="39966" name="Rectangle 33"/>
            <p:cNvSpPr/>
            <p:nvPr/>
          </p:nvSpPr>
          <p:spPr>
            <a:xfrm>
              <a:off x="2588" y="497"/>
              <a:ext cx="390" cy="251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>
              <a:spAutoFit/>
            </a:bodyPr>
            <a:p>
              <a:r>
                <a:rPr lang="en-US" altLang="zh-CN" sz="20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000" b="1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9967" name="Group 34"/>
            <p:cNvGrpSpPr/>
            <p:nvPr/>
          </p:nvGrpSpPr>
          <p:grpSpPr>
            <a:xfrm>
              <a:off x="3624" y="483"/>
              <a:ext cx="332" cy="303"/>
              <a:chOff x="3624" y="483"/>
              <a:chExt cx="332" cy="303"/>
            </a:xfrm>
          </p:grpSpPr>
          <p:sp>
            <p:nvSpPr>
              <p:cNvPr id="39968" name="Rectangle 35"/>
              <p:cNvSpPr/>
              <p:nvPr/>
            </p:nvSpPr>
            <p:spPr>
              <a:xfrm>
                <a:off x="3624" y="483"/>
                <a:ext cx="332" cy="2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ctr">
                <a:spAutoFit/>
              </a:bodyPr>
              <a:p>
                <a:r>
                  <a:rPr lang="en-US" altLang="zh-CN" b="1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r>
                  <a:rPr lang="en-US" altLang="zh-CN" b="1" baseline="-250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69" name="Line 36"/>
              <p:cNvSpPr/>
              <p:nvPr/>
            </p:nvSpPr>
            <p:spPr>
              <a:xfrm>
                <a:off x="3787" y="786"/>
                <a:ext cx="83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</p:sp>
        </p:grpSp>
        <p:grpSp>
          <p:nvGrpSpPr>
            <p:cNvPr id="39970" name="Group 37"/>
            <p:cNvGrpSpPr/>
            <p:nvPr/>
          </p:nvGrpSpPr>
          <p:grpSpPr>
            <a:xfrm>
              <a:off x="1727" y="1139"/>
              <a:ext cx="417" cy="244"/>
              <a:chOff x="3379" y="1389"/>
              <a:chExt cx="340" cy="231"/>
            </a:xfrm>
          </p:grpSpPr>
          <p:sp>
            <p:nvSpPr>
              <p:cNvPr id="39971" name="Rectangle 38"/>
              <p:cNvSpPr/>
              <p:nvPr/>
            </p:nvSpPr>
            <p:spPr>
              <a:xfrm>
                <a:off x="3379" y="1400"/>
                <a:ext cx="340" cy="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ctr">
                <a:spAutoFit/>
              </a:bodyPr>
              <a:p>
                <a:r>
                  <a:rPr lang="en-US" altLang="zh-CN" b="1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r>
                  <a:rPr lang="en-US" altLang="zh-CN" b="1" baseline="-25000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72" name="Line 39"/>
              <p:cNvSpPr/>
              <p:nvPr/>
            </p:nvSpPr>
            <p:spPr>
              <a:xfrm>
                <a:off x="3492" y="1389"/>
                <a:ext cx="68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lg"/>
              </a:ln>
            </p:spPr>
          </p:sp>
        </p:grpSp>
        <p:sp>
          <p:nvSpPr>
            <p:cNvPr id="39973" name="Rectangle 40"/>
            <p:cNvSpPr/>
            <p:nvPr/>
          </p:nvSpPr>
          <p:spPr>
            <a:xfrm>
              <a:off x="2004" y="760"/>
              <a:ext cx="390" cy="251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>
              <a:spAutoFit/>
            </a:bodyPr>
            <a:p>
              <a:r>
                <a:rPr lang="en-US" altLang="zh-CN" sz="20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000" b="1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974" name="Rectangle 41"/>
            <p:cNvSpPr/>
            <p:nvPr/>
          </p:nvSpPr>
          <p:spPr>
            <a:xfrm>
              <a:off x="2528" y="755"/>
              <a:ext cx="1277" cy="540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>
              <a:spAutoFit/>
            </a:bodyPr>
            <a:p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60000"/>
                </a:lnSpc>
              </a:pP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r>
                <a:rPr lang="en-US" altLang="zh-CN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r>
                <a:rPr lang="zh-CN" altLang="en-US" sz="16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60000"/>
                </a:lnSpc>
              </a:pPr>
              <a:endParaRPr lang="en-US" altLang="zh-CN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6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endParaRPr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  <p:bldP spid="443400" grpId="0"/>
      <p:bldP spid="4434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Line 4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83010" name="Picture 2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740" y="303213"/>
            <a:ext cx="6048375" cy="469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3"/>
          <p:cNvSpPr/>
          <p:nvPr/>
        </p:nvSpPr>
        <p:spPr>
          <a:xfrm>
            <a:off x="-710565" y="303530"/>
            <a:ext cx="4500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有没有反馈？？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83013" name="AutoShape 5"/>
          <p:cNvSpPr/>
          <p:nvPr/>
        </p:nvSpPr>
        <p:spPr>
          <a:xfrm>
            <a:off x="3789998" y="4814743"/>
            <a:ext cx="2130425" cy="534325"/>
          </a:xfrm>
          <a:prstGeom prst="wedgeEllipseCallout">
            <a:avLst>
              <a:gd name="adj1" fmla="val 35694"/>
              <a:gd name="adj2" fmla="val -232694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72000" rIns="0" bIns="720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反馈支路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283501" y="4870774"/>
            <a:ext cx="3321042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CC"/>
                </a:solidFill>
                <a:latin typeface="楷体" panose="02010609060101010101" charset="-122"/>
              </a:rPr>
              <a:t>稳定工作点原理</a:t>
            </a:r>
            <a:endParaRPr lang="zh-CN" altLang="en-US" sz="2800" dirty="0">
              <a:solidFill>
                <a:srgbClr val="0000CC"/>
              </a:solidFill>
              <a:latin typeface="楷体" panose="02010609060101010101" charset="-122"/>
            </a:endParaRPr>
          </a:p>
        </p:txBody>
      </p:sp>
      <p:sp>
        <p:nvSpPr>
          <p:cNvPr id="240864" name="Text Box 224"/>
          <p:cNvSpPr txBox="1"/>
          <p:nvPr/>
        </p:nvSpPr>
        <p:spPr>
          <a:xfrm>
            <a:off x="-112395" y="5585460"/>
            <a:ext cx="838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 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 </a:t>
            </a:r>
            <a:endParaRPr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69" name="Text Box 229"/>
          <p:cNvSpPr txBox="1"/>
          <p:nvPr/>
        </p:nvSpPr>
        <p:spPr>
          <a:xfrm>
            <a:off x="573405" y="5585460"/>
            <a:ext cx="1219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</a:t>
            </a:r>
            <a:endParaRPr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70" name="Text Box 230"/>
          <p:cNvSpPr txBox="1"/>
          <p:nvPr/>
        </p:nvSpPr>
        <p:spPr>
          <a:xfrm>
            <a:off x="1716405" y="5585460"/>
            <a:ext cx="12954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 </a:t>
            </a:r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</a:t>
            </a:r>
            <a:endParaRPr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71" name="Text Box 231"/>
          <p:cNvSpPr txBox="1"/>
          <p:nvPr/>
        </p:nvSpPr>
        <p:spPr>
          <a:xfrm>
            <a:off x="1030605" y="6285548"/>
            <a:ext cx="990600" cy="5191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</a:t>
            </a:r>
            <a:endParaRPr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72" name="Text Box 232"/>
          <p:cNvSpPr txBox="1"/>
          <p:nvPr/>
        </p:nvSpPr>
        <p:spPr>
          <a:xfrm>
            <a:off x="2859405" y="5585460"/>
            <a:ext cx="28956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V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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、</a:t>
            </a:r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V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不变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73" name="Text Box 233"/>
          <p:cNvSpPr txBox="1"/>
          <p:nvPr/>
        </p:nvSpPr>
        <p:spPr>
          <a:xfrm>
            <a:off x="5526405" y="5585460"/>
            <a:ext cx="16764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V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</a:t>
            </a:r>
            <a:endParaRPr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74" name="Text Box 234"/>
          <p:cNvSpPr txBox="1"/>
          <p:nvPr/>
        </p:nvSpPr>
        <p:spPr>
          <a:xfrm>
            <a:off x="6974205" y="5585460"/>
            <a:ext cx="15240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2800" b="1" i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Symbol" panose="05050102010706020507" pitchFamily="18" charset="2"/>
              </a:rPr>
              <a:t></a:t>
            </a:r>
            <a:endParaRPr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0875" name="Line 235"/>
          <p:cNvSpPr/>
          <p:nvPr/>
        </p:nvSpPr>
        <p:spPr>
          <a:xfrm flipV="1">
            <a:off x="7812405" y="6118860"/>
            <a:ext cx="0" cy="457200"/>
          </a:xfrm>
          <a:prstGeom prst="line">
            <a:avLst/>
          </a:prstGeom>
          <a:ln w="254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876" name="Text Box 236"/>
          <p:cNvSpPr txBox="1"/>
          <p:nvPr/>
        </p:nvSpPr>
        <p:spPr>
          <a:xfrm>
            <a:off x="3773805" y="6560185"/>
            <a:ext cx="1905000" cy="396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宋体" panose="02010600030101010101" pitchFamily="2" charset="-122"/>
              </a:rPr>
              <a:t>（反馈控制）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240865" name="Line 225"/>
          <p:cNvSpPr/>
          <p:nvPr/>
        </p:nvSpPr>
        <p:spPr>
          <a:xfrm rot="-3880293" flipH="1" flipV="1">
            <a:off x="3579813" y="3872230"/>
            <a:ext cx="2559050" cy="5435600"/>
          </a:xfrm>
          <a:prstGeom prst="line">
            <a:avLst/>
          </a:prstGeom>
          <a:ln w="25400" cap="flat" cmpd="sng">
            <a:solidFill>
              <a:srgbClr val="0033CC"/>
            </a:solidFill>
            <a:prstDash val="solid"/>
            <a:headEnd type="none" w="med" len="med"/>
            <a:tailEnd type="arrow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6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4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4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3" grpId="0" bldLvl="0" animBg="1"/>
      <p:bldP spid="106542" grpId="0" bldLvl="0" animBg="1" autoUpdateAnimBg="0"/>
      <p:bldP spid="240864" grpId="0"/>
      <p:bldP spid="240869" grpId="0"/>
      <p:bldP spid="240870" grpId="0"/>
      <p:bldP spid="240871" grpId="0"/>
      <p:bldP spid="240872" grpId="0"/>
      <p:bldP spid="240873" grpId="0"/>
      <p:bldP spid="240874" grpId="0"/>
      <p:bldP spid="24087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2594" name="Rectangle 2"/>
          <p:cNvSpPr/>
          <p:nvPr/>
        </p:nvSpPr>
        <p:spPr>
          <a:xfrm>
            <a:off x="179388" y="1196975"/>
            <a:ext cx="4916487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串联负反馈，输入端电压求和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622595" name="Object 2"/>
          <p:cNvGraphicFramePr/>
          <p:nvPr/>
        </p:nvGraphicFramePr>
        <p:xfrm>
          <a:off x="1114425" y="2419350"/>
          <a:ext cx="15208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660400" imgH="431800" progId="Equation.DSMT4">
                  <p:embed/>
                </p:oleObj>
              </mc:Choice>
              <mc:Fallback>
                <p:oleObj name="" r:id="rId1" imgW="660400" imgH="4318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4425" y="2419350"/>
                        <a:ext cx="1520825" cy="985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4"/>
          <p:cNvSpPr/>
          <p:nvPr/>
        </p:nvSpPr>
        <p:spPr>
          <a:xfrm>
            <a:off x="250825" y="333375"/>
            <a:ext cx="7993063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深度负反馈条件下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Book Antiqua" panose="02040602050305030304" pitchFamily="18" charset="0"/>
                <a:ea typeface="华康简宋" charset="-122"/>
              </a:rPr>
              <a:t>x</a:t>
            </a:r>
            <a:r>
              <a:rPr lang="en-US" altLang="zh-CN" sz="3200" b="1" baseline="-30000" dirty="0">
                <a:solidFill>
                  <a:srgbClr val="FF0000"/>
                </a:solidFill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华康简宋" charset="-122"/>
                <a:sym typeface="Symbol" panose="05050102010706020507" pitchFamily="18" charset="2"/>
              </a:rPr>
              <a:t>=</a:t>
            </a:r>
            <a:r>
              <a:rPr lang="en-US" altLang="zh-CN" sz="3200" b="1" baseline="-30000" dirty="0">
                <a:solidFill>
                  <a:srgbClr val="FF0000"/>
                </a:solidFill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Book Antiqua" panose="02040602050305030304" pitchFamily="18" charset="0"/>
                <a:ea typeface="华康简宋" charset="-122"/>
              </a:rPr>
              <a:t>x</a:t>
            </a:r>
            <a:r>
              <a:rPr lang="en-US" altLang="zh-CN" sz="3200" b="1" baseline="-30000" dirty="0">
                <a:solidFill>
                  <a:srgbClr val="FF0000"/>
                </a:solidFill>
                <a:latin typeface="楷体_GB2312" pitchFamily="49" charset="-122"/>
                <a:ea typeface="华康简宋" charset="-122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华康简宋" charset="-122"/>
                <a:sym typeface="Symbol" panose="05050102010706020507" pitchFamily="18" charset="2"/>
              </a:rPr>
              <a:t>-</a:t>
            </a:r>
            <a:r>
              <a:rPr lang="en-US" altLang="zh-CN" sz="3200" b="1" baseline="-30000" dirty="0">
                <a:solidFill>
                  <a:srgbClr val="FF0000"/>
                </a:solidFill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Book Antiqua" panose="02040602050305030304" pitchFamily="18" charset="0"/>
                <a:ea typeface="华康简宋" charset="-122"/>
              </a:rPr>
              <a:t>x</a:t>
            </a:r>
            <a:r>
              <a:rPr lang="en-US" altLang="zh-CN" sz="3200" b="1" baseline="-30000" dirty="0">
                <a:solidFill>
                  <a:srgbClr val="FF0000"/>
                </a:solidFill>
                <a:latin typeface="楷体_GB2312" pitchFamily="49" charset="-122"/>
                <a:ea typeface="华康简宋" charset="-122"/>
              </a:rPr>
              <a:t>f 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华康简宋" charset="-122"/>
                <a:sym typeface="Symbol" panose="05050102010706020507" pitchFamily="18" charset="2"/>
              </a:rPr>
              <a:t></a:t>
            </a:r>
            <a:r>
              <a:rPr lang="en-US" altLang="zh-CN" sz="3200" b="1" baseline="-30000" dirty="0">
                <a:solidFill>
                  <a:srgbClr val="FF0000"/>
                </a:solidFill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Book Antiqua" panose="02040602050305030304" pitchFamily="18" charset="0"/>
                <a:ea typeface="华康简宋" charset="-122"/>
              </a:rPr>
              <a:t>0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22597" name="Rectangle 5"/>
          <p:cNvSpPr/>
          <p:nvPr/>
        </p:nvSpPr>
        <p:spPr>
          <a:xfrm>
            <a:off x="3490913" y="1916113"/>
            <a:ext cx="1030287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虚短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22598" name="Rectangle 6"/>
          <p:cNvSpPr/>
          <p:nvPr/>
        </p:nvSpPr>
        <p:spPr>
          <a:xfrm>
            <a:off x="3490913" y="2563813"/>
            <a:ext cx="1030287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虚断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22599" name="Rectangle 7"/>
          <p:cNvSpPr/>
          <p:nvPr/>
        </p:nvSpPr>
        <p:spPr>
          <a:xfrm>
            <a:off x="3276600" y="5157788"/>
            <a:ext cx="1030288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虚短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22600" name="Rectangle 8"/>
          <p:cNvSpPr/>
          <p:nvPr/>
        </p:nvSpPr>
        <p:spPr>
          <a:xfrm>
            <a:off x="3276600" y="4508500"/>
            <a:ext cx="1030288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虚断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22601" name="Rectangle 9"/>
          <p:cNvSpPr/>
          <p:nvPr/>
        </p:nvSpPr>
        <p:spPr>
          <a:xfrm>
            <a:off x="250825" y="3644900"/>
            <a:ext cx="4811713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并联负反馈，输入端电流求和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827088" y="1916113"/>
            <a:ext cx="2686050" cy="1069975"/>
            <a:chOff x="372" y="1566"/>
            <a:chExt cx="1692" cy="674"/>
          </a:xfrm>
        </p:grpSpPr>
        <p:sp>
          <p:nvSpPr>
            <p:cNvPr id="46090" name="AutoShape 11"/>
            <p:cNvSpPr/>
            <p:nvPr/>
          </p:nvSpPr>
          <p:spPr>
            <a:xfrm>
              <a:off x="372" y="1662"/>
              <a:ext cx="67" cy="578"/>
            </a:xfrm>
            <a:prstGeom prst="leftBrace">
              <a:avLst>
                <a:gd name="adj1" fmla="val 7181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091" name="Rectangle 12"/>
            <p:cNvSpPr/>
            <p:nvPr/>
          </p:nvSpPr>
          <p:spPr>
            <a:xfrm>
              <a:off x="480" y="1566"/>
              <a:ext cx="1584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400" b="1" i="1" dirty="0">
                  <a:latin typeface="Book Antiqua" panose="02040602050305030304" pitchFamily="18" charset="0"/>
                  <a:ea typeface="华康简宋" charset="-122"/>
                </a:rPr>
                <a:t>v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id</a:t>
              </a:r>
              <a:r>
                <a:rPr lang="en-US" altLang="zh-CN" sz="2400" b="1" dirty="0">
                  <a:latin typeface="楷体_GB2312" pitchFamily="49" charset="-122"/>
                  <a:ea typeface="华康简宋" charset="-122"/>
                  <a:sym typeface="Symbol" panose="05050102010706020507" pitchFamily="18" charset="2"/>
                </a:rPr>
                <a:t>=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 </a:t>
              </a:r>
              <a:r>
                <a:rPr lang="en-US" altLang="zh-CN" sz="2400" b="1" i="1" dirty="0">
                  <a:latin typeface="Book Antiqua" panose="02040602050305030304" pitchFamily="18" charset="0"/>
                  <a:ea typeface="华康简宋" charset="-122"/>
                </a:rPr>
                <a:t>v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i </a:t>
              </a:r>
              <a:r>
                <a:rPr lang="en-US" altLang="zh-CN" sz="2400" b="1" dirty="0">
                  <a:latin typeface="楷体_GB2312" pitchFamily="49" charset="-122"/>
                  <a:ea typeface="华康简宋" charset="-122"/>
                  <a:sym typeface="Symbol" panose="05050102010706020507" pitchFamily="18" charset="2"/>
                </a:rPr>
                <a:t>-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 </a:t>
              </a:r>
              <a:r>
                <a:rPr lang="en-US" altLang="zh-CN" sz="2400" b="1" i="1" dirty="0">
                  <a:latin typeface="Book Antiqua" panose="02040602050305030304" pitchFamily="18" charset="0"/>
                  <a:ea typeface="华康简宋" charset="-122"/>
                </a:rPr>
                <a:t>v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f </a:t>
              </a:r>
              <a:r>
                <a:rPr lang="en-US" altLang="zh-CN" sz="2400" b="1" dirty="0">
                  <a:latin typeface="楷体_GB2312" pitchFamily="49" charset="-122"/>
                  <a:ea typeface="华康简宋" charset="-122"/>
                  <a:sym typeface="Symbol" panose="05050102010706020507" pitchFamily="18" charset="2"/>
                </a:rPr>
                <a:t>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 </a:t>
              </a:r>
              <a:r>
                <a:rPr lang="en-US" altLang="zh-CN" sz="2400" b="1" dirty="0">
                  <a:latin typeface="Book Antiqua" panose="02040602050305030304" pitchFamily="18" charset="0"/>
                  <a:ea typeface="华康简宋" charset="-122"/>
                </a:rPr>
                <a:t>0</a:t>
              </a:r>
              <a:endParaRPr lang="en-US" altLang="zh-CN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900113" y="4508500"/>
            <a:ext cx="2670175" cy="1055688"/>
            <a:chOff x="382" y="2846"/>
            <a:chExt cx="1682" cy="665"/>
          </a:xfrm>
        </p:grpSpPr>
        <p:sp>
          <p:nvSpPr>
            <p:cNvPr id="46093" name="AutoShape 14"/>
            <p:cNvSpPr/>
            <p:nvPr/>
          </p:nvSpPr>
          <p:spPr>
            <a:xfrm>
              <a:off x="382" y="2933"/>
              <a:ext cx="67" cy="578"/>
            </a:xfrm>
            <a:prstGeom prst="leftBrace">
              <a:avLst>
                <a:gd name="adj1" fmla="val 7181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094" name="Rectangle 15"/>
            <p:cNvSpPr/>
            <p:nvPr/>
          </p:nvSpPr>
          <p:spPr>
            <a:xfrm>
              <a:off x="480" y="2846"/>
              <a:ext cx="1584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2400" b="1" i="1" dirty="0">
                  <a:latin typeface="Book Antiqua" panose="02040602050305030304" pitchFamily="18" charset="0"/>
                  <a:ea typeface="华康简宋" charset="-122"/>
                </a:rPr>
                <a:t>i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id</a:t>
              </a:r>
              <a:r>
                <a:rPr lang="en-US" altLang="zh-CN" sz="2400" b="1" dirty="0">
                  <a:latin typeface="楷体_GB2312" pitchFamily="49" charset="-122"/>
                  <a:ea typeface="华康简宋" charset="-122"/>
                  <a:sym typeface="Symbol" panose="05050102010706020507" pitchFamily="18" charset="2"/>
                </a:rPr>
                <a:t>=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 </a:t>
              </a:r>
              <a:r>
                <a:rPr lang="en-US" altLang="zh-CN" sz="2400" b="1" i="1" dirty="0">
                  <a:latin typeface="Book Antiqua" panose="02040602050305030304" pitchFamily="18" charset="0"/>
                  <a:ea typeface="华康简宋" charset="-122"/>
                </a:rPr>
                <a:t>i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i </a:t>
              </a:r>
              <a:r>
                <a:rPr lang="en-US" altLang="zh-CN" sz="2400" b="1" dirty="0">
                  <a:latin typeface="楷体_GB2312" pitchFamily="49" charset="-122"/>
                  <a:ea typeface="华康简宋" charset="-122"/>
                  <a:sym typeface="Symbol" panose="05050102010706020507" pitchFamily="18" charset="2"/>
                </a:rPr>
                <a:t>-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 </a:t>
              </a:r>
              <a:r>
                <a:rPr lang="en-US" altLang="zh-CN" sz="2400" b="1" i="1" dirty="0">
                  <a:latin typeface="Book Antiqua" panose="02040602050305030304" pitchFamily="18" charset="0"/>
                  <a:ea typeface="华康简宋" charset="-122"/>
                </a:rPr>
                <a:t>i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f </a:t>
              </a:r>
              <a:r>
                <a:rPr lang="en-US" altLang="zh-CN" sz="2400" b="1" dirty="0">
                  <a:latin typeface="楷体_GB2312" pitchFamily="49" charset="-122"/>
                  <a:ea typeface="华康简宋" charset="-122"/>
                  <a:sym typeface="Symbol" panose="05050102010706020507" pitchFamily="18" charset="2"/>
                </a:rPr>
                <a:t></a:t>
              </a:r>
              <a:r>
                <a:rPr lang="en-US" altLang="zh-CN" sz="2400" b="1" baseline="-30000" dirty="0">
                  <a:latin typeface="楷体_GB2312" pitchFamily="49" charset="-122"/>
                  <a:ea typeface="华康简宋" charset="-122"/>
                </a:rPr>
                <a:t> </a:t>
              </a:r>
              <a:r>
                <a:rPr lang="en-US" altLang="zh-CN" sz="2400" b="1" dirty="0">
                  <a:latin typeface="Book Antiqua" panose="02040602050305030304" pitchFamily="18" charset="0"/>
                  <a:ea typeface="华康简宋" charset="-122"/>
                </a:rPr>
                <a:t>0</a:t>
              </a:r>
              <a:endParaRPr lang="en-US" altLang="zh-CN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622608" name="Rectangle 16"/>
          <p:cNvSpPr/>
          <p:nvPr/>
        </p:nvSpPr>
        <p:spPr>
          <a:xfrm>
            <a:off x="1042988" y="5157788"/>
            <a:ext cx="2514600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i="1" dirty="0">
                <a:latin typeface="Book Antiqua" panose="02040602050305030304" pitchFamily="18" charset="0"/>
                <a:ea typeface="华康简宋" charset="-122"/>
              </a:rPr>
              <a:t>v</a:t>
            </a:r>
            <a:r>
              <a:rPr lang="en-US" altLang="zh-CN" sz="2400" b="1" baseline="-30000" dirty="0">
                <a:latin typeface="楷体_GB2312" pitchFamily="49" charset="-122"/>
                <a:ea typeface="华康简宋" charset="-122"/>
              </a:rPr>
              <a:t>id</a:t>
            </a:r>
            <a:r>
              <a:rPr lang="en-US" altLang="zh-CN" sz="2400" b="1" dirty="0">
                <a:latin typeface="楷体_GB2312" pitchFamily="49" charset="-122"/>
                <a:ea typeface="华康简宋" charset="-122"/>
                <a:sym typeface="Symbol" panose="05050102010706020507" pitchFamily="18" charset="2"/>
              </a:rPr>
              <a:t>=</a:t>
            </a:r>
            <a:r>
              <a:rPr lang="en-US" altLang="zh-CN" sz="2400" b="1" baseline="-30000" dirty="0"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2400" b="1" i="1" dirty="0">
                <a:latin typeface="Book Antiqua" panose="02040602050305030304" pitchFamily="18" charset="0"/>
                <a:ea typeface="华康简宋" charset="-122"/>
              </a:rPr>
              <a:t>i</a:t>
            </a:r>
            <a:r>
              <a:rPr lang="en-US" altLang="zh-CN" sz="2400" b="1" baseline="-30000" dirty="0">
                <a:latin typeface="楷体_GB2312" pitchFamily="49" charset="-122"/>
                <a:ea typeface="华康简宋" charset="-122"/>
              </a:rPr>
              <a:t>id </a:t>
            </a:r>
            <a:r>
              <a:rPr lang="en-US" altLang="zh-CN" sz="2400" b="1" i="1" dirty="0">
                <a:latin typeface="Book Antiqua" panose="02040602050305030304" pitchFamily="18" charset="0"/>
                <a:ea typeface="华康简宋" charset="-122"/>
              </a:rPr>
              <a:t>r</a:t>
            </a:r>
            <a:r>
              <a:rPr lang="en-US" altLang="zh-CN" sz="2400" b="1" baseline="-30000" dirty="0">
                <a:latin typeface="楷体_GB2312" pitchFamily="49" charset="-122"/>
                <a:ea typeface="华康简宋" charset="-122"/>
              </a:rPr>
              <a:t>i </a:t>
            </a:r>
            <a:r>
              <a:rPr lang="en-US" altLang="zh-CN" sz="2400" b="1" dirty="0">
                <a:latin typeface="楷体_GB2312" pitchFamily="49" charset="-122"/>
                <a:ea typeface="华康简宋" charset="-122"/>
                <a:sym typeface="Symbol" panose="05050102010706020507" pitchFamily="18" charset="2"/>
              </a:rPr>
              <a:t></a:t>
            </a:r>
            <a:r>
              <a:rPr lang="en-US" altLang="zh-CN" sz="2400" b="1" baseline="-30000" dirty="0">
                <a:latin typeface="楷体_GB2312" pitchFamily="49" charset="-122"/>
                <a:ea typeface="华康简宋" charset="-122"/>
              </a:rPr>
              <a:t> </a:t>
            </a:r>
            <a:r>
              <a:rPr lang="en-US" altLang="zh-CN" sz="2400" b="1" dirty="0">
                <a:latin typeface="Book Antiqua" panose="02040602050305030304" pitchFamily="18" charset="0"/>
                <a:ea typeface="华康简宋" charset="-122"/>
              </a:rPr>
              <a:t>0</a:t>
            </a:r>
            <a:endParaRPr lang="en-US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4408488" y="836613"/>
            <a:ext cx="4735512" cy="2670175"/>
            <a:chOff x="1927" y="845"/>
            <a:chExt cx="2983" cy="1682"/>
          </a:xfrm>
        </p:grpSpPr>
        <p:sp>
          <p:nvSpPr>
            <p:cNvPr id="46097" name="Oval 18"/>
            <p:cNvSpPr/>
            <p:nvPr/>
          </p:nvSpPr>
          <p:spPr>
            <a:xfrm>
              <a:off x="2235" y="1311"/>
              <a:ext cx="246" cy="233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098" name="Line 19"/>
            <p:cNvSpPr/>
            <p:nvPr/>
          </p:nvSpPr>
          <p:spPr>
            <a:xfrm>
              <a:off x="2358" y="1195"/>
              <a:ext cx="0" cy="4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099" name="Group 20"/>
            <p:cNvGrpSpPr/>
            <p:nvPr/>
          </p:nvGrpSpPr>
          <p:grpSpPr>
            <a:xfrm>
              <a:off x="3342" y="1136"/>
              <a:ext cx="554" cy="583"/>
              <a:chOff x="2064" y="960"/>
              <a:chExt cx="432" cy="480"/>
            </a:xfrm>
          </p:grpSpPr>
          <p:sp>
            <p:nvSpPr>
              <p:cNvPr id="46100" name="Rectangle 21"/>
              <p:cNvSpPr/>
              <p:nvPr/>
            </p:nvSpPr>
            <p:spPr>
              <a:xfrm>
                <a:off x="2064" y="960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01" name="Text Box 22"/>
              <p:cNvSpPr txBox="1"/>
              <p:nvPr/>
            </p:nvSpPr>
            <p:spPr>
              <a:xfrm>
                <a:off x="2160" y="1056"/>
                <a:ext cx="240" cy="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102" name="Group 23"/>
            <p:cNvGrpSpPr/>
            <p:nvPr/>
          </p:nvGrpSpPr>
          <p:grpSpPr>
            <a:xfrm>
              <a:off x="3342" y="1894"/>
              <a:ext cx="554" cy="583"/>
              <a:chOff x="2064" y="1632"/>
              <a:chExt cx="432" cy="480"/>
            </a:xfrm>
          </p:grpSpPr>
          <p:sp>
            <p:nvSpPr>
              <p:cNvPr id="46103" name="Rectangle 24"/>
              <p:cNvSpPr/>
              <p:nvPr/>
            </p:nvSpPr>
            <p:spPr>
              <a:xfrm>
                <a:off x="2064" y="1632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04" name="Text Box 25"/>
              <p:cNvSpPr txBox="1"/>
              <p:nvPr/>
            </p:nvSpPr>
            <p:spPr>
              <a:xfrm>
                <a:off x="2160" y="1728"/>
                <a:ext cx="288" cy="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105" name="Line 26"/>
            <p:cNvSpPr/>
            <p:nvPr/>
          </p:nvSpPr>
          <p:spPr>
            <a:xfrm>
              <a:off x="2358" y="1195"/>
              <a:ext cx="9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06" name="Line 27"/>
            <p:cNvSpPr/>
            <p:nvPr/>
          </p:nvSpPr>
          <p:spPr>
            <a:xfrm flipV="1">
              <a:off x="2358" y="1661"/>
              <a:ext cx="43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07" name="Rectangle 28"/>
            <p:cNvSpPr/>
            <p:nvPr/>
          </p:nvSpPr>
          <p:spPr>
            <a:xfrm>
              <a:off x="2481" y="1136"/>
              <a:ext cx="246" cy="117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08" name="Line 29"/>
            <p:cNvSpPr/>
            <p:nvPr/>
          </p:nvSpPr>
          <p:spPr>
            <a:xfrm>
              <a:off x="3096" y="1661"/>
              <a:ext cx="0" cy="2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09" name="Line 30"/>
            <p:cNvSpPr/>
            <p:nvPr/>
          </p:nvSpPr>
          <p:spPr>
            <a:xfrm>
              <a:off x="3096" y="1952"/>
              <a:ext cx="24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10" name="Line 31"/>
            <p:cNvSpPr/>
            <p:nvPr/>
          </p:nvSpPr>
          <p:spPr>
            <a:xfrm>
              <a:off x="2788" y="1661"/>
              <a:ext cx="0" cy="7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11" name="Line 32"/>
            <p:cNvSpPr/>
            <p:nvPr/>
          </p:nvSpPr>
          <p:spPr>
            <a:xfrm>
              <a:off x="2788" y="2419"/>
              <a:ext cx="5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12" name="Rectangle 33"/>
            <p:cNvSpPr/>
            <p:nvPr/>
          </p:nvSpPr>
          <p:spPr>
            <a:xfrm>
              <a:off x="2419" y="845"/>
              <a:ext cx="36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13" name="Line 34"/>
            <p:cNvSpPr/>
            <p:nvPr/>
          </p:nvSpPr>
          <p:spPr>
            <a:xfrm flipV="1">
              <a:off x="3096" y="1661"/>
              <a:ext cx="24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14" name="Text Box 35"/>
            <p:cNvSpPr txBox="1"/>
            <p:nvPr/>
          </p:nvSpPr>
          <p:spPr>
            <a:xfrm>
              <a:off x="3022" y="1111"/>
              <a:ext cx="369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115" name="Rectangle 36"/>
            <p:cNvSpPr/>
            <p:nvPr/>
          </p:nvSpPr>
          <p:spPr>
            <a:xfrm>
              <a:off x="1927" y="1253"/>
              <a:ext cx="3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16" name="Text Box 37"/>
            <p:cNvSpPr txBox="1"/>
            <p:nvPr/>
          </p:nvSpPr>
          <p:spPr>
            <a:xfrm>
              <a:off x="2665" y="1136"/>
              <a:ext cx="308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117" name="Rectangle 38"/>
            <p:cNvSpPr/>
            <p:nvPr/>
          </p:nvSpPr>
          <p:spPr>
            <a:xfrm>
              <a:off x="2604" y="1253"/>
              <a:ext cx="3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18" name="Rectangle 39"/>
            <p:cNvSpPr/>
            <p:nvPr/>
          </p:nvSpPr>
          <p:spPr>
            <a:xfrm>
              <a:off x="2912" y="2011"/>
              <a:ext cx="3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19" name="Rectangle 40"/>
            <p:cNvSpPr/>
            <p:nvPr/>
          </p:nvSpPr>
          <p:spPr>
            <a:xfrm>
              <a:off x="2973" y="1253"/>
              <a:ext cx="3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id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20" name="Text Box 41"/>
            <p:cNvSpPr txBox="1"/>
            <p:nvPr/>
          </p:nvSpPr>
          <p:spPr>
            <a:xfrm>
              <a:off x="2050" y="1136"/>
              <a:ext cx="308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121" name="Text Box 42"/>
            <p:cNvSpPr txBox="1"/>
            <p:nvPr/>
          </p:nvSpPr>
          <p:spPr>
            <a:xfrm>
              <a:off x="2973" y="1894"/>
              <a:ext cx="308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122" name="Line 43"/>
            <p:cNvSpPr/>
            <p:nvPr/>
          </p:nvSpPr>
          <p:spPr>
            <a:xfrm>
              <a:off x="4204" y="1428"/>
              <a:ext cx="307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23" name="Line 44"/>
            <p:cNvSpPr/>
            <p:nvPr/>
          </p:nvSpPr>
          <p:spPr>
            <a:xfrm>
              <a:off x="3896" y="1428"/>
              <a:ext cx="369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24" name="Line 45"/>
            <p:cNvSpPr/>
            <p:nvPr/>
          </p:nvSpPr>
          <p:spPr>
            <a:xfrm>
              <a:off x="4265" y="1428"/>
              <a:ext cx="0" cy="75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25" name="Line 46"/>
            <p:cNvSpPr/>
            <p:nvPr/>
          </p:nvSpPr>
          <p:spPr>
            <a:xfrm flipH="1">
              <a:off x="3896" y="2186"/>
              <a:ext cx="369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26" name="Oval 47"/>
            <p:cNvSpPr/>
            <p:nvPr/>
          </p:nvSpPr>
          <p:spPr>
            <a:xfrm>
              <a:off x="4511" y="1370"/>
              <a:ext cx="123" cy="11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27" name="Rectangle 48"/>
            <p:cNvSpPr/>
            <p:nvPr/>
          </p:nvSpPr>
          <p:spPr>
            <a:xfrm>
              <a:off x="4634" y="1253"/>
              <a:ext cx="276" cy="28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4556125" y="3644900"/>
            <a:ext cx="4587875" cy="2735263"/>
            <a:chOff x="3120" y="1592"/>
            <a:chExt cx="2388" cy="1392"/>
          </a:xfrm>
        </p:grpSpPr>
        <p:sp>
          <p:nvSpPr>
            <p:cNvPr id="46129" name="Line 50"/>
            <p:cNvSpPr/>
            <p:nvPr/>
          </p:nvSpPr>
          <p:spPr>
            <a:xfrm>
              <a:off x="3408" y="1928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130" name="Group 51"/>
            <p:cNvGrpSpPr/>
            <p:nvPr/>
          </p:nvGrpSpPr>
          <p:grpSpPr>
            <a:xfrm>
              <a:off x="4272" y="1880"/>
              <a:ext cx="432" cy="480"/>
              <a:chOff x="2064" y="960"/>
              <a:chExt cx="432" cy="480"/>
            </a:xfrm>
          </p:grpSpPr>
          <p:sp>
            <p:nvSpPr>
              <p:cNvPr id="46131" name="Rectangle 52"/>
              <p:cNvSpPr/>
              <p:nvPr/>
            </p:nvSpPr>
            <p:spPr>
              <a:xfrm>
                <a:off x="2064" y="960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32" name="Text Box 53"/>
              <p:cNvSpPr txBox="1"/>
              <p:nvPr/>
            </p:nvSpPr>
            <p:spPr>
              <a:xfrm>
                <a:off x="2160" y="1056"/>
                <a:ext cx="24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133" name="Group 54"/>
            <p:cNvGrpSpPr/>
            <p:nvPr/>
          </p:nvGrpSpPr>
          <p:grpSpPr>
            <a:xfrm>
              <a:off x="4272" y="2504"/>
              <a:ext cx="432" cy="480"/>
              <a:chOff x="2064" y="1632"/>
              <a:chExt cx="432" cy="480"/>
            </a:xfrm>
          </p:grpSpPr>
          <p:sp>
            <p:nvSpPr>
              <p:cNvPr id="46134" name="Rectangle 55"/>
              <p:cNvSpPr/>
              <p:nvPr/>
            </p:nvSpPr>
            <p:spPr>
              <a:xfrm>
                <a:off x="2064" y="1632"/>
                <a:ext cx="432" cy="480"/>
              </a:xfrm>
              <a:prstGeom prst="rect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35" name="Text Box 56"/>
              <p:cNvSpPr txBox="1"/>
              <p:nvPr/>
            </p:nvSpPr>
            <p:spPr>
              <a:xfrm>
                <a:off x="2160" y="1728"/>
                <a:ext cx="288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136" name="Line 57"/>
            <p:cNvSpPr/>
            <p:nvPr/>
          </p:nvSpPr>
          <p:spPr>
            <a:xfrm>
              <a:off x="3408" y="1928"/>
              <a:ext cx="8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37" name="Line 58"/>
            <p:cNvSpPr/>
            <p:nvPr/>
          </p:nvSpPr>
          <p:spPr>
            <a:xfrm>
              <a:off x="3408" y="2312"/>
              <a:ext cx="8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38" name="Line 59"/>
            <p:cNvSpPr/>
            <p:nvPr/>
          </p:nvSpPr>
          <p:spPr>
            <a:xfrm>
              <a:off x="3984" y="1928"/>
              <a:ext cx="0" cy="10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39" name="Line 60"/>
            <p:cNvSpPr/>
            <p:nvPr/>
          </p:nvSpPr>
          <p:spPr>
            <a:xfrm>
              <a:off x="4128" y="2552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40" name="Line 61"/>
            <p:cNvSpPr/>
            <p:nvPr/>
          </p:nvSpPr>
          <p:spPr>
            <a:xfrm>
              <a:off x="4128" y="2312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41" name="Line 62"/>
            <p:cNvSpPr/>
            <p:nvPr/>
          </p:nvSpPr>
          <p:spPr>
            <a:xfrm>
              <a:off x="3984" y="2936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42" name="Rectangle 63"/>
            <p:cNvSpPr/>
            <p:nvPr/>
          </p:nvSpPr>
          <p:spPr>
            <a:xfrm>
              <a:off x="3648" y="2024"/>
              <a:ext cx="288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43" name="Line 64"/>
            <p:cNvSpPr/>
            <p:nvPr/>
          </p:nvSpPr>
          <p:spPr>
            <a:xfrm>
              <a:off x="3648" y="1928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44" name="Rectangle 65"/>
            <p:cNvSpPr/>
            <p:nvPr/>
          </p:nvSpPr>
          <p:spPr>
            <a:xfrm>
              <a:off x="3600" y="2024"/>
              <a:ext cx="96" cy="192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145" name="Group 66"/>
            <p:cNvGrpSpPr/>
            <p:nvPr/>
          </p:nvGrpSpPr>
          <p:grpSpPr>
            <a:xfrm>
              <a:off x="3312" y="2024"/>
              <a:ext cx="192" cy="192"/>
              <a:chOff x="912" y="3744"/>
              <a:chExt cx="192" cy="192"/>
            </a:xfrm>
          </p:grpSpPr>
          <p:sp>
            <p:nvSpPr>
              <p:cNvPr id="46146" name="Oval 67"/>
              <p:cNvSpPr/>
              <p:nvPr/>
            </p:nvSpPr>
            <p:spPr>
              <a:xfrm>
                <a:off x="912" y="3744"/>
                <a:ext cx="192" cy="192"/>
              </a:xfrm>
              <a:prstGeom prst="ellipse">
                <a:avLst/>
              </a:pr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47" name="Line 68"/>
              <p:cNvSpPr/>
              <p:nvPr/>
            </p:nvSpPr>
            <p:spPr>
              <a:xfrm>
                <a:off x="912" y="3840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148" name="Rectangle 69"/>
            <p:cNvSpPr/>
            <p:nvPr/>
          </p:nvSpPr>
          <p:spPr>
            <a:xfrm>
              <a:off x="3120" y="1976"/>
              <a:ext cx="288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49" name="Line 70"/>
            <p:cNvSpPr/>
            <p:nvPr/>
          </p:nvSpPr>
          <p:spPr>
            <a:xfrm flipV="1">
              <a:off x="3312" y="1880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0" name="Line 71"/>
            <p:cNvSpPr/>
            <p:nvPr/>
          </p:nvSpPr>
          <p:spPr>
            <a:xfrm>
              <a:off x="3744" y="188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1" name="Line 72"/>
            <p:cNvSpPr/>
            <p:nvPr/>
          </p:nvSpPr>
          <p:spPr>
            <a:xfrm>
              <a:off x="4032" y="188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2" name="Line 73"/>
            <p:cNvSpPr/>
            <p:nvPr/>
          </p:nvSpPr>
          <p:spPr>
            <a:xfrm>
              <a:off x="4032" y="2024"/>
              <a:ext cx="0" cy="19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3" name="Rectangle 74"/>
            <p:cNvSpPr/>
            <p:nvPr/>
          </p:nvSpPr>
          <p:spPr>
            <a:xfrm>
              <a:off x="3696" y="1592"/>
              <a:ext cx="28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54" name="Rectangle 75"/>
            <p:cNvSpPr/>
            <p:nvPr/>
          </p:nvSpPr>
          <p:spPr>
            <a:xfrm>
              <a:off x="4032" y="1976"/>
              <a:ext cx="288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155" name="Rectangle 76"/>
            <p:cNvSpPr/>
            <p:nvPr/>
          </p:nvSpPr>
          <p:spPr>
            <a:xfrm>
              <a:off x="3984" y="1592"/>
              <a:ext cx="28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id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46156" name="Line 77"/>
            <p:cNvSpPr/>
            <p:nvPr/>
          </p:nvSpPr>
          <p:spPr>
            <a:xfrm>
              <a:off x="4944" y="2120"/>
              <a:ext cx="24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7" name="Line 78"/>
            <p:cNvSpPr/>
            <p:nvPr/>
          </p:nvSpPr>
          <p:spPr>
            <a:xfrm>
              <a:off x="4704" y="2120"/>
              <a:ext cx="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8" name="Line 79"/>
            <p:cNvSpPr/>
            <p:nvPr/>
          </p:nvSpPr>
          <p:spPr>
            <a:xfrm>
              <a:off x="4992" y="2120"/>
              <a:ext cx="0" cy="62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59" name="Line 80"/>
            <p:cNvSpPr/>
            <p:nvPr/>
          </p:nvSpPr>
          <p:spPr>
            <a:xfrm flipH="1">
              <a:off x="4704" y="2744"/>
              <a:ext cx="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60" name="Oval 81"/>
            <p:cNvSpPr/>
            <p:nvPr/>
          </p:nvSpPr>
          <p:spPr>
            <a:xfrm>
              <a:off x="5184" y="2072"/>
              <a:ext cx="96" cy="9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61" name="Rectangle 82"/>
            <p:cNvSpPr/>
            <p:nvPr/>
          </p:nvSpPr>
          <p:spPr>
            <a:xfrm>
              <a:off x="5280" y="1976"/>
              <a:ext cx="228" cy="2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/>
      <p:bldP spid="622597" grpId="0"/>
      <p:bldP spid="622598" grpId="0"/>
      <p:bldP spid="622599" grpId="0"/>
      <p:bldP spid="622600" grpId="0"/>
      <p:bldP spid="622601" grpId="0"/>
      <p:bldP spid="6226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8064500" cy="4367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对于引入深度负反馈的运算放大器：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虚短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指：</a:t>
            </a:r>
            <a:r>
              <a:rPr kumimoji="0" lang="en-US" altLang="zh-CN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800" b="1" kern="1200" cap="none" spc="0" normalizeH="0" baseline="-2500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=V</a:t>
            </a:r>
            <a:r>
              <a:rPr kumimoji="0" lang="en-US" altLang="zh-CN" sz="2800" b="1" kern="1200" cap="none" spc="0" normalizeH="0" baseline="-2500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；即同相输入端与反相输入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                               端电位相等。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虚断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”指：</a:t>
            </a:r>
            <a:r>
              <a:rPr kumimoji="0" lang="en-US" altLang="zh-CN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800" b="1" kern="1200" cap="none" spc="0" normalizeH="0" baseline="-2500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；流入同相输入端的电流为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                 </a:t>
            </a:r>
            <a:r>
              <a:rPr kumimoji="0" lang="en-US" altLang="zh-CN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800" b="1" kern="1200" cap="none" spc="0" normalizeH="0" baseline="-2500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kern="1200" cap="none" spc="0" normalizeH="0" baseline="0" noProof="0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；流入反相输入端的电流为</a:t>
            </a:r>
            <a:r>
              <a:rPr kumimoji="0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zh-CN" altLang="en-US" sz="28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800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rtl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       </a:t>
            </a:r>
            <a:endParaRPr kumimoji="0" lang="zh-CN" altLang="en-US" sz="2800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2"/>
          <p:cNvSpPr/>
          <p:nvPr/>
        </p:nvSpPr>
        <p:spPr>
          <a:xfrm>
            <a:off x="533400" y="106363"/>
            <a:ext cx="1905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举例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8130" name="Line 3"/>
          <p:cNvSpPr/>
          <p:nvPr/>
        </p:nvSpPr>
        <p:spPr>
          <a:xfrm>
            <a:off x="533400" y="685800"/>
            <a:ext cx="1676400" cy="0"/>
          </a:xfrm>
          <a:prstGeom prst="line">
            <a:avLst/>
          </a:prstGeom>
          <a:ln w="88900" cap="sq" cmpd="tri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644" name="Rectangle 4"/>
          <p:cNvSpPr/>
          <p:nvPr/>
        </p:nvSpPr>
        <p:spPr>
          <a:xfrm>
            <a:off x="971550" y="1916113"/>
            <a:ext cx="312420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电压串联负反馈</a:t>
            </a:r>
            <a:endParaRPr lang="zh-CN" altLang="en-US" sz="2800" b="1" baseline="-30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2" name="Rectangle 5"/>
          <p:cNvSpPr/>
          <p:nvPr/>
        </p:nvSpPr>
        <p:spPr>
          <a:xfrm>
            <a:off x="107950" y="836613"/>
            <a:ext cx="946785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1:</a:t>
            </a:r>
            <a:r>
              <a:rPr lang="zh-CN" altLang="en-US" sz="2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电路满足深度负反馈条件，写出该电路的闭环电压增益表达式。 </a:t>
            </a:r>
            <a:endParaRPr lang="zh-CN" altLang="en-US" sz="2400" b="1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4646" name="Rectangle 6"/>
          <p:cNvSpPr/>
          <p:nvPr/>
        </p:nvSpPr>
        <p:spPr>
          <a:xfrm>
            <a:off x="250825" y="1484313"/>
            <a:ext cx="1066800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4647" name="Rectangle 7"/>
          <p:cNvSpPr/>
          <p:nvPr/>
        </p:nvSpPr>
        <p:spPr>
          <a:xfrm>
            <a:off x="1214438" y="2643188"/>
            <a:ext cx="312420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楷体_GB2312" pitchFamily="49" charset="-122"/>
                <a:ea typeface="宋体" panose="02010600030101010101" pitchFamily="2" charset="-122"/>
              </a:rPr>
              <a:t>根据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虚短</a:t>
            </a:r>
            <a:r>
              <a:rPr lang="zh-CN" altLang="en-US" sz="2800" b="1" dirty="0">
                <a:latin typeface="楷体_GB2312" pitchFamily="49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宋体" panose="02010600030101010101" pitchFamily="2" charset="-122"/>
              </a:rPr>
              <a:t>虚断</a:t>
            </a:r>
            <a:endParaRPr lang="zh-CN" altLang="en-US" sz="2800" b="1" baseline="-30000" dirty="0">
              <a:solidFill>
                <a:srgbClr val="FF0000"/>
              </a:solidFill>
              <a:latin typeface="楷体_GB2312" pitchFamily="49" charset="-122"/>
              <a:ea typeface="宋体" panose="02010600030101010101" pitchFamily="2" charset="-122"/>
            </a:endParaRPr>
          </a:p>
        </p:txBody>
      </p:sp>
      <p:sp>
        <p:nvSpPr>
          <p:cNvPr id="624648" name="Rectangle 8"/>
          <p:cNvSpPr>
            <a:spLocks noChangeArrowheads="1"/>
          </p:cNvSpPr>
          <p:nvPr/>
        </p:nvSpPr>
        <p:spPr bwMode="auto">
          <a:xfrm>
            <a:off x="428625" y="3571875"/>
            <a:ext cx="1908175" cy="5651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宋体" panose="02010600030101010101" pitchFamily="2" charset="-122"/>
                <a:cs typeface="+mn-cs"/>
              </a:rPr>
              <a:t>闭环增益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24649" name="Object 2"/>
          <p:cNvGraphicFramePr/>
          <p:nvPr/>
        </p:nvGraphicFramePr>
        <p:xfrm>
          <a:off x="971550" y="4221163"/>
          <a:ext cx="12954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558165" imgH="405765" progId="Equation.3">
                  <p:embed/>
                </p:oleObj>
              </mc:Choice>
              <mc:Fallback>
                <p:oleObj name="" r:id="rId1" imgW="558165" imgH="405765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4221163"/>
                        <a:ext cx="1295400" cy="941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0" name="Object 3"/>
          <p:cNvGraphicFramePr/>
          <p:nvPr/>
        </p:nvGraphicFramePr>
        <p:xfrm>
          <a:off x="3276600" y="4221163"/>
          <a:ext cx="13668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" imgW="520065" imgH="405765" progId="Equation.3">
                  <p:embed/>
                </p:oleObj>
              </mc:Choice>
              <mc:Fallback>
                <p:oleObj name="" r:id="rId3" imgW="520065" imgH="405765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4221163"/>
                        <a:ext cx="13668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8" name="Picture 11" descr="未标题-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163" y="1916113"/>
            <a:ext cx="3543300" cy="25019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24652" name="Object 4"/>
          <p:cNvGraphicFramePr/>
          <p:nvPr/>
        </p:nvGraphicFramePr>
        <p:xfrm>
          <a:off x="2339975" y="4221163"/>
          <a:ext cx="7651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6" imgW="330835" imgH="432435" progId="Equation.DSMT4">
                  <p:embed/>
                </p:oleObj>
              </mc:Choice>
              <mc:Fallback>
                <p:oleObj name="" r:id="rId6" imgW="330835" imgH="432435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975" y="4221163"/>
                        <a:ext cx="765175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3" name="Object 5"/>
          <p:cNvGraphicFramePr/>
          <p:nvPr/>
        </p:nvGraphicFramePr>
        <p:xfrm>
          <a:off x="5651500" y="4508183"/>
          <a:ext cx="2206625" cy="102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8" imgW="953135" imgH="444500" progId="Equation.DSMT4">
                  <p:embed/>
                </p:oleObj>
              </mc:Choice>
              <mc:Fallback>
                <p:oleObj name="" r:id="rId8" imgW="953135" imgH="4445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1500" y="4508183"/>
                        <a:ext cx="2206625" cy="1029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6011863" y="2995613"/>
            <a:ext cx="144462" cy="144462"/>
            <a:chOff x="4241" y="3339"/>
            <a:chExt cx="91" cy="91"/>
          </a:xfrm>
        </p:grpSpPr>
        <p:sp>
          <p:nvSpPr>
            <p:cNvPr id="48142" name="Line 15"/>
            <p:cNvSpPr/>
            <p:nvPr/>
          </p:nvSpPr>
          <p:spPr>
            <a:xfrm flipH="1">
              <a:off x="4241" y="3339"/>
              <a:ext cx="91" cy="9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3" name="Line 16"/>
            <p:cNvSpPr/>
            <p:nvPr/>
          </p:nvSpPr>
          <p:spPr>
            <a:xfrm>
              <a:off x="4241" y="3339"/>
              <a:ext cx="91" cy="9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4" grpId="0"/>
      <p:bldP spid="624646" grpId="0"/>
      <p:bldP spid="624647" grpId="0"/>
      <p:bldP spid="624648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8027988" y="1700213"/>
            <a:ext cx="504825" cy="2932430"/>
          </a:xfrm>
          <a:prstGeom prst="rect">
            <a:avLst/>
          </a:prstGeom>
          <a:noFill/>
          <a:ln w="28575" cap="sq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电流并联负反馈</a:t>
            </a:r>
            <a:endParaRPr kumimoji="0" lang="zh-CN" altLang="en-US" sz="2400" b="1" i="0" u="none" strike="noStrike" kern="1200" cap="none" spc="0" normalizeH="0" baseline="-3000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25671" name="Object 2"/>
          <p:cNvGraphicFramePr/>
          <p:nvPr/>
        </p:nvGraphicFramePr>
        <p:xfrm>
          <a:off x="900113" y="4394200"/>
          <a:ext cx="13430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" imgW="584200" imgH="444500" progId="Equation.3">
                  <p:embed/>
                </p:oleObj>
              </mc:Choice>
              <mc:Fallback>
                <p:oleObj name="" r:id="rId1" imgW="584200" imgH="444500" progId="Equation.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4394200"/>
                        <a:ext cx="1343025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2" name="Object 3"/>
          <p:cNvGraphicFramePr/>
          <p:nvPr/>
        </p:nvGraphicFramePr>
        <p:xfrm>
          <a:off x="3779838" y="4437063"/>
          <a:ext cx="22764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3" imgW="989965" imgH="444500" progId="Equation.3">
                  <p:embed/>
                </p:oleObj>
              </mc:Choice>
              <mc:Fallback>
                <p:oleObj name="" r:id="rId3" imgW="989965" imgH="444500" progId="Equation.3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838" y="4437063"/>
                        <a:ext cx="2276475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3" name="Object 4"/>
          <p:cNvGraphicFramePr/>
          <p:nvPr/>
        </p:nvGraphicFramePr>
        <p:xfrm>
          <a:off x="2339975" y="4422775"/>
          <a:ext cx="13160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5" imgW="571500" imgH="444500" progId="Equation.3">
                  <p:embed/>
                </p:oleObj>
              </mc:Choice>
              <mc:Fallback>
                <p:oleObj name="" r:id="rId5" imgW="571500" imgH="4445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975" y="4422775"/>
                        <a:ext cx="1316038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10" descr="750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913" y="908050"/>
            <a:ext cx="601345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24" name="文本框 55323"/>
          <p:cNvSpPr txBox="1"/>
          <p:nvPr/>
        </p:nvSpPr>
        <p:spPr>
          <a:xfrm>
            <a:off x="6032183" y="3911600"/>
            <a:ext cx="419100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algn="ctr" eaLnBrk="0" hangingPunct="0"/>
            <a:r>
              <a:rPr lang="en-US" altLang="zh-CN" b="1" i="1" err="1">
                <a:latin typeface="Times New Roman" panose="02020603050405020304" pitchFamily="18" charset="0"/>
              </a:rPr>
              <a:t>i</a:t>
            </a:r>
            <a:r>
              <a:rPr lang="en-US" altLang="zh-CN" b="1" baseline="-25000" err="1">
                <a:latin typeface="Times New Roman" panose="02020603050405020304" pitchFamily="18" charset="0"/>
              </a:rPr>
              <a:t>R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3" name="直接连接符 2"/>
          <p:cNvSpPr/>
          <p:nvPr/>
        </p:nvSpPr>
        <p:spPr>
          <a:xfrm rot="5400000">
            <a:off x="6276658" y="4084955"/>
            <a:ext cx="457200" cy="0"/>
          </a:xfrm>
          <a:prstGeom prst="line">
            <a:avLst/>
          </a:prstGeom>
          <a:ln w="31750" cap="flat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triangle" w="med" len="lg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6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/>
          <p:nvPr/>
        </p:nvSpPr>
        <p:spPr>
          <a:xfrm>
            <a:off x="0" y="476250"/>
            <a:ext cx="946785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0240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F0240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3:</a:t>
            </a:r>
            <a:r>
              <a:rPr lang="zh-CN" altLang="en-US" sz="2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电路满足深度负反馈条件，写出该电路的闭环电压增益表达式。 </a:t>
            </a:r>
            <a:endParaRPr lang="zh-CN" altLang="en-US" sz="2400" b="1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2669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268413"/>
            <a:ext cx="6119813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文本框 2"/>
          <p:cNvSpPr txBox="1"/>
          <p:nvPr/>
        </p:nvSpPr>
        <p:spPr>
          <a:xfrm>
            <a:off x="2771775" y="5445125"/>
            <a:ext cx="304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730B0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反相比例运算电路</a:t>
            </a:r>
            <a:endParaRPr lang="zh-CN" altLang="en-US" sz="2800" b="1">
              <a:solidFill>
                <a:srgbClr val="730B0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/>
          <p:nvPr/>
        </p:nvSpPr>
        <p:spPr>
          <a:xfrm>
            <a:off x="0" y="476250"/>
            <a:ext cx="946785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0240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F0240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3:</a:t>
            </a:r>
            <a:r>
              <a:rPr lang="zh-CN" altLang="en-US" sz="2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电路满足深度负反馈条件，写出该电路的闭环电压增益表达式。 </a:t>
            </a:r>
            <a:endParaRPr lang="zh-CN" altLang="en-US" sz="2400" b="1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2" name="文本框 3"/>
          <p:cNvSpPr txBox="1"/>
          <p:nvPr/>
        </p:nvSpPr>
        <p:spPr>
          <a:xfrm>
            <a:off x="2771775" y="5445125"/>
            <a:ext cx="304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730B0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同相比例运算电路</a:t>
            </a:r>
            <a:endParaRPr lang="zh-CN" altLang="en-US" sz="2800" b="1">
              <a:solidFill>
                <a:srgbClr val="730B0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1203" name="对象 4"/>
          <p:cNvGraphicFramePr/>
          <p:nvPr/>
        </p:nvGraphicFramePr>
        <p:xfrm>
          <a:off x="971550" y="1268413"/>
          <a:ext cx="6715125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" imgW="6019800" imgH="3057525" progId="Paint.Picture">
                  <p:embed/>
                </p:oleObj>
              </mc:Choice>
              <mc:Fallback>
                <p:oleObj name="" r:id="rId1" imgW="6019800" imgH="3057525" progId="Paint.Picture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1268413"/>
                        <a:ext cx="6715125" cy="3729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357313" y="213678"/>
            <a:ext cx="5899150" cy="912813"/>
          </a:xfrm>
        </p:spPr>
        <p:txBody>
          <a:bodyPr vert="horz" wrap="square" lIns="91440" tIns="45720" rIns="91440" bIns="45720" numCol="1" anchor="t" anchorCtr="0" compatLnSpc="1"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3.2   </a:t>
            </a:r>
            <a:r>
              <a:rPr kumimoji="1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正弦波振荡器</a:t>
            </a:r>
            <a:endParaRPr kumimoji="1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75" y="3429000"/>
            <a:ext cx="7715250" cy="20320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</a:ln>
          <a:effectLst/>
        </p:spPr>
        <p:txBody>
          <a:bodyPr anchor="ctr">
            <a:spAutoFit/>
          </a:bodyPr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、概念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不需要输入信号控制就能自动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将直流能量转换为频率和振幅确定的正弦交变能量。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85750" y="1356678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3.2.1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振荡器的概念与原理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571500" y="2418080"/>
            <a:ext cx="4500563" cy="719138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2" charset="-122"/>
              </a:rPr>
              <a:t>一、振荡器的概念</a:t>
            </a: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6788" name="Text Box 4"/>
          <p:cNvSpPr txBox="1"/>
          <p:nvPr/>
        </p:nvSpPr>
        <p:spPr>
          <a:xfrm>
            <a:off x="571500" y="1714500"/>
            <a:ext cx="7999413" cy="17573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按输出信号的不同可分为：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3200" b="1" dirty="0">
                <a:solidFill>
                  <a:srgbClr val="F024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r>
              <a:rPr lang="zh-CN" altLang="en-US" sz="3200" b="1" dirty="0">
                <a:solidFill>
                  <a:srgbClr val="F0240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正弦波振荡器</a:t>
            </a:r>
            <a:endParaRPr lang="zh-CN" altLang="en-US" sz="3200" b="1" dirty="0">
              <a:solidFill>
                <a:srgbClr val="F0240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3200" b="1" dirty="0">
                <a:solidFill>
                  <a:srgbClr val="730B0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r>
              <a:rPr lang="zh-CN" altLang="en-US" sz="3200" b="1" dirty="0">
                <a:solidFill>
                  <a:srgbClr val="730B0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非正弦波振荡器</a:t>
            </a:r>
            <a:endParaRPr lang="zh-CN" altLang="en-US" sz="3200" b="1" dirty="0">
              <a:solidFill>
                <a:srgbClr val="730B0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Rectangle 7"/>
          <p:cNvSpPr/>
          <p:nvPr/>
        </p:nvSpPr>
        <p:spPr>
          <a:xfrm>
            <a:off x="285750" y="13684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3.2.1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振荡器的概念与原理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圆角矩形 4269" descr="羊皮纸"/>
          <p:cNvSpPr/>
          <p:nvPr/>
        </p:nvSpPr>
        <p:spPr>
          <a:xfrm>
            <a:off x="3203575" y="1700848"/>
            <a:ext cx="5716588" cy="3443287"/>
          </a:xfrm>
          <a:prstGeom prst="roundRect">
            <a:avLst>
              <a:gd name="adj" fmla="val 16667"/>
            </a:avLst>
          </a:prstGeom>
          <a:blipFill rotWithShape="0">
            <a:blip r:embed="rId1"/>
          </a:blipFill>
          <a:ln w="9525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146" name="组合 4270"/>
          <p:cNvGrpSpPr/>
          <p:nvPr/>
        </p:nvGrpSpPr>
        <p:grpSpPr>
          <a:xfrm>
            <a:off x="3744913" y="2410460"/>
            <a:ext cx="4529137" cy="2425700"/>
            <a:chOff x="1993" y="1521"/>
            <a:chExt cx="2853" cy="1528"/>
          </a:xfrm>
        </p:grpSpPr>
        <p:graphicFrame>
          <p:nvGraphicFramePr>
            <p:cNvPr id="6147" name="对象 4271"/>
            <p:cNvGraphicFramePr/>
            <p:nvPr/>
          </p:nvGraphicFramePr>
          <p:xfrm>
            <a:off x="2756" y="1521"/>
            <a:ext cx="2090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2" imgW="1838325" imgH="476250" progId="Word.Picture.8">
                    <p:embed/>
                  </p:oleObj>
                </mc:Choice>
                <mc:Fallback>
                  <p:oleObj name="" r:id="rId2" imgW="1838325" imgH="476250" progId="Word.Picture.8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56" y="1521"/>
                          <a:ext cx="2090" cy="5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对象 4272"/>
            <p:cNvGraphicFramePr/>
            <p:nvPr/>
          </p:nvGraphicFramePr>
          <p:xfrm>
            <a:off x="2411" y="1743"/>
            <a:ext cx="2172" cy="1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4" imgW="1914525" imgH="971550" progId="Word.Picture.8">
                    <p:embed/>
                  </p:oleObj>
                </mc:Choice>
                <mc:Fallback>
                  <p:oleObj name="" r:id="rId4" imgW="1914525" imgH="971550" progId="Word.Picture.8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11" y="1743"/>
                          <a:ext cx="2172" cy="11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对象 4273"/>
            <p:cNvGraphicFramePr/>
            <p:nvPr/>
          </p:nvGraphicFramePr>
          <p:xfrm>
            <a:off x="1993" y="1540"/>
            <a:ext cx="832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6" imgW="733425" imgH="485775" progId="Word.Picture.8">
                    <p:embed/>
                  </p:oleObj>
                </mc:Choice>
                <mc:Fallback>
                  <p:oleObj name="" r:id="rId6" imgW="733425" imgH="485775" progId="Word.Picture.8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93" y="1540"/>
                          <a:ext cx="832" cy="5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对象 4274"/>
            <p:cNvGraphicFramePr/>
            <p:nvPr/>
          </p:nvGraphicFramePr>
          <p:xfrm>
            <a:off x="3194" y="2541"/>
            <a:ext cx="950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8" imgW="838200" imgH="447675" progId="Word.Picture.8">
                    <p:embed/>
                  </p:oleObj>
                </mc:Choice>
                <mc:Fallback>
                  <p:oleObj name="" r:id="rId8" imgW="838200" imgH="447675" progId="Word.Picture.8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4" y="2541"/>
                          <a:ext cx="950" cy="5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77" name="对象 4276"/>
          <p:cNvGraphicFramePr/>
          <p:nvPr/>
        </p:nvGraphicFramePr>
        <p:xfrm>
          <a:off x="4910138" y="2034223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0" imgW="666750" imgH="352425" progId="Word.Picture.8">
                  <p:embed/>
                </p:oleObj>
              </mc:Choice>
              <mc:Fallback>
                <p:oleObj name="" r:id="rId10" imgW="666750" imgH="352425" progId="Word.Picture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10138" y="2034223"/>
                        <a:ext cx="666750" cy="352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9" name="对象 4278"/>
          <p:cNvGraphicFramePr/>
          <p:nvPr/>
        </p:nvGraphicFramePr>
        <p:xfrm>
          <a:off x="4908550" y="3359785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2" imgW="666750" imgH="381000" progId="Word.Picture.8">
                  <p:embed/>
                </p:oleObj>
              </mc:Choice>
              <mc:Fallback>
                <p:oleObj name="" r:id="rId12" imgW="666750" imgH="381000" progId="Word.Picture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08550" y="3359785"/>
                        <a:ext cx="66675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" name="对象 4279"/>
          <p:cNvGraphicFramePr/>
          <p:nvPr/>
        </p:nvGraphicFramePr>
        <p:xfrm>
          <a:off x="3543300" y="1911985"/>
          <a:ext cx="647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4" imgW="647700" imgH="561975" progId="Word.Picture.8">
                  <p:embed/>
                </p:oleObj>
              </mc:Choice>
              <mc:Fallback>
                <p:oleObj name="" r:id="rId14" imgW="647700" imgH="561975" progId="Word.Picture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43300" y="1911985"/>
                        <a:ext cx="64770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1" name="对象 4280"/>
          <p:cNvGraphicFramePr/>
          <p:nvPr/>
        </p:nvGraphicFramePr>
        <p:xfrm>
          <a:off x="7899400" y="3031173"/>
          <a:ext cx="647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6" imgW="647700" imgH="723900" progId="Word.Picture.8">
                  <p:embed/>
                </p:oleObj>
              </mc:Choice>
              <mc:Fallback>
                <p:oleObj name="" r:id="rId16" imgW="647700" imgH="723900" progId="Word.Picture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99400" y="3031173"/>
                        <a:ext cx="6477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89" name="组合 4288"/>
          <p:cNvGrpSpPr/>
          <p:nvPr/>
        </p:nvGrpSpPr>
        <p:grpSpPr>
          <a:xfrm>
            <a:off x="7812088" y="2915285"/>
            <a:ext cx="960437" cy="952500"/>
            <a:chOff x="5155" y="1366"/>
            <a:chExt cx="605" cy="600"/>
          </a:xfrm>
        </p:grpSpPr>
        <p:sp>
          <p:nvSpPr>
            <p:cNvPr id="6156" name="矩形 4286" descr="羊皮纸"/>
            <p:cNvSpPr/>
            <p:nvPr/>
          </p:nvSpPr>
          <p:spPr>
            <a:xfrm>
              <a:off x="5204" y="1366"/>
              <a:ext cx="556" cy="600"/>
            </a:xfrm>
            <a:prstGeom prst="rect">
              <a:avLst/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6157" name="对象 4281"/>
            <p:cNvGraphicFramePr/>
            <p:nvPr/>
          </p:nvGraphicFramePr>
          <p:xfrm>
            <a:off x="5155" y="1437"/>
            <a:ext cx="528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8" imgW="838200" imgH="752475" progId="Word.Picture.8">
                    <p:embed/>
                  </p:oleObj>
                </mc:Choice>
                <mc:Fallback>
                  <p:oleObj name="" r:id="rId18" imgW="838200" imgH="752475" progId="Word.Picture.8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155" y="1437"/>
                          <a:ext cx="528" cy="4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91" name="组合 4290"/>
          <p:cNvGrpSpPr/>
          <p:nvPr/>
        </p:nvGrpSpPr>
        <p:grpSpPr>
          <a:xfrm>
            <a:off x="7896225" y="2994660"/>
            <a:ext cx="857250" cy="838200"/>
            <a:chOff x="4968" y="2436"/>
            <a:chExt cx="540" cy="528"/>
          </a:xfrm>
        </p:grpSpPr>
        <p:sp>
          <p:nvSpPr>
            <p:cNvPr id="6159" name="矩形 4289" descr="羊皮纸"/>
            <p:cNvSpPr/>
            <p:nvPr/>
          </p:nvSpPr>
          <p:spPr>
            <a:xfrm>
              <a:off x="4968" y="2436"/>
              <a:ext cx="540" cy="528"/>
            </a:xfrm>
            <a:prstGeom prst="rect">
              <a:avLst/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6160" name="对象 4283"/>
            <p:cNvGraphicFramePr/>
            <p:nvPr/>
          </p:nvGraphicFramePr>
          <p:xfrm>
            <a:off x="4976" y="2457"/>
            <a:ext cx="474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20" imgW="752475" imgH="723900" progId="Word.Picture.8">
                    <p:embed/>
                  </p:oleObj>
                </mc:Choice>
                <mc:Fallback>
                  <p:oleObj name="" r:id="rId20" imgW="752475" imgH="723900" progId="Word.Picture.8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976" y="2457"/>
                          <a:ext cx="474" cy="4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95" name="矩形 4294" descr="羊皮纸"/>
          <p:cNvSpPr/>
          <p:nvPr/>
        </p:nvSpPr>
        <p:spPr>
          <a:xfrm>
            <a:off x="3409950" y="1899285"/>
            <a:ext cx="1171575" cy="10953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4296" name="组合 4295"/>
          <p:cNvGrpSpPr/>
          <p:nvPr/>
        </p:nvGrpSpPr>
        <p:grpSpPr>
          <a:xfrm>
            <a:off x="4895850" y="3328035"/>
            <a:ext cx="819150" cy="504825"/>
            <a:chOff x="3462" y="1620"/>
            <a:chExt cx="516" cy="318"/>
          </a:xfrm>
        </p:grpSpPr>
        <p:sp>
          <p:nvSpPr>
            <p:cNvPr id="6163" name="矩形 4291" descr="羊皮纸"/>
            <p:cNvSpPr/>
            <p:nvPr/>
          </p:nvSpPr>
          <p:spPr>
            <a:xfrm>
              <a:off x="3462" y="1620"/>
              <a:ext cx="516" cy="318"/>
            </a:xfrm>
            <a:prstGeom prst="rect">
              <a:avLst/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6164" name="对象 4282"/>
            <p:cNvGraphicFramePr/>
            <p:nvPr/>
          </p:nvGraphicFramePr>
          <p:xfrm>
            <a:off x="3470" y="1645"/>
            <a:ext cx="486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22" imgW="771525" imgH="409575" progId="Word.Picture.8">
                    <p:embed/>
                  </p:oleObj>
                </mc:Choice>
                <mc:Fallback>
                  <p:oleObj name="" r:id="rId22" imgW="771525" imgH="409575" progId="Word.Picture.8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470" y="1645"/>
                          <a:ext cx="486" cy="2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98" name="组合 4297"/>
          <p:cNvGrpSpPr/>
          <p:nvPr/>
        </p:nvGrpSpPr>
        <p:grpSpPr>
          <a:xfrm>
            <a:off x="4895850" y="3328035"/>
            <a:ext cx="800100" cy="504825"/>
            <a:chOff x="3084" y="1620"/>
            <a:chExt cx="504" cy="318"/>
          </a:xfrm>
        </p:grpSpPr>
        <p:sp>
          <p:nvSpPr>
            <p:cNvPr id="6166" name="矩形 4292" descr="羊皮纸"/>
            <p:cNvSpPr/>
            <p:nvPr/>
          </p:nvSpPr>
          <p:spPr>
            <a:xfrm>
              <a:off x="3084" y="1620"/>
              <a:ext cx="504" cy="318"/>
            </a:xfrm>
            <a:prstGeom prst="rect">
              <a:avLst/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6167" name="对象 4284"/>
            <p:cNvGraphicFramePr/>
            <p:nvPr/>
          </p:nvGraphicFramePr>
          <p:xfrm>
            <a:off x="3090" y="1644"/>
            <a:ext cx="4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4" imgW="666750" imgH="419100" progId="Word.Picture.8">
                    <p:embed/>
                  </p:oleObj>
                </mc:Choice>
                <mc:Fallback>
                  <p:oleObj name="" r:id="rId24" imgW="666750" imgH="419100" progId="Word.Picture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090" y="1644"/>
                          <a:ext cx="4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99" name="组合 4298"/>
          <p:cNvGrpSpPr/>
          <p:nvPr/>
        </p:nvGrpSpPr>
        <p:grpSpPr>
          <a:xfrm>
            <a:off x="4905375" y="1746885"/>
            <a:ext cx="733425" cy="676275"/>
            <a:chOff x="3654" y="468"/>
            <a:chExt cx="462" cy="426"/>
          </a:xfrm>
        </p:grpSpPr>
        <p:sp>
          <p:nvSpPr>
            <p:cNvPr id="6169" name="矩形 4293" descr="羊皮纸"/>
            <p:cNvSpPr/>
            <p:nvPr/>
          </p:nvSpPr>
          <p:spPr>
            <a:xfrm>
              <a:off x="3654" y="468"/>
              <a:ext cx="462" cy="426"/>
            </a:xfrm>
            <a:prstGeom prst="rect">
              <a:avLst/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6170" name="对象 4285"/>
            <p:cNvGraphicFramePr/>
            <p:nvPr/>
          </p:nvGraphicFramePr>
          <p:xfrm>
            <a:off x="3658" y="479"/>
            <a:ext cx="420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26" imgW="666750" imgH="647700" progId="Word.Picture.8">
                    <p:embed/>
                  </p:oleObj>
                </mc:Choice>
                <mc:Fallback>
                  <p:oleObj name="" r:id="rId26" imgW="666750" imgH="647700" progId="Word.Picture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658" y="479"/>
                          <a:ext cx="420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3" name="组合 4302"/>
          <p:cNvGrpSpPr/>
          <p:nvPr/>
        </p:nvGrpSpPr>
        <p:grpSpPr>
          <a:xfrm>
            <a:off x="4843463" y="1757998"/>
            <a:ext cx="846137" cy="639762"/>
            <a:chOff x="3051" y="499"/>
            <a:chExt cx="533" cy="403"/>
          </a:xfrm>
        </p:grpSpPr>
        <p:sp>
          <p:nvSpPr>
            <p:cNvPr id="6172" name="矩形 4300" descr="羊皮纸"/>
            <p:cNvSpPr/>
            <p:nvPr/>
          </p:nvSpPr>
          <p:spPr>
            <a:xfrm>
              <a:off x="3051" y="499"/>
              <a:ext cx="533" cy="403"/>
            </a:xfrm>
            <a:prstGeom prst="rect">
              <a:avLst/>
            </a:prstGeom>
            <a:blipFill rotWithShape="0">
              <a:blip r:embed="rId1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6173" name="对象 4299"/>
            <p:cNvGraphicFramePr/>
            <p:nvPr/>
          </p:nvGraphicFramePr>
          <p:xfrm>
            <a:off x="3098" y="588"/>
            <a:ext cx="42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28" imgW="666750" imgH="447675" progId="Word.Picture.8">
                    <p:embed/>
                  </p:oleObj>
                </mc:Choice>
                <mc:Fallback>
                  <p:oleObj name="" r:id="rId28" imgW="666750" imgH="447675" progId="Word.Picture.8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098" y="588"/>
                          <a:ext cx="420" cy="2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4" name="矩形 4303"/>
          <p:cNvSpPr/>
          <p:nvPr/>
        </p:nvSpPr>
        <p:spPr>
          <a:xfrm>
            <a:off x="298450" y="2017713"/>
            <a:ext cx="2701925" cy="24606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在不加任何输入信号的情况下，放大电路仍会产生一定频率的信号输出。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10" name="矩形 4309"/>
          <p:cNvSpPr/>
          <p:nvPr/>
        </p:nvSpPr>
        <p:spPr>
          <a:xfrm>
            <a:off x="6402388" y="983298"/>
            <a:ext cx="25273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产生原因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311" name="矩形 4310"/>
          <p:cNvSpPr/>
          <p:nvPr/>
        </p:nvSpPr>
        <p:spPr>
          <a:xfrm>
            <a:off x="185738" y="2028825"/>
            <a:ext cx="2914650" cy="3257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312" name="矩形 4311"/>
          <p:cNvSpPr/>
          <p:nvPr/>
        </p:nvSpPr>
        <p:spPr>
          <a:xfrm>
            <a:off x="107950" y="1771650"/>
            <a:ext cx="3033713" cy="48310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在高频区或低频区产生的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附加相移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达到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180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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，使中频区的负反馈在高频区或低频区（</a:t>
            </a:r>
            <a:r>
              <a:rPr lang="zh-CN" altLang="en-US" sz="28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要考虑电抗性元件的影响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变成了正反馈，当满足了一定的幅值条件时，便产生自激振荡。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320" name="对象 4319"/>
          <p:cNvGraphicFramePr/>
          <p:nvPr/>
        </p:nvGraphicFramePr>
        <p:xfrm>
          <a:off x="531813" y="981075"/>
          <a:ext cx="1092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0" imgW="368300" imgH="215900" progId="Equation.3">
                  <p:embed/>
                </p:oleObj>
              </mc:Choice>
              <mc:Fallback>
                <p:oleObj name="" r:id="rId30" imgW="368300" imgH="2159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1813" y="981075"/>
                        <a:ext cx="1092200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" name="对象 4320"/>
          <p:cNvGraphicFramePr/>
          <p:nvPr/>
        </p:nvGraphicFramePr>
        <p:xfrm>
          <a:off x="1555750" y="981075"/>
          <a:ext cx="5651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2" imgW="190500" imgH="215900" progId="Equation.3">
                  <p:embed/>
                </p:oleObj>
              </mc:Choice>
              <mc:Fallback>
                <p:oleObj name="" r:id="rId32" imgW="190500" imgH="2159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55750" y="981075"/>
                        <a:ext cx="565150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2" name="对象 4321"/>
          <p:cNvGraphicFramePr/>
          <p:nvPr/>
        </p:nvGraphicFramePr>
        <p:xfrm>
          <a:off x="2139950" y="981075"/>
          <a:ext cx="9382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34" imgW="317500" imgH="215900" progId="Equation.3">
                  <p:embed/>
                </p:oleObj>
              </mc:Choice>
              <mc:Fallback>
                <p:oleObj name="" r:id="rId34" imgW="317500" imgH="2159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39950" y="981075"/>
                        <a:ext cx="938213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/>
          </p:cNvSpPr>
          <p:nvPr/>
        </p:nvSpPr>
        <p:spPr>
          <a:xfrm>
            <a:off x="571500" y="121920"/>
            <a:ext cx="8200390" cy="719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二、自激及稳定工作条件</a:t>
            </a:r>
            <a:r>
              <a:rPr altLang="zh-CN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—</a:t>
            </a:r>
            <a:r>
              <a:rPr lang="zh-CN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自激振荡现象</a:t>
            </a:r>
            <a:endParaRPr lang="zh-CN" dirty="0">
              <a:solidFill>
                <a:srgbClr val="FF0000"/>
              </a:solidFill>
              <a:effectLst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 dir="in"/>
    <p:sndAc>
      <p:stSnd>
        <p:snd r:embed="rId36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" grpId="0"/>
      <p:bldP spid="4310" grpId="0" bldLvl="0" animBg="1"/>
      <p:bldP spid="43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5" name="矩形 71724"/>
          <p:cNvSpPr/>
          <p:nvPr/>
        </p:nvSpPr>
        <p:spPr>
          <a:xfrm>
            <a:off x="1855470" y="2424113"/>
            <a:ext cx="1563688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自激振荡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71747" name="组合 71746"/>
          <p:cNvGrpSpPr/>
          <p:nvPr/>
        </p:nvGrpSpPr>
        <p:grpSpPr>
          <a:xfrm>
            <a:off x="348933" y="1957388"/>
            <a:ext cx="3295650" cy="595312"/>
            <a:chOff x="265" y="1360"/>
            <a:chExt cx="2076" cy="375"/>
          </a:xfrm>
        </p:grpSpPr>
        <p:sp>
          <p:nvSpPr>
            <p:cNvPr id="8195" name="矩形 71718"/>
            <p:cNvSpPr/>
            <p:nvPr/>
          </p:nvSpPr>
          <p:spPr>
            <a:xfrm>
              <a:off x="265" y="1360"/>
              <a:ext cx="1001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反馈深度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196" name="对象 71725"/>
            <p:cNvGraphicFramePr/>
            <p:nvPr/>
          </p:nvGraphicFramePr>
          <p:xfrm>
            <a:off x="1099" y="1381"/>
            <a:ext cx="124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" imgW="977900" imgH="279400" progId="Equation.3">
                    <p:embed/>
                  </p:oleObj>
                </mc:Choice>
                <mc:Fallback>
                  <p:oleObj name="" r:id="rId1" imgW="977900" imgH="279400" progId="Equation.3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99" y="1381"/>
                          <a:ext cx="1242" cy="3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44" name="组合 71743"/>
          <p:cNvGrpSpPr/>
          <p:nvPr/>
        </p:nvGrpSpPr>
        <p:grpSpPr>
          <a:xfrm>
            <a:off x="226695" y="2933700"/>
            <a:ext cx="4071938" cy="493713"/>
            <a:chOff x="188" y="1984"/>
            <a:chExt cx="2565" cy="311"/>
          </a:xfrm>
        </p:grpSpPr>
        <p:sp>
          <p:nvSpPr>
            <p:cNvPr id="8198" name="矩形 71726"/>
            <p:cNvSpPr/>
            <p:nvPr/>
          </p:nvSpPr>
          <p:spPr>
            <a:xfrm>
              <a:off x="188" y="1984"/>
              <a:ext cx="401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即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199" name="对象 71727"/>
            <p:cNvGraphicFramePr/>
            <p:nvPr/>
          </p:nvGraphicFramePr>
          <p:xfrm>
            <a:off x="518" y="2019"/>
            <a:ext cx="692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3" imgW="546100" imgH="190500" progId="Equation.3">
                    <p:embed/>
                  </p:oleObj>
                </mc:Choice>
                <mc:Fallback>
                  <p:oleObj name="" r:id="rId3" imgW="546100" imgH="190500" progId="Equation.3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8" y="2019"/>
                          <a:ext cx="692" cy="2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对象 71728"/>
            <p:cNvGraphicFramePr/>
            <p:nvPr/>
          </p:nvGraphicFramePr>
          <p:xfrm>
            <a:off x="1332" y="2004"/>
            <a:ext cx="142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5" imgW="1116330" imgH="215900" progId="Equation.3">
                    <p:embed/>
                  </p:oleObj>
                </mc:Choice>
                <mc:Fallback>
                  <p:oleObj name="" r:id="rId5" imgW="1116330" imgH="215900" progId="Equation.3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32" y="2004"/>
                          <a:ext cx="1421" cy="2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1" name="组合 71745"/>
          <p:cNvGrpSpPr/>
          <p:nvPr/>
        </p:nvGrpSpPr>
        <p:grpSpPr>
          <a:xfrm>
            <a:off x="4583113" y="1703388"/>
            <a:ext cx="4367212" cy="2476500"/>
            <a:chOff x="2887" y="587"/>
            <a:chExt cx="2751" cy="1560"/>
          </a:xfrm>
        </p:grpSpPr>
        <p:sp>
          <p:nvSpPr>
            <p:cNvPr id="8202" name="圆角矩形 71689" descr="羊皮纸"/>
            <p:cNvSpPr/>
            <p:nvPr/>
          </p:nvSpPr>
          <p:spPr>
            <a:xfrm>
              <a:off x="2887" y="587"/>
              <a:ext cx="2751" cy="1560"/>
            </a:xfrm>
            <a:prstGeom prst="roundRect">
              <a:avLst>
                <a:gd name="adj" fmla="val 16667"/>
              </a:avLst>
            </a:prstGeom>
            <a:blipFill rotWithShape="0">
              <a:blip r:embed="rId7"/>
            </a:blip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8203" name="对象 71729"/>
            <p:cNvGraphicFramePr/>
            <p:nvPr/>
          </p:nvGraphicFramePr>
          <p:xfrm>
            <a:off x="2906" y="692"/>
            <a:ext cx="2584" cy="1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8" imgW="2276475" imgH="1209675" progId="Word.Picture.8">
                    <p:embed/>
                  </p:oleObj>
                </mc:Choice>
                <mc:Fallback>
                  <p:oleObj name="" r:id="rId8" imgW="2276475" imgH="1209675" progId="Word.Picture.8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06" y="692"/>
                          <a:ext cx="2584" cy="13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45" name="组合 71744"/>
          <p:cNvGrpSpPr/>
          <p:nvPr/>
        </p:nvGrpSpPr>
        <p:grpSpPr>
          <a:xfrm>
            <a:off x="226695" y="3463925"/>
            <a:ext cx="4765675" cy="581025"/>
            <a:chOff x="210" y="2327"/>
            <a:chExt cx="3002" cy="366"/>
          </a:xfrm>
        </p:grpSpPr>
        <p:sp>
          <p:nvSpPr>
            <p:cNvPr id="8205" name="矩形 71730"/>
            <p:cNvSpPr/>
            <p:nvPr/>
          </p:nvSpPr>
          <p:spPr>
            <a:xfrm>
              <a:off x="210" y="2327"/>
              <a:ext cx="401" cy="31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1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又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206" name="对象 71731"/>
            <p:cNvGraphicFramePr/>
            <p:nvPr/>
          </p:nvGraphicFramePr>
          <p:xfrm>
            <a:off x="565" y="2340"/>
            <a:ext cx="2647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10" imgW="2082800" imgH="279400" progId="Equation.3">
                    <p:embed/>
                  </p:oleObj>
                </mc:Choice>
                <mc:Fallback>
                  <p:oleObj name="" r:id="rId10" imgW="2082800" imgH="279400" progId="Equation.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5" y="2340"/>
                          <a:ext cx="2647" cy="3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33" name="矩形 71732"/>
          <p:cNvSpPr/>
          <p:nvPr/>
        </p:nvSpPr>
        <p:spPr>
          <a:xfrm>
            <a:off x="190183" y="3995738"/>
            <a:ext cx="2487612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得自激振荡条件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1734" name="对象 71733"/>
          <p:cNvGraphicFramePr/>
          <p:nvPr/>
        </p:nvGraphicFramePr>
        <p:xfrm>
          <a:off x="1247458" y="4552950"/>
          <a:ext cx="22288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2" imgW="1104900" imgH="279400" progId="Equation.3">
                  <p:embed/>
                </p:oleObj>
              </mc:Choice>
              <mc:Fallback>
                <p:oleObj name="" r:id="rId12" imgW="1104900" imgH="2794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7458" y="4552950"/>
                        <a:ext cx="2228850" cy="560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5" name="对象 71734"/>
          <p:cNvGraphicFramePr/>
          <p:nvPr/>
        </p:nvGraphicFramePr>
        <p:xfrm>
          <a:off x="1212533" y="5159375"/>
          <a:ext cx="39195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4" imgW="1941195" imgH="203200" progId="Equation.3">
                  <p:embed/>
                </p:oleObj>
              </mc:Choice>
              <mc:Fallback>
                <p:oleObj name="" r:id="rId14" imgW="1941195" imgH="2032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2533" y="5159375"/>
                        <a:ext cx="3919537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6" name="左大括号 71735"/>
          <p:cNvSpPr/>
          <p:nvPr/>
        </p:nvSpPr>
        <p:spPr>
          <a:xfrm>
            <a:off x="1023620" y="4716463"/>
            <a:ext cx="87313" cy="723900"/>
          </a:xfrm>
          <a:prstGeom prst="leftBrace">
            <a:avLst>
              <a:gd name="adj1" fmla="val 69013"/>
              <a:gd name="adj2" fmla="val 50000"/>
            </a:avLst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1737" name="矩形 71736"/>
          <p:cNvSpPr/>
          <p:nvPr/>
        </p:nvSpPr>
        <p:spPr>
          <a:xfrm>
            <a:off x="4076383" y="4514850"/>
            <a:ext cx="1563687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幅值条件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38" name="矩形 71737"/>
          <p:cNvSpPr/>
          <p:nvPr/>
        </p:nvSpPr>
        <p:spPr>
          <a:xfrm>
            <a:off x="5456555" y="5113655"/>
            <a:ext cx="3519805" cy="70040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相位条件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（附加相移），在低频或高频区，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正反馈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1742" name="对象 71741"/>
          <p:cNvGraphicFramePr/>
          <p:nvPr/>
        </p:nvGraphicFramePr>
        <p:xfrm>
          <a:off x="2014220" y="1252538"/>
          <a:ext cx="1590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6" imgW="786765" imgH="393700" progId="Equation.3">
                  <p:embed/>
                </p:oleObj>
              </mc:Choice>
              <mc:Fallback>
                <p:oleObj name="" r:id="rId16" imgW="786765" imgH="3937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14220" y="1252538"/>
                        <a:ext cx="1590675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3" name="矩形 71742"/>
          <p:cNvSpPr/>
          <p:nvPr/>
        </p:nvSpPr>
        <p:spPr>
          <a:xfrm>
            <a:off x="350520" y="1400175"/>
            <a:ext cx="1589088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闭环增益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" name="Object 3"/>
          <p:cNvGraphicFramePr/>
          <p:nvPr/>
        </p:nvGraphicFramePr>
        <p:xfrm>
          <a:off x="1130935" y="5694680"/>
          <a:ext cx="1546860" cy="5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8" imgW="711200" imgH="228600" progId="Equation.3">
                  <p:embed/>
                </p:oleObj>
              </mc:Choice>
              <mc:Fallback>
                <p:oleObj name="" r:id="rId18" imgW="711200" imgH="2286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30935" y="5694680"/>
                        <a:ext cx="1546860" cy="5899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/>
          <p:cNvGraphicFramePr/>
          <p:nvPr/>
        </p:nvGraphicFramePr>
        <p:xfrm>
          <a:off x="3476308" y="5761355"/>
          <a:ext cx="266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20" imgW="1320800" imgH="228600" progId="Equation.3">
                  <p:embed/>
                </p:oleObj>
              </mc:Choice>
              <mc:Fallback>
                <p:oleObj name="" r:id="rId20" imgW="1320800" imgH="2286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76308" y="5761355"/>
                        <a:ext cx="2667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/>
          </p:cNvSpPr>
          <p:nvPr/>
        </p:nvSpPr>
        <p:spPr>
          <a:xfrm>
            <a:off x="514985" y="132715"/>
            <a:ext cx="8200390" cy="719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二、自激及稳定工作条件</a:t>
            </a:r>
            <a:r>
              <a:rPr altLang="zh-CN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—</a:t>
            </a:r>
            <a:r>
              <a:rPr lang="zh-CN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自激振荡条件</a:t>
            </a:r>
            <a:endParaRPr lang="zh-CN" dirty="0">
              <a:solidFill>
                <a:srgbClr val="FF0000"/>
              </a:solidFill>
              <a:effectLst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3625" y="5761355"/>
            <a:ext cx="2795905" cy="39560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在中频区，负反馈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  <p:sndAc>
      <p:stSnd>
        <p:snd r:embed="rId2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5" grpId="0"/>
      <p:bldP spid="71733" grpId="0"/>
      <p:bldP spid="71737" grpId="0"/>
      <p:bldP spid="71738" grpId="0"/>
      <p:bldP spid="71743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188" y="1143000"/>
            <a:ext cx="5976937" cy="4684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3"/>
          <p:cNvSpPr txBox="1"/>
          <p:nvPr/>
        </p:nvSpPr>
        <p:spPr>
          <a:xfrm>
            <a:off x="468313" y="260350"/>
            <a:ext cx="2952750" cy="58483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示例（</a:t>
            </a:r>
            <a:r>
              <a:rPr lang="en-US" altLang="zh-CN" sz="32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0240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0240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Line 4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643188" y="4929188"/>
            <a:ext cx="285750" cy="1588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10800000">
            <a:off x="6072188" y="3071813"/>
            <a:ext cx="285750" cy="1588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>
            <a:off x="2214404" y="3285966"/>
            <a:ext cx="285750" cy="1588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0393 C 0.07118 -0.02267 0.11059 -0.04903 0.12934 -0.07008 C 0.14809 -0.09112 0.11268 -0.11217 0.1441 -0.12281 C 0.17552 -0.13345 0.28403 -0.11818 0.31823 -0.13437 C 0.35243 -0.15056 0.33229 -0.20421 0.34913 -0.21971 C 0.36597 -0.2352 0.40712 -0.22642 0.41945 -0.22803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9584E-6 L -0.39341 -0.011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3214 L -0.00052 0.156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Rectangle 2"/>
          <p:cNvSpPr/>
          <p:nvPr/>
        </p:nvSpPr>
        <p:spPr>
          <a:xfrm>
            <a:off x="862013" y="2493963"/>
            <a:ext cx="1809750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起振条件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1429" name="Rectangle 5"/>
          <p:cNvSpPr/>
          <p:nvPr/>
        </p:nvSpPr>
        <p:spPr>
          <a:xfrm>
            <a:off x="684213" y="1412875"/>
            <a:ext cx="655320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电路器件内部噪声以及电源接通扰动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1430" name="AutoShape 6"/>
          <p:cNvSpPr/>
          <p:nvPr/>
        </p:nvSpPr>
        <p:spPr>
          <a:xfrm>
            <a:off x="2338388" y="2717246"/>
            <a:ext cx="122237" cy="402746"/>
          </a:xfrm>
          <a:prstGeom prst="leftBrace">
            <a:avLst>
              <a:gd name="adj1" fmla="val 48106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31431" name="Object 7"/>
          <p:cNvGraphicFramePr/>
          <p:nvPr/>
        </p:nvGraphicFramePr>
        <p:xfrm>
          <a:off x="2627313" y="2420938"/>
          <a:ext cx="18938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939800" imgH="190500" progId="Equation.3">
                  <p:embed/>
                </p:oleObj>
              </mc:Choice>
              <mc:Fallback>
                <p:oleObj name="" r:id="rId1" imgW="939800" imgH="190500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7313" y="2420938"/>
                        <a:ext cx="1893887" cy="382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/>
          <p:cNvGraphicFramePr/>
          <p:nvPr/>
        </p:nvGraphicFramePr>
        <p:xfrm>
          <a:off x="2554288" y="2997200"/>
          <a:ext cx="266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1320800" imgH="228600" progId="Equation.3">
                  <p:embed/>
                </p:oleObj>
              </mc:Choice>
              <mc:Fallback>
                <p:oleObj name="" r:id="rId3" imgW="1320800" imgH="2286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4288" y="2997200"/>
                        <a:ext cx="2667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37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0" y="3573463"/>
            <a:ext cx="6707188" cy="2009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179388" y="5445125"/>
            <a:ext cx="5040312" cy="676275"/>
            <a:chOff x="113" y="3430"/>
            <a:chExt cx="3175" cy="426"/>
          </a:xfrm>
        </p:grpSpPr>
        <p:sp>
          <p:nvSpPr>
            <p:cNvPr id="9225" name="Rectangle 10"/>
            <p:cNvSpPr/>
            <p:nvPr/>
          </p:nvSpPr>
          <p:spPr>
            <a:xfrm>
              <a:off x="113" y="3430"/>
              <a:ext cx="1180" cy="426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20000"/>
                </a:lnSpc>
              </a:pPr>
              <a:r>
                <a:rPr lang="en-US" altLang="zh-CN" sz="32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zh-CN" altLang="en-US" sz="32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稳幅</a:t>
              </a:r>
              <a:endPara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9226" name="Object 11"/>
            <p:cNvGraphicFramePr/>
            <p:nvPr/>
          </p:nvGraphicFramePr>
          <p:xfrm>
            <a:off x="1610" y="3566"/>
            <a:ext cx="581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6" imgW="457200" imgH="152400" progId="Equation.3">
                    <p:embed/>
                  </p:oleObj>
                </mc:Choice>
                <mc:Fallback>
                  <p:oleObj name="" r:id="rId6" imgW="457200" imgH="152400" progId="Equation.3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10" y="3566"/>
                          <a:ext cx="581" cy="1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7" name="Object 12"/>
            <p:cNvGraphicFramePr/>
            <p:nvPr/>
          </p:nvGraphicFramePr>
          <p:xfrm>
            <a:off x="2562" y="3566"/>
            <a:ext cx="726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8" imgW="570865" imgH="165100" progId="Equation.3">
                    <p:embed/>
                  </p:oleObj>
                </mc:Choice>
                <mc:Fallback>
                  <p:oleObj name="" r:id="rId8" imgW="570865" imgH="165100" progId="Equation.3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62" y="3566"/>
                          <a:ext cx="726" cy="2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AutoShape 15"/>
            <p:cNvSpPr/>
            <p:nvPr/>
          </p:nvSpPr>
          <p:spPr>
            <a:xfrm>
              <a:off x="2245" y="3612"/>
              <a:ext cx="227" cy="136"/>
            </a:xfrm>
            <a:prstGeom prst="rightArrow">
              <a:avLst>
                <a:gd name="adj1" fmla="val 50000"/>
                <a:gd name="adj2" fmla="val 4171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4" name="Rectangle 2"/>
          <p:cNvSpPr>
            <a:spLocks noGrp="1"/>
          </p:cNvSpPr>
          <p:nvPr/>
        </p:nvSpPr>
        <p:spPr>
          <a:xfrm>
            <a:off x="514985" y="132715"/>
            <a:ext cx="8200390" cy="719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三、起振和稳幅</a:t>
            </a:r>
            <a:endParaRPr lang="zh-CN" altLang="en-US" dirty="0">
              <a:solidFill>
                <a:srgbClr val="FF0000"/>
              </a:solidFill>
              <a:effectLst/>
              <a:ea typeface="黑体" panose="02010609060101010101" pitchFamily="2" charset="-122"/>
            </a:endParaRPr>
          </a:p>
        </p:txBody>
      </p:sp>
      <p:sp>
        <p:nvSpPr>
          <p:cNvPr id="71737" name="矩形 71736"/>
          <p:cNvSpPr/>
          <p:nvPr/>
        </p:nvSpPr>
        <p:spPr>
          <a:xfrm>
            <a:off x="4879023" y="2321560"/>
            <a:ext cx="1563687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振幅平衡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条件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3528" y="2997200"/>
            <a:ext cx="1563687" cy="3956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相位平衡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条件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9" grpId="0"/>
      <p:bldP spid="231430" grpId="0" bldLvl="0" animBg="1"/>
      <p:bldP spid="71737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187450" y="2190750"/>
            <a:ext cx="7056438" cy="2259013"/>
            <a:chOff x="737" y="1330"/>
            <a:chExt cx="4342" cy="1423"/>
          </a:xfrm>
        </p:grpSpPr>
        <p:sp>
          <p:nvSpPr>
            <p:cNvPr id="10242" name="Line 3"/>
            <p:cNvSpPr/>
            <p:nvPr/>
          </p:nvSpPr>
          <p:spPr>
            <a:xfrm flipV="1">
              <a:off x="917" y="1847"/>
              <a:ext cx="3973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3" name="Line 4"/>
            <p:cNvSpPr/>
            <p:nvPr/>
          </p:nvSpPr>
          <p:spPr>
            <a:xfrm flipV="1">
              <a:off x="744" y="1407"/>
              <a:ext cx="4335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61125" name="Rectangle 5"/>
            <p:cNvSpPr>
              <a:spLocks noChangeArrowheads="1"/>
            </p:cNvSpPr>
            <p:nvPr/>
          </p:nvSpPr>
          <p:spPr bwMode="auto">
            <a:xfrm>
              <a:off x="1208" y="1336"/>
              <a:ext cx="1249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基本放大器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（选频）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126" name="Rectangle 6"/>
            <p:cNvSpPr>
              <a:spLocks noChangeArrowheads="1"/>
            </p:cNvSpPr>
            <p:nvPr/>
          </p:nvSpPr>
          <p:spPr bwMode="auto">
            <a:xfrm>
              <a:off x="3364" y="1330"/>
              <a:ext cx="1249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正反馈网络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6" name="Line 7"/>
            <p:cNvSpPr/>
            <p:nvPr/>
          </p:nvSpPr>
          <p:spPr>
            <a:xfrm flipV="1">
              <a:off x="917" y="2300"/>
              <a:ext cx="3973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7" name="Line 8"/>
            <p:cNvSpPr/>
            <p:nvPr/>
          </p:nvSpPr>
          <p:spPr>
            <a:xfrm flipV="1">
              <a:off x="737" y="2752"/>
              <a:ext cx="4337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8" name="Line 9"/>
            <p:cNvSpPr/>
            <p:nvPr/>
          </p:nvSpPr>
          <p:spPr>
            <a:xfrm flipH="1">
              <a:off x="5066" y="1414"/>
              <a:ext cx="6" cy="133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9" name="Line 10"/>
            <p:cNvSpPr/>
            <p:nvPr/>
          </p:nvSpPr>
          <p:spPr>
            <a:xfrm flipH="1">
              <a:off x="743" y="1414"/>
              <a:ext cx="6" cy="133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50" name="Line 11"/>
            <p:cNvSpPr/>
            <p:nvPr/>
          </p:nvSpPr>
          <p:spPr>
            <a:xfrm>
              <a:off x="924" y="1854"/>
              <a:ext cx="1" cy="4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51" name="Line 12"/>
            <p:cNvSpPr/>
            <p:nvPr/>
          </p:nvSpPr>
          <p:spPr>
            <a:xfrm>
              <a:off x="4885" y="1854"/>
              <a:ext cx="1" cy="4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61133" name="Freeform 13"/>
          <p:cNvSpPr/>
          <p:nvPr/>
        </p:nvSpPr>
        <p:spPr>
          <a:xfrm>
            <a:off x="1462088" y="2582863"/>
            <a:ext cx="300037" cy="2222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42" h="270">
                <a:moveTo>
                  <a:pt x="0" y="126"/>
                </a:moveTo>
                <a:cubicBezTo>
                  <a:pt x="0" y="63"/>
                  <a:pt x="1" y="0"/>
                  <a:pt x="7" y="20"/>
                </a:cubicBezTo>
                <a:cubicBezTo>
                  <a:pt x="13" y="40"/>
                  <a:pt x="32" y="224"/>
                  <a:pt x="38" y="247"/>
                </a:cubicBezTo>
                <a:cubicBezTo>
                  <a:pt x="44" y="270"/>
                  <a:pt x="40" y="191"/>
                  <a:pt x="45" y="156"/>
                </a:cubicBezTo>
                <a:cubicBezTo>
                  <a:pt x="50" y="121"/>
                  <a:pt x="64" y="35"/>
                  <a:pt x="68" y="35"/>
                </a:cubicBezTo>
                <a:cubicBezTo>
                  <a:pt x="72" y="35"/>
                  <a:pt x="66" y="157"/>
                  <a:pt x="68" y="156"/>
                </a:cubicBezTo>
                <a:cubicBezTo>
                  <a:pt x="70" y="155"/>
                  <a:pt x="81" y="36"/>
                  <a:pt x="83" y="27"/>
                </a:cubicBezTo>
                <a:cubicBezTo>
                  <a:pt x="85" y="18"/>
                  <a:pt x="77" y="102"/>
                  <a:pt x="83" y="103"/>
                </a:cubicBezTo>
                <a:cubicBezTo>
                  <a:pt x="89" y="104"/>
                  <a:pt x="114" y="28"/>
                  <a:pt x="121" y="35"/>
                </a:cubicBezTo>
                <a:cubicBezTo>
                  <a:pt x="128" y="42"/>
                  <a:pt x="123" y="137"/>
                  <a:pt x="128" y="148"/>
                </a:cubicBezTo>
                <a:cubicBezTo>
                  <a:pt x="133" y="159"/>
                  <a:pt x="146" y="93"/>
                  <a:pt x="151" y="103"/>
                </a:cubicBezTo>
                <a:cubicBezTo>
                  <a:pt x="156" y="113"/>
                  <a:pt x="153" y="219"/>
                  <a:pt x="159" y="209"/>
                </a:cubicBezTo>
                <a:cubicBezTo>
                  <a:pt x="165" y="199"/>
                  <a:pt x="183" y="51"/>
                  <a:pt x="189" y="42"/>
                </a:cubicBezTo>
                <a:cubicBezTo>
                  <a:pt x="195" y="33"/>
                  <a:pt x="192" y="155"/>
                  <a:pt x="197" y="156"/>
                </a:cubicBezTo>
                <a:cubicBezTo>
                  <a:pt x="202" y="157"/>
                  <a:pt x="211" y="46"/>
                  <a:pt x="219" y="50"/>
                </a:cubicBezTo>
                <a:cubicBezTo>
                  <a:pt x="227" y="54"/>
                  <a:pt x="234" y="116"/>
                  <a:pt x="242" y="179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" name="Group 14"/>
          <p:cNvGrpSpPr/>
          <p:nvPr/>
        </p:nvGrpSpPr>
        <p:grpSpPr>
          <a:xfrm>
            <a:off x="4367213" y="2600325"/>
            <a:ext cx="488950" cy="217488"/>
            <a:chOff x="493" y="2921"/>
            <a:chExt cx="437" cy="273"/>
          </a:xfrm>
        </p:grpSpPr>
        <p:sp>
          <p:nvSpPr>
            <p:cNvPr id="10254" name="Freeform 15"/>
            <p:cNvSpPr/>
            <p:nvPr/>
          </p:nvSpPr>
          <p:spPr>
            <a:xfrm>
              <a:off x="493" y="2929"/>
              <a:ext cx="219" cy="26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53" y="19"/>
                </a:cxn>
                <a:cxn ang="0">
                  <a:pos x="166" y="247"/>
                </a:cxn>
                <a:cxn ang="0">
                  <a:pos x="219" y="12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5" name="Freeform 16"/>
            <p:cNvSpPr/>
            <p:nvPr/>
          </p:nvSpPr>
          <p:spPr>
            <a:xfrm>
              <a:off x="711" y="2921"/>
              <a:ext cx="219" cy="26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53" y="19"/>
                </a:cxn>
                <a:cxn ang="0">
                  <a:pos x="166" y="247"/>
                </a:cxn>
                <a:cxn ang="0">
                  <a:pos x="219" y="12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406900" y="2451100"/>
            <a:ext cx="488950" cy="425450"/>
            <a:chOff x="493" y="2921"/>
            <a:chExt cx="437" cy="273"/>
          </a:xfrm>
        </p:grpSpPr>
        <p:sp>
          <p:nvSpPr>
            <p:cNvPr id="10257" name="Freeform 18"/>
            <p:cNvSpPr/>
            <p:nvPr/>
          </p:nvSpPr>
          <p:spPr>
            <a:xfrm>
              <a:off x="493" y="2929"/>
              <a:ext cx="219" cy="26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53" y="19"/>
                </a:cxn>
                <a:cxn ang="0">
                  <a:pos x="166" y="247"/>
                </a:cxn>
                <a:cxn ang="0">
                  <a:pos x="219" y="12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8" name="Freeform 19"/>
            <p:cNvSpPr/>
            <p:nvPr/>
          </p:nvSpPr>
          <p:spPr>
            <a:xfrm>
              <a:off x="711" y="2921"/>
              <a:ext cx="219" cy="26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53" y="19"/>
                </a:cxn>
                <a:cxn ang="0">
                  <a:pos x="166" y="247"/>
                </a:cxn>
                <a:cxn ang="0">
                  <a:pos x="219" y="12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40238" y="2243138"/>
            <a:ext cx="488950" cy="825500"/>
            <a:chOff x="493" y="2921"/>
            <a:chExt cx="437" cy="273"/>
          </a:xfrm>
        </p:grpSpPr>
        <p:sp>
          <p:nvSpPr>
            <p:cNvPr id="10260" name="Freeform 21"/>
            <p:cNvSpPr/>
            <p:nvPr/>
          </p:nvSpPr>
          <p:spPr>
            <a:xfrm>
              <a:off x="493" y="2929"/>
              <a:ext cx="219" cy="26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53" y="19"/>
                </a:cxn>
                <a:cxn ang="0">
                  <a:pos x="166" y="247"/>
                </a:cxn>
                <a:cxn ang="0">
                  <a:pos x="219" y="12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1" name="Freeform 22"/>
            <p:cNvSpPr/>
            <p:nvPr/>
          </p:nvSpPr>
          <p:spPr>
            <a:xfrm>
              <a:off x="711" y="2921"/>
              <a:ext cx="219" cy="26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53" y="19"/>
                </a:cxn>
                <a:cxn ang="0">
                  <a:pos x="166" y="247"/>
                </a:cxn>
                <a:cxn ang="0">
                  <a:pos x="219" y="12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4435475" y="1989138"/>
            <a:ext cx="488950" cy="1322387"/>
            <a:chOff x="3283" y="389"/>
            <a:chExt cx="308" cy="833"/>
          </a:xfrm>
        </p:grpSpPr>
        <p:sp>
          <p:nvSpPr>
            <p:cNvPr id="10263" name="Freeform 24"/>
            <p:cNvSpPr/>
            <p:nvPr/>
          </p:nvSpPr>
          <p:spPr>
            <a:xfrm>
              <a:off x="3283" y="390"/>
              <a:ext cx="154" cy="832"/>
            </a:xfrm>
            <a:custGeom>
              <a:avLst/>
              <a:gdLst/>
              <a:ahLst/>
              <a:cxnLst>
                <a:cxn ang="0">
                  <a:pos x="0" y="12932"/>
                </a:cxn>
                <a:cxn ang="0">
                  <a:pos x="13" y="1852"/>
                </a:cxn>
                <a:cxn ang="0">
                  <a:pos x="41" y="23984"/>
                </a:cxn>
                <a:cxn ang="0">
                  <a:pos x="53" y="1213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4" name="Freeform 25"/>
            <p:cNvSpPr/>
            <p:nvPr/>
          </p:nvSpPr>
          <p:spPr>
            <a:xfrm>
              <a:off x="3437" y="389"/>
              <a:ext cx="154" cy="832"/>
            </a:xfrm>
            <a:custGeom>
              <a:avLst/>
              <a:gdLst/>
              <a:ahLst/>
              <a:cxnLst>
                <a:cxn ang="0">
                  <a:pos x="0" y="12932"/>
                </a:cxn>
                <a:cxn ang="0">
                  <a:pos x="13" y="1852"/>
                </a:cxn>
                <a:cxn ang="0">
                  <a:pos x="41" y="23984"/>
                </a:cxn>
                <a:cxn ang="0">
                  <a:pos x="53" y="12135"/>
                </a:cxn>
              </a:cxnLst>
              <a:pathLst>
                <a:path w="219" h="265">
                  <a:moveTo>
                    <a:pt x="0" y="133"/>
                  </a:moveTo>
                  <a:cubicBezTo>
                    <a:pt x="12" y="66"/>
                    <a:pt x="25" y="0"/>
                    <a:pt x="53" y="19"/>
                  </a:cubicBezTo>
                  <a:cubicBezTo>
                    <a:pt x="81" y="38"/>
                    <a:pt x="138" y="229"/>
                    <a:pt x="166" y="247"/>
                  </a:cubicBezTo>
                  <a:cubicBezTo>
                    <a:pt x="194" y="265"/>
                    <a:pt x="206" y="195"/>
                    <a:pt x="219" y="125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61146" name="Rectangle 26"/>
          <p:cNvSpPr>
            <a:spLocks noChangeArrowheads="1"/>
          </p:cNvSpPr>
          <p:nvPr/>
        </p:nvSpPr>
        <p:spPr bwMode="auto">
          <a:xfrm>
            <a:off x="1835150" y="3845085"/>
            <a:ext cx="55927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起振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平衡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----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稳定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1147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4689475"/>
            <a:ext cx="6707188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/>
          </p:cNvSpPr>
          <p:nvPr/>
        </p:nvSpPr>
        <p:spPr>
          <a:xfrm>
            <a:off x="531495" y="132715"/>
            <a:ext cx="8200390" cy="719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effectLst/>
                <a:ea typeface="黑体" panose="02010609060101010101" pitchFamily="2" charset="-122"/>
              </a:rPr>
              <a:t>四、振荡过程</a:t>
            </a:r>
            <a:endParaRPr lang="zh-CN" altLang="en-US" dirty="0">
              <a:solidFill>
                <a:srgbClr val="FF0000"/>
              </a:solidFill>
              <a:effectLst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2312E-6 L 0.3375 2.0231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8 L 0.35539 0.00115 L 0.35712 0.20254 L -0.35746 0.20508 L -0.3592 0.00555 L -0.00468 0.00231 " pathEditMode="relative" rAng="0" ptsTypes="FFFFAF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3.98844E-6 L 0.34966 0.00463 L 0.3507 0.2037 L -0.36198 0.20856 L -0.36389 0.0037 L -0.00173 -3.98844E-6 " pathEditMode="relative" rAng="0" ptsTypes="SAFFAS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2.08092E-6 L 0.35052 0.00254 L 0.35417 0.20069 L -0.36389 0.20601 L -0.3658 0.00254 L 0.00174 2.08092E-6 Z " pathEditMode="relative" rAng="0" ptsTypes="FFFFAF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3" grpId="0" bldLvl="0" animBg="1"/>
      <p:bldP spid="261133" grpId="1" bldLvl="0" animBg="1"/>
      <p:bldP spid="261133" grpId="2" bldLvl="0" animBg="1"/>
      <p:bldP spid="261146" grpId="0" bldLvl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468313" y="3500438"/>
            <a:ext cx="6032500" cy="5308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Marlett" pitchFamily="2" charset="2"/>
              <a:buChar char="4"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放大电路</a:t>
            </a: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（包括负反馈放大电路）</a:t>
            </a:r>
            <a:endParaRPr kumimoji="1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310515" y="269240"/>
            <a:ext cx="4875213" cy="5378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r>
              <a:rPr lang="en-US" altLang="zh-CN" sz="32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振荡电路基本组成部分</a:t>
            </a:r>
            <a:endParaRPr lang="zh-CN" altLang="en-US" sz="3200" b="1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68313" y="4149725"/>
            <a:ext cx="4827588" cy="5308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Marlett" pitchFamily="2" charset="2"/>
              <a:buChar char="4"/>
              <a:defRPr/>
            </a:pPr>
            <a:r>
              <a:rPr kumimoji="1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反馈网络</a:t>
            </a:r>
            <a:r>
              <a:rPr kumimoji="1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（构成正反馈）</a:t>
            </a:r>
            <a:endParaRPr kumimoji="1" lang="zh-CN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3" name="Rectangle 5"/>
          <p:cNvSpPr/>
          <p:nvPr/>
        </p:nvSpPr>
        <p:spPr>
          <a:xfrm>
            <a:off x="490538" y="4797425"/>
            <a:ext cx="8653462" cy="5308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zh-CN" altLang="en-US" sz="26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选频网络</a:t>
            </a:r>
            <a:r>
              <a:rPr lang="zh-CN" altLang="en-US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（选择满足相位平衡条件的一个频率</a:t>
            </a:r>
            <a:r>
              <a:rPr lang="en-US" altLang="zh-CN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2454" name="Rectangle 6"/>
          <p:cNvSpPr/>
          <p:nvPr/>
        </p:nvSpPr>
        <p:spPr>
          <a:xfrm>
            <a:off x="500063" y="5429250"/>
            <a:ext cx="6175375" cy="5308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zh-CN" altLang="en-US" sz="26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稳幅环节（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自动调节增益）</a:t>
            </a:r>
            <a:endParaRPr lang="zh-CN" altLang="en-US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70" name="Picture 7" descr="未标题-5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488" y="1016000"/>
            <a:ext cx="3600450" cy="225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ldLvl="0" animBg="1"/>
      <p:bldP spid="232452" grpId="0" bldLvl="0" animBg="1"/>
      <p:bldP spid="232453" grpId="0"/>
      <p:bldP spid="23245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4199255" cy="698500"/>
          </a:xfrm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正弦波振荡器分类</a:t>
            </a:r>
            <a:endParaRPr kumimoji="1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4"/>
          <p:cNvSpPr/>
          <p:nvPr/>
        </p:nvSpPr>
        <p:spPr>
          <a:xfrm>
            <a:off x="611188" y="1557338"/>
            <a:ext cx="3675062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根据选频网络分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909763" y="3032760"/>
            <a:ext cx="2374900" cy="2317750"/>
            <a:chOff x="1203" y="1842"/>
            <a:chExt cx="1496" cy="1460"/>
          </a:xfrm>
        </p:grpSpPr>
        <p:sp>
          <p:nvSpPr>
            <p:cNvPr id="12293" name="Rectangle 6"/>
            <p:cNvSpPr/>
            <p:nvPr/>
          </p:nvSpPr>
          <p:spPr>
            <a:xfrm>
              <a:off x="1247" y="1842"/>
              <a:ext cx="1452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en-US" altLang="zh-CN" sz="3200" b="1" dirty="0">
                  <a:solidFill>
                    <a:srgbClr val="F02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RC</a:t>
              </a:r>
              <a:r>
                <a:rPr lang="zh-CN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振荡器</a:t>
              </a:r>
              <a:endPara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294" name="Rectangle 7"/>
            <p:cNvSpPr/>
            <p:nvPr/>
          </p:nvSpPr>
          <p:spPr>
            <a:xfrm>
              <a:off x="1203" y="2822"/>
              <a:ext cx="140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en-US" altLang="zh-CN" sz="3200" b="1" dirty="0">
                  <a:solidFill>
                    <a:srgbClr val="F02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LC</a:t>
              </a:r>
              <a:r>
                <a:rPr lang="zh-CN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振荡器</a:t>
              </a:r>
              <a:endPara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9864" name="AutoShape 8"/>
          <p:cNvSpPr/>
          <p:nvPr/>
        </p:nvSpPr>
        <p:spPr>
          <a:xfrm>
            <a:off x="1476375" y="3141980"/>
            <a:ext cx="433705" cy="2099945"/>
          </a:xfrm>
          <a:prstGeom prst="leftBrace">
            <a:avLst>
              <a:gd name="adj1" fmla="val 23508"/>
              <a:gd name="adj2" fmla="val 50000"/>
            </a:avLst>
          </a:prstGeom>
          <a:noFill/>
          <a:ln w="28575" cap="flat" cmpd="sng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AutoShape 8"/>
          <p:cNvSpPr/>
          <p:nvPr/>
        </p:nvSpPr>
        <p:spPr>
          <a:xfrm>
            <a:off x="4000500" y="4360545"/>
            <a:ext cx="433388" cy="1223963"/>
          </a:xfrm>
          <a:prstGeom prst="leftBrace">
            <a:avLst>
              <a:gd name="adj1" fmla="val 23508"/>
              <a:gd name="adj2" fmla="val 50000"/>
            </a:avLst>
          </a:prstGeom>
          <a:noFill/>
          <a:ln w="28575" cap="flat" cmpd="sng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3" y="4074795"/>
            <a:ext cx="2643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变压器反馈式</a:t>
            </a:r>
            <a:endParaRPr kumimoji="1" lang="zh-CN" altLang="en-US" sz="2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717733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LC</a:t>
            </a:r>
            <a:r>
              <a:rPr kumimoji="1" lang="zh-CN" altLang="en-US" sz="28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三点式</a:t>
            </a:r>
            <a:endParaRPr kumimoji="1" lang="zh-CN" altLang="en-US" sz="2800" b="1" kern="1200" cap="none" spc="0" normalizeH="0" baseline="0" noProof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360670"/>
            <a:ext cx="185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石英晶体</a:t>
            </a:r>
            <a:endParaRPr kumimoji="1" lang="zh-CN" altLang="en-US" sz="2800" b="1" kern="1200" cap="none" spc="0" normalizeH="0" baseline="0" noProof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文本框 2"/>
          <p:cNvSpPr txBox="1"/>
          <p:nvPr/>
        </p:nvSpPr>
        <p:spPr>
          <a:xfrm>
            <a:off x="4260850" y="3108325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 bldLvl="0" animBg="1"/>
      <p:bldP spid="9" grpId="0" bldLvl="0" animBg="1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53" name="Rectangle 9"/>
          <p:cNvSpPr/>
          <p:nvPr/>
        </p:nvSpPr>
        <p:spPr>
          <a:xfrm>
            <a:off x="971550" y="1989138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采用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RC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电路作为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移相网络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的振荡器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54" name="Rectangle 10"/>
          <p:cNvSpPr/>
          <p:nvPr/>
        </p:nvSpPr>
        <p:spPr>
          <a:xfrm>
            <a:off x="684213" y="5157788"/>
            <a:ext cx="8153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振荡频率：低频段，几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赫兹至 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MHz </a:t>
            </a:r>
            <a:r>
              <a:rPr lang="zh-CN" altLang="en-US" sz="28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之间。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357313" y="2857500"/>
            <a:ext cx="6024562" cy="1868488"/>
            <a:chOff x="1248" y="1227"/>
            <a:chExt cx="2880" cy="1177"/>
          </a:xfrm>
        </p:grpSpPr>
        <p:sp>
          <p:nvSpPr>
            <p:cNvPr id="13318" name="Rectangle 12"/>
            <p:cNvSpPr/>
            <p:nvPr/>
          </p:nvSpPr>
          <p:spPr>
            <a:xfrm>
              <a:off x="1248" y="1563"/>
              <a:ext cx="100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移相网络</a:t>
              </a:r>
              <a:r>
                <a:rPr lang="zh-CN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9" name="Rectangle 13"/>
            <p:cNvSpPr/>
            <p:nvPr/>
          </p:nvSpPr>
          <p:spPr>
            <a:xfrm>
              <a:off x="2256" y="1227"/>
              <a:ext cx="1632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RC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导前移相电路</a:t>
              </a:r>
              <a:r>
                <a:rPr lang="zh-CN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0" name="Rectangle 14"/>
            <p:cNvSpPr/>
            <p:nvPr/>
          </p:nvSpPr>
          <p:spPr>
            <a:xfrm>
              <a:off x="2256" y="1524"/>
              <a:ext cx="1632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RC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滞后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移相网络</a:t>
              </a:r>
              <a:r>
                <a:rPr lang="zh-CN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1" name="Rectangle 15"/>
            <p:cNvSpPr/>
            <p:nvPr/>
          </p:nvSpPr>
          <p:spPr>
            <a:xfrm>
              <a:off x="2256" y="1803"/>
              <a:ext cx="1872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RC</a:t>
              </a:r>
              <a:r>
                <a:rPr lang="en-US" altLang="zh-CN" sz="28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串、并联</a:t>
              </a:r>
              <a:r>
                <a:rPr lang="zh-CN" altLang="en-US" sz="2800" b="1" dirty="0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选频网络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2" name="AutoShape 16"/>
            <p:cNvSpPr/>
            <p:nvPr/>
          </p:nvSpPr>
          <p:spPr>
            <a:xfrm>
              <a:off x="2160" y="1323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28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Rectangle 7"/>
          <p:cNvSpPr/>
          <p:nvPr/>
        </p:nvSpPr>
        <p:spPr>
          <a:xfrm>
            <a:off x="350520" y="18891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3.2.2 </a:t>
            </a:r>
            <a:r>
              <a:rPr lang="en-US" altLang="zh-CN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RC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正弦波振荡器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3" grpId="0"/>
      <p:bldP spid="2109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337" name="Rectangle 126"/>
          <p:cNvSpPr/>
          <p:nvPr/>
        </p:nvSpPr>
        <p:spPr>
          <a:xfrm>
            <a:off x="2286000" y="2927350"/>
            <a:ext cx="4572000" cy="783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4338" name="Picture 127" descr="33630a00"/>
          <p:cNvPicPr>
            <a:picLocks noChangeAspect="1"/>
          </p:cNvPicPr>
          <p:nvPr/>
        </p:nvPicPr>
        <p:blipFill>
          <a:blip r:embed="rId1"/>
          <a:srcRect t="2356" r="4391" b="4808"/>
          <a:stretch>
            <a:fillRect/>
          </a:stretch>
        </p:blipFill>
        <p:spPr>
          <a:xfrm>
            <a:off x="252413" y="420688"/>
            <a:ext cx="8570912" cy="60690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339" name="Object 4"/>
          <p:cNvGraphicFramePr/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2" imgW="114300" imgH="215265" progId="Equation.3">
                  <p:embed/>
                </p:oleObj>
              </mc:Choice>
              <mc:Fallback>
                <p:oleObj name="" r:id="rId2" imgW="114300" imgH="215265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1"/>
          <p:cNvGrpSpPr/>
          <p:nvPr/>
        </p:nvGrpSpPr>
        <p:grpSpPr>
          <a:xfrm>
            <a:off x="8072438" y="500063"/>
            <a:ext cx="785812" cy="714375"/>
            <a:chOff x="8072462" y="500042"/>
            <a:chExt cx="785818" cy="714380"/>
          </a:xfrm>
        </p:grpSpPr>
        <p:cxnSp>
          <p:nvCxnSpPr>
            <p:cNvPr id="14341" name="直接连接符 7"/>
            <p:cNvCxnSpPr/>
            <p:nvPr/>
          </p:nvCxnSpPr>
          <p:spPr>
            <a:xfrm rot="-5400000" flipH="1">
              <a:off x="8001024" y="928670"/>
              <a:ext cx="357190" cy="214314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2" name="直接连接符 9"/>
            <p:cNvCxnSpPr/>
            <p:nvPr/>
          </p:nvCxnSpPr>
          <p:spPr>
            <a:xfrm rot="5400000" flipH="1" flipV="1">
              <a:off x="8215338" y="571480"/>
              <a:ext cx="714380" cy="571504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/>
          <p:nvPr/>
        </p:nvSpPr>
        <p:spPr>
          <a:xfrm>
            <a:off x="595313" y="510859"/>
            <a:ext cx="7119937" cy="476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振荡电路工作原理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793750" y="2648585"/>
            <a:ext cx="720725" cy="5340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若 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46" name="Rectangle 6"/>
          <p:cNvSpPr/>
          <p:nvPr/>
        </p:nvSpPr>
        <p:spPr>
          <a:xfrm>
            <a:off x="938213" y="3728085"/>
            <a:ext cx="647700" cy="42354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  <a:endParaRPr lang="zh-CN" altLang="en-US" b="1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5047" name="Object 7"/>
          <p:cNvGraphicFramePr/>
          <p:nvPr/>
        </p:nvGraphicFramePr>
        <p:xfrm>
          <a:off x="3441700" y="1496060"/>
          <a:ext cx="9540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393700" imgH="203200" progId="Equation.3">
                  <p:embed/>
                </p:oleObj>
              </mc:Choice>
              <mc:Fallback>
                <p:oleObj name="" r:id="rId1" imgW="393700" imgH="2032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41700" y="1496060"/>
                        <a:ext cx="954088" cy="487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500063" y="1357948"/>
            <a:ext cx="3062287" cy="738187"/>
            <a:chOff x="291" y="588"/>
            <a:chExt cx="1929" cy="465"/>
          </a:xfrm>
        </p:grpSpPr>
        <p:sp>
          <p:nvSpPr>
            <p:cNvPr id="19463" name="Rectangle 9"/>
            <p:cNvSpPr/>
            <p:nvPr/>
          </p:nvSpPr>
          <p:spPr>
            <a:xfrm>
              <a:off x="291" y="632"/>
              <a:ext cx="439" cy="334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当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9464" name="Object 10"/>
            <p:cNvGraphicFramePr/>
            <p:nvPr/>
          </p:nvGraphicFramePr>
          <p:xfrm>
            <a:off x="625" y="588"/>
            <a:ext cx="1048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3" imgW="826135" imgH="368300" progId="Equation.3">
                    <p:embed/>
                  </p:oleObj>
                </mc:Choice>
                <mc:Fallback>
                  <p:oleObj name="" r:id="rId3" imgW="826135" imgH="368300" progId="Equation.3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5" y="588"/>
                          <a:ext cx="1048" cy="4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Rectangle 11"/>
            <p:cNvSpPr/>
            <p:nvPr/>
          </p:nvSpPr>
          <p:spPr>
            <a:xfrm>
              <a:off x="1647" y="652"/>
              <a:ext cx="573" cy="334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时，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15053" name="Object 13"/>
          <p:cNvGraphicFramePr/>
          <p:nvPr/>
        </p:nvGraphicFramePr>
        <p:xfrm>
          <a:off x="1585913" y="2372360"/>
          <a:ext cx="23764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5" imgW="939800" imgH="431800" progId="Equation.DSMT4">
                  <p:embed/>
                </p:oleObj>
              </mc:Choice>
              <mc:Fallback>
                <p:oleObj name="" r:id="rId5" imgW="939800" imgH="4318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5913" y="2372360"/>
                        <a:ext cx="2376487" cy="108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/>
          <p:nvPr/>
        </p:nvGraphicFramePr>
        <p:xfrm>
          <a:off x="1657350" y="3566160"/>
          <a:ext cx="2238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" imgW="990600" imgH="368300" progId="Equation.3">
                  <p:embed/>
                </p:oleObj>
              </mc:Choice>
              <mc:Fallback>
                <p:oleObj name="" r:id="rId7" imgW="990600" imgH="3683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7350" y="3566160"/>
                        <a:ext cx="2238375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/>
          <p:nvPr/>
        </p:nvGrpSpPr>
        <p:grpSpPr>
          <a:xfrm>
            <a:off x="0" y="5287010"/>
            <a:ext cx="6929438" cy="1008063"/>
            <a:chOff x="135" y="3006"/>
            <a:chExt cx="3819" cy="471"/>
          </a:xfrm>
        </p:grpSpPr>
        <p:sp>
          <p:nvSpPr>
            <p:cNvPr id="19469" name="Rectangle 16"/>
            <p:cNvSpPr/>
            <p:nvPr/>
          </p:nvSpPr>
          <p:spPr>
            <a:xfrm>
              <a:off x="135" y="3079"/>
              <a:ext cx="3819" cy="247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>
                <a:lnSpc>
                  <a:spcPct val="120000"/>
                </a:lnSpc>
              </a:pPr>
              <a:endPara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19470" name="Object 17"/>
            <p:cNvGraphicFramePr/>
            <p:nvPr/>
          </p:nvGraphicFramePr>
          <p:xfrm>
            <a:off x="1943" y="3006"/>
            <a:ext cx="916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9" imgW="762000" imgH="393700" progId="Equation.3">
                    <p:embed/>
                  </p:oleObj>
                </mc:Choice>
                <mc:Fallback>
                  <p:oleObj name="" r:id="rId9" imgW="762000" imgH="393700" progId="Equation.3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43" y="3006"/>
                          <a:ext cx="916" cy="4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60" name="Rectangle 20"/>
          <p:cNvSpPr/>
          <p:nvPr/>
        </p:nvSpPr>
        <p:spPr>
          <a:xfrm>
            <a:off x="855980" y="4786948"/>
            <a:ext cx="44729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楷体_GB2312" pitchFamily="49" charset="-122"/>
              </a:rPr>
              <a:t>振荡电路满足振幅平衡条件</a:t>
            </a:r>
            <a:endParaRPr lang="zh-CN" altLang="en-US" sz="2800" b="1" dirty="0">
              <a:solidFill>
                <a:srgbClr val="8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15061" name="Object 21"/>
          <p:cNvGraphicFramePr/>
          <p:nvPr/>
        </p:nvGraphicFramePr>
        <p:xfrm>
          <a:off x="4572000" y="857250"/>
          <a:ext cx="439261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1" imgW="2348230" imgH="2258060" progId="Visio.Drawing.6">
                  <p:embed/>
                </p:oleObj>
              </mc:Choice>
              <mc:Fallback>
                <p:oleObj name="" r:id="rId11" imgW="2348230" imgH="2258060" progId="Visio.Drawing.6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2"/>
                      <a:srcRect b="10944"/>
                      <a:stretch>
                        <a:fillRect/>
                      </a:stretch>
                    </p:blipFill>
                    <p:spPr>
                      <a:xfrm>
                        <a:off x="4572000" y="857250"/>
                        <a:ext cx="4392613" cy="3817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bldLvl="0" animBg="1"/>
      <p:bldP spid="215046" grpId="0"/>
      <p:bldP spid="21506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153"/>
          <p:cNvSpPr/>
          <p:nvPr/>
        </p:nvSpPr>
        <p:spPr>
          <a:xfrm>
            <a:off x="357188" y="1143000"/>
            <a:ext cx="4392612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电容三点式振荡电路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5260" name="Object 156"/>
          <p:cNvGraphicFramePr/>
          <p:nvPr/>
        </p:nvGraphicFramePr>
        <p:xfrm>
          <a:off x="1347946" y="4777582"/>
          <a:ext cx="2592070" cy="140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1219200" imgH="660400" progId="Equation.DSMT4">
                  <p:embed/>
                </p:oleObj>
              </mc:Choice>
              <mc:Fallback>
                <p:oleObj name="" r:id="rId1" imgW="1219200" imgH="6604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7946" y="4777582"/>
                        <a:ext cx="2592070" cy="14014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/>
          <p:nvPr/>
        </p:nvSpPr>
        <p:spPr>
          <a:xfrm>
            <a:off x="274955" y="18891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</a:rPr>
              <a:t>3.2.3 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三点式</a:t>
            </a:r>
            <a:r>
              <a:rPr lang="en-US" altLang="zh-CN" sz="32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LC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振荡器</a:t>
            </a:r>
            <a:endParaRPr lang="zh-CN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0954" name="Rectangle 10"/>
          <p:cNvSpPr/>
          <p:nvPr/>
        </p:nvSpPr>
        <p:spPr>
          <a:xfrm>
            <a:off x="684213" y="6305868"/>
            <a:ext cx="8153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振荡频率：高频段，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MHz </a:t>
            </a:r>
            <a:r>
              <a:rPr lang="zh-CN" altLang="en-US" sz="28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以上，频带宽。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9005" y="2000250"/>
            <a:ext cx="2376170" cy="2146300"/>
            <a:chOff x="1463" y="3150"/>
            <a:chExt cx="3742" cy="3380"/>
          </a:xfrm>
        </p:grpSpPr>
        <p:graphicFrame>
          <p:nvGraphicFramePr>
            <p:cNvPr id="175261" name="Object 157"/>
            <p:cNvGraphicFramePr/>
            <p:nvPr/>
          </p:nvGraphicFramePr>
          <p:xfrm>
            <a:off x="1463" y="3150"/>
            <a:ext cx="3742" cy="3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3" imgW="2257425" imgH="2038350" progId="Paint.Picture">
                    <p:embed/>
                  </p:oleObj>
                </mc:Choice>
                <mc:Fallback>
                  <p:oleObj name="" r:id="rId3" imgW="2257425" imgH="2038350" progId="Paint.Picture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63" y="3150"/>
                          <a:ext cx="3742" cy="33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2551" y="5060"/>
              <a:ext cx="34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23" y="5060"/>
              <a:ext cx="34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123" y="5989"/>
              <a:ext cx="34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63" y="4807"/>
              <a:ext cx="498" cy="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+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73" y="5517"/>
              <a:ext cx="488" cy="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_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86250" y="1357630"/>
            <a:ext cx="4536440" cy="3575050"/>
            <a:chOff x="6750" y="2138"/>
            <a:chExt cx="7144" cy="5630"/>
          </a:xfrm>
        </p:grpSpPr>
        <p:pic>
          <p:nvPicPr>
            <p:cNvPr id="175259" name="Picture 155" descr="未标题-2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0" y="2138"/>
              <a:ext cx="7145" cy="56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椭圆 9"/>
            <p:cNvSpPr/>
            <p:nvPr/>
          </p:nvSpPr>
          <p:spPr>
            <a:xfrm>
              <a:off x="11469" y="4380"/>
              <a:ext cx="295" cy="2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764" y="5517"/>
              <a:ext cx="295" cy="2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635" y="6936"/>
              <a:ext cx="295" cy="2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575175" y="5031740"/>
            <a:ext cx="42672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①：首端；②：中间端；③：尾端。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首端与尾端相位差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180</a:t>
            </a:r>
            <a:r>
              <a:rPr lang="en-US" altLang="zh-CN" sz="2000" b="1" baseline="30000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</a:rPr>
              <a:t>O</a:t>
            </a:r>
            <a:endParaRPr lang="en-US" altLang="zh-CN" sz="2000" b="1" baseline="30000" dirty="0" smtClean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41"/>
          <p:cNvSpPr/>
          <p:nvPr/>
        </p:nvSpPr>
        <p:spPr>
          <a:xfrm>
            <a:off x="428625" y="1214438"/>
            <a:ext cx="4032250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电感三点式振荡电路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2795" name="Picture 43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5068" y="1642428"/>
            <a:ext cx="5111750" cy="3228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2796" name="Object 44"/>
          <p:cNvGraphicFramePr/>
          <p:nvPr/>
        </p:nvGraphicFramePr>
        <p:xfrm>
          <a:off x="2000250" y="5000625"/>
          <a:ext cx="37798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2" imgW="1511300" imgH="457200" progId="Equation.DSMT4">
                  <p:embed/>
                </p:oleObj>
              </mc:Choice>
              <mc:Fallback>
                <p:oleObj name="" r:id="rId2" imgW="1511300" imgH="4572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0250" y="5000625"/>
                        <a:ext cx="3779838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/>
          <p:nvPr/>
        </p:nvSpPr>
        <p:spPr>
          <a:xfrm>
            <a:off x="285750" y="13684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</a:rPr>
              <a:t>3.2.3 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三点式</a:t>
            </a:r>
            <a:r>
              <a:rPr lang="en-US" altLang="zh-CN" sz="32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LC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振荡器</a:t>
            </a:r>
            <a:endParaRPr lang="zh-CN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" name="组合 7"/>
          <p:cNvGrpSpPr/>
          <p:nvPr/>
        </p:nvGrpSpPr>
        <p:grpSpPr>
          <a:xfrm>
            <a:off x="571500" y="2000250"/>
            <a:ext cx="2774950" cy="2807970"/>
            <a:chOff x="900" y="3150"/>
            <a:chExt cx="4370" cy="4422"/>
          </a:xfrm>
        </p:grpSpPr>
        <p:graphicFrame>
          <p:nvGraphicFramePr>
            <p:cNvPr id="202801" name="Object 49"/>
            <p:cNvGraphicFramePr/>
            <p:nvPr/>
          </p:nvGraphicFramePr>
          <p:xfrm>
            <a:off x="900" y="3150"/>
            <a:ext cx="4370" cy="4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4" imgW="2143125" imgH="2171700" progId="Paint.Picture">
                    <p:embed/>
                  </p:oleObj>
                </mc:Choice>
                <mc:Fallback>
                  <p:oleObj name="" r:id="rId4" imgW="2143125" imgH="2171700" progId="Paint.Picture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00" y="3150"/>
                          <a:ext cx="4370" cy="44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1984" y="5514"/>
              <a:ext cx="340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749" y="5601"/>
              <a:ext cx="340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49" y="6957"/>
              <a:ext cx="340" cy="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675" y="5509"/>
              <a:ext cx="498" cy="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+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49" y="6387"/>
              <a:ext cx="488" cy="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_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9750" y="690721"/>
            <a:ext cx="33670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、电路组成法则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4739" name="Rectangle 3"/>
          <p:cNvSpPr/>
          <p:nvPr/>
        </p:nvSpPr>
        <p:spPr>
          <a:xfrm>
            <a:off x="111125" y="4361180"/>
            <a:ext cx="8856663" cy="2009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、交流通路中，晶体管的三个极与谐振回路的三个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引出端</a:t>
            </a:r>
            <a:endParaRPr lang="en-US" altLang="zh-CN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相连接。</a:t>
            </a:r>
            <a:endParaRPr lang="zh-CN" altLang="en-US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、与发射极相接的为两个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同性质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电抗，接在集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基间的为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异性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电抗。 </a:t>
            </a:r>
            <a:endParaRPr lang="zh-CN" altLang="en-US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0760" y="1497965"/>
            <a:ext cx="2376170" cy="2146300"/>
            <a:chOff x="1463" y="3150"/>
            <a:chExt cx="3742" cy="3380"/>
          </a:xfrm>
        </p:grpSpPr>
        <p:graphicFrame>
          <p:nvGraphicFramePr>
            <p:cNvPr id="175261" name="Object 157"/>
            <p:cNvGraphicFramePr/>
            <p:nvPr/>
          </p:nvGraphicFramePr>
          <p:xfrm>
            <a:off x="1463" y="3150"/>
            <a:ext cx="3742" cy="3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1" imgW="2257425" imgH="2038350" progId="Paint.Picture">
                    <p:embed/>
                  </p:oleObj>
                </mc:Choice>
                <mc:Fallback>
                  <p:oleObj name="" r:id="rId1" imgW="2257425" imgH="2038350" progId="Paint.Picture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63" y="3150"/>
                          <a:ext cx="3742" cy="33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2551" y="5060"/>
              <a:ext cx="34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23" y="5060"/>
              <a:ext cx="34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123" y="5989"/>
              <a:ext cx="34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63" y="4807"/>
              <a:ext cx="498" cy="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+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73" y="5517"/>
              <a:ext cx="488" cy="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_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80025" y="1497330"/>
            <a:ext cx="2267585" cy="2146935"/>
            <a:chOff x="900" y="3150"/>
            <a:chExt cx="4370" cy="4423"/>
          </a:xfrm>
        </p:grpSpPr>
        <p:graphicFrame>
          <p:nvGraphicFramePr>
            <p:cNvPr id="15" name="Object 49"/>
            <p:cNvGraphicFramePr/>
            <p:nvPr/>
          </p:nvGraphicFramePr>
          <p:xfrm>
            <a:off x="900" y="3150"/>
            <a:ext cx="4370" cy="4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3" imgW="2143125" imgH="2171700" progId="Paint.Picture">
                    <p:embed/>
                  </p:oleObj>
                </mc:Choice>
                <mc:Fallback>
                  <p:oleObj name="" r:id="rId3" imgW="2143125" imgH="2171700" progId="Paint.Picture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00" y="3150"/>
                          <a:ext cx="4370" cy="44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1984" y="5514"/>
              <a:ext cx="340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749" y="5601"/>
              <a:ext cx="340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749" y="6957"/>
              <a:ext cx="340" cy="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75" y="5203"/>
              <a:ext cx="498" cy="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+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49" y="6387"/>
              <a:ext cx="488" cy="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8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_</a:t>
              </a:r>
              <a:endParaRPr lang="en-US" altLang="zh-CN" sz="1800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97610" y="3746500"/>
            <a:ext cx="188341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altLang="zh-CN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电容三点式</a:t>
            </a:r>
            <a:endParaRPr lang="zh-CN" altLang="en-US" sz="20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86400" y="3729990"/>
            <a:ext cx="18973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altLang="zh-CN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电感</a:t>
            </a:r>
            <a:r>
              <a:rPr lang="zh-CN" altLang="en-US" sz="20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三点式</a:t>
            </a:r>
            <a:endParaRPr lang="zh-CN" altLang="en-US" sz="20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3"/>
          <p:cNvSpPr txBox="1"/>
          <p:nvPr/>
        </p:nvSpPr>
        <p:spPr>
          <a:xfrm>
            <a:off x="468313" y="260350"/>
            <a:ext cx="2952750" cy="584835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示例（</a:t>
            </a:r>
            <a:r>
              <a:rPr lang="en-US" altLang="zh-CN" sz="32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3200" b="1" dirty="0">
              <a:solidFill>
                <a:srgbClr val="F0240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4" name="Line 4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48197" name="Object 5"/>
          <p:cNvGraphicFramePr/>
          <p:nvPr/>
        </p:nvGraphicFramePr>
        <p:xfrm>
          <a:off x="1258888" y="1989138"/>
          <a:ext cx="63373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076450" imgH="914400" progId="Paint.Picture">
                  <p:embed/>
                </p:oleObj>
              </mc:Choice>
              <mc:Fallback>
                <p:oleObj name="" r:id="rId1" imgW="2076450" imgH="9144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8888" y="1989138"/>
                        <a:ext cx="6337300" cy="2790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箭头连接符 5"/>
          <p:cNvCxnSpPr/>
          <p:nvPr/>
        </p:nvCxnSpPr>
        <p:spPr>
          <a:xfrm>
            <a:off x="2214563" y="2143125"/>
            <a:ext cx="285750" cy="1588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286250" y="2428875"/>
            <a:ext cx="285750" cy="1588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0139 L 0.19497 -0.00139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02868 C 0.01927 0.0421 0.01025 0.05574 0.04809 0.06175 C 0.08594 0.06777 0.22101 0.06453 0.25556 0.06499 " pathEditMode="relative" ptsTypes="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495" y="1194435"/>
            <a:ext cx="7201535" cy="3389630"/>
          </a:xfrm>
          <a:prstGeom prst="rect">
            <a:avLst/>
          </a:prstGeom>
        </p:spPr>
      </p:pic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9750" y="690721"/>
            <a:ext cx="33670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、电路组成法则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4739" name="Rectangle 3"/>
          <p:cNvSpPr/>
          <p:nvPr/>
        </p:nvSpPr>
        <p:spPr>
          <a:xfrm>
            <a:off x="111125" y="4719955"/>
            <a:ext cx="8856663" cy="2009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、交流通路中，运放</a:t>
            </a:r>
            <a:r>
              <a:rPr lang="zh-CN" altLang="en-US" sz="2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的三个极与谐振回路的三个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引出端</a:t>
            </a:r>
            <a:endParaRPr lang="en-US" altLang="zh-CN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相连接。</a:t>
            </a:r>
            <a:endParaRPr lang="zh-CN" altLang="en-US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、与运放的同相端相接的为两个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同性质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电抗，接在运放的输出端和反相端间的为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异性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电抗。 </a:t>
            </a:r>
            <a:endParaRPr lang="zh-CN" altLang="en-US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179"/>
          <p:cNvSpPr/>
          <p:nvPr/>
        </p:nvSpPr>
        <p:spPr>
          <a:xfrm>
            <a:off x="428308" y="1007428"/>
            <a:ext cx="5976937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石英晶体的基本特性与等效电路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702" name="Rectangle 182"/>
          <p:cNvSpPr/>
          <p:nvPr/>
        </p:nvSpPr>
        <p:spPr>
          <a:xfrm>
            <a:off x="428625" y="1644650"/>
            <a:ext cx="2287588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极板间加电场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703" name="Rectangle 183"/>
          <p:cNvSpPr/>
          <p:nvPr/>
        </p:nvSpPr>
        <p:spPr>
          <a:xfrm>
            <a:off x="444500" y="2827338"/>
            <a:ext cx="2446338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极板间加机械力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84"/>
          <p:cNvGrpSpPr/>
          <p:nvPr/>
        </p:nvGrpSpPr>
        <p:grpSpPr>
          <a:xfrm>
            <a:off x="1555750" y="2128838"/>
            <a:ext cx="2287588" cy="684212"/>
            <a:chOff x="894" y="1489"/>
            <a:chExt cx="1441" cy="431"/>
          </a:xfrm>
        </p:grpSpPr>
        <p:sp>
          <p:nvSpPr>
            <p:cNvPr id="27653" name="Rectangle 185"/>
            <p:cNvSpPr/>
            <p:nvPr/>
          </p:nvSpPr>
          <p:spPr>
            <a:xfrm>
              <a:off x="894" y="1607"/>
              <a:ext cx="1441" cy="31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 fontAlgn="t">
                <a:lnSpc>
                  <a:spcPct val="110000"/>
                </a:lnSpc>
                <a:spcBef>
                  <a:spcPct val="20000"/>
                </a:spcBef>
                <a:buClr>
                  <a:srgbClr val="FF3300"/>
                </a:buClr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晶体机械变形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Line 186"/>
            <p:cNvSpPr/>
            <p:nvPr/>
          </p:nvSpPr>
          <p:spPr>
            <a:xfrm>
              <a:off x="1011" y="1489"/>
              <a:ext cx="189" cy="167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arrow" w="sm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" name="Group 187"/>
          <p:cNvGrpSpPr/>
          <p:nvPr/>
        </p:nvGrpSpPr>
        <p:grpSpPr>
          <a:xfrm>
            <a:off x="1538288" y="3295650"/>
            <a:ext cx="2287587" cy="719138"/>
            <a:chOff x="883" y="2224"/>
            <a:chExt cx="1441" cy="453"/>
          </a:xfrm>
        </p:grpSpPr>
        <p:sp>
          <p:nvSpPr>
            <p:cNvPr id="27656" name="Rectangle 188"/>
            <p:cNvSpPr/>
            <p:nvPr/>
          </p:nvSpPr>
          <p:spPr>
            <a:xfrm>
              <a:off x="883" y="2364"/>
              <a:ext cx="1441" cy="31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 fontAlgn="t">
                <a:lnSpc>
                  <a:spcPct val="110000"/>
                </a:lnSpc>
                <a:spcBef>
                  <a:spcPct val="20000"/>
                </a:spcBef>
                <a:buClr>
                  <a:srgbClr val="FF3300"/>
                </a:buClr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晶体产生电场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57" name="Line 189"/>
            <p:cNvSpPr/>
            <p:nvPr/>
          </p:nvSpPr>
          <p:spPr>
            <a:xfrm>
              <a:off x="1081" y="2224"/>
              <a:ext cx="211" cy="21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arrow" w="sm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07711" name="Rectangle 191"/>
          <p:cNvSpPr/>
          <p:nvPr/>
        </p:nvSpPr>
        <p:spPr>
          <a:xfrm>
            <a:off x="788988" y="4813300"/>
            <a:ext cx="1565275" cy="49720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交变电压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192"/>
          <p:cNvGrpSpPr/>
          <p:nvPr/>
        </p:nvGrpSpPr>
        <p:grpSpPr>
          <a:xfrm>
            <a:off x="2278063" y="4811713"/>
            <a:ext cx="2035175" cy="496887"/>
            <a:chOff x="1510" y="3055"/>
            <a:chExt cx="1282" cy="313"/>
          </a:xfrm>
        </p:grpSpPr>
        <p:sp>
          <p:nvSpPr>
            <p:cNvPr id="27660" name="Rectangle 193"/>
            <p:cNvSpPr/>
            <p:nvPr/>
          </p:nvSpPr>
          <p:spPr>
            <a:xfrm>
              <a:off x="1840" y="3055"/>
              <a:ext cx="952" cy="31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 fontAlgn="t">
                <a:lnSpc>
                  <a:spcPct val="110000"/>
                </a:lnSpc>
                <a:spcBef>
                  <a:spcPct val="20000"/>
                </a:spcBef>
                <a:buClr>
                  <a:srgbClr val="FF3300"/>
                </a:buClr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机械振动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61" name="Line 194"/>
            <p:cNvSpPr/>
            <p:nvPr/>
          </p:nvSpPr>
          <p:spPr>
            <a:xfrm rot="-5400000">
              <a:off x="1665" y="3084"/>
              <a:ext cx="0" cy="31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arrow" w="sm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5" name="Group 195"/>
          <p:cNvGrpSpPr/>
          <p:nvPr/>
        </p:nvGrpSpPr>
        <p:grpSpPr>
          <a:xfrm>
            <a:off x="4217988" y="4813300"/>
            <a:ext cx="2070100" cy="496888"/>
            <a:chOff x="2732" y="3056"/>
            <a:chExt cx="1304" cy="313"/>
          </a:xfrm>
        </p:grpSpPr>
        <p:sp>
          <p:nvSpPr>
            <p:cNvPr id="27663" name="Rectangle 196"/>
            <p:cNvSpPr/>
            <p:nvPr/>
          </p:nvSpPr>
          <p:spPr>
            <a:xfrm>
              <a:off x="3050" y="3056"/>
              <a:ext cx="986" cy="31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 fontAlgn="t">
                <a:lnSpc>
                  <a:spcPct val="110000"/>
                </a:lnSpc>
                <a:spcBef>
                  <a:spcPct val="20000"/>
                </a:spcBef>
                <a:buClr>
                  <a:srgbClr val="FF3300"/>
                </a:buClr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交变电场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Line 197"/>
            <p:cNvSpPr/>
            <p:nvPr/>
          </p:nvSpPr>
          <p:spPr>
            <a:xfrm rot="-5400000">
              <a:off x="2887" y="3084"/>
              <a:ext cx="0" cy="31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arrow" w="sm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07719" name="Rectangle 199"/>
          <p:cNvSpPr/>
          <p:nvPr/>
        </p:nvSpPr>
        <p:spPr>
          <a:xfrm>
            <a:off x="852488" y="5478463"/>
            <a:ext cx="7148512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当交变电压频率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固有频率时，振幅最大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720" name="Rectangle 200"/>
          <p:cNvSpPr/>
          <p:nvPr/>
        </p:nvSpPr>
        <p:spPr>
          <a:xfrm>
            <a:off x="1000125" y="6073775"/>
            <a:ext cx="2087563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压电谐振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7667" name="Picture 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1987550"/>
            <a:ext cx="4032250" cy="248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710" name="Rectangle 190"/>
          <p:cNvSpPr/>
          <p:nvPr/>
        </p:nvSpPr>
        <p:spPr>
          <a:xfrm>
            <a:off x="644525" y="4094163"/>
            <a:ext cx="1943100" cy="6324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压电效应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85750" y="14827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</a:rPr>
              <a:t>3.2.4 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石英晶体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振荡器</a:t>
            </a:r>
            <a:endParaRPr lang="zh-CN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1948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02" grpId="0"/>
      <p:bldP spid="107703" grpId="0"/>
      <p:bldP spid="107711" grpId="0"/>
      <p:bldP spid="107719" grpId="0"/>
      <p:bldP spid="107720" grpId="0"/>
      <p:bldP spid="1077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8726" name="Object 182"/>
          <p:cNvGraphicFramePr/>
          <p:nvPr/>
        </p:nvGraphicFramePr>
        <p:xfrm>
          <a:off x="2928938" y="3860483"/>
          <a:ext cx="21097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876935" imgH="419100" progId="Equation.3">
                  <p:embed/>
                </p:oleObj>
              </mc:Choice>
              <mc:Fallback>
                <p:oleObj name="" r:id="rId1" imgW="876935" imgH="4191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28938" y="3860483"/>
                        <a:ext cx="2109787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27" name="Rectangle 183"/>
          <p:cNvSpPr/>
          <p:nvPr/>
        </p:nvSpPr>
        <p:spPr>
          <a:xfrm>
            <a:off x="500063" y="4146233"/>
            <a:ext cx="220027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串联谐振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728" name="Rectangle 184"/>
          <p:cNvSpPr/>
          <p:nvPr/>
        </p:nvSpPr>
        <p:spPr>
          <a:xfrm>
            <a:off x="642938" y="3217545"/>
            <a:ext cx="1071562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特性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8730" name="Object 186"/>
          <p:cNvGraphicFramePr/>
          <p:nvPr/>
        </p:nvGraphicFramePr>
        <p:xfrm>
          <a:off x="2928938" y="4789170"/>
          <a:ext cx="3295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409700" imgH="482600" progId="Equation.3">
                  <p:embed/>
                </p:oleObj>
              </mc:Choice>
              <mc:Fallback>
                <p:oleObj name="" r:id="rId3" imgW="1409700" imgH="4826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8938" y="4789170"/>
                        <a:ext cx="3295650" cy="1117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31" name="Rectangle 187"/>
          <p:cNvSpPr/>
          <p:nvPr/>
        </p:nvSpPr>
        <p:spPr>
          <a:xfrm>
            <a:off x="500063" y="5146358"/>
            <a:ext cx="2200275" cy="5651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 fontAlgn="t">
              <a:lnSpc>
                <a:spcPct val="11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并联谐振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88"/>
          <p:cNvGrpSpPr/>
          <p:nvPr/>
        </p:nvGrpSpPr>
        <p:grpSpPr>
          <a:xfrm>
            <a:off x="1428750" y="6075045"/>
            <a:ext cx="1912938" cy="566738"/>
            <a:chOff x="663" y="3531"/>
            <a:chExt cx="1205" cy="357"/>
          </a:xfrm>
        </p:grpSpPr>
        <p:sp>
          <p:nvSpPr>
            <p:cNvPr id="28679" name="Rectangle 189"/>
            <p:cNvSpPr/>
            <p:nvPr/>
          </p:nvSpPr>
          <p:spPr>
            <a:xfrm>
              <a:off x="663" y="3531"/>
              <a:ext cx="620" cy="357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 fontAlgn="t">
                <a:lnSpc>
                  <a:spcPct val="110000"/>
                </a:lnSpc>
                <a:spcBef>
                  <a:spcPct val="20000"/>
                </a:spcBef>
                <a:buClr>
                  <a:srgbClr val="FF3300"/>
                </a:buClr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通常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8680" name="Object 190"/>
            <p:cNvGraphicFramePr/>
            <p:nvPr/>
          </p:nvGraphicFramePr>
          <p:xfrm>
            <a:off x="1156" y="3576"/>
            <a:ext cx="71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5" imgW="508000" imgH="203200" progId="Equation.3">
                    <p:embed/>
                  </p:oleObj>
                </mc:Choice>
                <mc:Fallback>
                  <p:oleObj name="" r:id="rId5" imgW="508000" imgH="2032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6" y="3576"/>
                          <a:ext cx="712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8735" name="Object 191"/>
          <p:cNvGraphicFramePr/>
          <p:nvPr/>
        </p:nvGraphicFramePr>
        <p:xfrm>
          <a:off x="6286500" y="4860608"/>
          <a:ext cx="18542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774700" imgH="457200" progId="Equation.3">
                  <p:embed/>
                </p:oleObj>
              </mc:Choice>
              <mc:Fallback>
                <p:oleObj name="" r:id="rId7" imgW="774700" imgH="4572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0" y="4860608"/>
                        <a:ext cx="1854200" cy="1087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2"/>
          <p:cNvGrpSpPr/>
          <p:nvPr/>
        </p:nvGrpSpPr>
        <p:grpSpPr>
          <a:xfrm>
            <a:off x="3714750" y="6075045"/>
            <a:ext cx="2949575" cy="566738"/>
            <a:chOff x="1930" y="3565"/>
            <a:chExt cx="1858" cy="357"/>
          </a:xfrm>
        </p:grpSpPr>
        <p:sp>
          <p:nvSpPr>
            <p:cNvPr id="28683" name="Rectangle 193"/>
            <p:cNvSpPr/>
            <p:nvPr/>
          </p:nvSpPr>
          <p:spPr>
            <a:xfrm>
              <a:off x="1930" y="3565"/>
              <a:ext cx="620" cy="357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just" fontAlgn="t">
                <a:lnSpc>
                  <a:spcPct val="110000"/>
                </a:lnSpc>
                <a:spcBef>
                  <a:spcPct val="20000"/>
                </a:spcBef>
                <a:buClr>
                  <a:srgbClr val="FF3300"/>
                </a:buClr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所以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8684" name="Object 194"/>
            <p:cNvGraphicFramePr/>
            <p:nvPr/>
          </p:nvGraphicFramePr>
          <p:xfrm>
            <a:off x="2396" y="3565"/>
            <a:ext cx="1392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9" imgW="952500" imgH="228600" progId="Equation.3">
                    <p:embed/>
                  </p:oleObj>
                </mc:Choice>
                <mc:Fallback>
                  <p:oleObj name="" r:id="rId9" imgW="952500" imgH="228600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96" y="3565"/>
                          <a:ext cx="1392" cy="3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8746" name="Picture 202" descr="未标题-1 拷贝"/>
          <p:cNvPicPr>
            <a:picLocks noChangeAspect="1"/>
          </p:cNvPicPr>
          <p:nvPr/>
        </p:nvPicPr>
        <p:blipFill>
          <a:blip r:embed="rId11"/>
          <a:srcRect t="17731" r="75639" b="19968"/>
          <a:stretch>
            <a:fillRect/>
          </a:stretch>
        </p:blipFill>
        <p:spPr>
          <a:xfrm>
            <a:off x="2714625" y="1574483"/>
            <a:ext cx="15875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28625" y="1217295"/>
            <a:ext cx="10715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1" lang="zh-CN" altLang="en-US" sz="2800" b="1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符号</a:t>
            </a:r>
            <a:endParaRPr kumimoji="1" lang="zh-CN" altLang="en-US" sz="2800" b="1" kern="1200" cap="none" spc="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63" y="2217420"/>
            <a:ext cx="10715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1" lang="zh-CN" altLang="en-US" sz="2800" b="1" kern="1200" cap="none" spc="0" normalizeH="0" baseline="0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等效</a:t>
            </a:r>
            <a:endParaRPr kumimoji="1" lang="zh-CN" altLang="en-US" sz="2800" b="1" kern="1200" cap="none" spc="0" normalizeH="0" baseline="0" noProof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pic>
        <p:nvPicPr>
          <p:cNvPr id="25" name="Picture 202" descr="未标题-1 拷贝"/>
          <p:cNvPicPr>
            <a:picLocks noChangeAspect="1"/>
          </p:cNvPicPr>
          <p:nvPr/>
        </p:nvPicPr>
        <p:blipFill>
          <a:blip r:embed="rId11"/>
          <a:srcRect l="26553" t="15335" r="44945" b="15176"/>
          <a:stretch>
            <a:fillRect/>
          </a:stretch>
        </p:blipFill>
        <p:spPr>
          <a:xfrm>
            <a:off x="4357688" y="1574483"/>
            <a:ext cx="1857375" cy="207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02" descr="未标题-1 拷贝"/>
          <p:cNvPicPr>
            <a:picLocks noChangeAspect="1"/>
          </p:cNvPicPr>
          <p:nvPr/>
        </p:nvPicPr>
        <p:blipFill>
          <a:blip r:embed="rId11"/>
          <a:srcRect l="55055" b="10384"/>
          <a:stretch>
            <a:fillRect/>
          </a:stretch>
        </p:blipFill>
        <p:spPr>
          <a:xfrm>
            <a:off x="6215063" y="1288733"/>
            <a:ext cx="2928937" cy="267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7"/>
          <p:cNvSpPr/>
          <p:nvPr/>
        </p:nvSpPr>
        <p:spPr>
          <a:xfrm>
            <a:off x="285750" y="14827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</a:rPr>
              <a:t>3.2.4 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石英晶体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振荡器</a:t>
            </a:r>
            <a:endParaRPr lang="zh-CN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1948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0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0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0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27" grpId="0"/>
      <p:bldP spid="108728" grpId="0"/>
      <p:bldP spid="108731" grpId="0"/>
      <p:bldP spid="15" grpId="0"/>
      <p:bldP spid="2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8050" name="Rectangle 2"/>
          <p:cNvSpPr/>
          <p:nvPr/>
        </p:nvSpPr>
        <p:spPr>
          <a:xfrm>
            <a:off x="2555875" y="1074103"/>
            <a:ext cx="2108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频率特性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411413" y="1842453"/>
            <a:ext cx="2984500" cy="2708275"/>
            <a:chOff x="1680" y="2688"/>
            <a:chExt cx="1834" cy="1344"/>
          </a:xfrm>
        </p:grpSpPr>
        <p:sp>
          <p:nvSpPr>
            <p:cNvPr id="29699" name="Line 4"/>
            <p:cNvSpPr/>
            <p:nvPr/>
          </p:nvSpPr>
          <p:spPr>
            <a:xfrm>
              <a:off x="1920" y="3408"/>
              <a:ext cx="124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9700" name="Line 5"/>
            <p:cNvSpPr/>
            <p:nvPr/>
          </p:nvSpPr>
          <p:spPr>
            <a:xfrm rot="-5400000">
              <a:off x="1248" y="3360"/>
              <a:ext cx="13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9701" name="Freeform 6"/>
            <p:cNvSpPr/>
            <p:nvPr/>
          </p:nvSpPr>
          <p:spPr>
            <a:xfrm>
              <a:off x="2064" y="3408"/>
              <a:ext cx="288" cy="624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77" y="144"/>
                </a:cxn>
                <a:cxn ang="0">
                  <a:pos x="0" y="624"/>
                </a:cxn>
              </a:cxnLst>
              <a:pathLst>
                <a:path w="336" h="624">
                  <a:moveTo>
                    <a:pt x="336" y="0"/>
                  </a:moveTo>
                  <a:cubicBezTo>
                    <a:pt x="268" y="20"/>
                    <a:pt x="200" y="40"/>
                    <a:pt x="144" y="144"/>
                  </a:cubicBezTo>
                  <a:cubicBezTo>
                    <a:pt x="88" y="248"/>
                    <a:pt x="44" y="436"/>
                    <a:pt x="0" y="62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2" name="Freeform 7"/>
            <p:cNvSpPr/>
            <p:nvPr/>
          </p:nvSpPr>
          <p:spPr>
            <a:xfrm flipH="1" flipV="1">
              <a:off x="2352" y="2784"/>
              <a:ext cx="240" cy="62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8" y="144"/>
                </a:cxn>
                <a:cxn ang="0">
                  <a:pos x="0" y="624"/>
                </a:cxn>
              </a:cxnLst>
              <a:pathLst>
                <a:path w="336" h="624">
                  <a:moveTo>
                    <a:pt x="336" y="0"/>
                  </a:moveTo>
                  <a:cubicBezTo>
                    <a:pt x="268" y="20"/>
                    <a:pt x="200" y="40"/>
                    <a:pt x="144" y="144"/>
                  </a:cubicBezTo>
                  <a:cubicBezTo>
                    <a:pt x="88" y="248"/>
                    <a:pt x="44" y="436"/>
                    <a:pt x="0" y="62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3" name="Freeform 8"/>
            <p:cNvSpPr/>
            <p:nvPr/>
          </p:nvSpPr>
          <p:spPr>
            <a:xfrm>
              <a:off x="2688" y="3456"/>
              <a:ext cx="336" cy="576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144" y="105"/>
                </a:cxn>
                <a:cxn ang="0">
                  <a:pos x="0" y="453"/>
                </a:cxn>
              </a:cxnLst>
              <a:pathLst>
                <a:path w="336" h="624">
                  <a:moveTo>
                    <a:pt x="336" y="0"/>
                  </a:moveTo>
                  <a:cubicBezTo>
                    <a:pt x="268" y="20"/>
                    <a:pt x="200" y="40"/>
                    <a:pt x="144" y="144"/>
                  </a:cubicBezTo>
                  <a:cubicBezTo>
                    <a:pt x="88" y="248"/>
                    <a:pt x="44" y="436"/>
                    <a:pt x="0" y="62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4" name="Line 9"/>
            <p:cNvSpPr/>
            <p:nvPr/>
          </p:nvSpPr>
          <p:spPr>
            <a:xfrm>
              <a:off x="2640" y="2736"/>
              <a:ext cx="0" cy="12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9705" name="Text Box 10"/>
            <p:cNvSpPr txBox="1"/>
            <p:nvPr/>
          </p:nvSpPr>
          <p:spPr>
            <a:xfrm>
              <a:off x="3216" y="3264"/>
              <a:ext cx="298" cy="2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p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06" name="Rectangle 11"/>
            <p:cNvSpPr/>
            <p:nvPr/>
          </p:nvSpPr>
          <p:spPr>
            <a:xfrm>
              <a:off x="1680" y="2688"/>
              <a:ext cx="238" cy="2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>
              <a:spAutoFit/>
            </a:bodyPr>
            <a:p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endPara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07" name="Line 12"/>
            <p:cNvSpPr/>
            <p:nvPr/>
          </p:nvSpPr>
          <p:spPr>
            <a:xfrm>
              <a:off x="2352" y="2736"/>
              <a:ext cx="0" cy="12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9708" name="Text Box 13"/>
            <p:cNvSpPr txBox="1"/>
            <p:nvPr/>
          </p:nvSpPr>
          <p:spPr>
            <a:xfrm>
              <a:off x="2688" y="3120"/>
              <a:ext cx="298" cy="2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p>
              <a:r>
                <a:rPr lang="en-US" altLang="zh-CN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en-US" altLang="zh-CN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Text Box 14"/>
            <p:cNvSpPr txBox="1"/>
            <p:nvPr/>
          </p:nvSpPr>
          <p:spPr>
            <a:xfrm>
              <a:off x="2064" y="3087"/>
              <a:ext cx="329" cy="2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>
              <a:spAutoFit/>
            </a:bodyPr>
            <a:p>
              <a:r>
                <a:rPr lang="en-US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8063" name="Rectangle 15"/>
          <p:cNvSpPr/>
          <p:nvPr/>
        </p:nvSpPr>
        <p:spPr>
          <a:xfrm>
            <a:off x="1258888" y="4795203"/>
            <a:ext cx="4427537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&lt;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 &lt;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，晶体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呈感性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8064" name="AutoShape 16"/>
          <p:cNvSpPr/>
          <p:nvPr/>
        </p:nvSpPr>
        <p:spPr>
          <a:xfrm>
            <a:off x="539750" y="1482090"/>
            <a:ext cx="1152525" cy="2016125"/>
          </a:xfrm>
          <a:prstGeom prst="wedgeEllipseCallout">
            <a:avLst>
              <a:gd name="adj1" fmla="val 196833"/>
              <a:gd name="adj2" fmla="val 3598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串联谐振频率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8065" name="AutoShape 17"/>
          <p:cNvSpPr/>
          <p:nvPr/>
        </p:nvSpPr>
        <p:spPr>
          <a:xfrm>
            <a:off x="6715125" y="1123315"/>
            <a:ext cx="857250" cy="3022600"/>
          </a:xfrm>
          <a:prstGeom prst="wedgeEllipseCallout">
            <a:avLst>
              <a:gd name="adj1" fmla="val -347315"/>
              <a:gd name="adj2" fmla="val 19148"/>
            </a:avLst>
          </a:prstGeom>
          <a:solidFill>
            <a:srgbClr val="BFB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并联谐振频率</a:t>
            </a:r>
            <a:endParaRPr lang="zh-CN" altLang="en-US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8066" name="Rectangle 18"/>
          <p:cNvSpPr/>
          <p:nvPr/>
        </p:nvSpPr>
        <p:spPr>
          <a:xfrm>
            <a:off x="1214438" y="5646103"/>
            <a:ext cx="4427537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&gt;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 ,   f&lt;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，晶体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呈容性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85750" y="220028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</a:rPr>
              <a:t>3.2.4 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石英晶体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振荡器</a:t>
            </a:r>
            <a:endParaRPr lang="zh-CN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1948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806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806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/>
      <p:bldP spid="258063" grpId="0" build="p"/>
      <p:bldP spid="258064" grpId="0" bldLvl="0" animBg="1"/>
      <p:bldP spid="258065" grpId="0" bldLvl="0" animBg="1"/>
      <p:bldP spid="25806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/>
          <p:nvPr/>
        </p:nvSpPr>
        <p:spPr>
          <a:xfrm>
            <a:off x="4417060" y="323310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2" name="Rectangle 3"/>
          <p:cNvSpPr/>
          <p:nvPr/>
        </p:nvSpPr>
        <p:spPr>
          <a:xfrm>
            <a:off x="4417060" y="297116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00063" y="2145665"/>
            <a:ext cx="4171950" cy="3773488"/>
            <a:chOff x="471" y="1301"/>
            <a:chExt cx="2041" cy="1998"/>
          </a:xfrm>
        </p:grpSpPr>
        <p:graphicFrame>
          <p:nvGraphicFramePr>
            <p:cNvPr id="30724" name="Object 5"/>
            <p:cNvGraphicFramePr/>
            <p:nvPr/>
          </p:nvGraphicFramePr>
          <p:xfrm>
            <a:off x="471" y="1301"/>
            <a:ext cx="2041" cy="1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" imgW="1656080" imgH="1050925" progId="Visio.Drawing.11">
                    <p:embed/>
                  </p:oleObj>
                </mc:Choice>
                <mc:Fallback>
                  <p:oleObj name="" r:id="rId1" imgW="1656080" imgH="1050925" progId="Visio.Drawing.11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1" y="1301"/>
                          <a:ext cx="2041" cy="16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5" name="Text Box 6"/>
            <p:cNvSpPr txBox="1"/>
            <p:nvPr/>
          </p:nvSpPr>
          <p:spPr>
            <a:xfrm>
              <a:off x="716" y="3041"/>
              <a:ext cx="1456" cy="2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并联谐振电路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787900" y="1915478"/>
            <a:ext cx="4070350" cy="3994150"/>
            <a:chOff x="3198" y="1162"/>
            <a:chExt cx="1996" cy="2102"/>
          </a:xfrm>
        </p:grpSpPr>
        <p:graphicFrame>
          <p:nvGraphicFramePr>
            <p:cNvPr id="30727" name="Object 8"/>
            <p:cNvGraphicFramePr/>
            <p:nvPr/>
          </p:nvGraphicFramePr>
          <p:xfrm>
            <a:off x="3198" y="1162"/>
            <a:ext cx="1996" cy="1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3" imgW="1555115" imgH="1403985" progId="Visio.Drawing.11">
                    <p:embed/>
                  </p:oleObj>
                </mc:Choice>
                <mc:Fallback>
                  <p:oleObj name="" r:id="rId3" imgW="1555115" imgH="1403985" progId="Visio.Drawing.11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rcRect t="4813"/>
                        <a:stretch>
                          <a:fillRect/>
                        </a:stretch>
                      </p:blipFill>
                      <p:spPr>
                        <a:xfrm>
                          <a:off x="3198" y="1162"/>
                          <a:ext cx="1996" cy="19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8" name="Text Box 9"/>
            <p:cNvSpPr txBox="1"/>
            <p:nvPr/>
          </p:nvSpPr>
          <p:spPr>
            <a:xfrm>
              <a:off x="3723" y="3012"/>
              <a:ext cx="113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串联谐振电路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395605" y="1050290"/>
            <a:ext cx="9219565" cy="56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石英晶体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振荡电路：谐振，频率单一，稳定性高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85750" y="148273"/>
            <a:ext cx="5929313" cy="7191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</a:rPr>
              <a:t>3.2.4 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石英晶体</a:t>
            </a:r>
            <a:r>
              <a:rPr lang="zh-CN" alt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振荡器</a:t>
            </a:r>
            <a:endParaRPr lang="zh-CN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1948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      </a:t>
            </a:r>
            <a:endParaRPr lang="en-US" altLang="zh-CN" sz="2800" smtClean="0"/>
          </a:p>
        </p:txBody>
      </p:sp>
      <p:sp>
        <p:nvSpPr>
          <p:cNvPr id="44034" name="Rectangle 2"/>
          <p:cNvSpPr>
            <a:spLocks noGrp="1"/>
          </p:cNvSpPr>
          <p:nvPr>
            <p:ph type="title" hasCustomPrompt="1"/>
          </p:nvPr>
        </p:nvSpPr>
        <p:spPr>
          <a:xfrm>
            <a:off x="468303" y="404810"/>
            <a:ext cx="8540750" cy="1142999"/>
          </a:xfrm>
        </p:spPr>
        <p:txBody>
          <a:bodyPr vert="horz" wrap="square" lIns="91440" tIns="45720" rIns="91440" bIns="45720" rtlCol="0" anchor="ctr">
            <a:normAutofit fontScale="90000"/>
          </a:bodyPr>
          <a:p>
            <a:pPr marL="838200" indent="-838200" algn="l" eaLnBrk="1" fontAlgn="base" hangingPunct="1"/>
            <a:r>
              <a:rPr lang="zh-CN" altLang="en-US" sz="4000" b="1" i="1" strike="noStrike" noProof="1" dirty="0"/>
              <a:t>作业</a:t>
            </a:r>
            <a:br>
              <a:rPr lang="zh-CN" altLang="en-US" sz="4000" b="1" i="1" dirty="0"/>
            </a:br>
            <a:endParaRPr lang="zh-CN" altLang="en-US" sz="4000" b="1" i="1" strike="noStrike" noProof="1" dirty="0"/>
          </a:p>
        </p:txBody>
      </p:sp>
      <p:sp>
        <p:nvSpPr>
          <p:cNvPr id="117762" name="Rectangle 3"/>
          <p:cNvSpPr>
            <a:spLocks noGrp="1"/>
          </p:cNvSpPr>
          <p:nvPr/>
        </p:nvSpPr>
        <p:spPr>
          <a:xfrm>
            <a:off x="457200" y="1600200"/>
            <a:ext cx="8229600" cy="3268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1pPr>
            <a:lvl2pPr marL="45720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2" charset="-122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必做：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三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章课后习题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3.2-3.4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，书上自己完成，不用写作业本上）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3-5，3-7，3-10，3-13，3-15，3-17</a:t>
            </a: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选做：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3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.14</a:t>
            </a:r>
            <a:endParaRPr lang="en-US" altLang="zh-CN" sz="2800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468313" y="260350"/>
            <a:ext cx="2952750" cy="579438"/>
          </a:xfrm>
          <a:prstGeom prst="rect">
            <a:avLst/>
          </a:prstGeom>
          <a:noFill/>
          <a:ln w="38100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示例（</a:t>
            </a:r>
            <a:r>
              <a:rPr lang="en-US" altLang="zh-CN" sz="32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 b="1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3200" b="1" dirty="0">
              <a:solidFill>
                <a:srgbClr val="F0240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49221" name="Picture 5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928813"/>
            <a:ext cx="6119812" cy="3910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9222" name="AutoShape 6"/>
          <p:cNvSpPr/>
          <p:nvPr/>
        </p:nvSpPr>
        <p:spPr>
          <a:xfrm>
            <a:off x="2752725" y="1268413"/>
            <a:ext cx="1751013" cy="835025"/>
          </a:xfrm>
          <a:prstGeom prst="wedgeEllipseCallout">
            <a:avLst>
              <a:gd name="adj1" fmla="val -24796"/>
              <a:gd name="adj2" fmla="val 103611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68400" rIns="36000" bIns="684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反馈通路（本级）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9223" name="AutoShape 7"/>
          <p:cNvSpPr/>
          <p:nvPr/>
        </p:nvSpPr>
        <p:spPr>
          <a:xfrm>
            <a:off x="5219700" y="836613"/>
            <a:ext cx="1681163" cy="835025"/>
          </a:xfrm>
          <a:prstGeom prst="wedgeEllipseCallout">
            <a:avLst>
              <a:gd name="adj1" fmla="val -9301"/>
              <a:gd name="adj2" fmla="val 121861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68400" rIns="36000" bIns="684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反馈通路（本级）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9224" name="AutoShape 8"/>
          <p:cNvSpPr/>
          <p:nvPr/>
        </p:nvSpPr>
        <p:spPr>
          <a:xfrm>
            <a:off x="1887538" y="5762625"/>
            <a:ext cx="1681162" cy="835025"/>
          </a:xfrm>
          <a:prstGeom prst="wedgeEllipseCallout">
            <a:avLst>
              <a:gd name="adj1" fmla="val 28472"/>
              <a:gd name="adj2" fmla="val -88782"/>
            </a:avLst>
          </a:pr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68400" rIns="36000" bIns="68400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反馈通路（级间）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曲线连接符 8"/>
          <p:cNvCxnSpPr/>
          <p:nvPr/>
        </p:nvCxnSpPr>
        <p:spPr>
          <a:xfrm>
            <a:off x="1857375" y="3929063"/>
            <a:ext cx="71438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071688" y="3214688"/>
            <a:ext cx="142875" cy="1588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9362E-6 L 0.29045 4.89362E-6 C 0.42066 4.89362E-6 0.5809 0.07146 0.5809 0.12974 L 0.5809 0.25948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2" grpId="0" bldLvl="0" animBg="1"/>
      <p:bldP spid="649223" grpId="0" bldLvl="0" animBg="1"/>
      <p:bldP spid="6492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94" name="Rectangle 37"/>
          <p:cNvSpPr/>
          <p:nvPr/>
        </p:nvSpPr>
        <p:spPr>
          <a:xfrm>
            <a:off x="250825" y="260350"/>
            <a:ext cx="4500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3.1.1 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反馈组成框图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1619250" y="4294823"/>
            <a:ext cx="2844800" cy="898525"/>
            <a:chOff x="1188" y="2624"/>
            <a:chExt cx="1888" cy="717"/>
          </a:xfrm>
        </p:grpSpPr>
        <p:sp>
          <p:nvSpPr>
            <p:cNvPr id="2083" name="Text Box 3"/>
            <p:cNvSpPr txBox="1"/>
            <p:nvPr/>
          </p:nvSpPr>
          <p:spPr>
            <a:xfrm>
              <a:off x="1188" y="2760"/>
              <a:ext cx="984" cy="368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放大：</a:t>
              </a:r>
              <a:endPara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6" name="Object 4"/>
            <p:cNvGraphicFramePr/>
            <p:nvPr/>
          </p:nvGraphicFramePr>
          <p:xfrm>
            <a:off x="2141" y="2624"/>
            <a:ext cx="935" cy="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" imgW="596900" imgH="457200" progId="Equation.3">
                    <p:embed/>
                  </p:oleObj>
                </mc:Choice>
                <mc:Fallback>
                  <p:oleObj name="" r:id="rId1" imgW="596900" imgH="457200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41" y="2624"/>
                          <a:ext cx="935" cy="7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"/>
          <p:cNvGrpSpPr/>
          <p:nvPr/>
        </p:nvGrpSpPr>
        <p:grpSpPr>
          <a:xfrm>
            <a:off x="5003800" y="4367848"/>
            <a:ext cx="2211388" cy="852487"/>
            <a:chOff x="3426" y="2891"/>
            <a:chExt cx="1541" cy="717"/>
          </a:xfrm>
        </p:grpSpPr>
        <p:sp>
          <p:nvSpPr>
            <p:cNvPr id="2082" name="Text Box 6"/>
            <p:cNvSpPr txBox="1"/>
            <p:nvPr/>
          </p:nvSpPr>
          <p:spPr>
            <a:xfrm>
              <a:off x="3426" y="3049"/>
              <a:ext cx="924" cy="384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反馈：</a:t>
              </a:r>
              <a:endPara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5" name="Object 7"/>
            <p:cNvGraphicFramePr/>
            <p:nvPr/>
          </p:nvGraphicFramePr>
          <p:xfrm>
            <a:off x="4190" y="2891"/>
            <a:ext cx="777" cy="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3" imgW="495300" imgH="457200" progId="Equation.3">
                    <p:embed/>
                  </p:oleObj>
                </mc:Choice>
                <mc:Fallback>
                  <p:oleObj name="" r:id="rId3" imgW="495300" imgH="457200" progId="Equation.3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90" y="2891"/>
                          <a:ext cx="777" cy="7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8"/>
          <p:cNvGrpSpPr/>
          <p:nvPr/>
        </p:nvGrpSpPr>
        <p:grpSpPr>
          <a:xfrm>
            <a:off x="1619250" y="5159693"/>
            <a:ext cx="3149600" cy="571500"/>
            <a:chOff x="1200" y="3797"/>
            <a:chExt cx="2222" cy="407"/>
          </a:xfrm>
        </p:grpSpPr>
        <p:sp>
          <p:nvSpPr>
            <p:cNvPr id="2081" name="Text Box 9"/>
            <p:cNvSpPr txBox="1"/>
            <p:nvPr/>
          </p:nvSpPr>
          <p:spPr>
            <a:xfrm>
              <a:off x="1200" y="3797"/>
              <a:ext cx="1080" cy="326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叠加：</a:t>
              </a:r>
              <a:endPara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4" name="Object 10"/>
            <p:cNvGraphicFramePr/>
            <p:nvPr/>
          </p:nvGraphicFramePr>
          <p:xfrm>
            <a:off x="2089" y="3826"/>
            <a:ext cx="1333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5" imgW="850265" imgH="241300" progId="Equation.3">
                    <p:embed/>
                  </p:oleObj>
                </mc:Choice>
                <mc:Fallback>
                  <p:oleObj name="" r:id="rId5" imgW="850265" imgH="241300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89" y="3826"/>
                          <a:ext cx="1333" cy="3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1"/>
          <p:cNvGrpSpPr/>
          <p:nvPr/>
        </p:nvGrpSpPr>
        <p:grpSpPr>
          <a:xfrm>
            <a:off x="1685925" y="1419225"/>
            <a:ext cx="5876925" cy="2540000"/>
            <a:chOff x="1003" y="548"/>
            <a:chExt cx="3702" cy="1600"/>
          </a:xfrm>
        </p:grpSpPr>
        <p:sp>
          <p:nvSpPr>
            <p:cNvPr id="2066" name="Rectangle 12"/>
            <p:cNvSpPr/>
            <p:nvPr/>
          </p:nvSpPr>
          <p:spPr>
            <a:xfrm>
              <a:off x="2574" y="774"/>
              <a:ext cx="1032" cy="542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基本放大</a:t>
              </a:r>
              <a:endParaRPr lang="zh-CN" altLang="en-US" sz="2400" b="1" dirty="0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电路</a:t>
              </a: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400" b="1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sz="24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67" name="Line 13"/>
            <p:cNvSpPr/>
            <p:nvPr/>
          </p:nvSpPr>
          <p:spPr>
            <a:xfrm flipV="1">
              <a:off x="3606" y="1034"/>
              <a:ext cx="1092" cy="1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2050" name="Object 14"/>
            <p:cNvGraphicFramePr/>
            <p:nvPr/>
          </p:nvGraphicFramePr>
          <p:xfrm>
            <a:off x="2172" y="599"/>
            <a:ext cx="359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7" imgW="228600" imgH="241300" progId="Equation.3">
                    <p:embed/>
                  </p:oleObj>
                </mc:Choice>
                <mc:Fallback>
                  <p:oleObj name="" r:id="rId7" imgW="228600" imgH="241300" progId="Equation.3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72" y="599"/>
                          <a:ext cx="359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5"/>
            <p:cNvGraphicFramePr/>
            <p:nvPr/>
          </p:nvGraphicFramePr>
          <p:xfrm>
            <a:off x="4366" y="611"/>
            <a:ext cx="33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9" imgW="215900" imgH="241300" progId="Equation.3">
                    <p:embed/>
                  </p:oleObj>
                </mc:Choice>
                <mc:Fallback>
                  <p:oleObj name="" r:id="rId9" imgW="215900" imgH="241300" progId="Equation.3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66" y="611"/>
                          <a:ext cx="339" cy="3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Rectangle 16"/>
            <p:cNvSpPr/>
            <p:nvPr/>
          </p:nvSpPr>
          <p:spPr>
            <a:xfrm>
              <a:off x="2598" y="1857"/>
              <a:ext cx="1032" cy="291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反馈网络</a:t>
              </a: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endParaRPr lang="en-US" altLang="zh-CN" sz="24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69" name="Line 17"/>
            <p:cNvSpPr/>
            <p:nvPr/>
          </p:nvSpPr>
          <p:spPr>
            <a:xfrm>
              <a:off x="1806" y="2003"/>
              <a:ext cx="7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18"/>
            <p:cNvSpPr/>
            <p:nvPr/>
          </p:nvSpPr>
          <p:spPr>
            <a:xfrm flipV="1">
              <a:off x="3630" y="2003"/>
              <a:ext cx="5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  <p:graphicFrame>
          <p:nvGraphicFramePr>
            <p:cNvPr id="2052" name="Object 19"/>
            <p:cNvGraphicFramePr/>
            <p:nvPr/>
          </p:nvGraphicFramePr>
          <p:xfrm>
            <a:off x="1940" y="1411"/>
            <a:ext cx="38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1" imgW="241300" imgH="254000" progId="Equation.3">
                    <p:embed/>
                  </p:oleObj>
                </mc:Choice>
                <mc:Fallback>
                  <p:oleObj name="" r:id="rId11" imgW="241300" imgH="2540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40" y="1411"/>
                          <a:ext cx="380" cy="4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1" name="Line 20"/>
            <p:cNvSpPr/>
            <p:nvPr/>
          </p:nvSpPr>
          <p:spPr>
            <a:xfrm flipV="1">
              <a:off x="4134" y="1034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2" name="Oval 21"/>
            <p:cNvSpPr/>
            <p:nvPr/>
          </p:nvSpPr>
          <p:spPr>
            <a:xfrm>
              <a:off x="4109" y="1022"/>
              <a:ext cx="48" cy="49"/>
            </a:xfrm>
            <a:prstGeom prst="ellipse">
              <a:avLst/>
            </a:prstGeom>
            <a:solidFill>
              <a:schemeClr val="tx2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073" name="Group 22"/>
            <p:cNvGrpSpPr/>
            <p:nvPr/>
          </p:nvGrpSpPr>
          <p:grpSpPr>
            <a:xfrm>
              <a:off x="1578" y="548"/>
              <a:ext cx="420" cy="826"/>
              <a:chOff x="1392" y="3024"/>
              <a:chExt cx="420" cy="815"/>
            </a:xfrm>
          </p:grpSpPr>
          <p:sp>
            <p:nvSpPr>
              <p:cNvPr id="2079" name="Oval 23"/>
              <p:cNvSpPr/>
              <p:nvPr/>
            </p:nvSpPr>
            <p:spPr>
              <a:xfrm>
                <a:off x="1440" y="3336"/>
                <a:ext cx="372" cy="37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90000" tIns="46800" rIns="90000" bIns="46800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80" name="Text Box 24"/>
              <p:cNvSpPr txBox="1"/>
              <p:nvPr/>
            </p:nvSpPr>
            <p:spPr>
              <a:xfrm>
                <a:off x="1392" y="3024"/>
                <a:ext cx="396" cy="81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90000" tIns="46800" rIns="90000" bIns="4680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8000" dirty="0">
                    <a:latin typeface="Times New Roman" panose="02020603050405020304" pitchFamily="18" charset="0"/>
                    <a:ea typeface="楷体_GB2312" pitchFamily="49" charset="-122"/>
                    <a:sym typeface="Symbol" panose="05050102010706020507" pitchFamily="18" charset="2"/>
                  </a:rPr>
                  <a:t></a:t>
                </a:r>
                <a:endParaRPr lang="en-US" altLang="zh-CN" sz="80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2074" name="Line 25"/>
            <p:cNvSpPr/>
            <p:nvPr/>
          </p:nvSpPr>
          <p:spPr>
            <a:xfrm>
              <a:off x="1818" y="1241"/>
              <a:ext cx="0" cy="76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075" name="Line 26"/>
            <p:cNvSpPr/>
            <p:nvPr/>
          </p:nvSpPr>
          <p:spPr>
            <a:xfrm>
              <a:off x="1098" y="1046"/>
              <a:ext cx="5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2053" name="Object 27"/>
            <p:cNvGraphicFramePr/>
            <p:nvPr/>
          </p:nvGraphicFramePr>
          <p:xfrm>
            <a:off x="1003" y="599"/>
            <a:ext cx="320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13" imgW="203200" imgH="241300" progId="Equation.3">
                    <p:embed/>
                  </p:oleObj>
                </mc:Choice>
                <mc:Fallback>
                  <p:oleObj name="" r:id="rId13" imgW="203200" imgH="241300" progId="Equation.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03" y="599"/>
                          <a:ext cx="320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Text Box 28"/>
            <p:cNvSpPr txBox="1"/>
            <p:nvPr/>
          </p:nvSpPr>
          <p:spPr>
            <a:xfrm>
              <a:off x="1398" y="670"/>
              <a:ext cx="588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77" name="Text Box 29"/>
            <p:cNvSpPr txBox="1"/>
            <p:nvPr/>
          </p:nvSpPr>
          <p:spPr>
            <a:xfrm>
              <a:off x="1566" y="1180"/>
              <a:ext cx="588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90000" tIns="46800" rIns="90000" bIns="4680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–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78" name="Line 30"/>
            <p:cNvSpPr/>
            <p:nvPr/>
          </p:nvSpPr>
          <p:spPr>
            <a:xfrm>
              <a:off x="1994" y="1030"/>
              <a:ext cx="55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9" name="Text Box 31"/>
          <p:cNvSpPr txBox="1"/>
          <p:nvPr/>
        </p:nvSpPr>
        <p:spPr>
          <a:xfrm>
            <a:off x="6886575" y="2395538"/>
            <a:ext cx="1416050" cy="457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输出信号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Text Box 32"/>
          <p:cNvSpPr txBox="1"/>
          <p:nvPr/>
        </p:nvSpPr>
        <p:spPr>
          <a:xfrm>
            <a:off x="739775" y="2363788"/>
            <a:ext cx="141605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输入信号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Text Box 33"/>
          <p:cNvSpPr txBox="1"/>
          <p:nvPr/>
        </p:nvSpPr>
        <p:spPr>
          <a:xfrm>
            <a:off x="2449513" y="3738563"/>
            <a:ext cx="1416050" cy="457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反馈信号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" name="Text Box 34"/>
          <p:cNvSpPr txBox="1"/>
          <p:nvPr/>
        </p:nvSpPr>
        <p:spPr>
          <a:xfrm>
            <a:off x="3059113" y="1125538"/>
            <a:ext cx="1873250" cy="457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净输入信号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180" name="矩形 7179"/>
          <p:cNvSpPr/>
          <p:nvPr/>
        </p:nvSpPr>
        <p:spPr>
          <a:xfrm>
            <a:off x="5566410" y="5731828"/>
            <a:ext cx="3352800" cy="4972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开环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无反馈通路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81" name="矩形 7180"/>
          <p:cNvSpPr/>
          <p:nvPr/>
        </p:nvSpPr>
        <p:spPr>
          <a:xfrm>
            <a:off x="5566410" y="6169978"/>
            <a:ext cx="3352800" cy="4972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闭环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有反馈通路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7" name="Line 3"/>
          <p:cNvSpPr/>
          <p:nvPr/>
        </p:nvSpPr>
        <p:spPr>
          <a:xfrm>
            <a:off x="0" y="908050"/>
            <a:ext cx="9144000" cy="0"/>
          </a:xfrm>
          <a:prstGeom prst="line">
            <a:avLst/>
          </a:prstGeom>
          <a:ln w="57150" cap="flat" cmpd="thinThick">
            <a:solidFill>
              <a:srgbClr val="730B0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矩形 22"/>
          <p:cNvSpPr/>
          <p:nvPr/>
        </p:nvSpPr>
        <p:spPr>
          <a:xfrm>
            <a:off x="1575435" y="5879465"/>
            <a:ext cx="3541395" cy="902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10000"/>
              </a:lnSpc>
              <a:buNone/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反馈通路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信号反向传输的渠道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7180" grpId="0"/>
      <p:bldP spid="7181" grpId="0"/>
      <p:bldP spid="23" grpId="0"/>
    </p:bldLst>
  </p:timing>
</p:sld>
</file>

<file path=ppt/tags/tag1.xml><?xml version="1.0" encoding="utf-8"?>
<p:tagLst xmlns:p="http://schemas.openxmlformats.org/presentationml/2006/main">
  <p:tag name="KSO_WM_UNIT_TABLE_BEAUTIFY" val="{7d90f5f7-0f9a-46ed-a3e4-57d0233db96d}"/>
</p:tagLst>
</file>

<file path=ppt/tags/tag2.xml><?xml version="1.0" encoding="utf-8"?>
<p:tagLst xmlns:p="http://schemas.openxmlformats.org/presentationml/2006/main">
  <p:tag name="KSO_WM_UNIT_PLACING_PICTURE_USER_VIEWPORT" val="{&quot;height&quot;:5585,&quot;width&quot;:14230}"/>
</p:tagLst>
</file>

<file path=ppt/theme/theme1.xml><?xml version="1.0" encoding="utf-8"?>
<a:theme xmlns:a="http://schemas.openxmlformats.org/drawingml/2006/main" name="A000120140530A79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887DCD"/>
      </a:accent1>
      <a:accent2>
        <a:srgbClr val="6F8BC9"/>
      </a:accent2>
      <a:accent3>
        <a:srgbClr val="BA88C2"/>
      </a:accent3>
      <a:accent4>
        <a:srgbClr val="84ADE4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4783</Words>
  <Application>WPS 演示</Application>
  <PresentationFormat>全屏显示(4:3)</PresentationFormat>
  <Paragraphs>1166</Paragraphs>
  <Slides>75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131</vt:i4>
      </vt:variant>
      <vt:variant>
        <vt:lpstr>幻灯片标题</vt:lpstr>
      </vt:variant>
      <vt:variant>
        <vt:i4>75</vt:i4>
      </vt:variant>
    </vt:vector>
  </HeadingPairs>
  <TitlesOfParts>
    <vt:vector size="228" baseType="lpstr">
      <vt:lpstr>Arial</vt:lpstr>
      <vt:lpstr>宋体</vt:lpstr>
      <vt:lpstr>Wingdings</vt:lpstr>
      <vt:lpstr>微软雅黑</vt:lpstr>
      <vt:lpstr>黑体</vt:lpstr>
      <vt:lpstr>幼圆</vt:lpstr>
      <vt:lpstr>Tahoma</vt:lpstr>
      <vt:lpstr>Times New Roman</vt:lpstr>
      <vt:lpstr>楷体</vt:lpstr>
      <vt:lpstr>Symbol</vt:lpstr>
      <vt:lpstr>楷体_GB2312</vt:lpstr>
      <vt:lpstr>新宋体</vt:lpstr>
      <vt:lpstr>Arial Unicode MS</vt:lpstr>
      <vt:lpstr>Monotype Sorts</vt:lpstr>
      <vt:lpstr>Wingdings</vt:lpstr>
      <vt:lpstr>华康简宋</vt:lpstr>
      <vt:lpstr>Book Antiqua</vt:lpstr>
      <vt:lpstr>华文中宋</vt:lpstr>
      <vt:lpstr>Marlett</vt:lpstr>
      <vt:lpstr>Calibri</vt:lpstr>
      <vt:lpstr>隶书</vt:lpstr>
      <vt:lpstr>A000120140530A79PPBG</vt:lpstr>
      <vt:lpstr>Paint.Picture</vt:lpstr>
      <vt:lpstr>Equation.3</vt:lpstr>
      <vt:lpstr>Equation.3</vt:lpstr>
      <vt:lpstr>Word.Picture.8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Visio.Drawing.6</vt:lpstr>
      <vt:lpstr>Equation.DSMT4</vt:lpstr>
      <vt:lpstr>Equation.3</vt:lpstr>
      <vt:lpstr>Paint.Picture</vt:lpstr>
      <vt:lpstr>Equation.DSMT4</vt:lpstr>
      <vt:lpstr>Paint.Picture</vt:lpstr>
      <vt:lpstr>Paint.Picture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Visio.Drawing.11</vt:lpstr>
      <vt:lpstr>Visio.Drawing.11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Paint.Picture</vt:lpstr>
      <vt:lpstr>Paint.Picture</vt:lpstr>
      <vt:lpstr>Paint.Picture</vt:lpstr>
      <vt:lpstr>Paint.Picture</vt:lpstr>
      <vt:lpstr>Equation.3</vt:lpstr>
      <vt:lpstr>Paint.Picture</vt:lpstr>
      <vt:lpstr>Visio.Drawing.11</vt:lpstr>
      <vt:lpstr>Visio.Drawing.6</vt:lpstr>
      <vt:lpstr>Word.Picture.8</vt:lpstr>
      <vt:lpstr>Word.Picture.8</vt:lpstr>
      <vt:lpstr>Paint.Picture</vt:lpstr>
      <vt:lpstr>Paint.Picture</vt:lpstr>
      <vt:lpstr>Word.Picture.8</vt:lpstr>
      <vt:lpstr>Paint.Picture</vt:lpstr>
      <vt:lpstr>Paint.Picture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Visio.Drawing.11</vt:lpstr>
      <vt:lpstr>Paint.Picture</vt:lpstr>
      <vt:lpstr>Equation.3</vt:lpstr>
      <vt:lpstr>Equation.3</vt:lpstr>
      <vt:lpstr>Equation.3</vt:lpstr>
      <vt:lpstr>Equation.DSMT4</vt:lpstr>
      <vt:lpstr>Equation.DSMT4</vt:lpstr>
      <vt:lpstr>Visio.Drawing.11</vt:lpstr>
      <vt:lpstr>Visio.Drawing.11</vt:lpstr>
      <vt:lpstr>Visio.Drawing.11</vt:lpstr>
      <vt:lpstr>Visio.Drawing.11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Paint.Picture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Equation.3</vt:lpstr>
      <vt:lpstr>Word.Picture.8</vt:lpstr>
      <vt:lpstr>Word.Picture.8</vt:lpstr>
      <vt:lpstr>Word.Picture.8</vt:lpstr>
      <vt:lpstr>Word.Picture.8</vt:lpstr>
      <vt:lpstr>Word.Picture.8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一、振荡器的概念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正弦波振荡器分类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 </vt:lpstr>
    </vt:vector>
  </TitlesOfParts>
  <Company>西安火炬电脑公司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mwz2</dc:creator>
  <cp:lastModifiedBy>Jane</cp:lastModifiedBy>
  <cp:revision>288</cp:revision>
  <dcterms:created xsi:type="dcterms:W3CDTF">2002-11-21T03:37:00Z</dcterms:created>
  <dcterms:modified xsi:type="dcterms:W3CDTF">2022-04-07T01:19:15Z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474FD0079D8A4A78BDF5CF20776726D0</vt:lpwstr>
  </property>
</Properties>
</file>