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png" ContentType="image/png"/>
  <Default Extension="wmf" ContentType="image/x-wmf"/>
  <Default Extension="emf" ContentType="image/x-emf"/>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332" r:id="rId4"/>
    <p:sldId id="654" r:id="rId5"/>
    <p:sldId id="655" r:id="rId6"/>
    <p:sldId id="656" r:id="rId7"/>
    <p:sldId id="657" r:id="rId8"/>
    <p:sldId id="764" r:id="rId9"/>
    <p:sldId id="765" r:id="rId10"/>
    <p:sldId id="767" r:id="rId11"/>
    <p:sldId id="768" r:id="rId12"/>
    <p:sldId id="1035" r:id="rId13"/>
    <p:sldId id="659" r:id="rId14"/>
    <p:sldId id="660" r:id="rId15"/>
    <p:sldId id="661" r:id="rId16"/>
    <p:sldId id="350" r:id="rId17"/>
    <p:sldId id="758" r:id="rId18"/>
    <p:sldId id="759" r:id="rId20"/>
    <p:sldId id="757" r:id="rId21"/>
    <p:sldId id="662" r:id="rId22"/>
    <p:sldId id="330" r:id="rId23"/>
    <p:sldId id="760" r:id="rId24"/>
    <p:sldId id="761" r:id="rId25"/>
    <p:sldId id="762" r:id="rId26"/>
    <p:sldId id="763" r:id="rId27"/>
    <p:sldId id="328" r:id="rId28"/>
    <p:sldId id="307" r:id="rId29"/>
    <p:sldId id="397" r:id="rId30"/>
    <p:sldId id="309" r:id="rId31"/>
    <p:sldId id="302" r:id="rId32"/>
    <p:sldId id="865" r:id="rId33"/>
    <p:sldId id="262" r:id="rId34"/>
    <p:sldId id="265" r:id="rId35"/>
    <p:sldId id="944" r:id="rId36"/>
    <p:sldId id="946" r:id="rId37"/>
    <p:sldId id="477" r:id="rId38"/>
    <p:sldId id="945" r:id="rId39"/>
    <p:sldId id="354" r:id="rId40"/>
    <p:sldId id="272" r:id="rId41"/>
    <p:sldId id="273" r:id="rId42"/>
    <p:sldId id="355" r:id="rId43"/>
    <p:sldId id="356" r:id="rId44"/>
    <p:sldId id="357" r:id="rId45"/>
    <p:sldId id="947" r:id="rId46"/>
    <p:sldId id="949" r:id="rId47"/>
    <p:sldId id="950" r:id="rId48"/>
    <p:sldId id="951" r:id="rId49"/>
    <p:sldId id="952" r:id="rId50"/>
    <p:sldId id="953" r:id="rId51"/>
    <p:sldId id="954" r:id="rId52"/>
    <p:sldId id="955"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1027" r:id="rId69"/>
    <p:sldId id="393" r:id="rId70"/>
    <p:sldId id="394" r:id="rId71"/>
    <p:sldId id="395" r:id="rId72"/>
    <p:sldId id="398" r:id="rId73"/>
    <p:sldId id="399" r:id="rId74"/>
    <p:sldId id="1028" r:id="rId75"/>
    <p:sldId id="400" r:id="rId76"/>
    <p:sldId id="1029" r:id="rId77"/>
    <p:sldId id="1030" r:id="rId78"/>
    <p:sldId id="402" r:id="rId79"/>
    <p:sldId id="401" r:id="rId80"/>
    <p:sldId id="403" r:id="rId81"/>
    <p:sldId id="404" r:id="rId82"/>
    <p:sldId id="405" r:id="rId83"/>
    <p:sldId id="617" r:id="rId84"/>
    <p:sldId id="406" r:id="rId85"/>
    <p:sldId id="408" r:id="rId86"/>
    <p:sldId id="410" r:id="rId87"/>
    <p:sldId id="411" r:id="rId88"/>
    <p:sldId id="412" r:id="rId89"/>
    <p:sldId id="618" r:id="rId90"/>
    <p:sldId id="414" r:id="rId91"/>
    <p:sldId id="415" r:id="rId92"/>
    <p:sldId id="416" r:id="rId93"/>
    <p:sldId id="417" r:id="rId94"/>
    <p:sldId id="418" r:id="rId95"/>
    <p:sldId id="419" r:id="rId96"/>
    <p:sldId id="420" r:id="rId97"/>
    <p:sldId id="421" r:id="rId98"/>
    <p:sldId id="422" r:id="rId99"/>
    <p:sldId id="423" r:id="rId100"/>
    <p:sldId id="424" r:id="rId101"/>
    <p:sldId id="1160" r:id="rId102"/>
    <p:sldId id="1142" r:id="rId103"/>
    <p:sldId id="1143" r:id="rId104"/>
    <p:sldId id="427" r:id="rId105"/>
    <p:sldId id="428" r:id="rId106"/>
    <p:sldId id="429" r:id="rId107"/>
    <p:sldId id="430" r:id="rId108"/>
    <p:sldId id="431" r:id="rId109"/>
    <p:sldId id="432" r:id="rId110"/>
    <p:sldId id="433" r:id="rId111"/>
    <p:sldId id="434" r:id="rId112"/>
    <p:sldId id="435" r:id="rId113"/>
    <p:sldId id="436" r:id="rId114"/>
    <p:sldId id="437" r:id="rId115"/>
    <p:sldId id="438" r:id="rId116"/>
    <p:sldId id="439" r:id="rId117"/>
    <p:sldId id="440" r:id="rId118"/>
    <p:sldId id="441" r:id="rId119"/>
    <p:sldId id="620" r:id="rId12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HANCAI"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CC3300"/>
    <a:srgbClr val="FF3300"/>
    <a:srgbClr val="003399"/>
    <a:srgbClr val="FFFF00"/>
    <a:srgbClr val="00FF00"/>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p:restoredTop sz="94736"/>
  </p:normalViewPr>
  <p:slideViewPr>
    <p:cSldViewPr showGuides="1">
      <p:cViewPr>
        <p:scale>
          <a:sx n="78" d="100"/>
          <a:sy n="78" d="100"/>
        </p:scale>
        <p:origin x="-1176" y="-246"/>
      </p:cViewPr>
      <p:guideLst>
        <p:guide orient="horz" pos="2280"/>
        <p:guide pos="2980"/>
      </p:guideLst>
    </p:cSldViewPr>
  </p:slideViewPr>
  <p:outlineViewPr>
    <p:cViewPr>
      <p:scale>
        <a:sx n="33" d="100"/>
        <a:sy n="33" d="100"/>
      </p:scale>
      <p:origin x="0" y="0"/>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4" Type="http://schemas.openxmlformats.org/officeDocument/2006/relationships/commentAuthors" Target="commentAuthors.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slide" Target="slides/slide116.xml"/><Relationship Id="rId12" Type="http://schemas.openxmlformats.org/officeDocument/2006/relationships/slide" Target="slides/slide9.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8.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2.bmp"/></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78.wmf"/><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8.vml.rels><?xml version="1.0" encoding="UTF-8" standalone="yes"?>
<Relationships xmlns="http://schemas.openxmlformats.org/package/2006/relationships"><Relationship Id="rId9" Type="http://schemas.openxmlformats.org/officeDocument/2006/relationships/image" Target="../media/image93.wmf"/><Relationship Id="rId8" Type="http://schemas.openxmlformats.org/officeDocument/2006/relationships/image" Target="../media/image92.wmf"/><Relationship Id="rId7" Type="http://schemas.openxmlformats.org/officeDocument/2006/relationships/image" Target="../media/image91.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 Id="rId3" Type="http://schemas.openxmlformats.org/officeDocument/2006/relationships/image" Target="../media/image87.wmf"/><Relationship Id="rId2" Type="http://schemas.openxmlformats.org/officeDocument/2006/relationships/image" Target="../media/image86.wmf"/><Relationship Id="rId17" Type="http://schemas.openxmlformats.org/officeDocument/2006/relationships/image" Target="../media/image101.wmf"/><Relationship Id="rId16" Type="http://schemas.openxmlformats.org/officeDocument/2006/relationships/image" Target="../media/image100.wmf"/><Relationship Id="rId15" Type="http://schemas.openxmlformats.org/officeDocument/2006/relationships/image" Target="../media/image99.wmf"/><Relationship Id="rId14" Type="http://schemas.openxmlformats.org/officeDocument/2006/relationships/image" Target="../media/image98.wmf"/><Relationship Id="rId13" Type="http://schemas.openxmlformats.org/officeDocument/2006/relationships/image" Target="../media/image97.wmf"/><Relationship Id="rId12" Type="http://schemas.openxmlformats.org/officeDocument/2006/relationships/image" Target="../media/image96.wmf"/><Relationship Id="rId11" Type="http://schemas.openxmlformats.org/officeDocument/2006/relationships/image" Target="../media/image95.wmf"/><Relationship Id="rId10" Type="http://schemas.openxmlformats.org/officeDocument/2006/relationships/image" Target="../media/image94.wmf"/><Relationship Id="rId1" Type="http://schemas.openxmlformats.org/officeDocument/2006/relationships/image" Target="../media/image85.wmf"/></Relationships>
</file>

<file path=ppt/drawings/_rels/vmlDrawing29.vml.rels><?xml version="1.0" encoding="UTF-8" standalone="yes"?>
<Relationships xmlns="http://schemas.openxmlformats.org/package/2006/relationships"><Relationship Id="rId9" Type="http://schemas.openxmlformats.org/officeDocument/2006/relationships/image" Target="../media/image93.wmf"/><Relationship Id="rId8" Type="http://schemas.openxmlformats.org/officeDocument/2006/relationships/image" Target="../media/image92.wmf"/><Relationship Id="rId7" Type="http://schemas.openxmlformats.org/officeDocument/2006/relationships/image" Target="../media/image91.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 Id="rId3" Type="http://schemas.openxmlformats.org/officeDocument/2006/relationships/image" Target="../media/image87.wmf"/><Relationship Id="rId2" Type="http://schemas.openxmlformats.org/officeDocument/2006/relationships/image" Target="../media/image86.wmf"/><Relationship Id="rId17" Type="http://schemas.openxmlformats.org/officeDocument/2006/relationships/image" Target="../media/image101.wmf"/><Relationship Id="rId16" Type="http://schemas.openxmlformats.org/officeDocument/2006/relationships/image" Target="../media/image100.wmf"/><Relationship Id="rId15" Type="http://schemas.openxmlformats.org/officeDocument/2006/relationships/image" Target="../media/image99.wmf"/><Relationship Id="rId14" Type="http://schemas.openxmlformats.org/officeDocument/2006/relationships/image" Target="../media/image98.wmf"/><Relationship Id="rId13" Type="http://schemas.openxmlformats.org/officeDocument/2006/relationships/image" Target="../media/image97.wmf"/><Relationship Id="rId12" Type="http://schemas.openxmlformats.org/officeDocument/2006/relationships/image" Target="../media/image96.wmf"/><Relationship Id="rId11" Type="http://schemas.openxmlformats.org/officeDocument/2006/relationships/image" Target="../media/image95.wmf"/><Relationship Id="rId10" Type="http://schemas.openxmlformats.org/officeDocument/2006/relationships/image" Target="../media/image94.wmf"/><Relationship Id="rId1"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image" Target="../media/image102.png"/></Relationships>
</file>

<file path=ppt/drawings/_rels/vmlDrawing31.vml.rels><?xml version="1.0" encoding="UTF-8" standalone="yes"?>
<Relationships xmlns="http://schemas.openxmlformats.org/package/2006/relationships"><Relationship Id="rId5" Type="http://schemas.openxmlformats.org/officeDocument/2006/relationships/image" Target="../media/image102.png"/><Relationship Id="rId4" Type="http://schemas.openxmlformats.org/officeDocument/2006/relationships/image" Target="../media/image109.wmf"/><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34.vml.rels><?xml version="1.0" encoding="UTF-8" standalone="yes"?>
<Relationships xmlns="http://schemas.openxmlformats.org/package/2006/relationships"><Relationship Id="rId9" Type="http://schemas.openxmlformats.org/officeDocument/2006/relationships/image" Target="../media/image120.emf"/><Relationship Id="rId8" Type="http://schemas.openxmlformats.org/officeDocument/2006/relationships/image" Target="../media/image119.emf"/><Relationship Id="rId7" Type="http://schemas.openxmlformats.org/officeDocument/2006/relationships/image" Target="../media/image118.e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 Id="rId3" Type="http://schemas.openxmlformats.org/officeDocument/2006/relationships/image" Target="../media/image114.emf"/><Relationship Id="rId2" Type="http://schemas.openxmlformats.org/officeDocument/2006/relationships/image" Target="../media/image113.emf"/><Relationship Id="rId12" Type="http://schemas.openxmlformats.org/officeDocument/2006/relationships/image" Target="../media/image123.emf"/><Relationship Id="rId11" Type="http://schemas.openxmlformats.org/officeDocument/2006/relationships/image" Target="../media/image122.emf"/><Relationship Id="rId10" Type="http://schemas.openxmlformats.org/officeDocument/2006/relationships/image" Target="../media/image121.emf"/><Relationship Id="rId1" Type="http://schemas.openxmlformats.org/officeDocument/2006/relationships/image" Target="../media/image11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2.jpeg"/></Relationships>
</file>

<file path=ppt/drawings/_rels/vmlDrawing4.vml.rels><?xml version="1.0" encoding="UTF-8" standalone="yes"?>
<Relationships xmlns="http://schemas.openxmlformats.org/package/2006/relationships"><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39.wmf"/><Relationship Id="rId8" Type="http://schemas.openxmlformats.org/officeDocument/2006/relationships/image" Target="../media/image38.wmf"/><Relationship Id="rId7" Type="http://schemas.openxmlformats.org/officeDocument/2006/relationships/image" Target="../media/image37.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1"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364" name="Rectangle 4"/>
          <p:cNvSpPr>
            <a:spLocks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1"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Times New Roman" panose="02020603050405020304" pitchFamily="18" charset="0"/>
                <a:ea typeface="宋体" panose="02010600030101010101" pitchFamily="2" charset="-122"/>
                <a:cs typeface="+mn-ea"/>
              </a:rPr>
            </a:fld>
            <a:endParaRPr lang="en-US" altLang="zh-CN" sz="1200"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24578" name="Rectangle 2"/>
          <p:cNvSpPr>
            <a:spLocks noTextEdit="1"/>
          </p:cNvSpPr>
          <p:nvPr>
            <p:ph type="sldImg"/>
          </p:nvPr>
        </p:nvSpPr>
        <p:spPr>
          <a:xfrm>
            <a:off x="1144588" y="685800"/>
            <a:ext cx="4572000" cy="3429000"/>
          </a:xfrm>
        </p:spPr>
      </p:sp>
      <p:sp>
        <p:nvSpPr>
          <p:cNvPr id="24579" name="Rectangle 3"/>
          <p:cNvSpPr>
            <a:spLocks noGrp="1"/>
          </p:cNvSpPr>
          <p:nvPr>
            <p:ph type="body"/>
          </p:nvPr>
        </p:nvSpPr>
        <p:spPr>
          <a:xfrm>
            <a:off x="914400" y="4343400"/>
            <a:ext cx="5029200" cy="444500"/>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幻灯片图像占位符 1"/>
          <p:cNvSpPr>
            <a:spLocks noTextEdit="1"/>
          </p:cNvSpPr>
          <p:nvPr>
            <p:ph type="sldImg"/>
          </p:nvPr>
        </p:nvSpPr>
        <p:spPr/>
      </p:sp>
      <p:sp>
        <p:nvSpPr>
          <p:cNvPr id="102402" name="文本占位符 2"/>
          <p:cNvSpPr/>
          <p:nvPr>
            <p:ph type="body"/>
          </p:nvPr>
        </p:nvSpPr>
        <p:spPr/>
        <p:txBody>
          <a:bodyPr wrap="square" lIns="91440" tIns="45720" rIns="91440" bIns="45720" anchor="t" anchorCtr="0"/>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24578" name="Rectangle 2"/>
          <p:cNvSpPr>
            <a:spLocks noTextEdit="1"/>
          </p:cNvSpPr>
          <p:nvPr>
            <p:ph type="sldImg"/>
          </p:nvPr>
        </p:nvSpPr>
        <p:spPr>
          <a:xfrm>
            <a:off x="1144588" y="685800"/>
            <a:ext cx="4572000" cy="3429000"/>
          </a:xfrm>
        </p:spPr>
      </p:sp>
      <p:sp>
        <p:nvSpPr>
          <p:cNvPr id="24579" name="Rectangle 3"/>
          <p:cNvSpPr>
            <a:spLocks noGrp="1"/>
          </p:cNvSpPr>
          <p:nvPr>
            <p:ph type="body"/>
          </p:nvPr>
        </p:nvSpPr>
        <p:spPr>
          <a:xfrm>
            <a:off x="914400" y="4343400"/>
            <a:ext cx="5029200" cy="444500"/>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
        <p:nvSpPr>
          <p:cNvPr id="24578" name="Rectangle 2"/>
          <p:cNvSpPr>
            <a:spLocks noTextEdit="1"/>
          </p:cNvSpPr>
          <p:nvPr>
            <p:ph type="sldImg"/>
          </p:nvPr>
        </p:nvSpPr>
        <p:spPr>
          <a:xfrm>
            <a:off x="1144588" y="685800"/>
            <a:ext cx="4572000" cy="3429000"/>
          </a:xfrm>
        </p:spPr>
      </p:sp>
      <p:sp>
        <p:nvSpPr>
          <p:cNvPr id="24579" name="Rectangle 3"/>
          <p:cNvSpPr>
            <a:spLocks noGrp="1"/>
          </p:cNvSpPr>
          <p:nvPr>
            <p:ph type="body"/>
          </p:nvPr>
        </p:nvSpPr>
        <p:spPr>
          <a:xfrm>
            <a:off x="914400" y="4343400"/>
            <a:ext cx="5029200" cy="444500"/>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TextEdit="1"/>
          </p:cNvSpPr>
          <p:nvPr>
            <p:ph type="sldImg"/>
          </p:nvPr>
        </p:nvSpPr>
        <p:spPr/>
      </p:sp>
      <p:sp>
        <p:nvSpPr>
          <p:cNvPr id="44035" name="Rectangle 3"/>
          <p:cNvSpPr>
            <a:spLocks noGrp="1"/>
          </p:cNvSpPr>
          <p:nvPr>
            <p:ph type="body" idx="1"/>
          </p:nvPr>
        </p:nvSpPr>
        <p:spPr/>
        <p:txBody>
          <a:bodyPr wrap="square" lIns="91440" tIns="45720" rIns="91440" bIns="45720" anchor="t"/>
          <a:p>
            <a:pPr lvl="0"/>
            <a:r>
              <a:rPr lang="zh-CN" altLang="en-US" dirty="0"/>
              <a:t>需两个动画</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TextEdit="1"/>
          </p:cNvSpPr>
          <p:nvPr>
            <p:ph type="sldImg"/>
          </p:nvPr>
        </p:nvSpPr>
        <p:spPr/>
      </p:sp>
      <p:sp>
        <p:nvSpPr>
          <p:cNvPr id="44035" name="Rectangle 3"/>
          <p:cNvSpPr>
            <a:spLocks noGrp="1"/>
          </p:cNvSpPr>
          <p:nvPr>
            <p:ph type="body" idx="1"/>
          </p:nvPr>
        </p:nvSpPr>
        <p:spPr/>
        <p:txBody>
          <a:bodyPr wrap="square" lIns="91440" tIns="45720" rIns="91440" bIns="45720" anchor="t"/>
          <a:p>
            <a:pPr lvl="0"/>
            <a:r>
              <a:rPr lang="zh-CN" altLang="en-US" dirty="0"/>
              <a:t>需两个动画</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Tahoma" panose="020B0604030504040204" pitchFamily="34" charset="0"/>
              </a:rPr>
            </a:fld>
            <a:endParaRPr lang="en-US" altLang="zh-CN" sz="1200" dirty="0">
              <a:latin typeface="Tahoma" panose="020B0604030504040204" pitchFamily="34" charset="0"/>
            </a:endParaRPr>
          </a:p>
        </p:txBody>
      </p:sp>
      <p:sp>
        <p:nvSpPr>
          <p:cNvPr id="32770" name="Rectangle 2"/>
          <p:cNvSpPr>
            <a:spLocks noTextEdit="1"/>
          </p:cNvSpPr>
          <p:nvPr>
            <p:ph type="sldImg"/>
          </p:nvPr>
        </p:nvSpPr>
        <p:spPr/>
      </p:sp>
      <p:sp>
        <p:nvSpPr>
          <p:cNvPr id="32771" name="Rectangle 3"/>
          <p:cNvSpPr>
            <a:spLocks noGrp="1"/>
          </p:cNvSpPr>
          <p:nvPr>
            <p:ph type="body"/>
          </p:nvPr>
        </p:nvSpPr>
        <p:spPr/>
        <p:txBody>
          <a:bodyPr wrap="square" lIns="91440" tIns="45720" rIns="91440" bIns="45720" anchor="t" anchorCtr="0"/>
          <a:p>
            <a:pPr lvl="0" eaLnBrk="1" hangingPunct="1"/>
            <a:r>
              <a:rPr lang="zh-CN" altLang="en-US" dirty="0"/>
              <a:t>当温度升高或受到光的照射时，价电子能量增高，有的价电子可以挣脱原子核的束缚，而参与导电，成为</a:t>
            </a:r>
            <a:r>
              <a:rPr lang="zh-CN" altLang="en-US" dirty="0">
                <a:solidFill>
                  <a:srgbClr val="FF0000"/>
                </a:solidFill>
              </a:rPr>
              <a:t>自由电子</a:t>
            </a:r>
            <a:r>
              <a:rPr lang="zh-CN" altLang="en-US" dirty="0"/>
              <a:t>。</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53250" name="Rectangle 2"/>
          <p:cNvSpPr>
            <a:spLocks noRot="1" noTextEdit="1"/>
          </p:cNvSpPr>
          <p:nvPr>
            <p:ph type="sldImg"/>
          </p:nvPr>
        </p:nvSpPr>
        <p:spPr/>
      </p:sp>
      <p:sp>
        <p:nvSpPr>
          <p:cNvPr id="53251"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55298" name="Rectangle 2"/>
          <p:cNvSpPr>
            <a:spLocks noRot="1" noTextEdit="1"/>
          </p:cNvSpPr>
          <p:nvPr>
            <p:ph type="sldImg"/>
          </p:nvPr>
        </p:nvSpPr>
        <p:spPr/>
      </p:sp>
      <p:sp>
        <p:nvSpPr>
          <p:cNvPr id="55299"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76802" name="Rectangle 2"/>
          <p:cNvSpPr>
            <a:spLocks noRot="1" noTextEdit="1"/>
          </p:cNvSpPr>
          <p:nvPr>
            <p:ph type="sldImg"/>
          </p:nvPr>
        </p:nvSpPr>
        <p:spPr/>
      </p:sp>
      <p:sp>
        <p:nvSpPr>
          <p:cNvPr id="76803" name="Rectangle 3"/>
          <p:cNvSpPr>
            <a:spLocks noGrp="1"/>
          </p:cNvSpPr>
          <p:nvPr>
            <p:ph type="body"/>
          </p:nvPr>
        </p:nvSpPr>
        <p:spPr/>
        <p:txBody>
          <a:bodyPr wrap="square" lIns="91440" tIns="45720" rIns="91440" bIns="45720" anchor="t" anchorCtr="0"/>
          <a:p>
            <a:pPr lvl="0" eaLnBrk="1" hangingPunct="1"/>
            <a:r>
              <a:rPr lang="zh-CN" altLang="en-US" sz="900" b="1" dirty="0">
                <a:solidFill>
                  <a:srgbClr val="000000"/>
                </a:solidFill>
              </a:rPr>
              <a:t>三极管的放大作用是在一定的外部条件控制下，通过载流子传输体现出来的。</a:t>
            </a:r>
            <a:endParaRPr lang="zh-CN" altLang="en-US" sz="900" b="1" dirty="0">
              <a:solidFill>
                <a:srgbClr val="000000"/>
              </a:solidFill>
            </a:endParaRPr>
          </a:p>
          <a:p>
            <a:pPr lvl="0" eaLnBrk="1" hangingPunct="1">
              <a:lnSpc>
                <a:spcPct val="120000"/>
              </a:lnSpc>
              <a:spcBef>
                <a:spcPct val="5000"/>
              </a:spcBef>
            </a:pPr>
            <a:r>
              <a:rPr lang="zh-CN" altLang="en-US" sz="800" b="1" dirty="0">
                <a:solidFill>
                  <a:srgbClr val="000000"/>
                </a:solidFill>
                <a:latin typeface="楷体_GB2312" pitchFamily="49" charset="-122"/>
                <a:ea typeface="楷体_GB2312" pitchFamily="49" charset="-122"/>
              </a:rPr>
              <a:t>发射区：发射载流子</a:t>
            </a:r>
            <a:endParaRPr lang="zh-CN" altLang="en-US" sz="800" b="1" dirty="0">
              <a:solidFill>
                <a:srgbClr val="000000"/>
              </a:solidFill>
              <a:latin typeface="楷体_GB2312" pitchFamily="49" charset="-122"/>
              <a:ea typeface="楷体_GB2312" pitchFamily="49" charset="-122"/>
            </a:endParaRPr>
          </a:p>
          <a:p>
            <a:pPr lvl="0" eaLnBrk="1" hangingPunct="1">
              <a:lnSpc>
                <a:spcPct val="120000"/>
              </a:lnSpc>
              <a:spcBef>
                <a:spcPct val="5000"/>
              </a:spcBef>
            </a:pPr>
            <a:r>
              <a:rPr lang="zh-CN" altLang="en-US" sz="800" b="1" dirty="0">
                <a:solidFill>
                  <a:srgbClr val="000000"/>
                </a:solidFill>
                <a:latin typeface="楷体_GB2312" pitchFamily="49" charset="-122"/>
                <a:ea typeface="楷体_GB2312" pitchFamily="49" charset="-122"/>
              </a:rPr>
              <a:t>集电区：收集载流子</a:t>
            </a:r>
            <a:endParaRPr lang="zh-CN" altLang="en-US" sz="800" b="1" dirty="0">
              <a:solidFill>
                <a:srgbClr val="000000"/>
              </a:solidFill>
              <a:latin typeface="楷体_GB2312" pitchFamily="49" charset="-122"/>
              <a:ea typeface="楷体_GB2312" pitchFamily="49" charset="-122"/>
            </a:endParaRPr>
          </a:p>
          <a:p>
            <a:pPr lvl="0" eaLnBrk="1" hangingPunct="1">
              <a:lnSpc>
                <a:spcPct val="120000"/>
              </a:lnSpc>
              <a:spcBef>
                <a:spcPct val="5000"/>
              </a:spcBef>
            </a:pPr>
            <a:r>
              <a:rPr lang="zh-CN" altLang="en-US" sz="800" b="1" dirty="0">
                <a:solidFill>
                  <a:srgbClr val="000000"/>
                </a:solidFill>
                <a:latin typeface="楷体_GB2312" pitchFamily="49" charset="-122"/>
                <a:ea typeface="楷体_GB2312" pitchFamily="49" charset="-122"/>
              </a:rPr>
              <a:t>基区：传送和控制载流子</a:t>
            </a:r>
            <a:endParaRPr lang="zh-CN" altLang="en-US" sz="900" b="1" dirty="0">
              <a:solidFill>
                <a:srgbClr val="000000"/>
              </a:solidFill>
            </a:endParaRPr>
          </a:p>
          <a:p>
            <a:pPr lvl="0" eaLnBrk="1" hangingPunct="1"/>
            <a:endParaRPr lang="zh-CN" altLang="en-US" sz="900" b="1" dirty="0">
              <a:solidFill>
                <a:srgbClr val="000000"/>
              </a:solidFill>
            </a:endParaRPr>
          </a:p>
          <a:p>
            <a:pPr lvl="0" eaLnBrk="1" hangingPunct="1"/>
            <a:r>
              <a:rPr lang="zh-CN" altLang="en-US" b="1" dirty="0"/>
              <a:t>由于三极管内有两种载流子</a:t>
            </a:r>
            <a:r>
              <a:rPr lang="en-US" altLang="zh-CN" b="1" dirty="0"/>
              <a:t>(</a:t>
            </a:r>
            <a:r>
              <a:rPr lang="zh-CN" altLang="en-US" b="1" dirty="0"/>
              <a:t>自由电子和空穴</a:t>
            </a:r>
            <a:r>
              <a:rPr lang="en-US" altLang="zh-CN" b="1" dirty="0"/>
              <a:t>)</a:t>
            </a:r>
            <a:r>
              <a:rPr lang="zh-CN" altLang="en-US" b="1" dirty="0"/>
              <a:t>参与导电，故称为双极型三极管或</a:t>
            </a:r>
            <a:r>
              <a:rPr lang="en-US" altLang="zh-CN" b="1" dirty="0">
                <a:solidFill>
                  <a:srgbClr val="3333FF"/>
                </a:solidFill>
              </a:rPr>
              <a:t>BJT</a:t>
            </a:r>
            <a:r>
              <a:rPr lang="en-US" altLang="zh-CN" b="1" dirty="0"/>
              <a:t> (Bipolar Junction Transistor)</a:t>
            </a:r>
            <a:r>
              <a:rPr lang="zh-CN" altLang="en-US" b="1" dirty="0"/>
              <a:t>。</a:t>
            </a:r>
            <a:endParaRPr lang="zh-CN" alt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3074" name="图片 9"/>
          <p:cNvPicPr>
            <a:picLocks noChangeAspect="1"/>
          </p:cNvPicPr>
          <p:nvPr/>
        </p:nvPicPr>
        <p:blipFill>
          <a:blip r:embed="rId2"/>
          <a:stretch>
            <a:fillRect/>
          </a:stretch>
        </p:blipFill>
        <p:spPr>
          <a:xfrm>
            <a:off x="0" y="0"/>
            <a:ext cx="9144000" cy="5237163"/>
          </a:xfrm>
          <a:prstGeom prst="rect">
            <a:avLst/>
          </a:prstGeom>
          <a:noFill/>
          <a:ln w="9525">
            <a:noFill/>
          </a:ln>
        </p:spPr>
      </p:pic>
      <p:sp>
        <p:nvSpPr>
          <p:cNvPr id="5" name="矩形 4"/>
          <p:cNvSpPr/>
          <p:nvPr/>
        </p:nvSpPr>
        <p:spPr>
          <a:xfrm>
            <a:off x="0" y="4005263"/>
            <a:ext cx="9144000" cy="2852738"/>
          </a:xfrm>
          <a:prstGeom prst="rect">
            <a:avLst/>
          </a:prstGeom>
          <a:gradFill flip="none" rotWithShape="1">
            <a:gsLst>
              <a:gs pos="6400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en-US" strike="noStrike" noProof="1">
              <a:latin typeface="Arial" panose="020B0604020202020204" pitchFamily="34" charset="0"/>
              <a:ea typeface="黑体" panose="02010609060101010101" pitchFamily="2" charset="-122"/>
            </a:endParaRPr>
          </a:p>
        </p:txBody>
      </p:sp>
      <p:sp>
        <p:nvSpPr>
          <p:cNvPr id="3" name="KSO_CT2"/>
          <p:cNvSpPr>
            <a:spLocks noGrp="1"/>
          </p:cNvSpPr>
          <p:nvPr>
            <p:ph type="subTitle" idx="1"/>
          </p:nvPr>
        </p:nvSpPr>
        <p:spPr>
          <a:xfrm>
            <a:off x="1001489" y="6022569"/>
            <a:ext cx="7097480" cy="467211"/>
          </a:xfrm>
          <a:noFill/>
        </p:spPr>
        <p:txBody>
          <a:bodyPr anchor="ctr">
            <a:noAutofit/>
          </a:bodyPr>
          <a:lstStyle>
            <a:lvl1pPr marL="0" indent="0" algn="ctr">
              <a:buNone/>
              <a:defRPr sz="1800" baseline="0">
                <a:solidFill>
                  <a:schemeClr val="bg1">
                    <a:lumMod val="65000"/>
                  </a:schemeClr>
                </a:solidFill>
                <a:latin typeface="Arial" panose="020B0604020202020204" pitchFamily="34" charset="0"/>
                <a:ea typeface="黑体" panose="0201060906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dirty="0" smtClean="0"/>
          </a:p>
        </p:txBody>
      </p:sp>
      <p:sp>
        <p:nvSpPr>
          <p:cNvPr id="7" name="KSO_CT1"/>
          <p:cNvSpPr>
            <a:spLocks noGrp="1"/>
          </p:cNvSpPr>
          <p:nvPr>
            <p:ph type="title"/>
          </p:nvPr>
        </p:nvSpPr>
        <p:spPr>
          <a:xfrm>
            <a:off x="1001490" y="4994694"/>
            <a:ext cx="7097479" cy="935714"/>
          </a:xfrm>
        </p:spPr>
        <p:txBody>
          <a:bodyPr/>
          <a:lstStyle>
            <a:lvl1pPr algn="ctr">
              <a:defRPr sz="3600" baseline="0">
                <a:ln w="12700">
                  <a:solidFill>
                    <a:schemeClr val="bg1"/>
                  </a:solidFill>
                </a:ln>
                <a:solidFill>
                  <a:schemeClr val="accent1">
                    <a:lumMod val="50000"/>
                  </a:schemeClr>
                </a:solidFill>
                <a:effectLst>
                  <a:glow rad="139700">
                    <a:schemeClr val="accent4">
                      <a:satMod val="175000"/>
                      <a:alpha val="15000"/>
                    </a:schemeClr>
                  </a:glow>
                </a:effectLst>
                <a:latin typeface="Arial" panose="020B0604020202020204" pitchFamily="34" charset="0"/>
                <a:ea typeface="黑体" panose="02010609060101010101" pitchFamily="2" charset="-122"/>
              </a:defRPr>
            </a:lvl1pPr>
          </a:lstStyle>
          <a:p>
            <a:pPr fontAlgn="base"/>
            <a:r>
              <a:rPr lang="zh-CN" altLang="en-US" strike="noStrike" noProof="1" smtClean="0"/>
              <a:t>单击此处编辑母版标题样式</a:t>
            </a:r>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6"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13D0CE79-49FB-443D-BEF8-6B709DE8FD0C}" type="datetimeFigureOut">
              <a:rPr lang="zh-CN" altLang="en-US" strike="noStrike" noProof="1" smtClean="0">
                <a:latin typeface="Arial" panose="020B0604020202020204" pitchFamily="34" charset="0"/>
                <a:ea typeface="黑体" panose="02010609060101010101" pitchFamily="2" charset="-122"/>
                <a:cs typeface="+mn-ea"/>
              </a:rPr>
            </a:fld>
            <a:endParaRPr lang="zh-CN" altLang="en-US" strike="noStrike" noProof="1" smtClean="0">
              <a:latin typeface="Arial" panose="020B0604020202020204" pitchFamily="34" charset="0"/>
              <a:ea typeface="黑体" panose="02010609060101010101" pitchFamily="2" charset="-122"/>
              <a:cs typeface="+mn-ea"/>
            </a:endParaRPr>
          </a:p>
        </p:txBody>
      </p:sp>
      <p:sp>
        <p:nvSpPr>
          <p:cNvPr id="7"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8"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EF906490-237C-474C-BA2E-D98840BC1F8F}" type="slidenum">
              <a:rPr lang="zh-CN" altLang="en-US" strike="noStrike" noProof="1" smtClean="0">
                <a:latin typeface="Arial" panose="020B0604020202020204" pitchFamily="34" charset="0"/>
                <a:ea typeface="黑体" panose="02010609060101010101" pitchFamily="2" charset="-122"/>
                <a:cs typeface="+mn-ea"/>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0938" y="58738"/>
            <a:ext cx="7793037"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971550" y="1395413"/>
            <a:ext cx="3914775" cy="48212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媒体占位符 3"/>
          <p:cNvSpPr>
            <a:spLocks noGrp="1"/>
          </p:cNvSpPr>
          <p:nvPr>
            <p:ph type="media" sz="half" idx="2"/>
          </p:nvPr>
        </p:nvSpPr>
        <p:spPr>
          <a:xfrm>
            <a:off x="5038725" y="1395413"/>
            <a:ext cx="3916363" cy="4821237"/>
          </a:xfrm>
        </p:spPr>
        <p:txBody>
          <a:bodyPr vert="horz" wrap="square" lIns="91440" tIns="45720" rIns="91440" bIns="45720" numCol="1" anchor="t" anchorCtr="0" compatLnSpc="1"/>
          <a:lstStyle/>
          <a:p>
            <a:pPr marL="342900" marR="0" lvl="0" indent="-342900" algn="l" defTabSz="914400" rtl="0" eaLnBrk="1" fontAlgn="base" latinLnBrk="0" hangingPunct="1">
              <a:spcBef>
                <a:spcPct val="20000"/>
              </a:spcBef>
              <a:spcAft>
                <a:spcPct val="0"/>
              </a:spcAft>
              <a:buClr>
                <a:schemeClr val="folHlink"/>
              </a:buClr>
              <a:buSzPct val="60000"/>
              <a:buFont typeface="Wingdings" panose="05000000000000000000" pitchFamily="2" charset="2"/>
              <a:buChar char="n"/>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p>
            <a:pPr marL="0" marR="0" indent="0" defTabSz="914400" rtl="0" eaLnBrk="1" fontAlgn="base" latinLnBrk="0" hangingPunct="1">
              <a:spcBef>
                <a:spcPct val="0"/>
              </a:spcBef>
              <a:spcAft>
                <a:spcPct val="0"/>
              </a:spcAft>
              <a:buClrTx/>
              <a:buSzTx/>
              <a:buFontTx/>
              <a:buNone/>
              <a:defRPr/>
            </a:pPr>
            <a:endParaRPr kumimoji="0" lang="en-US" altLang="zh-CN" sz="1400" b="0" i="0" strike="noStrike" kern="1200" cap="none" spc="0" normalizeH="0" baseline="0" noProof="0" smtClean="0">
              <a:solidFill>
                <a:schemeClr val="tx1"/>
              </a:solidFill>
              <a:latin typeface="+mn-lt"/>
              <a:ea typeface="宋体" panose="02010600030101010101" pitchFamily="2" charset="-122"/>
              <a:cs typeface="+mn-cs"/>
            </a:endParaRPr>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marL="0" marR="0" indent="0" defTabSz="914400" rtl="0" eaLnBrk="1" fontAlgn="base" latinLnBrk="0" hangingPunct="1">
              <a:spcBef>
                <a:spcPct val="0"/>
              </a:spcBef>
              <a:spcAft>
                <a:spcPct val="0"/>
              </a:spcAft>
              <a:buClrTx/>
              <a:buSzTx/>
              <a:buFontTx/>
              <a:buNone/>
              <a:defRPr/>
            </a:pPr>
            <a:endParaRPr kumimoji="0" lang="en-US" altLang="zh-CN" sz="1400" b="0" i="0" strike="noStrike" kern="1200" cap="none" spc="0" normalizeH="0" baseline="0" noProof="0" smtClean="0">
              <a:solidFill>
                <a:schemeClr val="tx1"/>
              </a:solidFill>
              <a:latin typeface="+mn-lt"/>
              <a:ea typeface="宋体" panose="02010600030101010101" pitchFamily="2" charset="-122"/>
              <a:cs typeface="+mn-cs"/>
            </a:endParaRPr>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lIns="91440" tIns="45720" rIns="91440" bIns="45720" rtlCol="0" anchor="ctr"/>
          <a:p>
            <a:pPr eaLnBrk="1" fontAlgn="base" hangingPunct="1"/>
            <a:fld id="{9A0DB2DC-4C9A-4742-B13C-FB6460FD3503}" type="slidenum">
              <a:rPr lang="en-US" altLang="zh-CN" sz="1400" b="0" strike="noStrike" noProof="1" dirty="0">
                <a:latin typeface="Tahoma" panose="020B0604030504040204" pitchFamily="34" charset="0"/>
                <a:ea typeface="黑体" panose="02010609060101010101" pitchFamily="2" charset="-122"/>
                <a:cs typeface="+mn-ea"/>
              </a:rPr>
            </a:fld>
            <a:endParaRPr lang="en-US" altLang="zh-CN" sz="1400" b="0" strike="noStrike" noProof="1" dirty="0">
              <a:latin typeface="Tahoma" panose="020B0604030504040204"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9218" name="图片 9"/>
          <p:cNvPicPr>
            <a:picLocks noChangeAspect="1"/>
          </p:cNvPicPr>
          <p:nvPr/>
        </p:nvPicPr>
        <p:blipFill>
          <a:blip r:embed="rId2"/>
          <a:stretch>
            <a:fillRect/>
          </a:stretch>
        </p:blipFill>
        <p:spPr>
          <a:xfrm>
            <a:off x="0" y="0"/>
            <a:ext cx="9144000" cy="5237163"/>
          </a:xfrm>
          <a:prstGeom prst="rect">
            <a:avLst/>
          </a:prstGeom>
          <a:noFill/>
          <a:ln w="9525">
            <a:noFill/>
          </a:ln>
        </p:spPr>
      </p:pic>
      <p:sp>
        <p:nvSpPr>
          <p:cNvPr id="5" name="矩形 4"/>
          <p:cNvSpPr/>
          <p:nvPr/>
        </p:nvSpPr>
        <p:spPr>
          <a:xfrm>
            <a:off x="0" y="4005263"/>
            <a:ext cx="9144000" cy="2852738"/>
          </a:xfrm>
          <a:prstGeom prst="rect">
            <a:avLst/>
          </a:prstGeom>
          <a:gradFill flip="none" rotWithShape="1">
            <a:gsLst>
              <a:gs pos="6400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en-US" strike="noStrike" noProof="1">
              <a:latin typeface="Arial" panose="020B0604020202020204" pitchFamily="34" charset="0"/>
              <a:ea typeface="黑体" panose="02010609060101010101" pitchFamily="2" charset="-122"/>
            </a:endParaRPr>
          </a:p>
        </p:txBody>
      </p:sp>
      <p:sp>
        <p:nvSpPr>
          <p:cNvPr id="3" name="KSO_CT2"/>
          <p:cNvSpPr>
            <a:spLocks noGrp="1"/>
          </p:cNvSpPr>
          <p:nvPr>
            <p:ph type="subTitle" idx="1"/>
          </p:nvPr>
        </p:nvSpPr>
        <p:spPr>
          <a:xfrm>
            <a:off x="1001489" y="6022569"/>
            <a:ext cx="7097480" cy="467211"/>
          </a:xfrm>
          <a:noFill/>
        </p:spPr>
        <p:txBody>
          <a:bodyPr anchor="ctr">
            <a:noAutofit/>
          </a:bodyPr>
          <a:lstStyle>
            <a:lvl1pPr marL="0" indent="0" algn="ctr">
              <a:buNone/>
              <a:defRPr sz="1800" baseline="0">
                <a:solidFill>
                  <a:schemeClr val="bg1">
                    <a:lumMod val="65000"/>
                  </a:schemeClr>
                </a:solidFill>
                <a:latin typeface="Arial" panose="020B0604020202020204" pitchFamily="34" charset="0"/>
                <a:ea typeface="黑体" panose="0201060906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dirty="0" smtClean="0"/>
          </a:p>
        </p:txBody>
      </p:sp>
      <p:sp>
        <p:nvSpPr>
          <p:cNvPr id="7" name="KSO_CT1"/>
          <p:cNvSpPr>
            <a:spLocks noGrp="1"/>
          </p:cNvSpPr>
          <p:nvPr>
            <p:ph type="title"/>
          </p:nvPr>
        </p:nvSpPr>
        <p:spPr>
          <a:xfrm>
            <a:off x="1001490" y="4994694"/>
            <a:ext cx="7097479" cy="935714"/>
          </a:xfrm>
        </p:spPr>
        <p:txBody>
          <a:bodyPr/>
          <a:lstStyle>
            <a:lvl1pPr algn="ctr">
              <a:defRPr sz="3600" baseline="0">
                <a:ln w="12700">
                  <a:solidFill>
                    <a:schemeClr val="bg1"/>
                  </a:solidFill>
                </a:ln>
                <a:solidFill>
                  <a:schemeClr val="accent1">
                    <a:lumMod val="50000"/>
                  </a:schemeClr>
                </a:solidFill>
                <a:effectLst>
                  <a:glow rad="139700">
                    <a:schemeClr val="accent4">
                      <a:satMod val="175000"/>
                      <a:alpha val="15000"/>
                    </a:schemeClr>
                  </a:glow>
                </a:effectLst>
                <a:latin typeface="Arial" panose="020B0604020202020204" pitchFamily="34" charset="0"/>
                <a:ea typeface="黑体" panose="02010609060101010101" pitchFamily="2" charset="-122"/>
              </a:defRPr>
            </a:lvl1pPr>
          </a:lstStyle>
          <a:p>
            <a:pPr fontAlgn="base"/>
            <a:r>
              <a:rPr lang="zh-CN" altLang="en-US" strike="noStrike" noProof="1" smtClean="0"/>
              <a:t>单击此处编辑母版标题样式</a:t>
            </a:r>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69900" y="423863"/>
            <a:ext cx="8240713" cy="698400"/>
          </a:xfrm>
        </p:spPr>
        <p:txBody>
          <a:bodyPr/>
          <a:lstStyle>
            <a:lvl1pPr>
              <a:defRPr b="1"/>
            </a:lvl1pPr>
          </a:lstStyle>
          <a:p>
            <a:pPr fontAlgn="base"/>
            <a:r>
              <a:rPr lang="zh-CN" altLang="en-US" strike="noStrike" noProof="1" dirty="0" smtClean="0"/>
              <a:t>编辑标题</a:t>
            </a:r>
            <a:endParaRPr lang="en-US" strike="noStrike" noProof="1" dirty="0"/>
          </a:p>
        </p:txBody>
      </p:sp>
      <p:sp>
        <p:nvSpPr>
          <p:cNvPr id="3" name="KSO_BC1"/>
          <p:cNvSpPr>
            <a:spLocks noGrp="1"/>
          </p:cNvSpPr>
          <p:nvPr>
            <p:ph idx="1"/>
          </p:nvPr>
        </p:nvSpPr>
        <p:spPr>
          <a:xfrm>
            <a:off x="1335600" y="1911600"/>
            <a:ext cx="6458400" cy="4186800"/>
          </a:xfrm>
        </p:spPr>
        <p:txBody>
          <a:bodyPr/>
          <a:lstStyle>
            <a:lvl1pPr marL="0" indent="0">
              <a:spcBef>
                <a:spcPts val="0"/>
              </a:spcBef>
              <a:spcAft>
                <a:spcPts val="0"/>
              </a:spcAft>
              <a:buFontTx/>
              <a:buNone/>
              <a:defRPr sz="2400">
                <a:solidFill>
                  <a:schemeClr val="tx1"/>
                </a:solidFill>
              </a:defRPr>
            </a:lvl1pPr>
            <a:lvl2pPr marL="457200" indent="0">
              <a:spcBef>
                <a:spcPts val="0"/>
              </a:spcBef>
              <a:spcAft>
                <a:spcPts val="0"/>
              </a:spcAft>
              <a:buFontTx/>
              <a:buNone/>
              <a:defRPr sz="2000">
                <a:solidFill>
                  <a:schemeClr val="tx1"/>
                </a:solidFill>
              </a:defRPr>
            </a:lvl2pPr>
            <a:lvl3pPr marL="914400" indent="0">
              <a:spcBef>
                <a:spcPts val="0"/>
              </a:spcBef>
              <a:buFontTx/>
              <a:buNone/>
              <a:defRPr sz="1800">
                <a:solidFill>
                  <a:schemeClr val="tx1"/>
                </a:solidFill>
              </a:defRPr>
            </a:lvl3pPr>
            <a:lvl4pPr marL="1371600" indent="0">
              <a:buFontTx/>
              <a:buNone/>
              <a:defRPr sz="1800">
                <a:solidFill>
                  <a:schemeClr val="tx1"/>
                </a:solidFill>
              </a:defRPr>
            </a:lvl4pPr>
            <a:lvl5pPr marL="1828800" indent="0">
              <a:buFontTx/>
              <a:buNone/>
              <a:defRPr sz="1800">
                <a:solidFill>
                  <a:schemeClr val="tx1"/>
                </a:solidFill>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页脚占位符 4"/>
          <p:cNvSpPr>
            <a:spLocks noGrp="1"/>
          </p:cNvSpPr>
          <p:nvPr>
            <p:ph type="ftr" sz="quarter" idx="11"/>
          </p:nvPr>
        </p:nvSpPr>
        <p:spPr/>
        <p:txBody>
          <a:bodyPr/>
          <a:p>
            <a:pPr fontAlgn="base">
              <a:defRPr/>
            </a:pPr>
            <a:endParaRPr lang="zh-CN" altLang="en-US" strike="noStrike" noProof="1"/>
          </a:p>
        </p:txBody>
      </p:sp>
      <p:sp>
        <p:nvSpPr>
          <p:cNvPr id="6" name="灯片编号占位符 5"/>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blipFill>
          <a:blip r:embed="rId2"/>
          <a:stretch>
            <a:fillRect t="-2000"/>
          </a:stretch>
        </a:blipFill>
        <a:effectLst/>
      </p:bgPr>
    </p:bg>
    <p:spTree>
      <p:nvGrpSpPr>
        <p:cNvPr id="1" name=""/>
        <p:cNvGrpSpPr/>
        <p:nvPr/>
      </p:nvGrpSpPr>
      <p:grpSpPr>
        <a:xfrm>
          <a:off x="0" y="0"/>
          <a:ext cx="0" cy="0"/>
          <a:chOff x="0" y="0"/>
          <a:chExt cx="0" cy="0"/>
        </a:xfrm>
      </p:grpSpPr>
      <p:sp>
        <p:nvSpPr>
          <p:cNvPr id="2" name="KSO_ST1"/>
          <p:cNvSpPr>
            <a:spLocks noGrp="1"/>
          </p:cNvSpPr>
          <p:nvPr>
            <p:ph type="title"/>
          </p:nvPr>
        </p:nvSpPr>
        <p:spPr>
          <a:xfrm>
            <a:off x="1574006" y="2319386"/>
            <a:ext cx="5995988" cy="1235075"/>
          </a:xfrm>
        </p:spPr>
        <p:txBody>
          <a:bodyPr/>
          <a:lstStyle>
            <a:lvl1pPr algn="ctr">
              <a:defRPr sz="4000"/>
            </a:lvl1pPr>
          </a:lstStyle>
          <a:p>
            <a:pPr fontAlgn="base"/>
            <a:r>
              <a:rPr lang="zh-CN" altLang="en-US" strike="noStrike" noProof="1" smtClean="0"/>
              <a:t>单击此处编辑母版标题样式</a:t>
            </a:r>
            <a:endParaRPr lang="en-US" strike="noStrike" noProof="1" dirty="0"/>
          </a:p>
        </p:txBody>
      </p:sp>
      <p:sp>
        <p:nvSpPr>
          <p:cNvPr id="3" name="KSO_ST2"/>
          <p:cNvSpPr>
            <a:spLocks noGrp="1"/>
          </p:cNvSpPr>
          <p:nvPr>
            <p:ph type="body" idx="1"/>
          </p:nvPr>
        </p:nvSpPr>
        <p:spPr>
          <a:xfrm>
            <a:off x="1574006" y="3607576"/>
            <a:ext cx="5997600" cy="676800"/>
          </a:xfrm>
          <a:blipFill dpi="0" rotWithShape="1">
            <a:blip r:embed="rId2"/>
            <a:srcRect/>
            <a:stretch>
              <a:fillRect t="-2000"/>
            </a:stretch>
          </a:blipFill>
        </p:spPr>
        <p:txBody>
          <a:bodyPr anchor="ct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dirty="0" smtClean="0"/>
              <a:t>单击此处编辑母版文本样式</a:t>
            </a:r>
            <a:endParaRPr lang="zh-CN" altLang="en-US" strike="noStrike" noProof="1" dirty="0" smtClean="0"/>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fontAlgn="base">
              <a:defRPr/>
            </a:pPr>
            <a:endParaRPr lang="zh-CN" altLang="en-US" strike="noStrike"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469900" y="423863"/>
            <a:ext cx="8240713" cy="698400"/>
          </a:xfrm>
        </p:spPr>
        <p:txBody>
          <a:bodyPr/>
          <a:lstStyle/>
          <a:p>
            <a:pPr fontAlgn="base"/>
            <a:r>
              <a:rPr lang="zh-CN" altLang="en-US" strike="noStrike" noProof="1" smtClean="0"/>
              <a:t>单击此处编辑母版标题样式</a:t>
            </a:r>
            <a:endParaRPr lang="en-US" strike="noStrike" noProof="1" dirty="0"/>
          </a:p>
        </p:txBody>
      </p:sp>
      <p:sp>
        <p:nvSpPr>
          <p:cNvPr id="3" name="KSO_BC1"/>
          <p:cNvSpPr>
            <a:spLocks noGrp="1"/>
          </p:cNvSpPr>
          <p:nvPr>
            <p:ph sz="half" idx="1"/>
          </p:nvPr>
        </p:nvSpPr>
        <p:spPr>
          <a:xfrm>
            <a:off x="1335600" y="1911600"/>
            <a:ext cx="6678000" cy="1836000"/>
          </a:xfrm>
        </p:spPr>
        <p:txBody>
          <a:bodyPr/>
          <a:lstStyle>
            <a:lvl1pPr marL="0" indent="0">
              <a:lnSpc>
                <a:spcPct val="110000"/>
              </a:lnSpc>
              <a:buFontTx/>
              <a:buNone/>
              <a:defRPr sz="2400">
                <a:solidFill>
                  <a:schemeClr val="tx1"/>
                </a:solidFill>
              </a:defRPr>
            </a:lvl1pPr>
            <a:lvl2pPr marL="575945" indent="0">
              <a:lnSpc>
                <a:spcPct val="110000"/>
              </a:lnSpc>
              <a:buFontTx/>
              <a:buNone/>
              <a:defRPr sz="2000">
                <a:solidFill>
                  <a:schemeClr val="tx1"/>
                </a:solidFill>
              </a:defRPr>
            </a:lvl2pPr>
            <a:lvl3pPr marL="914400" indent="0">
              <a:lnSpc>
                <a:spcPct val="110000"/>
              </a:lnSpc>
              <a:buFontTx/>
              <a:buNone/>
              <a:defRPr/>
            </a:lvl3pPr>
            <a:lvl4pPr marL="1371600" indent="0">
              <a:lnSpc>
                <a:spcPct val="110000"/>
              </a:lnSpc>
              <a:buFontTx/>
              <a:buNone/>
              <a:defRPr/>
            </a:lvl4pPr>
            <a:lvl5pPr marL="1828800" indent="0">
              <a:lnSpc>
                <a:spcPct val="110000"/>
              </a:lnSpc>
              <a:buFontTx/>
              <a:buNone/>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KSO_BC2"/>
          <p:cNvSpPr>
            <a:spLocks noGrp="1"/>
          </p:cNvSpPr>
          <p:nvPr>
            <p:ph sz="half" idx="2"/>
          </p:nvPr>
        </p:nvSpPr>
        <p:spPr>
          <a:xfrm>
            <a:off x="1335600" y="4032000"/>
            <a:ext cx="6678000" cy="1836000"/>
          </a:xfrm>
        </p:spPr>
        <p:txBody>
          <a:bodyPr/>
          <a:lstStyle>
            <a:lvl1pPr marL="0" indent="0">
              <a:lnSpc>
                <a:spcPct val="110000"/>
              </a:lnSpc>
              <a:buFontTx/>
              <a:buNone/>
              <a:defRPr sz="2400">
                <a:solidFill>
                  <a:schemeClr val="tx1"/>
                </a:solidFill>
              </a:defRPr>
            </a:lvl1pPr>
            <a:lvl2pPr marL="575945" indent="0">
              <a:lnSpc>
                <a:spcPct val="110000"/>
              </a:lnSpc>
              <a:buFontTx/>
              <a:buNone/>
              <a:defRPr sz="2000">
                <a:solidFill>
                  <a:schemeClr val="tx1"/>
                </a:solidFill>
              </a:defRPr>
            </a:lvl2pPr>
            <a:lvl3pPr marL="914400" indent="0">
              <a:buFontTx/>
              <a:buNone/>
              <a:defRPr/>
            </a:lvl3pPr>
            <a:lvl4pPr marL="1371600" indent="0">
              <a:buFontTx/>
              <a:buNone/>
              <a:defRPr/>
            </a:lvl4pPr>
            <a:lvl5pPr marL="1828800" indent="0">
              <a:buFontTx/>
              <a:buNone/>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5" name="日期占位符 4"/>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6" name="页脚占位符 5"/>
          <p:cNvSpPr>
            <a:spLocks noGrp="1"/>
          </p:cNvSpPr>
          <p:nvPr>
            <p:ph type="ftr" sz="quarter" idx="11"/>
          </p:nvPr>
        </p:nvSpPr>
        <p:spPr/>
        <p:txBody>
          <a:bodyPr/>
          <a:p>
            <a:pPr fontAlgn="base">
              <a:defRPr/>
            </a:pPr>
            <a:endParaRPr lang="zh-CN" altLang="en-US" strike="noStrike" noProof="1"/>
          </a:p>
        </p:txBody>
      </p:sp>
      <p:sp>
        <p:nvSpPr>
          <p:cNvPr id="7" name="灯片编号占位符 6"/>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471600" y="424800"/>
            <a:ext cx="8240400" cy="698400"/>
          </a:xfrm>
        </p:spPr>
        <p:txBody>
          <a:bodyPr/>
          <a:lstStyle/>
          <a:p>
            <a:pPr fontAlgn="base"/>
            <a:r>
              <a:rPr lang="zh-CN" altLang="en-US" strike="noStrike" noProof="1" dirty="0" smtClean="0"/>
              <a:t>单击此处编辑母版标题样式</a:t>
            </a:r>
            <a:endParaRPr lang="en-US" strike="noStrike" noProof="1" dirty="0"/>
          </a:p>
        </p:txBody>
      </p:sp>
      <p:sp>
        <p:nvSpPr>
          <p:cNvPr id="3" name="Text Placeholder 2"/>
          <p:cNvSpPr>
            <a:spLocks noGrp="1"/>
          </p:cNvSpPr>
          <p:nvPr>
            <p:ph type="body" idx="1"/>
          </p:nvPr>
        </p:nvSpPr>
        <p:spPr>
          <a:xfrm>
            <a:off x="471600" y="1376362"/>
            <a:ext cx="3868340"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KSO_BC1"/>
          <p:cNvSpPr>
            <a:spLocks noGrp="1"/>
          </p:cNvSpPr>
          <p:nvPr>
            <p:ph sz="half" idx="2"/>
          </p:nvPr>
        </p:nvSpPr>
        <p:spPr>
          <a:xfrm>
            <a:off x="471600" y="2200274"/>
            <a:ext cx="3868340" cy="3684588"/>
          </a:xfrm>
        </p:spPr>
        <p:txBody>
          <a:bodyPr/>
          <a:lstStyle>
            <a:lvl1pPr>
              <a:defRPr sz="2400"/>
            </a:lvl1pPr>
            <a:lvl2pPr>
              <a:defRPr sz="2000"/>
            </a:lvl2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5" name="Text Placeholder 4"/>
          <p:cNvSpPr>
            <a:spLocks noGrp="1"/>
          </p:cNvSpPr>
          <p:nvPr>
            <p:ph type="body" sz="quarter" idx="3"/>
          </p:nvPr>
        </p:nvSpPr>
        <p:spPr>
          <a:xfrm>
            <a:off x="4824609" y="1376362"/>
            <a:ext cx="3887391"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KSO_BC2"/>
          <p:cNvSpPr>
            <a:spLocks noGrp="1"/>
          </p:cNvSpPr>
          <p:nvPr>
            <p:ph sz="quarter" idx="4"/>
          </p:nvPr>
        </p:nvSpPr>
        <p:spPr>
          <a:xfrm>
            <a:off x="4824609" y="2200274"/>
            <a:ext cx="3887391" cy="3684588"/>
          </a:xfrm>
        </p:spPr>
        <p:txBody>
          <a:bodyPr/>
          <a:lstStyle>
            <a:lvl1pPr>
              <a:defRPr sz="2400"/>
            </a:lvl1pPr>
            <a:lvl2pPr>
              <a:defRPr sz="2000"/>
            </a:lvl2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日期占位符 6"/>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8" name="页脚占位符 7"/>
          <p:cNvSpPr>
            <a:spLocks noGrp="1"/>
          </p:cNvSpPr>
          <p:nvPr>
            <p:ph type="ftr" sz="quarter" idx="11"/>
          </p:nvPr>
        </p:nvSpPr>
        <p:spPr/>
        <p:txBody>
          <a:bodyPr/>
          <a:p>
            <a:pPr fontAlgn="base">
              <a:defRPr/>
            </a:pPr>
            <a:endParaRPr lang="zh-CN" altLang="en-US" strike="noStrike" noProof="1"/>
          </a:p>
        </p:txBody>
      </p:sp>
      <p:sp>
        <p:nvSpPr>
          <p:cNvPr id="9" name="灯片编号占位符 8"/>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sp>
        <p:nvSpPr>
          <p:cNvPr id="7" name="平行四边形 3"/>
          <p:cNvSpPr>
            <a:spLocks noChangeArrowheads="1"/>
          </p:cNvSpPr>
          <p:nvPr/>
        </p:nvSpPr>
        <p:spPr bwMode="auto">
          <a:xfrm>
            <a:off x="2741613" y="3689350"/>
            <a:ext cx="6402388" cy="336550"/>
          </a:xfrm>
          <a:prstGeom prst="parallelogram">
            <a:avLst>
              <a:gd name="adj" fmla="val 0"/>
            </a:avLst>
          </a:prstGeom>
          <a:solidFill>
            <a:schemeClr val="accent4"/>
          </a:solidFill>
          <a:ln>
            <a:noFill/>
          </a:ln>
        </p:spPr>
        <p:txBody>
          <a:bodyPr anchor="ctr"/>
          <a:p>
            <a:pPr lvl="0" indent="0" algn="ctr" fontAlgn="base">
              <a:lnSpc>
                <a:spcPct val="88000"/>
              </a:lnSpc>
              <a:buSzPct val="80000"/>
              <a:buFont typeface="Wingdings" panose="05000000000000000000" pitchFamily="2" charset="2"/>
            </a:pPr>
            <a:endParaRPr lang="zh-CN" altLang="zh-CN" sz="1300" strike="noStrike" noProof="1">
              <a:solidFill>
                <a:srgbClr val="ACD1E8"/>
              </a:solidFill>
              <a:latin typeface="Arial" panose="020B0604020202020204" pitchFamily="34" charset="0"/>
              <a:ea typeface="幼圆" panose="02010509060101010101" pitchFamily="49" charset="-122"/>
            </a:endParaRPr>
          </a:p>
        </p:txBody>
      </p:sp>
      <p:sp>
        <p:nvSpPr>
          <p:cNvPr id="2" name="KSO_BT1"/>
          <p:cNvSpPr>
            <a:spLocks noGrp="1"/>
          </p:cNvSpPr>
          <p:nvPr>
            <p:ph type="title" hasCustomPrompt="1"/>
          </p:nvPr>
        </p:nvSpPr>
        <p:spPr>
          <a:xfrm>
            <a:off x="2127600" y="2731750"/>
            <a:ext cx="4888800" cy="957600"/>
          </a:xfrm>
        </p:spPr>
        <p:txBody>
          <a:bodyPr anchor="ctr" anchorCtr="0">
            <a:normAutofit/>
          </a:bodyPr>
          <a:lstStyle>
            <a:lvl1pPr algn="ctr">
              <a:defRPr sz="5600"/>
            </a:lvl1pPr>
          </a:lstStyle>
          <a:p>
            <a:pPr fontAlgn="base"/>
            <a:r>
              <a:rPr lang="zh-CN" altLang="en-US" strike="noStrike" noProof="1" dirty="0" smtClean="0"/>
              <a:t>编辑标题</a:t>
            </a:r>
            <a:endParaRPr 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471600" y="424800"/>
            <a:ext cx="8240400" cy="698400"/>
          </a:xfrm>
        </p:spPr>
        <p:txBody>
          <a:bodyPr/>
          <a:lstStyle>
            <a:lvl1pPr>
              <a:defRPr sz="3200"/>
            </a:lvl1pPr>
          </a:lstStyle>
          <a:p>
            <a:pPr fontAlgn="base"/>
            <a:r>
              <a:rPr lang="zh-CN" altLang="en-US" strike="noStrike" noProof="1" smtClean="0"/>
              <a:t>单击此处编辑母版标题样式</a:t>
            </a:r>
            <a:endParaRPr lang="en-US" strike="noStrike" noProof="1" dirty="0"/>
          </a:p>
        </p:txBody>
      </p:sp>
      <p:sp>
        <p:nvSpPr>
          <p:cNvPr id="3" name="KSO_BC1"/>
          <p:cNvSpPr>
            <a:spLocks noGrp="1"/>
          </p:cNvSpPr>
          <p:nvPr>
            <p:ph type="pic" idx="1"/>
          </p:nvPr>
        </p:nvSpPr>
        <p:spPr>
          <a:xfrm>
            <a:off x="720000" y="2152800"/>
            <a:ext cx="3776400" cy="379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KSO_BC2"/>
          <p:cNvSpPr>
            <a:spLocks noGrp="1"/>
          </p:cNvSpPr>
          <p:nvPr>
            <p:ph type="body" sz="half" idx="2"/>
          </p:nvPr>
        </p:nvSpPr>
        <p:spPr>
          <a:xfrm>
            <a:off x="4939200" y="2152800"/>
            <a:ext cx="3747600" cy="3794400"/>
          </a:xfrm>
        </p:spPr>
        <p:txBody>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6" name="页脚占位符 5"/>
          <p:cNvSpPr>
            <a:spLocks noGrp="1"/>
          </p:cNvSpPr>
          <p:nvPr>
            <p:ph type="ftr" sz="quarter" idx="11"/>
          </p:nvPr>
        </p:nvSpPr>
        <p:spPr/>
        <p:txBody>
          <a:bodyPr/>
          <a:p>
            <a:pPr fontAlgn="base">
              <a:defRPr/>
            </a:pPr>
            <a:endParaRPr lang="zh-CN" altLang="en-US" strike="noStrike" noProof="1"/>
          </a:p>
        </p:txBody>
      </p:sp>
      <p:sp>
        <p:nvSpPr>
          <p:cNvPr id="7" name="灯片编号占位符 6"/>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69900" y="423863"/>
            <a:ext cx="8240713" cy="698400"/>
          </a:xfrm>
        </p:spPr>
        <p:txBody>
          <a:bodyPr/>
          <a:lstStyle>
            <a:lvl1pPr>
              <a:defRPr b="1"/>
            </a:lvl1pPr>
          </a:lstStyle>
          <a:p>
            <a:pPr fontAlgn="base"/>
            <a:r>
              <a:rPr lang="zh-CN" altLang="en-US" strike="noStrike" noProof="1" dirty="0" smtClean="0"/>
              <a:t>编辑标题</a:t>
            </a:r>
            <a:endParaRPr lang="en-US" strike="noStrike" noProof="1" dirty="0"/>
          </a:p>
        </p:txBody>
      </p:sp>
      <p:sp>
        <p:nvSpPr>
          <p:cNvPr id="3" name="KSO_BC1"/>
          <p:cNvSpPr>
            <a:spLocks noGrp="1"/>
          </p:cNvSpPr>
          <p:nvPr>
            <p:ph idx="1"/>
          </p:nvPr>
        </p:nvSpPr>
        <p:spPr>
          <a:xfrm>
            <a:off x="1335600" y="1911600"/>
            <a:ext cx="6458400" cy="4186800"/>
          </a:xfrm>
        </p:spPr>
        <p:txBody>
          <a:bodyPr/>
          <a:lstStyle>
            <a:lvl1pPr marL="0" indent="0">
              <a:spcBef>
                <a:spcPts val="0"/>
              </a:spcBef>
              <a:spcAft>
                <a:spcPts val="0"/>
              </a:spcAft>
              <a:buFontTx/>
              <a:buNone/>
              <a:defRPr sz="2400">
                <a:solidFill>
                  <a:schemeClr val="tx1"/>
                </a:solidFill>
              </a:defRPr>
            </a:lvl1pPr>
            <a:lvl2pPr marL="457200" indent="0">
              <a:spcBef>
                <a:spcPts val="0"/>
              </a:spcBef>
              <a:spcAft>
                <a:spcPts val="0"/>
              </a:spcAft>
              <a:buFontTx/>
              <a:buNone/>
              <a:defRPr sz="2000">
                <a:solidFill>
                  <a:schemeClr val="tx1"/>
                </a:solidFill>
              </a:defRPr>
            </a:lvl2pPr>
            <a:lvl3pPr marL="914400" indent="0">
              <a:spcBef>
                <a:spcPts val="0"/>
              </a:spcBef>
              <a:buFontTx/>
              <a:buNone/>
              <a:defRPr sz="1800">
                <a:solidFill>
                  <a:schemeClr val="tx1"/>
                </a:solidFill>
              </a:defRPr>
            </a:lvl3pPr>
            <a:lvl4pPr marL="1371600" indent="0">
              <a:buFontTx/>
              <a:buNone/>
              <a:defRPr sz="1800">
                <a:solidFill>
                  <a:schemeClr val="tx1"/>
                </a:solidFill>
              </a:defRPr>
            </a:lvl4pPr>
            <a:lvl5pPr marL="1828800" indent="0">
              <a:buFontTx/>
              <a:buNone/>
              <a:defRPr sz="1800">
                <a:solidFill>
                  <a:schemeClr val="tx1"/>
                </a:solidFill>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页脚占位符 4"/>
          <p:cNvSpPr>
            <a:spLocks noGrp="1"/>
          </p:cNvSpPr>
          <p:nvPr>
            <p:ph type="ftr" sz="quarter" idx="11"/>
          </p:nvPr>
        </p:nvSpPr>
        <p:spPr/>
        <p:txBody>
          <a:bodyPr/>
          <a:p>
            <a:pPr fontAlgn="base">
              <a:defRPr/>
            </a:pPr>
            <a:endParaRPr lang="zh-CN" altLang="en-US" strike="noStrike" noProof="1"/>
          </a:p>
        </p:txBody>
      </p:sp>
      <p:sp>
        <p:nvSpPr>
          <p:cNvPr id="6" name="灯片编号占位符 5"/>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476570" y="365125"/>
            <a:ext cx="805703" cy="5811838"/>
          </a:xfrm>
        </p:spPr>
        <p:txBody>
          <a:bodyPr vert="horz" anchor="t" anchorCtr="0"/>
          <a:lstStyle>
            <a:lvl1pPr algn="ctr">
              <a:defRPr/>
            </a:lvl1pPr>
          </a:lstStyle>
          <a:p>
            <a:pPr fontAlgn="base"/>
            <a:r>
              <a:rPr lang="zh-CN" altLang="en-US" strike="noStrike" noProof="1" dirty="0" smtClean="0"/>
              <a:t>单击此处编辑母版标题样式</a:t>
            </a:r>
            <a:endParaRPr lang="en-US" strike="noStrike" noProof="1" dirty="0"/>
          </a:p>
        </p:txBody>
      </p:sp>
      <p:sp>
        <p:nvSpPr>
          <p:cNvPr id="3" name="KSO_BC1"/>
          <p:cNvSpPr>
            <a:spLocks noGrp="1"/>
          </p:cNvSpPr>
          <p:nvPr>
            <p:ph type="body" orient="vert" idx="1"/>
          </p:nvPr>
        </p:nvSpPr>
        <p:spPr>
          <a:xfrm>
            <a:off x="1352304" y="365125"/>
            <a:ext cx="5949952" cy="5811838"/>
          </a:xfrm>
        </p:spPr>
        <p:txBody>
          <a:bodyPr vert="eaVert"/>
          <a:lstStyle>
            <a:lvl1pPr>
              <a:defRPr sz="2400"/>
            </a:lvl1pPr>
            <a:lvl2pPr>
              <a:defRPr sz="2000"/>
            </a:lvl2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页脚占位符 4"/>
          <p:cNvSpPr>
            <a:spLocks noGrp="1"/>
          </p:cNvSpPr>
          <p:nvPr>
            <p:ph type="ftr" sz="quarter" idx="11"/>
          </p:nvPr>
        </p:nvSpPr>
        <p:spPr/>
        <p:txBody>
          <a:bodyPr/>
          <a:p>
            <a:pPr fontAlgn="base">
              <a:defRPr/>
            </a:pPr>
            <a:endParaRPr lang="zh-CN" altLang="en-US" strike="noStrike" noProof="1"/>
          </a:p>
        </p:txBody>
      </p:sp>
      <p:sp>
        <p:nvSpPr>
          <p:cNvPr id="6" name="灯片编号占位符 5"/>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6" name="日期占位符 2"/>
          <p:cNvSpPr>
            <a:spLocks noGrp="1"/>
          </p:cNvSpPr>
          <p:nvPr>
            <p:ph type="dt" sz="half" idx="10"/>
          </p:nvPr>
        </p:nvSpPr>
        <p:spPr>
          <a:xfrm>
            <a:off x="628650" y="6356350"/>
            <a:ext cx="2057400" cy="365125"/>
          </a:xfrm>
          <a:prstGeom prst="rect">
            <a:avLst/>
          </a:prstGeom>
        </p:spPr>
        <p:txBody>
          <a:bodyPr vert="horz" lIns="91440" tIns="45720" rIns="91440" bIns="45720" rtlCol="0" anchor="ctr"/>
          <a:lstStyle/>
          <a:p>
            <a:pPr fontAlgn="base"/>
            <a:fld id="{13D0CE79-49FB-443D-BEF8-6B709DE8FD0C}" type="datetimeFigureOut">
              <a:rPr lang="zh-CN" altLang="en-US" strike="noStrike" noProof="1" smtClean="0">
                <a:latin typeface="Arial" panose="020B0604020202020204" pitchFamily="34" charset="0"/>
                <a:ea typeface="黑体" panose="02010609060101010101" pitchFamily="2" charset="-122"/>
                <a:cs typeface="+mn-ea"/>
              </a:rPr>
            </a:fld>
            <a:endParaRPr lang="zh-CN" altLang="en-US" strike="noStrike" noProof="1" smtClean="0">
              <a:latin typeface="Arial" panose="020B0604020202020204" pitchFamily="34" charset="0"/>
              <a:ea typeface="黑体" panose="02010609060101010101" pitchFamily="2" charset="-122"/>
              <a:cs typeface="+mn-ea"/>
            </a:endParaRPr>
          </a:p>
        </p:txBody>
      </p:sp>
      <p:sp>
        <p:nvSpPr>
          <p:cNvPr id="7" name="页脚占位符 3"/>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p>
            <a:pPr fontAlgn="base"/>
            <a:endParaRPr lang="zh-CN" altLang="en-US" strike="noStrike" noProof="1"/>
          </a:p>
        </p:txBody>
      </p:sp>
      <p:sp>
        <p:nvSpPr>
          <p:cNvPr id="8" name="灯片编号占位符 4"/>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p>
            <a:pPr fontAlgn="base"/>
            <a:fld id="{EF906490-237C-474C-BA2E-D98840BC1F8F}" type="slidenum">
              <a:rPr lang="zh-CN" altLang="en-US" strike="noStrike" noProof="1" smtClean="0">
                <a:latin typeface="Arial" panose="020B0604020202020204" pitchFamily="34" charset="0"/>
                <a:ea typeface="黑体" panose="02010609060101010101" pitchFamily="2" charset="-122"/>
                <a:cs typeface="+mn-ea"/>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0938" y="58738"/>
            <a:ext cx="7793037"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971550" y="1395413"/>
            <a:ext cx="3914775" cy="48212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媒体占位符 3"/>
          <p:cNvSpPr>
            <a:spLocks noGrp="1"/>
          </p:cNvSpPr>
          <p:nvPr>
            <p:ph type="media" sz="half" idx="2"/>
          </p:nvPr>
        </p:nvSpPr>
        <p:spPr>
          <a:xfrm>
            <a:off x="5038725" y="1395413"/>
            <a:ext cx="3916363" cy="4821237"/>
          </a:xfrm>
        </p:spPr>
        <p:txBody>
          <a:bodyPr vert="horz" wrap="square" lIns="91440" tIns="45720" rIns="91440" bIns="45720" numCol="1" anchor="t" anchorCtr="0" compatLnSpc="1"/>
          <a:lstStyle/>
          <a:p>
            <a:pPr marL="342900" marR="0" lvl="0" indent="-342900" algn="l" defTabSz="914400" rtl="0" eaLnBrk="1" fontAlgn="base" latinLnBrk="0" hangingPunct="1">
              <a:spcBef>
                <a:spcPct val="20000"/>
              </a:spcBef>
              <a:spcAft>
                <a:spcPct val="0"/>
              </a:spcAft>
              <a:buClr>
                <a:schemeClr val="folHlink"/>
              </a:buClr>
              <a:buSzPct val="60000"/>
              <a:buFont typeface="Wingdings" panose="05000000000000000000" pitchFamily="2" charset="2"/>
              <a:buChar char="n"/>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0"/>
          </p:nvPr>
        </p:nvSpPr>
        <p:spPr>
          <a:xfrm>
            <a:off x="628650" y="6356350"/>
            <a:ext cx="2057400" cy="365125"/>
          </a:xfrm>
          <a:prstGeom prst="rect">
            <a:avLst/>
          </a:prstGeom>
        </p:spPr>
        <p:txBody>
          <a:bodyPr vert="horz" lIns="91440" tIns="45720" rIns="91440" bIns="45720" rtlCol="0" anchor="ctr"/>
          <a:p>
            <a:pPr marL="0" marR="0" indent="0" defTabSz="914400" rtl="0" eaLnBrk="1" fontAlgn="base" latinLnBrk="0" hangingPunct="1">
              <a:spcBef>
                <a:spcPct val="0"/>
              </a:spcBef>
              <a:spcAft>
                <a:spcPct val="0"/>
              </a:spcAft>
              <a:buClrTx/>
              <a:buSzTx/>
              <a:buFontTx/>
              <a:buNone/>
              <a:defRPr/>
            </a:pPr>
            <a:endParaRPr kumimoji="0" lang="en-US" altLang="zh-CN" sz="1400" b="0" i="0" strike="noStrike" kern="1200" cap="none" spc="0" normalizeH="0" baseline="0" noProof="0" smtClean="0">
              <a:solidFill>
                <a:schemeClr val="tx1"/>
              </a:solidFill>
              <a:latin typeface="+mn-lt"/>
              <a:ea typeface="宋体" panose="02010600030101010101" pitchFamily="2" charset="-122"/>
              <a:cs typeface="+mn-cs"/>
            </a:endParaRPr>
          </a:p>
        </p:txBody>
      </p:sp>
      <p:sp>
        <p:nvSpPr>
          <p:cNvPr id="6" name="页脚占位符 5"/>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marL="0" marR="0" indent="0" defTabSz="914400" rtl="0" eaLnBrk="1" fontAlgn="base" latinLnBrk="0" hangingPunct="1">
              <a:spcBef>
                <a:spcPct val="0"/>
              </a:spcBef>
              <a:spcAft>
                <a:spcPct val="0"/>
              </a:spcAft>
              <a:buClrTx/>
              <a:buSzTx/>
              <a:buFontTx/>
              <a:buNone/>
              <a:defRPr/>
            </a:pPr>
            <a:endParaRPr kumimoji="0" lang="en-US" altLang="zh-CN" sz="1400" b="0" i="0" strike="noStrike" kern="1200" cap="none" spc="0" normalizeH="0" baseline="0" noProof="0" smtClean="0">
              <a:solidFill>
                <a:schemeClr val="tx1"/>
              </a:solidFill>
              <a:latin typeface="+mn-lt"/>
              <a:ea typeface="宋体" panose="02010600030101010101" pitchFamily="2" charset="-122"/>
              <a:cs typeface="+mn-cs"/>
            </a:endParaRPr>
          </a:p>
        </p:txBody>
      </p:sp>
      <p:sp>
        <p:nvSpPr>
          <p:cNvPr id="7" name="灯片编号占位符 6"/>
          <p:cNvSpPr>
            <a:spLocks noGrp="1"/>
          </p:cNvSpPr>
          <p:nvPr>
            <p:ph type="sldNum" sz="quarter" idx="12"/>
          </p:nvPr>
        </p:nvSpPr>
        <p:spPr>
          <a:xfrm>
            <a:off x="6457950" y="6356350"/>
            <a:ext cx="2057400" cy="365125"/>
          </a:xfrm>
          <a:prstGeom prst="rect">
            <a:avLst/>
          </a:prstGeom>
        </p:spPr>
        <p:txBody>
          <a:bodyPr vert="horz" lIns="91440" tIns="45720" rIns="91440" bIns="45720" rtlCol="0" anchor="ctr"/>
          <a:p>
            <a:pPr eaLnBrk="1" fontAlgn="base" hangingPunct="1"/>
            <a:fld id="{9A0DB2DC-4C9A-4742-B13C-FB6460FD3503}" type="slidenum">
              <a:rPr lang="en-US" altLang="zh-CN" sz="1400" b="0" strike="noStrike" noProof="1" dirty="0">
                <a:latin typeface="Tahoma" panose="020B0604030504040204" pitchFamily="34" charset="0"/>
                <a:ea typeface="黑体" panose="02010609060101010101" pitchFamily="2" charset="-122"/>
                <a:cs typeface="+mn-ea"/>
              </a:rPr>
            </a:fld>
            <a:endParaRPr lang="en-US" altLang="zh-CN" sz="1400" b="0" strike="noStrike" noProof="1" dirty="0">
              <a:latin typeface="Tahoma" panose="020B060403050404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a:blip r:embed="rId2"/>
          <a:stretch>
            <a:fillRect t="-2000"/>
          </a:stretch>
        </a:blipFill>
        <a:effectLst/>
      </p:bgPr>
    </p:bg>
    <p:spTree>
      <p:nvGrpSpPr>
        <p:cNvPr id="1" name=""/>
        <p:cNvGrpSpPr/>
        <p:nvPr/>
      </p:nvGrpSpPr>
      <p:grpSpPr>
        <a:xfrm>
          <a:off x="0" y="0"/>
          <a:ext cx="0" cy="0"/>
          <a:chOff x="0" y="0"/>
          <a:chExt cx="0" cy="0"/>
        </a:xfrm>
      </p:grpSpPr>
      <p:sp>
        <p:nvSpPr>
          <p:cNvPr id="2" name="KSO_ST1"/>
          <p:cNvSpPr>
            <a:spLocks noGrp="1"/>
          </p:cNvSpPr>
          <p:nvPr>
            <p:ph type="title"/>
          </p:nvPr>
        </p:nvSpPr>
        <p:spPr>
          <a:xfrm>
            <a:off x="1574006" y="2319386"/>
            <a:ext cx="5995988" cy="1235075"/>
          </a:xfrm>
        </p:spPr>
        <p:txBody>
          <a:bodyPr/>
          <a:lstStyle>
            <a:lvl1pPr algn="ctr">
              <a:defRPr sz="4000"/>
            </a:lvl1pPr>
          </a:lstStyle>
          <a:p>
            <a:pPr fontAlgn="base"/>
            <a:r>
              <a:rPr lang="zh-CN" altLang="en-US" strike="noStrike" noProof="1" smtClean="0"/>
              <a:t>单击此处编辑母版标题样式</a:t>
            </a:r>
            <a:endParaRPr lang="en-US" strike="noStrike" noProof="1" dirty="0"/>
          </a:p>
        </p:txBody>
      </p:sp>
      <p:sp>
        <p:nvSpPr>
          <p:cNvPr id="3" name="KSO_ST2"/>
          <p:cNvSpPr>
            <a:spLocks noGrp="1"/>
          </p:cNvSpPr>
          <p:nvPr>
            <p:ph type="body" idx="1"/>
          </p:nvPr>
        </p:nvSpPr>
        <p:spPr>
          <a:xfrm>
            <a:off x="1574006" y="3607576"/>
            <a:ext cx="5997600" cy="676800"/>
          </a:xfrm>
          <a:blipFill dpi="0" rotWithShape="1">
            <a:blip r:embed="rId2"/>
            <a:srcRect/>
            <a:stretch>
              <a:fillRect t="-2000"/>
            </a:stretch>
          </a:blipFill>
        </p:spPr>
        <p:txBody>
          <a:bodyPr anchor="ct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dirty="0" smtClean="0"/>
              <a:t>单击此处编辑母版文本样式</a:t>
            </a:r>
            <a:endParaRPr lang="zh-CN" altLang="en-US" strike="noStrike" noProof="1" dirty="0" smtClean="0"/>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fontAlgn="base">
              <a:defRPr/>
            </a:pPr>
            <a:endParaRPr lang="zh-CN" altLang="en-US" strike="noStrike"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469900" y="423863"/>
            <a:ext cx="8240713" cy="698400"/>
          </a:xfrm>
        </p:spPr>
        <p:txBody>
          <a:bodyPr/>
          <a:lstStyle/>
          <a:p>
            <a:pPr fontAlgn="base"/>
            <a:r>
              <a:rPr lang="zh-CN" altLang="en-US" strike="noStrike" noProof="1" smtClean="0"/>
              <a:t>单击此处编辑母版标题样式</a:t>
            </a:r>
            <a:endParaRPr lang="en-US" strike="noStrike" noProof="1" dirty="0"/>
          </a:p>
        </p:txBody>
      </p:sp>
      <p:sp>
        <p:nvSpPr>
          <p:cNvPr id="3" name="KSO_BC1"/>
          <p:cNvSpPr>
            <a:spLocks noGrp="1"/>
          </p:cNvSpPr>
          <p:nvPr>
            <p:ph sz="half" idx="1"/>
          </p:nvPr>
        </p:nvSpPr>
        <p:spPr>
          <a:xfrm>
            <a:off x="1335600" y="1911600"/>
            <a:ext cx="6678000" cy="1836000"/>
          </a:xfrm>
        </p:spPr>
        <p:txBody>
          <a:bodyPr/>
          <a:lstStyle>
            <a:lvl1pPr marL="0" indent="0">
              <a:lnSpc>
                <a:spcPct val="110000"/>
              </a:lnSpc>
              <a:buFontTx/>
              <a:buNone/>
              <a:defRPr sz="2400">
                <a:solidFill>
                  <a:schemeClr val="tx1"/>
                </a:solidFill>
              </a:defRPr>
            </a:lvl1pPr>
            <a:lvl2pPr marL="575945" indent="0">
              <a:lnSpc>
                <a:spcPct val="110000"/>
              </a:lnSpc>
              <a:buFontTx/>
              <a:buNone/>
              <a:defRPr sz="2000">
                <a:solidFill>
                  <a:schemeClr val="tx1"/>
                </a:solidFill>
              </a:defRPr>
            </a:lvl2pPr>
            <a:lvl3pPr marL="914400" indent="0">
              <a:lnSpc>
                <a:spcPct val="110000"/>
              </a:lnSpc>
              <a:buFontTx/>
              <a:buNone/>
              <a:defRPr/>
            </a:lvl3pPr>
            <a:lvl4pPr marL="1371600" indent="0">
              <a:lnSpc>
                <a:spcPct val="110000"/>
              </a:lnSpc>
              <a:buFontTx/>
              <a:buNone/>
              <a:defRPr/>
            </a:lvl4pPr>
            <a:lvl5pPr marL="1828800" indent="0">
              <a:lnSpc>
                <a:spcPct val="110000"/>
              </a:lnSpc>
              <a:buFontTx/>
              <a:buNone/>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KSO_BC2"/>
          <p:cNvSpPr>
            <a:spLocks noGrp="1"/>
          </p:cNvSpPr>
          <p:nvPr>
            <p:ph sz="half" idx="2"/>
          </p:nvPr>
        </p:nvSpPr>
        <p:spPr>
          <a:xfrm>
            <a:off x="1335600" y="4032000"/>
            <a:ext cx="6678000" cy="1836000"/>
          </a:xfrm>
        </p:spPr>
        <p:txBody>
          <a:bodyPr/>
          <a:lstStyle>
            <a:lvl1pPr marL="0" indent="0">
              <a:lnSpc>
                <a:spcPct val="110000"/>
              </a:lnSpc>
              <a:buFontTx/>
              <a:buNone/>
              <a:defRPr sz="2400">
                <a:solidFill>
                  <a:schemeClr val="tx1"/>
                </a:solidFill>
              </a:defRPr>
            </a:lvl1pPr>
            <a:lvl2pPr marL="575945" indent="0">
              <a:lnSpc>
                <a:spcPct val="110000"/>
              </a:lnSpc>
              <a:buFontTx/>
              <a:buNone/>
              <a:defRPr sz="2000">
                <a:solidFill>
                  <a:schemeClr val="tx1"/>
                </a:solidFill>
              </a:defRPr>
            </a:lvl2pPr>
            <a:lvl3pPr marL="914400" indent="0">
              <a:buFontTx/>
              <a:buNone/>
              <a:defRPr/>
            </a:lvl3pPr>
            <a:lvl4pPr marL="1371600" indent="0">
              <a:buFontTx/>
              <a:buNone/>
              <a:defRPr/>
            </a:lvl4pPr>
            <a:lvl5pPr marL="1828800" indent="0">
              <a:buFontTx/>
              <a:buNone/>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5" name="日期占位符 4"/>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6" name="页脚占位符 5"/>
          <p:cNvSpPr>
            <a:spLocks noGrp="1"/>
          </p:cNvSpPr>
          <p:nvPr>
            <p:ph type="ftr" sz="quarter" idx="11"/>
          </p:nvPr>
        </p:nvSpPr>
        <p:spPr/>
        <p:txBody>
          <a:bodyPr/>
          <a:p>
            <a:pPr fontAlgn="base">
              <a:defRPr/>
            </a:pPr>
            <a:endParaRPr lang="zh-CN" altLang="en-US" strike="noStrike" noProof="1"/>
          </a:p>
        </p:txBody>
      </p:sp>
      <p:sp>
        <p:nvSpPr>
          <p:cNvPr id="7" name="灯片编号占位符 6"/>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471600" y="424800"/>
            <a:ext cx="8240400" cy="698400"/>
          </a:xfrm>
        </p:spPr>
        <p:txBody>
          <a:bodyPr/>
          <a:lstStyle/>
          <a:p>
            <a:pPr fontAlgn="base"/>
            <a:r>
              <a:rPr lang="zh-CN" altLang="en-US" strike="noStrike" noProof="1" dirty="0" smtClean="0"/>
              <a:t>单击此处编辑母版标题样式</a:t>
            </a:r>
            <a:endParaRPr lang="en-US" strike="noStrike" noProof="1" dirty="0"/>
          </a:p>
        </p:txBody>
      </p:sp>
      <p:sp>
        <p:nvSpPr>
          <p:cNvPr id="3" name="Text Placeholder 2"/>
          <p:cNvSpPr>
            <a:spLocks noGrp="1"/>
          </p:cNvSpPr>
          <p:nvPr>
            <p:ph type="body" idx="1"/>
          </p:nvPr>
        </p:nvSpPr>
        <p:spPr>
          <a:xfrm>
            <a:off x="471600" y="1376362"/>
            <a:ext cx="3868340"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KSO_BC1"/>
          <p:cNvSpPr>
            <a:spLocks noGrp="1"/>
          </p:cNvSpPr>
          <p:nvPr>
            <p:ph sz="half" idx="2"/>
          </p:nvPr>
        </p:nvSpPr>
        <p:spPr>
          <a:xfrm>
            <a:off x="471600" y="2200274"/>
            <a:ext cx="3868340" cy="3684588"/>
          </a:xfrm>
        </p:spPr>
        <p:txBody>
          <a:bodyPr/>
          <a:lstStyle>
            <a:lvl1pPr>
              <a:defRPr sz="2400"/>
            </a:lvl1pPr>
            <a:lvl2pPr>
              <a:defRPr sz="2000"/>
            </a:lvl2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5" name="Text Placeholder 4"/>
          <p:cNvSpPr>
            <a:spLocks noGrp="1"/>
          </p:cNvSpPr>
          <p:nvPr>
            <p:ph type="body" sz="quarter" idx="3"/>
          </p:nvPr>
        </p:nvSpPr>
        <p:spPr>
          <a:xfrm>
            <a:off x="4824609" y="1376362"/>
            <a:ext cx="3887391"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KSO_BC2"/>
          <p:cNvSpPr>
            <a:spLocks noGrp="1"/>
          </p:cNvSpPr>
          <p:nvPr>
            <p:ph sz="quarter" idx="4"/>
          </p:nvPr>
        </p:nvSpPr>
        <p:spPr>
          <a:xfrm>
            <a:off x="4824609" y="2200274"/>
            <a:ext cx="3887391" cy="3684588"/>
          </a:xfrm>
        </p:spPr>
        <p:txBody>
          <a:bodyPr/>
          <a:lstStyle>
            <a:lvl1pPr>
              <a:defRPr sz="2400"/>
            </a:lvl1pPr>
            <a:lvl2pPr>
              <a:defRPr sz="2000"/>
            </a:lvl2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日期占位符 6"/>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8" name="页脚占位符 7"/>
          <p:cNvSpPr>
            <a:spLocks noGrp="1"/>
          </p:cNvSpPr>
          <p:nvPr>
            <p:ph type="ftr" sz="quarter" idx="11"/>
          </p:nvPr>
        </p:nvSpPr>
        <p:spPr/>
        <p:txBody>
          <a:bodyPr/>
          <a:p>
            <a:pPr fontAlgn="base">
              <a:defRPr/>
            </a:pPr>
            <a:endParaRPr lang="zh-CN" altLang="en-US" strike="noStrike" noProof="1"/>
          </a:p>
        </p:txBody>
      </p:sp>
      <p:sp>
        <p:nvSpPr>
          <p:cNvPr id="9" name="灯片编号占位符 8"/>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sp>
        <p:nvSpPr>
          <p:cNvPr id="7" name="平行四边形 3"/>
          <p:cNvSpPr>
            <a:spLocks noChangeArrowheads="1"/>
          </p:cNvSpPr>
          <p:nvPr/>
        </p:nvSpPr>
        <p:spPr bwMode="auto">
          <a:xfrm>
            <a:off x="2741613" y="3689350"/>
            <a:ext cx="6402388" cy="336550"/>
          </a:xfrm>
          <a:prstGeom prst="parallelogram">
            <a:avLst>
              <a:gd name="adj" fmla="val 0"/>
            </a:avLst>
          </a:prstGeom>
          <a:solidFill>
            <a:schemeClr val="accent4"/>
          </a:solidFill>
          <a:ln>
            <a:noFill/>
          </a:ln>
        </p:spPr>
        <p:txBody>
          <a:bodyPr anchor="ctr"/>
          <a:p>
            <a:pPr lvl="0" indent="0" algn="ctr" fontAlgn="base">
              <a:lnSpc>
                <a:spcPct val="88000"/>
              </a:lnSpc>
              <a:buSzPct val="80000"/>
              <a:buFont typeface="Wingdings" panose="05000000000000000000" pitchFamily="2" charset="2"/>
            </a:pPr>
            <a:endParaRPr lang="zh-CN" altLang="zh-CN" sz="1300" strike="noStrike" noProof="1">
              <a:solidFill>
                <a:srgbClr val="ACD1E8"/>
              </a:solidFill>
              <a:latin typeface="Arial" panose="020B0604020202020204" pitchFamily="34" charset="0"/>
              <a:ea typeface="幼圆" panose="02010509060101010101" pitchFamily="49" charset="-122"/>
            </a:endParaRPr>
          </a:p>
        </p:txBody>
      </p:sp>
      <p:sp>
        <p:nvSpPr>
          <p:cNvPr id="2" name="KSO_BT1"/>
          <p:cNvSpPr>
            <a:spLocks noGrp="1"/>
          </p:cNvSpPr>
          <p:nvPr>
            <p:ph type="title" hasCustomPrompt="1"/>
          </p:nvPr>
        </p:nvSpPr>
        <p:spPr>
          <a:xfrm>
            <a:off x="2127600" y="2731750"/>
            <a:ext cx="4888800" cy="957600"/>
          </a:xfrm>
        </p:spPr>
        <p:txBody>
          <a:bodyPr anchor="ctr" anchorCtr="0">
            <a:normAutofit/>
          </a:bodyPr>
          <a:lstStyle>
            <a:lvl1pPr algn="ctr">
              <a:defRPr sz="5600"/>
            </a:lvl1pPr>
          </a:lstStyle>
          <a:p>
            <a:pPr fontAlgn="base"/>
            <a:r>
              <a:rPr lang="zh-CN" altLang="en-US" strike="noStrike" noProof="1" dirty="0" smtClean="0"/>
              <a:t>编辑标题</a:t>
            </a:r>
            <a:endParaRPr 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471600" y="424800"/>
            <a:ext cx="8240400" cy="698400"/>
          </a:xfrm>
        </p:spPr>
        <p:txBody>
          <a:bodyPr/>
          <a:lstStyle>
            <a:lvl1pPr>
              <a:defRPr sz="3200"/>
            </a:lvl1pPr>
          </a:lstStyle>
          <a:p>
            <a:pPr fontAlgn="base"/>
            <a:r>
              <a:rPr lang="zh-CN" altLang="en-US" strike="noStrike" noProof="1" smtClean="0"/>
              <a:t>单击此处编辑母版标题样式</a:t>
            </a:r>
            <a:endParaRPr lang="en-US" strike="noStrike" noProof="1" dirty="0"/>
          </a:p>
        </p:txBody>
      </p:sp>
      <p:sp>
        <p:nvSpPr>
          <p:cNvPr id="3" name="KSO_BC1"/>
          <p:cNvSpPr>
            <a:spLocks noGrp="1"/>
          </p:cNvSpPr>
          <p:nvPr>
            <p:ph type="pic" idx="1"/>
          </p:nvPr>
        </p:nvSpPr>
        <p:spPr>
          <a:xfrm>
            <a:off x="720000" y="2152800"/>
            <a:ext cx="3776400" cy="379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KSO_BC2"/>
          <p:cNvSpPr>
            <a:spLocks noGrp="1"/>
          </p:cNvSpPr>
          <p:nvPr>
            <p:ph type="body" sz="half" idx="2"/>
          </p:nvPr>
        </p:nvSpPr>
        <p:spPr>
          <a:xfrm>
            <a:off x="4939200" y="2152800"/>
            <a:ext cx="3747600" cy="3794400"/>
          </a:xfrm>
        </p:spPr>
        <p:txBody>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6" name="页脚占位符 5"/>
          <p:cNvSpPr>
            <a:spLocks noGrp="1"/>
          </p:cNvSpPr>
          <p:nvPr>
            <p:ph type="ftr" sz="quarter" idx="11"/>
          </p:nvPr>
        </p:nvSpPr>
        <p:spPr/>
        <p:txBody>
          <a:bodyPr/>
          <a:p>
            <a:pPr fontAlgn="base">
              <a:defRPr/>
            </a:pPr>
            <a:endParaRPr lang="zh-CN" altLang="en-US" strike="noStrike" noProof="1"/>
          </a:p>
        </p:txBody>
      </p:sp>
      <p:sp>
        <p:nvSpPr>
          <p:cNvPr id="7" name="灯片编号占位符 6"/>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476570" y="365125"/>
            <a:ext cx="805703" cy="5811838"/>
          </a:xfrm>
        </p:spPr>
        <p:txBody>
          <a:bodyPr vert="horz" anchor="t" anchorCtr="0"/>
          <a:lstStyle>
            <a:lvl1pPr algn="ctr">
              <a:defRPr/>
            </a:lvl1pPr>
          </a:lstStyle>
          <a:p>
            <a:pPr fontAlgn="base"/>
            <a:r>
              <a:rPr lang="zh-CN" altLang="en-US" strike="noStrike" noProof="1" dirty="0" smtClean="0"/>
              <a:t>单击此处编辑母版标题样式</a:t>
            </a:r>
            <a:endParaRPr lang="en-US" strike="noStrike" noProof="1" dirty="0"/>
          </a:p>
        </p:txBody>
      </p:sp>
      <p:sp>
        <p:nvSpPr>
          <p:cNvPr id="3" name="KSO_BC1"/>
          <p:cNvSpPr>
            <a:spLocks noGrp="1"/>
          </p:cNvSpPr>
          <p:nvPr>
            <p:ph type="body" orient="vert" idx="1"/>
          </p:nvPr>
        </p:nvSpPr>
        <p:spPr>
          <a:xfrm>
            <a:off x="1352304" y="365125"/>
            <a:ext cx="5949952" cy="5811838"/>
          </a:xfrm>
        </p:spPr>
        <p:txBody>
          <a:bodyPr vert="eaVert"/>
          <a:lstStyle>
            <a:lvl1pPr>
              <a:defRPr sz="2400"/>
            </a:lvl1pPr>
            <a:lvl2pPr>
              <a:defRPr sz="2000"/>
            </a:lvl2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页脚占位符 4"/>
          <p:cNvSpPr>
            <a:spLocks noGrp="1"/>
          </p:cNvSpPr>
          <p:nvPr>
            <p:ph type="ftr" sz="quarter" idx="11"/>
          </p:nvPr>
        </p:nvSpPr>
        <p:spPr/>
        <p:txBody>
          <a:bodyPr/>
          <a:p>
            <a:pPr fontAlgn="base">
              <a:defRPr/>
            </a:pPr>
            <a:endParaRPr lang="zh-CN" altLang="en-US" strike="noStrike" noProof="1"/>
          </a:p>
        </p:txBody>
      </p:sp>
      <p:sp>
        <p:nvSpPr>
          <p:cNvPr id="6" name="灯片编号占位符 5"/>
          <p:cNvSpPr>
            <a:spLocks noGrp="1"/>
          </p:cNvSpPr>
          <p:nvPr>
            <p:ph type="sldNum" sz="quarter" idx="12"/>
          </p:nvPr>
        </p:nvSpPr>
        <p:spPr/>
        <p:txBody>
          <a:bodyPr/>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2"/>
          <p:cNvPicPr>
            <a:picLocks noChangeAspect="1"/>
          </p:cNvPicPr>
          <p:nvPr/>
        </p:nvPicPr>
        <p:blipFill>
          <a:blip r:embed="rId12"/>
          <a:stretch>
            <a:fillRect/>
          </a:stretch>
        </p:blipFill>
        <p:spPr>
          <a:xfrm>
            <a:off x="-3175" y="0"/>
            <a:ext cx="9144000" cy="2767013"/>
          </a:xfrm>
          <a:prstGeom prst="rect">
            <a:avLst/>
          </a:prstGeom>
          <a:noFill/>
          <a:ln w="9525">
            <a:noFill/>
          </a:ln>
        </p:spPr>
      </p:pic>
      <p:pic>
        <p:nvPicPr>
          <p:cNvPr id="1027" name="图片 11"/>
          <p:cNvPicPr>
            <a:picLocks noChangeAspect="1"/>
          </p:cNvPicPr>
          <p:nvPr/>
        </p:nvPicPr>
        <p:blipFill>
          <a:blip r:embed="rId13"/>
          <a:stretch>
            <a:fillRect/>
          </a:stretch>
        </p:blipFill>
        <p:spPr>
          <a:xfrm>
            <a:off x="0" y="1630363"/>
            <a:ext cx="9144000" cy="5235575"/>
          </a:xfrm>
          <a:prstGeom prst="rect">
            <a:avLst/>
          </a:prstGeom>
          <a:noFill/>
          <a:ln w="9525">
            <a:noFill/>
          </a:ln>
        </p:spPr>
      </p:pic>
      <p:sp>
        <p:nvSpPr>
          <p:cNvPr id="11" name="矩形 10"/>
          <p:cNvSpPr/>
          <p:nvPr/>
        </p:nvSpPr>
        <p:spPr>
          <a:xfrm>
            <a:off x="0" y="1358900"/>
            <a:ext cx="9144000" cy="5507038"/>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zh-CN" altLang="en-US" strike="noStrike" noProof="1">
              <a:latin typeface="Arial" panose="020B0604020202020204" pitchFamily="34" charset="0"/>
              <a:ea typeface="黑体" panose="02010609060101010101" pitchFamily="2" charset="-122"/>
            </a:endParaRPr>
          </a:p>
        </p:txBody>
      </p:sp>
      <p:sp>
        <p:nvSpPr>
          <p:cNvPr id="2" name="KSO_BT1"/>
          <p:cNvSpPr>
            <a:spLocks noGrp="1"/>
          </p:cNvSpPr>
          <p:nvPr>
            <p:ph type="title"/>
          </p:nvPr>
        </p:nvSpPr>
        <p:spPr>
          <a:xfrm>
            <a:off x="469900" y="423863"/>
            <a:ext cx="8240713" cy="700088"/>
          </a:xfrm>
          <a:prstGeom prst="rect">
            <a:avLst/>
          </a:prstGeom>
        </p:spPr>
        <p:txBody>
          <a:bodyPr vert="horz" lIns="0" tIns="0" rIns="0" bIns="0" rtlCol="0" anchor="b">
            <a:normAutofit/>
          </a:bodyPr>
          <a:lstStyle/>
          <a:p>
            <a:pPr lvl="0" fontAlgn="base"/>
            <a:r>
              <a:rPr lang="zh-CN" altLang="en-US" strike="noStrike" noProof="1" dirty="0" smtClean="0"/>
              <a:t>单击此处编辑母版标题样式</a:t>
            </a:r>
            <a:endParaRPr lang="en-US" strike="noStrike" noProof="1" dirty="0"/>
          </a:p>
        </p:txBody>
      </p:sp>
      <p:sp>
        <p:nvSpPr>
          <p:cNvPr id="1030" name="KSO_BC1"/>
          <p:cNvSpPr>
            <a:spLocks noGrp="1"/>
          </p:cNvSpPr>
          <p:nvPr>
            <p:ph type="body"/>
          </p:nvPr>
        </p:nvSpPr>
        <p:spPr>
          <a:xfrm>
            <a:off x="469900" y="1630363"/>
            <a:ext cx="8231188" cy="4581525"/>
          </a:xfrm>
          <a:prstGeom prst="rect">
            <a:avLst/>
          </a:prstGeom>
          <a:noFill/>
          <a:ln w="9525">
            <a:noFill/>
          </a:ln>
        </p:spPr>
        <p:txBody>
          <a:bodyPr wrap="square" lIns="91440" tIns="45720" rIns="91440" bIns="45720" anchor="t" anchorCtr="0"/>
          <a:p>
            <a:pPr lvl="0"/>
            <a:r>
              <a:rPr lang="zh-CN" altLang="en-US" dirty="0"/>
              <a:t>单击此处编辑母版文本样式</a:t>
            </a:r>
            <a:endParaRPr lang="zh-CN" altLang="en-US" dirty="0"/>
          </a:p>
          <a:p>
            <a:pPr lvl="1" indent="-22987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buFont typeface="Arial" panose="020B0604020202020204" pitchFamily="34" charset="0"/>
              <a:buNone/>
              <a:defRPr sz="1200" baseline="0" smtClean="0">
                <a:solidFill>
                  <a:schemeClr val="tx1">
                    <a:tint val="75000"/>
                  </a:schemeClr>
                </a:solidFill>
                <a:latin typeface="Arial" panose="020B0604020202020204" pitchFamily="34" charset="0"/>
                <a:ea typeface="黑体" panose="02010609060101010101" pitchFamily="2" charset="-122"/>
              </a:defRPr>
            </a:lvl1pPr>
          </a:lstStyle>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baseline="0">
                <a:solidFill>
                  <a:schemeClr val="tx1">
                    <a:tint val="75000"/>
                  </a:schemeClr>
                </a:solidFill>
                <a:latin typeface="Arial" panose="020B0604020202020204" pitchFamily="34" charset="0"/>
                <a:ea typeface="黑体" panose="02010609060101010101" pitchFamily="2" charset="-122"/>
              </a:defRPr>
            </a:lvl1pPr>
          </a:lstStyle>
          <a:p>
            <a:pPr fontAlgn="base">
              <a:defRPr/>
            </a:pPr>
            <a:endParaRPr lang="zh-CN" altLang="en-US" strike="noStrike" noProof="1"/>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buFont typeface="Arial" panose="020B0604020202020204" pitchFamily="34" charset="0"/>
              <a:buNone/>
              <a:defRPr sz="1200" baseline="0" smtClean="0">
                <a:solidFill>
                  <a:schemeClr val="tx1">
                    <a:tint val="75000"/>
                  </a:schemeClr>
                </a:solidFill>
                <a:latin typeface="Arial" panose="020B0604020202020204" pitchFamily="34" charset="0"/>
                <a:ea typeface="黑体" panose="02010609060101010101" pitchFamily="2" charset="-122"/>
              </a:defRPr>
            </a:lvl1pPr>
          </a:lstStyle>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lang="en-US" altLang="en-US" sz="3200" b="1" kern="1200" dirty="0">
          <a:ln w="12700">
            <a:solidFill>
              <a:schemeClr val="bg1">
                <a:alpha val="75000"/>
              </a:schemeClr>
            </a:solidFill>
          </a:ln>
          <a:solidFill>
            <a:srgbClr val="382E77"/>
          </a:solidFill>
          <a:effectLst>
            <a:glow rad="139700">
              <a:schemeClr val="accent4">
                <a:satMod val="175000"/>
                <a:alpha val="15000"/>
              </a:schemeClr>
            </a:glow>
          </a:effectLst>
          <a:latin typeface="Arial" panose="020B0604020202020204" pitchFamily="34" charset="0"/>
          <a:ea typeface="黑体" panose="02010609060101010101" pitchFamily="2" charset="-122"/>
          <a:cs typeface="+mj-cs"/>
        </a:defRPr>
      </a:lvl1pPr>
      <a:lvl2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2pPr>
      <a:lvl3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3pPr>
      <a:lvl4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4pPr>
      <a:lvl5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5pPr>
      <a:lvl6pPr marL="4572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6pPr>
      <a:lvl7pPr marL="9144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7pPr>
      <a:lvl8pPr marL="13716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8pPr>
      <a:lvl9pPr marL="18288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9pPr>
    </p:titleStyle>
    <p:bodyStyle>
      <a:lvl1pPr marL="357505" indent="-357505" algn="just" rtl="0" fontAlgn="base">
        <a:lnSpc>
          <a:spcPct val="150000"/>
        </a:lnSpc>
        <a:spcBef>
          <a:spcPts val="0"/>
        </a:spcBef>
        <a:spcAft>
          <a:spcPts val="0"/>
        </a:spcAft>
        <a:buClr>
          <a:schemeClr val="accent1"/>
        </a:buClr>
        <a:buSzPct val="60000"/>
        <a:buFont typeface="Wingdings" panose="05000000000000000000" pitchFamily="2" charset="2"/>
        <a:buChar char=""/>
        <a:defRPr sz="2400" kern="1200">
          <a:solidFill>
            <a:srgbClr val="4061AA"/>
          </a:solidFill>
          <a:latin typeface="Arial" panose="020B0604020202020204" pitchFamily="34" charset="0"/>
          <a:ea typeface="黑体" panose="02010609060101010101" pitchFamily="2" charset="-122"/>
          <a:cs typeface="+mn-cs"/>
        </a:defRPr>
      </a:lvl1pPr>
      <a:lvl2pPr marL="647700" indent="-230505" algn="just" rtl="0" fontAlgn="base">
        <a:lnSpc>
          <a:spcPct val="150000"/>
        </a:lnSpc>
        <a:spcBef>
          <a:spcPts val="0"/>
        </a:spcBef>
        <a:spcAft>
          <a:spcPts val="0"/>
        </a:spcAft>
        <a:buClr>
          <a:schemeClr val="tx1"/>
        </a:buClr>
        <a:buFont typeface="Arial" panose="020B0604020202020204" pitchFamily="34" charset="0"/>
        <a:buChar char="•"/>
        <a:defRPr sz="2000" kern="1200">
          <a:solidFill>
            <a:schemeClr val="tx1"/>
          </a:solidFill>
          <a:latin typeface="幼圆" panose="02010509060101010101" pitchFamily="49" charset="-122"/>
          <a:ea typeface="黑体" panose="02010609060101010101" pitchFamily="2"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12"/>
          <p:cNvPicPr>
            <a:picLocks noChangeAspect="1"/>
          </p:cNvPicPr>
          <p:nvPr/>
        </p:nvPicPr>
        <p:blipFill>
          <a:blip r:embed="rId12"/>
          <a:stretch>
            <a:fillRect/>
          </a:stretch>
        </p:blipFill>
        <p:spPr>
          <a:xfrm>
            <a:off x="-3175" y="0"/>
            <a:ext cx="9144000" cy="2767013"/>
          </a:xfrm>
          <a:prstGeom prst="rect">
            <a:avLst/>
          </a:prstGeom>
          <a:noFill/>
          <a:ln w="9525">
            <a:noFill/>
          </a:ln>
        </p:spPr>
      </p:pic>
      <p:pic>
        <p:nvPicPr>
          <p:cNvPr id="2051" name="图片 11"/>
          <p:cNvPicPr>
            <a:picLocks noChangeAspect="1"/>
          </p:cNvPicPr>
          <p:nvPr/>
        </p:nvPicPr>
        <p:blipFill>
          <a:blip r:embed="rId13"/>
          <a:stretch>
            <a:fillRect/>
          </a:stretch>
        </p:blipFill>
        <p:spPr>
          <a:xfrm>
            <a:off x="0" y="1630363"/>
            <a:ext cx="9144000" cy="5235575"/>
          </a:xfrm>
          <a:prstGeom prst="rect">
            <a:avLst/>
          </a:prstGeom>
          <a:noFill/>
          <a:ln w="9525">
            <a:noFill/>
          </a:ln>
        </p:spPr>
      </p:pic>
      <p:sp>
        <p:nvSpPr>
          <p:cNvPr id="11" name="矩形 10"/>
          <p:cNvSpPr/>
          <p:nvPr/>
        </p:nvSpPr>
        <p:spPr>
          <a:xfrm>
            <a:off x="0" y="1358900"/>
            <a:ext cx="9144000" cy="5507038"/>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zh-CN" altLang="en-US" strike="noStrike" noProof="1">
              <a:latin typeface="Arial" panose="020B0604020202020204" pitchFamily="34" charset="0"/>
              <a:ea typeface="黑体" panose="02010609060101010101" pitchFamily="2" charset="-122"/>
            </a:endParaRPr>
          </a:p>
        </p:txBody>
      </p:sp>
      <p:sp>
        <p:nvSpPr>
          <p:cNvPr id="2" name="KSO_BT1"/>
          <p:cNvSpPr>
            <a:spLocks noGrp="1"/>
          </p:cNvSpPr>
          <p:nvPr>
            <p:ph type="title"/>
          </p:nvPr>
        </p:nvSpPr>
        <p:spPr>
          <a:xfrm>
            <a:off x="469900" y="423863"/>
            <a:ext cx="8240713" cy="700088"/>
          </a:xfrm>
          <a:prstGeom prst="rect">
            <a:avLst/>
          </a:prstGeom>
        </p:spPr>
        <p:txBody>
          <a:bodyPr vert="horz" lIns="0" tIns="0" rIns="0" bIns="0" rtlCol="0" anchor="b">
            <a:normAutofit/>
          </a:bodyPr>
          <a:lstStyle/>
          <a:p>
            <a:pPr lvl="0" fontAlgn="base"/>
            <a:r>
              <a:rPr lang="zh-CN" altLang="en-US" strike="noStrike" noProof="1" dirty="0" smtClean="0"/>
              <a:t>单击此处编辑母版标题样式</a:t>
            </a:r>
            <a:endParaRPr lang="en-US" strike="noStrike" noProof="1" dirty="0"/>
          </a:p>
        </p:txBody>
      </p:sp>
      <p:sp>
        <p:nvSpPr>
          <p:cNvPr id="2054" name="KSO_BC1"/>
          <p:cNvSpPr>
            <a:spLocks noGrp="1"/>
          </p:cNvSpPr>
          <p:nvPr>
            <p:ph type="body"/>
          </p:nvPr>
        </p:nvSpPr>
        <p:spPr>
          <a:xfrm>
            <a:off x="469900" y="1630363"/>
            <a:ext cx="8231188" cy="4581525"/>
          </a:xfrm>
          <a:prstGeom prst="rect">
            <a:avLst/>
          </a:prstGeom>
          <a:noFill/>
          <a:ln w="9525">
            <a:noFill/>
          </a:ln>
        </p:spPr>
        <p:txBody>
          <a:bodyPr wrap="square" lIns="91440" tIns="45720" rIns="91440" bIns="45720" anchor="t" anchorCtr="0"/>
          <a:p>
            <a:pPr lvl="0"/>
            <a:r>
              <a:rPr lang="zh-CN" altLang="en-US" dirty="0"/>
              <a:t>单击此处编辑母版文本样式</a:t>
            </a:r>
            <a:endParaRPr lang="zh-CN" altLang="en-US" dirty="0"/>
          </a:p>
          <a:p>
            <a:pPr lvl="1" indent="-22987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buFont typeface="Arial" panose="020B0604020202020204" pitchFamily="34" charset="0"/>
              <a:buNone/>
              <a:defRPr sz="1200" baseline="0" smtClean="0">
                <a:solidFill>
                  <a:schemeClr val="tx1">
                    <a:tint val="75000"/>
                  </a:schemeClr>
                </a:solidFill>
                <a:latin typeface="Arial" panose="020B0604020202020204" pitchFamily="34" charset="0"/>
                <a:ea typeface="黑体" panose="02010609060101010101" pitchFamily="2" charset="-122"/>
              </a:defRPr>
            </a:lvl1pPr>
          </a:lstStyle>
          <a:p>
            <a:pPr fontAlgn="base">
              <a:defRPr/>
            </a:pPr>
            <a:fld id="{2E62FA2D-8AD8-4839-8284-DBE6C369225F}" type="datetimeFigureOut">
              <a:rPr lang="zh-CN" altLang="en-US" strike="noStrike" noProof="1">
                <a:latin typeface="Arial" panose="020B0604020202020204" pitchFamily="34" charset="0"/>
                <a:ea typeface="黑体" panose="02010609060101010101" pitchFamily="2" charset="-122"/>
                <a:cs typeface="+mn-ea"/>
              </a:rPr>
            </a:fld>
            <a:endParaRPr lang="zh-CN" altLang="en-US" strike="noStrike" noProof="1">
              <a:latin typeface="Arial" panose="020B0604020202020204" pitchFamily="34" charset="0"/>
              <a:ea typeface="黑体" panose="02010609060101010101" pitchFamily="2" charset="-122"/>
              <a:cs typeface="+mn-ea"/>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baseline="0">
                <a:solidFill>
                  <a:schemeClr val="tx1">
                    <a:tint val="75000"/>
                  </a:schemeClr>
                </a:solidFill>
                <a:latin typeface="Arial" panose="020B0604020202020204" pitchFamily="34" charset="0"/>
                <a:ea typeface="黑体" panose="02010609060101010101" pitchFamily="2" charset="-122"/>
              </a:defRPr>
            </a:lvl1pPr>
          </a:lstStyle>
          <a:p>
            <a:pPr fontAlgn="base">
              <a:defRPr/>
            </a:pPr>
            <a:endParaRPr lang="zh-CN" altLang="en-US" strike="noStrike" noProof="1"/>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buFont typeface="Arial" panose="020B0604020202020204" pitchFamily="34" charset="0"/>
              <a:buNone/>
              <a:defRPr sz="1200" baseline="0" smtClean="0">
                <a:solidFill>
                  <a:schemeClr val="tx1">
                    <a:tint val="75000"/>
                  </a:schemeClr>
                </a:solidFill>
                <a:latin typeface="Arial" panose="020B0604020202020204" pitchFamily="34" charset="0"/>
                <a:ea typeface="黑体" panose="02010609060101010101" pitchFamily="2" charset="-122"/>
              </a:defRPr>
            </a:lvl1pPr>
          </a:lstStyle>
          <a:p>
            <a:pPr fontAlgn="base">
              <a:defRPr/>
            </a:pPr>
            <a:fld id="{519A5171-AC11-41CE-8B52-CDB574A4F0EB}" type="slidenum">
              <a:rPr lang="zh-CN" altLang="en-US" strike="noStrike" noProof="1">
                <a:latin typeface="Arial" panose="020B0604020202020204" pitchFamily="34" charset="0"/>
                <a:ea typeface="黑体" panose="02010609060101010101" pitchFamily="2" charset="-122"/>
                <a:cs typeface="+mn-ea"/>
              </a:rPr>
            </a:fld>
            <a:endParaRPr 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lang="en-US" altLang="en-US" sz="3200" b="1" kern="1200" dirty="0">
          <a:ln w="12700">
            <a:solidFill>
              <a:schemeClr val="bg1">
                <a:alpha val="75000"/>
              </a:schemeClr>
            </a:solidFill>
          </a:ln>
          <a:solidFill>
            <a:srgbClr val="382E77"/>
          </a:solidFill>
          <a:effectLst>
            <a:glow rad="139700">
              <a:schemeClr val="accent4">
                <a:satMod val="175000"/>
                <a:alpha val="15000"/>
              </a:schemeClr>
            </a:glow>
          </a:effectLst>
          <a:latin typeface="Arial" panose="020B0604020202020204" pitchFamily="34" charset="0"/>
          <a:ea typeface="黑体" panose="02010609060101010101" pitchFamily="2" charset="-122"/>
          <a:cs typeface="+mj-cs"/>
        </a:defRPr>
      </a:lvl1pPr>
      <a:lvl2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2pPr>
      <a:lvl3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3pPr>
      <a:lvl4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4pPr>
      <a:lvl5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5pPr>
      <a:lvl6pPr marL="4572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6pPr>
      <a:lvl7pPr marL="9144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7pPr>
      <a:lvl8pPr marL="13716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8pPr>
      <a:lvl9pPr marL="18288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9pPr>
    </p:titleStyle>
    <p:bodyStyle>
      <a:lvl1pPr marL="357505" indent="-357505" algn="just" rtl="0" fontAlgn="base">
        <a:lnSpc>
          <a:spcPct val="150000"/>
        </a:lnSpc>
        <a:spcBef>
          <a:spcPts val="0"/>
        </a:spcBef>
        <a:spcAft>
          <a:spcPts val="0"/>
        </a:spcAft>
        <a:buClr>
          <a:schemeClr val="accent1"/>
        </a:buClr>
        <a:buSzPct val="60000"/>
        <a:buFont typeface="Wingdings" panose="05000000000000000000" pitchFamily="2" charset="2"/>
        <a:buChar char=""/>
        <a:defRPr sz="2400" kern="1200">
          <a:solidFill>
            <a:srgbClr val="4061AA"/>
          </a:solidFill>
          <a:latin typeface="Arial" panose="020B0604020202020204" pitchFamily="34" charset="0"/>
          <a:ea typeface="黑体" panose="02010609060101010101" pitchFamily="2" charset="-122"/>
          <a:cs typeface="+mn-cs"/>
        </a:defRPr>
      </a:lvl1pPr>
      <a:lvl2pPr marL="647700" indent="-230505" algn="just" rtl="0" fontAlgn="base">
        <a:lnSpc>
          <a:spcPct val="150000"/>
        </a:lnSpc>
        <a:spcBef>
          <a:spcPts val="0"/>
        </a:spcBef>
        <a:spcAft>
          <a:spcPts val="0"/>
        </a:spcAft>
        <a:buClr>
          <a:schemeClr val="tx1"/>
        </a:buClr>
        <a:buFont typeface="Arial" panose="020B0604020202020204" pitchFamily="34" charset="0"/>
        <a:buChar char="•"/>
        <a:defRPr sz="2000" kern="1200">
          <a:solidFill>
            <a:schemeClr val="tx1"/>
          </a:solidFill>
          <a:latin typeface="幼圆" panose="02010509060101010101" pitchFamily="49" charset="-122"/>
          <a:ea typeface="黑体" panose="02010609060101010101" pitchFamily="2"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tags" Target="../tags/tag13.xml"/><Relationship Id="rId2" Type="http://schemas.openxmlformats.org/officeDocument/2006/relationships/image" Target="../media/image11.wmf"/><Relationship Id="rId1"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9" Type="http://schemas.openxmlformats.org/officeDocument/2006/relationships/oleObject" Target="../embeddings/oleObject79.bin"/><Relationship Id="rId8" Type="http://schemas.openxmlformats.org/officeDocument/2006/relationships/image" Target="../media/image88.wmf"/><Relationship Id="rId7" Type="http://schemas.openxmlformats.org/officeDocument/2006/relationships/oleObject" Target="../embeddings/oleObject78.bin"/><Relationship Id="rId6" Type="http://schemas.openxmlformats.org/officeDocument/2006/relationships/image" Target="../media/image87.wmf"/><Relationship Id="rId5" Type="http://schemas.openxmlformats.org/officeDocument/2006/relationships/oleObject" Target="../embeddings/oleObject77.bin"/><Relationship Id="rId42" Type="http://schemas.openxmlformats.org/officeDocument/2006/relationships/vmlDrawing" Target="../drawings/vmlDrawing29.vml"/><Relationship Id="rId41" Type="http://schemas.openxmlformats.org/officeDocument/2006/relationships/slideLayout" Target="../slideLayouts/slideLayout3.xml"/><Relationship Id="rId40" Type="http://schemas.openxmlformats.org/officeDocument/2006/relationships/audio" Target="../media/audio22.wav"/><Relationship Id="rId4" Type="http://schemas.openxmlformats.org/officeDocument/2006/relationships/image" Target="../media/image86.wmf"/><Relationship Id="rId39" Type="http://schemas.openxmlformats.org/officeDocument/2006/relationships/oleObject" Target="../embeddings/oleObject96.bin"/><Relationship Id="rId38" Type="http://schemas.openxmlformats.org/officeDocument/2006/relationships/image" Target="../media/image101.wmf"/><Relationship Id="rId37" Type="http://schemas.openxmlformats.org/officeDocument/2006/relationships/oleObject" Target="../embeddings/oleObject95.bin"/><Relationship Id="rId36" Type="http://schemas.openxmlformats.org/officeDocument/2006/relationships/oleObject" Target="../embeddings/oleObject94.bin"/><Relationship Id="rId35" Type="http://schemas.openxmlformats.org/officeDocument/2006/relationships/oleObject" Target="../embeddings/oleObject93.bin"/><Relationship Id="rId34" Type="http://schemas.openxmlformats.org/officeDocument/2006/relationships/image" Target="../media/image100.wmf"/><Relationship Id="rId33" Type="http://schemas.openxmlformats.org/officeDocument/2006/relationships/oleObject" Target="../embeddings/oleObject92.bin"/><Relationship Id="rId32" Type="http://schemas.openxmlformats.org/officeDocument/2006/relationships/image" Target="../media/image99.wmf"/><Relationship Id="rId31" Type="http://schemas.openxmlformats.org/officeDocument/2006/relationships/oleObject" Target="../embeddings/oleObject91.bin"/><Relationship Id="rId30" Type="http://schemas.openxmlformats.org/officeDocument/2006/relationships/image" Target="../media/image98.wmf"/><Relationship Id="rId3" Type="http://schemas.openxmlformats.org/officeDocument/2006/relationships/oleObject" Target="../embeddings/oleObject76.bin"/><Relationship Id="rId29" Type="http://schemas.openxmlformats.org/officeDocument/2006/relationships/oleObject" Target="../embeddings/oleObject90.bin"/><Relationship Id="rId28" Type="http://schemas.openxmlformats.org/officeDocument/2006/relationships/image" Target="../media/image97.wmf"/><Relationship Id="rId27" Type="http://schemas.openxmlformats.org/officeDocument/2006/relationships/oleObject" Target="../embeddings/oleObject89.bin"/><Relationship Id="rId26" Type="http://schemas.openxmlformats.org/officeDocument/2006/relationships/image" Target="../media/image96.wmf"/><Relationship Id="rId25" Type="http://schemas.openxmlformats.org/officeDocument/2006/relationships/oleObject" Target="../embeddings/oleObject88.bin"/><Relationship Id="rId24" Type="http://schemas.openxmlformats.org/officeDocument/2006/relationships/image" Target="../media/image95.wmf"/><Relationship Id="rId23" Type="http://schemas.openxmlformats.org/officeDocument/2006/relationships/oleObject" Target="../embeddings/oleObject87.bin"/><Relationship Id="rId22" Type="http://schemas.openxmlformats.org/officeDocument/2006/relationships/image" Target="../media/image94.wmf"/><Relationship Id="rId21" Type="http://schemas.openxmlformats.org/officeDocument/2006/relationships/oleObject" Target="../embeddings/oleObject86.bin"/><Relationship Id="rId20" Type="http://schemas.openxmlformats.org/officeDocument/2006/relationships/image" Target="../media/image93.wmf"/><Relationship Id="rId2" Type="http://schemas.openxmlformats.org/officeDocument/2006/relationships/image" Target="../media/image85.wmf"/><Relationship Id="rId19" Type="http://schemas.openxmlformats.org/officeDocument/2006/relationships/oleObject" Target="../embeddings/oleObject85.bin"/><Relationship Id="rId18" Type="http://schemas.openxmlformats.org/officeDocument/2006/relationships/image" Target="../media/image92.wmf"/><Relationship Id="rId17" Type="http://schemas.openxmlformats.org/officeDocument/2006/relationships/oleObject" Target="../embeddings/oleObject84.bin"/><Relationship Id="rId16" Type="http://schemas.openxmlformats.org/officeDocument/2006/relationships/image" Target="../media/image91.wmf"/><Relationship Id="rId15" Type="http://schemas.openxmlformats.org/officeDocument/2006/relationships/oleObject" Target="../embeddings/oleObject83.bin"/><Relationship Id="rId14" Type="http://schemas.openxmlformats.org/officeDocument/2006/relationships/oleObject" Target="../embeddings/oleObject82.bin"/><Relationship Id="rId13" Type="http://schemas.openxmlformats.org/officeDocument/2006/relationships/oleObject" Target="../embeddings/oleObject81.bin"/><Relationship Id="rId12" Type="http://schemas.openxmlformats.org/officeDocument/2006/relationships/image" Target="../media/image90.wmf"/><Relationship Id="rId11" Type="http://schemas.openxmlformats.org/officeDocument/2006/relationships/oleObject" Target="../embeddings/oleObject80.bin"/><Relationship Id="rId10" Type="http://schemas.openxmlformats.org/officeDocument/2006/relationships/image" Target="../media/image89.wmf"/><Relationship Id="rId1" Type="http://schemas.openxmlformats.org/officeDocument/2006/relationships/oleObject" Target="../embeddings/oleObject75.bin"/></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25.wav"/><Relationship Id="rId7" Type="http://schemas.openxmlformats.org/officeDocument/2006/relationships/audio" Target="../media/audio24.wav"/><Relationship Id="rId6" Type="http://schemas.openxmlformats.org/officeDocument/2006/relationships/audio" Target="../media/audio23.wav"/><Relationship Id="rId5" Type="http://schemas.openxmlformats.org/officeDocument/2006/relationships/image" Target="../media/image104.png"/><Relationship Id="rId4" Type="http://schemas.openxmlformats.org/officeDocument/2006/relationships/image" Target="../media/image103.png"/><Relationship Id="rId3" Type="http://schemas.openxmlformats.org/officeDocument/2006/relationships/oleObject" Target="../embeddings/oleObject98.bin"/><Relationship Id="rId2" Type="http://schemas.openxmlformats.org/officeDocument/2006/relationships/image" Target="../media/image102.png"/><Relationship Id="rId11" Type="http://schemas.openxmlformats.org/officeDocument/2006/relationships/notesSlide" Target="../notesSlides/notesSlide10.xml"/><Relationship Id="rId10" Type="http://schemas.openxmlformats.org/officeDocument/2006/relationships/vmlDrawing" Target="../drawings/vmlDrawing30.vml"/><Relationship Id="rId1" Type="http://schemas.openxmlformats.org/officeDocument/2006/relationships/oleObject" Target="../embeddings/oleObject97.bin"/></Relationships>
</file>

<file path=ppt/slides/_rels/slide102.xml.rels><?xml version="1.0" encoding="UTF-8" standalone="yes"?>
<Relationships xmlns="http://schemas.openxmlformats.org/package/2006/relationships"><Relationship Id="rId9" Type="http://schemas.openxmlformats.org/officeDocument/2006/relationships/oleObject" Target="../embeddings/oleObject103.bin"/><Relationship Id="rId8" Type="http://schemas.openxmlformats.org/officeDocument/2006/relationships/image" Target="../media/image108.wmf"/><Relationship Id="rId7" Type="http://schemas.openxmlformats.org/officeDocument/2006/relationships/oleObject" Target="../embeddings/oleObject102.bin"/><Relationship Id="rId6" Type="http://schemas.openxmlformats.org/officeDocument/2006/relationships/oleObject" Target="../embeddings/oleObject101.bin"/><Relationship Id="rId5" Type="http://schemas.openxmlformats.org/officeDocument/2006/relationships/image" Target="../media/image107.wmf"/><Relationship Id="rId4" Type="http://schemas.openxmlformats.org/officeDocument/2006/relationships/oleObject" Target="../embeddings/oleObject100.bin"/><Relationship Id="rId3" Type="http://schemas.openxmlformats.org/officeDocument/2006/relationships/image" Target="../media/image106.wmf"/><Relationship Id="rId2" Type="http://schemas.openxmlformats.org/officeDocument/2006/relationships/oleObject" Target="../embeddings/oleObject99.bin"/><Relationship Id="rId15" Type="http://schemas.openxmlformats.org/officeDocument/2006/relationships/vmlDrawing" Target="../drawings/vmlDrawing31.vml"/><Relationship Id="rId14" Type="http://schemas.openxmlformats.org/officeDocument/2006/relationships/slideLayout" Target="../slideLayouts/slideLayout3.xml"/><Relationship Id="rId13" Type="http://schemas.openxmlformats.org/officeDocument/2006/relationships/image" Target="../media/image102.png"/><Relationship Id="rId12" Type="http://schemas.openxmlformats.org/officeDocument/2006/relationships/oleObject" Target="../embeddings/oleObject105.bin"/><Relationship Id="rId11" Type="http://schemas.openxmlformats.org/officeDocument/2006/relationships/oleObject" Target="../embeddings/oleObject104.bin"/><Relationship Id="rId10" Type="http://schemas.openxmlformats.org/officeDocument/2006/relationships/image" Target="../media/image109.wmf"/><Relationship Id="rId1" Type="http://schemas.openxmlformats.org/officeDocument/2006/relationships/image" Target="../media/image105.wmf"/></Relationships>
</file>

<file path=ppt/slides/_rels/slide103.xml.rels><?xml version="1.0" encoding="UTF-8" standalone="yes"?>
<Relationships xmlns="http://schemas.openxmlformats.org/package/2006/relationships"><Relationship Id="rId4" Type="http://schemas.openxmlformats.org/officeDocument/2006/relationships/vmlDrawing" Target="../drawings/vmlDrawing32.vml"/><Relationship Id="rId3" Type="http://schemas.openxmlformats.org/officeDocument/2006/relationships/slideLayout" Target="../slideLayouts/slideLayout2.xml"/><Relationship Id="rId2" Type="http://schemas.openxmlformats.org/officeDocument/2006/relationships/image" Target="../media/image102.png"/><Relationship Id="rId1" Type="http://schemas.openxmlformats.org/officeDocument/2006/relationships/oleObject" Target="../embeddings/oleObject106.bin"/></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0.jpeg"/></Relationships>
</file>

<file path=ppt/slides/_rels/slide105.xml.rels><?xml version="1.0" encoding="UTF-8" standalone="yes"?>
<Relationships xmlns="http://schemas.openxmlformats.org/package/2006/relationships"><Relationship Id="rId4" Type="http://schemas.openxmlformats.org/officeDocument/2006/relationships/vmlDrawing" Target="../drawings/vmlDrawing33.vml"/><Relationship Id="rId3" Type="http://schemas.openxmlformats.org/officeDocument/2006/relationships/slideLayout" Target="../slideLayouts/slideLayout3.xml"/><Relationship Id="rId2" Type="http://schemas.openxmlformats.org/officeDocument/2006/relationships/image" Target="../media/image111.emf"/><Relationship Id="rId1" Type="http://schemas.openxmlformats.org/officeDocument/2006/relationships/oleObject" Target="../embeddings/oleObject107.bin"/></Relationships>
</file>

<file path=ppt/slides/_rels/slide106.xml.rels><?xml version="1.0" encoding="UTF-8" standalone="yes"?>
<Relationships xmlns="http://schemas.openxmlformats.org/package/2006/relationships"><Relationship Id="rId9" Type="http://schemas.openxmlformats.org/officeDocument/2006/relationships/oleObject" Target="../embeddings/oleObject112.bin"/><Relationship Id="rId8" Type="http://schemas.openxmlformats.org/officeDocument/2006/relationships/image" Target="../media/image115.emf"/><Relationship Id="rId7" Type="http://schemas.openxmlformats.org/officeDocument/2006/relationships/oleObject" Target="../embeddings/oleObject111.bin"/><Relationship Id="rId6" Type="http://schemas.openxmlformats.org/officeDocument/2006/relationships/image" Target="../media/image114.emf"/><Relationship Id="rId5" Type="http://schemas.openxmlformats.org/officeDocument/2006/relationships/oleObject" Target="../embeddings/oleObject110.bin"/><Relationship Id="rId4" Type="http://schemas.openxmlformats.org/officeDocument/2006/relationships/image" Target="../media/image113.emf"/><Relationship Id="rId3" Type="http://schemas.openxmlformats.org/officeDocument/2006/relationships/oleObject" Target="../embeddings/oleObject109.bin"/><Relationship Id="rId26" Type="http://schemas.openxmlformats.org/officeDocument/2006/relationships/vmlDrawing" Target="../drawings/vmlDrawing34.vml"/><Relationship Id="rId25" Type="http://schemas.openxmlformats.org/officeDocument/2006/relationships/slideLayout" Target="../slideLayouts/slideLayout7.xml"/><Relationship Id="rId24" Type="http://schemas.openxmlformats.org/officeDocument/2006/relationships/image" Target="../media/image123.emf"/><Relationship Id="rId23" Type="http://schemas.openxmlformats.org/officeDocument/2006/relationships/oleObject" Target="../embeddings/oleObject119.bin"/><Relationship Id="rId22" Type="http://schemas.openxmlformats.org/officeDocument/2006/relationships/image" Target="../media/image122.emf"/><Relationship Id="rId21" Type="http://schemas.openxmlformats.org/officeDocument/2006/relationships/oleObject" Target="../embeddings/oleObject118.bin"/><Relationship Id="rId20" Type="http://schemas.openxmlformats.org/officeDocument/2006/relationships/image" Target="../media/image121.emf"/><Relationship Id="rId2" Type="http://schemas.openxmlformats.org/officeDocument/2006/relationships/image" Target="../media/image112.emf"/><Relationship Id="rId19" Type="http://schemas.openxmlformats.org/officeDocument/2006/relationships/oleObject" Target="../embeddings/oleObject117.bin"/><Relationship Id="rId18" Type="http://schemas.openxmlformats.org/officeDocument/2006/relationships/image" Target="../media/image120.emf"/><Relationship Id="rId17" Type="http://schemas.openxmlformats.org/officeDocument/2006/relationships/oleObject" Target="../embeddings/oleObject116.bin"/><Relationship Id="rId16" Type="http://schemas.openxmlformats.org/officeDocument/2006/relationships/image" Target="../media/image119.emf"/><Relationship Id="rId15" Type="http://schemas.openxmlformats.org/officeDocument/2006/relationships/oleObject" Target="../embeddings/oleObject115.bin"/><Relationship Id="rId14" Type="http://schemas.openxmlformats.org/officeDocument/2006/relationships/image" Target="../media/image118.emf"/><Relationship Id="rId13" Type="http://schemas.openxmlformats.org/officeDocument/2006/relationships/oleObject" Target="../embeddings/oleObject114.bin"/><Relationship Id="rId12" Type="http://schemas.openxmlformats.org/officeDocument/2006/relationships/image" Target="../media/image117.emf"/><Relationship Id="rId11" Type="http://schemas.openxmlformats.org/officeDocument/2006/relationships/oleObject" Target="../embeddings/oleObject113.bin"/><Relationship Id="rId10" Type="http://schemas.openxmlformats.org/officeDocument/2006/relationships/image" Target="../media/image116.emf"/><Relationship Id="rId1" Type="http://schemas.openxmlformats.org/officeDocument/2006/relationships/oleObject" Target="../embeddings/oleObject108.bin"/></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1.ppt" TargetMode="External"/><Relationship Id="rId1" Type="http://schemas.openxmlformats.org/officeDocument/2006/relationships/slide" Target="slide59.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4.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12.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5.png"/><Relationship Id="rId1" Type="http://schemas.openxmlformats.org/officeDocument/2006/relationships/image" Target="../media/image12.jpeg"/></Relationships>
</file>

<file path=ppt/slides/_rels/slide112.xml.rels><?xml version="1.0" encoding="UTF-8" standalone="yes"?>
<Relationships xmlns="http://schemas.openxmlformats.org/package/2006/relationships"><Relationship Id="rId4" Type="http://schemas.openxmlformats.org/officeDocument/2006/relationships/vmlDrawing" Target="../drawings/vmlDrawing35.vml"/><Relationship Id="rId3" Type="http://schemas.openxmlformats.org/officeDocument/2006/relationships/slideLayout" Target="../slideLayouts/slideLayout3.xml"/><Relationship Id="rId2" Type="http://schemas.openxmlformats.org/officeDocument/2006/relationships/image" Target="../media/image12.jpeg"/><Relationship Id="rId1" Type="http://schemas.openxmlformats.org/officeDocument/2006/relationships/oleObject" Target="../embeddings/oleObject120.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1.wav"/><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0.xml"/><Relationship Id="rId5" Type="http://schemas.openxmlformats.org/officeDocument/2006/relationships/tags" Target="../tags/tag31.xml"/><Relationship Id="rId4" Type="http://schemas.openxmlformats.org/officeDocument/2006/relationships/oleObject" Target="../embeddings/oleObject5.bin"/><Relationship Id="rId3" Type="http://schemas.openxmlformats.org/officeDocument/2006/relationships/oleObject" Target="../embeddings/oleObject4.bin"/><Relationship Id="rId2" Type="http://schemas.openxmlformats.org/officeDocument/2006/relationships/image" Target="../media/image14.wmf"/><Relationship Id="rId1"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16.png"/><Relationship Id="rId3" Type="http://schemas.openxmlformats.org/officeDocument/2006/relationships/tags" Target="../tags/tag35.xml"/><Relationship Id="rId2" Type="http://schemas.microsoft.com/office/2007/relationships/media" Target="ppt/slides/ppt/media/audio2.wav" TargetMode="External"/><Relationship Id="rId1" Type="http://schemas.openxmlformats.org/officeDocument/2006/relationships/video" Target="ppt/slides/ppt/media/audio2.wav" TargetMode="Externa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tags" Target="../tags/tag36.xml"/><Relationship Id="rId3" Type="http://schemas.microsoft.com/office/2007/relationships/media" Target="ppt/slides/ppt/media/audio3.wav" TargetMode="External"/><Relationship Id="rId2" Type="http://schemas.openxmlformats.org/officeDocument/2006/relationships/video" Target="ppt/slides/ppt/media/audio3.wav" TargetMode="External"/><Relationship Id="rId1" Type="http://schemas.openxmlformats.org/officeDocument/2006/relationships/hyperlink" Target="&#31354;&#31348;&#30340;&#31227;&#21160;.ppt" TargetMode="Externa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2.wav"/><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3.wav"/><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10.bin"/><Relationship Id="rId8" Type="http://schemas.openxmlformats.org/officeDocument/2006/relationships/image" Target="../media/image23.wmf"/><Relationship Id="rId7" Type="http://schemas.openxmlformats.org/officeDocument/2006/relationships/oleObject" Target="../embeddings/oleObject9.bin"/><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 Id="rId3" Type="http://schemas.openxmlformats.org/officeDocument/2006/relationships/oleObject" Target="../embeddings/oleObject7.bin"/><Relationship Id="rId2" Type="http://schemas.openxmlformats.org/officeDocument/2006/relationships/image" Target="../media/image20.wmf"/><Relationship Id="rId15" Type="http://schemas.openxmlformats.org/officeDocument/2006/relationships/vmlDrawing" Target="../drawings/vmlDrawing4.vml"/><Relationship Id="rId14" Type="http://schemas.openxmlformats.org/officeDocument/2006/relationships/slideLayout" Target="../slideLayouts/slideLayout3.xml"/><Relationship Id="rId13" Type="http://schemas.openxmlformats.org/officeDocument/2006/relationships/tags" Target="../tags/tag45.xml"/><Relationship Id="rId12" Type="http://schemas.openxmlformats.org/officeDocument/2006/relationships/image" Target="../media/image25.wmf"/><Relationship Id="rId11" Type="http://schemas.openxmlformats.org/officeDocument/2006/relationships/oleObject" Target="../embeddings/oleObject11.bin"/><Relationship Id="rId10" Type="http://schemas.openxmlformats.org/officeDocument/2006/relationships/image" Target="../media/image24.wmf"/><Relationship Id="rId1"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3.xml"/><Relationship Id="rId4" Type="http://schemas.openxmlformats.org/officeDocument/2006/relationships/image" Target="../media/image27.wmf"/><Relationship Id="rId3" Type="http://schemas.openxmlformats.org/officeDocument/2006/relationships/oleObject" Target="../embeddings/oleObject13.bin"/><Relationship Id="rId2" Type="http://schemas.openxmlformats.org/officeDocument/2006/relationships/image" Target="../media/image26.wmf"/><Relationship Id="rId1"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3.xml"/><Relationship Id="rId4" Type="http://schemas.openxmlformats.org/officeDocument/2006/relationships/image" Target="../media/image27.wmf"/><Relationship Id="rId3" Type="http://schemas.openxmlformats.org/officeDocument/2006/relationships/oleObject" Target="../embeddings/oleObject15.bin"/><Relationship Id="rId2" Type="http://schemas.openxmlformats.org/officeDocument/2006/relationships/image" Target="../media/image26.wmf"/><Relationship Id="rId1" Type="http://schemas.openxmlformats.org/officeDocument/2006/relationships/oleObject" Target="../embeddings/oleObject14.bin"/></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8.png"/><Relationship Id="rId3" Type="http://schemas.openxmlformats.org/officeDocument/2006/relationships/tags" Target="../tags/tag46.xml"/><Relationship Id="rId2" Type="http://schemas.microsoft.com/office/2007/relationships/media" Target="ppt/slides/ppt/media/audio5.wav" TargetMode="External"/><Relationship Id="rId1" Type="http://schemas.openxmlformats.org/officeDocument/2006/relationships/video" Target="ppt/slides/ppt/media/audio5.wav" TargetMode="External"/></Relationships>
</file>

<file path=ppt/slides/_rels/slide47.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29.wmf"/><Relationship Id="rId2" Type="http://schemas.openxmlformats.org/officeDocument/2006/relationships/oleObject" Target="../embeddings/oleObject16.bin"/><Relationship Id="rId1" Type="http://schemas.openxmlformats.org/officeDocument/2006/relationships/slide" Target="slide1.xml"/></Relationships>
</file>

<file path=ppt/slides/_rels/slide48.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3.xml"/><Relationship Id="rId3" Type="http://schemas.openxmlformats.org/officeDocument/2006/relationships/image" Target="../media/image30.wmf"/><Relationship Id="rId2" Type="http://schemas.openxmlformats.org/officeDocument/2006/relationships/oleObject" Target="../embeddings/oleObject17.bin"/><Relationship Id="rId1" Type="http://schemas.openxmlformats.org/officeDocument/2006/relationships/slide" Target="slide1.xml"/></Relationships>
</file>

<file path=ppt/slides/_rels/slide49.xml.rels><?xml version="1.0" encoding="UTF-8" standalone="yes"?>
<Relationships xmlns="http://schemas.openxmlformats.org/package/2006/relationships"><Relationship Id="rId9" Type="http://schemas.openxmlformats.org/officeDocument/2006/relationships/oleObject" Target="../embeddings/oleObject22.bin"/><Relationship Id="rId8" Type="http://schemas.openxmlformats.org/officeDocument/2006/relationships/image" Target="../media/image34.wmf"/><Relationship Id="rId7" Type="http://schemas.openxmlformats.org/officeDocument/2006/relationships/oleObject" Target="../embeddings/oleObject21.bin"/><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 Id="rId3" Type="http://schemas.openxmlformats.org/officeDocument/2006/relationships/oleObject" Target="../embeddings/oleObject19.bin"/><Relationship Id="rId22" Type="http://schemas.openxmlformats.org/officeDocument/2006/relationships/vmlDrawing" Target="../drawings/vmlDrawing9.vml"/><Relationship Id="rId21" Type="http://schemas.openxmlformats.org/officeDocument/2006/relationships/slideLayout" Target="../slideLayouts/slideLayout3.xml"/><Relationship Id="rId20" Type="http://schemas.openxmlformats.org/officeDocument/2006/relationships/audio" Target="../media/audio4.wav"/><Relationship Id="rId2" Type="http://schemas.openxmlformats.org/officeDocument/2006/relationships/image" Target="../media/image31.wmf"/><Relationship Id="rId19" Type="http://schemas.openxmlformats.org/officeDocument/2006/relationships/image" Target="../media/image39.wmf"/><Relationship Id="rId18" Type="http://schemas.openxmlformats.org/officeDocument/2006/relationships/oleObject" Target="../embeddings/oleObject27.bin"/><Relationship Id="rId17" Type="http://schemas.openxmlformats.org/officeDocument/2006/relationships/image" Target="../media/image38.wmf"/><Relationship Id="rId16" Type="http://schemas.openxmlformats.org/officeDocument/2006/relationships/oleObject" Target="../embeddings/oleObject26.bin"/><Relationship Id="rId15" Type="http://schemas.openxmlformats.org/officeDocument/2006/relationships/image" Target="../media/image37.wmf"/><Relationship Id="rId14" Type="http://schemas.openxmlformats.org/officeDocument/2006/relationships/oleObject" Target="../embeddings/oleObject25.bin"/><Relationship Id="rId13" Type="http://schemas.openxmlformats.org/officeDocument/2006/relationships/oleObject" Target="../embeddings/oleObject24.bin"/><Relationship Id="rId12" Type="http://schemas.openxmlformats.org/officeDocument/2006/relationships/image" Target="../media/image36.wmf"/><Relationship Id="rId11" Type="http://schemas.openxmlformats.org/officeDocument/2006/relationships/oleObject" Target="../embeddings/oleObject23.bin"/><Relationship Id="rId10" Type="http://schemas.openxmlformats.org/officeDocument/2006/relationships/image" Target="../media/image35.wmf"/><Relationship Id="rId1"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3.xml"/><Relationship Id="rId3" Type="http://schemas.openxmlformats.org/officeDocument/2006/relationships/image" Target="../media/image41.png"/><Relationship Id="rId2" Type="http://schemas.openxmlformats.org/officeDocument/2006/relationships/oleObject" Target="../embeddings/oleObject28.bin"/><Relationship Id="rId1" Type="http://schemas.openxmlformats.org/officeDocument/2006/relationships/image" Target="../media/image4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44.wmf"/><Relationship Id="rId1" Type="http://schemas.openxmlformats.org/officeDocument/2006/relationships/image" Target="../media/image4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3.wmf"/><Relationship Id="rId2" Type="http://schemas.openxmlformats.org/officeDocument/2006/relationships/image" Target="../media/image46.wmf"/><Relationship Id="rId1" Type="http://schemas.openxmlformats.org/officeDocument/2006/relationships/image" Target="../media/image45.wmf"/></Relationships>
</file>

<file path=ppt/slides/_rels/slide5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50.jpeg"/><Relationship Id="rId7" Type="http://schemas.openxmlformats.org/officeDocument/2006/relationships/image" Target="../media/image43.wmf"/><Relationship Id="rId6" Type="http://schemas.openxmlformats.org/officeDocument/2006/relationships/image" Target="../media/image46.wmf"/><Relationship Id="rId5" Type="http://schemas.openxmlformats.org/officeDocument/2006/relationships/image" Target="../media/image49.wmf"/><Relationship Id="rId4" Type="http://schemas.openxmlformats.org/officeDocument/2006/relationships/oleObject" Target="../embeddings/oleObject30.bin"/><Relationship Id="rId3" Type="http://schemas.openxmlformats.org/officeDocument/2006/relationships/image" Target="../media/image48.wmf"/><Relationship Id="rId2" Type="http://schemas.openxmlformats.org/officeDocument/2006/relationships/oleObject" Target="../embeddings/oleObject29.bin"/><Relationship Id="rId10" Type="http://schemas.openxmlformats.org/officeDocument/2006/relationships/vmlDrawing" Target="../drawings/vmlDrawing11.vml"/><Relationship Id="rId1" Type="http://schemas.openxmlformats.org/officeDocument/2006/relationships/image" Target="../media/image47.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4.xml"/><Relationship Id="rId4" Type="http://schemas.openxmlformats.org/officeDocument/2006/relationships/image" Target="../media/image52.emf"/><Relationship Id="rId3" Type="http://schemas.openxmlformats.org/officeDocument/2006/relationships/oleObject" Target="../embeddings/oleObject32.bin"/><Relationship Id="rId2" Type="http://schemas.openxmlformats.org/officeDocument/2006/relationships/image" Target="../media/image51.emf"/><Relationship Id="rId1"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4.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61.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0.xml"/><Relationship Id="rId2" Type="http://schemas.openxmlformats.org/officeDocument/2006/relationships/image" Target="../media/image57.emf"/><Relationship Id="rId1"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5" Type="http://schemas.openxmlformats.org/officeDocument/2006/relationships/vmlDrawing" Target="../drawings/vmlDrawing15.vml"/><Relationship Id="rId4" Type="http://schemas.openxmlformats.org/officeDocument/2006/relationships/slideLayout" Target="../slideLayouts/slideLayout3.xml"/><Relationship Id="rId3" Type="http://schemas.openxmlformats.org/officeDocument/2006/relationships/image" Target="../media/image59.png"/><Relationship Id="rId2" Type="http://schemas.openxmlformats.org/officeDocument/2006/relationships/oleObject" Target="../embeddings/oleObject35.bin"/><Relationship Id="rId1" Type="http://schemas.openxmlformats.org/officeDocument/2006/relationships/image" Target="../media/image58.wmf"/></Relationships>
</file>

<file path=ppt/slides/_rels/slide64.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slideLayout" Target="../slideLayouts/slideLayout3.xml"/><Relationship Id="rId3" Type="http://schemas.openxmlformats.org/officeDocument/2006/relationships/image" Target="../media/image58.wmf"/><Relationship Id="rId2" Type="http://schemas.openxmlformats.org/officeDocument/2006/relationships/image" Target="../media/image60.png"/><Relationship Id="rId1" Type="http://schemas.openxmlformats.org/officeDocument/2006/relationships/oleObject" Target="../embeddings/oleObject36.bin"/></Relationships>
</file>

<file path=ppt/slides/_rels/slide65.xml.rels><?xml version="1.0" encoding="UTF-8" standalone="yes"?>
<Relationships xmlns="http://schemas.openxmlformats.org/package/2006/relationships"><Relationship Id="rId5" Type="http://schemas.openxmlformats.org/officeDocument/2006/relationships/vmlDrawing" Target="../drawings/vmlDrawing17.vml"/><Relationship Id="rId4" Type="http://schemas.openxmlformats.org/officeDocument/2006/relationships/slideLayout" Target="../slideLayouts/slideLayout3.xml"/><Relationship Id="rId3" Type="http://schemas.openxmlformats.org/officeDocument/2006/relationships/image" Target="../media/image58.wmf"/><Relationship Id="rId2" Type="http://schemas.openxmlformats.org/officeDocument/2006/relationships/image" Target="../media/image60.png"/><Relationship Id="rId1" Type="http://schemas.openxmlformats.org/officeDocument/2006/relationships/oleObject" Target="../embeddings/oleObject37.bin"/></Relationships>
</file>

<file path=ppt/slides/_rels/slide66.xml.rels><?xml version="1.0" encoding="UTF-8" standalone="yes"?>
<Relationships xmlns="http://schemas.openxmlformats.org/package/2006/relationships"><Relationship Id="rId7" Type="http://schemas.openxmlformats.org/officeDocument/2006/relationships/vmlDrawing" Target="../drawings/vmlDrawing18.vml"/><Relationship Id="rId6" Type="http://schemas.openxmlformats.org/officeDocument/2006/relationships/slideLayout" Target="../slideLayouts/slideLayout3.xml"/><Relationship Id="rId5" Type="http://schemas.openxmlformats.org/officeDocument/2006/relationships/image" Target="../media/image58.wmf"/><Relationship Id="rId4" Type="http://schemas.openxmlformats.org/officeDocument/2006/relationships/image" Target="../media/image60.png"/><Relationship Id="rId3" Type="http://schemas.openxmlformats.org/officeDocument/2006/relationships/oleObject" Target="../embeddings/oleObject39.bin"/><Relationship Id="rId2" Type="http://schemas.openxmlformats.org/officeDocument/2006/relationships/image" Target="../media/image61.wmf"/><Relationship Id="rId1"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2.xml"/><Relationship Id="rId2" Type="http://schemas.openxmlformats.org/officeDocument/2006/relationships/image" Target="../media/image62.emf"/><Relationship Id="rId1" Type="http://schemas.openxmlformats.org/officeDocument/2006/relationships/oleObject" Target="../embeddings/oleObject40.bin"/></Relationships>
</file>

<file path=ppt/slides/_rels/slide68.xml.rels><?xml version="1.0" encoding="UTF-8" standalone="yes"?>
<Relationships xmlns="http://schemas.openxmlformats.org/package/2006/relationships"><Relationship Id="rId6" Type="http://schemas.openxmlformats.org/officeDocument/2006/relationships/vmlDrawing" Target="../drawings/vmlDrawing20.vml"/><Relationship Id="rId5" Type="http://schemas.openxmlformats.org/officeDocument/2006/relationships/slideLayout" Target="../slideLayouts/slideLayout3.xml"/><Relationship Id="rId4" Type="http://schemas.openxmlformats.org/officeDocument/2006/relationships/image" Target="../media/image64.emf"/><Relationship Id="rId3" Type="http://schemas.openxmlformats.org/officeDocument/2006/relationships/oleObject" Target="../embeddings/oleObject42.bin"/><Relationship Id="rId2" Type="http://schemas.openxmlformats.org/officeDocument/2006/relationships/image" Target="../media/image63.emf"/><Relationship Id="rId1" Type="http://schemas.openxmlformats.org/officeDocument/2006/relationships/oleObject" Target="../embeddings/oleObject41.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5.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audio" Target="../media/audio5.wav"/></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7.xml"/><Relationship Id="rId2" Type="http://schemas.openxmlformats.org/officeDocument/2006/relationships/image" Target="../media/image67.emf"/><Relationship Id="rId1" Type="http://schemas.openxmlformats.org/officeDocument/2006/relationships/oleObject" Target="../embeddings/oleObject43.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4.xml"/><Relationship Id="rId2" Type="http://schemas.openxmlformats.org/officeDocument/2006/relationships/image" Target="../media/image68.wmf"/><Relationship Id="rId1" Type="http://schemas.openxmlformats.org/officeDocument/2006/relationships/oleObject" Target="../embeddings/oleObject44.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2.xml"/><Relationship Id="rId4" Type="http://schemas.openxmlformats.org/officeDocument/2006/relationships/image" Target="../media/image71.wmf"/><Relationship Id="rId3" Type="http://schemas.openxmlformats.org/officeDocument/2006/relationships/oleObject" Target="../embeddings/oleObject45.bin"/><Relationship Id="rId2" Type="http://schemas.openxmlformats.org/officeDocument/2006/relationships/image" Target="../media/image70.wmf"/><Relationship Id="rId1" Type="http://schemas.openxmlformats.org/officeDocument/2006/relationships/image" Target="../media/image69.wmf"/></Relationships>
</file>

<file path=ppt/slides/_rels/slide89.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slideLayout" Target="../slideLayouts/slideLayout3.xml"/><Relationship Id="rId3" Type="http://schemas.openxmlformats.org/officeDocument/2006/relationships/image" Target="../media/image73.wmf"/><Relationship Id="rId2" Type="http://schemas.openxmlformats.org/officeDocument/2006/relationships/oleObject" Target="../embeddings/oleObject46.bin"/><Relationship Id="rId1" Type="http://schemas.openxmlformats.org/officeDocument/2006/relationships/image" Target="../media/image72.wmf"/></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tags" Target="../tags/tag12.xml"/><Relationship Id="rId2" Type="http://schemas.openxmlformats.org/officeDocument/2006/relationships/image" Target="../media/image11.wmf"/><Relationship Id="rId1"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7.xml"/><Relationship Id="rId2" Type="http://schemas.openxmlformats.org/officeDocument/2006/relationships/image" Target="../media/image74.png"/><Relationship Id="rId1" Type="http://schemas.openxmlformats.org/officeDocument/2006/relationships/oleObject" Target="../embeddings/oleObject47.bin"/></Relationships>
</file>

<file path=ppt/slides/_rels/slide9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8.wmf"/><Relationship Id="rId7" Type="http://schemas.openxmlformats.org/officeDocument/2006/relationships/oleObject" Target="../embeddings/oleObject51.bin"/><Relationship Id="rId6" Type="http://schemas.openxmlformats.org/officeDocument/2006/relationships/image" Target="../media/image77.wmf"/><Relationship Id="rId5" Type="http://schemas.openxmlformats.org/officeDocument/2006/relationships/oleObject" Target="../embeddings/oleObject50.bin"/><Relationship Id="rId4" Type="http://schemas.openxmlformats.org/officeDocument/2006/relationships/image" Target="../media/image76.wmf"/><Relationship Id="rId3" Type="http://schemas.openxmlformats.org/officeDocument/2006/relationships/oleObject" Target="../embeddings/oleObject49.bin"/><Relationship Id="rId2" Type="http://schemas.openxmlformats.org/officeDocument/2006/relationships/image" Target="../media/image75.wmf"/><Relationship Id="rId10" Type="http://schemas.openxmlformats.org/officeDocument/2006/relationships/vmlDrawing" Target="../drawings/vmlDrawing26.vml"/><Relationship Id="rId1" Type="http://schemas.openxmlformats.org/officeDocument/2006/relationships/oleObject" Target="../embeddings/oleObject48.bin"/></Relationships>
</file>

<file path=ppt/slides/_rels/slide92.xml.rels><?xml version="1.0" encoding="UTF-8" standalone="yes"?>
<Relationships xmlns="http://schemas.openxmlformats.org/package/2006/relationships"><Relationship Id="rId9" Type="http://schemas.openxmlformats.org/officeDocument/2006/relationships/vmlDrawing" Target="../drawings/vmlDrawing27.vml"/><Relationship Id="rId8" Type="http://schemas.openxmlformats.org/officeDocument/2006/relationships/slideLayout" Target="../slideLayouts/slideLayout3.xml"/><Relationship Id="rId7" Type="http://schemas.openxmlformats.org/officeDocument/2006/relationships/audio" Target="../media/audio8.wav"/><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image" Target="../media/image81.png"/><Relationship Id="rId3" Type="http://schemas.openxmlformats.org/officeDocument/2006/relationships/image" Target="../media/image80.wmf"/><Relationship Id="rId2" Type="http://schemas.openxmlformats.org/officeDocument/2006/relationships/oleObject" Target="../embeddings/oleObject52.bin"/><Relationship Id="rId1" Type="http://schemas.openxmlformats.org/officeDocument/2006/relationships/image" Target="../media/image7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9" Type="http://schemas.openxmlformats.org/officeDocument/2006/relationships/audio" Target="../media/audio16.wav"/><Relationship Id="rId8" Type="http://schemas.openxmlformats.org/officeDocument/2006/relationships/audio" Target="../media/audio15.wav"/><Relationship Id="rId7" Type="http://schemas.openxmlformats.org/officeDocument/2006/relationships/audio" Target="../media/audio14.wav"/><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 Id="rId3" Type="http://schemas.openxmlformats.org/officeDocument/2006/relationships/audio" Target="../media/audio10.wav"/><Relationship Id="rId2" Type="http://schemas.openxmlformats.org/officeDocument/2006/relationships/audio" Target="../media/audio9.wav"/><Relationship Id="rId15" Type="http://schemas.openxmlformats.org/officeDocument/2006/relationships/slideLayout" Target="../slideLayouts/slideLayout3.xml"/><Relationship Id="rId14" Type="http://schemas.openxmlformats.org/officeDocument/2006/relationships/audio" Target="../media/audio21.wav"/><Relationship Id="rId13" Type="http://schemas.openxmlformats.org/officeDocument/2006/relationships/audio" Target="../media/audio20.wav"/><Relationship Id="rId12" Type="http://schemas.openxmlformats.org/officeDocument/2006/relationships/audio" Target="../media/audio19.wav"/><Relationship Id="rId11" Type="http://schemas.openxmlformats.org/officeDocument/2006/relationships/audio" Target="../media/audio18.wav"/><Relationship Id="rId10" Type="http://schemas.openxmlformats.org/officeDocument/2006/relationships/audio" Target="../media/audio17.wav"/><Relationship Id="rId1" Type="http://schemas.openxmlformats.org/officeDocument/2006/relationships/image" Target="../media/image82.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4.jpeg"/><Relationship Id="rId1" Type="http://schemas.openxmlformats.org/officeDocument/2006/relationships/image" Target="../media/image83.jpeg"/></Relationships>
</file>

<file path=ppt/slides/_rels/slide99.xml.rels><?xml version="1.0" encoding="UTF-8" standalone="yes"?>
<Relationships xmlns="http://schemas.openxmlformats.org/package/2006/relationships"><Relationship Id="rId9" Type="http://schemas.openxmlformats.org/officeDocument/2006/relationships/oleObject" Target="../embeddings/oleObject57.bin"/><Relationship Id="rId8" Type="http://schemas.openxmlformats.org/officeDocument/2006/relationships/image" Target="../media/image88.wmf"/><Relationship Id="rId7" Type="http://schemas.openxmlformats.org/officeDocument/2006/relationships/oleObject" Target="../embeddings/oleObject56.bin"/><Relationship Id="rId6" Type="http://schemas.openxmlformats.org/officeDocument/2006/relationships/image" Target="../media/image87.wmf"/><Relationship Id="rId5" Type="http://schemas.openxmlformats.org/officeDocument/2006/relationships/oleObject" Target="../embeddings/oleObject55.bin"/><Relationship Id="rId41" Type="http://schemas.openxmlformats.org/officeDocument/2006/relationships/vmlDrawing" Target="../drawings/vmlDrawing28.vml"/><Relationship Id="rId40" Type="http://schemas.openxmlformats.org/officeDocument/2006/relationships/slideLayout" Target="../slideLayouts/slideLayout3.xml"/><Relationship Id="rId4" Type="http://schemas.openxmlformats.org/officeDocument/2006/relationships/image" Target="../media/image86.wmf"/><Relationship Id="rId39" Type="http://schemas.openxmlformats.org/officeDocument/2006/relationships/oleObject" Target="../embeddings/oleObject74.bin"/><Relationship Id="rId38" Type="http://schemas.openxmlformats.org/officeDocument/2006/relationships/image" Target="../media/image101.wmf"/><Relationship Id="rId37" Type="http://schemas.openxmlformats.org/officeDocument/2006/relationships/oleObject" Target="../embeddings/oleObject73.bin"/><Relationship Id="rId36" Type="http://schemas.openxmlformats.org/officeDocument/2006/relationships/oleObject" Target="../embeddings/oleObject72.bin"/><Relationship Id="rId35" Type="http://schemas.openxmlformats.org/officeDocument/2006/relationships/oleObject" Target="../embeddings/oleObject71.bin"/><Relationship Id="rId34" Type="http://schemas.openxmlformats.org/officeDocument/2006/relationships/image" Target="../media/image100.wmf"/><Relationship Id="rId33" Type="http://schemas.openxmlformats.org/officeDocument/2006/relationships/oleObject" Target="../embeddings/oleObject70.bin"/><Relationship Id="rId32" Type="http://schemas.openxmlformats.org/officeDocument/2006/relationships/image" Target="../media/image99.wmf"/><Relationship Id="rId31" Type="http://schemas.openxmlformats.org/officeDocument/2006/relationships/oleObject" Target="../embeddings/oleObject69.bin"/><Relationship Id="rId30" Type="http://schemas.openxmlformats.org/officeDocument/2006/relationships/image" Target="../media/image98.wmf"/><Relationship Id="rId3" Type="http://schemas.openxmlformats.org/officeDocument/2006/relationships/oleObject" Target="../embeddings/oleObject54.bin"/><Relationship Id="rId29" Type="http://schemas.openxmlformats.org/officeDocument/2006/relationships/oleObject" Target="../embeddings/oleObject68.bin"/><Relationship Id="rId28" Type="http://schemas.openxmlformats.org/officeDocument/2006/relationships/image" Target="../media/image97.wmf"/><Relationship Id="rId27" Type="http://schemas.openxmlformats.org/officeDocument/2006/relationships/oleObject" Target="../embeddings/oleObject67.bin"/><Relationship Id="rId26" Type="http://schemas.openxmlformats.org/officeDocument/2006/relationships/image" Target="../media/image96.wmf"/><Relationship Id="rId25" Type="http://schemas.openxmlformats.org/officeDocument/2006/relationships/oleObject" Target="../embeddings/oleObject66.bin"/><Relationship Id="rId24" Type="http://schemas.openxmlformats.org/officeDocument/2006/relationships/image" Target="../media/image95.wmf"/><Relationship Id="rId23" Type="http://schemas.openxmlformats.org/officeDocument/2006/relationships/oleObject" Target="../embeddings/oleObject65.bin"/><Relationship Id="rId22" Type="http://schemas.openxmlformats.org/officeDocument/2006/relationships/image" Target="../media/image94.wmf"/><Relationship Id="rId21" Type="http://schemas.openxmlformats.org/officeDocument/2006/relationships/oleObject" Target="../embeddings/oleObject64.bin"/><Relationship Id="rId20" Type="http://schemas.openxmlformats.org/officeDocument/2006/relationships/image" Target="../media/image93.wmf"/><Relationship Id="rId2" Type="http://schemas.openxmlformats.org/officeDocument/2006/relationships/image" Target="../media/image85.wmf"/><Relationship Id="rId19" Type="http://schemas.openxmlformats.org/officeDocument/2006/relationships/oleObject" Target="../embeddings/oleObject63.bin"/><Relationship Id="rId18" Type="http://schemas.openxmlformats.org/officeDocument/2006/relationships/image" Target="../media/image92.wmf"/><Relationship Id="rId17" Type="http://schemas.openxmlformats.org/officeDocument/2006/relationships/oleObject" Target="../embeddings/oleObject62.bin"/><Relationship Id="rId16" Type="http://schemas.openxmlformats.org/officeDocument/2006/relationships/image" Target="../media/image91.wmf"/><Relationship Id="rId15" Type="http://schemas.openxmlformats.org/officeDocument/2006/relationships/oleObject" Target="../embeddings/oleObject61.bin"/><Relationship Id="rId14" Type="http://schemas.openxmlformats.org/officeDocument/2006/relationships/oleObject" Target="../embeddings/oleObject60.bin"/><Relationship Id="rId13" Type="http://schemas.openxmlformats.org/officeDocument/2006/relationships/oleObject" Target="../embeddings/oleObject59.bin"/><Relationship Id="rId12" Type="http://schemas.openxmlformats.org/officeDocument/2006/relationships/image" Target="../media/image90.wmf"/><Relationship Id="rId11" Type="http://schemas.openxmlformats.org/officeDocument/2006/relationships/oleObject" Target="../embeddings/oleObject58.bin"/><Relationship Id="rId10" Type="http://schemas.openxmlformats.org/officeDocument/2006/relationships/image" Target="../media/image89.wmf"/><Relationship Id="rId1"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1069975" y="2505075"/>
            <a:ext cx="6910705" cy="1143000"/>
          </a:xfrm>
        </p:spPr>
        <p:txBody>
          <a:bodyPr vert="horz" wrap="square" lIns="91440" tIns="45720" rIns="91440" bIns="45720" rtlCol="0" anchor="ctr">
            <a:normAutofit fontScale="90000"/>
          </a:bodyPr>
          <a:p>
            <a:pPr eaLnBrk="1" fontAlgn="base" hangingPunct="1"/>
            <a:br>
              <a:rPr lang="en-US" altLang="zh-CN" sz="8890" b="1" kern="1200" dirty="0">
                <a:gradFill>
                  <a:gsLst>
                    <a:gs pos="0">
                      <a:srgbClr val="E30000"/>
                    </a:gs>
                    <a:gs pos="100000">
                      <a:srgbClr val="760303"/>
                    </a:gs>
                  </a:gsLst>
                  <a:lin scaled="0"/>
                </a:gradFill>
              </a:rPr>
            </a:br>
            <a:r>
              <a:rPr lang="zh-CN" altLang="en-US" sz="8890" b="1" strike="noStrike" kern="1200" noProof="1" dirty="0">
                <a:gradFill>
                  <a:gsLst>
                    <a:gs pos="0">
                      <a:srgbClr val="E30000"/>
                    </a:gs>
                    <a:gs pos="100000">
                      <a:srgbClr val="760303"/>
                    </a:gs>
                  </a:gsLst>
                  <a:lin scaled="0"/>
                </a:gradFill>
              </a:rPr>
              <a:t>电子技术基础</a:t>
            </a:r>
            <a:br>
              <a:rPr lang="zh-CN" altLang="en-US" sz="8890" b="1" kern="1200" dirty="0">
                <a:gradFill>
                  <a:gsLst>
                    <a:gs pos="0">
                      <a:srgbClr val="E30000"/>
                    </a:gs>
                    <a:gs pos="100000">
                      <a:srgbClr val="760303"/>
                    </a:gs>
                  </a:gsLst>
                  <a:lin scaled="0"/>
                </a:gradFill>
              </a:rPr>
            </a:br>
            <a:endParaRPr lang="zh-CN" altLang="en-US" sz="8890" b="1" strike="noStrike" kern="1200" noProof="1" dirty="0">
              <a:gradFill>
                <a:gsLst>
                  <a:gs pos="0">
                    <a:srgbClr val="E30000"/>
                  </a:gs>
                  <a:gs pos="100000">
                    <a:srgbClr val="760303"/>
                  </a:gs>
                </a:gsLst>
                <a:lin scaled="0"/>
              </a:gradFill>
            </a:endParaRPr>
          </a:p>
        </p:txBody>
      </p:sp>
      <p:sp>
        <p:nvSpPr>
          <p:cNvPr id="15363" name="Rectangle 3"/>
          <p:cNvSpPr>
            <a:spLocks noGrp="1"/>
          </p:cNvSpPr>
          <p:nvPr>
            <p:ph type="subTitle" idx="1"/>
          </p:nvPr>
        </p:nvSpPr>
        <p:spPr>
          <a:xfrm>
            <a:off x="1252538" y="4651375"/>
            <a:ext cx="6551613" cy="2447925"/>
          </a:xfrm>
          <a:ln>
            <a:miter/>
          </a:ln>
        </p:spPr>
        <p:txBody>
          <a:bodyPr vert="horz" wrap="square" lIns="91440" tIns="45720" rIns="91440" bIns="45720" numCol="1" anchor="t" anchorCtr="0" compatLnSpc="1">
            <a:noAutofit/>
          </a:bodyPr>
          <a:p>
            <a:pPr marL="0" marR="0" indent="0" algn="ctr" defTabSz="914400" rtl="0" eaLnBrk="1" fontAlgn="base" latinLnBrk="0" hangingPunct="1">
              <a:lnSpc>
                <a:spcPct val="200000"/>
              </a:lnSpc>
              <a:spcBef>
                <a:spcPts val="0"/>
              </a:spcBef>
              <a:spcAft>
                <a:spcPts val="0"/>
              </a:spcAft>
              <a:buClr>
                <a:schemeClr val="accent1"/>
              </a:buClr>
              <a:buSzPct val="60000"/>
              <a:buFont typeface="Wingdings" panose="05000000000000000000" pitchFamily="2" charset="2"/>
              <a:buNone/>
            </a:pPr>
            <a:r>
              <a:rPr kumimoji="0" lang="zh-CN" altLang="en-US" sz="2800" b="1"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cs typeface="+mn-cs"/>
              </a:rPr>
              <a:t>主讲：张</a:t>
            </a:r>
            <a:r>
              <a:rPr kumimoji="0" lang="en-US" altLang="zh-CN" sz="2800" b="1"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cs typeface="+mn-cs"/>
              </a:rPr>
              <a:t> </a:t>
            </a:r>
            <a:r>
              <a:rPr kumimoji="0" lang="zh-CN" altLang="en-US" sz="2800" b="1"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cs typeface="+mn-cs"/>
              </a:rPr>
              <a:t>健</a:t>
            </a:r>
            <a:endParaRPr kumimoji="0" lang="zh-CN" altLang="en-US" sz="2800" b="1"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cs typeface="+mn-cs"/>
            </a:endParaRPr>
          </a:p>
          <a:p>
            <a:pPr marL="0" marR="0" indent="0" algn="ctr" defTabSz="914400" rtl="0" eaLnBrk="1" fontAlgn="base" latinLnBrk="0" hangingPunct="1">
              <a:lnSpc>
                <a:spcPct val="200000"/>
              </a:lnSpc>
              <a:spcBef>
                <a:spcPts val="0"/>
              </a:spcBef>
              <a:spcAft>
                <a:spcPts val="0"/>
              </a:spcAft>
              <a:buClr>
                <a:schemeClr val="accent1"/>
              </a:buClr>
              <a:buSzPct val="60000"/>
              <a:buFont typeface="Wingdings" panose="05000000000000000000" pitchFamily="2" charset="2"/>
              <a:buNone/>
            </a:pPr>
            <a:endParaRPr kumimoji="0" lang="en-US" altLang="zh-CN" sz="2800" b="1" i="0" u="none" strike="noStrike" kern="1200" cap="none" spc="0" normalizeH="0" baseline="0" noProof="1" dirty="0">
              <a:solidFill>
                <a:schemeClr val="tx1"/>
              </a:solidFill>
              <a:effectLst>
                <a:outerShdw blurRad="38100" dist="38100" dir="2700000">
                  <a:srgbClr val="C0C0C0"/>
                </a:outerShdw>
              </a:effectLst>
              <a:latin typeface="Arial" panose="020B0604020202020204" pitchFamily="34" charset="0"/>
              <a:ea typeface="黑体" panose="02010609060101010101" pitchFamily="2" charset="-122"/>
              <a:cs typeface="+mn-cs"/>
            </a:endParaRPr>
          </a:p>
        </p:txBody>
      </p:sp>
      <p:sp>
        <p:nvSpPr>
          <p:cNvPr id="16387" name="AutoShape 6"/>
          <p:cNvSpPr/>
          <p:nvPr/>
        </p:nvSpPr>
        <p:spPr>
          <a:xfrm>
            <a:off x="152400" y="228600"/>
            <a:ext cx="457200" cy="457200"/>
          </a:xfrm>
          <a:prstGeom prst="sun">
            <a:avLst>
              <a:gd name="adj" fmla="val 25000"/>
            </a:avLst>
          </a:prstGeom>
          <a:solidFill>
            <a:srgbClr val="FFCC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一、电子技术及其发展</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aphicFrame>
        <p:nvGraphicFramePr>
          <p:cNvPr id="11267" name="对象 11266"/>
          <p:cNvGraphicFramePr>
            <a:graphicFrameLocks noChangeAspect="1"/>
          </p:cNvGraphicFramePr>
          <p:nvPr/>
        </p:nvGraphicFramePr>
        <p:xfrm>
          <a:off x="1475740" y="3716655"/>
          <a:ext cx="5650865" cy="2026920"/>
        </p:xfrm>
        <a:graphic>
          <a:graphicData uri="http://schemas.openxmlformats.org/presentationml/2006/ole">
            <mc:AlternateContent xmlns:mc="http://schemas.openxmlformats.org/markup-compatibility/2006">
              <mc:Choice xmlns:v="urn:schemas-microsoft-com:vml" Requires="v">
                <p:oleObj spid="_x0000_s3076" name="" r:id="rId1" imgW="3505200" imgH="1257300" progId="Word.Document.8">
                  <p:embed/>
                </p:oleObj>
              </mc:Choice>
              <mc:Fallback>
                <p:oleObj name="" r:id="rId1" imgW="3505200" imgH="1257300" progId="Word.Document.8">
                  <p:embed/>
                  <p:pic>
                    <p:nvPicPr>
                      <p:cNvPr id="0" name="图片 3075"/>
                      <p:cNvPicPr/>
                      <p:nvPr/>
                    </p:nvPicPr>
                    <p:blipFill>
                      <a:blip r:embed="rId2">
                        <a:lum bright="-20001"/>
                      </a:blip>
                      <a:stretch>
                        <a:fillRect/>
                      </a:stretch>
                    </p:blipFill>
                    <p:spPr>
                      <a:xfrm>
                        <a:off x="1475740" y="3716655"/>
                        <a:ext cx="5650865" cy="2026920"/>
                      </a:xfrm>
                      <a:prstGeom prst="rect">
                        <a:avLst/>
                      </a:prstGeom>
                      <a:noFill/>
                      <a:ln w="38100">
                        <a:noFill/>
                        <a:miter/>
                      </a:ln>
                    </p:spPr>
                  </p:pic>
                </p:oleObj>
              </mc:Fallback>
            </mc:AlternateContent>
          </a:graphicData>
        </a:graphic>
      </p:graphicFrame>
      <p:sp>
        <p:nvSpPr>
          <p:cNvPr id="7" name="文本框 6"/>
          <p:cNvSpPr txBox="1"/>
          <p:nvPr/>
        </p:nvSpPr>
        <p:spPr>
          <a:xfrm>
            <a:off x="646430" y="1392555"/>
            <a:ext cx="7568565" cy="1812925"/>
          </a:xfrm>
          <a:prstGeom prst="rect">
            <a:avLst/>
          </a:prstGeom>
          <a:noFill/>
        </p:spPr>
        <p:txBody>
          <a:bodyPr wrap="square" rtlCol="0" anchor="t">
            <a:spAutoFit/>
          </a:bodyPr>
          <a:p>
            <a:pPr>
              <a:lnSpc>
                <a:spcPct val="80000"/>
              </a:lnSpc>
              <a:buNone/>
            </a:pPr>
            <a:r>
              <a:rPr lang="zh-CN" altLang="en-US" sz="2800" b="1">
                <a:latin typeface="黑体" panose="02010609060101010101" pitchFamily="2" charset="-122"/>
                <a:ea typeface="黑体" panose="02010609060101010101" pitchFamily="2" charset="-122"/>
                <a:cs typeface="黑体" panose="02010609060101010101" pitchFamily="2" charset="-122"/>
                <a:sym typeface="+mn-ea"/>
              </a:rPr>
              <a:t>按集成度可分作</a:t>
            </a:r>
            <a:endParaRPr lang="zh-CN" altLang="en-US" sz="2800" b="1">
              <a:latin typeface="黑体" panose="02010609060101010101" pitchFamily="2" charset="-122"/>
              <a:ea typeface="黑体" panose="02010609060101010101" pitchFamily="2" charset="-122"/>
              <a:cs typeface="黑体" panose="02010609060101010101" pitchFamily="2" charset="-122"/>
            </a:endParaRPr>
          </a:p>
          <a:p>
            <a:pPr marL="342900" indent="-342900">
              <a:lnSpc>
                <a:spcPct val="80000"/>
              </a:lnSpc>
              <a:buFont typeface="Arial" panose="020B0604020202020204" pitchFamily="34" charset="0"/>
              <a:buChar char="•"/>
            </a:pPr>
            <a:r>
              <a:rPr lang="zh-CN" altLang="en-US" sz="2800" b="1">
                <a:latin typeface="黑体" panose="02010609060101010101" pitchFamily="2" charset="-122"/>
                <a:ea typeface="黑体" panose="02010609060101010101" pitchFamily="2" charset="-122"/>
                <a:cs typeface="黑体" panose="02010609060101010101" pitchFamily="2" charset="-122"/>
                <a:sym typeface="+mn-ea"/>
              </a:rPr>
              <a:t>小规模集成电路（</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SSI</a:t>
            </a:r>
            <a:r>
              <a:rPr lang="zh-CN" altLang="en-US" sz="28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10</a:t>
            </a:r>
            <a:r>
              <a:rPr lang="en-US" altLang="zh-CN" sz="2800" b="1" baseline="30000">
                <a:latin typeface="黑体" panose="02010609060101010101" pitchFamily="2" charset="-122"/>
                <a:ea typeface="黑体" panose="02010609060101010101" pitchFamily="2" charset="-122"/>
                <a:cs typeface="黑体" panose="02010609060101010101" pitchFamily="2" charset="-122"/>
                <a:sym typeface="+mn-ea"/>
              </a:rPr>
              <a:t>2</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 </a:t>
            </a:r>
            <a:endParaRPr lang="en-US" altLang="zh-CN" sz="2800" b="1">
              <a:latin typeface="黑体" panose="02010609060101010101" pitchFamily="2" charset="-122"/>
              <a:ea typeface="黑体" panose="02010609060101010101" pitchFamily="2" charset="-122"/>
              <a:cs typeface="黑体" panose="02010609060101010101" pitchFamily="2" charset="-122"/>
            </a:endParaRPr>
          </a:p>
          <a:p>
            <a:pPr marL="342900" indent="-342900">
              <a:lnSpc>
                <a:spcPct val="80000"/>
              </a:lnSpc>
              <a:buFont typeface="Arial" panose="020B0604020202020204" pitchFamily="34" charset="0"/>
              <a:buChar char="•"/>
            </a:pPr>
            <a:r>
              <a:rPr lang="zh-CN" altLang="en-US" sz="2800" b="1">
                <a:latin typeface="黑体" panose="02010609060101010101" pitchFamily="2" charset="-122"/>
                <a:ea typeface="黑体" panose="02010609060101010101" pitchFamily="2" charset="-122"/>
                <a:cs typeface="黑体" panose="02010609060101010101" pitchFamily="2" charset="-122"/>
                <a:sym typeface="+mn-ea"/>
              </a:rPr>
              <a:t>中规模集成电路（</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MSI</a:t>
            </a:r>
            <a:r>
              <a:rPr lang="zh-CN" altLang="en-US" sz="28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10</a:t>
            </a:r>
            <a:r>
              <a:rPr lang="en-US" altLang="zh-CN" sz="2800" b="1" baseline="30000">
                <a:latin typeface="黑体" panose="02010609060101010101" pitchFamily="2" charset="-122"/>
                <a:ea typeface="黑体" panose="02010609060101010101" pitchFamily="2" charset="-122"/>
                <a:cs typeface="黑体" panose="02010609060101010101" pitchFamily="2" charset="-122"/>
                <a:sym typeface="+mn-ea"/>
              </a:rPr>
              <a:t>3</a:t>
            </a:r>
            <a:endParaRPr lang="en-US" altLang="zh-CN" sz="2800" b="1" baseline="30000">
              <a:latin typeface="黑体" panose="02010609060101010101" pitchFamily="2" charset="-122"/>
              <a:ea typeface="黑体" panose="02010609060101010101" pitchFamily="2" charset="-122"/>
              <a:cs typeface="黑体" panose="02010609060101010101" pitchFamily="2" charset="-122"/>
            </a:endParaRPr>
          </a:p>
          <a:p>
            <a:pPr marL="342900" indent="-342900">
              <a:lnSpc>
                <a:spcPct val="80000"/>
              </a:lnSpc>
              <a:buFont typeface="Arial" panose="020B0604020202020204" pitchFamily="34" charset="0"/>
              <a:buChar char="•"/>
            </a:pPr>
            <a:r>
              <a:rPr lang="zh-CN" altLang="en-US" sz="2800" b="1">
                <a:latin typeface="黑体" panose="02010609060101010101" pitchFamily="2" charset="-122"/>
                <a:ea typeface="黑体" panose="02010609060101010101" pitchFamily="2" charset="-122"/>
                <a:cs typeface="黑体" panose="02010609060101010101" pitchFamily="2" charset="-122"/>
                <a:sym typeface="+mn-ea"/>
              </a:rPr>
              <a:t>大规模集成电路（</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LSI</a:t>
            </a:r>
            <a:r>
              <a:rPr lang="zh-CN" altLang="en-US" sz="28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10</a:t>
            </a:r>
            <a:r>
              <a:rPr lang="en-US" altLang="zh-CN" sz="2800" b="1" baseline="30000">
                <a:latin typeface="黑体" panose="02010609060101010101" pitchFamily="2" charset="-122"/>
                <a:ea typeface="黑体" panose="02010609060101010101" pitchFamily="2" charset="-122"/>
                <a:cs typeface="黑体" panose="02010609060101010101" pitchFamily="2" charset="-122"/>
                <a:sym typeface="+mn-ea"/>
              </a:rPr>
              <a:t>5</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  </a:t>
            </a:r>
            <a:endParaRPr lang="en-US" altLang="zh-CN" sz="2800" b="1">
              <a:latin typeface="黑体" panose="02010609060101010101" pitchFamily="2" charset="-122"/>
              <a:ea typeface="黑体" panose="02010609060101010101" pitchFamily="2" charset="-122"/>
              <a:cs typeface="黑体" panose="02010609060101010101" pitchFamily="2" charset="-122"/>
            </a:endParaRPr>
          </a:p>
          <a:p>
            <a:pPr marL="342900" indent="-342900">
              <a:lnSpc>
                <a:spcPct val="80000"/>
              </a:lnSpc>
              <a:buFont typeface="Arial" panose="020B0604020202020204" pitchFamily="34" charset="0"/>
              <a:buChar char="•"/>
            </a:pPr>
            <a:r>
              <a:rPr lang="zh-CN" altLang="en-US" sz="2800" b="1">
                <a:latin typeface="黑体" panose="02010609060101010101" pitchFamily="2" charset="-122"/>
                <a:ea typeface="黑体" panose="02010609060101010101" pitchFamily="2" charset="-122"/>
                <a:cs typeface="黑体" panose="02010609060101010101" pitchFamily="2" charset="-122"/>
                <a:sym typeface="+mn-ea"/>
              </a:rPr>
              <a:t>超大规模集成电路</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(VLSI)</a:t>
            </a:r>
            <a:r>
              <a:rPr lang="zh-CN" altLang="en-US" sz="28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10</a:t>
            </a:r>
            <a:r>
              <a:rPr lang="en-US" altLang="zh-CN" sz="2800" b="1" baseline="30000">
                <a:latin typeface="黑体" panose="02010609060101010101" pitchFamily="2" charset="-122"/>
                <a:ea typeface="黑体" panose="02010609060101010101" pitchFamily="2" charset="-122"/>
                <a:cs typeface="黑体" panose="02010609060101010101" pitchFamily="2" charset="-122"/>
                <a:sym typeface="+mn-ea"/>
              </a:rPr>
              <a:t>5</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 </a:t>
            </a:r>
            <a:endParaRPr lang="zh-CN" altLang="en-US" sz="2800" dirty="0" smtClean="0">
              <a:latin typeface="黑体" panose="02010609060101010101" pitchFamily="2" charset="-122"/>
              <a:ea typeface="黑体" panose="02010609060101010101" pitchFamily="2" charset="-122"/>
              <a:cs typeface="黑体" panose="02010609060101010101" pitchFamily="2" charset="-122"/>
            </a:endParaRPr>
          </a:p>
        </p:txBody>
      </p:sp>
      <p:sp>
        <p:nvSpPr>
          <p:cNvPr id="8" name="文本框 7"/>
          <p:cNvSpPr txBox="1"/>
          <p:nvPr/>
        </p:nvSpPr>
        <p:spPr>
          <a:xfrm>
            <a:off x="251460" y="5807710"/>
            <a:ext cx="8358505" cy="1050290"/>
          </a:xfrm>
          <a:prstGeom prst="rect">
            <a:avLst/>
          </a:prstGeom>
          <a:noFill/>
        </p:spPr>
        <p:txBody>
          <a:bodyPr wrap="square" rtlCol="0" anchor="t">
            <a:spAutoFit/>
          </a:bodyPr>
          <a:p>
            <a:pPr marR="0" defTabSz="914400">
              <a:lnSpc>
                <a:spcPct val="130000"/>
              </a:lnSpc>
              <a:buClr>
                <a:schemeClr val="accent2"/>
              </a:buClr>
              <a:buSzPct val="75000"/>
              <a:buFont typeface="Monotype Sorts" pitchFamily="2" charset="2"/>
              <a:defRPr/>
            </a:pPr>
            <a:r>
              <a:rPr lang="en-US" altLang="zh-CN"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        </a:t>
            </a:r>
            <a:r>
              <a:rPr lang="zh-CN" altLang="en-US"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第一片集成电路只有</a:t>
            </a:r>
            <a:r>
              <a:rPr lang="en-US" altLang="zh-CN"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4</a:t>
            </a:r>
            <a:r>
              <a:rPr lang="zh-CN" altLang="en-US"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个晶体管，而</a:t>
            </a:r>
            <a:r>
              <a:rPr lang="en-US" altLang="zh-CN"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97</a:t>
            </a:r>
            <a:r>
              <a:rPr lang="zh-CN" altLang="en-US"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年一片集成电路上有</a:t>
            </a:r>
            <a:r>
              <a:rPr lang="en-US" altLang="zh-CN"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40</a:t>
            </a:r>
            <a:r>
              <a:rPr lang="zh-CN" altLang="en-US" sz="2400" b="1" noProof="0">
                <a:solidFill>
                  <a:schemeClr val="tx1">
                    <a:lumMod val="50000"/>
                  </a:schemeClr>
                </a:solidFill>
                <a:effectLst>
                  <a:outerShdw blurRad="38100" dist="38100" dir="2700000" algn="tl">
                    <a:srgbClr val="C0C0C0"/>
                  </a:outerShdw>
                </a:effectLst>
                <a:latin typeface="Times New Roman" panose="02020603050405020304" pitchFamily="18" charset="0"/>
                <a:sym typeface="+mn-ea"/>
              </a:rPr>
              <a:t>亿个晶体管。</a:t>
            </a:r>
            <a:endParaRPr lang="zh-CN" altLang="en-US" sz="2400" b="1" noProof="0" dirty="0" smtClean="0">
              <a:solidFill>
                <a:schemeClr val="tx1">
                  <a:lumMod val="50000"/>
                </a:schemeClr>
              </a:solidFill>
              <a:effectLst>
                <a:outerShdw blurRad="38100" dist="38100" dir="2700000" algn="tl">
                  <a:srgbClr val="C0C0C0"/>
                </a:outerShdw>
              </a:effectLst>
              <a:latin typeface="Times New Roman" panose="02020603050405020304" pitchFamily="18" charset="0"/>
              <a:ea typeface="微软雅黑" panose="020B0503020204020204" charset="-122"/>
              <a:sym typeface="+mn-ea"/>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45" name="Text Box 6"/>
          <p:cNvSpPr txBox="1"/>
          <p:nvPr/>
        </p:nvSpPr>
        <p:spPr>
          <a:xfrm>
            <a:off x="990600" y="1028700"/>
            <a:ext cx="7315200" cy="457200"/>
          </a:xfrm>
          <a:prstGeom prst="rect">
            <a:avLst/>
          </a:prstGeom>
          <a:noFill/>
          <a:ln w="9525">
            <a:noFill/>
          </a:ln>
        </p:spPr>
        <p:txBody>
          <a:bodyPr>
            <a:spAutoFit/>
          </a:bodyPr>
          <a:p>
            <a:pPr>
              <a:spcBef>
                <a:spcPct val="50000"/>
              </a:spcBef>
            </a:pPr>
            <a:endParaRPr lang="zh-CN" altLang="zh-CN" dirty="0">
              <a:solidFill>
                <a:srgbClr val="008000"/>
              </a:solidFill>
              <a:latin typeface="创艺简中圆"/>
              <a:ea typeface="创艺简中圆"/>
            </a:endParaRPr>
          </a:p>
        </p:txBody>
      </p:sp>
      <p:sp>
        <p:nvSpPr>
          <p:cNvPr id="5146" name="Text Box 7"/>
          <p:cNvSpPr txBox="1"/>
          <p:nvPr/>
        </p:nvSpPr>
        <p:spPr>
          <a:xfrm>
            <a:off x="304800" y="1181100"/>
            <a:ext cx="5334000" cy="457200"/>
          </a:xfrm>
          <a:prstGeom prst="rect">
            <a:avLst/>
          </a:prstGeom>
          <a:noFill/>
          <a:ln w="9525">
            <a:noFill/>
          </a:ln>
        </p:spPr>
        <p:txBody>
          <a:bodyPr>
            <a:spAutoFit/>
          </a:bodyPr>
          <a:p>
            <a:pPr>
              <a:spcBef>
                <a:spcPct val="50000"/>
              </a:spcBef>
            </a:pPr>
            <a:r>
              <a:rPr lang="en-US" altLang="zh-CN" dirty="0">
                <a:solidFill>
                  <a:srgbClr val="000000"/>
                </a:solidFill>
                <a:latin typeface="Times New Roman" panose="02020603050405020304" pitchFamily="18" charset="0"/>
              </a:rPr>
              <a:t> </a:t>
            </a:r>
            <a:endParaRPr lang="en-US" altLang="zh-CN" dirty="0">
              <a:solidFill>
                <a:srgbClr val="000000"/>
              </a:solidFill>
              <a:latin typeface="Times New Roman" panose="02020603050405020304" pitchFamily="18" charset="0"/>
            </a:endParaRPr>
          </a:p>
        </p:txBody>
      </p:sp>
      <p:sp>
        <p:nvSpPr>
          <p:cNvPr id="95532" name="Text Box 300"/>
          <p:cNvSpPr txBox="1"/>
          <p:nvPr/>
        </p:nvSpPr>
        <p:spPr>
          <a:xfrm>
            <a:off x="468313" y="1065213"/>
            <a:ext cx="5296535" cy="607695"/>
          </a:xfrm>
          <a:prstGeom prst="rect">
            <a:avLst/>
          </a:prstGeom>
          <a:noFill/>
          <a:ln w="9525">
            <a:noFill/>
          </a:ln>
        </p:spPr>
        <p:txBody>
          <a:bodyPr wrap="none" anchor="t" anchorCtr="0">
            <a:spAutoFit/>
          </a:bodyPr>
          <a:p>
            <a:pPr algn="l" eaLnBrk="0" hangingPunct="0">
              <a:lnSpc>
                <a:spcPct val="120000"/>
              </a:lnSpc>
            </a:pPr>
            <a:r>
              <a:rPr lang="en-US" altLang="zh-CN" sz="2800" b="1" dirty="0">
                <a:solidFill>
                  <a:srgbClr val="3333CC"/>
                </a:solidFill>
                <a:latin typeface="Times New Roman" panose="02020603050405020304" pitchFamily="18" charset="0"/>
                <a:ea typeface="宋体" panose="02010600030101010101" pitchFamily="2" charset="-122"/>
              </a:rPr>
              <a:t>①</a:t>
            </a:r>
            <a:r>
              <a:rPr lang="zh-CN" altLang="en-US" sz="2800" b="1" dirty="0">
                <a:solidFill>
                  <a:srgbClr val="3333CC"/>
                </a:solidFill>
                <a:latin typeface="Times New Roman" panose="02020603050405020304" pitchFamily="18" charset="0"/>
                <a:ea typeface="宋体" panose="02010600030101010101" pitchFamily="2" charset="-122"/>
              </a:rPr>
              <a:t>栅源电压</a:t>
            </a:r>
            <a:r>
              <a:rPr lang="en-US" altLang="zh-CN" sz="2800" b="1" i="1" dirty="0">
                <a:solidFill>
                  <a:srgbClr val="3333CC"/>
                </a:solidFill>
                <a:latin typeface="Times New Roman" panose="02020603050405020304" pitchFamily="18" charset="0"/>
                <a:ea typeface="宋体" panose="02010600030101010101" pitchFamily="2" charset="-122"/>
              </a:rPr>
              <a:t>v</a:t>
            </a:r>
            <a:r>
              <a:rPr lang="en-US" altLang="zh-CN" sz="2800" b="1" baseline="-25000" dirty="0">
                <a:solidFill>
                  <a:srgbClr val="3333CC"/>
                </a:solidFill>
                <a:latin typeface="Times New Roman" panose="02020603050405020304" pitchFamily="18" charset="0"/>
                <a:ea typeface="宋体" panose="02010600030101010101" pitchFamily="2" charset="-122"/>
              </a:rPr>
              <a:t>GS</a:t>
            </a:r>
            <a:r>
              <a:rPr lang="zh-CN" altLang="en-US" sz="2800" b="1" dirty="0">
                <a:solidFill>
                  <a:srgbClr val="3333CC"/>
                </a:solidFill>
                <a:latin typeface="Times New Roman" panose="02020603050405020304" pitchFamily="18" charset="0"/>
                <a:sym typeface="+mn-ea"/>
              </a:rPr>
              <a:t>对沟道的</a:t>
            </a:r>
            <a:r>
              <a:rPr lang="zh-CN" altLang="en-US" sz="2800" b="1" dirty="0">
                <a:solidFill>
                  <a:srgbClr val="3333CC"/>
                </a:solidFill>
                <a:latin typeface="Times New Roman" panose="02020603050405020304" pitchFamily="18" charset="0"/>
                <a:ea typeface="宋体" panose="02010600030101010101" pitchFamily="2" charset="-122"/>
              </a:rPr>
              <a:t>控制作用</a:t>
            </a:r>
            <a:endParaRPr lang="zh-CN" altLang="en-US" sz="2800" dirty="0">
              <a:latin typeface="Times New Roman" panose="02020603050405020304" pitchFamily="18" charset="0"/>
              <a:ea typeface="宋体" panose="02010600030101010101" pitchFamily="2" charset="-122"/>
            </a:endParaRPr>
          </a:p>
        </p:txBody>
      </p:sp>
      <p:sp>
        <p:nvSpPr>
          <p:cNvPr id="83969" name="Text Box 2"/>
          <p:cNvSpPr txBox="1"/>
          <p:nvPr/>
        </p:nvSpPr>
        <p:spPr>
          <a:xfrm>
            <a:off x="353060" y="24892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1.4.1 </a:t>
            </a:r>
            <a:r>
              <a:rPr lang="zh-CN" altLang="en-US" sz="3200" b="1" dirty="0">
                <a:solidFill>
                  <a:srgbClr val="FF0000"/>
                </a:solidFill>
                <a:latin typeface="黑体" panose="02010609060101010101" pitchFamily="2" charset="-122"/>
                <a:ea typeface="黑体" panose="02010609060101010101" pitchFamily="2" charset="-122"/>
              </a:rPr>
              <a:t>场效应管的工作原理</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3175" y="89693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6170" name="Group 1065"/>
          <p:cNvGrpSpPr/>
          <p:nvPr/>
        </p:nvGrpSpPr>
        <p:grpSpPr>
          <a:xfrm>
            <a:off x="381000" y="2024063"/>
            <a:ext cx="3524250" cy="4267200"/>
            <a:chOff x="240" y="1008"/>
            <a:chExt cx="2220" cy="2688"/>
          </a:xfrm>
        </p:grpSpPr>
        <p:grpSp>
          <p:nvGrpSpPr>
            <p:cNvPr id="6175" name="Group 1026"/>
            <p:cNvGrpSpPr/>
            <p:nvPr/>
          </p:nvGrpSpPr>
          <p:grpSpPr>
            <a:xfrm>
              <a:off x="240" y="1017"/>
              <a:ext cx="2220" cy="2679"/>
              <a:chOff x="240" y="1152"/>
              <a:chExt cx="2220" cy="2679"/>
            </a:xfrm>
          </p:grpSpPr>
          <p:graphicFrame>
            <p:nvGraphicFramePr>
              <p:cNvPr id="6167" name="Object 23"/>
              <p:cNvGraphicFramePr/>
              <p:nvPr/>
            </p:nvGraphicFramePr>
            <p:xfrm>
              <a:off x="240" y="1152"/>
              <a:ext cx="2220" cy="2679"/>
            </p:xfrm>
            <a:graphic>
              <a:graphicData uri="http://schemas.openxmlformats.org/presentationml/2006/ole">
                <mc:AlternateContent xmlns:mc="http://schemas.openxmlformats.org/markup-compatibility/2006">
                  <mc:Choice xmlns:v="urn:schemas-microsoft-com:vml" Requires="v">
                    <p:oleObj spid="_x0000_s3199" name="" r:id="rId1" imgW="3523615" imgH="4252595" progId="Flash.Movie">
                      <p:embed/>
                    </p:oleObj>
                  </mc:Choice>
                  <mc:Fallback>
                    <p:oleObj name="" r:id="rId1" imgW="3523615" imgH="4252595" progId="Flash.Movie">
                      <p:embed/>
                      <p:pic>
                        <p:nvPicPr>
                          <p:cNvPr id="0" name="图片 3198"/>
                          <p:cNvPicPr/>
                          <p:nvPr/>
                        </p:nvPicPr>
                        <p:blipFill>
                          <a:blip r:embed="rId2"/>
                          <a:stretch>
                            <a:fillRect/>
                          </a:stretch>
                        </p:blipFill>
                        <p:spPr>
                          <a:xfrm>
                            <a:off x="240" y="1152"/>
                            <a:ext cx="2220" cy="2679"/>
                          </a:xfrm>
                          <a:prstGeom prst="rect">
                            <a:avLst/>
                          </a:prstGeom>
                          <a:solidFill>
                            <a:srgbClr val="CCFFCC"/>
                          </a:solidFill>
                          <a:ln w="38100">
                            <a:noFill/>
                            <a:miter/>
                          </a:ln>
                        </p:spPr>
                      </p:pic>
                    </p:oleObj>
                  </mc:Fallback>
                </mc:AlternateContent>
              </a:graphicData>
            </a:graphic>
          </p:graphicFrame>
          <p:sp>
            <p:nvSpPr>
              <p:cNvPr id="6176" name="Rectangle 1028"/>
              <p:cNvSpPr/>
              <p:nvPr/>
            </p:nvSpPr>
            <p:spPr>
              <a:xfrm>
                <a:off x="264" y="1736"/>
                <a:ext cx="96" cy="329"/>
              </a:xfrm>
              <a:prstGeom prst="rect">
                <a:avLst/>
              </a:prstGeom>
              <a:solidFill>
                <a:srgbClr val="CCFFCC"/>
              </a:solidFill>
              <a:ln w="9525">
                <a:noFill/>
              </a:ln>
            </p:spPr>
            <p:txBody>
              <a:bodyPr wrap="none" anchor="ctr"/>
              <a:p>
                <a:endParaRPr lang="zh-CN" altLang="en-US" dirty="0">
                  <a:latin typeface="Times New Roman" panose="02020603050405020304" pitchFamily="18" charset="0"/>
                </a:endParaRPr>
              </a:p>
            </p:txBody>
          </p:sp>
          <p:sp>
            <p:nvSpPr>
              <p:cNvPr id="6177" name="Line 1029"/>
              <p:cNvSpPr/>
              <p:nvPr/>
            </p:nvSpPr>
            <p:spPr>
              <a:xfrm>
                <a:off x="264" y="1680"/>
                <a:ext cx="0" cy="480"/>
              </a:xfrm>
              <a:prstGeom prst="line">
                <a:avLst/>
              </a:prstGeom>
              <a:ln w="19050" cap="flat" cmpd="sng">
                <a:solidFill>
                  <a:schemeClr val="tx1"/>
                </a:solidFill>
                <a:prstDash val="solid"/>
                <a:headEnd type="none" w="med" len="med"/>
                <a:tailEnd type="none" w="med" len="med"/>
              </a:ln>
            </p:spPr>
          </p:sp>
        </p:grpSp>
        <p:graphicFrame>
          <p:nvGraphicFramePr>
            <p:cNvPr id="6146" name="Object 2"/>
            <p:cNvGraphicFramePr/>
            <p:nvPr/>
          </p:nvGraphicFramePr>
          <p:xfrm>
            <a:off x="924" y="1584"/>
            <a:ext cx="398" cy="43"/>
          </p:xfrm>
          <a:graphic>
            <a:graphicData uri="http://schemas.openxmlformats.org/presentationml/2006/ole">
              <mc:AlternateContent xmlns:mc="http://schemas.openxmlformats.org/markup-compatibility/2006">
                <mc:Choice xmlns:v="urn:schemas-microsoft-com:vml" Requires="v">
                  <p:oleObj spid="_x0000_s3210" name="" r:id="rId3" imgW="632460" imgH="68580" progId="Flash.Movie">
                    <p:embed/>
                  </p:oleObj>
                </mc:Choice>
                <mc:Fallback>
                  <p:oleObj name="" r:id="rId3" imgW="632460" imgH="68580" progId="Flash.Movie">
                    <p:embed/>
                    <p:pic>
                      <p:nvPicPr>
                        <p:cNvPr id="0" name="图片 3209"/>
                        <p:cNvPicPr/>
                        <p:nvPr/>
                      </p:nvPicPr>
                      <p:blipFill>
                        <a:blip r:embed="rId4"/>
                        <a:stretch>
                          <a:fillRect/>
                        </a:stretch>
                      </p:blipFill>
                      <p:spPr>
                        <a:xfrm>
                          <a:off x="924" y="1584"/>
                          <a:ext cx="398" cy="43"/>
                        </a:xfrm>
                        <a:prstGeom prst="rect">
                          <a:avLst/>
                        </a:prstGeom>
                        <a:noFill/>
                        <a:ln w="38100">
                          <a:noFill/>
                          <a:miter/>
                        </a:ln>
                      </p:spPr>
                    </p:pic>
                  </p:oleObj>
                </mc:Fallback>
              </mc:AlternateContent>
            </a:graphicData>
          </a:graphic>
        </p:graphicFrame>
        <p:graphicFrame>
          <p:nvGraphicFramePr>
            <p:cNvPr id="6147" name="Object 3"/>
            <p:cNvGraphicFramePr/>
            <p:nvPr/>
          </p:nvGraphicFramePr>
          <p:xfrm>
            <a:off x="1265" y="1584"/>
            <a:ext cx="43" cy="351"/>
          </p:xfrm>
          <a:graphic>
            <a:graphicData uri="http://schemas.openxmlformats.org/presentationml/2006/ole">
              <mc:AlternateContent xmlns:mc="http://schemas.openxmlformats.org/markup-compatibility/2006">
                <mc:Choice xmlns:v="urn:schemas-microsoft-com:vml" Requires="v">
                  <p:oleObj spid="_x0000_s3207" name="" r:id="rId5" imgW="68580" imgH="557530" progId="Flash.Movie">
                    <p:embed/>
                  </p:oleObj>
                </mc:Choice>
                <mc:Fallback>
                  <p:oleObj name="" r:id="rId5" imgW="68580" imgH="557530" progId="Flash.Movie">
                    <p:embed/>
                    <p:pic>
                      <p:nvPicPr>
                        <p:cNvPr id="0" name="图片 3206"/>
                        <p:cNvPicPr/>
                        <p:nvPr/>
                      </p:nvPicPr>
                      <p:blipFill>
                        <a:blip r:embed="rId6"/>
                        <a:stretch>
                          <a:fillRect/>
                        </a:stretch>
                      </p:blipFill>
                      <p:spPr>
                        <a:xfrm>
                          <a:off x="1265" y="1584"/>
                          <a:ext cx="43" cy="351"/>
                        </a:xfrm>
                        <a:prstGeom prst="rect">
                          <a:avLst/>
                        </a:prstGeom>
                        <a:noFill/>
                        <a:ln w="38100">
                          <a:noFill/>
                          <a:miter/>
                        </a:ln>
                      </p:spPr>
                    </p:pic>
                  </p:oleObj>
                </mc:Fallback>
              </mc:AlternateContent>
            </a:graphicData>
          </a:graphic>
        </p:graphicFrame>
        <p:graphicFrame>
          <p:nvGraphicFramePr>
            <p:cNvPr id="6148" name="Object 4"/>
            <p:cNvGraphicFramePr/>
            <p:nvPr/>
          </p:nvGraphicFramePr>
          <p:xfrm>
            <a:off x="1020" y="2086"/>
            <a:ext cx="476" cy="218"/>
          </p:xfrm>
          <a:graphic>
            <a:graphicData uri="http://schemas.openxmlformats.org/presentationml/2006/ole">
              <mc:AlternateContent xmlns:mc="http://schemas.openxmlformats.org/markup-compatibility/2006">
                <mc:Choice xmlns:v="urn:schemas-microsoft-com:vml" Requires="v">
                  <p:oleObj spid="_x0000_s3198" name="" r:id="rId7" imgW="756285" imgH="347345" progId="Flash.Movie">
                    <p:embed/>
                  </p:oleObj>
                </mc:Choice>
                <mc:Fallback>
                  <p:oleObj name="" r:id="rId7" imgW="756285" imgH="347345" progId="Flash.Movie">
                    <p:embed/>
                    <p:pic>
                      <p:nvPicPr>
                        <p:cNvPr id="0" name="图片 3197"/>
                        <p:cNvPicPr/>
                        <p:nvPr/>
                      </p:nvPicPr>
                      <p:blipFill>
                        <a:blip r:embed="rId8"/>
                        <a:stretch>
                          <a:fillRect/>
                        </a:stretch>
                      </p:blipFill>
                      <p:spPr>
                        <a:xfrm>
                          <a:off x="1020" y="2086"/>
                          <a:ext cx="476" cy="218"/>
                        </a:xfrm>
                        <a:prstGeom prst="rect">
                          <a:avLst/>
                        </a:prstGeom>
                        <a:noFill/>
                        <a:ln w="38100">
                          <a:noFill/>
                          <a:miter/>
                        </a:ln>
                      </p:spPr>
                    </p:pic>
                  </p:oleObj>
                </mc:Fallback>
              </mc:AlternateContent>
            </a:graphicData>
          </a:graphic>
        </p:graphicFrame>
        <p:graphicFrame>
          <p:nvGraphicFramePr>
            <p:cNvPr id="6149" name="Object 5"/>
            <p:cNvGraphicFramePr/>
            <p:nvPr/>
          </p:nvGraphicFramePr>
          <p:xfrm>
            <a:off x="1116" y="2086"/>
            <a:ext cx="487" cy="218"/>
          </p:xfrm>
          <a:graphic>
            <a:graphicData uri="http://schemas.openxmlformats.org/presentationml/2006/ole">
              <mc:AlternateContent xmlns:mc="http://schemas.openxmlformats.org/markup-compatibility/2006">
                <mc:Choice xmlns:v="urn:schemas-microsoft-com:vml" Requires="v">
                  <p:oleObj spid="_x0000_s3204" name="" r:id="rId9" imgW="772795" imgH="347345" progId="Flash.Movie">
                    <p:embed/>
                  </p:oleObj>
                </mc:Choice>
                <mc:Fallback>
                  <p:oleObj name="" r:id="rId9" imgW="772795" imgH="347345" progId="Flash.Movie">
                    <p:embed/>
                    <p:pic>
                      <p:nvPicPr>
                        <p:cNvPr id="0" name="图片 3203"/>
                        <p:cNvPicPr/>
                        <p:nvPr/>
                      </p:nvPicPr>
                      <p:blipFill>
                        <a:blip r:embed="rId10"/>
                        <a:stretch>
                          <a:fillRect/>
                        </a:stretch>
                      </p:blipFill>
                      <p:spPr>
                        <a:xfrm>
                          <a:off x="1116" y="2086"/>
                          <a:ext cx="487" cy="218"/>
                        </a:xfrm>
                        <a:prstGeom prst="rect">
                          <a:avLst/>
                        </a:prstGeom>
                        <a:noFill/>
                        <a:ln w="38100">
                          <a:noFill/>
                          <a:miter/>
                        </a:ln>
                      </p:spPr>
                    </p:pic>
                  </p:oleObj>
                </mc:Fallback>
              </mc:AlternateContent>
            </a:graphicData>
          </a:graphic>
        </p:graphicFrame>
        <p:graphicFrame>
          <p:nvGraphicFramePr>
            <p:cNvPr id="6150" name="Object 6"/>
            <p:cNvGraphicFramePr/>
            <p:nvPr/>
          </p:nvGraphicFramePr>
          <p:xfrm>
            <a:off x="1116" y="2490"/>
            <a:ext cx="378" cy="102"/>
          </p:xfrm>
          <a:graphic>
            <a:graphicData uri="http://schemas.openxmlformats.org/presentationml/2006/ole">
              <mc:AlternateContent xmlns:mc="http://schemas.openxmlformats.org/markup-compatibility/2006">
                <mc:Choice xmlns:v="urn:schemas-microsoft-com:vml" Requires="v">
                  <p:oleObj spid="_x0000_s3208" name="" r:id="rId11" imgW="600075" imgH="162560" progId="Flash.Movie">
                    <p:embed/>
                  </p:oleObj>
                </mc:Choice>
                <mc:Fallback>
                  <p:oleObj name="" r:id="rId11" imgW="600075" imgH="162560" progId="Flash.Movie">
                    <p:embed/>
                    <p:pic>
                      <p:nvPicPr>
                        <p:cNvPr id="0" name="图片 3207"/>
                        <p:cNvPicPr/>
                        <p:nvPr/>
                      </p:nvPicPr>
                      <p:blipFill>
                        <a:blip r:embed="rId12"/>
                        <a:stretch>
                          <a:fillRect/>
                        </a:stretch>
                      </p:blipFill>
                      <p:spPr>
                        <a:xfrm>
                          <a:off x="1116" y="2490"/>
                          <a:ext cx="378" cy="102"/>
                        </a:xfrm>
                        <a:prstGeom prst="rect">
                          <a:avLst/>
                        </a:prstGeom>
                        <a:noFill/>
                        <a:ln w="38100">
                          <a:noFill/>
                          <a:miter/>
                        </a:ln>
                      </p:spPr>
                    </p:pic>
                  </p:oleObj>
                </mc:Fallback>
              </mc:AlternateContent>
            </a:graphicData>
          </a:graphic>
        </p:graphicFrame>
        <p:graphicFrame>
          <p:nvGraphicFramePr>
            <p:cNvPr id="6151" name="Object 7"/>
            <p:cNvGraphicFramePr/>
            <p:nvPr/>
          </p:nvGraphicFramePr>
          <p:xfrm>
            <a:off x="1116" y="2586"/>
            <a:ext cx="378" cy="102"/>
          </p:xfrm>
          <a:graphic>
            <a:graphicData uri="http://schemas.openxmlformats.org/presentationml/2006/ole">
              <mc:AlternateContent xmlns:mc="http://schemas.openxmlformats.org/markup-compatibility/2006">
                <mc:Choice xmlns:v="urn:schemas-microsoft-com:vml" Requires="v">
                  <p:oleObj spid="_x0000_s3209" name="" r:id="rId13" imgW="600075" imgH="162560" progId="Flash.Movie">
                    <p:embed/>
                  </p:oleObj>
                </mc:Choice>
                <mc:Fallback>
                  <p:oleObj name="" r:id="rId13" imgW="600075" imgH="162560" progId="Flash.Movie">
                    <p:embed/>
                    <p:pic>
                      <p:nvPicPr>
                        <p:cNvPr id="0" name="图片 3208"/>
                        <p:cNvPicPr/>
                        <p:nvPr/>
                      </p:nvPicPr>
                      <p:blipFill>
                        <a:blip r:embed="rId12"/>
                        <a:stretch>
                          <a:fillRect/>
                        </a:stretch>
                      </p:blipFill>
                      <p:spPr>
                        <a:xfrm>
                          <a:off x="1116" y="2586"/>
                          <a:ext cx="378" cy="102"/>
                        </a:xfrm>
                        <a:prstGeom prst="rect">
                          <a:avLst/>
                        </a:prstGeom>
                        <a:noFill/>
                        <a:ln w="38100">
                          <a:noFill/>
                          <a:miter/>
                        </a:ln>
                      </p:spPr>
                    </p:pic>
                  </p:oleObj>
                </mc:Fallback>
              </mc:AlternateContent>
            </a:graphicData>
          </a:graphic>
        </p:graphicFrame>
        <p:graphicFrame>
          <p:nvGraphicFramePr>
            <p:cNvPr id="6152" name="Object 8"/>
            <p:cNvGraphicFramePr/>
            <p:nvPr/>
          </p:nvGraphicFramePr>
          <p:xfrm>
            <a:off x="1116" y="2682"/>
            <a:ext cx="378" cy="102"/>
          </p:xfrm>
          <a:graphic>
            <a:graphicData uri="http://schemas.openxmlformats.org/presentationml/2006/ole">
              <mc:AlternateContent xmlns:mc="http://schemas.openxmlformats.org/markup-compatibility/2006">
                <mc:Choice xmlns:v="urn:schemas-microsoft-com:vml" Requires="v">
                  <p:oleObj spid="_x0000_s3211" name="" r:id="rId14" imgW="600075" imgH="162560" progId="Flash.Movie">
                    <p:embed/>
                  </p:oleObj>
                </mc:Choice>
                <mc:Fallback>
                  <p:oleObj name="" r:id="rId14" imgW="600075" imgH="162560" progId="Flash.Movie">
                    <p:embed/>
                    <p:pic>
                      <p:nvPicPr>
                        <p:cNvPr id="0" name="图片 3210"/>
                        <p:cNvPicPr/>
                        <p:nvPr/>
                      </p:nvPicPr>
                      <p:blipFill>
                        <a:blip r:embed="rId12"/>
                        <a:stretch>
                          <a:fillRect/>
                        </a:stretch>
                      </p:blipFill>
                      <p:spPr>
                        <a:xfrm>
                          <a:off x="1116" y="2682"/>
                          <a:ext cx="378" cy="102"/>
                        </a:xfrm>
                        <a:prstGeom prst="rect">
                          <a:avLst/>
                        </a:prstGeom>
                        <a:noFill/>
                        <a:ln w="38100">
                          <a:noFill/>
                          <a:miter/>
                        </a:ln>
                      </p:spPr>
                    </p:pic>
                  </p:oleObj>
                </mc:Fallback>
              </mc:AlternateContent>
            </a:graphicData>
          </a:graphic>
        </p:graphicFrame>
        <p:graphicFrame>
          <p:nvGraphicFramePr>
            <p:cNvPr id="6153" name="Object 9"/>
            <p:cNvGraphicFramePr/>
            <p:nvPr/>
          </p:nvGraphicFramePr>
          <p:xfrm>
            <a:off x="1084" y="2589"/>
            <a:ext cx="418" cy="99"/>
          </p:xfrm>
          <a:graphic>
            <a:graphicData uri="http://schemas.openxmlformats.org/presentationml/2006/ole">
              <mc:AlternateContent xmlns:mc="http://schemas.openxmlformats.org/markup-compatibility/2006">
                <mc:Choice xmlns:v="urn:schemas-microsoft-com:vml" Requires="v">
                  <p:oleObj spid="_x0000_s3193" name="" r:id="rId15" imgW="663575" imgH="157480" progId="Flash.Movie">
                    <p:embed/>
                  </p:oleObj>
                </mc:Choice>
                <mc:Fallback>
                  <p:oleObj name="" r:id="rId15" imgW="663575" imgH="157480" progId="Flash.Movie">
                    <p:embed/>
                    <p:pic>
                      <p:nvPicPr>
                        <p:cNvPr id="0" name="图片 3192"/>
                        <p:cNvPicPr/>
                        <p:nvPr/>
                      </p:nvPicPr>
                      <p:blipFill>
                        <a:blip r:embed="rId16"/>
                        <a:stretch>
                          <a:fillRect/>
                        </a:stretch>
                      </p:blipFill>
                      <p:spPr>
                        <a:xfrm>
                          <a:off x="1084" y="2589"/>
                          <a:ext cx="418" cy="99"/>
                        </a:xfrm>
                        <a:prstGeom prst="rect">
                          <a:avLst/>
                        </a:prstGeom>
                        <a:noFill/>
                        <a:ln w="38100">
                          <a:noFill/>
                          <a:miter/>
                        </a:ln>
                      </p:spPr>
                    </p:pic>
                  </p:oleObj>
                </mc:Fallback>
              </mc:AlternateContent>
            </a:graphicData>
          </a:graphic>
        </p:graphicFrame>
        <p:graphicFrame>
          <p:nvGraphicFramePr>
            <p:cNvPr id="6154" name="Object 10"/>
            <p:cNvGraphicFramePr/>
            <p:nvPr/>
          </p:nvGraphicFramePr>
          <p:xfrm>
            <a:off x="1068" y="2584"/>
            <a:ext cx="486" cy="111"/>
          </p:xfrm>
          <a:graphic>
            <a:graphicData uri="http://schemas.openxmlformats.org/presentationml/2006/ole">
              <mc:AlternateContent xmlns:mc="http://schemas.openxmlformats.org/markup-compatibility/2006">
                <mc:Choice xmlns:v="urn:schemas-microsoft-com:vml" Requires="v">
                  <p:oleObj spid="_x0000_s3195" name="" r:id="rId17" imgW="772160" imgH="177165" progId="Flash.Movie">
                    <p:embed/>
                  </p:oleObj>
                </mc:Choice>
                <mc:Fallback>
                  <p:oleObj name="" r:id="rId17" imgW="772160" imgH="177165" progId="Flash.Movie">
                    <p:embed/>
                    <p:pic>
                      <p:nvPicPr>
                        <p:cNvPr id="0" name="图片 3194"/>
                        <p:cNvPicPr/>
                        <p:nvPr/>
                      </p:nvPicPr>
                      <p:blipFill>
                        <a:blip r:embed="rId18"/>
                        <a:stretch>
                          <a:fillRect/>
                        </a:stretch>
                      </p:blipFill>
                      <p:spPr>
                        <a:xfrm>
                          <a:off x="1068" y="2584"/>
                          <a:ext cx="486" cy="111"/>
                        </a:xfrm>
                        <a:prstGeom prst="rect">
                          <a:avLst/>
                        </a:prstGeom>
                        <a:noFill/>
                        <a:ln w="38100">
                          <a:noFill/>
                          <a:miter/>
                        </a:ln>
                      </p:spPr>
                    </p:pic>
                  </p:oleObj>
                </mc:Fallback>
              </mc:AlternateContent>
            </a:graphicData>
          </a:graphic>
        </p:graphicFrame>
        <p:graphicFrame>
          <p:nvGraphicFramePr>
            <p:cNvPr id="6155" name="Object 11"/>
            <p:cNvGraphicFramePr/>
            <p:nvPr/>
          </p:nvGraphicFramePr>
          <p:xfrm>
            <a:off x="1084" y="2472"/>
            <a:ext cx="418" cy="99"/>
          </p:xfrm>
          <a:graphic>
            <a:graphicData uri="http://schemas.openxmlformats.org/presentationml/2006/ole">
              <mc:AlternateContent xmlns:mc="http://schemas.openxmlformats.org/markup-compatibility/2006">
                <mc:Choice xmlns:v="urn:schemas-microsoft-com:vml" Requires="v">
                  <p:oleObj spid="_x0000_s3200" name="" r:id="rId19" imgW="663575" imgH="157480" progId="Flash.Movie">
                    <p:embed/>
                  </p:oleObj>
                </mc:Choice>
                <mc:Fallback>
                  <p:oleObj name="" r:id="rId19" imgW="663575" imgH="157480" progId="Flash.Movie">
                    <p:embed/>
                    <p:pic>
                      <p:nvPicPr>
                        <p:cNvPr id="0" name="图片 3199"/>
                        <p:cNvPicPr/>
                        <p:nvPr/>
                      </p:nvPicPr>
                      <p:blipFill>
                        <a:blip r:embed="rId20"/>
                        <a:stretch>
                          <a:fillRect/>
                        </a:stretch>
                      </p:blipFill>
                      <p:spPr>
                        <a:xfrm>
                          <a:off x="1084" y="2472"/>
                          <a:ext cx="418" cy="99"/>
                        </a:xfrm>
                        <a:prstGeom prst="rect">
                          <a:avLst/>
                        </a:prstGeom>
                        <a:noFill/>
                        <a:ln w="38100">
                          <a:noFill/>
                          <a:miter/>
                        </a:ln>
                      </p:spPr>
                    </p:pic>
                  </p:oleObj>
                </mc:Fallback>
              </mc:AlternateContent>
            </a:graphicData>
          </a:graphic>
        </p:graphicFrame>
        <p:graphicFrame>
          <p:nvGraphicFramePr>
            <p:cNvPr id="6156" name="Object 12"/>
            <p:cNvGraphicFramePr/>
            <p:nvPr/>
          </p:nvGraphicFramePr>
          <p:xfrm>
            <a:off x="588" y="1139"/>
            <a:ext cx="306" cy="253"/>
          </p:xfrm>
          <a:graphic>
            <a:graphicData uri="http://schemas.openxmlformats.org/presentationml/2006/ole">
              <mc:AlternateContent xmlns:mc="http://schemas.openxmlformats.org/markup-compatibility/2006">
                <mc:Choice xmlns:v="urn:schemas-microsoft-com:vml" Requires="v">
                  <p:oleObj spid="_x0000_s3196" name="" r:id="rId21" imgW="485775" imgH="402590" progId="Flash.Movie">
                    <p:embed/>
                  </p:oleObj>
                </mc:Choice>
                <mc:Fallback>
                  <p:oleObj name="" r:id="rId21" imgW="485775" imgH="402590" progId="Flash.Movie">
                    <p:embed/>
                    <p:pic>
                      <p:nvPicPr>
                        <p:cNvPr id="0" name="图片 3195"/>
                        <p:cNvPicPr/>
                        <p:nvPr/>
                      </p:nvPicPr>
                      <p:blipFill>
                        <a:blip r:embed="rId22"/>
                        <a:stretch>
                          <a:fillRect/>
                        </a:stretch>
                      </p:blipFill>
                      <p:spPr>
                        <a:xfrm>
                          <a:off x="588" y="1139"/>
                          <a:ext cx="306" cy="253"/>
                        </a:xfrm>
                        <a:prstGeom prst="rect">
                          <a:avLst/>
                        </a:prstGeom>
                        <a:solidFill>
                          <a:srgbClr val="CCFFCC"/>
                        </a:solidFill>
                        <a:ln w="38100">
                          <a:noFill/>
                          <a:miter/>
                        </a:ln>
                      </p:spPr>
                    </p:pic>
                  </p:oleObj>
                </mc:Fallback>
              </mc:AlternateContent>
            </a:graphicData>
          </a:graphic>
        </p:graphicFrame>
        <p:graphicFrame>
          <p:nvGraphicFramePr>
            <p:cNvPr id="6157" name="Object 13"/>
            <p:cNvGraphicFramePr/>
            <p:nvPr/>
          </p:nvGraphicFramePr>
          <p:xfrm>
            <a:off x="924" y="1008"/>
            <a:ext cx="543" cy="259"/>
          </p:xfrm>
          <a:graphic>
            <a:graphicData uri="http://schemas.openxmlformats.org/presentationml/2006/ole">
              <mc:AlternateContent xmlns:mc="http://schemas.openxmlformats.org/markup-compatibility/2006">
                <mc:Choice xmlns:v="urn:schemas-microsoft-com:vml" Requires="v">
                  <p:oleObj spid="_x0000_s3197" name="" r:id="rId23" imgW="862330" imgH="412115" progId="Flash.Movie">
                    <p:embed/>
                  </p:oleObj>
                </mc:Choice>
                <mc:Fallback>
                  <p:oleObj name="" r:id="rId23" imgW="862330" imgH="412115" progId="Flash.Movie">
                    <p:embed/>
                    <p:pic>
                      <p:nvPicPr>
                        <p:cNvPr id="0" name="图片 3196"/>
                        <p:cNvPicPr/>
                        <p:nvPr/>
                      </p:nvPicPr>
                      <p:blipFill>
                        <a:blip r:embed="rId24"/>
                        <a:stretch>
                          <a:fillRect/>
                        </a:stretch>
                      </p:blipFill>
                      <p:spPr>
                        <a:xfrm>
                          <a:off x="924" y="1008"/>
                          <a:ext cx="543" cy="259"/>
                        </a:xfrm>
                        <a:prstGeom prst="rect">
                          <a:avLst/>
                        </a:prstGeom>
                        <a:solidFill>
                          <a:srgbClr val="CCFFCC"/>
                        </a:solidFill>
                        <a:ln w="38100">
                          <a:noFill/>
                          <a:miter/>
                        </a:ln>
                      </p:spPr>
                    </p:pic>
                  </p:oleObj>
                </mc:Fallback>
              </mc:AlternateContent>
            </a:graphicData>
          </a:graphic>
        </p:graphicFrame>
        <p:graphicFrame>
          <p:nvGraphicFramePr>
            <p:cNvPr id="6158" name="Object 14"/>
            <p:cNvGraphicFramePr/>
            <p:nvPr/>
          </p:nvGraphicFramePr>
          <p:xfrm>
            <a:off x="1207" y="1205"/>
            <a:ext cx="629" cy="43"/>
          </p:xfrm>
          <a:graphic>
            <a:graphicData uri="http://schemas.openxmlformats.org/presentationml/2006/ole">
              <mc:AlternateContent xmlns:mc="http://schemas.openxmlformats.org/markup-compatibility/2006">
                <mc:Choice xmlns:v="urn:schemas-microsoft-com:vml" Requires="v">
                  <p:oleObj spid="_x0000_s3201" name="" r:id="rId25" imgW="998220" imgH="68580" progId="Flash.Movie">
                    <p:embed/>
                  </p:oleObj>
                </mc:Choice>
                <mc:Fallback>
                  <p:oleObj name="" r:id="rId25" imgW="998220" imgH="68580" progId="Flash.Movie">
                    <p:embed/>
                    <p:pic>
                      <p:nvPicPr>
                        <p:cNvPr id="0" name="图片 3200"/>
                        <p:cNvPicPr/>
                        <p:nvPr/>
                      </p:nvPicPr>
                      <p:blipFill>
                        <a:blip r:embed="rId26"/>
                        <a:stretch>
                          <a:fillRect/>
                        </a:stretch>
                      </p:blipFill>
                      <p:spPr>
                        <a:xfrm>
                          <a:off x="1207" y="1205"/>
                          <a:ext cx="629" cy="43"/>
                        </a:xfrm>
                        <a:prstGeom prst="rect">
                          <a:avLst/>
                        </a:prstGeom>
                        <a:noFill/>
                        <a:ln w="38100">
                          <a:noFill/>
                          <a:miter/>
                        </a:ln>
                      </p:spPr>
                    </p:pic>
                  </p:oleObj>
                </mc:Fallback>
              </mc:AlternateContent>
            </a:graphicData>
          </a:graphic>
        </p:graphicFrame>
        <p:graphicFrame>
          <p:nvGraphicFramePr>
            <p:cNvPr id="6159" name="Object 15"/>
            <p:cNvGraphicFramePr/>
            <p:nvPr/>
          </p:nvGraphicFramePr>
          <p:xfrm>
            <a:off x="1740" y="1205"/>
            <a:ext cx="125" cy="566"/>
          </p:xfrm>
          <a:graphic>
            <a:graphicData uri="http://schemas.openxmlformats.org/presentationml/2006/ole">
              <mc:AlternateContent xmlns:mc="http://schemas.openxmlformats.org/markup-compatibility/2006">
                <mc:Choice xmlns:v="urn:schemas-microsoft-com:vml" Requires="v">
                  <p:oleObj spid="_x0000_s3192" name="" r:id="rId27" imgW="199390" imgH="899795" progId="Flash.Movie">
                    <p:embed/>
                  </p:oleObj>
                </mc:Choice>
                <mc:Fallback>
                  <p:oleObj name="" r:id="rId27" imgW="199390" imgH="899795" progId="Flash.Movie">
                    <p:embed/>
                    <p:pic>
                      <p:nvPicPr>
                        <p:cNvPr id="0" name="图片 3191"/>
                        <p:cNvPicPr/>
                        <p:nvPr/>
                      </p:nvPicPr>
                      <p:blipFill>
                        <a:blip r:embed="rId28"/>
                        <a:stretch>
                          <a:fillRect/>
                        </a:stretch>
                      </p:blipFill>
                      <p:spPr>
                        <a:xfrm>
                          <a:off x="1740" y="1205"/>
                          <a:ext cx="125" cy="566"/>
                        </a:xfrm>
                        <a:prstGeom prst="rect">
                          <a:avLst/>
                        </a:prstGeom>
                        <a:noFill/>
                        <a:ln w="38100">
                          <a:noFill/>
                          <a:miter/>
                        </a:ln>
                      </p:spPr>
                    </p:pic>
                  </p:oleObj>
                </mc:Fallback>
              </mc:AlternateContent>
            </a:graphicData>
          </a:graphic>
        </p:graphicFrame>
        <p:graphicFrame>
          <p:nvGraphicFramePr>
            <p:cNvPr id="6160" name="Object 16"/>
            <p:cNvGraphicFramePr/>
            <p:nvPr/>
          </p:nvGraphicFramePr>
          <p:xfrm>
            <a:off x="1692" y="2118"/>
            <a:ext cx="125" cy="426"/>
          </p:xfrm>
          <a:graphic>
            <a:graphicData uri="http://schemas.openxmlformats.org/presentationml/2006/ole">
              <mc:AlternateContent xmlns:mc="http://schemas.openxmlformats.org/markup-compatibility/2006">
                <mc:Choice xmlns:v="urn:schemas-microsoft-com:vml" Requires="v">
                  <p:oleObj spid="_x0000_s3191" name="" r:id="rId29" imgW="199390" imgH="676275" progId="Flash.Movie">
                    <p:embed/>
                  </p:oleObj>
                </mc:Choice>
                <mc:Fallback>
                  <p:oleObj name="" r:id="rId29" imgW="199390" imgH="676275" progId="Flash.Movie">
                    <p:embed/>
                    <p:pic>
                      <p:nvPicPr>
                        <p:cNvPr id="0" name="图片 3190"/>
                        <p:cNvPicPr/>
                        <p:nvPr/>
                      </p:nvPicPr>
                      <p:blipFill>
                        <a:blip r:embed="rId30"/>
                        <a:stretch>
                          <a:fillRect/>
                        </a:stretch>
                      </p:blipFill>
                      <p:spPr>
                        <a:xfrm>
                          <a:off x="1692" y="2118"/>
                          <a:ext cx="125" cy="426"/>
                        </a:xfrm>
                        <a:prstGeom prst="rect">
                          <a:avLst/>
                        </a:prstGeom>
                        <a:noFill/>
                        <a:ln w="38100">
                          <a:noFill/>
                          <a:miter/>
                        </a:ln>
                      </p:spPr>
                    </p:pic>
                  </p:oleObj>
                </mc:Fallback>
              </mc:AlternateContent>
            </a:graphicData>
          </a:graphic>
        </p:graphicFrame>
        <p:graphicFrame>
          <p:nvGraphicFramePr>
            <p:cNvPr id="6161" name="Object 17"/>
            <p:cNvGraphicFramePr/>
            <p:nvPr/>
          </p:nvGraphicFramePr>
          <p:xfrm>
            <a:off x="1068" y="2467"/>
            <a:ext cx="403" cy="125"/>
          </p:xfrm>
          <a:graphic>
            <a:graphicData uri="http://schemas.openxmlformats.org/presentationml/2006/ole">
              <mc:AlternateContent xmlns:mc="http://schemas.openxmlformats.org/markup-compatibility/2006">
                <mc:Choice xmlns:v="urn:schemas-microsoft-com:vml" Requires="v">
                  <p:oleObj spid="_x0000_s3187" name="" r:id="rId31" imgW="640715" imgH="199390" progId="Flash.Movie">
                    <p:embed/>
                  </p:oleObj>
                </mc:Choice>
                <mc:Fallback>
                  <p:oleObj name="" r:id="rId31" imgW="640715" imgH="199390" progId="Flash.Movie">
                    <p:embed/>
                    <p:pic>
                      <p:nvPicPr>
                        <p:cNvPr id="0" name="图片 3186"/>
                        <p:cNvPicPr/>
                        <p:nvPr/>
                      </p:nvPicPr>
                      <p:blipFill>
                        <a:blip r:embed="rId32"/>
                        <a:stretch>
                          <a:fillRect/>
                        </a:stretch>
                      </p:blipFill>
                      <p:spPr>
                        <a:xfrm>
                          <a:off x="1068" y="2467"/>
                          <a:ext cx="403" cy="125"/>
                        </a:xfrm>
                        <a:prstGeom prst="rect">
                          <a:avLst/>
                        </a:prstGeom>
                        <a:noFill/>
                        <a:ln w="38100">
                          <a:noFill/>
                          <a:miter/>
                        </a:ln>
                      </p:spPr>
                    </p:pic>
                  </p:oleObj>
                </mc:Fallback>
              </mc:AlternateContent>
            </a:graphicData>
          </a:graphic>
        </p:graphicFrame>
        <p:graphicFrame>
          <p:nvGraphicFramePr>
            <p:cNvPr id="6162" name="Object 18"/>
            <p:cNvGraphicFramePr/>
            <p:nvPr/>
          </p:nvGraphicFramePr>
          <p:xfrm>
            <a:off x="780" y="2064"/>
            <a:ext cx="125" cy="426"/>
          </p:xfrm>
          <a:graphic>
            <a:graphicData uri="http://schemas.openxmlformats.org/presentationml/2006/ole">
              <mc:AlternateContent xmlns:mc="http://schemas.openxmlformats.org/markup-compatibility/2006">
                <mc:Choice xmlns:v="urn:schemas-microsoft-com:vml" Requires="v">
                  <p:oleObj spid="_x0000_s3189" name="" r:id="rId33" imgW="199390" imgH="676275" progId="Flash.Movie">
                    <p:embed/>
                  </p:oleObj>
                </mc:Choice>
                <mc:Fallback>
                  <p:oleObj name="" r:id="rId33" imgW="199390" imgH="676275" progId="Flash.Movie">
                    <p:embed/>
                    <p:pic>
                      <p:nvPicPr>
                        <p:cNvPr id="0" name="图片 3188"/>
                        <p:cNvPicPr/>
                        <p:nvPr/>
                      </p:nvPicPr>
                      <p:blipFill>
                        <a:blip r:embed="rId34"/>
                        <a:stretch>
                          <a:fillRect/>
                        </a:stretch>
                      </p:blipFill>
                      <p:spPr>
                        <a:xfrm>
                          <a:off x="780" y="2064"/>
                          <a:ext cx="125" cy="426"/>
                        </a:xfrm>
                        <a:prstGeom prst="rect">
                          <a:avLst/>
                        </a:prstGeom>
                        <a:noFill/>
                        <a:ln w="38100">
                          <a:noFill/>
                          <a:miter/>
                        </a:ln>
                      </p:spPr>
                    </p:pic>
                  </p:oleObj>
                </mc:Fallback>
              </mc:AlternateContent>
            </a:graphicData>
          </a:graphic>
        </p:graphicFrame>
        <p:graphicFrame>
          <p:nvGraphicFramePr>
            <p:cNvPr id="6163" name="Object 19"/>
            <p:cNvGraphicFramePr/>
            <p:nvPr/>
          </p:nvGraphicFramePr>
          <p:xfrm>
            <a:off x="300" y="1776"/>
            <a:ext cx="403" cy="125"/>
          </p:xfrm>
          <a:graphic>
            <a:graphicData uri="http://schemas.openxmlformats.org/presentationml/2006/ole">
              <mc:AlternateContent xmlns:mc="http://schemas.openxmlformats.org/markup-compatibility/2006">
                <mc:Choice xmlns:v="urn:schemas-microsoft-com:vml" Requires="v">
                  <p:oleObj spid="_x0000_s3183" name="" r:id="rId35" imgW="640715" imgH="199390" progId="Flash.Movie">
                    <p:embed/>
                  </p:oleObj>
                </mc:Choice>
                <mc:Fallback>
                  <p:oleObj name="" r:id="rId35" imgW="640715" imgH="199390" progId="Flash.Movie">
                    <p:embed/>
                    <p:pic>
                      <p:nvPicPr>
                        <p:cNvPr id="0" name="图片 3182"/>
                        <p:cNvPicPr/>
                        <p:nvPr/>
                      </p:nvPicPr>
                      <p:blipFill>
                        <a:blip r:embed="rId32"/>
                        <a:stretch>
                          <a:fillRect/>
                        </a:stretch>
                      </p:blipFill>
                      <p:spPr>
                        <a:xfrm>
                          <a:off x="300" y="1776"/>
                          <a:ext cx="403" cy="125"/>
                        </a:xfrm>
                        <a:prstGeom prst="rect">
                          <a:avLst/>
                        </a:prstGeom>
                        <a:noFill/>
                        <a:ln w="38100">
                          <a:noFill/>
                          <a:miter/>
                        </a:ln>
                      </p:spPr>
                    </p:pic>
                  </p:oleObj>
                </mc:Fallback>
              </mc:AlternateContent>
            </a:graphicData>
          </a:graphic>
        </p:graphicFrame>
        <p:graphicFrame>
          <p:nvGraphicFramePr>
            <p:cNvPr id="6164" name="Object 20"/>
            <p:cNvGraphicFramePr/>
            <p:nvPr/>
          </p:nvGraphicFramePr>
          <p:xfrm>
            <a:off x="252" y="1344"/>
            <a:ext cx="125" cy="426"/>
          </p:xfrm>
          <a:graphic>
            <a:graphicData uri="http://schemas.openxmlformats.org/presentationml/2006/ole">
              <mc:AlternateContent xmlns:mc="http://schemas.openxmlformats.org/markup-compatibility/2006">
                <mc:Choice xmlns:v="urn:schemas-microsoft-com:vml" Requires="v">
                  <p:oleObj spid="_x0000_s3188" name="" r:id="rId36" imgW="199390" imgH="676275" progId="Flash.Movie">
                    <p:embed/>
                  </p:oleObj>
                </mc:Choice>
                <mc:Fallback>
                  <p:oleObj name="" r:id="rId36" imgW="199390" imgH="676275" progId="Flash.Movie">
                    <p:embed/>
                    <p:pic>
                      <p:nvPicPr>
                        <p:cNvPr id="0" name="图片 3187"/>
                        <p:cNvPicPr/>
                        <p:nvPr/>
                      </p:nvPicPr>
                      <p:blipFill>
                        <a:blip r:embed="rId34"/>
                        <a:stretch>
                          <a:fillRect/>
                        </a:stretch>
                      </p:blipFill>
                      <p:spPr>
                        <a:xfrm>
                          <a:off x="252" y="1344"/>
                          <a:ext cx="125" cy="426"/>
                        </a:xfrm>
                        <a:prstGeom prst="rect">
                          <a:avLst/>
                        </a:prstGeom>
                        <a:noFill/>
                        <a:ln w="38100">
                          <a:noFill/>
                          <a:miter/>
                        </a:ln>
                      </p:spPr>
                    </p:pic>
                  </p:oleObj>
                </mc:Fallback>
              </mc:AlternateContent>
            </a:graphicData>
          </a:graphic>
        </p:graphicFrame>
        <p:graphicFrame>
          <p:nvGraphicFramePr>
            <p:cNvPr id="6165" name="Object 21"/>
            <p:cNvGraphicFramePr/>
            <p:nvPr/>
          </p:nvGraphicFramePr>
          <p:xfrm>
            <a:off x="252" y="1152"/>
            <a:ext cx="403" cy="125"/>
          </p:xfrm>
          <a:graphic>
            <a:graphicData uri="http://schemas.openxmlformats.org/presentationml/2006/ole">
              <mc:AlternateContent xmlns:mc="http://schemas.openxmlformats.org/markup-compatibility/2006">
                <mc:Choice xmlns:v="urn:schemas-microsoft-com:vml" Requires="v">
                  <p:oleObj spid="_x0000_s3190" name="" r:id="rId37" imgW="640715" imgH="199390" progId="Flash.Movie">
                    <p:embed/>
                  </p:oleObj>
                </mc:Choice>
                <mc:Fallback>
                  <p:oleObj name="" r:id="rId37" imgW="640715" imgH="199390" progId="Flash.Movie">
                    <p:embed/>
                    <p:pic>
                      <p:nvPicPr>
                        <p:cNvPr id="0" name="图片 3189"/>
                        <p:cNvPicPr/>
                        <p:nvPr/>
                      </p:nvPicPr>
                      <p:blipFill>
                        <a:blip r:embed="rId38"/>
                        <a:stretch>
                          <a:fillRect/>
                        </a:stretch>
                      </p:blipFill>
                      <p:spPr>
                        <a:xfrm>
                          <a:off x="252" y="1152"/>
                          <a:ext cx="403" cy="125"/>
                        </a:xfrm>
                        <a:prstGeom prst="rect">
                          <a:avLst/>
                        </a:prstGeom>
                        <a:noFill/>
                        <a:ln w="38100">
                          <a:noFill/>
                          <a:miter/>
                        </a:ln>
                      </p:spPr>
                    </p:pic>
                  </p:oleObj>
                </mc:Fallback>
              </mc:AlternateContent>
            </a:graphicData>
          </a:graphic>
        </p:graphicFrame>
        <p:graphicFrame>
          <p:nvGraphicFramePr>
            <p:cNvPr id="6166" name="Object 22"/>
            <p:cNvGraphicFramePr/>
            <p:nvPr/>
          </p:nvGraphicFramePr>
          <p:xfrm>
            <a:off x="1092" y="2685"/>
            <a:ext cx="418" cy="99"/>
          </p:xfrm>
          <a:graphic>
            <a:graphicData uri="http://schemas.openxmlformats.org/presentationml/2006/ole">
              <mc:AlternateContent xmlns:mc="http://schemas.openxmlformats.org/markup-compatibility/2006">
                <mc:Choice xmlns:v="urn:schemas-microsoft-com:vml" Requires="v">
                  <p:oleObj spid="_x0000_s3184" name="" r:id="rId39" imgW="663575" imgH="157480" progId="Flash.Movie">
                    <p:embed/>
                  </p:oleObj>
                </mc:Choice>
                <mc:Fallback>
                  <p:oleObj name="" r:id="rId39" imgW="663575" imgH="157480" progId="Flash.Movie">
                    <p:embed/>
                    <p:pic>
                      <p:nvPicPr>
                        <p:cNvPr id="0" name="图片 3183"/>
                        <p:cNvPicPr/>
                        <p:nvPr/>
                      </p:nvPicPr>
                      <p:blipFill>
                        <a:blip r:embed="rId20"/>
                        <a:stretch>
                          <a:fillRect/>
                        </a:stretch>
                      </p:blipFill>
                      <p:spPr>
                        <a:xfrm>
                          <a:off x="1092" y="2685"/>
                          <a:ext cx="418" cy="99"/>
                        </a:xfrm>
                        <a:prstGeom prst="rect">
                          <a:avLst/>
                        </a:prstGeom>
                        <a:noFill/>
                        <a:ln w="38100">
                          <a:noFill/>
                          <a:miter/>
                        </a:ln>
                      </p:spPr>
                    </p:pic>
                  </p:oleObj>
                </mc:Fallback>
              </mc:AlternateContent>
            </a:graphicData>
          </a:graphic>
        </p:graphicFrame>
      </p:grpSp>
      <p:sp>
        <p:nvSpPr>
          <p:cNvPr id="6173" name="Rectangle 1066"/>
          <p:cNvSpPr/>
          <p:nvPr/>
        </p:nvSpPr>
        <p:spPr>
          <a:xfrm>
            <a:off x="4048760" y="5265420"/>
            <a:ext cx="4953000" cy="829945"/>
          </a:xfrm>
          <a:prstGeom prst="rect">
            <a:avLst/>
          </a:prstGeom>
          <a:noFill/>
          <a:ln w="9525">
            <a:noFill/>
          </a:ln>
        </p:spPr>
        <p:txBody>
          <a:bodyPr>
            <a:spAutoFit/>
          </a:bodyPr>
          <a:p>
            <a:pPr>
              <a:lnSpc>
                <a:spcPct val="120000"/>
              </a:lnSpc>
              <a:spcBef>
                <a:spcPct val="50000"/>
              </a:spcBef>
            </a:pPr>
            <a:r>
              <a:rPr lang="zh-CN" altLang="en-US" sz="2000" b="1" dirty="0">
                <a:latin typeface="Times New Roman" panose="02020603050405020304" pitchFamily="18" charset="0"/>
              </a:rPr>
              <a:t>当</a:t>
            </a:r>
            <a:r>
              <a:rPr lang="en-US" altLang="zh-CN" sz="2000" b="1" i="1" dirty="0">
                <a:latin typeface="Times New Roman" panose="02020603050405020304" pitchFamily="18" charset="0"/>
              </a:rPr>
              <a:t>v</a:t>
            </a:r>
            <a:r>
              <a:rPr lang="en-US" altLang="zh-CN" sz="2000" b="1" baseline="-25000" dirty="0">
                <a:latin typeface="Times New Roman" panose="02020603050405020304" pitchFamily="18" charset="0"/>
              </a:rPr>
              <a:t>GS</a:t>
            </a:r>
            <a:r>
              <a:rPr lang="zh-CN" altLang="en-US" sz="2000" b="1" dirty="0">
                <a:latin typeface="Times New Roman" panose="02020603050405020304" pitchFamily="18" charset="0"/>
              </a:rPr>
              <a:t>增加到一定数值使 </a:t>
            </a:r>
            <a:r>
              <a:rPr lang="en-US" altLang="zh-CN" sz="2000" b="1" i="1" dirty="0">
                <a:latin typeface="Times New Roman" panose="02020603050405020304" pitchFamily="18" charset="0"/>
              </a:rPr>
              <a:t>i</a:t>
            </a:r>
            <a:r>
              <a:rPr lang="en-US" altLang="zh-CN" sz="2000" b="1" baseline="-25000" dirty="0">
                <a:latin typeface="Times New Roman" panose="02020603050405020304" pitchFamily="18" charset="0"/>
              </a:rPr>
              <a:t>D </a:t>
            </a:r>
            <a:r>
              <a:rPr lang="zh-CN" altLang="en-US" sz="2000" b="1" dirty="0">
                <a:latin typeface="Times New Roman" panose="02020603050405020304" pitchFamily="18" charset="0"/>
              </a:rPr>
              <a:t>刚刚出现，对应的</a:t>
            </a:r>
            <a:r>
              <a:rPr lang="en-US" altLang="zh-CN" sz="2000" b="1" i="1" dirty="0">
                <a:latin typeface="Times New Roman" panose="02020603050405020304" pitchFamily="18" charset="0"/>
              </a:rPr>
              <a:t>V</a:t>
            </a:r>
            <a:r>
              <a:rPr lang="en-US" altLang="zh-CN" sz="2000" b="1" baseline="-25000" dirty="0">
                <a:latin typeface="Times New Roman" panose="02020603050405020304" pitchFamily="18" charset="0"/>
              </a:rPr>
              <a:t>GS</a:t>
            </a:r>
            <a:r>
              <a:rPr lang="zh-CN" altLang="en-US" sz="2000" b="1" dirty="0">
                <a:latin typeface="Times New Roman" panose="02020603050405020304" pitchFamily="18" charset="0"/>
              </a:rPr>
              <a:t>称为</a:t>
            </a:r>
            <a:r>
              <a:rPr lang="zh-CN" altLang="en-US" sz="2000" b="1" dirty="0">
                <a:solidFill>
                  <a:srgbClr val="A50021"/>
                </a:solidFill>
                <a:latin typeface="Times New Roman" panose="02020603050405020304" pitchFamily="18" charset="0"/>
              </a:rPr>
              <a:t>开启电压</a:t>
            </a:r>
            <a:r>
              <a:rPr lang="zh-CN" altLang="en-US" sz="2000" b="1" dirty="0">
                <a:latin typeface="Times New Roman" panose="02020603050405020304" pitchFamily="18" charset="0"/>
              </a:rPr>
              <a:t>，用</a:t>
            </a:r>
            <a:r>
              <a:rPr lang="en-US" altLang="zh-CN" sz="2000" b="1" i="1" dirty="0">
                <a:solidFill>
                  <a:srgbClr val="A50021"/>
                </a:solidFill>
                <a:latin typeface="Times New Roman" panose="02020603050405020304" pitchFamily="18" charset="0"/>
              </a:rPr>
              <a:t>V</a:t>
            </a:r>
            <a:r>
              <a:rPr lang="en-US" altLang="zh-CN" sz="2000" b="1" baseline="-25000" dirty="0">
                <a:solidFill>
                  <a:srgbClr val="A50021"/>
                </a:solidFill>
                <a:latin typeface="Times New Roman" panose="02020603050405020304" pitchFamily="18" charset="0"/>
              </a:rPr>
              <a:t>GS(th)</a:t>
            </a:r>
            <a:r>
              <a:rPr lang="zh-CN" altLang="en-US" sz="2000" b="1" dirty="0">
                <a:solidFill>
                  <a:srgbClr val="A50021"/>
                </a:solidFill>
                <a:latin typeface="Times New Roman" panose="02020603050405020304" pitchFamily="18" charset="0"/>
              </a:rPr>
              <a:t>或</a:t>
            </a:r>
            <a:r>
              <a:rPr lang="en-US" altLang="zh-CN" sz="2000" b="1" i="1" dirty="0">
                <a:solidFill>
                  <a:srgbClr val="A50021"/>
                </a:solidFill>
                <a:latin typeface="Times New Roman" panose="02020603050405020304" pitchFamily="18" charset="0"/>
              </a:rPr>
              <a:t>V</a:t>
            </a:r>
            <a:r>
              <a:rPr lang="en-US" altLang="zh-CN" sz="2000" b="1" baseline="-25000" dirty="0">
                <a:solidFill>
                  <a:srgbClr val="A50021"/>
                </a:solidFill>
                <a:latin typeface="Times New Roman" panose="02020603050405020304" pitchFamily="18" charset="0"/>
              </a:rPr>
              <a:t>T</a:t>
            </a:r>
            <a:r>
              <a:rPr lang="zh-CN" altLang="en-US" sz="2000" b="1" dirty="0">
                <a:latin typeface="Times New Roman" panose="02020603050405020304" pitchFamily="18" charset="0"/>
              </a:rPr>
              <a:t>表示。</a:t>
            </a:r>
            <a:endParaRPr lang="zh-CN" altLang="en-US" sz="2000" b="1" dirty="0">
              <a:latin typeface="Times New Roman" panose="02020603050405020304" pitchFamily="18" charset="0"/>
            </a:endParaRPr>
          </a:p>
        </p:txBody>
      </p:sp>
      <p:sp>
        <p:nvSpPr>
          <p:cNvPr id="6174" name="Rectangle 1067"/>
          <p:cNvSpPr/>
          <p:nvPr/>
        </p:nvSpPr>
        <p:spPr>
          <a:xfrm>
            <a:off x="4055110" y="1638300"/>
            <a:ext cx="5029200" cy="939800"/>
          </a:xfrm>
          <a:prstGeom prst="rect">
            <a:avLst/>
          </a:prstGeom>
          <a:noFill/>
          <a:ln w="9525">
            <a:noFill/>
          </a:ln>
        </p:spPr>
        <p:txBody>
          <a:bodyPr>
            <a:spAutoFit/>
          </a:bodyPr>
          <a:p>
            <a:pPr>
              <a:lnSpc>
                <a:spcPct val="115000"/>
              </a:lnSpc>
              <a:spcBef>
                <a:spcPct val="50000"/>
              </a:spcBef>
            </a:pPr>
            <a:r>
              <a:rPr lang="zh-CN" altLang="en-US" sz="2400" b="1" dirty="0">
                <a:solidFill>
                  <a:srgbClr val="CC0066"/>
                </a:solidFill>
                <a:latin typeface="Times New Roman" panose="02020603050405020304" pitchFamily="18" charset="0"/>
              </a:rPr>
              <a:t>改变</a:t>
            </a:r>
            <a:r>
              <a:rPr lang="en-US" altLang="zh-CN" sz="2400" b="1" i="1" dirty="0">
                <a:solidFill>
                  <a:srgbClr val="CC0066"/>
                </a:solidFill>
                <a:latin typeface="Times New Roman" panose="02020603050405020304" pitchFamily="18" charset="0"/>
              </a:rPr>
              <a:t>v</a:t>
            </a:r>
            <a:r>
              <a:rPr lang="en-US" altLang="zh-CN" sz="2400" b="1" baseline="-25000" dirty="0">
                <a:solidFill>
                  <a:srgbClr val="CC0066"/>
                </a:solidFill>
                <a:latin typeface="Times New Roman" panose="02020603050405020304" pitchFamily="18" charset="0"/>
              </a:rPr>
              <a:t>GS</a:t>
            </a:r>
            <a:r>
              <a:rPr lang="zh-CN" altLang="en-US" sz="2400" b="1" dirty="0">
                <a:solidFill>
                  <a:srgbClr val="CC0066"/>
                </a:solidFill>
                <a:latin typeface="Times New Roman" panose="02020603050405020304" pitchFamily="18" charset="0"/>
              </a:rPr>
              <a:t>－＞改变沟道－＞影响</a:t>
            </a:r>
            <a:r>
              <a:rPr lang="en-US" altLang="zh-CN" sz="2400" b="1" i="1" dirty="0">
                <a:solidFill>
                  <a:srgbClr val="CC0066"/>
                </a:solidFill>
                <a:latin typeface="Times New Roman" panose="02020603050405020304" pitchFamily="18" charset="0"/>
              </a:rPr>
              <a:t>i</a:t>
            </a:r>
            <a:r>
              <a:rPr lang="en-US" altLang="zh-CN" sz="2400" b="1" baseline="-25000" dirty="0">
                <a:solidFill>
                  <a:srgbClr val="CC0066"/>
                </a:solidFill>
                <a:latin typeface="Times New Roman" panose="02020603050405020304" pitchFamily="18" charset="0"/>
              </a:rPr>
              <a:t>D</a:t>
            </a:r>
            <a:r>
              <a:rPr lang="en-US" altLang="zh-CN" sz="2400" b="1" dirty="0">
                <a:solidFill>
                  <a:srgbClr val="CC0066"/>
                </a:solidFill>
                <a:latin typeface="Times New Roman" panose="02020603050405020304" pitchFamily="18" charset="0"/>
              </a:rPr>
              <a:t> </a:t>
            </a:r>
            <a:r>
              <a:rPr lang="zh-CN" altLang="en-US" sz="2400" b="1" dirty="0">
                <a:solidFill>
                  <a:srgbClr val="CC0066"/>
                </a:solidFill>
                <a:latin typeface="Times New Roman" panose="02020603050405020304" pitchFamily="18" charset="0"/>
              </a:rPr>
              <a:t>：</a:t>
            </a:r>
            <a:r>
              <a:rPr lang="en-US" altLang="zh-CN" sz="2400" b="1" i="1" dirty="0">
                <a:solidFill>
                  <a:srgbClr val="CC0066"/>
                </a:solidFill>
                <a:latin typeface="Times New Roman" panose="02020603050405020304" pitchFamily="18" charset="0"/>
              </a:rPr>
              <a:t>v</a:t>
            </a:r>
            <a:r>
              <a:rPr lang="en-US" altLang="zh-CN" sz="2400" b="1" baseline="-25000" dirty="0">
                <a:solidFill>
                  <a:srgbClr val="CC0066"/>
                </a:solidFill>
                <a:latin typeface="Times New Roman" panose="02020603050405020304" pitchFamily="18" charset="0"/>
              </a:rPr>
              <a:t>GS</a:t>
            </a:r>
            <a:r>
              <a:rPr lang="zh-CN" altLang="en-US" sz="2400" b="1" dirty="0">
                <a:solidFill>
                  <a:srgbClr val="CC0066"/>
                </a:solidFill>
                <a:latin typeface="Times New Roman" panose="02020603050405020304" pitchFamily="18" charset="0"/>
              </a:rPr>
              <a:t>对</a:t>
            </a:r>
            <a:r>
              <a:rPr lang="en-US" altLang="zh-CN" sz="2400" b="1" i="1" dirty="0">
                <a:solidFill>
                  <a:srgbClr val="CC0066"/>
                </a:solidFill>
                <a:latin typeface="Times New Roman" panose="02020603050405020304" pitchFamily="18" charset="0"/>
              </a:rPr>
              <a:t>i</a:t>
            </a:r>
            <a:r>
              <a:rPr lang="en-US" altLang="zh-CN" sz="2400" b="1" baseline="-25000" dirty="0">
                <a:solidFill>
                  <a:srgbClr val="CC0066"/>
                </a:solidFill>
                <a:latin typeface="Times New Roman" panose="02020603050405020304" pitchFamily="18" charset="0"/>
              </a:rPr>
              <a:t>D</a:t>
            </a:r>
            <a:r>
              <a:rPr lang="zh-CN" altLang="en-US" sz="2400" b="1" dirty="0">
                <a:solidFill>
                  <a:srgbClr val="CC0066"/>
                </a:solidFill>
                <a:latin typeface="Times New Roman" panose="02020603050405020304" pitchFamily="18" charset="0"/>
              </a:rPr>
              <a:t>有控制作用。（增强型</a:t>
            </a:r>
            <a:r>
              <a:rPr lang="en-US" altLang="zh-CN" sz="2400" b="1" dirty="0">
                <a:solidFill>
                  <a:srgbClr val="CC0066"/>
                </a:solidFill>
                <a:latin typeface="Times New Roman" panose="02020603050405020304" pitchFamily="18" charset="0"/>
              </a:rPr>
              <a:t>FET)</a:t>
            </a:r>
            <a:endParaRPr lang="en-US" altLang="zh-CN" sz="2400" b="1" dirty="0">
              <a:solidFill>
                <a:srgbClr val="CC0066"/>
              </a:solidFill>
              <a:latin typeface="Times New Roman" panose="02020603050405020304" pitchFamily="18" charset="0"/>
            </a:endParaRPr>
          </a:p>
        </p:txBody>
      </p:sp>
      <p:sp>
        <p:nvSpPr>
          <p:cNvPr id="9223" name="矩形 9222"/>
          <p:cNvSpPr/>
          <p:nvPr/>
        </p:nvSpPr>
        <p:spPr>
          <a:xfrm>
            <a:off x="3959860" y="2880360"/>
            <a:ext cx="4659630" cy="860425"/>
          </a:xfrm>
          <a:prstGeom prst="rect">
            <a:avLst/>
          </a:prstGeom>
          <a:noFill/>
          <a:ln w="9525">
            <a:noFill/>
          </a:ln>
        </p:spPr>
        <p:txBody>
          <a:bodyPr wrap="square" lIns="92075" tIns="46038" rIns="92075" bIns="46038">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25000"/>
              </a:lnSpc>
              <a:buNone/>
            </a:pPr>
            <a:r>
              <a:rPr lang="zh-CN" altLang="en-US" sz="2000" b="1" dirty="0">
                <a:latin typeface="楷体_GB2312" pitchFamily="49" charset="-122"/>
                <a:ea typeface="楷体_GB2312" pitchFamily="49" charset="-122"/>
              </a:rPr>
              <a:t>当</a:t>
            </a:r>
            <a:r>
              <a:rPr lang="en-US" altLang="zh-CN" sz="2000" b="1" i="1">
                <a:latin typeface="Book Antiqua" panose="02040602050305030304" pitchFamily="18" charset="0"/>
                <a:ea typeface="楷体_GB2312" pitchFamily="49" charset="-122"/>
              </a:rPr>
              <a:t>v</a:t>
            </a:r>
            <a:r>
              <a:rPr lang="en-US" altLang="zh-CN" sz="2000" b="1" baseline="-25000">
                <a:latin typeface="楷体_GB2312" pitchFamily="49" charset="-122"/>
                <a:ea typeface="楷体_GB2312" pitchFamily="49" charset="-122"/>
              </a:rPr>
              <a:t>GS</a:t>
            </a:r>
            <a:r>
              <a:rPr lang="en-US" altLang="zh-CN" sz="2000" b="1">
                <a:latin typeface="楷体_GB2312" pitchFamily="49" charset="-122"/>
                <a:ea typeface="楷体_GB2312" pitchFamily="49" charset="-122"/>
              </a:rPr>
              <a:t>≤0</a:t>
            </a:r>
            <a:r>
              <a:rPr lang="zh-CN" altLang="en-US" sz="2000" b="1">
                <a:latin typeface="楷体_GB2312" pitchFamily="49" charset="-122"/>
                <a:ea typeface="楷体_GB2312" pitchFamily="49" charset="-122"/>
              </a:rPr>
              <a:t>时，</a:t>
            </a:r>
            <a:r>
              <a:rPr lang="zh-CN" altLang="en-US" sz="2000" b="1" dirty="0">
                <a:ea typeface="楷体_GB2312" pitchFamily="49" charset="-122"/>
                <a:sym typeface="+mn-ea"/>
              </a:rPr>
              <a:t>无导电沟道， </a:t>
            </a:r>
            <a:r>
              <a:rPr lang="en-US" altLang="zh-CN" sz="2000" b="1" dirty="0">
                <a:ea typeface="楷体_GB2312" pitchFamily="49" charset="-122"/>
                <a:sym typeface="+mn-ea"/>
              </a:rPr>
              <a:t>d</a:t>
            </a:r>
            <a:r>
              <a:rPr lang="zh-CN" altLang="en-US" sz="2000" b="1" dirty="0">
                <a:ea typeface="楷体_GB2312" pitchFamily="49" charset="-122"/>
                <a:sym typeface="+mn-ea"/>
              </a:rPr>
              <a:t>、</a:t>
            </a:r>
            <a:r>
              <a:rPr lang="en-US" altLang="zh-CN" sz="2000" b="1" dirty="0">
                <a:ea typeface="楷体_GB2312" pitchFamily="49" charset="-122"/>
                <a:sym typeface="+mn-ea"/>
              </a:rPr>
              <a:t>s</a:t>
            </a:r>
            <a:r>
              <a:rPr lang="zh-CN" altLang="en-US" sz="2000" b="1" dirty="0">
                <a:ea typeface="楷体_GB2312" pitchFamily="49" charset="-122"/>
                <a:sym typeface="+mn-ea"/>
              </a:rPr>
              <a:t>间加电压时，也无电流产生，</a:t>
            </a:r>
            <a:r>
              <a:rPr lang="zh-CN" altLang="en-US" sz="2000" b="1" dirty="0">
                <a:latin typeface="Times New Roman" panose="02020603050405020304" pitchFamily="18" charset="0"/>
                <a:sym typeface="+mn-ea"/>
              </a:rPr>
              <a:t> </a:t>
            </a:r>
            <a:r>
              <a:rPr lang="en-US" altLang="zh-CN" sz="2000" b="1" i="1" dirty="0">
                <a:latin typeface="Times New Roman" panose="02020603050405020304" pitchFamily="18" charset="0"/>
                <a:sym typeface="+mn-ea"/>
              </a:rPr>
              <a:t>i</a:t>
            </a:r>
            <a:r>
              <a:rPr lang="en-US" altLang="zh-CN" sz="2000" b="1" baseline="-25000" dirty="0">
                <a:latin typeface="Times New Roman" panose="02020603050405020304" pitchFamily="18" charset="0"/>
                <a:sym typeface="+mn-ea"/>
              </a:rPr>
              <a:t>D</a:t>
            </a:r>
            <a:r>
              <a:rPr lang="zh-CN" altLang="en-US" sz="2000" b="1" dirty="0">
                <a:latin typeface="Times New Roman" panose="02020603050405020304" pitchFamily="18" charset="0"/>
                <a:sym typeface="+mn-ea"/>
              </a:rPr>
              <a:t>＝</a:t>
            </a:r>
            <a:r>
              <a:rPr lang="en-US" altLang="zh-CN" sz="2000" b="1" dirty="0">
                <a:latin typeface="Times New Roman" panose="02020603050405020304" pitchFamily="18" charset="0"/>
                <a:sym typeface="+mn-ea"/>
              </a:rPr>
              <a:t>0</a:t>
            </a:r>
            <a:r>
              <a:rPr lang="zh-CN" altLang="en-US" sz="2000" b="1" dirty="0">
                <a:ea typeface="楷体_GB2312" pitchFamily="49" charset="-122"/>
                <a:sym typeface="+mn-ea"/>
              </a:rPr>
              <a:t>。</a:t>
            </a:r>
            <a:endParaRPr lang="zh-CN" altLang="en-US" sz="2000" b="1">
              <a:solidFill>
                <a:srgbClr val="3333CC"/>
              </a:solidFill>
              <a:latin typeface="楷体_GB2312" pitchFamily="49" charset="-122"/>
              <a:ea typeface="楷体_GB2312" pitchFamily="49" charset="-122"/>
            </a:endParaRPr>
          </a:p>
        </p:txBody>
      </p:sp>
      <p:sp>
        <p:nvSpPr>
          <p:cNvPr id="9225" name="矩形 9224"/>
          <p:cNvSpPr/>
          <p:nvPr/>
        </p:nvSpPr>
        <p:spPr>
          <a:xfrm>
            <a:off x="3959860" y="3785870"/>
            <a:ext cx="4659630" cy="1245235"/>
          </a:xfrm>
          <a:prstGeom prst="rect">
            <a:avLst/>
          </a:prstGeom>
          <a:noFill/>
          <a:ln w="9525">
            <a:noFill/>
          </a:ln>
        </p:spPr>
        <p:txBody>
          <a:bodyPr wrap="square" lIns="92075" tIns="46038" rIns="92075" bIns="46038">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25000"/>
              </a:lnSpc>
              <a:buNone/>
            </a:pPr>
            <a:r>
              <a:rPr lang="zh-CN" altLang="en-US" sz="2000" b="1" dirty="0">
                <a:latin typeface="楷体_GB2312" pitchFamily="49" charset="-122"/>
                <a:ea typeface="楷体_GB2312" pitchFamily="49" charset="-122"/>
              </a:rPr>
              <a:t>当</a:t>
            </a:r>
            <a:r>
              <a:rPr lang="en-US" altLang="zh-CN" sz="2000" b="1">
                <a:latin typeface="楷体_GB2312" pitchFamily="49" charset="-122"/>
                <a:ea typeface="楷体_GB2312" pitchFamily="49" charset="-122"/>
              </a:rPr>
              <a:t>0&lt;</a:t>
            </a:r>
            <a:r>
              <a:rPr lang="en-US" altLang="zh-CN" sz="2000" b="1" i="1" err="1">
                <a:latin typeface="Book Antiqua" panose="02040602050305030304" pitchFamily="18" charset="0"/>
                <a:ea typeface="楷体_GB2312" pitchFamily="49" charset="-122"/>
              </a:rPr>
              <a:t>v</a:t>
            </a:r>
            <a:r>
              <a:rPr lang="en-US" altLang="zh-CN" sz="2000" b="1" baseline="-25000" err="1">
                <a:latin typeface="楷体_GB2312" pitchFamily="49" charset="-122"/>
                <a:ea typeface="楷体_GB2312" pitchFamily="49" charset="-122"/>
              </a:rPr>
              <a:t>GS</a:t>
            </a:r>
            <a:r>
              <a:rPr lang="en-US" altLang="zh-CN" sz="2000" b="1" baseline="-25000">
                <a:latin typeface="楷体_GB2312" pitchFamily="49" charset="-122"/>
                <a:ea typeface="楷体_GB2312" pitchFamily="49" charset="-122"/>
              </a:rPr>
              <a:t> </a:t>
            </a:r>
            <a:r>
              <a:rPr lang="en-US" altLang="zh-CN" sz="2000" b="1">
                <a:latin typeface="楷体_GB2312" pitchFamily="49" charset="-122"/>
                <a:ea typeface="楷体_GB2312" pitchFamily="49" charset="-122"/>
              </a:rPr>
              <a:t>&lt;</a:t>
            </a:r>
            <a:r>
              <a:rPr lang="en-US" altLang="zh-CN" sz="2000" b="1" i="1">
                <a:latin typeface="楷体_GB2312" pitchFamily="49" charset="-122"/>
                <a:ea typeface="楷体_GB2312" pitchFamily="49" charset="-122"/>
              </a:rPr>
              <a:t>V</a:t>
            </a:r>
            <a:r>
              <a:rPr lang="en-US" altLang="zh-CN" sz="2000" b="1" baseline="-25000">
                <a:latin typeface="楷体_GB2312" pitchFamily="49" charset="-122"/>
                <a:ea typeface="楷体_GB2312" pitchFamily="49" charset="-122"/>
              </a:rPr>
              <a:t>T </a:t>
            </a:r>
            <a:r>
              <a:rPr lang="zh-CN" altLang="en-US" sz="2000" b="1">
                <a:latin typeface="楷体_GB2312" pitchFamily="49" charset="-122"/>
                <a:ea typeface="楷体_GB2312" pitchFamily="49" charset="-122"/>
              </a:rPr>
              <a:t>时，</a:t>
            </a:r>
            <a:r>
              <a:rPr lang="zh-CN" altLang="en-US" sz="2000" b="1" dirty="0">
                <a:ea typeface="楷体_GB2312" pitchFamily="49" charset="-122"/>
                <a:sym typeface="+mn-ea"/>
              </a:rPr>
              <a:t>产生电场，但未形成导电沟道（感生沟道），</a:t>
            </a:r>
            <a:r>
              <a:rPr lang="en-US" altLang="zh-CN" sz="2000" b="1" dirty="0">
                <a:ea typeface="楷体_GB2312" pitchFamily="49" charset="-122"/>
                <a:sym typeface="+mn-ea"/>
              </a:rPr>
              <a:t>d</a:t>
            </a:r>
            <a:r>
              <a:rPr lang="zh-CN" altLang="en-US" sz="2000" b="1" dirty="0">
                <a:ea typeface="楷体_GB2312" pitchFamily="49" charset="-122"/>
                <a:sym typeface="+mn-ea"/>
              </a:rPr>
              <a:t>、</a:t>
            </a:r>
            <a:r>
              <a:rPr lang="en-US" altLang="zh-CN" sz="2000" b="1" dirty="0">
                <a:ea typeface="楷体_GB2312" pitchFamily="49" charset="-122"/>
                <a:sym typeface="+mn-ea"/>
              </a:rPr>
              <a:t>s</a:t>
            </a:r>
            <a:r>
              <a:rPr lang="zh-CN" altLang="en-US" sz="2000" b="1" dirty="0">
                <a:ea typeface="楷体_GB2312" pitchFamily="49" charset="-122"/>
                <a:sym typeface="+mn-ea"/>
              </a:rPr>
              <a:t>间加电压后，没有电流产生。</a:t>
            </a:r>
            <a:endParaRPr lang="zh-CN" altLang="en-US" sz="2000" b="1">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strips(downRight)">
                                      <p:cBhvr>
                                        <p:cTn id="7" dur="500"/>
                                        <p:tgtEl>
                                          <p:spTgt spid="9223"/>
                                        </p:tgtEl>
                                      </p:cBhvr>
                                    </p:animEffect>
                                  </p:childTnLst>
                                  <p:subTnLst>
                                    <p:audio>
                                      <p:cMediaNode>
                                        <p:cTn display="0" masterRel="sameClick">
                                          <p:stCondLst>
                                            <p:cond evt="begin" delay="0">
                                              <p:tn val="5"/>
                                            </p:cond>
                                          </p:stCondLst>
                                          <p:endCondLst>
                                            <p:cond evt="onStopAudio" delay="0">
                                              <p:tgtEl>
                                                <p:sldTgt/>
                                              </p:tgtEl>
                                            </p:cond>
                                          </p:endCondLst>
                                        </p:cTn>
                                        <p:tgtEl>
                                          <p:sndTgt r:embed="rId40"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strips(downRight)">
                                      <p:cBhvr>
                                        <p:cTn id="12" dur="500"/>
                                        <p:tgtEl>
                                          <p:spTgt spid="9225"/>
                                        </p:tgtEl>
                                      </p:cBhvr>
                                    </p:animEffect>
                                  </p:childTnLst>
                                  <p:subTnLst>
                                    <p:audio>
                                      <p:cMediaNode>
                                        <p:cTn display="0" masterRel="sameClick">
                                          <p:stCondLst>
                                            <p:cond evt="begin" delay="0">
                                              <p:tn val="10"/>
                                            </p:cond>
                                          </p:stCondLst>
                                          <p:endCondLst>
                                            <p:cond evt="onStopAudio" delay="0">
                                              <p:tgtEl>
                                                <p:sldTgt/>
                                              </p:tgtEl>
                                            </p:cond>
                                          </p:endCondLst>
                                        </p:cTn>
                                        <p:tgtEl>
                                          <p:sndTgt r:embed="rId40"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5" grpId="0"/>
      <p:bldP spid="617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6498" name="Object 2"/>
          <p:cNvGraphicFramePr/>
          <p:nvPr/>
        </p:nvGraphicFramePr>
        <p:xfrm>
          <a:off x="3132138" y="1485583"/>
          <a:ext cx="3017837" cy="3429000"/>
        </p:xfrm>
        <a:graphic>
          <a:graphicData uri="http://schemas.openxmlformats.org/presentationml/2006/ole">
            <mc:AlternateContent xmlns:mc="http://schemas.openxmlformats.org/markup-compatibility/2006">
              <mc:Choice xmlns:v="urn:schemas-microsoft-com:vml" Requires="v">
                <p:oleObj spid="_x0000_s3106" name="" r:id="rId1" imgW="2576195" imgH="2918460" progId="Paint.Picture">
                  <p:embed/>
                </p:oleObj>
              </mc:Choice>
              <mc:Fallback>
                <p:oleObj name="" r:id="rId1" imgW="2576195" imgH="2918460" progId="Paint.Picture">
                  <p:embed/>
                  <p:pic>
                    <p:nvPicPr>
                      <p:cNvPr id="0" name="图片 3105"/>
                      <p:cNvPicPr/>
                      <p:nvPr/>
                    </p:nvPicPr>
                    <p:blipFill>
                      <a:blip r:embed="rId2"/>
                      <a:stretch>
                        <a:fillRect/>
                      </a:stretch>
                    </p:blipFill>
                    <p:spPr>
                      <a:xfrm>
                        <a:off x="3132138" y="1485583"/>
                        <a:ext cx="3017837" cy="3429000"/>
                      </a:xfrm>
                      <a:prstGeom prst="rect">
                        <a:avLst/>
                      </a:prstGeom>
                      <a:noFill/>
                      <a:ln w="38100">
                        <a:noFill/>
                        <a:miter/>
                      </a:ln>
                    </p:spPr>
                  </p:pic>
                </p:oleObj>
              </mc:Fallback>
            </mc:AlternateContent>
          </a:graphicData>
        </a:graphic>
      </p:graphicFrame>
      <p:graphicFrame>
        <p:nvGraphicFramePr>
          <p:cNvPr id="106499" name="Object 3"/>
          <p:cNvGraphicFramePr/>
          <p:nvPr/>
        </p:nvGraphicFramePr>
        <p:xfrm>
          <a:off x="6276975" y="1485583"/>
          <a:ext cx="2867025" cy="3240087"/>
        </p:xfrm>
        <a:graphic>
          <a:graphicData uri="http://schemas.openxmlformats.org/presentationml/2006/ole">
            <mc:AlternateContent xmlns:mc="http://schemas.openxmlformats.org/markup-compatibility/2006">
              <mc:Choice xmlns:v="urn:schemas-microsoft-com:vml" Requires="v">
                <p:oleObj spid="_x0000_s3107" name="" r:id="rId3" imgW="2576195" imgH="2889250" progId="Paint.Picture">
                  <p:embed/>
                </p:oleObj>
              </mc:Choice>
              <mc:Fallback>
                <p:oleObj name="" r:id="rId3" imgW="2576195" imgH="2889250" progId="Paint.Picture">
                  <p:embed/>
                  <p:pic>
                    <p:nvPicPr>
                      <p:cNvPr id="0" name="图片 3106"/>
                      <p:cNvPicPr/>
                      <p:nvPr/>
                    </p:nvPicPr>
                    <p:blipFill>
                      <a:blip r:embed="rId4"/>
                      <a:stretch>
                        <a:fillRect/>
                      </a:stretch>
                    </p:blipFill>
                    <p:spPr>
                      <a:xfrm>
                        <a:off x="6276975" y="1485583"/>
                        <a:ext cx="2867025" cy="3240087"/>
                      </a:xfrm>
                      <a:prstGeom prst="rect">
                        <a:avLst/>
                      </a:prstGeom>
                      <a:noFill/>
                      <a:ln w="38100">
                        <a:noFill/>
                        <a:miter/>
                      </a:ln>
                    </p:spPr>
                  </p:pic>
                </p:oleObj>
              </mc:Fallback>
            </mc:AlternateContent>
          </a:graphicData>
        </a:graphic>
      </p:graphicFrame>
      <p:sp>
        <p:nvSpPr>
          <p:cNvPr id="101379" name="Rectangle 4"/>
          <p:cNvSpPr/>
          <p:nvPr/>
        </p:nvSpPr>
        <p:spPr>
          <a:xfrm>
            <a:off x="491808" y="1039495"/>
            <a:ext cx="6443662" cy="521970"/>
          </a:xfrm>
          <a:prstGeom prst="rect">
            <a:avLst/>
          </a:prstGeom>
          <a:noFill/>
          <a:ln w="9525">
            <a:noFill/>
          </a:ln>
        </p:spPr>
        <p:txBody>
          <a:bodyPr anchor="t" anchorCtr="0">
            <a:spAutoFit/>
          </a:bodyPr>
          <a:p>
            <a:r>
              <a:rPr lang="en-US" altLang="zh-CN" sz="2800" b="1" dirty="0">
                <a:solidFill>
                  <a:srgbClr val="0000FF"/>
                </a:solidFill>
                <a:latin typeface="楷体_GB2312" pitchFamily="49" charset="-122"/>
                <a:ea typeface="楷体_GB2312" pitchFamily="49" charset="-122"/>
              </a:rPr>
              <a:t>②</a:t>
            </a:r>
            <a:r>
              <a:rPr lang="zh-CN" altLang="en-US" sz="2800" b="1" dirty="0">
                <a:solidFill>
                  <a:srgbClr val="0000FF"/>
                </a:solidFill>
                <a:latin typeface="楷体_GB2312" pitchFamily="49" charset="-122"/>
                <a:ea typeface="楷体_GB2312" pitchFamily="49" charset="-122"/>
              </a:rPr>
              <a:t>漏源电压</a:t>
            </a:r>
            <a:r>
              <a:rPr lang="en-US" altLang="zh-CN" sz="2800" b="1" i="1" dirty="0">
                <a:solidFill>
                  <a:srgbClr val="0000FF"/>
                </a:solidFill>
                <a:latin typeface="楷体_GB2312" pitchFamily="49" charset="-122"/>
                <a:ea typeface="楷体_GB2312" pitchFamily="49" charset="-122"/>
              </a:rPr>
              <a:t>V</a:t>
            </a:r>
            <a:r>
              <a:rPr lang="en-US" altLang="zh-CN" sz="2800" b="1" baseline="-25000" dirty="0">
                <a:solidFill>
                  <a:srgbClr val="0000FF"/>
                </a:solidFill>
                <a:latin typeface="楷体_GB2312" pitchFamily="49" charset="-122"/>
                <a:ea typeface="楷体_GB2312" pitchFamily="49" charset="-122"/>
              </a:rPr>
              <a:t>DS</a:t>
            </a:r>
            <a:r>
              <a:rPr lang="zh-CN" altLang="en-US" sz="2800" b="1" dirty="0">
                <a:solidFill>
                  <a:srgbClr val="0000FF"/>
                </a:solidFill>
                <a:latin typeface="楷体_GB2312" pitchFamily="49" charset="-122"/>
                <a:ea typeface="楷体_GB2312" pitchFamily="49" charset="-122"/>
              </a:rPr>
              <a:t>对沟道</a:t>
            </a:r>
            <a:r>
              <a:rPr lang="zh-CN" altLang="en-US" sz="2800" b="1" dirty="0">
                <a:solidFill>
                  <a:srgbClr val="0000FF"/>
                </a:solidFill>
                <a:latin typeface="楷体_GB2312" pitchFamily="49" charset="-122"/>
                <a:ea typeface="楷体_GB2312" pitchFamily="49" charset="-122"/>
              </a:rPr>
              <a:t>的控制作用</a:t>
            </a:r>
            <a:endParaRPr lang="zh-CN" altLang="en-US" sz="2800" b="1" dirty="0">
              <a:solidFill>
                <a:srgbClr val="0000FF"/>
              </a:solidFill>
              <a:latin typeface="楷体_GB2312" pitchFamily="49" charset="-122"/>
              <a:ea typeface="楷体_GB2312" pitchFamily="49" charset="-122"/>
            </a:endParaRPr>
          </a:p>
        </p:txBody>
      </p:sp>
      <p:pic>
        <p:nvPicPr>
          <p:cNvPr id="101380" name="Picture 5"/>
          <p:cNvPicPr>
            <a:picLocks noChangeAspect="1"/>
          </p:cNvPicPr>
          <p:nvPr/>
        </p:nvPicPr>
        <p:blipFill>
          <a:blip r:embed="rId5"/>
          <a:stretch>
            <a:fillRect/>
          </a:stretch>
        </p:blipFill>
        <p:spPr>
          <a:xfrm>
            <a:off x="0" y="1558608"/>
            <a:ext cx="2967038" cy="3384550"/>
          </a:xfrm>
          <a:prstGeom prst="rect">
            <a:avLst/>
          </a:prstGeom>
          <a:noFill/>
          <a:ln w="9525">
            <a:noFill/>
          </a:ln>
        </p:spPr>
      </p:pic>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1.4.1 </a:t>
            </a:r>
            <a:r>
              <a:rPr lang="zh-CN" altLang="en-US" sz="3200" b="1" dirty="0">
                <a:solidFill>
                  <a:srgbClr val="FF0000"/>
                </a:solidFill>
                <a:latin typeface="黑体" panose="02010609060101010101" pitchFamily="2" charset="-122"/>
                <a:ea typeface="黑体" panose="02010609060101010101" pitchFamily="2" charset="-122"/>
              </a:rPr>
              <a:t>场效应管的工作原理</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171" name="Text Box 2"/>
          <p:cNvSpPr txBox="1"/>
          <p:nvPr/>
        </p:nvSpPr>
        <p:spPr>
          <a:xfrm>
            <a:off x="722630" y="4836160"/>
            <a:ext cx="8185150" cy="860425"/>
          </a:xfrm>
          <a:prstGeom prst="rect">
            <a:avLst/>
          </a:prstGeom>
          <a:noFill/>
          <a:ln w="9525">
            <a:noFill/>
          </a:ln>
        </p:spPr>
        <p:txBody>
          <a:bodyPr wrap="square">
            <a:spAutoFit/>
          </a:bodyPr>
          <a:p>
            <a:pPr algn="just">
              <a:spcBef>
                <a:spcPct val="50000"/>
              </a:spcBef>
            </a:pPr>
            <a:r>
              <a:rPr lang="en-US" altLang="zh-CN" sz="2000" b="1" dirty="0">
                <a:solidFill>
                  <a:schemeClr val="tx1">
                    <a:lumMod val="50000"/>
                  </a:schemeClr>
                </a:solidFill>
                <a:latin typeface="Times New Roman" panose="02020603050405020304" pitchFamily="18" charset="0"/>
              </a:rPr>
              <a:t>                        v</a:t>
            </a:r>
            <a:r>
              <a:rPr lang="en-US" altLang="zh-CN" sz="2000" b="1" baseline="-25000" dirty="0">
                <a:solidFill>
                  <a:schemeClr val="tx1">
                    <a:lumMod val="50000"/>
                  </a:schemeClr>
                </a:solidFill>
                <a:latin typeface="Times New Roman" panose="02020603050405020304" pitchFamily="18" charset="0"/>
              </a:rPr>
              <a:t>DS</a:t>
            </a:r>
            <a:r>
              <a:rPr lang="zh-CN" altLang="en-US" sz="2000" b="1" dirty="0">
                <a:solidFill>
                  <a:schemeClr val="tx1">
                    <a:lumMod val="50000"/>
                  </a:schemeClr>
                </a:solidFill>
                <a:latin typeface="Times New Roman" panose="02020603050405020304" pitchFamily="18" charset="0"/>
              </a:rPr>
              <a:t>增大时增强型</a:t>
            </a:r>
            <a:r>
              <a:rPr lang="en-US" altLang="zh-CN" sz="2000" b="1" dirty="0">
                <a:solidFill>
                  <a:schemeClr val="tx1">
                    <a:lumMod val="50000"/>
                  </a:schemeClr>
                </a:solidFill>
                <a:latin typeface="Times New Roman" panose="02020603050405020304" pitchFamily="18" charset="0"/>
              </a:rPr>
              <a:t>MOS</a:t>
            </a:r>
            <a:r>
              <a:rPr lang="zh-CN" altLang="en-US" sz="2000" b="1" dirty="0">
                <a:solidFill>
                  <a:schemeClr val="tx1">
                    <a:lumMod val="50000"/>
                  </a:schemeClr>
                </a:solidFill>
                <a:latin typeface="Times New Roman" panose="02020603050405020304" pitchFamily="18" charset="0"/>
              </a:rPr>
              <a:t>管沟道的变化过程</a:t>
            </a:r>
            <a:endParaRPr lang="zh-CN" altLang="en-US" sz="2000" b="1" dirty="0">
              <a:solidFill>
                <a:schemeClr val="tx1">
                  <a:lumMod val="50000"/>
                </a:schemeClr>
              </a:solidFill>
              <a:latin typeface="Times New Roman" panose="02020603050405020304" pitchFamily="18" charset="0"/>
            </a:endParaRPr>
          </a:p>
          <a:p>
            <a:pPr algn="just">
              <a:spcBef>
                <a:spcPct val="50000"/>
              </a:spcBef>
            </a:pPr>
            <a:r>
              <a:rPr lang="zh-CN" altLang="en-US" sz="2000" b="1" dirty="0">
                <a:solidFill>
                  <a:schemeClr val="tx1">
                    <a:lumMod val="50000"/>
                  </a:schemeClr>
                </a:solidFill>
                <a:latin typeface="Times New Roman" panose="02020603050405020304" pitchFamily="18" charset="0"/>
              </a:rPr>
              <a:t>     </a:t>
            </a:r>
            <a:r>
              <a:rPr lang="en-US" altLang="zh-CN" sz="2000" b="1" dirty="0">
                <a:solidFill>
                  <a:schemeClr val="tx1">
                    <a:lumMod val="50000"/>
                  </a:schemeClr>
                </a:solidFill>
                <a:latin typeface="Times New Roman" panose="02020603050405020304" pitchFamily="18" charset="0"/>
              </a:rPr>
              <a:t>(a) v</a:t>
            </a:r>
            <a:r>
              <a:rPr lang="en-US" altLang="zh-CN" sz="2000" b="1" baseline="-25000" dirty="0">
                <a:solidFill>
                  <a:schemeClr val="tx1">
                    <a:lumMod val="50000"/>
                  </a:schemeClr>
                </a:solidFill>
                <a:latin typeface="Times New Roman" panose="02020603050405020304" pitchFamily="18" charset="0"/>
              </a:rPr>
              <a:t>DS</a:t>
            </a:r>
            <a:r>
              <a:rPr lang="en-US" altLang="zh-CN" sz="2000" b="1" dirty="0">
                <a:solidFill>
                  <a:schemeClr val="tx1">
                    <a:lumMod val="50000"/>
                  </a:schemeClr>
                </a:solidFill>
                <a:latin typeface="Times New Roman" panose="02020603050405020304" pitchFamily="18" charset="0"/>
              </a:rPr>
              <a:t>&lt;v</a:t>
            </a:r>
            <a:r>
              <a:rPr lang="en-US" altLang="zh-CN" sz="2000" b="1" baseline="-25000" dirty="0">
                <a:solidFill>
                  <a:schemeClr val="tx1">
                    <a:lumMod val="50000"/>
                  </a:schemeClr>
                </a:solidFill>
                <a:latin typeface="Times New Roman" panose="02020603050405020304" pitchFamily="18" charset="0"/>
              </a:rPr>
              <a:t>GS</a:t>
            </a:r>
            <a:r>
              <a:rPr lang="en-US" altLang="zh-CN" sz="2000" b="1" dirty="0">
                <a:solidFill>
                  <a:schemeClr val="tx1">
                    <a:lumMod val="50000"/>
                  </a:schemeClr>
                </a:solidFill>
                <a:latin typeface="Times New Roman" panose="02020603050405020304" pitchFamily="18" charset="0"/>
              </a:rPr>
              <a:t>-V</a:t>
            </a:r>
            <a:r>
              <a:rPr lang="en-US" altLang="zh-CN" sz="2000" b="1" baseline="-25000" dirty="0">
                <a:solidFill>
                  <a:schemeClr val="tx1">
                    <a:lumMod val="50000"/>
                  </a:schemeClr>
                </a:solidFill>
                <a:latin typeface="Times New Roman" panose="02020603050405020304" pitchFamily="18" charset="0"/>
              </a:rPr>
              <a:t>T</a:t>
            </a:r>
            <a:r>
              <a:rPr lang="en-US" altLang="zh-CN" sz="2000" b="1" dirty="0">
                <a:solidFill>
                  <a:schemeClr val="tx1">
                    <a:lumMod val="50000"/>
                  </a:schemeClr>
                </a:solidFill>
                <a:latin typeface="Times New Roman" panose="02020603050405020304" pitchFamily="18" charset="0"/>
              </a:rPr>
              <a:t>;                (b) v</a:t>
            </a:r>
            <a:r>
              <a:rPr lang="en-US" altLang="zh-CN" sz="2000" b="1" baseline="-25000" dirty="0">
                <a:solidFill>
                  <a:schemeClr val="tx1">
                    <a:lumMod val="50000"/>
                  </a:schemeClr>
                </a:solidFill>
                <a:latin typeface="Times New Roman" panose="02020603050405020304" pitchFamily="18" charset="0"/>
              </a:rPr>
              <a:t>DS</a:t>
            </a:r>
            <a:r>
              <a:rPr lang="en-US" altLang="zh-CN" sz="2000" b="1" dirty="0">
                <a:solidFill>
                  <a:schemeClr val="tx1">
                    <a:lumMod val="50000"/>
                  </a:schemeClr>
                </a:solidFill>
                <a:latin typeface="Times New Roman" panose="02020603050405020304" pitchFamily="18" charset="0"/>
              </a:rPr>
              <a:t>= v</a:t>
            </a:r>
            <a:r>
              <a:rPr lang="en-US" altLang="zh-CN" sz="2000" b="1" baseline="-25000" dirty="0">
                <a:solidFill>
                  <a:schemeClr val="tx1">
                    <a:lumMod val="50000"/>
                  </a:schemeClr>
                </a:solidFill>
                <a:latin typeface="Times New Roman" panose="02020603050405020304" pitchFamily="18" charset="0"/>
              </a:rPr>
              <a:t>GS</a:t>
            </a:r>
            <a:r>
              <a:rPr lang="en-US" altLang="zh-CN" sz="2000" b="1" dirty="0">
                <a:solidFill>
                  <a:schemeClr val="tx1">
                    <a:lumMod val="50000"/>
                  </a:schemeClr>
                </a:solidFill>
                <a:latin typeface="Times New Roman" panose="02020603050405020304" pitchFamily="18" charset="0"/>
              </a:rPr>
              <a:t>-V </a:t>
            </a:r>
            <a:r>
              <a:rPr lang="en-US" altLang="zh-CN" sz="2000" b="1" baseline="-25000" dirty="0">
                <a:solidFill>
                  <a:schemeClr val="tx1">
                    <a:lumMod val="50000"/>
                  </a:schemeClr>
                </a:solidFill>
                <a:latin typeface="Times New Roman" panose="02020603050405020304" pitchFamily="18" charset="0"/>
              </a:rPr>
              <a:t>T</a:t>
            </a:r>
            <a:r>
              <a:rPr lang="en-US" altLang="zh-CN" sz="2000" b="1" dirty="0">
                <a:solidFill>
                  <a:schemeClr val="tx1">
                    <a:lumMod val="50000"/>
                  </a:schemeClr>
                </a:solidFill>
                <a:latin typeface="Times New Roman" panose="02020603050405020304" pitchFamily="18" charset="0"/>
              </a:rPr>
              <a:t>;                    (c) v</a:t>
            </a:r>
            <a:r>
              <a:rPr lang="en-US" altLang="zh-CN" sz="2000" b="1" baseline="-25000" dirty="0">
                <a:solidFill>
                  <a:schemeClr val="tx1">
                    <a:lumMod val="50000"/>
                  </a:schemeClr>
                </a:solidFill>
                <a:latin typeface="Times New Roman" panose="02020603050405020304" pitchFamily="18" charset="0"/>
              </a:rPr>
              <a:t>DS </a:t>
            </a:r>
            <a:r>
              <a:rPr lang="en-US" altLang="zh-CN" sz="2000" b="1" dirty="0">
                <a:solidFill>
                  <a:schemeClr val="tx1">
                    <a:lumMod val="50000"/>
                  </a:schemeClr>
                </a:solidFill>
                <a:latin typeface="Times New Roman" panose="02020603050405020304" pitchFamily="18" charset="0"/>
              </a:rPr>
              <a:t>&gt; v </a:t>
            </a:r>
            <a:r>
              <a:rPr lang="en-US" altLang="zh-CN" sz="2000" b="1" baseline="-25000" dirty="0">
                <a:solidFill>
                  <a:schemeClr val="tx1">
                    <a:lumMod val="50000"/>
                  </a:schemeClr>
                </a:solidFill>
                <a:latin typeface="Times New Roman" panose="02020603050405020304" pitchFamily="18" charset="0"/>
              </a:rPr>
              <a:t>GS</a:t>
            </a:r>
            <a:r>
              <a:rPr lang="en-US" altLang="zh-CN" sz="2000" b="1" dirty="0">
                <a:solidFill>
                  <a:schemeClr val="tx1">
                    <a:lumMod val="50000"/>
                  </a:schemeClr>
                </a:solidFill>
                <a:latin typeface="Times New Roman" panose="02020603050405020304" pitchFamily="18" charset="0"/>
              </a:rPr>
              <a:t>-V</a:t>
            </a:r>
            <a:r>
              <a:rPr lang="en-US" altLang="zh-CN" sz="2000" b="1" baseline="-25000" dirty="0">
                <a:solidFill>
                  <a:schemeClr val="tx1">
                    <a:lumMod val="50000"/>
                  </a:schemeClr>
                </a:solidFill>
                <a:latin typeface="Times New Roman" panose="02020603050405020304" pitchFamily="18" charset="0"/>
              </a:rPr>
              <a:t>T</a:t>
            </a:r>
            <a:endParaRPr lang="en-US" altLang="zh-CN" sz="2000" b="1" baseline="-25000" dirty="0">
              <a:solidFill>
                <a:schemeClr val="tx1">
                  <a:lumMod val="50000"/>
                </a:schemeClr>
              </a:solidFill>
              <a:latin typeface="Times New Roman" panose="02020603050405020304" pitchFamily="18" charset="0"/>
            </a:endParaRPr>
          </a:p>
        </p:txBody>
      </p:sp>
      <p:sp>
        <p:nvSpPr>
          <p:cNvPr id="12291" name="矩形 12290"/>
          <p:cNvSpPr/>
          <p:nvPr/>
        </p:nvSpPr>
        <p:spPr>
          <a:xfrm>
            <a:off x="1529080" y="5984558"/>
            <a:ext cx="3429000" cy="512762"/>
          </a:xfrm>
          <a:prstGeom prst="rect">
            <a:avLst/>
          </a:prstGeom>
          <a:noFill/>
          <a:ln w="9525">
            <a:noFill/>
          </a:ln>
        </p:spPr>
        <p:txBody>
          <a:bodyPr lIns="92075" tIns="46038" rIns="92075" bIns="46038">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5000"/>
              </a:lnSpc>
              <a:buNone/>
            </a:pPr>
            <a:r>
              <a:rPr lang="zh-CN" altLang="en-US" sz="2400" b="1" dirty="0">
                <a:solidFill>
                  <a:schemeClr val="tx1">
                    <a:lumMod val="50000"/>
                  </a:schemeClr>
                </a:solidFill>
                <a:latin typeface="楷体_GB2312" pitchFamily="49" charset="-122"/>
                <a:ea typeface="楷体_GB2312" pitchFamily="49" charset="-122"/>
              </a:rPr>
              <a:t>预夹断后，</a:t>
            </a:r>
            <a:r>
              <a:rPr lang="en-US" altLang="zh-CN" sz="2400" b="1" i="1" err="1">
                <a:solidFill>
                  <a:schemeClr val="tx1">
                    <a:lumMod val="50000"/>
                  </a:schemeClr>
                </a:solidFill>
                <a:latin typeface="Book Antiqua" panose="02040602050305030304" pitchFamily="18" charset="0"/>
                <a:ea typeface="楷体_GB2312" pitchFamily="49" charset="-122"/>
              </a:rPr>
              <a:t>v</a:t>
            </a:r>
            <a:r>
              <a:rPr lang="en-US" altLang="zh-CN" sz="2400" b="1" baseline="-25000" err="1">
                <a:solidFill>
                  <a:schemeClr val="tx1">
                    <a:lumMod val="50000"/>
                  </a:schemeClr>
                </a:solidFill>
                <a:latin typeface="楷体_GB2312" pitchFamily="49" charset="-122"/>
                <a:ea typeface="楷体_GB2312" pitchFamily="49" charset="-122"/>
              </a:rPr>
              <a:t>DS</a:t>
            </a:r>
            <a:r>
              <a:rPr lang="en-US" altLang="zh-CN" sz="2400" b="1">
                <a:solidFill>
                  <a:schemeClr val="tx1">
                    <a:lumMod val="50000"/>
                  </a:schemeClr>
                </a:solidFill>
                <a:latin typeface="楷体_GB2312" pitchFamily="49" charset="-122"/>
                <a:ea typeface="楷体_GB2312" pitchFamily="49" charset="-122"/>
                <a:sym typeface="Symbol" panose="05050102010706020507" pitchFamily="18" charset="2"/>
              </a:rPr>
              <a:t></a:t>
            </a:r>
            <a:endParaRPr lang="en-US" altLang="zh-CN" sz="2400" b="1">
              <a:solidFill>
                <a:schemeClr val="tx1">
                  <a:lumMod val="50000"/>
                </a:schemeClr>
              </a:solidFill>
              <a:latin typeface="楷体_GB2312" pitchFamily="49" charset="-122"/>
              <a:ea typeface="楷体_GB2312" pitchFamily="49" charset="-122"/>
              <a:sym typeface="Symbol" panose="05050102010706020507" pitchFamily="18" charset="2"/>
            </a:endParaRPr>
          </a:p>
        </p:txBody>
      </p:sp>
      <p:sp>
        <p:nvSpPr>
          <p:cNvPr id="12292" name="矩形 12291"/>
          <p:cNvSpPr/>
          <p:nvPr/>
        </p:nvSpPr>
        <p:spPr>
          <a:xfrm>
            <a:off x="3738880" y="5963920"/>
            <a:ext cx="2286000" cy="512763"/>
          </a:xfrm>
          <a:prstGeom prst="rect">
            <a:avLst/>
          </a:prstGeom>
          <a:noFill/>
          <a:ln w="9525">
            <a:noFill/>
          </a:ln>
        </p:spPr>
        <p:txBody>
          <a:bodyPr lIns="92075" tIns="46038" rIns="92075" bIns="46038">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5000"/>
              </a:lnSpc>
              <a:buNone/>
            </a:pPr>
            <a:r>
              <a:rPr lang="en-US" altLang="zh-CN" sz="2400" dirty="0">
                <a:solidFill>
                  <a:schemeClr val="tx1">
                    <a:lumMod val="50000"/>
                  </a:schemeClr>
                </a:solidFill>
                <a:latin typeface="楷体_GB2312" pitchFamily="49" charset="-122"/>
                <a:ea typeface="楷体_GB2312" pitchFamily="49" charset="-122"/>
                <a:sym typeface="Symbol" panose="05050102010706020507" pitchFamily="18" charset="2"/>
              </a:rPr>
              <a:t></a:t>
            </a:r>
            <a:r>
              <a:rPr lang="zh-CN" altLang="en-US" sz="2400" b="1" dirty="0">
                <a:solidFill>
                  <a:schemeClr val="tx1">
                    <a:lumMod val="50000"/>
                  </a:schemeClr>
                </a:solidFill>
                <a:latin typeface="楷体_GB2312" pitchFamily="49" charset="-122"/>
                <a:ea typeface="楷体_GB2312" pitchFamily="49" charset="-122"/>
              </a:rPr>
              <a:t>夹断区延长</a:t>
            </a:r>
            <a:endParaRPr lang="zh-CN" altLang="en-US" sz="2400" b="1" dirty="0">
              <a:solidFill>
                <a:schemeClr val="tx1">
                  <a:lumMod val="50000"/>
                </a:schemeClr>
              </a:solidFill>
              <a:latin typeface="楷体_GB2312" pitchFamily="49" charset="-122"/>
              <a:ea typeface="楷体_GB2312" pitchFamily="49" charset="-122"/>
            </a:endParaRPr>
          </a:p>
        </p:txBody>
      </p:sp>
      <p:sp>
        <p:nvSpPr>
          <p:cNvPr id="12294" name="矩形 12293"/>
          <p:cNvSpPr/>
          <p:nvPr/>
        </p:nvSpPr>
        <p:spPr>
          <a:xfrm>
            <a:off x="5787390" y="5922010"/>
            <a:ext cx="2209800" cy="512763"/>
          </a:xfrm>
          <a:prstGeom prst="rect">
            <a:avLst/>
          </a:prstGeom>
          <a:noFill/>
          <a:ln w="9525">
            <a:noFill/>
          </a:ln>
        </p:spPr>
        <p:txBody>
          <a:bodyPr lIns="92075" tIns="46038" rIns="92075" bIns="46038">
            <a:spAutoFit/>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15000"/>
              </a:lnSpc>
              <a:buNone/>
            </a:pPr>
            <a:r>
              <a:rPr lang="en-US" altLang="zh-CN" sz="2400">
                <a:solidFill>
                  <a:schemeClr val="tx1">
                    <a:lumMod val="50000"/>
                  </a:schemeClr>
                </a:solidFill>
                <a:latin typeface="楷体_GB2312" pitchFamily="49" charset="-122"/>
                <a:ea typeface="楷体_GB2312" pitchFamily="49" charset="-122"/>
                <a:sym typeface="Symbol" panose="05050102010706020507" pitchFamily="18" charset="2"/>
              </a:rPr>
              <a:t></a:t>
            </a:r>
            <a:r>
              <a:rPr lang="en-US" altLang="zh-CN" sz="2400" b="1" i="1">
                <a:solidFill>
                  <a:schemeClr val="tx1">
                    <a:lumMod val="50000"/>
                  </a:schemeClr>
                </a:solidFill>
                <a:latin typeface="楷体_GB2312" pitchFamily="49" charset="-122"/>
                <a:ea typeface="楷体_GB2312" pitchFamily="49" charset="-122"/>
              </a:rPr>
              <a:t>I</a:t>
            </a:r>
            <a:r>
              <a:rPr lang="en-US" altLang="zh-CN" sz="2400" b="1" baseline="-25000">
                <a:solidFill>
                  <a:schemeClr val="tx1">
                    <a:lumMod val="50000"/>
                  </a:schemeClr>
                </a:solidFill>
                <a:latin typeface="楷体_GB2312" pitchFamily="49" charset="-122"/>
                <a:ea typeface="楷体_GB2312" pitchFamily="49" charset="-122"/>
              </a:rPr>
              <a:t>D</a:t>
            </a:r>
            <a:r>
              <a:rPr lang="zh-CN" altLang="en-US" sz="2400" b="1" dirty="0">
                <a:solidFill>
                  <a:schemeClr val="tx1">
                    <a:lumMod val="50000"/>
                  </a:schemeClr>
                </a:solidFill>
                <a:latin typeface="楷体_GB2312" pitchFamily="49" charset="-122"/>
                <a:ea typeface="楷体_GB2312" pitchFamily="49" charset="-122"/>
              </a:rPr>
              <a:t>基本不变</a:t>
            </a:r>
            <a:endParaRPr lang="zh-CN" altLang="en-US" sz="2400" b="1" dirty="0">
              <a:solidFill>
                <a:schemeClr val="tx1">
                  <a:lumMod val="50000"/>
                </a:schemeClr>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ppt_x</p:attrName>
                                        </p:attrNameLst>
                                      </p:cBhvr>
                                      <p:tavLst>
                                        <p:tav tm="0">
                                          <p:val>
                                            <p:strVal val="#ppt_x"/>
                                          </p:val>
                                        </p:tav>
                                        <p:tav tm="100000">
                                          <p:val>
                                            <p:strVal val="#ppt_x"/>
                                          </p:val>
                                        </p:tav>
                                      </p:tavLst>
                                    </p:anim>
                                    <p:anim calcmode="lin" valueType="num">
                                      <p:cBhvr>
                                        <p:cTn id="8"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p:cTn id="13" dur="500" fill="hold"/>
                                        <p:tgtEl>
                                          <p:spTgt spid="106499"/>
                                        </p:tgtEl>
                                        <p:attrNameLst>
                                          <p:attrName>ppt_x</p:attrName>
                                        </p:attrNameLst>
                                      </p:cBhvr>
                                      <p:tavLst>
                                        <p:tav tm="0">
                                          <p:val>
                                            <p:strVal val="#ppt_x"/>
                                          </p:val>
                                        </p:tav>
                                        <p:tav tm="100000">
                                          <p:val>
                                            <p:strVal val="#ppt_x"/>
                                          </p:val>
                                        </p:tav>
                                      </p:tavLst>
                                    </p:anim>
                                    <p:anim calcmode="lin" valueType="num">
                                      <p:cBhvr>
                                        <p:cTn id="14" dur="500" fill="hold"/>
                                        <p:tgtEl>
                                          <p:spTgt spid="10649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2291"/>
                                        </p:tgtEl>
                                        <p:attrNameLst>
                                          <p:attrName>style.visibility</p:attrName>
                                        </p:attrNameLst>
                                      </p:cBhvr>
                                      <p:to>
                                        <p:strVal val="visible"/>
                                      </p:to>
                                    </p:set>
                                    <p:animEffect transition="in" filter="strips(downRight)">
                                      <p:cBhvr>
                                        <p:cTn id="19" dur="500"/>
                                        <p:tgtEl>
                                          <p:spTgt spid="12291"/>
                                        </p:tgtEl>
                                      </p:cBhvr>
                                    </p:animEffect>
                                  </p:childTnLst>
                                  <p:subTnLst>
                                    <p:audio>
                                      <p:cMediaNode>
                                        <p:cTn display="0" masterRel="sameClick">
                                          <p:stCondLst>
                                            <p:cond evt="begin" delay="0">
                                              <p:tn val="17"/>
                                            </p:cond>
                                          </p:stCondLst>
                                          <p:endCondLst>
                                            <p:cond evt="onStopAudio" delay="0">
                                              <p:tgtEl>
                                                <p:sldTgt/>
                                              </p:tgtEl>
                                            </p:cond>
                                          </p:endCondLst>
                                        </p:cTn>
                                        <p:tgtEl>
                                          <p:sndTgt r:embed="rId6" name="CHIMES.WAV"/>
                                        </p:tgtEl>
                                      </p:cMediaNode>
                                    </p:audio>
                                  </p:sub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2292"/>
                                        </p:tgtEl>
                                        <p:attrNameLst>
                                          <p:attrName>style.visibility</p:attrName>
                                        </p:attrNameLst>
                                      </p:cBhvr>
                                      <p:to>
                                        <p:strVal val="visible"/>
                                      </p:to>
                                    </p:set>
                                    <p:animEffect transition="in" filter="strips(downRight)">
                                      <p:cBhvr>
                                        <p:cTn id="24" dur="500"/>
                                        <p:tgtEl>
                                          <p:spTgt spid="12292"/>
                                        </p:tgtEl>
                                      </p:cBhvr>
                                    </p:animEffect>
                                  </p:childTnLst>
                                  <p:subTnLst>
                                    <p:audio>
                                      <p:cMediaNode>
                                        <p:cTn display="0" masterRel="sameClick">
                                          <p:stCondLst>
                                            <p:cond evt="begin" delay="0">
                                              <p:tn val="22"/>
                                            </p:cond>
                                          </p:stCondLst>
                                          <p:endCondLst>
                                            <p:cond evt="onStopAudio" delay="0">
                                              <p:tgtEl>
                                                <p:sldTgt/>
                                              </p:tgtEl>
                                            </p:cond>
                                          </p:endCondLst>
                                        </p:cTn>
                                        <p:tgtEl>
                                          <p:sndTgt r:embed="rId7" name="CHIMES.WAV"/>
                                        </p:tgtEl>
                                      </p:cMediaNode>
                                    </p:audio>
                                  </p:sub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2294"/>
                                        </p:tgtEl>
                                        <p:attrNameLst>
                                          <p:attrName>style.visibility</p:attrName>
                                        </p:attrNameLst>
                                      </p:cBhvr>
                                      <p:to>
                                        <p:strVal val="visible"/>
                                      </p:to>
                                    </p:set>
                                    <p:animEffect transition="in" filter="strips(downRight)">
                                      <p:cBhvr>
                                        <p:cTn id="29" dur="500"/>
                                        <p:tgtEl>
                                          <p:spTgt spid="12294"/>
                                        </p:tgtEl>
                                      </p:cBhvr>
                                    </p:animEffect>
                                  </p:childTnLst>
                                  <p:subTnLst>
                                    <p:audio>
                                      <p:cMediaNode>
                                        <p:cTn display="0" masterRel="sameClick">
                                          <p:stCondLst>
                                            <p:cond evt="begin" delay="0">
                                              <p:tn val="27"/>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3425" name="Group 35"/>
          <p:cNvGrpSpPr/>
          <p:nvPr/>
        </p:nvGrpSpPr>
        <p:grpSpPr>
          <a:xfrm>
            <a:off x="4038600" y="2133600"/>
            <a:ext cx="5105400" cy="3651250"/>
            <a:chOff x="2544" y="1344"/>
            <a:chExt cx="3216" cy="2300"/>
          </a:xfrm>
        </p:grpSpPr>
        <p:grpSp>
          <p:nvGrpSpPr>
            <p:cNvPr id="103426" name="Group 33"/>
            <p:cNvGrpSpPr/>
            <p:nvPr/>
          </p:nvGrpSpPr>
          <p:grpSpPr>
            <a:xfrm>
              <a:off x="2544" y="1344"/>
              <a:ext cx="3216" cy="2300"/>
              <a:chOff x="2544" y="1344"/>
              <a:chExt cx="3216" cy="2300"/>
            </a:xfrm>
          </p:grpSpPr>
          <p:grpSp>
            <p:nvGrpSpPr>
              <p:cNvPr id="103427" name="Group 32"/>
              <p:cNvGrpSpPr/>
              <p:nvPr/>
            </p:nvGrpSpPr>
            <p:grpSpPr>
              <a:xfrm>
                <a:off x="2544" y="1344"/>
                <a:ext cx="3216" cy="2300"/>
                <a:chOff x="2544" y="1344"/>
                <a:chExt cx="3216" cy="2300"/>
              </a:xfrm>
            </p:grpSpPr>
            <p:grpSp>
              <p:nvGrpSpPr>
                <p:cNvPr id="103428" name="Group 29"/>
                <p:cNvGrpSpPr/>
                <p:nvPr/>
              </p:nvGrpSpPr>
              <p:grpSpPr>
                <a:xfrm>
                  <a:off x="2544" y="1344"/>
                  <a:ext cx="3216" cy="2300"/>
                  <a:chOff x="2544" y="1344"/>
                  <a:chExt cx="3216" cy="2300"/>
                </a:xfrm>
              </p:grpSpPr>
              <p:grpSp>
                <p:nvGrpSpPr>
                  <p:cNvPr id="103429" name="Group 27"/>
                  <p:cNvGrpSpPr/>
                  <p:nvPr/>
                </p:nvGrpSpPr>
                <p:grpSpPr>
                  <a:xfrm>
                    <a:off x="2544" y="1344"/>
                    <a:ext cx="3216" cy="2300"/>
                    <a:chOff x="2544" y="1344"/>
                    <a:chExt cx="3216" cy="2300"/>
                  </a:xfrm>
                </p:grpSpPr>
                <p:grpSp>
                  <p:nvGrpSpPr>
                    <p:cNvPr id="103430" name="Group 26"/>
                    <p:cNvGrpSpPr/>
                    <p:nvPr/>
                  </p:nvGrpSpPr>
                  <p:grpSpPr>
                    <a:xfrm>
                      <a:off x="2544" y="1344"/>
                      <a:ext cx="3216" cy="2300"/>
                      <a:chOff x="2544" y="1344"/>
                      <a:chExt cx="3216" cy="2300"/>
                    </a:xfrm>
                  </p:grpSpPr>
                  <p:grpSp>
                    <p:nvGrpSpPr>
                      <p:cNvPr id="103431" name="Group 24"/>
                      <p:cNvGrpSpPr/>
                      <p:nvPr/>
                    </p:nvGrpSpPr>
                    <p:grpSpPr>
                      <a:xfrm>
                        <a:off x="2544" y="1344"/>
                        <a:ext cx="3216" cy="2300"/>
                        <a:chOff x="2544" y="1344"/>
                        <a:chExt cx="3216" cy="2300"/>
                      </a:xfrm>
                    </p:grpSpPr>
                    <p:grpSp>
                      <p:nvGrpSpPr>
                        <p:cNvPr id="103432" name="Group 23"/>
                        <p:cNvGrpSpPr/>
                        <p:nvPr/>
                      </p:nvGrpSpPr>
                      <p:grpSpPr>
                        <a:xfrm>
                          <a:off x="2544" y="1344"/>
                          <a:ext cx="3216" cy="2300"/>
                          <a:chOff x="2544" y="1344"/>
                          <a:chExt cx="3216" cy="2300"/>
                        </a:xfrm>
                      </p:grpSpPr>
                      <p:grpSp>
                        <p:nvGrpSpPr>
                          <p:cNvPr id="103433" name="Group 17"/>
                          <p:cNvGrpSpPr/>
                          <p:nvPr/>
                        </p:nvGrpSpPr>
                        <p:grpSpPr>
                          <a:xfrm>
                            <a:off x="2544" y="1344"/>
                            <a:ext cx="3216" cy="2300"/>
                            <a:chOff x="2544" y="1344"/>
                            <a:chExt cx="3216" cy="2300"/>
                          </a:xfrm>
                        </p:grpSpPr>
                        <p:grpSp>
                          <p:nvGrpSpPr>
                            <p:cNvPr id="103434" name="Group 16"/>
                            <p:cNvGrpSpPr/>
                            <p:nvPr/>
                          </p:nvGrpSpPr>
                          <p:grpSpPr>
                            <a:xfrm>
                              <a:off x="2544" y="1344"/>
                              <a:ext cx="3216" cy="2300"/>
                              <a:chOff x="2544" y="1344"/>
                              <a:chExt cx="3216" cy="2300"/>
                            </a:xfrm>
                          </p:grpSpPr>
                          <p:pic>
                            <p:nvPicPr>
                              <p:cNvPr id="103435" name="Picture 5"/>
                              <p:cNvPicPr>
                                <a:picLocks noChangeAspect="1"/>
                              </p:cNvPicPr>
                              <p:nvPr/>
                            </p:nvPicPr>
                            <p:blipFill>
                              <a:blip r:embed="rId1"/>
                              <a:stretch>
                                <a:fillRect/>
                              </a:stretch>
                            </p:blipFill>
                            <p:spPr>
                              <a:xfrm>
                                <a:off x="2544" y="1344"/>
                                <a:ext cx="3216" cy="2300"/>
                              </a:xfrm>
                              <a:prstGeom prst="rect">
                                <a:avLst/>
                              </a:prstGeom>
                              <a:noFill/>
                              <a:ln w="12700">
                                <a:noFill/>
                              </a:ln>
                            </p:spPr>
                          </p:pic>
                          <p:sp>
                            <p:nvSpPr>
                              <p:cNvPr id="103436" name="Rectangle 15"/>
                              <p:cNvSpPr/>
                              <p:nvPr/>
                            </p:nvSpPr>
                            <p:spPr>
                              <a:xfrm>
                                <a:off x="5148" y="3385"/>
                                <a:ext cx="272" cy="181"/>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103437" name="Object 14"/>
                            <p:cNvGraphicFramePr/>
                            <p:nvPr/>
                          </p:nvGraphicFramePr>
                          <p:xfrm>
                            <a:off x="5103" y="3249"/>
                            <a:ext cx="363" cy="340"/>
                          </p:xfrm>
                          <a:graphic>
                            <a:graphicData uri="http://schemas.openxmlformats.org/presentationml/2006/ole">
                              <mc:AlternateContent xmlns:mc="http://schemas.openxmlformats.org/markup-compatibility/2006">
                                <mc:Choice xmlns:v="urn:schemas-microsoft-com:vml" Requires="v">
                                  <p:oleObj spid="_x0000_s3108" name="" r:id="rId2" imgW="205105" imgH="192405" progId="Equation.DSMT4">
                                    <p:embed/>
                                  </p:oleObj>
                                </mc:Choice>
                                <mc:Fallback>
                                  <p:oleObj name="" r:id="rId2" imgW="205105" imgH="192405" progId="Equation.DSMT4">
                                    <p:embed/>
                                    <p:pic>
                                      <p:nvPicPr>
                                        <p:cNvPr id="0" name="图片 3107"/>
                                        <p:cNvPicPr/>
                                        <p:nvPr/>
                                      </p:nvPicPr>
                                      <p:blipFill>
                                        <a:blip r:embed="rId3"/>
                                        <a:stretch>
                                          <a:fillRect/>
                                        </a:stretch>
                                      </p:blipFill>
                                      <p:spPr>
                                        <a:xfrm>
                                          <a:off x="5103" y="3249"/>
                                          <a:ext cx="363" cy="340"/>
                                        </a:xfrm>
                                        <a:prstGeom prst="rect">
                                          <a:avLst/>
                                        </a:prstGeom>
                                        <a:noFill/>
                                        <a:ln w="38100">
                                          <a:noFill/>
                                          <a:miter/>
                                        </a:ln>
                                      </p:spPr>
                                    </p:pic>
                                  </p:oleObj>
                                </mc:Fallback>
                              </mc:AlternateContent>
                            </a:graphicData>
                          </a:graphic>
                        </p:graphicFrame>
                      </p:grpSp>
                      <p:sp>
                        <p:nvSpPr>
                          <p:cNvPr id="103438" name="Rectangle 22"/>
                          <p:cNvSpPr/>
                          <p:nvPr/>
                        </p:nvSpPr>
                        <p:spPr>
                          <a:xfrm>
                            <a:off x="3742" y="3158"/>
                            <a:ext cx="273" cy="227"/>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103439" name="Object 21"/>
                        <p:cNvGraphicFramePr/>
                        <p:nvPr/>
                      </p:nvGraphicFramePr>
                      <p:xfrm>
                        <a:off x="3715" y="3067"/>
                        <a:ext cx="344" cy="322"/>
                      </p:xfrm>
                      <a:graphic>
                        <a:graphicData uri="http://schemas.openxmlformats.org/presentationml/2006/ole">
                          <mc:AlternateContent xmlns:mc="http://schemas.openxmlformats.org/markup-compatibility/2006">
                            <mc:Choice xmlns:v="urn:schemas-microsoft-com:vml" Requires="v">
                              <p:oleObj spid="_x0000_s3109" name="" r:id="rId4" imgW="205105" imgH="192405" progId="Equation.DSMT4">
                                <p:embed/>
                              </p:oleObj>
                            </mc:Choice>
                            <mc:Fallback>
                              <p:oleObj name="" r:id="rId4" imgW="205105" imgH="192405" progId="Equation.DSMT4">
                                <p:embed/>
                                <p:pic>
                                  <p:nvPicPr>
                                    <p:cNvPr id="0" name="图片 3108"/>
                                    <p:cNvPicPr/>
                                    <p:nvPr/>
                                  </p:nvPicPr>
                                  <p:blipFill>
                                    <a:blip r:embed="rId5"/>
                                    <a:stretch>
                                      <a:fillRect/>
                                    </a:stretch>
                                  </p:blipFill>
                                  <p:spPr>
                                    <a:xfrm>
                                      <a:off x="3715" y="3067"/>
                                      <a:ext cx="344" cy="322"/>
                                    </a:xfrm>
                                    <a:prstGeom prst="rect">
                                      <a:avLst/>
                                    </a:prstGeom>
                                    <a:noFill/>
                                    <a:ln w="38100">
                                      <a:noFill/>
                                      <a:miter/>
                                    </a:ln>
                                  </p:spPr>
                                </p:pic>
                              </p:oleObj>
                            </mc:Fallback>
                          </mc:AlternateContent>
                        </a:graphicData>
                      </a:graphic>
                    </p:graphicFrame>
                  </p:grpSp>
                  <p:sp>
                    <p:nvSpPr>
                      <p:cNvPr id="103440" name="Rectangle 25"/>
                      <p:cNvSpPr/>
                      <p:nvPr/>
                    </p:nvSpPr>
                    <p:spPr>
                      <a:xfrm>
                        <a:off x="3742" y="2750"/>
                        <a:ext cx="317" cy="226"/>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103441" name="Object 19"/>
                    <p:cNvGraphicFramePr/>
                    <p:nvPr/>
                  </p:nvGraphicFramePr>
                  <p:xfrm>
                    <a:off x="3761" y="2700"/>
                    <a:ext cx="344" cy="322"/>
                  </p:xfrm>
                  <a:graphic>
                    <a:graphicData uri="http://schemas.openxmlformats.org/presentationml/2006/ole">
                      <mc:AlternateContent xmlns:mc="http://schemas.openxmlformats.org/markup-compatibility/2006">
                        <mc:Choice xmlns:v="urn:schemas-microsoft-com:vml" Requires="v">
                          <p:oleObj spid="_x0000_s3110" name="" r:id="rId6" imgW="205105" imgH="192405" progId="Equation.DSMT4">
                            <p:embed/>
                          </p:oleObj>
                        </mc:Choice>
                        <mc:Fallback>
                          <p:oleObj name="" r:id="rId6" imgW="205105" imgH="192405" progId="Equation.DSMT4">
                            <p:embed/>
                            <p:pic>
                              <p:nvPicPr>
                                <p:cNvPr id="0" name="图片 3109"/>
                                <p:cNvPicPr/>
                                <p:nvPr/>
                              </p:nvPicPr>
                              <p:blipFill>
                                <a:blip r:embed="rId5"/>
                                <a:stretch>
                                  <a:fillRect/>
                                </a:stretch>
                              </p:blipFill>
                              <p:spPr>
                                <a:xfrm>
                                  <a:off x="3761" y="2700"/>
                                  <a:ext cx="344" cy="322"/>
                                </a:xfrm>
                                <a:prstGeom prst="rect">
                                  <a:avLst/>
                                </a:prstGeom>
                                <a:noFill/>
                                <a:ln w="38100">
                                  <a:noFill/>
                                  <a:miter/>
                                </a:ln>
                              </p:spPr>
                            </p:pic>
                          </p:oleObj>
                        </mc:Fallback>
                      </mc:AlternateContent>
                    </a:graphicData>
                  </a:graphic>
                </p:graphicFrame>
              </p:grpSp>
              <p:sp>
                <p:nvSpPr>
                  <p:cNvPr id="103442" name="Rectangle 28"/>
                  <p:cNvSpPr/>
                  <p:nvPr/>
                </p:nvSpPr>
                <p:spPr>
                  <a:xfrm>
                    <a:off x="3787" y="2341"/>
                    <a:ext cx="318" cy="182"/>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103443" name="Object 31"/>
                <p:cNvGraphicFramePr/>
                <p:nvPr/>
              </p:nvGraphicFramePr>
              <p:xfrm>
                <a:off x="3651" y="1758"/>
                <a:ext cx="177" cy="221"/>
              </p:xfrm>
              <a:graphic>
                <a:graphicData uri="http://schemas.openxmlformats.org/presentationml/2006/ole">
                  <mc:AlternateContent xmlns:mc="http://schemas.openxmlformats.org/markup-compatibility/2006">
                    <mc:Choice xmlns:v="urn:schemas-microsoft-com:vml" Requires="v">
                      <p:oleObj spid="_x0000_s3111" name="" r:id="rId7" imgW="102870" imgH="128905" progId="Equation.DSMT4">
                        <p:embed/>
                      </p:oleObj>
                    </mc:Choice>
                    <mc:Fallback>
                      <p:oleObj name="" r:id="rId7" imgW="102870" imgH="128905" progId="Equation.DSMT4">
                        <p:embed/>
                        <p:pic>
                          <p:nvPicPr>
                            <p:cNvPr id="0" name="图片 3110"/>
                            <p:cNvPicPr/>
                            <p:nvPr/>
                          </p:nvPicPr>
                          <p:blipFill>
                            <a:blip r:embed="rId8"/>
                            <a:stretch>
                              <a:fillRect/>
                            </a:stretch>
                          </p:blipFill>
                          <p:spPr>
                            <a:xfrm>
                              <a:off x="3651" y="1758"/>
                              <a:ext cx="177" cy="221"/>
                            </a:xfrm>
                            <a:prstGeom prst="rect">
                              <a:avLst/>
                            </a:prstGeom>
                            <a:noFill/>
                            <a:ln w="38100">
                              <a:noFill/>
                              <a:miter/>
                            </a:ln>
                          </p:spPr>
                        </p:pic>
                      </p:oleObj>
                    </mc:Fallback>
                  </mc:AlternateContent>
                </a:graphicData>
              </a:graphic>
            </p:graphicFrame>
          </p:grpSp>
          <p:sp>
            <p:nvSpPr>
              <p:cNvPr id="103444" name="Rectangle 30"/>
              <p:cNvSpPr/>
              <p:nvPr/>
            </p:nvSpPr>
            <p:spPr>
              <a:xfrm>
                <a:off x="3696" y="1752"/>
                <a:ext cx="91" cy="227"/>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103445" name="Object 34"/>
            <p:cNvGraphicFramePr/>
            <p:nvPr/>
          </p:nvGraphicFramePr>
          <p:xfrm>
            <a:off x="3651" y="1752"/>
            <a:ext cx="177" cy="227"/>
          </p:xfrm>
          <a:graphic>
            <a:graphicData uri="http://schemas.openxmlformats.org/presentationml/2006/ole">
              <mc:AlternateContent xmlns:mc="http://schemas.openxmlformats.org/markup-compatibility/2006">
                <mc:Choice xmlns:v="urn:schemas-microsoft-com:vml" Requires="v">
                  <p:oleObj spid="_x0000_s3112" name="" r:id="rId9" imgW="102870" imgH="128905" progId="Equation.DSMT4">
                    <p:embed/>
                  </p:oleObj>
                </mc:Choice>
                <mc:Fallback>
                  <p:oleObj name="" r:id="rId9" imgW="102870" imgH="128905" progId="Equation.DSMT4">
                    <p:embed/>
                    <p:pic>
                      <p:nvPicPr>
                        <p:cNvPr id="0" name="图片 3111"/>
                        <p:cNvPicPr/>
                        <p:nvPr/>
                      </p:nvPicPr>
                      <p:blipFill>
                        <a:blip r:embed="rId10"/>
                        <a:stretch>
                          <a:fillRect/>
                        </a:stretch>
                      </p:blipFill>
                      <p:spPr>
                        <a:xfrm>
                          <a:off x="3651" y="1752"/>
                          <a:ext cx="177" cy="227"/>
                        </a:xfrm>
                        <a:prstGeom prst="rect">
                          <a:avLst/>
                        </a:prstGeom>
                        <a:noFill/>
                        <a:ln w="38100">
                          <a:noFill/>
                          <a:miter/>
                        </a:ln>
                      </p:spPr>
                    </p:pic>
                  </p:oleObj>
                </mc:Fallback>
              </mc:AlternateContent>
            </a:graphicData>
          </a:graphic>
        </p:graphicFrame>
      </p:grpSp>
      <p:sp>
        <p:nvSpPr>
          <p:cNvPr id="51203" name="Text Box 3"/>
          <p:cNvSpPr txBox="1"/>
          <p:nvPr/>
        </p:nvSpPr>
        <p:spPr>
          <a:xfrm>
            <a:off x="381000" y="1600200"/>
            <a:ext cx="2743200" cy="1813560"/>
          </a:xfrm>
          <a:prstGeom prst="rect">
            <a:avLst/>
          </a:prstGeom>
          <a:noFill/>
          <a:ln w="9525">
            <a:noFill/>
          </a:ln>
        </p:spPr>
        <p:txBody>
          <a:bodyPr anchor="t" anchorCtr="0">
            <a:spAutoFit/>
          </a:bodyPr>
          <a:p>
            <a:pPr eaLnBrk="0" hangingPunct="0">
              <a:lnSpc>
                <a:spcPct val="140000"/>
              </a:lnSpc>
            </a:pPr>
            <a:r>
              <a:rPr lang="en-US" altLang="zh-CN" sz="2800" dirty="0">
                <a:solidFill>
                  <a:schemeClr val="bg2"/>
                </a:solidFill>
                <a:latin typeface="Times New Roman" panose="02020603050405020304" pitchFamily="18" charset="0"/>
                <a:ea typeface="宋体" panose="02010600030101010101" pitchFamily="2" charset="-122"/>
              </a:rPr>
              <a:t>   </a:t>
            </a:r>
            <a:r>
              <a:rPr lang="zh-CN" altLang="en-US" sz="2800" b="1" dirty="0">
                <a:solidFill>
                  <a:srgbClr val="FF0066"/>
                </a:solidFill>
                <a:latin typeface="Times New Roman" panose="02020603050405020304" pitchFamily="18" charset="0"/>
                <a:ea typeface="宋体" panose="02010600030101010101" pitchFamily="2" charset="-122"/>
              </a:rPr>
              <a:t>四个区：</a:t>
            </a:r>
            <a:endParaRPr lang="zh-CN" altLang="zh-CN" sz="2800" b="1" dirty="0">
              <a:solidFill>
                <a:srgbClr val="FF0066"/>
              </a:solidFill>
              <a:latin typeface="Times New Roman" panose="02020603050405020304" pitchFamily="18" charset="0"/>
              <a:ea typeface="宋体" panose="02010600030101010101" pitchFamily="2" charset="-122"/>
            </a:endParaRPr>
          </a:p>
          <a:p>
            <a:pPr eaLnBrk="0" hangingPunct="0">
              <a:lnSpc>
                <a:spcPct val="140000"/>
              </a:lnSpc>
            </a:pPr>
            <a:r>
              <a:rPr lang="zh-CN" altLang="en-US" sz="2400" b="1" dirty="0">
                <a:solidFill>
                  <a:srgbClr val="660033"/>
                </a:solidFill>
                <a:latin typeface="Times New Roman" panose="02020603050405020304" pitchFamily="18" charset="0"/>
                <a:ea typeface="幼圆" panose="02010509060101010101" pitchFamily="49" charset="-122"/>
              </a:rPr>
              <a:t>（</a:t>
            </a:r>
            <a:r>
              <a:rPr lang="en-US" altLang="zh-CN" sz="2400" b="1" dirty="0">
                <a:solidFill>
                  <a:srgbClr val="660033"/>
                </a:solidFill>
                <a:latin typeface="Times New Roman" panose="02020603050405020304" pitchFamily="18" charset="0"/>
                <a:ea typeface="幼圆" panose="02010509060101010101" pitchFamily="49" charset="-122"/>
              </a:rPr>
              <a:t>a</a:t>
            </a:r>
            <a:r>
              <a:rPr lang="zh-CN" altLang="en-US" sz="2400" b="1" dirty="0">
                <a:solidFill>
                  <a:srgbClr val="660033"/>
                </a:solidFill>
                <a:latin typeface="Times New Roman" panose="02020603050405020304" pitchFamily="18" charset="0"/>
                <a:ea typeface="幼圆" panose="02010509060101010101" pitchFamily="49" charset="-122"/>
              </a:rPr>
              <a:t>）可变电阻区（预夹断前）。</a:t>
            </a:r>
            <a:r>
              <a:rPr lang="zh-CN" altLang="zh-CN" sz="2800" b="1" i="1" dirty="0">
                <a:solidFill>
                  <a:srgbClr val="660033"/>
                </a:solidFill>
                <a:latin typeface="Times New Roman" panose="02020603050405020304" pitchFamily="18" charset="0"/>
                <a:ea typeface="宋体" panose="02010600030101010101" pitchFamily="2" charset="-122"/>
              </a:rPr>
              <a:t>    </a:t>
            </a:r>
            <a:endParaRPr lang="zh-CN" altLang="en-US" sz="2800" b="1" i="1" dirty="0">
              <a:solidFill>
                <a:srgbClr val="660033"/>
              </a:solidFill>
              <a:latin typeface="Times New Roman" panose="02020603050405020304" pitchFamily="18" charset="0"/>
              <a:ea typeface="宋体" panose="02010600030101010101" pitchFamily="2" charset="-122"/>
            </a:endParaRPr>
          </a:p>
        </p:txBody>
      </p:sp>
      <p:sp>
        <p:nvSpPr>
          <p:cNvPr id="51204" name="Text Box 4"/>
          <p:cNvSpPr txBox="1"/>
          <p:nvPr/>
        </p:nvSpPr>
        <p:spPr>
          <a:xfrm>
            <a:off x="250825" y="1052513"/>
            <a:ext cx="6629400" cy="607695"/>
          </a:xfrm>
          <a:prstGeom prst="rect">
            <a:avLst/>
          </a:prstGeom>
          <a:noFill/>
          <a:ln w="9525">
            <a:noFill/>
          </a:ln>
        </p:spPr>
        <p:txBody>
          <a:bodyPr anchor="t" anchorCtr="0">
            <a:spAutoFit/>
          </a:bodyPr>
          <a:p>
            <a:pPr eaLnBrk="0" hangingPunct="0">
              <a:lnSpc>
                <a:spcPct val="120000"/>
              </a:lnSpc>
            </a:pPr>
            <a:r>
              <a:rPr lang="en-US" altLang="zh-CN" sz="2800" b="1" dirty="0">
                <a:solidFill>
                  <a:srgbClr val="3333CC"/>
                </a:solidFill>
                <a:latin typeface="Times New Roman" panose="02020603050405020304" pitchFamily="18" charset="0"/>
                <a:ea typeface="宋体" panose="02010600030101010101" pitchFamily="2" charset="-122"/>
              </a:rPr>
              <a:t>1.  </a:t>
            </a:r>
            <a:r>
              <a:rPr lang="zh-CN" altLang="en-US" sz="2800" b="1" dirty="0">
                <a:solidFill>
                  <a:srgbClr val="3333CC"/>
                </a:solidFill>
                <a:latin typeface="Times New Roman" panose="02020603050405020304" pitchFamily="18" charset="0"/>
                <a:ea typeface="宋体" panose="02010600030101010101" pitchFamily="2" charset="-122"/>
              </a:rPr>
              <a:t>输出特性曲线：</a:t>
            </a:r>
            <a:r>
              <a:rPr lang="en-US" altLang="zh-CN" sz="2800" b="1" i="1" dirty="0">
                <a:solidFill>
                  <a:srgbClr val="3333CC"/>
                </a:solidFill>
                <a:latin typeface="Times New Roman" panose="02020603050405020304" pitchFamily="18" charset="0"/>
                <a:ea typeface="宋体" panose="02010600030101010101" pitchFamily="2" charset="-122"/>
              </a:rPr>
              <a:t>i</a:t>
            </a:r>
            <a:r>
              <a:rPr lang="en-US" altLang="zh-CN" sz="2000" b="1" baseline="-25000" dirty="0">
                <a:solidFill>
                  <a:srgbClr val="3333CC"/>
                </a:solidFill>
                <a:latin typeface="Times New Roman" panose="02020603050405020304" pitchFamily="18" charset="0"/>
                <a:ea typeface="宋体" panose="02010600030101010101" pitchFamily="2" charset="-122"/>
              </a:rPr>
              <a:t>D</a:t>
            </a:r>
            <a:r>
              <a:rPr lang="en-US" altLang="zh-CN" sz="2800" b="1" dirty="0">
                <a:solidFill>
                  <a:srgbClr val="3333CC"/>
                </a:solidFill>
                <a:latin typeface="Times New Roman" panose="02020603050405020304" pitchFamily="18" charset="0"/>
                <a:ea typeface="宋体" panose="02010600030101010101" pitchFamily="2" charset="-122"/>
              </a:rPr>
              <a:t>=</a:t>
            </a:r>
            <a:r>
              <a:rPr lang="en-US" altLang="zh-CN" sz="2800" b="1" i="1" dirty="0">
                <a:solidFill>
                  <a:srgbClr val="3333CC"/>
                </a:solidFill>
                <a:latin typeface="Times New Roman" panose="02020603050405020304" pitchFamily="18" charset="0"/>
                <a:ea typeface="宋体" panose="02010600030101010101" pitchFamily="2" charset="-122"/>
              </a:rPr>
              <a:t>f</a:t>
            </a:r>
            <a:r>
              <a:rPr lang="en-US" altLang="zh-CN" sz="2800" b="1" dirty="0">
                <a:solidFill>
                  <a:srgbClr val="3333CC"/>
                </a:solidFill>
                <a:latin typeface="Times New Roman" panose="02020603050405020304" pitchFamily="18" charset="0"/>
                <a:ea typeface="宋体" panose="02010600030101010101" pitchFamily="2" charset="-122"/>
              </a:rPr>
              <a:t>(</a:t>
            </a:r>
            <a:r>
              <a:rPr lang="en-US" altLang="zh-CN" sz="2800" b="1" i="1" dirty="0">
                <a:solidFill>
                  <a:srgbClr val="3333CC"/>
                </a:solidFill>
                <a:latin typeface="Times New Roman" panose="02020603050405020304" pitchFamily="18" charset="0"/>
                <a:ea typeface="宋体" panose="02010600030101010101" pitchFamily="2" charset="-122"/>
              </a:rPr>
              <a:t>v</a:t>
            </a:r>
            <a:r>
              <a:rPr lang="en-US" altLang="zh-CN" sz="2000" b="1" baseline="-25000" dirty="0">
                <a:solidFill>
                  <a:srgbClr val="3333CC"/>
                </a:solidFill>
                <a:latin typeface="Times New Roman" panose="02020603050405020304" pitchFamily="18" charset="0"/>
                <a:ea typeface="宋体" panose="02010600030101010101" pitchFamily="2" charset="-122"/>
              </a:rPr>
              <a:t>DS</a:t>
            </a:r>
            <a:r>
              <a:rPr lang="en-US" altLang="zh-CN" sz="2800" b="1" dirty="0">
                <a:solidFill>
                  <a:srgbClr val="3333CC"/>
                </a:solidFill>
                <a:latin typeface="Times New Roman" panose="02020603050405020304" pitchFamily="18" charset="0"/>
                <a:ea typeface="宋体" panose="02010600030101010101" pitchFamily="2" charset="-122"/>
              </a:rPr>
              <a:t>)</a:t>
            </a:r>
            <a:r>
              <a:rPr lang="en-US" altLang="zh-CN" sz="2800" b="1" dirty="0">
                <a:solidFill>
                  <a:srgbClr val="3333CC"/>
                </a:solidFill>
                <a:latin typeface="Times New Roman" panose="02020603050405020304" pitchFamily="18" charset="0"/>
                <a:ea typeface="宋体" panose="02010600030101010101" pitchFamily="2" charset="-122"/>
                <a:sym typeface="Symbol" panose="05050102010706020507" pitchFamily="18" charset="2"/>
              </a:rPr>
              <a:t></a:t>
            </a:r>
            <a:r>
              <a:rPr lang="en-US" altLang="zh-CN" b="1" i="1" dirty="0">
                <a:solidFill>
                  <a:srgbClr val="3333CC"/>
                </a:solidFill>
                <a:latin typeface="Times New Roman" panose="02020603050405020304" pitchFamily="18" charset="0"/>
                <a:ea typeface="宋体" panose="02010600030101010101" pitchFamily="2" charset="-122"/>
              </a:rPr>
              <a:t>v</a:t>
            </a:r>
            <a:r>
              <a:rPr lang="en-US" altLang="zh-CN" b="1" baseline="-25000" dirty="0">
                <a:solidFill>
                  <a:srgbClr val="3333CC"/>
                </a:solidFill>
                <a:latin typeface="Times New Roman" panose="02020603050405020304" pitchFamily="18" charset="0"/>
                <a:ea typeface="宋体" panose="02010600030101010101" pitchFamily="2" charset="-122"/>
              </a:rPr>
              <a:t>GS</a:t>
            </a:r>
            <a:r>
              <a:rPr lang="en-US" altLang="zh-CN" b="1" dirty="0">
                <a:solidFill>
                  <a:srgbClr val="3333CC"/>
                </a:solidFill>
                <a:latin typeface="Times New Roman" panose="02020603050405020304" pitchFamily="18" charset="0"/>
                <a:ea typeface="宋体" panose="02010600030101010101" pitchFamily="2" charset="-122"/>
              </a:rPr>
              <a:t>=const</a:t>
            </a:r>
            <a:endParaRPr lang="en-US" altLang="zh-CN" sz="2400" dirty="0">
              <a:solidFill>
                <a:srgbClr val="3333CC"/>
              </a:solidFill>
              <a:latin typeface="Times New Roman" panose="02020603050405020304" pitchFamily="18" charset="0"/>
              <a:ea typeface="宋体" panose="02010600030101010101" pitchFamily="2" charset="-122"/>
            </a:endParaRPr>
          </a:p>
        </p:txBody>
      </p:sp>
      <p:sp>
        <p:nvSpPr>
          <p:cNvPr id="51206" name="Text Box 6"/>
          <p:cNvSpPr txBox="1"/>
          <p:nvPr/>
        </p:nvSpPr>
        <p:spPr>
          <a:xfrm>
            <a:off x="394335" y="3514725"/>
            <a:ext cx="3429000" cy="1210945"/>
          </a:xfrm>
          <a:prstGeom prst="rect">
            <a:avLst/>
          </a:prstGeom>
          <a:noFill/>
          <a:ln w="9525">
            <a:noFill/>
          </a:ln>
        </p:spPr>
        <p:txBody>
          <a:bodyPr anchor="t" anchorCtr="0">
            <a:spAutoFit/>
          </a:bodyPr>
          <a:p>
            <a:pPr eaLnBrk="0" hangingPunct="0">
              <a:lnSpc>
                <a:spcPct val="140000"/>
              </a:lnSpc>
            </a:pPr>
            <a:r>
              <a:rPr lang="zh-CN" altLang="en-US" sz="2400" b="1" dirty="0">
                <a:solidFill>
                  <a:srgbClr val="660033"/>
                </a:solidFill>
                <a:latin typeface="Times New Roman" panose="02020603050405020304" pitchFamily="18" charset="0"/>
                <a:ea typeface="幼圆" panose="02010509060101010101" pitchFamily="49" charset="-122"/>
              </a:rPr>
              <a:t>（</a:t>
            </a:r>
            <a:r>
              <a:rPr lang="en-US" altLang="zh-CN" sz="2400" b="1" dirty="0">
                <a:solidFill>
                  <a:srgbClr val="660033"/>
                </a:solidFill>
                <a:latin typeface="Times New Roman" panose="02020603050405020304" pitchFamily="18" charset="0"/>
                <a:ea typeface="幼圆" panose="02010509060101010101" pitchFamily="49" charset="-122"/>
              </a:rPr>
              <a:t>b</a:t>
            </a:r>
            <a:r>
              <a:rPr lang="zh-CN" altLang="en-US" sz="2400" b="1" dirty="0">
                <a:solidFill>
                  <a:srgbClr val="660033"/>
                </a:solidFill>
                <a:latin typeface="Times New Roman" panose="02020603050405020304" pitchFamily="18" charset="0"/>
                <a:ea typeface="幼圆" panose="02010509060101010101" pitchFamily="49" charset="-122"/>
              </a:rPr>
              <a:t>）恒流区也称饱和</a:t>
            </a:r>
            <a:endParaRPr lang="zh-CN" altLang="en-US" sz="2400" b="1" dirty="0">
              <a:solidFill>
                <a:srgbClr val="660033"/>
              </a:solidFill>
              <a:latin typeface="Times New Roman" panose="02020603050405020304" pitchFamily="18" charset="0"/>
              <a:ea typeface="幼圆" panose="02010509060101010101" pitchFamily="49" charset="-122"/>
            </a:endParaRPr>
          </a:p>
          <a:p>
            <a:pPr eaLnBrk="0" hangingPunct="0">
              <a:lnSpc>
                <a:spcPct val="140000"/>
              </a:lnSpc>
            </a:pPr>
            <a:r>
              <a:rPr lang="zh-CN" altLang="en-US" sz="2400" b="1" dirty="0">
                <a:solidFill>
                  <a:srgbClr val="660033"/>
                </a:solidFill>
                <a:latin typeface="Times New Roman" panose="02020603050405020304" pitchFamily="18" charset="0"/>
                <a:ea typeface="幼圆" panose="02010509060101010101" pitchFamily="49" charset="-122"/>
              </a:rPr>
              <a:t>         区（预夹断 后）。</a:t>
            </a:r>
            <a:r>
              <a:rPr lang="zh-CN" altLang="zh-CN" sz="2800" b="1" i="1" dirty="0">
                <a:solidFill>
                  <a:srgbClr val="660033"/>
                </a:solidFill>
                <a:latin typeface="Times New Roman" panose="02020603050405020304" pitchFamily="18" charset="0"/>
                <a:ea typeface="宋体" panose="02010600030101010101" pitchFamily="2" charset="-122"/>
              </a:rPr>
              <a:t>    </a:t>
            </a:r>
            <a:endParaRPr lang="zh-CN" altLang="en-US" sz="2800" b="1" i="1" dirty="0">
              <a:solidFill>
                <a:srgbClr val="660033"/>
              </a:solidFill>
              <a:latin typeface="Times New Roman" panose="02020603050405020304" pitchFamily="18" charset="0"/>
              <a:ea typeface="宋体" panose="02010600030101010101" pitchFamily="2" charset="-122"/>
            </a:endParaRPr>
          </a:p>
        </p:txBody>
      </p:sp>
      <p:sp>
        <p:nvSpPr>
          <p:cNvPr id="51207" name="Text Box 7"/>
          <p:cNvSpPr txBox="1"/>
          <p:nvPr/>
        </p:nvSpPr>
        <p:spPr>
          <a:xfrm>
            <a:off x="452755" y="4697413"/>
            <a:ext cx="3733800" cy="607695"/>
          </a:xfrm>
          <a:prstGeom prst="rect">
            <a:avLst/>
          </a:prstGeom>
          <a:noFill/>
          <a:ln w="9525">
            <a:noFill/>
          </a:ln>
        </p:spPr>
        <p:txBody>
          <a:bodyPr anchor="t" anchorCtr="0">
            <a:spAutoFit/>
          </a:bodyPr>
          <a:p>
            <a:pPr eaLnBrk="0" hangingPunct="0">
              <a:lnSpc>
                <a:spcPct val="140000"/>
              </a:lnSpc>
            </a:pPr>
            <a:r>
              <a:rPr lang="zh-CN" altLang="en-US" sz="2400" b="1" dirty="0">
                <a:solidFill>
                  <a:srgbClr val="660033"/>
                </a:solidFill>
                <a:latin typeface="Times New Roman" panose="02020603050405020304" pitchFamily="18" charset="0"/>
                <a:ea typeface="幼圆" panose="02010509060101010101" pitchFamily="49" charset="-122"/>
              </a:rPr>
              <a:t>（</a:t>
            </a:r>
            <a:r>
              <a:rPr lang="en-US" altLang="zh-CN" sz="2400" b="1" dirty="0">
                <a:solidFill>
                  <a:srgbClr val="660033"/>
                </a:solidFill>
                <a:latin typeface="Times New Roman" panose="02020603050405020304" pitchFamily="18" charset="0"/>
                <a:ea typeface="幼圆" panose="02010509060101010101" pitchFamily="49" charset="-122"/>
              </a:rPr>
              <a:t>c</a:t>
            </a:r>
            <a:r>
              <a:rPr lang="zh-CN" altLang="en-US" sz="2400" b="1" dirty="0">
                <a:solidFill>
                  <a:srgbClr val="660033"/>
                </a:solidFill>
                <a:latin typeface="Times New Roman" panose="02020603050405020304" pitchFamily="18" charset="0"/>
                <a:ea typeface="幼圆" panose="02010509060101010101" pitchFamily="49" charset="-122"/>
              </a:rPr>
              <a:t>）截止区</a:t>
            </a:r>
            <a:endParaRPr lang="zh-CN" altLang="en-US" sz="2800" b="1" i="1" dirty="0">
              <a:solidFill>
                <a:srgbClr val="660033"/>
              </a:solidFill>
              <a:latin typeface="Times New Roman" panose="02020603050405020304" pitchFamily="18" charset="0"/>
              <a:ea typeface="宋体" panose="02010600030101010101" pitchFamily="2" charset="-122"/>
            </a:endParaRPr>
          </a:p>
        </p:txBody>
      </p:sp>
      <p:sp>
        <p:nvSpPr>
          <p:cNvPr id="51208" name="Text Box 8"/>
          <p:cNvSpPr txBox="1"/>
          <p:nvPr/>
        </p:nvSpPr>
        <p:spPr>
          <a:xfrm>
            <a:off x="457200" y="5334000"/>
            <a:ext cx="2743200" cy="607695"/>
          </a:xfrm>
          <a:prstGeom prst="rect">
            <a:avLst/>
          </a:prstGeom>
          <a:noFill/>
          <a:ln w="9525">
            <a:noFill/>
          </a:ln>
        </p:spPr>
        <p:txBody>
          <a:bodyPr anchor="t" anchorCtr="0">
            <a:spAutoFit/>
          </a:bodyPr>
          <a:p>
            <a:pPr eaLnBrk="0" hangingPunct="0">
              <a:lnSpc>
                <a:spcPct val="140000"/>
              </a:lnSpc>
            </a:pPr>
            <a:r>
              <a:rPr lang="zh-CN" altLang="en-US" sz="2400" b="1" dirty="0">
                <a:solidFill>
                  <a:srgbClr val="660033"/>
                </a:solidFill>
                <a:latin typeface="Times New Roman" panose="02020603050405020304" pitchFamily="18" charset="0"/>
                <a:ea typeface="幼圆" panose="02010509060101010101" pitchFamily="49" charset="-122"/>
              </a:rPr>
              <a:t>（</a:t>
            </a:r>
            <a:r>
              <a:rPr lang="en-US" altLang="zh-CN" sz="2400" b="1" dirty="0">
                <a:solidFill>
                  <a:srgbClr val="660033"/>
                </a:solidFill>
                <a:latin typeface="Times New Roman" panose="02020603050405020304" pitchFamily="18" charset="0"/>
                <a:ea typeface="幼圆" panose="02010509060101010101" pitchFamily="49" charset="-122"/>
              </a:rPr>
              <a:t>d</a:t>
            </a:r>
            <a:r>
              <a:rPr lang="zh-CN" altLang="en-US" sz="2400" b="1" dirty="0">
                <a:solidFill>
                  <a:srgbClr val="660033"/>
                </a:solidFill>
                <a:latin typeface="Times New Roman" panose="02020603050405020304" pitchFamily="18" charset="0"/>
                <a:ea typeface="幼圆" panose="02010509060101010101" pitchFamily="49" charset="-122"/>
              </a:rPr>
              <a:t>）击穿区</a:t>
            </a:r>
            <a:endParaRPr lang="zh-CN" altLang="en-US" sz="2800" b="1" i="1" dirty="0">
              <a:solidFill>
                <a:srgbClr val="660033"/>
              </a:solidFill>
              <a:latin typeface="Times New Roman" panose="02020603050405020304" pitchFamily="18" charset="0"/>
              <a:ea typeface="宋体" panose="02010600030101010101" pitchFamily="2" charset="-122"/>
            </a:endParaRPr>
          </a:p>
        </p:txBody>
      </p:sp>
      <p:sp>
        <p:nvSpPr>
          <p:cNvPr id="51209" name="AutoShape 9"/>
          <p:cNvSpPr/>
          <p:nvPr/>
        </p:nvSpPr>
        <p:spPr>
          <a:xfrm>
            <a:off x="2490788" y="2750177"/>
            <a:ext cx="1760872" cy="513097"/>
          </a:xfrm>
          <a:prstGeom prst="wedgeRoundRectCallout">
            <a:avLst>
              <a:gd name="adj1" fmla="val 56218"/>
              <a:gd name="adj2" fmla="val 247894"/>
              <a:gd name="adj3" fmla="val 16667"/>
            </a:avLst>
          </a:prstGeom>
          <a:noFill/>
          <a:ln w="38100" cap="flat" cmpd="sng">
            <a:solidFill>
              <a:srgbClr val="99CC00"/>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solidFill>
                  <a:srgbClr val="660066"/>
                </a:solidFill>
                <a:latin typeface="Times New Roman" panose="02020603050405020304" pitchFamily="18" charset="0"/>
                <a:ea typeface="长城楷体" pitchFamily="49" charset="-122"/>
              </a:rPr>
              <a:t>可变电阻区</a:t>
            </a:r>
            <a:endParaRPr lang="zh-CN" altLang="en-US" sz="2400" b="1" dirty="0">
              <a:solidFill>
                <a:srgbClr val="660066"/>
              </a:solidFill>
              <a:latin typeface="Times New Roman" panose="02020603050405020304" pitchFamily="18" charset="0"/>
              <a:ea typeface="长城楷体" pitchFamily="49" charset="-122"/>
            </a:endParaRPr>
          </a:p>
        </p:txBody>
      </p:sp>
      <p:sp>
        <p:nvSpPr>
          <p:cNvPr id="51210" name="AutoShape 10"/>
          <p:cNvSpPr/>
          <p:nvPr/>
        </p:nvSpPr>
        <p:spPr>
          <a:xfrm>
            <a:off x="6096000" y="2826377"/>
            <a:ext cx="1148732" cy="513097"/>
          </a:xfrm>
          <a:prstGeom prst="wedgeRoundRectCallout">
            <a:avLst>
              <a:gd name="adj1" fmla="val -90394"/>
              <a:gd name="adj2" fmla="val 233435"/>
              <a:gd name="adj3" fmla="val 16667"/>
            </a:avLst>
          </a:prstGeom>
          <a:solidFill>
            <a:schemeClr val="bg1"/>
          </a:solidFill>
          <a:ln w="38100" cap="flat" cmpd="sng">
            <a:solidFill>
              <a:srgbClr val="99CC00"/>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solidFill>
                  <a:srgbClr val="FF0000"/>
                </a:solidFill>
                <a:latin typeface="Times New Roman" panose="02020603050405020304" pitchFamily="18" charset="0"/>
                <a:ea typeface="长城楷体" pitchFamily="49" charset="-122"/>
              </a:rPr>
              <a:t>恒流区</a:t>
            </a:r>
            <a:endParaRPr lang="zh-CN" altLang="en-US" sz="2400" b="1" dirty="0">
              <a:solidFill>
                <a:srgbClr val="FF0000"/>
              </a:solidFill>
              <a:latin typeface="Times New Roman" panose="02020603050405020304" pitchFamily="18" charset="0"/>
              <a:ea typeface="长城楷体" pitchFamily="49" charset="-122"/>
            </a:endParaRPr>
          </a:p>
        </p:txBody>
      </p:sp>
      <p:sp>
        <p:nvSpPr>
          <p:cNvPr id="51211" name="AutoShape 11"/>
          <p:cNvSpPr/>
          <p:nvPr/>
        </p:nvSpPr>
        <p:spPr>
          <a:xfrm>
            <a:off x="4572000" y="5798177"/>
            <a:ext cx="1148732" cy="513097"/>
          </a:xfrm>
          <a:prstGeom prst="wedgeRoundRectCallout">
            <a:avLst>
              <a:gd name="adj1" fmla="val 100130"/>
              <a:gd name="adj2" fmla="val -112653"/>
              <a:gd name="adj3" fmla="val 16667"/>
            </a:avLst>
          </a:prstGeom>
          <a:solidFill>
            <a:schemeClr val="bg1"/>
          </a:solidFill>
          <a:ln w="38100" cap="flat" cmpd="sng">
            <a:solidFill>
              <a:schemeClr val="folHlink"/>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solidFill>
                  <a:srgbClr val="003300"/>
                </a:solidFill>
                <a:latin typeface="Times New Roman" panose="02020603050405020304" pitchFamily="18" charset="0"/>
                <a:ea typeface="长城楷体" pitchFamily="49" charset="-122"/>
              </a:rPr>
              <a:t>截止区</a:t>
            </a:r>
            <a:endParaRPr lang="zh-CN" altLang="en-US" sz="2400" b="1" dirty="0">
              <a:solidFill>
                <a:srgbClr val="003300"/>
              </a:solidFill>
              <a:latin typeface="Times New Roman" panose="02020603050405020304" pitchFamily="18" charset="0"/>
              <a:ea typeface="长城楷体" pitchFamily="49" charset="-122"/>
            </a:endParaRPr>
          </a:p>
        </p:txBody>
      </p:sp>
      <p:sp>
        <p:nvSpPr>
          <p:cNvPr id="51212" name="AutoShape 12"/>
          <p:cNvSpPr/>
          <p:nvPr/>
        </p:nvSpPr>
        <p:spPr>
          <a:xfrm>
            <a:off x="7620000" y="3512177"/>
            <a:ext cx="1148732" cy="513097"/>
          </a:xfrm>
          <a:prstGeom prst="wedgeRoundRectCallout">
            <a:avLst>
              <a:gd name="adj1" fmla="val -80264"/>
              <a:gd name="adj2" fmla="val 173495"/>
              <a:gd name="adj3" fmla="val 16667"/>
            </a:avLst>
          </a:prstGeom>
          <a:solidFill>
            <a:schemeClr val="bg1"/>
          </a:solidFill>
          <a:ln w="38100" cap="flat" cmpd="sng">
            <a:solidFill>
              <a:srgbClr val="99CC00"/>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solidFill>
                  <a:srgbClr val="003300"/>
                </a:solidFill>
                <a:latin typeface="Times New Roman" panose="02020603050405020304" pitchFamily="18" charset="0"/>
                <a:ea typeface="长城楷体" pitchFamily="49" charset="-122"/>
              </a:rPr>
              <a:t>击穿区</a:t>
            </a:r>
            <a:endParaRPr lang="zh-CN" altLang="en-US" sz="2400" b="1" dirty="0">
              <a:solidFill>
                <a:srgbClr val="003300"/>
              </a:solidFill>
              <a:latin typeface="Times New Roman" panose="02020603050405020304" pitchFamily="18" charset="0"/>
              <a:ea typeface="长城楷体" pitchFamily="49" charset="-122"/>
            </a:endParaRPr>
          </a:p>
        </p:txBody>
      </p:sp>
      <p:graphicFrame>
        <p:nvGraphicFramePr>
          <p:cNvPr id="103457" name="Object 20"/>
          <p:cNvGraphicFramePr/>
          <p:nvPr/>
        </p:nvGraphicFramePr>
        <p:xfrm>
          <a:off x="5940425" y="3573463"/>
          <a:ext cx="546100" cy="511175"/>
        </p:xfrm>
        <a:graphic>
          <a:graphicData uri="http://schemas.openxmlformats.org/presentationml/2006/ole">
            <mc:AlternateContent xmlns:mc="http://schemas.openxmlformats.org/markup-compatibility/2006">
              <mc:Choice xmlns:v="urn:schemas-microsoft-com:vml" Requires="v">
                <p:oleObj spid="_x0000_s3114" name="" r:id="rId11" imgW="205105" imgH="192405" progId="Equation.DSMT4">
                  <p:embed/>
                </p:oleObj>
              </mc:Choice>
              <mc:Fallback>
                <p:oleObj name="" r:id="rId11" imgW="205105" imgH="192405" progId="Equation.DSMT4">
                  <p:embed/>
                  <p:pic>
                    <p:nvPicPr>
                      <p:cNvPr id="0" name="图片 3113"/>
                      <p:cNvPicPr/>
                      <p:nvPr/>
                    </p:nvPicPr>
                    <p:blipFill>
                      <a:blip r:embed="rId5"/>
                      <a:stretch>
                        <a:fillRect/>
                      </a:stretch>
                    </p:blipFill>
                    <p:spPr>
                      <a:xfrm>
                        <a:off x="5940425" y="3573463"/>
                        <a:ext cx="546100" cy="511175"/>
                      </a:xfrm>
                      <a:prstGeom prst="rect">
                        <a:avLst/>
                      </a:prstGeom>
                      <a:noFill/>
                      <a:ln w="38100">
                        <a:noFill/>
                        <a:miter/>
                      </a:ln>
                    </p:spPr>
                  </p:pic>
                </p:oleObj>
              </mc:Fallback>
            </mc:AlternateContent>
          </a:graphicData>
        </a:graphic>
      </p:graphicFrame>
      <p:graphicFrame>
        <p:nvGraphicFramePr>
          <p:cNvPr id="103458" name="Object 2"/>
          <p:cNvGraphicFramePr/>
          <p:nvPr/>
        </p:nvGraphicFramePr>
        <p:xfrm>
          <a:off x="6300788" y="115888"/>
          <a:ext cx="2465387" cy="2509837"/>
        </p:xfrm>
        <a:graphic>
          <a:graphicData uri="http://schemas.openxmlformats.org/presentationml/2006/ole">
            <mc:AlternateContent xmlns:mc="http://schemas.openxmlformats.org/markup-compatibility/2006">
              <mc:Choice xmlns:v="urn:schemas-microsoft-com:vml" Requires="v">
                <p:oleObj spid="_x0000_s3113" name="" r:id="rId12" imgW="2576195" imgH="2918460" progId="Paint.Picture">
                  <p:embed/>
                </p:oleObj>
              </mc:Choice>
              <mc:Fallback>
                <p:oleObj name="" r:id="rId12" imgW="2576195" imgH="2918460" progId="Paint.Picture">
                  <p:embed/>
                  <p:pic>
                    <p:nvPicPr>
                      <p:cNvPr id="0" name="图片 3112"/>
                      <p:cNvPicPr/>
                      <p:nvPr/>
                    </p:nvPicPr>
                    <p:blipFill>
                      <a:blip r:embed="rId13"/>
                      <a:stretch>
                        <a:fillRect/>
                      </a:stretch>
                    </p:blipFill>
                    <p:spPr>
                      <a:xfrm>
                        <a:off x="6300788" y="115888"/>
                        <a:ext cx="2465387" cy="2509837"/>
                      </a:xfrm>
                      <a:prstGeom prst="rect">
                        <a:avLst/>
                      </a:prstGeom>
                      <a:noFill/>
                      <a:ln w="38100">
                        <a:noFill/>
                        <a:miter/>
                      </a:ln>
                    </p:spPr>
                  </p:pic>
                </p:oleObj>
              </mc:Fallback>
            </mc:AlternateContent>
          </a:graphicData>
        </a:graphic>
      </p:graphicFrame>
      <p:sp>
        <p:nvSpPr>
          <p:cNvPr id="102458" name="Rectangle 58"/>
          <p:cNvSpPr/>
          <p:nvPr/>
        </p:nvSpPr>
        <p:spPr>
          <a:xfrm>
            <a:off x="98425" y="6008688"/>
            <a:ext cx="1679575" cy="491490"/>
          </a:xfrm>
          <a:prstGeom prst="rect">
            <a:avLst/>
          </a:prstGeom>
          <a:noFill/>
          <a:ln w="25400">
            <a:noFill/>
          </a:ln>
        </p:spPr>
        <p:txBody>
          <a:bodyPr wrap="square" anchor="t" anchorCtr="0">
            <a:spAutoFit/>
          </a:bodyPr>
          <a:p>
            <a:pPr eaLnBrk="0" hangingPunct="0"/>
            <a:r>
              <a:rPr lang="en-US" altLang="zh-CN" sz="2600" b="1" i="1" dirty="0">
                <a:solidFill>
                  <a:srgbClr val="006600"/>
                </a:solidFill>
                <a:latin typeface="Times New Roman" panose="02020603050405020304" pitchFamily="18" charset="0"/>
                <a:ea typeface="楷体_GB2312" pitchFamily="49" charset="-122"/>
                <a:sym typeface="黑体" panose="02010609060101010101" pitchFamily="2" charset="-122"/>
              </a:rPr>
              <a:t>v</a:t>
            </a:r>
            <a:r>
              <a:rPr lang="en-US" altLang="zh-CN" sz="2600" b="1" baseline="-25000" dirty="0">
                <a:solidFill>
                  <a:srgbClr val="006600"/>
                </a:solidFill>
                <a:latin typeface="Times New Roman" panose="02020603050405020304" pitchFamily="18" charset="0"/>
                <a:ea typeface="楷体_GB2312" pitchFamily="49" charset="-122"/>
                <a:sym typeface="黑体" panose="02010609060101010101" pitchFamily="2" charset="-122"/>
              </a:rPr>
              <a:t>GS</a:t>
            </a:r>
            <a:r>
              <a:rPr lang="en-US" altLang="zh-CN" sz="2600" b="1" dirty="0">
                <a:solidFill>
                  <a:srgbClr val="006600"/>
                </a:solidFill>
                <a:latin typeface="Times New Roman" panose="02020603050405020304" pitchFamily="18" charset="0"/>
                <a:ea typeface="楷体_GB2312" pitchFamily="49" charset="-122"/>
                <a:sym typeface="黑体" panose="02010609060101010101" pitchFamily="2" charset="-122"/>
              </a:rPr>
              <a:t> </a:t>
            </a:r>
            <a:r>
              <a:rPr lang="en-US" altLang="zh-CN" sz="2600" b="1" dirty="0">
                <a:solidFill>
                  <a:srgbClr val="006600"/>
                </a:solidFill>
                <a:latin typeface="Times New Roman" panose="02020603050405020304" pitchFamily="18" charset="0"/>
                <a:ea typeface="楷体_GB2312" pitchFamily="49" charset="-122"/>
              </a:rPr>
              <a:t> ~</a:t>
            </a:r>
            <a:r>
              <a:rPr lang="en-US" altLang="zh-CN" sz="2600" b="1" dirty="0">
                <a:solidFill>
                  <a:srgbClr val="006600"/>
                </a:solidFill>
                <a:latin typeface="Times New Roman" panose="02020603050405020304" pitchFamily="18" charset="0"/>
                <a:ea typeface="楷体_GB2312" pitchFamily="49" charset="-122"/>
                <a:sym typeface="黑体" panose="02010609060101010101" pitchFamily="2" charset="-122"/>
              </a:rPr>
              <a:t>V</a:t>
            </a:r>
            <a:r>
              <a:rPr lang="en-US" altLang="zh-CN" sz="2600" b="1" baseline="-25000" dirty="0">
                <a:solidFill>
                  <a:srgbClr val="006600"/>
                </a:solidFill>
                <a:latin typeface="Times New Roman" panose="02020603050405020304" pitchFamily="18" charset="0"/>
                <a:ea typeface="楷体_GB2312" pitchFamily="49" charset="-122"/>
                <a:sym typeface="黑体" panose="02010609060101010101" pitchFamily="2" charset="-122"/>
              </a:rPr>
              <a:t>T</a:t>
            </a:r>
            <a:endParaRPr lang="en-US" altLang="zh-CN" sz="2600" b="1" baseline="-25000" dirty="0">
              <a:solidFill>
                <a:srgbClr val="006600"/>
              </a:solidFill>
              <a:latin typeface="Times New Roman" panose="02020603050405020304" pitchFamily="18" charset="0"/>
              <a:ea typeface="楷体_GB2312" pitchFamily="49" charset="-122"/>
            </a:endParaRPr>
          </a:p>
        </p:txBody>
      </p:sp>
      <p:sp>
        <p:nvSpPr>
          <p:cNvPr id="2" name="Rectangle 58"/>
          <p:cNvSpPr/>
          <p:nvPr/>
        </p:nvSpPr>
        <p:spPr>
          <a:xfrm>
            <a:off x="1803400" y="6008688"/>
            <a:ext cx="2951163" cy="491490"/>
          </a:xfrm>
          <a:prstGeom prst="rect">
            <a:avLst/>
          </a:prstGeom>
          <a:noFill/>
          <a:ln w="25400">
            <a:noFill/>
          </a:ln>
        </p:spPr>
        <p:txBody>
          <a:bodyPr wrap="square" anchor="t" anchorCtr="0">
            <a:spAutoFit/>
          </a:bodyPr>
          <a:p>
            <a:pPr eaLnBrk="0" hangingPunct="0"/>
            <a:r>
              <a:rPr lang="en-US" altLang="zh-CN" sz="2600" b="1" i="1" dirty="0">
                <a:solidFill>
                  <a:srgbClr val="006600"/>
                </a:solidFill>
                <a:latin typeface="Times New Roman" panose="02020603050405020304" pitchFamily="18" charset="0"/>
                <a:ea typeface="楷体_GB2312" pitchFamily="49" charset="-122"/>
                <a:sym typeface="黑体" panose="02010609060101010101" pitchFamily="2" charset="-122"/>
              </a:rPr>
              <a:t>v</a:t>
            </a:r>
            <a:r>
              <a:rPr lang="en-US" altLang="zh-CN" sz="2600" b="1" baseline="-25000" dirty="0">
                <a:solidFill>
                  <a:srgbClr val="006600"/>
                </a:solidFill>
                <a:latin typeface="Times New Roman" panose="02020603050405020304" pitchFamily="18" charset="0"/>
                <a:ea typeface="楷体_GB2312" pitchFamily="49" charset="-122"/>
                <a:sym typeface="黑体" panose="02010609060101010101" pitchFamily="2" charset="-122"/>
              </a:rPr>
              <a:t>DS </a:t>
            </a:r>
            <a:r>
              <a:rPr lang="en-US" altLang="zh-CN" sz="2600" b="1" dirty="0">
                <a:solidFill>
                  <a:srgbClr val="006600"/>
                </a:solidFill>
                <a:latin typeface="Times New Roman" panose="02020603050405020304" pitchFamily="18" charset="0"/>
                <a:ea typeface="楷体_GB2312" pitchFamily="49" charset="-122"/>
                <a:sym typeface="黑体" panose="02010609060101010101" pitchFamily="2" charset="-122"/>
              </a:rPr>
              <a:t> ~  </a:t>
            </a:r>
            <a:r>
              <a:rPr lang="en-US" altLang="zh-CN" sz="2600" b="1" baseline="-25000" dirty="0">
                <a:solidFill>
                  <a:srgbClr val="006600"/>
                </a:solidFill>
                <a:latin typeface="Times New Roman" panose="02020603050405020304" pitchFamily="18" charset="0"/>
                <a:ea typeface="楷体_GB2312" pitchFamily="49" charset="-122"/>
                <a:sym typeface="黑体" panose="02010609060101010101" pitchFamily="2" charset="-122"/>
              </a:rPr>
              <a:t> </a:t>
            </a:r>
            <a:r>
              <a:rPr lang="en-US" altLang="zh-CN" sz="2600" b="1" i="1" dirty="0">
                <a:solidFill>
                  <a:srgbClr val="006600"/>
                </a:solidFill>
                <a:latin typeface="Times New Roman" panose="02020603050405020304" pitchFamily="18" charset="0"/>
                <a:ea typeface="楷体_GB2312" pitchFamily="49" charset="-122"/>
                <a:sym typeface="黑体" panose="02010609060101010101" pitchFamily="2" charset="-122"/>
              </a:rPr>
              <a:t>v</a:t>
            </a:r>
            <a:r>
              <a:rPr lang="en-US" altLang="zh-CN" sz="2600" b="1" baseline="-25000" dirty="0">
                <a:solidFill>
                  <a:srgbClr val="006600"/>
                </a:solidFill>
                <a:latin typeface="Times New Roman" panose="02020603050405020304" pitchFamily="18" charset="0"/>
                <a:ea typeface="楷体_GB2312" pitchFamily="49" charset="-122"/>
                <a:sym typeface="黑体" panose="02010609060101010101" pitchFamily="2" charset="-122"/>
              </a:rPr>
              <a:t>GS</a:t>
            </a:r>
            <a:r>
              <a:rPr lang="en-US" altLang="zh-CN" sz="2600" b="1" dirty="0">
                <a:solidFill>
                  <a:srgbClr val="006600"/>
                </a:solidFill>
                <a:latin typeface="Times New Roman" panose="02020603050405020304" pitchFamily="18" charset="0"/>
                <a:ea typeface="楷体_GB2312" pitchFamily="49" charset="-122"/>
                <a:sym typeface="黑体" panose="02010609060101010101" pitchFamily="2" charset="-122"/>
              </a:rPr>
              <a:t> </a:t>
            </a:r>
            <a:r>
              <a:rPr lang="en-US" altLang="zh-CN" sz="2600" b="1" dirty="0">
                <a:solidFill>
                  <a:srgbClr val="006600"/>
                </a:solidFill>
                <a:latin typeface="Times New Roman" panose="02020603050405020304" pitchFamily="18" charset="0"/>
                <a:ea typeface="楷体_GB2312" pitchFamily="49" charset="-122"/>
              </a:rPr>
              <a:t> -  </a:t>
            </a:r>
            <a:r>
              <a:rPr lang="en-US" altLang="zh-CN" sz="2600" b="1" dirty="0">
                <a:solidFill>
                  <a:srgbClr val="006600"/>
                </a:solidFill>
                <a:latin typeface="Times New Roman" panose="02020603050405020304" pitchFamily="18" charset="0"/>
                <a:ea typeface="楷体_GB2312" pitchFamily="49" charset="-122"/>
                <a:sym typeface="黑体" panose="02010609060101010101" pitchFamily="2" charset="-122"/>
              </a:rPr>
              <a:t> V</a:t>
            </a:r>
            <a:r>
              <a:rPr lang="en-US" altLang="zh-CN" sz="2600" b="1" baseline="-25000" dirty="0">
                <a:solidFill>
                  <a:srgbClr val="006600"/>
                </a:solidFill>
                <a:latin typeface="Times New Roman" panose="02020603050405020304" pitchFamily="18" charset="0"/>
                <a:ea typeface="楷体_GB2312" pitchFamily="49" charset="-122"/>
                <a:sym typeface="黑体" panose="02010609060101010101" pitchFamily="2" charset="-122"/>
              </a:rPr>
              <a:t>T</a:t>
            </a:r>
            <a:endParaRPr lang="en-US" altLang="zh-CN" sz="2600" b="1" baseline="-25000" dirty="0">
              <a:solidFill>
                <a:srgbClr val="006600"/>
              </a:solidFill>
              <a:latin typeface="Times New Roman" panose="02020603050405020304" pitchFamily="18" charset="0"/>
              <a:ea typeface="楷体_GB2312" pitchFamily="49" charset="-122"/>
            </a:endParaRPr>
          </a:p>
        </p:txBody>
      </p:sp>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1.4.2 </a:t>
            </a:r>
            <a:r>
              <a:rPr lang="zh-CN" altLang="en-US" sz="3200" b="1" dirty="0">
                <a:solidFill>
                  <a:srgbClr val="FF0000"/>
                </a:solidFill>
                <a:latin typeface="黑体" panose="02010609060101010101" pitchFamily="2" charset="-122"/>
                <a:ea typeface="黑体" panose="02010609060101010101" pitchFamily="2" charset="-122"/>
              </a:rPr>
              <a:t>场效应管的特性与参数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ppt_x</p:attrName>
                                        </p:attrNameLst>
                                      </p:cBhvr>
                                      <p:tavLst>
                                        <p:tav tm="0">
                                          <p:val>
                                            <p:strVal val="0-#ppt_w/2"/>
                                          </p:val>
                                        </p:tav>
                                        <p:tav tm="100000">
                                          <p:val>
                                            <p:strVal val="#ppt_x"/>
                                          </p:val>
                                        </p:tav>
                                      </p:tavLst>
                                    </p:anim>
                                    <p:anim calcmode="lin" valueType="num">
                                      <p:cBhvr>
                                        <p:cTn id="8"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03"/>
                                        </p:tgtEl>
                                        <p:attrNameLst>
                                          <p:attrName>style.visibility</p:attrName>
                                        </p:attrNameLst>
                                      </p:cBhvr>
                                      <p:to>
                                        <p:strVal val="visible"/>
                                      </p:to>
                                    </p:set>
                                    <p:animEffect transition="in" filter="dissolve">
                                      <p:cBhvr>
                                        <p:cTn id="13" dur="500"/>
                                        <p:tgtEl>
                                          <p:spTgt spid="5120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209"/>
                                        </p:tgtEl>
                                        <p:attrNameLst>
                                          <p:attrName>style.visibility</p:attrName>
                                        </p:attrNameLst>
                                      </p:cBhvr>
                                      <p:to>
                                        <p:strVal val="visible"/>
                                      </p:to>
                                    </p:set>
                                    <p:animEffect transition="in" filter="blinds(horizontal)">
                                      <p:cBhvr>
                                        <p:cTn id="18" dur="500"/>
                                        <p:tgtEl>
                                          <p:spTgt spid="5120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06"/>
                                        </p:tgtEl>
                                        <p:attrNameLst>
                                          <p:attrName>style.visibility</p:attrName>
                                        </p:attrNameLst>
                                      </p:cBhvr>
                                      <p:to>
                                        <p:strVal val="visible"/>
                                      </p:to>
                                    </p:set>
                                    <p:animEffect transition="in" filter="dissolve">
                                      <p:cBhvr>
                                        <p:cTn id="23" dur="500"/>
                                        <p:tgtEl>
                                          <p:spTgt spid="5120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210"/>
                                        </p:tgtEl>
                                        <p:attrNameLst>
                                          <p:attrName>style.visibility</p:attrName>
                                        </p:attrNameLst>
                                      </p:cBhvr>
                                      <p:to>
                                        <p:strVal val="visible"/>
                                      </p:to>
                                    </p:set>
                                    <p:animEffect transition="in" filter="blinds(horizontal)">
                                      <p:cBhvr>
                                        <p:cTn id="28" dur="500"/>
                                        <p:tgtEl>
                                          <p:spTgt spid="512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1207"/>
                                        </p:tgtEl>
                                        <p:attrNameLst>
                                          <p:attrName>style.visibility</p:attrName>
                                        </p:attrNameLst>
                                      </p:cBhvr>
                                      <p:to>
                                        <p:strVal val="visible"/>
                                      </p:to>
                                    </p:set>
                                    <p:animEffect transition="in" filter="dissolve">
                                      <p:cBhvr>
                                        <p:cTn id="33" dur="500"/>
                                        <p:tgtEl>
                                          <p:spTgt spid="5120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51211"/>
                                        </p:tgtEl>
                                        <p:attrNameLst>
                                          <p:attrName>style.visibility</p:attrName>
                                        </p:attrNameLst>
                                      </p:cBhvr>
                                      <p:to>
                                        <p:strVal val="visible"/>
                                      </p:to>
                                    </p:set>
                                    <p:animEffect transition="in" filter="strips(downLeft)">
                                      <p:cBhvr>
                                        <p:cTn id="38" dur="500"/>
                                        <p:tgtEl>
                                          <p:spTgt spid="512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1208"/>
                                        </p:tgtEl>
                                        <p:attrNameLst>
                                          <p:attrName>style.visibility</p:attrName>
                                        </p:attrNameLst>
                                      </p:cBhvr>
                                      <p:to>
                                        <p:strVal val="visible"/>
                                      </p:to>
                                    </p:set>
                                    <p:animEffect transition="in" filter="dissolve">
                                      <p:cBhvr>
                                        <p:cTn id="43" dur="500"/>
                                        <p:tgtEl>
                                          <p:spTgt spid="5120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1212"/>
                                        </p:tgtEl>
                                        <p:attrNameLst>
                                          <p:attrName>style.visibility</p:attrName>
                                        </p:attrNameLst>
                                      </p:cBhvr>
                                      <p:to>
                                        <p:strVal val="visible"/>
                                      </p:to>
                                    </p:set>
                                    <p:animEffect transition="in" filter="blinds(horizontal)">
                                      <p:cBhvr>
                                        <p:cTn id="48" dur="500"/>
                                        <p:tgtEl>
                                          <p:spTgt spid="512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2458"/>
                                        </p:tgtEl>
                                        <p:attrNameLst>
                                          <p:attrName>style.visibility</p:attrName>
                                        </p:attrNameLst>
                                      </p:cBhvr>
                                      <p:to>
                                        <p:strVal val="visible"/>
                                      </p:to>
                                    </p:set>
                                    <p:animEffect transition="in" filter="wipe(left)">
                                      <p:cBhvr>
                                        <p:cTn id="53" dur="500"/>
                                        <p:tgtEl>
                                          <p:spTgt spid="10245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p:bldP spid="51206" grpId="0"/>
      <p:bldP spid="51207" grpId="0"/>
      <p:bldP spid="51208" grpId="0"/>
      <p:bldP spid="51209" grpId="0" bldLvl="0" animBg="1"/>
      <p:bldP spid="51210" grpId="0" bldLvl="0" animBg="1"/>
      <p:bldP spid="51211" grpId="0" bldLvl="0" animBg="1"/>
      <p:bldP spid="51212" grpId="0" bldLvl="0" animBg="1"/>
      <p:bldP spid="102458" grpId="0"/>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Rectangle 2"/>
          <p:cNvSpPr>
            <a:spLocks noGrp="1"/>
          </p:cNvSpPr>
          <p:nvPr>
            <p:ph idx="1"/>
          </p:nvPr>
        </p:nvSpPr>
        <p:spPr>
          <a:xfrm>
            <a:off x="468313" y="1125538"/>
            <a:ext cx="7772400" cy="531812"/>
          </a:xfrm>
        </p:spPr>
        <p:txBody>
          <a:bodyPr wrap="square" lIns="91440" tIns="45720" rIns="91440" bIns="45720" anchor="t" anchorCtr="0"/>
          <a:p>
            <a:pPr eaLnBrk="1" hangingPunct="1">
              <a:lnSpc>
                <a:spcPct val="105000"/>
              </a:lnSpc>
              <a:buSzPct val="60000"/>
              <a:buFont typeface="Wingdings" panose="05000000000000000000" pitchFamily="2" charset="2"/>
            </a:pPr>
            <a:r>
              <a:rPr lang="en-US" altLang="zh-CN" sz="2800" b="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转移特性曲线：    </a:t>
            </a:r>
            <a:r>
              <a:rPr lang="en-US" altLang="zh-CN" sz="2800" b="1" i="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800" b="1" kern="12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2800" b="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2800" b="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i="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b="1" kern="12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GS</a:t>
            </a:r>
            <a:r>
              <a:rPr lang="en-US" altLang="zh-CN" sz="2800" b="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a:t>
            </a:r>
            <a:r>
              <a:rPr lang="en-US" altLang="zh-CN" sz="2000" b="1" i="1" kern="12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1400" b="1" kern="1200" baseline="-25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DS</a:t>
            </a:r>
            <a:r>
              <a:rPr lang="en-US" altLang="zh-CN" sz="2800" b="1" kern="1200" baseline="-1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=const</a:t>
            </a:r>
            <a:endParaRPr lang="en-US" altLang="zh-CN" sz="2800" b="1" kern="1200" baseline="-1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2165" name="AutoShape 5"/>
          <p:cNvSpPr/>
          <p:nvPr/>
        </p:nvSpPr>
        <p:spPr>
          <a:xfrm>
            <a:off x="2124075" y="5661025"/>
            <a:ext cx="2735263" cy="533400"/>
          </a:xfrm>
          <a:prstGeom prst="wedgeRoundRectCallout">
            <a:avLst>
              <a:gd name="adj1" fmla="val -9431"/>
              <a:gd name="adj2" fmla="val -146431"/>
              <a:gd name="adj3" fmla="val 16667"/>
            </a:avLst>
          </a:prstGeom>
          <a:solidFill>
            <a:srgbClr val="CCFFFF"/>
          </a:solidFill>
          <a:ln w="27051" cap="flat" cmpd="sng">
            <a:solidFill>
              <a:srgbClr val="0000FF"/>
            </a:solidFill>
            <a:prstDash val="solid"/>
            <a:miter/>
            <a:headEnd type="none" w="med" len="med"/>
            <a:tailEnd type="none" w="med" len="med"/>
          </a:ln>
        </p:spPr>
        <p:txBody>
          <a:bodyPr anchor="t" anchorCtr="0"/>
          <a:p>
            <a:pPr eaLnBrk="0" hangingPunct="0"/>
            <a:r>
              <a:rPr lang="zh-CN" altLang="en-US" sz="2400" b="1" i="1" dirty="0">
                <a:solidFill>
                  <a:srgbClr val="000066"/>
                </a:solidFill>
                <a:latin typeface="Times New Roman" panose="02020603050405020304" pitchFamily="18" charset="0"/>
                <a:ea typeface="宋体" panose="02010600030101010101" pitchFamily="2" charset="-122"/>
              </a:rPr>
              <a:t>开启电压</a:t>
            </a:r>
            <a:r>
              <a:rPr lang="en-US" altLang="zh-CN" sz="2400" b="1" i="1" dirty="0">
                <a:solidFill>
                  <a:srgbClr val="000066"/>
                </a:solidFill>
                <a:latin typeface="Times New Roman" panose="02020603050405020304" pitchFamily="18" charset="0"/>
                <a:ea typeface="宋体" panose="02010600030101010101" pitchFamily="2" charset="-122"/>
              </a:rPr>
              <a:t>V</a:t>
            </a:r>
            <a:r>
              <a:rPr lang="en-US" altLang="zh-CN" sz="2400" b="1" baseline="-25000" dirty="0">
                <a:solidFill>
                  <a:srgbClr val="000066"/>
                </a:solidFill>
                <a:latin typeface="Times New Roman" panose="02020603050405020304" pitchFamily="18" charset="0"/>
                <a:ea typeface="宋体" panose="02010600030101010101" pitchFamily="2" charset="-122"/>
              </a:rPr>
              <a:t>T</a:t>
            </a:r>
            <a:endParaRPr lang="en-US" altLang="zh-CN" sz="2400" b="1" dirty="0">
              <a:solidFill>
                <a:srgbClr val="000066"/>
              </a:solidFill>
              <a:latin typeface="Times New Roman" panose="02020603050405020304" pitchFamily="18" charset="0"/>
              <a:ea typeface="宋体" panose="02010600030101010101" pitchFamily="2" charset="-122"/>
            </a:endParaRPr>
          </a:p>
        </p:txBody>
      </p:sp>
      <p:grpSp>
        <p:nvGrpSpPr>
          <p:cNvPr id="2" name="Group 201"/>
          <p:cNvGrpSpPr/>
          <p:nvPr/>
        </p:nvGrpSpPr>
        <p:grpSpPr>
          <a:xfrm>
            <a:off x="1692275" y="2133600"/>
            <a:ext cx="4162425" cy="3392488"/>
            <a:chOff x="2841" y="1117"/>
            <a:chExt cx="2622" cy="2137"/>
          </a:xfrm>
        </p:grpSpPr>
        <p:sp>
          <p:nvSpPr>
            <p:cNvPr id="104452" name="Line 24"/>
            <p:cNvSpPr/>
            <p:nvPr/>
          </p:nvSpPr>
          <p:spPr>
            <a:xfrm flipH="1">
              <a:off x="3409" y="1140"/>
              <a:ext cx="12" cy="68"/>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3" name="Line 25"/>
            <p:cNvSpPr/>
            <p:nvPr/>
          </p:nvSpPr>
          <p:spPr>
            <a:xfrm flipH="1" flipV="1">
              <a:off x="3421" y="1140"/>
              <a:ext cx="11" cy="68"/>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4" name="Line 26"/>
            <p:cNvSpPr/>
            <p:nvPr/>
          </p:nvSpPr>
          <p:spPr>
            <a:xfrm>
              <a:off x="3409" y="1208"/>
              <a:ext cx="23"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5" name="Line 27"/>
            <p:cNvSpPr/>
            <p:nvPr/>
          </p:nvSpPr>
          <p:spPr>
            <a:xfrm>
              <a:off x="3432" y="1208"/>
              <a:ext cx="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6" name="Line 28"/>
            <p:cNvSpPr/>
            <p:nvPr/>
          </p:nvSpPr>
          <p:spPr>
            <a:xfrm>
              <a:off x="3421" y="1140"/>
              <a:ext cx="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7" name="Line 29"/>
            <p:cNvSpPr/>
            <p:nvPr/>
          </p:nvSpPr>
          <p:spPr>
            <a:xfrm flipV="1">
              <a:off x="3421" y="1140"/>
              <a:ext cx="1" cy="68"/>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8" name="Line 30"/>
            <p:cNvSpPr/>
            <p:nvPr/>
          </p:nvSpPr>
          <p:spPr>
            <a:xfrm>
              <a:off x="3409" y="1208"/>
              <a:ext cx="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59" name="Line 31"/>
            <p:cNvSpPr/>
            <p:nvPr/>
          </p:nvSpPr>
          <p:spPr>
            <a:xfrm flipV="1">
              <a:off x="3421" y="1208"/>
              <a:ext cx="1" cy="114"/>
            </a:xfrm>
            <a:prstGeom prst="line">
              <a:avLst/>
            </a:prstGeom>
            <a:ln w="1746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0" name="Line 32"/>
            <p:cNvSpPr/>
            <p:nvPr/>
          </p:nvSpPr>
          <p:spPr>
            <a:xfrm flipH="1">
              <a:off x="4853" y="2994"/>
              <a:ext cx="68" cy="1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1" name="Line 33"/>
            <p:cNvSpPr/>
            <p:nvPr/>
          </p:nvSpPr>
          <p:spPr>
            <a:xfrm>
              <a:off x="4853" y="2982"/>
              <a:ext cx="68" cy="12"/>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2" name="Line 34"/>
            <p:cNvSpPr/>
            <p:nvPr/>
          </p:nvSpPr>
          <p:spPr>
            <a:xfrm flipV="1">
              <a:off x="4853" y="2982"/>
              <a:ext cx="1" cy="2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3" name="Line 35"/>
            <p:cNvSpPr/>
            <p:nvPr/>
          </p:nvSpPr>
          <p:spPr>
            <a:xfrm>
              <a:off x="4853" y="2982"/>
              <a:ext cx="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4" name="Line 36"/>
            <p:cNvSpPr/>
            <p:nvPr/>
          </p:nvSpPr>
          <p:spPr>
            <a:xfrm>
              <a:off x="4921" y="2994"/>
              <a:ext cx="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5" name="Line 37"/>
            <p:cNvSpPr/>
            <p:nvPr/>
          </p:nvSpPr>
          <p:spPr>
            <a:xfrm>
              <a:off x="4853" y="2994"/>
              <a:ext cx="68"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6" name="Line 38"/>
            <p:cNvSpPr/>
            <p:nvPr/>
          </p:nvSpPr>
          <p:spPr>
            <a:xfrm>
              <a:off x="4853" y="3005"/>
              <a:ext cx="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7" name="Line 39"/>
            <p:cNvSpPr/>
            <p:nvPr/>
          </p:nvSpPr>
          <p:spPr>
            <a:xfrm>
              <a:off x="4740" y="2994"/>
              <a:ext cx="113" cy="1"/>
            </a:xfrm>
            <a:prstGeom prst="line">
              <a:avLst/>
            </a:prstGeom>
            <a:ln w="1746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8" name="Line 48"/>
            <p:cNvSpPr/>
            <p:nvPr/>
          </p:nvSpPr>
          <p:spPr>
            <a:xfrm>
              <a:off x="3421" y="1197"/>
              <a:ext cx="1" cy="1819"/>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69" name="Line 61"/>
            <p:cNvSpPr/>
            <p:nvPr/>
          </p:nvSpPr>
          <p:spPr>
            <a:xfrm>
              <a:off x="3398" y="1424"/>
              <a:ext cx="46"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0" name="Line 62"/>
            <p:cNvSpPr/>
            <p:nvPr/>
          </p:nvSpPr>
          <p:spPr>
            <a:xfrm>
              <a:off x="3398" y="1822"/>
              <a:ext cx="46"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1" name="Line 63"/>
            <p:cNvSpPr/>
            <p:nvPr/>
          </p:nvSpPr>
          <p:spPr>
            <a:xfrm>
              <a:off x="3398" y="2232"/>
              <a:ext cx="46"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2" name="Line 64"/>
            <p:cNvSpPr/>
            <p:nvPr/>
          </p:nvSpPr>
          <p:spPr>
            <a:xfrm>
              <a:off x="3398" y="2641"/>
              <a:ext cx="46"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3" name="Line 65"/>
            <p:cNvSpPr/>
            <p:nvPr/>
          </p:nvSpPr>
          <p:spPr>
            <a:xfrm flipV="1">
              <a:off x="3762" y="2960"/>
              <a:ext cx="1" cy="45"/>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4" name="Line 67"/>
            <p:cNvSpPr/>
            <p:nvPr/>
          </p:nvSpPr>
          <p:spPr>
            <a:xfrm flipV="1">
              <a:off x="4433" y="2960"/>
              <a:ext cx="1" cy="45"/>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5" name="Line 68"/>
            <p:cNvSpPr/>
            <p:nvPr/>
          </p:nvSpPr>
          <p:spPr>
            <a:xfrm>
              <a:off x="3421" y="2994"/>
              <a:ext cx="1216"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6" name="Line 69"/>
            <p:cNvSpPr/>
            <p:nvPr/>
          </p:nvSpPr>
          <p:spPr>
            <a:xfrm flipV="1">
              <a:off x="3989" y="1606"/>
              <a:ext cx="432" cy="1239"/>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7" name="Arc 156"/>
            <p:cNvSpPr/>
            <p:nvPr/>
          </p:nvSpPr>
          <p:spPr>
            <a:xfrm>
              <a:off x="3762" y="2772"/>
              <a:ext cx="239" cy="233"/>
            </a:xfrm>
            <a:custGeom>
              <a:avLst/>
              <a:gdLst/>
              <a:ahLst/>
              <a:cxnLst>
                <a:cxn ang="0">
                  <a:pos x="0" y="0"/>
                </a:cxn>
                <a:cxn ang="0">
                  <a:pos x="0" y="0"/>
                </a:cxn>
                <a:cxn ang="0">
                  <a:pos x="0" y="0"/>
                </a:cxn>
              </a:cxnLst>
              <a:pathLst>
                <a:path w="22176" h="21600" fill="none">
                  <a:moveTo>
                    <a:pt x="22176" y="586"/>
                  </a:moveTo>
                  <a:cubicBezTo>
                    <a:pt x="21858" y="12282"/>
                    <a:pt x="12285" y="21599"/>
                    <a:pt x="584" y="21600"/>
                  </a:cubicBezTo>
                  <a:cubicBezTo>
                    <a:pt x="389" y="21600"/>
                    <a:pt x="194" y="21597"/>
                    <a:pt x="-1" y="21592"/>
                  </a:cubicBezTo>
                </a:path>
                <a:path w="22176" h="21600" stroke="0">
                  <a:moveTo>
                    <a:pt x="22176" y="586"/>
                  </a:moveTo>
                  <a:cubicBezTo>
                    <a:pt x="21858" y="12282"/>
                    <a:pt x="12285" y="21599"/>
                    <a:pt x="584" y="21600"/>
                  </a:cubicBezTo>
                  <a:cubicBezTo>
                    <a:pt x="389" y="21600"/>
                    <a:pt x="194" y="21597"/>
                    <a:pt x="-1" y="21592"/>
                  </a:cubicBezTo>
                  <a:lnTo>
                    <a:pt x="584" y="0"/>
                  </a:lnTo>
                  <a:close/>
                </a:path>
              </a:pathLst>
            </a:custGeom>
            <a:noFill/>
            <a:ln w="17463" cap="flat" cmpd="sng">
              <a:solidFill>
                <a:srgbClr val="000000"/>
              </a:solidFill>
              <a:prstDash val="solid"/>
              <a:round/>
              <a:headEnd type="none" w="med" len="med"/>
              <a:tailEnd type="none" w="med" len="med"/>
            </a:ln>
          </p:spPr>
          <p:txBody>
            <a:bodyPr/>
            <a:p>
              <a:endParaRPr lang="zh-CN" altLang="en-US"/>
            </a:p>
          </p:txBody>
        </p:sp>
        <p:sp>
          <p:nvSpPr>
            <p:cNvPr id="104478" name="Line 159"/>
            <p:cNvSpPr/>
            <p:nvPr/>
          </p:nvSpPr>
          <p:spPr>
            <a:xfrm flipV="1">
              <a:off x="3421" y="1322"/>
              <a:ext cx="1" cy="284"/>
            </a:xfrm>
            <a:prstGeom prst="line">
              <a:avLst/>
            </a:prstGeom>
            <a:ln w="1746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79" name="Line 160"/>
            <p:cNvSpPr/>
            <p:nvPr/>
          </p:nvSpPr>
          <p:spPr>
            <a:xfrm>
              <a:off x="4626" y="2994"/>
              <a:ext cx="114" cy="1"/>
            </a:xfrm>
            <a:prstGeom prst="line">
              <a:avLst/>
            </a:prstGeom>
            <a:ln w="1746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4480" name="Rectangle 180"/>
            <p:cNvSpPr/>
            <p:nvPr/>
          </p:nvSpPr>
          <p:spPr>
            <a:xfrm>
              <a:off x="2841" y="2857"/>
              <a:ext cx="60" cy="163"/>
            </a:xfrm>
            <a:prstGeom prst="rect">
              <a:avLst/>
            </a:prstGeom>
            <a:noFill/>
            <a:ln w="9525">
              <a:noFill/>
            </a:ln>
          </p:spPr>
          <p:txBody>
            <a:bodyPr wrap="none" lIns="0" tIns="0" rIns="0" bIns="0" anchor="t" anchorCtr="0">
              <a:spAutoFit/>
            </a:bodyPr>
            <a:p>
              <a:r>
                <a:rPr lang="en-US" altLang="zh-CN" sz="1700" i="1" dirty="0">
                  <a:solidFill>
                    <a:srgbClr val="000000"/>
                  </a:solidFill>
                  <a:latin typeface="Times New Roman" panose="02020603050405020304" pitchFamily="18" charset="0"/>
                  <a:ea typeface="宋体" panose="02010600030101010101" pitchFamily="2" charset="-122"/>
                </a:rPr>
                <a:t>v</a:t>
              </a:r>
              <a:endParaRPr lang="en-US" altLang="zh-CN" dirty="0">
                <a:latin typeface="Arial" panose="020B0604020202020204" pitchFamily="34" charset="0"/>
                <a:ea typeface="宋体" panose="02010600030101010101" pitchFamily="2" charset="-122"/>
              </a:endParaRPr>
            </a:p>
          </p:txBody>
        </p:sp>
        <p:sp>
          <p:nvSpPr>
            <p:cNvPr id="104481" name="Rectangle 181"/>
            <p:cNvSpPr/>
            <p:nvPr/>
          </p:nvSpPr>
          <p:spPr>
            <a:xfrm>
              <a:off x="2898" y="2948"/>
              <a:ext cx="133" cy="125"/>
            </a:xfrm>
            <a:prstGeom prst="rect">
              <a:avLst/>
            </a:prstGeom>
            <a:noFill/>
            <a:ln w="9525">
              <a:noFill/>
            </a:ln>
          </p:spPr>
          <p:txBody>
            <a:bodyPr wrap="none" lIns="0" tIns="0" rIns="0" bIns="0" anchor="t" anchorCtr="0">
              <a:spAutoFit/>
            </a:bodyPr>
            <a:p>
              <a:r>
                <a:rPr lang="en-US" altLang="zh-CN" sz="1300" dirty="0">
                  <a:solidFill>
                    <a:srgbClr val="000000"/>
                  </a:solidFill>
                  <a:latin typeface="Times New Roman" panose="02020603050405020304" pitchFamily="18" charset="0"/>
                  <a:ea typeface="宋体" panose="02010600030101010101" pitchFamily="2" charset="-122"/>
                </a:rPr>
                <a:t>DS</a:t>
              </a:r>
              <a:endParaRPr lang="en-US" altLang="zh-CN" dirty="0">
                <a:latin typeface="Arial" panose="020B0604020202020204" pitchFamily="34" charset="0"/>
                <a:ea typeface="宋体" panose="02010600030101010101" pitchFamily="2" charset="-122"/>
              </a:endParaRPr>
            </a:p>
          </p:txBody>
        </p:sp>
        <p:sp>
          <p:nvSpPr>
            <p:cNvPr id="104482" name="Rectangle 182"/>
            <p:cNvSpPr/>
            <p:nvPr/>
          </p:nvSpPr>
          <p:spPr>
            <a:xfrm>
              <a:off x="3091" y="2914"/>
              <a:ext cx="246" cy="163"/>
            </a:xfrm>
            <a:prstGeom prst="rect">
              <a:avLst/>
            </a:prstGeom>
            <a:noFill/>
            <a:ln w="9525">
              <a:noFill/>
            </a:ln>
          </p:spPr>
          <p:txBody>
            <a:bodyPr wrap="none" lIns="0" tIns="0" rIns="0" bIns="0" anchor="t" anchorCtr="0">
              <a:spAutoFit/>
            </a:bodyPr>
            <a:p>
              <a:r>
                <a:rPr lang="en-US" altLang="zh-CN" sz="1700" dirty="0">
                  <a:solidFill>
                    <a:srgbClr val="000000"/>
                  </a:solidFill>
                  <a:latin typeface="Courier New" panose="02070309020205020404" pitchFamily="49" charset="0"/>
                  <a:ea typeface="宋体" panose="02010600030101010101" pitchFamily="2" charset="-122"/>
                </a:rPr>
                <a:t>(V)</a:t>
              </a:r>
              <a:endParaRPr lang="en-US" altLang="zh-CN" dirty="0">
                <a:latin typeface="Arial" panose="020B0604020202020204" pitchFamily="34" charset="0"/>
                <a:ea typeface="宋体" panose="02010600030101010101" pitchFamily="2" charset="-122"/>
              </a:endParaRPr>
            </a:p>
          </p:txBody>
        </p:sp>
        <p:sp>
          <p:nvSpPr>
            <p:cNvPr id="104483" name="Rectangle 183"/>
            <p:cNvSpPr/>
            <p:nvPr/>
          </p:nvSpPr>
          <p:spPr>
            <a:xfrm>
              <a:off x="3523" y="1197"/>
              <a:ext cx="75" cy="125"/>
            </a:xfrm>
            <a:prstGeom prst="rect">
              <a:avLst/>
            </a:prstGeom>
            <a:noFill/>
            <a:ln w="9525">
              <a:noFill/>
            </a:ln>
          </p:spPr>
          <p:txBody>
            <a:bodyPr wrap="none" lIns="0" tIns="0" rIns="0" bIns="0" anchor="t" anchorCtr="0">
              <a:spAutoFit/>
            </a:bodyPr>
            <a:p>
              <a:r>
                <a:rPr lang="en-US" altLang="zh-CN" sz="1300" dirty="0">
                  <a:solidFill>
                    <a:srgbClr val="000000"/>
                  </a:solidFill>
                  <a:latin typeface="Times New Roman" panose="02020603050405020304" pitchFamily="18" charset="0"/>
                  <a:ea typeface="宋体" panose="02010600030101010101" pitchFamily="2" charset="-122"/>
                </a:rPr>
                <a:t>D</a:t>
              </a:r>
              <a:endParaRPr lang="en-US" altLang="zh-CN" dirty="0">
                <a:latin typeface="Arial" panose="020B0604020202020204" pitchFamily="34" charset="0"/>
                <a:ea typeface="宋体" panose="02010600030101010101" pitchFamily="2" charset="-122"/>
              </a:endParaRPr>
            </a:p>
          </p:txBody>
        </p:sp>
        <p:sp>
          <p:nvSpPr>
            <p:cNvPr id="104484" name="Rectangle 184"/>
            <p:cNvSpPr/>
            <p:nvPr/>
          </p:nvSpPr>
          <p:spPr>
            <a:xfrm>
              <a:off x="3466" y="1117"/>
              <a:ext cx="38" cy="163"/>
            </a:xfrm>
            <a:prstGeom prst="rect">
              <a:avLst/>
            </a:prstGeom>
            <a:noFill/>
            <a:ln w="9525">
              <a:noFill/>
            </a:ln>
          </p:spPr>
          <p:txBody>
            <a:bodyPr wrap="none" lIns="0" tIns="0" rIns="0" bIns="0" anchor="t" anchorCtr="0">
              <a:spAutoFit/>
            </a:bodyPr>
            <a:p>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dirty="0">
                <a:latin typeface="Arial" panose="020B0604020202020204" pitchFamily="34" charset="0"/>
                <a:ea typeface="宋体" panose="02010600030101010101" pitchFamily="2" charset="-122"/>
              </a:endParaRPr>
            </a:p>
          </p:txBody>
        </p:sp>
        <p:sp>
          <p:nvSpPr>
            <p:cNvPr id="104485" name="Rectangle 185"/>
            <p:cNvSpPr/>
            <p:nvPr/>
          </p:nvSpPr>
          <p:spPr>
            <a:xfrm>
              <a:off x="3614" y="1151"/>
              <a:ext cx="328" cy="163"/>
            </a:xfrm>
            <a:prstGeom prst="rect">
              <a:avLst/>
            </a:prstGeom>
            <a:noFill/>
            <a:ln w="9525">
              <a:noFill/>
            </a:ln>
          </p:spPr>
          <p:txBody>
            <a:bodyPr wrap="none" lIns="0" tIns="0" rIns="0" bIns="0" anchor="t" anchorCtr="0">
              <a:spAutoFit/>
            </a:bodyPr>
            <a:p>
              <a:r>
                <a:rPr lang="en-US" altLang="zh-CN" sz="1700" dirty="0">
                  <a:solidFill>
                    <a:srgbClr val="000000"/>
                  </a:solidFill>
                  <a:latin typeface="Courier New" panose="02070309020205020404" pitchFamily="49" charset="0"/>
                  <a:ea typeface="宋体" panose="02010600030101010101" pitchFamily="2" charset="-122"/>
                </a:rPr>
                <a:t>(mA)</a:t>
              </a:r>
              <a:endParaRPr lang="en-US" altLang="zh-CN" dirty="0">
                <a:latin typeface="Arial" panose="020B0604020202020204" pitchFamily="34" charset="0"/>
                <a:ea typeface="宋体" panose="02010600030101010101" pitchFamily="2" charset="-122"/>
              </a:endParaRPr>
            </a:p>
          </p:txBody>
        </p:sp>
        <p:sp>
          <p:nvSpPr>
            <p:cNvPr id="104486" name="Rectangle 191"/>
            <p:cNvSpPr/>
            <p:nvPr/>
          </p:nvSpPr>
          <p:spPr>
            <a:xfrm>
              <a:off x="3284" y="2584"/>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1</a:t>
              </a:r>
              <a:endParaRPr lang="en-US" altLang="zh-CN" dirty="0">
                <a:latin typeface="Arial" panose="020B0604020202020204" pitchFamily="34" charset="0"/>
                <a:ea typeface="宋体" panose="02010600030101010101" pitchFamily="2" charset="-122"/>
              </a:endParaRPr>
            </a:p>
          </p:txBody>
        </p:sp>
        <p:sp>
          <p:nvSpPr>
            <p:cNvPr id="104487" name="Rectangle 192"/>
            <p:cNvSpPr/>
            <p:nvPr/>
          </p:nvSpPr>
          <p:spPr>
            <a:xfrm>
              <a:off x="3273" y="1367"/>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4</a:t>
              </a:r>
              <a:endParaRPr lang="en-US" altLang="zh-CN" dirty="0">
                <a:latin typeface="Arial" panose="020B0604020202020204" pitchFamily="34" charset="0"/>
                <a:ea typeface="宋体" panose="02010600030101010101" pitchFamily="2" charset="-122"/>
              </a:endParaRPr>
            </a:p>
          </p:txBody>
        </p:sp>
        <p:sp>
          <p:nvSpPr>
            <p:cNvPr id="104488" name="Rectangle 193"/>
            <p:cNvSpPr/>
            <p:nvPr/>
          </p:nvSpPr>
          <p:spPr>
            <a:xfrm>
              <a:off x="3262" y="1754"/>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3</a:t>
              </a:r>
              <a:endParaRPr lang="en-US" altLang="zh-CN" dirty="0">
                <a:latin typeface="Arial" panose="020B0604020202020204" pitchFamily="34" charset="0"/>
                <a:ea typeface="宋体" panose="02010600030101010101" pitchFamily="2" charset="-122"/>
              </a:endParaRPr>
            </a:p>
          </p:txBody>
        </p:sp>
        <p:sp>
          <p:nvSpPr>
            <p:cNvPr id="104489" name="Rectangle 194"/>
            <p:cNvSpPr/>
            <p:nvPr/>
          </p:nvSpPr>
          <p:spPr>
            <a:xfrm>
              <a:off x="3273" y="2197"/>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2</a:t>
              </a:r>
              <a:endParaRPr lang="en-US" altLang="zh-CN" dirty="0">
                <a:latin typeface="Arial" panose="020B0604020202020204" pitchFamily="34" charset="0"/>
                <a:ea typeface="宋体" panose="02010600030101010101" pitchFamily="2" charset="-122"/>
              </a:endParaRPr>
            </a:p>
          </p:txBody>
        </p:sp>
        <p:sp>
          <p:nvSpPr>
            <p:cNvPr id="104490" name="Rectangle 195"/>
            <p:cNvSpPr/>
            <p:nvPr/>
          </p:nvSpPr>
          <p:spPr>
            <a:xfrm>
              <a:off x="5217" y="2948"/>
              <a:ext cx="246" cy="163"/>
            </a:xfrm>
            <a:prstGeom prst="rect">
              <a:avLst/>
            </a:prstGeom>
            <a:noFill/>
            <a:ln w="9525">
              <a:noFill/>
            </a:ln>
          </p:spPr>
          <p:txBody>
            <a:bodyPr wrap="none" lIns="0" tIns="0" rIns="0" bIns="0" anchor="t" anchorCtr="0">
              <a:spAutoFit/>
            </a:bodyPr>
            <a:p>
              <a:r>
                <a:rPr lang="en-US" altLang="zh-CN" sz="1700" dirty="0">
                  <a:solidFill>
                    <a:srgbClr val="000000"/>
                  </a:solidFill>
                  <a:latin typeface="Courier New" panose="02070309020205020404" pitchFamily="49" charset="0"/>
                  <a:ea typeface="宋体" panose="02010600030101010101" pitchFamily="2" charset="-122"/>
                </a:rPr>
                <a:t>(V)</a:t>
              </a:r>
              <a:endParaRPr lang="en-US" altLang="zh-CN" dirty="0">
                <a:latin typeface="Arial" panose="020B0604020202020204" pitchFamily="34" charset="0"/>
                <a:ea typeface="宋体" panose="02010600030101010101" pitchFamily="2" charset="-122"/>
              </a:endParaRPr>
            </a:p>
          </p:txBody>
        </p:sp>
        <p:sp>
          <p:nvSpPr>
            <p:cNvPr id="104491" name="Rectangle 196"/>
            <p:cNvSpPr/>
            <p:nvPr/>
          </p:nvSpPr>
          <p:spPr>
            <a:xfrm>
              <a:off x="4967" y="2891"/>
              <a:ext cx="60" cy="163"/>
            </a:xfrm>
            <a:prstGeom prst="rect">
              <a:avLst/>
            </a:prstGeom>
            <a:noFill/>
            <a:ln w="9525">
              <a:noFill/>
            </a:ln>
          </p:spPr>
          <p:txBody>
            <a:bodyPr wrap="none" lIns="0" tIns="0" rIns="0" bIns="0" anchor="t" anchorCtr="0">
              <a:spAutoFit/>
            </a:bodyPr>
            <a:p>
              <a:r>
                <a:rPr lang="en-US" altLang="zh-CN" sz="1700" i="1" dirty="0">
                  <a:solidFill>
                    <a:srgbClr val="000000"/>
                  </a:solidFill>
                  <a:latin typeface="Times New Roman" panose="02020603050405020304" pitchFamily="18" charset="0"/>
                  <a:ea typeface="宋体" panose="02010600030101010101" pitchFamily="2" charset="-122"/>
                </a:rPr>
                <a:t>v</a:t>
              </a:r>
              <a:endParaRPr lang="en-US" altLang="zh-CN" dirty="0">
                <a:latin typeface="Arial" panose="020B0604020202020204" pitchFamily="34" charset="0"/>
                <a:ea typeface="宋体" panose="02010600030101010101" pitchFamily="2" charset="-122"/>
              </a:endParaRPr>
            </a:p>
          </p:txBody>
        </p:sp>
        <p:sp>
          <p:nvSpPr>
            <p:cNvPr id="104492" name="Rectangle 197"/>
            <p:cNvSpPr/>
            <p:nvPr/>
          </p:nvSpPr>
          <p:spPr>
            <a:xfrm>
              <a:off x="5024" y="2982"/>
              <a:ext cx="133" cy="125"/>
            </a:xfrm>
            <a:prstGeom prst="rect">
              <a:avLst/>
            </a:prstGeom>
            <a:noFill/>
            <a:ln w="9525">
              <a:noFill/>
            </a:ln>
          </p:spPr>
          <p:txBody>
            <a:bodyPr wrap="none" lIns="0" tIns="0" rIns="0" bIns="0" anchor="t" anchorCtr="0">
              <a:spAutoFit/>
            </a:bodyPr>
            <a:p>
              <a:r>
                <a:rPr lang="en-US" altLang="zh-CN" sz="1300" dirty="0">
                  <a:solidFill>
                    <a:srgbClr val="000000"/>
                  </a:solidFill>
                  <a:latin typeface="Times New Roman" panose="02020603050405020304" pitchFamily="18" charset="0"/>
                  <a:ea typeface="宋体" panose="02010600030101010101" pitchFamily="2" charset="-122"/>
                </a:rPr>
                <a:t>GS</a:t>
              </a:r>
              <a:endParaRPr lang="en-US" altLang="zh-CN" dirty="0">
                <a:latin typeface="Arial" panose="020B0604020202020204" pitchFamily="34" charset="0"/>
                <a:ea typeface="宋体" panose="02010600030101010101" pitchFamily="2" charset="-122"/>
              </a:endParaRPr>
            </a:p>
          </p:txBody>
        </p:sp>
        <p:sp>
          <p:nvSpPr>
            <p:cNvPr id="104493" name="Rectangle 198"/>
            <p:cNvSpPr/>
            <p:nvPr/>
          </p:nvSpPr>
          <p:spPr>
            <a:xfrm>
              <a:off x="3739" y="3051"/>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2</a:t>
              </a:r>
              <a:endParaRPr lang="en-US" altLang="zh-CN" dirty="0">
                <a:latin typeface="Arial" panose="020B0604020202020204" pitchFamily="34" charset="0"/>
                <a:ea typeface="宋体" panose="02010600030101010101" pitchFamily="2" charset="-122"/>
              </a:endParaRPr>
            </a:p>
          </p:txBody>
        </p:sp>
        <p:sp>
          <p:nvSpPr>
            <p:cNvPr id="104494" name="Rectangle 199"/>
            <p:cNvSpPr/>
            <p:nvPr/>
          </p:nvSpPr>
          <p:spPr>
            <a:xfrm>
              <a:off x="4080" y="3062"/>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4</a:t>
              </a:r>
              <a:endParaRPr lang="en-US" altLang="zh-CN" dirty="0">
                <a:latin typeface="Arial" panose="020B0604020202020204" pitchFamily="34" charset="0"/>
                <a:ea typeface="宋体" panose="02010600030101010101" pitchFamily="2" charset="-122"/>
              </a:endParaRPr>
            </a:p>
          </p:txBody>
        </p:sp>
        <p:sp>
          <p:nvSpPr>
            <p:cNvPr id="104495" name="Rectangle 200"/>
            <p:cNvSpPr/>
            <p:nvPr/>
          </p:nvSpPr>
          <p:spPr>
            <a:xfrm>
              <a:off x="4399" y="3062"/>
              <a:ext cx="80" cy="192"/>
            </a:xfrm>
            <a:prstGeom prst="rect">
              <a:avLst/>
            </a:prstGeom>
            <a:noFill/>
            <a:ln w="9525">
              <a:noFill/>
            </a:ln>
          </p:spPr>
          <p:txBody>
            <a:bodyPr wrap="none" lIns="0" tIns="0" rIns="0" bIns="0" anchor="t" anchorCtr="0">
              <a:spAutoFit/>
            </a:bodyPr>
            <a:p>
              <a:r>
                <a:rPr lang="en-US" altLang="zh-CN" sz="2000" dirty="0">
                  <a:solidFill>
                    <a:srgbClr val="000000"/>
                  </a:solidFill>
                  <a:latin typeface="Times New Roman" panose="02020603050405020304" pitchFamily="18" charset="0"/>
                  <a:ea typeface="宋体" panose="02010600030101010101" pitchFamily="2" charset="-122"/>
                </a:rPr>
                <a:t>6</a:t>
              </a:r>
              <a:endParaRPr lang="en-US" altLang="zh-CN" dirty="0">
                <a:latin typeface="Arial" panose="020B0604020202020204" pitchFamily="34" charset="0"/>
                <a:ea typeface="宋体" panose="02010600030101010101" pitchFamily="2" charset="-122"/>
              </a:endParaRPr>
            </a:p>
          </p:txBody>
        </p:sp>
      </p:grpSp>
      <p:graphicFrame>
        <p:nvGraphicFramePr>
          <p:cNvPr id="104498" name="Object 2"/>
          <p:cNvGraphicFramePr/>
          <p:nvPr/>
        </p:nvGraphicFramePr>
        <p:xfrm>
          <a:off x="5972175" y="1778000"/>
          <a:ext cx="2603500" cy="2598738"/>
        </p:xfrm>
        <a:graphic>
          <a:graphicData uri="http://schemas.openxmlformats.org/presentationml/2006/ole">
            <mc:AlternateContent xmlns:mc="http://schemas.openxmlformats.org/markup-compatibility/2006">
              <mc:Choice xmlns:v="urn:schemas-microsoft-com:vml" Requires="v">
                <p:oleObj spid="_x0000_s3115" name="" r:id="rId1" imgW="2576195" imgH="2918460" progId="Paint.Picture">
                  <p:embed/>
                </p:oleObj>
              </mc:Choice>
              <mc:Fallback>
                <p:oleObj name="" r:id="rId1" imgW="2576195" imgH="2918460" progId="Paint.Picture">
                  <p:embed/>
                  <p:pic>
                    <p:nvPicPr>
                      <p:cNvPr id="0" name="图片 3114"/>
                      <p:cNvPicPr/>
                      <p:nvPr/>
                    </p:nvPicPr>
                    <p:blipFill>
                      <a:blip r:embed="rId2"/>
                      <a:stretch>
                        <a:fillRect/>
                      </a:stretch>
                    </p:blipFill>
                    <p:spPr>
                      <a:xfrm>
                        <a:off x="5972175" y="1778000"/>
                        <a:ext cx="2603500" cy="2598738"/>
                      </a:xfrm>
                      <a:prstGeom prst="rect">
                        <a:avLst/>
                      </a:prstGeom>
                      <a:noFill/>
                      <a:ln w="38100">
                        <a:noFill/>
                        <a:miter/>
                      </a:ln>
                    </p:spPr>
                  </p:pic>
                </p:oleObj>
              </mc:Fallback>
            </mc:AlternateContent>
          </a:graphicData>
        </a:graphic>
      </p:graphicFrame>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1.4.2 </a:t>
            </a:r>
            <a:r>
              <a:rPr lang="zh-CN" altLang="en-US" sz="3200" b="1" dirty="0">
                <a:solidFill>
                  <a:srgbClr val="FF0000"/>
                </a:solidFill>
                <a:latin typeface="黑体" panose="02010609060101010101" pitchFamily="2" charset="-122"/>
                <a:ea typeface="黑体" panose="02010609060101010101" pitchFamily="2" charset="-122"/>
              </a:rPr>
              <a:t>场效应管的特性与参数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Effect transition="in" filter="blinds(horizontal)">
                                      <p:cBhvr>
                                        <p:cTn id="12"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6" name="Rectangle 7"/>
          <p:cNvSpPr/>
          <p:nvPr/>
        </p:nvSpPr>
        <p:spPr>
          <a:xfrm>
            <a:off x="468313" y="1052513"/>
            <a:ext cx="5472112" cy="521970"/>
          </a:xfrm>
          <a:prstGeom prst="rect">
            <a:avLst/>
          </a:prstGeom>
          <a:noFill/>
          <a:ln w="9525">
            <a:noFill/>
          </a:ln>
        </p:spPr>
        <p:txBody>
          <a:bodyPr anchor="t" anchorCtr="0">
            <a:spAutoFit/>
          </a:bodyPr>
          <a:p>
            <a:pPr eaLnBrk="0" hangingPunct="0">
              <a:spcBef>
                <a:spcPct val="50000"/>
              </a:spcBef>
            </a:pPr>
            <a:r>
              <a:rPr lang="en-US" altLang="zh-CN" sz="2800" b="1" dirty="0">
                <a:solidFill>
                  <a:srgbClr val="0000FF"/>
                </a:solidFill>
                <a:latin typeface="Arial" panose="020B0604020202020204" pitchFamily="34" charset="0"/>
                <a:ea typeface="宋体" panose="02010600030101010101" pitchFamily="2" charset="-122"/>
              </a:rPr>
              <a:t>3  </a:t>
            </a:r>
            <a:r>
              <a:rPr lang="zh-CN" altLang="en-US" sz="2800" b="1" dirty="0">
                <a:solidFill>
                  <a:srgbClr val="0000FF"/>
                </a:solidFill>
                <a:latin typeface="Arial" panose="020B0604020202020204" pitchFamily="34" charset="0"/>
                <a:ea typeface="宋体" panose="02010600030101010101" pitchFamily="2" charset="-122"/>
              </a:rPr>
              <a:t>耗尽型</a:t>
            </a:r>
            <a:r>
              <a:rPr lang="en-US" altLang="zh-CN" sz="2800" b="1" dirty="0">
                <a:solidFill>
                  <a:srgbClr val="0000FF"/>
                </a:solidFill>
                <a:latin typeface="Arial" panose="020B0604020202020204" pitchFamily="34" charset="0"/>
                <a:ea typeface="宋体" panose="02010600030101010101" pitchFamily="2" charset="-122"/>
              </a:rPr>
              <a:t>NMOS</a:t>
            </a:r>
            <a:r>
              <a:rPr lang="zh-CN" altLang="en-US" sz="2800" b="1" dirty="0">
                <a:solidFill>
                  <a:srgbClr val="0000FF"/>
                </a:solidFill>
                <a:latin typeface="Arial" panose="020B0604020202020204" pitchFamily="34" charset="0"/>
                <a:ea typeface="宋体" panose="02010600030101010101" pitchFamily="2" charset="-122"/>
              </a:rPr>
              <a:t>管</a:t>
            </a:r>
            <a:endParaRPr lang="zh-CN" altLang="en-US" sz="2800" b="1" dirty="0">
              <a:solidFill>
                <a:srgbClr val="0000FF"/>
              </a:solidFill>
              <a:latin typeface="Arial" panose="020B0604020202020204" pitchFamily="34" charset="0"/>
              <a:ea typeface="宋体" panose="02010600030101010101" pitchFamily="2" charset="-122"/>
            </a:endParaRPr>
          </a:p>
        </p:txBody>
      </p:sp>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1.4.2 </a:t>
            </a:r>
            <a:r>
              <a:rPr lang="zh-CN" altLang="en-US" sz="3200" b="1" dirty="0">
                <a:solidFill>
                  <a:srgbClr val="FF0000"/>
                </a:solidFill>
                <a:latin typeface="黑体" panose="02010609060101010101" pitchFamily="2" charset="-122"/>
                <a:ea typeface="黑体" panose="02010609060101010101" pitchFamily="2" charset="-122"/>
              </a:rPr>
              <a:t>场效应管的特性与参数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9331" name="Text Box 5"/>
          <p:cNvSpPr txBox="1"/>
          <p:nvPr/>
        </p:nvSpPr>
        <p:spPr>
          <a:xfrm>
            <a:off x="792480" y="4912995"/>
            <a:ext cx="4201795" cy="460375"/>
          </a:xfrm>
          <a:prstGeom prst="rect">
            <a:avLst/>
          </a:prstGeom>
          <a:noFill/>
          <a:ln w="9525">
            <a:noFill/>
          </a:ln>
        </p:spPr>
        <p:txBody>
          <a:bodyPr wrap="square" anchor="t" anchorCtr="0">
            <a:spAutoFit/>
          </a:bodyPr>
          <a:p>
            <a:pPr algn="just" eaLnBrk="0" hangingPunct="0">
              <a:spcBef>
                <a:spcPct val="50000"/>
              </a:spcBef>
            </a:pPr>
            <a:r>
              <a:rPr lang="zh-CN" altLang="en-US" sz="2400" b="1" dirty="0">
                <a:solidFill>
                  <a:schemeClr val="tx1">
                    <a:lumMod val="50000"/>
                  </a:schemeClr>
                </a:solidFill>
                <a:latin typeface="Times New Roman" panose="02020603050405020304" pitchFamily="18" charset="0"/>
                <a:ea typeface="宋体" panose="02010600030101010101" pitchFamily="2" charset="-122"/>
              </a:rPr>
              <a:t>耗尽</a:t>
            </a:r>
            <a:r>
              <a:rPr lang="zh-CN" altLang="en-US" sz="2400" b="1" dirty="0">
                <a:solidFill>
                  <a:schemeClr val="tx1">
                    <a:lumMod val="50000"/>
                  </a:schemeClr>
                </a:solidFill>
                <a:latin typeface="Times New Roman" panose="02020603050405020304" pitchFamily="18" charset="0"/>
                <a:ea typeface="宋体" panose="02010600030101010101" pitchFamily="2" charset="-122"/>
              </a:rPr>
              <a:t>型</a:t>
            </a:r>
            <a:r>
              <a:rPr lang="en-US" altLang="zh-CN" sz="2400" b="1" dirty="0">
                <a:solidFill>
                  <a:schemeClr val="tx1">
                    <a:lumMod val="50000"/>
                  </a:schemeClr>
                </a:solidFill>
                <a:latin typeface="Times New Roman" panose="02020603050405020304" pitchFamily="18" charset="0"/>
                <a:ea typeface="宋体" panose="02010600030101010101" pitchFamily="2" charset="-122"/>
              </a:rPr>
              <a:t>NMOSFET</a:t>
            </a:r>
            <a:r>
              <a:rPr lang="zh-CN" altLang="en-US" sz="2400" b="1" dirty="0">
                <a:solidFill>
                  <a:schemeClr val="tx1">
                    <a:lumMod val="50000"/>
                  </a:schemeClr>
                </a:solidFill>
                <a:latin typeface="Times New Roman" panose="02020603050405020304" pitchFamily="18" charset="0"/>
                <a:ea typeface="宋体" panose="02010600030101010101" pitchFamily="2" charset="-122"/>
              </a:rPr>
              <a:t>结构图</a:t>
            </a:r>
            <a:endParaRPr lang="zh-CN" altLang="en-US" sz="2400" b="1" dirty="0">
              <a:solidFill>
                <a:schemeClr val="tx1">
                  <a:lumMod val="50000"/>
                </a:schemeClr>
              </a:solidFill>
              <a:latin typeface="Times New Roman" panose="02020603050405020304" pitchFamily="18" charset="0"/>
              <a:ea typeface="宋体" panose="02010600030101010101" pitchFamily="2" charset="-122"/>
            </a:endParaRPr>
          </a:p>
        </p:txBody>
      </p:sp>
      <p:pic>
        <p:nvPicPr>
          <p:cNvPr id="19464" name="图片 19463" descr="未标题-3 拷贝"/>
          <p:cNvPicPr>
            <a:picLocks noChangeAspect="1"/>
          </p:cNvPicPr>
          <p:nvPr/>
        </p:nvPicPr>
        <p:blipFill>
          <a:blip r:embed="rId1"/>
          <a:stretch>
            <a:fillRect/>
          </a:stretch>
        </p:blipFill>
        <p:spPr>
          <a:xfrm>
            <a:off x="792163" y="1484313"/>
            <a:ext cx="7524750" cy="3333750"/>
          </a:xfrm>
          <a:prstGeom prst="rect">
            <a:avLst/>
          </a:prstGeom>
          <a:noFill/>
          <a:ln w="9525">
            <a:noFill/>
          </a:ln>
        </p:spPr>
      </p:pic>
      <p:sp>
        <p:nvSpPr>
          <p:cNvPr id="2" name="Text Box 4"/>
          <p:cNvSpPr txBox="1"/>
          <p:nvPr/>
        </p:nvSpPr>
        <p:spPr>
          <a:xfrm>
            <a:off x="457200" y="5445125"/>
            <a:ext cx="8229600" cy="460375"/>
          </a:xfrm>
          <a:prstGeom prst="rect">
            <a:avLst/>
          </a:prstGeom>
          <a:noFill/>
          <a:ln w="9525">
            <a:noFill/>
          </a:ln>
        </p:spPr>
        <p:txBody>
          <a:bodyPr>
            <a:spAutoFit/>
          </a:bodyPr>
          <a:p>
            <a:pPr>
              <a:spcBef>
                <a:spcPct val="50000"/>
              </a:spcBef>
              <a:buFont typeface="Wingdings" panose="05000000000000000000" pitchFamily="2" charset="2"/>
              <a:buChar char="q"/>
            </a:pPr>
            <a:r>
              <a:rPr lang="zh-CN" altLang="en-US" sz="2400" b="1" dirty="0">
                <a:solidFill>
                  <a:srgbClr val="000000"/>
                </a:solidFill>
                <a:latin typeface="Times New Roman" panose="02020603050405020304" pitchFamily="18" charset="0"/>
              </a:rPr>
              <a:t>在栅极下方的</a:t>
            </a:r>
            <a:r>
              <a:rPr lang="en-US" altLang="zh-CN" sz="2400" b="1" dirty="0">
                <a:solidFill>
                  <a:srgbClr val="000000"/>
                </a:solidFill>
                <a:latin typeface="Times New Roman" panose="02020603050405020304" pitchFamily="18" charset="0"/>
              </a:rPr>
              <a:t>SiO2</a:t>
            </a:r>
            <a:r>
              <a:rPr lang="zh-CN" altLang="en-US" sz="2400" b="1" dirty="0">
                <a:solidFill>
                  <a:srgbClr val="000000"/>
                </a:solidFill>
                <a:latin typeface="Times New Roman" panose="02020603050405020304" pitchFamily="18" charset="0"/>
              </a:rPr>
              <a:t>绝缘层中掺入了一定量的正离子。</a:t>
            </a:r>
            <a:endParaRPr lang="zh-CN" altLang="en-US" sz="2400" b="1" dirty="0">
              <a:solidFill>
                <a:srgbClr val="000000"/>
              </a:solidFill>
              <a:latin typeface="Times New Roman" panose="02020603050405020304" pitchFamily="18" charset="0"/>
            </a:endParaRPr>
          </a:p>
        </p:txBody>
      </p:sp>
      <p:sp>
        <p:nvSpPr>
          <p:cNvPr id="3" name="Text Box 6"/>
          <p:cNvSpPr txBox="1"/>
          <p:nvPr/>
        </p:nvSpPr>
        <p:spPr>
          <a:xfrm>
            <a:off x="228600" y="5867400"/>
            <a:ext cx="5410200" cy="460375"/>
          </a:xfrm>
          <a:prstGeom prst="rect">
            <a:avLst/>
          </a:prstGeom>
          <a:noFill/>
          <a:ln w="9525">
            <a:noFill/>
          </a:ln>
        </p:spPr>
        <p:txBody>
          <a:bodyPr>
            <a:spAutoFit/>
          </a:bodyPr>
          <a:p>
            <a:pPr>
              <a:spcBef>
                <a:spcPct val="50000"/>
              </a:spcBef>
            </a:pPr>
            <a:endParaRPr lang="zh-CN" altLang="zh-CN" sz="2400" b="1" dirty="0">
              <a:latin typeface="Arial" panose="020B0604020202020204" pitchFamily="34" charset="0"/>
            </a:endParaRPr>
          </a:p>
        </p:txBody>
      </p:sp>
      <p:sp>
        <p:nvSpPr>
          <p:cNvPr id="4" name="Text Box 7"/>
          <p:cNvSpPr txBox="1"/>
          <p:nvPr/>
        </p:nvSpPr>
        <p:spPr>
          <a:xfrm>
            <a:off x="474980" y="5953760"/>
            <a:ext cx="7924800" cy="829945"/>
          </a:xfrm>
          <a:prstGeom prst="rect">
            <a:avLst/>
          </a:prstGeom>
          <a:noFill/>
          <a:ln w="9525">
            <a:noFill/>
          </a:ln>
        </p:spPr>
        <p:txBody>
          <a:bodyPr>
            <a:spAutoFit/>
          </a:bodyPr>
          <a:p>
            <a:pPr>
              <a:spcBef>
                <a:spcPct val="50000"/>
              </a:spcBef>
              <a:buFont typeface="Wingdings" panose="05000000000000000000" pitchFamily="2" charset="2"/>
              <a:buChar char="q"/>
            </a:pPr>
            <a:r>
              <a:rPr lang="zh-CN" altLang="en-US" sz="2400" b="1" dirty="0">
                <a:solidFill>
                  <a:srgbClr val="000000"/>
                </a:solidFill>
                <a:latin typeface="Times New Roman" panose="02020603050405020304" pitchFamily="18" charset="0"/>
              </a:rPr>
              <a:t>当</a:t>
            </a:r>
            <a:r>
              <a:rPr lang="en-US" altLang="zh-CN" sz="2400" b="1" i="1" dirty="0">
                <a:solidFill>
                  <a:srgbClr val="000000"/>
                </a:solidFill>
                <a:latin typeface="Times New Roman" panose="02020603050405020304" pitchFamily="18" charset="0"/>
              </a:rPr>
              <a:t>v</a:t>
            </a:r>
            <a:r>
              <a:rPr lang="en-US" altLang="zh-CN" sz="2400" b="1" baseline="-25000" dirty="0">
                <a:solidFill>
                  <a:srgbClr val="000000"/>
                </a:solidFill>
                <a:latin typeface="Times New Roman" panose="02020603050405020304" pitchFamily="18" charset="0"/>
              </a:rPr>
              <a:t>GS</a:t>
            </a:r>
            <a:r>
              <a:rPr lang="en-US" altLang="zh-CN" sz="2400" b="1" dirty="0">
                <a:solidFill>
                  <a:srgbClr val="000000"/>
                </a:solidFill>
                <a:latin typeface="Times New Roman" panose="02020603050405020304" pitchFamily="18" charset="0"/>
              </a:rPr>
              <a:t>=0</a:t>
            </a:r>
            <a:r>
              <a:rPr lang="zh-CN" altLang="en-US" sz="2400" b="1" dirty="0">
                <a:solidFill>
                  <a:srgbClr val="000000"/>
                </a:solidFill>
                <a:latin typeface="Times New Roman" panose="02020603050405020304" pitchFamily="18" charset="0"/>
              </a:rPr>
              <a:t>时，这些正离子已经感生出电子形成导电沟道。只要有漏源电压，就有漏极电流存在。</a:t>
            </a:r>
            <a:endParaRPr lang="zh-CN" altLang="en-US" sz="2400" b="1" dirty="0">
              <a:solidFill>
                <a:srgbClr val="000000"/>
              </a:solidFill>
              <a:latin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Rectangle 2"/>
          <p:cNvSpPr/>
          <p:nvPr/>
        </p:nvSpPr>
        <p:spPr>
          <a:xfrm>
            <a:off x="0" y="2056448"/>
            <a:ext cx="309880" cy="36830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6498" name="Rectangle 3"/>
          <p:cNvSpPr/>
          <p:nvPr/>
        </p:nvSpPr>
        <p:spPr>
          <a:xfrm>
            <a:off x="0" y="1818323"/>
            <a:ext cx="309880" cy="36830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6499" name="Rectangle 4"/>
          <p:cNvSpPr/>
          <p:nvPr/>
        </p:nvSpPr>
        <p:spPr>
          <a:xfrm>
            <a:off x="0" y="1827848"/>
            <a:ext cx="309880" cy="36830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graphicFrame>
        <p:nvGraphicFramePr>
          <p:cNvPr id="107525" name="Object 5"/>
          <p:cNvGraphicFramePr/>
          <p:nvPr/>
        </p:nvGraphicFramePr>
        <p:xfrm>
          <a:off x="647700" y="1677353"/>
          <a:ext cx="8064500" cy="3167062"/>
        </p:xfrm>
        <a:graphic>
          <a:graphicData uri="http://schemas.openxmlformats.org/presentationml/2006/ole">
            <mc:AlternateContent xmlns:mc="http://schemas.openxmlformats.org/markup-compatibility/2006">
              <mc:Choice xmlns:v="urn:schemas-microsoft-com:vml" Requires="v">
                <p:oleObj spid="_x0000_s3117" name="" r:id="rId1" imgW="5193030" imgH="2009140" progId="Visio.Drawing.6">
                  <p:embed/>
                </p:oleObj>
              </mc:Choice>
              <mc:Fallback>
                <p:oleObj name="" r:id="rId1" imgW="5193030" imgH="2009140" progId="Visio.Drawing.6">
                  <p:embed/>
                  <p:pic>
                    <p:nvPicPr>
                      <p:cNvPr id="0" name="图片 3116"/>
                      <p:cNvPicPr/>
                      <p:nvPr/>
                    </p:nvPicPr>
                    <p:blipFill>
                      <a:blip r:embed="rId2"/>
                      <a:srcRect b="14293"/>
                      <a:stretch>
                        <a:fillRect/>
                      </a:stretch>
                    </p:blipFill>
                    <p:spPr>
                      <a:xfrm>
                        <a:off x="647700" y="1677353"/>
                        <a:ext cx="8064500" cy="3167062"/>
                      </a:xfrm>
                      <a:prstGeom prst="rect">
                        <a:avLst/>
                      </a:prstGeom>
                      <a:noFill/>
                      <a:ln w="38100">
                        <a:noFill/>
                        <a:miter/>
                      </a:ln>
                    </p:spPr>
                  </p:pic>
                </p:oleObj>
              </mc:Fallback>
            </mc:AlternateContent>
          </a:graphicData>
        </a:graphic>
      </p:graphicFrame>
      <p:sp>
        <p:nvSpPr>
          <p:cNvPr id="107526" name="Text Box 6"/>
          <p:cNvSpPr txBox="1"/>
          <p:nvPr/>
        </p:nvSpPr>
        <p:spPr>
          <a:xfrm>
            <a:off x="1258888" y="4871085"/>
            <a:ext cx="6985000" cy="368300"/>
          </a:xfrm>
          <a:prstGeom prst="rect">
            <a:avLst/>
          </a:prstGeom>
          <a:noFill/>
          <a:ln w="9525">
            <a:noFill/>
          </a:ln>
        </p:spPr>
        <p:txBody>
          <a:bodyPr anchor="t" anchorCtr="0">
            <a:spAutoFit/>
          </a:bodyPr>
          <a:p>
            <a:pPr algn="just" eaLnBrk="0" hangingPunct="0">
              <a:spcBef>
                <a:spcPct val="50000"/>
              </a:spcBef>
            </a:pPr>
            <a:r>
              <a:rPr lang="zh-CN" altLang="en-US" b="1" dirty="0">
                <a:latin typeface="Times New Roman" panose="02020603050405020304" pitchFamily="18" charset="0"/>
                <a:ea typeface="宋体" panose="02010600030101010101" pitchFamily="2" charset="-122"/>
              </a:rPr>
              <a:t>（</a:t>
            </a:r>
            <a:r>
              <a:rPr lang="en-US" altLang="zh-CN" b="1" dirty="0">
                <a:latin typeface="Times New Roman" panose="02020603050405020304" pitchFamily="18" charset="0"/>
                <a:ea typeface="宋体" panose="02010600030101010101" pitchFamily="2" charset="-122"/>
              </a:rPr>
              <a:t>a</a:t>
            </a:r>
            <a:r>
              <a:rPr lang="zh-CN" altLang="en-US" b="1" dirty="0">
                <a:latin typeface="Times New Roman" panose="02020603050405020304" pitchFamily="18" charset="0"/>
                <a:ea typeface="宋体" panose="02010600030101010101" pitchFamily="2" charset="-122"/>
              </a:rPr>
              <a:t>）转移特性曲线                                     （</a:t>
            </a:r>
            <a:r>
              <a:rPr lang="en-US" altLang="zh-CN" b="1" dirty="0">
                <a:latin typeface="Times New Roman" panose="02020603050405020304" pitchFamily="18" charset="0"/>
                <a:ea typeface="宋体" panose="02010600030101010101" pitchFamily="2" charset="-122"/>
              </a:rPr>
              <a:t>b</a:t>
            </a:r>
            <a:r>
              <a:rPr lang="zh-CN" altLang="en-US" b="1" dirty="0">
                <a:latin typeface="Times New Roman" panose="02020603050405020304" pitchFamily="18" charset="0"/>
                <a:ea typeface="宋体" panose="02010600030101010101" pitchFamily="2" charset="-122"/>
              </a:rPr>
              <a:t>）输出特性曲线</a:t>
            </a:r>
            <a:endParaRPr lang="zh-CN" altLang="en-US" b="1" dirty="0">
              <a:latin typeface="Times New Roman" panose="02020603050405020304" pitchFamily="18" charset="0"/>
              <a:ea typeface="宋体" panose="02010600030101010101" pitchFamily="2" charset="-122"/>
            </a:endParaRPr>
          </a:p>
        </p:txBody>
      </p:sp>
      <p:sp>
        <p:nvSpPr>
          <p:cNvPr id="106502" name="Rectangle 7"/>
          <p:cNvSpPr/>
          <p:nvPr/>
        </p:nvSpPr>
        <p:spPr>
          <a:xfrm>
            <a:off x="468313" y="1052513"/>
            <a:ext cx="5472112" cy="521970"/>
          </a:xfrm>
          <a:prstGeom prst="rect">
            <a:avLst/>
          </a:prstGeom>
          <a:noFill/>
          <a:ln w="9525">
            <a:noFill/>
          </a:ln>
        </p:spPr>
        <p:txBody>
          <a:bodyPr anchor="t" anchorCtr="0">
            <a:spAutoFit/>
          </a:bodyPr>
          <a:p>
            <a:pPr eaLnBrk="0" hangingPunct="0">
              <a:spcBef>
                <a:spcPct val="50000"/>
              </a:spcBef>
            </a:pPr>
            <a:r>
              <a:rPr lang="en-US" altLang="zh-CN" sz="2800" b="1" dirty="0">
                <a:solidFill>
                  <a:srgbClr val="0000FF"/>
                </a:solidFill>
                <a:latin typeface="Arial" panose="020B0604020202020204" pitchFamily="34" charset="0"/>
                <a:ea typeface="宋体" panose="02010600030101010101" pitchFamily="2" charset="-122"/>
              </a:rPr>
              <a:t>3  </a:t>
            </a:r>
            <a:r>
              <a:rPr lang="zh-CN" altLang="en-US" sz="2800" b="1" dirty="0">
                <a:solidFill>
                  <a:srgbClr val="0000FF"/>
                </a:solidFill>
                <a:latin typeface="Arial" panose="020B0604020202020204" pitchFamily="34" charset="0"/>
                <a:ea typeface="宋体" panose="02010600030101010101" pitchFamily="2" charset="-122"/>
              </a:rPr>
              <a:t>耗尽型</a:t>
            </a:r>
            <a:r>
              <a:rPr lang="en-US" altLang="zh-CN" sz="2800" b="1" dirty="0">
                <a:solidFill>
                  <a:srgbClr val="0000FF"/>
                </a:solidFill>
                <a:latin typeface="Arial" panose="020B0604020202020204" pitchFamily="34" charset="0"/>
                <a:ea typeface="宋体" panose="02010600030101010101" pitchFamily="2" charset="-122"/>
              </a:rPr>
              <a:t>NMOS</a:t>
            </a:r>
            <a:r>
              <a:rPr lang="zh-CN" altLang="en-US" sz="2800" b="1" dirty="0">
                <a:solidFill>
                  <a:srgbClr val="0000FF"/>
                </a:solidFill>
                <a:latin typeface="Arial" panose="020B0604020202020204" pitchFamily="34" charset="0"/>
                <a:ea typeface="宋体" panose="02010600030101010101" pitchFamily="2" charset="-122"/>
              </a:rPr>
              <a:t>管的特性曲线</a:t>
            </a:r>
            <a:endParaRPr lang="zh-CN" altLang="en-US" sz="2800" b="1" dirty="0">
              <a:solidFill>
                <a:srgbClr val="0000FF"/>
              </a:solidFill>
              <a:latin typeface="Arial" panose="020B0604020202020204" pitchFamily="34" charset="0"/>
              <a:ea typeface="宋体" panose="02010600030101010101" pitchFamily="2" charset="-122"/>
            </a:endParaRPr>
          </a:p>
        </p:txBody>
      </p:sp>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1.4.2 </a:t>
            </a:r>
            <a:r>
              <a:rPr lang="zh-CN" altLang="en-US" sz="3200" b="1" dirty="0">
                <a:solidFill>
                  <a:srgbClr val="FF0000"/>
                </a:solidFill>
                <a:latin typeface="黑体" panose="02010609060101010101" pitchFamily="2" charset="-122"/>
                <a:ea typeface="黑体" panose="02010609060101010101" pitchFamily="2" charset="-122"/>
              </a:rPr>
              <a:t>场效应管的特性与参数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15045" name="Text Box 5"/>
          <p:cNvSpPr txBox="1"/>
          <p:nvPr/>
        </p:nvSpPr>
        <p:spPr>
          <a:xfrm>
            <a:off x="179388" y="5441950"/>
            <a:ext cx="8791575" cy="1322070"/>
          </a:xfrm>
          <a:prstGeom prst="rect">
            <a:avLst/>
          </a:prstGeom>
          <a:noFill/>
          <a:ln w="9525">
            <a:noFill/>
          </a:ln>
        </p:spPr>
        <p:txBody>
          <a:bodyPr>
            <a:spAutoFit/>
          </a:bodyPr>
          <a:p>
            <a:pPr>
              <a:buFont typeface="Wingdings" panose="05000000000000000000" pitchFamily="2" charset="2"/>
              <a:buChar char="ü"/>
            </a:pPr>
            <a:r>
              <a:rPr lang="zh-CN" altLang="en-US" sz="2000" b="1" dirty="0">
                <a:solidFill>
                  <a:srgbClr val="000000"/>
                </a:solidFill>
                <a:latin typeface="Times New Roman" panose="02020603050405020304" pitchFamily="18" charset="0"/>
              </a:rPr>
              <a:t>当</a:t>
            </a:r>
            <a:r>
              <a:rPr lang="en-US" altLang="zh-CN" sz="2000" b="1" i="1" dirty="0">
                <a:solidFill>
                  <a:srgbClr val="000000"/>
                </a:solidFill>
                <a:latin typeface="Times New Roman" panose="02020603050405020304" pitchFamily="18" charset="0"/>
              </a:rPr>
              <a:t>V</a:t>
            </a:r>
            <a:r>
              <a:rPr lang="en-US" altLang="zh-CN" sz="2000" b="1" baseline="-25000" dirty="0">
                <a:solidFill>
                  <a:srgbClr val="000000"/>
                </a:solidFill>
                <a:latin typeface="Times New Roman" panose="02020603050405020304" pitchFamily="18" charset="0"/>
              </a:rPr>
              <a:t>GS</a:t>
            </a:r>
            <a:r>
              <a:rPr lang="en-US" altLang="zh-CN" sz="2000" b="1" dirty="0">
                <a:solidFill>
                  <a:srgbClr val="000000"/>
                </a:solidFill>
                <a:latin typeface="Times New Roman" panose="02020603050405020304" pitchFamily="18" charset="0"/>
              </a:rPr>
              <a:t>=0</a:t>
            </a:r>
            <a:r>
              <a:rPr lang="zh-CN" altLang="en-US" sz="2000" b="1" dirty="0">
                <a:solidFill>
                  <a:srgbClr val="000000"/>
                </a:solidFill>
                <a:latin typeface="Times New Roman" panose="02020603050405020304" pitchFamily="18" charset="0"/>
              </a:rPr>
              <a:t>时，对应的漏极电流用</a:t>
            </a:r>
            <a:r>
              <a:rPr lang="en-US" altLang="zh-CN" sz="2000" b="1" i="1" dirty="0">
                <a:solidFill>
                  <a:srgbClr val="CC0066"/>
                </a:solidFill>
                <a:latin typeface="Times New Roman" panose="02020603050405020304" pitchFamily="18" charset="0"/>
              </a:rPr>
              <a:t>I</a:t>
            </a:r>
            <a:r>
              <a:rPr lang="en-US" altLang="zh-CN" sz="2000" b="1" baseline="-25000" dirty="0">
                <a:solidFill>
                  <a:srgbClr val="CC0066"/>
                </a:solidFill>
                <a:latin typeface="Times New Roman" panose="02020603050405020304" pitchFamily="18" charset="0"/>
              </a:rPr>
              <a:t>DSS</a:t>
            </a:r>
            <a:r>
              <a:rPr lang="zh-CN" altLang="en-US" sz="2000" b="1" dirty="0">
                <a:solidFill>
                  <a:srgbClr val="000000"/>
                </a:solidFill>
                <a:latin typeface="Times New Roman" panose="02020603050405020304" pitchFamily="18" charset="0"/>
              </a:rPr>
              <a:t>表示。</a:t>
            </a:r>
            <a:endParaRPr lang="zh-CN" altLang="en-US" sz="2000" b="1" dirty="0">
              <a:solidFill>
                <a:srgbClr val="000000"/>
              </a:solidFill>
              <a:latin typeface="Times New Roman" panose="02020603050405020304" pitchFamily="18" charset="0"/>
            </a:endParaRPr>
          </a:p>
          <a:p>
            <a:pPr>
              <a:buFont typeface="Wingdings" panose="05000000000000000000" pitchFamily="2" charset="2"/>
              <a:buChar char="ü"/>
            </a:pPr>
            <a:r>
              <a:rPr lang="zh-CN" altLang="en-US" sz="2000" b="1" dirty="0">
                <a:solidFill>
                  <a:srgbClr val="000000"/>
                </a:solidFill>
                <a:latin typeface="Times New Roman" panose="02020603050405020304" pitchFamily="18" charset="0"/>
              </a:rPr>
              <a:t>当</a:t>
            </a:r>
            <a:r>
              <a:rPr lang="en-US" altLang="zh-CN" sz="2000" b="1" i="1" dirty="0">
                <a:solidFill>
                  <a:srgbClr val="000000"/>
                </a:solidFill>
                <a:latin typeface="Times New Roman" panose="02020603050405020304" pitchFamily="18" charset="0"/>
              </a:rPr>
              <a:t>V</a:t>
            </a:r>
            <a:r>
              <a:rPr lang="en-US" altLang="zh-CN" sz="2000" b="1" baseline="-25000" dirty="0">
                <a:solidFill>
                  <a:srgbClr val="000000"/>
                </a:solidFill>
                <a:latin typeface="Times New Roman" panose="02020603050405020304" pitchFamily="18" charset="0"/>
              </a:rPr>
              <a:t>GS</a:t>
            </a:r>
            <a:r>
              <a:rPr lang="zh-CN" altLang="en-US" sz="2000" b="1" dirty="0">
                <a:solidFill>
                  <a:srgbClr val="000000"/>
                </a:solidFill>
                <a:latin typeface="Times New Roman" panose="02020603050405020304" pitchFamily="18" charset="0"/>
              </a:rPr>
              <a:t>＞</a:t>
            </a:r>
            <a:r>
              <a:rPr lang="en-US" altLang="zh-CN" sz="2000" b="1" dirty="0">
                <a:solidFill>
                  <a:srgbClr val="000000"/>
                </a:solidFill>
                <a:latin typeface="Times New Roman" panose="02020603050405020304" pitchFamily="18" charset="0"/>
              </a:rPr>
              <a:t>0</a:t>
            </a:r>
            <a:r>
              <a:rPr lang="zh-CN" altLang="en-US" sz="2000" b="1" dirty="0">
                <a:solidFill>
                  <a:srgbClr val="000000"/>
                </a:solidFill>
                <a:latin typeface="Times New Roman" panose="02020603050405020304" pitchFamily="18" charset="0"/>
              </a:rPr>
              <a:t>时，将使</a:t>
            </a:r>
            <a:r>
              <a:rPr lang="en-US" altLang="zh-CN" sz="2000" b="1" i="1" dirty="0">
                <a:solidFill>
                  <a:srgbClr val="000000"/>
                </a:solidFill>
                <a:latin typeface="Times New Roman" panose="02020603050405020304" pitchFamily="18" charset="0"/>
              </a:rPr>
              <a:t>I</a:t>
            </a:r>
            <a:r>
              <a:rPr lang="en-US" altLang="zh-CN" sz="2000" b="1" baseline="-25000" dirty="0">
                <a:solidFill>
                  <a:srgbClr val="000000"/>
                </a:solidFill>
                <a:latin typeface="Times New Roman" panose="02020603050405020304" pitchFamily="18" charset="0"/>
              </a:rPr>
              <a:t>D</a:t>
            </a:r>
            <a:r>
              <a:rPr lang="zh-CN" altLang="en-US" sz="2000" b="1" dirty="0">
                <a:solidFill>
                  <a:srgbClr val="000000"/>
                </a:solidFill>
                <a:latin typeface="Times New Roman" panose="02020603050405020304" pitchFamily="18" charset="0"/>
              </a:rPr>
              <a:t>进一步增加，</a:t>
            </a:r>
            <a:r>
              <a:rPr lang="zh-CN" altLang="en-US" sz="2000" b="1" dirty="0">
                <a:latin typeface="Times New Roman" panose="02020603050405020304" pitchFamily="18" charset="0"/>
              </a:rPr>
              <a:t>直至进入恒流区，漏极电流保持不变</a:t>
            </a:r>
            <a:r>
              <a:rPr lang="zh-CN" altLang="en-US" sz="2000" b="1" dirty="0">
                <a:solidFill>
                  <a:srgbClr val="000000"/>
                </a:solidFill>
                <a:latin typeface="Times New Roman" panose="02020603050405020304" pitchFamily="18" charset="0"/>
              </a:rPr>
              <a:t>。</a:t>
            </a:r>
            <a:endParaRPr lang="zh-CN" altLang="en-US" sz="2000" b="1" dirty="0">
              <a:solidFill>
                <a:srgbClr val="000000"/>
              </a:solidFill>
              <a:latin typeface="Times New Roman" panose="02020603050405020304" pitchFamily="18" charset="0"/>
            </a:endParaRPr>
          </a:p>
          <a:p>
            <a:pPr>
              <a:buFont typeface="Wingdings" panose="05000000000000000000" pitchFamily="2" charset="2"/>
              <a:buChar char="ü"/>
            </a:pPr>
            <a:r>
              <a:rPr lang="en-US" altLang="zh-CN" sz="2000" b="1" i="1" dirty="0">
                <a:solidFill>
                  <a:srgbClr val="000000"/>
                </a:solidFill>
                <a:latin typeface="Times New Roman" panose="02020603050405020304" pitchFamily="18" charset="0"/>
              </a:rPr>
              <a:t>V</a:t>
            </a:r>
            <a:r>
              <a:rPr lang="en-US" altLang="zh-CN" sz="2000" b="1" baseline="-25000" dirty="0">
                <a:solidFill>
                  <a:srgbClr val="000000"/>
                </a:solidFill>
                <a:latin typeface="Times New Roman" panose="02020603050405020304" pitchFamily="18" charset="0"/>
              </a:rPr>
              <a:t>GS</a:t>
            </a:r>
            <a:r>
              <a:rPr lang="zh-CN" altLang="en-US" sz="2000" b="1" dirty="0">
                <a:solidFill>
                  <a:srgbClr val="000000"/>
                </a:solidFill>
                <a:latin typeface="Times New Roman" panose="02020603050405020304" pitchFamily="18" charset="0"/>
              </a:rPr>
              <a:t>＜</a:t>
            </a:r>
            <a:r>
              <a:rPr lang="en-US" altLang="zh-CN" sz="2000" b="1" dirty="0">
                <a:solidFill>
                  <a:srgbClr val="000000"/>
                </a:solidFill>
                <a:latin typeface="Times New Roman" panose="02020603050405020304" pitchFamily="18" charset="0"/>
              </a:rPr>
              <a:t>0</a:t>
            </a:r>
            <a:r>
              <a:rPr lang="zh-CN" altLang="en-US" sz="2000" b="1" dirty="0">
                <a:solidFill>
                  <a:srgbClr val="000000"/>
                </a:solidFill>
                <a:latin typeface="Times New Roman" panose="02020603050405020304" pitchFamily="18" charset="0"/>
              </a:rPr>
              <a:t>时，随着</a:t>
            </a:r>
            <a:r>
              <a:rPr lang="en-US" altLang="zh-CN" sz="2000" b="1" i="1" dirty="0">
                <a:solidFill>
                  <a:srgbClr val="000000"/>
                </a:solidFill>
                <a:latin typeface="Times New Roman" panose="02020603050405020304" pitchFamily="18" charset="0"/>
              </a:rPr>
              <a:t>V</a:t>
            </a:r>
            <a:r>
              <a:rPr lang="en-US" altLang="zh-CN" sz="2000" b="1" baseline="-25000" dirty="0">
                <a:solidFill>
                  <a:srgbClr val="000000"/>
                </a:solidFill>
                <a:latin typeface="Times New Roman" panose="02020603050405020304" pitchFamily="18" charset="0"/>
              </a:rPr>
              <a:t>GS</a:t>
            </a:r>
            <a:r>
              <a:rPr lang="zh-CN" altLang="en-US" sz="2000" b="1" dirty="0">
                <a:solidFill>
                  <a:srgbClr val="000000"/>
                </a:solidFill>
                <a:latin typeface="Times New Roman" panose="02020603050405020304" pitchFamily="18" charset="0"/>
              </a:rPr>
              <a:t>的减小漏极电流逐渐减小，直至</a:t>
            </a:r>
            <a:r>
              <a:rPr lang="en-US" altLang="zh-CN" sz="2000" b="1" i="1" dirty="0">
                <a:solidFill>
                  <a:srgbClr val="000000"/>
                </a:solidFill>
                <a:latin typeface="Times New Roman" panose="02020603050405020304" pitchFamily="18" charset="0"/>
              </a:rPr>
              <a:t>I</a:t>
            </a:r>
            <a:r>
              <a:rPr lang="en-US" altLang="zh-CN" sz="2000" b="1" baseline="-25000" dirty="0">
                <a:solidFill>
                  <a:srgbClr val="000000"/>
                </a:solidFill>
                <a:latin typeface="Times New Roman" panose="02020603050405020304" pitchFamily="18" charset="0"/>
              </a:rPr>
              <a:t>D</a:t>
            </a:r>
            <a:r>
              <a:rPr lang="en-US" altLang="zh-CN" sz="2000" b="1" dirty="0">
                <a:solidFill>
                  <a:srgbClr val="000000"/>
                </a:solidFill>
                <a:latin typeface="Times New Roman" panose="02020603050405020304" pitchFamily="18" charset="0"/>
              </a:rPr>
              <a:t>=0</a:t>
            </a:r>
            <a:r>
              <a:rPr lang="zh-CN" altLang="en-US" sz="2000" b="1" dirty="0">
                <a:solidFill>
                  <a:srgbClr val="000000"/>
                </a:solidFill>
                <a:latin typeface="Times New Roman" panose="02020603050405020304" pitchFamily="18" charset="0"/>
              </a:rPr>
              <a:t>。此时的</a:t>
            </a:r>
            <a:r>
              <a:rPr lang="en-US" altLang="zh-CN" sz="2000" b="1" i="1" dirty="0">
                <a:solidFill>
                  <a:srgbClr val="000000"/>
                </a:solidFill>
                <a:latin typeface="Times New Roman" panose="02020603050405020304" pitchFamily="18" charset="0"/>
              </a:rPr>
              <a:t>V</a:t>
            </a:r>
            <a:r>
              <a:rPr lang="en-US" altLang="zh-CN" sz="2000" b="1" baseline="-25000" dirty="0">
                <a:solidFill>
                  <a:srgbClr val="000000"/>
                </a:solidFill>
                <a:latin typeface="Times New Roman" panose="02020603050405020304" pitchFamily="18" charset="0"/>
              </a:rPr>
              <a:t>GS</a:t>
            </a:r>
            <a:r>
              <a:rPr lang="zh-CN" altLang="en-US" sz="2000" b="1" dirty="0">
                <a:solidFill>
                  <a:srgbClr val="000000"/>
                </a:solidFill>
                <a:latin typeface="Times New Roman" panose="02020603050405020304" pitchFamily="18" charset="0"/>
              </a:rPr>
              <a:t>称为</a:t>
            </a:r>
            <a:r>
              <a:rPr lang="zh-CN" altLang="en-US" sz="2000" b="1" dirty="0">
                <a:solidFill>
                  <a:srgbClr val="FF0000"/>
                </a:solidFill>
                <a:latin typeface="Times New Roman" panose="02020603050405020304" pitchFamily="18" charset="0"/>
                <a:ea typeface="黑体" panose="02010609060101010101" pitchFamily="2" charset="-122"/>
              </a:rPr>
              <a:t>夹断电压</a:t>
            </a:r>
            <a:r>
              <a:rPr lang="zh-CN" altLang="en-US" sz="2000" b="1" dirty="0">
                <a:solidFill>
                  <a:srgbClr val="000000"/>
                </a:solidFill>
                <a:latin typeface="Times New Roman" panose="02020603050405020304" pitchFamily="18" charset="0"/>
              </a:rPr>
              <a:t>，用符号</a:t>
            </a:r>
            <a:r>
              <a:rPr lang="en-US" altLang="zh-CN" sz="2000" b="1" i="1" dirty="0">
                <a:solidFill>
                  <a:srgbClr val="FF0000"/>
                </a:solidFill>
                <a:latin typeface="Times New Roman" panose="02020603050405020304" pitchFamily="18" charset="0"/>
              </a:rPr>
              <a:t>V</a:t>
            </a:r>
            <a:r>
              <a:rPr lang="en-US" altLang="zh-CN" sz="2000" b="1" baseline="-25000" dirty="0">
                <a:solidFill>
                  <a:srgbClr val="FF0000"/>
                </a:solidFill>
                <a:latin typeface="Times New Roman" panose="02020603050405020304" pitchFamily="18" charset="0"/>
              </a:rPr>
              <a:t>GS(off)</a:t>
            </a:r>
            <a:r>
              <a:rPr lang="zh-CN" altLang="en-US" sz="2000" b="1" dirty="0">
                <a:solidFill>
                  <a:srgbClr val="000000"/>
                </a:solidFill>
                <a:latin typeface="Times New Roman" panose="02020603050405020304" pitchFamily="18" charset="0"/>
              </a:rPr>
              <a:t>表示</a:t>
            </a:r>
            <a:endParaRPr lang="zh-CN" altLang="en-US" sz="2000" b="1" dirty="0">
              <a:solidFill>
                <a:srgbClr val="000000"/>
              </a:solidFill>
              <a:latin typeface="Times New Roman" panose="02020603050405020304" pitchFamily="18" charset="0"/>
            </a:endParaRPr>
          </a:p>
        </p:txBody>
      </p:sp>
      <p:sp>
        <p:nvSpPr>
          <p:cNvPr id="2" name="文本框 1"/>
          <p:cNvSpPr txBox="1"/>
          <p:nvPr/>
        </p:nvSpPr>
        <p:spPr>
          <a:xfrm>
            <a:off x="5962650" y="836930"/>
            <a:ext cx="3239770" cy="1050290"/>
          </a:xfrm>
          <a:prstGeom prst="rect">
            <a:avLst/>
          </a:prstGeom>
          <a:noFill/>
        </p:spPr>
        <p:txBody>
          <a:bodyPr wrap="none" rtlCol="0" anchor="t">
            <a:spAutoFit/>
          </a:bodyPr>
          <a:p>
            <a:pPr>
              <a:lnSpc>
                <a:spcPct val="130000"/>
              </a:lnSpc>
            </a:pPr>
            <a:r>
              <a:rPr lang="en-US" altLang="zh-CN" sz="2400" b="1" dirty="0">
                <a:latin typeface="Times New Roman" panose="02020603050405020304" pitchFamily="18" charset="0"/>
                <a:sym typeface="Symbol" panose="05050102010706020507" pitchFamily="18" charset="2"/>
              </a:rPr>
              <a:t>N</a:t>
            </a:r>
            <a:r>
              <a:rPr lang="zh-CN" altLang="en-US" sz="2400" b="1" dirty="0">
                <a:latin typeface="Times New Roman" panose="02020603050405020304" pitchFamily="18" charset="0"/>
                <a:sym typeface="Symbol" panose="05050102010706020507" pitchFamily="18" charset="2"/>
              </a:rPr>
              <a:t>沟道</a:t>
            </a:r>
            <a:r>
              <a:rPr lang="zh-CN" altLang="en-US" sz="2400" b="1" dirty="0">
                <a:latin typeface="Times New Roman" panose="02020603050405020304" pitchFamily="18" charset="0"/>
                <a:sym typeface="+mn-ea"/>
              </a:rPr>
              <a:t>耗尽型</a:t>
            </a:r>
            <a:r>
              <a:rPr lang="en-US" altLang="zh-CN" sz="2400" b="1" dirty="0">
                <a:latin typeface="Times New Roman" panose="02020603050405020304" pitchFamily="18" charset="0"/>
                <a:sym typeface="+mn-ea"/>
              </a:rPr>
              <a:t>MOS</a:t>
            </a:r>
            <a:r>
              <a:rPr lang="zh-CN" altLang="en-US" sz="2400" b="1" dirty="0">
                <a:latin typeface="Times New Roman" panose="02020603050405020304" pitchFamily="18" charset="0"/>
                <a:sym typeface="+mn-ea"/>
              </a:rPr>
              <a:t>管可</a:t>
            </a:r>
            <a:endParaRPr lang="zh-CN" altLang="en-US" sz="2400" b="1" dirty="0">
              <a:latin typeface="Times New Roman" panose="02020603050405020304" pitchFamily="18" charset="0"/>
              <a:sym typeface="+mn-ea"/>
            </a:endParaRPr>
          </a:p>
          <a:p>
            <a:pPr>
              <a:lnSpc>
                <a:spcPct val="130000"/>
              </a:lnSpc>
            </a:pPr>
            <a:r>
              <a:rPr lang="zh-CN" altLang="en-US" sz="2400" b="1" dirty="0">
                <a:latin typeface="Times New Roman" panose="02020603050405020304" pitchFamily="18" charset="0"/>
                <a:sym typeface="+mn-ea"/>
              </a:rPr>
              <a:t>工作在</a:t>
            </a:r>
            <a:r>
              <a:rPr lang="en-US" altLang="zh-CN" sz="2400" b="1" i="1" dirty="0">
                <a:solidFill>
                  <a:srgbClr val="CC0000"/>
                </a:solidFill>
                <a:latin typeface="Times New Roman" panose="02020603050405020304" pitchFamily="18" charset="0"/>
                <a:sym typeface="+mn-ea"/>
              </a:rPr>
              <a:t>V</a:t>
            </a:r>
            <a:r>
              <a:rPr lang="en-US" altLang="zh-CN" sz="2400" b="1" baseline="-25000" dirty="0">
                <a:solidFill>
                  <a:srgbClr val="CC0000"/>
                </a:solidFill>
                <a:latin typeface="Times New Roman" panose="02020603050405020304" pitchFamily="18" charset="0"/>
                <a:sym typeface="+mn-ea"/>
              </a:rPr>
              <a:t>GS</a:t>
            </a:r>
            <a:r>
              <a:rPr lang="en-US" altLang="zh-CN" sz="2400" b="1" dirty="0">
                <a:solidFill>
                  <a:srgbClr val="CC0000"/>
                </a:solidFill>
                <a:latin typeface="Times New Roman" panose="02020603050405020304" pitchFamily="18" charset="0"/>
                <a:sym typeface="Symbol" panose="05050102010706020507" pitchFamily="18" charset="2"/>
              </a:rPr>
              <a:t>0</a:t>
            </a:r>
            <a:r>
              <a:rPr lang="zh-CN" altLang="en-US" sz="2400" b="1" dirty="0">
                <a:solidFill>
                  <a:srgbClr val="CC0000"/>
                </a:solidFill>
                <a:latin typeface="Times New Roman" panose="02020603050405020304" pitchFamily="18" charset="0"/>
                <a:sym typeface="Symbol" panose="05050102010706020507" pitchFamily="18" charset="2"/>
              </a:rPr>
              <a:t>或</a:t>
            </a:r>
            <a:r>
              <a:rPr lang="en-US" altLang="zh-CN" sz="2400" b="1" i="1" dirty="0">
                <a:solidFill>
                  <a:srgbClr val="CC0000"/>
                </a:solidFill>
                <a:latin typeface="Times New Roman" panose="02020603050405020304" pitchFamily="18" charset="0"/>
                <a:sym typeface="+mn-ea"/>
              </a:rPr>
              <a:t>V</a:t>
            </a:r>
            <a:r>
              <a:rPr lang="en-US" altLang="zh-CN" sz="2400" b="1" baseline="-25000" dirty="0">
                <a:solidFill>
                  <a:srgbClr val="CC0000"/>
                </a:solidFill>
                <a:latin typeface="Times New Roman" panose="02020603050405020304" pitchFamily="18" charset="0"/>
                <a:sym typeface="+mn-ea"/>
              </a:rPr>
              <a:t>GS</a:t>
            </a:r>
            <a:r>
              <a:rPr lang="en-US" altLang="zh-CN" sz="2400" b="1" dirty="0">
                <a:solidFill>
                  <a:srgbClr val="CC0000"/>
                </a:solidFill>
                <a:latin typeface="Times New Roman" panose="02020603050405020304" pitchFamily="18" charset="0"/>
                <a:sym typeface="Symbol" panose="05050102010706020507" pitchFamily="18" charset="2"/>
              </a:rPr>
              <a:t>&gt;0 </a:t>
            </a:r>
            <a:endParaRPr lang="zh-CN" altLang="en-US" sz="2400" b="1" dirty="0" smtClean="0">
              <a:latin typeface="Arial" panose="020B0604020202020204" pitchFamily="34" charset="0"/>
              <a:ea typeface="微软雅黑" panose="020B050302020402020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wipe(left)">
                                      <p:cBhvr>
                                        <p:cTn id="7" dur="500"/>
                                        <p:tgtEl>
                                          <p:spTgt spid="1075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7526"/>
                                        </p:tgtEl>
                                        <p:attrNameLst>
                                          <p:attrName>style.visibility</p:attrName>
                                        </p:attrNameLst>
                                      </p:cBhvr>
                                      <p:to>
                                        <p:strVal val="visible"/>
                                      </p:to>
                                    </p:set>
                                    <p:animEffect transition="in" filter="wipe(left)">
                                      <p:cBhvr>
                                        <p:cTn id="10" dur="500"/>
                                        <p:tgtEl>
                                          <p:spTgt spid="1075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5045"/>
                                        </p:tgtEl>
                                        <p:attrNameLst>
                                          <p:attrName>style.visibility</p:attrName>
                                        </p:attrNameLst>
                                      </p:cBhvr>
                                      <p:to>
                                        <p:strVal val="visible"/>
                                      </p:to>
                                    </p:set>
                                    <p:animEffect transition="in" filter="wipe(left)">
                                      <p:cBhvr>
                                        <p:cTn id="15" dur="500"/>
                                        <p:tgtEl>
                                          <p:spTgt spid="21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P spid="21504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Rectangle 2"/>
          <p:cNvSpPr/>
          <p:nvPr/>
        </p:nvSpPr>
        <p:spPr>
          <a:xfrm>
            <a:off x="0" y="2814638"/>
            <a:ext cx="91440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2" name="Rectangle 3"/>
          <p:cNvSpPr/>
          <p:nvPr/>
        </p:nvSpPr>
        <p:spPr>
          <a:xfrm>
            <a:off x="0" y="2576513"/>
            <a:ext cx="91440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3" name="Rectangle 4"/>
          <p:cNvSpPr/>
          <p:nvPr/>
        </p:nvSpPr>
        <p:spPr>
          <a:xfrm>
            <a:off x="0" y="2586038"/>
            <a:ext cx="91440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4" name="Rectangle 17"/>
          <p:cNvSpPr/>
          <p:nvPr/>
        </p:nvSpPr>
        <p:spPr>
          <a:xfrm>
            <a:off x="1033463" y="1400175"/>
            <a:ext cx="1114425"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5" name="Rectangle 18"/>
          <p:cNvSpPr/>
          <p:nvPr/>
        </p:nvSpPr>
        <p:spPr>
          <a:xfrm>
            <a:off x="1033463" y="1400175"/>
            <a:ext cx="112395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6" name="Rectangle 19"/>
          <p:cNvSpPr/>
          <p:nvPr/>
        </p:nvSpPr>
        <p:spPr>
          <a:xfrm>
            <a:off x="1033463" y="1400175"/>
            <a:ext cx="14097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7" name="Rectangle 20"/>
          <p:cNvSpPr/>
          <p:nvPr/>
        </p:nvSpPr>
        <p:spPr>
          <a:xfrm>
            <a:off x="1033463" y="1400175"/>
            <a:ext cx="1114425"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8" name="Rectangle 21"/>
          <p:cNvSpPr/>
          <p:nvPr/>
        </p:nvSpPr>
        <p:spPr>
          <a:xfrm>
            <a:off x="1033463" y="1400175"/>
            <a:ext cx="1114425"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29" name="Rectangle 22"/>
          <p:cNvSpPr/>
          <p:nvPr/>
        </p:nvSpPr>
        <p:spPr>
          <a:xfrm>
            <a:off x="1033463" y="1400175"/>
            <a:ext cx="112395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30" name="Rectangle 23"/>
          <p:cNvSpPr/>
          <p:nvPr/>
        </p:nvSpPr>
        <p:spPr>
          <a:xfrm>
            <a:off x="1033463" y="1400175"/>
            <a:ext cx="14097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31" name="Rectangle 24"/>
          <p:cNvSpPr/>
          <p:nvPr/>
        </p:nvSpPr>
        <p:spPr>
          <a:xfrm>
            <a:off x="1033463" y="1400175"/>
            <a:ext cx="1114425"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32" name="Rectangle 25"/>
          <p:cNvSpPr/>
          <p:nvPr/>
        </p:nvSpPr>
        <p:spPr>
          <a:xfrm>
            <a:off x="1033463" y="1400175"/>
            <a:ext cx="1114425"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33" name="Rectangle 26"/>
          <p:cNvSpPr/>
          <p:nvPr/>
        </p:nvSpPr>
        <p:spPr>
          <a:xfrm>
            <a:off x="1033463" y="1400175"/>
            <a:ext cx="112395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34" name="Rectangle 27"/>
          <p:cNvSpPr/>
          <p:nvPr/>
        </p:nvSpPr>
        <p:spPr>
          <a:xfrm>
            <a:off x="1033463" y="1400175"/>
            <a:ext cx="1409700"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107535" name="Rectangle 28"/>
          <p:cNvSpPr/>
          <p:nvPr/>
        </p:nvSpPr>
        <p:spPr>
          <a:xfrm>
            <a:off x="1033463" y="1400175"/>
            <a:ext cx="1114425" cy="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grpSp>
        <p:nvGrpSpPr>
          <p:cNvPr id="107536" name="Group 61"/>
          <p:cNvGrpSpPr/>
          <p:nvPr/>
        </p:nvGrpSpPr>
        <p:grpSpPr>
          <a:xfrm>
            <a:off x="611188" y="549275"/>
            <a:ext cx="7561262" cy="5732463"/>
            <a:chOff x="249" y="572"/>
            <a:chExt cx="4763" cy="3611"/>
          </a:xfrm>
        </p:grpSpPr>
        <p:graphicFrame>
          <p:nvGraphicFramePr>
            <p:cNvPr id="107537" name="Object 5"/>
            <p:cNvGraphicFramePr/>
            <p:nvPr/>
          </p:nvGraphicFramePr>
          <p:xfrm>
            <a:off x="612" y="1117"/>
            <a:ext cx="972" cy="770"/>
          </p:xfrm>
          <a:graphic>
            <a:graphicData uri="http://schemas.openxmlformats.org/presentationml/2006/ole">
              <mc:AlternateContent xmlns:mc="http://schemas.openxmlformats.org/markup-compatibility/2006">
                <mc:Choice xmlns:v="urn:schemas-microsoft-com:vml" Requires="v">
                  <p:oleObj spid="_x0000_s3118" name="" r:id="rId1" imgW="1219200" imgH="869315" progId="Visio.Drawing.6">
                    <p:embed/>
                  </p:oleObj>
                </mc:Choice>
                <mc:Fallback>
                  <p:oleObj name="" r:id="rId1" imgW="1219200" imgH="869315" progId="Visio.Drawing.6">
                    <p:embed/>
                    <p:pic>
                      <p:nvPicPr>
                        <p:cNvPr id="0" name="图片 3117"/>
                        <p:cNvPicPr/>
                        <p:nvPr/>
                      </p:nvPicPr>
                      <p:blipFill>
                        <a:blip r:embed="rId2"/>
                        <a:srcRect r="10342"/>
                        <a:stretch>
                          <a:fillRect/>
                        </a:stretch>
                      </p:blipFill>
                      <p:spPr>
                        <a:xfrm>
                          <a:off x="612" y="1117"/>
                          <a:ext cx="972" cy="770"/>
                        </a:xfrm>
                        <a:prstGeom prst="rect">
                          <a:avLst/>
                        </a:prstGeom>
                        <a:noFill/>
                        <a:ln w="38100">
                          <a:noFill/>
                          <a:miter/>
                        </a:ln>
                      </p:spPr>
                    </p:pic>
                  </p:oleObj>
                </mc:Fallback>
              </mc:AlternateContent>
            </a:graphicData>
          </a:graphic>
        </p:graphicFrame>
        <p:graphicFrame>
          <p:nvGraphicFramePr>
            <p:cNvPr id="107538" name="Object 6"/>
            <p:cNvGraphicFramePr/>
            <p:nvPr/>
          </p:nvGraphicFramePr>
          <p:xfrm>
            <a:off x="1610" y="1117"/>
            <a:ext cx="1134" cy="805"/>
          </p:xfrm>
          <a:graphic>
            <a:graphicData uri="http://schemas.openxmlformats.org/presentationml/2006/ole">
              <mc:AlternateContent xmlns:mc="http://schemas.openxmlformats.org/markup-compatibility/2006">
                <mc:Choice xmlns:v="urn:schemas-microsoft-com:vml" Requires="v">
                  <p:oleObj spid="_x0000_s3119" name="" r:id="rId3" imgW="1219200" imgH="869315" progId="Visio.Drawing.6">
                    <p:embed/>
                  </p:oleObj>
                </mc:Choice>
                <mc:Fallback>
                  <p:oleObj name="" r:id="rId3" imgW="1219200" imgH="869315" progId="Visio.Drawing.6">
                    <p:embed/>
                    <p:pic>
                      <p:nvPicPr>
                        <p:cNvPr id="0" name="图片 3118"/>
                        <p:cNvPicPr/>
                        <p:nvPr/>
                      </p:nvPicPr>
                      <p:blipFill>
                        <a:blip r:embed="rId4"/>
                        <a:stretch>
                          <a:fillRect/>
                        </a:stretch>
                      </p:blipFill>
                      <p:spPr>
                        <a:xfrm>
                          <a:off x="1610" y="1117"/>
                          <a:ext cx="1134" cy="805"/>
                        </a:xfrm>
                        <a:prstGeom prst="rect">
                          <a:avLst/>
                        </a:prstGeom>
                        <a:noFill/>
                        <a:ln w="38100">
                          <a:noFill/>
                          <a:miter/>
                        </a:ln>
                      </p:spPr>
                    </p:pic>
                  </p:oleObj>
                </mc:Fallback>
              </mc:AlternateContent>
            </a:graphicData>
          </a:graphic>
        </p:graphicFrame>
        <p:graphicFrame>
          <p:nvGraphicFramePr>
            <p:cNvPr id="107539" name="Object 7"/>
            <p:cNvGraphicFramePr/>
            <p:nvPr/>
          </p:nvGraphicFramePr>
          <p:xfrm>
            <a:off x="2653" y="1071"/>
            <a:ext cx="1187" cy="841"/>
          </p:xfrm>
          <a:graphic>
            <a:graphicData uri="http://schemas.openxmlformats.org/presentationml/2006/ole">
              <mc:AlternateContent xmlns:mc="http://schemas.openxmlformats.org/markup-compatibility/2006">
                <mc:Choice xmlns:v="urn:schemas-microsoft-com:vml" Requires="v">
                  <p:oleObj spid="_x0000_s3120" name="" r:id="rId5" imgW="1219200" imgH="869315" progId="Visio.Drawing.6">
                    <p:embed/>
                  </p:oleObj>
                </mc:Choice>
                <mc:Fallback>
                  <p:oleObj name="" r:id="rId5" imgW="1219200" imgH="869315" progId="Visio.Drawing.6">
                    <p:embed/>
                    <p:pic>
                      <p:nvPicPr>
                        <p:cNvPr id="0" name="图片 3119"/>
                        <p:cNvPicPr/>
                        <p:nvPr/>
                      </p:nvPicPr>
                      <p:blipFill>
                        <a:blip r:embed="rId6"/>
                        <a:stretch>
                          <a:fillRect/>
                        </a:stretch>
                      </p:blipFill>
                      <p:spPr>
                        <a:xfrm>
                          <a:off x="2653" y="1071"/>
                          <a:ext cx="1187" cy="841"/>
                        </a:xfrm>
                        <a:prstGeom prst="rect">
                          <a:avLst/>
                        </a:prstGeom>
                        <a:noFill/>
                        <a:ln w="38100">
                          <a:noFill/>
                          <a:miter/>
                        </a:ln>
                      </p:spPr>
                    </p:pic>
                  </p:oleObj>
                </mc:Fallback>
              </mc:AlternateContent>
            </a:graphicData>
          </a:graphic>
        </p:graphicFrame>
        <p:graphicFrame>
          <p:nvGraphicFramePr>
            <p:cNvPr id="107540" name="Object 8"/>
            <p:cNvGraphicFramePr/>
            <p:nvPr/>
          </p:nvGraphicFramePr>
          <p:xfrm>
            <a:off x="3787" y="1162"/>
            <a:ext cx="1134" cy="805"/>
          </p:xfrm>
          <a:graphic>
            <a:graphicData uri="http://schemas.openxmlformats.org/presentationml/2006/ole">
              <mc:AlternateContent xmlns:mc="http://schemas.openxmlformats.org/markup-compatibility/2006">
                <mc:Choice xmlns:v="urn:schemas-microsoft-com:vml" Requires="v">
                  <p:oleObj spid="_x0000_s3121" name="" r:id="rId7" imgW="1219200" imgH="869315" progId="Visio.Drawing.6">
                    <p:embed/>
                  </p:oleObj>
                </mc:Choice>
                <mc:Fallback>
                  <p:oleObj name="" r:id="rId7" imgW="1219200" imgH="869315" progId="Visio.Drawing.6">
                    <p:embed/>
                    <p:pic>
                      <p:nvPicPr>
                        <p:cNvPr id="0" name="图片 3120"/>
                        <p:cNvPicPr/>
                        <p:nvPr/>
                      </p:nvPicPr>
                      <p:blipFill>
                        <a:blip r:embed="rId8"/>
                        <a:stretch>
                          <a:fillRect/>
                        </a:stretch>
                      </p:blipFill>
                      <p:spPr>
                        <a:xfrm>
                          <a:off x="3787" y="1162"/>
                          <a:ext cx="1134" cy="805"/>
                        </a:xfrm>
                        <a:prstGeom prst="rect">
                          <a:avLst/>
                        </a:prstGeom>
                        <a:noFill/>
                        <a:ln w="38100">
                          <a:noFill/>
                          <a:miter/>
                        </a:ln>
                      </p:spPr>
                    </p:pic>
                  </p:oleObj>
                </mc:Fallback>
              </mc:AlternateContent>
            </a:graphicData>
          </a:graphic>
        </p:graphicFrame>
        <p:graphicFrame>
          <p:nvGraphicFramePr>
            <p:cNvPr id="107541" name="Object 9"/>
            <p:cNvGraphicFramePr/>
            <p:nvPr/>
          </p:nvGraphicFramePr>
          <p:xfrm>
            <a:off x="792" y="1979"/>
            <a:ext cx="811" cy="1024"/>
          </p:xfrm>
          <a:graphic>
            <a:graphicData uri="http://schemas.openxmlformats.org/presentationml/2006/ole">
              <mc:AlternateContent xmlns:mc="http://schemas.openxmlformats.org/markup-compatibility/2006">
                <mc:Choice xmlns:v="urn:schemas-microsoft-com:vml" Requires="v">
                  <p:oleObj spid="_x0000_s3122" name="" r:id="rId9" imgW="1196340" imgH="1501140" progId="Visio.Drawing.6">
                    <p:embed/>
                  </p:oleObj>
                </mc:Choice>
                <mc:Fallback>
                  <p:oleObj name="" r:id="rId9" imgW="1196340" imgH="1501140" progId="Visio.Drawing.6">
                    <p:embed/>
                    <p:pic>
                      <p:nvPicPr>
                        <p:cNvPr id="0" name="图片 3121"/>
                        <p:cNvPicPr/>
                        <p:nvPr/>
                      </p:nvPicPr>
                      <p:blipFill>
                        <a:blip r:embed="rId10"/>
                        <a:stretch>
                          <a:fillRect/>
                        </a:stretch>
                      </p:blipFill>
                      <p:spPr>
                        <a:xfrm>
                          <a:off x="792" y="1979"/>
                          <a:ext cx="811" cy="1024"/>
                        </a:xfrm>
                        <a:prstGeom prst="rect">
                          <a:avLst/>
                        </a:prstGeom>
                        <a:noFill/>
                        <a:ln w="38100">
                          <a:noFill/>
                          <a:miter/>
                        </a:ln>
                      </p:spPr>
                    </p:pic>
                  </p:oleObj>
                </mc:Fallback>
              </mc:AlternateContent>
            </a:graphicData>
          </a:graphic>
        </p:graphicFrame>
        <p:graphicFrame>
          <p:nvGraphicFramePr>
            <p:cNvPr id="107542" name="Object 10"/>
            <p:cNvGraphicFramePr/>
            <p:nvPr/>
          </p:nvGraphicFramePr>
          <p:xfrm>
            <a:off x="1655" y="1933"/>
            <a:ext cx="1005" cy="1095"/>
          </p:xfrm>
          <a:graphic>
            <a:graphicData uri="http://schemas.openxmlformats.org/presentationml/2006/ole">
              <mc:AlternateContent xmlns:mc="http://schemas.openxmlformats.org/markup-compatibility/2006">
                <mc:Choice xmlns:v="urn:schemas-microsoft-com:vml" Requires="v">
                  <p:oleObj spid="_x0000_s3123" name="" r:id="rId11" imgW="1828800" imgH="1637030" progId="Visio.Drawing.6">
                    <p:embed/>
                  </p:oleObj>
                </mc:Choice>
                <mc:Fallback>
                  <p:oleObj name="" r:id="rId11" imgW="1828800" imgH="1637030" progId="Visio.Drawing.6">
                    <p:embed/>
                    <p:pic>
                      <p:nvPicPr>
                        <p:cNvPr id="0" name="图片 3122"/>
                        <p:cNvPicPr/>
                        <p:nvPr/>
                      </p:nvPicPr>
                      <p:blipFill>
                        <a:blip r:embed="rId12"/>
                        <a:srcRect l="4968" r="12378"/>
                        <a:stretch>
                          <a:fillRect/>
                        </a:stretch>
                      </p:blipFill>
                      <p:spPr>
                        <a:xfrm>
                          <a:off x="1655" y="1933"/>
                          <a:ext cx="1005" cy="1095"/>
                        </a:xfrm>
                        <a:prstGeom prst="rect">
                          <a:avLst/>
                        </a:prstGeom>
                        <a:noFill/>
                        <a:ln w="38100">
                          <a:noFill/>
                          <a:miter/>
                        </a:ln>
                      </p:spPr>
                    </p:pic>
                  </p:oleObj>
                </mc:Fallback>
              </mc:AlternateContent>
            </a:graphicData>
          </a:graphic>
        </p:graphicFrame>
        <p:graphicFrame>
          <p:nvGraphicFramePr>
            <p:cNvPr id="107543" name="Object 11"/>
            <p:cNvGraphicFramePr/>
            <p:nvPr/>
          </p:nvGraphicFramePr>
          <p:xfrm>
            <a:off x="2835" y="1979"/>
            <a:ext cx="878" cy="1022"/>
          </p:xfrm>
          <a:graphic>
            <a:graphicData uri="http://schemas.openxmlformats.org/presentationml/2006/ole">
              <mc:AlternateContent xmlns:mc="http://schemas.openxmlformats.org/markup-compatibility/2006">
                <mc:Choice xmlns:v="urn:schemas-microsoft-com:vml" Requires="v">
                  <p:oleObj spid="_x0000_s3124" name="" r:id="rId13" imgW="1297940" imgH="1512570" progId="Visio.Drawing.6">
                    <p:embed/>
                  </p:oleObj>
                </mc:Choice>
                <mc:Fallback>
                  <p:oleObj name="" r:id="rId13" imgW="1297940" imgH="1512570" progId="Visio.Drawing.6">
                    <p:embed/>
                    <p:pic>
                      <p:nvPicPr>
                        <p:cNvPr id="0" name="图片 3123"/>
                        <p:cNvPicPr/>
                        <p:nvPr/>
                      </p:nvPicPr>
                      <p:blipFill>
                        <a:blip r:embed="rId14"/>
                        <a:stretch>
                          <a:fillRect/>
                        </a:stretch>
                      </p:blipFill>
                      <p:spPr>
                        <a:xfrm>
                          <a:off x="2835" y="1979"/>
                          <a:ext cx="878" cy="1022"/>
                        </a:xfrm>
                        <a:prstGeom prst="rect">
                          <a:avLst/>
                        </a:prstGeom>
                        <a:noFill/>
                        <a:ln w="38100">
                          <a:noFill/>
                          <a:miter/>
                        </a:ln>
                      </p:spPr>
                    </p:pic>
                  </p:oleObj>
                </mc:Fallback>
              </mc:AlternateContent>
            </a:graphicData>
          </a:graphic>
        </p:graphicFrame>
        <p:graphicFrame>
          <p:nvGraphicFramePr>
            <p:cNvPr id="107544" name="Object 12"/>
            <p:cNvGraphicFramePr/>
            <p:nvPr/>
          </p:nvGraphicFramePr>
          <p:xfrm>
            <a:off x="3892" y="1979"/>
            <a:ext cx="1008" cy="1047"/>
          </p:xfrm>
          <a:graphic>
            <a:graphicData uri="http://schemas.openxmlformats.org/presentationml/2006/ole">
              <mc:AlternateContent xmlns:mc="http://schemas.openxmlformats.org/markup-compatibility/2006">
                <mc:Choice xmlns:v="urn:schemas-microsoft-com:vml" Requires="v">
                  <p:oleObj spid="_x0000_s3125" name="" r:id="rId15" imgW="1727200" imgH="1422400" progId="Visio.Drawing.6">
                    <p:embed/>
                  </p:oleObj>
                </mc:Choice>
                <mc:Fallback>
                  <p:oleObj name="" r:id="rId15" imgW="1727200" imgH="1422400" progId="Visio.Drawing.6">
                    <p:embed/>
                    <p:pic>
                      <p:nvPicPr>
                        <p:cNvPr id="0" name="图片 3124"/>
                        <p:cNvPicPr/>
                        <p:nvPr/>
                      </p:nvPicPr>
                      <p:blipFill>
                        <a:blip r:embed="rId16"/>
                        <a:srcRect l="8643"/>
                        <a:stretch>
                          <a:fillRect/>
                        </a:stretch>
                      </p:blipFill>
                      <p:spPr>
                        <a:xfrm>
                          <a:off x="3892" y="1979"/>
                          <a:ext cx="1008" cy="1047"/>
                        </a:xfrm>
                        <a:prstGeom prst="rect">
                          <a:avLst/>
                        </a:prstGeom>
                        <a:noFill/>
                        <a:ln w="38100">
                          <a:noFill/>
                          <a:miter/>
                        </a:ln>
                      </p:spPr>
                    </p:pic>
                  </p:oleObj>
                </mc:Fallback>
              </mc:AlternateContent>
            </a:graphicData>
          </a:graphic>
        </p:graphicFrame>
        <p:graphicFrame>
          <p:nvGraphicFramePr>
            <p:cNvPr id="107545" name="Object 13"/>
            <p:cNvGraphicFramePr/>
            <p:nvPr/>
          </p:nvGraphicFramePr>
          <p:xfrm>
            <a:off x="521" y="3022"/>
            <a:ext cx="1028" cy="1088"/>
          </p:xfrm>
          <a:graphic>
            <a:graphicData uri="http://schemas.openxmlformats.org/presentationml/2006/ole">
              <mc:AlternateContent xmlns:mc="http://schemas.openxmlformats.org/markup-compatibility/2006">
                <mc:Choice xmlns:v="urn:schemas-microsoft-com:vml" Requires="v">
                  <p:oleObj spid="_x0000_s3126" name="" r:id="rId17" imgW="1625600" imgH="1727200" progId="Visio.Drawing.6">
                    <p:embed/>
                  </p:oleObj>
                </mc:Choice>
                <mc:Fallback>
                  <p:oleObj name="" r:id="rId17" imgW="1625600" imgH="1727200" progId="Visio.Drawing.6">
                    <p:embed/>
                    <p:pic>
                      <p:nvPicPr>
                        <p:cNvPr id="0" name="图片 3125"/>
                        <p:cNvPicPr/>
                        <p:nvPr/>
                      </p:nvPicPr>
                      <p:blipFill>
                        <a:blip r:embed="rId18"/>
                        <a:stretch>
                          <a:fillRect/>
                        </a:stretch>
                      </p:blipFill>
                      <p:spPr>
                        <a:xfrm>
                          <a:off x="521" y="3022"/>
                          <a:ext cx="1028" cy="1088"/>
                        </a:xfrm>
                        <a:prstGeom prst="rect">
                          <a:avLst/>
                        </a:prstGeom>
                        <a:noFill/>
                        <a:ln w="38100">
                          <a:noFill/>
                          <a:miter/>
                        </a:ln>
                      </p:spPr>
                    </p:pic>
                  </p:oleObj>
                </mc:Fallback>
              </mc:AlternateContent>
            </a:graphicData>
          </a:graphic>
        </p:graphicFrame>
        <p:graphicFrame>
          <p:nvGraphicFramePr>
            <p:cNvPr id="107546" name="Object 14"/>
            <p:cNvGraphicFramePr/>
            <p:nvPr/>
          </p:nvGraphicFramePr>
          <p:xfrm>
            <a:off x="1519" y="2976"/>
            <a:ext cx="1132" cy="1111"/>
          </p:xfrm>
          <a:graphic>
            <a:graphicData uri="http://schemas.openxmlformats.org/presentationml/2006/ole">
              <mc:AlternateContent xmlns:mc="http://schemas.openxmlformats.org/markup-compatibility/2006">
                <mc:Choice xmlns:v="urn:schemas-microsoft-com:vml" Requires="v">
                  <p:oleObj spid="_x0000_s3127" name="" r:id="rId19" imgW="1862455" imgH="1670685" progId="Visio.Drawing.6">
                    <p:embed/>
                  </p:oleObj>
                </mc:Choice>
                <mc:Fallback>
                  <p:oleObj name="" r:id="rId19" imgW="1862455" imgH="1670685" progId="Visio.Drawing.6">
                    <p:embed/>
                    <p:pic>
                      <p:nvPicPr>
                        <p:cNvPr id="0" name="图片 3126"/>
                        <p:cNvPicPr/>
                        <p:nvPr/>
                      </p:nvPicPr>
                      <p:blipFill>
                        <a:blip r:embed="rId20"/>
                        <a:srcRect r="8496"/>
                        <a:stretch>
                          <a:fillRect/>
                        </a:stretch>
                      </p:blipFill>
                      <p:spPr>
                        <a:xfrm>
                          <a:off x="1519" y="2976"/>
                          <a:ext cx="1132" cy="1111"/>
                        </a:xfrm>
                        <a:prstGeom prst="rect">
                          <a:avLst/>
                        </a:prstGeom>
                        <a:noFill/>
                        <a:ln w="38100">
                          <a:noFill/>
                          <a:miter/>
                        </a:ln>
                      </p:spPr>
                    </p:pic>
                  </p:oleObj>
                </mc:Fallback>
              </mc:AlternateContent>
            </a:graphicData>
          </a:graphic>
        </p:graphicFrame>
        <p:graphicFrame>
          <p:nvGraphicFramePr>
            <p:cNvPr id="107547" name="Object 15"/>
            <p:cNvGraphicFramePr/>
            <p:nvPr/>
          </p:nvGraphicFramePr>
          <p:xfrm>
            <a:off x="2653" y="3022"/>
            <a:ext cx="1132" cy="1103"/>
          </p:xfrm>
          <a:graphic>
            <a:graphicData uri="http://schemas.openxmlformats.org/presentationml/2006/ole">
              <mc:AlternateContent xmlns:mc="http://schemas.openxmlformats.org/markup-compatibility/2006">
                <mc:Choice xmlns:v="urn:schemas-microsoft-com:vml" Requires="v">
                  <p:oleObj spid="_x0000_s3128" name="" r:id="rId21" imgW="1772285" imgH="1727200" progId="Visio.Drawing.6">
                    <p:embed/>
                  </p:oleObj>
                </mc:Choice>
                <mc:Fallback>
                  <p:oleObj name="" r:id="rId21" imgW="1772285" imgH="1727200" progId="Visio.Drawing.6">
                    <p:embed/>
                    <p:pic>
                      <p:nvPicPr>
                        <p:cNvPr id="0" name="图片 3127"/>
                        <p:cNvPicPr/>
                        <p:nvPr/>
                      </p:nvPicPr>
                      <p:blipFill>
                        <a:blip r:embed="rId22"/>
                        <a:stretch>
                          <a:fillRect/>
                        </a:stretch>
                      </p:blipFill>
                      <p:spPr>
                        <a:xfrm>
                          <a:off x="2653" y="3022"/>
                          <a:ext cx="1132" cy="1103"/>
                        </a:xfrm>
                        <a:prstGeom prst="rect">
                          <a:avLst/>
                        </a:prstGeom>
                        <a:noFill/>
                        <a:ln w="38100">
                          <a:noFill/>
                          <a:miter/>
                        </a:ln>
                      </p:spPr>
                    </p:pic>
                  </p:oleObj>
                </mc:Fallback>
              </mc:AlternateContent>
            </a:graphicData>
          </a:graphic>
        </p:graphicFrame>
        <p:graphicFrame>
          <p:nvGraphicFramePr>
            <p:cNvPr id="107548" name="Object 16"/>
            <p:cNvGraphicFramePr/>
            <p:nvPr/>
          </p:nvGraphicFramePr>
          <p:xfrm>
            <a:off x="3878" y="2931"/>
            <a:ext cx="1134" cy="1104"/>
          </p:xfrm>
          <a:graphic>
            <a:graphicData uri="http://schemas.openxmlformats.org/presentationml/2006/ole">
              <mc:AlternateContent xmlns:mc="http://schemas.openxmlformats.org/markup-compatibility/2006">
                <mc:Choice xmlns:v="urn:schemas-microsoft-com:vml" Requires="v">
                  <p:oleObj spid="_x0000_s3129" name="" r:id="rId23" imgW="1772285" imgH="1727200" progId="Visio.Drawing.6">
                    <p:embed/>
                  </p:oleObj>
                </mc:Choice>
                <mc:Fallback>
                  <p:oleObj name="" r:id="rId23" imgW="1772285" imgH="1727200" progId="Visio.Drawing.6">
                    <p:embed/>
                    <p:pic>
                      <p:nvPicPr>
                        <p:cNvPr id="0" name="图片 3128"/>
                        <p:cNvPicPr/>
                        <p:nvPr/>
                      </p:nvPicPr>
                      <p:blipFill>
                        <a:blip r:embed="rId24"/>
                        <a:stretch>
                          <a:fillRect/>
                        </a:stretch>
                      </p:blipFill>
                      <p:spPr>
                        <a:xfrm>
                          <a:off x="3878" y="2931"/>
                          <a:ext cx="1134" cy="1104"/>
                        </a:xfrm>
                        <a:prstGeom prst="rect">
                          <a:avLst/>
                        </a:prstGeom>
                        <a:noFill/>
                        <a:ln w="38100">
                          <a:noFill/>
                          <a:miter/>
                        </a:ln>
                      </p:spPr>
                    </p:pic>
                  </p:oleObj>
                </mc:Fallback>
              </mc:AlternateContent>
            </a:graphicData>
          </a:graphic>
        </p:graphicFrame>
        <p:sp>
          <p:nvSpPr>
            <p:cNvPr id="107549" name="Rectangle 34"/>
            <p:cNvSpPr/>
            <p:nvPr/>
          </p:nvSpPr>
          <p:spPr>
            <a:xfrm>
              <a:off x="249" y="2998"/>
              <a:ext cx="232" cy="1185"/>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输出特</a:t>
              </a:r>
              <a:r>
                <a:rPr lang="zh-CN" altLang="en-US" sz="1600" dirty="0">
                  <a:solidFill>
                    <a:srgbClr val="0000FF"/>
                  </a:solidFill>
                  <a:latin typeface="Times New Roman" panose="02020603050405020304" pitchFamily="18" charset="0"/>
                  <a:ea typeface="宋体" panose="02010600030101010101" pitchFamily="2" charset="-122"/>
                </a:rPr>
                <a:t>性</a:t>
              </a:r>
              <a:endParaRPr lang="zh-CN" altLang="en-US" sz="1600" dirty="0">
                <a:solidFill>
                  <a:srgbClr val="0000FF"/>
                </a:solidFill>
                <a:latin typeface="Times New Roman" panose="02020603050405020304" pitchFamily="18" charset="0"/>
                <a:ea typeface="宋体" panose="02010600030101010101" pitchFamily="2" charset="-122"/>
              </a:endParaRPr>
            </a:p>
          </p:txBody>
        </p:sp>
        <p:sp>
          <p:nvSpPr>
            <p:cNvPr id="107550" name="Rectangle 39"/>
            <p:cNvSpPr/>
            <p:nvPr/>
          </p:nvSpPr>
          <p:spPr>
            <a:xfrm>
              <a:off x="249" y="1961"/>
              <a:ext cx="232" cy="1037"/>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转移特性</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1" name="Rectangle 44"/>
            <p:cNvSpPr/>
            <p:nvPr/>
          </p:nvSpPr>
          <p:spPr>
            <a:xfrm>
              <a:off x="249" y="1086"/>
              <a:ext cx="232" cy="875"/>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电路符号</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2" name="Rectangle 45"/>
            <p:cNvSpPr/>
            <p:nvPr/>
          </p:nvSpPr>
          <p:spPr>
            <a:xfrm>
              <a:off x="3882" y="572"/>
              <a:ext cx="1039" cy="514"/>
            </a:xfrm>
            <a:prstGeom prst="rect">
              <a:avLst/>
            </a:prstGeom>
            <a:noFill/>
            <a:ln w="9525">
              <a:noFill/>
            </a:ln>
          </p:spPr>
          <p:txBody>
            <a:bodyPr anchor="ctr" anchorCtr="0"/>
            <a:p>
              <a:pPr defTabSz="914400">
                <a:tabLst>
                  <a:tab pos="1332230" algn="l"/>
                </a:tabLst>
              </a:pPr>
              <a:r>
                <a:rPr lang="zh-CN" altLang="en-US" sz="1600" b="1" dirty="0">
                  <a:solidFill>
                    <a:srgbClr val="0000FF"/>
                  </a:solidFill>
                  <a:latin typeface="Times New Roman" panose="02020603050405020304" pitchFamily="18" charset="0"/>
                  <a:ea typeface="宋体" panose="02010600030101010101" pitchFamily="2" charset="-122"/>
                </a:rPr>
                <a:t>耗尽型</a:t>
              </a:r>
              <a:r>
                <a:rPr lang="en-US" altLang="zh-CN" sz="1600" b="1" dirty="0">
                  <a:solidFill>
                    <a:srgbClr val="0000FF"/>
                  </a:solidFill>
                  <a:latin typeface="Times New Roman" panose="02020603050405020304" pitchFamily="18" charset="0"/>
                  <a:ea typeface="宋体" panose="02010600030101010101" pitchFamily="2" charset="-122"/>
                </a:rPr>
                <a:t>PMOS</a:t>
              </a:r>
              <a:r>
                <a:rPr lang="zh-CN" altLang="en-US" sz="1600" b="1" dirty="0">
                  <a:solidFill>
                    <a:srgbClr val="0000FF"/>
                  </a:solidFill>
                  <a:latin typeface="Times New Roman" panose="02020603050405020304" pitchFamily="18" charset="0"/>
                  <a:ea typeface="宋体" panose="02010600030101010101" pitchFamily="2" charset="-122"/>
                </a:rPr>
                <a:t>管</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3" name="Rectangle 46"/>
            <p:cNvSpPr/>
            <p:nvPr/>
          </p:nvSpPr>
          <p:spPr>
            <a:xfrm>
              <a:off x="2568" y="572"/>
              <a:ext cx="1314" cy="514"/>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增强型</a:t>
              </a:r>
              <a:r>
                <a:rPr lang="en-US" altLang="zh-CN" sz="1600" b="1" dirty="0">
                  <a:solidFill>
                    <a:srgbClr val="0000FF"/>
                  </a:solidFill>
                  <a:latin typeface="Times New Roman" panose="02020603050405020304" pitchFamily="18" charset="0"/>
                  <a:ea typeface="宋体" panose="02010600030101010101" pitchFamily="2" charset="-122"/>
                </a:rPr>
                <a:t>PMOS</a:t>
              </a:r>
              <a:r>
                <a:rPr lang="zh-CN" altLang="en-US" sz="1600" b="1" dirty="0">
                  <a:solidFill>
                    <a:srgbClr val="0000FF"/>
                  </a:solidFill>
                  <a:latin typeface="Times New Roman" panose="02020603050405020304" pitchFamily="18" charset="0"/>
                  <a:ea typeface="宋体" panose="02010600030101010101" pitchFamily="2" charset="-122"/>
                </a:rPr>
                <a:t>管</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4" name="Rectangle 47"/>
            <p:cNvSpPr/>
            <p:nvPr/>
          </p:nvSpPr>
          <p:spPr>
            <a:xfrm>
              <a:off x="1520" y="572"/>
              <a:ext cx="1048" cy="514"/>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耗尽型</a:t>
              </a:r>
              <a:r>
                <a:rPr lang="en-US" altLang="zh-CN" sz="1600" b="1" dirty="0">
                  <a:solidFill>
                    <a:srgbClr val="0000FF"/>
                  </a:solidFill>
                  <a:latin typeface="Times New Roman" panose="02020603050405020304" pitchFamily="18" charset="0"/>
                  <a:ea typeface="宋体" panose="02010600030101010101" pitchFamily="2" charset="-122"/>
                </a:rPr>
                <a:t>NMOS</a:t>
              </a:r>
              <a:r>
                <a:rPr lang="zh-CN" altLang="en-US" sz="1600" b="1" dirty="0">
                  <a:solidFill>
                    <a:srgbClr val="0000FF"/>
                  </a:solidFill>
                  <a:latin typeface="Times New Roman" panose="02020603050405020304" pitchFamily="18" charset="0"/>
                  <a:ea typeface="宋体" panose="02010600030101010101" pitchFamily="2" charset="-122"/>
                </a:rPr>
                <a:t>管</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5" name="Rectangle 48"/>
            <p:cNvSpPr/>
            <p:nvPr/>
          </p:nvSpPr>
          <p:spPr>
            <a:xfrm>
              <a:off x="481" y="572"/>
              <a:ext cx="1039" cy="514"/>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增强型</a:t>
              </a:r>
              <a:r>
                <a:rPr lang="en-US" altLang="zh-CN" sz="1600" b="1" dirty="0">
                  <a:solidFill>
                    <a:srgbClr val="0000FF"/>
                  </a:solidFill>
                  <a:latin typeface="Times New Roman" panose="02020603050405020304" pitchFamily="18" charset="0"/>
                  <a:ea typeface="宋体" panose="02010600030101010101" pitchFamily="2" charset="-122"/>
                </a:rPr>
                <a:t>NMOS</a:t>
              </a:r>
              <a:r>
                <a:rPr lang="zh-CN" altLang="en-US" sz="1600" b="1" dirty="0">
                  <a:solidFill>
                    <a:srgbClr val="0000FF"/>
                  </a:solidFill>
                  <a:latin typeface="Times New Roman" panose="02020603050405020304" pitchFamily="18" charset="0"/>
                  <a:ea typeface="宋体" panose="02010600030101010101" pitchFamily="2" charset="-122"/>
                </a:rPr>
                <a:t>管</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6" name="Rectangle 49"/>
            <p:cNvSpPr/>
            <p:nvPr/>
          </p:nvSpPr>
          <p:spPr>
            <a:xfrm>
              <a:off x="249" y="572"/>
              <a:ext cx="232" cy="514"/>
            </a:xfrm>
            <a:prstGeom prst="rect">
              <a:avLst/>
            </a:prstGeom>
            <a:noFill/>
            <a:ln w="9525">
              <a:noFill/>
            </a:ln>
          </p:spPr>
          <p:txBody>
            <a:bodyPr anchor="ctr" anchorCtr="0"/>
            <a:p>
              <a:r>
                <a:rPr lang="zh-CN" altLang="en-US" sz="1600" b="1" dirty="0">
                  <a:solidFill>
                    <a:srgbClr val="0000FF"/>
                  </a:solidFill>
                  <a:latin typeface="Times New Roman" panose="02020603050405020304" pitchFamily="18" charset="0"/>
                  <a:ea typeface="宋体" panose="02010600030101010101" pitchFamily="2" charset="-122"/>
                </a:rPr>
                <a:t>管型</a:t>
              </a:r>
              <a:endParaRPr lang="zh-CN" altLang="en-US" sz="1600" b="1" dirty="0">
                <a:solidFill>
                  <a:srgbClr val="0000FF"/>
                </a:solidFill>
                <a:latin typeface="Times New Roman" panose="02020603050405020304" pitchFamily="18" charset="0"/>
                <a:ea typeface="宋体" panose="02010600030101010101" pitchFamily="2" charset="-122"/>
              </a:endParaRPr>
            </a:p>
          </p:txBody>
        </p:sp>
        <p:sp>
          <p:nvSpPr>
            <p:cNvPr id="107557" name="Line 50"/>
            <p:cNvSpPr/>
            <p:nvPr/>
          </p:nvSpPr>
          <p:spPr>
            <a:xfrm>
              <a:off x="249" y="572"/>
              <a:ext cx="4672" cy="0"/>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58" name="Line 51"/>
            <p:cNvSpPr/>
            <p:nvPr/>
          </p:nvSpPr>
          <p:spPr>
            <a:xfrm>
              <a:off x="249" y="4183"/>
              <a:ext cx="4672" cy="0"/>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59" name="Line 52"/>
            <p:cNvSpPr/>
            <p:nvPr/>
          </p:nvSpPr>
          <p:spPr>
            <a:xfrm>
              <a:off x="249" y="572"/>
              <a:ext cx="0" cy="3611"/>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0" name="Line 53"/>
            <p:cNvSpPr/>
            <p:nvPr/>
          </p:nvSpPr>
          <p:spPr>
            <a:xfrm>
              <a:off x="4921" y="572"/>
              <a:ext cx="0" cy="3611"/>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1" name="Line 54"/>
            <p:cNvSpPr/>
            <p:nvPr/>
          </p:nvSpPr>
          <p:spPr>
            <a:xfrm>
              <a:off x="249" y="1086"/>
              <a:ext cx="4672" cy="0"/>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2" name="Line 55"/>
            <p:cNvSpPr/>
            <p:nvPr/>
          </p:nvSpPr>
          <p:spPr>
            <a:xfrm>
              <a:off x="481" y="572"/>
              <a:ext cx="0" cy="3611"/>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3" name="Line 56"/>
            <p:cNvSpPr/>
            <p:nvPr/>
          </p:nvSpPr>
          <p:spPr>
            <a:xfrm>
              <a:off x="1520" y="572"/>
              <a:ext cx="0" cy="3611"/>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4" name="Line 57"/>
            <p:cNvSpPr/>
            <p:nvPr/>
          </p:nvSpPr>
          <p:spPr>
            <a:xfrm>
              <a:off x="2568" y="572"/>
              <a:ext cx="0" cy="3611"/>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5" name="Line 58"/>
            <p:cNvSpPr/>
            <p:nvPr/>
          </p:nvSpPr>
          <p:spPr>
            <a:xfrm>
              <a:off x="3882" y="572"/>
              <a:ext cx="0" cy="3611"/>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6" name="Line 59"/>
            <p:cNvSpPr/>
            <p:nvPr/>
          </p:nvSpPr>
          <p:spPr>
            <a:xfrm>
              <a:off x="249" y="1961"/>
              <a:ext cx="4672" cy="0"/>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67" name="Line 60"/>
            <p:cNvSpPr/>
            <p:nvPr/>
          </p:nvSpPr>
          <p:spPr>
            <a:xfrm>
              <a:off x="249" y="2998"/>
              <a:ext cx="4672" cy="0"/>
            </a:xfrm>
            <a:prstGeom prst="line">
              <a:avLst/>
            </a:prstGeom>
            <a:ln w="12700" cap="rnd"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Sld>
  <p:clrMapOvr>
    <a:masterClrMapping/>
  </p:clrMapOvr>
  <p:transition advClick="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hasCustomPrompt="1"/>
          </p:nvPr>
        </p:nvSpPr>
        <p:spPr>
          <a:xfrm>
            <a:off x="539750" y="1051560"/>
            <a:ext cx="5405437" cy="504825"/>
          </a:xfrm>
        </p:spPr>
        <p:txBody>
          <a:bodyPr vert="horz" wrap="square" lIns="91440" tIns="45720" rIns="91440" bIns="45720" rtlCol="0" anchor="ctr">
            <a:normAutofit/>
            <a:scene3d>
              <a:camera prst="orthographicFront"/>
              <a:lightRig rig="threePt" dir="t"/>
            </a:scene3d>
          </a:bodyPr>
          <a:p>
            <a:pPr algn="l" eaLnBrk="1" fontAlgn="base" hangingPunct="1"/>
            <a:r>
              <a:rPr lang="en-US" altLang="zh-CN" sz="2800" strike="noStrike" noProof="1" dirty="0">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4  MOS</a:t>
            </a:r>
            <a:r>
              <a:rPr lang="zh-CN" altLang="en-US" sz="2800" strike="noStrike" noProof="1" dirty="0">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rPr>
              <a:t>管的主要参数</a:t>
            </a:r>
            <a:endParaRPr lang="zh-CN" altLang="en-US" sz="2800" strike="noStrike" noProof="1" dirty="0">
              <a:solidFill>
                <a:srgbClr val="0000FF"/>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6323" name="Rectangle 3"/>
          <p:cNvSpPr>
            <a:spLocks noGrp="1"/>
          </p:cNvSpPr>
          <p:nvPr>
            <p:ph idx="1"/>
          </p:nvPr>
        </p:nvSpPr>
        <p:spPr>
          <a:xfrm>
            <a:off x="1187450" y="1773238"/>
            <a:ext cx="6781800" cy="3700462"/>
          </a:xfrm>
        </p:spPr>
        <p:txBody>
          <a:bodyPr wrap="square" lIns="91440" tIns="45720" rIns="91440" bIns="45720" anchor="t" anchorCtr="0"/>
          <a:p>
            <a:pPr eaLnBrk="1" hangingPunct="1">
              <a:lnSpc>
                <a:spcPct val="135000"/>
              </a:lnSpc>
              <a:buSzPct val="60000"/>
              <a:buFont typeface="Wingdings" panose="05000000000000000000" pitchFamily="2" charset="2"/>
            </a:pPr>
            <a:r>
              <a:rPr lang="zh-CN" altLang="en-US" b="1" kern="1200" dirty="0">
                <a:latin typeface="宋体" panose="02010600030101010101" pitchFamily="2" charset="-122"/>
                <a:ea typeface="黑体" panose="02010609060101010101" pitchFamily="2" charset="-122"/>
                <a:cs typeface="+mn-cs"/>
              </a:rPr>
              <a:t>（</a:t>
            </a:r>
            <a:r>
              <a:rPr lang="en-US" altLang="zh-CN" b="1" kern="1200" dirty="0">
                <a:latin typeface="Arial" panose="020B0604020202020204" pitchFamily="34" charset="0"/>
                <a:ea typeface="黑体" panose="02010609060101010101" pitchFamily="2" charset="-122"/>
                <a:cs typeface="+mn-cs"/>
              </a:rPr>
              <a:t>1</a:t>
            </a:r>
            <a:r>
              <a:rPr lang="zh-CN" altLang="en-US" b="1" kern="1200" dirty="0">
                <a:latin typeface="Arial" panose="020B0604020202020204" pitchFamily="34" charset="0"/>
                <a:ea typeface="黑体" panose="02010609060101010101" pitchFamily="2" charset="-122"/>
                <a:cs typeface="+mn-cs"/>
              </a:rPr>
              <a:t>）开启电压</a:t>
            </a:r>
            <a:r>
              <a:rPr lang="en-US" altLang="zh-CN" b="1" kern="1200" dirty="0">
                <a:latin typeface="Arial" panose="020B0604020202020204" pitchFamily="34" charset="0"/>
                <a:ea typeface="黑体" panose="02010609060101010101" pitchFamily="2" charset="-122"/>
                <a:cs typeface="+mn-cs"/>
              </a:rPr>
              <a:t>V</a:t>
            </a:r>
            <a:r>
              <a:rPr lang="en-US" altLang="zh-CN" b="1" kern="1200" baseline="-25000" dirty="0">
                <a:latin typeface="Arial" panose="020B0604020202020204" pitchFamily="34" charset="0"/>
                <a:ea typeface="黑体" panose="02010609060101010101" pitchFamily="2" charset="-122"/>
                <a:cs typeface="+mn-cs"/>
              </a:rPr>
              <a:t>T</a:t>
            </a:r>
            <a:endParaRPr lang="en-US" altLang="zh-CN" b="1" kern="1200" baseline="-25000" dirty="0">
              <a:latin typeface="Arial" panose="020B0604020202020204" pitchFamily="34" charset="0"/>
              <a:ea typeface="黑体" panose="02010609060101010101" pitchFamily="2" charset="-122"/>
              <a:cs typeface="+mn-cs"/>
            </a:endParaRPr>
          </a:p>
          <a:p>
            <a:pPr eaLnBrk="1" hangingPunct="1">
              <a:lnSpc>
                <a:spcPct val="135000"/>
              </a:lnSpc>
              <a:buSzPct val="60000"/>
              <a:buFont typeface="Wingdings" panose="05000000000000000000" pitchFamily="2" charset="2"/>
            </a:pPr>
            <a:r>
              <a:rPr lang="zh-CN" altLang="en-US" b="1" kern="1200" dirty="0">
                <a:solidFill>
                  <a:srgbClr val="660033"/>
                </a:solidFill>
                <a:latin typeface="Arial" panose="020B0604020202020204" pitchFamily="34" charset="0"/>
                <a:ea typeface="黑体" panose="02010609060101010101" pitchFamily="2" charset="-122"/>
                <a:cs typeface="+mn-cs"/>
              </a:rPr>
              <a:t>（</a:t>
            </a:r>
            <a:r>
              <a:rPr lang="en-US" altLang="zh-CN" b="1" kern="1200" dirty="0">
                <a:solidFill>
                  <a:srgbClr val="660033"/>
                </a:solidFill>
                <a:latin typeface="Arial" panose="020B0604020202020204" pitchFamily="34" charset="0"/>
                <a:ea typeface="黑体" panose="02010609060101010101" pitchFamily="2" charset="-122"/>
                <a:cs typeface="+mn-cs"/>
              </a:rPr>
              <a:t>2</a:t>
            </a:r>
            <a:r>
              <a:rPr lang="zh-CN" altLang="en-US" b="1" kern="1200" dirty="0">
                <a:solidFill>
                  <a:srgbClr val="660033"/>
                </a:solidFill>
                <a:latin typeface="Arial" panose="020B0604020202020204" pitchFamily="34" charset="0"/>
                <a:ea typeface="黑体" panose="02010609060101010101" pitchFamily="2" charset="-122"/>
                <a:cs typeface="+mn-cs"/>
              </a:rPr>
              <a:t>）夹断电压</a:t>
            </a:r>
            <a:r>
              <a:rPr lang="en-US" altLang="zh-CN" b="1" i="1" kern="1200" dirty="0">
                <a:solidFill>
                  <a:srgbClr val="660033"/>
                </a:solidFill>
                <a:latin typeface="Arial" panose="020B0604020202020204" pitchFamily="34" charset="0"/>
                <a:ea typeface="黑体" panose="02010609060101010101" pitchFamily="2" charset="-122"/>
                <a:cs typeface="+mn-cs"/>
              </a:rPr>
              <a:t>V</a:t>
            </a:r>
            <a:r>
              <a:rPr lang="en-US" altLang="zh-CN" b="1" kern="1200" baseline="-25000" dirty="0">
                <a:solidFill>
                  <a:srgbClr val="660033"/>
                </a:solidFill>
                <a:latin typeface="Arial" panose="020B0604020202020204" pitchFamily="34" charset="0"/>
                <a:ea typeface="黑体" panose="02010609060101010101" pitchFamily="2" charset="-122"/>
                <a:cs typeface="+mn-cs"/>
              </a:rPr>
              <a:t>P</a:t>
            </a:r>
            <a:endParaRPr lang="en-US" altLang="zh-CN" b="1" kern="1200" baseline="-25000" dirty="0">
              <a:solidFill>
                <a:srgbClr val="660033"/>
              </a:solidFill>
              <a:latin typeface="Arial" panose="020B0604020202020204" pitchFamily="34" charset="0"/>
              <a:ea typeface="黑体" panose="02010609060101010101" pitchFamily="2" charset="-122"/>
              <a:cs typeface="+mn-cs"/>
            </a:endParaRPr>
          </a:p>
          <a:p>
            <a:pPr eaLnBrk="1" hangingPunct="1">
              <a:lnSpc>
                <a:spcPct val="135000"/>
              </a:lnSpc>
              <a:buSzPct val="60000"/>
              <a:buFont typeface="Wingdings" panose="05000000000000000000" pitchFamily="2" charset="2"/>
            </a:pPr>
            <a:r>
              <a:rPr lang="zh-CN" altLang="en-US" b="1" kern="1200" dirty="0">
                <a:solidFill>
                  <a:srgbClr val="FF0066"/>
                </a:solidFill>
                <a:latin typeface="Arial" panose="020B0604020202020204" pitchFamily="34" charset="0"/>
                <a:ea typeface="黑体" panose="02010609060101010101" pitchFamily="2" charset="-122"/>
                <a:cs typeface="+mn-cs"/>
                <a:hlinkClick r:id="rId1" action="ppaction://hlinksldjump"/>
              </a:rPr>
              <a:t>（</a:t>
            </a:r>
            <a:r>
              <a:rPr lang="en-US" altLang="zh-CN" b="1" kern="1200" dirty="0">
                <a:solidFill>
                  <a:srgbClr val="FF0066"/>
                </a:solidFill>
                <a:latin typeface="Arial" panose="020B0604020202020204" pitchFamily="34" charset="0"/>
                <a:ea typeface="黑体" panose="02010609060101010101" pitchFamily="2" charset="-122"/>
                <a:cs typeface="+mn-cs"/>
                <a:hlinkClick r:id="rId1" action="ppaction://hlinksldjump"/>
              </a:rPr>
              <a:t>3</a:t>
            </a:r>
            <a:r>
              <a:rPr lang="zh-CN" altLang="en-US" b="1" kern="1200" dirty="0">
                <a:solidFill>
                  <a:srgbClr val="FF0066"/>
                </a:solidFill>
                <a:latin typeface="Arial" panose="020B0604020202020204" pitchFamily="34" charset="0"/>
                <a:ea typeface="黑体" panose="02010609060101010101" pitchFamily="2" charset="-122"/>
                <a:cs typeface="+mn-cs"/>
                <a:hlinkClick r:id="rId1" action="ppaction://hlinksldjump"/>
              </a:rPr>
              <a:t>）跨导</a:t>
            </a:r>
            <a:endParaRPr lang="zh-CN" altLang="en-US" b="1" kern="1200" dirty="0">
              <a:solidFill>
                <a:srgbClr val="FF0066"/>
              </a:solidFill>
              <a:latin typeface="Arial" panose="020B0604020202020204" pitchFamily="34" charset="0"/>
              <a:ea typeface="黑体" panose="02010609060101010101" pitchFamily="2" charset="-122"/>
              <a:cs typeface="+mn-cs"/>
            </a:endParaRPr>
          </a:p>
          <a:p>
            <a:pPr eaLnBrk="1" hangingPunct="1">
              <a:lnSpc>
                <a:spcPct val="135000"/>
              </a:lnSpc>
              <a:buSzPct val="60000"/>
              <a:buFont typeface="Wingdings" panose="05000000000000000000" pitchFamily="2" charset="2"/>
            </a:pPr>
            <a:r>
              <a:rPr lang="zh-CN" altLang="en-US" b="1" kern="1200" dirty="0">
                <a:solidFill>
                  <a:srgbClr val="0000FF"/>
                </a:solidFill>
                <a:latin typeface="Arial" panose="020B0604020202020204" pitchFamily="34" charset="0"/>
                <a:ea typeface="黑体" panose="02010609060101010101" pitchFamily="2" charset="-122"/>
                <a:cs typeface="+mn-cs"/>
              </a:rPr>
              <a:t>（</a:t>
            </a:r>
            <a:r>
              <a:rPr lang="en-US" altLang="zh-CN" b="1" kern="1200" dirty="0">
                <a:solidFill>
                  <a:srgbClr val="0000FF"/>
                </a:solidFill>
                <a:latin typeface="Arial" panose="020B0604020202020204" pitchFamily="34" charset="0"/>
                <a:ea typeface="黑体" panose="02010609060101010101" pitchFamily="2" charset="-122"/>
                <a:cs typeface="+mn-cs"/>
              </a:rPr>
              <a:t>4</a:t>
            </a:r>
            <a:r>
              <a:rPr lang="zh-CN" altLang="en-US" b="1" kern="1200" dirty="0">
                <a:solidFill>
                  <a:srgbClr val="0000FF"/>
                </a:solidFill>
                <a:latin typeface="Arial" panose="020B0604020202020204" pitchFamily="34" charset="0"/>
                <a:ea typeface="黑体" panose="02010609060101010101" pitchFamily="2" charset="-122"/>
                <a:cs typeface="+mn-cs"/>
              </a:rPr>
              <a:t>）直流输入电阻</a:t>
            </a:r>
            <a:r>
              <a:rPr lang="en-US" altLang="zh-CN" b="1" i="1" kern="1200" dirty="0">
                <a:solidFill>
                  <a:srgbClr val="0000FF"/>
                </a:solidFill>
                <a:latin typeface="Arial" panose="020B0604020202020204" pitchFamily="34" charset="0"/>
                <a:ea typeface="黑体" panose="02010609060101010101" pitchFamily="2" charset="-122"/>
                <a:cs typeface="+mn-cs"/>
              </a:rPr>
              <a:t>R</a:t>
            </a:r>
            <a:r>
              <a:rPr lang="en-US" altLang="zh-CN" b="1" kern="1200" baseline="-25000" dirty="0">
                <a:solidFill>
                  <a:srgbClr val="0000FF"/>
                </a:solidFill>
                <a:latin typeface="Arial" panose="020B0604020202020204" pitchFamily="34" charset="0"/>
                <a:ea typeface="黑体" panose="02010609060101010101" pitchFamily="2" charset="-122"/>
                <a:cs typeface="+mn-cs"/>
              </a:rPr>
              <a:t>GS</a:t>
            </a:r>
            <a:r>
              <a:rPr lang="en-US" altLang="zh-CN" b="1" kern="1200" dirty="0">
                <a:solidFill>
                  <a:srgbClr val="0000FF"/>
                </a:solidFill>
                <a:latin typeface="Arial" panose="020B0604020202020204" pitchFamily="34" charset="0"/>
                <a:ea typeface="黑体" panose="02010609060101010101" pitchFamily="2" charset="-122"/>
                <a:cs typeface="+mn-cs"/>
              </a:rPr>
              <a:t> ——</a:t>
            </a:r>
            <a:r>
              <a:rPr lang="zh-CN" altLang="en-US" b="1" kern="1200" dirty="0">
                <a:solidFill>
                  <a:srgbClr val="0000FF"/>
                </a:solidFill>
                <a:latin typeface="Arial" panose="020B0604020202020204" pitchFamily="34" charset="0"/>
                <a:ea typeface="黑体" panose="02010609060101010101" pitchFamily="2" charset="-122"/>
                <a:cs typeface="+mn-cs"/>
              </a:rPr>
              <a:t>栅源间的等效电阻。由于</a:t>
            </a:r>
            <a:r>
              <a:rPr lang="en-US" altLang="zh-CN" b="1" kern="1200" dirty="0">
                <a:solidFill>
                  <a:srgbClr val="0000FF"/>
                </a:solidFill>
                <a:latin typeface="Arial" panose="020B0604020202020204" pitchFamily="34" charset="0"/>
                <a:ea typeface="黑体" panose="02010609060101010101" pitchFamily="2" charset="-122"/>
                <a:cs typeface="+mn-cs"/>
              </a:rPr>
              <a:t>MOS</a:t>
            </a:r>
            <a:r>
              <a:rPr lang="zh-CN" altLang="en-US" b="1" kern="1200" dirty="0">
                <a:solidFill>
                  <a:srgbClr val="0000FF"/>
                </a:solidFill>
                <a:latin typeface="Arial" panose="020B0604020202020204" pitchFamily="34" charset="0"/>
                <a:ea typeface="黑体" panose="02010609060101010101" pitchFamily="2" charset="-122"/>
                <a:cs typeface="+mn-cs"/>
              </a:rPr>
              <a:t>管栅源间有</a:t>
            </a:r>
            <a:r>
              <a:rPr lang="en-US" altLang="zh-CN" b="1" kern="1200" dirty="0">
                <a:solidFill>
                  <a:srgbClr val="0000FF"/>
                </a:solidFill>
                <a:latin typeface="Arial" panose="020B0604020202020204" pitchFamily="34" charset="0"/>
                <a:ea typeface="黑体" panose="02010609060101010101" pitchFamily="2" charset="-122"/>
                <a:cs typeface="+mn-cs"/>
              </a:rPr>
              <a:t>sio</a:t>
            </a:r>
            <a:r>
              <a:rPr lang="en-US" altLang="zh-CN" b="1" kern="1200" baseline="-25000" dirty="0">
                <a:solidFill>
                  <a:srgbClr val="0000FF"/>
                </a:solidFill>
                <a:latin typeface="Arial" panose="020B0604020202020204" pitchFamily="34" charset="0"/>
                <a:ea typeface="黑体" panose="02010609060101010101" pitchFamily="2" charset="-122"/>
                <a:cs typeface="+mn-cs"/>
              </a:rPr>
              <a:t>2</a:t>
            </a:r>
            <a:r>
              <a:rPr lang="zh-CN" altLang="en-US" b="1" kern="1200" dirty="0">
                <a:solidFill>
                  <a:srgbClr val="0000FF"/>
                </a:solidFill>
                <a:latin typeface="Arial" panose="020B0604020202020204" pitchFamily="34" charset="0"/>
                <a:ea typeface="黑体" panose="02010609060101010101" pitchFamily="2" charset="-122"/>
                <a:cs typeface="+mn-cs"/>
              </a:rPr>
              <a:t>绝缘层，输入电阻可达</a:t>
            </a:r>
            <a:r>
              <a:rPr lang="en-US" altLang="zh-CN" b="1" kern="1200" dirty="0">
                <a:solidFill>
                  <a:srgbClr val="0000FF"/>
                </a:solidFill>
                <a:latin typeface="Arial" panose="020B0604020202020204" pitchFamily="34" charset="0"/>
                <a:ea typeface="黑体" panose="02010609060101010101" pitchFamily="2" charset="-122"/>
                <a:cs typeface="+mn-cs"/>
              </a:rPr>
              <a:t>10</a:t>
            </a:r>
            <a:r>
              <a:rPr lang="en-US" altLang="zh-CN" b="1" kern="1200" baseline="30000" dirty="0">
                <a:solidFill>
                  <a:srgbClr val="0000FF"/>
                </a:solidFill>
                <a:latin typeface="Arial" panose="020B0604020202020204" pitchFamily="34" charset="0"/>
                <a:ea typeface="黑体" panose="02010609060101010101" pitchFamily="2" charset="-122"/>
                <a:cs typeface="+mn-cs"/>
              </a:rPr>
              <a:t>9</a:t>
            </a:r>
            <a:r>
              <a:rPr lang="zh-CN" altLang="en-US" b="1" kern="1200" dirty="0">
                <a:solidFill>
                  <a:srgbClr val="0000FF"/>
                </a:solidFill>
                <a:latin typeface="Arial" panose="020B0604020202020204" pitchFamily="34" charset="0"/>
                <a:ea typeface="黑体" panose="02010609060101010101" pitchFamily="2" charset="-122"/>
                <a:cs typeface="+mn-cs"/>
              </a:rPr>
              <a:t>～</a:t>
            </a:r>
            <a:r>
              <a:rPr lang="en-US" altLang="zh-CN" b="1" kern="1200" dirty="0">
                <a:solidFill>
                  <a:srgbClr val="0000FF"/>
                </a:solidFill>
                <a:latin typeface="Arial" panose="020B0604020202020204" pitchFamily="34" charset="0"/>
                <a:ea typeface="黑体" panose="02010609060101010101" pitchFamily="2" charset="-122"/>
                <a:cs typeface="+mn-cs"/>
              </a:rPr>
              <a:t>10</a:t>
            </a:r>
            <a:r>
              <a:rPr lang="en-US" altLang="zh-CN" b="1" kern="1200" baseline="30000" dirty="0">
                <a:solidFill>
                  <a:srgbClr val="0000FF"/>
                </a:solidFill>
                <a:latin typeface="Arial" panose="020B0604020202020204" pitchFamily="34" charset="0"/>
                <a:ea typeface="黑体" panose="02010609060101010101" pitchFamily="2" charset="-122"/>
                <a:cs typeface="+mn-cs"/>
              </a:rPr>
              <a:t>15</a:t>
            </a:r>
            <a:r>
              <a:rPr lang="zh-CN" altLang="en-US" b="1" kern="1200" dirty="0">
                <a:solidFill>
                  <a:srgbClr val="0000FF"/>
                </a:solidFill>
                <a:latin typeface="Arial" panose="020B0604020202020204" pitchFamily="34" charset="0"/>
                <a:ea typeface="黑体" panose="02010609060101010101" pitchFamily="2" charset="-122"/>
                <a:cs typeface="+mn-cs"/>
              </a:rPr>
              <a:t>。</a:t>
            </a:r>
            <a:endParaRPr lang="zh-CN" altLang="en-US" sz="2000" kern="1200" dirty="0">
              <a:solidFill>
                <a:srgbClr val="0000FF"/>
              </a:solidFill>
              <a:latin typeface="Arial" panose="020B0604020202020204" pitchFamily="34" charset="0"/>
              <a:ea typeface="黑体" panose="02010609060101010101" pitchFamily="2" charset="-122"/>
              <a:cs typeface="+mn-cs"/>
            </a:endParaRPr>
          </a:p>
        </p:txBody>
      </p:sp>
      <p:sp>
        <p:nvSpPr>
          <p:cNvPr id="108547" name="Rectangle 4">
            <a:hlinkClick r:id="rId2" action="ppaction://hlinkpres?slideindex=1&amp;slidetitle="/>
          </p:cNvPr>
          <p:cNvSpPr/>
          <p:nvPr/>
        </p:nvSpPr>
        <p:spPr>
          <a:xfrm>
            <a:off x="8451850" y="0"/>
            <a:ext cx="685800" cy="762000"/>
          </a:xfrm>
          <a:prstGeom prst="rect">
            <a:avLst/>
          </a:prstGeom>
          <a:noFill/>
          <a:ln w="127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8548" name="Rectangle 5">
            <a:hlinkClick r:id="rId2" action="ppaction://hlinkpres?slideindex=1&amp;slidetitle="/>
          </p:cNvPr>
          <p:cNvSpPr/>
          <p:nvPr/>
        </p:nvSpPr>
        <p:spPr>
          <a:xfrm>
            <a:off x="8451850" y="0"/>
            <a:ext cx="685800" cy="609600"/>
          </a:xfrm>
          <a:prstGeom prst="rect">
            <a:avLst/>
          </a:prstGeom>
          <a:noFill/>
          <a:ln w="127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8549" name="Rectangle 6">
            <a:hlinkClick r:id="rId2" action="ppaction://hlinkpres?slideindex=1&amp;slidetitle="/>
          </p:cNvPr>
          <p:cNvSpPr/>
          <p:nvPr/>
        </p:nvSpPr>
        <p:spPr>
          <a:xfrm>
            <a:off x="8147050" y="0"/>
            <a:ext cx="990600" cy="609600"/>
          </a:xfrm>
          <a:prstGeom prst="rect">
            <a:avLst/>
          </a:prstGeom>
          <a:noFill/>
          <a:ln w="127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08550" name="Rectangle 7">
            <a:hlinkClick r:id="rId2" action="ppaction://hlinkpres?slideindex=1&amp;slidetitle="/>
          </p:cNvPr>
          <p:cNvSpPr/>
          <p:nvPr/>
        </p:nvSpPr>
        <p:spPr>
          <a:xfrm>
            <a:off x="8451850" y="152400"/>
            <a:ext cx="685800" cy="609600"/>
          </a:xfrm>
          <a:prstGeom prst="rect">
            <a:avLst/>
          </a:prstGeom>
          <a:noFill/>
          <a:ln w="127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1.4.2 </a:t>
            </a:r>
            <a:r>
              <a:rPr lang="zh-CN" altLang="en-US" sz="3200" b="1" dirty="0">
                <a:solidFill>
                  <a:srgbClr val="FF0000"/>
                </a:solidFill>
                <a:latin typeface="黑体" panose="02010609060101010101" pitchFamily="2" charset="-122"/>
                <a:ea typeface="黑体" panose="02010609060101010101" pitchFamily="2" charset="-122"/>
              </a:rPr>
              <a:t>场效应管的特性与参数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6323">
                                            <p:txEl>
                                              <p:charRg st="0" end="10"/>
                                            </p:txEl>
                                          </p:spTgt>
                                        </p:tgtEl>
                                        <p:attrNameLst>
                                          <p:attrName>style.visibility</p:attrName>
                                        </p:attrNameLst>
                                      </p:cBhvr>
                                      <p:to>
                                        <p:strVal val="visible"/>
                                      </p:to>
                                    </p:set>
                                    <p:anim calcmode="discrete" valueType="clr">
                                      <p:cBhvr override="childStyle">
                                        <p:cTn id="7" dur="80"/>
                                        <p:tgtEl>
                                          <p:spTgt spid="56323">
                                            <p:txEl>
                                              <p:charRg st="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3">
                                            <p:txEl>
                                              <p:charRg st="0" end="10"/>
                                            </p:txEl>
                                          </p:spTgt>
                                        </p:tgtEl>
                                        <p:attrNameLst>
                                          <p:attrName>fillcolor</p:attrName>
                                        </p:attrNameLst>
                                      </p:cBhvr>
                                      <p:tavLst>
                                        <p:tav tm="0">
                                          <p:val>
                                            <p:clrVal>
                                              <a:schemeClr val="accent2"/>
                                            </p:clrVal>
                                          </p:val>
                                        </p:tav>
                                        <p:tav tm="50000">
                                          <p:val>
                                            <p:clrVal>
                                              <a:schemeClr val="hlink"/>
                                            </p:clrVal>
                                          </p:val>
                                        </p:tav>
                                      </p:tavLst>
                                    </p:anim>
                                    <p:set>
                                      <p:cBhvr>
                                        <p:cTn id="9" dur="80"/>
                                        <p:tgtEl>
                                          <p:spTgt spid="56323">
                                            <p:txEl>
                                              <p:charRg st="0" end="1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6323">
                                            <p:txEl>
                                              <p:charRg st="10" end="20"/>
                                            </p:txEl>
                                          </p:spTgt>
                                        </p:tgtEl>
                                        <p:attrNameLst>
                                          <p:attrName>style.visibility</p:attrName>
                                        </p:attrNameLst>
                                      </p:cBhvr>
                                      <p:to>
                                        <p:strVal val="visible"/>
                                      </p:to>
                                    </p:set>
                                    <p:anim calcmode="discrete" valueType="clr">
                                      <p:cBhvr override="childStyle">
                                        <p:cTn id="14" dur="80"/>
                                        <p:tgtEl>
                                          <p:spTgt spid="56323">
                                            <p:txEl>
                                              <p:charRg st="10" end="2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3">
                                            <p:txEl>
                                              <p:charRg st="10" end="20"/>
                                            </p:txEl>
                                          </p:spTgt>
                                        </p:tgtEl>
                                        <p:attrNameLst>
                                          <p:attrName>fillcolor</p:attrName>
                                        </p:attrNameLst>
                                      </p:cBhvr>
                                      <p:tavLst>
                                        <p:tav tm="0">
                                          <p:val>
                                            <p:clrVal>
                                              <a:schemeClr val="accent2"/>
                                            </p:clrVal>
                                          </p:val>
                                        </p:tav>
                                        <p:tav tm="50000">
                                          <p:val>
                                            <p:clrVal>
                                              <a:schemeClr val="hlink"/>
                                            </p:clrVal>
                                          </p:val>
                                        </p:tav>
                                      </p:tavLst>
                                    </p:anim>
                                    <p:set>
                                      <p:cBhvr>
                                        <p:cTn id="16" dur="80"/>
                                        <p:tgtEl>
                                          <p:spTgt spid="56323">
                                            <p:txEl>
                                              <p:charRg st="10" end="2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6323">
                                            <p:txEl>
                                              <p:charRg st="20" end="26"/>
                                            </p:txEl>
                                          </p:spTgt>
                                        </p:tgtEl>
                                        <p:attrNameLst>
                                          <p:attrName>style.visibility</p:attrName>
                                        </p:attrNameLst>
                                      </p:cBhvr>
                                      <p:to>
                                        <p:strVal val="visible"/>
                                      </p:to>
                                    </p:set>
                                    <p:anim calcmode="discrete" valueType="clr">
                                      <p:cBhvr override="childStyle">
                                        <p:cTn id="21" dur="80"/>
                                        <p:tgtEl>
                                          <p:spTgt spid="56323">
                                            <p:txEl>
                                              <p:charRg st="20" end="2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6323">
                                            <p:txEl>
                                              <p:charRg st="20" end="26"/>
                                            </p:txEl>
                                          </p:spTgt>
                                        </p:tgtEl>
                                        <p:attrNameLst>
                                          <p:attrName>fillcolor</p:attrName>
                                        </p:attrNameLst>
                                      </p:cBhvr>
                                      <p:tavLst>
                                        <p:tav tm="0">
                                          <p:val>
                                            <p:clrVal>
                                              <a:schemeClr val="accent2"/>
                                            </p:clrVal>
                                          </p:val>
                                        </p:tav>
                                        <p:tav tm="50000">
                                          <p:val>
                                            <p:clrVal>
                                              <a:schemeClr val="hlink"/>
                                            </p:clrVal>
                                          </p:val>
                                        </p:tav>
                                      </p:tavLst>
                                    </p:anim>
                                    <p:set>
                                      <p:cBhvr>
                                        <p:cTn id="23" dur="80"/>
                                        <p:tgtEl>
                                          <p:spTgt spid="56323">
                                            <p:txEl>
                                              <p:charRg st="20" end="2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6323">
                                            <p:txEl>
                                              <p:charRg st="26" end="84"/>
                                            </p:txEl>
                                          </p:spTgt>
                                        </p:tgtEl>
                                        <p:attrNameLst>
                                          <p:attrName>style.visibility</p:attrName>
                                        </p:attrNameLst>
                                      </p:cBhvr>
                                      <p:to>
                                        <p:strVal val="visible"/>
                                      </p:to>
                                    </p:set>
                                    <p:anim calcmode="discrete" valueType="clr">
                                      <p:cBhvr override="childStyle">
                                        <p:cTn id="28" dur="80"/>
                                        <p:tgtEl>
                                          <p:spTgt spid="56323">
                                            <p:txEl>
                                              <p:charRg st="26" end="8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6323">
                                            <p:txEl>
                                              <p:charRg st="26" end="84"/>
                                            </p:txEl>
                                          </p:spTgt>
                                        </p:tgtEl>
                                        <p:attrNameLst>
                                          <p:attrName>fillcolor</p:attrName>
                                        </p:attrNameLst>
                                      </p:cBhvr>
                                      <p:tavLst>
                                        <p:tav tm="0">
                                          <p:val>
                                            <p:clrVal>
                                              <a:schemeClr val="accent2"/>
                                            </p:clrVal>
                                          </p:val>
                                        </p:tav>
                                        <p:tav tm="50000">
                                          <p:val>
                                            <p:clrVal>
                                              <a:schemeClr val="hlink"/>
                                            </p:clrVal>
                                          </p:val>
                                        </p:tav>
                                      </p:tavLst>
                                    </p:anim>
                                    <p:set>
                                      <p:cBhvr>
                                        <p:cTn id="30" dur="80"/>
                                        <p:tgtEl>
                                          <p:spTgt spid="56323">
                                            <p:txEl>
                                              <p:charRg st="26" end="8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09569" name="Text Box 2"/>
          <p:cNvSpPr txBox="1"/>
          <p:nvPr/>
        </p:nvSpPr>
        <p:spPr>
          <a:xfrm>
            <a:off x="179388" y="260350"/>
            <a:ext cx="7620000" cy="539750"/>
          </a:xfrm>
          <a:prstGeom prst="rect">
            <a:avLst/>
          </a:prstGeom>
          <a:noFill/>
          <a:ln w="9525">
            <a:noFill/>
          </a:ln>
        </p:spPr>
        <p:txBody>
          <a:bodyPr anchor="t" anchorCtr="0">
            <a:spAutoFit/>
          </a:bodyPr>
          <a:p>
            <a:pPr eaLnBrk="0" hangingPunct="0">
              <a:lnSpc>
                <a:spcPct val="105000"/>
              </a:lnSpc>
            </a:pPr>
            <a:r>
              <a:rPr lang="en-US" altLang="zh-CN" sz="2800" dirty="0">
                <a:solidFill>
                  <a:schemeClr val="bg2"/>
                </a:solidFill>
                <a:latin typeface="Times New Roman" panose="02020603050405020304" pitchFamily="18" charset="0"/>
                <a:ea typeface="宋体" panose="02010600030101010101" pitchFamily="2" charset="-122"/>
              </a:rPr>
              <a:t>     </a:t>
            </a:r>
            <a:r>
              <a:rPr lang="zh-CN" altLang="en-US" sz="2800" b="1" dirty="0">
                <a:solidFill>
                  <a:srgbClr val="FF0000"/>
                </a:solidFill>
                <a:latin typeface="Times New Roman" panose="02020603050405020304" pitchFamily="18" charset="0"/>
                <a:ea typeface="宋体" panose="02010600030101010101" pitchFamily="2" charset="-122"/>
              </a:rPr>
              <a:t>一个重要参数</a:t>
            </a:r>
            <a:r>
              <a:rPr lang="en-US" altLang="zh-CN" sz="2800" b="1" dirty="0">
                <a:solidFill>
                  <a:srgbClr val="FF0000"/>
                </a:solidFill>
                <a:latin typeface="Times New Roman" panose="02020603050405020304" pitchFamily="18" charset="0"/>
                <a:ea typeface="宋体" panose="02010600030101010101" pitchFamily="2" charset="-122"/>
              </a:rPr>
              <a:t>——</a:t>
            </a:r>
            <a:r>
              <a:rPr lang="zh-CN" altLang="en-US" sz="2800" b="1" dirty="0">
                <a:solidFill>
                  <a:srgbClr val="FF0000"/>
                </a:solidFill>
                <a:latin typeface="Times New Roman" panose="02020603050405020304" pitchFamily="18" charset="0"/>
                <a:ea typeface="宋体" panose="02010600030101010101" pitchFamily="2" charset="-122"/>
              </a:rPr>
              <a:t>跨导</a:t>
            </a:r>
            <a:r>
              <a:rPr lang="en-US" altLang="zh-CN" sz="2800" b="1" i="1" dirty="0">
                <a:solidFill>
                  <a:srgbClr val="FF0000"/>
                </a:solidFill>
                <a:latin typeface="Times New Roman" panose="02020603050405020304" pitchFamily="18" charset="0"/>
                <a:ea typeface="宋体" panose="02010600030101010101" pitchFamily="2" charset="-122"/>
              </a:rPr>
              <a:t>g</a:t>
            </a:r>
            <a:r>
              <a:rPr lang="en-US" altLang="zh-CN" sz="2800" b="1" baseline="-25000" dirty="0">
                <a:solidFill>
                  <a:srgbClr val="FF0000"/>
                </a:solidFill>
                <a:latin typeface="Times New Roman" panose="02020603050405020304" pitchFamily="18" charset="0"/>
                <a:ea typeface="宋体" panose="02010600030101010101" pitchFamily="2" charset="-122"/>
              </a:rPr>
              <a:t>m</a:t>
            </a:r>
            <a:r>
              <a:rPr lang="zh-CN" altLang="en-US" sz="2800" b="1" baseline="-25000" dirty="0">
                <a:solidFill>
                  <a:srgbClr val="FF0000"/>
                </a:solidFill>
                <a:latin typeface="Times New Roman" panose="02020603050405020304" pitchFamily="18" charset="0"/>
                <a:ea typeface="宋体" panose="02010600030101010101" pitchFamily="2" charset="-122"/>
              </a:rPr>
              <a:t>：</a:t>
            </a:r>
            <a:endParaRPr lang="zh-CN" altLang="en-US" sz="2400" dirty="0">
              <a:solidFill>
                <a:schemeClr val="bg2"/>
              </a:solidFill>
              <a:latin typeface="Times New Roman" panose="02020603050405020304" pitchFamily="18" charset="0"/>
              <a:ea typeface="宋体" panose="02010600030101010101" pitchFamily="2" charset="-122"/>
            </a:endParaRPr>
          </a:p>
        </p:txBody>
      </p:sp>
      <p:sp>
        <p:nvSpPr>
          <p:cNvPr id="53251" name="Text Box 3"/>
          <p:cNvSpPr txBox="1"/>
          <p:nvPr/>
        </p:nvSpPr>
        <p:spPr>
          <a:xfrm>
            <a:off x="533400" y="990600"/>
            <a:ext cx="8229600" cy="2044700"/>
          </a:xfrm>
          <a:prstGeom prst="rect">
            <a:avLst/>
          </a:prstGeom>
          <a:noFill/>
          <a:ln w="9525">
            <a:noFill/>
          </a:ln>
        </p:spPr>
        <p:txBody>
          <a:bodyPr anchor="t" anchorCtr="0">
            <a:spAutoFit/>
          </a:bodyPr>
          <a:p>
            <a:pPr eaLnBrk="0" hangingPunct="0">
              <a:lnSpc>
                <a:spcPct val="105000"/>
              </a:lnSpc>
            </a:pPr>
            <a:r>
              <a:rPr lang="en-US" altLang="zh-CN" sz="2800" b="1" i="1" dirty="0">
                <a:solidFill>
                  <a:srgbClr val="3333CC"/>
                </a:solidFill>
                <a:latin typeface="Times New Roman" panose="02020603050405020304" pitchFamily="18" charset="0"/>
                <a:ea typeface="宋体" panose="02010600030101010101" pitchFamily="2" charset="-122"/>
              </a:rPr>
              <a:t>      g</a:t>
            </a:r>
            <a:r>
              <a:rPr lang="en-US" altLang="zh-CN" sz="2800" b="1" baseline="-25000" dirty="0">
                <a:solidFill>
                  <a:srgbClr val="3333CC"/>
                </a:solidFill>
                <a:latin typeface="Times New Roman" panose="02020603050405020304" pitchFamily="18" charset="0"/>
                <a:ea typeface="宋体" panose="02010600030101010101" pitchFamily="2" charset="-122"/>
              </a:rPr>
              <a:t>m</a:t>
            </a:r>
            <a:r>
              <a:rPr lang="en-US" altLang="zh-CN" sz="2800" b="1" dirty="0">
                <a:solidFill>
                  <a:srgbClr val="3333CC"/>
                </a:solidFill>
                <a:latin typeface="Times New Roman" panose="02020603050405020304" pitchFamily="18" charset="0"/>
                <a:ea typeface="宋体" panose="02010600030101010101" pitchFamily="2" charset="-122"/>
              </a:rPr>
              <a:t>=</a:t>
            </a:r>
            <a:r>
              <a:rPr lang="en-US" altLang="zh-CN" sz="2800" b="1" dirty="0">
                <a:solidFill>
                  <a:srgbClr val="3333CC"/>
                </a:solidFill>
                <a:latin typeface="Times New Roman" panose="02020603050405020304" pitchFamily="18" charset="0"/>
                <a:ea typeface="宋体" panose="02010600030101010101" pitchFamily="2" charset="-122"/>
                <a:sym typeface="Symbol" panose="05050102010706020507" pitchFamily="18" charset="2"/>
              </a:rPr>
              <a:t></a:t>
            </a:r>
            <a:r>
              <a:rPr lang="en-US" altLang="zh-CN" sz="2800" b="1" i="1" dirty="0">
                <a:solidFill>
                  <a:srgbClr val="3333CC"/>
                </a:solidFill>
                <a:latin typeface="Times New Roman" panose="02020603050405020304" pitchFamily="18" charset="0"/>
                <a:ea typeface="宋体" panose="02010600030101010101" pitchFamily="2" charset="-122"/>
              </a:rPr>
              <a:t>i</a:t>
            </a:r>
            <a:r>
              <a:rPr lang="en-US" altLang="zh-CN" sz="2800" b="1" baseline="-25000" dirty="0">
                <a:solidFill>
                  <a:srgbClr val="3333CC"/>
                </a:solidFill>
                <a:latin typeface="Times New Roman" panose="02020603050405020304" pitchFamily="18" charset="0"/>
                <a:ea typeface="宋体" panose="02010600030101010101" pitchFamily="2" charset="-122"/>
              </a:rPr>
              <a:t>D</a:t>
            </a:r>
            <a:r>
              <a:rPr lang="en-US" altLang="zh-CN" sz="2800" b="1" dirty="0">
                <a:solidFill>
                  <a:srgbClr val="3333CC"/>
                </a:solidFill>
                <a:latin typeface="Times New Roman" panose="02020603050405020304" pitchFamily="18" charset="0"/>
                <a:ea typeface="宋体" panose="02010600030101010101" pitchFamily="2" charset="-122"/>
              </a:rPr>
              <a:t>/</a:t>
            </a:r>
            <a:r>
              <a:rPr lang="en-US" altLang="zh-CN" sz="2800" b="1" dirty="0">
                <a:solidFill>
                  <a:srgbClr val="3333CC"/>
                </a:solidFill>
                <a:latin typeface="Times New Roman" panose="02020603050405020304" pitchFamily="18" charset="0"/>
                <a:ea typeface="宋体" panose="02010600030101010101" pitchFamily="2" charset="-122"/>
                <a:sym typeface="Symbol" panose="05050102010706020507" pitchFamily="18" charset="2"/>
              </a:rPr>
              <a:t></a:t>
            </a:r>
            <a:r>
              <a:rPr lang="en-US" altLang="zh-CN" sz="2800" b="1" i="1" dirty="0">
                <a:solidFill>
                  <a:srgbClr val="3333CC"/>
                </a:solidFill>
                <a:latin typeface="Times New Roman" panose="02020603050405020304" pitchFamily="18" charset="0"/>
                <a:ea typeface="宋体" panose="02010600030101010101" pitchFamily="2" charset="-122"/>
              </a:rPr>
              <a:t>v</a:t>
            </a:r>
            <a:r>
              <a:rPr lang="en-US" altLang="zh-CN" sz="2800" b="1" baseline="-25000" dirty="0">
                <a:solidFill>
                  <a:srgbClr val="3333CC"/>
                </a:solidFill>
                <a:latin typeface="Times New Roman" panose="02020603050405020304" pitchFamily="18" charset="0"/>
                <a:ea typeface="宋体" panose="02010600030101010101" pitchFamily="2" charset="-122"/>
              </a:rPr>
              <a:t>GS</a:t>
            </a:r>
            <a:r>
              <a:rPr lang="en-US" altLang="zh-CN" sz="2800" b="1" dirty="0">
                <a:solidFill>
                  <a:srgbClr val="3333CC"/>
                </a:solidFill>
                <a:latin typeface="Times New Roman" panose="02020603050405020304" pitchFamily="18" charset="0"/>
                <a:ea typeface="宋体" panose="02010600030101010101" pitchFamily="2" charset="-122"/>
                <a:sym typeface="Symbol" panose="05050102010706020507" pitchFamily="18" charset="2"/>
              </a:rPr>
              <a:t></a:t>
            </a:r>
            <a:r>
              <a:rPr lang="en-US" altLang="zh-CN" sz="2800" b="1" i="1" dirty="0">
                <a:solidFill>
                  <a:srgbClr val="3333CC"/>
                </a:solidFill>
                <a:latin typeface="Times New Roman" panose="02020603050405020304" pitchFamily="18" charset="0"/>
                <a:ea typeface="宋体" panose="02010600030101010101" pitchFamily="2" charset="-122"/>
              </a:rPr>
              <a:t> </a:t>
            </a:r>
            <a:r>
              <a:rPr lang="en-US" altLang="zh-CN" sz="1600" b="1" i="1" dirty="0">
                <a:solidFill>
                  <a:srgbClr val="3333CC"/>
                </a:solidFill>
                <a:latin typeface="Times New Roman" panose="02020603050405020304" pitchFamily="18" charset="0"/>
                <a:ea typeface="宋体" panose="02010600030101010101" pitchFamily="2" charset="-122"/>
              </a:rPr>
              <a:t>v</a:t>
            </a:r>
            <a:r>
              <a:rPr lang="en-US" altLang="zh-CN" sz="1600" b="1" baseline="-18000" dirty="0">
                <a:solidFill>
                  <a:srgbClr val="3333CC"/>
                </a:solidFill>
                <a:latin typeface="Times New Roman" panose="02020603050405020304" pitchFamily="18" charset="0"/>
                <a:ea typeface="宋体" panose="02010600030101010101" pitchFamily="2" charset="-122"/>
              </a:rPr>
              <a:t>DS</a:t>
            </a:r>
            <a:r>
              <a:rPr lang="en-US" altLang="zh-CN" sz="1600" b="1" dirty="0">
                <a:solidFill>
                  <a:srgbClr val="3333CC"/>
                </a:solidFill>
                <a:latin typeface="Times New Roman" panose="02020603050405020304" pitchFamily="18" charset="0"/>
                <a:ea typeface="宋体" panose="02010600030101010101" pitchFamily="2" charset="-122"/>
              </a:rPr>
              <a:t>=const</a:t>
            </a:r>
            <a:r>
              <a:rPr lang="en-US" altLang="zh-CN" sz="2800" b="1" dirty="0">
                <a:solidFill>
                  <a:srgbClr val="3333CC"/>
                </a:solidFill>
                <a:latin typeface="Times New Roman" panose="02020603050405020304" pitchFamily="18" charset="0"/>
                <a:ea typeface="宋体" panose="02010600030101010101" pitchFamily="2" charset="-122"/>
              </a:rPr>
              <a:t>      (</a:t>
            </a:r>
            <a:r>
              <a:rPr lang="zh-CN" altLang="en-US" sz="2800" b="1" dirty="0">
                <a:solidFill>
                  <a:srgbClr val="3333CC"/>
                </a:solidFill>
                <a:latin typeface="Times New Roman" panose="02020603050405020304" pitchFamily="18" charset="0"/>
                <a:ea typeface="宋体" panose="02010600030101010101" pitchFamily="2" charset="-122"/>
              </a:rPr>
              <a:t>单位</a:t>
            </a:r>
            <a:r>
              <a:rPr lang="en-US" altLang="zh-CN" sz="2800" b="1" dirty="0">
                <a:solidFill>
                  <a:srgbClr val="3333CC"/>
                </a:solidFill>
                <a:latin typeface="Times New Roman" panose="02020603050405020304" pitchFamily="18" charset="0"/>
                <a:ea typeface="宋体" panose="02010600030101010101" pitchFamily="2" charset="-122"/>
              </a:rPr>
              <a:t>mS)</a:t>
            </a:r>
            <a:endParaRPr lang="en-US" altLang="zh-CN" sz="2800" b="1" dirty="0">
              <a:solidFill>
                <a:srgbClr val="3333CC"/>
              </a:solidFill>
              <a:latin typeface="Times New Roman" panose="02020603050405020304" pitchFamily="18" charset="0"/>
              <a:ea typeface="宋体" panose="02010600030101010101" pitchFamily="2" charset="-122"/>
            </a:endParaRPr>
          </a:p>
          <a:p>
            <a:pPr eaLnBrk="0" hangingPunct="0">
              <a:lnSpc>
                <a:spcPct val="130000"/>
              </a:lnSpc>
            </a:pPr>
            <a:r>
              <a:rPr lang="en-US" altLang="zh-CN" sz="2800" b="1" i="1" dirty="0">
                <a:solidFill>
                  <a:schemeClr val="tx2"/>
                </a:solidFill>
                <a:latin typeface="Times New Roman" panose="02020603050405020304" pitchFamily="18" charset="0"/>
                <a:ea typeface="宋体" panose="02010600030101010101" pitchFamily="2" charset="-122"/>
              </a:rPr>
              <a:t>      </a:t>
            </a:r>
            <a:r>
              <a:rPr lang="en-US" altLang="zh-CN" sz="2400" b="1" i="1" dirty="0">
                <a:solidFill>
                  <a:srgbClr val="660033"/>
                </a:solidFill>
                <a:latin typeface="Times New Roman" panose="02020603050405020304" pitchFamily="18" charset="0"/>
                <a:ea typeface="宋体" panose="02010600030101010101" pitchFamily="2" charset="-122"/>
              </a:rPr>
              <a:t>g</a:t>
            </a:r>
            <a:r>
              <a:rPr lang="en-US" altLang="zh-CN" sz="2400" b="1" baseline="-25000" dirty="0">
                <a:solidFill>
                  <a:srgbClr val="660033"/>
                </a:solidFill>
                <a:latin typeface="Times New Roman" panose="02020603050405020304" pitchFamily="18" charset="0"/>
                <a:ea typeface="宋体" panose="02010600030101010101" pitchFamily="2" charset="-122"/>
              </a:rPr>
              <a:t>m</a:t>
            </a:r>
            <a:r>
              <a:rPr lang="zh-CN" altLang="en-US" sz="2400" b="1" dirty="0">
                <a:solidFill>
                  <a:srgbClr val="660033"/>
                </a:solidFill>
                <a:latin typeface="Times New Roman" panose="02020603050405020304" pitchFamily="18" charset="0"/>
                <a:ea typeface="宋体" panose="02010600030101010101" pitchFamily="2" charset="-122"/>
              </a:rPr>
              <a:t>的大小反映了栅源电压对漏极电流的控制作用。</a:t>
            </a:r>
            <a:r>
              <a:rPr lang="zh-CN" altLang="en-US" sz="2800" b="1" i="1" dirty="0">
                <a:solidFill>
                  <a:schemeClr val="tx2"/>
                </a:solidFill>
                <a:latin typeface="Times New Roman" panose="02020603050405020304" pitchFamily="18" charset="0"/>
                <a:ea typeface="宋体" panose="02010600030101010101" pitchFamily="2" charset="-122"/>
              </a:rPr>
              <a:t> </a:t>
            </a:r>
            <a:endParaRPr lang="zh-CN" altLang="en-US" sz="2800" b="1" i="1" dirty="0">
              <a:solidFill>
                <a:schemeClr val="tx2"/>
              </a:solidFill>
              <a:latin typeface="Times New Roman" panose="02020603050405020304" pitchFamily="18" charset="0"/>
              <a:ea typeface="宋体" panose="02010600030101010101" pitchFamily="2" charset="-122"/>
            </a:endParaRPr>
          </a:p>
          <a:p>
            <a:pPr eaLnBrk="0" hangingPunct="0">
              <a:lnSpc>
                <a:spcPct val="130000"/>
              </a:lnSpc>
            </a:pPr>
            <a:r>
              <a:rPr lang="zh-CN" altLang="en-US" sz="2400" b="1" dirty="0">
                <a:solidFill>
                  <a:srgbClr val="660033"/>
                </a:solidFill>
                <a:latin typeface="Times New Roman" panose="02020603050405020304" pitchFamily="18" charset="0"/>
                <a:ea typeface="宋体" panose="02010600030101010101" pitchFamily="2" charset="-122"/>
              </a:rPr>
              <a:t>       在转移特性曲线上， </a:t>
            </a:r>
            <a:r>
              <a:rPr lang="en-US" altLang="zh-CN" sz="2400" b="1" i="1" dirty="0">
                <a:solidFill>
                  <a:srgbClr val="660033"/>
                </a:solidFill>
                <a:latin typeface="Times New Roman" panose="02020603050405020304" pitchFamily="18" charset="0"/>
                <a:ea typeface="宋体" panose="02010600030101010101" pitchFamily="2" charset="-122"/>
              </a:rPr>
              <a:t>g</a:t>
            </a:r>
            <a:r>
              <a:rPr lang="en-US" altLang="zh-CN" sz="2400" b="1" baseline="-25000" dirty="0">
                <a:solidFill>
                  <a:srgbClr val="660033"/>
                </a:solidFill>
                <a:latin typeface="Times New Roman" panose="02020603050405020304" pitchFamily="18" charset="0"/>
                <a:ea typeface="宋体" panose="02010600030101010101" pitchFamily="2" charset="-122"/>
              </a:rPr>
              <a:t>m</a:t>
            </a:r>
            <a:r>
              <a:rPr lang="zh-CN" altLang="en-US" sz="2400" b="1" dirty="0">
                <a:solidFill>
                  <a:srgbClr val="660033"/>
                </a:solidFill>
                <a:latin typeface="Times New Roman" panose="02020603050405020304" pitchFamily="18" charset="0"/>
                <a:ea typeface="宋体" panose="02010600030101010101" pitchFamily="2" charset="-122"/>
              </a:rPr>
              <a:t>为的曲线的斜率。</a:t>
            </a:r>
            <a:endParaRPr lang="zh-CN" altLang="en-US" sz="2400" b="1" dirty="0">
              <a:solidFill>
                <a:srgbClr val="660033"/>
              </a:solidFill>
              <a:latin typeface="Times New Roman" panose="02020603050405020304" pitchFamily="18" charset="0"/>
              <a:ea typeface="宋体" panose="02010600030101010101" pitchFamily="2" charset="-122"/>
            </a:endParaRPr>
          </a:p>
          <a:p>
            <a:pPr eaLnBrk="0" hangingPunct="0">
              <a:lnSpc>
                <a:spcPct val="130000"/>
              </a:lnSpc>
            </a:pPr>
            <a:r>
              <a:rPr lang="zh-CN" altLang="en-US" sz="2400" b="1" dirty="0">
                <a:solidFill>
                  <a:srgbClr val="660033"/>
                </a:solidFill>
                <a:latin typeface="Times New Roman" panose="02020603050405020304" pitchFamily="18" charset="0"/>
                <a:ea typeface="宋体" panose="02010600030101010101" pitchFamily="2" charset="-122"/>
              </a:rPr>
              <a:t>       在输出特性曲线上也可求出</a:t>
            </a:r>
            <a:r>
              <a:rPr lang="en-US" altLang="zh-CN" sz="2400" b="1" i="1" dirty="0">
                <a:solidFill>
                  <a:srgbClr val="660033"/>
                </a:solidFill>
                <a:latin typeface="Times New Roman" panose="02020603050405020304" pitchFamily="18" charset="0"/>
                <a:ea typeface="宋体" panose="02010600030101010101" pitchFamily="2" charset="-122"/>
              </a:rPr>
              <a:t>g</a:t>
            </a:r>
            <a:r>
              <a:rPr lang="en-US" altLang="zh-CN" sz="2400" b="1" baseline="-25000" dirty="0">
                <a:solidFill>
                  <a:srgbClr val="660033"/>
                </a:solidFill>
                <a:latin typeface="Times New Roman" panose="02020603050405020304" pitchFamily="18" charset="0"/>
                <a:ea typeface="宋体" panose="02010600030101010101" pitchFamily="2" charset="-122"/>
              </a:rPr>
              <a:t>m</a:t>
            </a:r>
            <a:r>
              <a:rPr lang="zh-CN" altLang="en-US" sz="2400" b="1" dirty="0">
                <a:solidFill>
                  <a:srgbClr val="660033"/>
                </a:solidFill>
                <a:latin typeface="Times New Roman" panose="02020603050405020304" pitchFamily="18" charset="0"/>
                <a:ea typeface="宋体" panose="02010600030101010101" pitchFamily="2" charset="-122"/>
              </a:rPr>
              <a:t>。</a:t>
            </a:r>
            <a:endParaRPr lang="zh-CN" altLang="en-US" sz="2400" b="1" dirty="0">
              <a:solidFill>
                <a:srgbClr val="660033"/>
              </a:solidFill>
              <a:latin typeface="Times New Roman" panose="02020603050405020304" pitchFamily="18" charset="0"/>
              <a:ea typeface="宋体" panose="02010600030101010101" pitchFamily="2" charset="-122"/>
            </a:endParaRPr>
          </a:p>
        </p:txBody>
      </p:sp>
      <p:pic>
        <p:nvPicPr>
          <p:cNvPr id="53252" name="Picture 4"/>
          <p:cNvPicPr>
            <a:picLocks noChangeAspect="1"/>
          </p:cNvPicPr>
          <p:nvPr/>
        </p:nvPicPr>
        <p:blipFill>
          <a:blip r:embed="rId1"/>
          <a:stretch>
            <a:fillRect/>
          </a:stretch>
        </p:blipFill>
        <p:spPr>
          <a:xfrm>
            <a:off x="762000" y="3124200"/>
            <a:ext cx="7696200" cy="3078163"/>
          </a:xfrm>
          <a:prstGeom prst="rect">
            <a:avLst/>
          </a:prstGeom>
          <a:noFill/>
          <a:ln w="12700">
            <a:noFill/>
          </a:ln>
        </p:spPr>
      </p:pic>
      <p:sp>
        <p:nvSpPr>
          <p:cNvPr id="109572" name="AutoShape 5">
            <a:hlinkClick r:id="" action="ppaction://hlinkshowjump?jump=lastslideviewed"/>
          </p:cNvPr>
          <p:cNvSpPr/>
          <p:nvPr/>
        </p:nvSpPr>
        <p:spPr>
          <a:xfrm>
            <a:off x="8459788" y="6237288"/>
            <a:ext cx="433387" cy="287337"/>
          </a:xfrm>
          <a:prstGeom prst="actionButtonReturn">
            <a:avLst/>
          </a:prstGeom>
          <a:solidFill>
            <a:schemeClr val="accent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51">
                                            <p:txEl>
                                              <p:charRg st="0" end="41"/>
                                            </p:txEl>
                                          </p:spTgt>
                                        </p:tgtEl>
                                        <p:attrNameLst>
                                          <p:attrName>style.visibility</p:attrName>
                                        </p:attrNameLst>
                                      </p:cBhvr>
                                      <p:to>
                                        <p:strVal val="visible"/>
                                      </p:to>
                                    </p:set>
                                    <p:animEffect transition="in" filter="barn(inVertical)">
                                      <p:cBhvr>
                                        <p:cTn id="7" dur="500"/>
                                        <p:tgtEl>
                                          <p:spTgt spid="53251">
                                            <p:txEl>
                                              <p:charRg st="0"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251">
                                            <p:txEl>
                                              <p:charRg st="41" end="72"/>
                                            </p:txEl>
                                          </p:spTgt>
                                        </p:tgtEl>
                                        <p:attrNameLst>
                                          <p:attrName>style.visibility</p:attrName>
                                        </p:attrNameLst>
                                      </p:cBhvr>
                                      <p:to>
                                        <p:strVal val="visible"/>
                                      </p:to>
                                    </p:set>
                                    <p:animEffect transition="in" filter="barn(inVertical)">
                                      <p:cBhvr>
                                        <p:cTn id="12" dur="500"/>
                                        <p:tgtEl>
                                          <p:spTgt spid="53251">
                                            <p:txEl>
                                              <p:charRg st="41" end="7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251">
                                            <p:txEl>
                                              <p:charRg st="72" end="100"/>
                                            </p:txEl>
                                          </p:spTgt>
                                        </p:tgtEl>
                                        <p:attrNameLst>
                                          <p:attrName>style.visibility</p:attrName>
                                        </p:attrNameLst>
                                      </p:cBhvr>
                                      <p:to>
                                        <p:strVal val="visible"/>
                                      </p:to>
                                    </p:set>
                                    <p:animEffect transition="in" filter="barn(inVertical)">
                                      <p:cBhvr>
                                        <p:cTn id="17" dur="500"/>
                                        <p:tgtEl>
                                          <p:spTgt spid="53251">
                                            <p:txEl>
                                              <p:charRg st="72" end="10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251">
                                            <p:txEl>
                                              <p:charRg st="100" end="123"/>
                                            </p:txEl>
                                          </p:spTgt>
                                        </p:tgtEl>
                                        <p:attrNameLst>
                                          <p:attrName>style.visibility</p:attrName>
                                        </p:attrNameLst>
                                      </p:cBhvr>
                                      <p:to>
                                        <p:strVal val="visible"/>
                                      </p:to>
                                    </p:set>
                                    <p:animEffect transition="in" filter="barn(inVertical)">
                                      <p:cBhvr>
                                        <p:cTn id="22" dur="500"/>
                                        <p:tgtEl>
                                          <p:spTgt spid="53251">
                                            <p:txEl>
                                              <p:charRg st="100" end="12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52"/>
                                        </p:tgtEl>
                                        <p:attrNameLst>
                                          <p:attrName>style.visibility</p:attrName>
                                        </p:attrNameLst>
                                      </p:cBhvr>
                                      <p:to>
                                        <p:strVal val="visible"/>
                                      </p:to>
                                    </p:set>
                                    <p:animEffect transition="in" filter="blinds(horizontal)">
                                      <p:cBhvr>
                                        <p:cTn id="2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Rectangle 3"/>
          <p:cNvSpPr/>
          <p:nvPr/>
        </p:nvSpPr>
        <p:spPr>
          <a:xfrm>
            <a:off x="468313" y="188913"/>
            <a:ext cx="5257800" cy="519112"/>
          </a:xfrm>
          <a:prstGeom prst="rect">
            <a:avLst/>
          </a:prstGeom>
          <a:noFill/>
          <a:ln w="9525">
            <a:noFill/>
          </a:ln>
        </p:spPr>
        <p:txBody>
          <a:bodyPr anchor="t" anchorCtr="0">
            <a:spAutoFit/>
          </a:bodyPr>
          <a:p>
            <a:pPr algn="just">
              <a:spcBef>
                <a:spcPct val="50000"/>
              </a:spcBef>
            </a:pPr>
            <a:r>
              <a:rPr lang="zh-CN" altLang="en-US" sz="2800" b="1" dirty="0">
                <a:solidFill>
                  <a:srgbClr val="FF0000"/>
                </a:solidFill>
                <a:latin typeface="Times New Roman" panose="02020603050405020304" pitchFamily="18" charset="0"/>
                <a:ea typeface="宋体" panose="02010600030101010101" pitchFamily="2" charset="-122"/>
              </a:rPr>
              <a:t>场效应管与三极管的性能比较</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45060" name="Rectangle 4"/>
          <p:cNvSpPr/>
          <p:nvPr/>
        </p:nvSpPr>
        <p:spPr>
          <a:xfrm>
            <a:off x="611188" y="1125538"/>
            <a:ext cx="7920037" cy="5216525"/>
          </a:xfrm>
          <a:prstGeom prst="rect">
            <a:avLst/>
          </a:prstGeom>
          <a:noFill/>
          <a:ln w="9525">
            <a:noFill/>
          </a:ln>
        </p:spPr>
        <p:txBody>
          <a:bodyPr anchor="t" anchorCtr="0">
            <a:spAutoFit/>
          </a:bodyPr>
          <a:p>
            <a:pPr algn="just" eaLnBrk="0" hangingPunct="0"/>
            <a:r>
              <a:rPr lang="en-US" altLang="zh-CN" sz="2800" b="1" dirty="0">
                <a:solidFill>
                  <a:schemeClr val="tx2"/>
                </a:solidFill>
                <a:latin typeface="楷体_GB2312" pitchFamily="49" charset="-122"/>
                <a:ea typeface="楷体_GB2312" pitchFamily="49" charset="-122"/>
              </a:rPr>
              <a:t>1</a:t>
            </a:r>
            <a:r>
              <a:rPr lang="zh-CN" altLang="en-US" sz="2800" b="1" dirty="0">
                <a:solidFill>
                  <a:schemeClr val="tx2"/>
                </a:solidFill>
                <a:latin typeface="楷体_GB2312" pitchFamily="49" charset="-122"/>
                <a:ea typeface="楷体_GB2312" pitchFamily="49" charset="-122"/>
              </a:rPr>
              <a:t>、场效应管的源极</a:t>
            </a:r>
            <a:r>
              <a:rPr lang="en-US" altLang="zh-CN" sz="2800" b="1" dirty="0">
                <a:solidFill>
                  <a:schemeClr val="tx2"/>
                </a:solidFill>
                <a:latin typeface="楷体_GB2312" pitchFamily="49" charset="-122"/>
                <a:ea typeface="楷体_GB2312" pitchFamily="49" charset="-122"/>
              </a:rPr>
              <a:t>s</a:t>
            </a:r>
            <a:r>
              <a:rPr lang="zh-CN" altLang="en-US" sz="2800" b="1" dirty="0">
                <a:solidFill>
                  <a:schemeClr val="tx2"/>
                </a:solidFill>
                <a:latin typeface="楷体_GB2312" pitchFamily="49" charset="-122"/>
                <a:ea typeface="楷体_GB2312" pitchFamily="49" charset="-122"/>
              </a:rPr>
              <a:t>、栅极</a:t>
            </a:r>
            <a:r>
              <a:rPr lang="en-US" altLang="zh-CN" sz="2800" b="1" dirty="0">
                <a:solidFill>
                  <a:schemeClr val="tx2"/>
                </a:solidFill>
                <a:latin typeface="楷体_GB2312" pitchFamily="49" charset="-122"/>
                <a:ea typeface="楷体_GB2312" pitchFamily="49" charset="-122"/>
              </a:rPr>
              <a:t>g</a:t>
            </a:r>
            <a:r>
              <a:rPr lang="zh-CN" altLang="en-US" sz="2800" b="1" dirty="0">
                <a:solidFill>
                  <a:schemeClr val="tx2"/>
                </a:solidFill>
                <a:latin typeface="楷体_GB2312" pitchFamily="49" charset="-122"/>
                <a:ea typeface="楷体_GB2312" pitchFamily="49" charset="-122"/>
              </a:rPr>
              <a:t>、漏极</a:t>
            </a:r>
            <a:r>
              <a:rPr lang="en-US" altLang="zh-CN" sz="2800" b="1" dirty="0">
                <a:solidFill>
                  <a:schemeClr val="tx2"/>
                </a:solidFill>
                <a:latin typeface="楷体_GB2312" pitchFamily="49" charset="-122"/>
                <a:ea typeface="楷体_GB2312" pitchFamily="49" charset="-122"/>
              </a:rPr>
              <a:t>d</a:t>
            </a:r>
            <a:r>
              <a:rPr lang="zh-CN" altLang="en-US" sz="2800" b="1" dirty="0">
                <a:solidFill>
                  <a:schemeClr val="tx2"/>
                </a:solidFill>
                <a:latin typeface="楷体_GB2312" pitchFamily="49" charset="-122"/>
                <a:ea typeface="楷体_GB2312" pitchFamily="49" charset="-122"/>
              </a:rPr>
              <a:t>分别对应于三极管的发射极</a:t>
            </a:r>
            <a:r>
              <a:rPr lang="en-US" altLang="zh-CN" sz="2800" b="1" dirty="0">
                <a:solidFill>
                  <a:schemeClr val="tx2"/>
                </a:solidFill>
                <a:latin typeface="楷体_GB2312" pitchFamily="49" charset="-122"/>
                <a:ea typeface="楷体_GB2312" pitchFamily="49" charset="-122"/>
              </a:rPr>
              <a:t>e</a:t>
            </a:r>
            <a:r>
              <a:rPr lang="zh-CN" altLang="en-US" sz="2800" b="1" dirty="0">
                <a:solidFill>
                  <a:schemeClr val="tx2"/>
                </a:solidFill>
                <a:latin typeface="楷体_GB2312" pitchFamily="49" charset="-122"/>
                <a:ea typeface="楷体_GB2312" pitchFamily="49" charset="-122"/>
              </a:rPr>
              <a:t>、基极</a:t>
            </a:r>
            <a:r>
              <a:rPr lang="en-US" altLang="zh-CN" sz="2800" b="1" dirty="0">
                <a:solidFill>
                  <a:schemeClr val="tx2"/>
                </a:solidFill>
                <a:latin typeface="楷体_GB2312" pitchFamily="49" charset="-122"/>
                <a:ea typeface="楷体_GB2312" pitchFamily="49" charset="-122"/>
              </a:rPr>
              <a:t>b</a:t>
            </a:r>
            <a:r>
              <a:rPr lang="zh-CN" altLang="en-US" sz="2800" b="1" dirty="0">
                <a:solidFill>
                  <a:schemeClr val="tx2"/>
                </a:solidFill>
                <a:latin typeface="楷体_GB2312" pitchFamily="49" charset="-122"/>
                <a:ea typeface="楷体_GB2312" pitchFamily="49" charset="-122"/>
              </a:rPr>
              <a:t>和集电极</a:t>
            </a:r>
            <a:r>
              <a:rPr lang="en-US" altLang="zh-CN" sz="2800" b="1" dirty="0">
                <a:solidFill>
                  <a:schemeClr val="tx2"/>
                </a:solidFill>
                <a:latin typeface="楷体_GB2312" pitchFamily="49" charset="-122"/>
                <a:ea typeface="楷体_GB2312" pitchFamily="49" charset="-122"/>
              </a:rPr>
              <a:t>c</a:t>
            </a:r>
            <a:r>
              <a:rPr lang="zh-CN" altLang="en-US" sz="2800" b="1" dirty="0">
                <a:solidFill>
                  <a:schemeClr val="tx2"/>
                </a:solidFill>
                <a:latin typeface="楷体_GB2312" pitchFamily="49" charset="-122"/>
                <a:ea typeface="楷体_GB2312" pitchFamily="49" charset="-122"/>
              </a:rPr>
              <a:t>，它们的作用相似。</a:t>
            </a:r>
            <a:endParaRPr lang="zh-CN" altLang="en-US" sz="2800" b="1" dirty="0">
              <a:solidFill>
                <a:schemeClr val="tx2"/>
              </a:solidFill>
              <a:latin typeface="楷体_GB2312" pitchFamily="49" charset="-122"/>
              <a:ea typeface="楷体_GB2312" pitchFamily="49" charset="-122"/>
            </a:endParaRPr>
          </a:p>
          <a:p>
            <a:pPr algn="just" eaLnBrk="0" hangingPunct="0"/>
            <a:endParaRPr lang="zh-CN" altLang="en-US" sz="2800" b="1" dirty="0">
              <a:solidFill>
                <a:schemeClr val="tx2"/>
              </a:solidFill>
              <a:latin typeface="楷体_GB2312" pitchFamily="49" charset="-122"/>
              <a:ea typeface="楷体_GB2312" pitchFamily="49" charset="-122"/>
            </a:endParaRPr>
          </a:p>
          <a:p>
            <a:pPr algn="just" eaLnBrk="0" hangingPunct="0"/>
            <a:r>
              <a:rPr lang="en-US" altLang="zh-CN" sz="2800" b="1" dirty="0">
                <a:solidFill>
                  <a:srgbClr val="0000FF"/>
                </a:solidFill>
                <a:latin typeface="楷体_GB2312" pitchFamily="49" charset="-122"/>
                <a:ea typeface="楷体_GB2312" pitchFamily="49" charset="-122"/>
              </a:rPr>
              <a:t>2</a:t>
            </a:r>
            <a:r>
              <a:rPr lang="zh-CN" altLang="en-US" sz="2800" b="1" dirty="0">
                <a:solidFill>
                  <a:srgbClr val="0000FF"/>
                </a:solidFill>
                <a:latin typeface="楷体_GB2312" pitchFamily="49" charset="-122"/>
                <a:ea typeface="楷体_GB2312" pitchFamily="49" charset="-122"/>
              </a:rPr>
              <a:t>、场效应管是</a:t>
            </a:r>
            <a:r>
              <a:rPr lang="zh-CN" altLang="en-US" sz="2800" b="1" dirty="0">
                <a:solidFill>
                  <a:srgbClr val="FF0000"/>
                </a:solidFill>
                <a:latin typeface="楷体_GB2312" pitchFamily="49" charset="-122"/>
                <a:ea typeface="楷体_GB2312" pitchFamily="49" charset="-122"/>
              </a:rPr>
              <a:t>电压控制电流器件</a:t>
            </a:r>
            <a:r>
              <a:rPr lang="zh-CN" altLang="en-US" sz="2800" b="1" dirty="0">
                <a:solidFill>
                  <a:srgbClr val="0000FF"/>
                </a:solidFill>
                <a:latin typeface="楷体_GB2312" pitchFamily="49" charset="-122"/>
                <a:ea typeface="楷体_GB2312" pitchFamily="49" charset="-122"/>
              </a:rPr>
              <a:t>，由</a:t>
            </a:r>
            <a:r>
              <a:rPr lang="en-US" altLang="zh-CN" sz="2800" b="1" i="1" dirty="0">
                <a:solidFill>
                  <a:srgbClr val="0000FF"/>
                </a:solidFill>
                <a:latin typeface="楷体_GB2312" pitchFamily="49" charset="-122"/>
                <a:ea typeface="楷体_GB2312" pitchFamily="49" charset="-122"/>
              </a:rPr>
              <a:t>v</a:t>
            </a:r>
            <a:r>
              <a:rPr lang="en-US" altLang="zh-CN" sz="2800" b="1" baseline="-25000" dirty="0">
                <a:solidFill>
                  <a:srgbClr val="0000FF"/>
                </a:solidFill>
                <a:latin typeface="楷体_GB2312" pitchFamily="49" charset="-122"/>
                <a:ea typeface="楷体_GB2312" pitchFamily="49" charset="-122"/>
              </a:rPr>
              <a:t>GS</a:t>
            </a:r>
            <a:r>
              <a:rPr lang="zh-CN" altLang="en-US" sz="2800" b="1" dirty="0">
                <a:solidFill>
                  <a:srgbClr val="0000FF"/>
                </a:solidFill>
                <a:latin typeface="楷体_GB2312" pitchFamily="49" charset="-122"/>
                <a:ea typeface="楷体_GB2312" pitchFamily="49" charset="-122"/>
              </a:rPr>
              <a:t>控制</a:t>
            </a:r>
            <a:r>
              <a:rPr lang="en-US" altLang="zh-CN" sz="2800" b="1" i="1" dirty="0">
                <a:solidFill>
                  <a:srgbClr val="0000FF"/>
                </a:solidFill>
                <a:latin typeface="楷体_GB2312" pitchFamily="49" charset="-122"/>
                <a:ea typeface="楷体_GB2312" pitchFamily="49" charset="-122"/>
              </a:rPr>
              <a:t>i</a:t>
            </a:r>
            <a:r>
              <a:rPr lang="en-US" altLang="zh-CN" sz="2800" b="1" baseline="-25000" dirty="0">
                <a:solidFill>
                  <a:srgbClr val="0000FF"/>
                </a:solidFill>
                <a:latin typeface="楷体_GB2312" pitchFamily="49" charset="-122"/>
                <a:ea typeface="楷体_GB2312" pitchFamily="49" charset="-122"/>
              </a:rPr>
              <a:t>D</a:t>
            </a:r>
            <a:r>
              <a:rPr lang="zh-CN" altLang="en-US" sz="2800" b="1" dirty="0">
                <a:solidFill>
                  <a:srgbClr val="0000FF"/>
                </a:solidFill>
                <a:latin typeface="楷体_GB2312" pitchFamily="49" charset="-122"/>
                <a:ea typeface="楷体_GB2312" pitchFamily="49" charset="-122"/>
              </a:rPr>
              <a:t>，其放大系数</a:t>
            </a:r>
            <a:r>
              <a:rPr lang="en-US" altLang="zh-CN" sz="2800" b="1" i="1" dirty="0">
                <a:solidFill>
                  <a:srgbClr val="0000FF"/>
                </a:solidFill>
                <a:latin typeface="楷体_GB2312" pitchFamily="49" charset="-122"/>
                <a:ea typeface="楷体_GB2312" pitchFamily="49" charset="-122"/>
              </a:rPr>
              <a:t>g</a:t>
            </a:r>
            <a:r>
              <a:rPr lang="en-US" altLang="zh-CN" sz="2800" b="1" baseline="-25000" dirty="0">
                <a:solidFill>
                  <a:srgbClr val="0000FF"/>
                </a:solidFill>
                <a:latin typeface="楷体_GB2312" pitchFamily="49" charset="-122"/>
                <a:ea typeface="楷体_GB2312" pitchFamily="49" charset="-122"/>
              </a:rPr>
              <a:t>m</a:t>
            </a:r>
            <a:r>
              <a:rPr lang="zh-CN" altLang="en-US" sz="2800" b="1" dirty="0">
                <a:solidFill>
                  <a:srgbClr val="0000FF"/>
                </a:solidFill>
                <a:latin typeface="楷体_GB2312" pitchFamily="49" charset="-122"/>
                <a:ea typeface="楷体_GB2312" pitchFamily="49" charset="-122"/>
              </a:rPr>
              <a:t>一般较小因此场效应管的放大能力较差；三极管是</a:t>
            </a:r>
            <a:r>
              <a:rPr lang="zh-CN" altLang="en-US" sz="2800" b="1" dirty="0">
                <a:solidFill>
                  <a:srgbClr val="FF0000"/>
                </a:solidFill>
                <a:latin typeface="楷体_GB2312" pitchFamily="49" charset="-122"/>
                <a:ea typeface="楷体_GB2312" pitchFamily="49" charset="-122"/>
              </a:rPr>
              <a:t>电流控制电流</a:t>
            </a:r>
            <a:r>
              <a:rPr lang="zh-CN" altLang="en-US" sz="2800" b="1" dirty="0">
                <a:solidFill>
                  <a:srgbClr val="0000FF"/>
                </a:solidFill>
                <a:latin typeface="楷体_GB2312" pitchFamily="49" charset="-122"/>
                <a:ea typeface="楷体_GB2312" pitchFamily="49" charset="-122"/>
              </a:rPr>
              <a:t>器件，由</a:t>
            </a:r>
            <a:r>
              <a:rPr lang="en-US" altLang="zh-CN" sz="2800" b="1" i="1" dirty="0">
                <a:solidFill>
                  <a:srgbClr val="0000FF"/>
                </a:solidFill>
                <a:latin typeface="楷体_GB2312" pitchFamily="49" charset="-122"/>
                <a:ea typeface="楷体_GB2312" pitchFamily="49" charset="-122"/>
              </a:rPr>
              <a:t>i</a:t>
            </a:r>
            <a:r>
              <a:rPr lang="en-US" altLang="zh-CN" sz="2800" b="1" baseline="-25000" dirty="0">
                <a:solidFill>
                  <a:srgbClr val="0000FF"/>
                </a:solidFill>
                <a:latin typeface="楷体_GB2312" pitchFamily="49" charset="-122"/>
                <a:ea typeface="楷体_GB2312" pitchFamily="49" charset="-122"/>
              </a:rPr>
              <a:t>B</a:t>
            </a:r>
            <a:r>
              <a:rPr lang="zh-CN" altLang="en-US" sz="2800" b="1" dirty="0">
                <a:solidFill>
                  <a:srgbClr val="0000FF"/>
                </a:solidFill>
                <a:latin typeface="楷体_GB2312" pitchFamily="49" charset="-122"/>
                <a:ea typeface="楷体_GB2312" pitchFamily="49" charset="-122"/>
              </a:rPr>
              <a:t>（或</a:t>
            </a:r>
            <a:r>
              <a:rPr lang="en-US" altLang="zh-CN" sz="2800" b="1" i="1" dirty="0">
                <a:solidFill>
                  <a:srgbClr val="0000FF"/>
                </a:solidFill>
                <a:latin typeface="楷体_GB2312" pitchFamily="49" charset="-122"/>
                <a:ea typeface="楷体_GB2312" pitchFamily="49" charset="-122"/>
              </a:rPr>
              <a:t>i</a:t>
            </a:r>
            <a:r>
              <a:rPr lang="en-US" altLang="zh-CN" sz="2800" b="1" baseline="-25000" dirty="0">
                <a:solidFill>
                  <a:srgbClr val="0000FF"/>
                </a:solidFill>
                <a:latin typeface="楷体_GB2312" pitchFamily="49" charset="-122"/>
                <a:ea typeface="楷体_GB2312" pitchFamily="49" charset="-122"/>
              </a:rPr>
              <a:t>E</a:t>
            </a:r>
            <a:r>
              <a:rPr lang="zh-CN" altLang="en-US" sz="2800" b="1" dirty="0">
                <a:solidFill>
                  <a:srgbClr val="0000FF"/>
                </a:solidFill>
                <a:latin typeface="楷体_GB2312" pitchFamily="49" charset="-122"/>
                <a:ea typeface="楷体_GB2312" pitchFamily="49" charset="-122"/>
              </a:rPr>
              <a:t>）控制</a:t>
            </a:r>
            <a:r>
              <a:rPr lang="en-US" altLang="zh-CN" sz="2800" b="1" i="1" dirty="0">
                <a:solidFill>
                  <a:srgbClr val="0000FF"/>
                </a:solidFill>
                <a:latin typeface="楷体_GB2312" pitchFamily="49" charset="-122"/>
                <a:ea typeface="楷体_GB2312" pitchFamily="49" charset="-122"/>
              </a:rPr>
              <a:t>i</a:t>
            </a:r>
            <a:r>
              <a:rPr lang="en-US" altLang="zh-CN" sz="2800" b="1" baseline="-25000" dirty="0">
                <a:solidFill>
                  <a:srgbClr val="0000FF"/>
                </a:solidFill>
                <a:latin typeface="楷体_GB2312" pitchFamily="49" charset="-122"/>
                <a:ea typeface="楷体_GB2312" pitchFamily="49" charset="-122"/>
              </a:rPr>
              <a:t>C</a:t>
            </a:r>
            <a:r>
              <a:rPr lang="zh-CN" altLang="en-US" sz="2800" b="1" dirty="0">
                <a:solidFill>
                  <a:srgbClr val="0000FF"/>
                </a:solidFill>
                <a:latin typeface="楷体_GB2312" pitchFamily="49" charset="-122"/>
                <a:ea typeface="楷体_GB2312" pitchFamily="49" charset="-122"/>
              </a:rPr>
              <a:t>。</a:t>
            </a:r>
            <a:endParaRPr lang="zh-CN" altLang="en-US" sz="2800" b="1" dirty="0">
              <a:solidFill>
                <a:srgbClr val="0000FF"/>
              </a:solidFill>
              <a:latin typeface="楷体_GB2312" pitchFamily="49" charset="-122"/>
              <a:ea typeface="楷体_GB2312" pitchFamily="49" charset="-122"/>
            </a:endParaRPr>
          </a:p>
          <a:p>
            <a:pPr algn="just" eaLnBrk="0" hangingPunct="0"/>
            <a:endParaRPr lang="zh-CN" altLang="en-US" sz="2800" b="1" dirty="0">
              <a:solidFill>
                <a:srgbClr val="0000FF"/>
              </a:solidFill>
              <a:latin typeface="楷体_GB2312" pitchFamily="49" charset="-122"/>
              <a:ea typeface="楷体_GB2312" pitchFamily="49" charset="-122"/>
            </a:endParaRPr>
          </a:p>
          <a:p>
            <a:pPr algn="just" eaLnBrk="0" hangingPunct="0"/>
            <a:r>
              <a:rPr lang="en-US" altLang="zh-CN" sz="2800" b="1" dirty="0">
                <a:solidFill>
                  <a:schemeClr val="tx2"/>
                </a:solidFill>
                <a:latin typeface="楷体_GB2312" pitchFamily="49" charset="-122"/>
                <a:ea typeface="楷体_GB2312" pitchFamily="49" charset="-122"/>
              </a:rPr>
              <a:t>3</a:t>
            </a:r>
            <a:r>
              <a:rPr lang="zh-CN" altLang="en-US" sz="2800" b="1" dirty="0">
                <a:solidFill>
                  <a:schemeClr val="tx2"/>
                </a:solidFill>
                <a:latin typeface="楷体_GB2312" pitchFamily="49" charset="-122"/>
                <a:ea typeface="楷体_GB2312" pitchFamily="49" charset="-122"/>
              </a:rPr>
              <a:t>．场效应管栅极几乎不取电流；而三极管工作时基极总要吸取一定的电流。因此场效应管的输入电阻比三极管的输入电阻高。 </a:t>
            </a:r>
            <a:endParaRPr lang="zh-CN" altLang="en-US" sz="2800" b="1" dirty="0">
              <a:solidFill>
                <a:schemeClr val="tx2"/>
              </a:solidFill>
              <a:latin typeface="楷体_GB2312" pitchFamily="49" charset="-122"/>
              <a:ea typeface="楷体_GB2312" pitchFamily="49" charset="-122"/>
            </a:endParaRPr>
          </a:p>
        </p:txBody>
      </p:sp>
      <p:sp>
        <p:nvSpPr>
          <p:cNvPr id="110595" name="Line 5"/>
          <p:cNvSpPr/>
          <p:nvPr/>
        </p:nvSpPr>
        <p:spPr>
          <a:xfrm>
            <a:off x="0" y="765175"/>
            <a:ext cx="9144000" cy="0"/>
          </a:xfrm>
          <a:prstGeom prst="line">
            <a:avLst/>
          </a:prstGeom>
          <a:ln w="285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5060">
                                            <p:txEl>
                                              <p:charRg st="0" end="50"/>
                                            </p:txEl>
                                          </p:spTgt>
                                        </p:tgtEl>
                                        <p:attrNameLst>
                                          <p:attrName>style.visibility</p:attrName>
                                        </p:attrNameLst>
                                      </p:cBhvr>
                                      <p:to>
                                        <p:strVal val="visible"/>
                                      </p:to>
                                    </p:set>
                                    <p:anim calcmode="discrete" valueType="clr">
                                      <p:cBhvr override="childStyle">
                                        <p:cTn id="7" dur="80"/>
                                        <p:tgtEl>
                                          <p:spTgt spid="45060">
                                            <p:txEl>
                                              <p:charRg st="0" end="5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60">
                                            <p:txEl>
                                              <p:charRg st="0" end="50"/>
                                            </p:txEl>
                                          </p:spTgt>
                                        </p:tgtEl>
                                        <p:attrNameLst>
                                          <p:attrName>fillcolor</p:attrName>
                                        </p:attrNameLst>
                                      </p:cBhvr>
                                      <p:tavLst>
                                        <p:tav tm="0">
                                          <p:val>
                                            <p:clrVal>
                                              <a:schemeClr val="accent2"/>
                                            </p:clrVal>
                                          </p:val>
                                        </p:tav>
                                        <p:tav tm="50000">
                                          <p:val>
                                            <p:clrVal>
                                              <a:schemeClr val="hlink"/>
                                            </p:clrVal>
                                          </p:val>
                                        </p:tav>
                                      </p:tavLst>
                                    </p:anim>
                                    <p:set>
                                      <p:cBhvr>
                                        <p:cTn id="9" dur="80"/>
                                        <p:tgtEl>
                                          <p:spTgt spid="45060">
                                            <p:txEl>
                                              <p:charRg st="0" end="5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5060">
                                            <p:txEl>
                                              <p:charRg st="51" end="128"/>
                                            </p:txEl>
                                          </p:spTgt>
                                        </p:tgtEl>
                                        <p:attrNameLst>
                                          <p:attrName>style.visibility</p:attrName>
                                        </p:attrNameLst>
                                      </p:cBhvr>
                                      <p:to>
                                        <p:strVal val="visible"/>
                                      </p:to>
                                    </p:set>
                                    <p:anim calcmode="discrete" valueType="clr">
                                      <p:cBhvr override="childStyle">
                                        <p:cTn id="14" dur="80"/>
                                        <p:tgtEl>
                                          <p:spTgt spid="45060">
                                            <p:txEl>
                                              <p:charRg st="51" end="12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60">
                                            <p:txEl>
                                              <p:charRg st="51" end="128"/>
                                            </p:txEl>
                                          </p:spTgt>
                                        </p:tgtEl>
                                        <p:attrNameLst>
                                          <p:attrName>fillcolor</p:attrName>
                                        </p:attrNameLst>
                                      </p:cBhvr>
                                      <p:tavLst>
                                        <p:tav tm="0">
                                          <p:val>
                                            <p:clrVal>
                                              <a:schemeClr val="accent2"/>
                                            </p:clrVal>
                                          </p:val>
                                        </p:tav>
                                        <p:tav tm="50000">
                                          <p:val>
                                            <p:clrVal>
                                              <a:schemeClr val="hlink"/>
                                            </p:clrVal>
                                          </p:val>
                                        </p:tav>
                                      </p:tavLst>
                                    </p:anim>
                                    <p:set>
                                      <p:cBhvr>
                                        <p:cTn id="16" dur="80"/>
                                        <p:tgtEl>
                                          <p:spTgt spid="45060">
                                            <p:txEl>
                                              <p:charRg st="51" end="128"/>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5060">
                                            <p:txEl>
                                              <p:charRg st="129" end="187"/>
                                            </p:txEl>
                                          </p:spTgt>
                                        </p:tgtEl>
                                        <p:attrNameLst>
                                          <p:attrName>style.visibility</p:attrName>
                                        </p:attrNameLst>
                                      </p:cBhvr>
                                      <p:to>
                                        <p:strVal val="visible"/>
                                      </p:to>
                                    </p:set>
                                    <p:anim calcmode="discrete" valueType="clr">
                                      <p:cBhvr override="childStyle">
                                        <p:cTn id="21" dur="80"/>
                                        <p:tgtEl>
                                          <p:spTgt spid="45060">
                                            <p:txEl>
                                              <p:charRg st="129" end="18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5060">
                                            <p:txEl>
                                              <p:charRg st="129" end="187"/>
                                            </p:txEl>
                                          </p:spTgt>
                                        </p:tgtEl>
                                        <p:attrNameLst>
                                          <p:attrName>fillcolor</p:attrName>
                                        </p:attrNameLst>
                                      </p:cBhvr>
                                      <p:tavLst>
                                        <p:tav tm="0">
                                          <p:val>
                                            <p:clrVal>
                                              <a:schemeClr val="accent2"/>
                                            </p:clrVal>
                                          </p:val>
                                        </p:tav>
                                        <p:tav tm="50000">
                                          <p:val>
                                            <p:clrVal>
                                              <a:schemeClr val="hlink"/>
                                            </p:clrVal>
                                          </p:val>
                                        </p:tav>
                                      </p:tavLst>
                                    </p:anim>
                                    <p:set>
                                      <p:cBhvr>
                                        <p:cTn id="23" dur="80"/>
                                        <p:tgtEl>
                                          <p:spTgt spid="45060">
                                            <p:txEl>
                                              <p:charRg st="129" end="18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一、电子技术及其发展</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51460" y="1268730"/>
            <a:ext cx="8553450" cy="525780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611188" y="692150"/>
            <a:ext cx="7920037" cy="5581650"/>
          </a:xfrm>
          <a:prstGeom prst="rect">
            <a:avLst/>
          </a:prstGeom>
          <a:noFill/>
          <a:ln w="9525">
            <a:noFill/>
          </a:ln>
        </p:spPr>
        <p:txBody>
          <a:bodyPr anchor="t" anchorCtr="0">
            <a:spAutoFit/>
          </a:bodyPr>
          <a:p>
            <a:pPr eaLnBrk="0" hangingPunct="0"/>
            <a:r>
              <a:rPr lang="en-US" altLang="zh-CN" sz="2800" b="1" dirty="0">
                <a:solidFill>
                  <a:schemeClr val="tx2"/>
                </a:solidFill>
                <a:latin typeface="Arial" panose="020B0604020202020204" pitchFamily="34" charset="0"/>
                <a:ea typeface="宋体" panose="02010600030101010101" pitchFamily="2" charset="-122"/>
              </a:rPr>
              <a:t>4</a:t>
            </a:r>
            <a:r>
              <a:rPr lang="zh-CN" altLang="en-US" sz="2800" b="1" dirty="0">
                <a:solidFill>
                  <a:schemeClr val="tx2"/>
                </a:solidFill>
                <a:latin typeface="Arial" panose="020B0604020202020204" pitchFamily="34" charset="0"/>
                <a:ea typeface="宋体" panose="02010600030101010101" pitchFamily="2" charset="-122"/>
              </a:rPr>
              <a:t>、</a:t>
            </a:r>
            <a:r>
              <a:rPr lang="zh-CN" altLang="en-US" sz="2800" b="1" dirty="0">
                <a:solidFill>
                  <a:schemeClr val="tx2"/>
                </a:solidFill>
                <a:latin typeface="楷体_GB2312" pitchFamily="49" charset="-122"/>
                <a:ea typeface="楷体_GB2312" pitchFamily="49" charset="-122"/>
              </a:rPr>
              <a:t>场效应管只有一种极性的载流子参予导电，称为</a:t>
            </a:r>
            <a:r>
              <a:rPr lang="zh-CN" altLang="en-US" sz="2800" b="1" dirty="0">
                <a:solidFill>
                  <a:srgbClr val="FF0000"/>
                </a:solidFill>
                <a:latin typeface="楷体_GB2312" pitchFamily="49" charset="-122"/>
                <a:ea typeface="楷体_GB2312" pitchFamily="49" charset="-122"/>
              </a:rPr>
              <a:t>单极型器件</a:t>
            </a:r>
            <a:r>
              <a:rPr lang="zh-CN" altLang="en-US" sz="2800" b="1" dirty="0">
                <a:solidFill>
                  <a:schemeClr val="tx2"/>
                </a:solidFill>
                <a:latin typeface="楷体_GB2312" pitchFamily="49" charset="-122"/>
                <a:ea typeface="楷体_GB2312" pitchFamily="49" charset="-122"/>
              </a:rPr>
              <a:t>，三极管中两种载流子参予导电，称为</a:t>
            </a:r>
            <a:r>
              <a:rPr lang="zh-CN" altLang="en-US" sz="2800" b="1" dirty="0">
                <a:solidFill>
                  <a:srgbClr val="FF0000"/>
                </a:solidFill>
                <a:latin typeface="楷体_GB2312" pitchFamily="49" charset="-122"/>
                <a:ea typeface="楷体_GB2312" pitchFamily="49" charset="-122"/>
              </a:rPr>
              <a:t>双极型器件</a:t>
            </a:r>
            <a:endParaRPr lang="zh-CN" altLang="en-US" sz="2800" b="1" dirty="0">
              <a:solidFill>
                <a:srgbClr val="FF0000"/>
              </a:solidFill>
              <a:latin typeface="楷体_GB2312" pitchFamily="49" charset="-122"/>
              <a:ea typeface="楷体_GB2312" pitchFamily="49" charset="-122"/>
            </a:endParaRPr>
          </a:p>
          <a:p>
            <a:pPr eaLnBrk="0" hangingPunct="0"/>
            <a:endParaRPr lang="zh-CN" altLang="en-US" sz="2800" b="1" dirty="0">
              <a:solidFill>
                <a:srgbClr val="FF0000"/>
              </a:solidFill>
              <a:latin typeface="楷体_GB2312" pitchFamily="49" charset="-122"/>
              <a:ea typeface="楷体_GB2312" pitchFamily="49" charset="-122"/>
            </a:endParaRPr>
          </a:p>
          <a:p>
            <a:pPr eaLnBrk="0" hangingPunct="0"/>
            <a:r>
              <a:rPr lang="en-US" altLang="zh-CN" sz="2800" b="1" dirty="0">
                <a:solidFill>
                  <a:srgbClr val="0000FF"/>
                </a:solidFill>
                <a:latin typeface="楷体_GB2312" pitchFamily="49" charset="-122"/>
                <a:ea typeface="楷体_GB2312" pitchFamily="49" charset="-122"/>
              </a:rPr>
              <a:t>5</a:t>
            </a:r>
            <a:r>
              <a:rPr lang="zh-CN" altLang="en-US" sz="2800" b="1" dirty="0">
                <a:solidFill>
                  <a:srgbClr val="0000FF"/>
                </a:solidFill>
                <a:latin typeface="楷体_GB2312" pitchFamily="49" charset="-122"/>
                <a:ea typeface="楷体_GB2312" pitchFamily="49" charset="-122"/>
              </a:rPr>
              <a:t>、场效应管在源极未与衬底连在一起时，源极和漏极可以互换使用，且特性变化不大；而三极管的集电极与发射极互换使用时，其特性差异很大，电流放大系数值将减小很多。</a:t>
            </a:r>
            <a:endParaRPr lang="zh-CN" altLang="en-US" sz="2800" b="1" dirty="0">
              <a:solidFill>
                <a:srgbClr val="0000FF"/>
              </a:solidFill>
              <a:latin typeface="楷体_GB2312" pitchFamily="49" charset="-122"/>
              <a:ea typeface="楷体_GB2312" pitchFamily="49" charset="-122"/>
            </a:endParaRPr>
          </a:p>
          <a:p>
            <a:pPr eaLnBrk="0" hangingPunct="0"/>
            <a:endParaRPr lang="zh-CN" altLang="en-US" sz="2800" b="1" dirty="0">
              <a:solidFill>
                <a:srgbClr val="0000FF"/>
              </a:solidFill>
              <a:latin typeface="楷体_GB2312" pitchFamily="49" charset="-122"/>
              <a:ea typeface="楷体_GB2312" pitchFamily="49" charset="-122"/>
            </a:endParaRPr>
          </a:p>
          <a:p>
            <a:pPr eaLnBrk="0" hangingPunct="0"/>
            <a:r>
              <a:rPr lang="en-US" altLang="zh-CN" sz="2800" b="1" dirty="0">
                <a:solidFill>
                  <a:schemeClr val="tx2"/>
                </a:solidFill>
                <a:latin typeface="楷体_GB2312" pitchFamily="49" charset="-122"/>
                <a:ea typeface="楷体_GB2312" pitchFamily="49" charset="-122"/>
              </a:rPr>
              <a:t>6</a:t>
            </a:r>
            <a:r>
              <a:rPr lang="zh-CN" altLang="en-US" sz="2800" b="1" dirty="0">
                <a:solidFill>
                  <a:schemeClr val="tx2"/>
                </a:solidFill>
                <a:latin typeface="楷体_GB2312" pitchFamily="49" charset="-122"/>
                <a:ea typeface="楷体_GB2312" pitchFamily="49" charset="-122"/>
              </a:rPr>
              <a:t>、场效应管的噪声系数很小，在低噪声放大电路    的输入级及要求信噪比较高的电路中要选用场效应管。</a:t>
            </a:r>
            <a:endParaRPr lang="zh-CN" altLang="en-US" sz="2800" b="1" dirty="0">
              <a:solidFill>
                <a:schemeClr val="tx2"/>
              </a:solidFill>
              <a:latin typeface="楷体_GB2312" pitchFamily="49" charset="-122"/>
              <a:ea typeface="楷体_GB2312" pitchFamily="49" charset="-122"/>
            </a:endParaRPr>
          </a:p>
          <a:p>
            <a:pPr eaLnBrk="0" hangingPunct="0"/>
            <a:endParaRPr lang="en-US" altLang="zh-CN" sz="2400" b="1" dirty="0">
              <a:solidFill>
                <a:schemeClr val="tx2"/>
              </a:solidFill>
              <a:latin typeface="楷体_GB2312" pitchFamily="49" charset="-122"/>
              <a:ea typeface="楷体_GB2312" pitchFamily="49"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2">
                                            <p:txEl>
                                              <p:charRg st="0" end="51"/>
                                            </p:txEl>
                                          </p:spTgt>
                                        </p:tgtEl>
                                        <p:attrNameLst>
                                          <p:attrName>style.visibility</p:attrName>
                                        </p:attrNameLst>
                                      </p:cBhvr>
                                      <p:to>
                                        <p:strVal val="visible"/>
                                      </p:to>
                                    </p:set>
                                    <p:anim calcmode="discrete" valueType="clr">
                                      <p:cBhvr override="childStyle">
                                        <p:cTn id="7" dur="80"/>
                                        <p:tgtEl>
                                          <p:spTgt spid="46082">
                                            <p:txEl>
                                              <p:charRg st="0" end="5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xEl>
                                              <p:charRg st="0" end="51"/>
                                            </p:txEl>
                                          </p:spTgt>
                                        </p:tgtEl>
                                        <p:attrNameLst>
                                          <p:attrName>fillcolor</p:attrName>
                                        </p:attrNameLst>
                                      </p:cBhvr>
                                      <p:tavLst>
                                        <p:tav tm="0">
                                          <p:val>
                                            <p:clrVal>
                                              <a:schemeClr val="accent2"/>
                                            </p:clrVal>
                                          </p:val>
                                        </p:tav>
                                        <p:tav tm="50000">
                                          <p:val>
                                            <p:clrVal>
                                              <a:schemeClr val="hlink"/>
                                            </p:clrVal>
                                          </p:val>
                                        </p:tav>
                                      </p:tavLst>
                                    </p:anim>
                                    <p:set>
                                      <p:cBhvr>
                                        <p:cTn id="9" dur="80"/>
                                        <p:tgtEl>
                                          <p:spTgt spid="46082">
                                            <p:txEl>
                                              <p:charRg st="0" end="5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082">
                                            <p:txEl>
                                              <p:charRg st="52" end="131"/>
                                            </p:txEl>
                                          </p:spTgt>
                                        </p:tgtEl>
                                        <p:attrNameLst>
                                          <p:attrName>style.visibility</p:attrName>
                                        </p:attrNameLst>
                                      </p:cBhvr>
                                      <p:to>
                                        <p:strVal val="visible"/>
                                      </p:to>
                                    </p:set>
                                    <p:anim calcmode="discrete" valueType="clr">
                                      <p:cBhvr override="childStyle">
                                        <p:cTn id="14" dur="80"/>
                                        <p:tgtEl>
                                          <p:spTgt spid="46082">
                                            <p:txEl>
                                              <p:charRg st="52" end="13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2">
                                            <p:txEl>
                                              <p:charRg st="52" end="131"/>
                                            </p:txEl>
                                          </p:spTgt>
                                        </p:tgtEl>
                                        <p:attrNameLst>
                                          <p:attrName>fillcolor</p:attrName>
                                        </p:attrNameLst>
                                      </p:cBhvr>
                                      <p:tavLst>
                                        <p:tav tm="0">
                                          <p:val>
                                            <p:clrVal>
                                              <a:schemeClr val="accent2"/>
                                            </p:clrVal>
                                          </p:val>
                                        </p:tav>
                                        <p:tav tm="50000">
                                          <p:val>
                                            <p:clrVal>
                                              <a:schemeClr val="hlink"/>
                                            </p:clrVal>
                                          </p:val>
                                        </p:tav>
                                      </p:tavLst>
                                    </p:anim>
                                    <p:set>
                                      <p:cBhvr>
                                        <p:cTn id="16" dur="80"/>
                                        <p:tgtEl>
                                          <p:spTgt spid="46082">
                                            <p:txEl>
                                              <p:charRg st="52" end="13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6082">
                                            <p:txEl>
                                              <p:charRg st="132" end="183"/>
                                            </p:txEl>
                                          </p:spTgt>
                                        </p:tgtEl>
                                        <p:attrNameLst>
                                          <p:attrName>style.visibility</p:attrName>
                                        </p:attrNameLst>
                                      </p:cBhvr>
                                      <p:to>
                                        <p:strVal val="visible"/>
                                      </p:to>
                                    </p:set>
                                    <p:anim calcmode="discrete" valueType="clr">
                                      <p:cBhvr override="childStyle">
                                        <p:cTn id="21" dur="80"/>
                                        <p:tgtEl>
                                          <p:spTgt spid="46082">
                                            <p:txEl>
                                              <p:charRg st="132" end="18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6082">
                                            <p:txEl>
                                              <p:charRg st="132" end="183"/>
                                            </p:txEl>
                                          </p:spTgt>
                                        </p:tgtEl>
                                        <p:attrNameLst>
                                          <p:attrName>fillcolor</p:attrName>
                                        </p:attrNameLst>
                                      </p:cBhvr>
                                      <p:tavLst>
                                        <p:tav tm="0">
                                          <p:val>
                                            <p:clrVal>
                                              <a:schemeClr val="accent2"/>
                                            </p:clrVal>
                                          </p:val>
                                        </p:tav>
                                        <p:tav tm="50000">
                                          <p:val>
                                            <p:clrVal>
                                              <a:schemeClr val="hlink"/>
                                            </p:clrVal>
                                          </p:val>
                                        </p:tav>
                                      </p:tavLst>
                                    </p:anim>
                                    <p:set>
                                      <p:cBhvr>
                                        <p:cTn id="23" dur="80"/>
                                        <p:tgtEl>
                                          <p:spTgt spid="46082">
                                            <p:txEl>
                                              <p:charRg st="132" end="18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hasCustomPrompt="1"/>
          </p:nvPr>
        </p:nvSpPr>
        <p:spPr>
          <a:xfrm>
            <a:off x="467995" y="46355"/>
            <a:ext cx="4930775" cy="1143000"/>
          </a:xfrm>
        </p:spPr>
        <p:txBody>
          <a:bodyPr vert="horz" wrap="square" lIns="91440" tIns="45720" rIns="91440" bIns="45720" rtlCol="0" anchor="ctr">
            <a:normAutofit/>
            <a:scene3d>
              <a:camera prst="orthographicFront"/>
              <a:lightRig rig="threePt" dir="t"/>
            </a:scene3d>
          </a:bodyPr>
          <a:p>
            <a:pPr marL="838200" indent="-838200" algn="l" eaLnBrk="1" fontAlgn="base" hangingPunct="1"/>
            <a:r>
              <a:rPr lang="en-US" altLang="zh-CN" sz="3600" strike="noStrike" noProof="1" dirty="0">
                <a:solidFill>
                  <a:srgbClr val="FF0000"/>
                </a:solidFill>
                <a:effectLst/>
                <a:latin typeface="黑体" panose="02010609060101010101" pitchFamily="2" charset="-122"/>
                <a:cs typeface="黑体" panose="02010609060101010101" pitchFamily="2" charset="-122"/>
              </a:rPr>
              <a:t>1.5</a:t>
            </a:r>
            <a:r>
              <a:rPr lang="zh-CN" altLang="en-US" sz="3600" strike="noStrike" noProof="1" dirty="0">
                <a:solidFill>
                  <a:srgbClr val="FF0000"/>
                </a:solidFill>
                <a:effectLst/>
                <a:latin typeface="黑体" panose="02010609060101010101" pitchFamily="2" charset="-122"/>
                <a:cs typeface="黑体" panose="02010609060101010101" pitchFamily="2" charset="-122"/>
              </a:rPr>
              <a:t>光电耦合器</a:t>
            </a:r>
            <a:endParaRPr lang="zh-CN" altLang="en-US" sz="3600" strike="noStrike" noProof="1" dirty="0">
              <a:solidFill>
                <a:srgbClr val="FF0000"/>
              </a:solidFill>
              <a:effectLst/>
              <a:latin typeface="黑体" panose="02010609060101010101" pitchFamily="2" charset="-122"/>
              <a:cs typeface="黑体" panose="02010609060101010101" pitchFamily="2" charset="-122"/>
            </a:endParaRPr>
          </a:p>
        </p:txBody>
      </p:sp>
      <p:pic>
        <p:nvPicPr>
          <p:cNvPr id="112642" name="Picture 5"/>
          <p:cNvPicPr>
            <a:picLocks noChangeAspect="1"/>
          </p:cNvPicPr>
          <p:nvPr/>
        </p:nvPicPr>
        <p:blipFill>
          <a:blip r:embed="rId1"/>
          <a:stretch>
            <a:fillRect/>
          </a:stretch>
        </p:blipFill>
        <p:spPr>
          <a:xfrm>
            <a:off x="1331913" y="1628775"/>
            <a:ext cx="6048375" cy="3906838"/>
          </a:xfrm>
          <a:prstGeom prst="rect">
            <a:avLst/>
          </a:prstGeom>
          <a:noFill/>
          <a:ln w="9525">
            <a:noFill/>
          </a:ln>
        </p:spPr>
      </p:pic>
      <p:sp>
        <p:nvSpPr>
          <p:cNvPr id="83970" name="Line 19"/>
          <p:cNvSpPr/>
          <p:nvPr/>
        </p:nvSpPr>
        <p:spPr>
          <a:xfrm>
            <a:off x="0" y="980123"/>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2856230" y="5843270"/>
            <a:ext cx="3027680" cy="650875"/>
          </a:xfrm>
          <a:prstGeom prst="rect">
            <a:avLst/>
          </a:prstGeom>
          <a:noFill/>
        </p:spPr>
        <p:txBody>
          <a:bodyPr wrap="none" rtlCol="0">
            <a:spAutoFit/>
          </a:bodyPr>
          <a:p>
            <a:pPr>
              <a:lnSpc>
                <a:spcPct val="130000"/>
              </a:lnSpc>
            </a:pPr>
            <a:r>
              <a:rPr lang="zh-CN" altLang="en-US" sz="2800" dirty="0" smtClean="0">
                <a:latin typeface="Arial" panose="020B0604020202020204" pitchFamily="34" charset="0"/>
                <a:ea typeface="微软雅黑" panose="020B0503020204020204" charset="-122"/>
              </a:rPr>
              <a:t>光电耦合器的应用</a:t>
            </a:r>
            <a:endParaRPr lang="zh-CN" altLang="en-US" sz="2800" dirty="0" smtClean="0">
              <a:latin typeface="Arial" panose="020B0604020202020204" pitchFamily="34" charset="0"/>
              <a:ea typeface="微软雅黑" panose="020B0503020204020204" charset="-122"/>
            </a:endParaRPr>
          </a:p>
        </p:txBody>
      </p:sp>
      <p:pic>
        <p:nvPicPr>
          <p:cNvPr id="3" name="Picture 5"/>
          <p:cNvPicPr>
            <a:picLocks noChangeAspect="1"/>
          </p:cNvPicPr>
          <p:nvPr/>
        </p:nvPicPr>
        <p:blipFill>
          <a:blip r:embed="rId2"/>
          <a:stretch>
            <a:fillRect/>
          </a:stretch>
        </p:blipFill>
        <p:spPr>
          <a:xfrm>
            <a:off x="1458913" y="1755775"/>
            <a:ext cx="6048375" cy="3906838"/>
          </a:xfrm>
          <a:prstGeom prst="rect">
            <a:avLst/>
          </a:prstGeom>
          <a:noFill/>
          <a:ln w="9525">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3665" name="Object 4"/>
          <p:cNvGraphicFramePr>
            <a:graphicFrameLocks noChangeAspect="1"/>
          </p:cNvGraphicFramePr>
          <p:nvPr/>
        </p:nvGraphicFramePr>
        <p:xfrm>
          <a:off x="1835150" y="1267778"/>
          <a:ext cx="5545138" cy="4316412"/>
        </p:xfrm>
        <a:graphic>
          <a:graphicData uri="http://schemas.openxmlformats.org/presentationml/2006/ole">
            <mc:AlternateContent xmlns:mc="http://schemas.openxmlformats.org/markup-compatibility/2006">
              <mc:Choice xmlns:v="urn:schemas-microsoft-com:vml" Requires="v">
                <p:oleObj spid="_x0000_s3130" name="" r:id="rId1" imgW="0" imgH="0" progId="Visio.Drawing.6">
                  <p:embed/>
                </p:oleObj>
              </mc:Choice>
              <mc:Fallback>
                <p:oleObj name="" r:id="rId1" imgW="0" imgH="0" progId="Visio.Drawing.6">
                  <p:embed/>
                  <p:pic>
                    <p:nvPicPr>
                      <p:cNvPr id="0" name="图片 3129"/>
                      <p:cNvPicPr/>
                      <p:nvPr/>
                    </p:nvPicPr>
                    <p:blipFill>
                      <a:blip r:embed="rId2"/>
                      <a:stretch>
                        <a:fillRect/>
                      </a:stretch>
                    </p:blipFill>
                    <p:spPr>
                      <a:xfrm>
                        <a:off x="1835150" y="1267778"/>
                        <a:ext cx="5545138" cy="4316412"/>
                      </a:xfrm>
                      <a:prstGeom prst="rect">
                        <a:avLst/>
                      </a:prstGeom>
                      <a:noFill/>
                      <a:ln w="38100">
                        <a:noFill/>
                        <a:miter/>
                      </a:ln>
                    </p:spPr>
                  </p:pic>
                </p:oleObj>
              </mc:Fallback>
            </mc:AlternateContent>
          </a:graphicData>
        </a:graphic>
      </p:graphicFrame>
      <p:sp>
        <p:nvSpPr>
          <p:cNvPr id="44034" name="Rectangle 2"/>
          <p:cNvSpPr>
            <a:spLocks noGrp="1"/>
          </p:cNvSpPr>
          <p:nvPr/>
        </p:nvSpPr>
        <p:spPr>
          <a:xfrm>
            <a:off x="467995" y="46355"/>
            <a:ext cx="4930775" cy="1143000"/>
          </a:xfrm>
          <a:prstGeom prst="rect">
            <a:avLst/>
          </a:prstGeom>
        </p:spPr>
        <p:txBody>
          <a:bodyPr vert="horz" wrap="square" lIns="91440" tIns="45720" rIns="91440" bIns="45720" rtlCol="0" anchor="ctr">
            <a:normAutofit/>
            <a:scene3d>
              <a:camera prst="orthographicFront"/>
              <a:lightRig rig="threePt" dir="t"/>
            </a:scene3d>
          </a:bodyPr>
          <a:lstStyle>
            <a:lvl1pPr algn="l" rtl="0" fontAlgn="base">
              <a:lnSpc>
                <a:spcPct val="90000"/>
              </a:lnSpc>
              <a:spcBef>
                <a:spcPct val="0"/>
              </a:spcBef>
              <a:spcAft>
                <a:spcPct val="0"/>
              </a:spcAft>
              <a:defRPr lang="en-US" altLang="en-US" sz="3200" b="1" kern="1200" dirty="0">
                <a:ln w="12700">
                  <a:solidFill>
                    <a:schemeClr val="bg1">
                      <a:alpha val="75000"/>
                    </a:schemeClr>
                  </a:solidFill>
                </a:ln>
                <a:solidFill>
                  <a:srgbClr val="382E77"/>
                </a:solidFill>
                <a:effectLst>
                  <a:glow rad="139700">
                    <a:schemeClr val="accent4">
                      <a:satMod val="175000"/>
                      <a:alpha val="15000"/>
                    </a:schemeClr>
                  </a:glow>
                </a:effectLst>
                <a:latin typeface="Arial" panose="020B0604020202020204" pitchFamily="34" charset="0"/>
                <a:ea typeface="黑体" panose="02010609060101010101" pitchFamily="2" charset="-122"/>
                <a:cs typeface="+mj-cs"/>
              </a:defRPr>
            </a:lvl1pPr>
            <a:lvl2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2pPr>
            <a:lvl3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3pPr>
            <a:lvl4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4pPr>
            <a:lvl5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5pPr>
            <a:lvl6pPr marL="4572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6pPr>
            <a:lvl7pPr marL="9144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7pPr>
            <a:lvl8pPr marL="13716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8pPr>
            <a:lvl9pPr marL="18288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9pPr>
          </a:lstStyle>
          <a:p>
            <a:pPr marL="838200" indent="-838200" algn="l" eaLnBrk="1" fontAlgn="base" hangingPunct="1"/>
            <a:r>
              <a:rPr lang="en-US" altLang="zh-CN" sz="3600" strike="noStrike" noProof="1" dirty="0">
                <a:solidFill>
                  <a:srgbClr val="FF0000"/>
                </a:solidFill>
                <a:effectLst/>
                <a:latin typeface="黑体" panose="02010609060101010101" pitchFamily="2" charset="-122"/>
                <a:cs typeface="黑体" panose="02010609060101010101" pitchFamily="2" charset="-122"/>
              </a:rPr>
              <a:t>1.5</a:t>
            </a:r>
            <a:r>
              <a:rPr lang="zh-CN" altLang="en-US" sz="3600" strike="noStrike" noProof="1" dirty="0">
                <a:solidFill>
                  <a:srgbClr val="FF0000"/>
                </a:solidFill>
                <a:effectLst/>
                <a:latin typeface="黑体" panose="02010609060101010101" pitchFamily="2" charset="-122"/>
                <a:cs typeface="黑体" panose="02010609060101010101" pitchFamily="2" charset="-122"/>
              </a:rPr>
              <a:t>光电耦合器</a:t>
            </a:r>
            <a:endParaRPr lang="zh-CN" altLang="en-US" sz="3600" strike="noStrike" noProof="1" dirty="0">
              <a:solidFill>
                <a:srgbClr val="FF0000"/>
              </a:solidFill>
              <a:effectLst/>
              <a:latin typeface="黑体" panose="02010609060101010101" pitchFamily="2" charset="-122"/>
              <a:cs typeface="黑体" panose="02010609060101010101" pitchFamily="2" charset="-122"/>
            </a:endParaRPr>
          </a:p>
        </p:txBody>
      </p:sp>
      <p:sp>
        <p:nvSpPr>
          <p:cNvPr id="83970" name="Line 19"/>
          <p:cNvSpPr/>
          <p:nvPr/>
        </p:nvSpPr>
        <p:spPr>
          <a:xfrm>
            <a:off x="0" y="980123"/>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4" name="文本框 3"/>
          <p:cNvSpPr txBox="1"/>
          <p:nvPr/>
        </p:nvSpPr>
        <p:spPr>
          <a:xfrm>
            <a:off x="2856230" y="5843270"/>
            <a:ext cx="3738880" cy="650875"/>
          </a:xfrm>
          <a:prstGeom prst="rect">
            <a:avLst/>
          </a:prstGeom>
          <a:noFill/>
        </p:spPr>
        <p:txBody>
          <a:bodyPr wrap="none" rtlCol="0">
            <a:spAutoFit/>
          </a:bodyPr>
          <a:p>
            <a:pPr>
              <a:lnSpc>
                <a:spcPct val="130000"/>
              </a:lnSpc>
            </a:pPr>
            <a:r>
              <a:rPr lang="zh-CN" altLang="en-US" sz="2800" dirty="0" smtClean="0">
                <a:latin typeface="Arial" panose="020B0604020202020204" pitchFamily="34" charset="0"/>
                <a:ea typeface="微软雅黑" panose="020B0503020204020204" charset="-122"/>
              </a:rPr>
              <a:t>脉冲信号光电耦合电路</a:t>
            </a:r>
            <a:endParaRPr lang="zh-CN" altLang="en-US" sz="2800" dirty="0" smtClean="0">
              <a:latin typeface="Arial" panose="020B0604020202020204" pitchFamily="34" charset="0"/>
              <a:ea typeface="微软雅黑" panose="020B0503020204020204"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Text Box 2"/>
          <p:cNvSpPr txBox="1"/>
          <p:nvPr/>
        </p:nvSpPr>
        <p:spPr>
          <a:xfrm>
            <a:off x="3273743" y="258445"/>
            <a:ext cx="3048000" cy="645160"/>
          </a:xfrm>
          <a:prstGeom prst="rect">
            <a:avLst/>
          </a:prstGeom>
          <a:noFill/>
          <a:ln w="9525">
            <a:noFill/>
          </a:ln>
        </p:spPr>
        <p:txBody>
          <a:bodyPr anchor="ctr" anchorCtr="0">
            <a:spAutoFit/>
          </a:bodyPr>
          <a:p>
            <a:pPr eaLnBrk="0" hangingPunct="0"/>
            <a:r>
              <a:rPr lang="zh-CN" altLang="en-US" sz="3600" b="1" dirty="0">
                <a:solidFill>
                  <a:srgbClr val="FF0000"/>
                </a:solidFill>
                <a:latin typeface="Times New Roman" panose="02020603050405020304" pitchFamily="18" charset="0"/>
                <a:ea typeface="楷体_GB2312" pitchFamily="49" charset="-122"/>
              </a:rPr>
              <a:t>本章小结</a:t>
            </a:r>
            <a:endParaRPr lang="zh-CN" altLang="en-US" sz="3600" b="1" dirty="0">
              <a:solidFill>
                <a:srgbClr val="FF0000"/>
              </a:solidFill>
              <a:latin typeface="Times New Roman" panose="02020603050405020304" pitchFamily="18" charset="0"/>
              <a:ea typeface="楷体_GB2312" pitchFamily="49" charset="-122"/>
            </a:endParaRPr>
          </a:p>
        </p:txBody>
      </p:sp>
      <p:sp>
        <p:nvSpPr>
          <p:cNvPr id="57347" name="Text Box 3"/>
          <p:cNvSpPr txBox="1"/>
          <p:nvPr/>
        </p:nvSpPr>
        <p:spPr>
          <a:xfrm>
            <a:off x="310515" y="1302544"/>
            <a:ext cx="8382000" cy="5111750"/>
          </a:xfrm>
          <a:prstGeom prst="rect">
            <a:avLst/>
          </a:prstGeom>
          <a:noFill/>
          <a:ln w="9525">
            <a:noFill/>
          </a:ln>
        </p:spPr>
        <p:txBody>
          <a:bodyPr anchor="ctr" anchorCtr="0">
            <a:spAutoFit/>
          </a:bodyPr>
          <a:p>
            <a:pPr algn="just" eaLnBrk="0" hangingPunct="0">
              <a:lnSpc>
                <a:spcPct val="120000"/>
              </a:lnSpc>
            </a:pPr>
            <a:r>
              <a:rPr lang="en-US" altLang="zh-CN" sz="2800" b="1" dirty="0">
                <a:solidFill>
                  <a:srgbClr val="0000FF"/>
                </a:solidFill>
                <a:latin typeface="Times New Roman" panose="02020603050405020304" pitchFamily="18" charset="0"/>
                <a:ea typeface="楷体_GB2312" pitchFamily="49" charset="-122"/>
              </a:rPr>
              <a:t>1</a:t>
            </a:r>
            <a:r>
              <a:rPr lang="zh-CN" altLang="en-US" sz="2800" b="1" dirty="0">
                <a:solidFill>
                  <a:srgbClr val="0000FF"/>
                </a:solidFill>
                <a:latin typeface="Times New Roman" panose="02020603050405020304" pitchFamily="18" charset="0"/>
                <a:ea typeface="楷体_GB2312" pitchFamily="49" charset="-122"/>
              </a:rPr>
              <a:t>．半导体材料中有两种载流子：电子和空穴。电子带负电，空穴带正电。在纯净半导体中掺入不同的杂质，可以得到</a:t>
            </a:r>
            <a:r>
              <a:rPr lang="en-US" altLang="zh-CN" sz="2800" b="1" dirty="0">
                <a:solidFill>
                  <a:srgbClr val="0000FF"/>
                </a:solidFill>
                <a:latin typeface="Times New Roman" panose="02020603050405020304" pitchFamily="18" charset="0"/>
                <a:ea typeface="楷体_GB2312" pitchFamily="49" charset="-122"/>
              </a:rPr>
              <a:t>N</a:t>
            </a:r>
            <a:r>
              <a:rPr lang="zh-CN" altLang="en-US" sz="2800" b="1" dirty="0">
                <a:solidFill>
                  <a:srgbClr val="0000FF"/>
                </a:solidFill>
                <a:latin typeface="Times New Roman" panose="02020603050405020304" pitchFamily="18" charset="0"/>
                <a:ea typeface="楷体_GB2312" pitchFamily="49" charset="-122"/>
              </a:rPr>
              <a:t>型半导体和</a:t>
            </a:r>
            <a:r>
              <a:rPr lang="en-US" altLang="zh-CN" sz="2800" b="1" dirty="0">
                <a:solidFill>
                  <a:srgbClr val="0000FF"/>
                </a:solidFill>
                <a:latin typeface="Times New Roman" panose="02020603050405020304" pitchFamily="18" charset="0"/>
                <a:ea typeface="楷体_GB2312" pitchFamily="49" charset="-122"/>
              </a:rPr>
              <a:t>P</a:t>
            </a:r>
            <a:r>
              <a:rPr lang="zh-CN" altLang="en-US" sz="2800" b="1" dirty="0">
                <a:solidFill>
                  <a:srgbClr val="0000FF"/>
                </a:solidFill>
                <a:latin typeface="Times New Roman" panose="02020603050405020304" pitchFamily="18" charset="0"/>
                <a:ea typeface="楷体_GB2312" pitchFamily="49" charset="-122"/>
              </a:rPr>
              <a:t>型半导体。</a:t>
            </a:r>
            <a:endParaRPr lang="zh-CN" altLang="en-US" sz="2800" b="1" dirty="0">
              <a:solidFill>
                <a:srgbClr val="0000FF"/>
              </a:solidFill>
              <a:latin typeface="Times New Roman" panose="02020603050405020304" pitchFamily="18" charset="0"/>
              <a:ea typeface="宋体" panose="02010600030101010101" pitchFamily="2" charset="-122"/>
            </a:endParaRPr>
          </a:p>
          <a:p>
            <a:pPr algn="just" eaLnBrk="0" hangingPunct="0">
              <a:lnSpc>
                <a:spcPct val="120000"/>
              </a:lnSpc>
            </a:pPr>
            <a:r>
              <a:rPr lang="en-US" altLang="zh-CN" sz="2800" b="1" dirty="0">
                <a:solidFill>
                  <a:srgbClr val="FF0066"/>
                </a:solidFill>
                <a:latin typeface="Times New Roman" panose="02020603050405020304" pitchFamily="18" charset="0"/>
                <a:ea typeface="楷体_GB2312" pitchFamily="49" charset="-122"/>
              </a:rPr>
              <a:t>2</a:t>
            </a:r>
            <a:r>
              <a:rPr lang="zh-CN" altLang="en-US" sz="2800" b="1" dirty="0">
                <a:solidFill>
                  <a:srgbClr val="FF0066"/>
                </a:solidFill>
                <a:latin typeface="Times New Roman" panose="02020603050405020304" pitchFamily="18" charset="0"/>
                <a:ea typeface="楷体_GB2312" pitchFamily="49" charset="-122"/>
              </a:rPr>
              <a:t>．采用一定的工艺措施，使</a:t>
            </a:r>
            <a:r>
              <a:rPr lang="en-US" altLang="zh-CN" sz="2800" b="1" dirty="0">
                <a:solidFill>
                  <a:srgbClr val="FF0066"/>
                </a:solidFill>
                <a:latin typeface="Times New Roman" panose="02020603050405020304" pitchFamily="18" charset="0"/>
                <a:ea typeface="楷体_GB2312" pitchFamily="49" charset="-122"/>
              </a:rPr>
              <a:t>P</a:t>
            </a:r>
            <a:r>
              <a:rPr lang="zh-CN" altLang="en-US" sz="2800" b="1" dirty="0">
                <a:solidFill>
                  <a:srgbClr val="FF0066"/>
                </a:solidFill>
                <a:latin typeface="Times New Roman" panose="02020603050405020304" pitchFamily="18" charset="0"/>
                <a:ea typeface="楷体_GB2312" pitchFamily="49" charset="-122"/>
              </a:rPr>
              <a:t>型和</a:t>
            </a:r>
            <a:r>
              <a:rPr lang="en-US" altLang="zh-CN" sz="2800" b="1" dirty="0">
                <a:solidFill>
                  <a:srgbClr val="FF0066"/>
                </a:solidFill>
                <a:latin typeface="Times New Roman" panose="02020603050405020304" pitchFamily="18" charset="0"/>
                <a:ea typeface="楷体_GB2312" pitchFamily="49" charset="-122"/>
              </a:rPr>
              <a:t>N</a:t>
            </a:r>
            <a:r>
              <a:rPr lang="zh-CN" altLang="en-US" sz="2800" b="1" dirty="0">
                <a:solidFill>
                  <a:srgbClr val="FF0066"/>
                </a:solidFill>
                <a:latin typeface="Times New Roman" panose="02020603050405020304" pitchFamily="18" charset="0"/>
                <a:ea typeface="楷体_GB2312" pitchFamily="49" charset="-122"/>
              </a:rPr>
              <a:t>型半导体结合在一起，就形成了</a:t>
            </a:r>
            <a:r>
              <a:rPr lang="en-US" altLang="zh-CN" sz="2800" b="1" dirty="0">
                <a:solidFill>
                  <a:srgbClr val="FF0066"/>
                </a:solidFill>
                <a:latin typeface="Times New Roman" panose="02020603050405020304" pitchFamily="18" charset="0"/>
                <a:ea typeface="楷体_GB2312" pitchFamily="49" charset="-122"/>
              </a:rPr>
              <a:t>PN</a:t>
            </a:r>
            <a:r>
              <a:rPr lang="zh-CN" altLang="en-US" sz="2800" b="1" dirty="0">
                <a:solidFill>
                  <a:srgbClr val="FF0066"/>
                </a:solidFill>
                <a:latin typeface="Times New Roman" panose="02020603050405020304" pitchFamily="18" charset="0"/>
                <a:ea typeface="楷体_GB2312" pitchFamily="49" charset="-122"/>
              </a:rPr>
              <a:t>结。</a:t>
            </a:r>
            <a:r>
              <a:rPr lang="en-US" altLang="zh-CN" sz="2800" b="1" dirty="0">
                <a:solidFill>
                  <a:srgbClr val="FF0066"/>
                </a:solidFill>
                <a:latin typeface="Times New Roman" panose="02020603050405020304" pitchFamily="18" charset="0"/>
                <a:ea typeface="楷体_GB2312" pitchFamily="49" charset="-122"/>
              </a:rPr>
              <a:t>PN</a:t>
            </a:r>
            <a:r>
              <a:rPr lang="zh-CN" altLang="en-US" sz="2800" b="1" dirty="0">
                <a:solidFill>
                  <a:srgbClr val="FF0066"/>
                </a:solidFill>
                <a:latin typeface="Times New Roman" panose="02020603050405020304" pitchFamily="18" charset="0"/>
                <a:ea typeface="楷体_GB2312" pitchFamily="49" charset="-122"/>
              </a:rPr>
              <a:t>结的基本特点是单向导电性。</a:t>
            </a:r>
            <a:endParaRPr lang="zh-CN" altLang="en-US" sz="2800" b="1" dirty="0">
              <a:solidFill>
                <a:srgbClr val="FF0066"/>
              </a:solidFill>
              <a:latin typeface="Times New Roman" panose="02020603050405020304" pitchFamily="18" charset="0"/>
              <a:ea typeface="楷体_GB2312" pitchFamily="49" charset="-122"/>
            </a:endParaRPr>
          </a:p>
          <a:p>
            <a:pPr algn="just" eaLnBrk="0" hangingPunct="0">
              <a:lnSpc>
                <a:spcPct val="120000"/>
              </a:lnSpc>
            </a:pPr>
            <a:r>
              <a:rPr lang="en-US" altLang="zh-CN" sz="2800" b="1" dirty="0">
                <a:solidFill>
                  <a:schemeClr val="tx2"/>
                </a:solidFill>
                <a:latin typeface="Times New Roman" panose="02020603050405020304" pitchFamily="18" charset="0"/>
                <a:ea typeface="楷体_GB2312" pitchFamily="49" charset="-122"/>
              </a:rPr>
              <a:t>3</a:t>
            </a:r>
            <a:r>
              <a:rPr lang="zh-CN" altLang="en-US" sz="2800" b="1" dirty="0">
                <a:solidFill>
                  <a:schemeClr val="tx2"/>
                </a:solidFill>
                <a:latin typeface="Times New Roman" panose="02020603050405020304" pitchFamily="18" charset="0"/>
                <a:ea typeface="楷体_GB2312" pitchFamily="49" charset="-122"/>
              </a:rPr>
              <a:t>．二极管是由一个</a:t>
            </a:r>
            <a:r>
              <a:rPr lang="en-US" altLang="zh-CN" sz="2800" b="1" dirty="0">
                <a:solidFill>
                  <a:schemeClr val="tx2"/>
                </a:solidFill>
                <a:latin typeface="Times New Roman" panose="02020603050405020304" pitchFamily="18" charset="0"/>
                <a:ea typeface="楷体_GB2312" pitchFamily="49" charset="-122"/>
              </a:rPr>
              <a:t>PN</a:t>
            </a:r>
            <a:r>
              <a:rPr lang="zh-CN" altLang="en-US" sz="2800" b="1" dirty="0">
                <a:solidFill>
                  <a:schemeClr val="tx2"/>
                </a:solidFill>
                <a:latin typeface="Times New Roman" panose="02020603050405020304" pitchFamily="18" charset="0"/>
                <a:ea typeface="楷体_GB2312" pitchFamily="49" charset="-122"/>
              </a:rPr>
              <a:t>结构成的。其特性可以用伏安特性和一系列参数来描述。在研究二极管电路时，可根据不同情况，使用不同的二极管模型</a:t>
            </a:r>
            <a:r>
              <a:rPr lang="zh-CN" altLang="en-US" sz="2000" b="1" dirty="0">
                <a:solidFill>
                  <a:schemeClr val="tx2"/>
                </a:solidFill>
                <a:latin typeface="Times New Roman" panose="02020603050405020304" pitchFamily="18" charset="0"/>
                <a:ea typeface="楷体_GB2312" pitchFamily="49" charset="-122"/>
              </a:rPr>
              <a:t>。</a:t>
            </a:r>
            <a:endParaRPr lang="zh-CN" altLang="en-US" sz="2000" b="1" dirty="0">
              <a:solidFill>
                <a:schemeClr val="tx2"/>
              </a:solidFill>
              <a:latin typeface="Times New Roman" panose="02020603050405020304" pitchFamily="18" charset="0"/>
              <a:ea typeface="宋体" panose="02010600030101010101" pitchFamily="2" charset="-122"/>
            </a:endParaRPr>
          </a:p>
          <a:p>
            <a:pPr algn="just" eaLnBrk="0" hangingPunct="0">
              <a:lnSpc>
                <a:spcPct val="120000"/>
              </a:lnSpc>
            </a:pPr>
            <a:endParaRPr lang="en-US" altLang="zh-CN" sz="2000" b="1" dirty="0">
              <a:solidFill>
                <a:srgbClr val="CC3399"/>
              </a:solidFill>
              <a:latin typeface="Times New Roman" panose="02020603050405020304" pitchFamily="18" charset="0"/>
              <a:ea typeface="宋体" panose="02010600030101010101" pitchFamily="2" charset="-122"/>
            </a:endParaRPr>
          </a:p>
        </p:txBody>
      </p:sp>
      <p:sp>
        <p:nvSpPr>
          <p:cNvPr id="83970" name="Line 19"/>
          <p:cNvSpPr/>
          <p:nvPr/>
        </p:nvSpPr>
        <p:spPr>
          <a:xfrm>
            <a:off x="0" y="980123"/>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7347">
                                            <p:txEl>
                                              <p:charRg st="0" end="65"/>
                                            </p:txEl>
                                          </p:spTgt>
                                        </p:tgtEl>
                                        <p:attrNameLst>
                                          <p:attrName>style.visibility</p:attrName>
                                        </p:attrNameLst>
                                      </p:cBhvr>
                                      <p:to>
                                        <p:strVal val="visible"/>
                                      </p:to>
                                    </p:set>
                                    <p:anim calcmode="discrete" valueType="clr">
                                      <p:cBhvr override="childStyle">
                                        <p:cTn id="7" dur="80"/>
                                        <p:tgtEl>
                                          <p:spTgt spid="57347">
                                            <p:txEl>
                                              <p:charRg st="0" end="6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7">
                                            <p:txEl>
                                              <p:charRg st="0" end="65"/>
                                            </p:txEl>
                                          </p:spTgt>
                                        </p:tgtEl>
                                        <p:attrNameLst>
                                          <p:attrName>fillcolor</p:attrName>
                                        </p:attrNameLst>
                                      </p:cBhvr>
                                      <p:tavLst>
                                        <p:tav tm="0">
                                          <p:val>
                                            <p:clrVal>
                                              <a:schemeClr val="accent2"/>
                                            </p:clrVal>
                                          </p:val>
                                        </p:tav>
                                        <p:tav tm="50000">
                                          <p:val>
                                            <p:clrVal>
                                              <a:schemeClr val="hlink"/>
                                            </p:clrVal>
                                          </p:val>
                                        </p:tav>
                                      </p:tavLst>
                                    </p:anim>
                                    <p:set>
                                      <p:cBhvr>
                                        <p:cTn id="9" dur="80"/>
                                        <p:tgtEl>
                                          <p:spTgt spid="57347">
                                            <p:txEl>
                                              <p:charRg st="0" end="65"/>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7347">
                                            <p:txEl>
                                              <p:charRg st="65" end="116"/>
                                            </p:txEl>
                                          </p:spTgt>
                                        </p:tgtEl>
                                        <p:attrNameLst>
                                          <p:attrName>style.visibility</p:attrName>
                                        </p:attrNameLst>
                                      </p:cBhvr>
                                      <p:to>
                                        <p:strVal val="visible"/>
                                      </p:to>
                                    </p:set>
                                    <p:anim calcmode="discrete" valueType="clr">
                                      <p:cBhvr override="childStyle">
                                        <p:cTn id="14" dur="80"/>
                                        <p:tgtEl>
                                          <p:spTgt spid="57347">
                                            <p:txEl>
                                              <p:charRg st="65" end="1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347">
                                            <p:txEl>
                                              <p:charRg st="65" end="116"/>
                                            </p:txEl>
                                          </p:spTgt>
                                        </p:tgtEl>
                                        <p:attrNameLst>
                                          <p:attrName>fillcolor</p:attrName>
                                        </p:attrNameLst>
                                      </p:cBhvr>
                                      <p:tavLst>
                                        <p:tav tm="0">
                                          <p:val>
                                            <p:clrVal>
                                              <a:schemeClr val="accent2"/>
                                            </p:clrVal>
                                          </p:val>
                                        </p:tav>
                                        <p:tav tm="50000">
                                          <p:val>
                                            <p:clrVal>
                                              <a:schemeClr val="hlink"/>
                                            </p:clrVal>
                                          </p:val>
                                        </p:tav>
                                      </p:tavLst>
                                    </p:anim>
                                    <p:set>
                                      <p:cBhvr>
                                        <p:cTn id="16" dur="80"/>
                                        <p:tgtEl>
                                          <p:spTgt spid="57347">
                                            <p:txEl>
                                              <p:charRg st="65" end="116"/>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7347">
                                            <p:txEl>
                                              <p:charRg st="116" end="182"/>
                                            </p:txEl>
                                          </p:spTgt>
                                        </p:tgtEl>
                                        <p:attrNameLst>
                                          <p:attrName>style.visibility</p:attrName>
                                        </p:attrNameLst>
                                      </p:cBhvr>
                                      <p:to>
                                        <p:strVal val="visible"/>
                                      </p:to>
                                    </p:set>
                                    <p:anim calcmode="discrete" valueType="clr">
                                      <p:cBhvr override="childStyle">
                                        <p:cTn id="21" dur="80"/>
                                        <p:tgtEl>
                                          <p:spTgt spid="57347">
                                            <p:txEl>
                                              <p:charRg st="116" end="18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347">
                                            <p:txEl>
                                              <p:charRg st="116" end="182"/>
                                            </p:txEl>
                                          </p:spTgt>
                                        </p:tgtEl>
                                        <p:attrNameLst>
                                          <p:attrName>fillcolor</p:attrName>
                                        </p:attrNameLst>
                                      </p:cBhvr>
                                      <p:tavLst>
                                        <p:tav tm="0">
                                          <p:val>
                                            <p:clrVal>
                                              <a:schemeClr val="accent2"/>
                                            </p:clrVal>
                                          </p:val>
                                        </p:tav>
                                        <p:tav tm="50000">
                                          <p:val>
                                            <p:clrVal>
                                              <a:schemeClr val="hlink"/>
                                            </p:clrVal>
                                          </p:val>
                                        </p:tav>
                                      </p:tavLst>
                                    </p:anim>
                                    <p:set>
                                      <p:cBhvr>
                                        <p:cTn id="23" dur="80"/>
                                        <p:tgtEl>
                                          <p:spTgt spid="57347">
                                            <p:txEl>
                                              <p:charRg st="116" end="18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3"/>
          <p:cNvSpPr>
            <a:spLocks noGrp="1"/>
          </p:cNvSpPr>
          <p:nvPr>
            <p:ph idx="1"/>
          </p:nvPr>
        </p:nvSpPr>
        <p:spPr>
          <a:xfrm>
            <a:off x="611188" y="1481773"/>
            <a:ext cx="7993062" cy="5113337"/>
          </a:xfrm>
        </p:spPr>
        <p:txBody>
          <a:bodyPr wrap="square" lIns="91440" tIns="45720" rIns="91440" bIns="45720" anchor="t" anchorCtr="0"/>
          <a:p>
            <a:pPr eaLnBrk="1" hangingPunct="1">
              <a:buSzPct val="60000"/>
              <a:buFont typeface="Wingdings" panose="05000000000000000000" pitchFamily="2" charset="2"/>
            </a:pPr>
            <a:r>
              <a:rPr lang="en-US" altLang="zh-CN" sz="2800" b="1" kern="1200" dirty="0">
                <a:solidFill>
                  <a:srgbClr val="0000FF"/>
                </a:solidFill>
                <a:latin typeface="楷体_GB2312" pitchFamily="49" charset="-122"/>
                <a:ea typeface="楷体_GB2312" pitchFamily="49" charset="-122"/>
                <a:cs typeface="+mn-cs"/>
              </a:rPr>
              <a:t>4</a:t>
            </a:r>
            <a:r>
              <a:rPr lang="zh-CN" altLang="en-US" sz="2800" b="1" kern="1200" dirty="0">
                <a:solidFill>
                  <a:srgbClr val="0000FF"/>
                </a:solidFill>
                <a:latin typeface="楷体_GB2312" pitchFamily="49" charset="-122"/>
                <a:ea typeface="楷体_GB2312" pitchFamily="49" charset="-122"/>
                <a:cs typeface="+mn-cs"/>
              </a:rPr>
              <a:t>．</a:t>
            </a:r>
            <a:r>
              <a:rPr lang="en-US" altLang="zh-CN" sz="2800" b="1" kern="1200" dirty="0">
                <a:solidFill>
                  <a:srgbClr val="0000FF"/>
                </a:solidFill>
                <a:latin typeface="楷体_GB2312" pitchFamily="49" charset="-122"/>
                <a:ea typeface="楷体_GB2312" pitchFamily="49" charset="-122"/>
                <a:cs typeface="+mn-cs"/>
              </a:rPr>
              <a:t>BJT</a:t>
            </a:r>
            <a:r>
              <a:rPr lang="zh-CN" altLang="en-US" sz="2800" b="1" kern="1200" dirty="0">
                <a:solidFill>
                  <a:srgbClr val="0000FF"/>
                </a:solidFill>
                <a:latin typeface="楷体_GB2312" pitchFamily="49" charset="-122"/>
                <a:ea typeface="楷体_GB2312" pitchFamily="49" charset="-122"/>
                <a:cs typeface="+mn-cs"/>
              </a:rPr>
              <a:t>是由两个</a:t>
            </a:r>
            <a:r>
              <a:rPr lang="en-US" altLang="zh-CN" sz="2800" b="1" kern="1200" dirty="0">
                <a:solidFill>
                  <a:srgbClr val="0000FF"/>
                </a:solidFill>
                <a:latin typeface="楷体_GB2312" pitchFamily="49" charset="-122"/>
                <a:ea typeface="楷体_GB2312" pitchFamily="49" charset="-122"/>
                <a:cs typeface="+mn-cs"/>
              </a:rPr>
              <a:t>PN</a:t>
            </a:r>
            <a:r>
              <a:rPr lang="zh-CN" altLang="en-US" sz="2800" b="1" kern="1200" dirty="0">
                <a:solidFill>
                  <a:srgbClr val="0000FF"/>
                </a:solidFill>
                <a:latin typeface="楷体_GB2312" pitchFamily="49" charset="-122"/>
                <a:ea typeface="楷体_GB2312" pitchFamily="49" charset="-122"/>
                <a:cs typeface="+mn-cs"/>
              </a:rPr>
              <a:t>结构成的。工作时，有两种载流子参与导电，称为</a:t>
            </a:r>
            <a:r>
              <a:rPr lang="zh-CN" altLang="en-US" sz="2800" b="1" kern="1200" dirty="0">
                <a:solidFill>
                  <a:srgbClr val="FF0000"/>
                </a:solidFill>
                <a:latin typeface="楷体_GB2312" pitchFamily="49" charset="-122"/>
                <a:ea typeface="楷体_GB2312" pitchFamily="49" charset="-122"/>
                <a:cs typeface="+mn-cs"/>
              </a:rPr>
              <a:t>双极性晶体管</a:t>
            </a:r>
            <a:r>
              <a:rPr lang="zh-CN" altLang="en-US" sz="2800" b="1" kern="1200" dirty="0">
                <a:solidFill>
                  <a:srgbClr val="0000FF"/>
                </a:solidFill>
                <a:latin typeface="楷体_GB2312" pitchFamily="49" charset="-122"/>
                <a:ea typeface="楷体_GB2312" pitchFamily="49" charset="-122"/>
                <a:cs typeface="+mn-cs"/>
              </a:rPr>
              <a:t>。</a:t>
            </a:r>
            <a:r>
              <a:rPr lang="en-US" altLang="zh-CN" sz="2800" b="1" kern="1200" dirty="0">
                <a:solidFill>
                  <a:srgbClr val="0000FF"/>
                </a:solidFill>
                <a:latin typeface="楷体_GB2312" pitchFamily="49" charset="-122"/>
                <a:ea typeface="楷体_GB2312" pitchFamily="49" charset="-122"/>
                <a:cs typeface="+mn-cs"/>
              </a:rPr>
              <a:t>BJT</a:t>
            </a:r>
            <a:r>
              <a:rPr lang="zh-CN" altLang="en-US" sz="2800" b="1" kern="1200" dirty="0">
                <a:solidFill>
                  <a:srgbClr val="0000FF"/>
                </a:solidFill>
                <a:latin typeface="楷体_GB2312" pitchFamily="49" charset="-122"/>
                <a:ea typeface="楷体_GB2312" pitchFamily="49" charset="-122"/>
                <a:cs typeface="+mn-cs"/>
              </a:rPr>
              <a:t>是一种</a:t>
            </a:r>
            <a:r>
              <a:rPr lang="zh-CN" altLang="en-US" sz="2800" b="1" kern="1200" dirty="0">
                <a:solidFill>
                  <a:srgbClr val="FF0000"/>
                </a:solidFill>
                <a:latin typeface="楷体_GB2312" pitchFamily="49" charset="-122"/>
                <a:ea typeface="楷体_GB2312" pitchFamily="49" charset="-122"/>
                <a:cs typeface="+mn-cs"/>
              </a:rPr>
              <a:t>电流控制电流型</a:t>
            </a:r>
            <a:r>
              <a:rPr lang="zh-CN" altLang="en-US" sz="2800" b="1" kern="1200" dirty="0">
                <a:solidFill>
                  <a:srgbClr val="0000FF"/>
                </a:solidFill>
                <a:latin typeface="楷体_GB2312" pitchFamily="49" charset="-122"/>
                <a:ea typeface="楷体_GB2312" pitchFamily="49" charset="-122"/>
                <a:cs typeface="+mn-cs"/>
              </a:rPr>
              <a:t>的器件，改变基极电流就可以控制集电极电流。</a:t>
            </a:r>
            <a:r>
              <a:rPr lang="en-US" altLang="zh-CN" sz="2800" b="1" kern="1200" dirty="0">
                <a:solidFill>
                  <a:srgbClr val="0000FF"/>
                </a:solidFill>
                <a:latin typeface="楷体_GB2312" pitchFamily="49" charset="-122"/>
                <a:ea typeface="楷体_GB2312" pitchFamily="49" charset="-122"/>
                <a:cs typeface="+mn-cs"/>
              </a:rPr>
              <a:t>BJT</a:t>
            </a:r>
            <a:r>
              <a:rPr lang="zh-CN" altLang="en-US" sz="2800" b="1" kern="1200" dirty="0">
                <a:solidFill>
                  <a:srgbClr val="0000FF"/>
                </a:solidFill>
                <a:latin typeface="楷体_GB2312" pitchFamily="49" charset="-122"/>
                <a:ea typeface="楷体_GB2312" pitchFamily="49" charset="-122"/>
                <a:cs typeface="+mn-cs"/>
              </a:rPr>
              <a:t>的特性可用输入特性曲线和输出特性曲线来描述。其性能可以用一系列参数来表征。</a:t>
            </a:r>
            <a:r>
              <a:rPr lang="en-US" altLang="zh-CN" sz="2800" b="1" kern="1200" dirty="0">
                <a:solidFill>
                  <a:srgbClr val="0000FF"/>
                </a:solidFill>
                <a:latin typeface="楷体_GB2312" pitchFamily="49" charset="-122"/>
                <a:ea typeface="楷体_GB2312" pitchFamily="49" charset="-122"/>
                <a:cs typeface="+mn-cs"/>
              </a:rPr>
              <a:t>BJT</a:t>
            </a:r>
            <a:r>
              <a:rPr lang="zh-CN" altLang="en-US" sz="2800" b="1" kern="1200" dirty="0">
                <a:solidFill>
                  <a:srgbClr val="0000FF"/>
                </a:solidFill>
                <a:latin typeface="楷体_GB2312" pitchFamily="49" charset="-122"/>
                <a:ea typeface="楷体_GB2312" pitchFamily="49" charset="-122"/>
                <a:cs typeface="+mn-cs"/>
              </a:rPr>
              <a:t>有三个工作区：</a:t>
            </a:r>
            <a:r>
              <a:rPr lang="zh-CN" altLang="en-US" sz="2800" b="1" kern="1200" dirty="0">
                <a:solidFill>
                  <a:srgbClr val="FF0000"/>
                </a:solidFill>
                <a:latin typeface="楷体_GB2312" pitchFamily="49" charset="-122"/>
                <a:ea typeface="楷体_GB2312" pitchFamily="49" charset="-122"/>
                <a:cs typeface="+mn-cs"/>
              </a:rPr>
              <a:t>饱和区</a:t>
            </a:r>
            <a:r>
              <a:rPr lang="zh-CN" altLang="en-US" sz="2800" b="1" kern="1200" dirty="0">
                <a:solidFill>
                  <a:srgbClr val="0000FF"/>
                </a:solidFill>
                <a:latin typeface="楷体_GB2312" pitchFamily="49" charset="-122"/>
                <a:ea typeface="楷体_GB2312" pitchFamily="49" charset="-122"/>
                <a:cs typeface="+mn-cs"/>
              </a:rPr>
              <a:t>、</a:t>
            </a:r>
            <a:r>
              <a:rPr lang="zh-CN" altLang="en-US" sz="2800" b="1" kern="1200" dirty="0">
                <a:solidFill>
                  <a:srgbClr val="FF0000"/>
                </a:solidFill>
                <a:latin typeface="楷体_GB2312" pitchFamily="49" charset="-122"/>
                <a:ea typeface="楷体_GB2312" pitchFamily="49" charset="-122"/>
                <a:cs typeface="+mn-cs"/>
              </a:rPr>
              <a:t>放大器</a:t>
            </a:r>
            <a:r>
              <a:rPr lang="zh-CN" altLang="en-US" sz="2800" b="1" kern="1200" dirty="0">
                <a:solidFill>
                  <a:srgbClr val="0000FF"/>
                </a:solidFill>
                <a:latin typeface="楷体_GB2312" pitchFamily="49" charset="-122"/>
                <a:ea typeface="楷体_GB2312" pitchFamily="49" charset="-122"/>
                <a:cs typeface="+mn-cs"/>
              </a:rPr>
              <a:t>和</a:t>
            </a:r>
            <a:r>
              <a:rPr lang="zh-CN" altLang="en-US" sz="2800" b="1" kern="1200" dirty="0">
                <a:solidFill>
                  <a:srgbClr val="FF0000"/>
                </a:solidFill>
                <a:latin typeface="楷体_GB2312" pitchFamily="49" charset="-122"/>
                <a:ea typeface="楷体_GB2312" pitchFamily="49" charset="-122"/>
                <a:cs typeface="+mn-cs"/>
              </a:rPr>
              <a:t>截止区</a:t>
            </a:r>
            <a:r>
              <a:rPr lang="zh-CN" altLang="en-US" sz="2800" b="1" kern="1200" dirty="0">
                <a:solidFill>
                  <a:srgbClr val="0000FF"/>
                </a:solidFill>
                <a:latin typeface="楷体_GB2312" pitchFamily="49" charset="-122"/>
                <a:ea typeface="楷体_GB2312" pitchFamily="49" charset="-122"/>
                <a:cs typeface="+mn-cs"/>
              </a:rPr>
              <a:t>。</a:t>
            </a:r>
            <a:endParaRPr lang="zh-CN" altLang="en-US" sz="2800" b="1" kern="1200" dirty="0">
              <a:solidFill>
                <a:srgbClr val="0000FF"/>
              </a:solidFill>
              <a:latin typeface="楷体_GB2312" pitchFamily="49" charset="-122"/>
              <a:ea typeface="楷体_GB2312" pitchFamily="49" charset="-122"/>
              <a:cs typeface="+mn-cs"/>
            </a:endParaRPr>
          </a:p>
        </p:txBody>
      </p:sp>
      <p:sp>
        <p:nvSpPr>
          <p:cNvPr id="114689" name="Text Box 2"/>
          <p:cNvSpPr txBox="1"/>
          <p:nvPr/>
        </p:nvSpPr>
        <p:spPr>
          <a:xfrm>
            <a:off x="3273743" y="258445"/>
            <a:ext cx="3048000" cy="645160"/>
          </a:xfrm>
          <a:prstGeom prst="rect">
            <a:avLst/>
          </a:prstGeom>
          <a:noFill/>
          <a:ln w="9525">
            <a:noFill/>
          </a:ln>
        </p:spPr>
        <p:txBody>
          <a:bodyPr anchor="ctr" anchorCtr="0">
            <a:spAutoFit/>
          </a:bodyPr>
          <a:p>
            <a:pPr eaLnBrk="0" hangingPunct="0"/>
            <a:r>
              <a:rPr lang="zh-CN" altLang="en-US" sz="3600" b="1" dirty="0">
                <a:solidFill>
                  <a:srgbClr val="FF0000"/>
                </a:solidFill>
                <a:latin typeface="Times New Roman" panose="02020603050405020304" pitchFamily="18" charset="0"/>
                <a:ea typeface="楷体_GB2312" pitchFamily="49" charset="-122"/>
              </a:rPr>
              <a:t>本章小结</a:t>
            </a:r>
            <a:endParaRPr lang="zh-CN" altLang="en-US" sz="3600" b="1" dirty="0">
              <a:solidFill>
                <a:srgbClr val="FF0000"/>
              </a:solidFill>
              <a:latin typeface="Times New Roman" panose="02020603050405020304" pitchFamily="18" charset="0"/>
              <a:ea typeface="楷体_GB2312" pitchFamily="49" charset="-122"/>
            </a:endParaRPr>
          </a:p>
        </p:txBody>
      </p:sp>
      <p:sp>
        <p:nvSpPr>
          <p:cNvPr id="83970" name="Line 19"/>
          <p:cNvSpPr/>
          <p:nvPr/>
        </p:nvSpPr>
        <p:spPr>
          <a:xfrm>
            <a:off x="0" y="980123"/>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3"/>
          <p:cNvSpPr>
            <a:spLocks noGrp="1"/>
          </p:cNvSpPr>
          <p:nvPr>
            <p:ph idx="1"/>
          </p:nvPr>
        </p:nvSpPr>
        <p:spPr>
          <a:xfrm>
            <a:off x="457200" y="1456690"/>
            <a:ext cx="8229600" cy="3268663"/>
          </a:xfrm>
        </p:spPr>
        <p:txBody>
          <a:bodyPr wrap="square" lIns="91440" tIns="45720" rIns="91440" bIns="45720" anchor="t" anchorCtr="0"/>
          <a:p>
            <a:pPr>
              <a:lnSpc>
                <a:spcPct val="120000"/>
              </a:lnSpc>
              <a:spcBef>
                <a:spcPct val="0"/>
              </a:spcBef>
              <a:buSzPct val="60000"/>
              <a:buFont typeface="Wingdings" panose="05000000000000000000" pitchFamily="2" charset="2"/>
            </a:pPr>
            <a:r>
              <a:rPr lang="en-US" altLang="zh-CN" sz="2800" b="1" kern="1200" dirty="0">
                <a:solidFill>
                  <a:srgbClr val="0000FF"/>
                </a:solidFill>
                <a:latin typeface="楷体_GB2312" pitchFamily="49" charset="-122"/>
                <a:ea typeface="楷体_GB2312" pitchFamily="49" charset="-122"/>
                <a:cs typeface="+mn-cs"/>
              </a:rPr>
              <a:t>5</a:t>
            </a:r>
            <a:r>
              <a:rPr lang="zh-CN" altLang="en-US" sz="2800" b="1" kern="1200" dirty="0">
                <a:solidFill>
                  <a:srgbClr val="0000FF"/>
                </a:solidFill>
                <a:latin typeface="楷体_GB2312" pitchFamily="49" charset="-122"/>
                <a:ea typeface="楷体_GB2312" pitchFamily="49" charset="-122"/>
                <a:cs typeface="+mn-cs"/>
              </a:rPr>
              <a:t>．</a:t>
            </a:r>
            <a:r>
              <a:rPr lang="en-US" altLang="zh-CN" sz="2800" b="1" kern="1200" dirty="0">
                <a:solidFill>
                  <a:srgbClr val="0000FF"/>
                </a:solidFill>
                <a:latin typeface="楷体_GB2312" pitchFamily="49" charset="-122"/>
                <a:ea typeface="楷体_GB2312" pitchFamily="49" charset="-122"/>
                <a:cs typeface="+mn-cs"/>
              </a:rPr>
              <a:t>FET</a:t>
            </a:r>
            <a:r>
              <a:rPr lang="zh-CN" altLang="en-US" sz="2800" b="1" kern="1200" dirty="0">
                <a:solidFill>
                  <a:srgbClr val="0000FF"/>
                </a:solidFill>
                <a:latin typeface="楷体_GB2312" pitchFamily="49" charset="-122"/>
                <a:ea typeface="楷体_GB2312" pitchFamily="49" charset="-122"/>
                <a:cs typeface="+mn-cs"/>
              </a:rPr>
              <a:t>分为</a:t>
            </a:r>
            <a:r>
              <a:rPr lang="en-US" altLang="zh-CN" sz="2800" b="1" kern="1200" dirty="0">
                <a:solidFill>
                  <a:srgbClr val="0000FF"/>
                </a:solidFill>
                <a:latin typeface="楷体_GB2312" pitchFamily="49" charset="-122"/>
                <a:ea typeface="楷体_GB2312" pitchFamily="49" charset="-122"/>
                <a:cs typeface="+mn-cs"/>
              </a:rPr>
              <a:t>JFET</a:t>
            </a:r>
            <a:r>
              <a:rPr lang="zh-CN" altLang="en-US" sz="2800" b="1" kern="1200" dirty="0">
                <a:solidFill>
                  <a:srgbClr val="0000FF"/>
                </a:solidFill>
                <a:latin typeface="楷体_GB2312" pitchFamily="49" charset="-122"/>
                <a:ea typeface="楷体_GB2312" pitchFamily="49" charset="-122"/>
                <a:cs typeface="+mn-cs"/>
              </a:rPr>
              <a:t>和</a:t>
            </a:r>
            <a:r>
              <a:rPr lang="en-US" altLang="zh-CN" sz="2800" b="1" kern="1200" dirty="0">
                <a:solidFill>
                  <a:srgbClr val="0000FF"/>
                </a:solidFill>
                <a:latin typeface="楷体_GB2312" pitchFamily="49" charset="-122"/>
                <a:ea typeface="楷体_GB2312" pitchFamily="49" charset="-122"/>
                <a:cs typeface="+mn-cs"/>
              </a:rPr>
              <a:t>MOSFET</a:t>
            </a:r>
            <a:r>
              <a:rPr lang="zh-CN" altLang="en-US" sz="2800" b="1" kern="1200" dirty="0">
                <a:solidFill>
                  <a:srgbClr val="0000FF"/>
                </a:solidFill>
                <a:latin typeface="楷体_GB2312" pitchFamily="49" charset="-122"/>
                <a:ea typeface="楷体_GB2312" pitchFamily="49" charset="-122"/>
                <a:cs typeface="+mn-cs"/>
              </a:rPr>
              <a:t>两种。工作时只有一种载流子参与导电，因此称为单极性晶体管。</a:t>
            </a:r>
            <a:r>
              <a:rPr lang="en-US" altLang="zh-CN" sz="2800" b="1" kern="1200" dirty="0">
                <a:solidFill>
                  <a:srgbClr val="0000FF"/>
                </a:solidFill>
                <a:latin typeface="楷体_GB2312" pitchFamily="49" charset="-122"/>
                <a:ea typeface="楷体_GB2312" pitchFamily="49" charset="-122"/>
                <a:cs typeface="+mn-cs"/>
              </a:rPr>
              <a:t>FET</a:t>
            </a:r>
            <a:r>
              <a:rPr lang="zh-CN" altLang="en-US" sz="2800" b="1" kern="1200" dirty="0">
                <a:solidFill>
                  <a:srgbClr val="0000FF"/>
                </a:solidFill>
                <a:latin typeface="楷体_GB2312" pitchFamily="49" charset="-122"/>
                <a:ea typeface="楷体_GB2312" pitchFamily="49" charset="-122"/>
                <a:cs typeface="+mn-cs"/>
              </a:rPr>
              <a:t>是一种电压控制电流型器件。改变其栅源电压就可以改变其漏极电流。</a:t>
            </a:r>
            <a:r>
              <a:rPr lang="en-US" altLang="zh-CN" sz="2800" b="1" kern="1200" dirty="0">
                <a:solidFill>
                  <a:srgbClr val="0000FF"/>
                </a:solidFill>
                <a:latin typeface="楷体_GB2312" pitchFamily="49" charset="-122"/>
                <a:ea typeface="楷体_GB2312" pitchFamily="49" charset="-122"/>
                <a:cs typeface="+mn-cs"/>
              </a:rPr>
              <a:t>FET</a:t>
            </a:r>
            <a:r>
              <a:rPr lang="zh-CN" altLang="en-US" sz="2800" b="1" kern="1200" dirty="0">
                <a:solidFill>
                  <a:srgbClr val="0000FF"/>
                </a:solidFill>
                <a:latin typeface="楷体_GB2312" pitchFamily="49" charset="-122"/>
                <a:ea typeface="楷体_GB2312" pitchFamily="49" charset="-122"/>
                <a:cs typeface="+mn-cs"/>
              </a:rPr>
              <a:t>的特性可用转移特性曲线和输出特性曲线来描述。其性能可以用一系列参数来表征。</a:t>
            </a:r>
            <a:endParaRPr lang="zh-CN" altLang="en-US" sz="2800" kern="1200" dirty="0">
              <a:solidFill>
                <a:srgbClr val="0000FF"/>
              </a:solidFill>
              <a:latin typeface="楷体_GB2312" pitchFamily="49" charset="-122"/>
              <a:ea typeface="楷体_GB2312" pitchFamily="49" charset="-122"/>
              <a:cs typeface="+mn-cs"/>
            </a:endParaRPr>
          </a:p>
        </p:txBody>
      </p:sp>
      <p:sp>
        <p:nvSpPr>
          <p:cNvPr id="114689" name="Text Box 2"/>
          <p:cNvSpPr txBox="1"/>
          <p:nvPr/>
        </p:nvSpPr>
        <p:spPr>
          <a:xfrm>
            <a:off x="3273743" y="258445"/>
            <a:ext cx="3048000" cy="645160"/>
          </a:xfrm>
          <a:prstGeom prst="rect">
            <a:avLst/>
          </a:prstGeom>
          <a:noFill/>
          <a:ln w="9525">
            <a:noFill/>
          </a:ln>
        </p:spPr>
        <p:txBody>
          <a:bodyPr anchor="ctr" anchorCtr="0">
            <a:spAutoFit/>
          </a:bodyPr>
          <a:p>
            <a:pPr eaLnBrk="0" hangingPunct="0"/>
            <a:r>
              <a:rPr lang="zh-CN" altLang="en-US" sz="3600" b="1" dirty="0">
                <a:solidFill>
                  <a:srgbClr val="FF0000"/>
                </a:solidFill>
                <a:latin typeface="Times New Roman" panose="02020603050405020304" pitchFamily="18" charset="0"/>
                <a:ea typeface="楷体_GB2312" pitchFamily="49" charset="-122"/>
              </a:rPr>
              <a:t>本章小结</a:t>
            </a:r>
            <a:endParaRPr lang="zh-CN" altLang="en-US" sz="3600" b="1" dirty="0">
              <a:solidFill>
                <a:srgbClr val="FF0000"/>
              </a:solidFill>
              <a:latin typeface="Times New Roman" panose="02020603050405020304" pitchFamily="18" charset="0"/>
              <a:ea typeface="楷体_GB2312" pitchFamily="49" charset="-122"/>
            </a:endParaRPr>
          </a:p>
        </p:txBody>
      </p:sp>
      <p:sp>
        <p:nvSpPr>
          <p:cNvPr id="83970" name="Line 19"/>
          <p:cNvSpPr/>
          <p:nvPr/>
        </p:nvSpPr>
        <p:spPr>
          <a:xfrm>
            <a:off x="0" y="980123"/>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hasCustomPrompt="1"/>
          </p:nvPr>
        </p:nvSpPr>
        <p:spPr>
          <a:xfrm>
            <a:off x="468303" y="404810"/>
            <a:ext cx="8540750" cy="1142999"/>
          </a:xfrm>
        </p:spPr>
        <p:txBody>
          <a:bodyPr vert="horz" wrap="square" lIns="91440" tIns="45720" rIns="91440" bIns="45720" rtlCol="0" anchor="ctr">
            <a:normAutofit fontScale="90000"/>
          </a:bodyPr>
          <a:p>
            <a:pPr marL="838200" indent="-838200" algn="l" eaLnBrk="1" fontAlgn="base" hangingPunct="1"/>
            <a:r>
              <a:rPr lang="zh-CN" altLang="en-US" sz="4000" b="1" i="1" strike="noStrike" noProof="1" dirty="0"/>
              <a:t>作业</a:t>
            </a:r>
            <a:br>
              <a:rPr lang="zh-CN" altLang="en-US" sz="4000" b="1" i="1" dirty="0"/>
            </a:br>
            <a:endParaRPr lang="zh-CN" altLang="en-US" sz="4000" b="1" i="1" strike="noStrike" noProof="1" dirty="0"/>
          </a:p>
        </p:txBody>
      </p:sp>
      <p:sp>
        <p:nvSpPr>
          <p:cNvPr id="117762" name="Rectangle 3"/>
          <p:cNvSpPr>
            <a:spLocks noGrp="1"/>
          </p:cNvSpPr>
          <p:nvPr>
            <p:ph idx="1"/>
          </p:nvPr>
        </p:nvSpPr>
        <p:spPr>
          <a:xfrm>
            <a:off x="457200" y="1600200"/>
            <a:ext cx="8229600" cy="3268663"/>
          </a:xfrm>
        </p:spPr>
        <p:txBody>
          <a:bodyPr wrap="square" lIns="91440" tIns="45720" rIns="91440" bIns="45720" anchor="t" anchorCtr="0"/>
          <a:p>
            <a:pPr>
              <a:lnSpc>
                <a:spcPct val="120000"/>
              </a:lnSpc>
              <a:spcBef>
                <a:spcPct val="0"/>
              </a:spcBef>
              <a:buSzPct val="60000"/>
              <a:buFont typeface="Wingdings" panose="05000000000000000000" pitchFamily="2" charset="2"/>
            </a:pPr>
            <a:r>
              <a:rPr lang="zh-CN" altLang="en-US" sz="2800" b="1" kern="1200" dirty="0">
                <a:solidFill>
                  <a:srgbClr val="0000FF"/>
                </a:solidFill>
                <a:latin typeface="楷体_GB2312" pitchFamily="49" charset="-122"/>
                <a:ea typeface="楷体_GB2312" pitchFamily="49" charset="-122"/>
                <a:cs typeface="+mn-cs"/>
              </a:rPr>
              <a:t>必做：</a:t>
            </a:r>
            <a:r>
              <a:rPr lang="en-US" altLang="zh-CN" sz="2800" b="1" kern="1200" dirty="0">
                <a:solidFill>
                  <a:srgbClr val="0000FF"/>
                </a:solidFill>
                <a:latin typeface="楷体_GB2312" pitchFamily="49" charset="-122"/>
                <a:ea typeface="楷体_GB2312" pitchFamily="49" charset="-122"/>
                <a:cs typeface="+mn-cs"/>
              </a:rPr>
              <a:t>第一章课后习题1-4，1-5，1-7，1-12，1-14，1-16，1-17</a:t>
            </a:r>
            <a:endParaRPr lang="en-US" altLang="zh-CN" sz="2800" b="1" kern="1200" dirty="0">
              <a:solidFill>
                <a:srgbClr val="0000FF"/>
              </a:solidFill>
              <a:latin typeface="楷体_GB2312" pitchFamily="49" charset="-122"/>
              <a:ea typeface="楷体_GB2312" pitchFamily="49" charset="-122"/>
              <a:cs typeface="+mn-cs"/>
            </a:endParaRPr>
          </a:p>
          <a:p>
            <a:pPr>
              <a:lnSpc>
                <a:spcPct val="120000"/>
              </a:lnSpc>
              <a:spcBef>
                <a:spcPct val="0"/>
              </a:spcBef>
              <a:buSzPct val="60000"/>
              <a:buFont typeface="Wingdings" panose="05000000000000000000" pitchFamily="2" charset="2"/>
            </a:pPr>
            <a:endParaRPr lang="en-US" altLang="zh-CN" sz="2800" b="1" kern="1200" dirty="0">
              <a:solidFill>
                <a:srgbClr val="0000FF"/>
              </a:solidFill>
              <a:latin typeface="楷体_GB2312" pitchFamily="49" charset="-122"/>
              <a:ea typeface="楷体_GB2312" pitchFamily="49" charset="-122"/>
              <a:cs typeface="+mn-cs"/>
            </a:endParaRPr>
          </a:p>
          <a:p>
            <a:pPr>
              <a:lnSpc>
                <a:spcPct val="120000"/>
              </a:lnSpc>
              <a:spcBef>
                <a:spcPct val="0"/>
              </a:spcBef>
              <a:buSzPct val="60000"/>
              <a:buFont typeface="Wingdings" panose="05000000000000000000" pitchFamily="2" charset="2"/>
            </a:pPr>
            <a:r>
              <a:rPr lang="zh-CN" altLang="en-US" sz="2800" b="1" kern="1200" dirty="0">
                <a:solidFill>
                  <a:srgbClr val="0000FF"/>
                </a:solidFill>
                <a:latin typeface="楷体_GB2312" pitchFamily="49" charset="-122"/>
                <a:ea typeface="楷体_GB2312" pitchFamily="49" charset="-122"/>
                <a:cs typeface="+mn-cs"/>
              </a:rPr>
              <a:t>选做：</a:t>
            </a:r>
            <a:r>
              <a:rPr lang="en-US" altLang="zh-CN" sz="2800" b="1" kern="1200" dirty="0">
                <a:solidFill>
                  <a:srgbClr val="0000FF"/>
                </a:solidFill>
                <a:latin typeface="楷体_GB2312" pitchFamily="49" charset="-122"/>
                <a:ea typeface="楷体_GB2312" pitchFamily="49" charset="-122"/>
                <a:cs typeface="+mn-cs"/>
              </a:rPr>
              <a:t>1.6</a:t>
            </a:r>
            <a:r>
              <a:rPr lang="zh-CN" altLang="en-US" sz="2800" b="1" kern="1200" dirty="0">
                <a:solidFill>
                  <a:srgbClr val="0000FF"/>
                </a:solidFill>
                <a:latin typeface="楷体_GB2312" pitchFamily="49" charset="-122"/>
                <a:ea typeface="楷体_GB2312" pitchFamily="49" charset="-122"/>
                <a:cs typeface="+mn-cs"/>
              </a:rPr>
              <a:t>，</a:t>
            </a:r>
            <a:r>
              <a:rPr lang="en-US" altLang="zh-CN" sz="2800" b="1" kern="1200" dirty="0">
                <a:solidFill>
                  <a:srgbClr val="0000FF"/>
                </a:solidFill>
                <a:latin typeface="楷体_GB2312" pitchFamily="49" charset="-122"/>
                <a:ea typeface="楷体_GB2312" pitchFamily="49" charset="-122"/>
                <a:cs typeface="+mn-cs"/>
              </a:rPr>
              <a:t>1.8</a:t>
            </a:r>
            <a:r>
              <a:rPr lang="zh-CN" altLang="en-US" sz="2800" b="1" kern="1200" dirty="0">
                <a:solidFill>
                  <a:srgbClr val="0000FF"/>
                </a:solidFill>
                <a:latin typeface="楷体_GB2312" pitchFamily="49" charset="-122"/>
                <a:ea typeface="楷体_GB2312" pitchFamily="49" charset="-122"/>
                <a:cs typeface="+mn-cs"/>
              </a:rPr>
              <a:t>，</a:t>
            </a:r>
            <a:r>
              <a:rPr lang="en-US" altLang="zh-CN" sz="2800" b="1" kern="1200" dirty="0">
                <a:solidFill>
                  <a:srgbClr val="0000FF"/>
                </a:solidFill>
                <a:latin typeface="楷体_GB2312" pitchFamily="49" charset="-122"/>
                <a:ea typeface="楷体_GB2312" pitchFamily="49" charset="-122"/>
                <a:cs typeface="+mn-cs"/>
              </a:rPr>
              <a:t>1.13</a:t>
            </a:r>
            <a:r>
              <a:rPr lang="zh-CN" altLang="en-US" sz="2800" b="1" kern="1200" dirty="0">
                <a:solidFill>
                  <a:srgbClr val="0000FF"/>
                </a:solidFill>
                <a:latin typeface="楷体_GB2312" pitchFamily="49" charset="-122"/>
                <a:ea typeface="楷体_GB2312" pitchFamily="49" charset="-122"/>
                <a:cs typeface="+mn-cs"/>
              </a:rPr>
              <a:t>，</a:t>
            </a:r>
            <a:r>
              <a:rPr lang="en-US" altLang="zh-CN" sz="2800" b="1" kern="1200" dirty="0">
                <a:solidFill>
                  <a:srgbClr val="0000FF"/>
                </a:solidFill>
                <a:latin typeface="楷体_GB2312" pitchFamily="49" charset="-122"/>
                <a:ea typeface="楷体_GB2312" pitchFamily="49" charset="-122"/>
                <a:cs typeface="+mn-cs"/>
              </a:rPr>
              <a:t>1.15 </a:t>
            </a:r>
            <a:endParaRPr lang="en-US" altLang="zh-CN" sz="2800" kern="1200" dirty="0">
              <a:solidFill>
                <a:srgbClr val="0000FF"/>
              </a:solidFill>
              <a:latin typeface="楷体_GB2312" pitchFamily="49" charset="-122"/>
              <a:ea typeface="楷体_GB2312" pitchFamily="49"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Text Box 2"/>
          <p:cNvSpPr txBox="1"/>
          <p:nvPr/>
        </p:nvSpPr>
        <p:spPr>
          <a:xfrm>
            <a:off x="1000125" y="4071938"/>
            <a:ext cx="1625600" cy="584200"/>
          </a:xfrm>
          <a:prstGeom prst="rect">
            <a:avLst/>
          </a:prstGeom>
          <a:noFill/>
          <a:ln w="9525">
            <a:noFill/>
          </a:ln>
        </p:spPr>
        <p:txBody>
          <a:bodyPr wrap="none" lIns="91408" tIns="45704" rIns="91408" bIns="45704" anchor="t" anchorCtr="0">
            <a:spAutoFit/>
          </a:bodyPr>
          <a:p>
            <a:r>
              <a:rPr lang="en-US" altLang="zh-CN" sz="3200" b="1" dirty="0">
                <a:latin typeface="Times New Roman" panose="02020603050405020304" pitchFamily="18" charset="0"/>
                <a:ea typeface="宋体" panose="02010600030101010101" pitchFamily="2" charset="-122"/>
              </a:rPr>
              <a:t>2</a:t>
            </a:r>
            <a:r>
              <a:rPr lang="zh-CN" altLang="en-US" sz="3200" b="1" dirty="0">
                <a:latin typeface="Times New Roman" panose="02020603050405020304" pitchFamily="18" charset="0"/>
                <a:ea typeface="宋体" panose="02010600030101010101" pitchFamily="2" charset="-122"/>
              </a:rPr>
              <a:t>）电路</a:t>
            </a:r>
            <a:endParaRPr lang="zh-CN" altLang="en-US" sz="3200" b="1" dirty="0">
              <a:latin typeface="Times New Roman" panose="02020603050405020304" pitchFamily="18" charset="0"/>
              <a:ea typeface="宋体" panose="02010600030101010101" pitchFamily="2" charset="-122"/>
            </a:endParaRPr>
          </a:p>
        </p:txBody>
      </p:sp>
      <p:sp>
        <p:nvSpPr>
          <p:cNvPr id="113670" name="Text Box 6"/>
          <p:cNvSpPr txBox="1"/>
          <p:nvPr/>
        </p:nvSpPr>
        <p:spPr>
          <a:xfrm>
            <a:off x="1000125" y="4572000"/>
            <a:ext cx="7392988" cy="1570038"/>
          </a:xfrm>
          <a:prstGeom prst="rect">
            <a:avLst/>
          </a:prstGeom>
          <a:noFill/>
          <a:ln w="9525">
            <a:noFill/>
          </a:ln>
        </p:spPr>
        <p:txBody>
          <a:bodyPr wrap="none" lIns="91408" tIns="45704" rIns="91408" bIns="45704" anchor="t" anchorCtr="0">
            <a:spAutoFit/>
          </a:bodyPr>
          <a:p>
            <a:pPr>
              <a:lnSpc>
                <a:spcPct val="150000"/>
              </a:lnSpc>
            </a:pPr>
            <a:r>
              <a:rPr lang="en-US" altLang="zh-CN" sz="3200" b="1" dirty="0">
                <a:latin typeface="Times New Roman" panose="02020603050405020304" pitchFamily="18" charset="0"/>
                <a:ea typeface="宋体" panose="02010600030101010101" pitchFamily="2" charset="-122"/>
              </a:rPr>
              <a:t>3</a:t>
            </a:r>
            <a:r>
              <a:rPr lang="zh-CN" altLang="en-US" sz="3200" b="1" dirty="0">
                <a:latin typeface="Times New Roman" panose="02020603050405020304" pitchFamily="18" charset="0"/>
                <a:ea typeface="宋体" panose="02010600030101010101" pitchFamily="2" charset="-122"/>
              </a:rPr>
              <a:t>）应用：电子系统与其他系统相结合。</a:t>
            </a:r>
            <a:endParaRPr lang="zh-CN" altLang="en-US" sz="3200" b="1" dirty="0">
              <a:latin typeface="Times New Roman" panose="02020603050405020304" pitchFamily="18" charset="0"/>
              <a:ea typeface="宋体" panose="02010600030101010101" pitchFamily="2" charset="-122"/>
            </a:endParaRPr>
          </a:p>
          <a:p>
            <a:pPr>
              <a:lnSpc>
                <a:spcPct val="150000"/>
              </a:lnSpc>
            </a:pPr>
            <a:r>
              <a:rPr lang="en-US" altLang="zh-CN" sz="32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应用在生产</a:t>
            </a:r>
            <a:r>
              <a:rPr lang="zh-CN" altLang="en-US" sz="3200" b="1" dirty="0">
                <a:latin typeface="宋体" panose="02010600030101010101" pitchFamily="2" charset="-122"/>
                <a:ea typeface="宋体" panose="02010600030101010101" pitchFamily="2" charset="-122"/>
              </a:rPr>
              <a:t>、</a:t>
            </a:r>
            <a:r>
              <a:rPr lang="zh-CN" altLang="en-US" sz="3200" b="1" dirty="0">
                <a:latin typeface="Times New Roman" panose="02020603050405020304" pitchFamily="18" charset="0"/>
                <a:ea typeface="宋体" panose="02010600030101010101" pitchFamily="2" charset="-122"/>
              </a:rPr>
              <a:t>生活</a:t>
            </a:r>
            <a:r>
              <a:rPr lang="zh-CN" altLang="en-US" sz="3200" b="1" dirty="0">
                <a:latin typeface="宋体" panose="02010600030101010101" pitchFamily="2" charset="-122"/>
                <a:ea typeface="宋体" panose="02010600030101010101" pitchFamily="2" charset="-122"/>
              </a:rPr>
              <a:t>、</a:t>
            </a:r>
            <a:r>
              <a:rPr lang="zh-CN" altLang="en-US" sz="3200" b="1" dirty="0">
                <a:latin typeface="Times New Roman" panose="02020603050405020304" pitchFamily="18" charset="0"/>
                <a:ea typeface="宋体" panose="02010600030101010101" pitchFamily="2" charset="-122"/>
              </a:rPr>
              <a:t>科研等领域。</a:t>
            </a:r>
            <a:endParaRPr lang="en-US" altLang="zh-CN" sz="3200" b="1" dirty="0">
              <a:latin typeface="Times New Roman" panose="02020603050405020304" pitchFamily="18" charset="0"/>
              <a:ea typeface="宋体" panose="02010600030101010101" pitchFamily="2" charset="-122"/>
            </a:endParaRPr>
          </a:p>
        </p:txBody>
      </p:sp>
      <p:sp>
        <p:nvSpPr>
          <p:cNvPr id="113671" name="Rectangle 7"/>
          <p:cNvSpPr/>
          <p:nvPr/>
        </p:nvSpPr>
        <p:spPr>
          <a:xfrm>
            <a:off x="1000125" y="3429000"/>
            <a:ext cx="1609725" cy="582295"/>
          </a:xfrm>
          <a:prstGeom prst="rect">
            <a:avLst/>
          </a:prstGeom>
          <a:noFill/>
          <a:ln w="9525">
            <a:noFill/>
          </a:ln>
        </p:spPr>
        <p:txBody>
          <a:bodyPr wrap="none" lIns="91408" tIns="45704" rIns="91408" bIns="45704" anchor="t" anchorCtr="0">
            <a:spAutoFit/>
          </a:bodyPr>
          <a:p>
            <a:r>
              <a:rPr lang="en-US" altLang="zh-CN" sz="3200" b="1" dirty="0">
                <a:latin typeface="Times New Roman" panose="02020603050405020304" pitchFamily="18" charset="0"/>
                <a:ea typeface="宋体" panose="02010600030101010101" pitchFamily="2" charset="-122"/>
              </a:rPr>
              <a:t>1</a:t>
            </a:r>
            <a:r>
              <a:rPr lang="zh-CN" altLang="en-US" sz="3200" b="1" dirty="0">
                <a:latin typeface="Times New Roman" panose="02020603050405020304" pitchFamily="18" charset="0"/>
                <a:ea typeface="宋体" panose="02010600030101010101" pitchFamily="2" charset="-122"/>
              </a:rPr>
              <a:t>）器件</a:t>
            </a:r>
            <a:endParaRPr lang="zh-CN" altLang="en-US" sz="3200" b="1" dirty="0">
              <a:latin typeface="Times New Roman" panose="02020603050405020304" pitchFamily="18" charset="0"/>
              <a:ea typeface="宋体" panose="02010600030101010101" pitchFamily="2" charset="-122"/>
            </a:endParaRPr>
          </a:p>
        </p:txBody>
      </p:sp>
      <p:sp>
        <p:nvSpPr>
          <p:cNvPr id="18436" name="Text Box 8"/>
          <p:cNvSpPr txBox="1"/>
          <p:nvPr/>
        </p:nvSpPr>
        <p:spPr>
          <a:xfrm>
            <a:off x="541338" y="188913"/>
            <a:ext cx="4608512" cy="750887"/>
          </a:xfrm>
          <a:prstGeom prst="rect">
            <a:avLst/>
          </a:prstGeom>
          <a:noFill/>
          <a:ln w="9525">
            <a:noFill/>
          </a:ln>
        </p:spPr>
        <p:txBody>
          <a:bodyPr lIns="91408" tIns="45704" rIns="91408" bIns="45704" anchor="t" anchorCtr="0">
            <a:spAutoFit/>
          </a:bodyPr>
          <a:p>
            <a:pPr>
              <a:lnSpc>
                <a:spcPct val="90000"/>
              </a:lnSpc>
              <a:spcBef>
                <a:spcPct val="50000"/>
              </a:spcBef>
            </a:pPr>
            <a:r>
              <a:rPr lang="zh-CN" altLang="en-US" sz="4800" b="1" dirty="0">
                <a:solidFill>
                  <a:srgbClr val="3333FF"/>
                </a:solidFill>
                <a:latin typeface="Times New Roman" panose="02020603050405020304" pitchFamily="18" charset="0"/>
                <a:ea typeface="隶书" panose="02010509060101010101" pitchFamily="49" charset="-122"/>
              </a:rPr>
              <a:t>二、课程内容</a:t>
            </a:r>
            <a:endParaRPr lang="zh-CN" altLang="en-US" sz="4800" dirty="0">
              <a:solidFill>
                <a:srgbClr val="3333FF"/>
              </a:solidFill>
              <a:latin typeface="黑体" panose="02010609060101010101" pitchFamily="2" charset="-122"/>
              <a:ea typeface="隶书" panose="02010509060101010101" pitchFamily="49" charset="-122"/>
            </a:endParaRPr>
          </a:p>
        </p:txBody>
      </p:sp>
      <p:sp>
        <p:nvSpPr>
          <p:cNvPr id="18437" name="Line 9"/>
          <p:cNvSpPr/>
          <p:nvPr/>
        </p:nvSpPr>
        <p:spPr>
          <a:xfrm>
            <a:off x="611188" y="906463"/>
            <a:ext cx="3744912" cy="0"/>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 name="Text Box 6"/>
          <p:cNvSpPr txBox="1"/>
          <p:nvPr/>
        </p:nvSpPr>
        <p:spPr>
          <a:xfrm>
            <a:off x="720725" y="2500313"/>
            <a:ext cx="8423275" cy="830262"/>
          </a:xfrm>
          <a:prstGeom prst="rect">
            <a:avLst/>
          </a:prstGeom>
          <a:noFill/>
          <a:ln w="9525">
            <a:noFill/>
          </a:ln>
        </p:spPr>
        <p:txBody>
          <a:bodyPr lIns="91408" tIns="45704" rIns="91408" bIns="45704" anchor="t" anchorCtr="0">
            <a:spAutoFit/>
          </a:bodyPr>
          <a:p>
            <a:pPr>
              <a:lnSpc>
                <a:spcPct val="150000"/>
              </a:lnSpc>
            </a:pPr>
            <a:r>
              <a:rPr lang="zh-CN" altLang="en-US" sz="3200" b="1" dirty="0">
                <a:latin typeface="Times New Roman" panose="02020603050405020304" pitchFamily="18" charset="0"/>
                <a:ea typeface="宋体" panose="02010600030101010101" pitchFamily="2" charset="-122"/>
              </a:rPr>
              <a:t>本课程研究线性模拟电路和数字电路，包括：</a:t>
            </a:r>
            <a:endParaRPr lang="en-US" altLang="zh-CN" sz="3200" b="1" dirty="0">
              <a:latin typeface="Times New Roman" panose="02020603050405020304" pitchFamily="18" charset="0"/>
              <a:ea typeface="宋体" panose="02010600030101010101" pitchFamily="2" charset="-122"/>
            </a:endParaRPr>
          </a:p>
        </p:txBody>
      </p:sp>
      <p:sp>
        <p:nvSpPr>
          <p:cNvPr id="8" name="矩形 7"/>
          <p:cNvSpPr/>
          <p:nvPr/>
        </p:nvSpPr>
        <p:spPr>
          <a:xfrm>
            <a:off x="571500" y="1071563"/>
            <a:ext cx="8012113" cy="830262"/>
          </a:xfrm>
          <a:prstGeom prst="rect">
            <a:avLst/>
          </a:prstGeom>
          <a:noFill/>
          <a:ln w="9525">
            <a:noFill/>
          </a:ln>
        </p:spPr>
        <p:txBody>
          <a:bodyPr anchor="t" anchorCtr="0">
            <a:spAutoFit/>
          </a:bodyPr>
          <a:p>
            <a:pPr>
              <a:lnSpc>
                <a:spcPct val="150000"/>
              </a:lnSpc>
            </a:pPr>
            <a:r>
              <a:rPr lang="zh-CN" altLang="en-US" sz="3200" b="1" dirty="0">
                <a:latin typeface="Times New Roman" panose="02020603050405020304" pitchFamily="18" charset="0"/>
                <a:ea typeface="宋体" panose="02010600030101010101" pitchFamily="2" charset="-122"/>
              </a:rPr>
              <a:t>电子电路按照信号分为模拟和数字两大类。</a:t>
            </a:r>
            <a:endParaRPr lang="zh-CN" altLang="en-US" sz="3200" b="1" dirty="0">
              <a:latin typeface="Times New Roman" panose="02020603050405020304" pitchFamily="18" charset="0"/>
              <a:ea typeface="宋体" panose="02010600030101010101" pitchFamily="2" charset="-122"/>
            </a:endParaRPr>
          </a:p>
        </p:txBody>
      </p:sp>
      <p:sp>
        <p:nvSpPr>
          <p:cNvPr id="9" name="矩形 8"/>
          <p:cNvSpPr/>
          <p:nvPr/>
        </p:nvSpPr>
        <p:spPr>
          <a:xfrm>
            <a:off x="1071563" y="1785938"/>
            <a:ext cx="7188200" cy="830262"/>
          </a:xfrm>
          <a:prstGeom prst="rect">
            <a:avLst/>
          </a:prstGeom>
          <a:noFill/>
          <a:ln w="9525">
            <a:noFill/>
          </a:ln>
        </p:spPr>
        <p:txBody>
          <a:bodyPr wrap="none" anchor="t" anchorCtr="0">
            <a:spAutoFit/>
          </a:bodyPr>
          <a:p>
            <a:pPr>
              <a:lnSpc>
                <a:spcPct val="150000"/>
              </a:lnSpc>
            </a:pPr>
            <a:r>
              <a:rPr lang="zh-CN" altLang="en-US" sz="3200" b="1" dirty="0">
                <a:latin typeface="Times New Roman" panose="02020603050405020304" pitchFamily="18" charset="0"/>
                <a:ea typeface="宋体" panose="02010600030101010101" pitchFamily="2" charset="-122"/>
              </a:rPr>
              <a:t>模拟电路又分为线性和非线性两大类。</a:t>
            </a:r>
            <a:endParaRPr lang="en-US" altLang="zh-CN" sz="3200" b="1"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0-#ppt_w/2"/>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0-#ppt_w/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71"/>
                                        </p:tgtEl>
                                        <p:attrNameLst>
                                          <p:attrName>style.visibility</p:attrName>
                                        </p:attrNameLst>
                                      </p:cBhvr>
                                      <p:to>
                                        <p:strVal val="visible"/>
                                      </p:to>
                                    </p:set>
                                    <p:anim calcmode="lin" valueType="num">
                                      <p:cBhvr>
                                        <p:cTn id="25" dur="500" fill="hold"/>
                                        <p:tgtEl>
                                          <p:spTgt spid="113671"/>
                                        </p:tgtEl>
                                        <p:attrNameLst>
                                          <p:attrName>ppt_x</p:attrName>
                                        </p:attrNameLst>
                                      </p:cBhvr>
                                      <p:tavLst>
                                        <p:tav tm="0">
                                          <p:val>
                                            <p:strVal val="0-#ppt_w/2"/>
                                          </p:val>
                                        </p:tav>
                                        <p:tav tm="100000">
                                          <p:val>
                                            <p:strVal val="#ppt_x"/>
                                          </p:val>
                                        </p:tav>
                                      </p:tavLst>
                                    </p:anim>
                                    <p:anim calcmode="lin" valueType="num">
                                      <p:cBhvr>
                                        <p:cTn id="26"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3666"/>
                                        </p:tgtEl>
                                        <p:attrNameLst>
                                          <p:attrName>style.visibility</p:attrName>
                                        </p:attrNameLst>
                                      </p:cBhvr>
                                      <p:to>
                                        <p:strVal val="visible"/>
                                      </p:to>
                                    </p:set>
                                    <p:anim calcmode="lin" valueType="num">
                                      <p:cBhvr>
                                        <p:cTn id="31" dur="500" fill="hold"/>
                                        <p:tgtEl>
                                          <p:spTgt spid="113666"/>
                                        </p:tgtEl>
                                        <p:attrNameLst>
                                          <p:attrName>ppt_x</p:attrName>
                                        </p:attrNameLst>
                                      </p:cBhvr>
                                      <p:tavLst>
                                        <p:tav tm="0">
                                          <p:val>
                                            <p:strVal val="0-#ppt_w/2"/>
                                          </p:val>
                                        </p:tav>
                                        <p:tav tm="100000">
                                          <p:val>
                                            <p:strVal val="#ppt_x"/>
                                          </p:val>
                                        </p:tav>
                                      </p:tavLst>
                                    </p:anim>
                                    <p:anim calcmode="lin" valueType="num">
                                      <p:cBhvr>
                                        <p:cTn id="32" dur="500" fill="hold"/>
                                        <p:tgtEl>
                                          <p:spTgt spid="1136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3670"/>
                                        </p:tgtEl>
                                        <p:attrNameLst>
                                          <p:attrName>style.visibility</p:attrName>
                                        </p:attrNameLst>
                                      </p:cBhvr>
                                      <p:to>
                                        <p:strVal val="visible"/>
                                      </p:to>
                                    </p:set>
                                    <p:anim calcmode="lin" valueType="num">
                                      <p:cBhvr>
                                        <p:cTn id="37" dur="500" fill="hold"/>
                                        <p:tgtEl>
                                          <p:spTgt spid="113670"/>
                                        </p:tgtEl>
                                        <p:attrNameLst>
                                          <p:attrName>ppt_x</p:attrName>
                                        </p:attrNameLst>
                                      </p:cBhvr>
                                      <p:tavLst>
                                        <p:tav tm="0">
                                          <p:val>
                                            <p:strVal val="0-#ppt_w/2"/>
                                          </p:val>
                                        </p:tav>
                                        <p:tav tm="100000">
                                          <p:val>
                                            <p:strVal val="#ppt_x"/>
                                          </p:val>
                                        </p:tav>
                                      </p:tavLst>
                                    </p:anim>
                                    <p:anim calcmode="lin" valueType="num">
                                      <p:cBhvr>
                                        <p:cTn id="38" dur="500" fill="hold"/>
                                        <p:tgtEl>
                                          <p:spTgt spid="1136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70" grpId="0"/>
      <p:bldP spid="113671"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 Box 2"/>
          <p:cNvSpPr txBox="1"/>
          <p:nvPr/>
        </p:nvSpPr>
        <p:spPr>
          <a:xfrm>
            <a:off x="179388" y="60325"/>
            <a:ext cx="4722812" cy="831850"/>
          </a:xfrm>
          <a:prstGeom prst="rect">
            <a:avLst/>
          </a:prstGeom>
          <a:noFill/>
          <a:ln w="9525">
            <a:noFill/>
          </a:ln>
        </p:spPr>
        <p:txBody>
          <a:bodyPr lIns="91432" tIns="45715" rIns="91432" bIns="45715" anchor="t" anchorCtr="0">
            <a:spAutoFit/>
          </a:bodyPr>
          <a:p>
            <a:pPr eaLnBrk="0" hangingPunct="0">
              <a:spcBef>
                <a:spcPct val="50000"/>
              </a:spcBef>
            </a:pPr>
            <a:r>
              <a:rPr lang="zh-CN" altLang="en-US" sz="4800" b="1" dirty="0">
                <a:solidFill>
                  <a:srgbClr val="3333FF"/>
                </a:solidFill>
                <a:latin typeface="Times New Roman" panose="02020603050405020304" pitchFamily="18" charset="0"/>
                <a:ea typeface="隶书" panose="02010509060101010101" pitchFamily="49" charset="-122"/>
              </a:rPr>
              <a:t>三、课程特点</a:t>
            </a:r>
            <a:endParaRPr lang="zh-CN" altLang="en-US" sz="4800" b="1" dirty="0">
              <a:solidFill>
                <a:srgbClr val="3333FF"/>
              </a:solidFill>
              <a:latin typeface="Times New Roman" panose="02020603050405020304" pitchFamily="18" charset="0"/>
              <a:ea typeface="隶书" panose="02010509060101010101" pitchFamily="49" charset="-122"/>
            </a:endParaRPr>
          </a:p>
        </p:txBody>
      </p:sp>
      <p:sp>
        <p:nvSpPr>
          <p:cNvPr id="19458" name="Line 3"/>
          <p:cNvSpPr/>
          <p:nvPr/>
        </p:nvSpPr>
        <p:spPr>
          <a:xfrm>
            <a:off x="250825" y="906463"/>
            <a:ext cx="4249738" cy="0"/>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56676" name="Text Box 4"/>
          <p:cNvSpPr txBox="1">
            <a:spLocks noChangeArrowheads="1"/>
          </p:cNvSpPr>
          <p:nvPr/>
        </p:nvSpPr>
        <p:spPr bwMode="auto">
          <a:xfrm>
            <a:off x="179388" y="1125538"/>
            <a:ext cx="8353425" cy="1117600"/>
          </a:xfrm>
          <a:prstGeom prst="rect">
            <a:avLst/>
          </a:prstGeom>
          <a:noFill/>
          <a:ln w="9525">
            <a:noFill/>
            <a:miter lim="800000"/>
          </a:ln>
          <a:effectLst/>
        </p:spPr>
        <p:txBody>
          <a:bodyPr lIns="91432" tIns="45715" rIns="91432" bIns="45715">
            <a:spAutoFit/>
          </a:bodyPr>
          <a:p>
            <a:pPr marR="0" defTabSz="914400">
              <a:lnSpc>
                <a:spcPct val="120000"/>
              </a:lnSpc>
              <a:buClrTx/>
              <a:buSzTx/>
              <a:defRPr/>
            </a:pPr>
            <a:r>
              <a:rPr kumimoji="0" lang="en-US" altLang="zh-CN"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       </a:t>
            </a:r>
            <a:r>
              <a:rPr kumimoji="0" lang="zh-CN" altLang="en-US"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工程类专业</a:t>
            </a:r>
            <a:r>
              <a:rPr kumimoji="0" lang="zh-CN" altLang="en-US" sz="2800" kern="1200" cap="none" spc="0" normalizeH="0" baseline="0" noProof="0">
                <a:solidFill>
                  <a:srgbClr val="CC33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入门性质</a:t>
            </a:r>
            <a:r>
              <a:rPr kumimoji="0" lang="zh-CN" altLang="en-US"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的学科</a:t>
            </a:r>
            <a:r>
              <a:rPr kumimoji="0" lang="zh-CN" altLang="en-US" sz="2800" kern="1200" cap="none" spc="0" normalizeH="0" baseline="0" noProof="0">
                <a:solidFill>
                  <a:srgbClr val="CC3300"/>
                </a:solidFill>
                <a:effectLst>
                  <a:outerShdw blurRad="38100" dist="38100" dir="2700000" algn="tl">
                    <a:srgbClr val="C0C0C0"/>
                  </a:outerShdw>
                </a:effectLst>
                <a:latin typeface="Arial" panose="020B0604020202020204" pitchFamily="34" charset="0"/>
                <a:ea typeface="黑体" panose="02010609060101010101" pitchFamily="2" charset="-122"/>
                <a:cs typeface="+mn-cs"/>
              </a:rPr>
              <a:t>基础</a:t>
            </a:r>
            <a:r>
              <a:rPr kumimoji="0" lang="zh-CN" altLang="en-US"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课程</a:t>
            </a:r>
            <a:r>
              <a:rPr kumimoji="0" lang="en-US" altLang="zh-CN"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a:t>
            </a:r>
            <a:r>
              <a:rPr kumimoji="0" lang="zh-CN" altLang="en-US"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rPr>
              <a:t>与数学、物理和电路课程有着明显的区别，主要表现在：</a:t>
            </a:r>
            <a:endParaRPr kumimoji="0" lang="zh-CN" altLang="en-US" sz="2800" kern="1200" cap="none" spc="0" normalizeH="0" baseline="0" noProof="0">
              <a:effectLst>
                <a:outerShdw blurRad="38100" dist="38100" dir="2700000" algn="tl">
                  <a:srgbClr val="C0C0C0"/>
                </a:outerShdw>
              </a:effectLst>
              <a:latin typeface="Arial" panose="020B0604020202020204" pitchFamily="34" charset="0"/>
              <a:ea typeface="黑体" panose="02010609060101010101" pitchFamily="2" charset="-122"/>
              <a:cs typeface="+mn-cs"/>
            </a:endParaRPr>
          </a:p>
        </p:txBody>
      </p:sp>
      <p:sp>
        <p:nvSpPr>
          <p:cNvPr id="156691" name="Text Box 19"/>
          <p:cNvSpPr txBox="1">
            <a:spLocks noChangeArrowheads="1"/>
          </p:cNvSpPr>
          <p:nvPr/>
        </p:nvSpPr>
        <p:spPr bwMode="auto">
          <a:xfrm>
            <a:off x="611188" y="2492375"/>
            <a:ext cx="2374900" cy="519113"/>
          </a:xfrm>
          <a:prstGeom prst="rect">
            <a:avLst/>
          </a:prstGeom>
          <a:noFill/>
          <a:ln w="9525">
            <a:noFill/>
            <a:miter lim="800000"/>
          </a:ln>
          <a:effectLst/>
        </p:spPr>
        <p:txBody>
          <a:bodyPr lIns="91432" tIns="45715" rIns="91432" bIns="45715">
            <a:spAutoFit/>
          </a:bodyPr>
          <a:p>
            <a:pPr marR="0" defTabSz="914400">
              <a:spcBef>
                <a:spcPct val="50000"/>
              </a:spcBef>
              <a:buClrTx/>
              <a:buSzTx/>
              <a:defRPr/>
            </a:pPr>
            <a:r>
              <a:rPr kumimoji="0" lang="en-US" altLang="zh-CN" sz="2800" kern="1200" cap="none" spc="0" normalizeH="0" baseline="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a:t>
            </a:r>
            <a:r>
              <a:rPr kumimoji="0" lang="zh-CN" altLang="en-US" sz="2800" kern="1200" cap="none" spc="0" normalizeH="0" baseline="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、工程性</a:t>
            </a:r>
            <a:endParaRPr kumimoji="0" lang="zh-CN" altLang="en-US" sz="2800" kern="1200" cap="none" spc="0" normalizeH="0" baseline="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56692" name="Text Box 20"/>
          <p:cNvSpPr txBox="1">
            <a:spLocks noChangeArrowheads="1"/>
          </p:cNvSpPr>
          <p:nvPr/>
        </p:nvSpPr>
        <p:spPr bwMode="auto">
          <a:xfrm>
            <a:off x="642938" y="3857625"/>
            <a:ext cx="2378075" cy="519113"/>
          </a:xfrm>
          <a:prstGeom prst="rect">
            <a:avLst/>
          </a:prstGeom>
          <a:noFill/>
          <a:ln w="9525">
            <a:noFill/>
            <a:miter lim="800000"/>
          </a:ln>
          <a:effectLst/>
        </p:spPr>
        <p:txBody>
          <a:bodyPr lIns="91432" tIns="45715" rIns="91432" bIns="45715">
            <a:spAutoFit/>
          </a:bodyPr>
          <a:p>
            <a:pPr marR="0" defTabSz="914400">
              <a:spcBef>
                <a:spcPct val="50000"/>
              </a:spcBef>
              <a:buClrTx/>
              <a:buSzTx/>
              <a:defRPr/>
            </a:pPr>
            <a:r>
              <a:rPr kumimoji="0" lang="en-US" altLang="zh-CN" sz="2800" kern="1200" cap="none" spc="0" normalizeH="0" baseline="0" noProof="0" dirty="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a:t>
            </a:r>
            <a:r>
              <a:rPr kumimoji="0" lang="zh-CN" altLang="en-US" sz="2800" kern="1200" cap="none" spc="0" normalizeH="0" baseline="0" noProof="0" dirty="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、实践性</a:t>
            </a:r>
            <a:endParaRPr kumimoji="0" lang="zh-CN" altLang="en-US" sz="2800" kern="1200" cap="none" spc="0" normalizeH="0" baseline="0" noProof="0" dirty="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56693" name="Rectangle 21"/>
          <p:cNvSpPr>
            <a:spLocks noChangeArrowheads="1"/>
          </p:cNvSpPr>
          <p:nvPr/>
        </p:nvSpPr>
        <p:spPr bwMode="auto">
          <a:xfrm>
            <a:off x="1258888" y="3213100"/>
            <a:ext cx="2808288" cy="519113"/>
          </a:xfrm>
          <a:prstGeom prst="rect">
            <a:avLst/>
          </a:prstGeom>
          <a:noFill/>
          <a:ln w="9525" algn="ctr">
            <a:noFill/>
            <a:miter lim="800000"/>
          </a:ln>
          <a:effectLst/>
        </p:spPr>
        <p:txBody>
          <a:bodyPr lIns="91432" tIns="45715" rIns="91432" bIns="45715">
            <a:spAutoFit/>
          </a:bodyPr>
          <a:p>
            <a:pPr marL="0" marR="0" lvl="0" indent="0" algn="l" defTabSz="914400" rtl="0" eaLnBrk="1" fontAlgn="base" latinLnBrk="0" hangingPunct="1">
              <a:spcBef>
                <a:spcPct val="5000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器件：非线性</a:t>
            </a:r>
            <a:endPar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156694" name="Rectangle 22"/>
          <p:cNvSpPr>
            <a:spLocks noChangeArrowheads="1"/>
          </p:cNvSpPr>
          <p:nvPr/>
        </p:nvSpPr>
        <p:spPr bwMode="auto">
          <a:xfrm>
            <a:off x="3635375" y="3213100"/>
            <a:ext cx="4794250" cy="523875"/>
          </a:xfrm>
          <a:prstGeom prst="rect">
            <a:avLst/>
          </a:prstGeom>
          <a:noFill/>
          <a:ln w="9525" algn="ctr">
            <a:noFill/>
            <a:miter lim="800000"/>
          </a:ln>
          <a:effectLst/>
        </p:spPr>
        <p:txBody>
          <a:bodyPr wrap="square" lIns="91432" tIns="45715" rIns="91432" bIns="45715">
            <a:spAutoFit/>
          </a:bodyPr>
          <a:p>
            <a:pPr marL="0" marR="0" lvl="0" indent="0" algn="l" defTabSz="914400" rtl="0" eaLnBrk="1" fontAlgn="base" latinLnBrk="0" hangingPunct="1">
              <a:spcBef>
                <a:spcPct val="50000"/>
              </a:spcBef>
              <a:spcAft>
                <a:spcPct val="0"/>
              </a:spcAft>
              <a:buClrTx/>
              <a:buSzTx/>
              <a:buFontTx/>
              <a:buNone/>
              <a:defRPr/>
            </a:pPr>
            <a:r>
              <a:rPr kumimoji="0" lang="en-US" altLang="zh-CN"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a:t>
            </a:r>
            <a:r>
              <a:rPr kumimoji="0" lang="zh-CN" altLang="en-US"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近似分析</a:t>
            </a:r>
            <a:r>
              <a:rPr kumimoji="0" lang="zh-CN" altLang="en-US" sz="2800" b="0" i="0"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法、</a:t>
            </a:r>
            <a:r>
              <a:rPr kumimoji="0" lang="zh-CN" altLang="en-US"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近似计算</a:t>
            </a:r>
            <a:endParaRPr kumimoji="0" lang="zh-CN" altLang="en-US"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156695" name="Rectangle 23"/>
          <p:cNvSpPr>
            <a:spLocks noChangeArrowheads="1"/>
          </p:cNvSpPr>
          <p:nvPr/>
        </p:nvSpPr>
        <p:spPr bwMode="auto">
          <a:xfrm>
            <a:off x="642938" y="4572000"/>
            <a:ext cx="8501063" cy="951865"/>
          </a:xfrm>
          <a:prstGeom prst="rect">
            <a:avLst/>
          </a:prstGeom>
          <a:noFill/>
          <a:ln w="9525" algn="ctr">
            <a:noFill/>
            <a:miter lim="800000"/>
          </a:ln>
          <a:effectLst/>
        </p:spPr>
        <p:txBody>
          <a:bodyPr wrap="square" lIns="91432" tIns="45715" rIns="91432" bIns="45715">
            <a:spAutoFit/>
          </a:bodyPr>
          <a:p>
            <a:pPr marL="0" marR="0" lvl="0" indent="0" algn="l" defTabSz="914400" rtl="0" eaLnBrk="1" fontAlgn="base" latinLnBrk="0" hangingPunct="1">
              <a:spcBef>
                <a:spcPct val="50000"/>
              </a:spcBef>
              <a:spcAft>
                <a:spcPct val="0"/>
              </a:spcAft>
              <a:buClrTx/>
              <a:buSzTx/>
              <a:buFontTx/>
              <a:buNone/>
              <a:defRPr/>
            </a:pPr>
            <a:r>
              <a:rPr kumimoji="0" lang="en-US" altLang="zh-CN"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      </a:t>
            </a: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要解决的</a:t>
            </a:r>
            <a:r>
              <a:rPr kumimoji="0" lang="zh-CN" altLang="en-US" sz="28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问题</a:t>
            </a:r>
            <a:r>
              <a:rPr kumimoji="0" lang="en-US" altLang="zh-CN"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a:t>
            </a:r>
            <a:r>
              <a:rPr kumimoji="0" lang="zh-CN" altLang="en-US" sz="28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来自实际，与理论分析不完</a:t>
            </a: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全相同。</a:t>
            </a:r>
            <a:endPar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156697" name="Rectangle 25"/>
          <p:cNvSpPr>
            <a:spLocks noChangeArrowheads="1"/>
          </p:cNvSpPr>
          <p:nvPr/>
        </p:nvSpPr>
        <p:spPr bwMode="auto">
          <a:xfrm>
            <a:off x="1287145" y="5573078"/>
            <a:ext cx="6696075" cy="519113"/>
          </a:xfrm>
          <a:prstGeom prst="rect">
            <a:avLst/>
          </a:prstGeom>
          <a:noFill/>
          <a:ln w="9525" algn="ctr">
            <a:noFill/>
            <a:miter lim="800000"/>
          </a:ln>
          <a:effectLst/>
        </p:spPr>
        <p:txBody>
          <a:bodyPr lIns="91432" tIns="45715" rIns="91432" bIns="45715">
            <a:spAutoFit/>
          </a:bodyPr>
          <a:p>
            <a:pPr marL="0" marR="0" lvl="0" indent="0" algn="l" defTabSz="914400" rtl="0" eaLnBrk="1" fontAlgn="base" latinLnBrk="0" hangingPunct="1">
              <a:spcBef>
                <a:spcPct val="5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rPr>
              <a:t>实用电路必须调试才能实现预设的功能</a:t>
            </a:r>
            <a:endParaRPr kumimoji="0" lang="zh-CN" altLang="en-US"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box(in)">
                                      <p:cBhvr>
                                        <p:cTn id="7" dur="500"/>
                                        <p:tgtEl>
                                          <p:spTgt spid="1566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6691"/>
                                        </p:tgtEl>
                                        <p:attrNameLst>
                                          <p:attrName>style.visibility</p:attrName>
                                        </p:attrNameLst>
                                      </p:cBhvr>
                                      <p:to>
                                        <p:strVal val="visible"/>
                                      </p:to>
                                    </p:set>
                                    <p:animEffect transition="in" filter="box(in)">
                                      <p:cBhvr>
                                        <p:cTn id="12" dur="500"/>
                                        <p:tgtEl>
                                          <p:spTgt spid="1566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6693"/>
                                        </p:tgtEl>
                                        <p:attrNameLst>
                                          <p:attrName>style.visibility</p:attrName>
                                        </p:attrNameLst>
                                      </p:cBhvr>
                                      <p:to>
                                        <p:strVal val="visible"/>
                                      </p:to>
                                    </p:set>
                                    <p:animEffect transition="in" filter="wipe(left)">
                                      <p:cBhvr>
                                        <p:cTn id="17" dur="500"/>
                                        <p:tgtEl>
                                          <p:spTgt spid="1566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6694"/>
                                        </p:tgtEl>
                                        <p:attrNameLst>
                                          <p:attrName>style.visibility</p:attrName>
                                        </p:attrNameLst>
                                      </p:cBhvr>
                                      <p:to>
                                        <p:strVal val="visible"/>
                                      </p:to>
                                    </p:set>
                                    <p:animEffect transition="in" filter="wipe(left)">
                                      <p:cBhvr>
                                        <p:cTn id="22" dur="500"/>
                                        <p:tgtEl>
                                          <p:spTgt spid="1566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6692"/>
                                        </p:tgtEl>
                                        <p:attrNameLst>
                                          <p:attrName>style.visibility</p:attrName>
                                        </p:attrNameLst>
                                      </p:cBhvr>
                                      <p:to>
                                        <p:strVal val="visible"/>
                                      </p:to>
                                    </p:set>
                                    <p:animEffect transition="in" filter="blinds(horizontal)">
                                      <p:cBhvr>
                                        <p:cTn id="27" dur="500"/>
                                        <p:tgtEl>
                                          <p:spTgt spid="1566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695"/>
                                        </p:tgtEl>
                                        <p:attrNameLst>
                                          <p:attrName>style.visibility</p:attrName>
                                        </p:attrNameLst>
                                      </p:cBhvr>
                                      <p:to>
                                        <p:strVal val="visible"/>
                                      </p:to>
                                    </p:set>
                                    <p:animEffect transition="in" filter="wipe(left)">
                                      <p:cBhvr>
                                        <p:cTn id="32" dur="500"/>
                                        <p:tgtEl>
                                          <p:spTgt spid="1566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6697"/>
                                        </p:tgtEl>
                                        <p:attrNameLst>
                                          <p:attrName>style.visibility</p:attrName>
                                        </p:attrNameLst>
                                      </p:cBhvr>
                                      <p:to>
                                        <p:strVal val="visible"/>
                                      </p:to>
                                    </p:set>
                                    <p:animEffect transition="in" filter="wipe(left)">
                                      <p:cBhvr>
                                        <p:cTn id="37" dur="500"/>
                                        <p:tgtEl>
                                          <p:spTgt spid="156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bldLvl="0" animBg="1"/>
      <p:bldP spid="156691" grpId="0" bldLvl="0" animBg="1"/>
      <p:bldP spid="156692" grpId="0" bldLvl="0" animBg="1"/>
      <p:bldP spid="156693" grpId="0" bldLvl="0" animBg="1"/>
      <p:bldP spid="156694" grpId="0" bldLvl="0" animBg="1"/>
      <p:bldP spid="156695" grpId="0" bldLvl="0" animBg="1"/>
      <p:bldP spid="15669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a:spLocks noGrp="1"/>
          </p:cNvSpPr>
          <p:nvPr>
            <p:ph idx="1"/>
          </p:nvPr>
        </p:nvSpPr>
        <p:spPr>
          <a:xfrm>
            <a:off x="697230" y="1769745"/>
            <a:ext cx="7913370" cy="3322955"/>
          </a:xfrm>
        </p:spPr>
        <p:txBody>
          <a:bodyPr wrap="square" lIns="91440" tIns="45720" rIns="91440" bIns="45720" anchor="t" anchorCtr="0">
            <a:spAutoFit/>
          </a:bodyPr>
          <a:p>
            <a:pPr defTabSz="1167130">
              <a:buSzPct val="60000"/>
              <a:buFont typeface="Wingdings" panose="05000000000000000000" pitchFamily="2" charset="2"/>
            </a:pPr>
            <a:r>
              <a:rPr lang="zh-CN" altLang="en-US" sz="2800" b="1" kern="1200" dirty="0">
                <a:latin typeface="黑体" panose="02010609060101010101" pitchFamily="2" charset="-122"/>
                <a:ea typeface="黑体" panose="02010609060101010101" pitchFamily="2" charset="-122"/>
                <a:cs typeface="+mn-cs"/>
              </a:rPr>
              <a:t>   模拟电路以</a:t>
            </a:r>
            <a:r>
              <a:rPr lang="zh-CN" altLang="en-US" sz="2800" b="1" kern="1200" dirty="0">
                <a:solidFill>
                  <a:srgbClr val="FF0000"/>
                </a:solidFill>
                <a:latin typeface="黑体" panose="02010609060101010101" pitchFamily="2" charset="-122"/>
                <a:ea typeface="黑体" panose="02010609060101010101" pitchFamily="2" charset="-122"/>
                <a:cs typeface="+mn-cs"/>
              </a:rPr>
              <a:t>器件</a:t>
            </a:r>
            <a:r>
              <a:rPr lang="zh-CN" altLang="en-US" sz="2800" b="1" kern="1200" dirty="0">
                <a:latin typeface="黑体" panose="02010609060101010101" pitchFamily="2" charset="-122"/>
                <a:ea typeface="黑体" panose="02010609060101010101" pitchFamily="2" charset="-122"/>
                <a:cs typeface="+mn-cs"/>
              </a:rPr>
              <a:t>为基础、以</a:t>
            </a:r>
            <a:r>
              <a:rPr lang="zh-CN" altLang="en-US" sz="2800" b="1" kern="1200" dirty="0">
                <a:solidFill>
                  <a:srgbClr val="FF0000"/>
                </a:solidFill>
                <a:latin typeface="黑体" panose="02010609060101010101" pitchFamily="2" charset="-122"/>
                <a:ea typeface="黑体" panose="02010609060101010101" pitchFamily="2" charset="-122"/>
                <a:cs typeface="+mn-cs"/>
              </a:rPr>
              <a:t>信号放大</a:t>
            </a:r>
            <a:r>
              <a:rPr lang="zh-CN" altLang="en-US" sz="2800" b="1" kern="1200" dirty="0">
                <a:latin typeface="黑体" panose="02010609060101010101" pitchFamily="2" charset="-122"/>
                <a:ea typeface="黑体" panose="02010609060101010101" pitchFamily="2" charset="-122"/>
                <a:cs typeface="+mn-cs"/>
              </a:rPr>
              <a:t>为主线，研究各种放大电路的工作原理、特点及性能指标等；</a:t>
            </a:r>
            <a:endParaRPr lang="en-US" altLang="zh-CN" sz="2800" b="1" kern="1200" dirty="0">
              <a:latin typeface="黑体" panose="02010609060101010101" pitchFamily="2" charset="-122"/>
              <a:ea typeface="黑体" panose="02010609060101010101" pitchFamily="2" charset="-122"/>
              <a:cs typeface="+mn-cs"/>
            </a:endParaRPr>
          </a:p>
          <a:p>
            <a:pPr defTabSz="1167130">
              <a:buSzPct val="60000"/>
              <a:buFont typeface="Wingdings" panose="05000000000000000000" pitchFamily="2" charset="2"/>
            </a:pPr>
            <a:r>
              <a:rPr lang="en-US" altLang="zh-CN" sz="2800" b="1" kern="1200" dirty="0">
                <a:latin typeface="黑体" panose="02010609060101010101" pitchFamily="2" charset="-122"/>
                <a:ea typeface="黑体" panose="02010609060101010101" pitchFamily="2" charset="-122"/>
                <a:cs typeface="+mn-cs"/>
              </a:rPr>
              <a:t>   </a:t>
            </a:r>
            <a:r>
              <a:rPr lang="zh-CN" altLang="en-US" sz="2800" b="1" kern="1200" dirty="0">
                <a:latin typeface="黑体" panose="02010609060101010101" pitchFamily="2" charset="-122"/>
                <a:ea typeface="黑体" panose="02010609060101010101" pitchFamily="2" charset="-122"/>
                <a:cs typeface="+mn-cs"/>
              </a:rPr>
              <a:t>数字电路以</a:t>
            </a:r>
            <a:r>
              <a:rPr lang="zh-CN" altLang="en-US" sz="2800" b="1" kern="1200" dirty="0">
                <a:solidFill>
                  <a:srgbClr val="FF0000"/>
                </a:solidFill>
                <a:latin typeface="黑体" panose="02010609060101010101" pitchFamily="2" charset="-122"/>
                <a:ea typeface="黑体" panose="02010609060101010101" pitchFamily="2" charset="-122"/>
                <a:cs typeface="+mn-cs"/>
              </a:rPr>
              <a:t>芯片</a:t>
            </a:r>
            <a:r>
              <a:rPr lang="zh-CN" altLang="en-US" sz="2800" b="1" kern="1200" dirty="0">
                <a:latin typeface="黑体" panose="02010609060101010101" pitchFamily="2" charset="-122"/>
                <a:ea typeface="黑体" panose="02010609060101010101" pitchFamily="2" charset="-122"/>
                <a:cs typeface="+mn-cs"/>
              </a:rPr>
              <a:t>为重点、以研究</a:t>
            </a:r>
            <a:r>
              <a:rPr lang="zh-CN" altLang="en-US" sz="2800" b="1" kern="1200" dirty="0">
                <a:solidFill>
                  <a:srgbClr val="FF0000"/>
                </a:solidFill>
                <a:latin typeface="黑体" panose="02010609060101010101" pitchFamily="2" charset="-122"/>
                <a:ea typeface="黑体" panose="02010609060101010101" pitchFamily="2" charset="-122"/>
                <a:cs typeface="+mn-cs"/>
              </a:rPr>
              <a:t>电路逻辑关系</a:t>
            </a:r>
            <a:r>
              <a:rPr lang="zh-CN" altLang="en-US" sz="2800" b="1" kern="1200" dirty="0">
                <a:latin typeface="黑体" panose="02010609060101010101" pitchFamily="2" charset="-122"/>
                <a:ea typeface="黑体" panose="02010609060101010101" pitchFamily="2" charset="-122"/>
                <a:cs typeface="+mn-cs"/>
              </a:rPr>
              <a:t>为主线。</a:t>
            </a:r>
            <a:endParaRPr lang="zh-CN" altLang="en-US" sz="2800" b="1" kern="1200" dirty="0">
              <a:latin typeface="黑体" panose="02010609060101010101" pitchFamily="2" charset="-122"/>
              <a:ea typeface="黑体" panose="02010609060101010101" pitchFamily="2" charset="-122"/>
              <a:cs typeface="+mn-cs"/>
            </a:endParaRPr>
          </a:p>
        </p:txBody>
      </p:sp>
      <p:sp>
        <p:nvSpPr>
          <p:cNvPr id="160771" name="Rectangle 3"/>
          <p:cNvSpPr>
            <a:spLocks noChangeArrowheads="1"/>
          </p:cNvSpPr>
          <p:nvPr/>
        </p:nvSpPr>
        <p:spPr bwMode="auto">
          <a:xfrm>
            <a:off x="682625" y="1243965"/>
            <a:ext cx="5688013" cy="519113"/>
          </a:xfrm>
          <a:prstGeom prst="rect">
            <a:avLst/>
          </a:prstGeom>
          <a:noFill/>
          <a:ln w="9525" algn="ctr">
            <a:noFill/>
            <a:miter lim="800000"/>
          </a:ln>
          <a:effectLst/>
        </p:spPr>
        <p:txBody>
          <a:bodyPr lIns="91432" tIns="45715" rIns="91432" bIns="45715">
            <a:spAutoFit/>
          </a:bodyPr>
          <a:lstStyle/>
          <a:p>
            <a:pPr marL="0" marR="0" lvl="0" indent="0" algn="l" defTabSz="914400" rtl="0" eaLnBrk="1" fontAlgn="base" latinLnBrk="0" hangingPunct="1">
              <a:spcBef>
                <a:spcPct val="20000"/>
              </a:spcBef>
              <a:spcAft>
                <a:spcPct val="0"/>
              </a:spcAft>
              <a:buClr>
                <a:schemeClr val="hlink"/>
              </a:buClr>
              <a:buSzTx/>
              <a:buFont typeface="Wingdings" panose="05000000000000000000" pitchFamily="2" charset="2"/>
              <a:buNone/>
              <a:defRPr/>
            </a:pPr>
            <a:r>
              <a:rPr kumimoji="0" lang="en-US" altLang="zh-CN"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3</a:t>
            </a:r>
            <a:r>
              <a:rPr kumimoji="0" lang="zh-CN" altLang="en-US"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、基础性</a:t>
            </a:r>
            <a:endParaRPr kumimoji="0" lang="zh-CN" altLang="en-US" sz="28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19457" name="Text Box 2"/>
          <p:cNvSpPr txBox="1"/>
          <p:nvPr/>
        </p:nvSpPr>
        <p:spPr>
          <a:xfrm>
            <a:off x="179388" y="60325"/>
            <a:ext cx="4722812" cy="831850"/>
          </a:xfrm>
          <a:prstGeom prst="rect">
            <a:avLst/>
          </a:prstGeom>
          <a:noFill/>
          <a:ln w="9525">
            <a:noFill/>
          </a:ln>
        </p:spPr>
        <p:txBody>
          <a:bodyPr lIns="91432" tIns="45715" rIns="91432" bIns="45715" anchor="t" anchorCtr="0">
            <a:spAutoFit/>
          </a:bodyPr>
          <a:p>
            <a:pPr eaLnBrk="0" hangingPunct="0">
              <a:spcBef>
                <a:spcPct val="50000"/>
              </a:spcBef>
            </a:pPr>
            <a:r>
              <a:rPr lang="zh-CN" altLang="en-US" sz="4800" b="1" dirty="0">
                <a:solidFill>
                  <a:srgbClr val="3333FF"/>
                </a:solidFill>
                <a:latin typeface="Times New Roman" panose="02020603050405020304" pitchFamily="18" charset="0"/>
                <a:ea typeface="隶书" panose="02010509060101010101" pitchFamily="49" charset="-122"/>
              </a:rPr>
              <a:t>三、课程特点</a:t>
            </a:r>
            <a:endParaRPr lang="zh-CN" altLang="en-US" sz="4800" b="1" dirty="0">
              <a:solidFill>
                <a:srgbClr val="3333FF"/>
              </a:solidFill>
              <a:latin typeface="Times New Roman" panose="02020603050405020304" pitchFamily="18" charset="0"/>
              <a:ea typeface="隶书" panose="02010509060101010101" pitchFamily="49" charset="-122"/>
            </a:endParaRPr>
          </a:p>
        </p:txBody>
      </p:sp>
      <p:sp>
        <p:nvSpPr>
          <p:cNvPr id="19458" name="Line 3"/>
          <p:cNvSpPr/>
          <p:nvPr/>
        </p:nvSpPr>
        <p:spPr>
          <a:xfrm>
            <a:off x="250825" y="906463"/>
            <a:ext cx="4249738" cy="0"/>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0770">
                                            <p:txEl>
                                              <p:charRg st="0" end="44"/>
                                            </p:txEl>
                                          </p:spTgt>
                                        </p:tgtEl>
                                        <p:attrNameLst>
                                          <p:attrName>style.visibility</p:attrName>
                                        </p:attrNameLst>
                                      </p:cBhvr>
                                      <p:to>
                                        <p:strVal val="visible"/>
                                      </p:to>
                                    </p:set>
                                    <p:animEffect transition="in" filter="wipe(up)">
                                      <p:cBhvr>
                                        <p:cTn id="7" dur="500"/>
                                        <p:tgtEl>
                                          <p:spTgt spid="160770">
                                            <p:txEl>
                                              <p:charRg st="0"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0770">
                                            <p:txEl>
                                              <p:charRg st="44" end="73"/>
                                            </p:txEl>
                                          </p:spTgt>
                                        </p:tgtEl>
                                        <p:attrNameLst>
                                          <p:attrName>style.visibility</p:attrName>
                                        </p:attrNameLst>
                                      </p:cBhvr>
                                      <p:to>
                                        <p:strVal val="visible"/>
                                      </p:to>
                                    </p:set>
                                    <p:animEffect transition="in" filter="wipe(up)">
                                      <p:cBhvr>
                                        <p:cTn id="12" dur="500"/>
                                        <p:tgtEl>
                                          <p:spTgt spid="160770">
                                            <p:txEl>
                                              <p:charRg st="44"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914400" y="895350"/>
            <a:ext cx="5334000" cy="583565"/>
          </a:xfrm>
          <a:prstGeom prst="rect">
            <a:avLst/>
          </a:prstGeom>
          <a:noFill/>
          <a:ln w="12700">
            <a:noFill/>
          </a:ln>
        </p:spPr>
        <p:txBody>
          <a:bodyPr anchor="t" anchorCtr="0">
            <a:spAutoFit/>
          </a:bodyPr>
          <a:p>
            <a:pPr>
              <a:spcBef>
                <a:spcPct val="50000"/>
              </a:spcBef>
            </a:pPr>
            <a:endParaRPr lang="zh-CN" altLang="zh-CN" sz="3200" b="1" dirty="0">
              <a:latin typeface="Times New Roman" panose="02020603050405020304" pitchFamily="18" charset="0"/>
              <a:ea typeface="长城粗隶书" pitchFamily="49" charset="-122"/>
            </a:endParaRPr>
          </a:p>
        </p:txBody>
      </p:sp>
      <p:sp>
        <p:nvSpPr>
          <p:cNvPr id="23554" name="Text Box 4"/>
          <p:cNvSpPr txBox="1"/>
          <p:nvPr/>
        </p:nvSpPr>
        <p:spPr>
          <a:xfrm>
            <a:off x="1219200" y="228600"/>
            <a:ext cx="6934200" cy="768350"/>
          </a:xfrm>
          <a:prstGeom prst="rect">
            <a:avLst/>
          </a:prstGeom>
          <a:noFill/>
          <a:ln w="9525">
            <a:noFill/>
          </a:ln>
        </p:spPr>
        <p:txBody>
          <a:bodyPr anchor="t" anchorCtr="0">
            <a:spAutoFit/>
          </a:bodyPr>
          <a:p>
            <a:pPr>
              <a:spcBef>
                <a:spcPct val="50000"/>
              </a:spcBef>
            </a:pPr>
            <a:endParaRPr lang="zh-CN" altLang="zh-CN" sz="4400" dirty="0">
              <a:latin typeface="Times New Roman" panose="02020603050405020304" pitchFamily="18" charset="0"/>
              <a:ea typeface="宋体" panose="02010600030101010101" pitchFamily="2" charset="-122"/>
            </a:endParaRPr>
          </a:p>
        </p:txBody>
      </p:sp>
      <p:sp>
        <p:nvSpPr>
          <p:cNvPr id="23555" name="Text Box 5"/>
          <p:cNvSpPr txBox="1"/>
          <p:nvPr/>
        </p:nvSpPr>
        <p:spPr>
          <a:xfrm>
            <a:off x="468313" y="333375"/>
            <a:ext cx="7920037" cy="583565"/>
          </a:xfrm>
          <a:prstGeom prst="rect">
            <a:avLst/>
          </a:prstGeom>
          <a:noFill/>
          <a:ln w="9525">
            <a:noFill/>
          </a:ln>
        </p:spPr>
        <p:txBody>
          <a:bodyPr anchor="t" anchorCtr="0">
            <a:spAutoFit/>
          </a:bodyPr>
          <a:p>
            <a:pPr>
              <a:spcBef>
                <a:spcPct val="50000"/>
              </a:spcBef>
            </a:pPr>
            <a:r>
              <a:rPr lang="zh-CN" altLang="en-US" sz="3200" b="1" dirty="0">
                <a:solidFill>
                  <a:srgbClr val="FF5050"/>
                </a:solidFill>
                <a:latin typeface="黑体" panose="02010609060101010101" pitchFamily="2" charset="-122"/>
                <a:ea typeface="黑体" panose="02010609060101010101" pitchFamily="2" charset="-122"/>
              </a:rPr>
              <a:t>第一篇</a:t>
            </a:r>
            <a:r>
              <a:rPr lang="en-US" altLang="zh-CN" sz="3200" b="1" dirty="0">
                <a:solidFill>
                  <a:srgbClr val="FF5050"/>
                </a:solidFill>
                <a:latin typeface="黑体" panose="02010609060101010101" pitchFamily="2" charset="-122"/>
                <a:ea typeface="黑体" panose="02010609060101010101" pitchFamily="2" charset="-122"/>
              </a:rPr>
              <a:t>: </a:t>
            </a:r>
            <a:r>
              <a:rPr lang="zh-CN" altLang="en-US" sz="3200" b="1" dirty="0">
                <a:solidFill>
                  <a:srgbClr val="FF5050"/>
                </a:solidFill>
                <a:latin typeface="黑体" panose="02010609060101010101" pitchFamily="2" charset="-122"/>
                <a:ea typeface="黑体" panose="02010609060101010101" pitchFamily="2" charset="-122"/>
              </a:rPr>
              <a:t>模拟电子技术基础</a:t>
            </a:r>
            <a:endParaRPr lang="zh-CN" altLang="en-US" sz="3200" b="1" dirty="0">
              <a:solidFill>
                <a:srgbClr val="FF5050"/>
              </a:solidFill>
              <a:latin typeface="黑体" panose="02010609060101010101" pitchFamily="2" charset="-122"/>
              <a:ea typeface="黑体" panose="02010609060101010101" pitchFamily="2" charset="-122"/>
            </a:endParaRPr>
          </a:p>
        </p:txBody>
      </p:sp>
      <p:sp>
        <p:nvSpPr>
          <p:cNvPr id="23556" name="Line 6"/>
          <p:cNvSpPr/>
          <p:nvPr/>
        </p:nvSpPr>
        <p:spPr>
          <a:xfrm>
            <a:off x="0" y="1628775"/>
            <a:ext cx="9144000" cy="0"/>
          </a:xfrm>
          <a:prstGeom prst="line">
            <a:avLst/>
          </a:prstGeom>
          <a:ln w="19050" cap="flat" cmpd="sng">
            <a:solidFill>
              <a:schemeClr val="fo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3557" name="Line 7"/>
          <p:cNvSpPr/>
          <p:nvPr/>
        </p:nvSpPr>
        <p:spPr>
          <a:xfrm>
            <a:off x="0" y="1341438"/>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2" name="Group 18"/>
          <p:cNvGrpSpPr/>
          <p:nvPr/>
        </p:nvGrpSpPr>
        <p:grpSpPr>
          <a:xfrm>
            <a:off x="1332077" y="2132965"/>
            <a:ext cx="6981825" cy="3319780"/>
            <a:chOff x="1429" y="1344"/>
            <a:chExt cx="3537" cy="2091"/>
          </a:xfrm>
        </p:grpSpPr>
        <p:sp>
          <p:nvSpPr>
            <p:cNvPr id="23559" name="Text Box 3"/>
            <p:cNvSpPr txBox="1"/>
            <p:nvPr/>
          </p:nvSpPr>
          <p:spPr>
            <a:xfrm>
              <a:off x="1429" y="1344"/>
              <a:ext cx="3039" cy="368"/>
            </a:xfrm>
            <a:prstGeom prst="rect">
              <a:avLst/>
            </a:prstGeom>
            <a:noFill/>
            <a:ln w="12700">
              <a:noFill/>
            </a:ln>
          </p:spPr>
          <p:txBody>
            <a:bodyPr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一、半导体器件（</a:t>
              </a:r>
              <a:r>
                <a:rPr lang="en-US" altLang="zh-CN" sz="3200" b="1" dirty="0">
                  <a:latin typeface="黑体" panose="02010609060101010101" pitchFamily="2" charset="-122"/>
                  <a:ea typeface="黑体" panose="02010609060101010101" pitchFamily="2" charset="-122"/>
                </a:rPr>
                <a:t>7</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0" name="Text Box 8"/>
            <p:cNvSpPr txBox="1"/>
            <p:nvPr/>
          </p:nvSpPr>
          <p:spPr>
            <a:xfrm>
              <a:off x="1429" y="1797"/>
              <a:ext cx="3157" cy="368"/>
            </a:xfrm>
            <a:prstGeom prst="rect">
              <a:avLst/>
            </a:prstGeom>
            <a:noFill/>
            <a:ln w="12700">
              <a:noFill/>
            </a:ln>
          </p:spPr>
          <p:txBody>
            <a:bodyPr wrap="square"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二、放大器基础（</a:t>
              </a:r>
              <a:r>
                <a:rPr lang="en-US" altLang="zh-CN" sz="3200" b="1" dirty="0">
                  <a:latin typeface="黑体" panose="02010609060101010101" pitchFamily="2" charset="-122"/>
                  <a:ea typeface="黑体" panose="02010609060101010101" pitchFamily="2" charset="-122"/>
                </a:rPr>
                <a:t>13</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1" name="Text Box 9"/>
            <p:cNvSpPr txBox="1"/>
            <p:nvPr/>
          </p:nvSpPr>
          <p:spPr>
            <a:xfrm>
              <a:off x="1429" y="2205"/>
              <a:ext cx="2699" cy="368"/>
            </a:xfrm>
            <a:prstGeom prst="rect">
              <a:avLst/>
            </a:prstGeom>
            <a:noFill/>
            <a:ln w="12700">
              <a:noFill/>
            </a:ln>
          </p:spPr>
          <p:txBody>
            <a:bodyPr wrap="square"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三、反馈电路（</a:t>
              </a:r>
              <a:r>
                <a:rPr lang="en-US" altLang="zh-CN" sz="3200" b="1" dirty="0">
                  <a:latin typeface="黑体" panose="02010609060101010101" pitchFamily="2" charset="-122"/>
                  <a:ea typeface="黑体" panose="02010609060101010101" pitchFamily="2" charset="-122"/>
                </a:rPr>
                <a:t>6</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2" name="Text Box 10"/>
            <p:cNvSpPr txBox="1"/>
            <p:nvPr/>
          </p:nvSpPr>
          <p:spPr>
            <a:xfrm>
              <a:off x="1429" y="2636"/>
              <a:ext cx="3537" cy="368"/>
            </a:xfrm>
            <a:prstGeom prst="rect">
              <a:avLst/>
            </a:prstGeom>
            <a:noFill/>
            <a:ln w="12700">
              <a:noFill/>
            </a:ln>
          </p:spPr>
          <p:txBody>
            <a:bodyPr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四、集成运算放大器的应用（</a:t>
              </a:r>
              <a:r>
                <a:rPr lang="en-US" altLang="zh-CN" sz="3200" b="1" dirty="0">
                  <a:latin typeface="黑体" panose="02010609060101010101" pitchFamily="2" charset="-122"/>
                  <a:ea typeface="黑体" panose="02010609060101010101" pitchFamily="2" charset="-122"/>
                </a:rPr>
                <a:t>4</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3" name="Text Box 11"/>
            <p:cNvSpPr txBox="1"/>
            <p:nvPr/>
          </p:nvSpPr>
          <p:spPr>
            <a:xfrm>
              <a:off x="1429" y="3067"/>
              <a:ext cx="2556" cy="368"/>
            </a:xfrm>
            <a:prstGeom prst="rect">
              <a:avLst/>
            </a:prstGeom>
            <a:noFill/>
            <a:ln w="12700">
              <a:noFill/>
            </a:ln>
          </p:spPr>
          <p:txBody>
            <a:bodyPr wrap="square"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五、直流稳压电源（</a:t>
              </a:r>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914400" y="895350"/>
            <a:ext cx="5334000" cy="583565"/>
          </a:xfrm>
          <a:prstGeom prst="rect">
            <a:avLst/>
          </a:prstGeom>
          <a:noFill/>
          <a:ln w="12700">
            <a:noFill/>
          </a:ln>
        </p:spPr>
        <p:txBody>
          <a:bodyPr anchor="t" anchorCtr="0">
            <a:spAutoFit/>
          </a:bodyPr>
          <a:p>
            <a:pPr>
              <a:spcBef>
                <a:spcPct val="50000"/>
              </a:spcBef>
            </a:pPr>
            <a:endParaRPr lang="zh-CN" altLang="zh-CN" sz="3200" b="1" dirty="0">
              <a:latin typeface="Times New Roman" panose="02020603050405020304" pitchFamily="18" charset="0"/>
              <a:ea typeface="长城粗隶书" pitchFamily="49" charset="-122"/>
            </a:endParaRPr>
          </a:p>
        </p:txBody>
      </p:sp>
      <p:sp>
        <p:nvSpPr>
          <p:cNvPr id="23554" name="Text Box 4"/>
          <p:cNvSpPr txBox="1"/>
          <p:nvPr/>
        </p:nvSpPr>
        <p:spPr>
          <a:xfrm>
            <a:off x="1219200" y="228600"/>
            <a:ext cx="6934200" cy="768350"/>
          </a:xfrm>
          <a:prstGeom prst="rect">
            <a:avLst/>
          </a:prstGeom>
          <a:noFill/>
          <a:ln w="9525">
            <a:noFill/>
          </a:ln>
        </p:spPr>
        <p:txBody>
          <a:bodyPr anchor="t" anchorCtr="0">
            <a:spAutoFit/>
          </a:bodyPr>
          <a:p>
            <a:pPr>
              <a:spcBef>
                <a:spcPct val="50000"/>
              </a:spcBef>
            </a:pPr>
            <a:endParaRPr lang="zh-CN" altLang="zh-CN" sz="4400" dirty="0">
              <a:latin typeface="Times New Roman" panose="02020603050405020304" pitchFamily="18" charset="0"/>
              <a:ea typeface="宋体" panose="02010600030101010101" pitchFamily="2" charset="-122"/>
            </a:endParaRPr>
          </a:p>
        </p:txBody>
      </p:sp>
      <p:sp>
        <p:nvSpPr>
          <p:cNvPr id="23555" name="Text Box 5"/>
          <p:cNvSpPr txBox="1"/>
          <p:nvPr/>
        </p:nvSpPr>
        <p:spPr>
          <a:xfrm>
            <a:off x="468313" y="333375"/>
            <a:ext cx="7920037" cy="583565"/>
          </a:xfrm>
          <a:prstGeom prst="rect">
            <a:avLst/>
          </a:prstGeom>
          <a:noFill/>
          <a:ln w="9525">
            <a:noFill/>
          </a:ln>
        </p:spPr>
        <p:txBody>
          <a:bodyPr anchor="t" anchorCtr="0">
            <a:spAutoFit/>
          </a:bodyPr>
          <a:p>
            <a:pPr>
              <a:spcBef>
                <a:spcPct val="50000"/>
              </a:spcBef>
            </a:pPr>
            <a:r>
              <a:rPr lang="zh-CN" altLang="en-US" sz="3200" b="1" dirty="0">
                <a:solidFill>
                  <a:srgbClr val="FF5050"/>
                </a:solidFill>
                <a:latin typeface="黑体" panose="02010609060101010101" pitchFamily="2" charset="-122"/>
                <a:ea typeface="黑体" panose="02010609060101010101" pitchFamily="2" charset="-122"/>
              </a:rPr>
              <a:t>第二篇</a:t>
            </a:r>
            <a:r>
              <a:rPr lang="en-US" altLang="zh-CN" sz="3200" b="1" dirty="0">
                <a:solidFill>
                  <a:srgbClr val="FF5050"/>
                </a:solidFill>
                <a:latin typeface="黑体" panose="02010609060101010101" pitchFamily="2" charset="-122"/>
                <a:ea typeface="黑体" panose="02010609060101010101" pitchFamily="2" charset="-122"/>
              </a:rPr>
              <a:t>: </a:t>
            </a:r>
            <a:r>
              <a:rPr lang="zh-CN" altLang="en-US" sz="3200" b="1" dirty="0">
                <a:solidFill>
                  <a:srgbClr val="FF5050"/>
                </a:solidFill>
                <a:latin typeface="黑体" panose="02010609060101010101" pitchFamily="2" charset="-122"/>
                <a:ea typeface="黑体" panose="02010609060101010101" pitchFamily="2" charset="-122"/>
              </a:rPr>
              <a:t>数字电子技术基础</a:t>
            </a:r>
            <a:endParaRPr lang="zh-CN" altLang="en-US" sz="3200" b="1" dirty="0">
              <a:solidFill>
                <a:srgbClr val="FF5050"/>
              </a:solidFill>
              <a:latin typeface="黑体" panose="02010609060101010101" pitchFamily="2" charset="-122"/>
              <a:ea typeface="黑体" panose="02010609060101010101" pitchFamily="2" charset="-122"/>
            </a:endParaRPr>
          </a:p>
        </p:txBody>
      </p:sp>
      <p:sp>
        <p:nvSpPr>
          <p:cNvPr id="23556" name="Line 6"/>
          <p:cNvSpPr/>
          <p:nvPr/>
        </p:nvSpPr>
        <p:spPr>
          <a:xfrm>
            <a:off x="0" y="1628775"/>
            <a:ext cx="9144000" cy="0"/>
          </a:xfrm>
          <a:prstGeom prst="line">
            <a:avLst/>
          </a:prstGeom>
          <a:ln w="19050" cap="flat" cmpd="sng">
            <a:solidFill>
              <a:schemeClr val="fo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3557" name="Line 7"/>
          <p:cNvSpPr/>
          <p:nvPr/>
        </p:nvSpPr>
        <p:spPr>
          <a:xfrm>
            <a:off x="0" y="1341438"/>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2" name="Group 18"/>
          <p:cNvGrpSpPr/>
          <p:nvPr/>
        </p:nvGrpSpPr>
        <p:grpSpPr>
          <a:xfrm>
            <a:off x="973455" y="2132965"/>
            <a:ext cx="7456170" cy="3319780"/>
            <a:chOff x="1429" y="1344"/>
            <a:chExt cx="3537" cy="2091"/>
          </a:xfrm>
        </p:grpSpPr>
        <p:sp>
          <p:nvSpPr>
            <p:cNvPr id="23559" name="Text Box 3"/>
            <p:cNvSpPr txBox="1"/>
            <p:nvPr/>
          </p:nvSpPr>
          <p:spPr>
            <a:xfrm>
              <a:off x="1429" y="1344"/>
              <a:ext cx="3039" cy="368"/>
            </a:xfrm>
            <a:prstGeom prst="rect">
              <a:avLst/>
            </a:prstGeom>
            <a:noFill/>
            <a:ln w="12700">
              <a:noFill/>
            </a:ln>
          </p:spPr>
          <p:txBody>
            <a:bodyPr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六、数字逻辑电路基础（</a:t>
              </a:r>
              <a:r>
                <a:rPr lang="en-US" altLang="zh-CN" sz="3200" b="1" dirty="0">
                  <a:latin typeface="黑体" panose="02010609060101010101" pitchFamily="2" charset="-122"/>
                  <a:ea typeface="黑体" panose="02010609060101010101" pitchFamily="2" charset="-122"/>
                </a:rPr>
                <a:t>10</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0" name="Text Box 8"/>
            <p:cNvSpPr txBox="1"/>
            <p:nvPr/>
          </p:nvSpPr>
          <p:spPr>
            <a:xfrm>
              <a:off x="1429" y="1797"/>
              <a:ext cx="3157" cy="368"/>
            </a:xfrm>
            <a:prstGeom prst="rect">
              <a:avLst/>
            </a:prstGeom>
            <a:noFill/>
            <a:ln w="12700">
              <a:noFill/>
            </a:ln>
          </p:spPr>
          <p:txBody>
            <a:bodyPr wrap="square"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七、组合逻辑电路（</a:t>
              </a:r>
              <a:r>
                <a:rPr lang="en-US" altLang="zh-CN" sz="3200" b="1" dirty="0">
                  <a:latin typeface="黑体" panose="02010609060101010101" pitchFamily="2" charset="-122"/>
                  <a:ea typeface="黑体" panose="02010609060101010101" pitchFamily="2" charset="-122"/>
                </a:rPr>
                <a:t>8</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1" name="Text Box 9"/>
            <p:cNvSpPr txBox="1"/>
            <p:nvPr/>
          </p:nvSpPr>
          <p:spPr>
            <a:xfrm>
              <a:off x="1429" y="2205"/>
              <a:ext cx="2699" cy="368"/>
            </a:xfrm>
            <a:prstGeom prst="rect">
              <a:avLst/>
            </a:prstGeom>
            <a:noFill/>
            <a:ln w="12700">
              <a:noFill/>
            </a:ln>
          </p:spPr>
          <p:txBody>
            <a:bodyPr wrap="square"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八、时序逻辑电路（</a:t>
              </a:r>
              <a:r>
                <a:rPr lang="en-US" altLang="zh-CN" sz="3200" b="1" dirty="0">
                  <a:latin typeface="黑体" panose="02010609060101010101" pitchFamily="2" charset="-122"/>
                  <a:ea typeface="黑体" panose="02010609060101010101" pitchFamily="2" charset="-122"/>
                </a:rPr>
                <a:t>9</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2" name="Text Box 10"/>
            <p:cNvSpPr txBox="1"/>
            <p:nvPr/>
          </p:nvSpPr>
          <p:spPr>
            <a:xfrm>
              <a:off x="1429" y="2636"/>
              <a:ext cx="3537" cy="368"/>
            </a:xfrm>
            <a:prstGeom prst="rect">
              <a:avLst/>
            </a:prstGeom>
            <a:noFill/>
            <a:ln w="12700">
              <a:noFill/>
            </a:ln>
          </p:spPr>
          <p:txBody>
            <a:bodyPr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九、中规模信号产生与变换电路（</a:t>
              </a:r>
              <a:r>
                <a:rPr lang="en-US" altLang="zh-CN" sz="3200" b="1" dirty="0">
                  <a:latin typeface="黑体" panose="02010609060101010101" pitchFamily="2" charset="-122"/>
                  <a:ea typeface="黑体" panose="02010609060101010101" pitchFamily="2" charset="-122"/>
                </a:rPr>
                <a:t>5</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sp>
          <p:nvSpPr>
            <p:cNvPr id="23563" name="Text Box 11"/>
            <p:cNvSpPr txBox="1"/>
            <p:nvPr/>
          </p:nvSpPr>
          <p:spPr>
            <a:xfrm>
              <a:off x="1429" y="3067"/>
              <a:ext cx="2556" cy="368"/>
            </a:xfrm>
            <a:prstGeom prst="rect">
              <a:avLst/>
            </a:prstGeom>
            <a:noFill/>
            <a:ln w="12700">
              <a:noFill/>
            </a:ln>
          </p:spPr>
          <p:txBody>
            <a:bodyPr wrap="square" anchor="t" anchorCtr="0">
              <a:spAutoFit/>
            </a:bodyPr>
            <a:p>
              <a:pPr algn="l">
                <a:spcBef>
                  <a:spcPct val="50000"/>
                </a:spcBef>
              </a:pPr>
              <a:r>
                <a:rPr lang="zh-CN" altLang="en-US" sz="3200" b="1" dirty="0">
                  <a:latin typeface="黑体" panose="02010609060101010101" pitchFamily="2" charset="-122"/>
                  <a:ea typeface="黑体" panose="02010609060101010101" pitchFamily="2" charset="-122"/>
                </a:rPr>
                <a:t>十、可编程逻辑器件（</a:t>
              </a:r>
              <a:r>
                <a:rPr lang="en-US" altLang="zh-CN" sz="3200" b="1" dirty="0">
                  <a:latin typeface="黑体" panose="02010609060101010101" pitchFamily="2" charset="-122"/>
                  <a:ea typeface="黑体" panose="02010609060101010101" pitchFamily="2" charset="-122"/>
                </a:rPr>
                <a:t>0</a:t>
              </a:r>
              <a:r>
                <a:rPr lang="zh-CN" altLang="en-US" sz="3200" b="1" dirty="0">
                  <a:latin typeface="黑体" panose="02010609060101010101" pitchFamily="2" charset="-122"/>
                  <a:ea typeface="黑体" panose="02010609060101010101" pitchFamily="2" charset="-122"/>
                </a:rPr>
                <a:t>学时）</a:t>
              </a:r>
              <a:endParaRPr lang="zh-CN" altLang="en-US" sz="3200" b="1" dirty="0">
                <a:latin typeface="黑体" panose="02010609060101010101" pitchFamily="2" charset="-122"/>
                <a:ea typeface="黑体" panose="02010609060101010101" pitchFamily="2"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4" name="Rectangle 6"/>
          <p:cNvSpPr>
            <a:spLocks noRot="1"/>
          </p:cNvSpPr>
          <p:nvPr/>
        </p:nvSpPr>
        <p:spPr>
          <a:xfrm>
            <a:off x="152400" y="1204595"/>
            <a:ext cx="8893175" cy="519113"/>
          </a:xfrm>
          <a:prstGeom prst="rect">
            <a:avLst/>
          </a:prstGeom>
          <a:noFill/>
          <a:ln w="9525">
            <a:noFill/>
          </a:ln>
        </p:spPr>
        <p:txBody>
          <a:bodyPr lIns="91432" tIns="45715" rIns="91432" bIns="45715" anchor="t" anchorCtr="0">
            <a:spAutoFit/>
          </a:bodyPr>
          <a:p>
            <a:pPr defTabSz="1167130">
              <a:spcBef>
                <a:spcPct val="20000"/>
              </a:spcBef>
              <a:buClr>
                <a:schemeClr val="hlink"/>
              </a:buClr>
            </a:pPr>
            <a:r>
              <a:rPr lang="en-US" altLang="zh-CN" sz="2800" b="1" dirty="0">
                <a:solidFill>
                  <a:srgbClr val="FF0000"/>
                </a:solidFill>
                <a:latin typeface="Arial" panose="020B0604020202020204" pitchFamily="34" charset="0"/>
                <a:ea typeface="宋体" panose="02010600030101010101" pitchFamily="2" charset="-122"/>
              </a:rPr>
              <a:t>Electronic Design Automation : </a:t>
            </a:r>
            <a:r>
              <a:rPr lang="zh-CN" altLang="en-US" sz="2800" b="1" dirty="0">
                <a:solidFill>
                  <a:srgbClr val="FF0000"/>
                </a:solidFill>
                <a:latin typeface="Arial" panose="020B0604020202020204" pitchFamily="34" charset="0"/>
                <a:ea typeface="宋体" panose="02010600030101010101" pitchFamily="2" charset="-122"/>
              </a:rPr>
              <a:t>电子设计自动化</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160775" name="Rectangle 7"/>
          <p:cNvSpPr>
            <a:spLocks noRot="1"/>
          </p:cNvSpPr>
          <p:nvPr/>
        </p:nvSpPr>
        <p:spPr>
          <a:xfrm>
            <a:off x="571500" y="3346133"/>
            <a:ext cx="3313113" cy="503237"/>
          </a:xfrm>
          <a:prstGeom prst="rect">
            <a:avLst/>
          </a:prstGeom>
          <a:noFill/>
          <a:ln w="9525">
            <a:noFill/>
          </a:ln>
        </p:spPr>
        <p:txBody>
          <a:bodyPr lIns="91432" tIns="45715" rIns="91432" bIns="45715" anchor="t" anchorCtr="0">
            <a:spAutoFit/>
          </a:bodyPr>
          <a:p>
            <a:pPr defTabSz="1167130">
              <a:spcBef>
                <a:spcPct val="20000"/>
              </a:spcBef>
              <a:buClr>
                <a:schemeClr val="hlink"/>
              </a:buClr>
            </a:pPr>
            <a:r>
              <a:rPr lang="zh-CN" altLang="en-US" sz="2700" b="1" dirty="0">
                <a:latin typeface="Arial" panose="020B0604020202020204" pitchFamily="34" charset="0"/>
                <a:ea typeface="宋体" panose="02010600030101010101" pitchFamily="2" charset="-122"/>
              </a:rPr>
              <a:t>常用软件：</a:t>
            </a:r>
            <a:r>
              <a:rPr lang="en-US" altLang="zh-CN" sz="2700" b="1" dirty="0">
                <a:latin typeface="Arial" panose="020B0604020202020204" pitchFamily="34" charset="0"/>
                <a:ea typeface="宋体" panose="02010600030101010101" pitchFamily="2" charset="-122"/>
              </a:rPr>
              <a:t>PSpice</a:t>
            </a:r>
            <a:endParaRPr lang="en-US" altLang="zh-CN" sz="2700" b="1" dirty="0">
              <a:latin typeface="Arial" panose="020B0604020202020204" pitchFamily="34" charset="0"/>
              <a:ea typeface="宋体" panose="02010600030101010101" pitchFamily="2" charset="-122"/>
            </a:endParaRPr>
          </a:p>
        </p:txBody>
      </p:sp>
      <p:sp>
        <p:nvSpPr>
          <p:cNvPr id="160776" name="Rectangle 8"/>
          <p:cNvSpPr>
            <a:spLocks noRot="1"/>
          </p:cNvSpPr>
          <p:nvPr/>
        </p:nvSpPr>
        <p:spPr>
          <a:xfrm>
            <a:off x="5429250" y="3346133"/>
            <a:ext cx="2338388" cy="503237"/>
          </a:xfrm>
          <a:prstGeom prst="rect">
            <a:avLst/>
          </a:prstGeom>
          <a:noFill/>
          <a:ln w="9525">
            <a:noFill/>
          </a:ln>
        </p:spPr>
        <p:txBody>
          <a:bodyPr lIns="91432" tIns="45715" rIns="91432" bIns="45715" anchor="t" anchorCtr="0">
            <a:spAutoFit/>
          </a:bodyPr>
          <a:p>
            <a:pPr defTabSz="1167130">
              <a:spcBef>
                <a:spcPct val="20000"/>
              </a:spcBef>
              <a:buClr>
                <a:schemeClr val="hlink"/>
              </a:buClr>
            </a:pPr>
            <a:r>
              <a:rPr lang="en-US" altLang="zh-CN" sz="2700" b="1" dirty="0">
                <a:latin typeface="Arial" panose="020B0604020202020204" pitchFamily="34" charset="0"/>
                <a:ea typeface="宋体" panose="02010600030101010101" pitchFamily="2" charset="-122"/>
              </a:rPr>
              <a:t>Multisim</a:t>
            </a:r>
            <a:endParaRPr lang="en-US" altLang="zh-CN" sz="2700" b="1" dirty="0">
              <a:latin typeface="Arial" panose="020B0604020202020204" pitchFamily="34" charset="0"/>
              <a:ea typeface="宋体" panose="02010600030101010101" pitchFamily="2" charset="-122"/>
            </a:endParaRPr>
          </a:p>
        </p:txBody>
      </p:sp>
      <p:sp>
        <p:nvSpPr>
          <p:cNvPr id="160777" name="Rectangle 9"/>
          <p:cNvSpPr>
            <a:spLocks noRot="1"/>
          </p:cNvSpPr>
          <p:nvPr/>
        </p:nvSpPr>
        <p:spPr>
          <a:xfrm>
            <a:off x="3929063" y="3346133"/>
            <a:ext cx="2341562" cy="503237"/>
          </a:xfrm>
          <a:prstGeom prst="rect">
            <a:avLst/>
          </a:prstGeom>
          <a:noFill/>
          <a:ln w="9525">
            <a:noFill/>
          </a:ln>
        </p:spPr>
        <p:txBody>
          <a:bodyPr lIns="91432" tIns="45715" rIns="91432" bIns="45715" anchor="t" anchorCtr="0">
            <a:spAutoFit/>
          </a:bodyPr>
          <a:p>
            <a:pPr defTabSz="1167130">
              <a:spcBef>
                <a:spcPct val="20000"/>
              </a:spcBef>
              <a:buClr>
                <a:schemeClr val="hlink"/>
              </a:buClr>
            </a:pPr>
            <a:r>
              <a:rPr lang="en-US" altLang="zh-CN" sz="2700" b="1" dirty="0">
                <a:latin typeface="Arial" panose="020B0604020202020204" pitchFamily="34" charset="0"/>
                <a:ea typeface="宋体" panose="02010600030101010101" pitchFamily="2" charset="-122"/>
              </a:rPr>
              <a:t>EWB</a:t>
            </a:r>
            <a:endParaRPr lang="en-US" altLang="zh-CN" sz="2700" b="1" dirty="0">
              <a:latin typeface="Arial" panose="020B0604020202020204" pitchFamily="34" charset="0"/>
              <a:ea typeface="宋体" panose="02010600030101010101" pitchFamily="2" charset="-122"/>
            </a:endParaRPr>
          </a:p>
        </p:txBody>
      </p:sp>
      <p:sp>
        <p:nvSpPr>
          <p:cNvPr id="160778" name="Rectangle 10"/>
          <p:cNvSpPr/>
          <p:nvPr/>
        </p:nvSpPr>
        <p:spPr>
          <a:xfrm>
            <a:off x="125413" y="1868170"/>
            <a:ext cx="8858250" cy="1385888"/>
          </a:xfrm>
          <a:prstGeom prst="rect">
            <a:avLst/>
          </a:prstGeom>
          <a:noFill/>
          <a:ln w="9525">
            <a:noFill/>
          </a:ln>
        </p:spPr>
        <p:txBody>
          <a:bodyPr lIns="91432" tIns="45715" rIns="91432" bIns="45715" anchor="t" anchorCtr="0">
            <a:spAutoFit/>
          </a:bodyPr>
          <a:p>
            <a:pPr defTabSz="1167130">
              <a:spcBef>
                <a:spcPct val="20000"/>
              </a:spcBef>
              <a:buClr>
                <a:schemeClr val="hlink"/>
              </a:buClr>
            </a:pPr>
            <a:r>
              <a:rPr lang="en-US" altLang="zh-CN" sz="2800" dirty="0">
                <a:latin typeface="黑体" panose="02010609060101010101" pitchFamily="2" charset="-122"/>
                <a:ea typeface="黑体" panose="02010609060101010101" pitchFamily="2" charset="-122"/>
              </a:rPr>
              <a:t>    EDA</a:t>
            </a:r>
            <a:r>
              <a:rPr lang="zh-CN" altLang="en-US" sz="2800" dirty="0">
                <a:latin typeface="黑体" panose="02010609060101010101" pitchFamily="2" charset="-122"/>
                <a:ea typeface="黑体" panose="02010609060101010101" pitchFamily="2" charset="-122"/>
              </a:rPr>
              <a:t>工具使电子电路和电子系统的设计产生了革命性的变化，它掘弃了靠硬件调试来达到设计目标的繁琐过程，实现了硬件设计软件化。</a:t>
            </a:r>
            <a:endParaRPr lang="zh-CN" altLang="en-US" sz="2800" dirty="0">
              <a:latin typeface="黑体" panose="02010609060101010101" pitchFamily="2" charset="-122"/>
              <a:ea typeface="黑体" panose="02010609060101010101" pitchFamily="2" charset="-122"/>
            </a:endParaRPr>
          </a:p>
        </p:txBody>
      </p:sp>
      <p:grpSp>
        <p:nvGrpSpPr>
          <p:cNvPr id="6" name="组合 11"/>
          <p:cNvGrpSpPr/>
          <p:nvPr/>
        </p:nvGrpSpPr>
        <p:grpSpPr>
          <a:xfrm>
            <a:off x="325438" y="269558"/>
            <a:ext cx="4537075" cy="806450"/>
            <a:chOff x="0" y="2857496"/>
            <a:chExt cx="4537075" cy="805815"/>
          </a:xfrm>
        </p:grpSpPr>
        <p:sp>
          <p:nvSpPr>
            <p:cNvPr id="160772" name="Rectangle 4"/>
            <p:cNvSpPr>
              <a:spLocks noRot="1" noChangeArrowheads="1"/>
            </p:cNvSpPr>
            <p:nvPr/>
          </p:nvSpPr>
          <p:spPr bwMode="auto">
            <a:xfrm>
              <a:off x="0" y="2857496"/>
              <a:ext cx="4537075" cy="708030"/>
            </a:xfrm>
            <a:prstGeom prst="rect">
              <a:avLst/>
            </a:prstGeom>
            <a:noFill/>
            <a:ln w="9525" algn="ctr">
              <a:noFill/>
              <a:miter lim="800000"/>
            </a:ln>
            <a:effectLst/>
          </p:spPr>
          <p:txBody>
            <a:bodyPr lIns="91432" tIns="45715" rIns="91432" bIns="45715">
              <a:spAutoFit/>
            </a:bodyPr>
            <a:p>
              <a:pPr defTabSz="914400" eaLnBrk="0" fontAlgn="base" hangingPunct="0">
                <a:spcBef>
                  <a:spcPct val="50000"/>
                </a:spcBef>
              </a:pPr>
              <a:r>
                <a:rPr lang="zh-CN" altLang="en-US" sz="4000" strike="noStrike" noProof="1" dirty="0">
                  <a:solidFill>
                    <a:srgbClr val="0000FF"/>
                  </a:solidFill>
                  <a:effectLst>
                    <a:outerShdw blurRad="38100" dist="38100" dir="2700000">
                      <a:srgbClr val="C0C0C0"/>
                    </a:outerShdw>
                  </a:effectLst>
                  <a:latin typeface="隶书" panose="02010509060101010101" pitchFamily="49" charset="-122"/>
                  <a:ea typeface="隶书" panose="02010509060101010101" pitchFamily="49" charset="-122"/>
                  <a:cs typeface="+mn-cs"/>
                </a:rPr>
                <a:t>四</a:t>
              </a:r>
              <a:r>
                <a:rPr lang="zh-CN" altLang="en-US" sz="4000" strike="noStrike" noProof="1" dirty="0">
                  <a:solidFill>
                    <a:srgbClr val="0000FF"/>
                  </a:solidFill>
                  <a:effectLst>
                    <a:outerShdw blurRad="38100" dist="38100" dir="2700000">
                      <a:srgbClr val="C0C0C0"/>
                    </a:outerShdw>
                  </a:effectLst>
                  <a:latin typeface="Times New Roman" panose="02020603050405020304" pitchFamily="18" charset="0"/>
                  <a:ea typeface="隶书" panose="02010509060101010101" pitchFamily="49" charset="-122"/>
                  <a:cs typeface="+mn-cs"/>
                </a:rPr>
                <a:t>、</a:t>
              </a:r>
              <a:r>
                <a:rPr lang="en-US" altLang="zh-CN" sz="4000" strike="noStrike" noProof="1" dirty="0">
                  <a:solidFill>
                    <a:srgbClr val="0000FF"/>
                  </a:solidFill>
                  <a:effectLst>
                    <a:outerShdw blurRad="38100" dist="38100" dir="2700000">
                      <a:srgbClr val="C0C0C0"/>
                    </a:outerShdw>
                  </a:effectLst>
                  <a:latin typeface="Times New Roman" panose="02020603050405020304" pitchFamily="18" charset="0"/>
                  <a:ea typeface="隶书" panose="02010509060101010101" pitchFamily="49" charset="-122"/>
                  <a:cs typeface="+mn-cs"/>
                </a:rPr>
                <a:t>EDA</a:t>
              </a:r>
              <a:r>
                <a:rPr lang="zh-CN" altLang="en-US" sz="4000" strike="noStrike" noProof="1" dirty="0">
                  <a:solidFill>
                    <a:srgbClr val="0000FF"/>
                  </a:solidFill>
                  <a:effectLst>
                    <a:outerShdw blurRad="38100" dist="38100" dir="2700000">
                      <a:srgbClr val="C0C0C0"/>
                    </a:outerShdw>
                  </a:effectLst>
                  <a:latin typeface="Times New Roman" panose="02020603050405020304" pitchFamily="18" charset="0"/>
                  <a:ea typeface="隶书" panose="02010509060101010101" pitchFamily="49" charset="-122"/>
                  <a:cs typeface="+mn-cs"/>
                </a:rPr>
                <a:t>技术简介</a:t>
              </a:r>
              <a:endParaRPr lang="zh-CN" altLang="en-US" sz="4000" strike="noStrike" noProof="1" dirty="0">
                <a:solidFill>
                  <a:srgbClr val="0000FF"/>
                </a:solidFill>
                <a:effectLst>
                  <a:outerShdw blurRad="38100" dist="38100" dir="2700000">
                    <a:srgbClr val="C0C0C0"/>
                  </a:outerShdw>
                </a:effectLst>
                <a:latin typeface="Times New Roman" panose="02020603050405020304" pitchFamily="18" charset="0"/>
                <a:ea typeface="隶书" panose="02010509060101010101" pitchFamily="49" charset="-122"/>
              </a:endParaRPr>
            </a:p>
          </p:txBody>
        </p:sp>
        <p:sp>
          <p:nvSpPr>
            <p:cNvPr id="20490" name="Line 3"/>
            <p:cNvSpPr/>
            <p:nvPr/>
          </p:nvSpPr>
          <p:spPr>
            <a:xfrm>
              <a:off x="214282" y="3617592"/>
              <a:ext cx="4077302" cy="45719"/>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0774"/>
                                        </p:tgtEl>
                                        <p:attrNameLst>
                                          <p:attrName>style.visibility</p:attrName>
                                        </p:attrNameLst>
                                      </p:cBhvr>
                                      <p:to>
                                        <p:strVal val="visible"/>
                                      </p:to>
                                    </p:set>
                                    <p:animEffect transition="in" filter="wipe(left)">
                                      <p:cBhvr>
                                        <p:cTn id="13" dur="500"/>
                                        <p:tgtEl>
                                          <p:spTgt spid="1607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60778"/>
                                        </p:tgtEl>
                                        <p:attrNameLst>
                                          <p:attrName>style.visibility</p:attrName>
                                        </p:attrNameLst>
                                      </p:cBhvr>
                                      <p:to>
                                        <p:strVal val="visible"/>
                                      </p:to>
                                    </p:set>
                                    <p:animEffect transition="in" filter="wipe(up)">
                                      <p:cBhvr>
                                        <p:cTn id="18" dur="500"/>
                                        <p:tgtEl>
                                          <p:spTgt spid="16077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0775"/>
                                        </p:tgtEl>
                                        <p:attrNameLst>
                                          <p:attrName>style.visibility</p:attrName>
                                        </p:attrNameLst>
                                      </p:cBhvr>
                                      <p:to>
                                        <p:strVal val="visible"/>
                                      </p:to>
                                    </p:set>
                                    <p:animEffect transition="in" filter="wipe(left)">
                                      <p:cBhvr>
                                        <p:cTn id="23" dur="500"/>
                                        <p:tgtEl>
                                          <p:spTgt spid="16077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0777"/>
                                        </p:tgtEl>
                                        <p:attrNameLst>
                                          <p:attrName>style.visibility</p:attrName>
                                        </p:attrNameLst>
                                      </p:cBhvr>
                                      <p:to>
                                        <p:strVal val="visible"/>
                                      </p:to>
                                    </p:set>
                                    <p:animEffect transition="in" filter="wipe(left)">
                                      <p:cBhvr>
                                        <p:cTn id="26" dur="500"/>
                                        <p:tgtEl>
                                          <p:spTgt spid="16077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0776"/>
                                        </p:tgtEl>
                                        <p:attrNameLst>
                                          <p:attrName>style.visibility</p:attrName>
                                        </p:attrNameLst>
                                      </p:cBhvr>
                                      <p:to>
                                        <p:strVal val="visible"/>
                                      </p:to>
                                    </p:set>
                                    <p:animEffect transition="in" filter="wipe(left)">
                                      <p:cBhvr>
                                        <p:cTn id="29"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p:bldP spid="160775" grpId="0"/>
      <p:bldP spid="160776" grpId="0"/>
      <p:bldP spid="160777" grpId="0"/>
      <p:bldP spid="1607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2"/>
          <p:cNvSpPr/>
          <p:nvPr/>
        </p:nvSpPr>
        <p:spPr>
          <a:xfrm>
            <a:off x="214313" y="1700213"/>
            <a:ext cx="8389937" cy="952500"/>
          </a:xfrm>
          <a:prstGeom prst="rect">
            <a:avLst/>
          </a:prstGeom>
          <a:noFill/>
          <a:ln w="9525">
            <a:noFill/>
          </a:ln>
        </p:spPr>
        <p:txBody>
          <a:bodyPr lIns="91432" tIns="45715" rIns="91432" bIns="45715" anchor="t" anchorCtr="0">
            <a:spAutoFit/>
          </a:bodyPr>
          <a:p>
            <a:pPr>
              <a:buClr>
                <a:srgbClr val="0000CC"/>
              </a:buClr>
              <a:buFont typeface="Wingdings" panose="05000000000000000000" pitchFamily="2" charset="2"/>
              <a:buChar char="§"/>
            </a:pPr>
            <a:r>
              <a:rPr lang="zh-CN" altLang="en-US" sz="2800" b="1" dirty="0">
                <a:latin typeface="仿宋_GB2312" pitchFamily="49" charset="-122"/>
                <a:ea typeface="仿宋_GB2312" pitchFamily="49" charset="-122"/>
              </a:rPr>
              <a:t>李小珉  电子技术基础</a:t>
            </a:r>
            <a:endParaRPr lang="zh-CN" altLang="en-US" sz="2800" b="1" dirty="0">
              <a:latin typeface="仿宋_GB2312" pitchFamily="49" charset="-122"/>
              <a:ea typeface="仿宋_GB2312" pitchFamily="49" charset="-122"/>
            </a:endParaRPr>
          </a:p>
          <a:p>
            <a:pPr>
              <a:buClr>
                <a:srgbClr val="0000CC"/>
              </a:buClr>
              <a:buFont typeface="Wingdings" panose="05000000000000000000" pitchFamily="2" charset="2"/>
              <a:buChar char="§"/>
            </a:pPr>
            <a:r>
              <a:rPr lang="zh-CN" altLang="en-US" sz="2800" b="1" dirty="0">
                <a:latin typeface="仿宋_GB2312" pitchFamily="49" charset="-122"/>
                <a:ea typeface="仿宋_GB2312" pitchFamily="49" charset="-122"/>
              </a:rPr>
              <a:t>康华光  电子技术基础（模拟部分和数字部分）</a:t>
            </a:r>
            <a:endParaRPr lang="zh-CN" altLang="en-US" sz="2800" b="1" dirty="0">
              <a:solidFill>
                <a:srgbClr val="000000"/>
              </a:solidFill>
              <a:latin typeface="仿宋_GB2312" pitchFamily="49" charset="-122"/>
              <a:ea typeface="仿宋_GB2312" pitchFamily="49" charset="-122"/>
            </a:endParaRPr>
          </a:p>
        </p:txBody>
      </p:sp>
      <p:sp>
        <p:nvSpPr>
          <p:cNvPr id="161795" name="Rectangle 3"/>
          <p:cNvSpPr>
            <a:spLocks noRot="1" noChangeArrowheads="1"/>
          </p:cNvSpPr>
          <p:nvPr/>
        </p:nvSpPr>
        <p:spPr bwMode="auto">
          <a:xfrm>
            <a:off x="395288" y="622300"/>
            <a:ext cx="3598863" cy="705485"/>
          </a:xfrm>
          <a:prstGeom prst="rect">
            <a:avLst/>
          </a:prstGeom>
          <a:noFill/>
          <a:ln w="9525" algn="ctr">
            <a:noFill/>
            <a:miter lim="800000"/>
          </a:ln>
          <a:effectLst/>
        </p:spPr>
        <p:txBody>
          <a:bodyPr lIns="91432" tIns="45715" rIns="91432" bIns="45715">
            <a:spAutoFit/>
          </a:bodyPr>
          <a:p>
            <a:pPr marL="0" marR="0" lvl="0" indent="0" algn="l" defTabSz="914400" rtl="0" eaLnBrk="0" fontAlgn="base" latinLnBrk="0" hangingPunct="0">
              <a:spcBef>
                <a:spcPct val="50000"/>
              </a:spcBef>
              <a:spcAft>
                <a:spcPct val="0"/>
              </a:spcAft>
              <a:buClrTx/>
              <a:buSzTx/>
              <a:buFontTx/>
              <a:buNone/>
              <a:defRPr/>
            </a:pPr>
            <a:r>
              <a:rPr kumimoji="0" lang="zh-CN" altLang="en-US" sz="4000" b="0" i="0"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rPr>
              <a:t>五、</a:t>
            </a:r>
            <a:r>
              <a:rPr kumimoji="0" lang="zh-CN" altLang="en-US" sz="40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rPr>
              <a:t>参考书</a:t>
            </a:r>
            <a:endParaRPr kumimoji="0" lang="zh-CN" altLang="en-US" sz="40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endParaRPr>
          </a:p>
        </p:txBody>
      </p:sp>
      <p:sp>
        <p:nvSpPr>
          <p:cNvPr id="161796" name="Rectangle 4"/>
          <p:cNvSpPr>
            <a:spLocks noRot="1" noChangeArrowheads="1"/>
          </p:cNvSpPr>
          <p:nvPr/>
        </p:nvSpPr>
        <p:spPr bwMode="auto">
          <a:xfrm>
            <a:off x="428625" y="3500438"/>
            <a:ext cx="5113338" cy="705485"/>
          </a:xfrm>
          <a:prstGeom prst="rect">
            <a:avLst/>
          </a:prstGeom>
          <a:noFill/>
          <a:ln w="9525" algn="ctr">
            <a:noFill/>
            <a:miter lim="800000"/>
          </a:ln>
          <a:effectLst/>
        </p:spPr>
        <p:txBody>
          <a:bodyPr lIns="91432" tIns="45715" rIns="91432" bIns="45715">
            <a:spAutoFit/>
          </a:bodyPr>
          <a:p>
            <a:pPr marL="0" marR="0" lvl="0" indent="0" algn="l" defTabSz="914400" rtl="0" eaLnBrk="0" fontAlgn="base" latinLnBrk="0" hangingPunct="0">
              <a:spcBef>
                <a:spcPct val="50000"/>
              </a:spcBef>
              <a:spcAft>
                <a:spcPct val="0"/>
              </a:spcAft>
              <a:buClrTx/>
              <a:buSzTx/>
              <a:buFontTx/>
              <a:buNone/>
              <a:defRPr/>
            </a:pPr>
            <a:r>
              <a:rPr kumimoji="0" lang="zh-CN" altLang="en-US" sz="4000" b="0" i="0" u="none" strike="noStrike" kern="1200" cap="none" spc="0" normalizeH="0" baseline="0" noProof="0" dirty="0" smtClean="0">
                <a:ln>
                  <a:noFill/>
                </a:ln>
                <a:solidFill>
                  <a:srgbClr val="0000FF"/>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rPr>
              <a:t>六、</a:t>
            </a:r>
            <a:r>
              <a:rPr kumimoji="0" lang="zh-CN" altLang="en-US" sz="40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rPr>
              <a:t>考核方法</a:t>
            </a:r>
            <a:endParaRPr kumimoji="0" lang="zh-CN" altLang="en-US" sz="40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隶书" panose="02010509060101010101" pitchFamily="49" charset="-122"/>
              <a:ea typeface="隶书" panose="02010509060101010101" pitchFamily="49" charset="-122"/>
              <a:cs typeface="+mn-cs"/>
            </a:endParaRPr>
          </a:p>
        </p:txBody>
      </p:sp>
      <p:sp>
        <p:nvSpPr>
          <p:cNvPr id="161797" name="Rectangle 5"/>
          <p:cNvSpPr/>
          <p:nvPr/>
        </p:nvSpPr>
        <p:spPr>
          <a:xfrm>
            <a:off x="825500" y="4724400"/>
            <a:ext cx="6983730" cy="520700"/>
          </a:xfrm>
          <a:prstGeom prst="rect">
            <a:avLst/>
          </a:prstGeom>
          <a:noFill/>
          <a:ln w="9525">
            <a:noFill/>
          </a:ln>
        </p:spPr>
        <p:txBody>
          <a:bodyPr wrap="square" lIns="91432" tIns="45715" rIns="91432" bIns="45715" anchor="t" anchorCtr="0">
            <a:spAutoFit/>
          </a:bodyPr>
          <a:p>
            <a:r>
              <a:rPr lang="zh-CN" altLang="en-US" sz="2800" dirty="0">
                <a:latin typeface="Arial" panose="020B0604020202020204" pitchFamily="34" charset="0"/>
                <a:ea typeface="黑体" panose="02010609060101010101" pitchFamily="2" charset="-122"/>
              </a:rPr>
              <a:t>平时</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期中考试（模电）</a:t>
            </a:r>
            <a:r>
              <a:rPr lang="en-US" altLang="zh-CN" sz="2800" dirty="0">
                <a:latin typeface="Arial" panose="020B0604020202020204" pitchFamily="34" charset="0"/>
                <a:ea typeface="黑体" panose="02010609060101010101" pitchFamily="2" charset="-122"/>
              </a:rPr>
              <a:t>+</a:t>
            </a:r>
            <a:r>
              <a:rPr lang="zh-CN" altLang="en-US" sz="2800" dirty="0">
                <a:latin typeface="Arial" panose="020B0604020202020204" pitchFamily="34" charset="0"/>
                <a:ea typeface="黑体" panose="02010609060101010101" pitchFamily="2" charset="-122"/>
              </a:rPr>
              <a:t>期末考试（数电）</a:t>
            </a:r>
            <a:endParaRPr lang="zh-CN" altLang="en-US" sz="2800" dirty="0">
              <a:latin typeface="Arial" panose="020B0604020202020204" pitchFamily="34" charset="0"/>
              <a:ea typeface="黑体" panose="02010609060101010101" pitchFamily="2" charset="-122"/>
            </a:endParaRPr>
          </a:p>
        </p:txBody>
      </p:sp>
      <p:sp>
        <p:nvSpPr>
          <p:cNvPr id="161798" name="Line 6"/>
          <p:cNvSpPr/>
          <p:nvPr/>
        </p:nvSpPr>
        <p:spPr>
          <a:xfrm>
            <a:off x="428625" y="1239838"/>
            <a:ext cx="242887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61799" name="Line 7"/>
          <p:cNvSpPr/>
          <p:nvPr/>
        </p:nvSpPr>
        <p:spPr>
          <a:xfrm>
            <a:off x="250825" y="4221163"/>
            <a:ext cx="3743325" cy="0"/>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1798"/>
                                        </p:tgtEl>
                                        <p:attrNameLst>
                                          <p:attrName>style.visibility</p:attrName>
                                        </p:attrNameLst>
                                      </p:cBhvr>
                                      <p:to>
                                        <p:strVal val="visible"/>
                                      </p:to>
                                    </p:set>
                                    <p:animEffect transition="in" filter="box(in)">
                                      <p:cBhvr>
                                        <p:cTn id="7" dur="500"/>
                                        <p:tgtEl>
                                          <p:spTgt spid="1617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1794"/>
                                        </p:tgtEl>
                                        <p:attrNameLst>
                                          <p:attrName>style.visibility</p:attrName>
                                        </p:attrNameLst>
                                      </p:cBhvr>
                                      <p:to>
                                        <p:strVal val="visible"/>
                                      </p:to>
                                    </p:set>
                                    <p:anim calcmode="lin" valueType="num">
                                      <p:cBhvr>
                                        <p:cTn id="12" dur="500" fill="hold"/>
                                        <p:tgtEl>
                                          <p:spTgt spid="161794"/>
                                        </p:tgtEl>
                                        <p:attrNameLst>
                                          <p:attrName>ppt_x</p:attrName>
                                        </p:attrNameLst>
                                      </p:cBhvr>
                                      <p:tavLst>
                                        <p:tav tm="0">
                                          <p:val>
                                            <p:strVal val="#ppt_x"/>
                                          </p:val>
                                        </p:tav>
                                        <p:tav tm="100000">
                                          <p:val>
                                            <p:strVal val="#ppt_x"/>
                                          </p:val>
                                        </p:tav>
                                      </p:tavLst>
                                    </p:anim>
                                    <p:anim calcmode="lin" valueType="num">
                                      <p:cBhvr>
                                        <p:cTn id="13" dur="500" fill="hold"/>
                                        <p:tgtEl>
                                          <p:spTgt spid="1617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61799"/>
                                        </p:tgtEl>
                                        <p:attrNameLst>
                                          <p:attrName>style.visibility</p:attrName>
                                        </p:attrNameLst>
                                      </p:cBhvr>
                                      <p:to>
                                        <p:strVal val="visible"/>
                                      </p:to>
                                    </p:set>
                                    <p:animEffect transition="in" filter="box(in)">
                                      <p:cBhvr>
                                        <p:cTn id="18" dur="500"/>
                                        <p:tgtEl>
                                          <p:spTgt spid="16179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1796"/>
                                        </p:tgtEl>
                                        <p:attrNameLst>
                                          <p:attrName>style.visibility</p:attrName>
                                        </p:attrNameLst>
                                      </p:cBhvr>
                                      <p:to>
                                        <p:strVal val="visible"/>
                                      </p:to>
                                    </p:set>
                                    <p:animEffect transition="in" filter="box(in)">
                                      <p:cBhvr>
                                        <p:cTn id="21" dur="500"/>
                                        <p:tgtEl>
                                          <p:spTgt spid="16179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61797"/>
                                        </p:tgtEl>
                                        <p:attrNameLst>
                                          <p:attrName>style.visibility</p:attrName>
                                        </p:attrNameLst>
                                      </p:cBhvr>
                                      <p:to>
                                        <p:strVal val="visible"/>
                                      </p:to>
                                    </p:set>
                                    <p:animEffect transition="in" filter="diamond(in)">
                                      <p:cBhvr>
                                        <p:cTn id="26" dur="5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6" grpId="0" bldLvl="0" animBg="1"/>
      <p:bldP spid="1617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4"/>
          <p:cNvSpPr/>
          <p:nvPr/>
        </p:nvSpPr>
        <p:spPr>
          <a:xfrm>
            <a:off x="1258888" y="1052513"/>
            <a:ext cx="6264275" cy="792162"/>
          </a:xfrm>
          <a:prstGeom prst="rect">
            <a:avLst/>
          </a:prstGeom>
          <a:noFill/>
          <a:ln w="9525">
            <a:noFill/>
          </a:ln>
        </p:spPr>
        <p:txBody>
          <a:bodyPr anchor="ctr" anchorCtr="0"/>
          <a:p>
            <a:pPr marL="342900" indent="-342900" algn="ctr">
              <a:lnSpc>
                <a:spcPct val="90000"/>
              </a:lnSpc>
              <a:spcBef>
                <a:spcPct val="20000"/>
              </a:spcBef>
            </a:pPr>
            <a:r>
              <a:rPr lang="en-US" altLang="zh-CN" sz="3600" b="1" dirty="0">
                <a:solidFill>
                  <a:srgbClr val="FFFF00"/>
                </a:solidFill>
                <a:latin typeface="Arial" panose="020B0604020202020204" pitchFamily="34" charset="0"/>
                <a:ea typeface="宋体" panose="02010600030101010101" pitchFamily="2" charset="-122"/>
              </a:rPr>
              <a:t>    </a:t>
            </a:r>
            <a:r>
              <a:rPr lang="zh-CN" altLang="en-US" sz="4800" b="1" dirty="0">
                <a:solidFill>
                  <a:srgbClr val="FF3300"/>
                </a:solidFill>
                <a:latin typeface="Arial" panose="020B0604020202020204" pitchFamily="34" charset="0"/>
                <a:ea typeface="宋体" panose="02010600030101010101" pitchFamily="2" charset="-122"/>
              </a:rPr>
              <a:t>电子技术基础</a:t>
            </a:r>
            <a:r>
              <a:rPr lang="zh-CN" altLang="en-US" sz="3600" b="1" dirty="0">
                <a:solidFill>
                  <a:srgbClr val="FF3300"/>
                </a:solidFill>
                <a:latin typeface="Arial" panose="020B0604020202020204" pitchFamily="34" charset="0"/>
                <a:ea typeface="宋体" panose="02010600030101010101" pitchFamily="2" charset="-122"/>
              </a:rPr>
              <a:t> </a:t>
            </a:r>
            <a:endParaRPr lang="zh-CN" altLang="en-US" sz="3600" dirty="0">
              <a:solidFill>
                <a:srgbClr val="FF3300"/>
              </a:solidFill>
              <a:latin typeface="Arial" panose="020B0604020202020204" pitchFamily="34" charset="0"/>
              <a:ea typeface="宋体" panose="02010600030101010101" pitchFamily="2" charset="-122"/>
            </a:endParaRPr>
          </a:p>
        </p:txBody>
      </p:sp>
      <p:sp>
        <p:nvSpPr>
          <p:cNvPr id="107525" name="Rectangle 5"/>
          <p:cNvSpPr/>
          <p:nvPr/>
        </p:nvSpPr>
        <p:spPr>
          <a:xfrm>
            <a:off x="2771775" y="2852738"/>
            <a:ext cx="3743325" cy="863600"/>
          </a:xfrm>
          <a:prstGeom prst="rect">
            <a:avLst/>
          </a:prstGeom>
          <a:noFill/>
          <a:ln w="9525" cap="flat" cmpd="sng">
            <a:solidFill>
              <a:schemeClr val="accent2"/>
            </a:solidFill>
            <a:prstDash val="solid"/>
            <a:miter/>
            <a:headEnd type="none" w="med" len="med"/>
            <a:tailEnd type="none" w="med" len="med"/>
          </a:ln>
        </p:spPr>
        <p:txBody>
          <a:bodyPr anchor="ctr" anchorCtr="0"/>
          <a:p>
            <a:pPr marL="342900" indent="-342900" algn="ctr">
              <a:spcBef>
                <a:spcPct val="20000"/>
              </a:spcBef>
            </a:pPr>
            <a:r>
              <a:rPr lang="zh-CN" altLang="en-US" sz="3600" b="1" dirty="0">
                <a:latin typeface="Arial" panose="020B0604020202020204" pitchFamily="34" charset="0"/>
                <a:ea typeface="宋体" panose="02010600030101010101" pitchFamily="2" charset="-122"/>
              </a:rPr>
              <a:t>模拟电子技术 </a:t>
            </a:r>
            <a:endParaRPr lang="zh-CN" altLang="en-US" sz="3600" dirty="0">
              <a:latin typeface="Arial" panose="020B0604020202020204" pitchFamily="34" charset="0"/>
              <a:ea typeface="宋体" panose="02010600030101010101" pitchFamily="2" charset="-122"/>
            </a:endParaRPr>
          </a:p>
        </p:txBody>
      </p:sp>
      <p:sp>
        <p:nvSpPr>
          <p:cNvPr id="22531" name="Line 6"/>
          <p:cNvSpPr/>
          <p:nvPr/>
        </p:nvSpPr>
        <p:spPr>
          <a:xfrm>
            <a:off x="0" y="2349500"/>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07527" name="Rectangle 7"/>
          <p:cNvSpPr/>
          <p:nvPr/>
        </p:nvSpPr>
        <p:spPr>
          <a:xfrm>
            <a:off x="2771775" y="4221163"/>
            <a:ext cx="3744913" cy="935037"/>
          </a:xfrm>
          <a:prstGeom prst="rect">
            <a:avLst/>
          </a:prstGeom>
          <a:noFill/>
          <a:ln w="9525" cap="flat" cmpd="sng">
            <a:solidFill>
              <a:schemeClr val="accent2"/>
            </a:solidFill>
            <a:prstDash val="solid"/>
            <a:miter/>
            <a:headEnd type="none" w="med" len="med"/>
            <a:tailEnd type="none" w="med" len="med"/>
          </a:ln>
        </p:spPr>
        <p:txBody>
          <a:bodyPr anchor="ctr" anchorCtr="0"/>
          <a:p>
            <a:pPr marL="342900" indent="-342900" algn="ctr">
              <a:spcBef>
                <a:spcPct val="20000"/>
              </a:spcBef>
            </a:pPr>
            <a:r>
              <a:rPr lang="en-US" altLang="zh-CN" sz="3600" b="1" dirty="0">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数字电子技术</a:t>
            </a:r>
            <a:endParaRPr lang="zh-CN" altLang="en-US" sz="3600"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wipe(left)">
                                      <p:cBhvr>
                                        <p:cTn id="7" dur="1000"/>
                                        <p:tgtEl>
                                          <p:spTgt spid="1075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7"/>
                                        </p:tgtEl>
                                        <p:attrNameLst>
                                          <p:attrName>style.visibility</p:attrName>
                                        </p:attrNameLst>
                                      </p:cBhvr>
                                      <p:to>
                                        <p:strVal val="visible"/>
                                      </p:to>
                                    </p:set>
                                    <p:animEffect transition="in" filter="wipe(left)">
                                      <p:cBhvr>
                                        <p:cTn id="12" dur="10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algn="ctr"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绪论</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318770" y="1484630"/>
            <a:ext cx="8505825" cy="3286125"/>
          </a:xfrm>
          <a:prstGeom prst="rect">
            <a:avLst/>
          </a:prstGeom>
        </p:spPr>
      </p:pic>
    </p:spTree>
    <p:custDataLst>
      <p:tags r:id="rId3"/>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57175" y="1196975"/>
            <a:ext cx="8629650" cy="5457825"/>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56870" y="1052830"/>
            <a:ext cx="8429625" cy="2362200"/>
          </a:xfrm>
          <a:prstGeom prst="rect">
            <a:avLst/>
          </a:prstGeom>
        </p:spPr>
      </p:pic>
      <p:pic>
        <p:nvPicPr>
          <p:cNvPr id="4" name="图片 3"/>
          <p:cNvPicPr>
            <a:picLocks noChangeAspect="1"/>
          </p:cNvPicPr>
          <p:nvPr/>
        </p:nvPicPr>
        <p:blipFill>
          <a:blip r:embed="rId1"/>
          <a:stretch>
            <a:fillRect/>
          </a:stretch>
        </p:blipFill>
        <p:spPr>
          <a:xfrm>
            <a:off x="2411730" y="3415030"/>
            <a:ext cx="4704715" cy="3316605"/>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47650" y="1124585"/>
            <a:ext cx="8648700" cy="3248025"/>
          </a:xfrm>
          <a:prstGeom prst="rect">
            <a:avLst/>
          </a:prstGeom>
        </p:spPr>
      </p:pic>
      <p:pic>
        <p:nvPicPr>
          <p:cNvPr id="4" name="图片 3"/>
          <p:cNvPicPr>
            <a:picLocks noChangeAspect="1"/>
          </p:cNvPicPr>
          <p:nvPr/>
        </p:nvPicPr>
        <p:blipFill>
          <a:blip r:embed="rId1"/>
          <a:stretch>
            <a:fillRect/>
          </a:stretch>
        </p:blipFill>
        <p:spPr>
          <a:xfrm>
            <a:off x="5076190" y="4391025"/>
            <a:ext cx="3781425" cy="2466975"/>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362075" y="1412875"/>
            <a:ext cx="6419850" cy="525780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914400" y="895350"/>
            <a:ext cx="5334000" cy="583565"/>
          </a:xfrm>
          <a:prstGeom prst="rect">
            <a:avLst/>
          </a:prstGeom>
          <a:noFill/>
          <a:ln w="12700">
            <a:noFill/>
          </a:ln>
        </p:spPr>
        <p:txBody>
          <a:bodyPr anchor="t" anchorCtr="0">
            <a:spAutoFit/>
          </a:bodyPr>
          <a:p>
            <a:pPr>
              <a:spcBef>
                <a:spcPct val="50000"/>
              </a:spcBef>
            </a:pPr>
            <a:endParaRPr lang="zh-CN" altLang="zh-CN" sz="3200" b="1" dirty="0">
              <a:latin typeface="Times New Roman" panose="02020603050405020304" pitchFamily="18" charset="0"/>
              <a:ea typeface="长城粗隶书" pitchFamily="49" charset="-122"/>
            </a:endParaRPr>
          </a:p>
        </p:txBody>
      </p:sp>
      <p:sp>
        <p:nvSpPr>
          <p:cNvPr id="23554" name="Text Box 4"/>
          <p:cNvSpPr txBox="1"/>
          <p:nvPr/>
        </p:nvSpPr>
        <p:spPr>
          <a:xfrm>
            <a:off x="1219200" y="228600"/>
            <a:ext cx="6934200" cy="768350"/>
          </a:xfrm>
          <a:prstGeom prst="rect">
            <a:avLst/>
          </a:prstGeom>
          <a:noFill/>
          <a:ln w="9525">
            <a:noFill/>
          </a:ln>
        </p:spPr>
        <p:txBody>
          <a:bodyPr anchor="t" anchorCtr="0">
            <a:spAutoFit/>
          </a:bodyPr>
          <a:p>
            <a:pPr>
              <a:spcBef>
                <a:spcPct val="50000"/>
              </a:spcBef>
            </a:pPr>
            <a:endParaRPr lang="zh-CN" altLang="zh-CN" sz="4400" dirty="0">
              <a:latin typeface="Times New Roman" panose="02020603050405020304" pitchFamily="18" charset="0"/>
              <a:ea typeface="宋体" panose="02010600030101010101" pitchFamily="2" charset="-122"/>
            </a:endParaRPr>
          </a:p>
        </p:txBody>
      </p:sp>
      <p:sp>
        <p:nvSpPr>
          <p:cNvPr id="23555" name="Text Box 5"/>
          <p:cNvSpPr txBox="1"/>
          <p:nvPr/>
        </p:nvSpPr>
        <p:spPr>
          <a:xfrm>
            <a:off x="468313" y="333375"/>
            <a:ext cx="7920037" cy="706755"/>
          </a:xfrm>
          <a:prstGeom prst="rect">
            <a:avLst/>
          </a:prstGeom>
          <a:noFill/>
          <a:ln w="9525">
            <a:noFill/>
          </a:ln>
        </p:spPr>
        <p:txBody>
          <a:bodyPr anchor="t" anchorCtr="0">
            <a:spAutoFit/>
          </a:bodyPr>
          <a:p>
            <a:pPr>
              <a:spcBef>
                <a:spcPct val="50000"/>
              </a:spcBef>
            </a:pPr>
            <a:r>
              <a:rPr lang="zh-CN" altLang="en-US" sz="4000" b="1" dirty="0">
                <a:solidFill>
                  <a:srgbClr val="FF5050"/>
                </a:solidFill>
                <a:latin typeface="黑体" panose="02010609060101010101" pitchFamily="2" charset="-122"/>
                <a:ea typeface="黑体" panose="02010609060101010101" pitchFamily="2" charset="-122"/>
              </a:rPr>
              <a:t>第一篇</a:t>
            </a:r>
            <a:r>
              <a:rPr lang="en-US" altLang="zh-CN" sz="4000" b="1" dirty="0">
                <a:solidFill>
                  <a:srgbClr val="FF5050"/>
                </a:solidFill>
                <a:latin typeface="黑体" panose="02010609060101010101" pitchFamily="2" charset="-122"/>
                <a:ea typeface="黑体" panose="02010609060101010101" pitchFamily="2" charset="-122"/>
              </a:rPr>
              <a:t>: </a:t>
            </a:r>
            <a:r>
              <a:rPr lang="zh-CN" altLang="en-US" sz="4000" b="1" dirty="0">
                <a:solidFill>
                  <a:srgbClr val="FF5050"/>
                </a:solidFill>
                <a:latin typeface="黑体" panose="02010609060101010101" pitchFamily="2" charset="-122"/>
                <a:ea typeface="黑体" panose="02010609060101010101" pitchFamily="2" charset="-122"/>
              </a:rPr>
              <a:t>模拟电子技术</a:t>
            </a:r>
            <a:endParaRPr lang="zh-CN" altLang="en-US" sz="4000" b="1" dirty="0">
              <a:solidFill>
                <a:srgbClr val="FF5050"/>
              </a:solidFill>
              <a:latin typeface="黑体" panose="02010609060101010101" pitchFamily="2" charset="-122"/>
              <a:ea typeface="黑体" panose="02010609060101010101" pitchFamily="2" charset="-122"/>
            </a:endParaRPr>
          </a:p>
        </p:txBody>
      </p:sp>
      <p:sp>
        <p:nvSpPr>
          <p:cNvPr id="23556" name="Line 6"/>
          <p:cNvSpPr/>
          <p:nvPr/>
        </p:nvSpPr>
        <p:spPr>
          <a:xfrm>
            <a:off x="0" y="1628775"/>
            <a:ext cx="9144000" cy="0"/>
          </a:xfrm>
          <a:prstGeom prst="line">
            <a:avLst/>
          </a:prstGeom>
          <a:ln w="19050" cap="flat" cmpd="sng">
            <a:solidFill>
              <a:schemeClr val="fo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3557" name="Line 7"/>
          <p:cNvSpPr/>
          <p:nvPr/>
        </p:nvSpPr>
        <p:spPr>
          <a:xfrm>
            <a:off x="0" y="1341438"/>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2" name="Group 18"/>
          <p:cNvGrpSpPr/>
          <p:nvPr/>
        </p:nvGrpSpPr>
        <p:grpSpPr>
          <a:xfrm>
            <a:off x="1979613" y="2133600"/>
            <a:ext cx="5614987" cy="3314700"/>
            <a:chOff x="1247" y="1344"/>
            <a:chExt cx="3537" cy="2088"/>
          </a:xfrm>
        </p:grpSpPr>
        <p:sp>
          <p:nvSpPr>
            <p:cNvPr id="23559" name="Text Box 3"/>
            <p:cNvSpPr txBox="1"/>
            <p:nvPr/>
          </p:nvSpPr>
          <p:spPr>
            <a:xfrm>
              <a:off x="1429" y="1344"/>
              <a:ext cx="3039" cy="365"/>
            </a:xfrm>
            <a:prstGeom prst="rect">
              <a:avLst/>
            </a:prstGeom>
            <a:noFill/>
            <a:ln w="12700">
              <a:noFill/>
            </a:ln>
          </p:spPr>
          <p:txBody>
            <a:bodyPr anchor="t" anchorCtr="0">
              <a:spAutoFit/>
            </a:bodyPr>
            <a:p>
              <a:pPr>
                <a:spcBef>
                  <a:spcPct val="50000"/>
                </a:spcBef>
              </a:pPr>
              <a:r>
                <a:rPr lang="zh-CN" altLang="en-US" sz="3200" b="1" dirty="0">
                  <a:latin typeface="黑体" panose="02010609060101010101" pitchFamily="2" charset="-122"/>
                  <a:ea typeface="黑体" panose="02010609060101010101" pitchFamily="2" charset="-122"/>
                </a:rPr>
                <a:t>一、半导体器件</a:t>
              </a:r>
              <a:endParaRPr lang="zh-CN" altLang="en-US" sz="3200" b="1" dirty="0">
                <a:latin typeface="黑体" panose="02010609060101010101" pitchFamily="2" charset="-122"/>
                <a:ea typeface="黑体" panose="02010609060101010101" pitchFamily="2" charset="-122"/>
              </a:endParaRPr>
            </a:p>
          </p:txBody>
        </p:sp>
        <p:sp>
          <p:nvSpPr>
            <p:cNvPr id="23560" name="Text Box 8"/>
            <p:cNvSpPr txBox="1"/>
            <p:nvPr/>
          </p:nvSpPr>
          <p:spPr>
            <a:xfrm>
              <a:off x="1429" y="1797"/>
              <a:ext cx="2495" cy="366"/>
            </a:xfrm>
            <a:prstGeom prst="rect">
              <a:avLst/>
            </a:prstGeom>
            <a:noFill/>
            <a:ln w="12700">
              <a:noFill/>
            </a:ln>
          </p:spPr>
          <p:txBody>
            <a:bodyPr anchor="t" anchorCtr="0">
              <a:spAutoFit/>
            </a:bodyPr>
            <a:p>
              <a:pPr>
                <a:spcBef>
                  <a:spcPct val="50000"/>
                </a:spcBef>
              </a:pPr>
              <a:r>
                <a:rPr lang="zh-CN" altLang="en-US" sz="3200" b="1" dirty="0">
                  <a:latin typeface="黑体" panose="02010609060101010101" pitchFamily="2" charset="-122"/>
                  <a:ea typeface="黑体" panose="02010609060101010101" pitchFamily="2" charset="-122"/>
                </a:rPr>
                <a:t>二、放大器基础</a:t>
              </a:r>
              <a:endParaRPr lang="zh-CN" altLang="en-US" sz="3200" b="1" dirty="0">
                <a:latin typeface="黑体" panose="02010609060101010101" pitchFamily="2" charset="-122"/>
                <a:ea typeface="黑体" panose="02010609060101010101" pitchFamily="2" charset="-122"/>
              </a:endParaRPr>
            </a:p>
          </p:txBody>
        </p:sp>
        <p:sp>
          <p:nvSpPr>
            <p:cNvPr id="23561" name="Text Box 9"/>
            <p:cNvSpPr txBox="1"/>
            <p:nvPr/>
          </p:nvSpPr>
          <p:spPr>
            <a:xfrm>
              <a:off x="1429" y="2205"/>
              <a:ext cx="2268" cy="365"/>
            </a:xfrm>
            <a:prstGeom prst="rect">
              <a:avLst/>
            </a:prstGeom>
            <a:noFill/>
            <a:ln w="12700">
              <a:noFill/>
            </a:ln>
          </p:spPr>
          <p:txBody>
            <a:bodyPr anchor="t" anchorCtr="0">
              <a:spAutoFit/>
            </a:bodyPr>
            <a:p>
              <a:pPr>
                <a:spcBef>
                  <a:spcPct val="50000"/>
                </a:spcBef>
              </a:pPr>
              <a:r>
                <a:rPr lang="zh-CN" altLang="en-US" sz="3200" b="1" dirty="0">
                  <a:latin typeface="黑体" panose="02010609060101010101" pitchFamily="2" charset="-122"/>
                  <a:ea typeface="黑体" panose="02010609060101010101" pitchFamily="2" charset="-122"/>
                </a:rPr>
                <a:t>三、反馈电路</a:t>
              </a:r>
              <a:endParaRPr lang="zh-CN" altLang="en-US" sz="3200" b="1" dirty="0">
                <a:latin typeface="黑体" panose="02010609060101010101" pitchFamily="2" charset="-122"/>
                <a:ea typeface="黑体" panose="02010609060101010101" pitchFamily="2" charset="-122"/>
              </a:endParaRPr>
            </a:p>
          </p:txBody>
        </p:sp>
        <p:sp>
          <p:nvSpPr>
            <p:cNvPr id="23562" name="Text Box 10"/>
            <p:cNvSpPr txBox="1"/>
            <p:nvPr/>
          </p:nvSpPr>
          <p:spPr>
            <a:xfrm>
              <a:off x="1247" y="2614"/>
              <a:ext cx="3537" cy="365"/>
            </a:xfrm>
            <a:prstGeom prst="rect">
              <a:avLst/>
            </a:prstGeom>
            <a:noFill/>
            <a:ln w="12700">
              <a:noFill/>
            </a:ln>
          </p:spPr>
          <p:txBody>
            <a:bodyPr anchor="t" anchorCtr="0">
              <a:spAutoFit/>
            </a:bodyPr>
            <a:p>
              <a:pPr algn="ctr">
                <a:spcBef>
                  <a:spcPct val="50000"/>
                </a:spcBef>
              </a:pPr>
              <a:r>
                <a:rPr lang="zh-CN" altLang="en-US" sz="3200" b="1" dirty="0">
                  <a:latin typeface="黑体" panose="02010609060101010101" pitchFamily="2" charset="-122"/>
                  <a:ea typeface="黑体" panose="02010609060101010101" pitchFamily="2" charset="-122"/>
                </a:rPr>
                <a:t>四、集成运算放大器的应用</a:t>
              </a:r>
              <a:endParaRPr lang="zh-CN" altLang="en-US" sz="3200" b="1" dirty="0">
                <a:latin typeface="黑体" panose="02010609060101010101" pitchFamily="2" charset="-122"/>
                <a:ea typeface="黑体" panose="02010609060101010101" pitchFamily="2" charset="-122"/>
              </a:endParaRPr>
            </a:p>
          </p:txBody>
        </p:sp>
        <p:sp>
          <p:nvSpPr>
            <p:cNvPr id="23563" name="Text Box 11"/>
            <p:cNvSpPr txBox="1"/>
            <p:nvPr/>
          </p:nvSpPr>
          <p:spPr>
            <a:xfrm>
              <a:off x="1429" y="3067"/>
              <a:ext cx="2222" cy="365"/>
            </a:xfrm>
            <a:prstGeom prst="rect">
              <a:avLst/>
            </a:prstGeom>
            <a:noFill/>
            <a:ln w="12700">
              <a:noFill/>
            </a:ln>
          </p:spPr>
          <p:txBody>
            <a:bodyPr anchor="t" anchorCtr="0">
              <a:spAutoFit/>
            </a:bodyPr>
            <a:p>
              <a:pPr>
                <a:spcBef>
                  <a:spcPct val="50000"/>
                </a:spcBef>
              </a:pPr>
              <a:r>
                <a:rPr lang="zh-CN" altLang="en-US" sz="3200" b="1" dirty="0">
                  <a:latin typeface="黑体" panose="02010609060101010101" pitchFamily="2" charset="-122"/>
                  <a:ea typeface="黑体" panose="02010609060101010101" pitchFamily="2" charset="-122"/>
                </a:rPr>
                <a:t>五、直流稳压电源</a:t>
              </a:r>
              <a:endParaRPr lang="zh-CN" altLang="en-US" sz="3200" b="1" dirty="0">
                <a:latin typeface="黑体" panose="02010609060101010101" pitchFamily="2" charset="-122"/>
                <a:ea typeface="黑体" panose="02010609060101010101" pitchFamily="2" charset="-122"/>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4" name="Text Box 4"/>
          <p:cNvSpPr txBox="1">
            <a:spLocks noChangeArrowheads="1"/>
          </p:cNvSpPr>
          <p:nvPr/>
        </p:nvSpPr>
        <p:spPr bwMode="auto">
          <a:xfrm>
            <a:off x="0" y="620713"/>
            <a:ext cx="5942013" cy="706755"/>
          </a:xfrm>
          <a:prstGeom prst="rect">
            <a:avLst/>
          </a:prstGeom>
          <a:noFill/>
          <a:ln w="12700" cap="sq" algn="ctr">
            <a:noFill/>
            <a:miter lim="800000"/>
            <a:headEnd type="none" w="sm" len="sm"/>
            <a:tailEnd type="none" w="sm" len="sm"/>
          </a:ln>
          <a:effectLst/>
        </p:spPr>
        <p:txBody>
          <a:bodyPr>
            <a:spAutoFit/>
          </a:bodyPr>
          <a:lstStyle/>
          <a:p>
            <a:pPr marR="0" algn="ctr" defTabSz="914400">
              <a:spcBef>
                <a:spcPct val="50000"/>
              </a:spcBef>
              <a:buClrTx/>
              <a:buSzTx/>
              <a:defRPr/>
            </a:pPr>
            <a:r>
              <a:rPr kumimoji="1" lang="en-US" altLang="zh-CN" sz="40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1.1</a:t>
            </a:r>
            <a:r>
              <a:rPr kumimoji="1" lang="zh-CN" altLang="en-US" sz="40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半导体的基础知识</a:t>
            </a:r>
            <a:endParaRPr kumimoji="1" lang="zh-CN" altLang="en-US" sz="40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71685" name="Text Box 5"/>
          <p:cNvSpPr txBox="1">
            <a:spLocks noChangeArrowheads="1"/>
          </p:cNvSpPr>
          <p:nvPr/>
        </p:nvSpPr>
        <p:spPr bwMode="auto">
          <a:xfrm>
            <a:off x="2195513" y="3716338"/>
            <a:ext cx="5329238" cy="460375"/>
          </a:xfrm>
          <a:prstGeom prst="rect">
            <a:avLst/>
          </a:prstGeom>
          <a:noFill/>
          <a:ln w="12700" cap="sq" algn="ctr">
            <a:noFill/>
            <a:miter lim="800000"/>
            <a:headEnd type="none" w="sm" len="sm"/>
            <a:tailEnd type="none" w="sm" len="sm"/>
          </a:ln>
          <a:effectLst/>
        </p:spPr>
        <p:txBody>
          <a:bodyPr>
            <a:spAutoFit/>
          </a:bodyPr>
          <a:lstStyle/>
          <a:p>
            <a:pPr marR="0" algn="ctr" defTabSz="914400">
              <a:spcBef>
                <a:spcPct val="50000"/>
              </a:spcBef>
              <a:buClrTx/>
              <a:buSzTx/>
              <a:defRPr/>
            </a:pPr>
            <a:endParaRPr kumimoji="1" lang="zh-CN" altLang="zh-CN" sz="24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71686" name="Text Box 6"/>
          <p:cNvSpPr txBox="1">
            <a:spLocks noChangeArrowheads="1"/>
          </p:cNvSpPr>
          <p:nvPr/>
        </p:nvSpPr>
        <p:spPr bwMode="auto">
          <a:xfrm>
            <a:off x="1908175" y="2205038"/>
            <a:ext cx="4392613" cy="583565"/>
          </a:xfrm>
          <a:prstGeom prst="rect">
            <a:avLst/>
          </a:prstGeom>
          <a:noFill/>
          <a:ln w="12700" cap="sq" algn="ctr">
            <a:noFill/>
            <a:miter lim="800000"/>
            <a:headEnd type="none" w="sm" len="sm"/>
            <a:tailEnd type="none" w="sm" len="sm"/>
          </a:ln>
          <a:effectLst/>
        </p:spPr>
        <p:txBody>
          <a:bodyPr>
            <a:spAutoFit/>
          </a:bodyPr>
          <a:lstStyle/>
          <a:p>
            <a:pPr marR="0" algn="ctr" defTabSz="914400">
              <a:spcBef>
                <a:spcPct val="50000"/>
              </a:spcBef>
              <a:buClrTx/>
              <a:buSzTx/>
              <a:defRPr/>
            </a:pPr>
            <a:r>
              <a:rPr kumimoji="1" lang="en-US" altLang="zh-CN"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1.1.1  </a:t>
            </a:r>
            <a:r>
              <a:rPr kumimoji="1" lang="zh-CN" altLang="en-US"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本征半导体</a:t>
            </a:r>
            <a:endParaRPr kumimoji="1" lang="zh-CN" altLang="en-US"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71687" name="Text Box 7"/>
          <p:cNvSpPr txBox="1">
            <a:spLocks noChangeArrowheads="1"/>
          </p:cNvSpPr>
          <p:nvPr/>
        </p:nvSpPr>
        <p:spPr bwMode="auto">
          <a:xfrm>
            <a:off x="2051368" y="3141663"/>
            <a:ext cx="4176713" cy="583565"/>
          </a:xfrm>
          <a:prstGeom prst="rect">
            <a:avLst/>
          </a:prstGeom>
          <a:noFill/>
          <a:ln w="12700" cap="sq" algn="ctr">
            <a:noFill/>
            <a:miter lim="800000"/>
            <a:headEnd type="none" w="sm" len="sm"/>
            <a:tailEnd type="none" w="sm" len="sm"/>
          </a:ln>
          <a:effectLst/>
        </p:spPr>
        <p:txBody>
          <a:bodyPr>
            <a:spAutoFit/>
          </a:bodyPr>
          <a:lstStyle/>
          <a:p>
            <a:pPr marR="0" algn="ctr" defTabSz="914400">
              <a:spcBef>
                <a:spcPct val="50000"/>
              </a:spcBef>
              <a:buClrTx/>
              <a:buSzTx/>
              <a:defRPr/>
            </a:pPr>
            <a:r>
              <a:rPr kumimoji="1" lang="en-US" altLang="zh-CN"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1.1.2  </a:t>
            </a:r>
            <a:r>
              <a:rPr kumimoji="1" lang="zh-CN" altLang="en-US"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杂质半导体</a:t>
            </a:r>
            <a:endParaRPr kumimoji="1" lang="zh-CN" altLang="en-US"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71688" name="Text Box 8"/>
          <p:cNvSpPr txBox="1">
            <a:spLocks noChangeArrowheads="1"/>
          </p:cNvSpPr>
          <p:nvPr/>
        </p:nvSpPr>
        <p:spPr bwMode="auto">
          <a:xfrm>
            <a:off x="1692275" y="4076700"/>
            <a:ext cx="4248150" cy="583565"/>
          </a:xfrm>
          <a:prstGeom prst="rect">
            <a:avLst/>
          </a:prstGeom>
          <a:noFill/>
          <a:ln w="12700" cap="sq" algn="ctr">
            <a:noFill/>
            <a:miter lim="800000"/>
            <a:headEnd type="none" w="sm" len="sm"/>
            <a:tailEnd type="none" w="sm" len="sm"/>
          </a:ln>
          <a:effectLst/>
        </p:spPr>
        <p:txBody>
          <a:bodyPr>
            <a:spAutoFit/>
          </a:bodyPr>
          <a:lstStyle/>
          <a:p>
            <a:pPr marR="0" defTabSz="914400">
              <a:spcBef>
                <a:spcPct val="50000"/>
              </a:spcBef>
              <a:buClrTx/>
              <a:buSzTx/>
              <a:defRPr/>
            </a:pPr>
            <a:r>
              <a:rPr kumimoji="1" lang="en-US" altLang="zh-CN" sz="32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en-US" altLang="zh-CN"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1.1.3   PN  </a:t>
            </a:r>
            <a:r>
              <a:rPr kumimoji="1" lang="zh-CN" altLang="en-US"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结</a:t>
            </a:r>
            <a:endParaRPr kumimoji="1" lang="zh-CN" altLang="en-US" sz="32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5606" name="Line 9"/>
          <p:cNvSpPr/>
          <p:nvPr/>
        </p:nvSpPr>
        <p:spPr>
          <a:xfrm>
            <a:off x="0" y="1341438"/>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6"/>
                                        </p:tgtEl>
                                        <p:attrNameLst>
                                          <p:attrName>style.visibility</p:attrName>
                                        </p:attrNameLst>
                                      </p:cBhvr>
                                      <p:to>
                                        <p:strVal val="visible"/>
                                      </p:to>
                                    </p:set>
                                    <p:animEffect transition="in" filter="fade">
                                      <p:cBhvr>
                                        <p:cTn id="7" dur="500"/>
                                        <p:tgtEl>
                                          <p:spTgt spid="716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7">
                                            <p:txEl>
                                              <p:charRg st="0" end="13"/>
                                            </p:txEl>
                                          </p:spTgt>
                                        </p:tgtEl>
                                        <p:attrNameLst>
                                          <p:attrName>style.visibility</p:attrName>
                                        </p:attrNameLst>
                                      </p:cBhvr>
                                      <p:to>
                                        <p:strVal val="visible"/>
                                      </p:to>
                                    </p:set>
                                    <p:animEffect transition="in" filter="fade">
                                      <p:cBhvr>
                                        <p:cTn id="12" dur="500"/>
                                        <p:tgtEl>
                                          <p:spTgt spid="71687">
                                            <p:txEl>
                                              <p:charRg st="0"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8">
                                            <p:txEl>
                                              <p:charRg st="0" end="17"/>
                                            </p:txEl>
                                          </p:spTgt>
                                        </p:tgtEl>
                                        <p:attrNameLst>
                                          <p:attrName>style.visibility</p:attrName>
                                        </p:attrNameLst>
                                      </p:cBhvr>
                                      <p:to>
                                        <p:strVal val="visible"/>
                                      </p:to>
                                    </p:set>
                                    <p:animEffect transition="in" filter="fade">
                                      <p:cBhvr>
                                        <p:cTn id="17" dur="500"/>
                                        <p:tgtEl>
                                          <p:spTgt spid="71688">
                                            <p:txEl>
                                              <p:char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Line 2"/>
          <p:cNvSpPr/>
          <p:nvPr/>
        </p:nvSpPr>
        <p:spPr>
          <a:xfrm flipV="1">
            <a:off x="409575" y="1198563"/>
            <a:ext cx="4343400" cy="26987"/>
          </a:xfrm>
          <a:prstGeom prst="line">
            <a:avLst/>
          </a:prstGeom>
          <a:ln w="762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46083" name="Text Box 3"/>
          <p:cNvSpPr txBox="1">
            <a:spLocks noChangeArrowheads="1"/>
          </p:cNvSpPr>
          <p:nvPr/>
        </p:nvSpPr>
        <p:spPr bwMode="auto">
          <a:xfrm>
            <a:off x="392113" y="2220913"/>
            <a:ext cx="5065713" cy="607695"/>
          </a:xfrm>
          <a:prstGeom prst="rect">
            <a:avLst/>
          </a:prstGeom>
          <a:noFill/>
          <a:ln w="9525">
            <a:noFill/>
            <a:miter lim="800000"/>
          </a:ln>
          <a:effectLst/>
        </p:spPr>
        <p:txBody>
          <a:bodyPr>
            <a:spAutoFit/>
          </a:bodyPr>
          <a:lstStyle/>
          <a:p>
            <a:pPr marR="0" defTabSz="914400">
              <a:lnSpc>
                <a:spcPct val="120000"/>
              </a:lnSpc>
              <a:buClrTx/>
              <a:buSzTx/>
              <a:buChar char="•"/>
              <a:defRPr/>
            </a:pP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本征半导体、杂质半导体</a:t>
            </a:r>
            <a:endPar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6085" name="Text Box 5"/>
          <p:cNvSpPr txBox="1">
            <a:spLocks noChangeArrowheads="1"/>
          </p:cNvSpPr>
          <p:nvPr/>
        </p:nvSpPr>
        <p:spPr bwMode="auto">
          <a:xfrm>
            <a:off x="357188" y="3792538"/>
            <a:ext cx="3644900" cy="607695"/>
          </a:xfrm>
          <a:prstGeom prst="rect">
            <a:avLst/>
          </a:prstGeom>
          <a:noFill/>
          <a:ln w="9525">
            <a:noFill/>
            <a:miter lim="800000"/>
          </a:ln>
          <a:effectLst/>
        </p:spPr>
        <p:txBody>
          <a:bodyPr>
            <a:spAutoFit/>
          </a:bodyPr>
          <a:lstStyle/>
          <a:p>
            <a:pPr marR="0" defTabSz="914400">
              <a:lnSpc>
                <a:spcPct val="120000"/>
              </a:lnSpc>
              <a:buClrTx/>
              <a:buSzTx/>
              <a:buChar char="•"/>
              <a:defRPr/>
            </a:pP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自由电子、空穴</a:t>
            </a:r>
            <a:endPar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6086" name="Text Box 6"/>
          <p:cNvSpPr txBox="1">
            <a:spLocks noChangeArrowheads="1"/>
          </p:cNvSpPr>
          <p:nvPr/>
        </p:nvSpPr>
        <p:spPr bwMode="auto">
          <a:xfrm>
            <a:off x="394018" y="2997200"/>
            <a:ext cx="5516563" cy="607695"/>
          </a:xfrm>
          <a:prstGeom prst="rect">
            <a:avLst/>
          </a:prstGeom>
          <a:noFill/>
          <a:ln w="9525">
            <a:noFill/>
            <a:miter lim="800000"/>
          </a:ln>
          <a:effectLst/>
        </p:spPr>
        <p:txBody>
          <a:bodyPr>
            <a:spAutoFit/>
          </a:bodyPr>
          <a:lstStyle/>
          <a:p>
            <a:pPr marR="0" defTabSz="914400">
              <a:lnSpc>
                <a:spcPct val="120000"/>
              </a:lnSpc>
              <a:buClrTx/>
              <a:buSzTx/>
              <a:buChar char="•"/>
              <a:defRPr/>
            </a:pP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N</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型半导体、</a:t>
            </a: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P</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型半导体</a:t>
            </a:r>
            <a:endPar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6087" name="Text Box 7"/>
          <p:cNvSpPr txBox="1">
            <a:spLocks noChangeArrowheads="1"/>
          </p:cNvSpPr>
          <p:nvPr/>
        </p:nvSpPr>
        <p:spPr bwMode="auto">
          <a:xfrm>
            <a:off x="357188" y="4572000"/>
            <a:ext cx="5176838" cy="607695"/>
          </a:xfrm>
          <a:prstGeom prst="rect">
            <a:avLst/>
          </a:prstGeom>
          <a:noFill/>
          <a:ln w="9525">
            <a:noFill/>
            <a:miter lim="800000"/>
          </a:ln>
          <a:effectLst/>
        </p:spPr>
        <p:txBody>
          <a:bodyPr>
            <a:spAutoFit/>
          </a:bodyPr>
          <a:lstStyle/>
          <a:p>
            <a:pPr marR="0" defTabSz="914400">
              <a:lnSpc>
                <a:spcPct val="120000"/>
              </a:lnSpc>
              <a:buClrTx/>
              <a:buSzTx/>
              <a:buChar char="•"/>
              <a:defRPr/>
            </a:pP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多数载流子、少数载流子</a:t>
            </a:r>
            <a:endPar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6089" name="Text Box 9"/>
          <p:cNvSpPr txBox="1">
            <a:spLocks noChangeArrowheads="1"/>
          </p:cNvSpPr>
          <p:nvPr/>
        </p:nvSpPr>
        <p:spPr bwMode="auto">
          <a:xfrm>
            <a:off x="428625" y="1500188"/>
            <a:ext cx="4751388" cy="607695"/>
          </a:xfrm>
          <a:prstGeom prst="rect">
            <a:avLst/>
          </a:prstGeom>
          <a:noFill/>
          <a:ln w="9525" algn="ctr">
            <a:noFill/>
            <a:miter lim="800000"/>
          </a:ln>
          <a:effectLst/>
        </p:spPr>
        <p:txBody>
          <a:bodyPr>
            <a:spAutoFit/>
          </a:bodyPr>
          <a:lstStyle/>
          <a:p>
            <a:pPr marR="0" defTabSz="914400">
              <a:lnSpc>
                <a:spcPct val="120000"/>
              </a:lnSpc>
              <a:buClrTx/>
              <a:buSzTx/>
              <a:buChar char="•"/>
              <a:defRPr/>
            </a:pP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半导体三个基本特性</a:t>
            </a:r>
            <a:endPar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2" name="Text Box 7"/>
          <p:cNvSpPr txBox="1">
            <a:spLocks noChangeArrowheads="1"/>
          </p:cNvSpPr>
          <p:nvPr/>
        </p:nvSpPr>
        <p:spPr bwMode="auto">
          <a:xfrm>
            <a:off x="379413" y="5254625"/>
            <a:ext cx="5176838" cy="607695"/>
          </a:xfrm>
          <a:prstGeom prst="rect">
            <a:avLst/>
          </a:prstGeom>
          <a:noFill/>
          <a:ln w="9525">
            <a:noFill/>
            <a:miter lim="800000"/>
          </a:ln>
          <a:effectLst/>
        </p:spPr>
        <p:txBody>
          <a:bodyPr>
            <a:spAutoFit/>
          </a:bodyPr>
          <a:lstStyle/>
          <a:p>
            <a:pPr marR="0" defTabSz="914400">
              <a:lnSpc>
                <a:spcPct val="120000"/>
              </a:lnSpc>
              <a:buClrTx/>
              <a:buSzTx/>
              <a:buChar char="•"/>
              <a:defRPr/>
            </a:pPr>
            <a:r>
              <a:rPr kumimoji="1" lang="en-US" altLang="zh-CN"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PN</a:t>
            </a:r>
            <a:r>
              <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结及其特性 </a:t>
            </a:r>
            <a:endParaRPr kumimoji="1" lang="zh-CN" altLang="en-US" sz="2800" b="1" kern="1200" cap="none" spc="0" normalizeH="0" baseline="0" noProof="0" dirty="0">
              <a:solidFill>
                <a:srgbClr val="000066"/>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6632" name="Rectangle 4"/>
          <p:cNvSpPr/>
          <p:nvPr/>
        </p:nvSpPr>
        <p:spPr>
          <a:xfrm>
            <a:off x="250825" y="404813"/>
            <a:ext cx="7380288" cy="647700"/>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split/>
    <p:sndAc>
      <p:stSnd>
        <p:snd r:embed="rId2" name="PROJCTOR.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4"/>
          <p:cNvSpPr/>
          <p:nvPr/>
        </p:nvSpPr>
        <p:spPr>
          <a:xfrm>
            <a:off x="250825" y="404813"/>
            <a:ext cx="7380288" cy="647700"/>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endParaRPr>
          </a:p>
        </p:txBody>
      </p:sp>
      <p:sp>
        <p:nvSpPr>
          <p:cNvPr id="27650" name="Line 5"/>
          <p:cNvSpPr/>
          <p:nvPr/>
        </p:nvSpPr>
        <p:spPr>
          <a:xfrm>
            <a:off x="0" y="1052513"/>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734" name="Text Box 6"/>
          <p:cNvSpPr txBox="1"/>
          <p:nvPr/>
        </p:nvSpPr>
        <p:spPr>
          <a:xfrm>
            <a:off x="971550" y="3573463"/>
            <a:ext cx="1223963" cy="579437"/>
          </a:xfrm>
          <a:prstGeom prst="rect">
            <a:avLst/>
          </a:prstGeom>
          <a:noFill/>
          <a:ln w="12700">
            <a:noFill/>
          </a:ln>
        </p:spPr>
        <p:txBody>
          <a:bodyPr anchor="t" anchorCtr="0">
            <a:spAutoFit/>
          </a:bodyPr>
          <a:p>
            <a:pPr algn="ctr">
              <a:spcBef>
                <a:spcPct val="50000"/>
              </a:spcBef>
            </a:pPr>
            <a:r>
              <a:rPr lang="zh-CN" altLang="en-US" sz="3200" b="1" dirty="0">
                <a:solidFill>
                  <a:srgbClr val="003399"/>
                </a:solidFill>
                <a:latin typeface="Times New Roman" panose="02020603050405020304" pitchFamily="18" charset="0"/>
                <a:ea typeface="宋体" panose="02010600030101010101" pitchFamily="2" charset="-122"/>
              </a:rPr>
              <a:t>物质</a:t>
            </a:r>
            <a:endParaRPr lang="zh-CN" altLang="en-US" sz="3200" b="1" dirty="0">
              <a:solidFill>
                <a:srgbClr val="003399"/>
              </a:solidFill>
              <a:latin typeface="Times New Roman" panose="02020603050405020304" pitchFamily="18" charset="0"/>
              <a:ea typeface="宋体" panose="02010600030101010101" pitchFamily="2" charset="-122"/>
            </a:endParaRPr>
          </a:p>
        </p:txBody>
      </p:sp>
      <p:grpSp>
        <p:nvGrpSpPr>
          <p:cNvPr id="2" name="Group 23"/>
          <p:cNvGrpSpPr/>
          <p:nvPr/>
        </p:nvGrpSpPr>
        <p:grpSpPr>
          <a:xfrm>
            <a:off x="755650" y="4365625"/>
            <a:ext cx="1439863" cy="1160463"/>
            <a:chOff x="476" y="2750"/>
            <a:chExt cx="907" cy="731"/>
          </a:xfrm>
        </p:grpSpPr>
        <p:sp>
          <p:nvSpPr>
            <p:cNvPr id="27653" name="Text Box 8"/>
            <p:cNvSpPr txBox="1"/>
            <p:nvPr/>
          </p:nvSpPr>
          <p:spPr>
            <a:xfrm>
              <a:off x="476" y="2750"/>
              <a:ext cx="907" cy="731"/>
            </a:xfrm>
            <a:prstGeom prst="rect">
              <a:avLst/>
            </a:prstGeom>
            <a:noFill/>
            <a:ln w="12700">
              <a:noFill/>
            </a:ln>
          </p:spPr>
          <p:txBody>
            <a:bodyPr anchor="t" anchorCtr="0">
              <a:spAutoFit/>
            </a:bodyPr>
            <a:p>
              <a:pPr algn="ctr">
                <a:spcBef>
                  <a:spcPct val="50000"/>
                </a:spcBef>
              </a:pPr>
              <a:r>
                <a:rPr lang="zh-CN" altLang="en-US" sz="2800" b="1" dirty="0">
                  <a:solidFill>
                    <a:srgbClr val="CC3300"/>
                  </a:solidFill>
                  <a:latin typeface="Times New Roman" panose="02020603050405020304" pitchFamily="18" charset="0"/>
                  <a:ea typeface="宋体" panose="02010600030101010101" pitchFamily="2" charset="-122"/>
                </a:rPr>
                <a:t>按导电</a:t>
              </a:r>
              <a:endParaRPr lang="zh-CN" altLang="en-US" sz="2800" b="1" dirty="0">
                <a:solidFill>
                  <a:srgbClr val="CC3300"/>
                </a:solidFill>
                <a:latin typeface="Times New Roman" panose="02020603050405020304" pitchFamily="18" charset="0"/>
                <a:ea typeface="宋体" panose="02010600030101010101" pitchFamily="2" charset="-122"/>
              </a:endParaRPr>
            </a:p>
            <a:p>
              <a:pPr algn="ctr">
                <a:spcBef>
                  <a:spcPct val="50000"/>
                </a:spcBef>
              </a:pPr>
              <a:r>
                <a:rPr lang="zh-CN" altLang="en-US" sz="2800" b="1" dirty="0">
                  <a:solidFill>
                    <a:srgbClr val="CC3300"/>
                  </a:solidFill>
                  <a:latin typeface="Times New Roman" panose="02020603050405020304" pitchFamily="18" charset="0"/>
                  <a:ea typeface="宋体" panose="02010600030101010101" pitchFamily="2" charset="-122"/>
                </a:rPr>
                <a:t>能力分</a:t>
              </a:r>
              <a:endParaRPr lang="zh-CN" altLang="en-US" sz="2800" b="1" dirty="0">
                <a:solidFill>
                  <a:srgbClr val="CC3300"/>
                </a:solidFill>
                <a:latin typeface="Times New Roman" panose="02020603050405020304" pitchFamily="18" charset="0"/>
                <a:ea typeface="宋体" panose="02010600030101010101" pitchFamily="2" charset="-122"/>
              </a:endParaRPr>
            </a:p>
          </p:txBody>
        </p:sp>
        <p:grpSp>
          <p:nvGrpSpPr>
            <p:cNvPr id="27654" name="Group 9"/>
            <p:cNvGrpSpPr/>
            <p:nvPr/>
          </p:nvGrpSpPr>
          <p:grpSpPr>
            <a:xfrm>
              <a:off x="521" y="2840"/>
              <a:ext cx="861" cy="635"/>
              <a:chOff x="703" y="3339"/>
              <a:chExt cx="861" cy="635"/>
            </a:xfrm>
          </p:grpSpPr>
          <p:sp>
            <p:nvSpPr>
              <p:cNvPr id="27655" name="AutoShape 10"/>
              <p:cNvSpPr/>
              <p:nvPr/>
            </p:nvSpPr>
            <p:spPr>
              <a:xfrm>
                <a:off x="703" y="3339"/>
                <a:ext cx="45" cy="635"/>
              </a:xfrm>
              <a:prstGeom prst="leftBracket">
                <a:avLst>
                  <a:gd name="adj" fmla="val 117461"/>
                </a:avLst>
              </a:prstGeom>
              <a:noFill/>
              <a:ln w="25400" cap="sq" cmpd="sng">
                <a:solidFill>
                  <a:schemeClr val="tx1"/>
                </a:solidFill>
                <a:prstDash val="solid"/>
                <a:roun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7656" name="AutoShape 11"/>
              <p:cNvSpPr/>
              <p:nvPr/>
            </p:nvSpPr>
            <p:spPr>
              <a:xfrm>
                <a:off x="1519" y="3339"/>
                <a:ext cx="45" cy="635"/>
              </a:xfrm>
              <a:prstGeom prst="rightBracket">
                <a:avLst>
                  <a:gd name="adj" fmla="val 117461"/>
                </a:avLst>
              </a:prstGeom>
              <a:noFill/>
              <a:ln w="25400" cap="sq" cmpd="sng">
                <a:solidFill>
                  <a:schemeClr val="tx1"/>
                </a:solidFill>
                <a:prstDash val="solid"/>
                <a:roun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sp>
        <p:nvSpPr>
          <p:cNvPr id="73741" name="Text Box 13"/>
          <p:cNvSpPr txBox="1"/>
          <p:nvPr/>
        </p:nvSpPr>
        <p:spPr>
          <a:xfrm>
            <a:off x="2411413" y="3644900"/>
            <a:ext cx="1439862" cy="608013"/>
          </a:xfrm>
          <a:prstGeom prst="rect">
            <a:avLst/>
          </a:prstGeom>
          <a:noFill/>
          <a:ln w="28575" cap="sq" cmpd="sng">
            <a:solidFill>
              <a:srgbClr val="CC3300"/>
            </a:solidFill>
            <a:prstDash val="solid"/>
            <a:miter/>
            <a:headEnd type="none" w="sm" len="sm"/>
            <a:tailEnd type="none" w="sm" len="sm"/>
          </a:ln>
        </p:spPr>
        <p:txBody>
          <a:bodyPr anchor="t" anchorCtr="0">
            <a:spAutoFit/>
          </a:bodyPr>
          <a:p>
            <a:pPr algn="ctr">
              <a:spcBef>
                <a:spcPct val="50000"/>
              </a:spcBef>
            </a:pPr>
            <a:r>
              <a:rPr lang="zh-CN" altLang="en-US" sz="3200" b="1" dirty="0">
                <a:latin typeface="Times New Roman" panose="02020603050405020304" pitchFamily="18" charset="0"/>
                <a:ea typeface="宋体" panose="02010600030101010101" pitchFamily="2" charset="-122"/>
              </a:rPr>
              <a:t>半导体</a:t>
            </a:r>
            <a:endParaRPr lang="zh-CN" altLang="en-US" sz="3200" b="1" dirty="0">
              <a:latin typeface="Times New Roman" panose="02020603050405020304" pitchFamily="18" charset="0"/>
              <a:ea typeface="宋体" panose="02010600030101010101" pitchFamily="2" charset="-122"/>
            </a:endParaRPr>
          </a:p>
        </p:txBody>
      </p:sp>
      <p:grpSp>
        <p:nvGrpSpPr>
          <p:cNvPr id="4" name="Group 24"/>
          <p:cNvGrpSpPr/>
          <p:nvPr/>
        </p:nvGrpSpPr>
        <p:grpSpPr>
          <a:xfrm>
            <a:off x="2195513" y="2347913"/>
            <a:ext cx="1657350" cy="3316287"/>
            <a:chOff x="1383" y="1479"/>
            <a:chExt cx="1044" cy="2089"/>
          </a:xfrm>
        </p:grpSpPr>
        <p:sp>
          <p:nvSpPr>
            <p:cNvPr id="27659" name="AutoShape 7"/>
            <p:cNvSpPr/>
            <p:nvPr/>
          </p:nvSpPr>
          <p:spPr>
            <a:xfrm>
              <a:off x="1383" y="1616"/>
              <a:ext cx="182" cy="1815"/>
            </a:xfrm>
            <a:prstGeom prst="leftBrace">
              <a:avLst>
                <a:gd name="adj1" fmla="val 82504"/>
                <a:gd name="adj2" fmla="val 50000"/>
              </a:avLst>
            </a:prstGeom>
            <a:noFill/>
            <a:ln w="38100" cap="sq" cmpd="sng">
              <a:solidFill>
                <a:schemeClr val="tx1"/>
              </a:solidFill>
              <a:prstDash val="solid"/>
              <a:roun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7660" name="Text Box 12"/>
            <p:cNvSpPr txBox="1"/>
            <p:nvPr/>
          </p:nvSpPr>
          <p:spPr>
            <a:xfrm>
              <a:off x="1519" y="1479"/>
              <a:ext cx="681" cy="365"/>
            </a:xfrm>
            <a:prstGeom prst="rect">
              <a:avLst/>
            </a:prstGeom>
            <a:noFill/>
            <a:ln w="12700">
              <a:noFill/>
            </a:ln>
          </p:spPr>
          <p:txBody>
            <a:bodyPr anchor="t" anchorCtr="0">
              <a:spAutoFit/>
            </a:bodyPr>
            <a:p>
              <a:pPr algn="ctr">
                <a:spcBef>
                  <a:spcPct val="50000"/>
                </a:spcBef>
              </a:pPr>
              <a:r>
                <a:rPr lang="zh-CN" altLang="en-US" sz="3200" b="1" dirty="0">
                  <a:latin typeface="Times New Roman" panose="02020603050405020304" pitchFamily="18" charset="0"/>
                  <a:ea typeface="宋体" panose="02010600030101010101" pitchFamily="2" charset="-122"/>
                </a:rPr>
                <a:t>导体</a:t>
              </a:r>
              <a:endParaRPr lang="zh-CN" altLang="en-US" sz="3200" b="1" dirty="0">
                <a:latin typeface="Times New Roman" panose="02020603050405020304" pitchFamily="18" charset="0"/>
                <a:ea typeface="宋体" panose="02010600030101010101" pitchFamily="2" charset="-122"/>
              </a:endParaRPr>
            </a:p>
          </p:txBody>
        </p:sp>
        <p:sp>
          <p:nvSpPr>
            <p:cNvPr id="27661" name="Text Box 14"/>
            <p:cNvSpPr txBox="1"/>
            <p:nvPr/>
          </p:nvSpPr>
          <p:spPr>
            <a:xfrm>
              <a:off x="1519" y="3203"/>
              <a:ext cx="908" cy="365"/>
            </a:xfrm>
            <a:prstGeom prst="rect">
              <a:avLst/>
            </a:prstGeom>
            <a:noFill/>
            <a:ln w="12700">
              <a:noFill/>
            </a:ln>
          </p:spPr>
          <p:txBody>
            <a:bodyPr anchor="t" anchorCtr="0">
              <a:spAutoFit/>
            </a:bodyPr>
            <a:p>
              <a:pPr algn="ctr">
                <a:spcBef>
                  <a:spcPct val="50000"/>
                </a:spcBef>
              </a:pPr>
              <a:r>
                <a:rPr lang="zh-CN" altLang="en-US" sz="3200" b="1" dirty="0">
                  <a:latin typeface="Times New Roman" panose="02020603050405020304" pitchFamily="18" charset="0"/>
                  <a:ea typeface="宋体" panose="02010600030101010101" pitchFamily="2" charset="-122"/>
                </a:rPr>
                <a:t>绝缘体</a:t>
              </a:r>
              <a:endParaRPr lang="zh-CN" altLang="en-US" sz="3200" b="1" dirty="0">
                <a:latin typeface="Times New Roman" panose="02020603050405020304" pitchFamily="18" charset="0"/>
                <a:ea typeface="宋体" panose="02010600030101010101" pitchFamily="2" charset="-122"/>
              </a:endParaRPr>
            </a:p>
          </p:txBody>
        </p:sp>
      </p:grpSp>
      <p:grpSp>
        <p:nvGrpSpPr>
          <p:cNvPr id="5" name="Group 25"/>
          <p:cNvGrpSpPr/>
          <p:nvPr/>
        </p:nvGrpSpPr>
        <p:grpSpPr>
          <a:xfrm>
            <a:off x="3851275" y="2708275"/>
            <a:ext cx="2951163" cy="2524125"/>
            <a:chOff x="2381" y="1706"/>
            <a:chExt cx="1859" cy="1590"/>
          </a:xfrm>
        </p:grpSpPr>
        <p:sp>
          <p:nvSpPr>
            <p:cNvPr id="27663" name="AutoShape 15"/>
            <p:cNvSpPr/>
            <p:nvPr/>
          </p:nvSpPr>
          <p:spPr>
            <a:xfrm>
              <a:off x="2381" y="1887"/>
              <a:ext cx="181" cy="1270"/>
            </a:xfrm>
            <a:prstGeom prst="leftBrace">
              <a:avLst>
                <a:gd name="adj1" fmla="val 58049"/>
                <a:gd name="adj2" fmla="val 50000"/>
              </a:avLst>
            </a:prstGeom>
            <a:noFill/>
            <a:ln w="38100" cap="sq" cmpd="sng">
              <a:solidFill>
                <a:schemeClr val="tx1"/>
              </a:solidFill>
              <a:prstDash val="solid"/>
              <a:roun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7664" name="Text Box 16"/>
            <p:cNvSpPr txBox="1"/>
            <p:nvPr/>
          </p:nvSpPr>
          <p:spPr>
            <a:xfrm>
              <a:off x="2517" y="1706"/>
              <a:ext cx="1406" cy="365"/>
            </a:xfrm>
            <a:prstGeom prst="rect">
              <a:avLst/>
            </a:prstGeom>
            <a:noFill/>
            <a:ln w="12700">
              <a:noFill/>
            </a:ln>
          </p:spPr>
          <p:txBody>
            <a:bodyPr anchor="t" anchorCtr="0">
              <a:spAutoFit/>
            </a:bodyPr>
            <a:p>
              <a:pPr algn="ctr">
                <a:spcBef>
                  <a:spcPct val="50000"/>
                </a:spcBef>
              </a:pPr>
              <a:r>
                <a:rPr lang="zh-CN" altLang="en-US" sz="3200" b="1" dirty="0">
                  <a:latin typeface="Times New Roman" panose="02020603050405020304" pitchFamily="18" charset="0"/>
                  <a:ea typeface="宋体" panose="02010600030101010101" pitchFamily="2" charset="-122"/>
                </a:rPr>
                <a:t>元素半导体</a:t>
              </a:r>
              <a:endParaRPr lang="zh-CN" altLang="en-US" sz="3200" b="1" dirty="0">
                <a:latin typeface="Times New Roman" panose="02020603050405020304" pitchFamily="18" charset="0"/>
                <a:ea typeface="宋体" panose="02010600030101010101" pitchFamily="2" charset="-122"/>
              </a:endParaRPr>
            </a:p>
          </p:txBody>
        </p:sp>
        <p:sp>
          <p:nvSpPr>
            <p:cNvPr id="27665" name="Text Box 17"/>
            <p:cNvSpPr txBox="1"/>
            <p:nvPr/>
          </p:nvSpPr>
          <p:spPr>
            <a:xfrm>
              <a:off x="2517" y="2931"/>
              <a:ext cx="1723" cy="365"/>
            </a:xfrm>
            <a:prstGeom prst="rect">
              <a:avLst/>
            </a:prstGeom>
            <a:noFill/>
            <a:ln w="12700">
              <a:noFill/>
            </a:ln>
          </p:spPr>
          <p:txBody>
            <a:bodyPr anchor="t" anchorCtr="0">
              <a:spAutoFit/>
            </a:bodyPr>
            <a:p>
              <a:pPr algn="ctr">
                <a:spcBef>
                  <a:spcPct val="50000"/>
                </a:spcBef>
              </a:pPr>
              <a:r>
                <a:rPr lang="zh-CN" altLang="en-US" sz="3200" b="1" dirty="0">
                  <a:latin typeface="Times New Roman" panose="02020603050405020304" pitchFamily="18" charset="0"/>
                  <a:ea typeface="宋体" panose="02010600030101010101" pitchFamily="2" charset="-122"/>
                </a:rPr>
                <a:t>化合物半导体</a:t>
              </a:r>
              <a:endParaRPr lang="zh-CN" altLang="en-US" sz="3200" b="1" dirty="0">
                <a:latin typeface="Times New Roman" panose="02020603050405020304" pitchFamily="18" charset="0"/>
                <a:ea typeface="宋体" panose="02010600030101010101" pitchFamily="2" charset="-122"/>
              </a:endParaRPr>
            </a:p>
          </p:txBody>
        </p:sp>
      </p:grpSp>
      <p:sp>
        <p:nvSpPr>
          <p:cNvPr id="73746" name="Text Box 18"/>
          <p:cNvSpPr txBox="1"/>
          <p:nvPr/>
        </p:nvSpPr>
        <p:spPr>
          <a:xfrm>
            <a:off x="6588125" y="4581525"/>
            <a:ext cx="2124075" cy="822325"/>
          </a:xfrm>
          <a:prstGeom prst="rect">
            <a:avLst/>
          </a:prstGeom>
          <a:noFill/>
          <a:ln w="12700">
            <a:noFill/>
          </a:ln>
        </p:spPr>
        <p:txBody>
          <a:bodyPr anchor="t" anchorCtr="0">
            <a:spAutoFit/>
          </a:bodyPr>
          <a:p>
            <a:pPr algn="ctr">
              <a:spcBef>
                <a:spcPct val="50000"/>
              </a:spcBef>
            </a:pPr>
            <a:r>
              <a:rPr lang="zh-CN" altLang="en-US" sz="2400" b="1" dirty="0">
                <a:latin typeface="Times New Roman" panose="02020603050405020304" pitchFamily="18" charset="0"/>
                <a:ea typeface="宋体" panose="02010600030101010101" pitchFamily="2" charset="-122"/>
              </a:rPr>
              <a:t>如砷化镓</a:t>
            </a:r>
            <a:r>
              <a:rPr lang="en-US" altLang="zh-CN" sz="2400" b="1" dirty="0">
                <a:solidFill>
                  <a:srgbClr val="FF3300"/>
                </a:solidFill>
                <a:latin typeface="Times New Roman" panose="02020603050405020304" pitchFamily="18" charset="0"/>
                <a:ea typeface="宋体" panose="02010600030101010101" pitchFamily="2" charset="-122"/>
              </a:rPr>
              <a:t>GaAs</a:t>
            </a:r>
            <a:endParaRPr lang="en-US" altLang="zh-CN" sz="2400" b="1" dirty="0">
              <a:solidFill>
                <a:srgbClr val="FF3300"/>
              </a:solidFill>
              <a:latin typeface="Times New Roman" panose="02020603050405020304" pitchFamily="18" charset="0"/>
              <a:ea typeface="宋体" panose="02010600030101010101" pitchFamily="2" charset="-122"/>
            </a:endParaRPr>
          </a:p>
        </p:txBody>
      </p:sp>
      <p:grpSp>
        <p:nvGrpSpPr>
          <p:cNvPr id="6" name="Group 26"/>
          <p:cNvGrpSpPr/>
          <p:nvPr/>
        </p:nvGrpSpPr>
        <p:grpSpPr>
          <a:xfrm>
            <a:off x="6443663" y="2205038"/>
            <a:ext cx="1296988" cy="1598612"/>
            <a:chOff x="4059" y="1389"/>
            <a:chExt cx="817" cy="1007"/>
          </a:xfrm>
        </p:grpSpPr>
        <p:sp>
          <p:nvSpPr>
            <p:cNvPr id="27668" name="AutoShape 19"/>
            <p:cNvSpPr/>
            <p:nvPr/>
          </p:nvSpPr>
          <p:spPr>
            <a:xfrm>
              <a:off x="4059" y="1525"/>
              <a:ext cx="91" cy="680"/>
            </a:xfrm>
            <a:prstGeom prst="leftBrace">
              <a:avLst>
                <a:gd name="adj1" fmla="val 61821"/>
                <a:gd name="adj2" fmla="val 50000"/>
              </a:avLst>
            </a:prstGeom>
            <a:noFill/>
            <a:ln w="38100" cap="sq" cmpd="sng">
              <a:solidFill>
                <a:schemeClr val="tx1"/>
              </a:solidFill>
              <a:prstDash val="solid"/>
              <a:round/>
              <a:headEnd type="none" w="sm" len="sm"/>
              <a:tailEnd type="none" w="sm" len="sm"/>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7669" name="Text Box 20"/>
            <p:cNvSpPr txBox="1"/>
            <p:nvPr/>
          </p:nvSpPr>
          <p:spPr>
            <a:xfrm>
              <a:off x="4059" y="1389"/>
              <a:ext cx="725" cy="327"/>
            </a:xfrm>
            <a:prstGeom prst="rect">
              <a:avLst/>
            </a:prstGeom>
            <a:noFill/>
            <a:ln w="12700">
              <a:noFill/>
            </a:ln>
          </p:spPr>
          <p:txBody>
            <a:bodyPr anchor="t" anchorCtr="0">
              <a:spAutoFit/>
            </a:bodyPr>
            <a:p>
              <a:pPr algn="ctr">
                <a:spcBef>
                  <a:spcPct val="50000"/>
                </a:spcBef>
              </a:pPr>
              <a:r>
                <a:rPr lang="zh-CN" altLang="en-US" sz="2400" b="1" dirty="0">
                  <a:latin typeface="Times New Roman" panose="02020603050405020304" pitchFamily="18" charset="0"/>
                  <a:ea typeface="宋体" panose="02010600030101010101" pitchFamily="2" charset="-122"/>
                </a:rPr>
                <a:t>硅  </a:t>
              </a:r>
              <a:r>
                <a:rPr lang="en-US" altLang="zh-CN" sz="2800" b="1" dirty="0">
                  <a:solidFill>
                    <a:srgbClr val="FF3300"/>
                  </a:solidFill>
                  <a:latin typeface="Times New Roman" panose="02020603050405020304" pitchFamily="18" charset="0"/>
                  <a:ea typeface="宋体" panose="02010600030101010101" pitchFamily="2" charset="-122"/>
                </a:rPr>
                <a:t>Si </a:t>
              </a:r>
              <a:endParaRPr lang="en-US" altLang="zh-CN" sz="2800" b="1" dirty="0">
                <a:solidFill>
                  <a:srgbClr val="FF3300"/>
                </a:solidFill>
                <a:latin typeface="Times New Roman" panose="02020603050405020304" pitchFamily="18" charset="0"/>
                <a:ea typeface="宋体" panose="02010600030101010101" pitchFamily="2" charset="-122"/>
              </a:endParaRPr>
            </a:p>
          </p:txBody>
        </p:sp>
        <p:sp>
          <p:nvSpPr>
            <p:cNvPr id="27670" name="Text Box 21"/>
            <p:cNvSpPr txBox="1"/>
            <p:nvPr/>
          </p:nvSpPr>
          <p:spPr>
            <a:xfrm>
              <a:off x="4060" y="2069"/>
              <a:ext cx="816" cy="327"/>
            </a:xfrm>
            <a:prstGeom prst="rect">
              <a:avLst/>
            </a:prstGeom>
            <a:noFill/>
            <a:ln w="12700">
              <a:noFill/>
            </a:ln>
          </p:spPr>
          <p:txBody>
            <a:bodyPr anchor="t" anchorCtr="0">
              <a:spAutoFit/>
            </a:bodyPr>
            <a:p>
              <a:pPr algn="ctr">
                <a:spcBef>
                  <a:spcPct val="50000"/>
                </a:spcBef>
              </a:pPr>
              <a:r>
                <a:rPr lang="zh-CN" altLang="en-US" sz="2400" b="1" dirty="0">
                  <a:latin typeface="Times New Roman" panose="02020603050405020304" pitchFamily="18" charset="0"/>
                  <a:ea typeface="宋体" panose="02010600030101010101" pitchFamily="2" charset="-122"/>
                </a:rPr>
                <a:t>锗  </a:t>
              </a:r>
              <a:r>
                <a:rPr lang="en-US" altLang="zh-CN" sz="2800" b="1" dirty="0">
                  <a:solidFill>
                    <a:srgbClr val="FF3300"/>
                  </a:solidFill>
                  <a:latin typeface="Times New Roman" panose="02020603050405020304" pitchFamily="18" charset="0"/>
                  <a:ea typeface="宋体" panose="02010600030101010101" pitchFamily="2" charset="-122"/>
                </a:rPr>
                <a:t>Ge</a:t>
              </a:r>
              <a:endParaRPr lang="en-US" altLang="zh-CN" sz="2800" b="1" dirty="0">
                <a:solidFill>
                  <a:srgbClr val="FF3300"/>
                </a:solidFill>
                <a:latin typeface="Times New Roman" panose="02020603050405020304" pitchFamily="18" charset="0"/>
                <a:ea typeface="宋体" panose="02010600030101010101" pitchFamily="2" charset="-122"/>
              </a:endParaRPr>
            </a:p>
          </p:txBody>
        </p:sp>
      </p:grpSp>
      <p:sp>
        <p:nvSpPr>
          <p:cNvPr id="27671" name="Text Box 22"/>
          <p:cNvSpPr txBox="1"/>
          <p:nvPr/>
        </p:nvSpPr>
        <p:spPr>
          <a:xfrm>
            <a:off x="611188" y="1268413"/>
            <a:ext cx="3167062" cy="579437"/>
          </a:xfrm>
          <a:prstGeom prst="rect">
            <a:avLst/>
          </a:prstGeom>
          <a:noFill/>
          <a:ln w="12700">
            <a:noFill/>
          </a:ln>
        </p:spPr>
        <p:txBody>
          <a:bodyPr anchor="t" anchorCtr="0">
            <a:spAutoFit/>
          </a:bodyPr>
          <a:p>
            <a:pPr algn="ctr">
              <a:spcBef>
                <a:spcPct val="50000"/>
              </a:spcBef>
            </a:pPr>
            <a:r>
              <a:rPr lang="en-US" altLang="zh-CN" sz="3200" b="1" dirty="0">
                <a:solidFill>
                  <a:srgbClr val="0000FF"/>
                </a:solidFill>
                <a:latin typeface="Times New Roman" panose="02020603050405020304" pitchFamily="18" charset="0"/>
                <a:ea typeface="宋体" panose="02010600030101010101" pitchFamily="2" charset="-122"/>
              </a:rPr>
              <a:t>1</a:t>
            </a:r>
            <a:r>
              <a:rPr lang="zh-CN" altLang="en-US" sz="3200" b="1" dirty="0">
                <a:solidFill>
                  <a:srgbClr val="0000FF"/>
                </a:solidFill>
                <a:latin typeface="Times New Roman" panose="02020603050405020304" pitchFamily="18" charset="0"/>
                <a:ea typeface="宋体" panose="02010600030101010101" pitchFamily="2" charset="-122"/>
              </a:rPr>
              <a:t>、半导体材料</a:t>
            </a:r>
            <a:endParaRPr lang="zh-CN" altLang="en-US" sz="3200" b="1" dirty="0">
              <a:solidFill>
                <a:srgbClr val="0000FF"/>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wipe(left)">
                                      <p:cBhvr>
                                        <p:cTn id="7" dur="1000"/>
                                        <p:tgtEl>
                                          <p:spTgt spid="737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41"/>
                                        </p:tgtEl>
                                        <p:attrNameLst>
                                          <p:attrName>style.visibility</p:attrName>
                                        </p:attrNameLst>
                                      </p:cBhvr>
                                      <p:to>
                                        <p:strVal val="visible"/>
                                      </p:to>
                                    </p:set>
                                    <p:animEffect transition="in" filter="wipe(left)">
                                      <p:cBhvr>
                                        <p:cTn id="22" dur="500"/>
                                        <p:tgtEl>
                                          <p:spTgt spid="737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00000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73746"/>
                                        </p:tgtEl>
                                        <p:attrNameLst>
                                          <p:attrName>style.visibility</p:attrName>
                                        </p:attrNameLst>
                                      </p:cBhvr>
                                      <p:to>
                                        <p:strVal val="visible"/>
                                      </p:to>
                                    </p:set>
                                    <p:anim calcmode="lin" valueType="num">
                                      <p:cBhvr>
                                        <p:cTn id="38" dur="500" fill="hold"/>
                                        <p:tgtEl>
                                          <p:spTgt spid="73746"/>
                                        </p:tgtEl>
                                        <p:attrNameLst>
                                          <p:attrName>ppt_w</p:attrName>
                                        </p:attrNameLst>
                                      </p:cBhvr>
                                      <p:tavLst>
                                        <p:tav tm="0">
                                          <p:val>
                                            <p:fltVal val="0.000000"/>
                                          </p:val>
                                        </p:tav>
                                        <p:tav tm="100000">
                                          <p:val>
                                            <p:strVal val="#ppt_w"/>
                                          </p:val>
                                        </p:tav>
                                      </p:tavLst>
                                    </p:anim>
                                    <p:anim calcmode="lin" valueType="num">
                                      <p:cBhvr>
                                        <p:cTn id="39" dur="500" fill="hold"/>
                                        <p:tgtEl>
                                          <p:spTgt spid="737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41" grpId="0" animBg="1"/>
      <p:bldP spid="737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3" name="Group 23"/>
          <p:cNvGrpSpPr/>
          <p:nvPr/>
        </p:nvGrpSpPr>
        <p:grpSpPr>
          <a:xfrm>
            <a:off x="0" y="404813"/>
            <a:ext cx="9144000" cy="647700"/>
            <a:chOff x="0" y="255"/>
            <a:chExt cx="5760" cy="408"/>
          </a:xfrm>
        </p:grpSpPr>
        <p:sp>
          <p:nvSpPr>
            <p:cNvPr id="28674" name="Rectangle 5"/>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28675" name="Line 6"/>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28676" name="Text Box 7"/>
          <p:cNvSpPr txBox="1"/>
          <p:nvPr/>
        </p:nvSpPr>
        <p:spPr>
          <a:xfrm>
            <a:off x="468313" y="1268413"/>
            <a:ext cx="3167062" cy="579437"/>
          </a:xfrm>
          <a:prstGeom prst="rect">
            <a:avLst/>
          </a:prstGeom>
          <a:noFill/>
          <a:ln w="12700">
            <a:noFill/>
          </a:ln>
        </p:spPr>
        <p:txBody>
          <a:bodyPr anchor="t" anchorCtr="0">
            <a:spAutoFit/>
          </a:bodyPr>
          <a:p>
            <a:pPr algn="ctr">
              <a:spcBef>
                <a:spcPct val="50000"/>
              </a:spcBef>
            </a:pPr>
            <a:r>
              <a:rPr lang="en-US" altLang="zh-CN" sz="3200" b="1" dirty="0">
                <a:solidFill>
                  <a:srgbClr val="0000FF"/>
                </a:solidFill>
                <a:latin typeface="Times New Roman" panose="02020603050405020304" pitchFamily="18" charset="0"/>
                <a:ea typeface="宋体" panose="02010600030101010101" pitchFamily="2" charset="-122"/>
              </a:rPr>
              <a:t>2</a:t>
            </a:r>
            <a:r>
              <a:rPr lang="zh-CN" altLang="en-US" sz="3200" b="1" dirty="0">
                <a:solidFill>
                  <a:srgbClr val="0000FF"/>
                </a:solidFill>
                <a:latin typeface="Times New Roman" panose="02020603050405020304" pitchFamily="18" charset="0"/>
                <a:ea typeface="宋体" panose="02010600030101010101" pitchFamily="2" charset="-122"/>
              </a:rPr>
              <a:t>、半导体特点</a:t>
            </a:r>
            <a:endParaRPr lang="zh-CN" altLang="en-US" sz="3200" b="1" dirty="0">
              <a:solidFill>
                <a:srgbClr val="0000FF"/>
              </a:solidFill>
              <a:latin typeface="Times New Roman" panose="02020603050405020304" pitchFamily="18" charset="0"/>
              <a:ea typeface="宋体" panose="02010600030101010101" pitchFamily="2" charset="-122"/>
            </a:endParaRPr>
          </a:p>
        </p:txBody>
      </p:sp>
      <p:grpSp>
        <p:nvGrpSpPr>
          <p:cNvPr id="3" name="Group 19"/>
          <p:cNvGrpSpPr/>
          <p:nvPr/>
        </p:nvGrpSpPr>
        <p:grpSpPr>
          <a:xfrm>
            <a:off x="827088" y="2062163"/>
            <a:ext cx="3673475" cy="1566862"/>
            <a:chOff x="521" y="1299"/>
            <a:chExt cx="2314" cy="987"/>
          </a:xfrm>
        </p:grpSpPr>
        <p:sp>
          <p:nvSpPr>
            <p:cNvPr id="28678" name="Text Box 10"/>
            <p:cNvSpPr txBox="1"/>
            <p:nvPr/>
          </p:nvSpPr>
          <p:spPr>
            <a:xfrm>
              <a:off x="1202" y="1570"/>
              <a:ext cx="1633" cy="716"/>
            </a:xfrm>
            <a:prstGeom prst="rect">
              <a:avLst/>
            </a:prstGeom>
            <a:noFill/>
            <a:ln w="12700">
              <a:noFill/>
            </a:ln>
          </p:spPr>
          <p:txBody>
            <a:bodyPr anchor="t" anchorCtr="0">
              <a:spAutoFit/>
            </a:bodyPr>
            <a:p>
              <a:pPr>
                <a:spcBef>
                  <a:spcPct val="50000"/>
                </a:spcBef>
              </a:pPr>
              <a:r>
                <a:rPr lang="zh-CN" altLang="en-US" sz="3200" b="1" dirty="0">
                  <a:solidFill>
                    <a:srgbClr val="003399"/>
                  </a:solidFill>
                  <a:latin typeface="Arial" panose="020B0604020202020204" pitchFamily="34" charset="0"/>
                  <a:ea typeface="宋体" panose="02010600030101010101" pitchFamily="2" charset="-122"/>
                </a:rPr>
                <a:t>热敏特性</a:t>
              </a:r>
              <a:endParaRPr lang="zh-CN" altLang="en-US" sz="3200" b="1" dirty="0">
                <a:solidFill>
                  <a:srgbClr val="003399"/>
                </a:solidFill>
                <a:latin typeface="Arial" panose="020B0604020202020204" pitchFamily="34" charset="0"/>
                <a:ea typeface="宋体" panose="02010600030101010101" pitchFamily="2" charset="-122"/>
              </a:endParaRPr>
            </a:p>
            <a:p>
              <a:pPr>
                <a:spcBef>
                  <a:spcPct val="50000"/>
                </a:spcBef>
              </a:pPr>
              <a:r>
                <a:rPr lang="zh-CN" altLang="en-US" sz="2400" b="1" dirty="0">
                  <a:solidFill>
                    <a:srgbClr val="003399"/>
                  </a:solidFill>
                  <a:latin typeface="Arial" panose="020B0604020202020204" pitchFamily="34" charset="0"/>
                  <a:ea typeface="宋体" panose="02010600030101010101" pitchFamily="2" charset="-122"/>
                </a:rPr>
                <a:t>（热敏元件）</a:t>
              </a:r>
              <a:endParaRPr lang="en-US" altLang="zh-CN" sz="2400" b="1" dirty="0">
                <a:solidFill>
                  <a:srgbClr val="003399"/>
                </a:solidFill>
                <a:latin typeface="Arial" panose="020B0604020202020204" pitchFamily="34" charset="0"/>
                <a:ea typeface="宋体" panose="02010600030101010101" pitchFamily="2" charset="-122"/>
              </a:endParaRPr>
            </a:p>
          </p:txBody>
        </p:sp>
        <p:graphicFrame>
          <p:nvGraphicFramePr>
            <p:cNvPr id="28679" name="Object 12"/>
            <p:cNvGraphicFramePr/>
            <p:nvPr/>
          </p:nvGraphicFramePr>
          <p:xfrm>
            <a:off x="521" y="1299"/>
            <a:ext cx="519" cy="763"/>
          </p:xfrm>
          <a:graphic>
            <a:graphicData uri="http://schemas.openxmlformats.org/presentationml/2006/ole">
              <mc:AlternateContent xmlns:mc="http://schemas.openxmlformats.org/markup-compatibility/2006">
                <mc:Choice xmlns:v="urn:schemas-microsoft-com:vml" Requires="v">
                  <p:oleObj spid="_x0000_s3076" name="" r:id="rId1" imgW="2247900" imgH="3307080" progId="MS_ClipArt_Gallery.2">
                    <p:embed/>
                  </p:oleObj>
                </mc:Choice>
                <mc:Fallback>
                  <p:oleObj name="" r:id="rId1" imgW="2247900" imgH="3307080" progId="MS_ClipArt_Gallery.2">
                    <p:embed/>
                    <p:pic>
                      <p:nvPicPr>
                        <p:cNvPr id="0" name="图片 3075"/>
                        <p:cNvPicPr/>
                        <p:nvPr/>
                      </p:nvPicPr>
                      <p:blipFill>
                        <a:blip r:embed="rId2"/>
                        <a:stretch>
                          <a:fillRect/>
                        </a:stretch>
                      </p:blipFill>
                      <p:spPr>
                        <a:xfrm>
                          <a:off x="521" y="1299"/>
                          <a:ext cx="519" cy="763"/>
                        </a:xfrm>
                        <a:prstGeom prst="rect">
                          <a:avLst/>
                        </a:prstGeom>
                        <a:noFill/>
                        <a:ln w="38100">
                          <a:noFill/>
                          <a:miter/>
                        </a:ln>
                      </p:spPr>
                    </p:pic>
                  </p:oleObj>
                </mc:Fallback>
              </mc:AlternateContent>
            </a:graphicData>
          </a:graphic>
        </p:graphicFrame>
      </p:grpSp>
      <p:grpSp>
        <p:nvGrpSpPr>
          <p:cNvPr id="4" name="Group 22"/>
          <p:cNvGrpSpPr/>
          <p:nvPr/>
        </p:nvGrpSpPr>
        <p:grpSpPr>
          <a:xfrm>
            <a:off x="827088" y="3573463"/>
            <a:ext cx="3586794" cy="1497013"/>
            <a:chOff x="567" y="2249"/>
            <a:chExt cx="2582" cy="943"/>
          </a:xfrm>
        </p:grpSpPr>
        <p:sp>
          <p:nvSpPr>
            <p:cNvPr id="28681" name="Text Box 11"/>
            <p:cNvSpPr txBox="1"/>
            <p:nvPr/>
          </p:nvSpPr>
          <p:spPr>
            <a:xfrm>
              <a:off x="1383" y="2476"/>
              <a:ext cx="1766" cy="716"/>
            </a:xfrm>
            <a:prstGeom prst="rect">
              <a:avLst/>
            </a:prstGeom>
            <a:noFill/>
            <a:ln w="12700">
              <a:noFill/>
            </a:ln>
          </p:spPr>
          <p:txBody>
            <a:bodyPr wrap="square" anchor="t" anchorCtr="0">
              <a:spAutoFit/>
            </a:bodyPr>
            <a:p>
              <a:pPr>
                <a:spcBef>
                  <a:spcPct val="50000"/>
                </a:spcBef>
              </a:pPr>
              <a:r>
                <a:rPr lang="zh-CN" altLang="en-US" sz="3200" b="1" dirty="0">
                  <a:solidFill>
                    <a:srgbClr val="003399"/>
                  </a:solidFill>
                  <a:latin typeface="Times New Roman" panose="02020603050405020304" pitchFamily="18" charset="0"/>
                  <a:ea typeface="长城楷体" pitchFamily="49" charset="-122"/>
                </a:rPr>
                <a:t>掺杂特性</a:t>
              </a:r>
              <a:endParaRPr lang="zh-CN" altLang="en-US" sz="3200" b="1" dirty="0">
                <a:solidFill>
                  <a:srgbClr val="003399"/>
                </a:solidFill>
                <a:latin typeface="Times New Roman" panose="02020603050405020304" pitchFamily="18" charset="0"/>
                <a:ea typeface="长城楷体" pitchFamily="49" charset="-122"/>
              </a:endParaRPr>
            </a:p>
            <a:p>
              <a:pPr>
                <a:spcBef>
                  <a:spcPct val="50000"/>
                </a:spcBef>
              </a:pPr>
              <a:r>
                <a:rPr lang="zh-CN" altLang="en-US" sz="2400" b="1" dirty="0">
                  <a:solidFill>
                    <a:srgbClr val="003399"/>
                  </a:solidFill>
                  <a:latin typeface="Times New Roman" panose="02020603050405020304" pitchFamily="18" charset="0"/>
                  <a:ea typeface="长城楷体" pitchFamily="49" charset="-122"/>
                </a:rPr>
                <a:t>（半导体元件）</a:t>
              </a:r>
              <a:endParaRPr lang="zh-CN" altLang="en-US" sz="2400" b="1" dirty="0">
                <a:solidFill>
                  <a:srgbClr val="003399"/>
                </a:solidFill>
                <a:latin typeface="Times New Roman" panose="02020603050405020304" pitchFamily="18" charset="0"/>
                <a:ea typeface="长城楷体" pitchFamily="49" charset="-122"/>
              </a:endParaRPr>
            </a:p>
          </p:txBody>
        </p:sp>
        <p:graphicFrame>
          <p:nvGraphicFramePr>
            <p:cNvPr id="28682" name="Object 15"/>
            <p:cNvGraphicFramePr/>
            <p:nvPr/>
          </p:nvGraphicFramePr>
          <p:xfrm>
            <a:off x="567" y="2249"/>
            <a:ext cx="606" cy="670"/>
          </p:xfrm>
          <a:graphic>
            <a:graphicData uri="http://schemas.openxmlformats.org/presentationml/2006/ole">
              <mc:AlternateContent xmlns:mc="http://schemas.openxmlformats.org/markup-compatibility/2006">
                <mc:Choice xmlns:v="urn:schemas-microsoft-com:vml" Requires="v">
                  <p:oleObj spid="_x0000_s3078" name="" r:id="rId3" imgW="2247900" imgH="3307080" progId="MS_ClipArt_Gallery.2">
                    <p:embed/>
                  </p:oleObj>
                </mc:Choice>
                <mc:Fallback>
                  <p:oleObj name="" r:id="rId3" imgW="2247900" imgH="3307080" progId="MS_ClipArt_Gallery.2">
                    <p:embed/>
                    <p:pic>
                      <p:nvPicPr>
                        <p:cNvPr id="0" name="图片 3077"/>
                        <p:cNvPicPr/>
                        <p:nvPr/>
                      </p:nvPicPr>
                      <p:blipFill>
                        <a:blip r:embed="rId2"/>
                        <a:stretch>
                          <a:fillRect/>
                        </a:stretch>
                      </p:blipFill>
                      <p:spPr>
                        <a:xfrm>
                          <a:off x="567" y="2249"/>
                          <a:ext cx="606" cy="670"/>
                        </a:xfrm>
                        <a:prstGeom prst="rect">
                          <a:avLst/>
                        </a:prstGeom>
                        <a:noFill/>
                        <a:ln w="38100">
                          <a:noFill/>
                          <a:miter/>
                        </a:ln>
                      </p:spPr>
                    </p:pic>
                  </p:oleObj>
                </mc:Fallback>
              </mc:AlternateContent>
            </a:graphicData>
          </a:graphic>
        </p:graphicFrame>
      </p:grpSp>
      <p:grpSp>
        <p:nvGrpSpPr>
          <p:cNvPr id="5" name="Group 20"/>
          <p:cNvGrpSpPr/>
          <p:nvPr/>
        </p:nvGrpSpPr>
        <p:grpSpPr>
          <a:xfrm>
            <a:off x="4429125" y="1916113"/>
            <a:ext cx="3671888" cy="2306637"/>
            <a:chOff x="2699" y="1345"/>
            <a:chExt cx="2313" cy="1453"/>
          </a:xfrm>
        </p:grpSpPr>
        <p:graphicFrame>
          <p:nvGraphicFramePr>
            <p:cNvPr id="28684" name="Object 14"/>
            <p:cNvGraphicFramePr/>
            <p:nvPr/>
          </p:nvGraphicFramePr>
          <p:xfrm>
            <a:off x="2699" y="1345"/>
            <a:ext cx="519" cy="763"/>
          </p:xfrm>
          <a:graphic>
            <a:graphicData uri="http://schemas.openxmlformats.org/presentationml/2006/ole">
              <mc:AlternateContent xmlns:mc="http://schemas.openxmlformats.org/markup-compatibility/2006">
                <mc:Choice xmlns:v="urn:schemas-microsoft-com:vml" Requires="v">
                  <p:oleObj spid="_x0000_s3077" name="" r:id="rId4" imgW="2247900" imgH="3307080" progId="MS_ClipArt_Gallery.2">
                    <p:embed/>
                  </p:oleObj>
                </mc:Choice>
                <mc:Fallback>
                  <p:oleObj name="" r:id="rId4" imgW="2247900" imgH="3307080" progId="MS_ClipArt_Gallery.2">
                    <p:embed/>
                    <p:pic>
                      <p:nvPicPr>
                        <p:cNvPr id="0" name="图片 3076"/>
                        <p:cNvPicPr/>
                        <p:nvPr/>
                      </p:nvPicPr>
                      <p:blipFill>
                        <a:blip r:embed="rId2"/>
                        <a:stretch>
                          <a:fillRect/>
                        </a:stretch>
                      </p:blipFill>
                      <p:spPr>
                        <a:xfrm>
                          <a:off x="2699" y="1345"/>
                          <a:ext cx="519" cy="763"/>
                        </a:xfrm>
                        <a:prstGeom prst="rect">
                          <a:avLst/>
                        </a:prstGeom>
                        <a:noFill/>
                        <a:ln w="38100">
                          <a:noFill/>
                          <a:miter/>
                        </a:ln>
                      </p:spPr>
                    </p:pic>
                  </p:oleObj>
                </mc:Fallback>
              </mc:AlternateContent>
            </a:graphicData>
          </a:graphic>
        </p:graphicFrame>
        <p:sp>
          <p:nvSpPr>
            <p:cNvPr id="28685" name="Text Box 17"/>
            <p:cNvSpPr txBox="1"/>
            <p:nvPr/>
          </p:nvSpPr>
          <p:spPr>
            <a:xfrm>
              <a:off x="3379" y="1616"/>
              <a:ext cx="1633" cy="1182"/>
            </a:xfrm>
            <a:prstGeom prst="rect">
              <a:avLst/>
            </a:prstGeom>
            <a:noFill/>
            <a:ln w="12700">
              <a:noFill/>
            </a:ln>
          </p:spPr>
          <p:txBody>
            <a:bodyPr anchor="t" anchorCtr="0">
              <a:spAutoFit/>
            </a:bodyPr>
            <a:p>
              <a:pPr>
                <a:spcBef>
                  <a:spcPct val="50000"/>
                </a:spcBef>
              </a:pPr>
              <a:r>
                <a:rPr lang="zh-CN" altLang="en-US" sz="3200" b="1" dirty="0">
                  <a:solidFill>
                    <a:srgbClr val="003399"/>
                  </a:solidFill>
                  <a:latin typeface="Arial" panose="020B0604020202020204" pitchFamily="34" charset="0"/>
                  <a:ea typeface="宋体" panose="02010600030101010101" pitchFamily="2" charset="-122"/>
                </a:rPr>
                <a:t>光敏特性</a:t>
              </a:r>
              <a:endParaRPr lang="zh-CN" altLang="en-US" sz="3200" b="1" dirty="0">
                <a:solidFill>
                  <a:srgbClr val="003399"/>
                </a:solidFill>
                <a:latin typeface="Arial" panose="020B0604020202020204" pitchFamily="34" charset="0"/>
                <a:ea typeface="宋体" panose="02010600030101010101" pitchFamily="2" charset="-122"/>
              </a:endParaRPr>
            </a:p>
            <a:p>
              <a:pPr>
                <a:spcBef>
                  <a:spcPct val="50000"/>
                </a:spcBef>
              </a:pPr>
              <a:r>
                <a:rPr lang="zh-CN" altLang="en-US" sz="2400" b="1" dirty="0">
                  <a:solidFill>
                    <a:srgbClr val="003399"/>
                  </a:solidFill>
                  <a:sym typeface="+mn-ea"/>
                </a:rPr>
                <a:t>（光敏元件）</a:t>
              </a:r>
              <a:endParaRPr lang="en-US" altLang="zh-CN" sz="3200" b="1" dirty="0">
                <a:solidFill>
                  <a:srgbClr val="003399"/>
                </a:solidFill>
                <a:latin typeface="Arial" panose="020B0604020202020204" pitchFamily="34" charset="0"/>
                <a:ea typeface="宋体" panose="02010600030101010101" pitchFamily="2" charset="-122"/>
              </a:endParaRPr>
            </a:p>
            <a:p>
              <a:pPr>
                <a:spcBef>
                  <a:spcPct val="50000"/>
                </a:spcBef>
              </a:pPr>
              <a:endParaRPr lang="zh-CN" altLang="en-US" sz="3200" b="1" dirty="0">
                <a:solidFill>
                  <a:srgbClr val="003399"/>
                </a:solidFill>
                <a:latin typeface="Arial" panose="020B0604020202020204" pitchFamily="34" charset="0"/>
                <a:ea typeface="宋体" panose="02010600030101010101" pitchFamily="2" charset="-122"/>
              </a:endParaRPr>
            </a:p>
          </p:txBody>
        </p:sp>
      </p:grpSp>
      <p:sp>
        <p:nvSpPr>
          <p:cNvPr id="61458" name="Rectangle 18"/>
          <p:cNvSpPr/>
          <p:nvPr/>
        </p:nvSpPr>
        <p:spPr>
          <a:xfrm>
            <a:off x="1763713" y="5157788"/>
            <a:ext cx="5761037" cy="1189037"/>
          </a:xfrm>
          <a:prstGeom prst="rect">
            <a:avLst/>
          </a:prstGeom>
          <a:noFill/>
          <a:ln w="28575" cap="flat" cmpd="sng">
            <a:solidFill>
              <a:schemeClr val="folHlink"/>
            </a:solidFill>
            <a:prstDash val="solid"/>
            <a:miter/>
            <a:headEnd type="none" w="med" len="med"/>
            <a:tailEnd type="none" w="med" len="med"/>
          </a:ln>
        </p:spPr>
        <p:txBody>
          <a:bodyPr anchor="t" anchorCtr="0">
            <a:spAutoFit/>
          </a:bodyPr>
          <a:p>
            <a:pPr>
              <a:spcBef>
                <a:spcPct val="50000"/>
              </a:spcBef>
            </a:pPr>
            <a:r>
              <a:rPr lang="zh-CN" altLang="en-US" sz="2800" b="1" dirty="0">
                <a:latin typeface="Arial" panose="020B0604020202020204" pitchFamily="34" charset="0"/>
                <a:ea typeface="宋体" panose="02010600030101010101" pitchFamily="2" charset="-122"/>
              </a:rPr>
              <a:t>往纯净的半导体中掺入某些杂质，</a:t>
            </a:r>
            <a:endParaRPr lang="zh-CN" altLang="en-US" sz="2800" b="1" dirty="0">
              <a:latin typeface="Arial" panose="020B0604020202020204" pitchFamily="34" charset="0"/>
              <a:ea typeface="宋体" panose="02010600030101010101" pitchFamily="2" charset="-122"/>
            </a:endParaRPr>
          </a:p>
          <a:p>
            <a:pPr>
              <a:spcBef>
                <a:spcPct val="50000"/>
              </a:spcBef>
            </a:pPr>
            <a:r>
              <a:rPr lang="zh-CN" altLang="en-US" sz="2800" b="1" dirty="0">
                <a:latin typeface="Arial" panose="020B0604020202020204" pitchFamily="34" charset="0"/>
                <a:ea typeface="宋体" panose="02010600030101010101" pitchFamily="2" charset="-122"/>
              </a:rPr>
              <a:t>会使它的导电能力明显改变。</a:t>
            </a:r>
            <a:endParaRPr lang="zh-CN" altLang="en-US" sz="2800" b="1" dirty="0">
              <a:latin typeface="Arial" panose="020B0604020202020204" pitchFamily="34" charset="0"/>
              <a:ea typeface="宋体" panose="0201060003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00000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1458"/>
                                        </p:tgtEl>
                                        <p:attrNameLst>
                                          <p:attrName>style.visibility</p:attrName>
                                        </p:attrNameLst>
                                      </p:cBhvr>
                                      <p:to>
                                        <p:strVal val="visible"/>
                                      </p:to>
                                    </p:set>
                                    <p:anim calcmode="lin" valueType="num">
                                      <p:cBhvr>
                                        <p:cTn id="27" dur="500" fill="hold"/>
                                        <p:tgtEl>
                                          <p:spTgt spid="61458"/>
                                        </p:tgtEl>
                                        <p:attrNameLst>
                                          <p:attrName>ppt_w</p:attrName>
                                        </p:attrNameLst>
                                      </p:cBhvr>
                                      <p:tavLst>
                                        <p:tav tm="0">
                                          <p:val>
                                            <p:fltVal val="0.000000"/>
                                          </p:val>
                                        </p:tav>
                                        <p:tav tm="100000">
                                          <p:val>
                                            <p:strVal val="#ppt_w"/>
                                          </p:val>
                                        </p:tav>
                                      </p:tavLst>
                                    </p:anim>
                                    <p:anim calcmode="lin" valueType="num">
                                      <p:cBhvr>
                                        <p:cTn id="28" dur="500" fill="hold"/>
                                        <p:tgtEl>
                                          <p:spTgt spid="614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3" name="Group 23"/>
          <p:cNvGrpSpPr/>
          <p:nvPr/>
        </p:nvGrpSpPr>
        <p:grpSpPr>
          <a:xfrm>
            <a:off x="0" y="404813"/>
            <a:ext cx="9144000" cy="647700"/>
            <a:chOff x="0" y="255"/>
            <a:chExt cx="5760" cy="408"/>
          </a:xfrm>
        </p:grpSpPr>
        <p:sp>
          <p:nvSpPr>
            <p:cNvPr id="28674" name="Rectangle 5"/>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28675" name="Line 6"/>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6" name="Text Box 64"/>
          <p:cNvSpPr txBox="1"/>
          <p:nvPr/>
        </p:nvSpPr>
        <p:spPr>
          <a:xfrm>
            <a:off x="540068" y="1121886"/>
            <a:ext cx="6245225" cy="584835"/>
          </a:xfrm>
          <a:prstGeom prst="rect">
            <a:avLst/>
          </a:prstGeom>
          <a:noFill/>
          <a:ln w="38100">
            <a:noFill/>
          </a:ln>
        </p:spPr>
        <p:txBody>
          <a:bodyPr lIns="90000" tIns="46800" rIns="90000" bIns="46800" anchor="ctr" anchorCtr="0">
            <a:spAutoFit/>
          </a:bodyPr>
          <a:p>
            <a:pPr>
              <a:spcBef>
                <a:spcPct val="50000"/>
              </a:spcBef>
            </a:pPr>
            <a:r>
              <a:rPr lang="en-US" altLang="zh-CN" sz="3200" b="1" dirty="0">
                <a:solidFill>
                  <a:srgbClr val="0000FF"/>
                </a:solidFill>
                <a:latin typeface="Times New Roman" panose="02020603050405020304" pitchFamily="18" charset="0"/>
                <a:ea typeface="长城楷体" pitchFamily="49" charset="-122"/>
              </a:rPr>
              <a:t>3</a:t>
            </a:r>
            <a:r>
              <a:rPr lang="zh-CN" altLang="en-US" sz="3200" b="1" dirty="0">
                <a:solidFill>
                  <a:srgbClr val="0000FF"/>
                </a:solidFill>
                <a:latin typeface="Times New Roman" panose="02020603050405020304" pitchFamily="18" charset="0"/>
                <a:ea typeface="长城楷体" pitchFamily="49" charset="-122"/>
              </a:rPr>
              <a:t>、本征半导体</a:t>
            </a:r>
            <a:endParaRPr lang="zh-CN" altLang="en-US" sz="3200" b="1" dirty="0">
              <a:solidFill>
                <a:srgbClr val="0000FF"/>
              </a:solidFill>
              <a:latin typeface="Times New Roman" panose="02020603050405020304" pitchFamily="18" charset="0"/>
              <a:ea typeface="长城楷体" pitchFamily="49" charset="-122"/>
            </a:endParaRPr>
          </a:p>
        </p:txBody>
      </p:sp>
      <p:sp>
        <p:nvSpPr>
          <p:cNvPr id="7" name="Text Box 68"/>
          <p:cNvSpPr txBox="1">
            <a:spLocks noChangeArrowheads="1"/>
          </p:cNvSpPr>
          <p:nvPr/>
        </p:nvSpPr>
        <p:spPr bwMode="auto">
          <a:xfrm>
            <a:off x="900430" y="1842453"/>
            <a:ext cx="7192645" cy="521970"/>
          </a:xfrm>
          <a:prstGeom prst="rect">
            <a:avLst/>
          </a:prstGeom>
          <a:noFill/>
          <a:ln w="38100">
            <a:noFill/>
            <a:miter lim="800000"/>
          </a:ln>
          <a:effectLst/>
        </p:spPr>
        <p:txBody>
          <a:bodyPr wrap="square" anchor="ctr">
            <a:spAutoFit/>
          </a:bodyPr>
          <a:lstStyle/>
          <a:p>
            <a:pPr marR="0" defTabSz="914400">
              <a:buClrTx/>
              <a:buSzTx/>
              <a:buFontTx/>
              <a:buNone/>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完全纯净、结构完整的半导体，单晶体形态</a:t>
            </a:r>
            <a:endParaRPr kumimoji="1" lang="zh-CN" altLang="en-US" sz="2800" b="1" kern="1200" cap="none" spc="0" normalizeH="0" baseline="0" noProof="0">
              <a:solidFill>
                <a:srgbClr val="660033"/>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8" name="Text Box 115"/>
          <p:cNvSpPr txBox="1">
            <a:spLocks noChangeArrowheads="1"/>
          </p:cNvSpPr>
          <p:nvPr/>
        </p:nvSpPr>
        <p:spPr bwMode="auto">
          <a:xfrm>
            <a:off x="827088" y="5731828"/>
            <a:ext cx="7550150" cy="690563"/>
          </a:xfrm>
          <a:prstGeom prst="rect">
            <a:avLst/>
          </a:prstGeom>
          <a:noFill/>
          <a:ln w="38100">
            <a:noFill/>
            <a:miter lim="800000"/>
          </a:ln>
          <a:effectLst/>
        </p:spPr>
        <p:txBody>
          <a:bodyPr anchor="ctr">
            <a:spAutoFit/>
          </a:bodyPr>
          <a:lstStyle/>
          <a:p>
            <a:pPr marR="0" defTabSz="914400">
              <a:lnSpc>
                <a:spcPct val="140000"/>
              </a:lnSpc>
              <a:buClrTx/>
              <a:buSzTx/>
              <a:buFont typeface="Wingdings" panose="05000000000000000000" pitchFamily="2" charset="2"/>
              <a:buNone/>
              <a:defRPr/>
            </a:pPr>
            <a:r>
              <a:rPr kumimoji="1" lang="zh-CN" altLang="en-US" sz="2800" b="1" kern="1200" cap="none" spc="0" normalizeH="0" baseline="0" noProof="0" dirty="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当 </a:t>
            </a:r>
            <a:r>
              <a:rPr kumimoji="1" lang="en-US" altLang="zh-CN" sz="2800" b="1" i="1" kern="1200" cap="none" spc="0" normalizeH="0" baseline="0" noProof="0" dirty="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T</a:t>
            </a:r>
            <a:r>
              <a:rPr kumimoji="1" lang="en-US" altLang="zh-CN" sz="2800" b="1" kern="1200" cap="none" spc="0" normalizeH="0" baseline="0" noProof="0" dirty="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 0 K</a:t>
            </a:r>
            <a:r>
              <a:rPr kumimoji="1" lang="zh-CN" altLang="en-US" sz="2800" b="1" kern="1200" cap="none" spc="0" normalizeH="0" baseline="0" noProof="0" dirty="0">
                <a:solidFill>
                  <a:srgbClr val="0000CC"/>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时，半导体不导电</a:t>
            </a:r>
            <a:r>
              <a:rPr kumimoji="1" lang="en-US" altLang="zh-CN" sz="2800" b="1" kern="1200" cap="none" spc="0" normalizeH="0" baseline="0" noProof="0" dirty="0">
                <a:solidFill>
                  <a:srgbClr val="0000CC"/>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a:t>
            </a:r>
            <a:r>
              <a:rPr kumimoji="1" lang="zh-CN" altLang="en-US" sz="2800" b="1" kern="1200" cap="none" spc="0" normalizeH="0" baseline="0" noProof="0" dirty="0">
                <a:solidFill>
                  <a:srgbClr val="0000CC"/>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相当于绝缘体</a:t>
            </a:r>
            <a:endParaRPr kumimoji="1" lang="zh-CN" altLang="en-US" sz="2800" b="1" kern="1200" cap="none" spc="0" normalizeH="0" baseline="0" noProof="0" dirty="0">
              <a:solidFill>
                <a:srgbClr val="0000CC"/>
              </a:solidFill>
              <a:effectLst>
                <a:outerShdw blurRad="38100" dist="38100" dir="2700000" algn="tl">
                  <a:srgbClr val="C0C0C0"/>
                </a:outerShdw>
              </a:effectLst>
              <a:latin typeface="宋体" panose="02010600030101010101" pitchFamily="2" charset="-122"/>
              <a:ea typeface="宋体" panose="02010600030101010101" pitchFamily="2" charset="-122"/>
              <a:cs typeface="+mn-cs"/>
            </a:endParaRPr>
          </a:p>
        </p:txBody>
      </p:sp>
      <p:grpSp>
        <p:nvGrpSpPr>
          <p:cNvPr id="9" name="Group 2"/>
          <p:cNvGrpSpPr/>
          <p:nvPr/>
        </p:nvGrpSpPr>
        <p:grpSpPr>
          <a:xfrm>
            <a:off x="1403350" y="2636203"/>
            <a:ext cx="5638800" cy="2971800"/>
            <a:chOff x="1296" y="1824"/>
            <a:chExt cx="3552" cy="1872"/>
          </a:xfrm>
        </p:grpSpPr>
        <p:sp>
          <p:nvSpPr>
            <p:cNvPr id="10" name="Rectangle 3"/>
            <p:cNvSpPr/>
            <p:nvPr/>
          </p:nvSpPr>
          <p:spPr>
            <a:xfrm>
              <a:off x="1296" y="1824"/>
              <a:ext cx="3552" cy="1872"/>
            </a:xfrm>
            <a:prstGeom prst="rect">
              <a:avLst/>
            </a:prstGeom>
            <a:noFill/>
            <a:ln w="25400">
              <a:noFill/>
            </a:ln>
          </p:spPr>
          <p:txBody>
            <a:bodyPr wrap="none" anchor="ctr" anchorCtr="0"/>
            <a:p>
              <a:endParaRPr lang="zh-CN" altLang="en-US" dirty="0">
                <a:latin typeface="Arial" panose="020B0604020202020204" pitchFamily="34" charset="0"/>
              </a:endParaRPr>
            </a:p>
          </p:txBody>
        </p:sp>
        <p:grpSp>
          <p:nvGrpSpPr>
            <p:cNvPr id="11" name="Group 4"/>
            <p:cNvGrpSpPr/>
            <p:nvPr/>
          </p:nvGrpSpPr>
          <p:grpSpPr>
            <a:xfrm>
              <a:off x="1440" y="1872"/>
              <a:ext cx="3264" cy="1776"/>
              <a:chOff x="1056" y="2064"/>
              <a:chExt cx="3264" cy="1776"/>
            </a:xfrm>
          </p:grpSpPr>
          <p:sp>
            <p:nvSpPr>
              <p:cNvPr id="12" name="Oval 5"/>
              <p:cNvSpPr/>
              <p:nvPr/>
            </p:nvSpPr>
            <p:spPr>
              <a:xfrm rot="2807744">
                <a:off x="1344" y="3264"/>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13" name="Oval 6"/>
              <p:cNvSpPr/>
              <p:nvPr/>
            </p:nvSpPr>
            <p:spPr>
              <a:xfrm rot="2807744">
                <a:off x="1200" y="3120"/>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14" name="Oval 7"/>
              <p:cNvSpPr/>
              <p:nvPr/>
            </p:nvSpPr>
            <p:spPr>
              <a:xfrm rot="2807744">
                <a:off x="1640" y="318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15" name="Oval 8"/>
              <p:cNvSpPr/>
              <p:nvPr/>
            </p:nvSpPr>
            <p:spPr>
              <a:xfrm rot="2807744">
                <a:off x="1300" y="317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16" name="Oval 9"/>
              <p:cNvSpPr/>
              <p:nvPr/>
            </p:nvSpPr>
            <p:spPr>
              <a:xfrm rot="2807744">
                <a:off x="1662" y="3560"/>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17" name="Oval 10"/>
              <p:cNvSpPr/>
              <p:nvPr/>
            </p:nvSpPr>
            <p:spPr>
              <a:xfrm rot="2807744">
                <a:off x="1255" y="354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grpSp>
            <p:nvGrpSpPr>
              <p:cNvPr id="18" name="Group 11"/>
              <p:cNvGrpSpPr/>
              <p:nvPr/>
            </p:nvGrpSpPr>
            <p:grpSpPr>
              <a:xfrm>
                <a:off x="1152" y="2160"/>
                <a:ext cx="576" cy="576"/>
                <a:chOff x="1152" y="2160"/>
                <a:chExt cx="576" cy="576"/>
              </a:xfrm>
            </p:grpSpPr>
            <p:sp>
              <p:nvSpPr>
                <p:cNvPr id="19" name="Oval 12"/>
                <p:cNvSpPr/>
                <p:nvPr/>
              </p:nvSpPr>
              <p:spPr>
                <a:xfrm rot="2807744">
                  <a:off x="1296" y="2304"/>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20" name="Oval 13"/>
                <p:cNvSpPr/>
                <p:nvPr/>
              </p:nvSpPr>
              <p:spPr>
                <a:xfrm rot="2807744">
                  <a:off x="1152" y="2160"/>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21" name="Oval 14"/>
                <p:cNvSpPr/>
                <p:nvPr/>
              </p:nvSpPr>
              <p:spPr>
                <a:xfrm rot="2807744">
                  <a:off x="1592" y="222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22" name="Oval 15"/>
                <p:cNvSpPr/>
                <p:nvPr/>
              </p:nvSpPr>
              <p:spPr>
                <a:xfrm rot="2807744">
                  <a:off x="1252" y="221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23" name="Oval 16"/>
                <p:cNvSpPr/>
                <p:nvPr/>
              </p:nvSpPr>
              <p:spPr>
                <a:xfrm rot="2807744">
                  <a:off x="1614" y="2600"/>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24" name="Oval 17"/>
                <p:cNvSpPr/>
                <p:nvPr/>
              </p:nvSpPr>
              <p:spPr>
                <a:xfrm rot="2807744">
                  <a:off x="1207" y="258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25" name="Text Box 18"/>
                <p:cNvSpPr txBox="1"/>
                <p:nvPr/>
              </p:nvSpPr>
              <p:spPr>
                <a:xfrm>
                  <a:off x="1296" y="2304"/>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sp>
            <p:nvSpPr>
              <p:cNvPr id="26" name="Text Box 19"/>
              <p:cNvSpPr txBox="1"/>
              <p:nvPr/>
            </p:nvSpPr>
            <p:spPr>
              <a:xfrm>
                <a:off x="1344" y="3264"/>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nvGrpSpPr>
              <p:cNvPr id="27" name="Group 20"/>
              <p:cNvGrpSpPr/>
              <p:nvPr/>
            </p:nvGrpSpPr>
            <p:grpSpPr>
              <a:xfrm>
                <a:off x="1776" y="2640"/>
                <a:ext cx="576" cy="576"/>
                <a:chOff x="1824" y="2592"/>
                <a:chExt cx="576" cy="576"/>
              </a:xfrm>
            </p:grpSpPr>
            <p:sp>
              <p:nvSpPr>
                <p:cNvPr id="28" name="Oval 21"/>
                <p:cNvSpPr/>
                <p:nvPr/>
              </p:nvSpPr>
              <p:spPr>
                <a:xfrm rot="2807744">
                  <a:off x="1968" y="2736"/>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29" name="Oval 22"/>
                <p:cNvSpPr/>
                <p:nvPr/>
              </p:nvSpPr>
              <p:spPr>
                <a:xfrm rot="2807744">
                  <a:off x="1824" y="2592"/>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30" name="Oval 23"/>
                <p:cNvSpPr/>
                <p:nvPr/>
              </p:nvSpPr>
              <p:spPr>
                <a:xfrm rot="2807744">
                  <a:off x="2264" y="265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31" name="Oval 24"/>
                <p:cNvSpPr/>
                <p:nvPr/>
              </p:nvSpPr>
              <p:spPr>
                <a:xfrm rot="2807744">
                  <a:off x="1924" y="264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32" name="Oval 25"/>
                <p:cNvSpPr/>
                <p:nvPr/>
              </p:nvSpPr>
              <p:spPr>
                <a:xfrm rot="2807744">
                  <a:off x="2286" y="3032"/>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33" name="Oval 26"/>
                <p:cNvSpPr/>
                <p:nvPr/>
              </p:nvSpPr>
              <p:spPr>
                <a:xfrm rot="2807744">
                  <a:off x="1879" y="3019"/>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34" name="Text Box 27"/>
                <p:cNvSpPr txBox="1"/>
                <p:nvPr/>
              </p:nvSpPr>
              <p:spPr>
                <a:xfrm>
                  <a:off x="1968" y="2736"/>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grpSp>
            <p:nvGrpSpPr>
              <p:cNvPr id="35" name="Group 28"/>
              <p:cNvGrpSpPr/>
              <p:nvPr/>
            </p:nvGrpSpPr>
            <p:grpSpPr>
              <a:xfrm>
                <a:off x="2400" y="2160"/>
                <a:ext cx="576" cy="576"/>
                <a:chOff x="2544" y="2160"/>
                <a:chExt cx="576" cy="576"/>
              </a:xfrm>
            </p:grpSpPr>
            <p:sp>
              <p:nvSpPr>
                <p:cNvPr id="36" name="Oval 29"/>
                <p:cNvSpPr/>
                <p:nvPr/>
              </p:nvSpPr>
              <p:spPr>
                <a:xfrm rot="2807744">
                  <a:off x="2688" y="2304"/>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37" name="Oval 30"/>
                <p:cNvSpPr/>
                <p:nvPr/>
              </p:nvSpPr>
              <p:spPr>
                <a:xfrm rot="2807744">
                  <a:off x="2544" y="2160"/>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38" name="Oval 31"/>
                <p:cNvSpPr/>
                <p:nvPr/>
              </p:nvSpPr>
              <p:spPr>
                <a:xfrm rot="2807744">
                  <a:off x="2984" y="222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39" name="Oval 32"/>
                <p:cNvSpPr/>
                <p:nvPr/>
              </p:nvSpPr>
              <p:spPr>
                <a:xfrm rot="2807744">
                  <a:off x="2644" y="221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40" name="Oval 33"/>
                <p:cNvSpPr/>
                <p:nvPr/>
              </p:nvSpPr>
              <p:spPr>
                <a:xfrm rot="2807744">
                  <a:off x="3006" y="2600"/>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41" name="Oval 34"/>
                <p:cNvSpPr/>
                <p:nvPr/>
              </p:nvSpPr>
              <p:spPr>
                <a:xfrm rot="2807744">
                  <a:off x="2599" y="258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42" name="Text Box 35"/>
                <p:cNvSpPr txBox="1"/>
                <p:nvPr/>
              </p:nvSpPr>
              <p:spPr>
                <a:xfrm>
                  <a:off x="2688" y="2304"/>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grpSp>
            <p:nvGrpSpPr>
              <p:cNvPr id="43" name="Group 36"/>
              <p:cNvGrpSpPr/>
              <p:nvPr/>
            </p:nvGrpSpPr>
            <p:grpSpPr>
              <a:xfrm>
                <a:off x="2400" y="3120"/>
                <a:ext cx="576" cy="576"/>
                <a:chOff x="2568" y="3120"/>
                <a:chExt cx="576" cy="576"/>
              </a:xfrm>
            </p:grpSpPr>
            <p:sp>
              <p:nvSpPr>
                <p:cNvPr id="44" name="Oval 37"/>
                <p:cNvSpPr/>
                <p:nvPr/>
              </p:nvSpPr>
              <p:spPr>
                <a:xfrm rot="2807744">
                  <a:off x="2712" y="3264"/>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45" name="Oval 38"/>
                <p:cNvSpPr/>
                <p:nvPr/>
              </p:nvSpPr>
              <p:spPr>
                <a:xfrm rot="2807744">
                  <a:off x="2568" y="3120"/>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46" name="Oval 39"/>
                <p:cNvSpPr/>
                <p:nvPr/>
              </p:nvSpPr>
              <p:spPr>
                <a:xfrm rot="2807744">
                  <a:off x="3008" y="318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47" name="Oval 40"/>
                <p:cNvSpPr/>
                <p:nvPr/>
              </p:nvSpPr>
              <p:spPr>
                <a:xfrm rot="2807744">
                  <a:off x="2668" y="317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48" name="Oval 41"/>
                <p:cNvSpPr/>
                <p:nvPr/>
              </p:nvSpPr>
              <p:spPr>
                <a:xfrm rot="2807744">
                  <a:off x="3030" y="3560"/>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49" name="Oval 42"/>
                <p:cNvSpPr/>
                <p:nvPr/>
              </p:nvSpPr>
              <p:spPr>
                <a:xfrm rot="2807744">
                  <a:off x="2623" y="354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50" name="Text Box 43"/>
                <p:cNvSpPr txBox="1"/>
                <p:nvPr/>
              </p:nvSpPr>
              <p:spPr>
                <a:xfrm>
                  <a:off x="2688" y="3264"/>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grpSp>
            <p:nvGrpSpPr>
              <p:cNvPr id="51" name="Group 44"/>
              <p:cNvGrpSpPr/>
              <p:nvPr/>
            </p:nvGrpSpPr>
            <p:grpSpPr>
              <a:xfrm>
                <a:off x="3024" y="2640"/>
                <a:ext cx="576" cy="576"/>
                <a:chOff x="3264" y="2592"/>
                <a:chExt cx="576" cy="576"/>
              </a:xfrm>
            </p:grpSpPr>
            <p:sp>
              <p:nvSpPr>
                <p:cNvPr id="52" name="Oval 45"/>
                <p:cNvSpPr/>
                <p:nvPr/>
              </p:nvSpPr>
              <p:spPr>
                <a:xfrm rot="2807744">
                  <a:off x="3408" y="2736"/>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53" name="Oval 46"/>
                <p:cNvSpPr/>
                <p:nvPr/>
              </p:nvSpPr>
              <p:spPr>
                <a:xfrm rot="2807744">
                  <a:off x="3264" y="2592"/>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54" name="Oval 47"/>
                <p:cNvSpPr/>
                <p:nvPr/>
              </p:nvSpPr>
              <p:spPr>
                <a:xfrm rot="2807744">
                  <a:off x="3704" y="265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55" name="Oval 48"/>
                <p:cNvSpPr/>
                <p:nvPr/>
              </p:nvSpPr>
              <p:spPr>
                <a:xfrm rot="2807744">
                  <a:off x="3364" y="264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56" name="Oval 49"/>
                <p:cNvSpPr/>
                <p:nvPr/>
              </p:nvSpPr>
              <p:spPr>
                <a:xfrm rot="2807744">
                  <a:off x="3726" y="3032"/>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57" name="Oval 50"/>
                <p:cNvSpPr/>
                <p:nvPr/>
              </p:nvSpPr>
              <p:spPr>
                <a:xfrm rot="2807744">
                  <a:off x="3319" y="3019"/>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58" name="Text Box 51"/>
                <p:cNvSpPr txBox="1"/>
                <p:nvPr/>
              </p:nvSpPr>
              <p:spPr>
                <a:xfrm>
                  <a:off x="3408" y="2736"/>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grpSp>
            <p:nvGrpSpPr>
              <p:cNvPr id="59" name="Group 52"/>
              <p:cNvGrpSpPr/>
              <p:nvPr/>
            </p:nvGrpSpPr>
            <p:grpSpPr>
              <a:xfrm>
                <a:off x="3648" y="3120"/>
                <a:ext cx="576" cy="576"/>
                <a:chOff x="3936" y="3120"/>
                <a:chExt cx="576" cy="576"/>
              </a:xfrm>
            </p:grpSpPr>
            <p:sp>
              <p:nvSpPr>
                <p:cNvPr id="60" name="Oval 53"/>
                <p:cNvSpPr/>
                <p:nvPr/>
              </p:nvSpPr>
              <p:spPr>
                <a:xfrm rot="2807744">
                  <a:off x="4080" y="3264"/>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61" name="Oval 54"/>
                <p:cNvSpPr/>
                <p:nvPr/>
              </p:nvSpPr>
              <p:spPr>
                <a:xfrm rot="2807744">
                  <a:off x="3936" y="3120"/>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62" name="Oval 55"/>
                <p:cNvSpPr/>
                <p:nvPr/>
              </p:nvSpPr>
              <p:spPr>
                <a:xfrm rot="2807744">
                  <a:off x="4376" y="318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63" name="Oval 56"/>
                <p:cNvSpPr/>
                <p:nvPr/>
              </p:nvSpPr>
              <p:spPr>
                <a:xfrm rot="2807744">
                  <a:off x="4036" y="317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64" name="Oval 57"/>
                <p:cNvSpPr/>
                <p:nvPr/>
              </p:nvSpPr>
              <p:spPr>
                <a:xfrm rot="2807744">
                  <a:off x="4398" y="3560"/>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65" name="Oval 58"/>
                <p:cNvSpPr/>
                <p:nvPr/>
              </p:nvSpPr>
              <p:spPr>
                <a:xfrm rot="2807744">
                  <a:off x="3991" y="354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66" name="Text Box 59"/>
                <p:cNvSpPr txBox="1"/>
                <p:nvPr/>
              </p:nvSpPr>
              <p:spPr>
                <a:xfrm>
                  <a:off x="4080" y="3264"/>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grpSp>
            <p:nvGrpSpPr>
              <p:cNvPr id="67" name="Group 60"/>
              <p:cNvGrpSpPr/>
              <p:nvPr/>
            </p:nvGrpSpPr>
            <p:grpSpPr>
              <a:xfrm>
                <a:off x="3600" y="2160"/>
                <a:ext cx="576" cy="576"/>
                <a:chOff x="3936" y="2160"/>
                <a:chExt cx="576" cy="576"/>
              </a:xfrm>
            </p:grpSpPr>
            <p:sp>
              <p:nvSpPr>
                <p:cNvPr id="68" name="Oval 61"/>
                <p:cNvSpPr/>
                <p:nvPr/>
              </p:nvSpPr>
              <p:spPr>
                <a:xfrm rot="2807744">
                  <a:off x="4080" y="2304"/>
                  <a:ext cx="288" cy="288"/>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69" name="Oval 62"/>
                <p:cNvSpPr/>
                <p:nvPr/>
              </p:nvSpPr>
              <p:spPr>
                <a:xfrm rot="2807744">
                  <a:off x="3936" y="2160"/>
                  <a:ext cx="576" cy="576"/>
                </a:xfrm>
                <a:prstGeom prst="ellipse">
                  <a:avLst/>
                </a:prstGeom>
                <a:noFill/>
                <a:ln w="25400" cap="flat" cmpd="sng">
                  <a:solidFill>
                    <a:schemeClr val="tx1"/>
                  </a:solidFill>
                  <a:prstDash val="solid"/>
                  <a:headEnd type="none" w="med" len="med"/>
                  <a:tailEnd type="none" w="sm" len="lg"/>
                </a:ln>
              </p:spPr>
              <p:txBody>
                <a:bodyPr rot="10800000" vert="eaVert" wrap="none" anchor="ctr" anchorCtr="0"/>
                <a:p>
                  <a:endParaRPr lang="zh-CN" altLang="en-US" dirty="0">
                    <a:latin typeface="Arial" panose="020B0604020202020204" pitchFamily="34" charset="0"/>
                  </a:endParaRPr>
                </a:p>
              </p:txBody>
            </p:sp>
            <p:sp>
              <p:nvSpPr>
                <p:cNvPr id="70" name="Oval 63"/>
                <p:cNvSpPr/>
                <p:nvPr/>
              </p:nvSpPr>
              <p:spPr>
                <a:xfrm rot="2807744">
                  <a:off x="4376" y="222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71" name="Oval 64"/>
                <p:cNvSpPr/>
                <p:nvPr/>
              </p:nvSpPr>
              <p:spPr>
                <a:xfrm rot="2807744">
                  <a:off x="4036" y="2215"/>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72" name="Oval 65"/>
                <p:cNvSpPr/>
                <p:nvPr/>
              </p:nvSpPr>
              <p:spPr>
                <a:xfrm rot="2807744">
                  <a:off x="4398" y="2600"/>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73" name="Oval 66"/>
                <p:cNvSpPr/>
                <p:nvPr/>
              </p:nvSpPr>
              <p:spPr>
                <a:xfrm rot="2807744">
                  <a:off x="3991" y="2587"/>
                  <a:ext cx="48" cy="48"/>
                </a:xfrm>
                <a:prstGeom prst="ellipse">
                  <a:avLst/>
                </a:prstGeom>
                <a:solidFill>
                  <a:srgbClr val="FF0000"/>
                </a:solidFill>
                <a:ln w="25400" cap="flat" cmpd="sng">
                  <a:solidFill>
                    <a:srgbClr val="FF0000"/>
                  </a:solidFill>
                  <a:prstDash val="solid"/>
                  <a:headEnd type="none" w="med" len="med"/>
                  <a:tailEnd type="none" w="sm" len="lg"/>
                </a:ln>
              </p:spPr>
              <p:txBody>
                <a:bodyPr wrap="none" anchor="ctr" anchorCtr="0"/>
                <a:p>
                  <a:pPr algn="ctr" eaLnBrk="0" hangingPunct="0"/>
                  <a:endParaRPr lang="zh-CN" altLang="zh-CN" sz="2400" b="1" dirty="0">
                    <a:solidFill>
                      <a:srgbClr val="FF0000"/>
                    </a:solidFill>
                    <a:latin typeface="Times New Roman" panose="02020603050405020304" pitchFamily="18" charset="0"/>
                  </a:endParaRPr>
                </a:p>
              </p:txBody>
            </p:sp>
            <p:sp>
              <p:nvSpPr>
                <p:cNvPr id="74" name="Text Box 67"/>
                <p:cNvSpPr txBox="1"/>
                <p:nvPr/>
              </p:nvSpPr>
              <p:spPr>
                <a:xfrm>
                  <a:off x="4080" y="2304"/>
                  <a:ext cx="336" cy="288"/>
                </a:xfrm>
                <a:prstGeom prst="rect">
                  <a:avLst/>
                </a:prstGeom>
                <a:noFill/>
                <a:ln w="25400">
                  <a:noFill/>
                </a:ln>
              </p:spPr>
              <p:txBody>
                <a:bodyPr>
                  <a:spAutoFit/>
                </a:bodyPr>
                <a:p>
                  <a:pPr algn="ctr" eaLnBrk="0" hangingPunct="0">
                    <a:spcBef>
                      <a:spcPct val="50000"/>
                    </a:spcBef>
                  </a:pPr>
                  <a:r>
                    <a:rPr lang="en-US" altLang="zh-CN" sz="2400" b="1" dirty="0">
                      <a:latin typeface="Times New Roman" panose="02020603050405020304" pitchFamily="18" charset="0"/>
                    </a:rPr>
                    <a:t>+4</a:t>
                  </a:r>
                  <a:endParaRPr lang="en-US" altLang="zh-CN" sz="2400" b="1" dirty="0">
                    <a:latin typeface="Times New Roman" panose="02020603050405020304" pitchFamily="18" charset="0"/>
                  </a:endParaRPr>
                </a:p>
              </p:txBody>
            </p:sp>
          </p:grpSp>
          <p:sp>
            <p:nvSpPr>
              <p:cNvPr id="75" name="Oval 68"/>
              <p:cNvSpPr/>
              <p:nvPr/>
            </p:nvSpPr>
            <p:spPr>
              <a:xfrm rot="1114676">
                <a:off x="3406" y="3079"/>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76" name="Oval 69"/>
              <p:cNvSpPr/>
              <p:nvPr/>
            </p:nvSpPr>
            <p:spPr>
              <a:xfrm rot="1114676">
                <a:off x="2784" y="259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77" name="Oval 70"/>
              <p:cNvSpPr/>
              <p:nvPr/>
            </p:nvSpPr>
            <p:spPr>
              <a:xfrm rot="1114676">
                <a:off x="1536" y="259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78" name="Oval 71"/>
              <p:cNvSpPr/>
              <p:nvPr/>
            </p:nvSpPr>
            <p:spPr>
              <a:xfrm rot="1114676">
                <a:off x="2160" y="307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79" name="Oval 72"/>
              <p:cNvSpPr/>
              <p:nvPr/>
            </p:nvSpPr>
            <p:spPr>
              <a:xfrm rot="1114676">
                <a:off x="2160" y="307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0" name="Oval 73"/>
              <p:cNvSpPr/>
              <p:nvPr/>
            </p:nvSpPr>
            <p:spPr>
              <a:xfrm rot="-1959984">
                <a:off x="3360" y="259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1" name="Oval 74"/>
              <p:cNvSpPr/>
              <p:nvPr/>
            </p:nvSpPr>
            <p:spPr>
              <a:xfrm rot="-1959984">
                <a:off x="2736" y="307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2" name="Oval 75"/>
              <p:cNvSpPr/>
              <p:nvPr/>
            </p:nvSpPr>
            <p:spPr>
              <a:xfrm rot="-1959984">
                <a:off x="1536" y="307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3" name="Oval 76"/>
              <p:cNvSpPr/>
              <p:nvPr/>
            </p:nvSpPr>
            <p:spPr>
              <a:xfrm rot="-1959984">
                <a:off x="2112" y="2592"/>
                <a:ext cx="480" cy="144"/>
              </a:xfrm>
              <a:prstGeom prst="ellipse">
                <a:avLst/>
              </a:prstGeom>
              <a:noFill/>
              <a:ln w="25400" cap="flat" cmpd="sng">
                <a:solidFill>
                  <a:srgbClr val="0000CC"/>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4" name="Freeform 77"/>
              <p:cNvSpPr/>
              <p:nvPr/>
            </p:nvSpPr>
            <p:spPr>
              <a:xfrm>
                <a:off x="1152" y="3456"/>
                <a:ext cx="192" cy="336"/>
              </a:xfrm>
              <a:custGeom>
                <a:avLst/>
                <a:gdLst>
                  <a:gd name="txL" fmla="*/ 0 w 208"/>
                  <a:gd name="txT" fmla="*/ 0 h 264"/>
                  <a:gd name="txR" fmla="*/ 208 w 208"/>
                  <a:gd name="txB" fmla="*/ 264 h 264"/>
                </a:gdLst>
                <a:ahLst/>
                <a:cxnLst>
                  <a:cxn ang="0">
                    <a:pos x="0" y="316"/>
                  </a:cxn>
                  <a:cxn ang="0">
                    <a:pos x="70" y="64"/>
                  </a:cxn>
                  <a:cxn ang="0">
                    <a:pos x="138" y="64"/>
                  </a:cxn>
                  <a:cxn ang="0">
                    <a:pos x="138" y="440"/>
                  </a:cxn>
                  <a:cxn ang="0">
                    <a:pos x="70" y="694"/>
                  </a:cxn>
                </a:cxnLst>
                <a:rect l="txL" t="txT" r="txR" b="txB"/>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5" name="Freeform 78"/>
              <p:cNvSpPr/>
              <p:nvPr/>
            </p:nvSpPr>
            <p:spPr>
              <a:xfrm>
                <a:off x="1104" y="2544"/>
                <a:ext cx="192" cy="336"/>
              </a:xfrm>
              <a:custGeom>
                <a:avLst/>
                <a:gdLst>
                  <a:gd name="txL" fmla="*/ 0 w 208"/>
                  <a:gd name="txT" fmla="*/ 0 h 264"/>
                  <a:gd name="txR" fmla="*/ 208 w 208"/>
                  <a:gd name="txB" fmla="*/ 264 h 264"/>
                </a:gdLst>
                <a:ahLst/>
                <a:cxnLst>
                  <a:cxn ang="0">
                    <a:pos x="0" y="316"/>
                  </a:cxn>
                  <a:cxn ang="0">
                    <a:pos x="70" y="64"/>
                  </a:cxn>
                  <a:cxn ang="0">
                    <a:pos x="138" y="64"/>
                  </a:cxn>
                  <a:cxn ang="0">
                    <a:pos x="138" y="440"/>
                  </a:cxn>
                  <a:cxn ang="0">
                    <a:pos x="70" y="694"/>
                  </a:cxn>
                </a:cxnLst>
                <a:rect l="txL" t="txT" r="txR" b="txB"/>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6" name="Freeform 79"/>
              <p:cNvSpPr/>
              <p:nvPr/>
            </p:nvSpPr>
            <p:spPr>
              <a:xfrm>
                <a:off x="2352" y="3504"/>
                <a:ext cx="192" cy="336"/>
              </a:xfrm>
              <a:custGeom>
                <a:avLst/>
                <a:gdLst>
                  <a:gd name="txL" fmla="*/ 0 w 208"/>
                  <a:gd name="txT" fmla="*/ 0 h 264"/>
                  <a:gd name="txR" fmla="*/ 208 w 208"/>
                  <a:gd name="txB" fmla="*/ 264 h 264"/>
                </a:gdLst>
                <a:ahLst/>
                <a:cxnLst>
                  <a:cxn ang="0">
                    <a:pos x="0" y="316"/>
                  </a:cxn>
                  <a:cxn ang="0">
                    <a:pos x="70" y="64"/>
                  </a:cxn>
                  <a:cxn ang="0">
                    <a:pos x="138" y="64"/>
                  </a:cxn>
                  <a:cxn ang="0">
                    <a:pos x="138" y="440"/>
                  </a:cxn>
                  <a:cxn ang="0">
                    <a:pos x="70" y="694"/>
                  </a:cxn>
                </a:cxnLst>
                <a:rect l="txL" t="txT" r="txR" b="txB"/>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7" name="Freeform 80"/>
              <p:cNvSpPr/>
              <p:nvPr/>
            </p:nvSpPr>
            <p:spPr>
              <a:xfrm>
                <a:off x="3600" y="3504"/>
                <a:ext cx="192" cy="336"/>
              </a:xfrm>
              <a:custGeom>
                <a:avLst/>
                <a:gdLst>
                  <a:gd name="txL" fmla="*/ 0 w 208"/>
                  <a:gd name="txT" fmla="*/ 0 h 264"/>
                  <a:gd name="txR" fmla="*/ 208 w 208"/>
                  <a:gd name="txB" fmla="*/ 264 h 264"/>
                </a:gdLst>
                <a:ahLst/>
                <a:cxnLst>
                  <a:cxn ang="0">
                    <a:pos x="0" y="316"/>
                  </a:cxn>
                  <a:cxn ang="0">
                    <a:pos x="70" y="64"/>
                  </a:cxn>
                  <a:cxn ang="0">
                    <a:pos x="138" y="64"/>
                  </a:cxn>
                  <a:cxn ang="0">
                    <a:pos x="138" y="440"/>
                  </a:cxn>
                  <a:cxn ang="0">
                    <a:pos x="70" y="694"/>
                  </a:cxn>
                </a:cxnLst>
                <a:rect l="txL" t="txT" r="txR" b="txB"/>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8" name="Freeform 81"/>
              <p:cNvSpPr/>
              <p:nvPr/>
            </p:nvSpPr>
            <p:spPr>
              <a:xfrm>
                <a:off x="3984" y="2064"/>
                <a:ext cx="248" cy="240"/>
              </a:xfrm>
              <a:custGeom>
                <a:avLst/>
                <a:gdLst>
                  <a:gd name="txL" fmla="*/ 0 w 248"/>
                  <a:gd name="txT" fmla="*/ 0 h 192"/>
                  <a:gd name="txR" fmla="*/ 248 w 248"/>
                  <a:gd name="txB" fmla="*/ 192 h 192"/>
                </a:gdLst>
                <a:ahLst/>
                <a:cxnLst>
                  <a:cxn ang="0">
                    <a:pos x="104" y="0"/>
                  </a:cxn>
                  <a:cxn ang="0">
                    <a:pos x="8" y="351"/>
                  </a:cxn>
                  <a:cxn ang="0">
                    <a:pos x="56" y="469"/>
                  </a:cxn>
                  <a:cxn ang="0">
                    <a:pos x="200" y="351"/>
                  </a:cxn>
                  <a:cxn ang="0">
                    <a:pos x="248" y="235"/>
                  </a:cxn>
                </a:cxnLst>
                <a:rect l="txL" t="txT" r="txR" b="txB"/>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89" name="Freeform 82"/>
              <p:cNvSpPr/>
              <p:nvPr/>
            </p:nvSpPr>
            <p:spPr>
              <a:xfrm>
                <a:off x="4032" y="3024"/>
                <a:ext cx="248" cy="240"/>
              </a:xfrm>
              <a:custGeom>
                <a:avLst/>
                <a:gdLst>
                  <a:gd name="txL" fmla="*/ 0 w 248"/>
                  <a:gd name="txT" fmla="*/ 0 h 192"/>
                  <a:gd name="txR" fmla="*/ 248 w 248"/>
                  <a:gd name="txB" fmla="*/ 192 h 192"/>
                </a:gdLst>
                <a:ahLst/>
                <a:cxnLst>
                  <a:cxn ang="0">
                    <a:pos x="104" y="0"/>
                  </a:cxn>
                  <a:cxn ang="0">
                    <a:pos x="8" y="351"/>
                  </a:cxn>
                  <a:cxn ang="0">
                    <a:pos x="56" y="469"/>
                  </a:cxn>
                  <a:cxn ang="0">
                    <a:pos x="200" y="351"/>
                  </a:cxn>
                  <a:cxn ang="0">
                    <a:pos x="248" y="235"/>
                  </a:cxn>
                </a:cxnLst>
                <a:rect l="txL" t="txT" r="txR" b="txB"/>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0" name="Freeform 83"/>
              <p:cNvSpPr/>
              <p:nvPr/>
            </p:nvSpPr>
            <p:spPr>
              <a:xfrm>
                <a:off x="2784" y="2064"/>
                <a:ext cx="248" cy="240"/>
              </a:xfrm>
              <a:custGeom>
                <a:avLst/>
                <a:gdLst>
                  <a:gd name="txL" fmla="*/ 0 w 248"/>
                  <a:gd name="txT" fmla="*/ 0 h 192"/>
                  <a:gd name="txR" fmla="*/ 248 w 248"/>
                  <a:gd name="txB" fmla="*/ 192 h 192"/>
                </a:gdLst>
                <a:ahLst/>
                <a:cxnLst>
                  <a:cxn ang="0">
                    <a:pos x="104" y="0"/>
                  </a:cxn>
                  <a:cxn ang="0">
                    <a:pos x="8" y="351"/>
                  </a:cxn>
                  <a:cxn ang="0">
                    <a:pos x="56" y="469"/>
                  </a:cxn>
                  <a:cxn ang="0">
                    <a:pos x="200" y="351"/>
                  </a:cxn>
                  <a:cxn ang="0">
                    <a:pos x="248" y="235"/>
                  </a:cxn>
                </a:cxnLst>
                <a:rect l="txL" t="txT" r="txR" b="txB"/>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1" name="Freeform 84"/>
              <p:cNvSpPr/>
              <p:nvPr/>
            </p:nvSpPr>
            <p:spPr>
              <a:xfrm>
                <a:off x="1536" y="2064"/>
                <a:ext cx="248" cy="240"/>
              </a:xfrm>
              <a:custGeom>
                <a:avLst/>
                <a:gdLst>
                  <a:gd name="txL" fmla="*/ 0 w 248"/>
                  <a:gd name="txT" fmla="*/ 0 h 192"/>
                  <a:gd name="txR" fmla="*/ 248 w 248"/>
                  <a:gd name="txB" fmla="*/ 192 h 192"/>
                </a:gdLst>
                <a:ahLst/>
                <a:cxnLst>
                  <a:cxn ang="0">
                    <a:pos x="104" y="0"/>
                  </a:cxn>
                  <a:cxn ang="0">
                    <a:pos x="8" y="351"/>
                  </a:cxn>
                  <a:cxn ang="0">
                    <a:pos x="56" y="469"/>
                  </a:cxn>
                  <a:cxn ang="0">
                    <a:pos x="200" y="351"/>
                  </a:cxn>
                  <a:cxn ang="0">
                    <a:pos x="248" y="235"/>
                  </a:cxn>
                </a:cxnLst>
                <a:rect l="txL" t="txT" r="txR" b="txB"/>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2" name="Freeform 85"/>
              <p:cNvSpPr/>
              <p:nvPr/>
            </p:nvSpPr>
            <p:spPr>
              <a:xfrm>
                <a:off x="4032" y="3504"/>
                <a:ext cx="288" cy="200"/>
              </a:xfrm>
              <a:custGeom>
                <a:avLst/>
                <a:gdLst>
                  <a:gd name="txL" fmla="*/ 0 w 288"/>
                  <a:gd name="txT" fmla="*/ 0 h 200"/>
                  <a:gd name="txR" fmla="*/ 288 w 288"/>
                  <a:gd name="txB" fmla="*/ 200 h 200"/>
                </a:gdLst>
                <a:ahLst/>
                <a:cxnLst>
                  <a:cxn ang="0">
                    <a:pos x="288" y="104"/>
                  </a:cxn>
                  <a:cxn ang="0">
                    <a:pos x="96" y="8"/>
                  </a:cxn>
                  <a:cxn ang="0">
                    <a:pos x="0" y="56"/>
                  </a:cxn>
                  <a:cxn ang="0">
                    <a:pos x="96" y="152"/>
                  </a:cxn>
                  <a:cxn ang="0">
                    <a:pos x="192" y="200"/>
                  </a:cxn>
                </a:cxnLst>
                <a:rect l="txL" t="txT" r="txR" b="txB"/>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3" name="Freeform 86"/>
              <p:cNvSpPr/>
              <p:nvPr/>
            </p:nvSpPr>
            <p:spPr>
              <a:xfrm>
                <a:off x="2784" y="3504"/>
                <a:ext cx="288" cy="200"/>
              </a:xfrm>
              <a:custGeom>
                <a:avLst/>
                <a:gdLst>
                  <a:gd name="txL" fmla="*/ 0 w 288"/>
                  <a:gd name="txT" fmla="*/ 0 h 200"/>
                  <a:gd name="txR" fmla="*/ 288 w 288"/>
                  <a:gd name="txB" fmla="*/ 200 h 200"/>
                </a:gdLst>
                <a:ahLst/>
                <a:cxnLst>
                  <a:cxn ang="0">
                    <a:pos x="288" y="104"/>
                  </a:cxn>
                  <a:cxn ang="0">
                    <a:pos x="96" y="8"/>
                  </a:cxn>
                  <a:cxn ang="0">
                    <a:pos x="0" y="56"/>
                  </a:cxn>
                  <a:cxn ang="0">
                    <a:pos x="96" y="152"/>
                  </a:cxn>
                  <a:cxn ang="0">
                    <a:pos x="192" y="200"/>
                  </a:cxn>
                </a:cxnLst>
                <a:rect l="txL" t="txT" r="txR" b="txB"/>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4" name="Freeform 87"/>
              <p:cNvSpPr/>
              <p:nvPr/>
            </p:nvSpPr>
            <p:spPr>
              <a:xfrm>
                <a:off x="1584" y="3504"/>
                <a:ext cx="288" cy="200"/>
              </a:xfrm>
              <a:custGeom>
                <a:avLst/>
                <a:gdLst>
                  <a:gd name="txL" fmla="*/ 0 w 288"/>
                  <a:gd name="txT" fmla="*/ 0 h 200"/>
                  <a:gd name="txR" fmla="*/ 288 w 288"/>
                  <a:gd name="txB" fmla="*/ 200 h 200"/>
                </a:gdLst>
                <a:ahLst/>
                <a:cxnLst>
                  <a:cxn ang="0">
                    <a:pos x="288" y="104"/>
                  </a:cxn>
                  <a:cxn ang="0">
                    <a:pos x="96" y="8"/>
                  </a:cxn>
                  <a:cxn ang="0">
                    <a:pos x="0" y="56"/>
                  </a:cxn>
                  <a:cxn ang="0">
                    <a:pos x="96" y="152"/>
                  </a:cxn>
                  <a:cxn ang="0">
                    <a:pos x="192" y="200"/>
                  </a:cxn>
                </a:cxnLst>
                <a:rect l="txL" t="txT" r="txR" b="txB"/>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5" name="Freeform 88"/>
              <p:cNvSpPr/>
              <p:nvPr/>
            </p:nvSpPr>
            <p:spPr>
              <a:xfrm>
                <a:off x="1056" y="2112"/>
                <a:ext cx="296" cy="192"/>
              </a:xfrm>
              <a:custGeom>
                <a:avLst/>
                <a:gdLst>
                  <a:gd name="txL" fmla="*/ 0 w 296"/>
                  <a:gd name="txT" fmla="*/ 0 h 192"/>
                  <a:gd name="txR" fmla="*/ 296 w 296"/>
                  <a:gd name="txB" fmla="*/ 192 h 192"/>
                </a:gdLst>
                <a:ahLst/>
                <a:cxnLst>
                  <a:cxn ang="0">
                    <a:pos x="144" y="0"/>
                  </a:cxn>
                  <a:cxn ang="0">
                    <a:pos x="288" y="96"/>
                  </a:cxn>
                  <a:cxn ang="0">
                    <a:pos x="192" y="192"/>
                  </a:cxn>
                  <a:cxn ang="0">
                    <a:pos x="0" y="96"/>
                  </a:cxn>
                </a:cxnLst>
                <a:rect l="txL" t="txT" r="txR" b="txB"/>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6" name="Freeform 89"/>
              <p:cNvSpPr/>
              <p:nvPr/>
            </p:nvSpPr>
            <p:spPr>
              <a:xfrm>
                <a:off x="2304" y="2112"/>
                <a:ext cx="296" cy="192"/>
              </a:xfrm>
              <a:custGeom>
                <a:avLst/>
                <a:gdLst>
                  <a:gd name="txL" fmla="*/ 0 w 296"/>
                  <a:gd name="txT" fmla="*/ 0 h 192"/>
                  <a:gd name="txR" fmla="*/ 296 w 296"/>
                  <a:gd name="txB" fmla="*/ 192 h 192"/>
                </a:gdLst>
                <a:ahLst/>
                <a:cxnLst>
                  <a:cxn ang="0">
                    <a:pos x="144" y="0"/>
                  </a:cxn>
                  <a:cxn ang="0">
                    <a:pos x="288" y="96"/>
                  </a:cxn>
                  <a:cxn ang="0">
                    <a:pos x="192" y="192"/>
                  </a:cxn>
                  <a:cxn ang="0">
                    <a:pos x="0" y="96"/>
                  </a:cxn>
                </a:cxnLst>
                <a:rect l="txL" t="txT" r="txR" b="txB"/>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7" name="Freeform 90"/>
              <p:cNvSpPr/>
              <p:nvPr/>
            </p:nvSpPr>
            <p:spPr>
              <a:xfrm>
                <a:off x="3504" y="2112"/>
                <a:ext cx="296" cy="192"/>
              </a:xfrm>
              <a:custGeom>
                <a:avLst/>
                <a:gdLst>
                  <a:gd name="txL" fmla="*/ 0 w 296"/>
                  <a:gd name="txT" fmla="*/ 0 h 192"/>
                  <a:gd name="txR" fmla="*/ 296 w 296"/>
                  <a:gd name="txB" fmla="*/ 192 h 192"/>
                </a:gdLst>
                <a:ahLst/>
                <a:cxnLst>
                  <a:cxn ang="0">
                    <a:pos x="144" y="0"/>
                  </a:cxn>
                  <a:cxn ang="0">
                    <a:pos x="288" y="96"/>
                  </a:cxn>
                  <a:cxn ang="0">
                    <a:pos x="192" y="192"/>
                  </a:cxn>
                  <a:cxn ang="0">
                    <a:pos x="0" y="96"/>
                  </a:cxn>
                </a:cxnLst>
                <a:rect l="txL" t="txT" r="txR" b="txB"/>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8" name="Freeform 91"/>
              <p:cNvSpPr/>
              <p:nvPr/>
            </p:nvSpPr>
            <p:spPr>
              <a:xfrm>
                <a:off x="3984" y="2544"/>
                <a:ext cx="288" cy="200"/>
              </a:xfrm>
              <a:custGeom>
                <a:avLst/>
                <a:gdLst>
                  <a:gd name="txL" fmla="*/ 0 w 288"/>
                  <a:gd name="txT" fmla="*/ 0 h 200"/>
                  <a:gd name="txR" fmla="*/ 288 w 288"/>
                  <a:gd name="txB" fmla="*/ 200 h 200"/>
                </a:gdLst>
                <a:ahLst/>
                <a:cxnLst>
                  <a:cxn ang="0">
                    <a:pos x="288" y="104"/>
                  </a:cxn>
                  <a:cxn ang="0">
                    <a:pos x="96" y="8"/>
                  </a:cxn>
                  <a:cxn ang="0">
                    <a:pos x="0" y="56"/>
                  </a:cxn>
                  <a:cxn ang="0">
                    <a:pos x="96" y="152"/>
                  </a:cxn>
                  <a:cxn ang="0">
                    <a:pos x="192" y="200"/>
                  </a:cxn>
                </a:cxnLst>
                <a:rect l="txL" t="txT" r="txR" b="txB"/>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ndParaRP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algn="ctr"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绪论</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42875" y="1412875"/>
            <a:ext cx="8858250" cy="4848225"/>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Group 25"/>
          <p:cNvGrpSpPr/>
          <p:nvPr/>
        </p:nvGrpSpPr>
        <p:grpSpPr>
          <a:xfrm>
            <a:off x="0" y="404813"/>
            <a:ext cx="9144000" cy="647700"/>
            <a:chOff x="0" y="255"/>
            <a:chExt cx="5760" cy="408"/>
          </a:xfrm>
        </p:grpSpPr>
        <p:sp>
          <p:nvSpPr>
            <p:cNvPr id="29698" name="Rectangle 26"/>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29699" name="Line 27"/>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27" name="Text Box 2"/>
          <p:cNvSpPr txBox="1">
            <a:spLocks noChangeArrowheads="1"/>
          </p:cNvSpPr>
          <p:nvPr/>
        </p:nvSpPr>
        <p:spPr bwMode="auto">
          <a:xfrm>
            <a:off x="500063" y="1143953"/>
            <a:ext cx="6786563" cy="521970"/>
          </a:xfrm>
          <a:prstGeom prst="rect">
            <a:avLst/>
          </a:prstGeom>
          <a:noFill/>
          <a:ln w="38100">
            <a:noFill/>
            <a:miter lim="800000"/>
          </a:ln>
          <a:effectLst/>
        </p:spPr>
        <p:txBody>
          <a:bodyPr wrap="square" anchor="ctr">
            <a:spAutoFit/>
          </a:bodyPr>
          <a:lstStyle/>
          <a:p>
            <a:pPr marR="0" defTabSz="914400">
              <a:buClrTx/>
              <a:buSzTx/>
              <a:defRPr/>
            </a:pPr>
            <a:r>
              <a:rPr kumimoji="1" lang="en-US" altLang="zh-CN" sz="2800" b="1" kern="1200" cap="none" spc="0" normalizeH="0" baseline="0" noProof="0" dirty="0" smtClean="0">
                <a:solidFill>
                  <a:srgbClr val="0000FF"/>
                </a:solidFill>
                <a:latin typeface="Times New Roman" panose="02020603050405020304" pitchFamily="18" charset="0"/>
                <a:ea typeface="宋体" panose="02010600030101010101" pitchFamily="2" charset="-122"/>
                <a:cs typeface="+mn-cs"/>
              </a:rPr>
              <a:t>4</a:t>
            </a:r>
            <a:r>
              <a:rPr kumimoji="1" lang="zh-CN" altLang="en-US" sz="2800" b="1" kern="1200" cap="none" spc="0" normalizeH="0" baseline="0" noProof="0" dirty="0" smtClean="0">
                <a:solidFill>
                  <a:srgbClr val="0000FF"/>
                </a:solidFill>
                <a:latin typeface="Times New Roman" panose="02020603050405020304" pitchFamily="18" charset="0"/>
                <a:ea typeface="宋体" panose="02010600030101010101" pitchFamily="2" charset="-122"/>
                <a:cs typeface="+mn-cs"/>
              </a:rPr>
              <a:t>、</a:t>
            </a:r>
            <a:r>
              <a:rPr kumimoji="1" lang="zh-CN" altLang="en-US" sz="2800" b="1" kern="1200" cap="none" spc="0" normalizeH="0" baseline="0" noProof="0" dirty="0" smtClean="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硅</a:t>
            </a:r>
            <a:r>
              <a:rPr kumimoji="1" lang="en-US" altLang="zh-CN"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(Si)</a:t>
            </a: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、锗</a:t>
            </a:r>
            <a:r>
              <a:rPr kumimoji="1" lang="en-US" altLang="zh-CN"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1" lang="en-US" altLang="zh-CN" sz="2800" b="1" kern="1200" cap="none" spc="0" normalizeH="0" baseline="0" noProof="0" dirty="0" err="1">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Ge</a:t>
            </a:r>
            <a:r>
              <a:rPr kumimoji="1" lang="en-US" altLang="zh-CN"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原子结构及简化模型：</a:t>
            </a:r>
            <a:endParaRPr kumimoji="1" lang="zh-CN" altLang="en-US" sz="2800" b="1" kern="1200" cap="none" spc="0" normalizeH="0" baseline="0" noProof="0" dirty="0">
              <a:solidFill>
                <a:srgbClr val="66003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3" name="Group 3"/>
          <p:cNvGrpSpPr/>
          <p:nvPr/>
        </p:nvGrpSpPr>
        <p:grpSpPr>
          <a:xfrm>
            <a:off x="868363" y="2174875"/>
            <a:ext cx="1752600" cy="1981200"/>
            <a:chOff x="1344" y="2112"/>
            <a:chExt cx="1104" cy="1344"/>
          </a:xfrm>
        </p:grpSpPr>
        <p:sp>
          <p:nvSpPr>
            <p:cNvPr id="29702" name="Oval 4"/>
            <p:cNvSpPr/>
            <p:nvPr/>
          </p:nvSpPr>
          <p:spPr>
            <a:xfrm>
              <a:off x="1344" y="2592"/>
              <a:ext cx="436" cy="405"/>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03" name="Arc 5"/>
            <p:cNvSpPr/>
            <p:nvPr/>
          </p:nvSpPr>
          <p:spPr>
            <a:xfrm rot="5400000">
              <a:off x="1518" y="2871"/>
              <a:ext cx="337"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04" name="Arc 6"/>
            <p:cNvSpPr/>
            <p:nvPr/>
          </p:nvSpPr>
          <p:spPr>
            <a:xfrm>
              <a:off x="1488" y="2352"/>
              <a:ext cx="436" cy="337"/>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05" name="Text Box 7"/>
            <p:cNvSpPr txBox="1"/>
            <p:nvPr/>
          </p:nvSpPr>
          <p:spPr>
            <a:xfrm>
              <a:off x="1344" y="2640"/>
              <a:ext cx="480" cy="310"/>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+14</a:t>
              </a:r>
              <a:endParaRPr lang="en-US" altLang="zh-CN" sz="2400" dirty="0">
                <a:latin typeface="Times New Roman" panose="02020603050405020304" pitchFamily="18" charset="0"/>
                <a:ea typeface="宋体" panose="02010600030101010101" pitchFamily="2" charset="-122"/>
              </a:endParaRPr>
            </a:p>
          </p:txBody>
        </p:sp>
        <p:sp>
          <p:nvSpPr>
            <p:cNvPr id="29706" name="Arc 8"/>
            <p:cNvSpPr/>
            <p:nvPr/>
          </p:nvSpPr>
          <p:spPr>
            <a:xfrm>
              <a:off x="1680" y="2208"/>
              <a:ext cx="436" cy="435"/>
            </a:xfrm>
            <a:custGeom>
              <a:avLst/>
              <a:gdLst/>
              <a:ahLst/>
              <a:cxnLst>
                <a:cxn ang="0">
                  <a:pos x="0" y="0"/>
                </a:cxn>
                <a:cxn ang="0">
                  <a:pos x="0" y="0"/>
                </a:cxn>
                <a:cxn ang="0">
                  <a:pos x="0" y="0"/>
                </a:cxn>
              </a:cxnLst>
              <a:pathLst>
                <a:path w="21600" h="21580" fill="none">
                  <a:moveTo>
                    <a:pt x="936" y="0"/>
                  </a:moveTo>
                  <a:cubicBezTo>
                    <a:pt x="12491" y="502"/>
                    <a:pt x="21600" y="10015"/>
                    <a:pt x="21600" y="21580"/>
                  </a:cubicBezTo>
                </a:path>
                <a:path w="21600" h="21580" stroke="0">
                  <a:moveTo>
                    <a:pt x="936" y="0"/>
                  </a:moveTo>
                  <a:cubicBezTo>
                    <a:pt x="12491" y="502"/>
                    <a:pt x="21600" y="10015"/>
                    <a:pt x="21600" y="21580"/>
                  </a:cubicBezTo>
                  <a:lnTo>
                    <a:pt x="0" y="2158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07" name="Arc 9"/>
            <p:cNvSpPr/>
            <p:nvPr/>
          </p:nvSpPr>
          <p:spPr>
            <a:xfrm rot="5400000">
              <a:off x="1676" y="2932"/>
              <a:ext cx="432"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08" name="Arc 10"/>
            <p:cNvSpPr/>
            <p:nvPr/>
          </p:nvSpPr>
          <p:spPr>
            <a:xfrm>
              <a:off x="1872" y="2112"/>
              <a:ext cx="436" cy="483"/>
            </a:xfrm>
            <a:custGeom>
              <a:avLst/>
              <a:gdLst/>
              <a:ahLst/>
              <a:cxnLst>
                <a:cxn ang="0">
                  <a:pos x="0" y="0"/>
                </a:cxn>
                <a:cxn ang="0">
                  <a:pos x="0" y="0"/>
                </a:cxn>
                <a:cxn ang="0">
                  <a:pos x="0" y="0"/>
                </a:cxn>
              </a:cxnLst>
              <a:pathLst>
                <a:path w="21600" h="21580" fill="none">
                  <a:moveTo>
                    <a:pt x="936" y="0"/>
                  </a:moveTo>
                  <a:cubicBezTo>
                    <a:pt x="12491" y="502"/>
                    <a:pt x="21600" y="10015"/>
                    <a:pt x="21600" y="21580"/>
                  </a:cubicBezTo>
                </a:path>
                <a:path w="21600" h="21580" stroke="0">
                  <a:moveTo>
                    <a:pt x="936" y="0"/>
                  </a:moveTo>
                  <a:cubicBezTo>
                    <a:pt x="12491" y="502"/>
                    <a:pt x="21600" y="10015"/>
                    <a:pt x="21600" y="21580"/>
                  </a:cubicBezTo>
                  <a:lnTo>
                    <a:pt x="0" y="2158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09" name="Arc 11"/>
            <p:cNvSpPr/>
            <p:nvPr/>
          </p:nvSpPr>
          <p:spPr>
            <a:xfrm rot="5400000">
              <a:off x="1820" y="2980"/>
              <a:ext cx="528"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10" name="Text Box 12"/>
            <p:cNvSpPr txBox="1"/>
            <p:nvPr/>
          </p:nvSpPr>
          <p:spPr>
            <a:xfrm>
              <a:off x="1776" y="2640"/>
              <a:ext cx="288" cy="310"/>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2</a:t>
              </a:r>
              <a:endParaRPr lang="en-US" altLang="zh-CN" sz="2400" dirty="0">
                <a:latin typeface="Times New Roman" panose="02020603050405020304" pitchFamily="18" charset="0"/>
                <a:ea typeface="宋体" panose="02010600030101010101" pitchFamily="2" charset="-122"/>
              </a:endParaRPr>
            </a:p>
          </p:txBody>
        </p:sp>
        <p:sp>
          <p:nvSpPr>
            <p:cNvPr id="29711" name="Text Box 13"/>
            <p:cNvSpPr txBox="1"/>
            <p:nvPr/>
          </p:nvSpPr>
          <p:spPr>
            <a:xfrm>
              <a:off x="1968" y="2640"/>
              <a:ext cx="288" cy="310"/>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8</a:t>
              </a:r>
              <a:endParaRPr lang="en-US" altLang="zh-CN" sz="2400" dirty="0">
                <a:latin typeface="Times New Roman" panose="02020603050405020304" pitchFamily="18" charset="0"/>
                <a:ea typeface="宋体" panose="02010600030101010101" pitchFamily="2" charset="-122"/>
              </a:endParaRPr>
            </a:p>
          </p:txBody>
        </p:sp>
        <p:sp>
          <p:nvSpPr>
            <p:cNvPr id="29712" name="Text Box 14"/>
            <p:cNvSpPr txBox="1"/>
            <p:nvPr/>
          </p:nvSpPr>
          <p:spPr>
            <a:xfrm>
              <a:off x="2160" y="2640"/>
              <a:ext cx="288" cy="310"/>
            </a:xfrm>
            <a:prstGeom prst="rect">
              <a:avLst/>
            </a:prstGeom>
            <a:noFill/>
            <a:ln w="25400">
              <a:noFill/>
            </a:ln>
          </p:spPr>
          <p:txBody>
            <a:bodyPr anchor="t" anchorCtr="0">
              <a:spAutoFit/>
            </a:bodyPr>
            <a:p>
              <a:pPr algn="ctr" eaLnBrk="0" hangingPunct="0">
                <a:spcBef>
                  <a:spcPct val="50000"/>
                </a:spcBef>
              </a:pPr>
              <a:r>
                <a:rPr lang="en-US" altLang="zh-CN" sz="2400" dirty="0">
                  <a:solidFill>
                    <a:srgbClr val="FF0000"/>
                  </a:solidFill>
                  <a:latin typeface="Times New Roman" panose="02020603050405020304" pitchFamily="18" charset="0"/>
                  <a:ea typeface="宋体" panose="02010600030101010101" pitchFamily="2" charset="-122"/>
                </a:rPr>
                <a:t>4</a:t>
              </a:r>
              <a:endParaRPr lang="en-US" altLang="zh-CN" sz="2400" dirty="0">
                <a:solidFill>
                  <a:srgbClr val="FF0000"/>
                </a:solidFill>
                <a:latin typeface="Times New Roman" panose="02020603050405020304" pitchFamily="18" charset="0"/>
                <a:ea typeface="宋体" panose="02010600030101010101" pitchFamily="2" charset="-122"/>
              </a:endParaRPr>
            </a:p>
          </p:txBody>
        </p:sp>
      </p:grpSp>
      <p:grpSp>
        <p:nvGrpSpPr>
          <p:cNvPr id="4" name="Group 15"/>
          <p:cNvGrpSpPr/>
          <p:nvPr/>
        </p:nvGrpSpPr>
        <p:grpSpPr>
          <a:xfrm>
            <a:off x="3306763" y="2098675"/>
            <a:ext cx="2133600" cy="2209800"/>
            <a:chOff x="2448" y="1920"/>
            <a:chExt cx="1344" cy="1488"/>
          </a:xfrm>
        </p:grpSpPr>
        <p:sp>
          <p:nvSpPr>
            <p:cNvPr id="29714" name="Oval 16"/>
            <p:cNvSpPr/>
            <p:nvPr/>
          </p:nvSpPr>
          <p:spPr>
            <a:xfrm>
              <a:off x="2448" y="2496"/>
              <a:ext cx="436" cy="405"/>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15" name="Arc 17"/>
            <p:cNvSpPr/>
            <p:nvPr/>
          </p:nvSpPr>
          <p:spPr>
            <a:xfrm rot="5400000">
              <a:off x="2622" y="2775"/>
              <a:ext cx="337"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16" name="Arc 18"/>
            <p:cNvSpPr/>
            <p:nvPr/>
          </p:nvSpPr>
          <p:spPr>
            <a:xfrm>
              <a:off x="2592" y="2256"/>
              <a:ext cx="436" cy="337"/>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17" name="Text Box 19"/>
            <p:cNvSpPr txBox="1"/>
            <p:nvPr/>
          </p:nvSpPr>
          <p:spPr>
            <a:xfrm>
              <a:off x="2448" y="2544"/>
              <a:ext cx="480" cy="308"/>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+32</a:t>
              </a:r>
              <a:endParaRPr lang="en-US" altLang="zh-CN" sz="2400" dirty="0">
                <a:latin typeface="Times New Roman" panose="02020603050405020304" pitchFamily="18" charset="0"/>
                <a:ea typeface="宋体" panose="02010600030101010101" pitchFamily="2" charset="-122"/>
              </a:endParaRPr>
            </a:p>
          </p:txBody>
        </p:sp>
        <p:sp>
          <p:nvSpPr>
            <p:cNvPr id="29718" name="Arc 20"/>
            <p:cNvSpPr/>
            <p:nvPr/>
          </p:nvSpPr>
          <p:spPr>
            <a:xfrm>
              <a:off x="2784" y="2112"/>
              <a:ext cx="436" cy="435"/>
            </a:xfrm>
            <a:custGeom>
              <a:avLst/>
              <a:gdLst/>
              <a:ahLst/>
              <a:cxnLst>
                <a:cxn ang="0">
                  <a:pos x="0" y="0"/>
                </a:cxn>
                <a:cxn ang="0">
                  <a:pos x="0" y="0"/>
                </a:cxn>
                <a:cxn ang="0">
                  <a:pos x="0" y="0"/>
                </a:cxn>
              </a:cxnLst>
              <a:pathLst>
                <a:path w="21600" h="21580" fill="none">
                  <a:moveTo>
                    <a:pt x="936" y="0"/>
                  </a:moveTo>
                  <a:cubicBezTo>
                    <a:pt x="12491" y="502"/>
                    <a:pt x="21600" y="10015"/>
                    <a:pt x="21600" y="21580"/>
                  </a:cubicBezTo>
                </a:path>
                <a:path w="21600" h="21580" stroke="0">
                  <a:moveTo>
                    <a:pt x="936" y="0"/>
                  </a:moveTo>
                  <a:cubicBezTo>
                    <a:pt x="12491" y="502"/>
                    <a:pt x="21600" y="10015"/>
                    <a:pt x="21600" y="21580"/>
                  </a:cubicBezTo>
                  <a:lnTo>
                    <a:pt x="0" y="2158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19" name="Arc 21"/>
            <p:cNvSpPr/>
            <p:nvPr/>
          </p:nvSpPr>
          <p:spPr>
            <a:xfrm rot="5400000">
              <a:off x="2780" y="2836"/>
              <a:ext cx="432"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20" name="Arc 22"/>
            <p:cNvSpPr/>
            <p:nvPr/>
          </p:nvSpPr>
          <p:spPr>
            <a:xfrm>
              <a:off x="2976" y="2016"/>
              <a:ext cx="436" cy="483"/>
            </a:xfrm>
            <a:custGeom>
              <a:avLst/>
              <a:gdLst/>
              <a:ahLst/>
              <a:cxnLst>
                <a:cxn ang="0">
                  <a:pos x="0" y="0"/>
                </a:cxn>
                <a:cxn ang="0">
                  <a:pos x="0" y="0"/>
                </a:cxn>
                <a:cxn ang="0">
                  <a:pos x="0" y="0"/>
                </a:cxn>
              </a:cxnLst>
              <a:pathLst>
                <a:path w="21600" h="21580" fill="none">
                  <a:moveTo>
                    <a:pt x="936" y="0"/>
                  </a:moveTo>
                  <a:cubicBezTo>
                    <a:pt x="12491" y="502"/>
                    <a:pt x="21600" y="10015"/>
                    <a:pt x="21600" y="21580"/>
                  </a:cubicBezTo>
                </a:path>
                <a:path w="21600" h="21580" stroke="0">
                  <a:moveTo>
                    <a:pt x="936" y="0"/>
                  </a:moveTo>
                  <a:cubicBezTo>
                    <a:pt x="12491" y="502"/>
                    <a:pt x="21600" y="10015"/>
                    <a:pt x="21600" y="21580"/>
                  </a:cubicBezTo>
                  <a:lnTo>
                    <a:pt x="0" y="2158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21" name="Arc 23"/>
            <p:cNvSpPr/>
            <p:nvPr/>
          </p:nvSpPr>
          <p:spPr>
            <a:xfrm rot="5400000">
              <a:off x="2924" y="2884"/>
              <a:ext cx="528"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22" name="Text Box 24"/>
            <p:cNvSpPr txBox="1"/>
            <p:nvPr/>
          </p:nvSpPr>
          <p:spPr>
            <a:xfrm>
              <a:off x="2880" y="2544"/>
              <a:ext cx="288" cy="308"/>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2</a:t>
              </a:r>
              <a:endParaRPr lang="en-US" altLang="zh-CN" sz="2400" dirty="0">
                <a:latin typeface="Times New Roman" panose="02020603050405020304" pitchFamily="18" charset="0"/>
                <a:ea typeface="宋体" panose="02010600030101010101" pitchFamily="2" charset="-122"/>
              </a:endParaRPr>
            </a:p>
          </p:txBody>
        </p:sp>
        <p:sp>
          <p:nvSpPr>
            <p:cNvPr id="29723" name="Text Box 25"/>
            <p:cNvSpPr txBox="1"/>
            <p:nvPr/>
          </p:nvSpPr>
          <p:spPr>
            <a:xfrm>
              <a:off x="3072" y="2544"/>
              <a:ext cx="288" cy="308"/>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8</a:t>
              </a:r>
              <a:endParaRPr lang="en-US" altLang="zh-CN" sz="2400" dirty="0">
                <a:latin typeface="Times New Roman" panose="02020603050405020304" pitchFamily="18" charset="0"/>
                <a:ea typeface="宋体" panose="02010600030101010101" pitchFamily="2" charset="-122"/>
              </a:endParaRPr>
            </a:p>
          </p:txBody>
        </p:sp>
        <p:sp>
          <p:nvSpPr>
            <p:cNvPr id="29724" name="Text Box 26"/>
            <p:cNvSpPr txBox="1"/>
            <p:nvPr/>
          </p:nvSpPr>
          <p:spPr>
            <a:xfrm>
              <a:off x="3504" y="2544"/>
              <a:ext cx="288" cy="308"/>
            </a:xfrm>
            <a:prstGeom prst="rect">
              <a:avLst/>
            </a:prstGeom>
            <a:noFill/>
            <a:ln w="25400">
              <a:noFill/>
            </a:ln>
          </p:spPr>
          <p:txBody>
            <a:bodyPr anchor="t" anchorCtr="0">
              <a:spAutoFit/>
            </a:bodyPr>
            <a:p>
              <a:pPr algn="ctr" eaLnBrk="0" hangingPunct="0">
                <a:spcBef>
                  <a:spcPct val="50000"/>
                </a:spcBef>
              </a:pPr>
              <a:r>
                <a:rPr lang="en-US" altLang="zh-CN" sz="2400" dirty="0">
                  <a:solidFill>
                    <a:srgbClr val="FF0000"/>
                  </a:solidFill>
                  <a:latin typeface="Times New Roman" panose="02020603050405020304" pitchFamily="18" charset="0"/>
                  <a:ea typeface="宋体" panose="02010600030101010101" pitchFamily="2" charset="-122"/>
                </a:rPr>
                <a:t>4</a:t>
              </a:r>
              <a:endParaRPr lang="en-US" altLang="zh-CN" sz="2400" dirty="0">
                <a:solidFill>
                  <a:srgbClr val="FF0000"/>
                </a:solidFill>
                <a:latin typeface="Times New Roman" panose="02020603050405020304" pitchFamily="18" charset="0"/>
                <a:ea typeface="宋体" panose="02010600030101010101" pitchFamily="2" charset="-122"/>
              </a:endParaRPr>
            </a:p>
          </p:txBody>
        </p:sp>
        <p:sp>
          <p:nvSpPr>
            <p:cNvPr id="29725" name="Arc 27"/>
            <p:cNvSpPr/>
            <p:nvPr/>
          </p:nvSpPr>
          <p:spPr>
            <a:xfrm>
              <a:off x="3168" y="1920"/>
              <a:ext cx="436" cy="531"/>
            </a:xfrm>
            <a:custGeom>
              <a:avLst/>
              <a:gdLst/>
              <a:ahLst/>
              <a:cxnLst>
                <a:cxn ang="0">
                  <a:pos x="0" y="0"/>
                </a:cxn>
                <a:cxn ang="0">
                  <a:pos x="0" y="0"/>
                </a:cxn>
                <a:cxn ang="0">
                  <a:pos x="0" y="0"/>
                </a:cxn>
              </a:cxnLst>
              <a:pathLst>
                <a:path w="21600" h="21580" fill="none">
                  <a:moveTo>
                    <a:pt x="936" y="0"/>
                  </a:moveTo>
                  <a:cubicBezTo>
                    <a:pt x="12491" y="502"/>
                    <a:pt x="21600" y="10015"/>
                    <a:pt x="21600" y="21580"/>
                  </a:cubicBezTo>
                </a:path>
                <a:path w="21600" h="21580" stroke="0">
                  <a:moveTo>
                    <a:pt x="936" y="0"/>
                  </a:moveTo>
                  <a:cubicBezTo>
                    <a:pt x="12491" y="502"/>
                    <a:pt x="21600" y="10015"/>
                    <a:pt x="21600" y="21580"/>
                  </a:cubicBezTo>
                  <a:lnTo>
                    <a:pt x="0" y="2158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26" name="Arc 28"/>
            <p:cNvSpPr/>
            <p:nvPr/>
          </p:nvSpPr>
          <p:spPr>
            <a:xfrm rot="5400000">
              <a:off x="3140" y="2908"/>
              <a:ext cx="576" cy="424"/>
            </a:xfrm>
            <a:custGeom>
              <a:avLst/>
              <a:gdLst/>
              <a:ahLst/>
              <a:cxnLst>
                <a:cxn ang="0">
                  <a:pos x="0" y="0"/>
                </a:cxn>
                <a:cxn ang="0">
                  <a:pos x="0" y="0"/>
                </a:cxn>
                <a:cxn ang="0">
                  <a:pos x="0" y="0"/>
                </a:cxn>
              </a:cxnLst>
              <a:pathLst>
                <a:path w="21600" h="25166" fill="none">
                  <a:moveTo>
                    <a:pt x="-1" y="0"/>
                  </a:moveTo>
                  <a:cubicBezTo>
                    <a:pt x="11929" y="0"/>
                    <a:pt x="21600" y="9670"/>
                    <a:pt x="21600" y="21600"/>
                  </a:cubicBezTo>
                  <a:cubicBezTo>
                    <a:pt x="21600" y="22794"/>
                    <a:pt x="21500" y="23987"/>
                    <a:pt x="21303" y="25165"/>
                  </a:cubicBezTo>
                </a:path>
                <a:path w="21600" h="25166" stroke="0">
                  <a:moveTo>
                    <a:pt x="-1" y="0"/>
                  </a:moveTo>
                  <a:cubicBezTo>
                    <a:pt x="11929" y="0"/>
                    <a:pt x="21600" y="9670"/>
                    <a:pt x="21600" y="21600"/>
                  </a:cubicBezTo>
                  <a:cubicBezTo>
                    <a:pt x="21600" y="22794"/>
                    <a:pt x="21500" y="23987"/>
                    <a:pt x="21303" y="25165"/>
                  </a:cubicBezTo>
                  <a:lnTo>
                    <a:pt x="0" y="21600"/>
                  </a:lnTo>
                  <a:close/>
                </a:path>
              </a:pathLst>
            </a:custGeom>
            <a:noFill/>
            <a:ln w="25400" cap="flat" cmpd="sng">
              <a:solidFill>
                <a:schemeClr val="tx1"/>
              </a:solidFill>
              <a:prstDash val="solid"/>
              <a:round/>
              <a:headEnd type="none" w="med" len="med"/>
              <a:tailEnd type="none" w="sm" len="lg"/>
            </a:ln>
          </p:spPr>
          <p:txBody>
            <a:bodyPr/>
            <a:p>
              <a:endParaRPr lang="zh-CN" altLang="en-US"/>
            </a:p>
          </p:txBody>
        </p:sp>
        <p:sp>
          <p:nvSpPr>
            <p:cNvPr id="29727" name="Text Box 29"/>
            <p:cNvSpPr txBox="1"/>
            <p:nvPr/>
          </p:nvSpPr>
          <p:spPr>
            <a:xfrm>
              <a:off x="3264" y="2544"/>
              <a:ext cx="336" cy="308"/>
            </a:xfrm>
            <a:prstGeom prst="rect">
              <a:avLst/>
            </a:prstGeom>
            <a:noFill/>
            <a:ln w="25400">
              <a:noFill/>
            </a:ln>
          </p:spPr>
          <p:txBody>
            <a:bodyPr anchor="t" anchorCtr="0">
              <a:spAutoFit/>
            </a:bodyPr>
            <a:p>
              <a:pPr algn="ctr" eaLnBrk="0" hangingPunct="0">
                <a:spcBef>
                  <a:spcPct val="50000"/>
                </a:spcBef>
              </a:pPr>
              <a:r>
                <a:rPr lang="en-US" altLang="zh-CN" sz="2400" dirty="0">
                  <a:latin typeface="Times New Roman" panose="02020603050405020304" pitchFamily="18" charset="0"/>
                  <a:ea typeface="宋体" panose="02010600030101010101" pitchFamily="2" charset="-122"/>
                </a:rPr>
                <a:t>18</a:t>
              </a:r>
              <a:endParaRPr lang="en-US" altLang="zh-CN" sz="2400" dirty="0">
                <a:latin typeface="Times New Roman" panose="02020603050405020304" pitchFamily="18" charset="0"/>
                <a:ea typeface="宋体" panose="02010600030101010101" pitchFamily="2" charset="-122"/>
              </a:endParaRPr>
            </a:p>
          </p:txBody>
        </p:sp>
      </p:grpSp>
      <p:grpSp>
        <p:nvGrpSpPr>
          <p:cNvPr id="5" name="Group 30"/>
          <p:cNvGrpSpPr/>
          <p:nvPr/>
        </p:nvGrpSpPr>
        <p:grpSpPr>
          <a:xfrm>
            <a:off x="6291263" y="3622675"/>
            <a:ext cx="1447800" cy="1524000"/>
            <a:chOff x="4128" y="2304"/>
            <a:chExt cx="912" cy="960"/>
          </a:xfrm>
        </p:grpSpPr>
        <p:sp>
          <p:nvSpPr>
            <p:cNvPr id="29729" name="Oval 31"/>
            <p:cNvSpPr/>
            <p:nvPr/>
          </p:nvSpPr>
          <p:spPr>
            <a:xfrm>
              <a:off x="4368" y="2592"/>
              <a:ext cx="436" cy="384"/>
            </a:xfrm>
            <a:prstGeom prst="ellipse">
              <a:avLst/>
            </a:prstGeom>
            <a:noFill/>
            <a:ln w="25400" cap="flat" cmpd="sng">
              <a:solidFill>
                <a:srgbClr val="0000FF"/>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30" name="Text Box 32"/>
            <p:cNvSpPr txBox="1"/>
            <p:nvPr/>
          </p:nvSpPr>
          <p:spPr>
            <a:xfrm>
              <a:off x="4368" y="2640"/>
              <a:ext cx="480" cy="288"/>
            </a:xfrm>
            <a:prstGeom prst="rect">
              <a:avLst/>
            </a:prstGeom>
            <a:noFill/>
            <a:ln w="25400">
              <a:noFill/>
            </a:ln>
          </p:spPr>
          <p:txBody>
            <a:bodyPr anchor="t" anchorCtr="0">
              <a:spAutoFit/>
            </a:bodyPr>
            <a:p>
              <a:pPr algn="ctr" eaLnBrk="0" hangingPunct="0">
                <a:spcBef>
                  <a:spcPct val="50000"/>
                </a:spcBef>
              </a:pPr>
              <a:r>
                <a:rPr lang="en-US" altLang="zh-CN" sz="2400" b="1" dirty="0">
                  <a:solidFill>
                    <a:srgbClr val="FF0000"/>
                  </a:solidFill>
                  <a:latin typeface="Times New Roman" panose="02020603050405020304" pitchFamily="18" charset="0"/>
                  <a:ea typeface="宋体" panose="02010600030101010101" pitchFamily="2" charset="-122"/>
                </a:rPr>
                <a:t>+4</a:t>
              </a:r>
              <a:endParaRPr lang="en-US" altLang="zh-CN" sz="2400" b="1" dirty="0">
                <a:solidFill>
                  <a:srgbClr val="FF0000"/>
                </a:solidFill>
                <a:latin typeface="Times New Roman" panose="02020603050405020304" pitchFamily="18" charset="0"/>
                <a:ea typeface="宋体" panose="02010600030101010101" pitchFamily="2" charset="-122"/>
              </a:endParaRPr>
            </a:p>
          </p:txBody>
        </p:sp>
        <p:sp>
          <p:nvSpPr>
            <p:cNvPr id="29731" name="Oval 33"/>
            <p:cNvSpPr/>
            <p:nvPr/>
          </p:nvSpPr>
          <p:spPr>
            <a:xfrm>
              <a:off x="4176" y="2352"/>
              <a:ext cx="816" cy="864"/>
            </a:xfrm>
            <a:prstGeom prst="ellipse">
              <a:avLst/>
            </a:prstGeom>
            <a:noFill/>
            <a:ln w="25400" cap="flat" cmpd="sng">
              <a:solidFill>
                <a:srgbClr val="0000FF"/>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32" name="Oval 34"/>
            <p:cNvSpPr/>
            <p:nvPr/>
          </p:nvSpPr>
          <p:spPr>
            <a:xfrm>
              <a:off x="4128" y="2736"/>
              <a:ext cx="96" cy="96"/>
            </a:xfrm>
            <a:prstGeom prst="ellipse">
              <a:avLst/>
            </a:prstGeom>
            <a:solidFill>
              <a:srgbClr val="FF0000"/>
            </a:solidFill>
            <a:ln w="25400" cap="flat" cmpd="sng">
              <a:solidFill>
                <a:srgbClr val="FF0000"/>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33" name="Oval 35"/>
            <p:cNvSpPr/>
            <p:nvPr/>
          </p:nvSpPr>
          <p:spPr>
            <a:xfrm>
              <a:off x="4560" y="2304"/>
              <a:ext cx="96" cy="96"/>
            </a:xfrm>
            <a:prstGeom prst="ellipse">
              <a:avLst/>
            </a:prstGeom>
            <a:solidFill>
              <a:srgbClr val="FF0000"/>
            </a:solidFill>
            <a:ln w="25400" cap="flat" cmpd="sng">
              <a:solidFill>
                <a:srgbClr val="FF0000"/>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34" name="Oval 36"/>
            <p:cNvSpPr/>
            <p:nvPr/>
          </p:nvSpPr>
          <p:spPr>
            <a:xfrm>
              <a:off x="4560" y="3168"/>
              <a:ext cx="96" cy="96"/>
            </a:xfrm>
            <a:prstGeom prst="ellipse">
              <a:avLst/>
            </a:prstGeom>
            <a:solidFill>
              <a:srgbClr val="FF0000"/>
            </a:solidFill>
            <a:ln w="25400" cap="flat" cmpd="sng">
              <a:solidFill>
                <a:srgbClr val="FF0000"/>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9735" name="Oval 37"/>
            <p:cNvSpPr/>
            <p:nvPr/>
          </p:nvSpPr>
          <p:spPr>
            <a:xfrm>
              <a:off x="4944" y="2736"/>
              <a:ext cx="96" cy="96"/>
            </a:xfrm>
            <a:prstGeom prst="ellipse">
              <a:avLst/>
            </a:prstGeom>
            <a:solidFill>
              <a:srgbClr val="FF0000"/>
            </a:solidFill>
            <a:ln w="25400" cap="flat" cmpd="sng">
              <a:solidFill>
                <a:srgbClr val="FF0000"/>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6" name="Group 38"/>
          <p:cNvGrpSpPr/>
          <p:nvPr/>
        </p:nvGrpSpPr>
        <p:grpSpPr>
          <a:xfrm>
            <a:off x="4843463" y="5603875"/>
            <a:ext cx="1844675" cy="685800"/>
            <a:chOff x="3360" y="3552"/>
            <a:chExt cx="1162" cy="432"/>
          </a:xfrm>
        </p:grpSpPr>
        <p:sp>
          <p:nvSpPr>
            <p:cNvPr id="29737" name="AutoShape 39"/>
            <p:cNvSpPr/>
            <p:nvPr/>
          </p:nvSpPr>
          <p:spPr>
            <a:xfrm>
              <a:off x="3360" y="3552"/>
              <a:ext cx="1148" cy="432"/>
            </a:xfrm>
            <a:prstGeom prst="wedgeRoundRectCallout">
              <a:avLst>
                <a:gd name="adj1" fmla="val 63065"/>
                <a:gd name="adj2" fmla="val -112500"/>
                <a:gd name="adj3" fmla="val 16667"/>
              </a:avLst>
            </a:prstGeom>
            <a:solidFill>
              <a:srgbClr val="FFFF99"/>
            </a:solidFill>
            <a:ln w="25400" cap="flat" cmpd="sng">
              <a:solidFill>
                <a:srgbClr val="6600FF"/>
              </a:solidFill>
              <a:prstDash val="solid"/>
              <a:miter/>
              <a:headEnd type="none" w="med" len="med"/>
              <a:tailEnd type="none" w="sm" len="lg"/>
            </a:ln>
          </p:spPr>
          <p:txBody>
            <a:bodyPr anchor="ctr" anchorCtr="0"/>
            <a:p>
              <a:pPr algn="ctr" eaLnBrk="0" hangingPunct="0"/>
              <a:endParaRPr lang="zh-CN" altLang="zh-CN" sz="2400" b="1" dirty="0">
                <a:latin typeface="Times New Roman" panose="02020603050405020304" pitchFamily="18" charset="0"/>
                <a:ea typeface="宋体" panose="02010600030101010101" pitchFamily="2" charset="-122"/>
              </a:endParaRPr>
            </a:p>
          </p:txBody>
        </p:sp>
        <p:sp>
          <p:nvSpPr>
            <p:cNvPr id="29738" name="Text Box 40"/>
            <p:cNvSpPr txBox="1"/>
            <p:nvPr/>
          </p:nvSpPr>
          <p:spPr>
            <a:xfrm>
              <a:off x="3360" y="3555"/>
              <a:ext cx="1162" cy="426"/>
            </a:xfrm>
            <a:prstGeom prst="rect">
              <a:avLst/>
            </a:prstGeom>
            <a:noFill/>
            <a:ln w="25400">
              <a:noFill/>
            </a:ln>
          </p:spPr>
          <p:txBody>
            <a:bodyPr anchor="t" anchorCtr="0">
              <a:spAutoFit/>
            </a:bodyPr>
            <a:p>
              <a:pPr algn="ctr" eaLnBrk="0" hangingPunct="0"/>
              <a:r>
                <a:rPr lang="zh-CN" altLang="en-US" sz="2400" b="1" dirty="0">
                  <a:latin typeface="Times New Roman" panose="02020603050405020304" pitchFamily="18" charset="0"/>
                  <a:ea typeface="宋体" panose="02010600030101010101" pitchFamily="2" charset="-122"/>
                </a:rPr>
                <a:t>价电子</a:t>
              </a:r>
              <a:endParaRPr lang="zh-CN" altLang="en-US" sz="2400" b="1" dirty="0">
                <a:latin typeface="Times New Roman" panose="02020603050405020304" pitchFamily="18" charset="0"/>
                <a:ea typeface="宋体" panose="02010600030101010101" pitchFamily="2" charset="-122"/>
              </a:endParaRPr>
            </a:p>
            <a:p>
              <a:pPr algn="ctr" eaLnBrk="0" hangingPunct="0"/>
              <a:r>
                <a:rPr lang="zh-CN" altLang="en-US" sz="1400" b="1" dirty="0">
                  <a:latin typeface="Times New Roman" panose="02020603050405020304" pitchFamily="18" charset="0"/>
                  <a:ea typeface="宋体" panose="02010600030101010101" pitchFamily="2" charset="-122"/>
                </a:rPr>
                <a:t>外层电子</a:t>
              </a:r>
              <a:endParaRPr lang="zh-CN" altLang="en-US" sz="1400" b="1" dirty="0">
                <a:latin typeface="Times New Roman" panose="02020603050405020304" pitchFamily="18" charset="0"/>
                <a:ea typeface="宋体" panose="02010600030101010101" pitchFamily="2" charset="-122"/>
              </a:endParaRPr>
            </a:p>
          </p:txBody>
        </p:sp>
      </p:grpSp>
      <p:grpSp>
        <p:nvGrpSpPr>
          <p:cNvPr id="7" name="Group 41"/>
          <p:cNvGrpSpPr/>
          <p:nvPr/>
        </p:nvGrpSpPr>
        <p:grpSpPr>
          <a:xfrm>
            <a:off x="6812280" y="2199640"/>
            <a:ext cx="2131695" cy="965835"/>
            <a:chOff x="4598" y="1536"/>
            <a:chExt cx="1162" cy="432"/>
          </a:xfrm>
        </p:grpSpPr>
        <p:sp>
          <p:nvSpPr>
            <p:cNvPr id="29740" name="AutoShape 42"/>
            <p:cNvSpPr/>
            <p:nvPr/>
          </p:nvSpPr>
          <p:spPr>
            <a:xfrm>
              <a:off x="4704" y="1536"/>
              <a:ext cx="912" cy="432"/>
            </a:xfrm>
            <a:prstGeom prst="wedgeEllipseCallout">
              <a:avLst>
                <a:gd name="adj1" fmla="val -36292"/>
                <a:gd name="adj2" fmla="val 189815"/>
              </a:avLst>
            </a:prstGeom>
            <a:solidFill>
              <a:srgbClr val="FFFF99"/>
            </a:solidFill>
            <a:ln w="25400" cap="flat" cmpd="sng">
              <a:solidFill>
                <a:schemeClr val="tx1"/>
              </a:solidFill>
              <a:prstDash val="solid"/>
              <a:miter/>
              <a:headEnd type="none" w="med" len="med"/>
              <a:tailEnd type="none" w="sm" len="lg"/>
            </a:ln>
          </p:spPr>
          <p:txBody>
            <a:bodyPr anchor="ctr" anchorCtr="0"/>
            <a:p>
              <a:pPr algn="ctr" eaLnBrk="0" hangingPunct="0"/>
              <a:endParaRPr lang="zh-CN" altLang="zh-CN" sz="2400" b="1" dirty="0">
                <a:latin typeface="Times New Roman" panose="02020603050405020304" pitchFamily="18" charset="0"/>
                <a:ea typeface="宋体" panose="02010600030101010101" pitchFamily="2" charset="-122"/>
              </a:endParaRPr>
            </a:p>
          </p:txBody>
        </p:sp>
        <p:sp>
          <p:nvSpPr>
            <p:cNvPr id="29741" name="Text Box 43"/>
            <p:cNvSpPr txBox="1"/>
            <p:nvPr/>
          </p:nvSpPr>
          <p:spPr>
            <a:xfrm>
              <a:off x="4598" y="1584"/>
              <a:ext cx="1162" cy="302"/>
            </a:xfrm>
            <a:prstGeom prst="rect">
              <a:avLst/>
            </a:prstGeom>
            <a:noFill/>
            <a:ln w="25400">
              <a:noFill/>
            </a:ln>
          </p:spPr>
          <p:txBody>
            <a:bodyPr anchor="t" anchorCtr="0">
              <a:spAutoFit/>
            </a:bodyPr>
            <a:p>
              <a:pPr algn="ctr" eaLnBrk="0" hangingPunct="0"/>
              <a:r>
                <a:rPr lang="zh-CN" altLang="en-US" sz="2400" b="1" dirty="0">
                  <a:latin typeface="Times New Roman" panose="02020603050405020304" pitchFamily="18" charset="0"/>
                  <a:ea typeface="宋体" panose="02010600030101010101" pitchFamily="2" charset="-122"/>
                </a:rPr>
                <a:t>惯性核</a:t>
              </a:r>
              <a:endParaRPr lang="zh-CN" altLang="en-US" sz="2400" b="1" dirty="0">
                <a:latin typeface="Times New Roman" panose="02020603050405020304" pitchFamily="18" charset="0"/>
                <a:ea typeface="宋体" panose="02010600030101010101" pitchFamily="2" charset="-122"/>
              </a:endParaRPr>
            </a:p>
            <a:p>
              <a:pPr algn="ctr" eaLnBrk="0" hangingPunct="0"/>
              <a:r>
                <a:rPr lang="zh-CN" altLang="en-US" sz="1400" b="1" dirty="0">
                  <a:latin typeface="Times New Roman" panose="02020603050405020304" pitchFamily="18" charset="0"/>
                  <a:ea typeface="宋体" panose="02010600030101010101" pitchFamily="2" charset="-122"/>
                </a:rPr>
                <a:t>原子核和内层电子</a:t>
              </a:r>
              <a:endParaRPr lang="zh-CN" altLang="en-US" sz="1400" b="1" dirty="0">
                <a:latin typeface="Times New Roman" panose="02020603050405020304" pitchFamily="18" charset="0"/>
                <a:ea typeface="宋体" panose="02010600030101010101" pitchFamily="2" charset="-122"/>
              </a:endParaRPr>
            </a:p>
          </p:txBody>
        </p:sp>
      </p:grpSp>
      <p:sp>
        <p:nvSpPr>
          <p:cNvPr id="8" name="文本框 7"/>
          <p:cNvSpPr txBox="1"/>
          <p:nvPr/>
        </p:nvSpPr>
        <p:spPr>
          <a:xfrm>
            <a:off x="1606550" y="5650865"/>
            <a:ext cx="2621280" cy="570865"/>
          </a:xfrm>
          <a:prstGeom prst="rect">
            <a:avLst/>
          </a:prstGeom>
          <a:noFill/>
        </p:spPr>
        <p:txBody>
          <a:bodyPr wrap="none" rtlCol="0">
            <a:spAutoFit/>
          </a:bodyPr>
          <a:p>
            <a:pPr>
              <a:lnSpc>
                <a:spcPct val="130000"/>
              </a:lnSpc>
            </a:pPr>
            <a:r>
              <a:rPr lang="zh-CN" altLang="en-US" sz="2400" dirty="0" smtClean="0">
                <a:latin typeface="Arial" panose="020B0604020202020204" pitchFamily="34" charset="0"/>
                <a:ea typeface="微软雅黑" panose="020B0503020204020204" charset="-122"/>
              </a:rPr>
              <a:t>整个原子为电中性</a:t>
            </a:r>
            <a:endParaRPr lang="zh-CN" altLang="en-US" sz="2400" dirty="0" smtClean="0">
              <a:latin typeface="Arial" panose="020B0604020202020204" pitchFamily="34" charset="0"/>
              <a:ea typeface="微软雅黑" panose="020B050302020402020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 Box 2"/>
          <p:cNvSpPr txBox="1"/>
          <p:nvPr/>
        </p:nvSpPr>
        <p:spPr>
          <a:xfrm>
            <a:off x="254000" y="2066290"/>
            <a:ext cx="2022475" cy="1568450"/>
          </a:xfrm>
          <a:prstGeom prst="rect">
            <a:avLst/>
          </a:prstGeom>
          <a:noFill/>
          <a:ln w="76200">
            <a:noFill/>
          </a:ln>
        </p:spPr>
        <p:txBody>
          <a:bodyPr wrap="square" anchor="t" anchorCtr="0">
            <a:spAutoFit/>
          </a:bodyPr>
          <a:p>
            <a:pPr>
              <a:spcBef>
                <a:spcPct val="50000"/>
              </a:spcBef>
            </a:pPr>
            <a:r>
              <a:rPr lang="zh-CN" altLang="en-US" sz="3200" b="1" dirty="0">
                <a:solidFill>
                  <a:srgbClr val="0000FF"/>
                </a:solidFill>
                <a:latin typeface="Times New Roman" panose="02020603050405020304" pitchFamily="18" charset="0"/>
                <a:ea typeface="长城楷体" pitchFamily="49" charset="-122"/>
              </a:rPr>
              <a:t>硅和锗的</a:t>
            </a:r>
            <a:r>
              <a:rPr lang="zh-CN" altLang="en-US" sz="3200" b="1" dirty="0">
                <a:solidFill>
                  <a:srgbClr val="FF0000"/>
                </a:solidFill>
                <a:latin typeface="Times New Roman" panose="02020603050405020304" pitchFamily="18" charset="0"/>
                <a:ea typeface="长城楷体" pitchFamily="49" charset="-122"/>
              </a:rPr>
              <a:t>共价键</a:t>
            </a:r>
            <a:r>
              <a:rPr lang="zh-CN" altLang="en-US" sz="3200" b="1" dirty="0">
                <a:solidFill>
                  <a:srgbClr val="0000FF"/>
                </a:solidFill>
                <a:latin typeface="Times New Roman" panose="02020603050405020304" pitchFamily="18" charset="0"/>
                <a:ea typeface="长城楷体" pitchFamily="49" charset="-122"/>
              </a:rPr>
              <a:t>结构 </a:t>
            </a:r>
            <a:endParaRPr lang="zh-CN" altLang="en-US" sz="3200" b="1" dirty="0">
              <a:solidFill>
                <a:srgbClr val="0000FF"/>
              </a:solidFill>
              <a:latin typeface="Times New Roman" panose="02020603050405020304" pitchFamily="18" charset="0"/>
              <a:ea typeface="长城楷体" pitchFamily="49" charset="-122"/>
            </a:endParaRPr>
          </a:p>
        </p:txBody>
      </p:sp>
      <p:sp>
        <p:nvSpPr>
          <p:cNvPr id="30722" name="Line 53"/>
          <p:cNvSpPr/>
          <p:nvPr/>
        </p:nvSpPr>
        <p:spPr>
          <a:xfrm>
            <a:off x="0" y="1052513"/>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30723" name="Picture 5" descr="未标题-1 拷贝"/>
          <p:cNvPicPr>
            <a:picLocks noChangeAspect="1"/>
          </p:cNvPicPr>
          <p:nvPr/>
        </p:nvPicPr>
        <p:blipFill>
          <a:blip r:embed="rId1"/>
          <a:stretch>
            <a:fillRect/>
          </a:stretch>
        </p:blipFill>
        <p:spPr>
          <a:xfrm>
            <a:off x="2446020" y="1268730"/>
            <a:ext cx="6697663" cy="4319588"/>
          </a:xfrm>
          <a:prstGeom prst="rect">
            <a:avLst/>
          </a:prstGeom>
          <a:noFill/>
          <a:ln w="9525">
            <a:noFill/>
          </a:ln>
        </p:spPr>
      </p:pic>
      <p:sp>
        <p:nvSpPr>
          <p:cNvPr id="54" name="Text Box 6"/>
          <p:cNvSpPr txBox="1">
            <a:spLocks noChangeArrowheads="1"/>
          </p:cNvSpPr>
          <p:nvPr/>
        </p:nvSpPr>
        <p:spPr bwMode="auto">
          <a:xfrm>
            <a:off x="107950" y="5588477"/>
            <a:ext cx="9036050" cy="953135"/>
          </a:xfrm>
          <a:prstGeom prst="rect">
            <a:avLst/>
          </a:prstGeom>
          <a:noFill/>
          <a:ln w="38100">
            <a:noFill/>
            <a:miter lim="800000"/>
          </a:ln>
          <a:effectLst/>
        </p:spPr>
        <p:txBody>
          <a:bodyPr anchor="ctr">
            <a:spAutoFit/>
          </a:bodyPr>
          <a:lstStyle/>
          <a:p>
            <a:pPr marR="0" defTabSz="914400">
              <a:buClrTx/>
              <a:buSzTx/>
              <a:defRPr/>
            </a:pPr>
            <a:r>
              <a:rPr kumimoji="1"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共价键：</a:t>
            </a:r>
            <a:r>
              <a:rPr kumimoji="1" lang="zh-CN" altLang="en-US"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相邻原子共用一对价电子（束缚电子）</a:t>
            </a:r>
            <a:r>
              <a:rPr kumimoji="1" lang="en-US" altLang="zh-CN"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1" lang="zh-CN" altLang="en-US"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它们之间具有较强的结合力</a:t>
            </a:r>
            <a:r>
              <a:rPr kumimoji="1" lang="zh-CN" altLang="en-US"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zh-CN" altLang="en-US"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29697" name="Group 25"/>
          <p:cNvGrpSpPr/>
          <p:nvPr/>
        </p:nvGrpSpPr>
        <p:grpSpPr>
          <a:xfrm>
            <a:off x="0" y="404813"/>
            <a:ext cx="9144000" cy="647700"/>
            <a:chOff x="0" y="255"/>
            <a:chExt cx="5760" cy="408"/>
          </a:xfrm>
        </p:grpSpPr>
        <p:sp>
          <p:nvSpPr>
            <p:cNvPr id="29698" name="Rectangle 26"/>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29699" name="Line 27"/>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i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Text Box 2"/>
          <p:cNvSpPr txBox="1">
            <a:spLocks noChangeArrowheads="1"/>
          </p:cNvSpPr>
          <p:nvPr/>
        </p:nvSpPr>
        <p:spPr bwMode="auto">
          <a:xfrm>
            <a:off x="107950" y="1694180"/>
            <a:ext cx="8856663" cy="953135"/>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defRPr/>
            </a:pP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当</a:t>
            </a:r>
            <a:r>
              <a:rPr kumimoji="1" lang="en-US" altLang="zh-CN" sz="2800" b="1" i="1" kern="1200" cap="none" spc="0" normalizeH="0" baseline="0" noProof="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T</a:t>
            </a: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升高或光线照射时，共价键中的价电子从外界</a:t>
            </a:r>
            <a:r>
              <a:rPr kumimoji="1" lang="zh-CN" altLang="en-US" sz="2800" b="1" kern="1200" cap="none" spc="0" normalizeH="0" baseline="0"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获得能量</a:t>
            </a: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挣脱共价键的束缚成为自由电子的过程。</a:t>
            </a:r>
            <a:endParaRPr kumimoji="1" lang="zh-CN" altLang="en-US" sz="2800" b="1" kern="1200" cap="none" spc="0" normalizeH="0" baseline="0" noProof="0" dirty="0">
              <a:solidFill>
                <a:srgbClr val="66003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7" name="Text Box 2"/>
          <p:cNvSpPr txBox="1">
            <a:spLocks noChangeArrowheads="1"/>
          </p:cNvSpPr>
          <p:nvPr/>
        </p:nvSpPr>
        <p:spPr bwMode="auto">
          <a:xfrm>
            <a:off x="366713" y="1174433"/>
            <a:ext cx="6786563" cy="521970"/>
          </a:xfrm>
          <a:prstGeom prst="rect">
            <a:avLst/>
          </a:prstGeom>
          <a:noFill/>
          <a:ln w="38100">
            <a:noFill/>
            <a:miter lim="800000"/>
          </a:ln>
          <a:effectLst/>
        </p:spPr>
        <p:txBody>
          <a:bodyPr wrap="square" anchor="ctr">
            <a:spAutoFit/>
          </a:bodyPr>
          <a:p>
            <a:pPr marR="0" defTabSz="914400">
              <a:buClrTx/>
              <a:buSzTx/>
              <a:defRPr/>
            </a:pPr>
            <a:r>
              <a:rPr kumimoji="1" lang="en-US" altLang="zh-CN" sz="2800" b="1" kern="1200" cap="none" spc="0" normalizeH="0" baseline="0" noProof="0" dirty="0" smtClean="0">
                <a:solidFill>
                  <a:srgbClr val="0000FF"/>
                </a:solidFill>
                <a:latin typeface="Times New Roman" panose="02020603050405020304" pitchFamily="18" charset="0"/>
                <a:ea typeface="宋体" panose="02010600030101010101" pitchFamily="2" charset="-122"/>
                <a:cs typeface="+mn-cs"/>
              </a:rPr>
              <a:t>5</a:t>
            </a:r>
            <a:r>
              <a:rPr kumimoji="1" lang="zh-CN" altLang="en-US" sz="2800" b="1" kern="1200" cap="none" spc="0" normalizeH="0" baseline="0" noProof="0" dirty="0" smtClean="0">
                <a:solidFill>
                  <a:srgbClr val="0000FF"/>
                </a:solidFill>
                <a:latin typeface="Times New Roman" panose="02020603050405020304" pitchFamily="18" charset="0"/>
                <a:ea typeface="宋体" panose="02010600030101010101" pitchFamily="2" charset="-122"/>
                <a:cs typeface="+mn-cs"/>
              </a:rPr>
              <a:t>、</a:t>
            </a:r>
            <a:r>
              <a:rPr kumimoji="1" lang="zh-CN" altLang="en-US" sz="2800" b="1" kern="1200" cap="none" spc="0" normalizeH="0" baseline="0" noProof="0" dirty="0" smtClean="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本征激发</a:t>
            </a: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zh-CN" altLang="en-US" sz="2800" b="1" kern="1200" cap="none" spc="0" normalizeH="0" baseline="0" noProof="0" dirty="0">
              <a:solidFill>
                <a:srgbClr val="66003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0722" name="Line 53"/>
          <p:cNvSpPr/>
          <p:nvPr/>
        </p:nvSpPr>
        <p:spPr>
          <a:xfrm>
            <a:off x="-73025" y="1034098"/>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9698" name="Rectangle 26"/>
          <p:cNvSpPr/>
          <p:nvPr/>
        </p:nvSpPr>
        <p:spPr>
          <a:xfrm>
            <a:off x="250825" y="404813"/>
            <a:ext cx="7380288" cy="647700"/>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pic>
        <p:nvPicPr>
          <p:cNvPr id="13" name="本征激发">
            <a:hlinkClick r:id="" action="ppaction://media"/>
          </p:cNvPr>
          <p:cNvPicPr/>
          <p:nvPr>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1487170" y="2728595"/>
            <a:ext cx="6170295" cy="3602355"/>
          </a:xfrm>
          <a:prstGeom prst="rect">
            <a:avLst/>
          </a:prstGeom>
        </p:spPr>
      </p:pic>
    </p:spTree>
  </p:cSld>
  <p:clrMapOvr>
    <a:masterClrMapping/>
  </p:clrMapOvr>
  <p:transition spd="med">
    <p:random/>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13"/>
                </p:tgtEl>
              </p:cMediaNode>
            </p:video>
            <p:seq concurrent="1" nextAc="seek">
              <p:cTn id="3" restart="whenNotActive" fill="hold" evtFilter="cancelBubble" nodeType="interactiveSeq">
                <p:stCondLst>
                  <p:cond evt="onClick" delay="0">
                    <p:tgtEl>
                      <p:spTgt spid="1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Text Box 2"/>
          <p:cNvSpPr txBox="1">
            <a:spLocks noChangeArrowheads="1"/>
          </p:cNvSpPr>
          <p:nvPr/>
        </p:nvSpPr>
        <p:spPr bwMode="auto">
          <a:xfrm>
            <a:off x="366713" y="1174433"/>
            <a:ext cx="6786563" cy="521970"/>
          </a:xfrm>
          <a:prstGeom prst="rect">
            <a:avLst/>
          </a:prstGeom>
          <a:noFill/>
          <a:ln w="38100">
            <a:noFill/>
            <a:miter lim="800000"/>
          </a:ln>
          <a:effectLst/>
        </p:spPr>
        <p:txBody>
          <a:bodyPr wrap="square" anchor="ctr">
            <a:spAutoFit/>
          </a:bodyPr>
          <a:p>
            <a:pPr marR="0" defTabSz="914400">
              <a:buClrTx/>
              <a:buSzTx/>
              <a:defRPr/>
            </a:pPr>
            <a:r>
              <a:rPr kumimoji="1" lang="en-US" altLang="zh-CN" sz="2800" b="1" kern="1200" cap="none" spc="0" normalizeH="0" baseline="0" noProof="0" dirty="0" smtClean="0">
                <a:solidFill>
                  <a:srgbClr val="0000FF"/>
                </a:solidFill>
                <a:latin typeface="Times New Roman" panose="02020603050405020304" pitchFamily="18" charset="0"/>
                <a:ea typeface="宋体" panose="02010600030101010101" pitchFamily="2" charset="-122"/>
                <a:cs typeface="+mn-cs"/>
              </a:rPr>
              <a:t>5</a:t>
            </a:r>
            <a:r>
              <a:rPr kumimoji="1" lang="zh-CN" altLang="en-US" sz="2800" b="1" kern="1200" cap="none" spc="0" normalizeH="0" baseline="0" noProof="0" dirty="0" smtClean="0">
                <a:solidFill>
                  <a:srgbClr val="0000FF"/>
                </a:solidFill>
                <a:latin typeface="Times New Roman" panose="02020603050405020304" pitchFamily="18" charset="0"/>
                <a:ea typeface="宋体" panose="02010600030101010101" pitchFamily="2" charset="-122"/>
                <a:cs typeface="+mn-cs"/>
              </a:rPr>
              <a:t>、</a:t>
            </a:r>
            <a:r>
              <a:rPr kumimoji="1" lang="zh-CN" altLang="en-US" sz="2800" b="1" kern="1200" cap="none" spc="0" normalizeH="0" baseline="0" noProof="0" dirty="0" smtClean="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本征激发</a:t>
            </a:r>
            <a:r>
              <a:rPr kumimoji="1" lang="zh-CN" altLang="en-US" sz="2800" b="1" kern="1200" cap="none" spc="0" normalizeH="0" baseline="0" noProof="0" dirty="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zh-CN" altLang="en-US" sz="2800" b="1" kern="1200" cap="none" spc="0" normalizeH="0" baseline="0" noProof="0" dirty="0">
              <a:solidFill>
                <a:srgbClr val="66003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0722" name="Line 53"/>
          <p:cNvSpPr/>
          <p:nvPr/>
        </p:nvSpPr>
        <p:spPr>
          <a:xfrm>
            <a:off x="-73025" y="1034098"/>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9698" name="Rectangle 26"/>
          <p:cNvSpPr/>
          <p:nvPr/>
        </p:nvSpPr>
        <p:spPr>
          <a:xfrm>
            <a:off x="250825" y="404813"/>
            <a:ext cx="7380288" cy="647700"/>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250825" y="1696720"/>
            <a:ext cx="8975090" cy="1050290"/>
          </a:xfrm>
          <a:prstGeom prst="rect">
            <a:avLst/>
          </a:prstGeom>
          <a:noFill/>
        </p:spPr>
        <p:txBody>
          <a:bodyPr wrap="square" rtlCol="0" anchor="t">
            <a:spAutoFit/>
          </a:bodyPr>
          <a:p>
            <a:pPr>
              <a:lnSpc>
                <a:spcPct val="130000"/>
              </a:lnSpc>
            </a:pPr>
            <a:r>
              <a:rPr lang="zh-CN" altLang="en-US" sz="2400" b="1" u="sng" dirty="0">
                <a:solidFill>
                  <a:srgbClr val="FF0000"/>
                </a:solidFill>
                <a:latin typeface="Times New Roman" panose="02020603050405020304" pitchFamily="18" charset="0"/>
                <a:ea typeface="黑体" panose="02010609060101010101" pitchFamily="2" charset="-122"/>
                <a:sym typeface="+mn-ea"/>
                <a:hlinkClick r:id="rId1"/>
              </a:rPr>
              <a:t>空穴的移动</a:t>
            </a:r>
            <a:r>
              <a:rPr lang="en-US" altLang="zh-CN" sz="2400" b="1" dirty="0">
                <a:latin typeface="Times New Roman" panose="02020603050405020304" pitchFamily="18" charset="0"/>
                <a:sym typeface="+mn-ea"/>
              </a:rPr>
              <a:t>——</a:t>
            </a:r>
            <a:r>
              <a:rPr lang="zh-CN" altLang="en-US" sz="2400" b="1" dirty="0">
                <a:latin typeface="楷体_GB2312" pitchFamily="49" charset="-122"/>
                <a:ea typeface="幼圆_GB2312" pitchFamily="2" charset="-122"/>
                <a:sym typeface="+mn-ea"/>
              </a:rPr>
              <a:t>空穴的运动是靠相邻共价键中的价电子依次充填空穴来实现的。</a:t>
            </a:r>
            <a:endParaRPr lang="zh-CN" altLang="en-US" sz="2400" dirty="0" smtClean="0">
              <a:latin typeface="Arial" panose="020B0604020202020204" pitchFamily="34" charset="0"/>
              <a:ea typeface="微软雅黑" panose="020B0503020204020204" charset="-122"/>
            </a:endParaRPr>
          </a:p>
        </p:txBody>
      </p:sp>
      <p:pic>
        <p:nvPicPr>
          <p:cNvPr id="5" name="空穴-电子电流">
            <a:hlinkClick r:id="" action="ppaction://media"/>
          </p:cNvPr>
          <p:cNvPicPr/>
          <p:nvPr>
            <a:videoFile r:link="rId2"/>
            <p:extLst>
              <p:ext uri="{DAA4B4D4-6D71-4841-9C94-3DE7FCFB9230}">
                <p14:media xmlns:p14="http://schemas.microsoft.com/office/powerpoint/2010/main" r:link="rId3"/>
              </p:ext>
            </p:extLst>
            <p:custDataLst>
              <p:tags r:id="rId4"/>
            </p:custDataLst>
          </p:nvPr>
        </p:nvPicPr>
        <p:blipFill>
          <a:blip r:embed="rId5"/>
          <a:stretch>
            <a:fillRect/>
          </a:stretch>
        </p:blipFill>
        <p:spPr>
          <a:xfrm>
            <a:off x="1566545" y="2899410"/>
            <a:ext cx="4942840" cy="3489325"/>
          </a:xfrm>
          <a:prstGeom prst="rect">
            <a:avLst/>
          </a:prstGeom>
        </p:spPr>
      </p:pic>
    </p:spTree>
  </p:cSld>
  <p:clrMapOvr>
    <a:masterClrMapping/>
  </p:clrMapOvr>
  <p:transition spd="med">
    <p:random/>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82" name="Text Box 70"/>
          <p:cNvSpPr txBox="1"/>
          <p:nvPr/>
        </p:nvSpPr>
        <p:spPr>
          <a:xfrm>
            <a:off x="77153" y="1427163"/>
            <a:ext cx="4054475" cy="427037"/>
          </a:xfrm>
          <a:prstGeom prst="rect">
            <a:avLst/>
          </a:prstGeom>
          <a:noFill/>
          <a:ln w="9525">
            <a:noFill/>
          </a:ln>
        </p:spPr>
        <p:txBody>
          <a:bodyPr lIns="0" tIns="0" rIns="0" bIns="0" anchor="ctr" anchorCtr="0">
            <a:spAutoFit/>
          </a:bodyPr>
          <a:p>
            <a:r>
              <a:rPr lang="zh-CN" altLang="en-US" sz="2800" b="1" dirty="0">
                <a:solidFill>
                  <a:srgbClr val="FF0000"/>
                </a:solidFill>
                <a:latin typeface="Times New Roman" panose="02020603050405020304" pitchFamily="18" charset="0"/>
                <a:ea typeface="黑体" panose="02010609060101010101" pitchFamily="2" charset="-122"/>
              </a:rPr>
              <a:t>空穴</a:t>
            </a:r>
            <a:r>
              <a:rPr lang="en-US" altLang="zh-CN" sz="2800" b="1" dirty="0">
                <a:latin typeface="Times New Roman" panose="02020603050405020304" pitchFamily="18" charset="0"/>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共价键中的空位</a:t>
            </a:r>
            <a:r>
              <a:rPr lang="zh-CN" altLang="en-US" sz="2800" b="1" dirty="0">
                <a:latin typeface="Times New Roman" panose="02020603050405020304" pitchFamily="18" charset="0"/>
                <a:ea typeface="黑体" panose="02010609060101010101" pitchFamily="2" charset="-122"/>
              </a:rPr>
              <a:t>。</a:t>
            </a:r>
            <a:endParaRPr lang="zh-CN" altLang="en-US" sz="2800" b="1" dirty="0">
              <a:latin typeface="Times New Roman" panose="02020603050405020304" pitchFamily="18" charset="0"/>
              <a:ea typeface="宋体" panose="02010600030101010101" pitchFamily="2" charset="-122"/>
            </a:endParaRPr>
          </a:p>
        </p:txBody>
      </p:sp>
      <p:sp>
        <p:nvSpPr>
          <p:cNvPr id="13383" name="Text Box 71"/>
          <p:cNvSpPr txBox="1"/>
          <p:nvPr/>
        </p:nvSpPr>
        <p:spPr>
          <a:xfrm>
            <a:off x="77153" y="2710815"/>
            <a:ext cx="3908425" cy="1292225"/>
          </a:xfrm>
          <a:prstGeom prst="rect">
            <a:avLst/>
          </a:prstGeom>
          <a:noFill/>
          <a:ln w="9525">
            <a:noFill/>
          </a:ln>
        </p:spPr>
        <p:txBody>
          <a:bodyPr lIns="0" tIns="0" rIns="0" bIns="0" anchor="ctr" anchorCtr="0">
            <a:spAutoFit/>
          </a:bodyPr>
          <a:p>
            <a:r>
              <a:rPr lang="zh-CN" altLang="en-US" sz="2800" b="1" dirty="0">
                <a:solidFill>
                  <a:srgbClr val="FF0000"/>
                </a:solidFill>
                <a:latin typeface="Times New Roman" panose="02020603050405020304" pitchFamily="18" charset="0"/>
                <a:ea typeface="黑体" panose="02010609060101010101" pitchFamily="2" charset="-122"/>
              </a:rPr>
              <a:t>电子空穴对</a:t>
            </a:r>
            <a:r>
              <a:rPr lang="en-US" altLang="zh-CN"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由热（光）激发而产生的自由电子和空穴对</a:t>
            </a:r>
            <a:r>
              <a:rPr lang="zh-CN" altLang="en-US" sz="2800" b="1" dirty="0">
                <a:latin typeface="Times New Roman" panose="02020603050405020304" pitchFamily="18" charset="0"/>
                <a:ea typeface="黑体" panose="02010609060101010101" pitchFamily="2" charset="-122"/>
              </a:rPr>
              <a:t>。</a:t>
            </a:r>
            <a:endParaRPr lang="zh-CN" altLang="en-US" sz="2800" b="1" dirty="0">
              <a:latin typeface="Times New Roman" panose="02020603050405020304" pitchFamily="18" charset="0"/>
              <a:ea typeface="宋体" panose="02010600030101010101" pitchFamily="2" charset="-122"/>
            </a:endParaRPr>
          </a:p>
        </p:txBody>
      </p:sp>
      <p:sp>
        <p:nvSpPr>
          <p:cNvPr id="31747" name="Rectangle 74"/>
          <p:cNvSpPr/>
          <p:nvPr/>
        </p:nvSpPr>
        <p:spPr>
          <a:xfrm>
            <a:off x="4174490" y="1106805"/>
            <a:ext cx="4696460" cy="4081145"/>
          </a:xfrm>
          <a:prstGeom prst="rect">
            <a:avLst/>
          </a:prstGeom>
          <a:noFill/>
          <a:ln w="19050"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pic>
        <p:nvPicPr>
          <p:cNvPr id="5" name="图片 4"/>
          <p:cNvPicPr>
            <a:picLocks noChangeAspect="1"/>
          </p:cNvPicPr>
          <p:nvPr>
            <p:custDataLst>
              <p:tags r:id="rId1"/>
            </p:custDataLst>
          </p:nvPr>
        </p:nvPicPr>
        <p:blipFill>
          <a:blip r:embed="rId2"/>
          <a:stretch>
            <a:fillRect/>
          </a:stretch>
        </p:blipFill>
        <p:spPr>
          <a:xfrm>
            <a:off x="4422140" y="1134745"/>
            <a:ext cx="4277995" cy="4013835"/>
          </a:xfrm>
          <a:prstGeom prst="rect">
            <a:avLst/>
          </a:prstGeom>
        </p:spPr>
      </p:pic>
      <p:sp>
        <p:nvSpPr>
          <p:cNvPr id="30722" name="Line 53"/>
          <p:cNvSpPr/>
          <p:nvPr/>
        </p:nvSpPr>
        <p:spPr>
          <a:xfrm>
            <a:off x="-73025" y="1088073"/>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9698" name="Rectangle 26"/>
          <p:cNvSpPr/>
          <p:nvPr/>
        </p:nvSpPr>
        <p:spPr>
          <a:xfrm>
            <a:off x="250825" y="458788"/>
            <a:ext cx="7380288" cy="647700"/>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16391" name="Text Box 7"/>
          <p:cNvSpPr txBox="1">
            <a:spLocks noChangeArrowheads="1"/>
          </p:cNvSpPr>
          <p:nvPr/>
        </p:nvSpPr>
        <p:spPr bwMode="auto">
          <a:xfrm>
            <a:off x="81280" y="5539740"/>
            <a:ext cx="8835390" cy="953135"/>
          </a:xfrm>
          <a:prstGeom prst="rect">
            <a:avLst/>
          </a:prstGeom>
          <a:noFill/>
          <a:ln w="38100">
            <a:noFill/>
            <a:miter lim="800000"/>
          </a:ln>
          <a:effectLst/>
        </p:spPr>
        <p:txBody>
          <a:bodyPr wrap="square" anchor="ctr">
            <a:spAutoFit/>
          </a:bodyPr>
          <a:p>
            <a:pPr marR="0" defTabSz="914400">
              <a:buClrTx/>
              <a:buSzTx/>
              <a:defRPr/>
            </a:pPr>
            <a:r>
              <a:rPr lang="zh-CN" altLang="en-US" sz="2800" b="1" dirty="0">
                <a:solidFill>
                  <a:srgbClr val="FF0000"/>
                </a:solidFill>
                <a:latin typeface="Times New Roman" panose="02020603050405020304" pitchFamily="18" charset="0"/>
                <a:ea typeface="黑体" panose="02010609060101010101" pitchFamily="2" charset="-122"/>
                <a:sym typeface="+mn-ea"/>
              </a:rPr>
              <a:t>电子（带负电）和空穴（带</a:t>
            </a:r>
            <a:r>
              <a:rPr lang="zh-CN" altLang="en-US" sz="2800" b="1" dirty="0">
                <a:solidFill>
                  <a:srgbClr val="FF0000"/>
                </a:solidFill>
                <a:latin typeface="Times New Roman" panose="02020603050405020304" pitchFamily="18" charset="0"/>
                <a:ea typeface="黑体" panose="02010609060101010101" pitchFamily="2" charset="-122"/>
                <a:sym typeface="+mn-ea"/>
              </a:rPr>
              <a:t>正电）</a:t>
            </a:r>
            <a:r>
              <a:rPr kumimoji="1" lang="zh-CN" altLang="en-US" sz="2800" b="1" kern="1200" cap="none" spc="0" normalizeH="0" baseline="0" noProof="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成对出现，半导体显电中性</a:t>
            </a:r>
            <a:endParaRPr kumimoji="1" lang="zh-CN" altLang="en-US" sz="2800" b="1" kern="1200" cap="none" spc="0" normalizeH="0" baseline="0" noProof="0">
              <a:solidFill>
                <a:srgbClr val="0000FF"/>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82"/>
                                        </p:tgtEl>
                                        <p:attrNameLst>
                                          <p:attrName>style.visibility</p:attrName>
                                        </p:attrNameLst>
                                      </p:cBhvr>
                                      <p:to>
                                        <p:strVal val="visible"/>
                                      </p:to>
                                    </p:set>
                                    <p:anim calcmode="lin" valueType="num">
                                      <p:cBhvr>
                                        <p:cTn id="7" dur="500" fill="hold"/>
                                        <p:tgtEl>
                                          <p:spTgt spid="13382"/>
                                        </p:tgtEl>
                                        <p:attrNameLst>
                                          <p:attrName>ppt_x</p:attrName>
                                        </p:attrNameLst>
                                      </p:cBhvr>
                                      <p:tavLst>
                                        <p:tav tm="0">
                                          <p:val>
                                            <p:strVal val="0-#ppt_w/2"/>
                                          </p:val>
                                        </p:tav>
                                        <p:tav tm="100000">
                                          <p:val>
                                            <p:strVal val="#ppt_x"/>
                                          </p:val>
                                        </p:tav>
                                      </p:tavLst>
                                    </p:anim>
                                    <p:anim calcmode="lin" valueType="num">
                                      <p:cBhvr>
                                        <p:cTn id="8" dur="500" fill="hold"/>
                                        <p:tgtEl>
                                          <p:spTgt spid="133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83"/>
                                        </p:tgtEl>
                                        <p:attrNameLst>
                                          <p:attrName>style.visibility</p:attrName>
                                        </p:attrNameLst>
                                      </p:cBhvr>
                                      <p:to>
                                        <p:strVal val="visible"/>
                                      </p:to>
                                    </p:set>
                                    <p:anim calcmode="lin" valueType="num">
                                      <p:cBhvr>
                                        <p:cTn id="13" dur="500" fill="hold"/>
                                        <p:tgtEl>
                                          <p:spTgt spid="13383"/>
                                        </p:tgtEl>
                                        <p:attrNameLst>
                                          <p:attrName>ppt_x</p:attrName>
                                        </p:attrNameLst>
                                      </p:cBhvr>
                                      <p:tavLst>
                                        <p:tav tm="0">
                                          <p:val>
                                            <p:strVal val="0-#ppt_w/2"/>
                                          </p:val>
                                        </p:tav>
                                        <p:tav tm="100000">
                                          <p:val>
                                            <p:strVal val="#ppt_x"/>
                                          </p:val>
                                        </p:tav>
                                      </p:tavLst>
                                    </p:anim>
                                    <p:anim calcmode="lin" valueType="num">
                                      <p:cBhvr>
                                        <p:cTn id="14" dur="500" fill="hold"/>
                                        <p:tgtEl>
                                          <p:spTgt spid="133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animEffect transition="in" filter="blinds(vertical)">
                                      <p:cBhvr>
                                        <p:cTn id="19"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2" grpId="0"/>
      <p:bldP spid="13383" grpId="0"/>
      <p:bldP spid="1639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368300" y="537210"/>
            <a:ext cx="8418195" cy="607822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2"/>
          <p:cNvSpPr txBox="1">
            <a:spLocks noChangeArrowheads="1"/>
          </p:cNvSpPr>
          <p:nvPr/>
        </p:nvSpPr>
        <p:spPr bwMode="auto">
          <a:xfrm>
            <a:off x="616268" y="1467803"/>
            <a:ext cx="8153400" cy="1383665"/>
          </a:xfrm>
          <a:prstGeom prst="rect">
            <a:avLst/>
          </a:prstGeom>
          <a:noFill/>
          <a:ln w="38100">
            <a:noFill/>
            <a:miter lim="800000"/>
          </a:ln>
          <a:effectLst/>
        </p:spPr>
        <p:txBody>
          <a:bodyPr anchor="ctr">
            <a:spAutoFit/>
          </a:bodyPr>
          <a:lstStyle/>
          <a:p>
            <a:pPr marR="0" defTabSz="914400">
              <a:lnSpc>
                <a:spcPct val="150000"/>
              </a:lnSpc>
              <a:buClrTx/>
              <a:buSzTx/>
              <a:defRPr/>
            </a:pP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温度一定时：</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a:lnSpc>
                <a:spcPct val="150000"/>
              </a:lnSpc>
              <a:buClrTx/>
              <a:buSzTx/>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激发与复合在某一热平衡值上达到</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动态平衡。</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nvGrpSpPr>
          <p:cNvPr id="2" name="Group 25"/>
          <p:cNvGrpSpPr/>
          <p:nvPr/>
        </p:nvGrpSpPr>
        <p:grpSpPr>
          <a:xfrm>
            <a:off x="971550" y="3213100"/>
            <a:ext cx="6913563" cy="1052513"/>
            <a:chOff x="276" y="2969"/>
            <a:chExt cx="4355" cy="663"/>
          </a:xfrm>
        </p:grpSpPr>
        <p:sp>
          <p:nvSpPr>
            <p:cNvPr id="37891" name="Text Box 9"/>
            <p:cNvSpPr txBox="1"/>
            <p:nvPr/>
          </p:nvSpPr>
          <p:spPr>
            <a:xfrm>
              <a:off x="276" y="3113"/>
              <a:ext cx="336" cy="327"/>
            </a:xfrm>
            <a:prstGeom prst="rect">
              <a:avLst/>
            </a:prstGeom>
            <a:noFill/>
            <a:ln w="38100">
              <a:noFill/>
            </a:ln>
          </p:spPr>
          <p:txBody>
            <a:bodyPr anchor="ctr" anchorCtr="0">
              <a:spAutoFit/>
            </a:bodyPr>
            <a:p>
              <a:r>
                <a:rPr lang="en-US" altLang="zh-CN" sz="2800" b="1" i="1" dirty="0">
                  <a:solidFill>
                    <a:srgbClr val="0000CC"/>
                  </a:solidFill>
                  <a:latin typeface="Times New Roman" panose="02020603050405020304" pitchFamily="18" charset="0"/>
                  <a:ea typeface="宋体" panose="02010600030101010101" pitchFamily="2" charset="-122"/>
                </a:rPr>
                <a:t>T</a:t>
              </a:r>
              <a:endParaRPr lang="en-US" altLang="zh-CN" sz="2800" b="1" i="1" dirty="0">
                <a:solidFill>
                  <a:srgbClr val="660033"/>
                </a:solidFill>
                <a:latin typeface="Times New Roman" panose="02020603050405020304" pitchFamily="18" charset="0"/>
                <a:ea typeface="宋体" panose="02010600030101010101" pitchFamily="2" charset="-122"/>
              </a:endParaRPr>
            </a:p>
          </p:txBody>
        </p:sp>
        <p:sp>
          <p:nvSpPr>
            <p:cNvPr id="37892" name="Line 10"/>
            <p:cNvSpPr/>
            <p:nvPr/>
          </p:nvSpPr>
          <p:spPr>
            <a:xfrm>
              <a:off x="1380" y="3305"/>
              <a:ext cx="288" cy="0"/>
            </a:xfrm>
            <a:prstGeom prst="line">
              <a:avLst/>
            </a:prstGeom>
            <a:ln w="57150" cap="flat" cmpd="sng">
              <a:solidFill>
                <a:srgbClr val="0000CC"/>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7893" name="Text Box 11"/>
            <p:cNvSpPr txBox="1"/>
            <p:nvPr/>
          </p:nvSpPr>
          <p:spPr>
            <a:xfrm>
              <a:off x="1655" y="3113"/>
              <a:ext cx="1056" cy="327"/>
            </a:xfrm>
            <a:prstGeom prst="rect">
              <a:avLst/>
            </a:prstGeom>
            <a:noFill/>
            <a:ln w="38100">
              <a:noFill/>
            </a:ln>
          </p:spPr>
          <p:txBody>
            <a:bodyPr anchor="ctr" anchorCtr="0">
              <a:spAutoFit/>
            </a:bodyPr>
            <a:p>
              <a:r>
                <a:rPr lang="zh-CN" altLang="en-US" sz="2800" b="1" dirty="0">
                  <a:solidFill>
                    <a:srgbClr val="0000CC"/>
                  </a:solidFill>
                  <a:latin typeface="Times New Roman" panose="02020603050405020304" pitchFamily="18" charset="0"/>
                  <a:ea typeface="宋体" panose="02010600030101010101" pitchFamily="2" charset="-122"/>
                </a:rPr>
                <a:t>导电能力</a:t>
              </a:r>
              <a:endParaRPr lang="zh-CN" altLang="en-US" sz="2800" b="1" dirty="0">
                <a:solidFill>
                  <a:srgbClr val="660033"/>
                </a:solidFill>
                <a:latin typeface="Times New Roman" panose="02020603050405020304" pitchFamily="18" charset="0"/>
                <a:ea typeface="宋体" panose="02010600030101010101" pitchFamily="2" charset="-122"/>
              </a:endParaRPr>
            </a:p>
          </p:txBody>
        </p:sp>
        <p:sp>
          <p:nvSpPr>
            <p:cNvPr id="37894" name="Line 13"/>
            <p:cNvSpPr/>
            <p:nvPr/>
          </p:nvSpPr>
          <p:spPr>
            <a:xfrm flipV="1">
              <a:off x="564" y="3065"/>
              <a:ext cx="0" cy="240"/>
            </a:xfrm>
            <a:prstGeom prst="line">
              <a:avLst/>
            </a:prstGeom>
            <a:ln w="5715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7895" name="Line 17"/>
            <p:cNvSpPr/>
            <p:nvPr/>
          </p:nvSpPr>
          <p:spPr>
            <a:xfrm flipV="1">
              <a:off x="2663" y="3113"/>
              <a:ext cx="0" cy="240"/>
            </a:xfrm>
            <a:prstGeom prst="line">
              <a:avLst/>
            </a:prstGeom>
            <a:ln w="5715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7896" name="Line 18"/>
            <p:cNvSpPr/>
            <p:nvPr/>
          </p:nvSpPr>
          <p:spPr>
            <a:xfrm flipV="1">
              <a:off x="2807" y="3113"/>
              <a:ext cx="0" cy="240"/>
            </a:xfrm>
            <a:prstGeom prst="line">
              <a:avLst/>
            </a:prstGeom>
            <a:ln w="5715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7897" name="Text Box 19"/>
            <p:cNvSpPr txBox="1"/>
            <p:nvPr/>
          </p:nvSpPr>
          <p:spPr>
            <a:xfrm>
              <a:off x="612" y="3113"/>
              <a:ext cx="1152" cy="327"/>
            </a:xfrm>
            <a:prstGeom prst="rect">
              <a:avLst/>
            </a:prstGeom>
            <a:noFill/>
            <a:ln w="38100">
              <a:noFill/>
            </a:ln>
          </p:spPr>
          <p:txBody>
            <a:bodyPr anchor="ctr" anchorCtr="0">
              <a:spAutoFit/>
            </a:bodyPr>
            <a:p>
              <a:r>
                <a:rPr lang="zh-CN" altLang="en-US" sz="2800" b="1" dirty="0">
                  <a:solidFill>
                    <a:srgbClr val="0000CC"/>
                  </a:solidFill>
                  <a:latin typeface="Times New Roman" panose="02020603050405020304" pitchFamily="18" charset="0"/>
                  <a:ea typeface="宋体" panose="02010600030101010101" pitchFamily="2" charset="-122"/>
                </a:rPr>
                <a:t>或光照</a:t>
              </a:r>
              <a:endParaRPr lang="zh-CN" altLang="en-US" sz="2800" b="1" dirty="0">
                <a:solidFill>
                  <a:srgbClr val="660033"/>
                </a:solidFill>
                <a:latin typeface="Times New Roman" panose="02020603050405020304" pitchFamily="18" charset="0"/>
                <a:ea typeface="宋体" panose="02010600030101010101" pitchFamily="2" charset="-122"/>
              </a:endParaRPr>
            </a:p>
          </p:txBody>
        </p:sp>
        <p:sp>
          <p:nvSpPr>
            <p:cNvPr id="37898" name="AutoShape 20"/>
            <p:cNvSpPr/>
            <p:nvPr/>
          </p:nvSpPr>
          <p:spPr>
            <a:xfrm>
              <a:off x="2951" y="3257"/>
              <a:ext cx="336" cy="144"/>
            </a:xfrm>
            <a:prstGeom prst="rightArrow">
              <a:avLst>
                <a:gd name="adj1" fmla="val 50000"/>
                <a:gd name="adj2" fmla="val 58192"/>
              </a:avLst>
            </a:prstGeom>
            <a:solidFill>
              <a:srgbClr val="FFFF99"/>
            </a:solidFill>
            <a:ln w="25400" cap="flat" cmpd="sng">
              <a:solidFill>
                <a:srgbClr val="0000CC"/>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7899" name="AutoShape 21"/>
            <p:cNvSpPr/>
            <p:nvPr/>
          </p:nvSpPr>
          <p:spPr>
            <a:xfrm>
              <a:off x="3383" y="3065"/>
              <a:ext cx="144" cy="480"/>
            </a:xfrm>
            <a:prstGeom prst="leftBrace">
              <a:avLst>
                <a:gd name="adj1" fmla="val 27577"/>
                <a:gd name="adj2" fmla="val 50000"/>
              </a:avLst>
            </a:prstGeom>
            <a:no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7900" name="Text Box 22"/>
            <p:cNvSpPr txBox="1"/>
            <p:nvPr/>
          </p:nvSpPr>
          <p:spPr>
            <a:xfrm>
              <a:off x="3479" y="2969"/>
              <a:ext cx="1152" cy="327"/>
            </a:xfrm>
            <a:prstGeom prst="rect">
              <a:avLst/>
            </a:prstGeom>
            <a:noFill/>
            <a:ln w="38100">
              <a:noFill/>
            </a:ln>
          </p:spPr>
          <p:txBody>
            <a:bodyPr anchor="ctr" anchorCtr="0">
              <a:spAutoFit/>
            </a:bodyPr>
            <a:p>
              <a:r>
                <a:rPr lang="zh-CN" altLang="en-US" sz="2800" b="1" dirty="0">
                  <a:solidFill>
                    <a:srgbClr val="FF0000"/>
                  </a:solidFill>
                  <a:latin typeface="Times New Roman" panose="02020603050405020304" pitchFamily="18" charset="0"/>
                  <a:ea typeface="宋体" panose="02010600030101010101" pitchFamily="2" charset="-122"/>
                </a:rPr>
                <a:t>热敏特性</a:t>
              </a:r>
              <a:endParaRPr lang="zh-CN" altLang="en-US" sz="2800" b="1" dirty="0">
                <a:solidFill>
                  <a:srgbClr val="FF0000"/>
                </a:solidFill>
                <a:latin typeface="Times New Roman" panose="02020603050405020304" pitchFamily="18" charset="0"/>
                <a:ea typeface="宋体" panose="02010600030101010101" pitchFamily="2" charset="-122"/>
              </a:endParaRPr>
            </a:p>
          </p:txBody>
        </p:sp>
        <p:sp>
          <p:nvSpPr>
            <p:cNvPr id="37901" name="Text Box 23"/>
            <p:cNvSpPr txBox="1"/>
            <p:nvPr/>
          </p:nvSpPr>
          <p:spPr>
            <a:xfrm>
              <a:off x="3479" y="3305"/>
              <a:ext cx="1152" cy="327"/>
            </a:xfrm>
            <a:prstGeom prst="rect">
              <a:avLst/>
            </a:prstGeom>
            <a:noFill/>
            <a:ln w="38100">
              <a:noFill/>
            </a:ln>
          </p:spPr>
          <p:txBody>
            <a:bodyPr anchor="ctr" anchorCtr="0">
              <a:spAutoFit/>
            </a:bodyPr>
            <a:p>
              <a:r>
                <a:rPr lang="zh-CN" altLang="en-US" sz="2800" b="1" dirty="0">
                  <a:solidFill>
                    <a:srgbClr val="FF0000"/>
                  </a:solidFill>
                  <a:latin typeface="Times New Roman" panose="02020603050405020304" pitchFamily="18" charset="0"/>
                  <a:ea typeface="宋体" panose="02010600030101010101" pitchFamily="2" charset="-122"/>
                </a:rPr>
                <a:t>光敏特性</a:t>
              </a:r>
              <a:endParaRPr lang="zh-CN" altLang="en-US" sz="2800" b="1" dirty="0">
                <a:solidFill>
                  <a:srgbClr val="FF0000"/>
                </a:solidFill>
                <a:latin typeface="Times New Roman" panose="02020603050405020304" pitchFamily="18" charset="0"/>
                <a:ea typeface="宋体" panose="02010600030101010101" pitchFamily="2" charset="-122"/>
              </a:endParaRPr>
            </a:p>
          </p:txBody>
        </p:sp>
      </p:grpSp>
      <p:sp>
        <p:nvSpPr>
          <p:cNvPr id="30722" name="Line 53"/>
          <p:cNvSpPr/>
          <p:nvPr/>
        </p:nvSpPr>
        <p:spPr>
          <a:xfrm>
            <a:off x="-73025" y="1088073"/>
            <a:ext cx="914400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9698" name="Rectangle 26"/>
          <p:cNvSpPr/>
          <p:nvPr/>
        </p:nvSpPr>
        <p:spPr>
          <a:xfrm>
            <a:off x="250825" y="458788"/>
            <a:ext cx="7380288" cy="647700"/>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1.1.1</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本征半导体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5" name="Text Box 2"/>
          <p:cNvSpPr txBox="1">
            <a:spLocks noChangeArrowheads="1"/>
          </p:cNvSpPr>
          <p:nvPr/>
        </p:nvSpPr>
        <p:spPr bwMode="auto">
          <a:xfrm>
            <a:off x="671513" y="4321493"/>
            <a:ext cx="8153400" cy="1383665"/>
          </a:xfrm>
          <a:prstGeom prst="rect">
            <a:avLst/>
          </a:prstGeom>
          <a:noFill/>
          <a:ln w="38100">
            <a:noFill/>
            <a:miter lim="800000"/>
          </a:ln>
          <a:effectLst/>
        </p:spPr>
        <p:txBody>
          <a:bodyPr anchor="ctr">
            <a:spAutoFit/>
          </a:bodyPr>
          <a:p>
            <a:pPr marR="0" defTabSz="914400">
              <a:lnSpc>
                <a:spcPct val="150000"/>
              </a:lnSpc>
              <a:buClrTx/>
              <a:buSzTx/>
              <a:defRPr/>
            </a:pP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本征半导体中，</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由于载流子数量极少，导电能力很弱，故实用价值不大。</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ppt_x</p:attrName>
                                        </p:attrNameLst>
                                      </p:cBhvr>
                                      <p:tavLst>
                                        <p:tav tm="0">
                                          <p:val>
                                            <p:strVal val="#ppt_x"/>
                                          </p:val>
                                        </p:tav>
                                        <p:tav tm="100000">
                                          <p:val>
                                            <p:strVal val="#ppt_x"/>
                                          </p:val>
                                        </p:tav>
                                      </p:tavLst>
                                    </p:anim>
                                    <p:anim calcmode="lin" valueType="num">
                                      <p:cBhvr>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Text Box 3"/>
          <p:cNvSpPr txBox="1"/>
          <p:nvPr/>
        </p:nvSpPr>
        <p:spPr>
          <a:xfrm>
            <a:off x="971550" y="1985010"/>
            <a:ext cx="6913563" cy="954405"/>
          </a:xfrm>
          <a:prstGeom prst="rect">
            <a:avLst/>
          </a:prstGeom>
          <a:noFill/>
          <a:ln w="38100" cap="flat" cmpd="sng">
            <a:solidFill>
              <a:srgbClr val="0000FF"/>
            </a:solidFill>
            <a:prstDash val="solid"/>
            <a:miter/>
            <a:headEnd type="none" w="sm" len="sm"/>
            <a:tailEnd type="none" w="sm" len="sm"/>
          </a:ln>
        </p:spPr>
        <p:txBody>
          <a:bodyPr lIns="90000" tIns="46800" rIns="90000" bIns="46800" anchor="ctr" anchorCtr="0">
            <a:spAutoFit/>
          </a:bodyPr>
          <a:p>
            <a:pPr indent="476250">
              <a:spcBef>
                <a:spcPct val="50000"/>
              </a:spcBef>
            </a:pPr>
            <a:r>
              <a:rPr lang="zh-CN" altLang="en-US" sz="2800" b="1" dirty="0">
                <a:latin typeface="Times New Roman" panose="02020603050405020304" pitchFamily="18" charset="0"/>
                <a:ea typeface="长城楷体" pitchFamily="49" charset="-122"/>
              </a:rPr>
              <a:t>在本征半导体中掺入某些微量的杂质，就会使半导体的导电性能发生显著变化。</a:t>
            </a:r>
            <a:endParaRPr lang="zh-CN" altLang="en-US" sz="2800" b="1" dirty="0">
              <a:latin typeface="Times New Roman" panose="02020603050405020304" pitchFamily="18" charset="0"/>
              <a:ea typeface="长城楷体" pitchFamily="49" charset="-122"/>
            </a:endParaRPr>
          </a:p>
        </p:txBody>
      </p:sp>
      <p:grpSp>
        <p:nvGrpSpPr>
          <p:cNvPr id="38914" name="Group 6"/>
          <p:cNvGrpSpPr/>
          <p:nvPr/>
        </p:nvGrpSpPr>
        <p:grpSpPr>
          <a:xfrm>
            <a:off x="0" y="404813"/>
            <a:ext cx="9144000" cy="647700"/>
            <a:chOff x="0" y="255"/>
            <a:chExt cx="5760" cy="408"/>
          </a:xfrm>
        </p:grpSpPr>
        <p:sp>
          <p:nvSpPr>
            <p:cNvPr id="38915" name="Rectangle 7"/>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1.1.2  </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杂质半导体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38916" name="Line 8"/>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25609" name="Text Box 9"/>
          <p:cNvSpPr txBox="1"/>
          <p:nvPr/>
        </p:nvSpPr>
        <p:spPr>
          <a:xfrm>
            <a:off x="1042988" y="4016058"/>
            <a:ext cx="6553200" cy="1124585"/>
          </a:xfrm>
          <a:prstGeom prst="rect">
            <a:avLst/>
          </a:prstGeom>
          <a:noFill/>
          <a:ln w="28575" cap="flat" cmpd="sng">
            <a:solidFill>
              <a:schemeClr val="hlink"/>
            </a:solidFill>
            <a:prstDash val="solid"/>
            <a:miter/>
            <a:headEnd type="none" w="med" len="med"/>
            <a:tailEnd type="none" w="med" len="med"/>
          </a:ln>
        </p:spPr>
        <p:txBody>
          <a:bodyPr anchor="ctr" anchorCtr="0">
            <a:spAutoFit/>
          </a:bodyPr>
          <a:p>
            <a:pPr>
              <a:lnSpc>
                <a:spcPct val="120000"/>
              </a:lnSpc>
              <a:spcBef>
                <a:spcPct val="50000"/>
              </a:spcBef>
            </a:pPr>
            <a:r>
              <a:rPr lang="en-US" altLang="zh-CN" sz="2800" dirty="0">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在本征半导体中掺入某些微量杂质元素后的半导体称为</a:t>
            </a:r>
            <a:r>
              <a:rPr lang="zh-CN" altLang="en-US" sz="2800" b="1" dirty="0">
                <a:solidFill>
                  <a:srgbClr val="FF0000"/>
                </a:solidFill>
                <a:latin typeface="Times New Roman" panose="02020603050405020304" pitchFamily="18" charset="0"/>
                <a:ea typeface="宋体" panose="02010600030101010101" pitchFamily="2" charset="-122"/>
              </a:rPr>
              <a:t>杂质半导体</a:t>
            </a:r>
            <a:r>
              <a:rPr lang="zh-CN" altLang="en-US" sz="2800" b="1" dirty="0">
                <a:latin typeface="Times New Roman" panose="02020603050405020304" pitchFamily="18" charset="0"/>
                <a:ea typeface="宋体" panose="02010600030101010101" pitchFamily="2" charset="-122"/>
              </a:rPr>
              <a:t>。</a:t>
            </a:r>
            <a:endParaRPr lang="zh-CN" altLang="en-US" sz="2800" b="1"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randombar(vertical)">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blinds(horizontal)">
                                      <p:cBhvr>
                                        <p:cTn id="12"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nimBg="1"/>
      <p:bldP spid="2560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Group 4"/>
          <p:cNvGrpSpPr/>
          <p:nvPr/>
        </p:nvGrpSpPr>
        <p:grpSpPr>
          <a:xfrm>
            <a:off x="0" y="404813"/>
            <a:ext cx="9144000" cy="647700"/>
            <a:chOff x="0" y="255"/>
            <a:chExt cx="5760" cy="408"/>
          </a:xfrm>
        </p:grpSpPr>
        <p:sp>
          <p:nvSpPr>
            <p:cNvPr id="39938" name="Rectangle 5"/>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1.1.2  </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杂质半导体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39939" name="Line 6"/>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7" name="Text Box 2"/>
          <p:cNvSpPr txBox="1"/>
          <p:nvPr/>
        </p:nvSpPr>
        <p:spPr>
          <a:xfrm>
            <a:off x="214313" y="1141572"/>
            <a:ext cx="3200400" cy="521970"/>
          </a:xfrm>
          <a:prstGeom prst="rect">
            <a:avLst/>
          </a:prstGeom>
          <a:noFill/>
          <a:ln w="38100">
            <a:noFill/>
          </a:ln>
        </p:spPr>
        <p:txBody>
          <a:bodyPr anchor="ctr" anchorCtr="0">
            <a:spAutoFit/>
          </a:bodyPr>
          <a:p>
            <a:pPr>
              <a:buClr>
                <a:srgbClr val="008000"/>
              </a:buClr>
              <a:buFont typeface="Wingdings" panose="05000000000000000000" pitchFamily="2" charset="2"/>
              <a:buChar char="v"/>
            </a:pPr>
            <a:r>
              <a:rPr lang="en-US" altLang="zh-CN" sz="2800" b="1" dirty="0">
                <a:solidFill>
                  <a:srgbClr val="008000"/>
                </a:solidFill>
                <a:latin typeface="Times New Roman" panose="02020603050405020304" pitchFamily="18" charset="0"/>
                <a:ea typeface="楷体_GB2312" pitchFamily="49" charset="-122"/>
              </a:rPr>
              <a:t>  </a:t>
            </a:r>
            <a:r>
              <a:rPr lang="en-US" altLang="zh-CN" sz="2800" b="1" dirty="0">
                <a:solidFill>
                  <a:srgbClr val="008000"/>
                </a:solidFill>
                <a:latin typeface="Times New Roman" panose="02020603050405020304" pitchFamily="18" charset="0"/>
                <a:ea typeface="黑体" panose="02010609060101010101" pitchFamily="2" charset="-122"/>
              </a:rPr>
              <a:t>N </a:t>
            </a:r>
            <a:r>
              <a:rPr lang="zh-CN" altLang="en-US" sz="2800" b="1" dirty="0">
                <a:solidFill>
                  <a:srgbClr val="008000"/>
                </a:solidFill>
                <a:latin typeface="Times New Roman" panose="02020603050405020304" pitchFamily="18" charset="0"/>
                <a:ea typeface="黑体" panose="02010609060101010101" pitchFamily="2" charset="-122"/>
              </a:rPr>
              <a:t>型半导体：</a:t>
            </a:r>
            <a:endParaRPr lang="zh-CN" altLang="en-US" sz="2800" b="1" dirty="0">
              <a:solidFill>
                <a:srgbClr val="0000CC"/>
              </a:solidFill>
              <a:latin typeface="Times New Roman" panose="02020603050405020304" pitchFamily="18" charset="0"/>
              <a:ea typeface="楷体_GB2312" pitchFamily="49" charset="-122"/>
            </a:endParaRPr>
          </a:p>
        </p:txBody>
      </p:sp>
      <p:grpSp>
        <p:nvGrpSpPr>
          <p:cNvPr id="3" name="Group 3"/>
          <p:cNvGrpSpPr/>
          <p:nvPr/>
        </p:nvGrpSpPr>
        <p:grpSpPr>
          <a:xfrm>
            <a:off x="971550" y="2205038"/>
            <a:ext cx="3657600" cy="2971800"/>
            <a:chOff x="1632" y="1344"/>
            <a:chExt cx="2304" cy="1872"/>
          </a:xfrm>
        </p:grpSpPr>
        <p:sp>
          <p:nvSpPr>
            <p:cNvPr id="39942" name="Rectangle 4"/>
            <p:cNvSpPr/>
            <p:nvPr/>
          </p:nvSpPr>
          <p:spPr>
            <a:xfrm>
              <a:off x="1632" y="1344"/>
              <a:ext cx="2304" cy="1824"/>
            </a:xfrm>
            <a:prstGeom prst="rect">
              <a:avLst/>
            </a:prstGeom>
            <a:solidFill>
              <a:schemeClr val="bg1"/>
            </a:solidFill>
            <a:ln w="25400"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43" name="Oval 5"/>
            <p:cNvSpPr/>
            <p:nvPr/>
          </p:nvSpPr>
          <p:spPr>
            <a:xfrm rot="2807744">
              <a:off x="2016" y="2640"/>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44" name="Oval 6"/>
            <p:cNvSpPr/>
            <p:nvPr/>
          </p:nvSpPr>
          <p:spPr>
            <a:xfrm rot="2807744">
              <a:off x="1872" y="2496"/>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45" name="Oval 7"/>
            <p:cNvSpPr/>
            <p:nvPr/>
          </p:nvSpPr>
          <p:spPr>
            <a:xfrm rot="2807744">
              <a:off x="2312" y="2561"/>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46" name="Oval 8"/>
            <p:cNvSpPr/>
            <p:nvPr/>
          </p:nvSpPr>
          <p:spPr>
            <a:xfrm rot="2807744">
              <a:off x="1972" y="2551"/>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47" name="Oval 9"/>
            <p:cNvSpPr/>
            <p:nvPr/>
          </p:nvSpPr>
          <p:spPr>
            <a:xfrm rot="2807744">
              <a:off x="2334" y="2936"/>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48" name="Oval 10"/>
            <p:cNvSpPr/>
            <p:nvPr/>
          </p:nvSpPr>
          <p:spPr>
            <a:xfrm rot="2807744">
              <a:off x="1927" y="2923"/>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grpSp>
          <p:nvGrpSpPr>
            <p:cNvPr id="39949" name="Group 11"/>
            <p:cNvGrpSpPr/>
            <p:nvPr/>
          </p:nvGrpSpPr>
          <p:grpSpPr>
            <a:xfrm>
              <a:off x="1824" y="1536"/>
              <a:ext cx="576" cy="576"/>
              <a:chOff x="1152" y="2160"/>
              <a:chExt cx="576" cy="576"/>
            </a:xfrm>
          </p:grpSpPr>
          <p:sp>
            <p:nvSpPr>
              <p:cNvPr id="39950" name="Oval 12"/>
              <p:cNvSpPr/>
              <p:nvPr/>
            </p:nvSpPr>
            <p:spPr>
              <a:xfrm rot="2807744">
                <a:off x="1296" y="2304"/>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51" name="Oval 13"/>
              <p:cNvSpPr/>
              <p:nvPr/>
            </p:nvSpPr>
            <p:spPr>
              <a:xfrm rot="2807744">
                <a:off x="1152" y="2160"/>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52" name="Oval 14"/>
              <p:cNvSpPr/>
              <p:nvPr/>
            </p:nvSpPr>
            <p:spPr>
              <a:xfrm rot="2807744">
                <a:off x="1592" y="222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53" name="Oval 15"/>
              <p:cNvSpPr/>
              <p:nvPr/>
            </p:nvSpPr>
            <p:spPr>
              <a:xfrm rot="2807744">
                <a:off x="1252" y="221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54" name="Oval 16"/>
              <p:cNvSpPr/>
              <p:nvPr/>
            </p:nvSpPr>
            <p:spPr>
              <a:xfrm rot="2807744">
                <a:off x="1614" y="2600"/>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55" name="Oval 17"/>
              <p:cNvSpPr/>
              <p:nvPr/>
            </p:nvSpPr>
            <p:spPr>
              <a:xfrm rot="2807744">
                <a:off x="1207" y="258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56" name="Text Box 18"/>
              <p:cNvSpPr txBox="1"/>
              <p:nvPr/>
            </p:nvSpPr>
            <p:spPr>
              <a:xfrm>
                <a:off x="1296" y="2304"/>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sp>
          <p:nvSpPr>
            <p:cNvPr id="39957" name="Text Box 19"/>
            <p:cNvSpPr txBox="1"/>
            <p:nvPr/>
          </p:nvSpPr>
          <p:spPr>
            <a:xfrm>
              <a:off x="2016" y="2640"/>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nvGrpSpPr>
            <p:cNvPr id="39958" name="Group 20"/>
            <p:cNvGrpSpPr/>
            <p:nvPr/>
          </p:nvGrpSpPr>
          <p:grpSpPr>
            <a:xfrm>
              <a:off x="2448" y="2016"/>
              <a:ext cx="576" cy="576"/>
              <a:chOff x="1824" y="2592"/>
              <a:chExt cx="576" cy="576"/>
            </a:xfrm>
          </p:grpSpPr>
          <p:sp>
            <p:nvSpPr>
              <p:cNvPr id="39959" name="Oval 21"/>
              <p:cNvSpPr/>
              <p:nvPr/>
            </p:nvSpPr>
            <p:spPr>
              <a:xfrm rot="2807744">
                <a:off x="1968" y="2736"/>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60" name="Oval 22"/>
              <p:cNvSpPr/>
              <p:nvPr/>
            </p:nvSpPr>
            <p:spPr>
              <a:xfrm rot="2807744">
                <a:off x="1824" y="2592"/>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61" name="Oval 23"/>
              <p:cNvSpPr/>
              <p:nvPr/>
            </p:nvSpPr>
            <p:spPr>
              <a:xfrm rot="2807744">
                <a:off x="2264" y="265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62" name="Oval 24"/>
              <p:cNvSpPr/>
              <p:nvPr/>
            </p:nvSpPr>
            <p:spPr>
              <a:xfrm rot="2807744">
                <a:off x="1924" y="264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63" name="Oval 25"/>
              <p:cNvSpPr/>
              <p:nvPr/>
            </p:nvSpPr>
            <p:spPr>
              <a:xfrm rot="2807744">
                <a:off x="2286" y="3032"/>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64" name="Oval 26"/>
              <p:cNvSpPr/>
              <p:nvPr/>
            </p:nvSpPr>
            <p:spPr>
              <a:xfrm rot="2807744">
                <a:off x="1879" y="3019"/>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65" name="Text Box 27"/>
              <p:cNvSpPr txBox="1"/>
              <p:nvPr/>
            </p:nvSpPr>
            <p:spPr>
              <a:xfrm>
                <a:off x="1968" y="2736"/>
                <a:ext cx="336" cy="288"/>
              </a:xfrm>
              <a:prstGeom prst="rect">
                <a:avLst/>
              </a:prstGeom>
              <a:noFill/>
              <a:ln w="25400">
                <a:noFill/>
              </a:ln>
            </p:spPr>
            <p:txBody>
              <a:bodyPr anchor="t" anchorCtr="0">
                <a:spAutoFit/>
              </a:bodyPr>
              <a:p>
                <a:pPr algn="ctr" eaLnBrk="0" hangingPunct="0">
                  <a:spcBef>
                    <a:spcPct val="50000"/>
                  </a:spcBef>
                </a:pPr>
                <a:r>
                  <a:rPr lang="en-US" altLang="zh-CN" sz="2400" b="1" dirty="0">
                    <a:solidFill>
                      <a:srgbClr val="FF0000"/>
                    </a:solidFill>
                    <a:latin typeface="Times New Roman" panose="02020603050405020304" pitchFamily="18" charset="0"/>
                    <a:ea typeface="宋体" panose="02010600030101010101" pitchFamily="2" charset="-122"/>
                  </a:rPr>
                  <a:t>+5</a:t>
                </a:r>
                <a:endParaRPr lang="en-US" altLang="zh-CN" sz="2400" b="1" dirty="0">
                  <a:solidFill>
                    <a:srgbClr val="FF0000"/>
                  </a:solidFill>
                  <a:latin typeface="Times New Roman" panose="02020603050405020304" pitchFamily="18" charset="0"/>
                  <a:ea typeface="宋体" panose="02010600030101010101" pitchFamily="2" charset="-122"/>
                </a:endParaRPr>
              </a:p>
            </p:txBody>
          </p:sp>
        </p:grpSp>
        <p:grpSp>
          <p:nvGrpSpPr>
            <p:cNvPr id="39966" name="Group 28"/>
            <p:cNvGrpSpPr/>
            <p:nvPr/>
          </p:nvGrpSpPr>
          <p:grpSpPr>
            <a:xfrm>
              <a:off x="3072" y="1536"/>
              <a:ext cx="576" cy="576"/>
              <a:chOff x="2544" y="2160"/>
              <a:chExt cx="576" cy="576"/>
            </a:xfrm>
          </p:grpSpPr>
          <p:sp>
            <p:nvSpPr>
              <p:cNvPr id="39967" name="Oval 29"/>
              <p:cNvSpPr/>
              <p:nvPr/>
            </p:nvSpPr>
            <p:spPr>
              <a:xfrm rot="2807744">
                <a:off x="2688" y="2304"/>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68" name="Oval 30"/>
              <p:cNvSpPr/>
              <p:nvPr/>
            </p:nvSpPr>
            <p:spPr>
              <a:xfrm rot="2807744">
                <a:off x="2544" y="2160"/>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69" name="Oval 31"/>
              <p:cNvSpPr/>
              <p:nvPr/>
            </p:nvSpPr>
            <p:spPr>
              <a:xfrm rot="2807744">
                <a:off x="2984" y="222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70" name="Oval 32"/>
              <p:cNvSpPr/>
              <p:nvPr/>
            </p:nvSpPr>
            <p:spPr>
              <a:xfrm rot="2807744">
                <a:off x="2644" y="221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71" name="Oval 33"/>
              <p:cNvSpPr/>
              <p:nvPr/>
            </p:nvSpPr>
            <p:spPr>
              <a:xfrm rot="2807744">
                <a:off x="3006" y="2600"/>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72" name="Oval 34"/>
              <p:cNvSpPr/>
              <p:nvPr/>
            </p:nvSpPr>
            <p:spPr>
              <a:xfrm rot="2807744">
                <a:off x="2599" y="258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73" name="Text Box 35"/>
              <p:cNvSpPr txBox="1"/>
              <p:nvPr/>
            </p:nvSpPr>
            <p:spPr>
              <a:xfrm>
                <a:off x="2688" y="2304"/>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grpSp>
          <p:nvGrpSpPr>
            <p:cNvPr id="39974" name="Group 36"/>
            <p:cNvGrpSpPr/>
            <p:nvPr/>
          </p:nvGrpSpPr>
          <p:grpSpPr>
            <a:xfrm>
              <a:off x="3072" y="2496"/>
              <a:ext cx="576" cy="576"/>
              <a:chOff x="2568" y="3120"/>
              <a:chExt cx="576" cy="576"/>
            </a:xfrm>
          </p:grpSpPr>
          <p:sp>
            <p:nvSpPr>
              <p:cNvPr id="39975" name="Oval 37"/>
              <p:cNvSpPr/>
              <p:nvPr/>
            </p:nvSpPr>
            <p:spPr>
              <a:xfrm rot="2807744">
                <a:off x="2712" y="3264"/>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76" name="Oval 38"/>
              <p:cNvSpPr/>
              <p:nvPr/>
            </p:nvSpPr>
            <p:spPr>
              <a:xfrm rot="2807744">
                <a:off x="2568" y="3120"/>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77" name="Oval 39"/>
              <p:cNvSpPr/>
              <p:nvPr/>
            </p:nvSpPr>
            <p:spPr>
              <a:xfrm rot="2807744">
                <a:off x="3008" y="318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78" name="Oval 40"/>
              <p:cNvSpPr/>
              <p:nvPr/>
            </p:nvSpPr>
            <p:spPr>
              <a:xfrm rot="2807744">
                <a:off x="2668" y="317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79" name="Oval 41"/>
              <p:cNvSpPr/>
              <p:nvPr/>
            </p:nvSpPr>
            <p:spPr>
              <a:xfrm rot="2807744">
                <a:off x="3030" y="3560"/>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80" name="Oval 42"/>
              <p:cNvSpPr/>
              <p:nvPr/>
            </p:nvSpPr>
            <p:spPr>
              <a:xfrm rot="2807744">
                <a:off x="2623" y="354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39981" name="Text Box 43"/>
              <p:cNvSpPr txBox="1"/>
              <p:nvPr/>
            </p:nvSpPr>
            <p:spPr>
              <a:xfrm>
                <a:off x="2688" y="3264"/>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sp>
          <p:nvSpPr>
            <p:cNvPr id="39982" name="Oval 44"/>
            <p:cNvSpPr/>
            <p:nvPr/>
          </p:nvSpPr>
          <p:spPr>
            <a:xfrm rot="1114676">
              <a:off x="2208" y="196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83" name="Oval 45"/>
            <p:cNvSpPr/>
            <p:nvPr/>
          </p:nvSpPr>
          <p:spPr>
            <a:xfrm rot="1114676">
              <a:off x="2832" y="244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84" name="Oval 46"/>
            <p:cNvSpPr/>
            <p:nvPr/>
          </p:nvSpPr>
          <p:spPr>
            <a:xfrm rot="1114676">
              <a:off x="2832" y="244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85" name="Oval 47"/>
            <p:cNvSpPr/>
            <p:nvPr/>
          </p:nvSpPr>
          <p:spPr>
            <a:xfrm rot="-1959984">
              <a:off x="2208" y="244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86" name="Oval 48"/>
            <p:cNvSpPr/>
            <p:nvPr/>
          </p:nvSpPr>
          <p:spPr>
            <a:xfrm rot="-1959984">
              <a:off x="2784" y="196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87" name="Freeform 49"/>
            <p:cNvSpPr/>
            <p:nvPr/>
          </p:nvSpPr>
          <p:spPr>
            <a:xfrm>
              <a:off x="1824" y="2832"/>
              <a:ext cx="192" cy="336"/>
            </a:xfrm>
            <a:custGeom>
              <a:avLst/>
              <a:gdLst/>
              <a:ahLst/>
              <a:cxnLst>
                <a:cxn ang="0">
                  <a:pos x="0" y="316"/>
                </a:cxn>
                <a:cxn ang="0">
                  <a:pos x="70" y="64"/>
                </a:cxn>
                <a:cxn ang="0">
                  <a:pos x="138" y="64"/>
                </a:cxn>
                <a:cxn ang="0">
                  <a:pos x="138" y="440"/>
                </a:cxn>
                <a:cxn ang="0">
                  <a:pos x="70" y="694"/>
                </a:cxn>
              </a:cxnLst>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88" name="Freeform 50"/>
            <p:cNvSpPr/>
            <p:nvPr/>
          </p:nvSpPr>
          <p:spPr>
            <a:xfrm>
              <a:off x="1776" y="1920"/>
              <a:ext cx="192" cy="336"/>
            </a:xfrm>
            <a:custGeom>
              <a:avLst/>
              <a:gdLst/>
              <a:ahLst/>
              <a:cxnLst>
                <a:cxn ang="0">
                  <a:pos x="0" y="316"/>
                </a:cxn>
                <a:cxn ang="0">
                  <a:pos x="70" y="64"/>
                </a:cxn>
                <a:cxn ang="0">
                  <a:pos x="138" y="64"/>
                </a:cxn>
                <a:cxn ang="0">
                  <a:pos x="138" y="440"/>
                </a:cxn>
                <a:cxn ang="0">
                  <a:pos x="70" y="694"/>
                </a:cxn>
              </a:cxnLst>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89" name="Freeform 51"/>
            <p:cNvSpPr/>
            <p:nvPr/>
          </p:nvSpPr>
          <p:spPr>
            <a:xfrm>
              <a:off x="3024" y="2880"/>
              <a:ext cx="192" cy="336"/>
            </a:xfrm>
            <a:custGeom>
              <a:avLst/>
              <a:gdLst/>
              <a:ahLst/>
              <a:cxnLst>
                <a:cxn ang="0">
                  <a:pos x="0" y="316"/>
                </a:cxn>
                <a:cxn ang="0">
                  <a:pos x="70" y="64"/>
                </a:cxn>
                <a:cxn ang="0">
                  <a:pos x="138" y="64"/>
                </a:cxn>
                <a:cxn ang="0">
                  <a:pos x="138" y="440"/>
                </a:cxn>
                <a:cxn ang="0">
                  <a:pos x="70" y="694"/>
                </a:cxn>
              </a:cxnLst>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0" name="Freeform 52"/>
            <p:cNvSpPr/>
            <p:nvPr/>
          </p:nvSpPr>
          <p:spPr>
            <a:xfrm>
              <a:off x="3456" y="2400"/>
              <a:ext cx="248" cy="240"/>
            </a:xfrm>
            <a:custGeom>
              <a:avLst/>
              <a:gdLst/>
              <a:ahLst/>
              <a:cxnLst>
                <a:cxn ang="0">
                  <a:pos x="104" y="0"/>
                </a:cxn>
                <a:cxn ang="0">
                  <a:pos x="8" y="351"/>
                </a:cxn>
                <a:cxn ang="0">
                  <a:pos x="56" y="469"/>
                </a:cxn>
                <a:cxn ang="0">
                  <a:pos x="200" y="351"/>
                </a:cxn>
                <a:cxn ang="0">
                  <a:pos x="248" y="235"/>
                </a:cxn>
              </a:cxnLst>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1" name="Freeform 53"/>
            <p:cNvSpPr/>
            <p:nvPr/>
          </p:nvSpPr>
          <p:spPr>
            <a:xfrm>
              <a:off x="3456" y="1440"/>
              <a:ext cx="248" cy="240"/>
            </a:xfrm>
            <a:custGeom>
              <a:avLst/>
              <a:gdLst/>
              <a:ahLst/>
              <a:cxnLst>
                <a:cxn ang="0">
                  <a:pos x="104" y="0"/>
                </a:cxn>
                <a:cxn ang="0">
                  <a:pos x="8" y="351"/>
                </a:cxn>
                <a:cxn ang="0">
                  <a:pos x="56" y="469"/>
                </a:cxn>
                <a:cxn ang="0">
                  <a:pos x="200" y="351"/>
                </a:cxn>
                <a:cxn ang="0">
                  <a:pos x="248" y="235"/>
                </a:cxn>
              </a:cxnLst>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2" name="Freeform 54"/>
            <p:cNvSpPr/>
            <p:nvPr/>
          </p:nvSpPr>
          <p:spPr>
            <a:xfrm>
              <a:off x="2208" y="1440"/>
              <a:ext cx="248" cy="240"/>
            </a:xfrm>
            <a:custGeom>
              <a:avLst/>
              <a:gdLst/>
              <a:ahLst/>
              <a:cxnLst>
                <a:cxn ang="0">
                  <a:pos x="104" y="0"/>
                </a:cxn>
                <a:cxn ang="0">
                  <a:pos x="8" y="351"/>
                </a:cxn>
                <a:cxn ang="0">
                  <a:pos x="56" y="469"/>
                </a:cxn>
                <a:cxn ang="0">
                  <a:pos x="200" y="351"/>
                </a:cxn>
                <a:cxn ang="0">
                  <a:pos x="248" y="235"/>
                </a:cxn>
              </a:cxnLst>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3" name="Freeform 55"/>
            <p:cNvSpPr/>
            <p:nvPr/>
          </p:nvSpPr>
          <p:spPr>
            <a:xfrm>
              <a:off x="3456" y="2880"/>
              <a:ext cx="288" cy="200"/>
            </a:xfrm>
            <a:custGeom>
              <a:avLst/>
              <a:gdLst/>
              <a:ahLst/>
              <a:cxnLst>
                <a:cxn ang="0">
                  <a:pos x="288" y="104"/>
                </a:cxn>
                <a:cxn ang="0">
                  <a:pos x="96" y="8"/>
                </a:cxn>
                <a:cxn ang="0">
                  <a:pos x="0" y="56"/>
                </a:cxn>
                <a:cxn ang="0">
                  <a:pos x="96" y="152"/>
                </a:cxn>
                <a:cxn ang="0">
                  <a:pos x="192" y="200"/>
                </a:cxn>
              </a:cxnLst>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4" name="Freeform 56"/>
            <p:cNvSpPr/>
            <p:nvPr/>
          </p:nvSpPr>
          <p:spPr>
            <a:xfrm>
              <a:off x="2256" y="2880"/>
              <a:ext cx="288" cy="200"/>
            </a:xfrm>
            <a:custGeom>
              <a:avLst/>
              <a:gdLst/>
              <a:ahLst/>
              <a:cxnLst>
                <a:cxn ang="0">
                  <a:pos x="288" y="104"/>
                </a:cxn>
                <a:cxn ang="0">
                  <a:pos x="96" y="8"/>
                </a:cxn>
                <a:cxn ang="0">
                  <a:pos x="0" y="56"/>
                </a:cxn>
                <a:cxn ang="0">
                  <a:pos x="96" y="152"/>
                </a:cxn>
                <a:cxn ang="0">
                  <a:pos x="192" y="200"/>
                </a:cxn>
              </a:cxnLst>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5" name="Freeform 57"/>
            <p:cNvSpPr/>
            <p:nvPr/>
          </p:nvSpPr>
          <p:spPr>
            <a:xfrm>
              <a:off x="1728" y="1488"/>
              <a:ext cx="296" cy="192"/>
            </a:xfrm>
            <a:custGeom>
              <a:avLst/>
              <a:gdLst/>
              <a:ahLst/>
              <a:cxnLst>
                <a:cxn ang="0">
                  <a:pos x="144" y="0"/>
                </a:cxn>
                <a:cxn ang="0">
                  <a:pos x="288" y="96"/>
                </a:cxn>
                <a:cxn ang="0">
                  <a:pos x="192" y="192"/>
                </a:cxn>
                <a:cxn ang="0">
                  <a:pos x="0" y="96"/>
                </a:cxn>
              </a:cxnLst>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6" name="Freeform 58"/>
            <p:cNvSpPr/>
            <p:nvPr/>
          </p:nvSpPr>
          <p:spPr>
            <a:xfrm>
              <a:off x="2976" y="1488"/>
              <a:ext cx="296" cy="192"/>
            </a:xfrm>
            <a:custGeom>
              <a:avLst/>
              <a:gdLst/>
              <a:ahLst/>
              <a:cxnLst>
                <a:cxn ang="0">
                  <a:pos x="144" y="0"/>
                </a:cxn>
                <a:cxn ang="0">
                  <a:pos x="288" y="96"/>
                </a:cxn>
                <a:cxn ang="0">
                  <a:pos x="192" y="192"/>
                </a:cxn>
                <a:cxn ang="0">
                  <a:pos x="0" y="96"/>
                </a:cxn>
              </a:cxnLst>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7" name="Freeform 59"/>
            <p:cNvSpPr/>
            <p:nvPr/>
          </p:nvSpPr>
          <p:spPr>
            <a:xfrm>
              <a:off x="3456" y="1920"/>
              <a:ext cx="288" cy="200"/>
            </a:xfrm>
            <a:custGeom>
              <a:avLst/>
              <a:gdLst/>
              <a:ahLst/>
              <a:cxnLst>
                <a:cxn ang="0">
                  <a:pos x="288" y="104"/>
                </a:cxn>
                <a:cxn ang="0">
                  <a:pos x="96" y="8"/>
                </a:cxn>
                <a:cxn ang="0">
                  <a:pos x="0" y="56"/>
                </a:cxn>
                <a:cxn ang="0">
                  <a:pos x="96" y="152"/>
                </a:cxn>
                <a:cxn ang="0">
                  <a:pos x="192" y="200"/>
                </a:cxn>
              </a:cxnLst>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39998" name="Oval 60"/>
            <p:cNvSpPr/>
            <p:nvPr/>
          </p:nvSpPr>
          <p:spPr>
            <a:xfrm>
              <a:off x="2256" y="2256"/>
              <a:ext cx="48" cy="48"/>
            </a:xfrm>
            <a:prstGeom prst="ellipse">
              <a:avLst/>
            </a:prstGeom>
            <a:solidFill>
              <a:srgbClr val="FF0000"/>
            </a:solid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9999" name="Freeform 61"/>
            <p:cNvSpPr/>
            <p:nvPr/>
          </p:nvSpPr>
          <p:spPr>
            <a:xfrm>
              <a:off x="1824" y="2448"/>
              <a:ext cx="296" cy="192"/>
            </a:xfrm>
            <a:custGeom>
              <a:avLst/>
              <a:gdLst/>
              <a:ahLst/>
              <a:cxnLst>
                <a:cxn ang="0">
                  <a:pos x="144" y="0"/>
                </a:cxn>
                <a:cxn ang="0">
                  <a:pos x="288" y="96"/>
                </a:cxn>
                <a:cxn ang="0">
                  <a:pos x="192" y="192"/>
                </a:cxn>
                <a:cxn ang="0">
                  <a:pos x="0" y="96"/>
                </a:cxn>
              </a:cxnLst>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grpSp>
      <p:sp>
        <p:nvSpPr>
          <p:cNvPr id="67" name="Text Box 62"/>
          <p:cNvSpPr txBox="1">
            <a:spLocks noChangeArrowheads="1"/>
          </p:cNvSpPr>
          <p:nvPr/>
        </p:nvSpPr>
        <p:spPr bwMode="auto">
          <a:xfrm>
            <a:off x="5702300" y="2298860"/>
            <a:ext cx="2182813" cy="521970"/>
          </a:xfrm>
          <a:prstGeom prst="rect">
            <a:avLst/>
          </a:prstGeom>
          <a:noFill/>
          <a:ln w="38100">
            <a:noFill/>
            <a:miter lim="800000"/>
          </a:ln>
          <a:effectLst/>
        </p:spPr>
        <p:txBody>
          <a:bodyPr anchor="ctr">
            <a:spAutoFit/>
          </a:bodyPr>
          <a:lstStyle/>
          <a:p>
            <a:pPr marR="0" defTabSz="914400">
              <a:buClrTx/>
              <a:buSzTx/>
              <a:defRPr/>
            </a:pP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简化模型：</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nvGrpSpPr>
          <p:cNvPr id="9" name="Group 63"/>
          <p:cNvGrpSpPr/>
          <p:nvPr/>
        </p:nvGrpSpPr>
        <p:grpSpPr>
          <a:xfrm>
            <a:off x="5940425" y="3068638"/>
            <a:ext cx="1447800" cy="1143000"/>
            <a:chOff x="4416" y="2064"/>
            <a:chExt cx="912" cy="720"/>
          </a:xfrm>
        </p:grpSpPr>
        <p:sp>
          <p:nvSpPr>
            <p:cNvPr id="40002" name="Rectangle 64"/>
            <p:cNvSpPr/>
            <p:nvPr/>
          </p:nvSpPr>
          <p:spPr>
            <a:xfrm>
              <a:off x="4416" y="2064"/>
              <a:ext cx="912" cy="720"/>
            </a:xfrm>
            <a:prstGeom prst="rect">
              <a:avLst/>
            </a:prstGeom>
            <a:noFill/>
            <a:ln w="25400" cap="flat" cmpd="sng">
              <a:solidFill>
                <a:srgbClr val="6600FF"/>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40003" name="Group 65"/>
            <p:cNvGrpSpPr/>
            <p:nvPr/>
          </p:nvGrpSpPr>
          <p:grpSpPr>
            <a:xfrm>
              <a:off x="4704" y="2304"/>
              <a:ext cx="288" cy="288"/>
              <a:chOff x="4704" y="2256"/>
              <a:chExt cx="288" cy="288"/>
            </a:xfrm>
          </p:grpSpPr>
          <p:sp>
            <p:nvSpPr>
              <p:cNvPr id="40004" name="Oval 66"/>
              <p:cNvSpPr/>
              <p:nvPr/>
            </p:nvSpPr>
            <p:spPr>
              <a:xfrm>
                <a:off x="4704" y="2256"/>
                <a:ext cx="288" cy="288"/>
              </a:xfrm>
              <a:prstGeom prst="ellipse">
                <a:avLst/>
              </a:prstGeom>
              <a:no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005" name="Line 67"/>
              <p:cNvSpPr/>
              <p:nvPr/>
            </p:nvSpPr>
            <p:spPr>
              <a:xfrm>
                <a:off x="4752" y="2400"/>
                <a:ext cx="192" cy="0"/>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40006" name="Line 68"/>
              <p:cNvSpPr/>
              <p:nvPr/>
            </p:nvSpPr>
            <p:spPr>
              <a:xfrm>
                <a:off x="4848" y="2304"/>
                <a:ext cx="0" cy="192"/>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40007" name="Oval 69"/>
            <p:cNvSpPr/>
            <p:nvPr/>
          </p:nvSpPr>
          <p:spPr>
            <a:xfrm>
              <a:off x="4992" y="2208"/>
              <a:ext cx="96" cy="96"/>
            </a:xfrm>
            <a:prstGeom prst="ellipse">
              <a:avLst/>
            </a:prstGeom>
            <a:solidFill>
              <a:srgbClr val="FF0000"/>
            </a:solid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11" name="Group 70"/>
          <p:cNvGrpSpPr/>
          <p:nvPr/>
        </p:nvGrpSpPr>
        <p:grpSpPr>
          <a:xfrm>
            <a:off x="828675" y="5373688"/>
            <a:ext cx="7823200" cy="1095375"/>
            <a:chOff x="528" y="3369"/>
            <a:chExt cx="4800" cy="690"/>
          </a:xfrm>
        </p:grpSpPr>
        <p:sp>
          <p:nvSpPr>
            <p:cNvPr id="76" name="Text Box 71"/>
            <p:cNvSpPr txBox="1">
              <a:spLocks noChangeArrowheads="1"/>
            </p:cNvSpPr>
            <p:nvPr/>
          </p:nvSpPr>
          <p:spPr bwMode="auto">
            <a:xfrm>
              <a:off x="528" y="3552"/>
              <a:ext cx="1248" cy="326"/>
            </a:xfrm>
            <a:prstGeom prst="rect">
              <a:avLst/>
            </a:prstGeom>
            <a:noFill/>
            <a:ln w="38100">
              <a:noFill/>
              <a:miter lim="800000"/>
            </a:ln>
            <a:effectLst/>
          </p:spPr>
          <p:txBody>
            <a:bodyPr anchor="ctr">
              <a:spAutoFit/>
            </a:bodyPr>
            <a:lstStyle/>
            <a:p>
              <a:pPr marR="0" defTabSz="914400">
                <a:buClrTx/>
                <a:buSzTx/>
                <a:defRPr/>
              </a:pPr>
              <a:r>
                <a:rPr kumimoji="1" lang="en-US" altLang="zh-CN"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N</a:t>
              </a:r>
              <a:r>
                <a:rPr kumimoji="1" lang="zh-CN" altLang="en-US"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型半导体</a:t>
              </a:r>
              <a:endParaRPr kumimoji="1" lang="zh-CN" altLang="en-US" sz="2800" b="1" kern="1200" cap="none" spc="0" normalizeH="0" baseline="0" noProof="0">
                <a:solidFill>
                  <a:srgbClr val="0000CC"/>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0010" name="AutoShape 72"/>
            <p:cNvSpPr/>
            <p:nvPr/>
          </p:nvSpPr>
          <p:spPr>
            <a:xfrm>
              <a:off x="1728" y="3408"/>
              <a:ext cx="192" cy="576"/>
            </a:xfrm>
            <a:prstGeom prst="leftBrace">
              <a:avLst>
                <a:gd name="adj1" fmla="val 25000"/>
                <a:gd name="adj2" fmla="val 51565"/>
              </a:avLst>
            </a:prstGeom>
            <a:no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8" name="Text Box 73"/>
            <p:cNvSpPr txBox="1">
              <a:spLocks noChangeArrowheads="1"/>
            </p:cNvSpPr>
            <p:nvPr/>
          </p:nvSpPr>
          <p:spPr bwMode="auto">
            <a:xfrm>
              <a:off x="1920" y="3369"/>
              <a:ext cx="3408" cy="307"/>
            </a:xfrm>
            <a:prstGeom prst="rect">
              <a:avLst/>
            </a:prstGeom>
            <a:noFill/>
            <a:ln w="38100">
              <a:noFill/>
              <a:miter lim="800000"/>
            </a:ln>
            <a:effectLst/>
          </p:spPr>
          <p:txBody>
            <a:bodyPr anchor="ctr">
              <a:spAutoFit/>
            </a:bodyPr>
            <a:lstStyle/>
            <a:p>
              <a:pPr marR="0" defTabSz="914400">
                <a:buClrTx/>
                <a:buSzTx/>
                <a:defRPr/>
              </a:pPr>
              <a:r>
                <a:rPr kumimoji="1" lang="zh-CN" altLang="en-US"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多子</a:t>
              </a:r>
              <a:r>
                <a:rPr kumimoji="1" lang="en-US" altLang="zh-CN"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1" lang="zh-CN" altLang="en-US"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自由电子</a:t>
              </a:r>
              <a:r>
                <a:rPr kumimoji="1" lang="en-US" altLang="en-US"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lang="zh-CN" altLang="en-US" sz="2600" noProof="1" dirty="0">
                  <a:latin typeface="Times New Roman" panose="02020603050405020304" pitchFamily="18" charset="0"/>
                  <a:ea typeface="宋体" panose="02010600030101010101" pitchFamily="2" charset="-122"/>
                  <a:cs typeface="+mn-ea"/>
                  <a:sym typeface="+mn-ea"/>
                </a:rPr>
                <a:t>主要由掺杂形成</a:t>
              </a:r>
              <a:endParaRPr kumimoji="1" lang="zh-CN" altLang="en-US" sz="26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79" name="Text Box 74"/>
            <p:cNvSpPr txBox="1">
              <a:spLocks noChangeArrowheads="1"/>
            </p:cNvSpPr>
            <p:nvPr/>
          </p:nvSpPr>
          <p:spPr bwMode="auto">
            <a:xfrm>
              <a:off x="1920" y="3752"/>
              <a:ext cx="3408" cy="307"/>
            </a:xfrm>
            <a:prstGeom prst="rect">
              <a:avLst/>
            </a:prstGeom>
            <a:noFill/>
            <a:ln w="38100">
              <a:noFill/>
              <a:miter lim="800000"/>
            </a:ln>
            <a:effectLst/>
          </p:spPr>
          <p:txBody>
            <a:bodyPr anchor="ctr">
              <a:spAutoFit/>
            </a:bodyPr>
            <a:lstStyle/>
            <a:p>
              <a:pPr marR="0" defTabSz="914400">
                <a:buClrTx/>
                <a:buSzTx/>
                <a:defRPr/>
              </a:pPr>
              <a:r>
                <a:rPr kumimoji="1" lang="zh-CN" altLang="en-US"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少子</a:t>
              </a:r>
              <a:r>
                <a:rPr kumimoji="1" lang="en-US" altLang="zh-CN"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1" lang="zh-CN" altLang="en-US"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空穴</a:t>
              </a:r>
              <a:r>
                <a:rPr kumimoji="1" lang="en-US" altLang="zh-CN" sz="26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lang="zh-CN" altLang="en-US" sz="2600" noProof="1" dirty="0">
                  <a:latin typeface="Times New Roman" panose="02020603050405020304" pitchFamily="18" charset="0"/>
                  <a:ea typeface="宋体" panose="02010600030101010101" pitchFamily="2" charset="-122"/>
                  <a:cs typeface="+mn-ea"/>
                  <a:sym typeface="+mn-ea"/>
                </a:rPr>
                <a:t>由热激发形成</a:t>
              </a:r>
              <a:endParaRPr kumimoji="1" lang="zh-CN" altLang="en-US" sz="26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sp>
        <p:nvSpPr>
          <p:cNvPr id="80" name="Rectangle 75"/>
          <p:cNvSpPr>
            <a:spLocks noChangeArrowheads="1"/>
          </p:cNvSpPr>
          <p:nvPr/>
        </p:nvSpPr>
        <p:spPr bwMode="auto">
          <a:xfrm>
            <a:off x="2670334" y="1143000"/>
            <a:ext cx="6260465" cy="521970"/>
          </a:xfrm>
          <a:prstGeom prst="rect">
            <a:avLst/>
          </a:prstGeom>
          <a:noFill/>
          <a:ln w="25400">
            <a:noFill/>
            <a:miter lim="800000"/>
          </a:ln>
          <a:effectLst/>
        </p:spPr>
        <p:txBody>
          <a:bodyPr wrap="none">
            <a:spAutoFit/>
          </a:bodyPr>
          <a:lstStyle/>
          <a:p>
            <a:pPr marL="0" marR="0" lvl="0" indent="0" algn="ctr" defTabSz="914400" rtl="0" eaLnBrk="1" fontAlgn="base" latinLnBrk="0" hangingPunct="1">
              <a:spcBef>
                <a:spcPct val="0"/>
              </a:spcBef>
              <a:spcAft>
                <a:spcPct val="0"/>
              </a:spcAft>
              <a:buClr>
                <a:srgbClr val="008000"/>
              </a:buClr>
              <a:buSzTx/>
              <a:buFont typeface="Wingdings" panose="05000000000000000000" pitchFamily="2" charset="2"/>
              <a:buNone/>
              <a:defRPr/>
            </a:pPr>
            <a:r>
              <a:rPr kumimoji="1" lang="zh-CN" altLang="en-US" sz="2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本征半导体中掺入少量</a:t>
            </a:r>
            <a:r>
              <a:rPr kumimoji="1"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五价</a:t>
            </a:r>
            <a:r>
              <a:rPr kumimoji="1" lang="zh-CN" altLang="en-US" sz="2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元素构成。</a:t>
            </a:r>
            <a:endParaRPr kumimoji="1" lang="zh-CN" altLang="en-US" sz="2800" b="1" i="0" u="none" strike="noStrike" kern="1200" cap="none" spc="0" normalizeH="0" baseline="0" noProof="0" dirty="0">
              <a:ln>
                <a:noFill/>
              </a:ln>
              <a:solidFill>
                <a:srgbClr val="0000CC"/>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sp>
        <p:nvSpPr>
          <p:cNvPr id="5" name="文本框 4"/>
          <p:cNvSpPr txBox="1"/>
          <p:nvPr/>
        </p:nvSpPr>
        <p:spPr>
          <a:xfrm>
            <a:off x="4561205" y="4485005"/>
            <a:ext cx="4450080" cy="570865"/>
          </a:xfrm>
          <a:prstGeom prst="rect">
            <a:avLst/>
          </a:prstGeom>
          <a:noFill/>
        </p:spPr>
        <p:txBody>
          <a:bodyPr wrap="none" rtlCol="0">
            <a:spAutoFit/>
          </a:bodyPr>
          <a:p>
            <a:pPr>
              <a:lnSpc>
                <a:spcPct val="130000"/>
              </a:lnSpc>
            </a:pPr>
            <a:r>
              <a:rPr lang="zh-CN" altLang="en-US" sz="2400" dirty="0" smtClean="0">
                <a:latin typeface="Arial" panose="020B0604020202020204" pitchFamily="34" charset="0"/>
                <a:ea typeface="微软雅黑" panose="020B0503020204020204" charset="-122"/>
              </a:rPr>
              <a:t>杂质原子成为带正电荷的离子？</a:t>
            </a:r>
            <a:endParaRPr lang="zh-CN" altLang="en-US" sz="2400" dirty="0" smtClean="0">
              <a:latin typeface="Arial" panose="020B0604020202020204" pitchFamily="34" charset="0"/>
              <a:ea typeface="微软雅黑" panose="020B050302020402020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charRg st="0" end="10"/>
                                            </p:txEl>
                                          </p:spTgt>
                                        </p:tgtEl>
                                        <p:attrNameLst>
                                          <p:attrName>style.visibility</p:attrName>
                                        </p:attrNameLst>
                                      </p:cBhvr>
                                      <p:to>
                                        <p:strVal val="visible"/>
                                      </p:to>
                                    </p:set>
                                    <p:animEffect transition="in" filter="wipe(left)">
                                      <p:cBhvr>
                                        <p:cTn id="7" dur="500"/>
                                        <p:tgtEl>
                                          <p:spTgt spid="7">
                                            <p:txEl>
                                              <p:charRg st="0" end="10"/>
                                            </p:txEl>
                                          </p:spTgt>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7">
                                            <p:txEl>
                                              <p:charRg st="4294967295" end="4294967295"/>
                                            </p:txEl>
                                          </p:spTgt>
                                        </p:tgtEl>
                                        <p:attrNameLst>
                                          <p:attrName>style.visibility</p:attrName>
                                        </p:attrNameLst>
                                      </p:cBhvr>
                                      <p:to>
                                        <p:strVal val="visible"/>
                                      </p:to>
                                    </p:set>
                                    <p:animEffect transition="in" filter="wipe(left)">
                                      <p:cBhvr>
                                        <p:cTn id="26" dur="500"/>
                                        <p:tgtEl>
                                          <p:spTgt spid="67">
                                            <p:txEl>
                                              <p:charRg st="4294967295" end="429496729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7">
                                            <p:txEl>
                                              <p:charRg st="0" end="6"/>
                                            </p:txEl>
                                          </p:spTgt>
                                        </p:tgtEl>
                                        <p:attrNameLst>
                                          <p:attrName>style.visibility</p:attrName>
                                        </p:attrNameLst>
                                      </p:cBhvr>
                                      <p:to>
                                        <p:strVal val="visible"/>
                                      </p:to>
                                    </p:set>
                                    <p:animEffect transition="in" filter="wipe(left)">
                                      <p:cBhvr>
                                        <p:cTn id="31" dur="500"/>
                                        <p:tgtEl>
                                          <p:spTgt spid="67">
                                            <p:txEl>
                                              <p:charRg st="0" end="6"/>
                                            </p:txEl>
                                          </p:spTgt>
                                        </p:tgtEl>
                                      </p:cBhvr>
                                    </p:animEffect>
                                  </p:childTnLst>
                                </p:cTn>
                              </p:par>
                            </p:childTnLst>
                          </p:cTn>
                        </p:par>
                        <p:par>
                          <p:cTn id="32" fill="hold">
                            <p:stCondLst>
                              <p:cond delay="500"/>
                            </p:stCondLst>
                            <p:childTnLst>
                              <p:par>
                                <p:cTn id="33" presetID="2" presetClass="entr" presetSubtype="2" fill="hold" nodeType="after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1+#ppt_w/2"/>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7" grpId="0" build="p"/>
      <p:bldP spid="80" grpId="0" bldLvl="0" animBg="1"/>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a:spLocks noChangeArrowheads="1"/>
          </p:cNvSpPr>
          <p:nvPr/>
        </p:nvSpPr>
        <p:spPr bwMode="auto">
          <a:xfrm>
            <a:off x="179388" y="1191737"/>
            <a:ext cx="3048000" cy="521970"/>
          </a:xfrm>
          <a:prstGeom prst="rect">
            <a:avLst/>
          </a:prstGeom>
          <a:noFill/>
          <a:ln w="38100">
            <a:noFill/>
            <a:miter lim="800000"/>
          </a:ln>
          <a:effectLst/>
        </p:spPr>
        <p:txBody>
          <a:bodyPr anchor="ctr">
            <a:spAutoFit/>
          </a:bodyPr>
          <a:lstStyle/>
          <a:p>
            <a:pPr marR="0" defTabSz="914400">
              <a:buClr>
                <a:srgbClr val="008000"/>
              </a:buClr>
              <a:buSzTx/>
              <a:buFont typeface="Wingdings" panose="05000000000000000000" pitchFamily="2" charset="2"/>
              <a:buChar char="v"/>
              <a:defRPr/>
            </a:pPr>
            <a:r>
              <a:rPr kumimoji="1" lang="en-US" altLang="zh-CN"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 P </a:t>
            </a:r>
            <a:r>
              <a:rPr kumimoji="1" lang="zh-CN" altLang="en-US"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型半导体</a:t>
            </a:r>
            <a:endParaRPr kumimoji="1" lang="zh-CN" altLang="en-US"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grpSp>
        <p:nvGrpSpPr>
          <p:cNvPr id="2" name="Group 3"/>
          <p:cNvGrpSpPr/>
          <p:nvPr/>
        </p:nvGrpSpPr>
        <p:grpSpPr>
          <a:xfrm>
            <a:off x="1258888" y="2058353"/>
            <a:ext cx="3657600" cy="2971800"/>
            <a:chOff x="1632" y="1344"/>
            <a:chExt cx="2304" cy="1872"/>
          </a:xfrm>
        </p:grpSpPr>
        <p:sp>
          <p:nvSpPr>
            <p:cNvPr id="40963" name="Rectangle 4"/>
            <p:cNvSpPr/>
            <p:nvPr/>
          </p:nvSpPr>
          <p:spPr>
            <a:xfrm>
              <a:off x="1632" y="1344"/>
              <a:ext cx="2304" cy="1824"/>
            </a:xfrm>
            <a:prstGeom prst="rect">
              <a:avLst/>
            </a:prstGeom>
            <a:solidFill>
              <a:schemeClr val="bg1"/>
            </a:solidFill>
            <a:ln w="25400" cap="flat" cmpd="sng">
              <a:solidFill>
                <a:schemeClr val="bg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64" name="Oval 5"/>
            <p:cNvSpPr/>
            <p:nvPr/>
          </p:nvSpPr>
          <p:spPr>
            <a:xfrm rot="2807744">
              <a:off x="2016" y="2640"/>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65" name="Oval 6"/>
            <p:cNvSpPr/>
            <p:nvPr/>
          </p:nvSpPr>
          <p:spPr>
            <a:xfrm rot="2807744">
              <a:off x="1872" y="2496"/>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66" name="Oval 7"/>
            <p:cNvSpPr/>
            <p:nvPr/>
          </p:nvSpPr>
          <p:spPr>
            <a:xfrm rot="2807744">
              <a:off x="2312" y="2561"/>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67" name="Oval 8"/>
            <p:cNvSpPr/>
            <p:nvPr/>
          </p:nvSpPr>
          <p:spPr>
            <a:xfrm rot="2807744">
              <a:off x="1972" y="2551"/>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68" name="Oval 9"/>
            <p:cNvSpPr/>
            <p:nvPr/>
          </p:nvSpPr>
          <p:spPr>
            <a:xfrm rot="2807744">
              <a:off x="2334" y="2936"/>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69" name="Oval 10"/>
            <p:cNvSpPr/>
            <p:nvPr/>
          </p:nvSpPr>
          <p:spPr>
            <a:xfrm rot="2807744">
              <a:off x="1927" y="2923"/>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grpSp>
          <p:nvGrpSpPr>
            <p:cNvPr id="40970" name="Group 11"/>
            <p:cNvGrpSpPr/>
            <p:nvPr/>
          </p:nvGrpSpPr>
          <p:grpSpPr>
            <a:xfrm>
              <a:off x="1824" y="1536"/>
              <a:ext cx="576" cy="576"/>
              <a:chOff x="1152" y="2160"/>
              <a:chExt cx="576" cy="576"/>
            </a:xfrm>
          </p:grpSpPr>
          <p:sp>
            <p:nvSpPr>
              <p:cNvPr id="40971" name="Oval 12"/>
              <p:cNvSpPr/>
              <p:nvPr/>
            </p:nvSpPr>
            <p:spPr>
              <a:xfrm rot="2807744">
                <a:off x="1296" y="2304"/>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72" name="Oval 13"/>
              <p:cNvSpPr/>
              <p:nvPr/>
            </p:nvSpPr>
            <p:spPr>
              <a:xfrm rot="2807744">
                <a:off x="1152" y="2160"/>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73" name="Oval 14"/>
              <p:cNvSpPr/>
              <p:nvPr/>
            </p:nvSpPr>
            <p:spPr>
              <a:xfrm rot="2807744">
                <a:off x="1592" y="222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74" name="Oval 15"/>
              <p:cNvSpPr/>
              <p:nvPr/>
            </p:nvSpPr>
            <p:spPr>
              <a:xfrm rot="2807744">
                <a:off x="1252" y="221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75" name="Oval 16"/>
              <p:cNvSpPr/>
              <p:nvPr/>
            </p:nvSpPr>
            <p:spPr>
              <a:xfrm rot="2807744">
                <a:off x="1614" y="2600"/>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76" name="Oval 17"/>
              <p:cNvSpPr/>
              <p:nvPr/>
            </p:nvSpPr>
            <p:spPr>
              <a:xfrm rot="2807744">
                <a:off x="1207" y="258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77" name="Text Box 18"/>
              <p:cNvSpPr txBox="1"/>
              <p:nvPr/>
            </p:nvSpPr>
            <p:spPr>
              <a:xfrm>
                <a:off x="1296" y="2304"/>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sp>
          <p:nvSpPr>
            <p:cNvPr id="40978" name="Text Box 19"/>
            <p:cNvSpPr txBox="1"/>
            <p:nvPr/>
          </p:nvSpPr>
          <p:spPr>
            <a:xfrm>
              <a:off x="2016" y="2640"/>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sp>
          <p:nvSpPr>
            <p:cNvPr id="40979" name="Oval 20"/>
            <p:cNvSpPr/>
            <p:nvPr/>
          </p:nvSpPr>
          <p:spPr>
            <a:xfrm rot="2807744">
              <a:off x="2592" y="2160"/>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80" name="Oval 21"/>
            <p:cNvSpPr/>
            <p:nvPr/>
          </p:nvSpPr>
          <p:spPr>
            <a:xfrm rot="2807744">
              <a:off x="2448" y="2016"/>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81" name="Oval 22"/>
            <p:cNvSpPr/>
            <p:nvPr/>
          </p:nvSpPr>
          <p:spPr>
            <a:xfrm rot="2807744">
              <a:off x="2888" y="2081"/>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82" name="Oval 23"/>
            <p:cNvSpPr/>
            <p:nvPr/>
          </p:nvSpPr>
          <p:spPr>
            <a:xfrm rot="2807744">
              <a:off x="2548" y="2071"/>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83" name="Oval 24"/>
            <p:cNvSpPr/>
            <p:nvPr/>
          </p:nvSpPr>
          <p:spPr>
            <a:xfrm rot="2807744">
              <a:off x="2910" y="2456"/>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84" name="Oval 25"/>
            <p:cNvSpPr/>
            <p:nvPr/>
          </p:nvSpPr>
          <p:spPr>
            <a:xfrm rot="2807744">
              <a:off x="2501" y="2443"/>
              <a:ext cx="80" cy="90"/>
            </a:xfrm>
            <a:prstGeom prst="ellipse">
              <a:avLst/>
            </a:prstGeom>
            <a:no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85" name="Text Box 26"/>
            <p:cNvSpPr txBox="1"/>
            <p:nvPr/>
          </p:nvSpPr>
          <p:spPr>
            <a:xfrm>
              <a:off x="2592" y="2160"/>
              <a:ext cx="336" cy="288"/>
            </a:xfrm>
            <a:prstGeom prst="rect">
              <a:avLst/>
            </a:prstGeom>
            <a:noFill/>
            <a:ln w="25400">
              <a:noFill/>
            </a:ln>
          </p:spPr>
          <p:txBody>
            <a:bodyPr anchor="t" anchorCtr="0">
              <a:spAutoFit/>
            </a:bodyPr>
            <a:p>
              <a:pPr algn="ctr" eaLnBrk="0" hangingPunct="0">
                <a:spcBef>
                  <a:spcPct val="50000"/>
                </a:spcBef>
              </a:pPr>
              <a:r>
                <a:rPr lang="en-US" altLang="zh-CN" sz="2400" b="1" dirty="0">
                  <a:solidFill>
                    <a:srgbClr val="FF0000"/>
                  </a:solidFill>
                  <a:latin typeface="Times New Roman" panose="02020603050405020304" pitchFamily="18" charset="0"/>
                  <a:ea typeface="宋体" panose="02010600030101010101" pitchFamily="2" charset="-122"/>
                </a:rPr>
                <a:t>+3</a:t>
              </a:r>
              <a:endParaRPr lang="en-US" altLang="zh-CN" sz="2400" b="1" dirty="0">
                <a:solidFill>
                  <a:srgbClr val="FF0000"/>
                </a:solidFill>
                <a:latin typeface="Times New Roman" panose="02020603050405020304" pitchFamily="18" charset="0"/>
                <a:ea typeface="宋体" panose="02010600030101010101" pitchFamily="2" charset="-122"/>
              </a:endParaRPr>
            </a:p>
          </p:txBody>
        </p:sp>
        <p:grpSp>
          <p:nvGrpSpPr>
            <p:cNvPr id="40986" name="Group 27"/>
            <p:cNvGrpSpPr/>
            <p:nvPr/>
          </p:nvGrpSpPr>
          <p:grpSpPr>
            <a:xfrm>
              <a:off x="3072" y="1536"/>
              <a:ext cx="576" cy="576"/>
              <a:chOff x="2544" y="2160"/>
              <a:chExt cx="576" cy="576"/>
            </a:xfrm>
          </p:grpSpPr>
          <p:sp>
            <p:nvSpPr>
              <p:cNvPr id="40987" name="Oval 28"/>
              <p:cNvSpPr/>
              <p:nvPr/>
            </p:nvSpPr>
            <p:spPr>
              <a:xfrm rot="2807744">
                <a:off x="2688" y="2304"/>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88" name="Oval 29"/>
              <p:cNvSpPr/>
              <p:nvPr/>
            </p:nvSpPr>
            <p:spPr>
              <a:xfrm rot="2807744">
                <a:off x="2544" y="2160"/>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89" name="Oval 30"/>
              <p:cNvSpPr/>
              <p:nvPr/>
            </p:nvSpPr>
            <p:spPr>
              <a:xfrm rot="2807744">
                <a:off x="2984" y="222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90" name="Oval 31"/>
              <p:cNvSpPr/>
              <p:nvPr/>
            </p:nvSpPr>
            <p:spPr>
              <a:xfrm rot="2807744">
                <a:off x="2644" y="221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91" name="Oval 32"/>
              <p:cNvSpPr/>
              <p:nvPr/>
            </p:nvSpPr>
            <p:spPr>
              <a:xfrm rot="2807744">
                <a:off x="3006" y="2600"/>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92" name="Oval 33"/>
              <p:cNvSpPr/>
              <p:nvPr/>
            </p:nvSpPr>
            <p:spPr>
              <a:xfrm rot="2807744">
                <a:off x="2599" y="258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93" name="Text Box 34"/>
              <p:cNvSpPr txBox="1"/>
              <p:nvPr/>
            </p:nvSpPr>
            <p:spPr>
              <a:xfrm>
                <a:off x="2688" y="2304"/>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grpSp>
          <p:nvGrpSpPr>
            <p:cNvPr id="40994" name="Group 35"/>
            <p:cNvGrpSpPr/>
            <p:nvPr/>
          </p:nvGrpSpPr>
          <p:grpSpPr>
            <a:xfrm>
              <a:off x="3072" y="2496"/>
              <a:ext cx="576" cy="576"/>
              <a:chOff x="2568" y="3120"/>
              <a:chExt cx="576" cy="576"/>
            </a:xfrm>
          </p:grpSpPr>
          <p:sp>
            <p:nvSpPr>
              <p:cNvPr id="40995" name="Oval 36"/>
              <p:cNvSpPr/>
              <p:nvPr/>
            </p:nvSpPr>
            <p:spPr>
              <a:xfrm rot="2807744">
                <a:off x="2712" y="3264"/>
                <a:ext cx="288" cy="288"/>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96" name="Oval 37"/>
              <p:cNvSpPr/>
              <p:nvPr/>
            </p:nvSpPr>
            <p:spPr>
              <a:xfrm rot="2807744">
                <a:off x="2568" y="3120"/>
                <a:ext cx="576" cy="57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0997" name="Oval 38"/>
              <p:cNvSpPr/>
              <p:nvPr/>
            </p:nvSpPr>
            <p:spPr>
              <a:xfrm rot="2807744">
                <a:off x="3008" y="318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98" name="Oval 39"/>
              <p:cNvSpPr/>
              <p:nvPr/>
            </p:nvSpPr>
            <p:spPr>
              <a:xfrm rot="2807744">
                <a:off x="2668" y="3175"/>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0999" name="Oval 40"/>
              <p:cNvSpPr/>
              <p:nvPr/>
            </p:nvSpPr>
            <p:spPr>
              <a:xfrm rot="2807744">
                <a:off x="3030" y="3560"/>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1000" name="Oval 41"/>
              <p:cNvSpPr/>
              <p:nvPr/>
            </p:nvSpPr>
            <p:spPr>
              <a:xfrm rot="2807744">
                <a:off x="2623" y="3547"/>
                <a:ext cx="48" cy="48"/>
              </a:xfrm>
              <a:prstGeom prst="ellipse">
                <a:avLst/>
              </a:prstGeom>
              <a:solidFill>
                <a:srgbClr val="FF0000"/>
              </a:solidFill>
              <a:ln w="25400" cap="flat" cmpd="sng">
                <a:solidFill>
                  <a:srgbClr val="FF0000"/>
                </a:solidFill>
                <a:prstDash val="solid"/>
                <a:round/>
                <a:headEnd type="none" w="med" len="med"/>
                <a:tailEnd type="none" w="sm" len="lg"/>
              </a:ln>
            </p:spPr>
            <p:txBody>
              <a:bodyPr rot="10800000" vert="eaVert" wrap="none" anchor="ctr" anchorCtr="0"/>
              <a:p>
                <a:pPr algn="ct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41001" name="Text Box 42"/>
              <p:cNvSpPr txBox="1"/>
              <p:nvPr/>
            </p:nvSpPr>
            <p:spPr>
              <a:xfrm>
                <a:off x="2688" y="3264"/>
                <a:ext cx="336" cy="288"/>
              </a:xfrm>
              <a:prstGeom prst="rect">
                <a:avLst/>
              </a:prstGeom>
              <a:noFill/>
              <a:ln w="25400">
                <a:noFill/>
              </a:ln>
            </p:spPr>
            <p:txBody>
              <a:bodyPr anchor="t" anchorCtr="0">
                <a:spAutoFit/>
              </a:bodyPr>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+4</a:t>
                </a:r>
                <a:endParaRPr lang="en-US" altLang="zh-CN" sz="2400" b="1" dirty="0">
                  <a:latin typeface="Times New Roman" panose="02020603050405020304" pitchFamily="18" charset="0"/>
                  <a:ea typeface="宋体" panose="02010600030101010101" pitchFamily="2" charset="-122"/>
                </a:endParaRPr>
              </a:p>
            </p:txBody>
          </p:sp>
        </p:grpSp>
        <p:sp>
          <p:nvSpPr>
            <p:cNvPr id="41002" name="Oval 43"/>
            <p:cNvSpPr/>
            <p:nvPr/>
          </p:nvSpPr>
          <p:spPr>
            <a:xfrm rot="1114676">
              <a:off x="2208" y="196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03" name="Oval 44"/>
            <p:cNvSpPr/>
            <p:nvPr/>
          </p:nvSpPr>
          <p:spPr>
            <a:xfrm rot="1114676">
              <a:off x="2832" y="244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04" name="Oval 45"/>
            <p:cNvSpPr/>
            <p:nvPr/>
          </p:nvSpPr>
          <p:spPr>
            <a:xfrm rot="1114676">
              <a:off x="2832" y="244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05" name="Oval 46"/>
            <p:cNvSpPr/>
            <p:nvPr/>
          </p:nvSpPr>
          <p:spPr>
            <a:xfrm rot="-1959984">
              <a:off x="2208" y="2448"/>
              <a:ext cx="480" cy="192"/>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06" name="Oval 47"/>
            <p:cNvSpPr/>
            <p:nvPr/>
          </p:nvSpPr>
          <p:spPr>
            <a:xfrm rot="-1959984">
              <a:off x="2784" y="1968"/>
              <a:ext cx="480" cy="144"/>
            </a:xfrm>
            <a:prstGeom prst="ellipse">
              <a:avLst/>
            </a:prstGeom>
            <a:noFill/>
            <a:ln w="25400" cap="flat" cmpd="sng">
              <a:solidFill>
                <a:srgbClr val="0000CC"/>
              </a:solidFill>
              <a:prstDash val="sysDot"/>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07" name="Freeform 48"/>
            <p:cNvSpPr/>
            <p:nvPr/>
          </p:nvSpPr>
          <p:spPr>
            <a:xfrm>
              <a:off x="1824" y="2832"/>
              <a:ext cx="192" cy="336"/>
            </a:xfrm>
            <a:custGeom>
              <a:avLst/>
              <a:gdLst/>
              <a:ahLst/>
              <a:cxnLst>
                <a:cxn ang="0">
                  <a:pos x="0" y="316"/>
                </a:cxn>
                <a:cxn ang="0">
                  <a:pos x="70" y="64"/>
                </a:cxn>
                <a:cxn ang="0">
                  <a:pos x="138" y="64"/>
                </a:cxn>
                <a:cxn ang="0">
                  <a:pos x="138" y="440"/>
                </a:cxn>
                <a:cxn ang="0">
                  <a:pos x="70" y="694"/>
                </a:cxn>
              </a:cxnLst>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08" name="Freeform 49"/>
            <p:cNvSpPr/>
            <p:nvPr/>
          </p:nvSpPr>
          <p:spPr>
            <a:xfrm>
              <a:off x="1776" y="1920"/>
              <a:ext cx="192" cy="336"/>
            </a:xfrm>
            <a:custGeom>
              <a:avLst/>
              <a:gdLst/>
              <a:ahLst/>
              <a:cxnLst>
                <a:cxn ang="0">
                  <a:pos x="0" y="316"/>
                </a:cxn>
                <a:cxn ang="0">
                  <a:pos x="70" y="64"/>
                </a:cxn>
                <a:cxn ang="0">
                  <a:pos x="138" y="64"/>
                </a:cxn>
                <a:cxn ang="0">
                  <a:pos x="138" y="440"/>
                </a:cxn>
                <a:cxn ang="0">
                  <a:pos x="70" y="694"/>
                </a:cxn>
              </a:cxnLst>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09" name="Freeform 50"/>
            <p:cNvSpPr/>
            <p:nvPr/>
          </p:nvSpPr>
          <p:spPr>
            <a:xfrm>
              <a:off x="3024" y="2880"/>
              <a:ext cx="192" cy="336"/>
            </a:xfrm>
            <a:custGeom>
              <a:avLst/>
              <a:gdLst/>
              <a:ahLst/>
              <a:cxnLst>
                <a:cxn ang="0">
                  <a:pos x="0" y="316"/>
                </a:cxn>
                <a:cxn ang="0">
                  <a:pos x="70" y="64"/>
                </a:cxn>
                <a:cxn ang="0">
                  <a:pos x="138" y="64"/>
                </a:cxn>
                <a:cxn ang="0">
                  <a:pos x="138" y="440"/>
                </a:cxn>
                <a:cxn ang="0">
                  <a:pos x="70" y="694"/>
                </a:cxn>
              </a:cxnLst>
              <a:pathLst>
                <a:path w="208" h="264">
                  <a:moveTo>
                    <a:pt x="0" y="120"/>
                  </a:moveTo>
                  <a:cubicBezTo>
                    <a:pt x="32" y="80"/>
                    <a:pt x="64" y="40"/>
                    <a:pt x="96" y="24"/>
                  </a:cubicBezTo>
                  <a:cubicBezTo>
                    <a:pt x="128" y="8"/>
                    <a:pt x="176" y="0"/>
                    <a:pt x="192" y="24"/>
                  </a:cubicBezTo>
                  <a:cubicBezTo>
                    <a:pt x="208" y="48"/>
                    <a:pt x="208" y="128"/>
                    <a:pt x="192" y="168"/>
                  </a:cubicBezTo>
                  <a:cubicBezTo>
                    <a:pt x="176" y="208"/>
                    <a:pt x="136" y="236"/>
                    <a:pt x="96" y="264"/>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0" name="Freeform 51"/>
            <p:cNvSpPr/>
            <p:nvPr/>
          </p:nvSpPr>
          <p:spPr>
            <a:xfrm>
              <a:off x="3456" y="2400"/>
              <a:ext cx="248" cy="240"/>
            </a:xfrm>
            <a:custGeom>
              <a:avLst/>
              <a:gdLst/>
              <a:ahLst/>
              <a:cxnLst>
                <a:cxn ang="0">
                  <a:pos x="104" y="0"/>
                </a:cxn>
                <a:cxn ang="0">
                  <a:pos x="8" y="351"/>
                </a:cxn>
                <a:cxn ang="0">
                  <a:pos x="56" y="469"/>
                </a:cxn>
                <a:cxn ang="0">
                  <a:pos x="200" y="351"/>
                </a:cxn>
                <a:cxn ang="0">
                  <a:pos x="248" y="235"/>
                </a:cxn>
              </a:cxnLst>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1" name="Freeform 52"/>
            <p:cNvSpPr/>
            <p:nvPr/>
          </p:nvSpPr>
          <p:spPr>
            <a:xfrm>
              <a:off x="3456" y="1440"/>
              <a:ext cx="248" cy="240"/>
            </a:xfrm>
            <a:custGeom>
              <a:avLst/>
              <a:gdLst/>
              <a:ahLst/>
              <a:cxnLst>
                <a:cxn ang="0">
                  <a:pos x="104" y="0"/>
                </a:cxn>
                <a:cxn ang="0">
                  <a:pos x="8" y="351"/>
                </a:cxn>
                <a:cxn ang="0">
                  <a:pos x="56" y="469"/>
                </a:cxn>
                <a:cxn ang="0">
                  <a:pos x="200" y="351"/>
                </a:cxn>
                <a:cxn ang="0">
                  <a:pos x="248" y="235"/>
                </a:cxn>
              </a:cxnLst>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2" name="Freeform 53"/>
            <p:cNvSpPr/>
            <p:nvPr/>
          </p:nvSpPr>
          <p:spPr>
            <a:xfrm>
              <a:off x="2208" y="1440"/>
              <a:ext cx="248" cy="240"/>
            </a:xfrm>
            <a:custGeom>
              <a:avLst/>
              <a:gdLst/>
              <a:ahLst/>
              <a:cxnLst>
                <a:cxn ang="0">
                  <a:pos x="104" y="0"/>
                </a:cxn>
                <a:cxn ang="0">
                  <a:pos x="8" y="351"/>
                </a:cxn>
                <a:cxn ang="0">
                  <a:pos x="56" y="469"/>
                </a:cxn>
                <a:cxn ang="0">
                  <a:pos x="200" y="351"/>
                </a:cxn>
                <a:cxn ang="0">
                  <a:pos x="248" y="235"/>
                </a:cxn>
              </a:cxnLst>
              <a:pathLst>
                <a:path w="248" h="192">
                  <a:moveTo>
                    <a:pt x="104" y="0"/>
                  </a:moveTo>
                  <a:cubicBezTo>
                    <a:pt x="60" y="56"/>
                    <a:pt x="16" y="112"/>
                    <a:pt x="8" y="144"/>
                  </a:cubicBezTo>
                  <a:cubicBezTo>
                    <a:pt x="0" y="176"/>
                    <a:pt x="24" y="192"/>
                    <a:pt x="56" y="192"/>
                  </a:cubicBezTo>
                  <a:cubicBezTo>
                    <a:pt x="88" y="192"/>
                    <a:pt x="168" y="160"/>
                    <a:pt x="200" y="144"/>
                  </a:cubicBezTo>
                  <a:cubicBezTo>
                    <a:pt x="232" y="128"/>
                    <a:pt x="240" y="112"/>
                    <a:pt x="248"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3" name="Freeform 54"/>
            <p:cNvSpPr/>
            <p:nvPr/>
          </p:nvSpPr>
          <p:spPr>
            <a:xfrm>
              <a:off x="3456" y="2880"/>
              <a:ext cx="288" cy="200"/>
            </a:xfrm>
            <a:custGeom>
              <a:avLst/>
              <a:gdLst/>
              <a:ahLst/>
              <a:cxnLst>
                <a:cxn ang="0">
                  <a:pos x="288" y="104"/>
                </a:cxn>
                <a:cxn ang="0">
                  <a:pos x="96" y="8"/>
                </a:cxn>
                <a:cxn ang="0">
                  <a:pos x="0" y="56"/>
                </a:cxn>
                <a:cxn ang="0">
                  <a:pos x="96" y="152"/>
                </a:cxn>
                <a:cxn ang="0">
                  <a:pos x="192" y="200"/>
                </a:cxn>
              </a:cxnLst>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4" name="Freeform 55"/>
            <p:cNvSpPr/>
            <p:nvPr/>
          </p:nvSpPr>
          <p:spPr>
            <a:xfrm>
              <a:off x="2256" y="2880"/>
              <a:ext cx="288" cy="200"/>
            </a:xfrm>
            <a:custGeom>
              <a:avLst/>
              <a:gdLst/>
              <a:ahLst/>
              <a:cxnLst>
                <a:cxn ang="0">
                  <a:pos x="288" y="104"/>
                </a:cxn>
                <a:cxn ang="0">
                  <a:pos x="96" y="8"/>
                </a:cxn>
                <a:cxn ang="0">
                  <a:pos x="0" y="56"/>
                </a:cxn>
                <a:cxn ang="0">
                  <a:pos x="96" y="152"/>
                </a:cxn>
                <a:cxn ang="0">
                  <a:pos x="192" y="200"/>
                </a:cxn>
              </a:cxnLst>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5" name="Freeform 56"/>
            <p:cNvSpPr/>
            <p:nvPr/>
          </p:nvSpPr>
          <p:spPr>
            <a:xfrm>
              <a:off x="1728" y="1488"/>
              <a:ext cx="296" cy="192"/>
            </a:xfrm>
            <a:custGeom>
              <a:avLst/>
              <a:gdLst/>
              <a:ahLst/>
              <a:cxnLst>
                <a:cxn ang="0">
                  <a:pos x="144" y="0"/>
                </a:cxn>
                <a:cxn ang="0">
                  <a:pos x="288" y="96"/>
                </a:cxn>
                <a:cxn ang="0">
                  <a:pos x="192" y="192"/>
                </a:cxn>
                <a:cxn ang="0">
                  <a:pos x="0" y="96"/>
                </a:cxn>
              </a:cxnLst>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6" name="Freeform 57"/>
            <p:cNvSpPr/>
            <p:nvPr/>
          </p:nvSpPr>
          <p:spPr>
            <a:xfrm>
              <a:off x="2976" y="1488"/>
              <a:ext cx="296" cy="192"/>
            </a:xfrm>
            <a:custGeom>
              <a:avLst/>
              <a:gdLst/>
              <a:ahLst/>
              <a:cxnLst>
                <a:cxn ang="0">
                  <a:pos x="144" y="0"/>
                </a:cxn>
                <a:cxn ang="0">
                  <a:pos x="288" y="96"/>
                </a:cxn>
                <a:cxn ang="0">
                  <a:pos x="192" y="192"/>
                </a:cxn>
                <a:cxn ang="0">
                  <a:pos x="0" y="96"/>
                </a:cxn>
              </a:cxnLst>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7" name="Freeform 58"/>
            <p:cNvSpPr/>
            <p:nvPr/>
          </p:nvSpPr>
          <p:spPr>
            <a:xfrm>
              <a:off x="3456" y="1920"/>
              <a:ext cx="288" cy="200"/>
            </a:xfrm>
            <a:custGeom>
              <a:avLst/>
              <a:gdLst/>
              <a:ahLst/>
              <a:cxnLst>
                <a:cxn ang="0">
                  <a:pos x="288" y="104"/>
                </a:cxn>
                <a:cxn ang="0">
                  <a:pos x="96" y="8"/>
                </a:cxn>
                <a:cxn ang="0">
                  <a:pos x="0" y="56"/>
                </a:cxn>
                <a:cxn ang="0">
                  <a:pos x="96" y="152"/>
                </a:cxn>
                <a:cxn ang="0">
                  <a:pos x="192" y="200"/>
                </a:cxn>
              </a:cxnLst>
              <a:pathLst>
                <a:path w="288" h="200">
                  <a:moveTo>
                    <a:pt x="288" y="104"/>
                  </a:moveTo>
                  <a:cubicBezTo>
                    <a:pt x="216" y="60"/>
                    <a:pt x="144" y="16"/>
                    <a:pt x="96" y="8"/>
                  </a:cubicBezTo>
                  <a:cubicBezTo>
                    <a:pt x="48" y="0"/>
                    <a:pt x="0" y="32"/>
                    <a:pt x="0" y="56"/>
                  </a:cubicBezTo>
                  <a:cubicBezTo>
                    <a:pt x="0" y="80"/>
                    <a:pt x="64" y="128"/>
                    <a:pt x="96" y="152"/>
                  </a:cubicBezTo>
                  <a:cubicBezTo>
                    <a:pt x="128" y="176"/>
                    <a:pt x="176" y="192"/>
                    <a:pt x="192" y="200"/>
                  </a:cubicBezTo>
                </a:path>
              </a:pathLst>
            </a:custGeom>
            <a:noFill/>
            <a:ln w="25400" cap="flat" cmpd="sng">
              <a:solidFill>
                <a:srgbClr val="0000CC"/>
              </a:solidFill>
              <a:prstDash val="sysDot"/>
              <a:round/>
              <a:headEnd type="none" w="med" len="med"/>
              <a:tailEnd type="none" w="med" len="med"/>
            </a:ln>
          </p:spPr>
          <p:txBody>
            <a:bodyPr/>
            <a:p>
              <a:endParaRPr lang="zh-CN" altLang="en-US"/>
            </a:p>
          </p:txBody>
        </p:sp>
        <p:sp>
          <p:nvSpPr>
            <p:cNvPr id="41018" name="Freeform 59"/>
            <p:cNvSpPr/>
            <p:nvPr/>
          </p:nvSpPr>
          <p:spPr>
            <a:xfrm>
              <a:off x="1824" y="2448"/>
              <a:ext cx="296" cy="192"/>
            </a:xfrm>
            <a:custGeom>
              <a:avLst/>
              <a:gdLst/>
              <a:ahLst/>
              <a:cxnLst>
                <a:cxn ang="0">
                  <a:pos x="144" y="0"/>
                </a:cxn>
                <a:cxn ang="0">
                  <a:pos x="288" y="96"/>
                </a:cxn>
                <a:cxn ang="0">
                  <a:pos x="192" y="192"/>
                </a:cxn>
                <a:cxn ang="0">
                  <a:pos x="0" y="96"/>
                </a:cxn>
              </a:cxnLst>
              <a:pathLst>
                <a:path w="296" h="192">
                  <a:moveTo>
                    <a:pt x="144" y="0"/>
                  </a:moveTo>
                  <a:cubicBezTo>
                    <a:pt x="212" y="32"/>
                    <a:pt x="280" y="64"/>
                    <a:pt x="288" y="96"/>
                  </a:cubicBezTo>
                  <a:cubicBezTo>
                    <a:pt x="296" y="128"/>
                    <a:pt x="240" y="192"/>
                    <a:pt x="192" y="192"/>
                  </a:cubicBezTo>
                  <a:cubicBezTo>
                    <a:pt x="144" y="192"/>
                    <a:pt x="72" y="144"/>
                    <a:pt x="0" y="96"/>
                  </a:cubicBezTo>
                </a:path>
              </a:pathLst>
            </a:custGeom>
            <a:noFill/>
            <a:ln w="25400" cap="flat" cmpd="sng">
              <a:solidFill>
                <a:srgbClr val="0000CC"/>
              </a:solidFill>
              <a:prstDash val="sysDot"/>
              <a:round/>
              <a:headEnd type="none" w="med" len="med"/>
              <a:tailEnd type="none" w="med" len="med"/>
            </a:ln>
          </p:spPr>
          <p:txBody>
            <a:bodyPr/>
            <a:p>
              <a:endParaRPr lang="zh-CN" altLang="en-US"/>
            </a:p>
          </p:txBody>
        </p:sp>
      </p:grpSp>
      <p:sp>
        <p:nvSpPr>
          <p:cNvPr id="20540" name="Text Box 60"/>
          <p:cNvSpPr txBox="1"/>
          <p:nvPr/>
        </p:nvSpPr>
        <p:spPr>
          <a:xfrm>
            <a:off x="5638800" y="2177733"/>
            <a:ext cx="1905000" cy="491490"/>
          </a:xfrm>
          <a:prstGeom prst="rect">
            <a:avLst/>
          </a:prstGeom>
          <a:noFill/>
          <a:ln w="38100">
            <a:noFill/>
          </a:ln>
        </p:spPr>
        <p:txBody>
          <a:bodyPr anchor="ctr" anchorCtr="0">
            <a:spAutoFit/>
          </a:bodyPr>
          <a:p>
            <a:r>
              <a:rPr lang="zh-CN" altLang="en-US" sz="2600" b="1" dirty="0">
                <a:solidFill>
                  <a:srgbClr val="FF0000"/>
                </a:solidFill>
                <a:latin typeface="Times New Roman" panose="02020603050405020304" pitchFamily="18" charset="0"/>
                <a:ea typeface="宋体" panose="02010600030101010101" pitchFamily="2" charset="-122"/>
              </a:rPr>
              <a:t>简化模型：</a:t>
            </a:r>
            <a:endParaRPr lang="zh-CN" altLang="en-US" sz="2600" b="1" dirty="0">
              <a:solidFill>
                <a:srgbClr val="0000CC"/>
              </a:solidFill>
              <a:latin typeface="Times New Roman" panose="02020603050405020304" pitchFamily="18" charset="0"/>
              <a:ea typeface="宋体" panose="02010600030101010101" pitchFamily="2" charset="-122"/>
            </a:endParaRPr>
          </a:p>
        </p:txBody>
      </p:sp>
      <p:grpSp>
        <p:nvGrpSpPr>
          <p:cNvPr id="6" name="Group 61"/>
          <p:cNvGrpSpPr/>
          <p:nvPr/>
        </p:nvGrpSpPr>
        <p:grpSpPr>
          <a:xfrm>
            <a:off x="5867400" y="2850515"/>
            <a:ext cx="1447800" cy="1143000"/>
            <a:chOff x="4416" y="2064"/>
            <a:chExt cx="912" cy="720"/>
          </a:xfrm>
        </p:grpSpPr>
        <p:sp>
          <p:nvSpPr>
            <p:cNvPr id="41021" name="Rectangle 62"/>
            <p:cNvSpPr/>
            <p:nvPr/>
          </p:nvSpPr>
          <p:spPr>
            <a:xfrm>
              <a:off x="4416" y="2064"/>
              <a:ext cx="912" cy="720"/>
            </a:xfrm>
            <a:prstGeom prst="rect">
              <a:avLst/>
            </a:prstGeom>
            <a:noFill/>
            <a:ln w="25400" cap="flat" cmpd="sng">
              <a:solidFill>
                <a:srgbClr val="6600FF"/>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22" name="Oval 63"/>
            <p:cNvSpPr/>
            <p:nvPr/>
          </p:nvSpPr>
          <p:spPr>
            <a:xfrm>
              <a:off x="4704" y="2304"/>
              <a:ext cx="288" cy="288"/>
            </a:xfrm>
            <a:prstGeom prst="ellipse">
              <a:avLst/>
            </a:prstGeom>
            <a:no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1023" name="Line 64"/>
            <p:cNvSpPr/>
            <p:nvPr/>
          </p:nvSpPr>
          <p:spPr>
            <a:xfrm>
              <a:off x="4752" y="2448"/>
              <a:ext cx="192" cy="0"/>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41024" name="Oval 65"/>
            <p:cNvSpPr/>
            <p:nvPr/>
          </p:nvSpPr>
          <p:spPr>
            <a:xfrm>
              <a:off x="4992" y="2208"/>
              <a:ext cx="96" cy="96"/>
            </a:xfrm>
            <a:prstGeom prst="ellipse">
              <a:avLst/>
            </a:prstGeom>
            <a:no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7" name="Group 66"/>
          <p:cNvGrpSpPr/>
          <p:nvPr/>
        </p:nvGrpSpPr>
        <p:grpSpPr>
          <a:xfrm>
            <a:off x="900113" y="5373688"/>
            <a:ext cx="7735887" cy="1674812"/>
            <a:chOff x="720" y="3322"/>
            <a:chExt cx="4873" cy="1055"/>
          </a:xfrm>
        </p:grpSpPr>
        <p:sp>
          <p:nvSpPr>
            <p:cNvPr id="41026" name="Text Box 67"/>
            <p:cNvSpPr txBox="1"/>
            <p:nvPr/>
          </p:nvSpPr>
          <p:spPr>
            <a:xfrm>
              <a:off x="720" y="3561"/>
              <a:ext cx="1248" cy="308"/>
            </a:xfrm>
            <a:prstGeom prst="rect">
              <a:avLst/>
            </a:prstGeom>
            <a:noFill/>
            <a:ln w="38100">
              <a:noFill/>
            </a:ln>
          </p:spPr>
          <p:txBody>
            <a:bodyPr anchor="ctr" anchorCtr="0">
              <a:spAutoFit/>
            </a:bodyPr>
            <a:p>
              <a:r>
                <a:rPr lang="en-US" altLang="zh-CN" sz="2600" b="1" dirty="0">
                  <a:solidFill>
                    <a:srgbClr val="0000CC"/>
                  </a:solidFill>
                  <a:latin typeface="Times New Roman" panose="02020603050405020304" pitchFamily="18" charset="0"/>
                  <a:ea typeface="宋体" panose="02010600030101010101" pitchFamily="2" charset="-122"/>
                </a:rPr>
                <a:t>P </a:t>
              </a:r>
              <a:r>
                <a:rPr lang="zh-CN" altLang="en-US" sz="2600" b="1" dirty="0">
                  <a:solidFill>
                    <a:srgbClr val="0000CC"/>
                  </a:solidFill>
                  <a:latin typeface="Times New Roman" panose="02020603050405020304" pitchFamily="18" charset="0"/>
                  <a:ea typeface="宋体" panose="02010600030101010101" pitchFamily="2" charset="-122"/>
                </a:rPr>
                <a:t>型半导体</a:t>
              </a:r>
              <a:endParaRPr lang="zh-CN" altLang="en-US" sz="2600" b="1" dirty="0">
                <a:solidFill>
                  <a:srgbClr val="0000CC"/>
                </a:solidFill>
                <a:latin typeface="Times New Roman" panose="02020603050405020304" pitchFamily="18" charset="0"/>
                <a:ea typeface="宋体" panose="02010600030101010101" pitchFamily="2" charset="-122"/>
              </a:endParaRPr>
            </a:p>
          </p:txBody>
        </p:sp>
        <p:sp>
          <p:nvSpPr>
            <p:cNvPr id="41027" name="AutoShape 68"/>
            <p:cNvSpPr/>
            <p:nvPr/>
          </p:nvSpPr>
          <p:spPr>
            <a:xfrm>
              <a:off x="1920" y="3408"/>
              <a:ext cx="192" cy="576"/>
            </a:xfrm>
            <a:prstGeom prst="leftBrace">
              <a:avLst>
                <a:gd name="adj1" fmla="val 25000"/>
                <a:gd name="adj2" fmla="val 51565"/>
              </a:avLst>
            </a:prstGeom>
            <a:noFill/>
            <a:ln w="25400" cap="flat" cmpd="sng">
              <a:solidFill>
                <a:srgbClr val="FF0000"/>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2836" name="Text Box 69"/>
            <p:cNvSpPr txBox="1"/>
            <p:nvPr/>
          </p:nvSpPr>
          <p:spPr>
            <a:xfrm>
              <a:off x="2126" y="3820"/>
              <a:ext cx="3467" cy="557"/>
            </a:xfrm>
            <a:prstGeom prst="rect">
              <a:avLst/>
            </a:prstGeom>
            <a:noFill/>
            <a:ln w="38100">
              <a:noFill/>
              <a:miter/>
            </a:ln>
          </p:spPr>
          <p:txBody>
            <a:bodyPr wrap="square" anchor="ctr">
              <a:spAutoFit/>
            </a:bodyPr>
            <a:p>
              <a:r>
                <a:rPr lang="zh-CN" altLang="en-US" sz="2600" b="1" noProof="1" dirty="0">
                  <a:solidFill>
                    <a:srgbClr val="FF0000"/>
                  </a:solidFill>
                  <a:latin typeface="Times New Roman" panose="02020603050405020304" pitchFamily="18" charset="0"/>
                  <a:ea typeface="宋体" panose="02010600030101010101" pitchFamily="2" charset="-122"/>
                  <a:cs typeface="+mn-ea"/>
                </a:rPr>
                <a:t>少子</a:t>
              </a:r>
              <a:r>
                <a:rPr lang="en-US" altLang="zh-CN" sz="2600" b="1" noProof="1" dirty="0">
                  <a:solidFill>
                    <a:srgbClr val="FF0000"/>
                  </a:solidFill>
                  <a:latin typeface="Times New Roman" panose="02020603050405020304" pitchFamily="18" charset="0"/>
                  <a:ea typeface="宋体" panose="02010600030101010101" pitchFamily="2" charset="-122"/>
                  <a:cs typeface="+mn-ea"/>
                </a:rPr>
                <a:t>——</a:t>
              </a:r>
              <a:r>
                <a:rPr lang="zh-CN" altLang="en-US" sz="2600" b="1" noProof="1" dirty="0">
                  <a:solidFill>
                    <a:srgbClr val="FF0000"/>
                  </a:solidFill>
                  <a:latin typeface="Times New Roman" panose="02020603050405020304" pitchFamily="18" charset="0"/>
                  <a:ea typeface="宋体" panose="02010600030101010101" pitchFamily="2" charset="-122"/>
                  <a:cs typeface="+mn-ea"/>
                </a:rPr>
                <a:t>自由电子</a:t>
              </a:r>
              <a:r>
                <a:rPr lang="en-US" altLang="zh-CN" sz="2600" b="1" noProof="1" dirty="0">
                  <a:solidFill>
                    <a:srgbClr val="FF0000"/>
                  </a:solidFill>
                  <a:latin typeface="Times New Roman" panose="02020603050405020304" pitchFamily="18" charset="0"/>
                  <a:ea typeface="宋体" panose="02010600030101010101" pitchFamily="2" charset="-122"/>
                  <a:cs typeface="+mn-ea"/>
                </a:rPr>
                <a:t>..</a:t>
              </a:r>
              <a:r>
                <a:rPr lang="zh-CN" altLang="en-US" sz="2600" noProof="1" dirty="0">
                  <a:latin typeface="Times New Roman" panose="02020603050405020304" pitchFamily="18" charset="0"/>
                  <a:ea typeface="宋体" panose="02010600030101010101" pitchFamily="2" charset="-122"/>
                  <a:cs typeface="+mn-ea"/>
                  <a:sym typeface="+mn-ea"/>
                </a:rPr>
                <a:t>由热激发形成</a:t>
              </a:r>
              <a:endParaRPr kumimoji="1" lang="zh-CN" altLang="en-US" sz="26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endParaRPr lang="zh-CN" altLang="en-US" sz="2600" b="1" noProof="1" dirty="0">
                <a:solidFill>
                  <a:srgbClr val="FF0000"/>
                </a:solidFill>
                <a:latin typeface="Times New Roman" panose="02020603050405020304" pitchFamily="18" charset="0"/>
                <a:ea typeface="宋体" panose="02010600030101010101" pitchFamily="2" charset="-122"/>
              </a:endParaRPr>
            </a:p>
          </p:txBody>
        </p:sp>
        <p:sp>
          <p:nvSpPr>
            <p:cNvPr id="41029" name="Text Box 70"/>
            <p:cNvSpPr txBox="1"/>
            <p:nvPr/>
          </p:nvSpPr>
          <p:spPr>
            <a:xfrm>
              <a:off x="2112" y="3322"/>
              <a:ext cx="3266" cy="307"/>
            </a:xfrm>
            <a:prstGeom prst="rect">
              <a:avLst/>
            </a:prstGeom>
            <a:noFill/>
            <a:ln w="38100">
              <a:noFill/>
            </a:ln>
          </p:spPr>
          <p:txBody>
            <a:bodyPr wrap="square" anchor="ctr" anchorCtr="0">
              <a:spAutoFit/>
            </a:bodyPr>
            <a:p>
              <a:r>
                <a:rPr lang="zh-CN" altLang="en-US" sz="2600" b="1" dirty="0">
                  <a:solidFill>
                    <a:srgbClr val="FF0000"/>
                  </a:solidFill>
                  <a:latin typeface="Times New Roman" panose="02020603050405020304" pitchFamily="18" charset="0"/>
                  <a:ea typeface="宋体" panose="02010600030101010101" pitchFamily="2" charset="-122"/>
                </a:rPr>
                <a:t>多子</a:t>
              </a:r>
              <a:r>
                <a:rPr lang="en-US" altLang="zh-CN" sz="2600" b="1" dirty="0">
                  <a:solidFill>
                    <a:srgbClr val="FF0000"/>
                  </a:solidFill>
                  <a:latin typeface="Times New Roman" panose="02020603050405020304" pitchFamily="18" charset="0"/>
                  <a:ea typeface="宋体" panose="02010600030101010101" pitchFamily="2" charset="-122"/>
                </a:rPr>
                <a:t>——</a:t>
              </a:r>
              <a:r>
                <a:rPr lang="zh-CN" altLang="en-US" sz="2600" b="1" dirty="0">
                  <a:solidFill>
                    <a:srgbClr val="FF0000"/>
                  </a:solidFill>
                  <a:latin typeface="Times New Roman" panose="02020603050405020304" pitchFamily="18" charset="0"/>
                  <a:ea typeface="宋体" panose="02010600030101010101" pitchFamily="2" charset="-122"/>
                </a:rPr>
                <a:t>空穴</a:t>
              </a:r>
              <a:r>
                <a:rPr lang="en-US" altLang="zh-CN" sz="2600" b="1" dirty="0">
                  <a:solidFill>
                    <a:srgbClr val="FF0000"/>
                  </a:solidFill>
                  <a:latin typeface="Times New Roman" panose="02020603050405020304" pitchFamily="18" charset="0"/>
                  <a:ea typeface="宋体" panose="02010600030101010101" pitchFamily="2" charset="-122"/>
                </a:rPr>
                <a:t>..</a:t>
              </a:r>
              <a:r>
                <a:rPr lang="zh-CN" altLang="en-US" sz="2600" dirty="0">
                  <a:latin typeface="Times New Roman" panose="02020603050405020304" pitchFamily="18" charset="0"/>
                  <a:ea typeface="宋体" panose="02010600030101010101" pitchFamily="2" charset="-122"/>
                  <a:sym typeface="黑体" panose="02010609060101010101" pitchFamily="2" charset="-122"/>
                </a:rPr>
                <a:t>主要由掺杂形成</a:t>
              </a:r>
              <a:endParaRPr lang="zh-CN" altLang="en-US" sz="2600" b="1" dirty="0">
                <a:solidFill>
                  <a:srgbClr val="FF0000"/>
                </a:solidFill>
                <a:latin typeface="Times New Roman" panose="02020603050405020304" pitchFamily="18" charset="0"/>
                <a:ea typeface="宋体" panose="02010600030101010101" pitchFamily="2" charset="-122"/>
              </a:endParaRPr>
            </a:p>
          </p:txBody>
        </p:sp>
      </p:grpSp>
      <p:sp>
        <p:nvSpPr>
          <p:cNvPr id="20551" name="Rectangle 71"/>
          <p:cNvSpPr>
            <a:spLocks noChangeArrowheads="1"/>
          </p:cNvSpPr>
          <p:nvPr/>
        </p:nvSpPr>
        <p:spPr bwMode="auto">
          <a:xfrm>
            <a:off x="2612549" y="1194753"/>
            <a:ext cx="6260465" cy="521970"/>
          </a:xfrm>
          <a:prstGeom prst="rect">
            <a:avLst/>
          </a:prstGeom>
          <a:noFill/>
          <a:ln w="25400">
            <a:noFill/>
            <a:miter lim="800000"/>
          </a:ln>
          <a:effectLst/>
        </p:spPr>
        <p:txBody>
          <a:bodyPr wrap="none">
            <a:spAutoFit/>
          </a:bodyPr>
          <a:lstStyle/>
          <a:p>
            <a:pPr marL="0" marR="0" lvl="0" indent="0" algn="ctr" defTabSz="914400" rtl="0" eaLnBrk="1" fontAlgn="base" latinLnBrk="0" hangingPunct="1">
              <a:spcBef>
                <a:spcPct val="0"/>
              </a:spcBef>
              <a:spcAft>
                <a:spcPct val="0"/>
              </a:spcAft>
              <a:buClr>
                <a:srgbClr val="0000CC"/>
              </a:buClr>
              <a:buSzTx/>
              <a:buFont typeface="Wingdings" panose="05000000000000000000" pitchFamily="2" charset="2"/>
              <a:buNone/>
              <a:defRPr/>
            </a:pP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本征半导体中掺入少量</a:t>
            </a: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三价</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元素构成。</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grpSp>
        <p:nvGrpSpPr>
          <p:cNvPr id="39937" name="Group 4"/>
          <p:cNvGrpSpPr/>
          <p:nvPr/>
        </p:nvGrpSpPr>
        <p:grpSpPr>
          <a:xfrm>
            <a:off x="0" y="404813"/>
            <a:ext cx="9144000" cy="647700"/>
            <a:chOff x="0" y="255"/>
            <a:chExt cx="5760" cy="408"/>
          </a:xfrm>
        </p:grpSpPr>
        <p:sp>
          <p:nvSpPr>
            <p:cNvPr id="39938" name="Rectangle 5"/>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1.1.2  </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杂质半导体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39939" name="Line 6"/>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5" name="文本框 4"/>
          <p:cNvSpPr txBox="1"/>
          <p:nvPr/>
        </p:nvSpPr>
        <p:spPr>
          <a:xfrm>
            <a:off x="4561205" y="4485005"/>
            <a:ext cx="4450080" cy="570865"/>
          </a:xfrm>
          <a:prstGeom prst="rect">
            <a:avLst/>
          </a:prstGeom>
          <a:noFill/>
        </p:spPr>
        <p:txBody>
          <a:bodyPr wrap="none" rtlCol="0">
            <a:spAutoFit/>
          </a:bodyPr>
          <a:p>
            <a:pPr>
              <a:lnSpc>
                <a:spcPct val="130000"/>
              </a:lnSpc>
            </a:pPr>
            <a:r>
              <a:rPr lang="zh-CN" altLang="en-US" sz="2400" dirty="0" smtClean="0">
                <a:latin typeface="Arial" panose="020B0604020202020204" pitchFamily="34" charset="0"/>
                <a:ea typeface="微软雅黑" panose="020B0503020204020204" charset="-122"/>
              </a:rPr>
              <a:t>杂质原子成为带负</a:t>
            </a:r>
            <a:r>
              <a:rPr lang="zh-CN" altLang="en-US" sz="2400" dirty="0" smtClean="0">
                <a:latin typeface="Arial" panose="020B0604020202020204" pitchFamily="34" charset="0"/>
                <a:ea typeface="微软雅黑" panose="020B0503020204020204" charset="-122"/>
              </a:rPr>
              <a:t>电荷的离子？</a:t>
            </a:r>
            <a:endParaRPr lang="zh-CN" altLang="en-US" sz="2400" dirty="0" smtClean="0">
              <a:latin typeface="Arial" panose="020B0604020202020204" pitchFamily="34" charset="0"/>
              <a:ea typeface="微软雅黑" panose="020B0503020204020204" charset="-122"/>
            </a:endParaRP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par>
                          <p:cTn id="8" fill="hold">
                            <p:stCondLst>
                              <p:cond delay="500"/>
                            </p:stCondLst>
                            <p:childTnLst>
                              <p:par>
                                <p:cTn id="9" presetID="5" presetClass="entr" presetSubtype="10" fill="hold" grpId="0" nodeType="afterEffect">
                                  <p:stCondLst>
                                    <p:cond delay="1000"/>
                                  </p:stCondLst>
                                  <p:childTnLst>
                                    <p:set>
                                      <p:cBhvr>
                                        <p:cTn id="10" dur="1" fill="hold">
                                          <p:stCondLst>
                                            <p:cond delay="0"/>
                                          </p:stCondLst>
                                        </p:cTn>
                                        <p:tgtEl>
                                          <p:spTgt spid="20551"/>
                                        </p:tgtEl>
                                        <p:attrNameLst>
                                          <p:attrName>style.visibility</p:attrName>
                                        </p:attrNameLst>
                                      </p:cBhvr>
                                      <p:to>
                                        <p:strVal val="visible"/>
                                      </p:to>
                                    </p:set>
                                    <p:animEffect transition="in" filter="checkerboard(across)">
                                      <p:cBhvr>
                                        <p:cTn id="11" dur="500"/>
                                        <p:tgtEl>
                                          <p:spTgt spid="2055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540">
                                            <p:txEl>
                                              <p:charRg st="0" end="6"/>
                                            </p:txEl>
                                          </p:spTgt>
                                        </p:tgtEl>
                                        <p:attrNameLst>
                                          <p:attrName>style.visibility</p:attrName>
                                        </p:attrNameLst>
                                      </p:cBhvr>
                                      <p:to>
                                        <p:strVal val="visible"/>
                                      </p:to>
                                    </p:set>
                                    <p:animEffect transition="in" filter="wipe(left)">
                                      <p:cBhvr>
                                        <p:cTn id="21" dur="500"/>
                                        <p:tgtEl>
                                          <p:spTgt spid="20540">
                                            <p:txEl>
                                              <p:charRg st="0" end="6"/>
                                            </p:txEl>
                                          </p:spTgt>
                                        </p:tgtEl>
                                      </p:cBhvr>
                                    </p:animEffect>
                                  </p:childTnLst>
                                </p:cTn>
                              </p:par>
                            </p:childTnLst>
                          </p:cTn>
                        </p:par>
                        <p:par>
                          <p:cTn id="22" fill="hold">
                            <p:stCondLst>
                              <p:cond delay="500"/>
                            </p:stCondLst>
                            <p:childTnLst>
                              <p:par>
                                <p:cTn id="23" presetID="2" presetClass="entr" presetSubtype="2"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1+#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blinds(horizontal)">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strips(down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 calcmode="lin" valueType="num">
                                      <p:cBhvr additive="base">
                                        <p:cTn id="50"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1"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nodeType="clickEffect">
                                  <p:stCondLst>
                                    <p:cond delay="0"/>
                                  </p:stCondLst>
                                  <p:childTnLst>
                                    <p:animEffect transition="out" filter="wipe(down)">
                                      <p:cBhvr>
                                        <p:cTn id="55" dur="500"/>
                                        <p:tgtEl>
                                          <p:spTgt spid="5">
                                            <p:txEl>
                                              <p:pRg st="0" end="0"/>
                                            </p:txEl>
                                          </p:spTgt>
                                        </p:tgtEl>
                                      </p:cBhvr>
                                    </p:animEffect>
                                    <p:set>
                                      <p:cBhvr>
                                        <p:cTn id="56"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nimBg="1"/>
      <p:bldP spid="20540" grpId="0" build="p"/>
      <p:bldP spid="20551" grpId="0" bldLvl="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algn="ctr"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绪论</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79705" y="1340485"/>
            <a:ext cx="8677275" cy="4838700"/>
          </a:xfrm>
          <a:prstGeom prst="rect">
            <a:avLst/>
          </a:prstGeom>
        </p:spPr>
      </p:pic>
    </p:spTree>
    <p:custDataLst>
      <p:tags r:id="rId2"/>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a:spLocks noChangeArrowheads="1"/>
          </p:cNvSpPr>
          <p:nvPr/>
        </p:nvSpPr>
        <p:spPr bwMode="auto">
          <a:xfrm>
            <a:off x="320358" y="1273810"/>
            <a:ext cx="8001000" cy="1124585"/>
          </a:xfrm>
          <a:prstGeom prst="rect">
            <a:avLst/>
          </a:prstGeom>
          <a:noFill/>
          <a:ln w="9525">
            <a:noFill/>
            <a:miter lim="800000"/>
          </a:ln>
          <a:effectLst/>
        </p:spPr>
        <p:txBody>
          <a:bodyPr>
            <a:spAutoFit/>
          </a:bodyPr>
          <a:lstStyle/>
          <a:p>
            <a:pPr marR="0" defTabSz="914400">
              <a:lnSpc>
                <a:spcPct val="120000"/>
              </a:lnSpc>
              <a:buClrTx/>
              <a:buSzTx/>
              <a:defRPr/>
            </a:pPr>
            <a:r>
              <a:rPr kumimoji="1" lang="en-US" altLang="zh-CN"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掺入杂质对本征半导体的导电性有很大的影响，一些典型的数据如下</a:t>
            </a:r>
            <a:r>
              <a:rPr kumimoji="1" lang="en-US" altLang="zh-CN"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en-US" altLang="zh-CN" sz="2800" b="1"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2" name="Group 3"/>
          <p:cNvGrpSpPr/>
          <p:nvPr/>
        </p:nvGrpSpPr>
        <p:grpSpPr>
          <a:xfrm>
            <a:off x="658813" y="3418205"/>
            <a:ext cx="7696200" cy="946150"/>
            <a:chOff x="912" y="1795"/>
            <a:chExt cx="4560" cy="596"/>
          </a:xfrm>
        </p:grpSpPr>
        <p:sp>
          <p:nvSpPr>
            <p:cNvPr id="21508" name="Text Box 4"/>
            <p:cNvSpPr txBox="1">
              <a:spLocks noChangeArrowheads="1"/>
            </p:cNvSpPr>
            <p:nvPr/>
          </p:nvSpPr>
          <p:spPr bwMode="auto">
            <a:xfrm>
              <a:off x="912" y="1795"/>
              <a:ext cx="4560" cy="596"/>
            </a:xfrm>
            <a:prstGeom prst="rect">
              <a:avLst/>
            </a:prstGeom>
            <a:noFill/>
            <a:ln w="9525">
              <a:noFill/>
              <a:miter lim="800000"/>
            </a:ln>
            <a:effectLst/>
          </p:spPr>
          <p:txBody>
            <a:bodyPr>
              <a:spAutoFit/>
            </a:bodyPr>
            <a:p>
              <a:r>
                <a:rPr lang="en-US" altLang="zh-CN" sz="2800" b="1" i="1" noProof="1" dirty="0">
                  <a:solidFill>
                    <a:srgbClr val="003300"/>
                  </a:solidFill>
                  <a:latin typeface="Times New Roman" panose="02020603050405020304" pitchFamily="18" charset="0"/>
                  <a:ea typeface="楷体_GB2312" pitchFamily="49" charset="-122"/>
                  <a:cs typeface="+mn-cs"/>
                </a:rPr>
                <a:t>      </a:t>
              </a:r>
              <a:r>
                <a:rPr lang="en-US" altLang="zh-CN" sz="2800" b="1" i="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T</a:t>
              </a:r>
              <a:r>
                <a:rPr lang="en-US" altLang="zh-CN"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=300K</a:t>
              </a:r>
              <a:r>
                <a:rPr lang="zh-CN" altLang="en-US"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室温下</a:t>
              </a:r>
              <a:r>
                <a:rPr lang="en-US" altLang="zh-CN"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a:t>
              </a:r>
              <a:r>
                <a:rPr lang="zh-CN" altLang="en-US"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本征硅的电子和空穴浓度</a:t>
              </a:r>
              <a:r>
                <a:rPr lang="en-US" altLang="zh-CN"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a:t>
              </a:r>
              <a:endParaRPr lang="en-US" altLang="zh-CN"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endParaRPr>
            </a:p>
            <a:p>
              <a:r>
                <a:rPr lang="en-US" altLang="zh-CN" sz="2800" b="1" noProof="1" dirty="0">
                  <a:solidFill>
                    <a:srgbClr val="003300"/>
                  </a:solidFill>
                  <a:latin typeface="Times New Roman" panose="02020603050405020304" pitchFamily="18" charset="0"/>
                  <a:ea typeface="楷体_GB2312" pitchFamily="49" charset="-122"/>
                  <a:cs typeface="+mn-cs"/>
                </a:rPr>
                <a:t>                                               </a:t>
              </a:r>
              <a:r>
                <a:rPr lang="en-US" altLang="zh-CN" sz="2800" b="1" i="1" noProof="1" dirty="0">
                  <a:solidFill>
                    <a:srgbClr val="FF3300"/>
                  </a:solidFill>
                  <a:latin typeface="Times New Roman" panose="02020603050405020304" pitchFamily="18" charset="0"/>
                  <a:ea typeface="楷体_GB2312" pitchFamily="49" charset="-122"/>
                  <a:cs typeface="+mn-cs"/>
                </a:rPr>
                <a:t>n </a:t>
              </a:r>
              <a:r>
                <a:rPr lang="en-US" altLang="zh-CN" sz="2800" b="1" noProof="1" dirty="0">
                  <a:solidFill>
                    <a:srgbClr val="FF3300"/>
                  </a:solidFill>
                  <a:latin typeface="Times New Roman" panose="02020603050405020304" pitchFamily="18" charset="0"/>
                  <a:ea typeface="楷体_GB2312" pitchFamily="49" charset="-122"/>
                  <a:cs typeface="+mn-cs"/>
                </a:rPr>
                <a:t>= </a:t>
              </a:r>
              <a:r>
                <a:rPr lang="en-US" altLang="zh-CN" sz="2800" b="1" i="1" noProof="1" dirty="0">
                  <a:solidFill>
                    <a:srgbClr val="FF3300"/>
                  </a:solidFill>
                  <a:latin typeface="Times New Roman" panose="02020603050405020304" pitchFamily="18" charset="0"/>
                  <a:ea typeface="楷体_GB2312" pitchFamily="49" charset="-122"/>
                  <a:cs typeface="+mn-cs"/>
                </a:rPr>
                <a:t>p </a:t>
              </a:r>
              <a:r>
                <a:rPr lang="en-US" altLang="zh-CN" sz="2800" b="1" noProof="1" dirty="0">
                  <a:solidFill>
                    <a:srgbClr val="FF3300"/>
                  </a:solidFill>
                  <a:latin typeface="Times New Roman" panose="02020603050405020304" pitchFamily="18" charset="0"/>
                  <a:ea typeface="楷体_GB2312" pitchFamily="49" charset="-122"/>
                  <a:cs typeface="+mn-cs"/>
                </a:rPr>
                <a:t>=1.45×10</a:t>
              </a:r>
              <a:r>
                <a:rPr lang="en-US" altLang="zh-CN" sz="2800" b="1" baseline="30000" noProof="1" dirty="0">
                  <a:solidFill>
                    <a:srgbClr val="FF3300"/>
                  </a:solidFill>
                  <a:latin typeface="Times New Roman" panose="02020603050405020304" pitchFamily="18" charset="0"/>
                  <a:ea typeface="楷体_GB2312" pitchFamily="49" charset="-122"/>
                  <a:cs typeface="+mn-cs"/>
                </a:rPr>
                <a:t>10</a:t>
              </a:r>
              <a:r>
                <a:rPr lang="en-US" altLang="zh-CN" sz="2800" b="1" noProof="1" dirty="0">
                  <a:solidFill>
                    <a:srgbClr val="FF3300"/>
                  </a:solidFill>
                  <a:latin typeface="Times New Roman" panose="02020603050405020304" pitchFamily="18" charset="0"/>
                  <a:ea typeface="楷体_GB2312" pitchFamily="49" charset="-122"/>
                  <a:cs typeface="+mn-cs"/>
                </a:rPr>
                <a:t>/cm</a:t>
              </a:r>
              <a:r>
                <a:rPr lang="en-US" altLang="zh-CN" sz="2800" b="1" baseline="30000" noProof="1" dirty="0">
                  <a:solidFill>
                    <a:srgbClr val="FF3300"/>
                  </a:solidFill>
                  <a:latin typeface="Times New Roman" panose="02020603050405020304" pitchFamily="18" charset="0"/>
                  <a:ea typeface="楷体_GB2312" pitchFamily="49" charset="-122"/>
                  <a:cs typeface="+mn-cs"/>
                </a:rPr>
                <a:t>3</a:t>
              </a:r>
              <a:endParaRPr lang="en-US" altLang="zh-CN" sz="2800" b="1" noProof="1" dirty="0">
                <a:solidFill>
                  <a:srgbClr val="003300"/>
                </a:solidFill>
                <a:latin typeface="Times New Roman" panose="02020603050405020304" pitchFamily="18" charset="0"/>
                <a:ea typeface="楷体_GB2312" pitchFamily="49" charset="-122"/>
              </a:endParaRPr>
            </a:p>
          </p:txBody>
        </p:sp>
        <p:sp>
          <p:nvSpPr>
            <p:cNvPr id="41988" name="Oval 5"/>
            <p:cNvSpPr/>
            <p:nvPr/>
          </p:nvSpPr>
          <p:spPr>
            <a:xfrm>
              <a:off x="960" y="1824"/>
              <a:ext cx="240" cy="240"/>
            </a:xfrm>
            <a:prstGeom prst="ellipse">
              <a:avLst/>
            </a:prstGeom>
            <a:noFill/>
            <a:ln w="28575" cap="flat" cmpd="sng">
              <a:solidFill>
                <a:srgbClr val="0000FF"/>
              </a:solidFill>
              <a:prstDash val="solid"/>
              <a:round/>
              <a:headEnd type="none" w="med" len="med"/>
              <a:tailEnd type="none" w="med" len="med"/>
            </a:ln>
          </p:spPr>
          <p:txBody>
            <a:bodyPr wrap="none" anchor="ctr" anchorCtr="0"/>
            <a:p>
              <a:pPr algn="ctr"/>
              <a:r>
                <a:rPr lang="en-US" altLang="zh-CN" sz="2400" b="1" dirty="0">
                  <a:solidFill>
                    <a:srgbClr val="FF3300"/>
                  </a:solidFill>
                  <a:latin typeface="Times New Roman" panose="02020603050405020304" pitchFamily="18" charset="0"/>
                  <a:ea typeface="楷体_GB2312" pitchFamily="49" charset="-122"/>
                </a:rPr>
                <a:t>2</a:t>
              </a:r>
              <a:endParaRPr lang="en-US" altLang="zh-CN" sz="2400" b="1" dirty="0">
                <a:latin typeface="Times New Roman" panose="02020603050405020304" pitchFamily="18" charset="0"/>
                <a:ea typeface="楷体_GB2312" pitchFamily="49" charset="-122"/>
              </a:endParaRPr>
            </a:p>
          </p:txBody>
        </p:sp>
      </p:grpSp>
      <p:grpSp>
        <p:nvGrpSpPr>
          <p:cNvPr id="3" name="Group 6"/>
          <p:cNvGrpSpPr/>
          <p:nvPr/>
        </p:nvGrpSpPr>
        <p:grpSpPr>
          <a:xfrm>
            <a:off x="684213" y="2490788"/>
            <a:ext cx="7315200" cy="519112"/>
            <a:chOff x="912" y="2899"/>
            <a:chExt cx="4608" cy="327"/>
          </a:xfrm>
        </p:grpSpPr>
        <p:sp>
          <p:nvSpPr>
            <p:cNvPr id="21511" name="Text Box 7"/>
            <p:cNvSpPr txBox="1">
              <a:spLocks noChangeArrowheads="1"/>
            </p:cNvSpPr>
            <p:nvPr/>
          </p:nvSpPr>
          <p:spPr bwMode="auto">
            <a:xfrm>
              <a:off x="912" y="2899"/>
              <a:ext cx="4608" cy="327"/>
            </a:xfrm>
            <a:prstGeom prst="rect">
              <a:avLst/>
            </a:prstGeom>
            <a:noFill/>
            <a:ln w="9525">
              <a:noFill/>
              <a:miter lim="800000"/>
            </a:ln>
            <a:effectLst/>
          </p:spPr>
          <p:txBody>
            <a:bodyPr>
              <a:spAutoFit/>
            </a:bodyPr>
            <a:lstStyle/>
            <a:p>
              <a:pPr marR="0" defTabSz="914400">
                <a:buClrTx/>
                <a:buSzTx/>
                <a:defRPr/>
              </a:pPr>
              <a:r>
                <a:rPr kumimoji="1" lang="en-US" altLang="zh-CN" sz="2800" b="1" kern="1200" cap="none" spc="0" normalizeH="0" baseline="0" noProof="0">
                  <a:solidFill>
                    <a:srgbClr val="00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b="1" kern="1200" cap="none" spc="0" normalizeH="0" baseline="0" noProof="0">
                  <a:solidFill>
                    <a:srgbClr val="00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本征硅的原子浓度</a:t>
              </a:r>
              <a:r>
                <a:rPr kumimoji="1" lang="en-US" altLang="zh-CN" sz="2800" b="1" kern="1200" cap="none" spc="0" normalizeH="0" baseline="0" noProof="0">
                  <a:solidFill>
                    <a:srgbClr val="00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en-US" altLang="zh-CN" sz="2800" b="1" kern="1200" cap="none" spc="0" normalizeH="0" baseline="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5×10</a:t>
              </a:r>
              <a:r>
                <a:rPr kumimoji="1" lang="en-US" altLang="zh-CN" sz="2800" b="1" kern="1200" cap="none" spc="0" normalizeH="0" baseline="3000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22</a:t>
              </a:r>
              <a:r>
                <a:rPr kumimoji="1" lang="en-US" altLang="zh-CN" sz="2800" b="1" kern="1200" cap="none" spc="0" normalizeH="0" baseline="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/cm</a:t>
              </a:r>
              <a:r>
                <a:rPr kumimoji="1" lang="en-US" altLang="zh-CN" sz="2800" b="1" kern="1200" cap="none" spc="0" normalizeH="0" baseline="3000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3</a:t>
              </a:r>
              <a:r>
                <a:rPr kumimoji="1" lang="en-US" altLang="zh-CN" sz="2800" b="1" kern="1200" cap="none" spc="0" normalizeH="0" baseline="0" noProof="0">
                  <a:solidFill>
                    <a:srgbClr val="00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endParaRPr kumimoji="1" lang="en-US" altLang="zh-CN" sz="2800" b="1" kern="1200" cap="none" spc="0" normalizeH="0" baseline="0" noProof="0">
                <a:solidFill>
                  <a:srgbClr val="00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1991" name="Oval 8"/>
            <p:cNvSpPr/>
            <p:nvPr/>
          </p:nvSpPr>
          <p:spPr>
            <a:xfrm>
              <a:off x="957" y="2947"/>
              <a:ext cx="267" cy="279"/>
            </a:xfrm>
            <a:prstGeom prst="ellipse">
              <a:avLst/>
            </a:prstGeom>
            <a:noFill/>
            <a:ln w="28575" cap="flat" cmpd="sng">
              <a:solidFill>
                <a:srgbClr val="0000FF"/>
              </a:solidFill>
              <a:prstDash val="solid"/>
              <a:round/>
              <a:headEnd type="none" w="med" len="med"/>
              <a:tailEnd type="none" w="med" len="med"/>
            </a:ln>
          </p:spPr>
          <p:txBody>
            <a:bodyPr wrap="none" anchor="ctr" anchorCtr="0"/>
            <a:p>
              <a:pPr algn="ctr"/>
              <a:r>
                <a:rPr lang="en-US" altLang="zh-CN" sz="2400" b="1" dirty="0">
                  <a:solidFill>
                    <a:srgbClr val="FF3300"/>
                  </a:solidFill>
                  <a:latin typeface="Times New Roman" panose="02020603050405020304" pitchFamily="18" charset="0"/>
                  <a:ea typeface="楷体_GB2312" pitchFamily="49" charset="-122"/>
                </a:rPr>
                <a:t>1</a:t>
              </a:r>
              <a:endParaRPr lang="en-US" altLang="zh-CN" sz="2400" b="1" dirty="0">
                <a:latin typeface="Times New Roman" panose="02020603050405020304" pitchFamily="18" charset="0"/>
                <a:ea typeface="楷体_GB2312" pitchFamily="49" charset="-122"/>
              </a:endParaRPr>
            </a:p>
          </p:txBody>
        </p:sp>
      </p:grpSp>
      <p:grpSp>
        <p:nvGrpSpPr>
          <p:cNvPr id="4" name="Group 9"/>
          <p:cNvGrpSpPr/>
          <p:nvPr/>
        </p:nvGrpSpPr>
        <p:grpSpPr>
          <a:xfrm>
            <a:off x="755650" y="4364355"/>
            <a:ext cx="6858000" cy="946150"/>
            <a:chOff x="816" y="2332"/>
            <a:chExt cx="4320" cy="596"/>
          </a:xfrm>
        </p:grpSpPr>
        <p:sp>
          <p:nvSpPr>
            <p:cNvPr id="41993" name="Text Box 10"/>
            <p:cNvSpPr txBox="1"/>
            <p:nvPr/>
          </p:nvSpPr>
          <p:spPr>
            <a:xfrm>
              <a:off x="816" y="2371"/>
              <a:ext cx="4320" cy="288"/>
            </a:xfrm>
            <a:prstGeom prst="rect">
              <a:avLst/>
            </a:prstGeom>
            <a:noFill/>
            <a:ln w="9525">
              <a:noFill/>
            </a:ln>
          </p:spPr>
          <p:txBody>
            <a:bodyPr anchor="t" anchorCtr="0">
              <a:spAutoFit/>
            </a:bodyPr>
            <a:p>
              <a:r>
                <a:rPr lang="en-US" altLang="zh-CN" sz="2400" b="1" dirty="0">
                  <a:solidFill>
                    <a:srgbClr val="003300"/>
                  </a:solidFill>
                  <a:latin typeface="Times New Roman" panose="02020603050405020304" pitchFamily="18" charset="0"/>
                  <a:ea typeface="楷体_GB2312" pitchFamily="49" charset="-122"/>
                </a:rPr>
                <a:t>                                   </a:t>
              </a:r>
              <a:endParaRPr lang="en-US" altLang="zh-CN" sz="2400" b="1" dirty="0">
                <a:solidFill>
                  <a:srgbClr val="003300"/>
                </a:solidFill>
                <a:latin typeface="Times New Roman" panose="02020603050405020304" pitchFamily="18" charset="0"/>
                <a:ea typeface="楷体_GB2312" pitchFamily="49" charset="-122"/>
              </a:endParaRPr>
            </a:p>
          </p:txBody>
        </p:sp>
        <p:sp>
          <p:nvSpPr>
            <p:cNvPr id="41994" name="Oval 11"/>
            <p:cNvSpPr/>
            <p:nvPr/>
          </p:nvSpPr>
          <p:spPr>
            <a:xfrm>
              <a:off x="816" y="2352"/>
              <a:ext cx="263" cy="240"/>
            </a:xfrm>
            <a:prstGeom prst="ellipse">
              <a:avLst/>
            </a:prstGeom>
            <a:noFill/>
            <a:ln w="28575" cap="flat" cmpd="sng">
              <a:solidFill>
                <a:srgbClr val="0000FF"/>
              </a:solidFill>
              <a:prstDash val="solid"/>
              <a:round/>
              <a:headEnd type="none" w="med" len="med"/>
              <a:tailEnd type="none" w="med" len="med"/>
            </a:ln>
          </p:spPr>
          <p:txBody>
            <a:bodyPr wrap="none" anchor="ctr" anchorCtr="0"/>
            <a:p>
              <a:pPr algn="ctr"/>
              <a:r>
                <a:rPr lang="en-US" altLang="zh-CN" sz="2400" b="1" dirty="0">
                  <a:solidFill>
                    <a:srgbClr val="FF3300"/>
                  </a:solidFill>
                  <a:latin typeface="Times New Roman" panose="02020603050405020304" pitchFamily="18" charset="0"/>
                  <a:ea typeface="楷体_GB2312" pitchFamily="49" charset="-122"/>
                </a:rPr>
                <a:t>3</a:t>
              </a:r>
              <a:endParaRPr lang="en-US" altLang="zh-CN" sz="2400" b="1" dirty="0">
                <a:latin typeface="Times New Roman" panose="02020603050405020304" pitchFamily="18" charset="0"/>
                <a:ea typeface="楷体_GB2312" pitchFamily="49" charset="-122"/>
              </a:endParaRPr>
            </a:p>
          </p:txBody>
        </p:sp>
        <p:sp>
          <p:nvSpPr>
            <p:cNvPr id="21516" name="Text Box 12"/>
            <p:cNvSpPr txBox="1">
              <a:spLocks noChangeArrowheads="1"/>
            </p:cNvSpPr>
            <p:nvPr/>
          </p:nvSpPr>
          <p:spPr bwMode="auto">
            <a:xfrm>
              <a:off x="1084" y="2332"/>
              <a:ext cx="3956" cy="596"/>
            </a:xfrm>
            <a:prstGeom prst="rect">
              <a:avLst/>
            </a:prstGeom>
            <a:noFill/>
            <a:ln w="9525">
              <a:noFill/>
              <a:miter lim="800000"/>
            </a:ln>
            <a:effectLst/>
          </p:spPr>
          <p:txBody>
            <a:bodyPr>
              <a:spAutoFit/>
            </a:bodyPr>
            <a:p>
              <a:r>
                <a:rPr lang="zh-CN" altLang="en-US"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掺杂后 </a:t>
              </a:r>
              <a:r>
                <a:rPr lang="en-US" altLang="zh-CN"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N </a:t>
              </a:r>
              <a:r>
                <a:rPr lang="zh-CN" altLang="en-US"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型半导体中的自由电子浓度</a:t>
              </a:r>
              <a:r>
                <a:rPr lang="en-US" altLang="zh-CN" sz="28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a:t>
              </a:r>
              <a:r>
                <a:rPr lang="en-US" altLang="zh-CN" sz="24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 </a:t>
              </a:r>
              <a:endParaRPr lang="en-US" altLang="zh-CN" sz="2400" b="1" noProof="1" dirty="0">
                <a:solidFill>
                  <a:srgbClr val="003300"/>
                </a:solidFill>
                <a:effectLst>
                  <a:outerShdw blurRad="38100" dist="38100" dir="2700000">
                    <a:srgbClr val="C0C0C0"/>
                  </a:outerShdw>
                </a:effectLst>
                <a:latin typeface="宋体" panose="02010600030101010101" pitchFamily="2" charset="-122"/>
                <a:ea typeface="宋体" panose="02010600030101010101" pitchFamily="2" charset="-122"/>
              </a:endParaRPr>
            </a:p>
            <a:p>
              <a:r>
                <a:rPr lang="en-US" altLang="zh-CN" sz="2400" b="1" noProof="1" dirty="0">
                  <a:solidFill>
                    <a:srgbClr val="003300"/>
                  </a:solidFill>
                  <a:latin typeface="Times New Roman" panose="02020603050405020304" pitchFamily="18" charset="0"/>
                  <a:ea typeface="楷体_GB2312" pitchFamily="49" charset="-122"/>
                  <a:cs typeface="+mn-cs"/>
                </a:rPr>
                <a:t>                                          </a:t>
              </a:r>
              <a:r>
                <a:rPr lang="en-US" altLang="zh-CN" sz="2800" b="1" i="1" noProof="1" dirty="0">
                  <a:solidFill>
                    <a:srgbClr val="FF00FF"/>
                  </a:solidFill>
                  <a:latin typeface="Times New Roman" panose="02020603050405020304" pitchFamily="18" charset="0"/>
                  <a:ea typeface="楷体_GB2312" pitchFamily="49" charset="-122"/>
                  <a:cs typeface="+mn-cs"/>
                </a:rPr>
                <a:t>n=</a:t>
              </a:r>
              <a:r>
                <a:rPr lang="en-US" altLang="zh-CN" sz="2800" b="1" noProof="1" dirty="0">
                  <a:solidFill>
                    <a:srgbClr val="FF00FF"/>
                  </a:solidFill>
                  <a:latin typeface="Times New Roman" panose="02020603050405020304" pitchFamily="18" charset="0"/>
                  <a:ea typeface="楷体_GB2312" pitchFamily="49" charset="-122"/>
                  <a:cs typeface="+mn-cs"/>
                </a:rPr>
                <a:t>5×10</a:t>
              </a:r>
              <a:r>
                <a:rPr lang="en-US" altLang="zh-CN" sz="2800" b="1" baseline="30000" noProof="1" dirty="0">
                  <a:solidFill>
                    <a:srgbClr val="FF00FF"/>
                  </a:solidFill>
                  <a:latin typeface="Times New Roman" panose="02020603050405020304" pitchFamily="18" charset="0"/>
                  <a:ea typeface="楷体_GB2312" pitchFamily="49" charset="-122"/>
                  <a:cs typeface="+mn-cs"/>
                </a:rPr>
                <a:t>16</a:t>
              </a:r>
              <a:r>
                <a:rPr lang="en-US" altLang="zh-CN" sz="2800" b="1" noProof="1" dirty="0">
                  <a:solidFill>
                    <a:srgbClr val="FF00FF"/>
                  </a:solidFill>
                  <a:latin typeface="Times New Roman" panose="02020603050405020304" pitchFamily="18" charset="0"/>
                  <a:ea typeface="楷体_GB2312" pitchFamily="49" charset="-122"/>
                  <a:cs typeface="+mn-cs"/>
                </a:rPr>
                <a:t>/cm</a:t>
              </a:r>
              <a:r>
                <a:rPr lang="en-US" altLang="zh-CN" sz="2800" b="1" baseline="30000" noProof="1" dirty="0">
                  <a:solidFill>
                    <a:srgbClr val="FF00FF"/>
                  </a:solidFill>
                  <a:latin typeface="Times New Roman" panose="02020603050405020304" pitchFamily="18" charset="0"/>
                  <a:ea typeface="楷体_GB2312" pitchFamily="49" charset="-122"/>
                  <a:cs typeface="+mn-cs"/>
                </a:rPr>
                <a:t>3</a:t>
              </a:r>
              <a:endParaRPr lang="en-US" altLang="zh-CN" sz="2800" b="1" baseline="30000" noProof="1" dirty="0">
                <a:solidFill>
                  <a:srgbClr val="FF00FF"/>
                </a:solidFill>
                <a:latin typeface="Times New Roman" panose="02020603050405020304" pitchFamily="18" charset="0"/>
                <a:ea typeface="楷体_GB2312" pitchFamily="49" charset="-122"/>
              </a:endParaRPr>
            </a:p>
          </p:txBody>
        </p:sp>
      </p:grpSp>
      <p:sp>
        <p:nvSpPr>
          <p:cNvPr id="41996" name="Text Box 14"/>
          <p:cNvSpPr txBox="1"/>
          <p:nvPr/>
        </p:nvSpPr>
        <p:spPr>
          <a:xfrm>
            <a:off x="471488" y="5662930"/>
            <a:ext cx="3092450" cy="491490"/>
          </a:xfrm>
          <a:prstGeom prst="rect">
            <a:avLst/>
          </a:prstGeom>
          <a:noFill/>
          <a:ln w="38100">
            <a:noFill/>
          </a:ln>
        </p:spPr>
        <p:txBody>
          <a:bodyPr anchor="ctr" anchorCtr="0">
            <a:spAutoFit/>
          </a:bodyPr>
          <a:p>
            <a:endParaRPr lang="zh-CN" altLang="zh-CN" sz="2600" b="1" dirty="0">
              <a:solidFill>
                <a:srgbClr val="0033CC"/>
              </a:solidFill>
              <a:latin typeface="Times New Roman" panose="02020603050405020304" pitchFamily="18" charset="0"/>
              <a:ea typeface="宋体" panose="02010600030101010101" pitchFamily="2" charset="-122"/>
            </a:endParaRPr>
          </a:p>
        </p:txBody>
      </p:sp>
      <p:sp>
        <p:nvSpPr>
          <p:cNvPr id="21519" name="Text Box 15"/>
          <p:cNvSpPr txBox="1"/>
          <p:nvPr/>
        </p:nvSpPr>
        <p:spPr>
          <a:xfrm>
            <a:off x="3276600" y="6235700"/>
            <a:ext cx="3709988" cy="491490"/>
          </a:xfrm>
          <a:prstGeom prst="rect">
            <a:avLst/>
          </a:prstGeom>
          <a:noFill/>
          <a:ln w="38100">
            <a:noFill/>
          </a:ln>
        </p:spPr>
        <p:txBody>
          <a:bodyPr anchor="ctr" anchorCtr="0">
            <a:spAutoFit/>
          </a:bodyPr>
          <a:p>
            <a:r>
              <a:rPr lang="zh-CN" altLang="en-US" sz="2600" b="1" dirty="0">
                <a:latin typeface="Times New Roman" panose="02020603050405020304" pitchFamily="18" charset="0"/>
                <a:ea typeface="黑体" panose="02010609060101010101" pitchFamily="2" charset="-122"/>
              </a:rPr>
              <a:t>少子浓度取决于温度</a:t>
            </a:r>
            <a:endParaRPr lang="zh-CN" altLang="en-US" sz="2600" b="1" dirty="0">
              <a:latin typeface="Times New Roman" panose="02020603050405020304" pitchFamily="18" charset="0"/>
              <a:ea typeface="黑体" panose="02010609060101010101" pitchFamily="2" charset="-122"/>
            </a:endParaRPr>
          </a:p>
        </p:txBody>
      </p:sp>
      <p:sp>
        <p:nvSpPr>
          <p:cNvPr id="21521" name="Rectangle 17"/>
          <p:cNvSpPr/>
          <p:nvPr/>
        </p:nvSpPr>
        <p:spPr>
          <a:xfrm>
            <a:off x="3266758" y="5516245"/>
            <a:ext cx="3836035" cy="491490"/>
          </a:xfrm>
          <a:prstGeom prst="rect">
            <a:avLst/>
          </a:prstGeom>
          <a:noFill/>
          <a:ln w="25400">
            <a:noFill/>
          </a:ln>
        </p:spPr>
        <p:txBody>
          <a:bodyPr wrap="none" anchor="t" anchorCtr="0">
            <a:spAutoFit/>
          </a:bodyPr>
          <a:p>
            <a:pPr algn="ctr"/>
            <a:r>
              <a:rPr lang="zh-CN" altLang="en-US" sz="2600" b="1" dirty="0">
                <a:latin typeface="Times New Roman" panose="02020603050405020304" pitchFamily="18" charset="0"/>
                <a:ea typeface="黑体" panose="02010609060101010101" pitchFamily="2" charset="-122"/>
              </a:rPr>
              <a:t>多子浓度取决于掺杂浓度</a:t>
            </a:r>
            <a:endParaRPr lang="zh-CN" altLang="en-US" sz="2600" b="1" dirty="0">
              <a:latin typeface="Times New Roman" panose="02020603050405020304" pitchFamily="18" charset="0"/>
              <a:ea typeface="黑体" panose="02010609060101010101" pitchFamily="2" charset="-122"/>
            </a:endParaRPr>
          </a:p>
        </p:txBody>
      </p:sp>
      <p:grpSp>
        <p:nvGrpSpPr>
          <p:cNvPr id="5" name="Group 19"/>
          <p:cNvGrpSpPr/>
          <p:nvPr/>
        </p:nvGrpSpPr>
        <p:grpSpPr>
          <a:xfrm>
            <a:off x="1979613" y="5803583"/>
            <a:ext cx="1143000" cy="685800"/>
            <a:chOff x="1247" y="3475"/>
            <a:chExt cx="720" cy="432"/>
          </a:xfrm>
        </p:grpSpPr>
        <p:sp>
          <p:nvSpPr>
            <p:cNvPr id="42000" name="AutoShape 16"/>
            <p:cNvSpPr/>
            <p:nvPr/>
          </p:nvSpPr>
          <p:spPr>
            <a:xfrm>
              <a:off x="1837" y="3475"/>
              <a:ext cx="130" cy="432"/>
            </a:xfrm>
            <a:prstGeom prst="leftBrace">
              <a:avLst>
                <a:gd name="adj1" fmla="val 27600"/>
                <a:gd name="adj2" fmla="val 50000"/>
              </a:avLst>
            </a:prstGeom>
            <a:no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42001" name="Text Box 18"/>
            <p:cNvSpPr txBox="1"/>
            <p:nvPr/>
          </p:nvSpPr>
          <p:spPr>
            <a:xfrm>
              <a:off x="1247" y="3475"/>
              <a:ext cx="532" cy="308"/>
            </a:xfrm>
            <a:prstGeom prst="rect">
              <a:avLst/>
            </a:prstGeom>
            <a:noFill/>
            <a:ln w="25400">
              <a:noFill/>
            </a:ln>
          </p:spPr>
          <p:txBody>
            <a:bodyPr wrap="none" anchor="t" anchorCtr="0">
              <a:spAutoFit/>
            </a:bodyPr>
            <a:p>
              <a:pPr algn="ctr"/>
              <a:r>
                <a:rPr lang="zh-CN" altLang="en-US" sz="2600" b="1" dirty="0">
                  <a:solidFill>
                    <a:srgbClr val="FF3300"/>
                  </a:solidFill>
                  <a:latin typeface="Times New Roman" panose="02020603050405020304" pitchFamily="18" charset="0"/>
                  <a:ea typeface="黑体" panose="02010609060101010101" pitchFamily="2" charset="-122"/>
                </a:rPr>
                <a:t>结论</a:t>
              </a:r>
              <a:endParaRPr lang="zh-CN" altLang="en-US" sz="2600" b="1" dirty="0">
                <a:solidFill>
                  <a:srgbClr val="FF3300"/>
                </a:solidFill>
                <a:latin typeface="Times New Roman" panose="02020603050405020304" pitchFamily="18" charset="0"/>
                <a:ea typeface="黑体" panose="02010609060101010101" pitchFamily="2" charset="-122"/>
              </a:endParaRPr>
            </a:p>
          </p:txBody>
        </p:sp>
      </p:grpSp>
      <p:grpSp>
        <p:nvGrpSpPr>
          <p:cNvPr id="39937" name="Group 4"/>
          <p:cNvGrpSpPr/>
          <p:nvPr/>
        </p:nvGrpSpPr>
        <p:grpSpPr>
          <a:xfrm>
            <a:off x="0" y="404813"/>
            <a:ext cx="9144000" cy="647700"/>
            <a:chOff x="0" y="255"/>
            <a:chExt cx="5760" cy="408"/>
          </a:xfrm>
        </p:grpSpPr>
        <p:sp>
          <p:nvSpPr>
            <p:cNvPr id="39938" name="Rectangle 5"/>
            <p:cNvSpPr/>
            <p:nvPr/>
          </p:nvSpPr>
          <p:spPr>
            <a:xfrm>
              <a:off x="158" y="255"/>
              <a:ext cx="4649" cy="408"/>
            </a:xfrm>
            <a:prstGeom prst="rect">
              <a:avLst/>
            </a:prstGeom>
            <a:noFill/>
            <a:ln w="9525">
              <a:noFill/>
            </a:ln>
          </p:spPr>
          <p:txBody>
            <a:bodyPr anchor="t" anchorCtr="0"/>
            <a:p>
              <a:pPr marL="342900" indent="-342900">
                <a:spcBef>
                  <a:spcPct val="20000"/>
                </a:spcBef>
              </a:pPr>
              <a:r>
                <a:rPr lang="en-US" altLang="zh-CN" sz="3200" b="1" dirty="0">
                  <a:solidFill>
                    <a:srgbClr val="FF3300"/>
                  </a:solidFill>
                  <a:latin typeface="黑体" panose="02010609060101010101" pitchFamily="2" charset="-122"/>
                  <a:ea typeface="黑体" panose="02010609060101010101" pitchFamily="2" charset="-122"/>
                  <a:cs typeface="黑体" panose="02010609060101010101" pitchFamily="2" charset="-122"/>
                </a:rPr>
                <a:t>1.1.2  </a:t>
              </a:r>
              <a:r>
                <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rPr>
                <a:t>杂质半导体</a:t>
              </a:r>
              <a:endParaRPr lang="zh-CN" altLang="en-US" sz="32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39939" name="Line 6"/>
            <p:cNvSpPr/>
            <p:nvPr/>
          </p:nvSpPr>
          <p:spPr>
            <a:xfrm>
              <a:off x="0" y="663"/>
              <a:ext cx="5760" cy="0"/>
            </a:xfrm>
            <a:prstGeom prst="line">
              <a:avLst/>
            </a:prstGeom>
            <a:ln w="38100"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ustDataLst>
      <p:tags r:id="rId1"/>
    </p:custDataLst>
  </p:cSld>
  <p:clrMapOvr>
    <a:masterClrMapping/>
  </p:clrMapOvr>
  <p:transition>
    <p:rand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21"/>
                                        </p:tgtEl>
                                        <p:attrNameLst>
                                          <p:attrName>style.visibility</p:attrName>
                                        </p:attrNameLst>
                                      </p:cBhvr>
                                      <p:to>
                                        <p:strVal val="visible"/>
                                      </p:to>
                                    </p:set>
                                    <p:animEffect transition="in" filter="wipe(left)">
                                      <p:cBhvr>
                                        <p:cTn id="27" dur="500"/>
                                        <p:tgtEl>
                                          <p:spTgt spid="215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19"/>
                                        </p:tgtEl>
                                        <p:attrNameLst>
                                          <p:attrName>style.visibility</p:attrName>
                                        </p:attrNameLst>
                                      </p:cBhvr>
                                      <p:to>
                                        <p:strVal val="visible"/>
                                      </p:to>
                                    </p:set>
                                    <p:animEffect transition="in" filter="wipe(left)">
                                      <p:cBhvr>
                                        <p:cTn id="32"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215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p:nvPr/>
        </p:nvSpPr>
        <p:spPr>
          <a:xfrm>
            <a:off x="1066800" y="762635"/>
            <a:ext cx="6705600" cy="700405"/>
          </a:xfrm>
          <a:prstGeom prst="rect">
            <a:avLst/>
          </a:prstGeom>
          <a:noFill/>
          <a:ln w="9525">
            <a:noFill/>
          </a:ln>
        </p:spPr>
        <p:txBody>
          <a:bodyPr lIns="92075" tIns="46038" rIns="92075" bIns="46038" anchor="ctr" anchorCtr="0">
            <a:spAutoFit/>
          </a:bodyPr>
          <a:p>
            <a:pPr algn="ctr">
              <a:lnSpc>
                <a:spcPct val="90000"/>
              </a:lnSpc>
            </a:pPr>
            <a:r>
              <a:rPr lang="en-US" altLang="zh-CN" sz="4400" b="1" dirty="0">
                <a:solidFill>
                  <a:srgbClr val="FF0000"/>
                </a:solidFill>
                <a:latin typeface="Arial" panose="020B0604020202020204" pitchFamily="34" charset="0"/>
                <a:ea typeface="黑体" panose="02010609060101010101" pitchFamily="2" charset="-122"/>
              </a:rPr>
              <a:t>1.1.3  PN</a:t>
            </a:r>
            <a:r>
              <a:rPr lang="zh-CN" altLang="zh-CN" sz="4400" b="1" dirty="0">
                <a:solidFill>
                  <a:srgbClr val="FF0000"/>
                </a:solidFill>
                <a:latin typeface="Arial" panose="020B0604020202020204" pitchFamily="34" charset="0"/>
                <a:ea typeface="黑体" panose="02010609060101010101" pitchFamily="2" charset="-122"/>
              </a:rPr>
              <a:t>结的形成及特性</a:t>
            </a:r>
            <a:endParaRPr lang="zh-CN" altLang="en-US" sz="6000" b="1" dirty="0">
              <a:solidFill>
                <a:srgbClr val="FF0000"/>
              </a:solidFill>
              <a:latin typeface="Arial" panose="020B0604020202020204" pitchFamily="34" charset="0"/>
              <a:ea typeface="黑体" panose="02010609060101010101" pitchFamily="2" charset="-122"/>
            </a:endParaRPr>
          </a:p>
        </p:txBody>
      </p:sp>
      <p:sp>
        <p:nvSpPr>
          <p:cNvPr id="43010" name="Line 3"/>
          <p:cNvSpPr/>
          <p:nvPr/>
        </p:nvSpPr>
        <p:spPr>
          <a:xfrm>
            <a:off x="1066800" y="1597025"/>
            <a:ext cx="7010400" cy="0"/>
          </a:xfrm>
          <a:prstGeom prst="line">
            <a:avLst/>
          </a:prstGeom>
          <a:ln w="762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43011" name="Rectangle 4"/>
          <p:cNvSpPr/>
          <p:nvPr/>
        </p:nvSpPr>
        <p:spPr>
          <a:xfrm>
            <a:off x="1249680" y="3190875"/>
            <a:ext cx="5410200" cy="645160"/>
          </a:xfrm>
          <a:prstGeom prst="rect">
            <a:avLst/>
          </a:prstGeom>
          <a:noFill/>
          <a:ln w="9525">
            <a:noFill/>
          </a:ln>
        </p:spPr>
        <p:txBody>
          <a:bodyPr anchor="t" anchorCtr="0">
            <a:spAutoFit/>
          </a:bodyPr>
          <a:p>
            <a:r>
              <a:rPr lang="en-US" altLang="zh-CN" sz="3600" dirty="0">
                <a:solidFill>
                  <a:srgbClr val="000066"/>
                </a:solidFill>
                <a:latin typeface="Arial" panose="020B0604020202020204" pitchFamily="34" charset="0"/>
                <a:ea typeface="宋体" panose="02010600030101010101" pitchFamily="2" charset="-122"/>
              </a:rPr>
              <a:t> </a:t>
            </a:r>
            <a:r>
              <a:rPr lang="en-US" altLang="zh-CN" sz="3600" b="1" dirty="0">
                <a:solidFill>
                  <a:srgbClr val="000066"/>
                </a:solidFill>
                <a:latin typeface="Arial" panose="020B0604020202020204" pitchFamily="34" charset="0"/>
                <a:ea typeface="黑体" panose="02010609060101010101" pitchFamily="2" charset="-122"/>
              </a:rPr>
              <a:t>2</a:t>
            </a:r>
            <a:r>
              <a:rPr lang="en-US" altLang="zh-CN" sz="3600" b="1" dirty="0">
                <a:solidFill>
                  <a:srgbClr val="000066"/>
                </a:solidFill>
                <a:latin typeface="黑体" panose="02010609060101010101" pitchFamily="2" charset="-122"/>
                <a:ea typeface="黑体" panose="02010609060101010101" pitchFamily="2" charset="-122"/>
              </a:rPr>
              <a:t> </a:t>
            </a:r>
            <a:r>
              <a:rPr lang="en-US" altLang="zh-CN" sz="3600" b="1" dirty="0">
                <a:solidFill>
                  <a:srgbClr val="000066"/>
                </a:solidFill>
                <a:latin typeface="Arial" panose="020B0604020202020204" pitchFamily="34" charset="0"/>
                <a:ea typeface="黑体" panose="02010609060101010101" pitchFamily="2" charset="-122"/>
              </a:rPr>
              <a:t>PN</a:t>
            </a:r>
            <a:r>
              <a:rPr lang="zh-CN" altLang="en-US" sz="3600" b="1" dirty="0">
                <a:solidFill>
                  <a:srgbClr val="000066"/>
                </a:solidFill>
                <a:latin typeface="Arial" panose="020B0604020202020204" pitchFamily="34" charset="0"/>
                <a:ea typeface="黑体" panose="02010609060101010101" pitchFamily="2" charset="-122"/>
              </a:rPr>
              <a:t>结的形成</a:t>
            </a:r>
            <a:endParaRPr lang="zh-CN" altLang="en-US" sz="3600" dirty="0">
              <a:solidFill>
                <a:srgbClr val="000066"/>
              </a:solidFill>
              <a:latin typeface="幼圆" panose="02010509060101010101" pitchFamily="49" charset="-122"/>
              <a:ea typeface="幼圆" panose="02010509060101010101" pitchFamily="49" charset="-122"/>
            </a:endParaRPr>
          </a:p>
        </p:txBody>
      </p:sp>
      <p:sp>
        <p:nvSpPr>
          <p:cNvPr id="43012" name="Rectangle 5"/>
          <p:cNvSpPr/>
          <p:nvPr/>
        </p:nvSpPr>
        <p:spPr>
          <a:xfrm>
            <a:off x="1249680" y="3952875"/>
            <a:ext cx="6132513" cy="645160"/>
          </a:xfrm>
          <a:prstGeom prst="rect">
            <a:avLst/>
          </a:prstGeom>
          <a:noFill/>
          <a:ln w="9525">
            <a:noFill/>
          </a:ln>
        </p:spPr>
        <p:txBody>
          <a:bodyPr anchor="t" anchorCtr="0">
            <a:spAutoFit/>
          </a:bodyPr>
          <a:p>
            <a:r>
              <a:rPr lang="en-US" altLang="zh-CN" sz="3600" dirty="0">
                <a:solidFill>
                  <a:srgbClr val="000066"/>
                </a:solidFill>
                <a:latin typeface="Arial" panose="020B0604020202020204" pitchFamily="34" charset="0"/>
                <a:ea typeface="宋体" panose="02010600030101010101" pitchFamily="2" charset="-122"/>
              </a:rPr>
              <a:t> </a:t>
            </a:r>
            <a:r>
              <a:rPr lang="en-US" altLang="zh-CN" sz="3600" b="1" dirty="0">
                <a:solidFill>
                  <a:srgbClr val="000066"/>
                </a:solidFill>
                <a:latin typeface="Arial" panose="020B0604020202020204" pitchFamily="34" charset="0"/>
                <a:ea typeface="黑体" panose="02010609060101010101" pitchFamily="2" charset="-122"/>
              </a:rPr>
              <a:t>3</a:t>
            </a:r>
            <a:r>
              <a:rPr lang="en-US" altLang="zh-CN" sz="3600" b="1" dirty="0">
                <a:solidFill>
                  <a:srgbClr val="000066"/>
                </a:solidFill>
                <a:latin typeface="黑体" panose="02010609060101010101" pitchFamily="2" charset="-122"/>
                <a:ea typeface="黑体" panose="02010609060101010101" pitchFamily="2" charset="-122"/>
              </a:rPr>
              <a:t> </a:t>
            </a:r>
            <a:r>
              <a:rPr lang="en-US" altLang="zh-CN" sz="3600" b="1" dirty="0">
                <a:solidFill>
                  <a:srgbClr val="000066"/>
                </a:solidFill>
                <a:latin typeface="Arial" panose="020B0604020202020204" pitchFamily="34" charset="0"/>
                <a:ea typeface="黑体" panose="02010609060101010101" pitchFamily="2" charset="-122"/>
              </a:rPr>
              <a:t>PN</a:t>
            </a:r>
            <a:r>
              <a:rPr lang="zh-CN" altLang="en-US" sz="3600" b="1" dirty="0">
                <a:solidFill>
                  <a:srgbClr val="000066"/>
                </a:solidFill>
                <a:latin typeface="Arial" panose="020B0604020202020204" pitchFamily="34" charset="0"/>
                <a:ea typeface="黑体" panose="02010609060101010101" pitchFamily="2" charset="-122"/>
              </a:rPr>
              <a:t>结的单向导电性</a:t>
            </a:r>
            <a:endParaRPr lang="zh-CN" altLang="en-US" sz="3600" b="1" dirty="0">
              <a:solidFill>
                <a:srgbClr val="000066"/>
              </a:solidFill>
              <a:latin typeface="黑体" panose="02010609060101010101" pitchFamily="2" charset="-122"/>
              <a:ea typeface="黑体" panose="02010609060101010101" pitchFamily="2" charset="-122"/>
            </a:endParaRPr>
          </a:p>
        </p:txBody>
      </p:sp>
      <p:sp>
        <p:nvSpPr>
          <p:cNvPr id="43013" name="Rectangle 8">
            <a:hlinkClick r:id="" action="ppaction://hlinkshowjump?jump=nextslide"/>
          </p:cNvPr>
          <p:cNvSpPr/>
          <p:nvPr/>
        </p:nvSpPr>
        <p:spPr>
          <a:xfrm>
            <a:off x="1214438" y="2428875"/>
            <a:ext cx="6553200" cy="645160"/>
          </a:xfrm>
          <a:prstGeom prst="rect">
            <a:avLst/>
          </a:prstGeom>
          <a:noFill/>
          <a:ln w="9525">
            <a:noFill/>
          </a:ln>
        </p:spPr>
        <p:txBody>
          <a:bodyPr anchor="t" anchorCtr="0">
            <a:spAutoFit/>
          </a:bodyPr>
          <a:p>
            <a:r>
              <a:rPr lang="en-US" altLang="zh-CN" sz="3600" dirty="0">
                <a:solidFill>
                  <a:srgbClr val="000066"/>
                </a:solidFill>
                <a:latin typeface="Arial" panose="020B0604020202020204" pitchFamily="34" charset="0"/>
                <a:ea typeface="宋体" panose="02010600030101010101" pitchFamily="2" charset="-122"/>
              </a:rPr>
              <a:t> </a:t>
            </a:r>
            <a:r>
              <a:rPr lang="en-US" altLang="zh-CN" sz="3600" b="1" dirty="0">
                <a:solidFill>
                  <a:srgbClr val="000066"/>
                </a:solidFill>
                <a:latin typeface="Arial" panose="020B0604020202020204" pitchFamily="34" charset="0"/>
                <a:ea typeface="黑体" panose="02010609060101010101" pitchFamily="2" charset="-122"/>
              </a:rPr>
              <a:t>1</a:t>
            </a:r>
            <a:r>
              <a:rPr lang="en-US" altLang="zh-CN" sz="3600" b="1" dirty="0">
                <a:solidFill>
                  <a:srgbClr val="000066"/>
                </a:solidFill>
                <a:latin typeface="黑体" panose="02010609060101010101" pitchFamily="2" charset="-122"/>
                <a:ea typeface="黑体" panose="02010609060101010101" pitchFamily="2" charset="-122"/>
              </a:rPr>
              <a:t> </a:t>
            </a:r>
            <a:r>
              <a:rPr lang="zh-CN" altLang="en-US" sz="3600" b="1" dirty="0">
                <a:solidFill>
                  <a:srgbClr val="000066"/>
                </a:solidFill>
                <a:latin typeface="Arial" panose="020B0604020202020204" pitchFamily="34" charset="0"/>
                <a:ea typeface="黑体" panose="02010609060101010101" pitchFamily="2" charset="-122"/>
              </a:rPr>
              <a:t>载流子的漂移与扩散</a:t>
            </a:r>
            <a:endParaRPr lang="zh-CN" altLang="en-US" sz="3600" b="1" dirty="0">
              <a:solidFill>
                <a:srgbClr val="000066"/>
              </a:solidFill>
              <a:latin typeface="Arial" panose="020B0604020202020204" pitchFamily="34" charset="0"/>
              <a:ea typeface="黑体" panose="02010609060101010101" pitchFamily="2" charset="-122"/>
            </a:endParaRPr>
          </a:p>
        </p:txBody>
      </p:sp>
    </p:spTree>
    <p:custDataLst>
      <p:tags r:id="rId1"/>
    </p:custDataLst>
  </p:cSld>
  <p:clrMapOvr>
    <a:masterClrMapping/>
  </p:clrMapOvr>
  <p:transition>
    <p:split/>
    <p:sndAc>
      <p:stSnd>
        <p:snd r:embed="rId2" name="PROJCTOR.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2"/>
          <p:cNvSpPr txBox="1">
            <a:spLocks noChangeArrowheads="1"/>
          </p:cNvSpPr>
          <p:nvPr/>
        </p:nvSpPr>
        <p:spPr bwMode="auto">
          <a:xfrm>
            <a:off x="395288" y="1195547"/>
            <a:ext cx="4343400" cy="521970"/>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buChar char="²"/>
              <a:defRPr/>
            </a:pPr>
            <a:r>
              <a:rPr kumimoji="1" lang="zh-CN" altLang="en-US"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漂移与漂移电流</a:t>
            </a:r>
            <a:endParaRPr kumimoji="1" lang="zh-CN" altLang="en-US"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
        <p:nvSpPr>
          <p:cNvPr id="24579" name="Text Box 3"/>
          <p:cNvSpPr txBox="1">
            <a:spLocks noChangeArrowheads="1"/>
          </p:cNvSpPr>
          <p:nvPr/>
        </p:nvSpPr>
        <p:spPr bwMode="auto">
          <a:xfrm>
            <a:off x="611188" y="3492183"/>
            <a:ext cx="8229600" cy="1124585"/>
          </a:xfrm>
          <a:prstGeom prst="rect">
            <a:avLst/>
          </a:prstGeom>
          <a:noFill/>
          <a:ln w="38100">
            <a:noFill/>
            <a:miter lim="800000"/>
          </a:ln>
          <a:effectLst/>
        </p:spPr>
        <p:txBody>
          <a:bodyPr anchor="ctr">
            <a:spAutoFit/>
          </a:bodyPr>
          <a:lstStyle/>
          <a:p>
            <a:pPr marR="0" defTabSz="914400">
              <a:lnSpc>
                <a:spcPct val="120000"/>
              </a:lnSpc>
              <a:buClrTx/>
              <a:buSzTx/>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　　载流子在电场作用下的运动称</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漂移运动，</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所形成的电流称</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漂移电流。</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
        <p:nvSpPr>
          <p:cNvPr id="46084" name="Rectangle 5"/>
          <p:cNvSpPr/>
          <p:nvPr/>
        </p:nvSpPr>
        <p:spPr>
          <a:xfrm>
            <a:off x="252095" y="201613"/>
            <a:ext cx="6248400" cy="583565"/>
          </a:xfrm>
          <a:prstGeom prst="rect">
            <a:avLst/>
          </a:prstGeom>
          <a:noFill/>
          <a:ln w="9525">
            <a:noFill/>
          </a:ln>
        </p:spPr>
        <p:txBody>
          <a:bodyPr anchor="t" anchorCtr="0">
            <a:spAutoFit/>
          </a:bodyPr>
          <a:p>
            <a:r>
              <a:rPr lang="en-US" altLang="zh-CN" sz="3200" b="1" dirty="0">
                <a:solidFill>
                  <a:srgbClr val="000066"/>
                </a:solidFill>
                <a:latin typeface="Arial" panose="020B0604020202020204" pitchFamily="34" charset="0"/>
                <a:ea typeface="黑体" panose="02010609060101010101" pitchFamily="2" charset="-122"/>
              </a:rPr>
              <a:t> 1 </a:t>
            </a:r>
            <a:r>
              <a:rPr lang="zh-CN" altLang="en-US" sz="3200" b="1" dirty="0">
                <a:solidFill>
                  <a:srgbClr val="000066"/>
                </a:solidFill>
                <a:latin typeface="Arial" panose="020B0604020202020204" pitchFamily="34" charset="0"/>
                <a:ea typeface="黑体" panose="02010609060101010101" pitchFamily="2" charset="-122"/>
              </a:rPr>
              <a:t>载流子的漂移与扩散</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46085" name="Line 6"/>
          <p:cNvSpPr/>
          <p:nvPr/>
        </p:nvSpPr>
        <p:spPr>
          <a:xfrm>
            <a:off x="533400" y="942975"/>
            <a:ext cx="5029200" cy="0"/>
          </a:xfrm>
          <a:prstGeom prst="line">
            <a:avLst/>
          </a:prstGeom>
          <a:ln w="889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2" name="文本框 1"/>
          <p:cNvSpPr txBox="1"/>
          <p:nvPr/>
        </p:nvSpPr>
        <p:spPr>
          <a:xfrm>
            <a:off x="610870" y="4904105"/>
            <a:ext cx="8155305" cy="1210945"/>
          </a:xfrm>
          <a:prstGeom prst="rect">
            <a:avLst/>
          </a:prstGeom>
          <a:noFill/>
        </p:spPr>
        <p:txBody>
          <a:bodyPr wrap="square" rtlCol="0" anchor="t">
            <a:spAutoFit/>
          </a:bodyPr>
          <a:p>
            <a:pPr>
              <a:lnSpc>
                <a:spcPct val="130000"/>
              </a:lnSpc>
            </a:pPr>
            <a:r>
              <a:rPr lang="en-US" altLang="zh-CN" sz="2800" b="1" dirty="0">
                <a:solidFill>
                  <a:srgbClr val="FF5050"/>
                </a:solidFill>
                <a:latin typeface="黑体" panose="02010609060101010101" pitchFamily="2" charset="-122"/>
                <a:ea typeface="黑体" panose="02010609060101010101" pitchFamily="2" charset="-122"/>
                <a:sym typeface="+mn-ea"/>
              </a:rPr>
              <a:t>    </a:t>
            </a:r>
            <a:r>
              <a:rPr lang="zh-CN" altLang="en-US" sz="2800" b="1" dirty="0">
                <a:solidFill>
                  <a:srgbClr val="FF0000"/>
                </a:solidFill>
                <a:latin typeface="黑体" panose="02010609060101010101" pitchFamily="2" charset="-122"/>
                <a:ea typeface="黑体" panose="02010609060101010101" pitchFamily="2" charset="-122"/>
                <a:sym typeface="+mn-ea"/>
              </a:rPr>
              <a:t>空穴的移动方向与电场方向相同，</a:t>
            </a:r>
            <a:r>
              <a:rPr lang="zh-CN" altLang="en-US" sz="2800" b="1" dirty="0">
                <a:solidFill>
                  <a:srgbClr val="0000FF"/>
                </a:solidFill>
                <a:latin typeface="黑体" panose="02010609060101010101" pitchFamily="2" charset="-122"/>
                <a:ea typeface="黑体" panose="02010609060101010101" pitchFamily="2" charset="-122"/>
                <a:sym typeface="+mn-ea"/>
              </a:rPr>
              <a:t>自由电子的移动方向与电场方向相反</a:t>
            </a:r>
            <a:endParaRPr lang="zh-CN" altLang="en-US" sz="2800" b="1" dirty="0" smtClean="0">
              <a:solidFill>
                <a:srgbClr val="0000FF"/>
              </a:solidFill>
              <a:latin typeface="黑体" panose="02010609060101010101" pitchFamily="2" charset="-122"/>
              <a:ea typeface="黑体" panose="02010609060101010101" pitchFamily="2" charset="-122"/>
              <a:sym typeface="+mn-ea"/>
            </a:endParaRPr>
          </a:p>
        </p:txBody>
      </p:sp>
      <p:sp>
        <p:nvSpPr>
          <p:cNvPr id="3" name="Text Box 3"/>
          <p:cNvSpPr txBox="1">
            <a:spLocks noChangeArrowheads="1"/>
          </p:cNvSpPr>
          <p:nvPr/>
        </p:nvSpPr>
        <p:spPr bwMode="auto">
          <a:xfrm>
            <a:off x="573723" y="2019618"/>
            <a:ext cx="8229600" cy="1124585"/>
          </a:xfrm>
          <a:prstGeom prst="rect">
            <a:avLst/>
          </a:prstGeom>
          <a:noFill/>
          <a:ln w="38100">
            <a:noFill/>
            <a:miter lim="800000"/>
          </a:ln>
          <a:effectLst/>
        </p:spPr>
        <p:txBody>
          <a:bodyPr anchor="ctr">
            <a:spAutoFit/>
          </a:bodyPr>
          <a:p>
            <a:pPr marR="0" defTabSz="914400">
              <a:lnSpc>
                <a:spcPct val="120000"/>
              </a:lnSpc>
              <a:buClrTx/>
              <a:buSzTx/>
              <a:defRPr/>
            </a:pPr>
            <a:r>
              <a:rPr kumimoji="1" lang="zh-CN" altLang="en-US" sz="2800" b="1" kern="1200" cap="none" spc="0" normalizeH="0" baseline="0" noProof="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　　</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热能的激发</a:t>
            </a: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半导体内的载流子将作随机的无定向运动</a:t>
            </a:r>
            <a:r>
              <a:rPr lang="en-US" altLang="zh-CN" sz="28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sym typeface="+mn-ea"/>
              </a:rPr>
              <a:t>载流子在任意方向的平均速度为零</a:t>
            </a:r>
            <a:endParaRPr kumimoji="1" lang="zh-CN" altLang="en-US" sz="2800" b="1" kern="1200" cap="none" spc="0" normalizeH="0" baseline="0" noProof="0" dirty="0">
              <a:solidFill>
                <a:srgbClr val="0000FF"/>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sym typeface="+mn-ea"/>
            </a:endParaRP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wipe(left)">
                                      <p:cBhvr>
                                        <p:cTn id="17" dur="5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animBg="1"/>
      <p:bldP spid="24579" grpId="0" bldLvl="0" animBg="1"/>
      <p:bldP spid="2" grpId="0"/>
      <p:bldP spid="3" grpId="0" bldLvl="0" animBg="1"/>
      <p:bldP spid="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Text Box 4"/>
          <p:cNvSpPr txBox="1">
            <a:spLocks noChangeArrowheads="1"/>
          </p:cNvSpPr>
          <p:nvPr/>
        </p:nvSpPr>
        <p:spPr bwMode="auto">
          <a:xfrm>
            <a:off x="468313" y="1779588"/>
            <a:ext cx="8353425" cy="1210945"/>
          </a:xfrm>
          <a:prstGeom prst="rect">
            <a:avLst/>
          </a:prstGeom>
          <a:noFill/>
          <a:ln w="38100">
            <a:noFill/>
            <a:miter lim="800000"/>
          </a:ln>
          <a:effectLst/>
        </p:spPr>
        <p:txBody>
          <a:bodyPr anchor="ctr">
            <a:spAutoFit/>
          </a:bodyPr>
          <a:lstStyle/>
          <a:p>
            <a:pPr marR="0" algn="just" defTabSz="914400">
              <a:lnSpc>
                <a:spcPct val="130000"/>
              </a:lnSpc>
              <a:buClrTx/>
              <a:buSzTx/>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　　载流子在浓度差作用下的运动称</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扩散运动，</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所形成的电流称</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扩散电流。</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sp>
        <p:nvSpPr>
          <p:cNvPr id="46084" name="Rectangle 5"/>
          <p:cNvSpPr/>
          <p:nvPr/>
        </p:nvSpPr>
        <p:spPr>
          <a:xfrm>
            <a:off x="252095" y="201613"/>
            <a:ext cx="6248400" cy="583565"/>
          </a:xfrm>
          <a:prstGeom prst="rect">
            <a:avLst/>
          </a:prstGeom>
          <a:noFill/>
          <a:ln w="9525">
            <a:noFill/>
          </a:ln>
        </p:spPr>
        <p:txBody>
          <a:bodyPr anchor="t" anchorCtr="0">
            <a:spAutoFit/>
          </a:bodyPr>
          <a:p>
            <a:r>
              <a:rPr lang="en-US" altLang="zh-CN" sz="3200" b="1" dirty="0">
                <a:solidFill>
                  <a:srgbClr val="000066"/>
                </a:solidFill>
                <a:latin typeface="Arial" panose="020B0604020202020204" pitchFamily="34" charset="0"/>
                <a:ea typeface="黑体" panose="02010609060101010101" pitchFamily="2" charset="-122"/>
              </a:rPr>
              <a:t> 1 </a:t>
            </a:r>
            <a:r>
              <a:rPr lang="zh-CN" altLang="en-US" sz="3200" b="1" dirty="0">
                <a:solidFill>
                  <a:srgbClr val="000066"/>
                </a:solidFill>
                <a:latin typeface="Arial" panose="020B0604020202020204" pitchFamily="34" charset="0"/>
                <a:ea typeface="黑体" panose="02010609060101010101" pitchFamily="2" charset="-122"/>
              </a:rPr>
              <a:t>载流子的漂移与扩散</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46085" name="Line 6"/>
          <p:cNvSpPr/>
          <p:nvPr/>
        </p:nvSpPr>
        <p:spPr>
          <a:xfrm>
            <a:off x="533400" y="942975"/>
            <a:ext cx="5029200" cy="0"/>
          </a:xfrm>
          <a:prstGeom prst="line">
            <a:avLst/>
          </a:prstGeom>
          <a:ln w="889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24583" name="Text Box 7"/>
          <p:cNvSpPr txBox="1">
            <a:spLocks noChangeArrowheads="1"/>
          </p:cNvSpPr>
          <p:nvPr/>
        </p:nvSpPr>
        <p:spPr bwMode="auto">
          <a:xfrm>
            <a:off x="323850" y="1205390"/>
            <a:ext cx="4343400" cy="521970"/>
          </a:xfrm>
          <a:prstGeom prst="rect">
            <a:avLst/>
          </a:prstGeom>
          <a:noFill/>
          <a:ln w="38100" algn="ctr">
            <a:noFill/>
            <a:miter lim="800000"/>
          </a:ln>
          <a:effectLst/>
        </p:spPr>
        <p:txBody>
          <a:bodyPr anchor="ctr">
            <a:spAutoFit/>
          </a:bodyPr>
          <a:lstStyle/>
          <a:p>
            <a:pPr marR="0" defTabSz="914400">
              <a:buClrTx/>
              <a:buSzTx/>
              <a:buFont typeface="Wingdings" panose="05000000000000000000" pitchFamily="2" charset="2"/>
              <a:buChar char="²"/>
              <a:defRPr/>
            </a:pPr>
            <a:r>
              <a:rPr kumimoji="1" lang="zh-CN" altLang="en-US"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扩散与扩散电流</a:t>
            </a:r>
            <a:endParaRPr kumimoji="1" lang="zh-CN" altLang="en-US" sz="2800" b="1" kern="1200" cap="none" spc="0" normalizeH="0" baseline="0" noProof="0">
              <a:solidFill>
                <a:srgbClr val="008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endParaRPr>
          </a:p>
        </p:txBody>
      </p:sp>
      <p:graphicFrame>
        <p:nvGraphicFramePr>
          <p:cNvPr id="283661" name="Object 339"/>
          <p:cNvGraphicFramePr/>
          <p:nvPr/>
        </p:nvGraphicFramePr>
        <p:xfrm>
          <a:off x="2722563" y="5978525"/>
          <a:ext cx="549275" cy="331788"/>
        </p:xfrm>
        <a:graphic>
          <a:graphicData uri="http://schemas.openxmlformats.org/presentationml/2006/ole">
            <mc:AlternateContent xmlns:mc="http://schemas.openxmlformats.org/markup-compatibility/2006">
              <mc:Choice xmlns:v="urn:schemas-microsoft-com:vml" Requires="v">
                <p:oleObj spid="_x0000_s3324" name="" r:id="rId1" imgW="304800" imgH="190500" progId="Equation.3">
                  <p:embed/>
                </p:oleObj>
              </mc:Choice>
              <mc:Fallback>
                <p:oleObj name="" r:id="rId1" imgW="304800" imgH="190500" progId="Equation.3">
                  <p:embed/>
                  <p:pic>
                    <p:nvPicPr>
                      <p:cNvPr id="0" name="图片 3323"/>
                      <p:cNvPicPr/>
                      <p:nvPr/>
                    </p:nvPicPr>
                    <p:blipFill>
                      <a:blip r:embed="rId2"/>
                      <a:stretch>
                        <a:fillRect/>
                      </a:stretch>
                    </p:blipFill>
                    <p:spPr>
                      <a:xfrm>
                        <a:off x="2722563" y="5978525"/>
                        <a:ext cx="549275" cy="331788"/>
                      </a:xfrm>
                      <a:prstGeom prst="rect">
                        <a:avLst/>
                      </a:prstGeom>
                      <a:noFill/>
                      <a:ln w="38100">
                        <a:noFill/>
                        <a:miter/>
                      </a:ln>
                    </p:spPr>
                  </p:pic>
                </p:oleObj>
              </mc:Fallback>
            </mc:AlternateContent>
          </a:graphicData>
        </a:graphic>
      </p:graphicFrame>
      <p:sp>
        <p:nvSpPr>
          <p:cNvPr id="283662" name="Line 340"/>
          <p:cNvSpPr/>
          <p:nvPr/>
        </p:nvSpPr>
        <p:spPr>
          <a:xfrm flipH="1" flipV="1">
            <a:off x="914400" y="3962400"/>
            <a:ext cx="685800" cy="161925"/>
          </a:xfrm>
          <a:prstGeom prst="line">
            <a:avLst/>
          </a:prstGeom>
          <a:ln w="19050" cap="flat" cmpd="sng">
            <a:solidFill>
              <a:srgbClr val="FF3300"/>
            </a:solidFill>
            <a:prstDash val="lgDash"/>
            <a:round/>
            <a:headEnd type="none" w="med" len="med"/>
            <a:tailEnd type="stealth" w="lg" len="lg"/>
          </a:ln>
        </p:spPr>
      </p:sp>
      <p:graphicFrame>
        <p:nvGraphicFramePr>
          <p:cNvPr id="283663" name="Object 341"/>
          <p:cNvGraphicFramePr/>
          <p:nvPr/>
        </p:nvGraphicFramePr>
        <p:xfrm>
          <a:off x="5842000" y="5978525"/>
          <a:ext cx="574675" cy="333375"/>
        </p:xfrm>
        <a:graphic>
          <a:graphicData uri="http://schemas.openxmlformats.org/presentationml/2006/ole">
            <mc:AlternateContent xmlns:mc="http://schemas.openxmlformats.org/markup-compatibility/2006">
              <mc:Choice xmlns:v="urn:schemas-microsoft-com:vml" Requires="v">
                <p:oleObj spid="_x0000_s3327" name="" r:id="rId3" imgW="317500" imgH="190500" progId="Equation.3">
                  <p:embed/>
                </p:oleObj>
              </mc:Choice>
              <mc:Fallback>
                <p:oleObj name="" r:id="rId3" imgW="317500" imgH="190500" progId="Equation.3">
                  <p:embed/>
                  <p:pic>
                    <p:nvPicPr>
                      <p:cNvPr id="0" name="图片 3326"/>
                      <p:cNvPicPr/>
                      <p:nvPr/>
                    </p:nvPicPr>
                    <p:blipFill>
                      <a:blip r:embed="rId4"/>
                      <a:stretch>
                        <a:fillRect/>
                      </a:stretch>
                    </p:blipFill>
                    <p:spPr>
                      <a:xfrm>
                        <a:off x="5842000" y="5978525"/>
                        <a:ext cx="574675" cy="333375"/>
                      </a:xfrm>
                      <a:prstGeom prst="rect">
                        <a:avLst/>
                      </a:prstGeom>
                      <a:noFill/>
                      <a:ln w="38100">
                        <a:noFill/>
                        <a:miter/>
                      </a:ln>
                    </p:spPr>
                  </p:pic>
                </p:oleObj>
              </mc:Fallback>
            </mc:AlternateContent>
          </a:graphicData>
        </a:graphic>
      </p:graphicFrame>
      <p:graphicFrame>
        <p:nvGraphicFramePr>
          <p:cNvPr id="283664" name="Object 342"/>
          <p:cNvGraphicFramePr/>
          <p:nvPr/>
        </p:nvGraphicFramePr>
        <p:xfrm>
          <a:off x="334963" y="3751263"/>
          <a:ext cx="617537" cy="354012"/>
        </p:xfrm>
        <a:graphic>
          <a:graphicData uri="http://schemas.openxmlformats.org/presentationml/2006/ole">
            <mc:AlternateContent xmlns:mc="http://schemas.openxmlformats.org/markup-compatibility/2006">
              <mc:Choice xmlns:v="urn:schemas-microsoft-com:vml" Requires="v">
                <p:oleObj spid="_x0000_s3325" name="" r:id="rId5" imgW="342900" imgH="203200" progId="Equation.3">
                  <p:embed/>
                </p:oleObj>
              </mc:Choice>
              <mc:Fallback>
                <p:oleObj name="" r:id="rId5" imgW="342900" imgH="203200" progId="Equation.3">
                  <p:embed/>
                  <p:pic>
                    <p:nvPicPr>
                      <p:cNvPr id="0" name="图片 3324"/>
                      <p:cNvPicPr/>
                      <p:nvPr/>
                    </p:nvPicPr>
                    <p:blipFill>
                      <a:blip r:embed="rId6"/>
                      <a:stretch>
                        <a:fillRect/>
                      </a:stretch>
                    </p:blipFill>
                    <p:spPr>
                      <a:xfrm>
                        <a:off x="334963" y="3751263"/>
                        <a:ext cx="617537" cy="354012"/>
                      </a:xfrm>
                      <a:prstGeom prst="rect">
                        <a:avLst/>
                      </a:prstGeom>
                      <a:noFill/>
                      <a:ln w="38100">
                        <a:noFill/>
                        <a:miter/>
                      </a:ln>
                    </p:spPr>
                  </p:pic>
                </p:oleObj>
              </mc:Fallback>
            </mc:AlternateContent>
          </a:graphicData>
        </a:graphic>
      </p:graphicFrame>
      <p:sp>
        <p:nvSpPr>
          <p:cNvPr id="283665" name="Line 343"/>
          <p:cNvSpPr/>
          <p:nvPr/>
        </p:nvSpPr>
        <p:spPr>
          <a:xfrm flipH="1">
            <a:off x="850900" y="4568825"/>
            <a:ext cx="565150" cy="201613"/>
          </a:xfrm>
          <a:prstGeom prst="line">
            <a:avLst/>
          </a:prstGeom>
          <a:ln w="19050" cap="flat" cmpd="sng">
            <a:solidFill>
              <a:srgbClr val="FF3300"/>
            </a:solidFill>
            <a:prstDash val="lgDash"/>
            <a:round/>
            <a:headEnd type="none" w="med" len="med"/>
            <a:tailEnd type="stealth" w="lg" len="lg"/>
          </a:ln>
        </p:spPr>
      </p:sp>
      <p:graphicFrame>
        <p:nvGraphicFramePr>
          <p:cNvPr id="283666" name="Object 344"/>
          <p:cNvGraphicFramePr/>
          <p:nvPr/>
        </p:nvGraphicFramePr>
        <p:xfrm>
          <a:off x="384175" y="4778375"/>
          <a:ext cx="641350" cy="354013"/>
        </p:xfrm>
        <a:graphic>
          <a:graphicData uri="http://schemas.openxmlformats.org/presentationml/2006/ole">
            <mc:AlternateContent xmlns:mc="http://schemas.openxmlformats.org/markup-compatibility/2006">
              <mc:Choice xmlns:v="urn:schemas-microsoft-com:vml" Requires="v">
                <p:oleObj spid="_x0000_s3326" name="" r:id="rId7" imgW="355600" imgH="203200" progId="Equation.3">
                  <p:embed/>
                </p:oleObj>
              </mc:Choice>
              <mc:Fallback>
                <p:oleObj name="" r:id="rId7" imgW="355600" imgH="203200" progId="Equation.3">
                  <p:embed/>
                  <p:pic>
                    <p:nvPicPr>
                      <p:cNvPr id="0" name="图片 3325"/>
                      <p:cNvPicPr/>
                      <p:nvPr/>
                    </p:nvPicPr>
                    <p:blipFill>
                      <a:blip r:embed="rId8"/>
                      <a:stretch>
                        <a:fillRect/>
                      </a:stretch>
                    </p:blipFill>
                    <p:spPr>
                      <a:xfrm>
                        <a:off x="384175" y="4778375"/>
                        <a:ext cx="641350" cy="354013"/>
                      </a:xfrm>
                      <a:prstGeom prst="rect">
                        <a:avLst/>
                      </a:prstGeom>
                      <a:noFill/>
                      <a:ln w="38100">
                        <a:noFill/>
                        <a:miter/>
                      </a:ln>
                    </p:spPr>
                  </p:pic>
                </p:oleObj>
              </mc:Fallback>
            </mc:AlternateContent>
          </a:graphicData>
        </a:graphic>
      </p:graphicFrame>
      <p:graphicFrame>
        <p:nvGraphicFramePr>
          <p:cNvPr id="283667" name="Object 346"/>
          <p:cNvGraphicFramePr/>
          <p:nvPr/>
        </p:nvGraphicFramePr>
        <p:xfrm>
          <a:off x="7775575" y="3649663"/>
          <a:ext cx="617538" cy="354012"/>
        </p:xfrm>
        <a:graphic>
          <a:graphicData uri="http://schemas.openxmlformats.org/presentationml/2006/ole">
            <mc:AlternateContent xmlns:mc="http://schemas.openxmlformats.org/markup-compatibility/2006">
              <mc:Choice xmlns:v="urn:schemas-microsoft-com:vml" Requires="v">
                <p:oleObj spid="_x0000_s3328" name="" r:id="rId9" imgW="342900" imgH="203200" progId="Equation.3">
                  <p:embed/>
                </p:oleObj>
              </mc:Choice>
              <mc:Fallback>
                <p:oleObj name="" r:id="rId9" imgW="342900" imgH="203200" progId="Equation.3">
                  <p:embed/>
                  <p:pic>
                    <p:nvPicPr>
                      <p:cNvPr id="0" name="图片 3327"/>
                      <p:cNvPicPr/>
                      <p:nvPr/>
                    </p:nvPicPr>
                    <p:blipFill>
                      <a:blip r:embed="rId10"/>
                      <a:stretch>
                        <a:fillRect/>
                      </a:stretch>
                    </p:blipFill>
                    <p:spPr>
                      <a:xfrm>
                        <a:off x="7775575" y="3649663"/>
                        <a:ext cx="617538" cy="354012"/>
                      </a:xfrm>
                      <a:prstGeom prst="rect">
                        <a:avLst/>
                      </a:prstGeom>
                      <a:noFill/>
                      <a:ln w="38100">
                        <a:noFill/>
                        <a:miter/>
                      </a:ln>
                    </p:spPr>
                  </p:pic>
                </p:oleObj>
              </mc:Fallback>
            </mc:AlternateContent>
          </a:graphicData>
        </a:graphic>
      </p:graphicFrame>
      <p:sp>
        <p:nvSpPr>
          <p:cNvPr id="283668" name="Line 347"/>
          <p:cNvSpPr/>
          <p:nvPr/>
        </p:nvSpPr>
        <p:spPr>
          <a:xfrm>
            <a:off x="7545388" y="4689475"/>
            <a:ext cx="484187" cy="80963"/>
          </a:xfrm>
          <a:prstGeom prst="line">
            <a:avLst/>
          </a:prstGeom>
          <a:ln w="9525" cap="flat" cmpd="sng">
            <a:solidFill>
              <a:srgbClr val="FF3300"/>
            </a:solidFill>
            <a:prstDash val="lgDash"/>
            <a:round/>
            <a:headEnd type="none" w="med" len="med"/>
            <a:tailEnd type="stealth" w="lg" len="lg"/>
          </a:ln>
        </p:spPr>
      </p:sp>
      <p:graphicFrame>
        <p:nvGraphicFramePr>
          <p:cNvPr id="283669" name="Object 348"/>
          <p:cNvGraphicFramePr/>
          <p:nvPr/>
        </p:nvGraphicFramePr>
        <p:xfrm>
          <a:off x="8005763" y="4738688"/>
          <a:ext cx="641350" cy="354012"/>
        </p:xfrm>
        <a:graphic>
          <a:graphicData uri="http://schemas.openxmlformats.org/presentationml/2006/ole">
            <mc:AlternateContent xmlns:mc="http://schemas.openxmlformats.org/markup-compatibility/2006">
              <mc:Choice xmlns:v="urn:schemas-microsoft-com:vml" Requires="v">
                <p:oleObj spid="_x0000_s3329" name="" r:id="rId11" imgW="355600" imgH="203200" progId="Equation.DSMT4">
                  <p:embed/>
                </p:oleObj>
              </mc:Choice>
              <mc:Fallback>
                <p:oleObj name="" r:id="rId11" imgW="355600" imgH="203200" progId="Equation.DSMT4">
                  <p:embed/>
                  <p:pic>
                    <p:nvPicPr>
                      <p:cNvPr id="0" name="图片 3328"/>
                      <p:cNvPicPr/>
                      <p:nvPr/>
                    </p:nvPicPr>
                    <p:blipFill>
                      <a:blip r:embed="rId12"/>
                      <a:stretch>
                        <a:fillRect/>
                      </a:stretch>
                    </p:blipFill>
                    <p:spPr>
                      <a:xfrm>
                        <a:off x="8005763" y="4738688"/>
                        <a:ext cx="641350" cy="354012"/>
                      </a:xfrm>
                      <a:prstGeom prst="rect">
                        <a:avLst/>
                      </a:prstGeom>
                      <a:noFill/>
                      <a:ln w="38100">
                        <a:noFill/>
                        <a:miter/>
                      </a:ln>
                    </p:spPr>
                  </p:pic>
                </p:oleObj>
              </mc:Fallback>
            </mc:AlternateContent>
          </a:graphicData>
        </a:graphic>
      </p:graphicFrame>
      <p:grpSp>
        <p:nvGrpSpPr>
          <p:cNvPr id="283671" name="组合 283670"/>
          <p:cNvGrpSpPr/>
          <p:nvPr/>
        </p:nvGrpSpPr>
        <p:grpSpPr>
          <a:xfrm>
            <a:off x="1376363" y="3602038"/>
            <a:ext cx="3090862" cy="2257425"/>
            <a:chOff x="899" y="2556"/>
            <a:chExt cx="1947" cy="1422"/>
          </a:xfrm>
        </p:grpSpPr>
        <p:sp>
          <p:nvSpPr>
            <p:cNvPr id="26642" name="Oval 337"/>
            <p:cNvSpPr/>
            <p:nvPr/>
          </p:nvSpPr>
          <p:spPr>
            <a:xfrm>
              <a:off x="925" y="3115"/>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grpSp>
          <p:nvGrpSpPr>
            <p:cNvPr id="26643" name="组合 283672"/>
            <p:cNvGrpSpPr/>
            <p:nvPr/>
          </p:nvGrpSpPr>
          <p:grpSpPr>
            <a:xfrm>
              <a:off x="899" y="2556"/>
              <a:ext cx="1947" cy="1422"/>
              <a:chOff x="899" y="2556"/>
              <a:chExt cx="1947" cy="1422"/>
            </a:xfrm>
          </p:grpSpPr>
          <p:grpSp>
            <p:nvGrpSpPr>
              <p:cNvPr id="26644" name="Group 249"/>
              <p:cNvGrpSpPr/>
              <p:nvPr/>
            </p:nvGrpSpPr>
            <p:grpSpPr>
              <a:xfrm>
                <a:off x="2409" y="2640"/>
                <a:ext cx="294" cy="297"/>
                <a:chOff x="2637" y="2549"/>
                <a:chExt cx="294" cy="297"/>
              </a:xfrm>
            </p:grpSpPr>
            <p:sp>
              <p:nvSpPr>
                <p:cNvPr id="26645" name="Oval 14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46" name="Oval 14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47" name="Line 14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48" name="Group 250"/>
              <p:cNvGrpSpPr/>
              <p:nvPr/>
            </p:nvGrpSpPr>
            <p:grpSpPr>
              <a:xfrm>
                <a:off x="2068" y="2632"/>
                <a:ext cx="294" cy="297"/>
                <a:chOff x="2637" y="2549"/>
                <a:chExt cx="294" cy="297"/>
              </a:xfrm>
            </p:grpSpPr>
            <p:sp>
              <p:nvSpPr>
                <p:cNvPr id="26649" name="Oval 251"/>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50" name="Oval 252"/>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51" name="Line 253"/>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52" name="Group 254"/>
              <p:cNvGrpSpPr/>
              <p:nvPr/>
            </p:nvGrpSpPr>
            <p:grpSpPr>
              <a:xfrm>
                <a:off x="1712" y="2632"/>
                <a:ext cx="294" cy="297"/>
                <a:chOff x="2637" y="2549"/>
                <a:chExt cx="294" cy="297"/>
              </a:xfrm>
            </p:grpSpPr>
            <p:sp>
              <p:nvSpPr>
                <p:cNvPr id="26653" name="Oval 255"/>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54" name="Oval 256"/>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55" name="Line 257"/>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56" name="Group 258"/>
              <p:cNvGrpSpPr/>
              <p:nvPr/>
            </p:nvGrpSpPr>
            <p:grpSpPr>
              <a:xfrm>
                <a:off x="1342" y="2632"/>
                <a:ext cx="294" cy="297"/>
                <a:chOff x="2637" y="2549"/>
                <a:chExt cx="294" cy="297"/>
              </a:xfrm>
            </p:grpSpPr>
            <p:sp>
              <p:nvSpPr>
                <p:cNvPr id="26657" name="Oval 259"/>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58" name="Oval 260"/>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59" name="Line 261"/>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6660" name="Oval 263"/>
              <p:cNvSpPr/>
              <p:nvPr/>
            </p:nvSpPr>
            <p:spPr>
              <a:xfrm>
                <a:off x="1053" y="2640"/>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61" name="Oval 264"/>
              <p:cNvSpPr/>
              <p:nvPr/>
            </p:nvSpPr>
            <p:spPr>
              <a:xfrm>
                <a:off x="986" y="2869"/>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62" name="Line 265"/>
              <p:cNvSpPr/>
              <p:nvPr/>
            </p:nvSpPr>
            <p:spPr>
              <a:xfrm>
                <a:off x="1096" y="2758"/>
                <a:ext cx="136" cy="0"/>
              </a:xfrm>
              <a:prstGeom prst="line">
                <a:avLst/>
              </a:prstGeom>
              <a:ln w="38100" cap="flat" cmpd="sng">
                <a:solidFill>
                  <a:schemeClr val="tx1"/>
                </a:solidFill>
                <a:prstDash val="solid"/>
                <a:round/>
                <a:headEnd type="none" w="med" len="med"/>
                <a:tailEnd type="none" w="med" len="med"/>
              </a:ln>
            </p:spPr>
          </p:sp>
          <p:grpSp>
            <p:nvGrpSpPr>
              <p:cNvPr id="26663" name="Group 268"/>
              <p:cNvGrpSpPr/>
              <p:nvPr/>
            </p:nvGrpSpPr>
            <p:grpSpPr>
              <a:xfrm>
                <a:off x="2409" y="2970"/>
                <a:ext cx="294" cy="297"/>
                <a:chOff x="2637" y="2549"/>
                <a:chExt cx="294" cy="297"/>
              </a:xfrm>
            </p:grpSpPr>
            <p:sp>
              <p:nvSpPr>
                <p:cNvPr id="26664" name="Oval 269"/>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65" name="Oval 270"/>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66" name="Line 271"/>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67" name="Group 272"/>
              <p:cNvGrpSpPr/>
              <p:nvPr/>
            </p:nvGrpSpPr>
            <p:grpSpPr>
              <a:xfrm>
                <a:off x="2068" y="2962"/>
                <a:ext cx="294" cy="297"/>
                <a:chOff x="2637" y="2549"/>
                <a:chExt cx="294" cy="297"/>
              </a:xfrm>
            </p:grpSpPr>
            <p:sp>
              <p:nvSpPr>
                <p:cNvPr id="26668" name="Oval 273"/>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69" name="Oval 274"/>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70" name="Line 275"/>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71" name="Group 276"/>
              <p:cNvGrpSpPr/>
              <p:nvPr/>
            </p:nvGrpSpPr>
            <p:grpSpPr>
              <a:xfrm>
                <a:off x="1712" y="2962"/>
                <a:ext cx="294" cy="297"/>
                <a:chOff x="2637" y="2549"/>
                <a:chExt cx="294" cy="297"/>
              </a:xfrm>
            </p:grpSpPr>
            <p:sp>
              <p:nvSpPr>
                <p:cNvPr id="26672" name="Oval 277"/>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73" name="Oval 278"/>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74" name="Line 279"/>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75" name="Group 280"/>
              <p:cNvGrpSpPr/>
              <p:nvPr/>
            </p:nvGrpSpPr>
            <p:grpSpPr>
              <a:xfrm>
                <a:off x="1342" y="2962"/>
                <a:ext cx="294" cy="297"/>
                <a:chOff x="2637" y="2549"/>
                <a:chExt cx="294" cy="297"/>
              </a:xfrm>
            </p:grpSpPr>
            <p:sp>
              <p:nvSpPr>
                <p:cNvPr id="26676" name="Oval 281"/>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77" name="Oval 282"/>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78" name="Line 283"/>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79" name="Group 284"/>
              <p:cNvGrpSpPr/>
              <p:nvPr/>
            </p:nvGrpSpPr>
            <p:grpSpPr>
              <a:xfrm>
                <a:off x="986" y="2970"/>
                <a:ext cx="294" cy="297"/>
                <a:chOff x="2637" y="2549"/>
                <a:chExt cx="294" cy="297"/>
              </a:xfrm>
            </p:grpSpPr>
            <p:sp>
              <p:nvSpPr>
                <p:cNvPr id="26680" name="Oval 285"/>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81" name="Oval 286"/>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82" name="Line 287"/>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83" name="Group 290"/>
              <p:cNvGrpSpPr/>
              <p:nvPr/>
            </p:nvGrpSpPr>
            <p:grpSpPr>
              <a:xfrm>
                <a:off x="2409" y="3275"/>
                <a:ext cx="294" cy="297"/>
                <a:chOff x="2637" y="2549"/>
                <a:chExt cx="294" cy="297"/>
              </a:xfrm>
            </p:grpSpPr>
            <p:sp>
              <p:nvSpPr>
                <p:cNvPr id="26684" name="Oval 291"/>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85" name="Oval 292"/>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86" name="Line 293"/>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87" name="Group 294"/>
              <p:cNvGrpSpPr/>
              <p:nvPr/>
            </p:nvGrpSpPr>
            <p:grpSpPr>
              <a:xfrm>
                <a:off x="2068" y="3267"/>
                <a:ext cx="294" cy="297"/>
                <a:chOff x="2637" y="2549"/>
                <a:chExt cx="294" cy="297"/>
              </a:xfrm>
            </p:grpSpPr>
            <p:sp>
              <p:nvSpPr>
                <p:cNvPr id="26688" name="Oval 295"/>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89" name="Oval 296"/>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90" name="Line 297"/>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91" name="Group 298"/>
              <p:cNvGrpSpPr/>
              <p:nvPr/>
            </p:nvGrpSpPr>
            <p:grpSpPr>
              <a:xfrm>
                <a:off x="1712" y="3267"/>
                <a:ext cx="294" cy="297"/>
                <a:chOff x="2637" y="2549"/>
                <a:chExt cx="294" cy="297"/>
              </a:xfrm>
            </p:grpSpPr>
            <p:sp>
              <p:nvSpPr>
                <p:cNvPr id="26692" name="Oval 299"/>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93" name="Oval 300"/>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94" name="Line 301"/>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95" name="Group 302"/>
              <p:cNvGrpSpPr/>
              <p:nvPr/>
            </p:nvGrpSpPr>
            <p:grpSpPr>
              <a:xfrm>
                <a:off x="1342" y="3267"/>
                <a:ext cx="294" cy="297"/>
                <a:chOff x="2637" y="2549"/>
                <a:chExt cx="294" cy="297"/>
              </a:xfrm>
            </p:grpSpPr>
            <p:sp>
              <p:nvSpPr>
                <p:cNvPr id="26696" name="Oval 303"/>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697" name="Oval 304"/>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698" name="Line 305"/>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699" name="Group 306"/>
              <p:cNvGrpSpPr/>
              <p:nvPr/>
            </p:nvGrpSpPr>
            <p:grpSpPr>
              <a:xfrm>
                <a:off x="986" y="3275"/>
                <a:ext cx="294" cy="297"/>
                <a:chOff x="2637" y="2549"/>
                <a:chExt cx="294" cy="297"/>
              </a:xfrm>
            </p:grpSpPr>
            <p:sp>
              <p:nvSpPr>
                <p:cNvPr id="26700" name="Oval 307"/>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01" name="Oval 308"/>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02" name="Line 309"/>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703" name="Group 310"/>
              <p:cNvGrpSpPr/>
              <p:nvPr/>
            </p:nvGrpSpPr>
            <p:grpSpPr>
              <a:xfrm>
                <a:off x="2409" y="3605"/>
                <a:ext cx="294" cy="297"/>
                <a:chOff x="2637" y="2549"/>
                <a:chExt cx="294" cy="297"/>
              </a:xfrm>
            </p:grpSpPr>
            <p:sp>
              <p:nvSpPr>
                <p:cNvPr id="26704" name="Oval 311"/>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05" name="Oval 312"/>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06" name="Line 313"/>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707" name="Group 314"/>
              <p:cNvGrpSpPr/>
              <p:nvPr/>
            </p:nvGrpSpPr>
            <p:grpSpPr>
              <a:xfrm>
                <a:off x="2068" y="3597"/>
                <a:ext cx="294" cy="297"/>
                <a:chOff x="2637" y="2549"/>
                <a:chExt cx="294" cy="297"/>
              </a:xfrm>
            </p:grpSpPr>
            <p:sp>
              <p:nvSpPr>
                <p:cNvPr id="26708" name="Oval 315"/>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09" name="Oval 316"/>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10" name="Line 317"/>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711" name="Group 318"/>
              <p:cNvGrpSpPr/>
              <p:nvPr/>
            </p:nvGrpSpPr>
            <p:grpSpPr>
              <a:xfrm>
                <a:off x="1712" y="3597"/>
                <a:ext cx="294" cy="297"/>
                <a:chOff x="2637" y="2549"/>
                <a:chExt cx="294" cy="297"/>
              </a:xfrm>
            </p:grpSpPr>
            <p:sp>
              <p:nvSpPr>
                <p:cNvPr id="26712" name="Oval 319"/>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13" name="Oval 320"/>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14" name="Line 321"/>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715" name="Group 322"/>
              <p:cNvGrpSpPr/>
              <p:nvPr/>
            </p:nvGrpSpPr>
            <p:grpSpPr>
              <a:xfrm>
                <a:off x="1342" y="3597"/>
                <a:ext cx="294" cy="297"/>
                <a:chOff x="2637" y="2549"/>
                <a:chExt cx="294" cy="297"/>
              </a:xfrm>
            </p:grpSpPr>
            <p:sp>
              <p:nvSpPr>
                <p:cNvPr id="26716" name="Oval 323"/>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17" name="Oval 324"/>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18" name="Line 325"/>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6719" name="Group 326"/>
              <p:cNvGrpSpPr/>
              <p:nvPr/>
            </p:nvGrpSpPr>
            <p:grpSpPr>
              <a:xfrm>
                <a:off x="986" y="3605"/>
                <a:ext cx="294" cy="297"/>
                <a:chOff x="2637" y="2549"/>
                <a:chExt cx="294" cy="297"/>
              </a:xfrm>
            </p:grpSpPr>
            <p:sp>
              <p:nvSpPr>
                <p:cNvPr id="26720" name="Oval 327"/>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21" name="Oval 328"/>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22" name="Line 329"/>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6723" name="Rectangle 334"/>
              <p:cNvSpPr/>
              <p:nvPr/>
            </p:nvSpPr>
            <p:spPr>
              <a:xfrm>
                <a:off x="899" y="2556"/>
                <a:ext cx="1947" cy="1422"/>
              </a:xfrm>
              <a:prstGeom prst="rect">
                <a:avLst/>
              </a:prstGeom>
              <a:noFill/>
              <a:ln w="38100" cap="flat" cmpd="sng">
                <a:solidFill>
                  <a:srgbClr val="3366FF"/>
                </a:solidFill>
                <a:prstDash val="solid"/>
                <a:miter/>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grpSp>
      </p:grpSp>
      <p:grpSp>
        <p:nvGrpSpPr>
          <p:cNvPr id="283754" name="组合 283753"/>
          <p:cNvGrpSpPr/>
          <p:nvPr/>
        </p:nvGrpSpPr>
        <p:grpSpPr>
          <a:xfrm>
            <a:off x="4470400" y="3603625"/>
            <a:ext cx="3090863" cy="2257425"/>
            <a:chOff x="2848" y="2557"/>
            <a:chExt cx="1947" cy="1422"/>
          </a:xfrm>
        </p:grpSpPr>
        <p:sp>
          <p:nvSpPr>
            <p:cNvPr id="26725" name="Oval 336"/>
            <p:cNvSpPr/>
            <p:nvPr/>
          </p:nvSpPr>
          <p:spPr>
            <a:xfrm>
              <a:off x="4694" y="3199"/>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grpSp>
          <p:nvGrpSpPr>
            <p:cNvPr id="26726" name="组合 283755"/>
            <p:cNvGrpSpPr/>
            <p:nvPr/>
          </p:nvGrpSpPr>
          <p:grpSpPr>
            <a:xfrm>
              <a:off x="2848" y="2557"/>
              <a:ext cx="1947" cy="1422"/>
              <a:chOff x="2848" y="2557"/>
              <a:chExt cx="1947" cy="1422"/>
            </a:xfrm>
          </p:grpSpPr>
          <p:sp>
            <p:nvSpPr>
              <p:cNvPr id="26727" name="Oval 10"/>
              <p:cNvSpPr/>
              <p:nvPr/>
            </p:nvSpPr>
            <p:spPr>
              <a:xfrm>
                <a:off x="3049" y="2632"/>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28" name="Oval 12"/>
              <p:cNvSpPr/>
              <p:nvPr/>
            </p:nvSpPr>
            <p:spPr>
              <a:xfrm>
                <a:off x="2982" y="2861"/>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29" name="Line 144"/>
              <p:cNvSpPr/>
              <p:nvPr/>
            </p:nvSpPr>
            <p:spPr>
              <a:xfrm>
                <a:off x="3092" y="2750"/>
                <a:ext cx="136" cy="0"/>
              </a:xfrm>
              <a:prstGeom prst="line">
                <a:avLst/>
              </a:prstGeom>
              <a:ln w="38100" cap="flat" cmpd="sng">
                <a:solidFill>
                  <a:schemeClr val="tx1"/>
                </a:solidFill>
                <a:prstDash val="solid"/>
                <a:round/>
                <a:headEnd type="none" w="med" len="med"/>
                <a:tailEnd type="none" w="med" len="med"/>
              </a:ln>
            </p:spPr>
          </p:sp>
          <p:sp>
            <p:nvSpPr>
              <p:cNvPr id="26730" name="Line 145"/>
              <p:cNvSpPr/>
              <p:nvPr/>
            </p:nvSpPr>
            <p:spPr>
              <a:xfrm rot="5400000">
                <a:off x="3091" y="2751"/>
                <a:ext cx="136" cy="0"/>
              </a:xfrm>
              <a:prstGeom prst="line">
                <a:avLst/>
              </a:prstGeom>
              <a:ln w="38100" cap="flat" cmpd="sng">
                <a:solidFill>
                  <a:schemeClr val="tx1"/>
                </a:solidFill>
                <a:prstDash val="solid"/>
                <a:round/>
                <a:headEnd type="none" w="med" len="med"/>
                <a:tailEnd type="none" w="med" len="med"/>
              </a:ln>
            </p:spPr>
          </p:sp>
          <p:grpSp>
            <p:nvGrpSpPr>
              <p:cNvPr id="26731" name="Group 151"/>
              <p:cNvGrpSpPr/>
              <p:nvPr/>
            </p:nvGrpSpPr>
            <p:grpSpPr>
              <a:xfrm>
                <a:off x="3338" y="2632"/>
                <a:ext cx="294" cy="297"/>
                <a:chOff x="3599" y="2650"/>
                <a:chExt cx="294" cy="297"/>
              </a:xfrm>
            </p:grpSpPr>
            <p:sp>
              <p:nvSpPr>
                <p:cNvPr id="26732" name="Oval 152"/>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33" name="Oval 153"/>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34" name="Line 154"/>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35" name="Line 155"/>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36" name="Group 156"/>
              <p:cNvGrpSpPr/>
              <p:nvPr/>
            </p:nvGrpSpPr>
            <p:grpSpPr>
              <a:xfrm>
                <a:off x="3693" y="2632"/>
                <a:ext cx="294" cy="297"/>
                <a:chOff x="3599" y="2650"/>
                <a:chExt cx="294" cy="297"/>
              </a:xfrm>
            </p:grpSpPr>
            <p:sp>
              <p:nvSpPr>
                <p:cNvPr id="26737" name="Oval 157"/>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38" name="Oval 158"/>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39" name="Line 159"/>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40" name="Line 160"/>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41" name="Group 161"/>
              <p:cNvGrpSpPr/>
              <p:nvPr/>
            </p:nvGrpSpPr>
            <p:grpSpPr>
              <a:xfrm>
                <a:off x="4049" y="2632"/>
                <a:ext cx="294" cy="297"/>
                <a:chOff x="3599" y="2650"/>
                <a:chExt cx="294" cy="297"/>
              </a:xfrm>
            </p:grpSpPr>
            <p:sp>
              <p:nvSpPr>
                <p:cNvPr id="26742" name="Oval 162"/>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43" name="Oval 163"/>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44" name="Line 164"/>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45" name="Line 165"/>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46" name="Group 166"/>
              <p:cNvGrpSpPr/>
              <p:nvPr/>
            </p:nvGrpSpPr>
            <p:grpSpPr>
              <a:xfrm>
                <a:off x="4405" y="2632"/>
                <a:ext cx="294" cy="297"/>
                <a:chOff x="3599" y="2650"/>
                <a:chExt cx="294" cy="297"/>
              </a:xfrm>
            </p:grpSpPr>
            <p:sp>
              <p:nvSpPr>
                <p:cNvPr id="26747" name="Oval 167"/>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48" name="Oval 168"/>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49" name="Line 169"/>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50" name="Line 170"/>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51" name="Group 172"/>
              <p:cNvGrpSpPr/>
              <p:nvPr/>
            </p:nvGrpSpPr>
            <p:grpSpPr>
              <a:xfrm>
                <a:off x="2982" y="2962"/>
                <a:ext cx="294" cy="297"/>
                <a:chOff x="3599" y="2650"/>
                <a:chExt cx="294" cy="297"/>
              </a:xfrm>
            </p:grpSpPr>
            <p:sp>
              <p:nvSpPr>
                <p:cNvPr id="26752" name="Oval 17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53" name="Oval 17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54" name="Line 17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55" name="Line 17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56" name="Group 177"/>
              <p:cNvGrpSpPr/>
              <p:nvPr/>
            </p:nvGrpSpPr>
            <p:grpSpPr>
              <a:xfrm>
                <a:off x="3338" y="2962"/>
                <a:ext cx="294" cy="297"/>
                <a:chOff x="3599" y="2650"/>
                <a:chExt cx="294" cy="297"/>
              </a:xfrm>
            </p:grpSpPr>
            <p:sp>
              <p:nvSpPr>
                <p:cNvPr id="26757" name="Oval 17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58" name="Oval 17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59" name="Line 18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60" name="Line 18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61" name="Group 182"/>
              <p:cNvGrpSpPr/>
              <p:nvPr/>
            </p:nvGrpSpPr>
            <p:grpSpPr>
              <a:xfrm>
                <a:off x="3693" y="2962"/>
                <a:ext cx="294" cy="297"/>
                <a:chOff x="3599" y="2650"/>
                <a:chExt cx="294" cy="297"/>
              </a:xfrm>
            </p:grpSpPr>
            <p:sp>
              <p:nvSpPr>
                <p:cNvPr id="26762" name="Oval 18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63" name="Oval 18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64" name="Line 18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65" name="Line 18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66" name="Group 187"/>
              <p:cNvGrpSpPr/>
              <p:nvPr/>
            </p:nvGrpSpPr>
            <p:grpSpPr>
              <a:xfrm>
                <a:off x="4049" y="2962"/>
                <a:ext cx="294" cy="297"/>
                <a:chOff x="3599" y="2650"/>
                <a:chExt cx="294" cy="297"/>
              </a:xfrm>
            </p:grpSpPr>
            <p:sp>
              <p:nvSpPr>
                <p:cNvPr id="26767" name="Oval 18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68" name="Oval 18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69" name="Line 19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70" name="Line 19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71" name="Group 192"/>
              <p:cNvGrpSpPr/>
              <p:nvPr/>
            </p:nvGrpSpPr>
            <p:grpSpPr>
              <a:xfrm>
                <a:off x="4405" y="2962"/>
                <a:ext cx="294" cy="297"/>
                <a:chOff x="3599" y="2650"/>
                <a:chExt cx="294" cy="297"/>
              </a:xfrm>
            </p:grpSpPr>
            <p:sp>
              <p:nvSpPr>
                <p:cNvPr id="26772" name="Oval 19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73" name="Oval 19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74" name="Line 19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75" name="Line 19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76" name="Group 197"/>
              <p:cNvGrpSpPr/>
              <p:nvPr/>
            </p:nvGrpSpPr>
            <p:grpSpPr>
              <a:xfrm>
                <a:off x="2993" y="3275"/>
                <a:ext cx="294" cy="297"/>
                <a:chOff x="3599" y="2650"/>
                <a:chExt cx="294" cy="297"/>
              </a:xfrm>
            </p:grpSpPr>
            <p:sp>
              <p:nvSpPr>
                <p:cNvPr id="26777" name="Oval 19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78" name="Oval 19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79" name="Line 20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80" name="Line 20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81" name="Group 202"/>
              <p:cNvGrpSpPr/>
              <p:nvPr/>
            </p:nvGrpSpPr>
            <p:grpSpPr>
              <a:xfrm>
                <a:off x="3349" y="3275"/>
                <a:ext cx="294" cy="297"/>
                <a:chOff x="3599" y="2650"/>
                <a:chExt cx="294" cy="297"/>
              </a:xfrm>
            </p:grpSpPr>
            <p:sp>
              <p:nvSpPr>
                <p:cNvPr id="26782" name="Oval 20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83" name="Oval 20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84" name="Line 20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85" name="Line 20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86" name="Group 207"/>
              <p:cNvGrpSpPr/>
              <p:nvPr/>
            </p:nvGrpSpPr>
            <p:grpSpPr>
              <a:xfrm>
                <a:off x="3704" y="3275"/>
                <a:ext cx="294" cy="297"/>
                <a:chOff x="3599" y="2650"/>
                <a:chExt cx="294" cy="297"/>
              </a:xfrm>
            </p:grpSpPr>
            <p:sp>
              <p:nvSpPr>
                <p:cNvPr id="26787" name="Oval 20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88" name="Oval 20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89" name="Line 21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90" name="Line 21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91" name="Group 212"/>
              <p:cNvGrpSpPr/>
              <p:nvPr/>
            </p:nvGrpSpPr>
            <p:grpSpPr>
              <a:xfrm>
                <a:off x="4060" y="3275"/>
                <a:ext cx="294" cy="297"/>
                <a:chOff x="3599" y="2650"/>
                <a:chExt cx="294" cy="297"/>
              </a:xfrm>
            </p:grpSpPr>
            <p:sp>
              <p:nvSpPr>
                <p:cNvPr id="26792" name="Oval 21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93" name="Oval 21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94" name="Line 21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795" name="Line 21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796" name="Group 217"/>
              <p:cNvGrpSpPr/>
              <p:nvPr/>
            </p:nvGrpSpPr>
            <p:grpSpPr>
              <a:xfrm>
                <a:off x="4416" y="3275"/>
                <a:ext cx="294" cy="297"/>
                <a:chOff x="3599" y="2650"/>
                <a:chExt cx="294" cy="297"/>
              </a:xfrm>
            </p:grpSpPr>
            <p:sp>
              <p:nvSpPr>
                <p:cNvPr id="26797" name="Oval 21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798" name="Oval 21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799" name="Line 22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800" name="Line 22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801" name="Group 222"/>
              <p:cNvGrpSpPr/>
              <p:nvPr/>
            </p:nvGrpSpPr>
            <p:grpSpPr>
              <a:xfrm>
                <a:off x="2993" y="3605"/>
                <a:ext cx="294" cy="297"/>
                <a:chOff x="3599" y="2650"/>
                <a:chExt cx="294" cy="297"/>
              </a:xfrm>
            </p:grpSpPr>
            <p:sp>
              <p:nvSpPr>
                <p:cNvPr id="26802" name="Oval 22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803" name="Oval 22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804" name="Line 22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805" name="Line 22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806" name="Group 227"/>
              <p:cNvGrpSpPr/>
              <p:nvPr/>
            </p:nvGrpSpPr>
            <p:grpSpPr>
              <a:xfrm>
                <a:off x="3349" y="3605"/>
                <a:ext cx="294" cy="297"/>
                <a:chOff x="3599" y="2650"/>
                <a:chExt cx="294" cy="297"/>
              </a:xfrm>
            </p:grpSpPr>
            <p:sp>
              <p:nvSpPr>
                <p:cNvPr id="26807" name="Oval 22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808" name="Oval 22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809" name="Line 23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810" name="Line 23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811" name="Group 232"/>
              <p:cNvGrpSpPr/>
              <p:nvPr/>
            </p:nvGrpSpPr>
            <p:grpSpPr>
              <a:xfrm>
                <a:off x="3704" y="3605"/>
                <a:ext cx="294" cy="297"/>
                <a:chOff x="3599" y="2650"/>
                <a:chExt cx="294" cy="297"/>
              </a:xfrm>
            </p:grpSpPr>
            <p:sp>
              <p:nvSpPr>
                <p:cNvPr id="26812" name="Oval 23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813" name="Oval 23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814" name="Line 23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815" name="Line 23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816" name="Group 237"/>
              <p:cNvGrpSpPr/>
              <p:nvPr/>
            </p:nvGrpSpPr>
            <p:grpSpPr>
              <a:xfrm>
                <a:off x="4060" y="3605"/>
                <a:ext cx="294" cy="297"/>
                <a:chOff x="3599" y="2650"/>
                <a:chExt cx="294" cy="297"/>
              </a:xfrm>
            </p:grpSpPr>
            <p:sp>
              <p:nvSpPr>
                <p:cNvPr id="26817" name="Oval 238"/>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818" name="Oval 239"/>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819" name="Line 240"/>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820" name="Line 241"/>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6821" name="Group 242"/>
              <p:cNvGrpSpPr/>
              <p:nvPr/>
            </p:nvGrpSpPr>
            <p:grpSpPr>
              <a:xfrm>
                <a:off x="4416" y="3605"/>
                <a:ext cx="294" cy="297"/>
                <a:chOff x="3599" y="2650"/>
                <a:chExt cx="294" cy="297"/>
              </a:xfrm>
            </p:grpSpPr>
            <p:sp>
              <p:nvSpPr>
                <p:cNvPr id="26822" name="Oval 243"/>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6823" name="Oval 244"/>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6824" name="Line 245"/>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6825" name="Line 246"/>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6826" name="Rectangle 334"/>
              <p:cNvSpPr/>
              <p:nvPr/>
            </p:nvSpPr>
            <p:spPr>
              <a:xfrm>
                <a:off x="2848" y="2557"/>
                <a:ext cx="1947" cy="1422"/>
              </a:xfrm>
              <a:prstGeom prst="rect">
                <a:avLst/>
              </a:prstGeom>
              <a:noFill/>
              <a:ln w="38100" cap="flat" cmpd="sng">
                <a:solidFill>
                  <a:srgbClr val="3366FF"/>
                </a:solidFill>
                <a:prstDash val="solid"/>
                <a:miter/>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grpSp>
      </p:grpSp>
      <p:sp>
        <p:nvSpPr>
          <p:cNvPr id="283857" name="Line 345"/>
          <p:cNvSpPr/>
          <p:nvPr/>
        </p:nvSpPr>
        <p:spPr>
          <a:xfrm flipV="1">
            <a:off x="7061200" y="3922713"/>
            <a:ext cx="766763" cy="201612"/>
          </a:xfrm>
          <a:prstGeom prst="line">
            <a:avLst/>
          </a:prstGeom>
          <a:ln w="19050" cap="flat" cmpd="sng">
            <a:solidFill>
              <a:srgbClr val="FF3300"/>
            </a:solidFill>
            <a:prstDash val="lgDash"/>
            <a:round/>
            <a:headEnd type="none" w="med" len="med"/>
            <a:tailEnd type="stealth" w="lg" len="lg"/>
          </a:ln>
        </p:spPr>
      </p:sp>
    </p:spTree>
    <p:custDataLst>
      <p:tags r:id="rId13"/>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ipe(left)">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580"/>
                                        </p:tgtEl>
                                        <p:attrNameLst>
                                          <p:attrName>style.visibility</p:attrName>
                                        </p:attrNameLst>
                                      </p:cBhvr>
                                      <p:to>
                                        <p:strVal val="visible"/>
                                      </p:to>
                                    </p:set>
                                    <p:animEffect transition="in" filter="wipe(left)">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283671"/>
                                        </p:tgtEl>
                                        <p:attrNameLst>
                                          <p:attrName>style.visibility</p:attrName>
                                        </p:attrNameLst>
                                      </p:cBhvr>
                                      <p:to>
                                        <p:strVal val="visible"/>
                                      </p:to>
                                    </p:set>
                                    <p:animEffect transition="in" filter="slide(fromLeft)">
                                      <p:cBhvr>
                                        <p:cTn id="17" dur="500"/>
                                        <p:tgtEl>
                                          <p:spTgt spid="283671"/>
                                        </p:tgtEl>
                                      </p:cBhvr>
                                    </p:animEffect>
                                  </p:childTnLst>
                                </p:cTn>
                              </p:par>
                              <p:par>
                                <p:cTn id="18" presetID="3" presetClass="entr" presetSubtype="10" fill="hold" nodeType="withEffect">
                                  <p:stCondLst>
                                    <p:cond delay="0"/>
                                  </p:stCondLst>
                                  <p:childTnLst>
                                    <p:set>
                                      <p:cBhvr>
                                        <p:cTn id="19" dur="1" fill="hold">
                                          <p:stCondLst>
                                            <p:cond delay="0"/>
                                          </p:stCondLst>
                                        </p:cTn>
                                        <p:tgtEl>
                                          <p:spTgt spid="283661"/>
                                        </p:tgtEl>
                                        <p:attrNameLst>
                                          <p:attrName>style.visibility</p:attrName>
                                        </p:attrNameLst>
                                      </p:cBhvr>
                                      <p:to>
                                        <p:strVal val="visible"/>
                                      </p:to>
                                    </p:set>
                                    <p:animEffect transition="in" filter="blinds(horizontal)">
                                      <p:cBhvr>
                                        <p:cTn id="20" dur="500"/>
                                        <p:tgtEl>
                                          <p:spTgt spid="2836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3662"/>
                                        </p:tgtEl>
                                        <p:attrNameLst>
                                          <p:attrName>style.visibility</p:attrName>
                                        </p:attrNameLst>
                                      </p:cBhvr>
                                      <p:to>
                                        <p:strVal val="visible"/>
                                      </p:to>
                                    </p:set>
                                    <p:animEffect transition="in" filter="wipe(right)">
                                      <p:cBhvr>
                                        <p:cTn id="25" dur="500"/>
                                        <p:tgtEl>
                                          <p:spTgt spid="283662"/>
                                        </p:tgtEl>
                                      </p:cBhvr>
                                    </p:animEffect>
                                  </p:childTnLst>
                                </p:cTn>
                              </p:par>
                              <p:par>
                                <p:cTn id="26" presetID="3" presetClass="entr" presetSubtype="10" fill="hold" nodeType="withEffect">
                                  <p:stCondLst>
                                    <p:cond delay="0"/>
                                  </p:stCondLst>
                                  <p:childTnLst>
                                    <p:set>
                                      <p:cBhvr>
                                        <p:cTn id="27" dur="1" fill="hold">
                                          <p:stCondLst>
                                            <p:cond delay="0"/>
                                          </p:stCondLst>
                                        </p:cTn>
                                        <p:tgtEl>
                                          <p:spTgt spid="283664"/>
                                        </p:tgtEl>
                                        <p:attrNameLst>
                                          <p:attrName>style.visibility</p:attrName>
                                        </p:attrNameLst>
                                      </p:cBhvr>
                                      <p:to>
                                        <p:strVal val="visible"/>
                                      </p:to>
                                    </p:set>
                                    <p:animEffect transition="in" filter="blinds(horizontal)">
                                      <p:cBhvr>
                                        <p:cTn id="28" dur="500"/>
                                        <p:tgtEl>
                                          <p:spTgt spid="28366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83665"/>
                                        </p:tgtEl>
                                        <p:attrNameLst>
                                          <p:attrName>style.visibility</p:attrName>
                                        </p:attrNameLst>
                                      </p:cBhvr>
                                      <p:to>
                                        <p:strVal val="visible"/>
                                      </p:to>
                                    </p:set>
                                    <p:animEffect transition="in" filter="blinds(horizontal)">
                                      <p:cBhvr>
                                        <p:cTn id="33" dur="500"/>
                                        <p:tgtEl>
                                          <p:spTgt spid="283665"/>
                                        </p:tgtEl>
                                      </p:cBhvr>
                                    </p:animEffect>
                                  </p:childTnLst>
                                </p:cTn>
                              </p:par>
                              <p:par>
                                <p:cTn id="34" presetID="3" presetClass="entr" presetSubtype="10" fill="hold" nodeType="withEffect">
                                  <p:stCondLst>
                                    <p:cond delay="0"/>
                                  </p:stCondLst>
                                  <p:childTnLst>
                                    <p:set>
                                      <p:cBhvr>
                                        <p:cTn id="35" dur="1" fill="hold">
                                          <p:stCondLst>
                                            <p:cond delay="0"/>
                                          </p:stCondLst>
                                        </p:cTn>
                                        <p:tgtEl>
                                          <p:spTgt spid="283666"/>
                                        </p:tgtEl>
                                        <p:attrNameLst>
                                          <p:attrName>style.visibility</p:attrName>
                                        </p:attrNameLst>
                                      </p:cBhvr>
                                      <p:to>
                                        <p:strVal val="visible"/>
                                      </p:to>
                                    </p:set>
                                    <p:animEffect transition="in" filter="blinds(horizontal)">
                                      <p:cBhvr>
                                        <p:cTn id="36" dur="500"/>
                                        <p:tgtEl>
                                          <p:spTgt spid="28366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nodeType="clickEffect">
                                  <p:stCondLst>
                                    <p:cond delay="0"/>
                                  </p:stCondLst>
                                  <p:childTnLst>
                                    <p:set>
                                      <p:cBhvr>
                                        <p:cTn id="40" dur="1" fill="hold">
                                          <p:stCondLst>
                                            <p:cond delay="0"/>
                                          </p:stCondLst>
                                        </p:cTn>
                                        <p:tgtEl>
                                          <p:spTgt spid="283754"/>
                                        </p:tgtEl>
                                        <p:attrNameLst>
                                          <p:attrName>style.visibility</p:attrName>
                                        </p:attrNameLst>
                                      </p:cBhvr>
                                      <p:to>
                                        <p:strVal val="visible"/>
                                      </p:to>
                                    </p:set>
                                    <p:animEffect transition="in" filter="slide(fromRight)">
                                      <p:cBhvr>
                                        <p:cTn id="41" dur="500"/>
                                        <p:tgtEl>
                                          <p:spTgt spid="283754"/>
                                        </p:tgtEl>
                                      </p:cBhvr>
                                    </p:animEffect>
                                  </p:childTnLst>
                                </p:cTn>
                              </p:par>
                              <p:par>
                                <p:cTn id="42" presetID="3" presetClass="entr" presetSubtype="10" fill="hold" nodeType="withEffect">
                                  <p:stCondLst>
                                    <p:cond delay="0"/>
                                  </p:stCondLst>
                                  <p:childTnLst>
                                    <p:set>
                                      <p:cBhvr>
                                        <p:cTn id="43" dur="1" fill="hold">
                                          <p:stCondLst>
                                            <p:cond delay="0"/>
                                          </p:stCondLst>
                                        </p:cTn>
                                        <p:tgtEl>
                                          <p:spTgt spid="283663"/>
                                        </p:tgtEl>
                                        <p:attrNameLst>
                                          <p:attrName>style.visibility</p:attrName>
                                        </p:attrNameLst>
                                      </p:cBhvr>
                                      <p:to>
                                        <p:strVal val="visible"/>
                                      </p:to>
                                    </p:set>
                                    <p:animEffect transition="in" filter="blinds(horizontal)">
                                      <p:cBhvr>
                                        <p:cTn id="44" dur="500"/>
                                        <p:tgtEl>
                                          <p:spTgt spid="28366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83857"/>
                                        </p:tgtEl>
                                        <p:attrNameLst>
                                          <p:attrName>style.visibility</p:attrName>
                                        </p:attrNameLst>
                                      </p:cBhvr>
                                      <p:to>
                                        <p:strVal val="visible"/>
                                      </p:to>
                                    </p:set>
                                    <p:animEffect transition="in" filter="wipe(down)">
                                      <p:cBhvr>
                                        <p:cTn id="49" dur="1000"/>
                                        <p:tgtEl>
                                          <p:spTgt spid="283857"/>
                                        </p:tgtEl>
                                      </p:cBhvr>
                                    </p:animEffect>
                                  </p:childTnLst>
                                </p:cTn>
                              </p:par>
                              <p:par>
                                <p:cTn id="50" presetID="3" presetClass="entr" presetSubtype="10" fill="hold" nodeType="withEffect">
                                  <p:stCondLst>
                                    <p:cond delay="0"/>
                                  </p:stCondLst>
                                  <p:childTnLst>
                                    <p:set>
                                      <p:cBhvr>
                                        <p:cTn id="51" dur="1" fill="hold">
                                          <p:stCondLst>
                                            <p:cond delay="0"/>
                                          </p:stCondLst>
                                        </p:cTn>
                                        <p:tgtEl>
                                          <p:spTgt spid="283667"/>
                                        </p:tgtEl>
                                        <p:attrNameLst>
                                          <p:attrName>style.visibility</p:attrName>
                                        </p:attrNameLst>
                                      </p:cBhvr>
                                      <p:to>
                                        <p:strVal val="visible"/>
                                      </p:to>
                                    </p:set>
                                    <p:animEffect transition="in" filter="blinds(horizontal)">
                                      <p:cBhvr>
                                        <p:cTn id="52" dur="500"/>
                                        <p:tgtEl>
                                          <p:spTgt spid="2836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3668"/>
                                        </p:tgtEl>
                                        <p:attrNameLst>
                                          <p:attrName>style.visibility</p:attrName>
                                        </p:attrNameLst>
                                      </p:cBhvr>
                                      <p:to>
                                        <p:strVal val="visible"/>
                                      </p:to>
                                    </p:set>
                                    <p:animEffect transition="in" filter="wipe(left)">
                                      <p:cBhvr>
                                        <p:cTn id="57" dur="500"/>
                                        <p:tgtEl>
                                          <p:spTgt spid="283668"/>
                                        </p:tgtEl>
                                      </p:cBhvr>
                                    </p:animEffect>
                                  </p:childTnLst>
                                </p:cTn>
                              </p:par>
                              <p:par>
                                <p:cTn id="58" presetID="3" presetClass="entr" presetSubtype="10" fill="hold" nodeType="withEffect">
                                  <p:stCondLst>
                                    <p:cond delay="0"/>
                                  </p:stCondLst>
                                  <p:childTnLst>
                                    <p:set>
                                      <p:cBhvr>
                                        <p:cTn id="59" dur="1" fill="hold">
                                          <p:stCondLst>
                                            <p:cond delay="0"/>
                                          </p:stCondLst>
                                        </p:cTn>
                                        <p:tgtEl>
                                          <p:spTgt spid="283669"/>
                                        </p:tgtEl>
                                        <p:attrNameLst>
                                          <p:attrName>style.visibility</p:attrName>
                                        </p:attrNameLst>
                                      </p:cBhvr>
                                      <p:to>
                                        <p:strVal val="visible"/>
                                      </p:to>
                                    </p:set>
                                    <p:animEffect transition="in" filter="blinds(horizontal)">
                                      <p:cBhvr>
                                        <p:cTn id="60" dur="500"/>
                                        <p:tgtEl>
                                          <p:spTgt spid="28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animBg="1"/>
      <p:bldP spid="2458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1"/>
          <p:cNvSpPr/>
          <p:nvPr>
            <p:ph type="sldNum" sz="quarter" idx="12"/>
          </p:nvPr>
        </p:nvSpPr>
        <p:spPr>
          <a:xfrm>
            <a:off x="7380288" y="6353811"/>
            <a:ext cx="1763712" cy="306705"/>
          </a:xfrm>
        </p:spPr>
        <p:txBody>
          <a:bodyPr lIns="92075" tIns="46038" rIns="92075" bIns="46038" anchor="ctr">
            <a:spAutoFit/>
          </a:bodyPr>
          <a:lstStyle>
            <a:lvl1pPr marL="0" lvl="0" indent="0" algn="ctr" defTabSz="914400" rtl="0" eaLnBrk="1" fontAlgn="base" latinLnBrk="0" hangingPunct="1">
              <a:lnSpc>
                <a:spcPct val="100000"/>
              </a:lnSpc>
              <a:spcBef>
                <a:spcPct val="50000"/>
              </a:spcBef>
              <a:spcAft>
                <a:spcPct val="0"/>
              </a:spcAft>
              <a:buNone/>
              <a:defRPr sz="28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50000"/>
              </a:spcBef>
              <a:spcAft>
                <a:spcPct val="0"/>
              </a:spcAft>
              <a:buNone/>
              <a:defRPr sz="28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50000"/>
              </a:spcBef>
              <a:spcAft>
                <a:spcPct val="0"/>
              </a:spcAft>
              <a:buNone/>
              <a:defRPr sz="28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50000"/>
              </a:spcBef>
              <a:spcAft>
                <a:spcPct val="0"/>
              </a:spcAft>
              <a:buNone/>
              <a:defRPr sz="28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50000"/>
              </a:spcBef>
              <a:spcAft>
                <a:spcPct val="0"/>
              </a:spcAft>
              <a:buNone/>
              <a:defRPr sz="28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fld id="{9A0DB2DC-4C9A-4742-B13C-FB6460FD3503}" type="slidenum">
              <a:rPr lang="zh-CN" altLang="en-US" sz="1400" b="0" dirty="0"/>
            </a:fld>
            <a:endParaRPr lang="zh-CN" altLang="en-US" sz="1400" b="0" dirty="0"/>
          </a:p>
        </p:txBody>
      </p:sp>
      <p:sp>
        <p:nvSpPr>
          <p:cNvPr id="27650" name="文本框 282625"/>
          <p:cNvSpPr txBox="1"/>
          <p:nvPr/>
        </p:nvSpPr>
        <p:spPr>
          <a:xfrm>
            <a:off x="914400" y="895350"/>
            <a:ext cx="5334000" cy="583565"/>
          </a:xfrm>
          <a:prstGeom prst="rect">
            <a:avLst/>
          </a:prstGeom>
          <a:noFill/>
          <a:ln w="12700">
            <a:noFill/>
          </a:ln>
        </p:spPr>
        <p:txBody>
          <a:bodyPr anchor="t">
            <a:spAutoFit/>
          </a:bodyPr>
          <a:p>
            <a:endParaRPr lang="zh-CN" sz="3200" dirty="0">
              <a:latin typeface="Times New Roman" panose="02020603050405020304" pitchFamily="18" charset="0"/>
              <a:ea typeface="楷体_GB2312" pitchFamily="49" charset="-122"/>
            </a:endParaRPr>
          </a:p>
        </p:txBody>
      </p:sp>
      <p:sp>
        <p:nvSpPr>
          <p:cNvPr id="27655" name="Oval 5"/>
          <p:cNvSpPr/>
          <p:nvPr/>
        </p:nvSpPr>
        <p:spPr>
          <a:xfrm>
            <a:off x="4760913" y="3078163"/>
            <a:ext cx="360362"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56" name="Oval 6"/>
          <p:cNvSpPr/>
          <p:nvPr/>
        </p:nvSpPr>
        <p:spPr>
          <a:xfrm>
            <a:off x="4654550" y="3441700"/>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57" name="Line 7"/>
          <p:cNvSpPr/>
          <p:nvPr/>
        </p:nvSpPr>
        <p:spPr>
          <a:xfrm>
            <a:off x="4829175" y="3265488"/>
            <a:ext cx="215900" cy="0"/>
          </a:xfrm>
          <a:prstGeom prst="line">
            <a:avLst/>
          </a:prstGeom>
          <a:ln w="38100" cap="flat" cmpd="sng">
            <a:solidFill>
              <a:schemeClr val="tx1"/>
            </a:solidFill>
            <a:prstDash val="solid"/>
            <a:round/>
            <a:headEnd type="none" w="med" len="med"/>
            <a:tailEnd type="none" w="med" len="med"/>
          </a:ln>
        </p:spPr>
      </p:sp>
      <p:sp>
        <p:nvSpPr>
          <p:cNvPr id="27658" name="Line 8"/>
          <p:cNvSpPr/>
          <p:nvPr/>
        </p:nvSpPr>
        <p:spPr>
          <a:xfrm rot="5400000">
            <a:off x="4827588" y="3267075"/>
            <a:ext cx="215900" cy="0"/>
          </a:xfrm>
          <a:prstGeom prst="line">
            <a:avLst/>
          </a:prstGeom>
          <a:ln w="38100" cap="flat" cmpd="sng">
            <a:solidFill>
              <a:schemeClr val="tx1"/>
            </a:solidFill>
            <a:prstDash val="solid"/>
            <a:round/>
            <a:headEnd type="none" w="med" len="med"/>
            <a:tailEnd type="none" w="med" len="med"/>
          </a:ln>
        </p:spPr>
      </p:sp>
      <p:sp>
        <p:nvSpPr>
          <p:cNvPr id="27659" name="Oval 10"/>
          <p:cNvSpPr/>
          <p:nvPr/>
        </p:nvSpPr>
        <p:spPr>
          <a:xfrm>
            <a:off x="3851275" y="3090863"/>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60" name="Oval 11"/>
          <p:cNvSpPr/>
          <p:nvPr/>
        </p:nvSpPr>
        <p:spPr>
          <a:xfrm>
            <a:off x="3744913" y="3454400"/>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61" name="Line 12"/>
          <p:cNvSpPr/>
          <p:nvPr/>
        </p:nvSpPr>
        <p:spPr>
          <a:xfrm>
            <a:off x="3919538" y="3278188"/>
            <a:ext cx="215900" cy="0"/>
          </a:xfrm>
          <a:prstGeom prst="line">
            <a:avLst/>
          </a:prstGeom>
          <a:ln w="38100" cap="flat" cmpd="sng">
            <a:solidFill>
              <a:schemeClr val="tx1"/>
            </a:solidFill>
            <a:prstDash val="solid"/>
            <a:round/>
            <a:headEnd type="none" w="med" len="med"/>
            <a:tailEnd type="none" w="med" len="med"/>
          </a:ln>
        </p:spPr>
      </p:sp>
      <p:grpSp>
        <p:nvGrpSpPr>
          <p:cNvPr id="27662" name="Group 13"/>
          <p:cNvGrpSpPr/>
          <p:nvPr/>
        </p:nvGrpSpPr>
        <p:grpSpPr>
          <a:xfrm>
            <a:off x="5219700" y="3078163"/>
            <a:ext cx="466725" cy="471487"/>
            <a:chOff x="3599" y="2650"/>
            <a:chExt cx="294" cy="297"/>
          </a:xfrm>
        </p:grpSpPr>
        <p:sp>
          <p:nvSpPr>
            <p:cNvPr id="27663" name="Oval 1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64" name="Oval 1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65" name="Line 1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666" name="Line 1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667" name="Group 18"/>
          <p:cNvGrpSpPr/>
          <p:nvPr/>
        </p:nvGrpSpPr>
        <p:grpSpPr>
          <a:xfrm>
            <a:off x="5783263" y="3078163"/>
            <a:ext cx="466725" cy="471487"/>
            <a:chOff x="3599" y="2650"/>
            <a:chExt cx="294" cy="297"/>
          </a:xfrm>
        </p:grpSpPr>
        <p:sp>
          <p:nvSpPr>
            <p:cNvPr id="27668" name="Oval 1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69" name="Oval 2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70" name="Line 2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671" name="Line 2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672" name="Group 23"/>
          <p:cNvGrpSpPr/>
          <p:nvPr/>
        </p:nvGrpSpPr>
        <p:grpSpPr>
          <a:xfrm>
            <a:off x="6348413" y="3078163"/>
            <a:ext cx="466725" cy="471487"/>
            <a:chOff x="3599" y="2650"/>
            <a:chExt cx="294" cy="297"/>
          </a:xfrm>
        </p:grpSpPr>
        <p:sp>
          <p:nvSpPr>
            <p:cNvPr id="27673" name="Oval 2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74" name="Oval 2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75" name="Line 2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676" name="Line 2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677" name="Group 28"/>
          <p:cNvGrpSpPr/>
          <p:nvPr/>
        </p:nvGrpSpPr>
        <p:grpSpPr>
          <a:xfrm>
            <a:off x="6913563" y="3078163"/>
            <a:ext cx="466725" cy="471487"/>
            <a:chOff x="3599" y="2650"/>
            <a:chExt cx="294" cy="297"/>
          </a:xfrm>
        </p:grpSpPr>
        <p:sp>
          <p:nvSpPr>
            <p:cNvPr id="27678" name="Oval 2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79" name="Oval 3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80" name="Line 3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681" name="Line 3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7682" name="Oval 34"/>
          <p:cNvSpPr/>
          <p:nvPr/>
        </p:nvSpPr>
        <p:spPr>
          <a:xfrm>
            <a:off x="4760913" y="3602038"/>
            <a:ext cx="360362"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83" name="Oval 35"/>
          <p:cNvSpPr/>
          <p:nvPr/>
        </p:nvSpPr>
        <p:spPr>
          <a:xfrm>
            <a:off x="4654550" y="3965575"/>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84" name="Line 36"/>
          <p:cNvSpPr/>
          <p:nvPr/>
        </p:nvSpPr>
        <p:spPr>
          <a:xfrm>
            <a:off x="4829175" y="3789363"/>
            <a:ext cx="215900" cy="0"/>
          </a:xfrm>
          <a:prstGeom prst="line">
            <a:avLst/>
          </a:prstGeom>
          <a:ln w="38100" cap="flat" cmpd="sng">
            <a:solidFill>
              <a:schemeClr val="tx1"/>
            </a:solidFill>
            <a:prstDash val="solid"/>
            <a:round/>
            <a:headEnd type="none" w="med" len="med"/>
            <a:tailEnd type="none" w="med" len="med"/>
          </a:ln>
        </p:spPr>
      </p:sp>
      <p:sp>
        <p:nvSpPr>
          <p:cNvPr id="27685" name="Line 37"/>
          <p:cNvSpPr/>
          <p:nvPr/>
        </p:nvSpPr>
        <p:spPr>
          <a:xfrm rot="5400000">
            <a:off x="4827588" y="3790950"/>
            <a:ext cx="215900" cy="0"/>
          </a:xfrm>
          <a:prstGeom prst="line">
            <a:avLst/>
          </a:prstGeom>
          <a:ln w="38100" cap="flat" cmpd="sng">
            <a:solidFill>
              <a:schemeClr val="tx1"/>
            </a:solidFill>
            <a:prstDash val="solid"/>
            <a:round/>
            <a:headEnd type="none" w="med" len="med"/>
            <a:tailEnd type="none" w="med" len="med"/>
          </a:ln>
        </p:spPr>
      </p:sp>
      <p:grpSp>
        <p:nvGrpSpPr>
          <p:cNvPr id="27686" name="Group 38"/>
          <p:cNvGrpSpPr/>
          <p:nvPr/>
        </p:nvGrpSpPr>
        <p:grpSpPr>
          <a:xfrm>
            <a:off x="5219700" y="3602038"/>
            <a:ext cx="466725" cy="471487"/>
            <a:chOff x="3599" y="2650"/>
            <a:chExt cx="294" cy="297"/>
          </a:xfrm>
        </p:grpSpPr>
        <p:sp>
          <p:nvSpPr>
            <p:cNvPr id="27687" name="Oval 3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88" name="Oval 4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89" name="Line 4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690" name="Line 4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691" name="Group 43"/>
          <p:cNvGrpSpPr/>
          <p:nvPr/>
        </p:nvGrpSpPr>
        <p:grpSpPr>
          <a:xfrm>
            <a:off x="5783263" y="3602038"/>
            <a:ext cx="466725" cy="471487"/>
            <a:chOff x="3599" y="2650"/>
            <a:chExt cx="294" cy="297"/>
          </a:xfrm>
        </p:grpSpPr>
        <p:sp>
          <p:nvSpPr>
            <p:cNvPr id="27692" name="Oval 4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93" name="Oval 4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94" name="Line 4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695" name="Line 4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696" name="Group 48"/>
          <p:cNvGrpSpPr/>
          <p:nvPr/>
        </p:nvGrpSpPr>
        <p:grpSpPr>
          <a:xfrm>
            <a:off x="6348413" y="3602038"/>
            <a:ext cx="466725" cy="471487"/>
            <a:chOff x="3599" y="2650"/>
            <a:chExt cx="294" cy="297"/>
          </a:xfrm>
        </p:grpSpPr>
        <p:sp>
          <p:nvSpPr>
            <p:cNvPr id="27697" name="Oval 4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698" name="Oval 5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699" name="Line 5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00" name="Line 5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01" name="Group 53"/>
          <p:cNvGrpSpPr/>
          <p:nvPr/>
        </p:nvGrpSpPr>
        <p:grpSpPr>
          <a:xfrm>
            <a:off x="6913563" y="3602038"/>
            <a:ext cx="466725" cy="471487"/>
            <a:chOff x="3599" y="2650"/>
            <a:chExt cx="294" cy="297"/>
          </a:xfrm>
        </p:grpSpPr>
        <p:sp>
          <p:nvSpPr>
            <p:cNvPr id="27702" name="Oval 5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03" name="Oval 5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04" name="Line 5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05" name="Line 5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7706" name="Oval 59"/>
          <p:cNvSpPr/>
          <p:nvPr/>
        </p:nvSpPr>
        <p:spPr>
          <a:xfrm>
            <a:off x="4778375" y="4098925"/>
            <a:ext cx="360363"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07" name="Oval 60"/>
          <p:cNvSpPr/>
          <p:nvPr/>
        </p:nvSpPr>
        <p:spPr>
          <a:xfrm>
            <a:off x="4672013" y="4462463"/>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08" name="Line 61"/>
          <p:cNvSpPr/>
          <p:nvPr/>
        </p:nvSpPr>
        <p:spPr>
          <a:xfrm>
            <a:off x="4846638" y="4286250"/>
            <a:ext cx="215900" cy="0"/>
          </a:xfrm>
          <a:prstGeom prst="line">
            <a:avLst/>
          </a:prstGeom>
          <a:ln w="38100" cap="flat" cmpd="sng">
            <a:solidFill>
              <a:schemeClr val="tx1"/>
            </a:solidFill>
            <a:prstDash val="solid"/>
            <a:round/>
            <a:headEnd type="none" w="med" len="med"/>
            <a:tailEnd type="none" w="med" len="med"/>
          </a:ln>
        </p:spPr>
      </p:sp>
      <p:sp>
        <p:nvSpPr>
          <p:cNvPr id="27709" name="Line 62"/>
          <p:cNvSpPr/>
          <p:nvPr/>
        </p:nvSpPr>
        <p:spPr>
          <a:xfrm rot="5400000">
            <a:off x="4845050" y="4287838"/>
            <a:ext cx="215900" cy="0"/>
          </a:xfrm>
          <a:prstGeom prst="line">
            <a:avLst/>
          </a:prstGeom>
          <a:ln w="38100" cap="flat" cmpd="sng">
            <a:solidFill>
              <a:schemeClr val="tx1"/>
            </a:solidFill>
            <a:prstDash val="solid"/>
            <a:round/>
            <a:headEnd type="none" w="med" len="med"/>
            <a:tailEnd type="none" w="med" len="med"/>
          </a:ln>
        </p:spPr>
      </p:sp>
      <p:grpSp>
        <p:nvGrpSpPr>
          <p:cNvPr id="27710" name="Group 63"/>
          <p:cNvGrpSpPr/>
          <p:nvPr/>
        </p:nvGrpSpPr>
        <p:grpSpPr>
          <a:xfrm>
            <a:off x="5237163" y="4098925"/>
            <a:ext cx="466725" cy="471488"/>
            <a:chOff x="3599" y="2650"/>
            <a:chExt cx="294" cy="297"/>
          </a:xfrm>
        </p:grpSpPr>
        <p:sp>
          <p:nvSpPr>
            <p:cNvPr id="27711" name="Oval 6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12" name="Oval 6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13" name="Line 6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14" name="Line 6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15" name="Group 68"/>
          <p:cNvGrpSpPr/>
          <p:nvPr/>
        </p:nvGrpSpPr>
        <p:grpSpPr>
          <a:xfrm>
            <a:off x="5800725" y="4098925"/>
            <a:ext cx="466725" cy="471488"/>
            <a:chOff x="3599" y="2650"/>
            <a:chExt cx="294" cy="297"/>
          </a:xfrm>
        </p:grpSpPr>
        <p:sp>
          <p:nvSpPr>
            <p:cNvPr id="27716" name="Oval 6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17" name="Oval 7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18" name="Line 7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19" name="Line 7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20" name="Group 73"/>
          <p:cNvGrpSpPr/>
          <p:nvPr/>
        </p:nvGrpSpPr>
        <p:grpSpPr>
          <a:xfrm>
            <a:off x="6365875" y="4098925"/>
            <a:ext cx="466725" cy="471488"/>
            <a:chOff x="3599" y="2650"/>
            <a:chExt cx="294" cy="297"/>
          </a:xfrm>
        </p:grpSpPr>
        <p:sp>
          <p:nvSpPr>
            <p:cNvPr id="27721" name="Oval 7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22" name="Oval 7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23" name="Line 7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24" name="Line 7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25" name="Group 78"/>
          <p:cNvGrpSpPr/>
          <p:nvPr/>
        </p:nvGrpSpPr>
        <p:grpSpPr>
          <a:xfrm>
            <a:off x="6931025" y="4098925"/>
            <a:ext cx="466725" cy="471488"/>
            <a:chOff x="3599" y="2650"/>
            <a:chExt cx="294" cy="297"/>
          </a:xfrm>
        </p:grpSpPr>
        <p:sp>
          <p:nvSpPr>
            <p:cNvPr id="27726" name="Oval 7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27" name="Oval 8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28" name="Line 8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29" name="Line 8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7730" name="Oval 84"/>
          <p:cNvSpPr/>
          <p:nvPr/>
        </p:nvSpPr>
        <p:spPr>
          <a:xfrm>
            <a:off x="4778375" y="4622800"/>
            <a:ext cx="360363"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31" name="Oval 85"/>
          <p:cNvSpPr/>
          <p:nvPr/>
        </p:nvSpPr>
        <p:spPr>
          <a:xfrm>
            <a:off x="4672013" y="4986338"/>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32" name="Line 86"/>
          <p:cNvSpPr/>
          <p:nvPr/>
        </p:nvSpPr>
        <p:spPr>
          <a:xfrm>
            <a:off x="4846638" y="4810125"/>
            <a:ext cx="215900" cy="0"/>
          </a:xfrm>
          <a:prstGeom prst="line">
            <a:avLst/>
          </a:prstGeom>
          <a:ln w="38100" cap="flat" cmpd="sng">
            <a:solidFill>
              <a:schemeClr val="tx1"/>
            </a:solidFill>
            <a:prstDash val="solid"/>
            <a:round/>
            <a:headEnd type="none" w="med" len="med"/>
            <a:tailEnd type="none" w="med" len="med"/>
          </a:ln>
        </p:spPr>
      </p:sp>
      <p:sp>
        <p:nvSpPr>
          <p:cNvPr id="27733" name="Line 87"/>
          <p:cNvSpPr/>
          <p:nvPr/>
        </p:nvSpPr>
        <p:spPr>
          <a:xfrm rot="5400000">
            <a:off x="4845050" y="4811713"/>
            <a:ext cx="215900" cy="0"/>
          </a:xfrm>
          <a:prstGeom prst="line">
            <a:avLst/>
          </a:prstGeom>
          <a:ln w="38100" cap="flat" cmpd="sng">
            <a:solidFill>
              <a:schemeClr val="tx1"/>
            </a:solidFill>
            <a:prstDash val="solid"/>
            <a:round/>
            <a:headEnd type="none" w="med" len="med"/>
            <a:tailEnd type="none" w="med" len="med"/>
          </a:ln>
        </p:spPr>
      </p:sp>
      <p:grpSp>
        <p:nvGrpSpPr>
          <p:cNvPr id="27734" name="Group 88"/>
          <p:cNvGrpSpPr/>
          <p:nvPr/>
        </p:nvGrpSpPr>
        <p:grpSpPr>
          <a:xfrm>
            <a:off x="5237163" y="4622800"/>
            <a:ext cx="466725" cy="471488"/>
            <a:chOff x="3599" y="2650"/>
            <a:chExt cx="294" cy="297"/>
          </a:xfrm>
        </p:grpSpPr>
        <p:sp>
          <p:nvSpPr>
            <p:cNvPr id="27735" name="Oval 8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36" name="Oval 9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37" name="Line 9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38" name="Line 9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39" name="Group 93"/>
          <p:cNvGrpSpPr/>
          <p:nvPr/>
        </p:nvGrpSpPr>
        <p:grpSpPr>
          <a:xfrm>
            <a:off x="5800725" y="4622800"/>
            <a:ext cx="466725" cy="471488"/>
            <a:chOff x="3599" y="2650"/>
            <a:chExt cx="294" cy="297"/>
          </a:xfrm>
        </p:grpSpPr>
        <p:sp>
          <p:nvSpPr>
            <p:cNvPr id="27740" name="Oval 9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41" name="Oval 9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42" name="Line 9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43" name="Line 9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44" name="Group 98"/>
          <p:cNvGrpSpPr/>
          <p:nvPr/>
        </p:nvGrpSpPr>
        <p:grpSpPr>
          <a:xfrm>
            <a:off x="6365875" y="4622800"/>
            <a:ext cx="466725" cy="471488"/>
            <a:chOff x="3599" y="2650"/>
            <a:chExt cx="294" cy="297"/>
          </a:xfrm>
        </p:grpSpPr>
        <p:sp>
          <p:nvSpPr>
            <p:cNvPr id="27745" name="Oval 9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46" name="Oval 10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47" name="Line 10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48" name="Line 10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49" name="Group 103"/>
          <p:cNvGrpSpPr/>
          <p:nvPr/>
        </p:nvGrpSpPr>
        <p:grpSpPr>
          <a:xfrm>
            <a:off x="6931025" y="4622800"/>
            <a:ext cx="466725" cy="471488"/>
            <a:chOff x="3599" y="2650"/>
            <a:chExt cx="294" cy="297"/>
          </a:xfrm>
        </p:grpSpPr>
        <p:sp>
          <p:nvSpPr>
            <p:cNvPr id="27750" name="Oval 10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51" name="Oval 10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52" name="Line 10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7753" name="Line 10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7754" name="Group 108"/>
          <p:cNvGrpSpPr/>
          <p:nvPr/>
        </p:nvGrpSpPr>
        <p:grpSpPr>
          <a:xfrm>
            <a:off x="3203575" y="3078163"/>
            <a:ext cx="466725" cy="471487"/>
            <a:chOff x="2637" y="2549"/>
            <a:chExt cx="294" cy="297"/>
          </a:xfrm>
        </p:grpSpPr>
        <p:sp>
          <p:nvSpPr>
            <p:cNvPr id="27755" name="Oval 109"/>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56" name="Oval 110"/>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57" name="Line 111"/>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58" name="Group 112"/>
          <p:cNvGrpSpPr/>
          <p:nvPr/>
        </p:nvGrpSpPr>
        <p:grpSpPr>
          <a:xfrm>
            <a:off x="2638425" y="3078163"/>
            <a:ext cx="466725" cy="471487"/>
            <a:chOff x="2637" y="2549"/>
            <a:chExt cx="294" cy="297"/>
          </a:xfrm>
        </p:grpSpPr>
        <p:sp>
          <p:nvSpPr>
            <p:cNvPr id="27759" name="Oval 113"/>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60" name="Oval 114"/>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61" name="Line 115"/>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62" name="Group 116"/>
          <p:cNvGrpSpPr/>
          <p:nvPr/>
        </p:nvGrpSpPr>
        <p:grpSpPr>
          <a:xfrm>
            <a:off x="2051050" y="3078163"/>
            <a:ext cx="466725" cy="471487"/>
            <a:chOff x="2637" y="2549"/>
            <a:chExt cx="294" cy="297"/>
          </a:xfrm>
        </p:grpSpPr>
        <p:sp>
          <p:nvSpPr>
            <p:cNvPr id="27763" name="Oval 117"/>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64" name="Oval 118"/>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65" name="Line 119"/>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7766" name="Oval 120"/>
          <p:cNvSpPr/>
          <p:nvPr/>
        </p:nvSpPr>
        <p:spPr>
          <a:xfrm>
            <a:off x="1592263" y="3090863"/>
            <a:ext cx="360362"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67" name="Oval 121"/>
          <p:cNvSpPr/>
          <p:nvPr/>
        </p:nvSpPr>
        <p:spPr>
          <a:xfrm>
            <a:off x="1485900" y="3454400"/>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68" name="Line 122"/>
          <p:cNvSpPr/>
          <p:nvPr/>
        </p:nvSpPr>
        <p:spPr>
          <a:xfrm>
            <a:off x="1660525" y="3278188"/>
            <a:ext cx="215900" cy="0"/>
          </a:xfrm>
          <a:prstGeom prst="line">
            <a:avLst/>
          </a:prstGeom>
          <a:ln w="38100" cap="flat" cmpd="sng">
            <a:solidFill>
              <a:schemeClr val="tx1"/>
            </a:solidFill>
            <a:prstDash val="solid"/>
            <a:round/>
            <a:headEnd type="none" w="med" len="med"/>
            <a:tailEnd type="none" w="med" len="med"/>
          </a:ln>
        </p:spPr>
      </p:sp>
      <p:sp>
        <p:nvSpPr>
          <p:cNvPr id="27769" name="Oval 124"/>
          <p:cNvSpPr/>
          <p:nvPr/>
        </p:nvSpPr>
        <p:spPr>
          <a:xfrm>
            <a:off x="3851275" y="3614738"/>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70" name="Oval 125"/>
          <p:cNvSpPr/>
          <p:nvPr/>
        </p:nvSpPr>
        <p:spPr>
          <a:xfrm>
            <a:off x="3744913" y="3978275"/>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71" name="Line 126"/>
          <p:cNvSpPr/>
          <p:nvPr/>
        </p:nvSpPr>
        <p:spPr>
          <a:xfrm>
            <a:off x="3919538" y="3802063"/>
            <a:ext cx="215900" cy="0"/>
          </a:xfrm>
          <a:prstGeom prst="line">
            <a:avLst/>
          </a:prstGeom>
          <a:ln w="38100" cap="flat" cmpd="sng">
            <a:solidFill>
              <a:schemeClr val="tx1"/>
            </a:solidFill>
            <a:prstDash val="solid"/>
            <a:round/>
            <a:headEnd type="none" w="med" len="med"/>
            <a:tailEnd type="none" w="med" len="med"/>
          </a:ln>
        </p:spPr>
      </p:sp>
      <p:grpSp>
        <p:nvGrpSpPr>
          <p:cNvPr id="27772" name="Group 127"/>
          <p:cNvGrpSpPr/>
          <p:nvPr/>
        </p:nvGrpSpPr>
        <p:grpSpPr>
          <a:xfrm>
            <a:off x="3203575" y="3602038"/>
            <a:ext cx="466725" cy="471487"/>
            <a:chOff x="2637" y="2549"/>
            <a:chExt cx="294" cy="297"/>
          </a:xfrm>
        </p:grpSpPr>
        <p:sp>
          <p:nvSpPr>
            <p:cNvPr id="27773" name="Oval 128"/>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74" name="Oval 129"/>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75" name="Line 130"/>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76" name="Group 131"/>
          <p:cNvGrpSpPr/>
          <p:nvPr/>
        </p:nvGrpSpPr>
        <p:grpSpPr>
          <a:xfrm>
            <a:off x="2638425" y="3602038"/>
            <a:ext cx="466725" cy="471487"/>
            <a:chOff x="2637" y="2549"/>
            <a:chExt cx="294" cy="297"/>
          </a:xfrm>
        </p:grpSpPr>
        <p:sp>
          <p:nvSpPr>
            <p:cNvPr id="27777" name="Oval 132"/>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78" name="Oval 133"/>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79" name="Line 134"/>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80" name="Group 135"/>
          <p:cNvGrpSpPr/>
          <p:nvPr/>
        </p:nvGrpSpPr>
        <p:grpSpPr>
          <a:xfrm>
            <a:off x="2051050" y="3602038"/>
            <a:ext cx="466725" cy="471487"/>
            <a:chOff x="2637" y="2549"/>
            <a:chExt cx="294" cy="297"/>
          </a:xfrm>
        </p:grpSpPr>
        <p:sp>
          <p:nvSpPr>
            <p:cNvPr id="27781" name="Oval 13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82" name="Oval 13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83" name="Line 13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84" name="Group 139"/>
          <p:cNvGrpSpPr/>
          <p:nvPr/>
        </p:nvGrpSpPr>
        <p:grpSpPr>
          <a:xfrm>
            <a:off x="1485900" y="3614738"/>
            <a:ext cx="466725" cy="471487"/>
            <a:chOff x="2637" y="2549"/>
            <a:chExt cx="294" cy="297"/>
          </a:xfrm>
        </p:grpSpPr>
        <p:sp>
          <p:nvSpPr>
            <p:cNvPr id="27785" name="Oval 140"/>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86" name="Oval 141"/>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87" name="Line 142"/>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7788" name="Oval 144"/>
          <p:cNvSpPr/>
          <p:nvPr/>
        </p:nvSpPr>
        <p:spPr>
          <a:xfrm>
            <a:off x="3851275" y="4098925"/>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89" name="Oval 145"/>
          <p:cNvSpPr/>
          <p:nvPr/>
        </p:nvSpPr>
        <p:spPr>
          <a:xfrm>
            <a:off x="3744913" y="4462463"/>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90" name="Line 146"/>
          <p:cNvSpPr/>
          <p:nvPr/>
        </p:nvSpPr>
        <p:spPr>
          <a:xfrm>
            <a:off x="3919538" y="4286250"/>
            <a:ext cx="215900" cy="0"/>
          </a:xfrm>
          <a:prstGeom prst="line">
            <a:avLst/>
          </a:prstGeom>
          <a:ln w="38100" cap="flat" cmpd="sng">
            <a:solidFill>
              <a:schemeClr val="tx1"/>
            </a:solidFill>
            <a:prstDash val="solid"/>
            <a:round/>
            <a:headEnd type="none" w="med" len="med"/>
            <a:tailEnd type="none" w="med" len="med"/>
          </a:ln>
        </p:spPr>
      </p:sp>
      <p:grpSp>
        <p:nvGrpSpPr>
          <p:cNvPr id="27791" name="Group 147"/>
          <p:cNvGrpSpPr/>
          <p:nvPr/>
        </p:nvGrpSpPr>
        <p:grpSpPr>
          <a:xfrm>
            <a:off x="3203575" y="4086225"/>
            <a:ext cx="466725" cy="471488"/>
            <a:chOff x="2637" y="2549"/>
            <a:chExt cx="294" cy="297"/>
          </a:xfrm>
        </p:grpSpPr>
        <p:sp>
          <p:nvSpPr>
            <p:cNvPr id="27792" name="Oval 148"/>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93" name="Oval 149"/>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94" name="Line 150"/>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95" name="Group 151"/>
          <p:cNvGrpSpPr/>
          <p:nvPr/>
        </p:nvGrpSpPr>
        <p:grpSpPr>
          <a:xfrm>
            <a:off x="2638425" y="4086225"/>
            <a:ext cx="466725" cy="471488"/>
            <a:chOff x="2637" y="2549"/>
            <a:chExt cx="294" cy="297"/>
          </a:xfrm>
        </p:grpSpPr>
        <p:sp>
          <p:nvSpPr>
            <p:cNvPr id="27796" name="Oval 152"/>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797" name="Oval 153"/>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798" name="Line 154"/>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799" name="Group 155"/>
          <p:cNvGrpSpPr/>
          <p:nvPr/>
        </p:nvGrpSpPr>
        <p:grpSpPr>
          <a:xfrm>
            <a:off x="2051050" y="4086225"/>
            <a:ext cx="466725" cy="471488"/>
            <a:chOff x="2637" y="2549"/>
            <a:chExt cx="294" cy="297"/>
          </a:xfrm>
        </p:grpSpPr>
        <p:sp>
          <p:nvSpPr>
            <p:cNvPr id="27800" name="Oval 15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01" name="Oval 15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02" name="Line 15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803" name="Group 159"/>
          <p:cNvGrpSpPr/>
          <p:nvPr/>
        </p:nvGrpSpPr>
        <p:grpSpPr>
          <a:xfrm>
            <a:off x="1485900" y="4098925"/>
            <a:ext cx="466725" cy="471488"/>
            <a:chOff x="2637" y="2549"/>
            <a:chExt cx="294" cy="297"/>
          </a:xfrm>
        </p:grpSpPr>
        <p:sp>
          <p:nvSpPr>
            <p:cNvPr id="27804" name="Oval 160"/>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05" name="Oval 161"/>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06" name="Line 162"/>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7807" name="Oval 164"/>
          <p:cNvSpPr/>
          <p:nvPr/>
        </p:nvSpPr>
        <p:spPr>
          <a:xfrm>
            <a:off x="3851275" y="4622800"/>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08" name="Oval 165"/>
          <p:cNvSpPr/>
          <p:nvPr/>
        </p:nvSpPr>
        <p:spPr>
          <a:xfrm>
            <a:off x="3744913" y="4986338"/>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09" name="Line 166"/>
          <p:cNvSpPr/>
          <p:nvPr/>
        </p:nvSpPr>
        <p:spPr>
          <a:xfrm>
            <a:off x="3919538" y="4810125"/>
            <a:ext cx="215900" cy="0"/>
          </a:xfrm>
          <a:prstGeom prst="line">
            <a:avLst/>
          </a:prstGeom>
          <a:ln w="38100" cap="flat" cmpd="sng">
            <a:solidFill>
              <a:schemeClr val="tx1"/>
            </a:solidFill>
            <a:prstDash val="solid"/>
            <a:round/>
            <a:headEnd type="none" w="med" len="med"/>
            <a:tailEnd type="none" w="med" len="med"/>
          </a:ln>
        </p:spPr>
      </p:sp>
      <p:grpSp>
        <p:nvGrpSpPr>
          <p:cNvPr id="27810" name="Group 167"/>
          <p:cNvGrpSpPr/>
          <p:nvPr/>
        </p:nvGrpSpPr>
        <p:grpSpPr>
          <a:xfrm>
            <a:off x="3203575" y="4610100"/>
            <a:ext cx="466725" cy="471488"/>
            <a:chOff x="2637" y="2549"/>
            <a:chExt cx="294" cy="297"/>
          </a:xfrm>
        </p:grpSpPr>
        <p:sp>
          <p:nvSpPr>
            <p:cNvPr id="27811" name="Oval 168"/>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12" name="Oval 169"/>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13" name="Line 170"/>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814" name="Group 171"/>
          <p:cNvGrpSpPr/>
          <p:nvPr/>
        </p:nvGrpSpPr>
        <p:grpSpPr>
          <a:xfrm>
            <a:off x="2638425" y="4610100"/>
            <a:ext cx="466725" cy="471488"/>
            <a:chOff x="2637" y="2549"/>
            <a:chExt cx="294" cy="297"/>
          </a:xfrm>
        </p:grpSpPr>
        <p:sp>
          <p:nvSpPr>
            <p:cNvPr id="27815" name="Oval 172"/>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16" name="Oval 173"/>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17" name="Line 174"/>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818" name="Group 175"/>
          <p:cNvGrpSpPr/>
          <p:nvPr/>
        </p:nvGrpSpPr>
        <p:grpSpPr>
          <a:xfrm>
            <a:off x="2051050" y="4610100"/>
            <a:ext cx="466725" cy="471488"/>
            <a:chOff x="2637" y="2549"/>
            <a:chExt cx="294" cy="297"/>
          </a:xfrm>
        </p:grpSpPr>
        <p:sp>
          <p:nvSpPr>
            <p:cNvPr id="27819" name="Oval 17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20" name="Oval 17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21" name="Line 17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7822" name="Group 179"/>
          <p:cNvGrpSpPr/>
          <p:nvPr/>
        </p:nvGrpSpPr>
        <p:grpSpPr>
          <a:xfrm>
            <a:off x="1485900" y="4622800"/>
            <a:ext cx="466725" cy="471488"/>
            <a:chOff x="2637" y="2549"/>
            <a:chExt cx="294" cy="297"/>
          </a:xfrm>
        </p:grpSpPr>
        <p:sp>
          <p:nvSpPr>
            <p:cNvPr id="27823" name="Oval 180"/>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0" dirty="0">
                <a:latin typeface="Arial" panose="020B0604020202020204" pitchFamily="34" charset="0"/>
                <a:ea typeface="宋体" panose="02010600030101010101" pitchFamily="2" charset="-122"/>
              </a:endParaRPr>
            </a:p>
          </p:txBody>
        </p:sp>
        <p:sp>
          <p:nvSpPr>
            <p:cNvPr id="27824" name="Oval 181"/>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25" name="Line 182"/>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7826" name="Rectangle 183"/>
          <p:cNvSpPr/>
          <p:nvPr/>
        </p:nvSpPr>
        <p:spPr>
          <a:xfrm>
            <a:off x="1347788" y="2957513"/>
            <a:ext cx="6249987" cy="2257425"/>
          </a:xfrm>
          <a:prstGeom prst="rect">
            <a:avLst/>
          </a:prstGeom>
          <a:noFill/>
          <a:ln w="38100" cap="flat" cmpd="sng">
            <a:solidFill>
              <a:srgbClr val="3366FF"/>
            </a:solidFill>
            <a:prstDash val="solid"/>
            <a:miter/>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27" name="Line 184"/>
          <p:cNvSpPr/>
          <p:nvPr/>
        </p:nvSpPr>
        <p:spPr>
          <a:xfrm>
            <a:off x="4452938" y="2957513"/>
            <a:ext cx="0" cy="2257425"/>
          </a:xfrm>
          <a:prstGeom prst="line">
            <a:avLst/>
          </a:prstGeom>
          <a:ln w="38100" cap="flat" cmpd="sng">
            <a:solidFill>
              <a:srgbClr val="3366FF"/>
            </a:solidFill>
            <a:prstDash val="solid"/>
            <a:round/>
            <a:headEnd type="none" w="med" len="med"/>
            <a:tailEnd type="none" w="med" len="med"/>
          </a:ln>
        </p:spPr>
      </p:sp>
      <p:sp>
        <p:nvSpPr>
          <p:cNvPr id="27828" name="Oval 185"/>
          <p:cNvSpPr/>
          <p:nvPr/>
        </p:nvSpPr>
        <p:spPr>
          <a:xfrm>
            <a:off x="7410450" y="3978275"/>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7829" name="Oval 186"/>
          <p:cNvSpPr/>
          <p:nvPr/>
        </p:nvSpPr>
        <p:spPr>
          <a:xfrm>
            <a:off x="1389063" y="3844925"/>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graphicFrame>
        <p:nvGraphicFramePr>
          <p:cNvPr id="27830" name="Object 187"/>
          <p:cNvGraphicFramePr/>
          <p:nvPr/>
        </p:nvGraphicFramePr>
        <p:xfrm>
          <a:off x="2705100" y="5334000"/>
          <a:ext cx="527050" cy="331788"/>
        </p:xfrm>
        <a:graphic>
          <a:graphicData uri="http://schemas.openxmlformats.org/presentationml/2006/ole">
            <mc:AlternateContent xmlns:mc="http://schemas.openxmlformats.org/markup-compatibility/2006">
              <mc:Choice xmlns:v="urn:schemas-microsoft-com:vml" Requires="v">
                <p:oleObj spid="_x0000_s3137" name="" r:id="rId1" imgW="292100" imgH="190500" progId="Equation.3">
                  <p:embed/>
                </p:oleObj>
              </mc:Choice>
              <mc:Fallback>
                <p:oleObj name="" r:id="rId1" imgW="292100" imgH="190500" progId="Equation.3">
                  <p:embed/>
                  <p:pic>
                    <p:nvPicPr>
                      <p:cNvPr id="0" name="图片 3136"/>
                      <p:cNvPicPr/>
                      <p:nvPr/>
                    </p:nvPicPr>
                    <p:blipFill>
                      <a:blip r:embed="rId2"/>
                      <a:stretch>
                        <a:fillRect/>
                      </a:stretch>
                    </p:blipFill>
                    <p:spPr>
                      <a:xfrm>
                        <a:off x="2705100" y="5334000"/>
                        <a:ext cx="527050" cy="331788"/>
                      </a:xfrm>
                      <a:prstGeom prst="rect">
                        <a:avLst/>
                      </a:prstGeom>
                      <a:noFill/>
                      <a:ln w="38100">
                        <a:noFill/>
                        <a:miter/>
                      </a:ln>
                    </p:spPr>
                  </p:pic>
                </p:oleObj>
              </mc:Fallback>
            </mc:AlternateContent>
          </a:graphicData>
        </a:graphic>
      </p:graphicFrame>
      <p:graphicFrame>
        <p:nvGraphicFramePr>
          <p:cNvPr id="27831" name="Object 188"/>
          <p:cNvGraphicFramePr/>
          <p:nvPr/>
        </p:nvGraphicFramePr>
        <p:xfrm>
          <a:off x="5824538" y="5334000"/>
          <a:ext cx="550862" cy="333375"/>
        </p:xfrm>
        <a:graphic>
          <a:graphicData uri="http://schemas.openxmlformats.org/presentationml/2006/ole">
            <mc:AlternateContent xmlns:mc="http://schemas.openxmlformats.org/markup-compatibility/2006">
              <mc:Choice xmlns:v="urn:schemas-microsoft-com:vml" Requires="v">
                <p:oleObj spid="_x0000_s3138" name="" r:id="rId3" imgW="304800" imgH="190500" progId="Equation.3">
                  <p:embed/>
                </p:oleObj>
              </mc:Choice>
              <mc:Fallback>
                <p:oleObj name="" r:id="rId3" imgW="304800" imgH="190500" progId="Equation.3">
                  <p:embed/>
                  <p:pic>
                    <p:nvPicPr>
                      <p:cNvPr id="0" name="图片 3137"/>
                      <p:cNvPicPr/>
                      <p:nvPr/>
                    </p:nvPicPr>
                    <p:blipFill>
                      <a:blip r:embed="rId4"/>
                      <a:stretch>
                        <a:fillRect/>
                      </a:stretch>
                    </p:blipFill>
                    <p:spPr>
                      <a:xfrm>
                        <a:off x="5824538" y="5334000"/>
                        <a:ext cx="550862" cy="333375"/>
                      </a:xfrm>
                      <a:prstGeom prst="rect">
                        <a:avLst/>
                      </a:prstGeom>
                      <a:noFill/>
                      <a:ln w="38100">
                        <a:noFill/>
                        <a:miter/>
                      </a:ln>
                    </p:spPr>
                  </p:pic>
                </p:oleObj>
              </mc:Fallback>
            </mc:AlternateContent>
          </a:graphicData>
        </a:graphic>
      </p:graphicFrame>
      <p:sp>
        <p:nvSpPr>
          <p:cNvPr id="176318" name="Rectangle 190"/>
          <p:cNvSpPr/>
          <p:nvPr/>
        </p:nvSpPr>
        <p:spPr>
          <a:xfrm>
            <a:off x="3727450" y="2795588"/>
            <a:ext cx="1452563" cy="2581275"/>
          </a:xfrm>
          <a:prstGeom prst="rect">
            <a:avLst/>
          </a:prstGeom>
          <a:noFill/>
          <a:ln w="19050" cap="flat" cmpd="sng">
            <a:solidFill>
              <a:srgbClr val="FF00FF"/>
            </a:solidFill>
            <a:prstDash val="lgDash"/>
            <a:miter/>
            <a:headEnd type="none" w="med" len="med"/>
            <a:tailEnd type="none" w="med" len="med"/>
          </a:ln>
        </p:spPr>
        <p:txBody>
          <a:bodyPr wrap="none" anchor="ctr"/>
          <a:p>
            <a:pPr>
              <a:spcBef>
                <a:spcPct val="0"/>
              </a:spcBef>
            </a:pPr>
            <a:endParaRPr lang="zh-CN" sz="1800" b="0" dirty="0">
              <a:latin typeface="Arial" panose="020B0604020202020204" pitchFamily="34" charset="0"/>
              <a:ea typeface="宋体" panose="02010600030101010101" pitchFamily="2" charset="-122"/>
            </a:endParaRPr>
          </a:p>
        </p:txBody>
      </p:sp>
      <p:sp>
        <p:nvSpPr>
          <p:cNvPr id="283052" name="Line 191"/>
          <p:cNvSpPr/>
          <p:nvPr/>
        </p:nvSpPr>
        <p:spPr>
          <a:xfrm>
            <a:off x="3848100" y="3481388"/>
            <a:ext cx="727075" cy="120650"/>
          </a:xfrm>
          <a:prstGeom prst="line">
            <a:avLst/>
          </a:prstGeom>
          <a:ln w="19050" cap="flat" cmpd="sng">
            <a:solidFill>
              <a:srgbClr val="FF0000"/>
            </a:solidFill>
            <a:prstDash val="lgDash"/>
            <a:round/>
            <a:headEnd type="none" w="med" len="med"/>
            <a:tailEnd type="triangle" w="med" len="med"/>
          </a:ln>
        </p:spPr>
      </p:sp>
      <p:sp>
        <p:nvSpPr>
          <p:cNvPr id="283053" name="Line 192"/>
          <p:cNvSpPr/>
          <p:nvPr/>
        </p:nvSpPr>
        <p:spPr>
          <a:xfrm flipV="1">
            <a:off x="3848100" y="3722688"/>
            <a:ext cx="727075" cy="282575"/>
          </a:xfrm>
          <a:prstGeom prst="line">
            <a:avLst/>
          </a:prstGeom>
          <a:ln w="19050" cap="flat" cmpd="sng">
            <a:solidFill>
              <a:srgbClr val="FF0000"/>
            </a:solidFill>
            <a:prstDash val="lgDash"/>
            <a:round/>
            <a:headEnd type="none" w="med" len="med"/>
            <a:tailEnd type="triangle" w="med" len="med"/>
          </a:ln>
        </p:spPr>
      </p:sp>
      <p:sp>
        <p:nvSpPr>
          <p:cNvPr id="283054" name="Line 193"/>
          <p:cNvSpPr/>
          <p:nvPr/>
        </p:nvSpPr>
        <p:spPr>
          <a:xfrm flipV="1">
            <a:off x="3889375" y="4313238"/>
            <a:ext cx="712788" cy="176212"/>
          </a:xfrm>
          <a:prstGeom prst="line">
            <a:avLst/>
          </a:prstGeom>
          <a:ln w="19050" cap="flat" cmpd="sng">
            <a:solidFill>
              <a:srgbClr val="FF0000"/>
            </a:solidFill>
            <a:prstDash val="lgDash"/>
            <a:round/>
            <a:headEnd type="none" w="med" len="med"/>
            <a:tailEnd type="triangle" w="med" len="med"/>
          </a:ln>
        </p:spPr>
      </p:sp>
      <p:sp>
        <p:nvSpPr>
          <p:cNvPr id="283055" name="Line 194"/>
          <p:cNvSpPr/>
          <p:nvPr/>
        </p:nvSpPr>
        <p:spPr>
          <a:xfrm flipV="1">
            <a:off x="3848100" y="4811713"/>
            <a:ext cx="727075" cy="161925"/>
          </a:xfrm>
          <a:prstGeom prst="line">
            <a:avLst/>
          </a:prstGeom>
          <a:ln w="19050" cap="flat" cmpd="sng">
            <a:solidFill>
              <a:srgbClr val="FF0000"/>
            </a:solidFill>
            <a:prstDash val="lgDash"/>
            <a:round/>
            <a:headEnd type="none" w="med" len="med"/>
            <a:tailEnd type="triangle" w="med" len="med"/>
          </a:ln>
        </p:spPr>
      </p:sp>
      <p:sp>
        <p:nvSpPr>
          <p:cNvPr id="283056" name="Line 196"/>
          <p:cNvSpPr/>
          <p:nvPr/>
        </p:nvSpPr>
        <p:spPr>
          <a:xfrm flipH="1" flipV="1">
            <a:off x="4224338" y="3413125"/>
            <a:ext cx="430212" cy="107950"/>
          </a:xfrm>
          <a:prstGeom prst="line">
            <a:avLst/>
          </a:prstGeom>
          <a:ln w="19050" cap="flat" cmpd="sng">
            <a:solidFill>
              <a:schemeClr val="accent2"/>
            </a:solidFill>
            <a:prstDash val="lgDash"/>
            <a:round/>
            <a:headEnd type="none" w="med" len="med"/>
            <a:tailEnd type="triangle" w="med" len="med"/>
          </a:ln>
        </p:spPr>
      </p:sp>
      <p:sp>
        <p:nvSpPr>
          <p:cNvPr id="283057" name="Line 197"/>
          <p:cNvSpPr/>
          <p:nvPr/>
        </p:nvSpPr>
        <p:spPr>
          <a:xfrm flipH="1" flipV="1">
            <a:off x="4143375" y="3963988"/>
            <a:ext cx="511175" cy="80962"/>
          </a:xfrm>
          <a:prstGeom prst="line">
            <a:avLst/>
          </a:prstGeom>
          <a:ln w="19050" cap="flat" cmpd="sng">
            <a:solidFill>
              <a:schemeClr val="accent2"/>
            </a:solidFill>
            <a:prstDash val="lgDash"/>
            <a:round/>
            <a:headEnd type="none" w="med" len="med"/>
            <a:tailEnd type="triangle" w="med" len="med"/>
          </a:ln>
        </p:spPr>
      </p:sp>
      <p:sp>
        <p:nvSpPr>
          <p:cNvPr id="283058" name="Line 198"/>
          <p:cNvSpPr/>
          <p:nvPr/>
        </p:nvSpPr>
        <p:spPr>
          <a:xfrm flipH="1">
            <a:off x="4049713" y="5053013"/>
            <a:ext cx="604837" cy="0"/>
          </a:xfrm>
          <a:prstGeom prst="line">
            <a:avLst/>
          </a:prstGeom>
          <a:ln w="19050" cap="flat" cmpd="sng">
            <a:solidFill>
              <a:schemeClr val="accent2"/>
            </a:solidFill>
            <a:prstDash val="lgDash"/>
            <a:round/>
            <a:headEnd type="none" w="med" len="med"/>
            <a:tailEnd type="triangle" w="med" len="med"/>
          </a:ln>
        </p:spPr>
      </p:sp>
      <p:sp>
        <p:nvSpPr>
          <p:cNvPr id="283059" name="Line 199"/>
          <p:cNvSpPr/>
          <p:nvPr/>
        </p:nvSpPr>
        <p:spPr>
          <a:xfrm flipH="1">
            <a:off x="4049713" y="4529138"/>
            <a:ext cx="604837" cy="0"/>
          </a:xfrm>
          <a:prstGeom prst="line">
            <a:avLst/>
          </a:prstGeom>
          <a:ln w="19050" cap="flat" cmpd="sng">
            <a:solidFill>
              <a:schemeClr val="accent2"/>
            </a:solidFill>
            <a:prstDash val="lgDash"/>
            <a:round/>
            <a:headEnd type="none" w="med" len="med"/>
            <a:tailEnd type="triangle" w="med" len="med"/>
          </a:ln>
        </p:spPr>
      </p:sp>
      <p:sp>
        <p:nvSpPr>
          <p:cNvPr id="283060" name="Text Box 201"/>
          <p:cNvSpPr txBox="1"/>
          <p:nvPr/>
        </p:nvSpPr>
        <p:spPr>
          <a:xfrm>
            <a:off x="1592580" y="1698625"/>
            <a:ext cx="5427345" cy="523240"/>
          </a:xfrm>
          <a:prstGeom prst="rect">
            <a:avLst/>
          </a:prstGeom>
          <a:noFill/>
          <a:ln w="9525">
            <a:noFill/>
          </a:ln>
        </p:spPr>
        <p:txBody>
          <a:bodyPr wrap="square" lIns="90000" tIns="46800" rIns="90000" bIns="46800" anchor="t">
            <a:spAutoFit/>
          </a:bodyPr>
          <a:p>
            <a:r>
              <a:rPr lang="zh-CN" altLang="en-US" sz="2800" b="1" dirty="0">
                <a:solidFill>
                  <a:schemeClr val="tx1"/>
                </a:solidFill>
                <a:latin typeface="黑体" panose="02010609060101010101" pitchFamily="2" charset="-122"/>
                <a:ea typeface="黑体" panose="02010609060101010101" pitchFamily="2" charset="-122"/>
              </a:rPr>
              <a:t>多数载流子向对方区域进行扩散</a:t>
            </a:r>
            <a:endParaRPr lang="zh-CN" altLang="en-US" sz="2800" b="1" dirty="0">
              <a:solidFill>
                <a:schemeClr val="tx1"/>
              </a:solidFill>
              <a:latin typeface="黑体" panose="02010609060101010101" pitchFamily="2" charset="-122"/>
              <a:ea typeface="黑体" panose="02010609060101010101" pitchFamily="2" charset="-122"/>
            </a:endParaRPr>
          </a:p>
        </p:txBody>
      </p:sp>
      <p:sp>
        <p:nvSpPr>
          <p:cNvPr id="46084" name="Rectangle 5"/>
          <p:cNvSpPr/>
          <p:nvPr/>
        </p:nvSpPr>
        <p:spPr>
          <a:xfrm>
            <a:off x="252095" y="201613"/>
            <a:ext cx="6248400" cy="583565"/>
          </a:xfrm>
          <a:prstGeom prst="rect">
            <a:avLst/>
          </a:prstGeom>
          <a:noFill/>
          <a:ln w="9525">
            <a:noFill/>
          </a:ln>
        </p:spPr>
        <p:txBody>
          <a:bodyPr anchor="t" anchorCtr="0">
            <a:spAutoFit/>
          </a:bodyPr>
          <a:p>
            <a:r>
              <a:rPr lang="en-US" altLang="zh-CN" sz="3200" b="1" dirty="0">
                <a:solidFill>
                  <a:srgbClr val="000066"/>
                </a:solidFill>
                <a:latin typeface="Arial" panose="020B0604020202020204" pitchFamily="34" charset="0"/>
                <a:ea typeface="黑体" panose="02010609060101010101" pitchFamily="2" charset="-122"/>
              </a:rPr>
              <a:t> </a:t>
            </a:r>
            <a:r>
              <a:rPr lang="en-US" altLang="zh-CN" sz="3200" b="1" dirty="0">
                <a:solidFill>
                  <a:srgbClr val="000066"/>
                </a:solidFill>
                <a:ea typeface="黑体" panose="02010609060101010101" pitchFamily="2" charset="-122"/>
                <a:sym typeface="+mn-ea"/>
              </a:rPr>
              <a:t> 2  PN</a:t>
            </a:r>
            <a:r>
              <a:rPr lang="zh-CN" altLang="en-US" sz="3200" b="1" dirty="0">
                <a:solidFill>
                  <a:srgbClr val="000066"/>
                </a:solidFill>
                <a:ea typeface="黑体" panose="02010609060101010101" pitchFamily="2" charset="-122"/>
                <a:sym typeface="+mn-ea"/>
              </a:rPr>
              <a:t>结的形成</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46085" name="Line 6"/>
          <p:cNvSpPr/>
          <p:nvPr/>
        </p:nvSpPr>
        <p:spPr>
          <a:xfrm>
            <a:off x="533400" y="942975"/>
            <a:ext cx="5029200" cy="0"/>
          </a:xfrm>
          <a:prstGeom prst="line">
            <a:avLst/>
          </a:prstGeom>
          <a:ln w="889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3060"/>
                                        </p:tgtEl>
                                        <p:attrNameLst>
                                          <p:attrName>style.visibility</p:attrName>
                                        </p:attrNameLst>
                                      </p:cBhvr>
                                      <p:to>
                                        <p:strVal val="visible"/>
                                      </p:to>
                                    </p:set>
                                    <p:animEffect transition="in" filter="blinds(horizontal)">
                                      <p:cBhvr>
                                        <p:cTn id="7" dur="500"/>
                                        <p:tgtEl>
                                          <p:spTgt spid="2830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6318"/>
                                        </p:tgtEl>
                                        <p:attrNameLst>
                                          <p:attrName>style.visibility</p:attrName>
                                        </p:attrNameLst>
                                      </p:cBhvr>
                                      <p:to>
                                        <p:strVal val="visible"/>
                                      </p:to>
                                    </p:set>
                                    <p:animEffect transition="in" filter="blinds(horizontal)">
                                      <p:cBhvr>
                                        <p:cTn id="12" dur="500"/>
                                        <p:tgtEl>
                                          <p:spTgt spid="1763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3052"/>
                                        </p:tgtEl>
                                        <p:attrNameLst>
                                          <p:attrName>style.visibility</p:attrName>
                                        </p:attrNameLst>
                                      </p:cBhvr>
                                      <p:to>
                                        <p:strVal val="visible"/>
                                      </p:to>
                                    </p:set>
                                    <p:animEffect transition="in" filter="wipe(left)">
                                      <p:cBhvr>
                                        <p:cTn id="17" dur="500"/>
                                        <p:tgtEl>
                                          <p:spTgt spid="283052"/>
                                        </p:tgtEl>
                                      </p:cBhvr>
                                    </p:animEffect>
                                  </p:childTnLst>
                                </p:cTn>
                              </p:par>
                              <p:par>
                                <p:cTn id="18" presetID="22" presetClass="entr" presetSubtype="8" fill="hold" nodeType="withEffect">
                                  <p:stCondLst>
                                    <p:cond delay="0"/>
                                  </p:stCondLst>
                                  <p:childTnLst>
                                    <p:set>
                                      <p:cBhvr>
                                        <p:cTn id="19" dur="1" fill="hold">
                                          <p:stCondLst>
                                            <p:cond delay="0"/>
                                          </p:stCondLst>
                                        </p:cTn>
                                        <p:tgtEl>
                                          <p:spTgt spid="283053"/>
                                        </p:tgtEl>
                                        <p:attrNameLst>
                                          <p:attrName>style.visibility</p:attrName>
                                        </p:attrNameLst>
                                      </p:cBhvr>
                                      <p:to>
                                        <p:strVal val="visible"/>
                                      </p:to>
                                    </p:set>
                                    <p:animEffect transition="in" filter="wipe(left)">
                                      <p:cBhvr>
                                        <p:cTn id="20" dur="500"/>
                                        <p:tgtEl>
                                          <p:spTgt spid="283053"/>
                                        </p:tgtEl>
                                      </p:cBhvr>
                                    </p:animEffect>
                                  </p:childTnLst>
                                </p:cTn>
                              </p:par>
                              <p:par>
                                <p:cTn id="21" presetID="22" presetClass="entr" presetSubtype="8" fill="hold" nodeType="withEffect">
                                  <p:stCondLst>
                                    <p:cond delay="0"/>
                                  </p:stCondLst>
                                  <p:childTnLst>
                                    <p:set>
                                      <p:cBhvr>
                                        <p:cTn id="22" dur="1" fill="hold">
                                          <p:stCondLst>
                                            <p:cond delay="0"/>
                                          </p:stCondLst>
                                        </p:cTn>
                                        <p:tgtEl>
                                          <p:spTgt spid="283054"/>
                                        </p:tgtEl>
                                        <p:attrNameLst>
                                          <p:attrName>style.visibility</p:attrName>
                                        </p:attrNameLst>
                                      </p:cBhvr>
                                      <p:to>
                                        <p:strVal val="visible"/>
                                      </p:to>
                                    </p:set>
                                    <p:animEffect transition="in" filter="wipe(left)">
                                      <p:cBhvr>
                                        <p:cTn id="23" dur="500"/>
                                        <p:tgtEl>
                                          <p:spTgt spid="283054"/>
                                        </p:tgtEl>
                                      </p:cBhvr>
                                    </p:animEffect>
                                  </p:childTnLst>
                                </p:cTn>
                              </p:par>
                              <p:par>
                                <p:cTn id="24" presetID="22" presetClass="entr" presetSubtype="8" fill="hold" nodeType="withEffect">
                                  <p:stCondLst>
                                    <p:cond delay="0"/>
                                  </p:stCondLst>
                                  <p:childTnLst>
                                    <p:set>
                                      <p:cBhvr>
                                        <p:cTn id="25" dur="1" fill="hold">
                                          <p:stCondLst>
                                            <p:cond delay="0"/>
                                          </p:stCondLst>
                                        </p:cTn>
                                        <p:tgtEl>
                                          <p:spTgt spid="283055"/>
                                        </p:tgtEl>
                                        <p:attrNameLst>
                                          <p:attrName>style.visibility</p:attrName>
                                        </p:attrNameLst>
                                      </p:cBhvr>
                                      <p:to>
                                        <p:strVal val="visible"/>
                                      </p:to>
                                    </p:set>
                                    <p:animEffect transition="in" filter="wipe(left)">
                                      <p:cBhvr>
                                        <p:cTn id="26" dur="500"/>
                                        <p:tgtEl>
                                          <p:spTgt spid="283055"/>
                                        </p:tgtEl>
                                      </p:cBhvr>
                                    </p:animEffect>
                                  </p:childTnLst>
                                </p:cTn>
                              </p:par>
                              <p:par>
                                <p:cTn id="27" presetID="22" presetClass="entr" presetSubtype="2" fill="hold" nodeType="withEffect">
                                  <p:stCondLst>
                                    <p:cond delay="0"/>
                                  </p:stCondLst>
                                  <p:childTnLst>
                                    <p:set>
                                      <p:cBhvr>
                                        <p:cTn id="28" dur="1" fill="hold">
                                          <p:stCondLst>
                                            <p:cond delay="0"/>
                                          </p:stCondLst>
                                        </p:cTn>
                                        <p:tgtEl>
                                          <p:spTgt spid="283056"/>
                                        </p:tgtEl>
                                        <p:attrNameLst>
                                          <p:attrName>style.visibility</p:attrName>
                                        </p:attrNameLst>
                                      </p:cBhvr>
                                      <p:to>
                                        <p:strVal val="visible"/>
                                      </p:to>
                                    </p:set>
                                    <p:animEffect transition="in" filter="wipe(right)">
                                      <p:cBhvr>
                                        <p:cTn id="29" dur="1000"/>
                                        <p:tgtEl>
                                          <p:spTgt spid="283056"/>
                                        </p:tgtEl>
                                      </p:cBhvr>
                                    </p:animEffect>
                                  </p:childTnLst>
                                </p:cTn>
                              </p:par>
                              <p:par>
                                <p:cTn id="30" presetID="22" presetClass="entr" presetSubtype="2" fill="hold" nodeType="withEffect">
                                  <p:stCondLst>
                                    <p:cond delay="0"/>
                                  </p:stCondLst>
                                  <p:childTnLst>
                                    <p:set>
                                      <p:cBhvr>
                                        <p:cTn id="31" dur="1" fill="hold">
                                          <p:stCondLst>
                                            <p:cond delay="0"/>
                                          </p:stCondLst>
                                        </p:cTn>
                                        <p:tgtEl>
                                          <p:spTgt spid="283057"/>
                                        </p:tgtEl>
                                        <p:attrNameLst>
                                          <p:attrName>style.visibility</p:attrName>
                                        </p:attrNameLst>
                                      </p:cBhvr>
                                      <p:to>
                                        <p:strVal val="visible"/>
                                      </p:to>
                                    </p:set>
                                    <p:animEffect transition="in" filter="wipe(right)">
                                      <p:cBhvr>
                                        <p:cTn id="32" dur="1000"/>
                                        <p:tgtEl>
                                          <p:spTgt spid="283057"/>
                                        </p:tgtEl>
                                      </p:cBhvr>
                                    </p:animEffect>
                                  </p:childTnLst>
                                </p:cTn>
                              </p:par>
                              <p:par>
                                <p:cTn id="33" presetID="22" presetClass="entr" presetSubtype="2" fill="hold" nodeType="withEffect">
                                  <p:stCondLst>
                                    <p:cond delay="0"/>
                                  </p:stCondLst>
                                  <p:childTnLst>
                                    <p:set>
                                      <p:cBhvr>
                                        <p:cTn id="34" dur="1" fill="hold">
                                          <p:stCondLst>
                                            <p:cond delay="0"/>
                                          </p:stCondLst>
                                        </p:cTn>
                                        <p:tgtEl>
                                          <p:spTgt spid="283059"/>
                                        </p:tgtEl>
                                        <p:attrNameLst>
                                          <p:attrName>style.visibility</p:attrName>
                                        </p:attrNameLst>
                                      </p:cBhvr>
                                      <p:to>
                                        <p:strVal val="visible"/>
                                      </p:to>
                                    </p:set>
                                    <p:animEffect transition="in" filter="wipe(right)">
                                      <p:cBhvr>
                                        <p:cTn id="35" dur="1000"/>
                                        <p:tgtEl>
                                          <p:spTgt spid="283059"/>
                                        </p:tgtEl>
                                      </p:cBhvr>
                                    </p:animEffect>
                                  </p:childTnLst>
                                </p:cTn>
                              </p:par>
                              <p:par>
                                <p:cTn id="36" presetID="22" presetClass="entr" presetSubtype="2" fill="hold" nodeType="withEffect">
                                  <p:stCondLst>
                                    <p:cond delay="0"/>
                                  </p:stCondLst>
                                  <p:childTnLst>
                                    <p:set>
                                      <p:cBhvr>
                                        <p:cTn id="37" dur="1" fill="hold">
                                          <p:stCondLst>
                                            <p:cond delay="0"/>
                                          </p:stCondLst>
                                        </p:cTn>
                                        <p:tgtEl>
                                          <p:spTgt spid="283058"/>
                                        </p:tgtEl>
                                        <p:attrNameLst>
                                          <p:attrName>style.visibility</p:attrName>
                                        </p:attrNameLst>
                                      </p:cBhvr>
                                      <p:to>
                                        <p:strVal val="visible"/>
                                      </p:to>
                                    </p:set>
                                    <p:animEffect transition="in" filter="wipe(right)">
                                      <p:cBhvr>
                                        <p:cTn id="38" dur="1000"/>
                                        <p:tgtEl>
                                          <p:spTgt spid="283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318" grpId="0" bldLvl="0" animBg="1"/>
      <p:bldP spid="28306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82625"/>
          <p:cNvSpPr txBox="1"/>
          <p:nvPr/>
        </p:nvSpPr>
        <p:spPr>
          <a:xfrm>
            <a:off x="914400" y="895350"/>
            <a:ext cx="5334000" cy="583565"/>
          </a:xfrm>
          <a:prstGeom prst="rect">
            <a:avLst/>
          </a:prstGeom>
          <a:noFill/>
          <a:ln w="12700">
            <a:noFill/>
          </a:ln>
        </p:spPr>
        <p:txBody>
          <a:bodyPr anchor="t">
            <a:spAutoFit/>
          </a:bodyPr>
          <a:p>
            <a:endParaRPr lang="zh-CN" sz="3200" b="1" dirty="0">
              <a:latin typeface="黑体" panose="02010609060101010101" pitchFamily="2" charset="-122"/>
              <a:ea typeface="黑体" panose="02010609060101010101" pitchFamily="2" charset="-122"/>
            </a:endParaRPr>
          </a:p>
        </p:txBody>
      </p:sp>
      <p:sp>
        <p:nvSpPr>
          <p:cNvPr id="46084" name="Rectangle 5"/>
          <p:cNvSpPr/>
          <p:nvPr/>
        </p:nvSpPr>
        <p:spPr>
          <a:xfrm>
            <a:off x="252095" y="201613"/>
            <a:ext cx="6248400" cy="583565"/>
          </a:xfrm>
          <a:prstGeom prst="rect">
            <a:avLst/>
          </a:prstGeom>
          <a:noFill/>
          <a:ln w="9525">
            <a:noFill/>
          </a:ln>
        </p:spPr>
        <p:txBody>
          <a:bodyPr anchor="t" anchorCtr="0">
            <a:spAutoFit/>
          </a:bodyPr>
          <a:p>
            <a:r>
              <a:rPr lang="en-US" altLang="zh-CN" sz="3200" b="1" dirty="0">
                <a:solidFill>
                  <a:srgbClr val="000066"/>
                </a:solidFill>
                <a:latin typeface="Arial" panose="020B0604020202020204" pitchFamily="34" charset="0"/>
                <a:ea typeface="黑体" panose="02010609060101010101" pitchFamily="2" charset="-122"/>
              </a:rPr>
              <a:t> </a:t>
            </a:r>
            <a:r>
              <a:rPr lang="en-US" altLang="zh-CN" sz="3200" b="1" dirty="0">
                <a:solidFill>
                  <a:srgbClr val="000066"/>
                </a:solidFill>
                <a:ea typeface="黑体" panose="02010609060101010101" pitchFamily="2" charset="-122"/>
                <a:sym typeface="+mn-ea"/>
              </a:rPr>
              <a:t> 2  PN</a:t>
            </a:r>
            <a:r>
              <a:rPr lang="zh-CN" altLang="en-US" sz="3200" b="1" dirty="0">
                <a:solidFill>
                  <a:srgbClr val="000066"/>
                </a:solidFill>
                <a:ea typeface="黑体" panose="02010609060101010101" pitchFamily="2" charset="-122"/>
                <a:sym typeface="+mn-ea"/>
              </a:rPr>
              <a:t>结的形成</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46085" name="Line 6"/>
          <p:cNvSpPr/>
          <p:nvPr/>
        </p:nvSpPr>
        <p:spPr>
          <a:xfrm>
            <a:off x="533400" y="942975"/>
            <a:ext cx="5029200" cy="0"/>
          </a:xfrm>
          <a:prstGeom prst="line">
            <a:avLst/>
          </a:prstGeom>
          <a:ln w="889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28679" name="Text Box 201"/>
          <p:cNvSpPr txBox="1"/>
          <p:nvPr/>
        </p:nvSpPr>
        <p:spPr>
          <a:xfrm>
            <a:off x="1689100" y="1031875"/>
            <a:ext cx="5764213" cy="461645"/>
          </a:xfrm>
          <a:prstGeom prst="rect">
            <a:avLst/>
          </a:prstGeom>
          <a:noFill/>
          <a:ln w="9525">
            <a:noFill/>
          </a:ln>
        </p:spPr>
        <p:txBody>
          <a:bodyPr lIns="90000" tIns="46800" rIns="90000" bIns="46800" anchor="t">
            <a:spAutoFit/>
          </a:bodyPr>
          <a:p>
            <a:r>
              <a:rPr lang="zh-CN" altLang="en-US" sz="2400" b="1" dirty="0">
                <a:latin typeface="黑体" panose="02010609060101010101" pitchFamily="2" charset="-122"/>
                <a:ea typeface="黑体" panose="02010609060101010101" pitchFamily="2" charset="-122"/>
              </a:rPr>
              <a:t>多数载流子向对方区域进行扩散并复合掉</a:t>
            </a:r>
            <a:endParaRPr lang="zh-CN" altLang="en-US" sz="2400" b="1" dirty="0">
              <a:latin typeface="黑体" panose="02010609060101010101" pitchFamily="2" charset="-122"/>
              <a:ea typeface="黑体" panose="02010609060101010101" pitchFamily="2" charset="-122"/>
            </a:endParaRPr>
          </a:p>
        </p:txBody>
      </p:sp>
      <p:sp>
        <p:nvSpPr>
          <p:cNvPr id="28680" name="Oval 5"/>
          <p:cNvSpPr/>
          <p:nvPr/>
        </p:nvSpPr>
        <p:spPr>
          <a:xfrm>
            <a:off x="4760913" y="3078163"/>
            <a:ext cx="360362"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681" name="Line 7"/>
          <p:cNvSpPr/>
          <p:nvPr/>
        </p:nvSpPr>
        <p:spPr>
          <a:xfrm>
            <a:off x="4829175" y="3265488"/>
            <a:ext cx="215900" cy="0"/>
          </a:xfrm>
          <a:prstGeom prst="line">
            <a:avLst/>
          </a:prstGeom>
          <a:ln w="38100" cap="flat" cmpd="sng">
            <a:solidFill>
              <a:schemeClr val="tx1"/>
            </a:solidFill>
            <a:prstDash val="solid"/>
            <a:round/>
            <a:headEnd type="none" w="med" len="med"/>
            <a:tailEnd type="none" w="med" len="med"/>
          </a:ln>
        </p:spPr>
      </p:sp>
      <p:sp>
        <p:nvSpPr>
          <p:cNvPr id="28682" name="Line 8"/>
          <p:cNvSpPr/>
          <p:nvPr/>
        </p:nvSpPr>
        <p:spPr>
          <a:xfrm rot="5400000">
            <a:off x="4827588" y="3267075"/>
            <a:ext cx="215900" cy="0"/>
          </a:xfrm>
          <a:prstGeom prst="line">
            <a:avLst/>
          </a:prstGeom>
          <a:ln w="38100" cap="flat" cmpd="sng">
            <a:solidFill>
              <a:schemeClr val="tx1"/>
            </a:solidFill>
            <a:prstDash val="solid"/>
            <a:round/>
            <a:headEnd type="none" w="med" len="med"/>
            <a:tailEnd type="none" w="med" len="med"/>
          </a:ln>
        </p:spPr>
      </p:sp>
      <p:sp>
        <p:nvSpPr>
          <p:cNvPr id="28683" name="Oval 10"/>
          <p:cNvSpPr/>
          <p:nvPr/>
        </p:nvSpPr>
        <p:spPr>
          <a:xfrm>
            <a:off x="3851275" y="3090863"/>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684" name="Line 12"/>
          <p:cNvSpPr/>
          <p:nvPr/>
        </p:nvSpPr>
        <p:spPr>
          <a:xfrm>
            <a:off x="3919538" y="3278188"/>
            <a:ext cx="215900" cy="0"/>
          </a:xfrm>
          <a:prstGeom prst="line">
            <a:avLst/>
          </a:prstGeom>
          <a:ln w="38100" cap="flat" cmpd="sng">
            <a:solidFill>
              <a:schemeClr val="tx1"/>
            </a:solidFill>
            <a:prstDash val="solid"/>
            <a:round/>
            <a:headEnd type="none" w="med" len="med"/>
            <a:tailEnd type="none" w="med" len="med"/>
          </a:ln>
        </p:spPr>
      </p:sp>
      <p:grpSp>
        <p:nvGrpSpPr>
          <p:cNvPr id="28685" name="Group 13"/>
          <p:cNvGrpSpPr/>
          <p:nvPr/>
        </p:nvGrpSpPr>
        <p:grpSpPr>
          <a:xfrm>
            <a:off x="5219700" y="3078163"/>
            <a:ext cx="466725" cy="471487"/>
            <a:chOff x="3599" y="2650"/>
            <a:chExt cx="294" cy="297"/>
          </a:xfrm>
        </p:grpSpPr>
        <p:sp>
          <p:nvSpPr>
            <p:cNvPr id="28686" name="Oval 1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687" name="Oval 1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688" name="Line 1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689" name="Line 1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690" name="Group 18"/>
          <p:cNvGrpSpPr/>
          <p:nvPr/>
        </p:nvGrpSpPr>
        <p:grpSpPr>
          <a:xfrm>
            <a:off x="5783263" y="3078163"/>
            <a:ext cx="466725" cy="471487"/>
            <a:chOff x="3599" y="2650"/>
            <a:chExt cx="294" cy="297"/>
          </a:xfrm>
        </p:grpSpPr>
        <p:sp>
          <p:nvSpPr>
            <p:cNvPr id="28691" name="Oval 1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692" name="Oval 2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693" name="Line 2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694" name="Line 2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695" name="Group 23"/>
          <p:cNvGrpSpPr/>
          <p:nvPr/>
        </p:nvGrpSpPr>
        <p:grpSpPr>
          <a:xfrm>
            <a:off x="6348413" y="3078163"/>
            <a:ext cx="466725" cy="471487"/>
            <a:chOff x="3599" y="2650"/>
            <a:chExt cx="294" cy="297"/>
          </a:xfrm>
        </p:grpSpPr>
        <p:sp>
          <p:nvSpPr>
            <p:cNvPr id="28696" name="Oval 2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697" name="Oval 2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698" name="Line 2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699" name="Line 2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00" name="Group 28"/>
          <p:cNvGrpSpPr/>
          <p:nvPr/>
        </p:nvGrpSpPr>
        <p:grpSpPr>
          <a:xfrm>
            <a:off x="6913563" y="3078163"/>
            <a:ext cx="466725" cy="471487"/>
            <a:chOff x="3599" y="2650"/>
            <a:chExt cx="294" cy="297"/>
          </a:xfrm>
        </p:grpSpPr>
        <p:sp>
          <p:nvSpPr>
            <p:cNvPr id="28701" name="Oval 2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02" name="Oval 3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03" name="Line 3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04" name="Line 3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8705" name="Oval 34"/>
          <p:cNvSpPr/>
          <p:nvPr/>
        </p:nvSpPr>
        <p:spPr>
          <a:xfrm>
            <a:off x="4760913" y="3602038"/>
            <a:ext cx="360362"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06" name="Line 36"/>
          <p:cNvSpPr/>
          <p:nvPr/>
        </p:nvSpPr>
        <p:spPr>
          <a:xfrm>
            <a:off x="4829175" y="3789363"/>
            <a:ext cx="215900" cy="0"/>
          </a:xfrm>
          <a:prstGeom prst="line">
            <a:avLst/>
          </a:prstGeom>
          <a:ln w="38100" cap="flat" cmpd="sng">
            <a:solidFill>
              <a:schemeClr val="tx1"/>
            </a:solidFill>
            <a:prstDash val="solid"/>
            <a:round/>
            <a:headEnd type="none" w="med" len="med"/>
            <a:tailEnd type="none" w="med" len="med"/>
          </a:ln>
        </p:spPr>
      </p:sp>
      <p:sp>
        <p:nvSpPr>
          <p:cNvPr id="28707" name="Line 37"/>
          <p:cNvSpPr/>
          <p:nvPr/>
        </p:nvSpPr>
        <p:spPr>
          <a:xfrm rot="5400000">
            <a:off x="4827588" y="3790950"/>
            <a:ext cx="215900" cy="0"/>
          </a:xfrm>
          <a:prstGeom prst="line">
            <a:avLst/>
          </a:prstGeom>
          <a:ln w="38100" cap="flat" cmpd="sng">
            <a:solidFill>
              <a:schemeClr val="tx1"/>
            </a:solidFill>
            <a:prstDash val="solid"/>
            <a:round/>
            <a:headEnd type="none" w="med" len="med"/>
            <a:tailEnd type="none" w="med" len="med"/>
          </a:ln>
        </p:spPr>
      </p:sp>
      <p:grpSp>
        <p:nvGrpSpPr>
          <p:cNvPr id="28708" name="Group 38"/>
          <p:cNvGrpSpPr/>
          <p:nvPr/>
        </p:nvGrpSpPr>
        <p:grpSpPr>
          <a:xfrm>
            <a:off x="5219700" y="3602038"/>
            <a:ext cx="466725" cy="471487"/>
            <a:chOff x="3599" y="2650"/>
            <a:chExt cx="294" cy="297"/>
          </a:xfrm>
        </p:grpSpPr>
        <p:sp>
          <p:nvSpPr>
            <p:cNvPr id="28709" name="Oval 3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10" name="Oval 4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11" name="Line 4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12" name="Line 4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13" name="Group 43"/>
          <p:cNvGrpSpPr/>
          <p:nvPr/>
        </p:nvGrpSpPr>
        <p:grpSpPr>
          <a:xfrm>
            <a:off x="5783263" y="3602038"/>
            <a:ext cx="466725" cy="471487"/>
            <a:chOff x="3599" y="2650"/>
            <a:chExt cx="294" cy="297"/>
          </a:xfrm>
        </p:grpSpPr>
        <p:sp>
          <p:nvSpPr>
            <p:cNvPr id="28714" name="Oval 4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15" name="Oval 4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16" name="Line 4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17" name="Line 4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18" name="Group 48"/>
          <p:cNvGrpSpPr/>
          <p:nvPr/>
        </p:nvGrpSpPr>
        <p:grpSpPr>
          <a:xfrm>
            <a:off x="6348413" y="3602038"/>
            <a:ext cx="466725" cy="471487"/>
            <a:chOff x="3599" y="2650"/>
            <a:chExt cx="294" cy="297"/>
          </a:xfrm>
        </p:grpSpPr>
        <p:sp>
          <p:nvSpPr>
            <p:cNvPr id="28719" name="Oval 4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20" name="Oval 5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21" name="Line 5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22" name="Line 5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23" name="Group 53"/>
          <p:cNvGrpSpPr/>
          <p:nvPr/>
        </p:nvGrpSpPr>
        <p:grpSpPr>
          <a:xfrm>
            <a:off x="6913563" y="3602038"/>
            <a:ext cx="466725" cy="471487"/>
            <a:chOff x="3599" y="2650"/>
            <a:chExt cx="294" cy="297"/>
          </a:xfrm>
        </p:grpSpPr>
        <p:sp>
          <p:nvSpPr>
            <p:cNvPr id="28724" name="Oval 5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25" name="Oval 5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26" name="Line 5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27" name="Line 5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8728" name="Oval 59"/>
          <p:cNvSpPr/>
          <p:nvPr/>
        </p:nvSpPr>
        <p:spPr>
          <a:xfrm>
            <a:off x="4778375" y="4098925"/>
            <a:ext cx="360363"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29" name="Line 61"/>
          <p:cNvSpPr/>
          <p:nvPr/>
        </p:nvSpPr>
        <p:spPr>
          <a:xfrm>
            <a:off x="4846638" y="4286250"/>
            <a:ext cx="215900" cy="0"/>
          </a:xfrm>
          <a:prstGeom prst="line">
            <a:avLst/>
          </a:prstGeom>
          <a:ln w="38100" cap="flat" cmpd="sng">
            <a:solidFill>
              <a:schemeClr val="tx1"/>
            </a:solidFill>
            <a:prstDash val="solid"/>
            <a:round/>
            <a:headEnd type="none" w="med" len="med"/>
            <a:tailEnd type="none" w="med" len="med"/>
          </a:ln>
        </p:spPr>
      </p:sp>
      <p:sp>
        <p:nvSpPr>
          <p:cNvPr id="28730" name="Line 62"/>
          <p:cNvSpPr/>
          <p:nvPr/>
        </p:nvSpPr>
        <p:spPr>
          <a:xfrm rot="5400000">
            <a:off x="4845050" y="4287838"/>
            <a:ext cx="215900" cy="0"/>
          </a:xfrm>
          <a:prstGeom prst="line">
            <a:avLst/>
          </a:prstGeom>
          <a:ln w="38100" cap="flat" cmpd="sng">
            <a:solidFill>
              <a:schemeClr val="tx1"/>
            </a:solidFill>
            <a:prstDash val="solid"/>
            <a:round/>
            <a:headEnd type="none" w="med" len="med"/>
            <a:tailEnd type="none" w="med" len="med"/>
          </a:ln>
        </p:spPr>
      </p:sp>
      <p:grpSp>
        <p:nvGrpSpPr>
          <p:cNvPr id="28731" name="Group 63"/>
          <p:cNvGrpSpPr/>
          <p:nvPr/>
        </p:nvGrpSpPr>
        <p:grpSpPr>
          <a:xfrm>
            <a:off x="5237163" y="4098925"/>
            <a:ext cx="466725" cy="471488"/>
            <a:chOff x="3599" y="2650"/>
            <a:chExt cx="294" cy="297"/>
          </a:xfrm>
        </p:grpSpPr>
        <p:sp>
          <p:nvSpPr>
            <p:cNvPr id="28732" name="Oval 6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33" name="Oval 6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34" name="Line 6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35" name="Line 6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36" name="Group 68"/>
          <p:cNvGrpSpPr/>
          <p:nvPr/>
        </p:nvGrpSpPr>
        <p:grpSpPr>
          <a:xfrm>
            <a:off x="5800725" y="4098925"/>
            <a:ext cx="466725" cy="471488"/>
            <a:chOff x="3599" y="2650"/>
            <a:chExt cx="294" cy="297"/>
          </a:xfrm>
        </p:grpSpPr>
        <p:sp>
          <p:nvSpPr>
            <p:cNvPr id="28737" name="Oval 6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38" name="Oval 7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39" name="Line 7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40" name="Line 7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41" name="Group 73"/>
          <p:cNvGrpSpPr/>
          <p:nvPr/>
        </p:nvGrpSpPr>
        <p:grpSpPr>
          <a:xfrm>
            <a:off x="6365875" y="4098925"/>
            <a:ext cx="466725" cy="471488"/>
            <a:chOff x="3599" y="2650"/>
            <a:chExt cx="294" cy="297"/>
          </a:xfrm>
        </p:grpSpPr>
        <p:sp>
          <p:nvSpPr>
            <p:cNvPr id="28742" name="Oval 7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43" name="Oval 7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44" name="Line 7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45" name="Line 7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46" name="Group 78"/>
          <p:cNvGrpSpPr/>
          <p:nvPr/>
        </p:nvGrpSpPr>
        <p:grpSpPr>
          <a:xfrm>
            <a:off x="6931025" y="4098925"/>
            <a:ext cx="466725" cy="471488"/>
            <a:chOff x="3599" y="2650"/>
            <a:chExt cx="294" cy="297"/>
          </a:xfrm>
        </p:grpSpPr>
        <p:sp>
          <p:nvSpPr>
            <p:cNvPr id="28747" name="Oval 7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48" name="Oval 8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49" name="Line 8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50" name="Line 8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sp>
        <p:nvSpPr>
          <p:cNvPr id="28751" name="Oval 84"/>
          <p:cNvSpPr/>
          <p:nvPr/>
        </p:nvSpPr>
        <p:spPr>
          <a:xfrm>
            <a:off x="4778375" y="4622800"/>
            <a:ext cx="360363"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52" name="Line 86"/>
          <p:cNvSpPr/>
          <p:nvPr/>
        </p:nvSpPr>
        <p:spPr>
          <a:xfrm>
            <a:off x="4846638" y="4810125"/>
            <a:ext cx="215900" cy="0"/>
          </a:xfrm>
          <a:prstGeom prst="line">
            <a:avLst/>
          </a:prstGeom>
          <a:ln w="38100" cap="flat" cmpd="sng">
            <a:solidFill>
              <a:schemeClr val="tx1"/>
            </a:solidFill>
            <a:prstDash val="solid"/>
            <a:round/>
            <a:headEnd type="none" w="med" len="med"/>
            <a:tailEnd type="none" w="med" len="med"/>
          </a:ln>
        </p:spPr>
      </p:sp>
      <p:sp>
        <p:nvSpPr>
          <p:cNvPr id="28753" name="Line 87"/>
          <p:cNvSpPr/>
          <p:nvPr/>
        </p:nvSpPr>
        <p:spPr>
          <a:xfrm rot="5400000">
            <a:off x="4845050" y="4811713"/>
            <a:ext cx="215900" cy="0"/>
          </a:xfrm>
          <a:prstGeom prst="line">
            <a:avLst/>
          </a:prstGeom>
          <a:ln w="38100" cap="flat" cmpd="sng">
            <a:solidFill>
              <a:schemeClr val="tx1"/>
            </a:solidFill>
            <a:prstDash val="solid"/>
            <a:round/>
            <a:headEnd type="none" w="med" len="med"/>
            <a:tailEnd type="none" w="med" len="med"/>
          </a:ln>
        </p:spPr>
      </p:sp>
      <p:grpSp>
        <p:nvGrpSpPr>
          <p:cNvPr id="28754" name="Group 88"/>
          <p:cNvGrpSpPr/>
          <p:nvPr/>
        </p:nvGrpSpPr>
        <p:grpSpPr>
          <a:xfrm>
            <a:off x="5237163" y="4622800"/>
            <a:ext cx="466725" cy="471488"/>
            <a:chOff x="3599" y="2650"/>
            <a:chExt cx="294" cy="297"/>
          </a:xfrm>
        </p:grpSpPr>
        <p:sp>
          <p:nvSpPr>
            <p:cNvPr id="28755" name="Oval 8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56" name="Oval 9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57" name="Line 9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58" name="Line 9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59" name="Group 93"/>
          <p:cNvGrpSpPr/>
          <p:nvPr/>
        </p:nvGrpSpPr>
        <p:grpSpPr>
          <a:xfrm>
            <a:off x="5800725" y="4622800"/>
            <a:ext cx="466725" cy="471488"/>
            <a:chOff x="3599" y="2650"/>
            <a:chExt cx="294" cy="297"/>
          </a:xfrm>
        </p:grpSpPr>
        <p:sp>
          <p:nvSpPr>
            <p:cNvPr id="28760" name="Oval 9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61" name="Oval 9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62" name="Line 9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63" name="Line 9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64" name="Group 98"/>
          <p:cNvGrpSpPr/>
          <p:nvPr/>
        </p:nvGrpSpPr>
        <p:grpSpPr>
          <a:xfrm>
            <a:off x="6365875" y="4622800"/>
            <a:ext cx="466725" cy="471488"/>
            <a:chOff x="3599" y="2650"/>
            <a:chExt cx="294" cy="297"/>
          </a:xfrm>
        </p:grpSpPr>
        <p:sp>
          <p:nvSpPr>
            <p:cNvPr id="28765" name="Oval 99"/>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66" name="Oval 100"/>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67" name="Line 101"/>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68" name="Line 102"/>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69" name="Group 103"/>
          <p:cNvGrpSpPr/>
          <p:nvPr/>
        </p:nvGrpSpPr>
        <p:grpSpPr>
          <a:xfrm>
            <a:off x="6931025" y="4622800"/>
            <a:ext cx="466725" cy="471488"/>
            <a:chOff x="3599" y="2650"/>
            <a:chExt cx="294" cy="297"/>
          </a:xfrm>
        </p:grpSpPr>
        <p:sp>
          <p:nvSpPr>
            <p:cNvPr id="28770" name="Oval 104"/>
            <p:cNvSpPr/>
            <p:nvPr/>
          </p:nvSpPr>
          <p:spPr>
            <a:xfrm>
              <a:off x="3666" y="2650"/>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71" name="Oval 105"/>
            <p:cNvSpPr/>
            <p:nvPr/>
          </p:nvSpPr>
          <p:spPr>
            <a:xfrm>
              <a:off x="3599" y="2879"/>
              <a:ext cx="68" cy="68"/>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72" name="Line 106"/>
            <p:cNvSpPr/>
            <p:nvPr/>
          </p:nvSpPr>
          <p:spPr>
            <a:xfrm>
              <a:off x="3709" y="2768"/>
              <a:ext cx="136" cy="0"/>
            </a:xfrm>
            <a:prstGeom prst="line">
              <a:avLst/>
            </a:prstGeom>
            <a:ln w="38100" cap="flat" cmpd="sng">
              <a:solidFill>
                <a:schemeClr val="tx1"/>
              </a:solidFill>
              <a:prstDash val="solid"/>
              <a:round/>
              <a:headEnd type="none" w="med" len="med"/>
              <a:tailEnd type="none" w="med" len="med"/>
            </a:ln>
          </p:spPr>
        </p:sp>
        <p:sp>
          <p:nvSpPr>
            <p:cNvPr id="28773" name="Line 107"/>
            <p:cNvSpPr/>
            <p:nvPr/>
          </p:nvSpPr>
          <p:spPr>
            <a:xfrm rot="5400000">
              <a:off x="3708" y="2769"/>
              <a:ext cx="136" cy="0"/>
            </a:xfrm>
            <a:prstGeom prst="line">
              <a:avLst/>
            </a:prstGeom>
            <a:ln w="38100" cap="flat" cmpd="sng">
              <a:solidFill>
                <a:schemeClr val="tx1"/>
              </a:solidFill>
              <a:prstDash val="solid"/>
              <a:round/>
              <a:headEnd type="none" w="med" len="med"/>
              <a:tailEnd type="none" w="med" len="med"/>
            </a:ln>
          </p:spPr>
        </p:sp>
      </p:grpSp>
      <p:grpSp>
        <p:nvGrpSpPr>
          <p:cNvPr id="28774" name="Group 108"/>
          <p:cNvGrpSpPr/>
          <p:nvPr/>
        </p:nvGrpSpPr>
        <p:grpSpPr>
          <a:xfrm>
            <a:off x="3203575" y="3078163"/>
            <a:ext cx="466725" cy="471487"/>
            <a:chOff x="2637" y="2549"/>
            <a:chExt cx="294" cy="297"/>
          </a:xfrm>
        </p:grpSpPr>
        <p:sp>
          <p:nvSpPr>
            <p:cNvPr id="28775" name="Oval 109"/>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76" name="Oval 110"/>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77" name="Line 111"/>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778" name="Group 112"/>
          <p:cNvGrpSpPr/>
          <p:nvPr/>
        </p:nvGrpSpPr>
        <p:grpSpPr>
          <a:xfrm>
            <a:off x="2638425" y="3078163"/>
            <a:ext cx="466725" cy="471487"/>
            <a:chOff x="2637" y="2549"/>
            <a:chExt cx="294" cy="297"/>
          </a:xfrm>
        </p:grpSpPr>
        <p:sp>
          <p:nvSpPr>
            <p:cNvPr id="28779" name="Oval 113"/>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80" name="Oval 114"/>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81" name="Line 115"/>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782" name="Group 116"/>
          <p:cNvGrpSpPr/>
          <p:nvPr/>
        </p:nvGrpSpPr>
        <p:grpSpPr>
          <a:xfrm>
            <a:off x="2051050" y="3078163"/>
            <a:ext cx="466725" cy="471487"/>
            <a:chOff x="2637" y="2549"/>
            <a:chExt cx="294" cy="297"/>
          </a:xfrm>
        </p:grpSpPr>
        <p:sp>
          <p:nvSpPr>
            <p:cNvPr id="28783" name="Oval 117"/>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84" name="Oval 118"/>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85" name="Line 119"/>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8786" name="Oval 120"/>
          <p:cNvSpPr/>
          <p:nvPr/>
        </p:nvSpPr>
        <p:spPr>
          <a:xfrm>
            <a:off x="1592263" y="3090863"/>
            <a:ext cx="360362"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87" name="Oval 121"/>
          <p:cNvSpPr/>
          <p:nvPr/>
        </p:nvSpPr>
        <p:spPr>
          <a:xfrm>
            <a:off x="1485900" y="3454400"/>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88" name="Line 122"/>
          <p:cNvSpPr/>
          <p:nvPr/>
        </p:nvSpPr>
        <p:spPr>
          <a:xfrm>
            <a:off x="1660525" y="3278188"/>
            <a:ext cx="215900" cy="0"/>
          </a:xfrm>
          <a:prstGeom prst="line">
            <a:avLst/>
          </a:prstGeom>
          <a:ln w="38100" cap="flat" cmpd="sng">
            <a:solidFill>
              <a:schemeClr val="tx1"/>
            </a:solidFill>
            <a:prstDash val="solid"/>
            <a:round/>
            <a:headEnd type="none" w="med" len="med"/>
            <a:tailEnd type="none" w="med" len="med"/>
          </a:ln>
        </p:spPr>
      </p:sp>
      <p:sp>
        <p:nvSpPr>
          <p:cNvPr id="28789" name="Oval 124"/>
          <p:cNvSpPr/>
          <p:nvPr/>
        </p:nvSpPr>
        <p:spPr>
          <a:xfrm>
            <a:off x="3851275" y="3614738"/>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90" name="Line 126"/>
          <p:cNvSpPr/>
          <p:nvPr/>
        </p:nvSpPr>
        <p:spPr>
          <a:xfrm>
            <a:off x="3919538" y="3802063"/>
            <a:ext cx="215900" cy="0"/>
          </a:xfrm>
          <a:prstGeom prst="line">
            <a:avLst/>
          </a:prstGeom>
          <a:ln w="38100" cap="flat" cmpd="sng">
            <a:solidFill>
              <a:schemeClr val="tx1"/>
            </a:solidFill>
            <a:prstDash val="solid"/>
            <a:round/>
            <a:headEnd type="none" w="med" len="med"/>
            <a:tailEnd type="none" w="med" len="med"/>
          </a:ln>
        </p:spPr>
      </p:sp>
      <p:grpSp>
        <p:nvGrpSpPr>
          <p:cNvPr id="28791" name="Group 127"/>
          <p:cNvGrpSpPr/>
          <p:nvPr/>
        </p:nvGrpSpPr>
        <p:grpSpPr>
          <a:xfrm>
            <a:off x="3203575" y="3602038"/>
            <a:ext cx="466725" cy="471487"/>
            <a:chOff x="2637" y="2549"/>
            <a:chExt cx="294" cy="297"/>
          </a:xfrm>
        </p:grpSpPr>
        <p:sp>
          <p:nvSpPr>
            <p:cNvPr id="28792" name="Oval 128"/>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93" name="Oval 129"/>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94" name="Line 130"/>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795" name="Group 131"/>
          <p:cNvGrpSpPr/>
          <p:nvPr/>
        </p:nvGrpSpPr>
        <p:grpSpPr>
          <a:xfrm>
            <a:off x="2638425" y="3602038"/>
            <a:ext cx="466725" cy="471487"/>
            <a:chOff x="2637" y="2549"/>
            <a:chExt cx="294" cy="297"/>
          </a:xfrm>
        </p:grpSpPr>
        <p:sp>
          <p:nvSpPr>
            <p:cNvPr id="28796" name="Oval 132"/>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797" name="Oval 133"/>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798" name="Line 134"/>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799" name="Group 135"/>
          <p:cNvGrpSpPr/>
          <p:nvPr/>
        </p:nvGrpSpPr>
        <p:grpSpPr>
          <a:xfrm>
            <a:off x="2051050" y="3602038"/>
            <a:ext cx="466725" cy="471487"/>
            <a:chOff x="2637" y="2549"/>
            <a:chExt cx="294" cy="297"/>
          </a:xfrm>
        </p:grpSpPr>
        <p:sp>
          <p:nvSpPr>
            <p:cNvPr id="28800" name="Oval 13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01" name="Oval 13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02" name="Line 13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03" name="Group 139"/>
          <p:cNvGrpSpPr/>
          <p:nvPr/>
        </p:nvGrpSpPr>
        <p:grpSpPr>
          <a:xfrm>
            <a:off x="1485900" y="3614738"/>
            <a:ext cx="466725" cy="471487"/>
            <a:chOff x="2637" y="2549"/>
            <a:chExt cx="294" cy="297"/>
          </a:xfrm>
        </p:grpSpPr>
        <p:sp>
          <p:nvSpPr>
            <p:cNvPr id="28804" name="Oval 140"/>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05" name="Oval 141"/>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06" name="Line 142"/>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8807" name="Oval 144"/>
          <p:cNvSpPr/>
          <p:nvPr/>
        </p:nvSpPr>
        <p:spPr>
          <a:xfrm>
            <a:off x="3851275" y="4098925"/>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08" name="Line 146"/>
          <p:cNvSpPr/>
          <p:nvPr/>
        </p:nvSpPr>
        <p:spPr>
          <a:xfrm>
            <a:off x="3919538" y="4286250"/>
            <a:ext cx="215900" cy="0"/>
          </a:xfrm>
          <a:prstGeom prst="line">
            <a:avLst/>
          </a:prstGeom>
          <a:ln w="38100" cap="flat" cmpd="sng">
            <a:solidFill>
              <a:schemeClr val="tx1"/>
            </a:solidFill>
            <a:prstDash val="solid"/>
            <a:round/>
            <a:headEnd type="none" w="med" len="med"/>
            <a:tailEnd type="none" w="med" len="med"/>
          </a:ln>
        </p:spPr>
      </p:sp>
      <p:grpSp>
        <p:nvGrpSpPr>
          <p:cNvPr id="28809" name="Group 147"/>
          <p:cNvGrpSpPr/>
          <p:nvPr/>
        </p:nvGrpSpPr>
        <p:grpSpPr>
          <a:xfrm>
            <a:off x="3203575" y="4086225"/>
            <a:ext cx="466725" cy="471488"/>
            <a:chOff x="2637" y="2549"/>
            <a:chExt cx="294" cy="297"/>
          </a:xfrm>
        </p:grpSpPr>
        <p:sp>
          <p:nvSpPr>
            <p:cNvPr id="28810" name="Oval 148"/>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11" name="Oval 149"/>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12" name="Line 150"/>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13" name="Group 151"/>
          <p:cNvGrpSpPr/>
          <p:nvPr/>
        </p:nvGrpSpPr>
        <p:grpSpPr>
          <a:xfrm>
            <a:off x="2638425" y="4086225"/>
            <a:ext cx="466725" cy="471488"/>
            <a:chOff x="2637" y="2549"/>
            <a:chExt cx="294" cy="297"/>
          </a:xfrm>
        </p:grpSpPr>
        <p:sp>
          <p:nvSpPr>
            <p:cNvPr id="28814" name="Oval 152"/>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15" name="Oval 153"/>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16" name="Line 154"/>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17" name="Group 155"/>
          <p:cNvGrpSpPr/>
          <p:nvPr/>
        </p:nvGrpSpPr>
        <p:grpSpPr>
          <a:xfrm>
            <a:off x="2051050" y="4086225"/>
            <a:ext cx="466725" cy="471488"/>
            <a:chOff x="2637" y="2549"/>
            <a:chExt cx="294" cy="297"/>
          </a:xfrm>
        </p:grpSpPr>
        <p:sp>
          <p:nvSpPr>
            <p:cNvPr id="28818" name="Oval 15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19" name="Oval 15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20" name="Line 15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21" name="Group 159"/>
          <p:cNvGrpSpPr/>
          <p:nvPr/>
        </p:nvGrpSpPr>
        <p:grpSpPr>
          <a:xfrm>
            <a:off x="1485900" y="4098925"/>
            <a:ext cx="466725" cy="471488"/>
            <a:chOff x="2637" y="2549"/>
            <a:chExt cx="294" cy="297"/>
          </a:xfrm>
        </p:grpSpPr>
        <p:sp>
          <p:nvSpPr>
            <p:cNvPr id="28822" name="Oval 160"/>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23" name="Oval 161"/>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24" name="Line 162"/>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8825" name="Oval 164"/>
          <p:cNvSpPr/>
          <p:nvPr/>
        </p:nvSpPr>
        <p:spPr>
          <a:xfrm>
            <a:off x="3851275" y="4622800"/>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26" name="Line 166"/>
          <p:cNvSpPr/>
          <p:nvPr/>
        </p:nvSpPr>
        <p:spPr>
          <a:xfrm>
            <a:off x="3919538" y="4810125"/>
            <a:ext cx="215900" cy="0"/>
          </a:xfrm>
          <a:prstGeom prst="line">
            <a:avLst/>
          </a:prstGeom>
          <a:ln w="38100" cap="flat" cmpd="sng">
            <a:solidFill>
              <a:schemeClr val="tx1"/>
            </a:solidFill>
            <a:prstDash val="solid"/>
            <a:round/>
            <a:headEnd type="none" w="med" len="med"/>
            <a:tailEnd type="none" w="med" len="med"/>
          </a:ln>
        </p:spPr>
      </p:sp>
      <p:grpSp>
        <p:nvGrpSpPr>
          <p:cNvPr id="28827" name="Group 167"/>
          <p:cNvGrpSpPr/>
          <p:nvPr/>
        </p:nvGrpSpPr>
        <p:grpSpPr>
          <a:xfrm>
            <a:off x="3203575" y="4610100"/>
            <a:ext cx="466725" cy="471488"/>
            <a:chOff x="2637" y="2549"/>
            <a:chExt cx="294" cy="297"/>
          </a:xfrm>
        </p:grpSpPr>
        <p:sp>
          <p:nvSpPr>
            <p:cNvPr id="28828" name="Oval 168"/>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29" name="Oval 169"/>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30" name="Line 170"/>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31" name="Group 171"/>
          <p:cNvGrpSpPr/>
          <p:nvPr/>
        </p:nvGrpSpPr>
        <p:grpSpPr>
          <a:xfrm>
            <a:off x="2638425" y="4610100"/>
            <a:ext cx="466725" cy="471488"/>
            <a:chOff x="2637" y="2549"/>
            <a:chExt cx="294" cy="297"/>
          </a:xfrm>
        </p:grpSpPr>
        <p:sp>
          <p:nvSpPr>
            <p:cNvPr id="28832" name="Oval 172"/>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33" name="Oval 173"/>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34" name="Line 174"/>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35" name="Group 175"/>
          <p:cNvGrpSpPr/>
          <p:nvPr/>
        </p:nvGrpSpPr>
        <p:grpSpPr>
          <a:xfrm>
            <a:off x="2051050" y="4610100"/>
            <a:ext cx="466725" cy="471488"/>
            <a:chOff x="2637" y="2549"/>
            <a:chExt cx="294" cy="297"/>
          </a:xfrm>
        </p:grpSpPr>
        <p:sp>
          <p:nvSpPr>
            <p:cNvPr id="28836" name="Oval 176"/>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37" name="Oval 177"/>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38" name="Line 178"/>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grpSp>
        <p:nvGrpSpPr>
          <p:cNvPr id="28839" name="Group 179"/>
          <p:cNvGrpSpPr/>
          <p:nvPr/>
        </p:nvGrpSpPr>
        <p:grpSpPr>
          <a:xfrm>
            <a:off x="1485900" y="4622800"/>
            <a:ext cx="466725" cy="471488"/>
            <a:chOff x="2637" y="2549"/>
            <a:chExt cx="294" cy="297"/>
          </a:xfrm>
        </p:grpSpPr>
        <p:sp>
          <p:nvSpPr>
            <p:cNvPr id="28840" name="Oval 180"/>
            <p:cNvSpPr/>
            <p:nvPr/>
          </p:nvSpPr>
          <p:spPr>
            <a:xfrm>
              <a:off x="2704" y="254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28841" name="Oval 181"/>
            <p:cNvSpPr/>
            <p:nvPr/>
          </p:nvSpPr>
          <p:spPr>
            <a:xfrm>
              <a:off x="2637" y="2778"/>
              <a:ext cx="68" cy="68"/>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42" name="Line 182"/>
            <p:cNvSpPr/>
            <p:nvPr/>
          </p:nvSpPr>
          <p:spPr>
            <a:xfrm>
              <a:off x="2747" y="2667"/>
              <a:ext cx="136" cy="0"/>
            </a:xfrm>
            <a:prstGeom prst="line">
              <a:avLst/>
            </a:prstGeom>
            <a:ln w="38100" cap="flat" cmpd="sng">
              <a:solidFill>
                <a:schemeClr val="tx1"/>
              </a:solidFill>
              <a:prstDash val="solid"/>
              <a:round/>
              <a:headEnd type="none" w="med" len="med"/>
              <a:tailEnd type="none" w="med" len="med"/>
            </a:ln>
          </p:spPr>
        </p:sp>
      </p:grpSp>
      <p:sp>
        <p:nvSpPr>
          <p:cNvPr id="28843" name="Rectangle 183"/>
          <p:cNvSpPr/>
          <p:nvPr/>
        </p:nvSpPr>
        <p:spPr>
          <a:xfrm>
            <a:off x="1347788" y="2957513"/>
            <a:ext cx="6249987" cy="2257425"/>
          </a:xfrm>
          <a:prstGeom prst="rect">
            <a:avLst/>
          </a:prstGeom>
          <a:noFill/>
          <a:ln w="38100" cap="flat" cmpd="sng">
            <a:solidFill>
              <a:srgbClr val="3366FF"/>
            </a:solidFill>
            <a:prstDash val="solid"/>
            <a:miter/>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44" name="Line 184"/>
          <p:cNvSpPr/>
          <p:nvPr/>
        </p:nvSpPr>
        <p:spPr>
          <a:xfrm>
            <a:off x="4452938" y="2957513"/>
            <a:ext cx="0" cy="2257425"/>
          </a:xfrm>
          <a:prstGeom prst="line">
            <a:avLst/>
          </a:prstGeom>
          <a:ln w="38100" cap="flat" cmpd="sng">
            <a:solidFill>
              <a:srgbClr val="3366FF"/>
            </a:solidFill>
            <a:prstDash val="solid"/>
            <a:round/>
            <a:headEnd type="none" w="med" len="med"/>
            <a:tailEnd type="none" w="med" len="med"/>
          </a:ln>
        </p:spPr>
      </p:sp>
      <p:sp>
        <p:nvSpPr>
          <p:cNvPr id="28845" name="Oval 185"/>
          <p:cNvSpPr/>
          <p:nvPr/>
        </p:nvSpPr>
        <p:spPr>
          <a:xfrm>
            <a:off x="7410450" y="3978275"/>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846" name="Oval 186"/>
          <p:cNvSpPr/>
          <p:nvPr/>
        </p:nvSpPr>
        <p:spPr>
          <a:xfrm>
            <a:off x="1389063" y="3844925"/>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graphicFrame>
        <p:nvGraphicFramePr>
          <p:cNvPr id="28847" name="Object 187"/>
          <p:cNvGraphicFramePr/>
          <p:nvPr/>
        </p:nvGraphicFramePr>
        <p:xfrm>
          <a:off x="2705100" y="5334000"/>
          <a:ext cx="527050" cy="331788"/>
        </p:xfrm>
        <a:graphic>
          <a:graphicData uri="http://schemas.openxmlformats.org/presentationml/2006/ole">
            <mc:AlternateContent xmlns:mc="http://schemas.openxmlformats.org/markup-compatibility/2006">
              <mc:Choice xmlns:v="urn:schemas-microsoft-com:vml" Requires="v">
                <p:oleObj spid="_x0000_s3168" name="" r:id="rId1" imgW="292100" imgH="190500" progId="Equation.3">
                  <p:embed/>
                </p:oleObj>
              </mc:Choice>
              <mc:Fallback>
                <p:oleObj name="" r:id="rId1" imgW="292100" imgH="190500" progId="Equation.3">
                  <p:embed/>
                  <p:pic>
                    <p:nvPicPr>
                      <p:cNvPr id="0" name="图片 3167"/>
                      <p:cNvPicPr/>
                      <p:nvPr/>
                    </p:nvPicPr>
                    <p:blipFill>
                      <a:blip r:embed="rId2"/>
                      <a:stretch>
                        <a:fillRect/>
                      </a:stretch>
                    </p:blipFill>
                    <p:spPr>
                      <a:xfrm>
                        <a:off x="2705100" y="5334000"/>
                        <a:ext cx="527050" cy="331788"/>
                      </a:xfrm>
                      <a:prstGeom prst="rect">
                        <a:avLst/>
                      </a:prstGeom>
                      <a:noFill/>
                      <a:ln w="38100">
                        <a:noFill/>
                        <a:miter/>
                      </a:ln>
                    </p:spPr>
                  </p:pic>
                </p:oleObj>
              </mc:Fallback>
            </mc:AlternateContent>
          </a:graphicData>
        </a:graphic>
      </p:graphicFrame>
      <p:graphicFrame>
        <p:nvGraphicFramePr>
          <p:cNvPr id="28848" name="Object 188"/>
          <p:cNvGraphicFramePr/>
          <p:nvPr/>
        </p:nvGraphicFramePr>
        <p:xfrm>
          <a:off x="5824538" y="5334000"/>
          <a:ext cx="550862" cy="333375"/>
        </p:xfrm>
        <a:graphic>
          <a:graphicData uri="http://schemas.openxmlformats.org/presentationml/2006/ole">
            <mc:AlternateContent xmlns:mc="http://schemas.openxmlformats.org/markup-compatibility/2006">
              <mc:Choice xmlns:v="urn:schemas-microsoft-com:vml" Requires="v">
                <p:oleObj spid="_x0000_s3169" name="" r:id="rId3" imgW="304800" imgH="190500" progId="Equation.3">
                  <p:embed/>
                </p:oleObj>
              </mc:Choice>
              <mc:Fallback>
                <p:oleObj name="" r:id="rId3" imgW="304800" imgH="190500" progId="Equation.3">
                  <p:embed/>
                  <p:pic>
                    <p:nvPicPr>
                      <p:cNvPr id="0" name="图片 3168"/>
                      <p:cNvPicPr/>
                      <p:nvPr/>
                    </p:nvPicPr>
                    <p:blipFill>
                      <a:blip r:embed="rId4"/>
                      <a:stretch>
                        <a:fillRect/>
                      </a:stretch>
                    </p:blipFill>
                    <p:spPr>
                      <a:xfrm>
                        <a:off x="5824538" y="5334000"/>
                        <a:ext cx="550862" cy="333375"/>
                      </a:xfrm>
                      <a:prstGeom prst="rect">
                        <a:avLst/>
                      </a:prstGeom>
                      <a:noFill/>
                      <a:ln w="38100">
                        <a:noFill/>
                        <a:miter/>
                      </a:ln>
                    </p:spPr>
                  </p:pic>
                </p:oleObj>
              </mc:Fallback>
            </mc:AlternateContent>
          </a:graphicData>
        </a:graphic>
      </p:graphicFrame>
      <p:sp>
        <p:nvSpPr>
          <p:cNvPr id="2" name="Rectangle 190"/>
          <p:cNvSpPr/>
          <p:nvPr/>
        </p:nvSpPr>
        <p:spPr>
          <a:xfrm>
            <a:off x="3727450" y="2795588"/>
            <a:ext cx="1452563" cy="2581275"/>
          </a:xfrm>
          <a:prstGeom prst="rect">
            <a:avLst/>
          </a:prstGeom>
          <a:noFill/>
          <a:ln w="19050" cap="flat" cmpd="sng">
            <a:solidFill>
              <a:srgbClr val="FF00FF"/>
            </a:solidFill>
            <a:prstDash val="lgDash"/>
            <a:miter/>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29798" name="Text Box 202"/>
          <p:cNvSpPr txBox="1"/>
          <p:nvPr/>
        </p:nvSpPr>
        <p:spPr>
          <a:xfrm>
            <a:off x="723900" y="5670550"/>
            <a:ext cx="5929313" cy="1200150"/>
          </a:xfrm>
          <a:prstGeom prst="rect">
            <a:avLst/>
          </a:prstGeom>
          <a:noFill/>
          <a:ln w="9525">
            <a:noFill/>
          </a:ln>
        </p:spPr>
        <p:txBody>
          <a:bodyPr lIns="90000" tIns="46800" rIns="90000" bIns="46800" anchor="t">
            <a:spAutoFit/>
          </a:bodyPr>
          <a:p>
            <a:r>
              <a:rPr lang="zh-CN" altLang="en-US" sz="2400" b="1" dirty="0">
                <a:latin typeface="黑体" panose="02010609060101010101" pitchFamily="2" charset="-122"/>
                <a:ea typeface="黑体" panose="02010609060101010101" pitchFamily="2" charset="-122"/>
                <a:cs typeface="黑体" panose="02010609060101010101" pitchFamily="2" charset="-122"/>
              </a:rPr>
              <a:t>扩散结果使交界处的电中性遭到破坏</a:t>
            </a:r>
            <a:r>
              <a:rPr lang="en-US"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仅剩下</a:t>
            </a:r>
            <a:r>
              <a:rPr lang="zh-CN" altLang="en-US" sz="2400" b="1" dirty="0">
                <a:solidFill>
                  <a:srgbClr val="FF3300"/>
                </a:solidFill>
                <a:latin typeface="黑体" panose="02010609060101010101" pitchFamily="2" charset="-122"/>
                <a:ea typeface="黑体" panose="02010609060101010101" pitchFamily="2" charset="-122"/>
                <a:cs typeface="黑体" panose="02010609060101010101" pitchFamily="2" charset="-122"/>
              </a:rPr>
              <a:t>不能移动带电杂质离子</a:t>
            </a:r>
            <a:r>
              <a:rPr lang="en-US"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称为</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空间电荷区</a:t>
            </a:r>
            <a:r>
              <a:rPr lang="en-US"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又称</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耗尽区</a:t>
            </a:r>
            <a:r>
              <a:rPr lang="zh-CN" altLang="en-US" sz="2400" b="1" dirty="0">
                <a:latin typeface="黑体" panose="02010609060101010101" pitchFamily="2" charset="-122"/>
                <a:ea typeface="黑体" panose="02010609060101010101" pitchFamily="2" charset="-122"/>
                <a:cs typeface="黑体" panose="02010609060101010101" pitchFamily="2" charset="-122"/>
              </a:rPr>
              <a:t>或</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PN</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结</a:t>
            </a:r>
            <a:r>
              <a:rPr lang="zh-CN" altLang="en-US" sz="2400" b="1" dirty="0">
                <a:latin typeface="黑体" panose="02010609060101010101" pitchFamily="2" charset="-122"/>
                <a:ea typeface="黑体" panose="02010609060101010101" pitchFamily="2" charset="-122"/>
                <a:cs typeface="黑体" panose="02010609060101010101" pitchFamily="2" charset="-122"/>
              </a:rPr>
              <a:t>；</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p:txBody>
      </p:sp>
      <p:sp>
        <p:nvSpPr>
          <p:cNvPr id="229799" name="Line 389"/>
          <p:cNvSpPr/>
          <p:nvPr/>
        </p:nvSpPr>
        <p:spPr>
          <a:xfrm flipH="1">
            <a:off x="3633788" y="2713038"/>
            <a:ext cx="1454150" cy="0"/>
          </a:xfrm>
          <a:prstGeom prst="line">
            <a:avLst/>
          </a:prstGeom>
          <a:ln w="57150" cap="flat" cmpd="sng">
            <a:solidFill>
              <a:srgbClr val="000080"/>
            </a:solidFill>
            <a:prstDash val="solid"/>
            <a:round/>
            <a:headEnd type="none" w="med" len="med"/>
            <a:tailEnd type="arrow" w="med" len="lg"/>
          </a:ln>
        </p:spPr>
      </p:sp>
      <p:sp>
        <p:nvSpPr>
          <p:cNvPr id="229800" name="Text Box 390"/>
          <p:cNvSpPr txBox="1"/>
          <p:nvPr/>
        </p:nvSpPr>
        <p:spPr>
          <a:xfrm>
            <a:off x="3444875" y="1598613"/>
            <a:ext cx="2147888" cy="831215"/>
          </a:xfrm>
          <a:prstGeom prst="rect">
            <a:avLst/>
          </a:prstGeom>
          <a:noFill/>
          <a:ln w="9525" cap="flat" cmpd="sng">
            <a:solidFill>
              <a:srgbClr val="FF0000"/>
            </a:solidFill>
            <a:prstDash val="solid"/>
            <a:miter/>
            <a:headEnd type="none" w="med" len="med"/>
            <a:tailEnd type="none" w="med" len="med"/>
          </a:ln>
        </p:spPr>
        <p:txBody>
          <a:bodyPr lIns="90000" tIns="46800" rIns="90000" bIns="46800" anchor="t">
            <a:spAutoFit/>
          </a:bodyPr>
          <a:p>
            <a:pPr algn="ctr"/>
            <a:r>
              <a:rPr lang="zh-CN" altLang="en-US" sz="2400" b="1" dirty="0">
                <a:latin typeface="黑体" panose="02010609060101010101" pitchFamily="2" charset="-122"/>
                <a:ea typeface="黑体" panose="02010609060101010101" pitchFamily="2" charset="-122"/>
                <a:cs typeface="黑体" panose="02010609060101010101" pitchFamily="2" charset="-122"/>
              </a:rPr>
              <a:t>空间电荷区</a:t>
            </a:r>
            <a:r>
              <a:rPr lang="en-US" altLang="zh-CN" sz="2400" b="1">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PN</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结</a:t>
            </a:r>
            <a:r>
              <a:rPr lang="en-US" altLang="zh-CN" sz="2400" b="1">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0033CC"/>
                </a:solidFill>
                <a:latin typeface="黑体" panose="02010609060101010101" pitchFamily="2" charset="-122"/>
                <a:ea typeface="黑体" panose="02010609060101010101" pitchFamily="2" charset="-122"/>
                <a:cs typeface="黑体" panose="02010609060101010101" pitchFamily="2" charset="-122"/>
              </a:rPr>
              <a:t>耗尽区</a:t>
            </a:r>
            <a:r>
              <a:rPr lang="en-US" altLang="zh-CN" sz="2400" b="1">
                <a:latin typeface="黑体" panose="02010609060101010101" pitchFamily="2" charset="-122"/>
                <a:ea typeface="黑体" panose="02010609060101010101" pitchFamily="2" charset="-122"/>
                <a:cs typeface="黑体" panose="02010609060101010101" pitchFamily="2" charset="-122"/>
              </a:rPr>
              <a:t>)</a:t>
            </a:r>
            <a:endParaRPr lang="en-US" altLang="zh-CN" sz="2400" b="1">
              <a:latin typeface="黑体" panose="02010609060101010101" pitchFamily="2" charset="-122"/>
              <a:ea typeface="黑体" panose="02010609060101010101" pitchFamily="2" charset="-122"/>
              <a:cs typeface="黑体" panose="02010609060101010101" pitchFamily="2" charset="-122"/>
            </a:endParaRPr>
          </a:p>
        </p:txBody>
      </p:sp>
      <p:sp>
        <p:nvSpPr>
          <p:cNvPr id="229801" name="Line 393"/>
          <p:cNvSpPr/>
          <p:nvPr/>
        </p:nvSpPr>
        <p:spPr>
          <a:xfrm rot="-10800000" flipV="1">
            <a:off x="5664200" y="2022475"/>
            <a:ext cx="842963" cy="1588"/>
          </a:xfrm>
          <a:prstGeom prst="line">
            <a:avLst/>
          </a:prstGeom>
          <a:ln w="19050" cap="flat" cmpd="sng">
            <a:solidFill>
              <a:srgbClr val="FF3300"/>
            </a:solidFill>
            <a:prstDash val="lgDash"/>
            <a:round/>
            <a:headEnd type="none" w="med" len="med"/>
            <a:tailEnd type="stealth" w="lg" len="lg"/>
          </a:ln>
        </p:spPr>
      </p:sp>
      <p:sp>
        <p:nvSpPr>
          <p:cNvPr id="229802" name="Text Box 394"/>
          <p:cNvSpPr txBox="1"/>
          <p:nvPr/>
        </p:nvSpPr>
        <p:spPr>
          <a:xfrm>
            <a:off x="6556375" y="1598613"/>
            <a:ext cx="1816100" cy="831215"/>
          </a:xfrm>
          <a:prstGeom prst="rect">
            <a:avLst/>
          </a:prstGeom>
          <a:noFill/>
          <a:ln w="9525" cap="flat" cmpd="sng">
            <a:solidFill>
              <a:srgbClr val="FF0000"/>
            </a:solidFill>
            <a:prstDash val="solid"/>
            <a:miter/>
            <a:headEnd type="none" w="med" len="med"/>
            <a:tailEnd type="none" w="med" len="med"/>
          </a:ln>
        </p:spPr>
        <p:txBody>
          <a:bodyPr lIns="90000" tIns="46800" rIns="90000" bIns="46800" anchor="t">
            <a:spAutoFit/>
          </a:bodyPr>
          <a:p>
            <a:pPr algn="ctr"/>
            <a:r>
              <a:rPr lang="zh-CN" altLang="en-US" sz="2400" b="1" dirty="0">
                <a:latin typeface="黑体" panose="02010609060101010101" pitchFamily="2" charset="-122"/>
                <a:ea typeface="黑体" panose="02010609060101010101" pitchFamily="2" charset="-122"/>
                <a:cs typeface="黑体" panose="02010609060101010101" pitchFamily="2" charset="-122"/>
              </a:rPr>
              <a:t>漂移使得</a:t>
            </a:r>
            <a:r>
              <a:rPr lang="en-US" altLang="zh-CN" sz="2400" b="1" dirty="0">
                <a:latin typeface="黑体" panose="02010609060101010101" pitchFamily="2" charset="-122"/>
                <a:ea typeface="黑体" panose="02010609060101010101" pitchFamily="2" charset="-122"/>
                <a:cs typeface="黑体" panose="02010609060101010101" pitchFamily="2" charset="-122"/>
              </a:rPr>
              <a:t>PN</a:t>
            </a:r>
            <a:r>
              <a:rPr lang="zh-CN" altLang="en-US" sz="2400" b="1" dirty="0">
                <a:latin typeface="黑体" panose="02010609060101010101" pitchFamily="2" charset="-122"/>
                <a:ea typeface="黑体" panose="02010609060101010101" pitchFamily="2" charset="-122"/>
                <a:cs typeface="黑体" panose="02010609060101010101" pitchFamily="2" charset="-122"/>
              </a:rPr>
              <a:t>结变窄</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p:txBody>
      </p:sp>
      <p:sp>
        <p:nvSpPr>
          <p:cNvPr id="229803" name="Line 395"/>
          <p:cNvSpPr/>
          <p:nvPr/>
        </p:nvSpPr>
        <p:spPr>
          <a:xfrm rot="-10800000" flipH="1">
            <a:off x="2379663" y="2057400"/>
            <a:ext cx="873125" cy="0"/>
          </a:xfrm>
          <a:prstGeom prst="line">
            <a:avLst/>
          </a:prstGeom>
          <a:ln w="19050" cap="flat" cmpd="sng">
            <a:solidFill>
              <a:srgbClr val="FF3300"/>
            </a:solidFill>
            <a:prstDash val="lgDash"/>
            <a:round/>
            <a:headEnd type="none" w="med" len="med"/>
            <a:tailEnd type="stealth" w="lg" len="lg"/>
          </a:ln>
        </p:spPr>
      </p:sp>
      <p:sp>
        <p:nvSpPr>
          <p:cNvPr id="229804" name="Text Box 396"/>
          <p:cNvSpPr txBox="1"/>
          <p:nvPr/>
        </p:nvSpPr>
        <p:spPr>
          <a:xfrm>
            <a:off x="531813" y="1598613"/>
            <a:ext cx="1803400" cy="831215"/>
          </a:xfrm>
          <a:prstGeom prst="rect">
            <a:avLst/>
          </a:prstGeom>
          <a:noFill/>
          <a:ln w="9525" cap="flat" cmpd="sng">
            <a:solidFill>
              <a:srgbClr val="FF0000"/>
            </a:solidFill>
            <a:prstDash val="solid"/>
            <a:miter/>
            <a:headEnd type="none" w="med" len="med"/>
            <a:tailEnd type="none" w="med" len="med"/>
          </a:ln>
        </p:spPr>
        <p:txBody>
          <a:bodyPr lIns="90000" tIns="46800" rIns="90000" bIns="46800" anchor="t">
            <a:spAutoFit/>
          </a:bodyPr>
          <a:p>
            <a:pPr algn="ctr"/>
            <a:r>
              <a:rPr lang="zh-CN" altLang="en-US" sz="2400" b="1" dirty="0">
                <a:latin typeface="黑体" panose="02010609060101010101" pitchFamily="2" charset="-122"/>
                <a:ea typeface="黑体" panose="02010609060101010101" pitchFamily="2" charset="-122"/>
                <a:cs typeface="黑体" panose="02010609060101010101" pitchFamily="2" charset="-122"/>
              </a:rPr>
              <a:t>扩散使得</a:t>
            </a:r>
            <a:r>
              <a:rPr lang="en-US" altLang="zh-CN" sz="2400" b="1" dirty="0">
                <a:latin typeface="黑体" panose="02010609060101010101" pitchFamily="2" charset="-122"/>
                <a:ea typeface="黑体" panose="02010609060101010101" pitchFamily="2" charset="-122"/>
                <a:cs typeface="黑体" panose="02010609060101010101" pitchFamily="2" charset="-122"/>
              </a:rPr>
              <a:t>PN</a:t>
            </a:r>
            <a:r>
              <a:rPr lang="zh-CN" altLang="en-US" sz="2400" b="1" dirty="0">
                <a:latin typeface="黑体" panose="02010609060101010101" pitchFamily="2" charset="-122"/>
                <a:ea typeface="黑体" panose="02010609060101010101" pitchFamily="2" charset="-122"/>
                <a:cs typeface="黑体" panose="02010609060101010101" pitchFamily="2" charset="-122"/>
              </a:rPr>
              <a:t>结变宽</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p:txBody>
      </p:sp>
      <p:sp>
        <p:nvSpPr>
          <p:cNvPr id="176527" name="Text Box 399"/>
          <p:cNvSpPr txBox="1"/>
          <p:nvPr/>
        </p:nvSpPr>
        <p:spPr>
          <a:xfrm>
            <a:off x="2516188" y="2492375"/>
            <a:ext cx="1141412" cy="461645"/>
          </a:xfrm>
          <a:prstGeom prst="rect">
            <a:avLst/>
          </a:prstGeom>
          <a:noFill/>
          <a:ln w="9525">
            <a:noFill/>
          </a:ln>
        </p:spPr>
        <p:txBody>
          <a:bodyPr lIns="90000" tIns="46800" rIns="90000" bIns="46800" anchor="t">
            <a:spAutoFit/>
          </a:bodyPr>
          <a:p>
            <a:r>
              <a:rPr lang="zh-CN" altLang="en-US" sz="2400" b="1" dirty="0">
                <a:solidFill>
                  <a:srgbClr val="FF3300"/>
                </a:solidFill>
                <a:latin typeface="黑体" panose="02010609060101010101" pitchFamily="2" charset="-122"/>
                <a:ea typeface="黑体" panose="02010609060101010101" pitchFamily="2" charset="-122"/>
              </a:rPr>
              <a:t>内电场</a:t>
            </a:r>
            <a:endParaRPr lang="zh-CN" altLang="en-US" sz="2400" b="1" dirty="0">
              <a:solidFill>
                <a:srgbClr val="FF3300"/>
              </a:solidFill>
              <a:latin typeface="黑体" panose="02010609060101010101" pitchFamily="2" charset="-122"/>
              <a:ea typeface="黑体" panose="02010609060101010101" pitchFamily="2" charset="-122"/>
            </a:endParaRPr>
          </a:p>
        </p:txBody>
      </p:sp>
      <p:sp>
        <p:nvSpPr>
          <p:cNvPr id="229806" name="Text Box 400"/>
          <p:cNvSpPr txBox="1"/>
          <p:nvPr/>
        </p:nvSpPr>
        <p:spPr>
          <a:xfrm>
            <a:off x="7651750" y="2801938"/>
            <a:ext cx="1343025" cy="3139440"/>
          </a:xfrm>
          <a:prstGeom prst="rect">
            <a:avLst/>
          </a:prstGeom>
          <a:noFill/>
          <a:ln w="9525">
            <a:noFill/>
          </a:ln>
        </p:spPr>
        <p:txBody>
          <a:bodyPr lIns="90000" tIns="46800" rIns="90000" bIns="46800" anchor="t">
            <a:spAutoFit/>
          </a:bodyPr>
          <a:p>
            <a:r>
              <a:rPr lang="zh-CN" altLang="en-US" sz="2200" b="1" dirty="0">
                <a:latin typeface="黑体" panose="02010609060101010101" pitchFamily="2" charset="-122"/>
                <a:ea typeface="黑体" panose="02010609060101010101" pitchFamily="2" charset="-122"/>
                <a:cs typeface="黑体" panose="02010609060101010101" pitchFamily="2" charset="-122"/>
              </a:rPr>
              <a:t>扩散运动与漂移运动互相联系又互相对立</a:t>
            </a:r>
            <a:r>
              <a:rPr lang="en-US" altLang="zh-CN" sz="2200" b="1" dirty="0">
                <a:latin typeface="黑体" panose="02010609060101010101" pitchFamily="2" charset="-122"/>
                <a:ea typeface="黑体" panose="02010609060101010101" pitchFamily="2" charset="-122"/>
                <a:cs typeface="黑体" panose="02010609060101010101" pitchFamily="2" charset="-122"/>
              </a:rPr>
              <a:t>,</a:t>
            </a:r>
            <a:r>
              <a:rPr lang="zh-CN" altLang="en-US" sz="2200" b="1" dirty="0">
                <a:latin typeface="黑体" panose="02010609060101010101" pitchFamily="2" charset="-122"/>
                <a:ea typeface="黑体" panose="02010609060101010101" pitchFamily="2" charset="-122"/>
                <a:cs typeface="黑体" panose="02010609060101010101" pitchFamily="2" charset="-122"/>
              </a:rPr>
              <a:t>当达到</a:t>
            </a:r>
            <a:r>
              <a:rPr lang="zh-CN" altLang="en-US" sz="2200" b="1" dirty="0">
                <a:solidFill>
                  <a:srgbClr val="FF5050"/>
                </a:solidFill>
                <a:latin typeface="黑体" panose="02010609060101010101" pitchFamily="2" charset="-122"/>
                <a:ea typeface="黑体" panose="02010609060101010101" pitchFamily="2" charset="-122"/>
                <a:cs typeface="黑体" panose="02010609060101010101" pitchFamily="2" charset="-122"/>
              </a:rPr>
              <a:t>动态平衡</a:t>
            </a:r>
            <a:r>
              <a:rPr lang="zh-CN" altLang="en-US" sz="2200" b="1" dirty="0">
                <a:latin typeface="黑体" panose="02010609060101010101" pitchFamily="2" charset="-122"/>
                <a:ea typeface="黑体" panose="02010609060101010101" pitchFamily="2" charset="-122"/>
                <a:cs typeface="黑体" panose="02010609060101010101" pitchFamily="2" charset="-122"/>
              </a:rPr>
              <a:t>时</a:t>
            </a:r>
            <a:r>
              <a:rPr lang="en-US" altLang="zh-CN" sz="2200" b="1" dirty="0">
                <a:latin typeface="黑体" panose="02010609060101010101" pitchFamily="2" charset="-122"/>
                <a:ea typeface="黑体" panose="02010609060101010101" pitchFamily="2" charset="-122"/>
                <a:cs typeface="黑体" panose="02010609060101010101" pitchFamily="2" charset="-122"/>
              </a:rPr>
              <a:t>PN</a:t>
            </a:r>
            <a:r>
              <a:rPr lang="zh-CN" altLang="en-US" sz="2200" b="1" dirty="0">
                <a:latin typeface="黑体" panose="02010609060101010101" pitchFamily="2" charset="-122"/>
                <a:ea typeface="黑体" panose="02010609060101010101" pitchFamily="2" charset="-122"/>
                <a:cs typeface="黑体" panose="02010609060101010101" pitchFamily="2" charset="-122"/>
              </a:rPr>
              <a:t>结的宽度确定 </a:t>
            </a:r>
            <a:endParaRPr lang="zh-CN" altLang="en-US" sz="2200" b="1" dirty="0">
              <a:latin typeface="黑体" panose="02010609060101010101" pitchFamily="2" charset="-122"/>
              <a:ea typeface="黑体" panose="02010609060101010101" pitchFamily="2" charset="-122"/>
              <a:cs typeface="黑体" panose="02010609060101010101" pitchFamily="2" charset="-122"/>
            </a:endParaRPr>
          </a:p>
        </p:txBody>
      </p:sp>
      <p:sp>
        <p:nvSpPr>
          <p:cNvPr id="229807" name="Line 403"/>
          <p:cNvSpPr/>
          <p:nvPr/>
        </p:nvSpPr>
        <p:spPr>
          <a:xfrm flipH="1">
            <a:off x="4321175" y="4044950"/>
            <a:ext cx="3076575" cy="122238"/>
          </a:xfrm>
          <a:prstGeom prst="line">
            <a:avLst/>
          </a:prstGeom>
          <a:ln w="19050" cap="flat" cmpd="sng">
            <a:solidFill>
              <a:srgbClr val="FF0000"/>
            </a:solidFill>
            <a:prstDash val="lgDash"/>
            <a:round/>
            <a:headEnd type="none" w="med" len="med"/>
            <a:tailEnd type="stealth" w="lg" len="lg"/>
          </a:ln>
        </p:spPr>
      </p:sp>
      <p:sp>
        <p:nvSpPr>
          <p:cNvPr id="229808" name="Line 404"/>
          <p:cNvSpPr/>
          <p:nvPr/>
        </p:nvSpPr>
        <p:spPr>
          <a:xfrm flipV="1">
            <a:off x="1470025" y="3535363"/>
            <a:ext cx="3522663" cy="349250"/>
          </a:xfrm>
          <a:prstGeom prst="line">
            <a:avLst/>
          </a:prstGeom>
          <a:ln w="28575" cap="flat" cmpd="sng">
            <a:solidFill>
              <a:srgbClr val="FF0000"/>
            </a:solidFill>
            <a:prstDash val="lgDash"/>
            <a:round/>
            <a:headEnd type="none" w="med" len="med"/>
            <a:tailEnd type="stealth" w="lg" len="lg"/>
          </a:ln>
        </p:spPr>
      </p:sp>
      <p:sp>
        <p:nvSpPr>
          <p:cNvPr id="229809" name="Oval 978"/>
          <p:cNvSpPr/>
          <p:nvPr/>
        </p:nvSpPr>
        <p:spPr>
          <a:xfrm>
            <a:off x="2525713" y="2519363"/>
            <a:ext cx="1023937" cy="388937"/>
          </a:xfrm>
          <a:prstGeom prst="ellipse">
            <a:avLst/>
          </a:prstGeom>
          <a:noFill/>
          <a:ln w="19050" cap="flat" cmpd="sng">
            <a:solidFill>
              <a:srgbClr val="FF0000"/>
            </a:solidFill>
            <a:prstDash val="lgDash"/>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29810" name="Line 977"/>
          <p:cNvSpPr/>
          <p:nvPr/>
        </p:nvSpPr>
        <p:spPr>
          <a:xfrm flipH="1">
            <a:off x="823913" y="2773363"/>
            <a:ext cx="1709737" cy="403225"/>
          </a:xfrm>
          <a:prstGeom prst="line">
            <a:avLst/>
          </a:prstGeom>
          <a:ln w="9525" cap="flat" cmpd="sng">
            <a:solidFill>
              <a:srgbClr val="FF0000"/>
            </a:solidFill>
            <a:prstDash val="lgDash"/>
            <a:round/>
            <a:headEnd type="none" w="med" len="med"/>
            <a:tailEnd type="triangle" w="med" len="med"/>
          </a:ln>
        </p:spPr>
      </p:sp>
      <p:sp>
        <p:nvSpPr>
          <p:cNvPr id="171021" name="Text Box 13"/>
          <p:cNvSpPr txBox="1"/>
          <p:nvPr/>
        </p:nvSpPr>
        <p:spPr>
          <a:xfrm>
            <a:off x="0" y="3228975"/>
            <a:ext cx="1185863" cy="831215"/>
          </a:xfrm>
          <a:prstGeom prst="rect">
            <a:avLst/>
          </a:prstGeom>
          <a:solidFill>
            <a:srgbClr val="99FFCC"/>
          </a:solidFill>
          <a:ln w="9525">
            <a:noFill/>
          </a:ln>
        </p:spPr>
        <p:txBody>
          <a:bodyPr lIns="90000" tIns="46800" rIns="90000" bIns="46800" anchor="t">
            <a:spAutoFit/>
          </a:bodyPr>
          <a:p>
            <a:pPr algn="ctr"/>
            <a:r>
              <a:rPr lang="zh-CN" altLang="en-US" sz="2400" b="1" dirty="0">
                <a:latin typeface="黑体" panose="02010609060101010101" pitchFamily="2" charset="-122"/>
                <a:ea typeface="黑体" panose="02010609060101010101" pitchFamily="2" charset="-122"/>
              </a:rPr>
              <a:t>阻止多子扩散</a:t>
            </a:r>
            <a:endParaRPr lang="zh-CN" altLang="en-US" sz="2400" b="1" dirty="0">
              <a:latin typeface="黑体" panose="02010609060101010101" pitchFamily="2" charset="-122"/>
              <a:ea typeface="黑体" panose="02010609060101010101" pitchFamily="2" charset="-122"/>
            </a:endParaRPr>
          </a:p>
        </p:txBody>
      </p:sp>
      <p:sp>
        <p:nvSpPr>
          <p:cNvPr id="229812" name="Line 977"/>
          <p:cNvSpPr/>
          <p:nvPr/>
        </p:nvSpPr>
        <p:spPr>
          <a:xfrm flipH="1">
            <a:off x="1147763" y="2895600"/>
            <a:ext cx="1601787" cy="1317625"/>
          </a:xfrm>
          <a:prstGeom prst="line">
            <a:avLst/>
          </a:prstGeom>
          <a:ln w="9525" cap="flat" cmpd="sng">
            <a:solidFill>
              <a:srgbClr val="FF0000"/>
            </a:solidFill>
            <a:prstDash val="lgDash"/>
            <a:round/>
            <a:headEnd type="none" w="med" len="med"/>
            <a:tailEnd type="triangle" w="med" len="med"/>
          </a:ln>
        </p:spPr>
      </p:sp>
      <p:sp>
        <p:nvSpPr>
          <p:cNvPr id="229813" name="Text Box 13"/>
          <p:cNvSpPr txBox="1"/>
          <p:nvPr/>
        </p:nvSpPr>
        <p:spPr>
          <a:xfrm>
            <a:off x="38100" y="4289425"/>
            <a:ext cx="1185863" cy="831215"/>
          </a:xfrm>
          <a:prstGeom prst="rect">
            <a:avLst/>
          </a:prstGeom>
          <a:solidFill>
            <a:srgbClr val="FF99CC"/>
          </a:solidFill>
          <a:ln w="9525">
            <a:noFill/>
          </a:ln>
        </p:spPr>
        <p:txBody>
          <a:bodyPr lIns="90000" tIns="46800" rIns="90000" bIns="46800" anchor="t">
            <a:spAutoFit/>
          </a:bodyPr>
          <a:p>
            <a:pPr algn="ctr"/>
            <a:r>
              <a:rPr lang="zh-CN" altLang="en-US" sz="2400" b="1" dirty="0">
                <a:latin typeface="黑体" panose="02010609060101010101" pitchFamily="2" charset="-122"/>
                <a:ea typeface="黑体" panose="02010609060101010101" pitchFamily="2" charset="-122"/>
              </a:rPr>
              <a:t>使少子漂移</a:t>
            </a:r>
            <a:endParaRPr lang="zh-CN" altLang="en-US" sz="2400" b="1" dirty="0">
              <a:latin typeface="黑体" panose="02010609060101010101" pitchFamily="2" charset="-122"/>
              <a:ea typeface="黑体" panose="02010609060101010101" pitchFamily="2"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229798"/>
                                        </p:tgtEl>
                                        <p:attrNameLst>
                                          <p:attrName>style.visibility</p:attrName>
                                        </p:attrNameLst>
                                      </p:cBhvr>
                                      <p:to>
                                        <p:strVal val="visible"/>
                                      </p:to>
                                    </p:set>
                                    <p:animEffect transition="in" filter="blinds(horizontal)">
                                      <p:cBhvr>
                                        <p:cTn id="10" dur="500"/>
                                        <p:tgtEl>
                                          <p:spTgt spid="22979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9800"/>
                                        </p:tgtEl>
                                        <p:attrNameLst>
                                          <p:attrName>style.visibility</p:attrName>
                                        </p:attrNameLst>
                                      </p:cBhvr>
                                      <p:to>
                                        <p:strVal val="visible"/>
                                      </p:to>
                                    </p:set>
                                    <p:animEffect transition="in" filter="blinds(horizontal)">
                                      <p:cBhvr>
                                        <p:cTn id="15" dur="500"/>
                                        <p:tgtEl>
                                          <p:spTgt spid="22980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29803"/>
                                        </p:tgtEl>
                                        <p:attrNameLst>
                                          <p:attrName>style.visibility</p:attrName>
                                        </p:attrNameLst>
                                      </p:cBhvr>
                                      <p:to>
                                        <p:strVal val="visible"/>
                                      </p:to>
                                    </p:set>
                                    <p:animEffect transition="in" filter="wipe(left)">
                                      <p:cBhvr>
                                        <p:cTn id="19" dur="1000"/>
                                        <p:tgtEl>
                                          <p:spTgt spid="22980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9804"/>
                                        </p:tgtEl>
                                        <p:attrNameLst>
                                          <p:attrName>style.visibility</p:attrName>
                                        </p:attrNameLst>
                                      </p:cBhvr>
                                      <p:to>
                                        <p:strVal val="visible"/>
                                      </p:to>
                                    </p:set>
                                    <p:animEffect transition="in" filter="blinds(horizontal)">
                                      <p:cBhvr>
                                        <p:cTn id="22" dur="500"/>
                                        <p:tgtEl>
                                          <p:spTgt spid="22980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229799"/>
                                        </p:tgtEl>
                                        <p:attrNameLst>
                                          <p:attrName>style.visibility</p:attrName>
                                        </p:attrNameLst>
                                      </p:cBhvr>
                                      <p:to>
                                        <p:strVal val="visible"/>
                                      </p:to>
                                    </p:set>
                                    <p:animEffect transition="in" filter="wipe(right)">
                                      <p:cBhvr>
                                        <p:cTn id="26" dur="500"/>
                                        <p:tgtEl>
                                          <p:spTgt spid="22979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6527"/>
                                        </p:tgtEl>
                                        <p:attrNameLst>
                                          <p:attrName>style.visibility</p:attrName>
                                        </p:attrNameLst>
                                      </p:cBhvr>
                                      <p:to>
                                        <p:strVal val="visible"/>
                                      </p:to>
                                    </p:set>
                                    <p:animEffect transition="in" filter="blinds(horizontal)">
                                      <p:cBhvr>
                                        <p:cTn id="29" dur="500"/>
                                        <p:tgtEl>
                                          <p:spTgt spid="1765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9809"/>
                                        </p:tgtEl>
                                        <p:attrNameLst>
                                          <p:attrName>style.visibility</p:attrName>
                                        </p:attrNameLst>
                                      </p:cBhvr>
                                      <p:to>
                                        <p:strVal val="visible"/>
                                      </p:to>
                                    </p:set>
                                    <p:animEffect transition="in" filter="wipe(up)">
                                      <p:cBhvr>
                                        <p:cTn id="34" dur="500"/>
                                        <p:tgtEl>
                                          <p:spTgt spid="229809"/>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229810"/>
                                        </p:tgtEl>
                                        <p:attrNameLst>
                                          <p:attrName>style.visibility</p:attrName>
                                        </p:attrNameLst>
                                      </p:cBhvr>
                                      <p:to>
                                        <p:strVal val="visible"/>
                                      </p:to>
                                    </p:set>
                                    <p:animEffect transition="in" filter="wipe(right)">
                                      <p:cBhvr>
                                        <p:cTn id="38" dur="1000"/>
                                        <p:tgtEl>
                                          <p:spTgt spid="229810"/>
                                        </p:tgtEl>
                                      </p:cBhvr>
                                    </p:animEffect>
                                  </p:childTnLst>
                                </p:cTn>
                              </p:par>
                            </p:childTnLst>
                          </p:cTn>
                        </p:par>
                        <p:par>
                          <p:cTn id="39" fill="hold">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171021"/>
                                        </p:tgtEl>
                                        <p:attrNameLst>
                                          <p:attrName>style.visibility</p:attrName>
                                        </p:attrNameLst>
                                      </p:cBhvr>
                                      <p:to>
                                        <p:strVal val="visible"/>
                                      </p:to>
                                    </p:set>
                                    <p:animEffect transition="in" filter="blinds(horizontal)">
                                      <p:cBhvr>
                                        <p:cTn id="42" dur="500"/>
                                        <p:tgtEl>
                                          <p:spTgt spid="1710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1" nodeType="clickEffect">
                                  <p:stCondLst>
                                    <p:cond delay="0"/>
                                  </p:stCondLst>
                                  <p:childTnLst>
                                    <p:set>
                                      <p:cBhvr>
                                        <p:cTn id="46" dur="1" fill="hold">
                                          <p:stCondLst>
                                            <p:cond delay="0"/>
                                          </p:stCondLst>
                                        </p:cTn>
                                        <p:tgtEl>
                                          <p:spTgt spid="229809"/>
                                        </p:tgtEl>
                                        <p:attrNameLst>
                                          <p:attrName>style.visibility</p:attrName>
                                        </p:attrNameLst>
                                      </p:cBhvr>
                                      <p:to>
                                        <p:strVal val="visible"/>
                                      </p:to>
                                    </p:set>
                                    <p:animEffect transition="in" filter="wipe(up)">
                                      <p:cBhvr>
                                        <p:cTn id="47" dur="500"/>
                                        <p:tgtEl>
                                          <p:spTgt spid="229809"/>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229812"/>
                                        </p:tgtEl>
                                        <p:attrNameLst>
                                          <p:attrName>style.visibility</p:attrName>
                                        </p:attrNameLst>
                                      </p:cBhvr>
                                      <p:to>
                                        <p:strVal val="visible"/>
                                      </p:to>
                                    </p:set>
                                    <p:animEffect transition="in" filter="wipe(right)">
                                      <p:cBhvr>
                                        <p:cTn id="51" dur="1000"/>
                                        <p:tgtEl>
                                          <p:spTgt spid="229812"/>
                                        </p:tgtEl>
                                      </p:cBhvr>
                                    </p:animEffect>
                                  </p:childTnLst>
                                </p:cTn>
                              </p:par>
                            </p:childTnLst>
                          </p:cTn>
                        </p:par>
                        <p:par>
                          <p:cTn id="52" fill="hold">
                            <p:stCondLst>
                              <p:cond delay="1500"/>
                            </p:stCondLst>
                            <p:childTnLst>
                              <p:par>
                                <p:cTn id="53" presetID="3" presetClass="entr" presetSubtype="10" fill="hold" grpId="0" nodeType="afterEffect">
                                  <p:stCondLst>
                                    <p:cond delay="0"/>
                                  </p:stCondLst>
                                  <p:childTnLst>
                                    <p:set>
                                      <p:cBhvr>
                                        <p:cTn id="54" dur="1" fill="hold">
                                          <p:stCondLst>
                                            <p:cond delay="0"/>
                                          </p:stCondLst>
                                        </p:cTn>
                                        <p:tgtEl>
                                          <p:spTgt spid="229813"/>
                                        </p:tgtEl>
                                        <p:attrNameLst>
                                          <p:attrName>style.visibility</p:attrName>
                                        </p:attrNameLst>
                                      </p:cBhvr>
                                      <p:to>
                                        <p:strVal val="visible"/>
                                      </p:to>
                                    </p:set>
                                    <p:animEffect transition="in" filter="blinds(horizontal)">
                                      <p:cBhvr>
                                        <p:cTn id="55" dur="500"/>
                                        <p:tgtEl>
                                          <p:spTgt spid="229813"/>
                                        </p:tgtEl>
                                      </p:cBhvr>
                                    </p:animEffect>
                                  </p:childTnLst>
                                </p:cTn>
                              </p:par>
                            </p:childTnLst>
                          </p:cTn>
                        </p:par>
                        <p:par>
                          <p:cTn id="56" fill="hold">
                            <p:stCondLst>
                              <p:cond delay="2000"/>
                            </p:stCondLst>
                            <p:childTnLst>
                              <p:par>
                                <p:cTn id="57" presetID="22" presetClass="entr" presetSubtype="2" fill="hold" nodeType="afterEffect">
                                  <p:stCondLst>
                                    <p:cond delay="0"/>
                                  </p:stCondLst>
                                  <p:childTnLst>
                                    <p:set>
                                      <p:cBhvr>
                                        <p:cTn id="58" dur="1" fill="hold">
                                          <p:stCondLst>
                                            <p:cond delay="0"/>
                                          </p:stCondLst>
                                        </p:cTn>
                                        <p:tgtEl>
                                          <p:spTgt spid="229807"/>
                                        </p:tgtEl>
                                        <p:attrNameLst>
                                          <p:attrName>style.visibility</p:attrName>
                                        </p:attrNameLst>
                                      </p:cBhvr>
                                      <p:to>
                                        <p:strVal val="visible"/>
                                      </p:to>
                                    </p:set>
                                    <p:animEffect transition="in" filter="wipe(right)">
                                      <p:cBhvr>
                                        <p:cTn id="59" dur="1000"/>
                                        <p:tgtEl>
                                          <p:spTgt spid="229807"/>
                                        </p:tgtEl>
                                      </p:cBhvr>
                                    </p:animEffect>
                                  </p:childTnLst>
                                </p:cTn>
                              </p:par>
                              <p:par>
                                <p:cTn id="60" presetID="22" presetClass="entr" presetSubtype="4" fill="hold" nodeType="withEffect">
                                  <p:stCondLst>
                                    <p:cond delay="0"/>
                                  </p:stCondLst>
                                  <p:childTnLst>
                                    <p:set>
                                      <p:cBhvr>
                                        <p:cTn id="61" dur="1" fill="hold">
                                          <p:stCondLst>
                                            <p:cond delay="0"/>
                                          </p:stCondLst>
                                        </p:cTn>
                                        <p:tgtEl>
                                          <p:spTgt spid="229808"/>
                                        </p:tgtEl>
                                        <p:attrNameLst>
                                          <p:attrName>style.visibility</p:attrName>
                                        </p:attrNameLst>
                                      </p:cBhvr>
                                      <p:to>
                                        <p:strVal val="visible"/>
                                      </p:to>
                                    </p:set>
                                    <p:animEffect transition="in" filter="wipe(down)">
                                      <p:cBhvr>
                                        <p:cTn id="62" dur="1000"/>
                                        <p:tgtEl>
                                          <p:spTgt spid="22980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9801"/>
                                        </p:tgtEl>
                                        <p:attrNameLst>
                                          <p:attrName>style.visibility</p:attrName>
                                        </p:attrNameLst>
                                      </p:cBhvr>
                                      <p:to>
                                        <p:strVal val="visible"/>
                                      </p:to>
                                    </p:set>
                                    <p:animEffect transition="in" filter="wipe(left)">
                                      <p:cBhvr>
                                        <p:cTn id="67" dur="1000"/>
                                        <p:tgtEl>
                                          <p:spTgt spid="2298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29802"/>
                                        </p:tgtEl>
                                        <p:attrNameLst>
                                          <p:attrName>style.visibility</p:attrName>
                                        </p:attrNameLst>
                                      </p:cBhvr>
                                      <p:to>
                                        <p:strVal val="visible"/>
                                      </p:to>
                                    </p:set>
                                    <p:animEffect transition="in" filter="blinds(horizontal)">
                                      <p:cBhvr>
                                        <p:cTn id="70" dur="500"/>
                                        <p:tgtEl>
                                          <p:spTgt spid="2298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29806"/>
                                        </p:tgtEl>
                                        <p:attrNameLst>
                                          <p:attrName>style.visibility</p:attrName>
                                        </p:attrNameLst>
                                      </p:cBhvr>
                                      <p:to>
                                        <p:strVal val="visible"/>
                                      </p:to>
                                    </p:set>
                                    <p:animEffect transition="in" filter="blinds(horizontal)">
                                      <p:cBhvr>
                                        <p:cTn id="75" dur="500"/>
                                        <p:tgtEl>
                                          <p:spTgt spid="229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29798" grpId="0"/>
      <p:bldP spid="229800" grpId="0" bldLvl="0" animBg="1"/>
      <p:bldP spid="229802" grpId="0" bldLvl="0" animBg="1"/>
      <p:bldP spid="229804" grpId="0" bldLvl="0" animBg="1"/>
      <p:bldP spid="176527" grpId="0"/>
      <p:bldP spid="229806" grpId="0"/>
      <p:bldP spid="229809" grpId="0" bldLvl="0" animBg="1"/>
      <p:bldP spid="229809" grpId="1" bldLvl="0" animBg="1"/>
      <p:bldP spid="171021" grpId="0" bldLvl="0" animBg="1"/>
      <p:bldP spid="229813"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82625"/>
          <p:cNvSpPr txBox="1"/>
          <p:nvPr/>
        </p:nvSpPr>
        <p:spPr>
          <a:xfrm>
            <a:off x="914400" y="895350"/>
            <a:ext cx="5334000" cy="583565"/>
          </a:xfrm>
          <a:prstGeom prst="rect">
            <a:avLst/>
          </a:prstGeom>
          <a:noFill/>
          <a:ln w="12700">
            <a:noFill/>
          </a:ln>
        </p:spPr>
        <p:txBody>
          <a:bodyPr anchor="t">
            <a:spAutoFit/>
          </a:bodyPr>
          <a:p>
            <a:endParaRPr lang="zh-CN" sz="3200" b="1" dirty="0">
              <a:latin typeface="黑体" panose="02010609060101010101" pitchFamily="2" charset="-122"/>
              <a:ea typeface="黑体" panose="02010609060101010101" pitchFamily="2" charset="-122"/>
            </a:endParaRPr>
          </a:p>
        </p:txBody>
      </p:sp>
      <p:sp>
        <p:nvSpPr>
          <p:cNvPr id="46084" name="Rectangle 5"/>
          <p:cNvSpPr/>
          <p:nvPr/>
        </p:nvSpPr>
        <p:spPr>
          <a:xfrm>
            <a:off x="252095" y="201613"/>
            <a:ext cx="6248400" cy="583565"/>
          </a:xfrm>
          <a:prstGeom prst="rect">
            <a:avLst/>
          </a:prstGeom>
          <a:noFill/>
          <a:ln w="9525">
            <a:noFill/>
          </a:ln>
        </p:spPr>
        <p:txBody>
          <a:bodyPr anchor="t" anchorCtr="0">
            <a:spAutoFit/>
          </a:bodyPr>
          <a:p>
            <a:r>
              <a:rPr lang="en-US" altLang="zh-CN" sz="3200" b="1" dirty="0">
                <a:solidFill>
                  <a:srgbClr val="000066"/>
                </a:solidFill>
                <a:latin typeface="Arial" panose="020B0604020202020204" pitchFamily="34" charset="0"/>
                <a:ea typeface="黑体" panose="02010609060101010101" pitchFamily="2" charset="-122"/>
              </a:rPr>
              <a:t> </a:t>
            </a:r>
            <a:r>
              <a:rPr lang="en-US" altLang="zh-CN" sz="3200" b="1" dirty="0">
                <a:solidFill>
                  <a:srgbClr val="000066"/>
                </a:solidFill>
                <a:ea typeface="黑体" panose="02010609060101010101" pitchFamily="2" charset="-122"/>
                <a:sym typeface="+mn-ea"/>
              </a:rPr>
              <a:t> 2  PN</a:t>
            </a:r>
            <a:r>
              <a:rPr lang="zh-CN" altLang="en-US" sz="3200" b="1" dirty="0">
                <a:solidFill>
                  <a:srgbClr val="000066"/>
                </a:solidFill>
                <a:ea typeface="黑体" panose="02010609060101010101" pitchFamily="2" charset="-122"/>
                <a:sym typeface="+mn-ea"/>
              </a:rPr>
              <a:t>结的形成</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46085" name="Line 6"/>
          <p:cNvSpPr/>
          <p:nvPr/>
        </p:nvSpPr>
        <p:spPr>
          <a:xfrm>
            <a:off x="533400" y="942975"/>
            <a:ext cx="5029200" cy="0"/>
          </a:xfrm>
          <a:prstGeom prst="line">
            <a:avLst/>
          </a:prstGeom>
          <a:ln w="889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pic>
        <p:nvPicPr>
          <p:cNvPr id="3" name="PN结">
            <a:hlinkClick r:id="" action="ppaction://media"/>
          </p:cNvPr>
          <p:cNvPicPr/>
          <p:nvPr>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1143635" y="1155700"/>
            <a:ext cx="6880860" cy="5285105"/>
          </a:xfrm>
          <a:prstGeom prst="rect">
            <a:avLst/>
          </a:prstGeom>
        </p:spPr>
      </p:pic>
    </p:spTree>
  </p:cSld>
  <p:clrMapOvr>
    <a:masterClrMapping/>
  </p:clrMapOvr>
  <p:transition>
    <p:split/>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82625"/>
          <p:cNvSpPr txBox="1"/>
          <p:nvPr/>
        </p:nvSpPr>
        <p:spPr>
          <a:xfrm>
            <a:off x="914400" y="895350"/>
            <a:ext cx="5334000" cy="583565"/>
          </a:xfrm>
          <a:prstGeom prst="rect">
            <a:avLst/>
          </a:prstGeom>
          <a:noFill/>
          <a:ln w="12700">
            <a:noFill/>
          </a:ln>
        </p:spPr>
        <p:txBody>
          <a:bodyPr anchor="t">
            <a:spAutoFit/>
          </a:bodyPr>
          <a:p>
            <a:endParaRPr lang="zh-CN" sz="3200" b="1" dirty="0">
              <a:latin typeface="黑体" panose="02010609060101010101" pitchFamily="2" charset="-122"/>
              <a:ea typeface="黑体" panose="02010609060101010101" pitchFamily="2" charset="-122"/>
            </a:endParaRPr>
          </a:p>
        </p:txBody>
      </p:sp>
      <p:sp>
        <p:nvSpPr>
          <p:cNvPr id="46085" name="Line 6"/>
          <p:cNvSpPr/>
          <p:nvPr/>
        </p:nvSpPr>
        <p:spPr>
          <a:xfrm>
            <a:off x="533400" y="942975"/>
            <a:ext cx="5029200" cy="0"/>
          </a:xfrm>
          <a:prstGeom prst="line">
            <a:avLst/>
          </a:prstGeom>
          <a:ln w="88900" cap="sq" cmpd="tri">
            <a:solidFill>
              <a:srgbClr val="FF00FF"/>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38915" name="Rectangle 3">
            <a:hlinkClick r:id="rId1" action="ppaction://hlinksldjump"/>
          </p:cNvPr>
          <p:cNvSpPr/>
          <p:nvPr/>
        </p:nvSpPr>
        <p:spPr>
          <a:xfrm>
            <a:off x="246380" y="249873"/>
            <a:ext cx="6248400" cy="579437"/>
          </a:xfrm>
          <a:prstGeom prst="rect">
            <a:avLst/>
          </a:prstGeom>
          <a:noFill/>
          <a:ln w="9525">
            <a:noFill/>
          </a:ln>
        </p:spPr>
        <p:txBody>
          <a:bodyPr>
            <a:spAutoFit/>
          </a:bodyPr>
          <a:p>
            <a:r>
              <a:rPr lang="en-US" altLang="zh-CN" sz="3200" b="1" dirty="0">
                <a:solidFill>
                  <a:srgbClr val="000066"/>
                </a:solidFill>
                <a:latin typeface="Arial" panose="020B0604020202020204" pitchFamily="34" charset="0"/>
                <a:ea typeface="黑体" panose="02010609060101010101" pitchFamily="2" charset="-122"/>
              </a:rPr>
              <a:t> 3  PN</a:t>
            </a:r>
            <a:r>
              <a:rPr lang="zh-CN" altLang="en-US" sz="3200" b="1" dirty="0">
                <a:solidFill>
                  <a:srgbClr val="000066"/>
                </a:solidFill>
                <a:latin typeface="Arial" panose="020B0604020202020204" pitchFamily="34" charset="0"/>
                <a:ea typeface="黑体" panose="02010609060101010101" pitchFamily="2" charset="-122"/>
              </a:rPr>
              <a:t>结的单向导电性</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31746" name="Oval 146"/>
          <p:cNvSpPr/>
          <p:nvPr/>
        </p:nvSpPr>
        <p:spPr>
          <a:xfrm>
            <a:off x="3929063" y="2525713"/>
            <a:ext cx="360362"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47" name="Line 148"/>
          <p:cNvSpPr/>
          <p:nvPr/>
        </p:nvSpPr>
        <p:spPr>
          <a:xfrm>
            <a:off x="3997325" y="2713038"/>
            <a:ext cx="215900" cy="0"/>
          </a:xfrm>
          <a:prstGeom prst="line">
            <a:avLst/>
          </a:prstGeom>
          <a:ln w="38100" cap="flat" cmpd="sng">
            <a:solidFill>
              <a:schemeClr val="tx1"/>
            </a:solidFill>
            <a:prstDash val="solid"/>
            <a:round/>
            <a:headEnd type="none" w="med" len="med"/>
            <a:tailEnd type="none" w="med" len="med"/>
          </a:ln>
        </p:spPr>
      </p:sp>
      <p:sp>
        <p:nvSpPr>
          <p:cNvPr id="31748" name="Oval 251"/>
          <p:cNvSpPr/>
          <p:nvPr/>
        </p:nvSpPr>
        <p:spPr>
          <a:xfrm>
            <a:off x="3387725" y="2538413"/>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49" name="Line 253"/>
          <p:cNvSpPr/>
          <p:nvPr/>
        </p:nvSpPr>
        <p:spPr>
          <a:xfrm>
            <a:off x="3455988" y="2725738"/>
            <a:ext cx="215900" cy="0"/>
          </a:xfrm>
          <a:prstGeom prst="line">
            <a:avLst/>
          </a:prstGeom>
          <a:ln w="38100" cap="flat" cmpd="sng">
            <a:solidFill>
              <a:schemeClr val="tx1"/>
            </a:solidFill>
            <a:prstDash val="solid"/>
            <a:round/>
            <a:headEnd type="none" w="med" len="med"/>
            <a:tailEnd type="none" w="med" len="med"/>
          </a:ln>
        </p:spPr>
      </p:sp>
      <p:sp>
        <p:nvSpPr>
          <p:cNvPr id="31750" name="Oval 269"/>
          <p:cNvSpPr/>
          <p:nvPr/>
        </p:nvSpPr>
        <p:spPr>
          <a:xfrm>
            <a:off x="3929063" y="3049588"/>
            <a:ext cx="360362"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51" name="Line 271"/>
          <p:cNvSpPr/>
          <p:nvPr/>
        </p:nvSpPr>
        <p:spPr>
          <a:xfrm>
            <a:off x="3997325" y="3236913"/>
            <a:ext cx="215900" cy="0"/>
          </a:xfrm>
          <a:prstGeom prst="line">
            <a:avLst/>
          </a:prstGeom>
          <a:ln w="38100" cap="flat" cmpd="sng">
            <a:solidFill>
              <a:schemeClr val="tx1"/>
            </a:solidFill>
            <a:prstDash val="solid"/>
            <a:round/>
            <a:headEnd type="none" w="med" len="med"/>
            <a:tailEnd type="none" w="med" len="med"/>
          </a:ln>
        </p:spPr>
      </p:sp>
      <p:sp>
        <p:nvSpPr>
          <p:cNvPr id="31752" name="Oval 273"/>
          <p:cNvSpPr/>
          <p:nvPr/>
        </p:nvSpPr>
        <p:spPr>
          <a:xfrm>
            <a:off x="3387725" y="3062288"/>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53" name="Line 275"/>
          <p:cNvSpPr/>
          <p:nvPr/>
        </p:nvSpPr>
        <p:spPr>
          <a:xfrm>
            <a:off x="3455988" y="3249613"/>
            <a:ext cx="215900" cy="0"/>
          </a:xfrm>
          <a:prstGeom prst="line">
            <a:avLst/>
          </a:prstGeom>
          <a:ln w="38100" cap="flat" cmpd="sng">
            <a:solidFill>
              <a:schemeClr val="tx1"/>
            </a:solidFill>
            <a:prstDash val="solid"/>
            <a:round/>
            <a:headEnd type="none" w="med" len="med"/>
            <a:tailEnd type="none" w="med" len="med"/>
          </a:ln>
        </p:spPr>
      </p:sp>
      <p:sp>
        <p:nvSpPr>
          <p:cNvPr id="31754" name="Oval 291"/>
          <p:cNvSpPr/>
          <p:nvPr/>
        </p:nvSpPr>
        <p:spPr>
          <a:xfrm>
            <a:off x="3929063" y="3533775"/>
            <a:ext cx="360362"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55" name="Line 293"/>
          <p:cNvSpPr/>
          <p:nvPr/>
        </p:nvSpPr>
        <p:spPr>
          <a:xfrm>
            <a:off x="3997325" y="3721100"/>
            <a:ext cx="215900" cy="0"/>
          </a:xfrm>
          <a:prstGeom prst="line">
            <a:avLst/>
          </a:prstGeom>
          <a:ln w="38100" cap="flat" cmpd="sng">
            <a:solidFill>
              <a:schemeClr val="tx1"/>
            </a:solidFill>
            <a:prstDash val="solid"/>
            <a:round/>
            <a:headEnd type="none" w="med" len="med"/>
            <a:tailEnd type="none" w="med" len="med"/>
          </a:ln>
        </p:spPr>
      </p:sp>
      <p:sp>
        <p:nvSpPr>
          <p:cNvPr id="31756" name="Oval 295"/>
          <p:cNvSpPr/>
          <p:nvPr/>
        </p:nvSpPr>
        <p:spPr>
          <a:xfrm>
            <a:off x="3387725" y="3546475"/>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57" name="Line 297"/>
          <p:cNvSpPr/>
          <p:nvPr/>
        </p:nvSpPr>
        <p:spPr>
          <a:xfrm>
            <a:off x="3455988" y="3733800"/>
            <a:ext cx="215900" cy="0"/>
          </a:xfrm>
          <a:prstGeom prst="line">
            <a:avLst/>
          </a:prstGeom>
          <a:ln w="38100" cap="flat" cmpd="sng">
            <a:solidFill>
              <a:schemeClr val="tx1"/>
            </a:solidFill>
            <a:prstDash val="solid"/>
            <a:round/>
            <a:headEnd type="none" w="med" len="med"/>
            <a:tailEnd type="none" w="med" len="med"/>
          </a:ln>
        </p:spPr>
      </p:sp>
      <p:sp>
        <p:nvSpPr>
          <p:cNvPr id="31758" name="Oval 311"/>
          <p:cNvSpPr/>
          <p:nvPr/>
        </p:nvSpPr>
        <p:spPr>
          <a:xfrm>
            <a:off x="3929063" y="4057650"/>
            <a:ext cx="360362"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59" name="Line 313"/>
          <p:cNvSpPr/>
          <p:nvPr/>
        </p:nvSpPr>
        <p:spPr>
          <a:xfrm>
            <a:off x="3997325" y="4244975"/>
            <a:ext cx="215900" cy="0"/>
          </a:xfrm>
          <a:prstGeom prst="line">
            <a:avLst/>
          </a:prstGeom>
          <a:ln w="38100" cap="flat" cmpd="sng">
            <a:solidFill>
              <a:schemeClr val="tx1"/>
            </a:solidFill>
            <a:prstDash val="solid"/>
            <a:round/>
            <a:headEnd type="none" w="med" len="med"/>
            <a:tailEnd type="none" w="med" len="med"/>
          </a:ln>
        </p:spPr>
      </p:sp>
      <p:sp>
        <p:nvSpPr>
          <p:cNvPr id="31760" name="Oval 315"/>
          <p:cNvSpPr/>
          <p:nvPr/>
        </p:nvSpPr>
        <p:spPr>
          <a:xfrm>
            <a:off x="3387725" y="4070350"/>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61" name="Line 317"/>
          <p:cNvSpPr/>
          <p:nvPr/>
        </p:nvSpPr>
        <p:spPr>
          <a:xfrm>
            <a:off x="3455988" y="4257675"/>
            <a:ext cx="215900" cy="0"/>
          </a:xfrm>
          <a:prstGeom prst="line">
            <a:avLst/>
          </a:prstGeom>
          <a:ln w="38100" cap="flat" cmpd="sng">
            <a:solidFill>
              <a:schemeClr val="tx1"/>
            </a:solidFill>
            <a:prstDash val="solid"/>
            <a:round/>
            <a:headEnd type="none" w="med" len="med"/>
            <a:tailEnd type="none" w="med" len="med"/>
          </a:ln>
        </p:spPr>
      </p:sp>
      <p:sp>
        <p:nvSpPr>
          <p:cNvPr id="31762" name="Oval 10"/>
          <p:cNvSpPr/>
          <p:nvPr/>
        </p:nvSpPr>
        <p:spPr>
          <a:xfrm>
            <a:off x="4584700" y="2513013"/>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63" name="Line 144"/>
          <p:cNvSpPr/>
          <p:nvPr/>
        </p:nvSpPr>
        <p:spPr>
          <a:xfrm>
            <a:off x="4652963" y="2700338"/>
            <a:ext cx="215900" cy="0"/>
          </a:xfrm>
          <a:prstGeom prst="line">
            <a:avLst/>
          </a:prstGeom>
          <a:ln w="38100" cap="flat" cmpd="sng">
            <a:solidFill>
              <a:schemeClr val="tx1"/>
            </a:solidFill>
            <a:prstDash val="solid"/>
            <a:round/>
            <a:headEnd type="none" w="med" len="med"/>
            <a:tailEnd type="none" w="med" len="med"/>
          </a:ln>
        </p:spPr>
      </p:sp>
      <p:sp>
        <p:nvSpPr>
          <p:cNvPr id="31764" name="Line 145"/>
          <p:cNvSpPr/>
          <p:nvPr/>
        </p:nvSpPr>
        <p:spPr>
          <a:xfrm rot="5400000">
            <a:off x="4651375" y="2701925"/>
            <a:ext cx="215900" cy="0"/>
          </a:xfrm>
          <a:prstGeom prst="line">
            <a:avLst/>
          </a:prstGeom>
          <a:ln w="38100" cap="flat" cmpd="sng">
            <a:solidFill>
              <a:schemeClr val="tx1"/>
            </a:solidFill>
            <a:prstDash val="solid"/>
            <a:round/>
            <a:headEnd type="none" w="med" len="med"/>
            <a:tailEnd type="none" w="med" len="med"/>
          </a:ln>
        </p:spPr>
      </p:sp>
      <p:sp>
        <p:nvSpPr>
          <p:cNvPr id="31765" name="Oval 152"/>
          <p:cNvSpPr/>
          <p:nvPr/>
        </p:nvSpPr>
        <p:spPr>
          <a:xfrm>
            <a:off x="5124450" y="2513013"/>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66" name="Line 154"/>
          <p:cNvSpPr/>
          <p:nvPr/>
        </p:nvSpPr>
        <p:spPr>
          <a:xfrm>
            <a:off x="5192713" y="2700338"/>
            <a:ext cx="215900" cy="0"/>
          </a:xfrm>
          <a:prstGeom prst="line">
            <a:avLst/>
          </a:prstGeom>
          <a:ln w="38100" cap="flat" cmpd="sng">
            <a:solidFill>
              <a:schemeClr val="tx1"/>
            </a:solidFill>
            <a:prstDash val="solid"/>
            <a:round/>
            <a:headEnd type="none" w="med" len="med"/>
            <a:tailEnd type="none" w="med" len="med"/>
          </a:ln>
        </p:spPr>
      </p:sp>
      <p:sp>
        <p:nvSpPr>
          <p:cNvPr id="31767" name="Line 155"/>
          <p:cNvSpPr/>
          <p:nvPr/>
        </p:nvSpPr>
        <p:spPr>
          <a:xfrm rot="5400000">
            <a:off x="5191125" y="2701925"/>
            <a:ext cx="215900" cy="0"/>
          </a:xfrm>
          <a:prstGeom prst="line">
            <a:avLst/>
          </a:prstGeom>
          <a:ln w="38100" cap="flat" cmpd="sng">
            <a:solidFill>
              <a:schemeClr val="tx1"/>
            </a:solidFill>
            <a:prstDash val="solid"/>
            <a:round/>
            <a:headEnd type="none" w="med" len="med"/>
            <a:tailEnd type="none" w="med" len="med"/>
          </a:ln>
        </p:spPr>
      </p:sp>
      <p:sp>
        <p:nvSpPr>
          <p:cNvPr id="31768" name="Oval 173"/>
          <p:cNvSpPr/>
          <p:nvPr/>
        </p:nvSpPr>
        <p:spPr>
          <a:xfrm>
            <a:off x="4584700" y="3036888"/>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69" name="Line 175"/>
          <p:cNvSpPr/>
          <p:nvPr/>
        </p:nvSpPr>
        <p:spPr>
          <a:xfrm>
            <a:off x="4652963" y="3224213"/>
            <a:ext cx="215900" cy="0"/>
          </a:xfrm>
          <a:prstGeom prst="line">
            <a:avLst/>
          </a:prstGeom>
          <a:ln w="38100" cap="flat" cmpd="sng">
            <a:solidFill>
              <a:schemeClr val="tx1"/>
            </a:solidFill>
            <a:prstDash val="solid"/>
            <a:round/>
            <a:headEnd type="none" w="med" len="med"/>
            <a:tailEnd type="none" w="med" len="med"/>
          </a:ln>
        </p:spPr>
      </p:sp>
      <p:sp>
        <p:nvSpPr>
          <p:cNvPr id="31770" name="Line 176"/>
          <p:cNvSpPr/>
          <p:nvPr/>
        </p:nvSpPr>
        <p:spPr>
          <a:xfrm rot="5400000">
            <a:off x="4651375" y="3225800"/>
            <a:ext cx="215900" cy="0"/>
          </a:xfrm>
          <a:prstGeom prst="line">
            <a:avLst/>
          </a:prstGeom>
          <a:ln w="38100" cap="flat" cmpd="sng">
            <a:solidFill>
              <a:schemeClr val="tx1"/>
            </a:solidFill>
            <a:prstDash val="solid"/>
            <a:round/>
            <a:headEnd type="none" w="med" len="med"/>
            <a:tailEnd type="none" w="med" len="med"/>
          </a:ln>
        </p:spPr>
      </p:sp>
      <p:sp>
        <p:nvSpPr>
          <p:cNvPr id="31771" name="Oval 178"/>
          <p:cNvSpPr/>
          <p:nvPr/>
        </p:nvSpPr>
        <p:spPr>
          <a:xfrm>
            <a:off x="5124450" y="3036888"/>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72" name="Line 180"/>
          <p:cNvSpPr/>
          <p:nvPr/>
        </p:nvSpPr>
        <p:spPr>
          <a:xfrm>
            <a:off x="5192713" y="3224213"/>
            <a:ext cx="215900" cy="0"/>
          </a:xfrm>
          <a:prstGeom prst="line">
            <a:avLst/>
          </a:prstGeom>
          <a:ln w="38100" cap="flat" cmpd="sng">
            <a:solidFill>
              <a:schemeClr val="tx1"/>
            </a:solidFill>
            <a:prstDash val="solid"/>
            <a:round/>
            <a:headEnd type="none" w="med" len="med"/>
            <a:tailEnd type="none" w="med" len="med"/>
          </a:ln>
        </p:spPr>
      </p:sp>
      <p:sp>
        <p:nvSpPr>
          <p:cNvPr id="31773" name="Line 181"/>
          <p:cNvSpPr/>
          <p:nvPr/>
        </p:nvSpPr>
        <p:spPr>
          <a:xfrm rot="5400000">
            <a:off x="5191125" y="3225800"/>
            <a:ext cx="215900" cy="0"/>
          </a:xfrm>
          <a:prstGeom prst="line">
            <a:avLst/>
          </a:prstGeom>
          <a:ln w="38100" cap="flat" cmpd="sng">
            <a:solidFill>
              <a:schemeClr val="tx1"/>
            </a:solidFill>
            <a:prstDash val="solid"/>
            <a:round/>
            <a:headEnd type="none" w="med" len="med"/>
            <a:tailEnd type="none" w="med" len="med"/>
          </a:ln>
        </p:spPr>
      </p:sp>
      <p:sp>
        <p:nvSpPr>
          <p:cNvPr id="31774" name="Oval 198"/>
          <p:cNvSpPr/>
          <p:nvPr/>
        </p:nvSpPr>
        <p:spPr>
          <a:xfrm>
            <a:off x="4602163" y="3533775"/>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75" name="Line 200"/>
          <p:cNvSpPr/>
          <p:nvPr/>
        </p:nvSpPr>
        <p:spPr>
          <a:xfrm>
            <a:off x="4670425" y="3721100"/>
            <a:ext cx="215900" cy="0"/>
          </a:xfrm>
          <a:prstGeom prst="line">
            <a:avLst/>
          </a:prstGeom>
          <a:ln w="38100" cap="flat" cmpd="sng">
            <a:solidFill>
              <a:schemeClr val="tx1"/>
            </a:solidFill>
            <a:prstDash val="solid"/>
            <a:round/>
            <a:headEnd type="none" w="med" len="med"/>
            <a:tailEnd type="none" w="med" len="med"/>
          </a:ln>
        </p:spPr>
      </p:sp>
      <p:sp>
        <p:nvSpPr>
          <p:cNvPr id="31776" name="Line 201"/>
          <p:cNvSpPr/>
          <p:nvPr/>
        </p:nvSpPr>
        <p:spPr>
          <a:xfrm rot="5400000">
            <a:off x="4668838" y="3722688"/>
            <a:ext cx="215900" cy="0"/>
          </a:xfrm>
          <a:prstGeom prst="line">
            <a:avLst/>
          </a:prstGeom>
          <a:ln w="38100" cap="flat" cmpd="sng">
            <a:solidFill>
              <a:schemeClr val="tx1"/>
            </a:solidFill>
            <a:prstDash val="solid"/>
            <a:round/>
            <a:headEnd type="none" w="med" len="med"/>
            <a:tailEnd type="none" w="med" len="med"/>
          </a:ln>
        </p:spPr>
      </p:sp>
      <p:sp>
        <p:nvSpPr>
          <p:cNvPr id="31777" name="Oval 203"/>
          <p:cNvSpPr/>
          <p:nvPr/>
        </p:nvSpPr>
        <p:spPr>
          <a:xfrm>
            <a:off x="5141913" y="3533775"/>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78" name="Line 205"/>
          <p:cNvSpPr/>
          <p:nvPr/>
        </p:nvSpPr>
        <p:spPr>
          <a:xfrm>
            <a:off x="5210175" y="3721100"/>
            <a:ext cx="215900" cy="0"/>
          </a:xfrm>
          <a:prstGeom prst="line">
            <a:avLst/>
          </a:prstGeom>
          <a:ln w="38100" cap="flat" cmpd="sng">
            <a:solidFill>
              <a:schemeClr val="tx1"/>
            </a:solidFill>
            <a:prstDash val="solid"/>
            <a:round/>
            <a:headEnd type="none" w="med" len="med"/>
            <a:tailEnd type="none" w="med" len="med"/>
          </a:ln>
        </p:spPr>
      </p:sp>
      <p:sp>
        <p:nvSpPr>
          <p:cNvPr id="31779" name="Line 206"/>
          <p:cNvSpPr/>
          <p:nvPr/>
        </p:nvSpPr>
        <p:spPr>
          <a:xfrm rot="5400000">
            <a:off x="5208588" y="3722688"/>
            <a:ext cx="215900" cy="0"/>
          </a:xfrm>
          <a:prstGeom prst="line">
            <a:avLst/>
          </a:prstGeom>
          <a:ln w="38100" cap="flat" cmpd="sng">
            <a:solidFill>
              <a:schemeClr val="tx1"/>
            </a:solidFill>
            <a:prstDash val="solid"/>
            <a:round/>
            <a:headEnd type="none" w="med" len="med"/>
            <a:tailEnd type="none" w="med" len="med"/>
          </a:ln>
        </p:spPr>
      </p:sp>
      <p:sp>
        <p:nvSpPr>
          <p:cNvPr id="31780" name="Oval 223"/>
          <p:cNvSpPr/>
          <p:nvPr/>
        </p:nvSpPr>
        <p:spPr>
          <a:xfrm>
            <a:off x="4602163" y="4057650"/>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81" name="Line 225"/>
          <p:cNvSpPr/>
          <p:nvPr/>
        </p:nvSpPr>
        <p:spPr>
          <a:xfrm>
            <a:off x="4670425" y="4244975"/>
            <a:ext cx="215900" cy="0"/>
          </a:xfrm>
          <a:prstGeom prst="line">
            <a:avLst/>
          </a:prstGeom>
          <a:ln w="38100" cap="flat" cmpd="sng">
            <a:solidFill>
              <a:schemeClr val="tx1"/>
            </a:solidFill>
            <a:prstDash val="solid"/>
            <a:round/>
            <a:headEnd type="none" w="med" len="med"/>
            <a:tailEnd type="none" w="med" len="med"/>
          </a:ln>
        </p:spPr>
      </p:sp>
      <p:sp>
        <p:nvSpPr>
          <p:cNvPr id="31782" name="Line 226"/>
          <p:cNvSpPr/>
          <p:nvPr/>
        </p:nvSpPr>
        <p:spPr>
          <a:xfrm rot="5400000">
            <a:off x="4668838" y="4246563"/>
            <a:ext cx="215900" cy="0"/>
          </a:xfrm>
          <a:prstGeom prst="line">
            <a:avLst/>
          </a:prstGeom>
          <a:ln w="38100" cap="flat" cmpd="sng">
            <a:solidFill>
              <a:schemeClr val="tx1"/>
            </a:solidFill>
            <a:prstDash val="solid"/>
            <a:round/>
            <a:headEnd type="none" w="med" len="med"/>
            <a:tailEnd type="none" w="med" len="med"/>
          </a:ln>
        </p:spPr>
      </p:sp>
      <p:sp>
        <p:nvSpPr>
          <p:cNvPr id="31783" name="Oval 228"/>
          <p:cNvSpPr/>
          <p:nvPr/>
        </p:nvSpPr>
        <p:spPr>
          <a:xfrm>
            <a:off x="5141913" y="4057650"/>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1784" name="Line 230"/>
          <p:cNvSpPr/>
          <p:nvPr/>
        </p:nvSpPr>
        <p:spPr>
          <a:xfrm>
            <a:off x="5210175" y="4244975"/>
            <a:ext cx="215900" cy="0"/>
          </a:xfrm>
          <a:prstGeom prst="line">
            <a:avLst/>
          </a:prstGeom>
          <a:ln w="38100" cap="flat" cmpd="sng">
            <a:solidFill>
              <a:schemeClr val="tx1"/>
            </a:solidFill>
            <a:prstDash val="solid"/>
            <a:round/>
            <a:headEnd type="none" w="med" len="med"/>
            <a:tailEnd type="none" w="med" len="med"/>
          </a:ln>
        </p:spPr>
      </p:sp>
      <p:sp>
        <p:nvSpPr>
          <p:cNvPr id="31785" name="Line 231"/>
          <p:cNvSpPr/>
          <p:nvPr/>
        </p:nvSpPr>
        <p:spPr>
          <a:xfrm rot="5400000">
            <a:off x="5208588" y="4246563"/>
            <a:ext cx="215900" cy="0"/>
          </a:xfrm>
          <a:prstGeom prst="line">
            <a:avLst/>
          </a:prstGeom>
          <a:ln w="38100" cap="flat" cmpd="sng">
            <a:solidFill>
              <a:schemeClr val="tx1"/>
            </a:solidFill>
            <a:prstDash val="solid"/>
            <a:round/>
            <a:headEnd type="none" w="med" len="med"/>
            <a:tailEnd type="none" w="med" len="med"/>
          </a:ln>
        </p:spPr>
      </p:sp>
      <p:sp>
        <p:nvSpPr>
          <p:cNvPr id="31786" name="直接连接符 284715"/>
          <p:cNvSpPr/>
          <p:nvPr/>
        </p:nvSpPr>
        <p:spPr>
          <a:xfrm>
            <a:off x="1304925" y="2335213"/>
            <a:ext cx="6199188" cy="0"/>
          </a:xfrm>
          <a:prstGeom prst="line">
            <a:avLst/>
          </a:prstGeom>
          <a:ln w="28575" cap="flat" cmpd="sng">
            <a:solidFill>
              <a:schemeClr val="tx1"/>
            </a:solidFill>
            <a:prstDash val="solid"/>
            <a:round/>
            <a:headEnd type="none" w="med" len="med"/>
            <a:tailEnd type="none" w="med" len="med"/>
          </a:ln>
        </p:spPr>
      </p:sp>
      <p:sp>
        <p:nvSpPr>
          <p:cNvPr id="31787" name="直接连接符 284716"/>
          <p:cNvSpPr/>
          <p:nvPr/>
        </p:nvSpPr>
        <p:spPr>
          <a:xfrm>
            <a:off x="1331913" y="4594225"/>
            <a:ext cx="6199187" cy="0"/>
          </a:xfrm>
          <a:prstGeom prst="line">
            <a:avLst/>
          </a:prstGeom>
          <a:ln w="28575" cap="flat" cmpd="sng">
            <a:solidFill>
              <a:schemeClr val="tx1"/>
            </a:solidFill>
            <a:prstDash val="solid"/>
            <a:round/>
            <a:headEnd type="none" w="med" len="med"/>
            <a:tailEnd type="none" w="med" len="med"/>
          </a:ln>
        </p:spPr>
      </p:sp>
      <p:sp>
        <p:nvSpPr>
          <p:cNvPr id="31788" name="Line 184"/>
          <p:cNvSpPr/>
          <p:nvPr/>
        </p:nvSpPr>
        <p:spPr>
          <a:xfrm>
            <a:off x="7508875" y="2320925"/>
            <a:ext cx="0" cy="2257425"/>
          </a:xfrm>
          <a:prstGeom prst="line">
            <a:avLst/>
          </a:prstGeom>
          <a:ln w="38100" cap="flat" cmpd="sng">
            <a:solidFill>
              <a:schemeClr val="tx1"/>
            </a:solidFill>
            <a:prstDash val="solid"/>
            <a:round/>
            <a:headEnd type="none" w="med" len="med"/>
            <a:tailEnd type="none" w="med" len="med"/>
          </a:ln>
        </p:spPr>
      </p:sp>
      <p:sp>
        <p:nvSpPr>
          <p:cNvPr id="31789" name="Line 184"/>
          <p:cNvSpPr/>
          <p:nvPr/>
        </p:nvSpPr>
        <p:spPr>
          <a:xfrm>
            <a:off x="1323975" y="2347913"/>
            <a:ext cx="0" cy="2257425"/>
          </a:xfrm>
          <a:prstGeom prst="line">
            <a:avLst/>
          </a:prstGeom>
          <a:ln w="38100" cap="flat" cmpd="sng">
            <a:solidFill>
              <a:schemeClr val="tx1"/>
            </a:solidFill>
            <a:prstDash val="solid"/>
            <a:round/>
            <a:headEnd type="none" w="med" len="med"/>
            <a:tailEnd type="none" w="med" len="med"/>
          </a:ln>
        </p:spPr>
      </p:sp>
      <p:sp>
        <p:nvSpPr>
          <p:cNvPr id="31790" name="Line 184"/>
          <p:cNvSpPr/>
          <p:nvPr/>
        </p:nvSpPr>
        <p:spPr>
          <a:xfrm>
            <a:off x="4448175" y="2354263"/>
            <a:ext cx="0" cy="2224087"/>
          </a:xfrm>
          <a:prstGeom prst="line">
            <a:avLst/>
          </a:prstGeom>
          <a:ln w="38100" cap="flat" cmpd="sng">
            <a:solidFill>
              <a:srgbClr val="FF7C80"/>
            </a:solidFill>
            <a:prstDash val="dash"/>
            <a:round/>
            <a:headEnd type="none" w="med" len="med"/>
            <a:tailEnd type="none" w="med" len="med"/>
          </a:ln>
        </p:spPr>
      </p:sp>
      <p:sp>
        <p:nvSpPr>
          <p:cNvPr id="31791" name="矩形 284720"/>
          <p:cNvSpPr/>
          <p:nvPr/>
        </p:nvSpPr>
        <p:spPr>
          <a:xfrm>
            <a:off x="1331913" y="2347913"/>
            <a:ext cx="1841500" cy="2220912"/>
          </a:xfrm>
          <a:prstGeom prst="rect">
            <a:avLst/>
          </a:prstGeom>
          <a:solidFill>
            <a:srgbClr val="00FFFF"/>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sp>
        <p:nvSpPr>
          <p:cNvPr id="31792" name="矩形 284721"/>
          <p:cNvSpPr/>
          <p:nvPr/>
        </p:nvSpPr>
        <p:spPr>
          <a:xfrm>
            <a:off x="5651500" y="2349500"/>
            <a:ext cx="1841500" cy="2232025"/>
          </a:xfrm>
          <a:prstGeom prst="rect">
            <a:avLst/>
          </a:prstGeom>
          <a:solidFill>
            <a:srgbClr val="00FFFF"/>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sp>
        <p:nvSpPr>
          <p:cNvPr id="31793" name="Oval 336"/>
          <p:cNvSpPr/>
          <p:nvPr/>
        </p:nvSpPr>
        <p:spPr>
          <a:xfrm>
            <a:off x="7239000" y="3582988"/>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31794" name="Oval 337"/>
          <p:cNvSpPr/>
          <p:nvPr/>
        </p:nvSpPr>
        <p:spPr>
          <a:xfrm>
            <a:off x="1620838" y="4210050"/>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grpSp>
        <p:nvGrpSpPr>
          <p:cNvPr id="31795" name="组合 284724"/>
          <p:cNvGrpSpPr/>
          <p:nvPr/>
        </p:nvGrpSpPr>
        <p:grpSpPr>
          <a:xfrm>
            <a:off x="3175000" y="4594225"/>
            <a:ext cx="2473325" cy="457200"/>
            <a:chOff x="2000" y="2894"/>
            <a:chExt cx="1558" cy="288"/>
          </a:xfrm>
        </p:grpSpPr>
        <p:sp>
          <p:nvSpPr>
            <p:cNvPr id="31796" name="直接连接符 284725"/>
            <p:cNvSpPr/>
            <p:nvPr/>
          </p:nvSpPr>
          <p:spPr>
            <a:xfrm flipV="1">
              <a:off x="3558" y="2894"/>
              <a:ext cx="0" cy="288"/>
            </a:xfrm>
            <a:prstGeom prst="line">
              <a:avLst/>
            </a:prstGeom>
            <a:ln w="9525" cap="flat" cmpd="sng">
              <a:solidFill>
                <a:schemeClr val="tx1"/>
              </a:solidFill>
              <a:prstDash val="solid"/>
              <a:round/>
              <a:headEnd type="none" w="med" len="med"/>
              <a:tailEnd type="none" w="med" len="med"/>
            </a:ln>
          </p:spPr>
        </p:sp>
        <p:sp>
          <p:nvSpPr>
            <p:cNvPr id="31797" name="直接连接符 284726"/>
            <p:cNvSpPr/>
            <p:nvPr/>
          </p:nvSpPr>
          <p:spPr>
            <a:xfrm flipV="1">
              <a:off x="2000" y="2894"/>
              <a:ext cx="0" cy="288"/>
            </a:xfrm>
            <a:prstGeom prst="line">
              <a:avLst/>
            </a:prstGeom>
            <a:ln w="9525" cap="flat" cmpd="sng">
              <a:solidFill>
                <a:schemeClr val="tx1"/>
              </a:solidFill>
              <a:prstDash val="solid"/>
              <a:round/>
              <a:headEnd type="none" w="med" len="med"/>
              <a:tailEnd type="none" w="med" len="med"/>
            </a:ln>
          </p:spPr>
        </p:sp>
      </p:grpSp>
      <p:sp>
        <p:nvSpPr>
          <p:cNvPr id="31798" name="直接连接符 284727"/>
          <p:cNvSpPr/>
          <p:nvPr/>
        </p:nvSpPr>
        <p:spPr>
          <a:xfrm>
            <a:off x="3471863" y="4683125"/>
            <a:ext cx="1979612" cy="0"/>
          </a:xfrm>
          <a:prstGeom prst="line">
            <a:avLst/>
          </a:prstGeom>
          <a:ln w="57150" cap="flat" cmpd="sng">
            <a:solidFill>
              <a:srgbClr val="FF0000"/>
            </a:solidFill>
            <a:prstDash val="solid"/>
            <a:round/>
            <a:headEnd type="stealth" w="med" len="med"/>
            <a:tailEnd type="none" w="lg" len="lg"/>
          </a:ln>
        </p:spPr>
      </p:sp>
      <p:sp>
        <p:nvSpPr>
          <p:cNvPr id="31799" name="文本框 284728"/>
          <p:cNvSpPr txBox="1"/>
          <p:nvPr/>
        </p:nvSpPr>
        <p:spPr>
          <a:xfrm>
            <a:off x="3687763" y="4686300"/>
            <a:ext cx="1547812" cy="398780"/>
          </a:xfrm>
          <a:prstGeom prst="rect">
            <a:avLst/>
          </a:prstGeom>
          <a:noFill/>
          <a:ln w="9525">
            <a:noFill/>
          </a:ln>
        </p:spPr>
        <p:txBody>
          <a:bodyPr anchor="t">
            <a:spAutoFit/>
          </a:bodyPr>
          <a:p>
            <a:pPr algn="ct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内电场</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0000"/>
                </a:solidFill>
                <a:latin typeface="黑体" panose="02010609060101010101" pitchFamily="2" charset="-122"/>
                <a:ea typeface="黑体" panose="02010609060101010101" pitchFamily="2" charset="-122"/>
                <a:cs typeface="黑体" panose="02010609060101010101" pitchFamily="2" charset="-122"/>
              </a:rPr>
              <a:t>0</a:t>
            </a:r>
            <a:endParaRPr lang="en-US" altLang="zh-CN" sz="2000" b="1" i="1" baseline="-2500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grpSp>
        <p:nvGrpSpPr>
          <p:cNvPr id="284749" name="组合 284748"/>
          <p:cNvGrpSpPr/>
          <p:nvPr/>
        </p:nvGrpSpPr>
        <p:grpSpPr>
          <a:xfrm>
            <a:off x="498475" y="1498600"/>
            <a:ext cx="7824788" cy="1976438"/>
            <a:chOff x="314" y="1344"/>
            <a:chExt cx="4929" cy="1245"/>
          </a:xfrm>
        </p:grpSpPr>
        <p:sp>
          <p:nvSpPr>
            <p:cNvPr id="31801" name="Line 193"/>
            <p:cNvSpPr/>
            <p:nvPr/>
          </p:nvSpPr>
          <p:spPr>
            <a:xfrm>
              <a:off x="2753" y="1496"/>
              <a:ext cx="2489" cy="0"/>
            </a:xfrm>
            <a:prstGeom prst="line">
              <a:avLst/>
            </a:prstGeom>
            <a:ln w="12700" cap="flat" cmpd="sng">
              <a:solidFill>
                <a:schemeClr val="tx1"/>
              </a:solidFill>
              <a:prstDash val="solid"/>
              <a:round/>
              <a:headEnd type="none" w="med" len="med"/>
              <a:tailEnd type="none" w="med" len="med"/>
            </a:ln>
          </p:spPr>
        </p:sp>
        <p:grpSp>
          <p:nvGrpSpPr>
            <p:cNvPr id="31802" name="组合 284750"/>
            <p:cNvGrpSpPr/>
            <p:nvPr/>
          </p:nvGrpSpPr>
          <p:grpSpPr>
            <a:xfrm>
              <a:off x="314" y="1344"/>
              <a:ext cx="4929" cy="1245"/>
              <a:chOff x="314" y="1344"/>
              <a:chExt cx="4929" cy="1245"/>
            </a:xfrm>
          </p:grpSpPr>
          <p:sp>
            <p:nvSpPr>
              <p:cNvPr id="31803" name="Line 190"/>
              <p:cNvSpPr/>
              <p:nvPr/>
            </p:nvSpPr>
            <p:spPr>
              <a:xfrm flipH="1">
                <a:off x="314" y="2589"/>
                <a:ext cx="508" cy="0"/>
              </a:xfrm>
              <a:prstGeom prst="line">
                <a:avLst/>
              </a:prstGeom>
              <a:ln w="12700" cap="flat" cmpd="sng">
                <a:solidFill>
                  <a:schemeClr val="tx1"/>
                </a:solidFill>
                <a:prstDash val="solid"/>
                <a:round/>
                <a:headEnd type="none" w="med" len="med"/>
                <a:tailEnd type="none" w="med" len="med"/>
              </a:ln>
            </p:spPr>
          </p:sp>
          <p:sp>
            <p:nvSpPr>
              <p:cNvPr id="31804" name="Line 191"/>
              <p:cNvSpPr/>
              <p:nvPr/>
            </p:nvSpPr>
            <p:spPr>
              <a:xfrm flipV="1">
                <a:off x="314" y="1496"/>
                <a:ext cx="0" cy="1093"/>
              </a:xfrm>
              <a:prstGeom prst="line">
                <a:avLst/>
              </a:prstGeom>
              <a:ln w="12700" cap="flat" cmpd="sng">
                <a:solidFill>
                  <a:schemeClr val="tx1"/>
                </a:solidFill>
                <a:prstDash val="solid"/>
                <a:round/>
                <a:headEnd type="none" w="med" len="med"/>
                <a:tailEnd type="none" w="med" len="med"/>
              </a:ln>
            </p:spPr>
          </p:sp>
          <p:sp>
            <p:nvSpPr>
              <p:cNvPr id="31805" name="Line 192"/>
              <p:cNvSpPr/>
              <p:nvPr/>
            </p:nvSpPr>
            <p:spPr>
              <a:xfrm>
                <a:off x="314" y="1496"/>
                <a:ext cx="2363" cy="0"/>
              </a:xfrm>
              <a:prstGeom prst="line">
                <a:avLst/>
              </a:prstGeom>
              <a:ln w="12700" cap="flat" cmpd="sng">
                <a:solidFill>
                  <a:schemeClr val="tx1"/>
                </a:solidFill>
                <a:prstDash val="solid"/>
                <a:round/>
                <a:headEnd type="none" w="med" len="med"/>
                <a:tailEnd type="none" w="med" len="med"/>
              </a:ln>
            </p:spPr>
          </p:sp>
          <p:sp>
            <p:nvSpPr>
              <p:cNvPr id="31806" name="Line 195"/>
              <p:cNvSpPr/>
              <p:nvPr/>
            </p:nvSpPr>
            <p:spPr>
              <a:xfrm flipH="1">
                <a:off x="4735" y="2589"/>
                <a:ext cx="508" cy="0"/>
              </a:xfrm>
              <a:prstGeom prst="line">
                <a:avLst/>
              </a:prstGeom>
              <a:ln w="12700" cap="flat" cmpd="sng">
                <a:solidFill>
                  <a:schemeClr val="tx1"/>
                </a:solidFill>
                <a:prstDash val="solid"/>
                <a:round/>
                <a:headEnd type="none" w="med" len="med"/>
                <a:tailEnd type="none" w="med" len="med"/>
              </a:ln>
            </p:spPr>
          </p:sp>
          <p:sp>
            <p:nvSpPr>
              <p:cNvPr id="31807" name="Line 196"/>
              <p:cNvSpPr/>
              <p:nvPr/>
            </p:nvSpPr>
            <p:spPr>
              <a:xfrm flipV="1">
                <a:off x="5242" y="1496"/>
                <a:ext cx="0" cy="1093"/>
              </a:xfrm>
              <a:prstGeom prst="line">
                <a:avLst/>
              </a:prstGeom>
              <a:ln w="12700" cap="flat" cmpd="sng">
                <a:solidFill>
                  <a:schemeClr val="tx1"/>
                </a:solidFill>
                <a:prstDash val="solid"/>
                <a:round/>
                <a:headEnd type="none" w="med" len="med"/>
                <a:tailEnd type="none" w="med" len="med"/>
              </a:ln>
            </p:spPr>
          </p:sp>
          <p:sp>
            <p:nvSpPr>
              <p:cNvPr id="31808" name="Line 197"/>
              <p:cNvSpPr/>
              <p:nvPr/>
            </p:nvSpPr>
            <p:spPr>
              <a:xfrm>
                <a:off x="2677" y="1344"/>
                <a:ext cx="0" cy="279"/>
              </a:xfrm>
              <a:prstGeom prst="line">
                <a:avLst/>
              </a:prstGeom>
              <a:ln w="38100" cap="flat" cmpd="sng">
                <a:solidFill>
                  <a:srgbClr val="0033CC"/>
                </a:solidFill>
                <a:prstDash val="solid"/>
                <a:round/>
                <a:headEnd type="none" w="med" len="med"/>
                <a:tailEnd type="none" w="med" len="med"/>
              </a:ln>
            </p:spPr>
          </p:sp>
          <p:sp>
            <p:nvSpPr>
              <p:cNvPr id="31809" name="Line 198"/>
              <p:cNvSpPr/>
              <p:nvPr/>
            </p:nvSpPr>
            <p:spPr>
              <a:xfrm>
                <a:off x="2753" y="1420"/>
                <a:ext cx="0" cy="127"/>
              </a:xfrm>
              <a:prstGeom prst="line">
                <a:avLst/>
              </a:prstGeom>
              <a:ln w="25400" cap="flat" cmpd="sng">
                <a:solidFill>
                  <a:srgbClr val="0033CC"/>
                </a:solidFill>
                <a:prstDash val="solid"/>
                <a:round/>
                <a:headEnd type="none" w="med" len="med"/>
                <a:tailEnd type="none" w="med" len="med"/>
              </a:ln>
            </p:spPr>
          </p:sp>
        </p:grpSp>
      </p:grpSp>
      <p:graphicFrame>
        <p:nvGraphicFramePr>
          <p:cNvPr id="284759" name="Object 203"/>
          <p:cNvGraphicFramePr/>
          <p:nvPr/>
        </p:nvGraphicFramePr>
        <p:xfrm>
          <a:off x="4448175" y="1298575"/>
          <a:ext cx="319088" cy="398463"/>
        </p:xfrm>
        <a:graphic>
          <a:graphicData uri="http://schemas.openxmlformats.org/presentationml/2006/ole">
            <mc:AlternateContent xmlns:mc="http://schemas.openxmlformats.org/markup-compatibility/2006">
              <mc:Choice xmlns:v="urn:schemas-microsoft-com:vml" Requires="v">
                <p:oleObj spid="_x0000_s3170" name="" r:id="rId2" imgW="177800" imgH="227965" progId="Equation.DSMT4">
                  <p:embed/>
                </p:oleObj>
              </mc:Choice>
              <mc:Fallback>
                <p:oleObj name="" r:id="rId2" imgW="177800" imgH="227965" progId="Equation.DSMT4">
                  <p:embed/>
                  <p:pic>
                    <p:nvPicPr>
                      <p:cNvPr id="0" name="图片 3169"/>
                      <p:cNvPicPr/>
                      <p:nvPr/>
                    </p:nvPicPr>
                    <p:blipFill>
                      <a:blip r:embed="rId3"/>
                      <a:stretch>
                        <a:fillRect/>
                      </a:stretch>
                    </p:blipFill>
                    <p:spPr>
                      <a:xfrm>
                        <a:off x="4448175" y="1298575"/>
                        <a:ext cx="319088" cy="398463"/>
                      </a:xfrm>
                      <a:prstGeom prst="rect">
                        <a:avLst/>
                      </a:prstGeom>
                      <a:noFill/>
                      <a:ln w="38100">
                        <a:noFill/>
                        <a:miter/>
                      </a:ln>
                    </p:spPr>
                  </p:pic>
                </p:oleObj>
              </mc:Fallback>
            </mc:AlternateContent>
          </a:graphicData>
        </a:graphic>
      </p:graphicFrame>
      <p:sp>
        <p:nvSpPr>
          <p:cNvPr id="31811" name="文本框 284759"/>
          <p:cNvSpPr txBox="1"/>
          <p:nvPr/>
        </p:nvSpPr>
        <p:spPr>
          <a:xfrm>
            <a:off x="1704975" y="2495550"/>
            <a:ext cx="1076325" cy="398780"/>
          </a:xfrm>
          <a:prstGeom prst="rect">
            <a:avLst/>
          </a:prstGeom>
          <a:noFill/>
          <a:ln w="9525">
            <a:noFill/>
          </a:ln>
        </p:spPr>
        <p:txBody>
          <a:bodyPr anchor="t">
            <a:spAutoFit/>
          </a:bodyPr>
          <a:p>
            <a:pPr algn="ct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P</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型</a:t>
            </a:r>
            <a:endPar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31812" name="文本框 284760"/>
          <p:cNvSpPr txBox="1"/>
          <p:nvPr/>
        </p:nvSpPr>
        <p:spPr>
          <a:xfrm>
            <a:off x="6064250" y="2509838"/>
            <a:ext cx="1076325" cy="398780"/>
          </a:xfrm>
          <a:prstGeom prst="rect">
            <a:avLst/>
          </a:prstGeom>
          <a:noFill/>
          <a:ln w="9525">
            <a:noFill/>
          </a:ln>
        </p:spPr>
        <p:txBody>
          <a:bodyPr anchor="t">
            <a:spAutoFit/>
          </a:bodyPr>
          <a:p>
            <a:pPr algn="ctr"/>
            <a:r>
              <a:rPr lang="en-US" altLang="zh-CN" sz="2000" b="1" dirty="0">
                <a:solidFill>
                  <a:srgbClr val="008000"/>
                </a:solidFill>
                <a:latin typeface="黑体" panose="02010609060101010101" pitchFamily="2" charset="-122"/>
                <a:ea typeface="黑体" panose="02010609060101010101" pitchFamily="2" charset="-122"/>
                <a:cs typeface="黑体" panose="02010609060101010101" pitchFamily="2" charset="-122"/>
              </a:rPr>
              <a:t>N</a:t>
            </a:r>
            <a:r>
              <a:rPr lang="zh-CN" altLang="en-US" sz="2000" b="1" dirty="0">
                <a:solidFill>
                  <a:srgbClr val="008000"/>
                </a:solidFill>
                <a:latin typeface="黑体" panose="02010609060101010101" pitchFamily="2" charset="-122"/>
                <a:ea typeface="黑体" panose="02010609060101010101" pitchFamily="2" charset="-122"/>
                <a:cs typeface="黑体" panose="02010609060101010101" pitchFamily="2" charset="-122"/>
              </a:rPr>
              <a:t>型</a:t>
            </a:r>
            <a:endParaRPr lang="zh-CN" altLang="en-US" sz="2000" b="1" dirty="0">
              <a:solidFill>
                <a:srgbClr val="008000"/>
              </a:solidFill>
              <a:latin typeface="黑体" panose="02010609060101010101" pitchFamily="2" charset="-122"/>
              <a:ea typeface="黑体" panose="02010609060101010101" pitchFamily="2" charset="-122"/>
              <a:cs typeface="黑体" panose="02010609060101010101" pitchFamily="2" charset="-122"/>
            </a:endParaRPr>
          </a:p>
        </p:txBody>
      </p:sp>
      <p:sp>
        <p:nvSpPr>
          <p:cNvPr id="284766" name="Line 201"/>
          <p:cNvSpPr/>
          <p:nvPr/>
        </p:nvSpPr>
        <p:spPr>
          <a:xfrm flipV="1">
            <a:off x="3675063" y="2200275"/>
            <a:ext cx="1544637" cy="0"/>
          </a:xfrm>
          <a:prstGeom prst="line">
            <a:avLst/>
          </a:prstGeom>
          <a:ln w="38100" cap="flat" cmpd="sng">
            <a:solidFill>
              <a:srgbClr val="FF3399"/>
            </a:solidFill>
            <a:prstDash val="solid"/>
            <a:round/>
            <a:headEnd type="none" w="med" len="med"/>
            <a:tailEnd type="arrow" w="med" len="lg"/>
          </a:ln>
        </p:spPr>
      </p:sp>
      <p:sp>
        <p:nvSpPr>
          <p:cNvPr id="178378" name="Text Box 202"/>
          <p:cNvSpPr txBox="1"/>
          <p:nvPr/>
        </p:nvSpPr>
        <p:spPr>
          <a:xfrm>
            <a:off x="4937125" y="1762125"/>
            <a:ext cx="1330325" cy="400050"/>
          </a:xfrm>
          <a:prstGeom prst="rect">
            <a:avLst/>
          </a:prstGeom>
          <a:noFill/>
          <a:ln w="9525">
            <a:noFill/>
          </a:ln>
        </p:spPr>
        <p:txBody>
          <a:bodyPr lIns="90000" tIns="46800" rIns="90000" bIns="46800" anchor="t">
            <a:spAutoFit/>
          </a:bodyPr>
          <a:p>
            <a:r>
              <a:rPr lang="zh-CN" altLang="en-US" sz="2000" b="1" dirty="0">
                <a:solidFill>
                  <a:srgbClr val="FF3399"/>
                </a:solidFill>
                <a:latin typeface="黑体" panose="02010609060101010101" pitchFamily="2" charset="-122"/>
                <a:ea typeface="黑体" panose="02010609060101010101" pitchFamily="2" charset="-122"/>
                <a:cs typeface="黑体" panose="02010609060101010101" pitchFamily="2" charset="-122"/>
              </a:rPr>
              <a:t>外电场</a:t>
            </a:r>
            <a:r>
              <a:rPr lang="en-US" altLang="zh-CN" sz="2000" b="1" i="1">
                <a:solidFill>
                  <a:srgbClr val="FF3399"/>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3399"/>
                </a:solidFill>
                <a:latin typeface="黑体" panose="02010609060101010101" pitchFamily="2" charset="-122"/>
                <a:ea typeface="黑体" panose="02010609060101010101" pitchFamily="2" charset="-122"/>
                <a:cs typeface="黑体" panose="02010609060101010101" pitchFamily="2" charset="-122"/>
              </a:rPr>
              <a:t>F</a:t>
            </a:r>
            <a:endParaRPr lang="en-US" altLang="zh-CN" sz="2000" b="1" baseline="-25000">
              <a:solidFill>
                <a:srgbClr val="FF3399"/>
              </a:solidFill>
              <a:latin typeface="黑体" panose="02010609060101010101" pitchFamily="2" charset="-122"/>
              <a:ea typeface="黑体" panose="02010609060101010101" pitchFamily="2" charset="-122"/>
              <a:cs typeface="黑体" panose="02010609060101010101" pitchFamily="2" charset="-122"/>
            </a:endParaRPr>
          </a:p>
        </p:txBody>
      </p:sp>
      <p:sp>
        <p:nvSpPr>
          <p:cNvPr id="284768" name="圆角矩形标注 284767"/>
          <p:cNvSpPr/>
          <p:nvPr/>
        </p:nvSpPr>
        <p:spPr>
          <a:xfrm>
            <a:off x="3227388" y="2487613"/>
            <a:ext cx="2406650" cy="2017712"/>
          </a:xfrm>
          <a:prstGeom prst="wedgeRoundRectCallout">
            <a:avLst>
              <a:gd name="adj1" fmla="val 85292"/>
              <a:gd name="adj2" fmla="val 62667"/>
              <a:gd name="adj3" fmla="val 16667"/>
            </a:avLst>
          </a:prstGeom>
          <a:noFill/>
          <a:ln w="9525" cap="flat" cmpd="sng">
            <a:solidFill>
              <a:srgbClr val="FF0000"/>
            </a:solidFill>
            <a:prstDash val="solid"/>
            <a:miter/>
            <a:headEnd type="none" w="med" len="med"/>
            <a:tailEnd type="none" w="med" len="med"/>
          </a:ln>
        </p:spPr>
        <p:txBody>
          <a:bodyPr anchor="t"/>
          <a:p>
            <a:pPr algn="ctr">
              <a:spcBef>
                <a:spcPct val="0"/>
              </a:spcBef>
            </a:pPr>
            <a:endParaRPr lang="zh-CN" sz="1800" b="1" dirty="0">
              <a:latin typeface="黑体" panose="02010609060101010101" pitchFamily="2" charset="-122"/>
              <a:ea typeface="黑体" panose="02010609060101010101" pitchFamily="2" charset="-122"/>
            </a:endParaRPr>
          </a:p>
        </p:txBody>
      </p:sp>
      <p:sp>
        <p:nvSpPr>
          <p:cNvPr id="284769" name="文本框 284768"/>
          <p:cNvSpPr txBox="1"/>
          <p:nvPr/>
        </p:nvSpPr>
        <p:spPr>
          <a:xfrm>
            <a:off x="5721350" y="4700588"/>
            <a:ext cx="2327275" cy="398780"/>
          </a:xfrm>
          <a:prstGeom prst="rect">
            <a:avLst/>
          </a:prstGeom>
          <a:noFill/>
          <a:ln w="9525">
            <a:noFill/>
          </a:ln>
        </p:spPr>
        <p:txBody>
          <a:bodyPr anchor="t">
            <a:spAutoFit/>
          </a:bodyPr>
          <a:p>
            <a:pPr algn="ct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总电场</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0000"/>
                </a:solidFill>
                <a:latin typeface="黑体" panose="02010609060101010101" pitchFamily="2" charset="-122"/>
                <a:ea typeface="黑体" panose="02010609060101010101" pitchFamily="2" charset="-122"/>
                <a:cs typeface="黑体" panose="02010609060101010101" pitchFamily="2" charset="-122"/>
              </a:rPr>
              <a:t>0</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0000"/>
                </a:solidFill>
                <a:latin typeface="黑体" panose="02010609060101010101" pitchFamily="2" charset="-122"/>
                <a:ea typeface="黑体" panose="02010609060101010101" pitchFamily="2" charset="-122"/>
                <a:cs typeface="黑体" panose="02010609060101010101" pitchFamily="2" charset="-122"/>
              </a:rPr>
              <a:t>F</a:t>
            </a:r>
            <a:endParaRPr lang="en-US" altLang="zh-CN" sz="2000" b="1" i="1" baseline="-2500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84770" name="Line 977"/>
          <p:cNvSpPr/>
          <p:nvPr/>
        </p:nvSpPr>
        <p:spPr>
          <a:xfrm flipV="1">
            <a:off x="7145338" y="1552575"/>
            <a:ext cx="617537" cy="3132138"/>
          </a:xfrm>
          <a:prstGeom prst="line">
            <a:avLst/>
          </a:prstGeom>
          <a:ln w="9525" cap="flat" cmpd="sng">
            <a:solidFill>
              <a:srgbClr val="00CC00"/>
            </a:solidFill>
            <a:prstDash val="lgDash"/>
            <a:round/>
            <a:headEnd type="none" w="med" len="med"/>
            <a:tailEnd type="triangle" w="med" len="med"/>
          </a:ln>
        </p:spPr>
      </p:sp>
      <p:sp>
        <p:nvSpPr>
          <p:cNvPr id="284771" name="Oval 978"/>
          <p:cNvSpPr/>
          <p:nvPr/>
        </p:nvSpPr>
        <p:spPr>
          <a:xfrm>
            <a:off x="6704013" y="4727575"/>
            <a:ext cx="1171575" cy="388938"/>
          </a:xfrm>
          <a:prstGeom prst="ellipse">
            <a:avLst/>
          </a:prstGeom>
          <a:noFill/>
          <a:ln w="19050" cap="flat" cmpd="sng">
            <a:solidFill>
              <a:srgbClr val="00CC00"/>
            </a:solidFill>
            <a:prstDash val="lgDash"/>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4772" name="Text Box 13"/>
          <p:cNvSpPr txBox="1"/>
          <p:nvPr/>
        </p:nvSpPr>
        <p:spPr>
          <a:xfrm>
            <a:off x="6170930" y="779780"/>
            <a:ext cx="2694305" cy="769620"/>
          </a:xfrm>
          <a:prstGeom prst="rect">
            <a:avLst/>
          </a:prstGeom>
          <a:solidFill>
            <a:srgbClr val="99FFCC">
              <a:alpha val="50000"/>
            </a:srgbClr>
          </a:solidFill>
          <a:ln w="9525">
            <a:noFill/>
          </a:ln>
        </p:spPr>
        <p:txBody>
          <a:bodyPr wrap="square" lIns="90000" tIns="46800" rIns="90000" bIns="46800" anchor="t">
            <a:spAutoFit/>
          </a:bodyPr>
          <a:p>
            <a:pPr algn="ctr"/>
            <a:r>
              <a:rPr lang="en-US" altLang="zh-CN"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a:t>
            </a:r>
            <a:r>
              <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结平衡状态被打破</a:t>
            </a:r>
            <a:r>
              <a:rPr lang="en-US" altLang="zh-CN"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有利于多子扩散</a:t>
            </a:r>
            <a:endPar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284773" name="Text Box 13"/>
          <p:cNvSpPr txBox="1"/>
          <p:nvPr/>
        </p:nvSpPr>
        <p:spPr>
          <a:xfrm>
            <a:off x="401638" y="5253038"/>
            <a:ext cx="2536825" cy="1323340"/>
          </a:xfrm>
          <a:prstGeom prst="rect">
            <a:avLst/>
          </a:prstGeom>
          <a:noFill/>
          <a:ln w="9525">
            <a:noFill/>
          </a:ln>
        </p:spPr>
        <p:txBody>
          <a:bodyPr lIns="90000" tIns="46800" rIns="90000" bIns="46800" anchor="t">
            <a:spAutoFit/>
          </a:bodyPr>
          <a:p>
            <a:r>
              <a:rPr lang="zh-CN" altLang="en-US" sz="2000" b="1" dirty="0">
                <a:latin typeface="黑体" panose="02010609060101010101" pitchFamily="2" charset="-122"/>
                <a:ea typeface="黑体" panose="02010609060101010101" pitchFamily="2" charset="-122"/>
                <a:cs typeface="黑体" panose="02010609060101010101" pitchFamily="2" charset="-122"/>
              </a:rPr>
              <a:t>多子进入</a:t>
            </a:r>
            <a:r>
              <a:rPr lang="en-US" altLang="zh-CN" sz="2000" b="1" dirty="0">
                <a:latin typeface="黑体" panose="02010609060101010101" pitchFamily="2" charset="-122"/>
                <a:ea typeface="黑体" panose="02010609060101010101" pitchFamily="2" charset="-122"/>
                <a:cs typeface="黑体" panose="02010609060101010101" pitchFamily="2" charset="-122"/>
              </a:rPr>
              <a:t>PN</a:t>
            </a:r>
            <a:r>
              <a:rPr lang="zh-CN" altLang="en-US" sz="2000" b="1" dirty="0">
                <a:latin typeface="黑体" panose="02010609060101010101" pitchFamily="2" charset="-122"/>
                <a:ea typeface="黑体" panose="02010609060101010101" pitchFamily="2" charset="-122"/>
                <a:cs typeface="黑体" panose="02010609060101010101" pitchFamily="2" charset="-122"/>
              </a:rPr>
              <a:t>结</a:t>
            </a:r>
            <a:r>
              <a:rPr lang="en-US" altLang="zh-CN" sz="2000" b="1" dirty="0">
                <a:latin typeface="黑体" panose="02010609060101010101" pitchFamily="2" charset="-122"/>
                <a:ea typeface="黑体" panose="02010609060101010101" pitchFamily="2" charset="-122"/>
                <a:cs typeface="黑体" panose="02010609060101010101" pitchFamily="2" charset="-122"/>
              </a:rPr>
              <a:t>,</a:t>
            </a:r>
            <a:r>
              <a:rPr lang="zh-CN" altLang="en-US" sz="2000" b="1" dirty="0">
                <a:latin typeface="黑体" panose="02010609060101010101" pitchFamily="2" charset="-122"/>
                <a:ea typeface="黑体" panose="02010609060101010101" pitchFamily="2" charset="-122"/>
                <a:cs typeface="黑体" panose="02010609060101010101" pitchFamily="2" charset="-122"/>
              </a:rPr>
              <a:t>中和了</a:t>
            </a:r>
            <a:r>
              <a:rPr lang="en-US" altLang="zh-CN" sz="2000" b="1" dirty="0">
                <a:latin typeface="黑体" panose="02010609060101010101" pitchFamily="2" charset="-122"/>
                <a:ea typeface="黑体" panose="02010609060101010101" pitchFamily="2" charset="-122"/>
                <a:cs typeface="黑体" panose="02010609060101010101" pitchFamily="2" charset="-122"/>
              </a:rPr>
              <a:t>PN</a:t>
            </a:r>
            <a:r>
              <a:rPr lang="zh-CN" altLang="en-US" sz="2000" b="1" dirty="0">
                <a:latin typeface="黑体" panose="02010609060101010101" pitchFamily="2" charset="-122"/>
                <a:ea typeface="黑体" panose="02010609060101010101" pitchFamily="2" charset="-122"/>
                <a:cs typeface="黑体" panose="02010609060101010101" pitchFamily="2" charset="-122"/>
              </a:rPr>
              <a:t>结内的</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带电离子</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en-US" altLang="zh-CN" sz="2000" b="1" dirty="0">
                <a:latin typeface="黑体" panose="02010609060101010101" pitchFamily="2" charset="-122"/>
                <a:ea typeface="黑体" panose="02010609060101010101" pitchFamily="2" charset="-122"/>
                <a:cs typeface="黑体" panose="02010609060101010101" pitchFamily="2" charset="-122"/>
              </a:rPr>
              <a:t>PN</a:t>
            </a:r>
            <a:r>
              <a:rPr lang="zh-CN" altLang="en-US" sz="2000" b="1" dirty="0">
                <a:latin typeface="黑体" panose="02010609060101010101" pitchFamily="2" charset="-122"/>
                <a:ea typeface="黑体" panose="02010609060101010101" pitchFamily="2" charset="-122"/>
                <a:cs typeface="黑体" panose="02010609060101010101" pitchFamily="2" charset="-122"/>
              </a:rPr>
              <a:t>结区空间电荷量减少</a:t>
            </a:r>
            <a:r>
              <a:rPr lang="en-US" altLang="zh-CN" sz="2000" b="1">
                <a:latin typeface="黑体" panose="02010609060101010101" pitchFamily="2" charset="-122"/>
                <a:ea typeface="黑体" panose="02010609060101010101" pitchFamily="2" charset="-122"/>
                <a:cs typeface="黑体" panose="02010609060101010101" pitchFamily="2" charset="-122"/>
              </a:rPr>
              <a:t>,</a:t>
            </a: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PN</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结变薄</a:t>
            </a:r>
            <a:endPar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84774" name="矩形 284773"/>
          <p:cNvSpPr/>
          <p:nvPr/>
        </p:nvSpPr>
        <p:spPr>
          <a:xfrm>
            <a:off x="2767013" y="2360613"/>
            <a:ext cx="1020762" cy="2220912"/>
          </a:xfrm>
          <a:prstGeom prst="rect">
            <a:avLst/>
          </a:prstGeom>
          <a:solidFill>
            <a:srgbClr val="00FFFF"/>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sp>
        <p:nvSpPr>
          <p:cNvPr id="284775" name="矩形 284774"/>
          <p:cNvSpPr/>
          <p:nvPr/>
        </p:nvSpPr>
        <p:spPr>
          <a:xfrm>
            <a:off x="5027613" y="2349500"/>
            <a:ext cx="1020762" cy="2220913"/>
          </a:xfrm>
          <a:prstGeom prst="rect">
            <a:avLst/>
          </a:prstGeom>
          <a:solidFill>
            <a:srgbClr val="00FFFF"/>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sp>
        <p:nvSpPr>
          <p:cNvPr id="284779" name="Text Box 13"/>
          <p:cNvSpPr txBox="1"/>
          <p:nvPr/>
        </p:nvSpPr>
        <p:spPr>
          <a:xfrm>
            <a:off x="3384550" y="5313363"/>
            <a:ext cx="3327400" cy="1323340"/>
          </a:xfrm>
          <a:prstGeom prst="rect">
            <a:avLst/>
          </a:prstGeom>
          <a:noFill/>
          <a:ln w="9525">
            <a:noFill/>
          </a:ln>
        </p:spPr>
        <p:txBody>
          <a:bodyPr lIns="90000" tIns="46800" rIns="90000" bIns="46800" anchor="t">
            <a:spAutoFit/>
          </a:bodyPr>
          <a:p>
            <a:r>
              <a:rPr lang="zh-CN" altLang="en-US" sz="2000" b="1" dirty="0">
                <a:latin typeface="黑体" panose="02010609060101010101" pitchFamily="2" charset="-122"/>
                <a:ea typeface="黑体" panose="02010609060101010101" pitchFamily="2" charset="-122"/>
              </a:rPr>
              <a:t>有利于多子的扩散运动，形成扩散电流，此时扩散电流大、漂移电流很小而忽略，</a:t>
            </a:r>
            <a:r>
              <a:rPr lang="zh-CN" altLang="en-US" sz="2000" b="1" dirty="0">
                <a:latin typeface="黑体" panose="02010609060101010101" pitchFamily="2" charset="-122"/>
                <a:ea typeface="黑体" panose="02010609060101010101" pitchFamily="2" charset="-122"/>
                <a:sym typeface="Symbol" panose="05050102010706020507" pitchFamily="18" charset="2"/>
              </a:rPr>
              <a:t>因此</a:t>
            </a:r>
            <a:r>
              <a:rPr lang="zh-CN" altLang="en-US" sz="2000" b="1" dirty="0">
                <a:solidFill>
                  <a:srgbClr val="FF3300"/>
                </a:solidFill>
                <a:latin typeface="黑体" panose="02010609060101010101" pitchFamily="2" charset="-122"/>
                <a:ea typeface="黑体" panose="02010609060101010101" pitchFamily="2" charset="-122"/>
                <a:sym typeface="Symbol" panose="05050102010706020507" pitchFamily="18" charset="2"/>
              </a:rPr>
              <a:t>电流由扩散电流决定</a:t>
            </a:r>
            <a:r>
              <a:rPr lang="zh-CN" altLang="en-US" sz="2000" b="1" dirty="0">
                <a:solidFill>
                  <a:schemeClr val="folHlink"/>
                </a:solidFill>
                <a:latin typeface="黑体" panose="02010609060101010101" pitchFamily="2" charset="-122"/>
                <a:ea typeface="黑体" panose="02010609060101010101" pitchFamily="2" charset="-122"/>
                <a:sym typeface="Symbol" panose="05050102010706020507" pitchFamily="18" charset="2"/>
              </a:rPr>
              <a:t>。</a:t>
            </a:r>
            <a:endParaRPr lang="zh-CN" altLang="en-US" sz="2000" b="1" dirty="0">
              <a:solidFill>
                <a:schemeClr val="folHlink"/>
              </a:solidFill>
              <a:latin typeface="黑体" panose="02010609060101010101" pitchFamily="2" charset="-122"/>
              <a:ea typeface="黑体" panose="02010609060101010101" pitchFamily="2" charset="-122"/>
              <a:sym typeface="Symbol" panose="05050102010706020507" pitchFamily="18" charset="2"/>
            </a:endParaRPr>
          </a:p>
        </p:txBody>
      </p:sp>
      <p:sp>
        <p:nvSpPr>
          <p:cNvPr id="31826" name="文本框 284789"/>
          <p:cNvSpPr txBox="1"/>
          <p:nvPr/>
        </p:nvSpPr>
        <p:spPr>
          <a:xfrm>
            <a:off x="54293" y="992823"/>
            <a:ext cx="4686300" cy="461645"/>
          </a:xfrm>
          <a:prstGeom prst="rect">
            <a:avLst/>
          </a:prstGeom>
          <a:noFill/>
          <a:ln w="38100">
            <a:noFill/>
          </a:ln>
        </p:spPr>
        <p:txBody>
          <a:bodyPr lIns="90000" tIns="46800" rIns="90000" bIns="46800" anchor="ctr">
            <a:spAutoFit/>
          </a:bodyPr>
          <a:p>
            <a:pPr algn="ctr"/>
            <a:r>
              <a:rPr lang="en-US" altLang="zh-CN" sz="2400" b="1">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a:t>
            </a:r>
            <a:r>
              <a:rPr lang="zh-CN" altLang="en-US" sz="24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结</a:t>
            </a:r>
            <a:r>
              <a:rPr lang="en-US" altLang="zh-CN" sz="2400" b="1">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 junction)</a:t>
            </a:r>
            <a:r>
              <a:rPr lang="zh-CN" altLang="en-US" sz="2400" b="1" dirty="0">
                <a:solidFill>
                  <a:srgbClr val="CC3300"/>
                </a:solidFill>
                <a:latin typeface="黑体" panose="02010609060101010101" pitchFamily="2" charset="-122"/>
                <a:ea typeface="黑体" panose="02010609060101010101" pitchFamily="2" charset="-122"/>
                <a:cs typeface="黑体" panose="02010609060101010101" pitchFamily="2" charset="-122"/>
              </a:rPr>
              <a:t>正向</a:t>
            </a:r>
            <a:r>
              <a:rPr lang="zh-CN" altLang="en-US" sz="24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偏置</a:t>
            </a:r>
            <a:endParaRPr lang="zh-CN" altLang="en-US" sz="24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284791" name="直接连接符 284790"/>
          <p:cNvSpPr/>
          <p:nvPr/>
        </p:nvSpPr>
        <p:spPr>
          <a:xfrm>
            <a:off x="1692275" y="4292600"/>
            <a:ext cx="1982788" cy="0"/>
          </a:xfrm>
          <a:prstGeom prst="line">
            <a:avLst/>
          </a:prstGeom>
          <a:ln w="25400" cap="flat" cmpd="sng">
            <a:solidFill>
              <a:schemeClr val="folHlink"/>
            </a:solidFill>
            <a:prstDash val="solid"/>
            <a:round/>
            <a:headEnd type="none" w="med" len="med"/>
            <a:tailEnd type="triangle" w="med" len="med"/>
          </a:ln>
        </p:spPr>
      </p:sp>
      <p:sp>
        <p:nvSpPr>
          <p:cNvPr id="284792" name="直接连接符 284791"/>
          <p:cNvSpPr/>
          <p:nvPr/>
        </p:nvSpPr>
        <p:spPr>
          <a:xfrm flipH="1">
            <a:off x="5084763" y="3646488"/>
            <a:ext cx="2141537" cy="0"/>
          </a:xfrm>
          <a:prstGeom prst="line">
            <a:avLst/>
          </a:prstGeom>
          <a:ln w="25400" cap="flat" cmpd="sng">
            <a:solidFill>
              <a:schemeClr val="folHlink"/>
            </a:solidFill>
            <a:prstDash val="solid"/>
            <a:round/>
            <a:headEnd type="none" w="med" len="med"/>
            <a:tailEnd type="triangle" w="med" len="med"/>
          </a:ln>
        </p:spPr>
      </p:sp>
      <p:grpSp>
        <p:nvGrpSpPr>
          <p:cNvPr id="284793" name="组合 284792"/>
          <p:cNvGrpSpPr/>
          <p:nvPr/>
        </p:nvGrpSpPr>
        <p:grpSpPr>
          <a:xfrm>
            <a:off x="1181100" y="2811463"/>
            <a:ext cx="6534150" cy="685800"/>
            <a:chOff x="-336" y="408"/>
            <a:chExt cx="4032" cy="432"/>
          </a:xfrm>
        </p:grpSpPr>
        <p:sp>
          <p:nvSpPr>
            <p:cNvPr id="31830" name="右箭头 284793"/>
            <p:cNvSpPr/>
            <p:nvPr/>
          </p:nvSpPr>
          <p:spPr>
            <a:xfrm>
              <a:off x="-336" y="408"/>
              <a:ext cx="4032" cy="432"/>
            </a:xfrm>
            <a:prstGeom prst="rightArrow">
              <a:avLst>
                <a:gd name="adj1" fmla="val 50000"/>
                <a:gd name="adj2" fmla="val 233290"/>
              </a:avLst>
            </a:prstGeom>
            <a:solidFill>
              <a:srgbClr val="FF99CC"/>
            </a:solidFill>
            <a:ln w="9525" cap="flat" cmpd="sng">
              <a:solidFill>
                <a:schemeClr val="tx1"/>
              </a:solidFill>
              <a:prstDash val="solid"/>
              <a:miter/>
              <a:headEnd type="none" w="med" len="med"/>
              <a:tailEnd type="none" w="med" len="med"/>
            </a:ln>
          </p:spPr>
          <p:txBody>
            <a:bodyPr anchor="t"/>
            <a:p>
              <a:pPr algn="ctr"/>
              <a:endParaRPr lang="zh-CN" altLang="en-US" b="1">
                <a:latin typeface="黑体" panose="02010609060101010101" pitchFamily="2" charset="-122"/>
                <a:ea typeface="黑体" panose="02010609060101010101" pitchFamily="2" charset="-122"/>
              </a:endParaRPr>
            </a:p>
          </p:txBody>
        </p:sp>
        <p:sp>
          <p:nvSpPr>
            <p:cNvPr id="31831" name="文本框 284794"/>
            <p:cNvSpPr txBox="1"/>
            <p:nvPr/>
          </p:nvSpPr>
          <p:spPr>
            <a:xfrm>
              <a:off x="912" y="480"/>
              <a:ext cx="1068" cy="290"/>
            </a:xfrm>
            <a:prstGeom prst="rect">
              <a:avLst/>
            </a:prstGeom>
            <a:noFill/>
            <a:ln w="9525">
              <a:noFill/>
            </a:ln>
          </p:spPr>
          <p:txBody>
            <a:bodyPr anchor="t">
              <a:spAutoFit/>
            </a:bodyPr>
            <a:p>
              <a:r>
                <a:rPr lang="zh-CN" altLang="en-US" sz="2400" b="1" dirty="0">
                  <a:solidFill>
                    <a:srgbClr val="CC3300"/>
                  </a:solidFill>
                  <a:latin typeface="黑体" panose="02010609060101010101" pitchFamily="2" charset="-122"/>
                  <a:ea typeface="黑体" panose="02010609060101010101" pitchFamily="2" charset="-122"/>
                  <a:sym typeface="Symbol" panose="05050102010706020507" pitchFamily="18" charset="2"/>
                </a:rPr>
                <a:t>正向电流</a:t>
              </a:r>
              <a:endParaRPr lang="zh-CN" altLang="en-US" sz="2400" b="1" dirty="0">
                <a:solidFill>
                  <a:srgbClr val="CC3300"/>
                </a:solidFill>
                <a:latin typeface="黑体" panose="02010609060101010101" pitchFamily="2" charset="-122"/>
                <a:ea typeface="黑体" panose="02010609060101010101" pitchFamily="2" charset="-122"/>
                <a:sym typeface="Symbol" panose="05050102010706020507" pitchFamily="18" charset="2"/>
              </a:endParaRPr>
            </a:p>
          </p:txBody>
        </p:sp>
      </p:grpSp>
      <p:sp>
        <p:nvSpPr>
          <p:cNvPr id="31832" name="文本框 284795"/>
          <p:cNvSpPr txBox="1"/>
          <p:nvPr/>
        </p:nvSpPr>
        <p:spPr>
          <a:xfrm>
            <a:off x="7181850" y="5419725"/>
            <a:ext cx="1828800" cy="519113"/>
          </a:xfrm>
          <a:prstGeom prst="rect">
            <a:avLst/>
          </a:prstGeom>
          <a:noFill/>
          <a:ln w="38100">
            <a:noFill/>
          </a:ln>
        </p:spPr>
        <p:txBody>
          <a:bodyPr lIns="90000" tIns="46800" rIns="90000" bIns="46800" anchor="t">
            <a:spAutoFit/>
          </a:bodyPr>
          <a:p>
            <a:pPr algn="ctr"/>
            <a:endParaRPr lang="zh-CN" b="1" dirty="0">
              <a:latin typeface="黑体" panose="02010609060101010101" pitchFamily="2" charset="-122"/>
              <a:ea typeface="黑体" panose="02010609060101010101" pitchFamily="2" charset="-122"/>
            </a:endParaRPr>
          </a:p>
        </p:txBody>
      </p:sp>
      <p:sp>
        <p:nvSpPr>
          <p:cNvPr id="284797" name="文本框 284796"/>
          <p:cNvSpPr txBox="1"/>
          <p:nvPr/>
        </p:nvSpPr>
        <p:spPr>
          <a:xfrm>
            <a:off x="6994525" y="5300345"/>
            <a:ext cx="1851025" cy="1323340"/>
          </a:xfrm>
          <a:prstGeom prst="rect">
            <a:avLst/>
          </a:prstGeom>
          <a:noFill/>
          <a:ln w="38100">
            <a:noFill/>
          </a:ln>
        </p:spPr>
        <p:txBody>
          <a:bodyPr lIns="90000" tIns="46800" rIns="90000" bIns="46800" anchor="t">
            <a:spAutoFit/>
          </a:bodyPr>
          <a:p>
            <a:r>
              <a:rPr lang="zh-CN" altLang="en-US" sz="2000" b="1" dirty="0">
                <a:latin typeface="黑体" panose="02010609060101010101" pitchFamily="2" charset="-122"/>
                <a:ea typeface="黑体" panose="02010609060101010101" pitchFamily="2" charset="-122"/>
                <a:cs typeface="黑体" panose="02010609060101010101" pitchFamily="2" charset="-122"/>
              </a:rPr>
              <a:t>电流称为正向电流，</a:t>
            </a:r>
            <a:r>
              <a:rPr lang="en-US" altLang="zh-CN" sz="2000" b="1" dirty="0">
                <a:latin typeface="黑体" panose="02010609060101010101" pitchFamily="2" charset="-122"/>
                <a:ea typeface="黑体" panose="02010609060101010101" pitchFamily="2" charset="-122"/>
                <a:cs typeface="黑体" panose="02010609060101010101" pitchFamily="2" charset="-122"/>
              </a:rPr>
              <a:t>PN</a:t>
            </a:r>
            <a:r>
              <a:rPr lang="zh-CN" altLang="en-US" sz="2000" b="1" dirty="0">
                <a:latin typeface="黑体" panose="02010609060101010101" pitchFamily="2" charset="-122"/>
                <a:ea typeface="黑体" panose="02010609060101010101" pitchFamily="2" charset="-122"/>
                <a:cs typeface="黑体" panose="02010609060101010101" pitchFamily="2" charset="-122"/>
              </a:rPr>
              <a:t>结阻值小。称为</a:t>
            </a:r>
            <a:r>
              <a:rPr lang="en-US" altLang="zh-CN" sz="2000" b="1" dirty="0">
                <a:solidFill>
                  <a:srgbClr val="FF3300"/>
                </a:solidFill>
                <a:latin typeface="黑体" panose="02010609060101010101" pitchFamily="2" charset="-122"/>
                <a:ea typeface="黑体" panose="02010609060101010101" pitchFamily="2" charset="-122"/>
                <a:cs typeface="黑体" panose="02010609060101010101" pitchFamily="2" charset="-122"/>
              </a:rPr>
              <a:t>PN</a:t>
            </a:r>
            <a:r>
              <a:rPr lang="zh-CN" altLang="en-US" sz="2000" b="1" dirty="0">
                <a:solidFill>
                  <a:srgbClr val="FF3300"/>
                </a:solidFill>
                <a:latin typeface="黑体" panose="02010609060101010101" pitchFamily="2" charset="-122"/>
                <a:ea typeface="黑体" panose="02010609060101010101" pitchFamily="2" charset="-122"/>
                <a:cs typeface="黑体" panose="02010609060101010101" pitchFamily="2" charset="-122"/>
              </a:rPr>
              <a:t>结导通。</a:t>
            </a:r>
            <a:endParaRPr lang="zh-CN" altLang="en-US" sz="2000" b="1" dirty="0">
              <a:solidFill>
                <a:srgbClr val="FF3300"/>
              </a:solidFill>
              <a:latin typeface="黑体" panose="02010609060101010101" pitchFamily="2" charset="-122"/>
              <a:ea typeface="黑体" panose="02010609060101010101" pitchFamily="2" charset="-122"/>
              <a:cs typeface="黑体" panose="02010609060101010101" pitchFamily="2" charset="-122"/>
            </a:endParaRPr>
          </a:p>
        </p:txBody>
      </p:sp>
      <p:sp>
        <p:nvSpPr>
          <p:cNvPr id="31834" name="椭圆 284797"/>
          <p:cNvSpPr/>
          <p:nvPr/>
        </p:nvSpPr>
        <p:spPr>
          <a:xfrm>
            <a:off x="1619250" y="4221163"/>
            <a:ext cx="133350" cy="133350"/>
          </a:xfrm>
          <a:prstGeom prst="ellipse">
            <a:avLst/>
          </a:prstGeom>
          <a:solidFill>
            <a:schemeClr val="bg1"/>
          </a:solidFill>
          <a:ln w="38100" cap="flat" cmpd="sng">
            <a:solidFill>
              <a:schemeClr val="tx1"/>
            </a:solidFill>
            <a:prstDash val="solid"/>
            <a:round/>
            <a:headEnd type="none" w="med" len="med"/>
            <a:tailEnd type="none" w="med" len="med"/>
          </a:ln>
        </p:spPr>
        <p:txBody>
          <a:bodyPr anchor="t"/>
          <a:p>
            <a:pPr algn="ctr"/>
            <a:endParaRPr lang="zh-CN" altLang="en-US" b="1">
              <a:latin typeface="黑体" panose="02010609060101010101" pitchFamily="2" charset="-122"/>
              <a:ea typeface="黑体" panose="02010609060101010101" pitchFamily="2" charset="-122"/>
            </a:endParaRPr>
          </a:p>
        </p:txBody>
      </p:sp>
      <p:sp>
        <p:nvSpPr>
          <p:cNvPr id="31835" name="椭圆 284798"/>
          <p:cNvSpPr/>
          <p:nvPr/>
        </p:nvSpPr>
        <p:spPr>
          <a:xfrm>
            <a:off x="7232650" y="3573463"/>
            <a:ext cx="147638" cy="142875"/>
          </a:xfrm>
          <a:prstGeom prst="ellipse">
            <a:avLst/>
          </a:prstGeom>
          <a:solidFill>
            <a:schemeClr val="tx1"/>
          </a:solidFill>
          <a:ln w="38100" cap="flat" cmpd="sng">
            <a:solidFill>
              <a:schemeClr val="tx1"/>
            </a:solidFill>
            <a:prstDash val="solid"/>
            <a:round/>
            <a:headEnd type="none" w="med" len="med"/>
            <a:tailEnd type="none" w="med" len="med"/>
          </a:ln>
        </p:spPr>
        <p:txBody>
          <a:bodyPr anchor="t"/>
          <a:p>
            <a:pPr algn="ctr"/>
            <a:endParaRPr lang="zh-CN" altLang="en-US" b="1">
              <a:latin typeface="黑体" panose="02010609060101010101" pitchFamily="2" charset="-122"/>
              <a:ea typeface="黑体" panose="02010609060101010101" pitchFamily="2"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84749"/>
                                        </p:tgtEl>
                                        <p:attrNameLst>
                                          <p:attrName>style.visibility</p:attrName>
                                        </p:attrNameLst>
                                      </p:cBhvr>
                                      <p:to>
                                        <p:strVal val="visible"/>
                                      </p:to>
                                    </p:set>
                                    <p:anim calcmode="lin" valueType="num">
                                      <p:cBhvr>
                                        <p:cTn id="7" dur="500" fill="hold"/>
                                        <p:tgtEl>
                                          <p:spTgt spid="284749"/>
                                        </p:tgtEl>
                                        <p:attrNameLst>
                                          <p:attrName>ppt_x</p:attrName>
                                        </p:attrNameLst>
                                      </p:cBhvr>
                                      <p:tavLst>
                                        <p:tav tm="0">
                                          <p:val>
                                            <p:strVal val="#ppt_x"/>
                                          </p:val>
                                        </p:tav>
                                        <p:tav tm="100000">
                                          <p:val>
                                            <p:strVal val="#ppt_x"/>
                                          </p:val>
                                        </p:tav>
                                      </p:tavLst>
                                    </p:anim>
                                    <p:anim calcmode="lin" valueType="num">
                                      <p:cBhvr>
                                        <p:cTn id="8" dur="500" fill="hold"/>
                                        <p:tgtEl>
                                          <p:spTgt spid="284749"/>
                                        </p:tgtEl>
                                        <p:attrNameLst>
                                          <p:attrName>ppt_y</p:attrName>
                                        </p:attrNameLst>
                                      </p:cBhvr>
                                      <p:tavLst>
                                        <p:tav tm="0">
                                          <p:val>
                                            <p:strVal val="#ppt_y-#ppt_h/2"/>
                                          </p:val>
                                        </p:tav>
                                        <p:tav tm="100000">
                                          <p:val>
                                            <p:strVal val="#ppt_y"/>
                                          </p:val>
                                        </p:tav>
                                      </p:tavLst>
                                    </p:anim>
                                    <p:anim calcmode="lin" valueType="num">
                                      <p:cBhvr>
                                        <p:cTn id="9" dur="500" fill="hold"/>
                                        <p:tgtEl>
                                          <p:spTgt spid="284749"/>
                                        </p:tgtEl>
                                        <p:attrNameLst>
                                          <p:attrName>ppt_w</p:attrName>
                                        </p:attrNameLst>
                                      </p:cBhvr>
                                      <p:tavLst>
                                        <p:tav tm="0">
                                          <p:val>
                                            <p:strVal val="#ppt_w"/>
                                          </p:val>
                                        </p:tav>
                                        <p:tav tm="100000">
                                          <p:val>
                                            <p:strVal val="#ppt_w"/>
                                          </p:val>
                                        </p:tav>
                                      </p:tavLst>
                                    </p:anim>
                                    <p:anim calcmode="lin" valueType="num">
                                      <p:cBhvr>
                                        <p:cTn id="10" dur="500" fill="hold"/>
                                        <p:tgtEl>
                                          <p:spTgt spid="284749"/>
                                        </p:tgtEl>
                                        <p:attrNameLst>
                                          <p:attrName>ppt_h</p:attrName>
                                        </p:attrNameLst>
                                      </p:cBhvr>
                                      <p:tavLst>
                                        <p:tav tm="0">
                                          <p:val>
                                            <p:fltVal val="0.000000"/>
                                          </p:val>
                                        </p:tav>
                                        <p:tav tm="100000">
                                          <p:val>
                                            <p:strVal val="#ppt_h"/>
                                          </p:val>
                                        </p:tav>
                                      </p:tavLst>
                                    </p:anim>
                                  </p:childTnLst>
                                </p:cTn>
                              </p:par>
                              <p:par>
                                <p:cTn id="11" presetID="3" presetClass="entr" presetSubtype="10" fill="hold" nodeType="withEffect">
                                  <p:stCondLst>
                                    <p:cond delay="0"/>
                                  </p:stCondLst>
                                  <p:childTnLst>
                                    <p:set>
                                      <p:cBhvr>
                                        <p:cTn id="12" dur="1" fill="hold">
                                          <p:stCondLst>
                                            <p:cond delay="0"/>
                                          </p:stCondLst>
                                        </p:cTn>
                                        <p:tgtEl>
                                          <p:spTgt spid="284759"/>
                                        </p:tgtEl>
                                        <p:attrNameLst>
                                          <p:attrName>style.visibility</p:attrName>
                                        </p:attrNameLst>
                                      </p:cBhvr>
                                      <p:to>
                                        <p:strVal val="visible"/>
                                      </p:to>
                                    </p:set>
                                    <p:animEffect transition="in" filter="blinds(horizontal)">
                                      <p:cBhvr>
                                        <p:cTn id="13" dur="500"/>
                                        <p:tgtEl>
                                          <p:spTgt spid="2847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84766"/>
                                        </p:tgtEl>
                                        <p:attrNameLst>
                                          <p:attrName>style.visibility</p:attrName>
                                        </p:attrNameLst>
                                      </p:cBhvr>
                                      <p:to>
                                        <p:strVal val="visible"/>
                                      </p:to>
                                    </p:set>
                                    <p:animEffect transition="in" filter="wipe(left)">
                                      <p:cBhvr>
                                        <p:cTn id="18" dur="1000"/>
                                        <p:tgtEl>
                                          <p:spTgt spid="28476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783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4768"/>
                                        </p:tgtEl>
                                        <p:attrNameLst>
                                          <p:attrName>style.visibility</p:attrName>
                                        </p:attrNameLst>
                                      </p:cBhvr>
                                      <p:to>
                                        <p:strVal val="visible"/>
                                      </p:to>
                                    </p:set>
                                    <p:animEffect transition="in" filter="wipe(left)">
                                      <p:cBhvr>
                                        <p:cTn id="25" dur="500"/>
                                        <p:tgtEl>
                                          <p:spTgt spid="284768"/>
                                        </p:tgtEl>
                                      </p:cBhvr>
                                    </p:animEffect>
                                  </p:childTnLst>
                                  <p:subTnLst>
                                    <p:set>
                                      <p:cBhvr override="childStyle">
                                        <p:cTn dur="1" fill="hold" display="0" masterRel="nextClick" afterEffect="1"/>
                                        <p:tgtEl>
                                          <p:spTgt spid="28476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84769"/>
                                        </p:tgtEl>
                                        <p:attrNameLst>
                                          <p:attrName>style.visibility</p:attrName>
                                        </p:attrNameLst>
                                      </p:cBhvr>
                                      <p:to>
                                        <p:strVal val="visible"/>
                                      </p:to>
                                    </p:set>
                                    <p:anim calcmode="lin" valueType="num">
                                      <p:cBhvr>
                                        <p:cTn id="30" dur="500" fill="hold"/>
                                        <p:tgtEl>
                                          <p:spTgt spid="284769"/>
                                        </p:tgtEl>
                                        <p:attrNameLst>
                                          <p:attrName>ppt_w</p:attrName>
                                        </p:attrNameLst>
                                      </p:cBhvr>
                                      <p:tavLst>
                                        <p:tav tm="0">
                                          <p:val>
                                            <p:fltVal val="0.000000"/>
                                          </p:val>
                                        </p:tav>
                                        <p:tav tm="100000">
                                          <p:val>
                                            <p:strVal val="#ppt_w"/>
                                          </p:val>
                                        </p:tav>
                                      </p:tavLst>
                                    </p:anim>
                                    <p:anim calcmode="lin" valueType="num">
                                      <p:cBhvr>
                                        <p:cTn id="31" dur="500" fill="hold"/>
                                        <p:tgtEl>
                                          <p:spTgt spid="28476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grpId="0" nodeType="clickEffect">
                                  <p:stCondLst>
                                    <p:cond delay="0"/>
                                  </p:stCondLst>
                                  <p:childTnLst>
                                    <p:set>
                                      <p:cBhvr>
                                        <p:cTn id="35" dur="1" fill="hold">
                                          <p:stCondLst>
                                            <p:cond delay="0"/>
                                          </p:stCondLst>
                                        </p:cTn>
                                        <p:tgtEl>
                                          <p:spTgt spid="284771"/>
                                        </p:tgtEl>
                                        <p:attrNameLst>
                                          <p:attrName>style.visibility</p:attrName>
                                        </p:attrNameLst>
                                      </p:cBhvr>
                                      <p:to>
                                        <p:strVal val="visible"/>
                                      </p:to>
                                    </p:set>
                                    <p:anim calcmode="lin" valueType="num">
                                      <p:cBhvr>
                                        <p:cTn id="36" dur="2000" fill="hold"/>
                                        <p:tgtEl>
                                          <p:spTgt spid="284771"/>
                                        </p:tgtEl>
                                        <p:attrNameLst>
                                          <p:attrName>ppt_w</p:attrName>
                                        </p:attrNameLst>
                                      </p:cBhvr>
                                      <p:tavLst>
                                        <p:tav tm="0" fmla="#ppt_w*sin(2.5*pi*$)">
                                          <p:val>
                                            <p:fltVal val="0.000000"/>
                                          </p:val>
                                        </p:tav>
                                        <p:tav tm="100000">
                                          <p:val>
                                            <p:fltVal val="1.000000"/>
                                          </p:val>
                                        </p:tav>
                                      </p:tavLst>
                                    </p:anim>
                                    <p:anim calcmode="lin" valueType="num">
                                      <p:cBhvr>
                                        <p:cTn id="37" dur="2000" fill="hold"/>
                                        <p:tgtEl>
                                          <p:spTgt spid="284771"/>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4770"/>
                                        </p:tgtEl>
                                        <p:attrNameLst>
                                          <p:attrName>style.visibility</p:attrName>
                                        </p:attrNameLst>
                                      </p:cBhvr>
                                      <p:to>
                                        <p:strVal val="visible"/>
                                      </p:to>
                                    </p:set>
                                    <p:animEffect transition="in" filter="wipe(down)">
                                      <p:cBhvr>
                                        <p:cTn id="42" dur="1000"/>
                                        <p:tgtEl>
                                          <p:spTgt spid="28477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84772"/>
                                        </p:tgtEl>
                                        <p:attrNameLst>
                                          <p:attrName>style.visibility</p:attrName>
                                        </p:attrNameLst>
                                      </p:cBhvr>
                                      <p:to>
                                        <p:strVal val="visible"/>
                                      </p:to>
                                    </p:set>
                                    <p:animEffect transition="in" filter="blinds(horizontal)">
                                      <p:cBhvr>
                                        <p:cTn id="45" dur="500"/>
                                        <p:tgtEl>
                                          <p:spTgt spid="28477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84791"/>
                                        </p:tgtEl>
                                        <p:attrNameLst>
                                          <p:attrName>style.visibility</p:attrName>
                                        </p:attrNameLst>
                                      </p:cBhvr>
                                      <p:to>
                                        <p:strVal val="visible"/>
                                      </p:to>
                                    </p:set>
                                    <p:animEffect transition="in" filter="wipe(left)">
                                      <p:cBhvr>
                                        <p:cTn id="50" dur="500"/>
                                        <p:tgtEl>
                                          <p:spTgt spid="284791"/>
                                        </p:tgtEl>
                                      </p:cBhvr>
                                    </p:animEffect>
                                  </p:childTnLst>
                                </p:cTn>
                              </p:par>
                            </p:childTnLst>
                          </p:cTn>
                        </p:par>
                        <p:par>
                          <p:cTn id="51" fill="hold">
                            <p:stCondLst>
                              <p:cond delay="500"/>
                            </p:stCondLst>
                            <p:childTnLst>
                              <p:par>
                                <p:cTn id="52" presetID="22" presetClass="entr" presetSubtype="2" fill="hold" nodeType="afterEffect">
                                  <p:stCondLst>
                                    <p:cond delay="0"/>
                                  </p:stCondLst>
                                  <p:childTnLst>
                                    <p:set>
                                      <p:cBhvr>
                                        <p:cTn id="53" dur="1" fill="hold">
                                          <p:stCondLst>
                                            <p:cond delay="0"/>
                                          </p:stCondLst>
                                        </p:cTn>
                                        <p:tgtEl>
                                          <p:spTgt spid="284792"/>
                                        </p:tgtEl>
                                        <p:attrNameLst>
                                          <p:attrName>style.visibility</p:attrName>
                                        </p:attrNameLst>
                                      </p:cBhvr>
                                      <p:to>
                                        <p:strVal val="visible"/>
                                      </p:to>
                                    </p:set>
                                    <p:animEffect transition="in" filter="wipe(right)">
                                      <p:cBhvr>
                                        <p:cTn id="54" dur="500"/>
                                        <p:tgtEl>
                                          <p:spTgt spid="284792"/>
                                        </p:tgtEl>
                                      </p:cBhvr>
                                    </p:animEffect>
                                  </p:childTnLst>
                                </p:cTn>
                              </p:par>
                            </p:childTnLst>
                          </p:cTn>
                        </p:par>
                        <p:par>
                          <p:cTn id="55" fill="hold">
                            <p:stCondLst>
                              <p:cond delay="1000"/>
                            </p:stCondLst>
                            <p:childTnLst>
                              <p:par>
                                <p:cTn id="56" presetID="3" presetClass="entr" presetSubtype="10" fill="hold" grpId="0" nodeType="afterEffect">
                                  <p:stCondLst>
                                    <p:cond delay="0"/>
                                  </p:stCondLst>
                                  <p:childTnLst>
                                    <p:set>
                                      <p:cBhvr>
                                        <p:cTn id="57" dur="1" fill="hold">
                                          <p:stCondLst>
                                            <p:cond delay="0"/>
                                          </p:stCondLst>
                                        </p:cTn>
                                        <p:tgtEl>
                                          <p:spTgt spid="284773"/>
                                        </p:tgtEl>
                                        <p:attrNameLst>
                                          <p:attrName>style.visibility</p:attrName>
                                        </p:attrNameLst>
                                      </p:cBhvr>
                                      <p:to>
                                        <p:strVal val="visible"/>
                                      </p:to>
                                    </p:set>
                                    <p:animEffect transition="in" filter="blinds(horizontal)">
                                      <p:cBhvr>
                                        <p:cTn id="58" dur="500"/>
                                        <p:tgtEl>
                                          <p:spTgt spid="28477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nodeType="clickEffect">
                                  <p:stCondLst>
                                    <p:cond delay="0"/>
                                  </p:stCondLst>
                                  <p:childTnLst>
                                    <p:set>
                                      <p:cBhvr>
                                        <p:cTn id="62" dur="1" fill="hold">
                                          <p:stCondLst>
                                            <p:cond delay="0"/>
                                          </p:stCondLst>
                                        </p:cTn>
                                        <p:tgtEl>
                                          <p:spTgt spid="284775"/>
                                        </p:tgtEl>
                                        <p:attrNameLst>
                                          <p:attrName>style.visibility</p:attrName>
                                        </p:attrNameLst>
                                      </p:cBhvr>
                                      <p:to>
                                        <p:strVal val="visible"/>
                                      </p:to>
                                    </p:set>
                                    <p:animEffect transition="in" filter="slide(fromRight)">
                                      <p:cBhvr>
                                        <p:cTn id="63" dur="1000"/>
                                        <p:tgtEl>
                                          <p:spTgt spid="284775"/>
                                        </p:tgtEl>
                                      </p:cBhvr>
                                    </p:animEffect>
                                  </p:childTnLst>
                                </p:cTn>
                              </p:par>
                              <p:par>
                                <p:cTn id="64" presetID="12" presetClass="entr" presetSubtype="8" fill="hold" nodeType="withEffect">
                                  <p:stCondLst>
                                    <p:cond delay="0"/>
                                  </p:stCondLst>
                                  <p:childTnLst>
                                    <p:set>
                                      <p:cBhvr>
                                        <p:cTn id="65" dur="1" fill="hold">
                                          <p:stCondLst>
                                            <p:cond delay="0"/>
                                          </p:stCondLst>
                                        </p:cTn>
                                        <p:tgtEl>
                                          <p:spTgt spid="284774"/>
                                        </p:tgtEl>
                                        <p:attrNameLst>
                                          <p:attrName>style.visibility</p:attrName>
                                        </p:attrNameLst>
                                      </p:cBhvr>
                                      <p:to>
                                        <p:strVal val="visible"/>
                                      </p:to>
                                    </p:set>
                                    <p:animEffect transition="in" filter="slide(fromLeft)">
                                      <p:cBhvr>
                                        <p:cTn id="66" dur="1000"/>
                                        <p:tgtEl>
                                          <p:spTgt spid="284774"/>
                                        </p:tgtEl>
                                      </p:cBhvr>
                                    </p:animEffect>
                                  </p:childTnLst>
                                </p:cTn>
                              </p:par>
                            </p:childTnLst>
                          </p:cTn>
                        </p:par>
                        <p:par>
                          <p:cTn id="67" fill="hold">
                            <p:stCondLst>
                              <p:cond delay="1000"/>
                            </p:stCondLst>
                            <p:childTnLst>
                              <p:par>
                                <p:cTn id="68" presetID="3" presetClass="entr" presetSubtype="10" fill="hold" grpId="0" nodeType="afterEffect">
                                  <p:stCondLst>
                                    <p:cond delay="0"/>
                                  </p:stCondLst>
                                  <p:childTnLst>
                                    <p:set>
                                      <p:cBhvr>
                                        <p:cTn id="69" dur="1" fill="hold">
                                          <p:stCondLst>
                                            <p:cond delay="0"/>
                                          </p:stCondLst>
                                        </p:cTn>
                                        <p:tgtEl>
                                          <p:spTgt spid="284779"/>
                                        </p:tgtEl>
                                        <p:attrNameLst>
                                          <p:attrName>style.visibility</p:attrName>
                                        </p:attrNameLst>
                                      </p:cBhvr>
                                      <p:to>
                                        <p:strVal val="visible"/>
                                      </p:to>
                                    </p:set>
                                    <p:animEffect transition="in" filter="blinds(horizontal)">
                                      <p:cBhvr>
                                        <p:cTn id="70" dur="500"/>
                                        <p:tgtEl>
                                          <p:spTgt spid="28477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84793"/>
                                        </p:tgtEl>
                                        <p:attrNameLst>
                                          <p:attrName>style.visibility</p:attrName>
                                        </p:attrNameLst>
                                      </p:cBhvr>
                                      <p:to>
                                        <p:strVal val="visible"/>
                                      </p:to>
                                    </p:set>
                                    <p:animEffect transition="in" filter="wipe(left)">
                                      <p:cBhvr>
                                        <p:cTn id="75" dur="500"/>
                                        <p:tgtEl>
                                          <p:spTgt spid="28479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284797"/>
                                        </p:tgtEl>
                                        <p:attrNameLst>
                                          <p:attrName>style.visibility</p:attrName>
                                        </p:attrNameLst>
                                      </p:cBhvr>
                                      <p:to>
                                        <p:strVal val="visible"/>
                                      </p:to>
                                    </p:set>
                                    <p:animEffect transition="in" filter="wipe(up)">
                                      <p:cBhvr>
                                        <p:cTn id="80" dur="500"/>
                                        <p:tgtEl>
                                          <p:spTgt spid="284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78" grpId="0"/>
      <p:bldP spid="284768" grpId="0" bldLvl="0" animBg="1"/>
      <p:bldP spid="284769" grpId="0"/>
      <p:bldP spid="284771" grpId="0" bldLvl="0" animBg="1"/>
      <p:bldP spid="284772" grpId="0" bldLvl="0" animBg="1"/>
      <p:bldP spid="284773" grpId="0"/>
      <p:bldP spid="284779" grpId="0"/>
      <p:bldP spid="28479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82625"/>
          <p:cNvSpPr txBox="1"/>
          <p:nvPr/>
        </p:nvSpPr>
        <p:spPr>
          <a:xfrm>
            <a:off x="914400" y="895350"/>
            <a:ext cx="5334000" cy="583565"/>
          </a:xfrm>
          <a:prstGeom prst="rect">
            <a:avLst/>
          </a:prstGeom>
          <a:noFill/>
          <a:ln w="12700">
            <a:noFill/>
          </a:ln>
        </p:spPr>
        <p:txBody>
          <a:bodyPr anchor="t">
            <a:spAutoFit/>
          </a:bodyPr>
          <a:p>
            <a:endParaRPr lang="zh-CN" sz="3200" b="1" dirty="0">
              <a:latin typeface="黑体" panose="02010609060101010101" pitchFamily="2" charset="-122"/>
              <a:ea typeface="黑体" panose="02010609060101010101" pitchFamily="2" charset="-122"/>
            </a:endParaRPr>
          </a:p>
        </p:txBody>
      </p:sp>
      <p:sp>
        <p:nvSpPr>
          <p:cNvPr id="38915" name="Rectangle 3">
            <a:hlinkClick r:id="rId1" action="ppaction://hlinksldjump"/>
          </p:cNvPr>
          <p:cNvSpPr/>
          <p:nvPr/>
        </p:nvSpPr>
        <p:spPr>
          <a:xfrm>
            <a:off x="246380" y="249873"/>
            <a:ext cx="6248400" cy="579437"/>
          </a:xfrm>
          <a:prstGeom prst="rect">
            <a:avLst/>
          </a:prstGeom>
          <a:noFill/>
          <a:ln w="9525">
            <a:noFill/>
          </a:ln>
        </p:spPr>
        <p:txBody>
          <a:bodyPr>
            <a:spAutoFit/>
          </a:bodyPr>
          <a:p>
            <a:r>
              <a:rPr lang="en-US" altLang="zh-CN" sz="3200" b="1" dirty="0">
                <a:solidFill>
                  <a:srgbClr val="000066"/>
                </a:solidFill>
                <a:latin typeface="Arial" panose="020B0604020202020204" pitchFamily="34" charset="0"/>
                <a:ea typeface="黑体" panose="02010609060101010101" pitchFamily="2" charset="-122"/>
              </a:rPr>
              <a:t> 3  PN</a:t>
            </a:r>
            <a:r>
              <a:rPr lang="zh-CN" altLang="en-US" sz="3200" b="1" dirty="0">
                <a:solidFill>
                  <a:srgbClr val="000066"/>
                </a:solidFill>
                <a:latin typeface="Arial" panose="020B0604020202020204" pitchFamily="34" charset="0"/>
                <a:ea typeface="黑体" panose="02010609060101010101" pitchFamily="2" charset="-122"/>
              </a:rPr>
              <a:t>结的单向导电性</a:t>
            </a:r>
            <a:endParaRPr lang="zh-CN" altLang="en-US" sz="3200" b="1" dirty="0">
              <a:solidFill>
                <a:srgbClr val="000066"/>
              </a:solidFill>
              <a:latin typeface="Arial" panose="020B0604020202020204" pitchFamily="34" charset="0"/>
              <a:ea typeface="黑体" panose="02010609060101010101" pitchFamily="2" charset="-122"/>
            </a:endParaRPr>
          </a:p>
        </p:txBody>
      </p:sp>
      <p:sp>
        <p:nvSpPr>
          <p:cNvPr id="33794" name="文本框 285697"/>
          <p:cNvSpPr txBox="1"/>
          <p:nvPr/>
        </p:nvSpPr>
        <p:spPr>
          <a:xfrm>
            <a:off x="914400" y="795338"/>
            <a:ext cx="5334000" cy="579437"/>
          </a:xfrm>
          <a:prstGeom prst="rect">
            <a:avLst/>
          </a:prstGeom>
          <a:noFill/>
          <a:ln w="12700">
            <a:noFill/>
          </a:ln>
        </p:spPr>
        <p:txBody>
          <a:bodyPr anchor="t">
            <a:spAutoFit/>
          </a:bodyPr>
          <a:p>
            <a:endParaRPr lang="zh-CN" sz="3200" b="1" dirty="0">
              <a:latin typeface="黑体" panose="02010609060101010101" pitchFamily="2" charset="-122"/>
              <a:ea typeface="黑体" panose="02010609060101010101" pitchFamily="2" charset="-122"/>
            </a:endParaRPr>
          </a:p>
        </p:txBody>
      </p:sp>
      <p:sp>
        <p:nvSpPr>
          <p:cNvPr id="33797" name="直接连接符 285700"/>
          <p:cNvSpPr/>
          <p:nvPr/>
        </p:nvSpPr>
        <p:spPr>
          <a:xfrm>
            <a:off x="306388" y="788988"/>
            <a:ext cx="5038725" cy="0"/>
          </a:xfrm>
          <a:prstGeom prst="line">
            <a:avLst/>
          </a:prstGeom>
          <a:ln w="76200" cap="sq" cmpd="tri">
            <a:solidFill>
              <a:srgbClr val="FF00FF"/>
            </a:solidFill>
            <a:prstDash val="solid"/>
            <a:round/>
            <a:headEnd type="none" w="sm" len="sm"/>
            <a:tailEnd type="none" w="sm" len="sm"/>
          </a:ln>
        </p:spPr>
      </p:sp>
      <p:sp>
        <p:nvSpPr>
          <p:cNvPr id="33798" name="文本框 285701"/>
          <p:cNvSpPr txBox="1"/>
          <p:nvPr/>
        </p:nvSpPr>
        <p:spPr>
          <a:xfrm>
            <a:off x="16510" y="942340"/>
            <a:ext cx="4705350" cy="461645"/>
          </a:xfrm>
          <a:prstGeom prst="rect">
            <a:avLst/>
          </a:prstGeom>
          <a:noFill/>
          <a:ln w="38100">
            <a:noFill/>
          </a:ln>
        </p:spPr>
        <p:txBody>
          <a:bodyPr lIns="90000" tIns="46800" rIns="90000" bIns="46800" anchor="ctr">
            <a:spAutoFit/>
          </a:bodyPr>
          <a:p>
            <a:pPr algn="ctr"/>
            <a:r>
              <a:rPr lang="en-US" altLang="zh-CN" sz="2400" b="1">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a:t>
            </a:r>
            <a:r>
              <a:rPr lang="zh-CN" altLang="en-US" sz="24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结</a:t>
            </a:r>
            <a:r>
              <a:rPr lang="en-US" altLang="zh-CN" sz="2400" b="1">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 junction)</a:t>
            </a:r>
            <a:r>
              <a:rPr lang="zh-CN" altLang="en-US" sz="2400" b="1" dirty="0">
                <a:solidFill>
                  <a:srgbClr val="CC3300"/>
                </a:solidFill>
                <a:latin typeface="黑体" panose="02010609060101010101" pitchFamily="2" charset="-122"/>
                <a:ea typeface="黑体" panose="02010609060101010101" pitchFamily="2" charset="-122"/>
                <a:cs typeface="黑体" panose="02010609060101010101" pitchFamily="2" charset="-122"/>
              </a:rPr>
              <a:t>反向</a:t>
            </a:r>
            <a:r>
              <a:rPr lang="zh-CN" altLang="en-US" sz="24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偏置</a:t>
            </a:r>
            <a:endParaRPr lang="zh-CN" altLang="en-US" sz="24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33800" name="矩形 285817"/>
          <p:cNvSpPr/>
          <p:nvPr/>
        </p:nvSpPr>
        <p:spPr>
          <a:xfrm>
            <a:off x="1331913" y="2347913"/>
            <a:ext cx="1841500" cy="2220912"/>
          </a:xfrm>
          <a:prstGeom prst="rect">
            <a:avLst/>
          </a:prstGeom>
          <a:solidFill>
            <a:srgbClr val="00FFFF"/>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sp>
        <p:nvSpPr>
          <p:cNvPr id="33801" name="矩形 285818"/>
          <p:cNvSpPr/>
          <p:nvPr/>
        </p:nvSpPr>
        <p:spPr>
          <a:xfrm>
            <a:off x="5651500" y="2349500"/>
            <a:ext cx="1841500" cy="2232025"/>
          </a:xfrm>
          <a:prstGeom prst="rect">
            <a:avLst/>
          </a:prstGeom>
          <a:solidFill>
            <a:srgbClr val="00FFFF"/>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sp>
        <p:nvSpPr>
          <p:cNvPr id="33802" name="Oval 146"/>
          <p:cNvSpPr/>
          <p:nvPr/>
        </p:nvSpPr>
        <p:spPr>
          <a:xfrm>
            <a:off x="3929063" y="2525713"/>
            <a:ext cx="360362"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03" name="Line 148"/>
          <p:cNvSpPr/>
          <p:nvPr/>
        </p:nvSpPr>
        <p:spPr>
          <a:xfrm>
            <a:off x="3997325" y="2713038"/>
            <a:ext cx="215900" cy="0"/>
          </a:xfrm>
          <a:prstGeom prst="line">
            <a:avLst/>
          </a:prstGeom>
          <a:ln w="38100" cap="flat" cmpd="sng">
            <a:solidFill>
              <a:schemeClr val="tx1"/>
            </a:solidFill>
            <a:prstDash val="solid"/>
            <a:round/>
            <a:headEnd type="none" w="med" len="med"/>
            <a:tailEnd type="none" w="med" len="med"/>
          </a:ln>
        </p:spPr>
      </p:sp>
      <p:sp>
        <p:nvSpPr>
          <p:cNvPr id="33804" name="Oval 251"/>
          <p:cNvSpPr/>
          <p:nvPr/>
        </p:nvSpPr>
        <p:spPr>
          <a:xfrm>
            <a:off x="3387725" y="2538413"/>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05" name="Line 253"/>
          <p:cNvSpPr/>
          <p:nvPr/>
        </p:nvSpPr>
        <p:spPr>
          <a:xfrm>
            <a:off x="3455988" y="2725738"/>
            <a:ext cx="215900" cy="0"/>
          </a:xfrm>
          <a:prstGeom prst="line">
            <a:avLst/>
          </a:prstGeom>
          <a:ln w="38100" cap="flat" cmpd="sng">
            <a:solidFill>
              <a:schemeClr val="tx1"/>
            </a:solidFill>
            <a:prstDash val="solid"/>
            <a:round/>
            <a:headEnd type="none" w="med" len="med"/>
            <a:tailEnd type="none" w="med" len="med"/>
          </a:ln>
        </p:spPr>
      </p:sp>
      <p:sp>
        <p:nvSpPr>
          <p:cNvPr id="33806" name="Oval 269"/>
          <p:cNvSpPr/>
          <p:nvPr/>
        </p:nvSpPr>
        <p:spPr>
          <a:xfrm>
            <a:off x="3929063" y="3049588"/>
            <a:ext cx="360362"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07" name="Line 271"/>
          <p:cNvSpPr/>
          <p:nvPr/>
        </p:nvSpPr>
        <p:spPr>
          <a:xfrm>
            <a:off x="3997325" y="3236913"/>
            <a:ext cx="215900" cy="0"/>
          </a:xfrm>
          <a:prstGeom prst="line">
            <a:avLst/>
          </a:prstGeom>
          <a:ln w="38100" cap="flat" cmpd="sng">
            <a:solidFill>
              <a:schemeClr val="tx1"/>
            </a:solidFill>
            <a:prstDash val="solid"/>
            <a:round/>
            <a:headEnd type="none" w="med" len="med"/>
            <a:tailEnd type="none" w="med" len="med"/>
          </a:ln>
        </p:spPr>
      </p:sp>
      <p:sp>
        <p:nvSpPr>
          <p:cNvPr id="33808" name="Oval 273"/>
          <p:cNvSpPr/>
          <p:nvPr/>
        </p:nvSpPr>
        <p:spPr>
          <a:xfrm>
            <a:off x="3387725" y="3062288"/>
            <a:ext cx="360363" cy="360362"/>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09" name="Line 275"/>
          <p:cNvSpPr/>
          <p:nvPr/>
        </p:nvSpPr>
        <p:spPr>
          <a:xfrm>
            <a:off x="3455988" y="3249613"/>
            <a:ext cx="215900" cy="0"/>
          </a:xfrm>
          <a:prstGeom prst="line">
            <a:avLst/>
          </a:prstGeom>
          <a:ln w="38100" cap="flat" cmpd="sng">
            <a:solidFill>
              <a:schemeClr val="tx1"/>
            </a:solidFill>
            <a:prstDash val="solid"/>
            <a:round/>
            <a:headEnd type="none" w="med" len="med"/>
            <a:tailEnd type="none" w="med" len="med"/>
          </a:ln>
        </p:spPr>
      </p:sp>
      <p:sp>
        <p:nvSpPr>
          <p:cNvPr id="33810" name="Oval 291"/>
          <p:cNvSpPr/>
          <p:nvPr/>
        </p:nvSpPr>
        <p:spPr>
          <a:xfrm>
            <a:off x="3929063" y="3533775"/>
            <a:ext cx="360362"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11" name="Line 293"/>
          <p:cNvSpPr/>
          <p:nvPr/>
        </p:nvSpPr>
        <p:spPr>
          <a:xfrm>
            <a:off x="3997325" y="3721100"/>
            <a:ext cx="215900" cy="0"/>
          </a:xfrm>
          <a:prstGeom prst="line">
            <a:avLst/>
          </a:prstGeom>
          <a:ln w="38100" cap="flat" cmpd="sng">
            <a:solidFill>
              <a:schemeClr val="tx1"/>
            </a:solidFill>
            <a:prstDash val="solid"/>
            <a:round/>
            <a:headEnd type="none" w="med" len="med"/>
            <a:tailEnd type="none" w="med" len="med"/>
          </a:ln>
        </p:spPr>
      </p:sp>
      <p:sp>
        <p:nvSpPr>
          <p:cNvPr id="33812" name="Oval 295"/>
          <p:cNvSpPr/>
          <p:nvPr/>
        </p:nvSpPr>
        <p:spPr>
          <a:xfrm>
            <a:off x="3387725" y="3546475"/>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13" name="Line 297"/>
          <p:cNvSpPr/>
          <p:nvPr/>
        </p:nvSpPr>
        <p:spPr>
          <a:xfrm>
            <a:off x="3455988" y="3733800"/>
            <a:ext cx="215900" cy="0"/>
          </a:xfrm>
          <a:prstGeom prst="line">
            <a:avLst/>
          </a:prstGeom>
          <a:ln w="38100" cap="flat" cmpd="sng">
            <a:solidFill>
              <a:schemeClr val="tx1"/>
            </a:solidFill>
            <a:prstDash val="solid"/>
            <a:round/>
            <a:headEnd type="none" w="med" len="med"/>
            <a:tailEnd type="none" w="med" len="med"/>
          </a:ln>
        </p:spPr>
      </p:sp>
      <p:sp>
        <p:nvSpPr>
          <p:cNvPr id="33814" name="Oval 311"/>
          <p:cNvSpPr/>
          <p:nvPr/>
        </p:nvSpPr>
        <p:spPr>
          <a:xfrm>
            <a:off x="3929063" y="4057650"/>
            <a:ext cx="360362"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15" name="Line 313"/>
          <p:cNvSpPr/>
          <p:nvPr/>
        </p:nvSpPr>
        <p:spPr>
          <a:xfrm>
            <a:off x="3997325" y="4244975"/>
            <a:ext cx="215900" cy="0"/>
          </a:xfrm>
          <a:prstGeom prst="line">
            <a:avLst/>
          </a:prstGeom>
          <a:ln w="38100" cap="flat" cmpd="sng">
            <a:solidFill>
              <a:schemeClr val="tx1"/>
            </a:solidFill>
            <a:prstDash val="solid"/>
            <a:round/>
            <a:headEnd type="none" w="med" len="med"/>
            <a:tailEnd type="none" w="med" len="med"/>
          </a:ln>
        </p:spPr>
      </p:sp>
      <p:sp>
        <p:nvSpPr>
          <p:cNvPr id="33816" name="Oval 315"/>
          <p:cNvSpPr/>
          <p:nvPr/>
        </p:nvSpPr>
        <p:spPr>
          <a:xfrm>
            <a:off x="3387725" y="4070350"/>
            <a:ext cx="360363" cy="360363"/>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17" name="Line 317"/>
          <p:cNvSpPr/>
          <p:nvPr/>
        </p:nvSpPr>
        <p:spPr>
          <a:xfrm>
            <a:off x="3455988" y="4257675"/>
            <a:ext cx="215900" cy="0"/>
          </a:xfrm>
          <a:prstGeom prst="line">
            <a:avLst/>
          </a:prstGeom>
          <a:ln w="38100" cap="flat" cmpd="sng">
            <a:solidFill>
              <a:schemeClr val="tx1"/>
            </a:solidFill>
            <a:prstDash val="solid"/>
            <a:round/>
            <a:headEnd type="none" w="med" len="med"/>
            <a:tailEnd type="none" w="med" len="med"/>
          </a:ln>
        </p:spPr>
      </p:sp>
      <p:sp>
        <p:nvSpPr>
          <p:cNvPr id="33818" name="Oval 10"/>
          <p:cNvSpPr/>
          <p:nvPr/>
        </p:nvSpPr>
        <p:spPr>
          <a:xfrm>
            <a:off x="4584700" y="2513013"/>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19" name="Line 144"/>
          <p:cNvSpPr/>
          <p:nvPr/>
        </p:nvSpPr>
        <p:spPr>
          <a:xfrm>
            <a:off x="4652963" y="2700338"/>
            <a:ext cx="215900" cy="0"/>
          </a:xfrm>
          <a:prstGeom prst="line">
            <a:avLst/>
          </a:prstGeom>
          <a:ln w="38100" cap="flat" cmpd="sng">
            <a:solidFill>
              <a:schemeClr val="tx1"/>
            </a:solidFill>
            <a:prstDash val="solid"/>
            <a:round/>
            <a:headEnd type="none" w="med" len="med"/>
            <a:tailEnd type="none" w="med" len="med"/>
          </a:ln>
        </p:spPr>
      </p:sp>
      <p:sp>
        <p:nvSpPr>
          <p:cNvPr id="33820" name="Line 145"/>
          <p:cNvSpPr/>
          <p:nvPr/>
        </p:nvSpPr>
        <p:spPr>
          <a:xfrm rot="5400000">
            <a:off x="4651375" y="2701925"/>
            <a:ext cx="215900" cy="0"/>
          </a:xfrm>
          <a:prstGeom prst="line">
            <a:avLst/>
          </a:prstGeom>
          <a:ln w="38100" cap="flat" cmpd="sng">
            <a:solidFill>
              <a:schemeClr val="tx1"/>
            </a:solidFill>
            <a:prstDash val="solid"/>
            <a:round/>
            <a:headEnd type="none" w="med" len="med"/>
            <a:tailEnd type="none" w="med" len="med"/>
          </a:ln>
        </p:spPr>
      </p:sp>
      <p:sp>
        <p:nvSpPr>
          <p:cNvPr id="33821" name="Oval 152"/>
          <p:cNvSpPr/>
          <p:nvPr/>
        </p:nvSpPr>
        <p:spPr>
          <a:xfrm>
            <a:off x="5124450" y="2513013"/>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22" name="Line 154"/>
          <p:cNvSpPr/>
          <p:nvPr/>
        </p:nvSpPr>
        <p:spPr>
          <a:xfrm>
            <a:off x="5192713" y="2700338"/>
            <a:ext cx="215900" cy="0"/>
          </a:xfrm>
          <a:prstGeom prst="line">
            <a:avLst/>
          </a:prstGeom>
          <a:ln w="38100" cap="flat" cmpd="sng">
            <a:solidFill>
              <a:schemeClr val="tx1"/>
            </a:solidFill>
            <a:prstDash val="solid"/>
            <a:round/>
            <a:headEnd type="none" w="med" len="med"/>
            <a:tailEnd type="none" w="med" len="med"/>
          </a:ln>
        </p:spPr>
      </p:sp>
      <p:sp>
        <p:nvSpPr>
          <p:cNvPr id="33823" name="Line 155"/>
          <p:cNvSpPr/>
          <p:nvPr/>
        </p:nvSpPr>
        <p:spPr>
          <a:xfrm rot="5400000">
            <a:off x="5191125" y="2701925"/>
            <a:ext cx="215900" cy="0"/>
          </a:xfrm>
          <a:prstGeom prst="line">
            <a:avLst/>
          </a:prstGeom>
          <a:ln w="38100" cap="flat" cmpd="sng">
            <a:solidFill>
              <a:schemeClr val="tx1"/>
            </a:solidFill>
            <a:prstDash val="solid"/>
            <a:round/>
            <a:headEnd type="none" w="med" len="med"/>
            <a:tailEnd type="none" w="med" len="med"/>
          </a:ln>
        </p:spPr>
      </p:sp>
      <p:sp>
        <p:nvSpPr>
          <p:cNvPr id="33824" name="Oval 173"/>
          <p:cNvSpPr/>
          <p:nvPr/>
        </p:nvSpPr>
        <p:spPr>
          <a:xfrm>
            <a:off x="4584700" y="3036888"/>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25" name="Line 175"/>
          <p:cNvSpPr/>
          <p:nvPr/>
        </p:nvSpPr>
        <p:spPr>
          <a:xfrm>
            <a:off x="4652963" y="3224213"/>
            <a:ext cx="215900" cy="0"/>
          </a:xfrm>
          <a:prstGeom prst="line">
            <a:avLst/>
          </a:prstGeom>
          <a:ln w="38100" cap="flat" cmpd="sng">
            <a:solidFill>
              <a:schemeClr val="tx1"/>
            </a:solidFill>
            <a:prstDash val="solid"/>
            <a:round/>
            <a:headEnd type="none" w="med" len="med"/>
            <a:tailEnd type="none" w="med" len="med"/>
          </a:ln>
        </p:spPr>
      </p:sp>
      <p:sp>
        <p:nvSpPr>
          <p:cNvPr id="33826" name="Line 176"/>
          <p:cNvSpPr/>
          <p:nvPr/>
        </p:nvSpPr>
        <p:spPr>
          <a:xfrm rot="5400000">
            <a:off x="4651375" y="3225800"/>
            <a:ext cx="215900" cy="0"/>
          </a:xfrm>
          <a:prstGeom prst="line">
            <a:avLst/>
          </a:prstGeom>
          <a:ln w="38100" cap="flat" cmpd="sng">
            <a:solidFill>
              <a:schemeClr val="tx1"/>
            </a:solidFill>
            <a:prstDash val="solid"/>
            <a:round/>
            <a:headEnd type="none" w="med" len="med"/>
            <a:tailEnd type="none" w="med" len="med"/>
          </a:ln>
        </p:spPr>
      </p:sp>
      <p:sp>
        <p:nvSpPr>
          <p:cNvPr id="33827" name="Oval 178"/>
          <p:cNvSpPr/>
          <p:nvPr/>
        </p:nvSpPr>
        <p:spPr>
          <a:xfrm>
            <a:off x="5124450" y="3036888"/>
            <a:ext cx="360363" cy="360362"/>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28" name="Line 180"/>
          <p:cNvSpPr/>
          <p:nvPr/>
        </p:nvSpPr>
        <p:spPr>
          <a:xfrm>
            <a:off x="5192713" y="3224213"/>
            <a:ext cx="215900" cy="0"/>
          </a:xfrm>
          <a:prstGeom prst="line">
            <a:avLst/>
          </a:prstGeom>
          <a:ln w="38100" cap="flat" cmpd="sng">
            <a:solidFill>
              <a:schemeClr val="tx1"/>
            </a:solidFill>
            <a:prstDash val="solid"/>
            <a:round/>
            <a:headEnd type="none" w="med" len="med"/>
            <a:tailEnd type="none" w="med" len="med"/>
          </a:ln>
        </p:spPr>
      </p:sp>
      <p:sp>
        <p:nvSpPr>
          <p:cNvPr id="33829" name="Line 181"/>
          <p:cNvSpPr/>
          <p:nvPr/>
        </p:nvSpPr>
        <p:spPr>
          <a:xfrm rot="5400000">
            <a:off x="5191125" y="3225800"/>
            <a:ext cx="215900" cy="0"/>
          </a:xfrm>
          <a:prstGeom prst="line">
            <a:avLst/>
          </a:prstGeom>
          <a:ln w="38100" cap="flat" cmpd="sng">
            <a:solidFill>
              <a:schemeClr val="tx1"/>
            </a:solidFill>
            <a:prstDash val="solid"/>
            <a:round/>
            <a:headEnd type="none" w="med" len="med"/>
            <a:tailEnd type="none" w="med" len="med"/>
          </a:ln>
        </p:spPr>
      </p:sp>
      <p:sp>
        <p:nvSpPr>
          <p:cNvPr id="33830" name="Oval 198"/>
          <p:cNvSpPr/>
          <p:nvPr/>
        </p:nvSpPr>
        <p:spPr>
          <a:xfrm>
            <a:off x="4602163" y="3533775"/>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31" name="Line 200"/>
          <p:cNvSpPr/>
          <p:nvPr/>
        </p:nvSpPr>
        <p:spPr>
          <a:xfrm>
            <a:off x="4670425" y="3721100"/>
            <a:ext cx="215900" cy="0"/>
          </a:xfrm>
          <a:prstGeom prst="line">
            <a:avLst/>
          </a:prstGeom>
          <a:ln w="38100" cap="flat" cmpd="sng">
            <a:solidFill>
              <a:schemeClr val="tx1"/>
            </a:solidFill>
            <a:prstDash val="solid"/>
            <a:round/>
            <a:headEnd type="none" w="med" len="med"/>
            <a:tailEnd type="none" w="med" len="med"/>
          </a:ln>
        </p:spPr>
      </p:sp>
      <p:sp>
        <p:nvSpPr>
          <p:cNvPr id="33832" name="Line 201"/>
          <p:cNvSpPr/>
          <p:nvPr/>
        </p:nvSpPr>
        <p:spPr>
          <a:xfrm rot="5400000">
            <a:off x="4668838" y="3722688"/>
            <a:ext cx="215900" cy="0"/>
          </a:xfrm>
          <a:prstGeom prst="line">
            <a:avLst/>
          </a:prstGeom>
          <a:ln w="38100" cap="flat" cmpd="sng">
            <a:solidFill>
              <a:schemeClr val="tx1"/>
            </a:solidFill>
            <a:prstDash val="solid"/>
            <a:round/>
            <a:headEnd type="none" w="med" len="med"/>
            <a:tailEnd type="none" w="med" len="med"/>
          </a:ln>
        </p:spPr>
      </p:sp>
      <p:sp>
        <p:nvSpPr>
          <p:cNvPr id="33833" name="Oval 203"/>
          <p:cNvSpPr/>
          <p:nvPr/>
        </p:nvSpPr>
        <p:spPr>
          <a:xfrm>
            <a:off x="5141913" y="3533775"/>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34" name="Line 205"/>
          <p:cNvSpPr/>
          <p:nvPr/>
        </p:nvSpPr>
        <p:spPr>
          <a:xfrm>
            <a:off x="5210175" y="3721100"/>
            <a:ext cx="215900" cy="0"/>
          </a:xfrm>
          <a:prstGeom prst="line">
            <a:avLst/>
          </a:prstGeom>
          <a:ln w="38100" cap="flat" cmpd="sng">
            <a:solidFill>
              <a:schemeClr val="tx1"/>
            </a:solidFill>
            <a:prstDash val="solid"/>
            <a:round/>
            <a:headEnd type="none" w="med" len="med"/>
            <a:tailEnd type="none" w="med" len="med"/>
          </a:ln>
        </p:spPr>
      </p:sp>
      <p:sp>
        <p:nvSpPr>
          <p:cNvPr id="33835" name="Line 206"/>
          <p:cNvSpPr/>
          <p:nvPr/>
        </p:nvSpPr>
        <p:spPr>
          <a:xfrm rot="5400000">
            <a:off x="5208588" y="3722688"/>
            <a:ext cx="215900" cy="0"/>
          </a:xfrm>
          <a:prstGeom prst="line">
            <a:avLst/>
          </a:prstGeom>
          <a:ln w="38100" cap="flat" cmpd="sng">
            <a:solidFill>
              <a:schemeClr val="tx1"/>
            </a:solidFill>
            <a:prstDash val="solid"/>
            <a:round/>
            <a:headEnd type="none" w="med" len="med"/>
            <a:tailEnd type="none" w="med" len="med"/>
          </a:ln>
        </p:spPr>
      </p:sp>
      <p:sp>
        <p:nvSpPr>
          <p:cNvPr id="33836" name="Oval 223"/>
          <p:cNvSpPr/>
          <p:nvPr/>
        </p:nvSpPr>
        <p:spPr>
          <a:xfrm>
            <a:off x="4602163" y="4057650"/>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37" name="Line 225"/>
          <p:cNvSpPr/>
          <p:nvPr/>
        </p:nvSpPr>
        <p:spPr>
          <a:xfrm>
            <a:off x="4670425" y="4244975"/>
            <a:ext cx="215900" cy="0"/>
          </a:xfrm>
          <a:prstGeom prst="line">
            <a:avLst/>
          </a:prstGeom>
          <a:ln w="38100" cap="flat" cmpd="sng">
            <a:solidFill>
              <a:schemeClr val="tx1"/>
            </a:solidFill>
            <a:prstDash val="solid"/>
            <a:round/>
            <a:headEnd type="none" w="med" len="med"/>
            <a:tailEnd type="none" w="med" len="med"/>
          </a:ln>
        </p:spPr>
      </p:sp>
      <p:sp>
        <p:nvSpPr>
          <p:cNvPr id="33838" name="Line 226"/>
          <p:cNvSpPr/>
          <p:nvPr/>
        </p:nvSpPr>
        <p:spPr>
          <a:xfrm rot="5400000">
            <a:off x="4668838" y="4246563"/>
            <a:ext cx="215900" cy="0"/>
          </a:xfrm>
          <a:prstGeom prst="line">
            <a:avLst/>
          </a:prstGeom>
          <a:ln w="38100" cap="flat" cmpd="sng">
            <a:solidFill>
              <a:schemeClr val="tx1"/>
            </a:solidFill>
            <a:prstDash val="solid"/>
            <a:round/>
            <a:headEnd type="none" w="med" len="med"/>
            <a:tailEnd type="none" w="med" len="med"/>
          </a:ln>
        </p:spPr>
      </p:sp>
      <p:sp>
        <p:nvSpPr>
          <p:cNvPr id="33839" name="Oval 228"/>
          <p:cNvSpPr/>
          <p:nvPr/>
        </p:nvSpPr>
        <p:spPr>
          <a:xfrm>
            <a:off x="5141913" y="4057650"/>
            <a:ext cx="360362" cy="360363"/>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40" name="Line 230"/>
          <p:cNvSpPr/>
          <p:nvPr/>
        </p:nvSpPr>
        <p:spPr>
          <a:xfrm>
            <a:off x="5210175" y="4244975"/>
            <a:ext cx="215900" cy="0"/>
          </a:xfrm>
          <a:prstGeom prst="line">
            <a:avLst/>
          </a:prstGeom>
          <a:ln w="38100" cap="flat" cmpd="sng">
            <a:solidFill>
              <a:schemeClr val="tx1"/>
            </a:solidFill>
            <a:prstDash val="solid"/>
            <a:round/>
            <a:headEnd type="none" w="med" len="med"/>
            <a:tailEnd type="none" w="med" len="med"/>
          </a:ln>
        </p:spPr>
      </p:sp>
      <p:sp>
        <p:nvSpPr>
          <p:cNvPr id="33841" name="Line 231"/>
          <p:cNvSpPr/>
          <p:nvPr/>
        </p:nvSpPr>
        <p:spPr>
          <a:xfrm rot="5400000">
            <a:off x="5208588" y="4246563"/>
            <a:ext cx="215900" cy="0"/>
          </a:xfrm>
          <a:prstGeom prst="line">
            <a:avLst/>
          </a:prstGeom>
          <a:ln w="38100" cap="flat" cmpd="sng">
            <a:solidFill>
              <a:schemeClr val="tx1"/>
            </a:solidFill>
            <a:prstDash val="solid"/>
            <a:round/>
            <a:headEnd type="none" w="med" len="med"/>
            <a:tailEnd type="none" w="med" len="med"/>
          </a:ln>
        </p:spPr>
      </p:sp>
      <p:sp>
        <p:nvSpPr>
          <p:cNvPr id="33842" name="直接连接符 285859"/>
          <p:cNvSpPr/>
          <p:nvPr/>
        </p:nvSpPr>
        <p:spPr>
          <a:xfrm>
            <a:off x="1304925" y="2335213"/>
            <a:ext cx="6199188" cy="0"/>
          </a:xfrm>
          <a:prstGeom prst="line">
            <a:avLst/>
          </a:prstGeom>
          <a:ln w="28575" cap="flat" cmpd="sng">
            <a:solidFill>
              <a:schemeClr val="tx1"/>
            </a:solidFill>
            <a:prstDash val="solid"/>
            <a:round/>
            <a:headEnd type="none" w="med" len="med"/>
            <a:tailEnd type="none" w="med" len="med"/>
          </a:ln>
        </p:spPr>
      </p:sp>
      <p:sp>
        <p:nvSpPr>
          <p:cNvPr id="33843" name="直接连接符 285860"/>
          <p:cNvSpPr/>
          <p:nvPr/>
        </p:nvSpPr>
        <p:spPr>
          <a:xfrm>
            <a:off x="1331913" y="4594225"/>
            <a:ext cx="6199187" cy="0"/>
          </a:xfrm>
          <a:prstGeom prst="line">
            <a:avLst/>
          </a:prstGeom>
          <a:ln w="28575" cap="flat" cmpd="sng">
            <a:solidFill>
              <a:schemeClr val="tx1"/>
            </a:solidFill>
            <a:prstDash val="solid"/>
            <a:round/>
            <a:headEnd type="none" w="med" len="med"/>
            <a:tailEnd type="none" w="med" len="med"/>
          </a:ln>
        </p:spPr>
      </p:sp>
      <p:sp>
        <p:nvSpPr>
          <p:cNvPr id="33844" name="Line 184"/>
          <p:cNvSpPr/>
          <p:nvPr/>
        </p:nvSpPr>
        <p:spPr>
          <a:xfrm>
            <a:off x="7508875" y="2320925"/>
            <a:ext cx="0" cy="2257425"/>
          </a:xfrm>
          <a:prstGeom prst="line">
            <a:avLst/>
          </a:prstGeom>
          <a:ln w="38100" cap="flat" cmpd="sng">
            <a:solidFill>
              <a:schemeClr val="tx1"/>
            </a:solidFill>
            <a:prstDash val="solid"/>
            <a:round/>
            <a:headEnd type="none" w="med" len="med"/>
            <a:tailEnd type="none" w="med" len="med"/>
          </a:ln>
        </p:spPr>
      </p:sp>
      <p:sp>
        <p:nvSpPr>
          <p:cNvPr id="33845" name="Line 184"/>
          <p:cNvSpPr/>
          <p:nvPr/>
        </p:nvSpPr>
        <p:spPr>
          <a:xfrm>
            <a:off x="1323975" y="2347913"/>
            <a:ext cx="0" cy="2257425"/>
          </a:xfrm>
          <a:prstGeom prst="line">
            <a:avLst/>
          </a:prstGeom>
          <a:ln w="38100" cap="flat" cmpd="sng">
            <a:solidFill>
              <a:schemeClr val="tx1"/>
            </a:solidFill>
            <a:prstDash val="solid"/>
            <a:round/>
            <a:headEnd type="none" w="med" len="med"/>
            <a:tailEnd type="none" w="med" len="med"/>
          </a:ln>
        </p:spPr>
      </p:sp>
      <p:sp>
        <p:nvSpPr>
          <p:cNvPr id="33846" name="Line 184"/>
          <p:cNvSpPr/>
          <p:nvPr/>
        </p:nvSpPr>
        <p:spPr>
          <a:xfrm>
            <a:off x="4448175" y="2354263"/>
            <a:ext cx="0" cy="2224087"/>
          </a:xfrm>
          <a:prstGeom prst="line">
            <a:avLst/>
          </a:prstGeom>
          <a:ln w="38100" cap="flat" cmpd="sng">
            <a:solidFill>
              <a:srgbClr val="FF7C80"/>
            </a:solidFill>
            <a:prstDash val="dash"/>
            <a:round/>
            <a:headEnd type="none" w="med" len="med"/>
            <a:tailEnd type="none" w="med" len="med"/>
          </a:ln>
        </p:spPr>
      </p:sp>
      <p:sp>
        <p:nvSpPr>
          <p:cNvPr id="33847" name="Oval 336"/>
          <p:cNvSpPr/>
          <p:nvPr/>
        </p:nvSpPr>
        <p:spPr>
          <a:xfrm>
            <a:off x="7239000" y="3582988"/>
            <a:ext cx="107950" cy="107950"/>
          </a:xfrm>
          <a:prstGeom prst="ellipse">
            <a:avLst/>
          </a:prstGeom>
          <a:solidFill>
            <a:schemeClr val="bg1"/>
          </a:solidFill>
          <a:ln w="254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33848" name="Oval 337"/>
          <p:cNvSpPr/>
          <p:nvPr/>
        </p:nvSpPr>
        <p:spPr>
          <a:xfrm>
            <a:off x="1620838" y="4210050"/>
            <a:ext cx="107950" cy="107950"/>
          </a:xfrm>
          <a:prstGeom prst="ellipse">
            <a:avLst/>
          </a:prstGeom>
          <a:solidFill>
            <a:srgbClr val="000000"/>
          </a:solidFill>
          <a:ln w="12700" cap="flat" cmpd="sng">
            <a:solidFill>
              <a:schemeClr val="tx1"/>
            </a:solidFill>
            <a:prstDash val="solid"/>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grpSp>
        <p:nvGrpSpPr>
          <p:cNvPr id="33849" name="组合 285866"/>
          <p:cNvGrpSpPr/>
          <p:nvPr/>
        </p:nvGrpSpPr>
        <p:grpSpPr>
          <a:xfrm>
            <a:off x="3175000" y="4594225"/>
            <a:ext cx="2473325" cy="457200"/>
            <a:chOff x="2000" y="2894"/>
            <a:chExt cx="1558" cy="288"/>
          </a:xfrm>
        </p:grpSpPr>
        <p:sp>
          <p:nvSpPr>
            <p:cNvPr id="33850" name="直接连接符 285867"/>
            <p:cNvSpPr/>
            <p:nvPr/>
          </p:nvSpPr>
          <p:spPr>
            <a:xfrm flipV="1">
              <a:off x="3558" y="2894"/>
              <a:ext cx="0" cy="288"/>
            </a:xfrm>
            <a:prstGeom prst="line">
              <a:avLst/>
            </a:prstGeom>
            <a:ln w="9525" cap="flat" cmpd="sng">
              <a:solidFill>
                <a:schemeClr val="tx1"/>
              </a:solidFill>
              <a:prstDash val="solid"/>
              <a:round/>
              <a:headEnd type="none" w="med" len="med"/>
              <a:tailEnd type="none" w="med" len="med"/>
            </a:ln>
          </p:spPr>
        </p:sp>
        <p:sp>
          <p:nvSpPr>
            <p:cNvPr id="33851" name="直接连接符 285868"/>
            <p:cNvSpPr/>
            <p:nvPr/>
          </p:nvSpPr>
          <p:spPr>
            <a:xfrm flipV="1">
              <a:off x="2000" y="2894"/>
              <a:ext cx="0" cy="288"/>
            </a:xfrm>
            <a:prstGeom prst="line">
              <a:avLst/>
            </a:prstGeom>
            <a:ln w="9525" cap="flat" cmpd="sng">
              <a:solidFill>
                <a:schemeClr val="tx1"/>
              </a:solidFill>
              <a:prstDash val="solid"/>
              <a:round/>
              <a:headEnd type="none" w="med" len="med"/>
              <a:tailEnd type="none" w="med" len="med"/>
            </a:ln>
          </p:spPr>
        </p:sp>
      </p:grpSp>
      <p:sp>
        <p:nvSpPr>
          <p:cNvPr id="33852" name="直接连接符 285869"/>
          <p:cNvSpPr/>
          <p:nvPr/>
        </p:nvSpPr>
        <p:spPr>
          <a:xfrm>
            <a:off x="3471863" y="4683125"/>
            <a:ext cx="1979612" cy="0"/>
          </a:xfrm>
          <a:prstGeom prst="line">
            <a:avLst/>
          </a:prstGeom>
          <a:ln w="57150" cap="flat" cmpd="sng">
            <a:solidFill>
              <a:srgbClr val="FF0000"/>
            </a:solidFill>
            <a:prstDash val="solid"/>
            <a:round/>
            <a:headEnd type="stealth" w="med" len="med"/>
            <a:tailEnd type="none" w="lg" len="lg"/>
          </a:ln>
        </p:spPr>
      </p:sp>
      <p:sp>
        <p:nvSpPr>
          <p:cNvPr id="33853" name="文本框 285870"/>
          <p:cNvSpPr txBox="1"/>
          <p:nvPr/>
        </p:nvSpPr>
        <p:spPr>
          <a:xfrm>
            <a:off x="3687763" y="4686300"/>
            <a:ext cx="1547812" cy="398780"/>
          </a:xfrm>
          <a:prstGeom prst="rect">
            <a:avLst/>
          </a:prstGeom>
          <a:noFill/>
          <a:ln w="9525">
            <a:noFill/>
          </a:ln>
        </p:spPr>
        <p:txBody>
          <a:bodyPr anchor="t">
            <a:spAutoFit/>
          </a:bodyPr>
          <a:p>
            <a:pPr algn="ct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内电场</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0000"/>
                </a:solidFill>
                <a:latin typeface="黑体" panose="02010609060101010101" pitchFamily="2" charset="-122"/>
                <a:ea typeface="黑体" panose="02010609060101010101" pitchFamily="2" charset="-122"/>
                <a:cs typeface="黑体" panose="02010609060101010101" pitchFamily="2" charset="-122"/>
              </a:rPr>
              <a:t>0</a:t>
            </a:r>
            <a:endParaRPr lang="en-US" altLang="zh-CN" sz="2000" b="1" i="1" baseline="-2500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grpSp>
        <p:nvGrpSpPr>
          <p:cNvPr id="285891" name="组合 285890"/>
          <p:cNvGrpSpPr/>
          <p:nvPr/>
        </p:nvGrpSpPr>
        <p:grpSpPr>
          <a:xfrm>
            <a:off x="498475" y="1298575"/>
            <a:ext cx="7824788" cy="2176463"/>
            <a:chOff x="314" y="818"/>
            <a:chExt cx="4929" cy="1371"/>
          </a:xfrm>
        </p:grpSpPr>
        <p:sp>
          <p:nvSpPr>
            <p:cNvPr id="33855" name="Line 193"/>
            <p:cNvSpPr/>
            <p:nvPr/>
          </p:nvSpPr>
          <p:spPr>
            <a:xfrm>
              <a:off x="2753" y="1096"/>
              <a:ext cx="2489" cy="0"/>
            </a:xfrm>
            <a:prstGeom prst="line">
              <a:avLst/>
            </a:prstGeom>
            <a:ln w="12700" cap="flat" cmpd="sng">
              <a:solidFill>
                <a:schemeClr val="tx1"/>
              </a:solidFill>
              <a:prstDash val="solid"/>
              <a:round/>
              <a:headEnd type="none" w="med" len="med"/>
              <a:tailEnd type="none" w="med" len="med"/>
            </a:ln>
          </p:spPr>
        </p:sp>
        <p:sp>
          <p:nvSpPr>
            <p:cNvPr id="33856" name="Line 190"/>
            <p:cNvSpPr/>
            <p:nvPr/>
          </p:nvSpPr>
          <p:spPr>
            <a:xfrm flipH="1">
              <a:off x="314" y="2189"/>
              <a:ext cx="508" cy="0"/>
            </a:xfrm>
            <a:prstGeom prst="line">
              <a:avLst/>
            </a:prstGeom>
            <a:ln w="12700" cap="flat" cmpd="sng">
              <a:solidFill>
                <a:schemeClr val="tx1"/>
              </a:solidFill>
              <a:prstDash val="solid"/>
              <a:round/>
              <a:headEnd type="none" w="med" len="med"/>
              <a:tailEnd type="none" w="med" len="med"/>
            </a:ln>
          </p:spPr>
        </p:sp>
        <p:sp>
          <p:nvSpPr>
            <p:cNvPr id="33857" name="Line 191"/>
            <p:cNvSpPr/>
            <p:nvPr/>
          </p:nvSpPr>
          <p:spPr>
            <a:xfrm flipV="1">
              <a:off x="314" y="1096"/>
              <a:ext cx="0" cy="1093"/>
            </a:xfrm>
            <a:prstGeom prst="line">
              <a:avLst/>
            </a:prstGeom>
            <a:ln w="12700" cap="flat" cmpd="sng">
              <a:solidFill>
                <a:schemeClr val="tx1"/>
              </a:solidFill>
              <a:prstDash val="solid"/>
              <a:round/>
              <a:headEnd type="none" w="med" len="med"/>
              <a:tailEnd type="none" w="med" len="med"/>
            </a:ln>
          </p:spPr>
        </p:sp>
        <p:sp>
          <p:nvSpPr>
            <p:cNvPr id="33858" name="Line 192"/>
            <p:cNvSpPr/>
            <p:nvPr/>
          </p:nvSpPr>
          <p:spPr>
            <a:xfrm>
              <a:off x="314" y="1096"/>
              <a:ext cx="2363" cy="0"/>
            </a:xfrm>
            <a:prstGeom prst="line">
              <a:avLst/>
            </a:prstGeom>
            <a:ln w="12700" cap="flat" cmpd="sng">
              <a:solidFill>
                <a:schemeClr val="tx1"/>
              </a:solidFill>
              <a:prstDash val="solid"/>
              <a:round/>
              <a:headEnd type="none" w="med" len="med"/>
              <a:tailEnd type="none" w="med" len="med"/>
            </a:ln>
          </p:spPr>
        </p:sp>
        <p:sp>
          <p:nvSpPr>
            <p:cNvPr id="33859" name="Line 195"/>
            <p:cNvSpPr/>
            <p:nvPr/>
          </p:nvSpPr>
          <p:spPr>
            <a:xfrm flipH="1">
              <a:off x="4735" y="2189"/>
              <a:ext cx="508" cy="0"/>
            </a:xfrm>
            <a:prstGeom prst="line">
              <a:avLst/>
            </a:prstGeom>
            <a:ln w="12700" cap="flat" cmpd="sng">
              <a:solidFill>
                <a:schemeClr val="tx1"/>
              </a:solidFill>
              <a:prstDash val="solid"/>
              <a:round/>
              <a:headEnd type="none" w="med" len="med"/>
              <a:tailEnd type="none" w="med" len="med"/>
            </a:ln>
          </p:spPr>
        </p:sp>
        <p:sp>
          <p:nvSpPr>
            <p:cNvPr id="33860" name="Line 196"/>
            <p:cNvSpPr/>
            <p:nvPr/>
          </p:nvSpPr>
          <p:spPr>
            <a:xfrm flipV="1">
              <a:off x="5242" y="1096"/>
              <a:ext cx="0" cy="1093"/>
            </a:xfrm>
            <a:prstGeom prst="line">
              <a:avLst/>
            </a:prstGeom>
            <a:ln w="12700" cap="flat" cmpd="sng">
              <a:solidFill>
                <a:schemeClr val="tx1"/>
              </a:solidFill>
              <a:prstDash val="solid"/>
              <a:round/>
              <a:headEnd type="none" w="med" len="med"/>
              <a:tailEnd type="none" w="med" len="med"/>
            </a:ln>
          </p:spPr>
        </p:sp>
        <p:sp>
          <p:nvSpPr>
            <p:cNvPr id="33861" name="Line 197"/>
            <p:cNvSpPr/>
            <p:nvPr/>
          </p:nvSpPr>
          <p:spPr>
            <a:xfrm>
              <a:off x="2749" y="944"/>
              <a:ext cx="0" cy="279"/>
            </a:xfrm>
            <a:prstGeom prst="line">
              <a:avLst/>
            </a:prstGeom>
            <a:ln w="38100" cap="flat" cmpd="sng">
              <a:solidFill>
                <a:srgbClr val="0033CC"/>
              </a:solidFill>
              <a:prstDash val="solid"/>
              <a:round/>
              <a:headEnd type="none" w="med" len="med"/>
              <a:tailEnd type="none" w="med" len="med"/>
            </a:ln>
          </p:spPr>
        </p:sp>
        <p:sp>
          <p:nvSpPr>
            <p:cNvPr id="33862" name="Line 198"/>
            <p:cNvSpPr/>
            <p:nvPr/>
          </p:nvSpPr>
          <p:spPr>
            <a:xfrm>
              <a:off x="2673" y="1020"/>
              <a:ext cx="0" cy="127"/>
            </a:xfrm>
            <a:prstGeom prst="line">
              <a:avLst/>
            </a:prstGeom>
            <a:ln w="25400" cap="flat" cmpd="sng">
              <a:solidFill>
                <a:srgbClr val="0033CC"/>
              </a:solidFill>
              <a:prstDash val="solid"/>
              <a:round/>
              <a:headEnd type="none" w="med" len="med"/>
              <a:tailEnd type="none" w="med" len="med"/>
            </a:ln>
          </p:spPr>
        </p:sp>
        <p:graphicFrame>
          <p:nvGraphicFramePr>
            <p:cNvPr id="33863" name="Object 203"/>
            <p:cNvGraphicFramePr/>
            <p:nvPr/>
          </p:nvGraphicFramePr>
          <p:xfrm>
            <a:off x="2795" y="818"/>
            <a:ext cx="216" cy="251"/>
          </p:xfrm>
          <a:graphic>
            <a:graphicData uri="http://schemas.openxmlformats.org/presentationml/2006/ole">
              <mc:AlternateContent xmlns:mc="http://schemas.openxmlformats.org/markup-compatibility/2006">
                <mc:Choice xmlns:v="urn:schemas-microsoft-com:vml" Requires="v">
                  <p:oleObj spid="_x0000_s3139" name="" r:id="rId2" imgW="190500" imgH="228600" progId="Equation.DSMT4">
                    <p:embed/>
                  </p:oleObj>
                </mc:Choice>
                <mc:Fallback>
                  <p:oleObj name="" r:id="rId2" imgW="190500" imgH="228600" progId="Equation.DSMT4">
                    <p:embed/>
                    <p:pic>
                      <p:nvPicPr>
                        <p:cNvPr id="0" name="图片 3138"/>
                        <p:cNvPicPr/>
                        <p:nvPr/>
                      </p:nvPicPr>
                      <p:blipFill>
                        <a:blip r:embed="rId3"/>
                        <a:stretch>
                          <a:fillRect/>
                        </a:stretch>
                      </p:blipFill>
                      <p:spPr>
                        <a:xfrm>
                          <a:off x="2795" y="818"/>
                          <a:ext cx="216" cy="251"/>
                        </a:xfrm>
                        <a:prstGeom prst="rect">
                          <a:avLst/>
                        </a:prstGeom>
                        <a:noFill/>
                        <a:ln w="38100">
                          <a:noFill/>
                          <a:miter/>
                        </a:ln>
                      </p:spPr>
                    </p:pic>
                  </p:oleObj>
                </mc:Fallback>
              </mc:AlternateContent>
            </a:graphicData>
          </a:graphic>
        </p:graphicFrame>
      </p:grpSp>
      <p:sp>
        <p:nvSpPr>
          <p:cNvPr id="33864" name="文本框 285900"/>
          <p:cNvSpPr txBox="1"/>
          <p:nvPr/>
        </p:nvSpPr>
        <p:spPr>
          <a:xfrm>
            <a:off x="1704975" y="2495550"/>
            <a:ext cx="1076325" cy="398780"/>
          </a:xfrm>
          <a:prstGeom prst="rect">
            <a:avLst/>
          </a:prstGeom>
          <a:noFill/>
          <a:ln w="9525">
            <a:noFill/>
          </a:ln>
        </p:spPr>
        <p:txBody>
          <a:bodyPr anchor="t">
            <a:spAutoFit/>
          </a:bodyPr>
          <a:p>
            <a:pPr algn="ct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P</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型</a:t>
            </a:r>
            <a:endPar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33865" name="文本框 285901"/>
          <p:cNvSpPr txBox="1"/>
          <p:nvPr/>
        </p:nvSpPr>
        <p:spPr>
          <a:xfrm>
            <a:off x="6064250" y="2509838"/>
            <a:ext cx="1076325" cy="398780"/>
          </a:xfrm>
          <a:prstGeom prst="rect">
            <a:avLst/>
          </a:prstGeom>
          <a:noFill/>
          <a:ln w="9525">
            <a:noFill/>
          </a:ln>
        </p:spPr>
        <p:txBody>
          <a:bodyPr anchor="t">
            <a:spAutoFit/>
          </a:bodyPr>
          <a:p>
            <a:pPr algn="ctr"/>
            <a:r>
              <a:rPr lang="en-US" altLang="zh-CN" sz="2000" b="1" dirty="0">
                <a:solidFill>
                  <a:srgbClr val="008000"/>
                </a:solidFill>
                <a:latin typeface="黑体" panose="02010609060101010101" pitchFamily="2" charset="-122"/>
                <a:ea typeface="黑体" panose="02010609060101010101" pitchFamily="2" charset="-122"/>
                <a:cs typeface="黑体" panose="02010609060101010101" pitchFamily="2" charset="-122"/>
              </a:rPr>
              <a:t>N</a:t>
            </a:r>
            <a:r>
              <a:rPr lang="zh-CN" altLang="en-US" sz="2000" b="1" dirty="0">
                <a:solidFill>
                  <a:srgbClr val="008000"/>
                </a:solidFill>
                <a:latin typeface="黑体" panose="02010609060101010101" pitchFamily="2" charset="-122"/>
                <a:ea typeface="黑体" panose="02010609060101010101" pitchFamily="2" charset="-122"/>
                <a:cs typeface="黑体" panose="02010609060101010101" pitchFamily="2" charset="-122"/>
              </a:rPr>
              <a:t>型</a:t>
            </a:r>
            <a:endParaRPr lang="zh-CN" altLang="en-US" sz="2000" b="1" dirty="0">
              <a:solidFill>
                <a:srgbClr val="008000"/>
              </a:solidFill>
              <a:latin typeface="黑体" panose="02010609060101010101" pitchFamily="2" charset="-122"/>
              <a:ea typeface="黑体" panose="02010609060101010101" pitchFamily="2" charset="-122"/>
              <a:cs typeface="黑体" panose="02010609060101010101" pitchFamily="2" charset="-122"/>
            </a:endParaRPr>
          </a:p>
        </p:txBody>
      </p:sp>
      <p:sp>
        <p:nvSpPr>
          <p:cNvPr id="285907" name="Line 201"/>
          <p:cNvSpPr/>
          <p:nvPr/>
        </p:nvSpPr>
        <p:spPr>
          <a:xfrm>
            <a:off x="2259013" y="2189163"/>
            <a:ext cx="4154487" cy="0"/>
          </a:xfrm>
          <a:prstGeom prst="line">
            <a:avLst/>
          </a:prstGeom>
          <a:ln w="38100" cap="flat" cmpd="sng">
            <a:solidFill>
              <a:srgbClr val="FF3399"/>
            </a:solidFill>
            <a:prstDash val="solid"/>
            <a:round/>
            <a:headEnd type="arrow" w="med" len="lg"/>
            <a:tailEnd type="none" w="med" len="lg"/>
          </a:ln>
        </p:spPr>
      </p:sp>
      <p:sp>
        <p:nvSpPr>
          <p:cNvPr id="2" name="Text Box 202"/>
          <p:cNvSpPr txBox="1"/>
          <p:nvPr/>
        </p:nvSpPr>
        <p:spPr>
          <a:xfrm>
            <a:off x="4937125" y="1762125"/>
            <a:ext cx="1330325" cy="400050"/>
          </a:xfrm>
          <a:prstGeom prst="rect">
            <a:avLst/>
          </a:prstGeom>
          <a:noFill/>
          <a:ln w="9525">
            <a:noFill/>
          </a:ln>
        </p:spPr>
        <p:txBody>
          <a:bodyPr lIns="90000" tIns="46800" rIns="90000" bIns="46800" anchor="t">
            <a:spAutoFit/>
          </a:bodyPr>
          <a:p>
            <a:r>
              <a:rPr lang="zh-CN" altLang="en-US" sz="2000" b="1" dirty="0">
                <a:solidFill>
                  <a:srgbClr val="FF3399"/>
                </a:solidFill>
                <a:latin typeface="黑体" panose="02010609060101010101" pitchFamily="2" charset="-122"/>
                <a:ea typeface="黑体" panose="02010609060101010101" pitchFamily="2" charset="-122"/>
                <a:cs typeface="黑体" panose="02010609060101010101" pitchFamily="2" charset="-122"/>
              </a:rPr>
              <a:t>外电场</a:t>
            </a:r>
            <a:r>
              <a:rPr lang="en-US" altLang="zh-CN" sz="2000" b="1" i="1">
                <a:solidFill>
                  <a:srgbClr val="FF3399"/>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3399"/>
                </a:solidFill>
                <a:latin typeface="黑体" panose="02010609060101010101" pitchFamily="2" charset="-122"/>
                <a:ea typeface="黑体" panose="02010609060101010101" pitchFamily="2" charset="-122"/>
                <a:cs typeface="黑体" panose="02010609060101010101" pitchFamily="2" charset="-122"/>
              </a:rPr>
              <a:t>R</a:t>
            </a:r>
            <a:endParaRPr lang="en-US" altLang="zh-CN" sz="2000" b="1" baseline="-25000">
              <a:solidFill>
                <a:srgbClr val="FF3399"/>
              </a:solidFill>
              <a:latin typeface="黑体" panose="02010609060101010101" pitchFamily="2" charset="-122"/>
              <a:ea typeface="黑体" panose="02010609060101010101" pitchFamily="2" charset="-122"/>
              <a:cs typeface="黑体" panose="02010609060101010101" pitchFamily="2" charset="-122"/>
            </a:endParaRPr>
          </a:p>
        </p:txBody>
      </p:sp>
      <p:sp>
        <p:nvSpPr>
          <p:cNvPr id="285909" name="文本框 285908"/>
          <p:cNvSpPr txBox="1"/>
          <p:nvPr/>
        </p:nvSpPr>
        <p:spPr>
          <a:xfrm>
            <a:off x="5721350" y="4700588"/>
            <a:ext cx="2327275" cy="398780"/>
          </a:xfrm>
          <a:prstGeom prst="rect">
            <a:avLst/>
          </a:prstGeom>
          <a:noFill/>
          <a:ln w="9525">
            <a:noFill/>
          </a:ln>
        </p:spPr>
        <p:txBody>
          <a:bodyPr anchor="t">
            <a:spAutoFit/>
          </a:bodyPr>
          <a:p>
            <a:pPr algn="ct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总电场</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0000"/>
                </a:solidFill>
                <a:latin typeface="黑体" panose="02010609060101010101" pitchFamily="2" charset="-122"/>
                <a:ea typeface="黑体" panose="02010609060101010101" pitchFamily="2" charset="-122"/>
                <a:cs typeface="黑体" panose="02010609060101010101" pitchFamily="2" charset="-122"/>
              </a:rPr>
              <a:t>0</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000" b="1" i="1">
                <a:solidFill>
                  <a:srgbClr val="FF0000"/>
                </a:solidFill>
                <a:latin typeface="黑体" panose="02010609060101010101" pitchFamily="2" charset="-122"/>
                <a:ea typeface="黑体" panose="02010609060101010101" pitchFamily="2" charset="-122"/>
                <a:cs typeface="黑体" panose="02010609060101010101" pitchFamily="2" charset="-122"/>
              </a:rPr>
              <a:t>E</a:t>
            </a:r>
            <a:r>
              <a:rPr lang="en-US" altLang="zh-CN" sz="2000" b="1" baseline="-25000">
                <a:solidFill>
                  <a:srgbClr val="FF0000"/>
                </a:solidFill>
                <a:latin typeface="黑体" panose="02010609060101010101" pitchFamily="2" charset="-122"/>
                <a:ea typeface="黑体" panose="02010609060101010101" pitchFamily="2" charset="-122"/>
                <a:cs typeface="黑体" panose="02010609060101010101" pitchFamily="2" charset="-122"/>
              </a:rPr>
              <a:t>R</a:t>
            </a:r>
            <a:endParaRPr lang="en-US" altLang="zh-CN" sz="2000" b="1" i="1" baseline="-2500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85910" name="Line 977"/>
          <p:cNvSpPr/>
          <p:nvPr/>
        </p:nvSpPr>
        <p:spPr>
          <a:xfrm flipV="1">
            <a:off x="7145338" y="1552575"/>
            <a:ext cx="617537" cy="3132138"/>
          </a:xfrm>
          <a:prstGeom prst="line">
            <a:avLst/>
          </a:prstGeom>
          <a:ln w="9525" cap="flat" cmpd="sng">
            <a:solidFill>
              <a:srgbClr val="00CC00"/>
            </a:solidFill>
            <a:prstDash val="lgDash"/>
            <a:round/>
            <a:headEnd type="none" w="med" len="med"/>
            <a:tailEnd type="triangle" w="med" len="med"/>
          </a:ln>
        </p:spPr>
      </p:sp>
      <p:sp>
        <p:nvSpPr>
          <p:cNvPr id="285911" name="Oval 978"/>
          <p:cNvSpPr/>
          <p:nvPr/>
        </p:nvSpPr>
        <p:spPr>
          <a:xfrm>
            <a:off x="6704013" y="4727575"/>
            <a:ext cx="1171575" cy="388938"/>
          </a:xfrm>
          <a:prstGeom prst="ellipse">
            <a:avLst/>
          </a:prstGeom>
          <a:noFill/>
          <a:ln w="19050" cap="flat" cmpd="sng">
            <a:solidFill>
              <a:srgbClr val="00CC00"/>
            </a:solidFill>
            <a:prstDash val="lgDash"/>
            <a:round/>
            <a:headEnd type="none" w="med" len="med"/>
            <a:tailEnd type="none" w="med" len="med"/>
          </a:ln>
        </p:spPr>
        <p:txBody>
          <a:bodyPr wrap="none" anchor="ctr"/>
          <a:p>
            <a:pPr>
              <a:spcBef>
                <a:spcPct val="0"/>
              </a:spcBef>
            </a:pPr>
            <a:endParaRPr lang="zh-CN" sz="1800" b="1" dirty="0">
              <a:latin typeface="黑体" panose="02010609060101010101" pitchFamily="2" charset="-122"/>
              <a:ea typeface="黑体" panose="02010609060101010101" pitchFamily="2" charset="-122"/>
            </a:endParaRPr>
          </a:p>
        </p:txBody>
      </p:sp>
      <p:sp>
        <p:nvSpPr>
          <p:cNvPr id="285912" name="Text Box 13"/>
          <p:cNvSpPr txBox="1"/>
          <p:nvPr/>
        </p:nvSpPr>
        <p:spPr>
          <a:xfrm>
            <a:off x="4973638" y="779463"/>
            <a:ext cx="3821112" cy="769620"/>
          </a:xfrm>
          <a:prstGeom prst="rect">
            <a:avLst/>
          </a:prstGeom>
          <a:solidFill>
            <a:srgbClr val="99FFCC">
              <a:alpha val="50000"/>
            </a:srgbClr>
          </a:solidFill>
          <a:ln w="9525">
            <a:noFill/>
          </a:ln>
        </p:spPr>
        <p:txBody>
          <a:bodyPr lIns="90000" tIns="46800" rIns="90000" bIns="46800" anchor="t">
            <a:spAutoFit/>
          </a:bodyPr>
          <a:p>
            <a:r>
              <a:rPr lang="en-US" altLang="zh-CN"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a:t>
            </a:r>
            <a:r>
              <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结平衡状态被打破</a:t>
            </a:r>
            <a:r>
              <a:rPr lang="en-US" altLang="zh-CN"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阻碍了多子扩散</a:t>
            </a:r>
            <a:r>
              <a:rPr lang="en-US" altLang="zh-CN"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a:t>
            </a:r>
            <a:r>
              <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耗尽区厚度加宽</a:t>
            </a:r>
            <a:endParaRPr lang="zh-CN" altLang="en-US" sz="2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grpSp>
        <p:nvGrpSpPr>
          <p:cNvPr id="285918" name="组合 285917"/>
          <p:cNvGrpSpPr/>
          <p:nvPr/>
        </p:nvGrpSpPr>
        <p:grpSpPr>
          <a:xfrm>
            <a:off x="2581275" y="2351088"/>
            <a:ext cx="765175" cy="2220912"/>
            <a:chOff x="333" y="2674"/>
            <a:chExt cx="482" cy="1399"/>
          </a:xfrm>
        </p:grpSpPr>
        <p:sp>
          <p:nvSpPr>
            <p:cNvPr id="33873" name="矩形 285918"/>
            <p:cNvSpPr/>
            <p:nvPr/>
          </p:nvSpPr>
          <p:spPr>
            <a:xfrm>
              <a:off x="333" y="2674"/>
              <a:ext cx="482" cy="1399"/>
            </a:xfrm>
            <a:prstGeom prst="rect">
              <a:avLst/>
            </a:prstGeom>
            <a:solidFill>
              <a:srgbClr val="F6F8E0"/>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grpSp>
          <p:nvGrpSpPr>
            <p:cNvPr id="33874" name="组合 285919"/>
            <p:cNvGrpSpPr/>
            <p:nvPr/>
          </p:nvGrpSpPr>
          <p:grpSpPr>
            <a:xfrm>
              <a:off x="488" y="2791"/>
              <a:ext cx="227" cy="1192"/>
              <a:chOff x="1822" y="1599"/>
              <a:chExt cx="227" cy="1192"/>
            </a:xfrm>
          </p:grpSpPr>
          <p:sp>
            <p:nvSpPr>
              <p:cNvPr id="33875" name="Oval 251"/>
              <p:cNvSpPr/>
              <p:nvPr/>
            </p:nvSpPr>
            <p:spPr>
              <a:xfrm>
                <a:off x="1822" y="159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76" name="Line 253"/>
              <p:cNvSpPr/>
              <p:nvPr/>
            </p:nvSpPr>
            <p:spPr>
              <a:xfrm>
                <a:off x="1865" y="1717"/>
                <a:ext cx="136" cy="0"/>
              </a:xfrm>
              <a:prstGeom prst="line">
                <a:avLst/>
              </a:prstGeom>
              <a:ln w="38100" cap="flat" cmpd="sng">
                <a:solidFill>
                  <a:schemeClr val="tx1"/>
                </a:solidFill>
                <a:prstDash val="solid"/>
                <a:round/>
                <a:headEnd type="none" w="med" len="med"/>
                <a:tailEnd type="none" w="med" len="med"/>
              </a:ln>
            </p:spPr>
          </p:sp>
          <p:sp>
            <p:nvSpPr>
              <p:cNvPr id="33877" name="Oval 273"/>
              <p:cNvSpPr/>
              <p:nvPr/>
            </p:nvSpPr>
            <p:spPr>
              <a:xfrm>
                <a:off x="1822" y="1929"/>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78" name="Line 275"/>
              <p:cNvSpPr/>
              <p:nvPr/>
            </p:nvSpPr>
            <p:spPr>
              <a:xfrm>
                <a:off x="1865" y="2047"/>
                <a:ext cx="136" cy="0"/>
              </a:xfrm>
              <a:prstGeom prst="line">
                <a:avLst/>
              </a:prstGeom>
              <a:ln w="38100" cap="flat" cmpd="sng">
                <a:solidFill>
                  <a:schemeClr val="tx1"/>
                </a:solidFill>
                <a:prstDash val="solid"/>
                <a:round/>
                <a:headEnd type="none" w="med" len="med"/>
                <a:tailEnd type="none" w="med" len="med"/>
              </a:ln>
            </p:spPr>
          </p:sp>
          <p:sp>
            <p:nvSpPr>
              <p:cNvPr id="33879" name="Oval 295"/>
              <p:cNvSpPr/>
              <p:nvPr/>
            </p:nvSpPr>
            <p:spPr>
              <a:xfrm>
                <a:off x="1822" y="2234"/>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80" name="Line 297"/>
              <p:cNvSpPr/>
              <p:nvPr/>
            </p:nvSpPr>
            <p:spPr>
              <a:xfrm>
                <a:off x="1865" y="2352"/>
                <a:ext cx="136" cy="0"/>
              </a:xfrm>
              <a:prstGeom prst="line">
                <a:avLst/>
              </a:prstGeom>
              <a:ln w="38100" cap="flat" cmpd="sng">
                <a:solidFill>
                  <a:schemeClr val="tx1"/>
                </a:solidFill>
                <a:prstDash val="solid"/>
                <a:round/>
                <a:headEnd type="none" w="med" len="med"/>
                <a:tailEnd type="none" w="med" len="med"/>
              </a:ln>
            </p:spPr>
          </p:sp>
          <p:sp>
            <p:nvSpPr>
              <p:cNvPr id="33881" name="Oval 315"/>
              <p:cNvSpPr/>
              <p:nvPr/>
            </p:nvSpPr>
            <p:spPr>
              <a:xfrm>
                <a:off x="1822" y="2564"/>
                <a:ext cx="227" cy="227"/>
              </a:xfrm>
              <a:prstGeom prst="ellipse">
                <a:avLst/>
              </a:prstGeom>
              <a:noFill/>
              <a:ln w="38100" cap="flat" cmpd="sng">
                <a:solidFill>
                  <a:srgbClr val="0080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82" name="Line 317"/>
              <p:cNvSpPr/>
              <p:nvPr/>
            </p:nvSpPr>
            <p:spPr>
              <a:xfrm>
                <a:off x="1865" y="2682"/>
                <a:ext cx="136" cy="0"/>
              </a:xfrm>
              <a:prstGeom prst="line">
                <a:avLst/>
              </a:prstGeom>
              <a:ln w="38100" cap="flat" cmpd="sng">
                <a:solidFill>
                  <a:schemeClr val="tx1"/>
                </a:solidFill>
                <a:prstDash val="solid"/>
                <a:round/>
                <a:headEnd type="none" w="med" len="med"/>
                <a:tailEnd type="none" w="med" len="med"/>
              </a:ln>
            </p:spPr>
          </p:sp>
        </p:grpSp>
      </p:grpSp>
      <p:sp>
        <p:nvSpPr>
          <p:cNvPr id="285929" name="圆角矩形标注 285928"/>
          <p:cNvSpPr/>
          <p:nvPr/>
        </p:nvSpPr>
        <p:spPr>
          <a:xfrm>
            <a:off x="3227388" y="2487613"/>
            <a:ext cx="2406650" cy="2017712"/>
          </a:xfrm>
          <a:prstGeom prst="wedgeRoundRectCallout">
            <a:avLst>
              <a:gd name="adj1" fmla="val 85292"/>
              <a:gd name="adj2" fmla="val 62667"/>
              <a:gd name="adj3" fmla="val 16667"/>
            </a:avLst>
          </a:prstGeom>
          <a:noFill/>
          <a:ln w="9525" cap="flat" cmpd="sng">
            <a:solidFill>
              <a:srgbClr val="FF0000"/>
            </a:solidFill>
            <a:prstDash val="solid"/>
            <a:miter/>
            <a:headEnd type="none" w="med" len="med"/>
            <a:tailEnd type="none" w="med" len="med"/>
          </a:ln>
        </p:spPr>
        <p:txBody>
          <a:bodyPr anchor="t"/>
          <a:p>
            <a:pPr algn="ctr">
              <a:spcBef>
                <a:spcPct val="0"/>
              </a:spcBef>
            </a:pPr>
            <a:endParaRPr lang="zh-CN" sz="1800" b="1" dirty="0">
              <a:latin typeface="黑体" panose="02010609060101010101" pitchFamily="2" charset="-122"/>
              <a:ea typeface="黑体" panose="02010609060101010101" pitchFamily="2" charset="-122"/>
            </a:endParaRPr>
          </a:p>
        </p:txBody>
      </p:sp>
      <p:grpSp>
        <p:nvGrpSpPr>
          <p:cNvPr id="285930" name="组合 285929"/>
          <p:cNvGrpSpPr/>
          <p:nvPr/>
        </p:nvGrpSpPr>
        <p:grpSpPr>
          <a:xfrm>
            <a:off x="5607050" y="2349500"/>
            <a:ext cx="738188" cy="2220913"/>
            <a:chOff x="246" y="2791"/>
            <a:chExt cx="465" cy="1399"/>
          </a:xfrm>
        </p:grpSpPr>
        <p:sp>
          <p:nvSpPr>
            <p:cNvPr id="33885" name="矩形 285930"/>
            <p:cNvSpPr/>
            <p:nvPr/>
          </p:nvSpPr>
          <p:spPr>
            <a:xfrm>
              <a:off x="246" y="2791"/>
              <a:ext cx="465" cy="1399"/>
            </a:xfrm>
            <a:prstGeom prst="rect">
              <a:avLst/>
            </a:prstGeom>
            <a:solidFill>
              <a:srgbClr val="F6F8E0"/>
            </a:solidFill>
            <a:ln w="9525">
              <a:noFill/>
            </a:ln>
          </p:spPr>
          <p:txBody>
            <a:bodyPr anchor="t"/>
            <a:p>
              <a:pPr algn="ctr"/>
              <a:endParaRPr lang="zh-CN" altLang="en-US" b="1">
                <a:latin typeface="黑体" panose="02010609060101010101" pitchFamily="2" charset="-122"/>
                <a:ea typeface="黑体" panose="02010609060101010101" pitchFamily="2" charset="-122"/>
              </a:endParaRPr>
            </a:p>
          </p:txBody>
        </p:sp>
        <p:grpSp>
          <p:nvGrpSpPr>
            <p:cNvPr id="33886" name="组合 285931"/>
            <p:cNvGrpSpPr/>
            <p:nvPr/>
          </p:nvGrpSpPr>
          <p:grpSpPr>
            <a:xfrm>
              <a:off x="356" y="2889"/>
              <a:ext cx="238" cy="1200"/>
              <a:chOff x="3532" y="1583"/>
              <a:chExt cx="238" cy="1200"/>
            </a:xfrm>
          </p:grpSpPr>
          <p:sp>
            <p:nvSpPr>
              <p:cNvPr id="33887" name="Oval 152"/>
              <p:cNvSpPr/>
              <p:nvPr/>
            </p:nvSpPr>
            <p:spPr>
              <a:xfrm>
                <a:off x="3532" y="1583"/>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88" name="Line 154"/>
              <p:cNvSpPr/>
              <p:nvPr/>
            </p:nvSpPr>
            <p:spPr>
              <a:xfrm>
                <a:off x="3575" y="1701"/>
                <a:ext cx="136" cy="0"/>
              </a:xfrm>
              <a:prstGeom prst="line">
                <a:avLst/>
              </a:prstGeom>
              <a:ln w="38100" cap="flat" cmpd="sng">
                <a:solidFill>
                  <a:schemeClr val="tx1"/>
                </a:solidFill>
                <a:prstDash val="solid"/>
                <a:round/>
                <a:headEnd type="none" w="med" len="med"/>
                <a:tailEnd type="none" w="med" len="med"/>
              </a:ln>
            </p:spPr>
          </p:sp>
          <p:sp>
            <p:nvSpPr>
              <p:cNvPr id="33889" name="Line 155"/>
              <p:cNvSpPr/>
              <p:nvPr/>
            </p:nvSpPr>
            <p:spPr>
              <a:xfrm rot="5400000">
                <a:off x="3574" y="1702"/>
                <a:ext cx="136" cy="0"/>
              </a:xfrm>
              <a:prstGeom prst="line">
                <a:avLst/>
              </a:prstGeom>
              <a:ln w="38100" cap="flat" cmpd="sng">
                <a:solidFill>
                  <a:schemeClr val="tx1"/>
                </a:solidFill>
                <a:prstDash val="solid"/>
                <a:round/>
                <a:headEnd type="none" w="med" len="med"/>
                <a:tailEnd type="none" w="med" len="med"/>
              </a:ln>
            </p:spPr>
          </p:sp>
          <p:sp>
            <p:nvSpPr>
              <p:cNvPr id="33890" name="Oval 178"/>
              <p:cNvSpPr/>
              <p:nvPr/>
            </p:nvSpPr>
            <p:spPr>
              <a:xfrm>
                <a:off x="3532" y="1913"/>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91" name="Line 180"/>
              <p:cNvSpPr/>
              <p:nvPr/>
            </p:nvSpPr>
            <p:spPr>
              <a:xfrm>
                <a:off x="3575" y="2031"/>
                <a:ext cx="136" cy="0"/>
              </a:xfrm>
              <a:prstGeom prst="line">
                <a:avLst/>
              </a:prstGeom>
              <a:ln w="38100" cap="flat" cmpd="sng">
                <a:solidFill>
                  <a:schemeClr val="tx1"/>
                </a:solidFill>
                <a:prstDash val="solid"/>
                <a:round/>
                <a:headEnd type="none" w="med" len="med"/>
                <a:tailEnd type="none" w="med" len="med"/>
              </a:ln>
            </p:spPr>
          </p:sp>
          <p:sp>
            <p:nvSpPr>
              <p:cNvPr id="33892" name="Line 181"/>
              <p:cNvSpPr/>
              <p:nvPr/>
            </p:nvSpPr>
            <p:spPr>
              <a:xfrm rot="5400000">
                <a:off x="3574" y="2032"/>
                <a:ext cx="136" cy="0"/>
              </a:xfrm>
              <a:prstGeom prst="line">
                <a:avLst/>
              </a:prstGeom>
              <a:ln w="38100" cap="flat" cmpd="sng">
                <a:solidFill>
                  <a:schemeClr val="tx1"/>
                </a:solidFill>
                <a:prstDash val="solid"/>
                <a:round/>
                <a:headEnd type="none" w="med" len="med"/>
                <a:tailEnd type="none" w="med" len="med"/>
              </a:ln>
            </p:spPr>
          </p:sp>
          <p:sp>
            <p:nvSpPr>
              <p:cNvPr id="33893" name="Oval 203"/>
              <p:cNvSpPr/>
              <p:nvPr/>
            </p:nvSpPr>
            <p:spPr>
              <a:xfrm>
                <a:off x="3543" y="2226"/>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94" name="Line 205"/>
              <p:cNvSpPr/>
              <p:nvPr/>
            </p:nvSpPr>
            <p:spPr>
              <a:xfrm>
                <a:off x="3586" y="2344"/>
                <a:ext cx="136" cy="0"/>
              </a:xfrm>
              <a:prstGeom prst="line">
                <a:avLst/>
              </a:prstGeom>
              <a:ln w="38100" cap="flat" cmpd="sng">
                <a:solidFill>
                  <a:schemeClr val="tx1"/>
                </a:solidFill>
                <a:prstDash val="solid"/>
                <a:round/>
                <a:headEnd type="none" w="med" len="med"/>
                <a:tailEnd type="none" w="med" len="med"/>
              </a:ln>
            </p:spPr>
          </p:sp>
          <p:sp>
            <p:nvSpPr>
              <p:cNvPr id="33895" name="Line 206"/>
              <p:cNvSpPr/>
              <p:nvPr/>
            </p:nvSpPr>
            <p:spPr>
              <a:xfrm rot="5400000">
                <a:off x="3585" y="2345"/>
                <a:ext cx="136" cy="0"/>
              </a:xfrm>
              <a:prstGeom prst="line">
                <a:avLst/>
              </a:prstGeom>
              <a:ln w="38100" cap="flat" cmpd="sng">
                <a:solidFill>
                  <a:schemeClr val="tx1"/>
                </a:solidFill>
                <a:prstDash val="solid"/>
                <a:round/>
                <a:headEnd type="none" w="med" len="med"/>
                <a:tailEnd type="none" w="med" len="med"/>
              </a:ln>
            </p:spPr>
          </p:sp>
          <p:sp>
            <p:nvSpPr>
              <p:cNvPr id="33896" name="Oval 228"/>
              <p:cNvSpPr/>
              <p:nvPr/>
            </p:nvSpPr>
            <p:spPr>
              <a:xfrm>
                <a:off x="3543" y="2556"/>
                <a:ext cx="227" cy="227"/>
              </a:xfrm>
              <a:prstGeom prst="ellipse">
                <a:avLst/>
              </a:prstGeom>
              <a:noFill/>
              <a:ln w="38100" cap="flat" cmpd="sng">
                <a:solidFill>
                  <a:srgbClr val="FF9900"/>
                </a:solidFill>
                <a:prstDash val="solid"/>
                <a:round/>
                <a:headEnd type="none" w="med" len="med"/>
                <a:tailEnd type="none" w="med" len="med"/>
              </a:ln>
            </p:spPr>
            <p:txBody>
              <a:bodyPr wrap="none" anchor="ctr"/>
              <a:p>
                <a:pPr algn="ctr">
                  <a:spcBef>
                    <a:spcPct val="0"/>
                  </a:spcBef>
                </a:pPr>
                <a:endParaRPr lang="zh-CN" altLang="zh-CN" sz="1800" b="1" dirty="0">
                  <a:latin typeface="黑体" panose="02010609060101010101" pitchFamily="2" charset="-122"/>
                  <a:ea typeface="黑体" panose="02010609060101010101" pitchFamily="2" charset="-122"/>
                </a:endParaRPr>
              </a:p>
            </p:txBody>
          </p:sp>
          <p:sp>
            <p:nvSpPr>
              <p:cNvPr id="33897" name="Line 230"/>
              <p:cNvSpPr/>
              <p:nvPr/>
            </p:nvSpPr>
            <p:spPr>
              <a:xfrm>
                <a:off x="3586" y="2674"/>
                <a:ext cx="136" cy="0"/>
              </a:xfrm>
              <a:prstGeom prst="line">
                <a:avLst/>
              </a:prstGeom>
              <a:ln w="38100" cap="flat" cmpd="sng">
                <a:solidFill>
                  <a:schemeClr val="tx1"/>
                </a:solidFill>
                <a:prstDash val="solid"/>
                <a:round/>
                <a:headEnd type="none" w="med" len="med"/>
                <a:tailEnd type="none" w="med" len="med"/>
              </a:ln>
            </p:spPr>
          </p:sp>
          <p:sp>
            <p:nvSpPr>
              <p:cNvPr id="33898" name="Line 231"/>
              <p:cNvSpPr/>
              <p:nvPr/>
            </p:nvSpPr>
            <p:spPr>
              <a:xfrm rot="5400000">
                <a:off x="3585" y="2675"/>
                <a:ext cx="136" cy="0"/>
              </a:xfrm>
              <a:prstGeom prst="line">
                <a:avLst/>
              </a:prstGeom>
              <a:ln w="38100" cap="flat" cmpd="sng">
                <a:solidFill>
                  <a:schemeClr val="tx1"/>
                </a:solidFill>
                <a:prstDash val="solid"/>
                <a:round/>
                <a:headEnd type="none" w="med" len="med"/>
                <a:tailEnd type="none" w="med" len="med"/>
              </a:ln>
            </p:spPr>
          </p:sp>
        </p:grpSp>
      </p:grpSp>
      <p:sp>
        <p:nvSpPr>
          <p:cNvPr id="285945" name="Line 977"/>
          <p:cNvSpPr/>
          <p:nvPr/>
        </p:nvSpPr>
        <p:spPr>
          <a:xfrm flipH="1">
            <a:off x="1449388" y="3743325"/>
            <a:ext cx="5816600" cy="1371600"/>
          </a:xfrm>
          <a:prstGeom prst="line">
            <a:avLst/>
          </a:prstGeom>
          <a:ln w="19050" cap="flat" cmpd="sng">
            <a:solidFill>
              <a:srgbClr val="FF0000"/>
            </a:solidFill>
            <a:prstDash val="lgDash"/>
            <a:round/>
            <a:headEnd type="triangle" w="med" len="med"/>
            <a:tailEnd type="none" w="med" len="med"/>
          </a:ln>
        </p:spPr>
      </p:sp>
      <p:sp>
        <p:nvSpPr>
          <p:cNvPr id="285946" name="Line 977"/>
          <p:cNvSpPr/>
          <p:nvPr/>
        </p:nvSpPr>
        <p:spPr>
          <a:xfrm flipH="1">
            <a:off x="1443038" y="4294188"/>
            <a:ext cx="215900" cy="822325"/>
          </a:xfrm>
          <a:prstGeom prst="line">
            <a:avLst/>
          </a:prstGeom>
          <a:ln w="19050" cap="flat" cmpd="sng">
            <a:solidFill>
              <a:srgbClr val="FF0000"/>
            </a:solidFill>
            <a:prstDash val="lgDash"/>
            <a:round/>
            <a:headEnd type="triangle" w="med" len="med"/>
            <a:tailEnd type="none" w="med" len="med"/>
          </a:ln>
        </p:spPr>
      </p:sp>
      <p:sp>
        <p:nvSpPr>
          <p:cNvPr id="285947" name="Text Box 212"/>
          <p:cNvSpPr txBox="1"/>
          <p:nvPr/>
        </p:nvSpPr>
        <p:spPr>
          <a:xfrm>
            <a:off x="292100" y="5126038"/>
            <a:ext cx="3270250" cy="708025"/>
          </a:xfrm>
          <a:prstGeom prst="rect">
            <a:avLst/>
          </a:prstGeom>
          <a:solidFill>
            <a:srgbClr val="EBEFBB"/>
          </a:solidFill>
          <a:ln w="9525" cap="flat" cmpd="sng">
            <a:solidFill>
              <a:srgbClr val="0033CC"/>
            </a:solidFill>
            <a:prstDash val="solid"/>
            <a:miter/>
            <a:headEnd type="none" w="med" len="med"/>
            <a:tailEnd type="none" w="med" len="med"/>
          </a:ln>
        </p:spPr>
        <p:txBody>
          <a:bodyPr lIns="90000" tIns="46800" rIns="90000" bIns="46800" anchor="t">
            <a:spAutoFit/>
          </a:bodyPr>
          <a:p>
            <a:r>
              <a:rPr lang="zh-CN" altLang="en-US" sz="2000" b="1" dirty="0">
                <a:latin typeface="黑体" panose="02010609060101010101" pitchFamily="2" charset="-122"/>
                <a:ea typeface="黑体" panose="02010609060101010101" pitchFamily="2" charset="-122"/>
                <a:cs typeface="黑体" panose="02010609060101010101" pitchFamily="2" charset="-122"/>
              </a:rPr>
              <a:t>扩散运动被抑制</a:t>
            </a:r>
            <a:r>
              <a:rPr lang="en-US" altLang="zh-CN" sz="2000" b="1" dirty="0">
                <a:latin typeface="黑体" panose="02010609060101010101" pitchFamily="2" charset="-122"/>
                <a:ea typeface="黑体" panose="02010609060101010101" pitchFamily="2" charset="-122"/>
                <a:cs typeface="黑体" panose="02010609060101010101" pitchFamily="2" charset="-122"/>
              </a:rPr>
              <a:t>,</a:t>
            </a:r>
            <a:r>
              <a:rPr lang="zh-CN" altLang="en-US" sz="2000" b="1" dirty="0">
                <a:latin typeface="黑体" panose="02010609060101010101" pitchFamily="2" charset="-122"/>
                <a:ea typeface="黑体" panose="02010609060101010101" pitchFamily="2" charset="-122"/>
                <a:cs typeface="黑体" panose="02010609060101010101" pitchFamily="2" charset="-122"/>
              </a:rPr>
              <a:t>扩散电流趋近于零。漂移运动被加强</a:t>
            </a:r>
            <a:endParaRPr lang="zh-CN" altLang="en-US" sz="2000" b="1" dirty="0">
              <a:latin typeface="黑体" panose="02010609060101010101" pitchFamily="2" charset="-122"/>
              <a:ea typeface="黑体" panose="02010609060101010101" pitchFamily="2" charset="-122"/>
              <a:cs typeface="黑体" panose="02010609060101010101" pitchFamily="2" charset="-122"/>
            </a:endParaRPr>
          </a:p>
        </p:txBody>
      </p:sp>
      <p:sp>
        <p:nvSpPr>
          <p:cNvPr id="285948" name="直接连接符 285947"/>
          <p:cNvSpPr/>
          <p:nvPr/>
        </p:nvSpPr>
        <p:spPr>
          <a:xfrm>
            <a:off x="1733550" y="4264025"/>
            <a:ext cx="660400" cy="0"/>
          </a:xfrm>
          <a:prstGeom prst="line">
            <a:avLst/>
          </a:prstGeom>
          <a:ln w="9525" cap="flat" cmpd="sng">
            <a:solidFill>
              <a:schemeClr val="tx1"/>
            </a:solidFill>
            <a:prstDash val="solid"/>
            <a:round/>
            <a:headEnd type="none" w="med" len="med"/>
            <a:tailEnd type="triangle" w="med" len="med"/>
          </a:ln>
        </p:spPr>
      </p:sp>
      <p:sp>
        <p:nvSpPr>
          <p:cNvPr id="285949" name="直接连接符 285948"/>
          <p:cNvSpPr/>
          <p:nvPr/>
        </p:nvSpPr>
        <p:spPr>
          <a:xfrm>
            <a:off x="6550025" y="3648075"/>
            <a:ext cx="660400" cy="0"/>
          </a:xfrm>
          <a:prstGeom prst="line">
            <a:avLst/>
          </a:prstGeom>
          <a:ln w="9525" cap="flat" cmpd="sng">
            <a:solidFill>
              <a:schemeClr val="tx1"/>
            </a:solidFill>
            <a:prstDash val="solid"/>
            <a:round/>
            <a:headEnd type="triangle" w="med" len="med"/>
            <a:tailEnd type="none" w="med" len="med"/>
          </a:ln>
        </p:spPr>
      </p:sp>
      <p:sp>
        <p:nvSpPr>
          <p:cNvPr id="285951" name="Line 977"/>
          <p:cNvSpPr/>
          <p:nvPr/>
        </p:nvSpPr>
        <p:spPr>
          <a:xfrm>
            <a:off x="7413625" y="3398838"/>
            <a:ext cx="676275" cy="1892300"/>
          </a:xfrm>
          <a:prstGeom prst="line">
            <a:avLst/>
          </a:prstGeom>
          <a:ln w="9525" cap="flat" cmpd="sng">
            <a:solidFill>
              <a:srgbClr val="FF0000"/>
            </a:solidFill>
            <a:prstDash val="lgDash"/>
            <a:round/>
            <a:headEnd type="none" w="med" len="med"/>
            <a:tailEnd type="triangle" w="med" len="med"/>
          </a:ln>
        </p:spPr>
      </p:sp>
      <p:sp>
        <p:nvSpPr>
          <p:cNvPr id="285956" name="Text Box 212"/>
          <p:cNvSpPr txBox="1"/>
          <p:nvPr/>
        </p:nvSpPr>
        <p:spPr>
          <a:xfrm>
            <a:off x="642938" y="5940425"/>
            <a:ext cx="3268662" cy="769620"/>
          </a:xfrm>
          <a:prstGeom prst="rect">
            <a:avLst/>
          </a:prstGeom>
          <a:noFill/>
          <a:ln w="9525">
            <a:noFill/>
          </a:ln>
        </p:spPr>
        <p:txBody>
          <a:bodyPr lIns="90000" tIns="46800" rIns="90000" bIns="46800" anchor="t">
            <a:spAutoFit/>
          </a:bodyPr>
          <a:p>
            <a:r>
              <a:rPr lang="en-US" altLang="zh-CN" sz="2200" b="1" dirty="0">
                <a:latin typeface="黑体" panose="02010609060101010101" pitchFamily="2" charset="-122"/>
                <a:ea typeface="黑体" panose="02010609060101010101" pitchFamily="2" charset="-122"/>
                <a:cs typeface="黑体" panose="02010609060101010101" pitchFamily="2" charset="-122"/>
              </a:rPr>
              <a:t>PN</a:t>
            </a:r>
            <a:r>
              <a:rPr lang="zh-CN" altLang="en-US" sz="2200" b="1" dirty="0">
                <a:latin typeface="黑体" panose="02010609060101010101" pitchFamily="2" charset="-122"/>
                <a:ea typeface="黑体" panose="02010609060101010101" pitchFamily="2" charset="-122"/>
                <a:cs typeface="黑体" panose="02010609060101010101" pitchFamily="2" charset="-122"/>
              </a:rPr>
              <a:t>结表现为阻值极大的电阻</a:t>
            </a:r>
            <a:r>
              <a:rPr lang="en-US" altLang="zh-CN" sz="2200" b="1" dirty="0">
                <a:latin typeface="黑体" panose="02010609060101010101" pitchFamily="2" charset="-122"/>
                <a:ea typeface="黑体" panose="02010609060101010101" pitchFamily="2" charset="-122"/>
                <a:cs typeface="黑体" panose="02010609060101010101" pitchFamily="2" charset="-122"/>
              </a:rPr>
              <a:t>,</a:t>
            </a:r>
            <a:r>
              <a:rPr lang="zh-CN" altLang="en-US" sz="2200" b="1" dirty="0">
                <a:latin typeface="黑体" panose="02010609060101010101" pitchFamily="2" charset="-122"/>
                <a:ea typeface="黑体" panose="02010609060101010101" pitchFamily="2" charset="-122"/>
                <a:cs typeface="黑体" panose="02010609060101010101" pitchFamily="2" charset="-122"/>
              </a:rPr>
              <a:t>认为</a:t>
            </a:r>
            <a:r>
              <a:rPr lang="en-US" altLang="zh-CN" sz="2200" b="1" dirty="0">
                <a:solidFill>
                  <a:srgbClr val="FF0000"/>
                </a:solidFill>
                <a:latin typeface="黑体" panose="02010609060101010101" pitchFamily="2" charset="-122"/>
                <a:ea typeface="黑体" panose="02010609060101010101" pitchFamily="2" charset="-122"/>
                <a:cs typeface="黑体" panose="02010609060101010101" pitchFamily="2" charset="-122"/>
              </a:rPr>
              <a:t>PN</a:t>
            </a:r>
            <a:r>
              <a:rPr lang="zh-CN" altLang="en-US" sz="2200" b="1" dirty="0">
                <a:solidFill>
                  <a:srgbClr val="FF0000"/>
                </a:solidFill>
                <a:latin typeface="黑体" panose="02010609060101010101" pitchFamily="2" charset="-122"/>
                <a:ea typeface="黑体" panose="02010609060101010101" pitchFamily="2" charset="-122"/>
                <a:cs typeface="黑体" panose="02010609060101010101" pitchFamily="2" charset="-122"/>
              </a:rPr>
              <a:t>结截止</a:t>
            </a:r>
            <a:endParaRPr lang="zh-CN" altLang="en-US" sz="2200" b="1" dirty="0">
              <a:latin typeface="黑体" panose="02010609060101010101" pitchFamily="2" charset="-122"/>
              <a:ea typeface="黑体" panose="02010609060101010101" pitchFamily="2" charset="-122"/>
              <a:cs typeface="黑体" panose="02010609060101010101" pitchFamily="2" charset="-122"/>
            </a:endParaRPr>
          </a:p>
        </p:txBody>
      </p:sp>
      <p:sp>
        <p:nvSpPr>
          <p:cNvPr id="285957" name="Text Box 51"/>
          <p:cNvSpPr txBox="1"/>
          <p:nvPr/>
        </p:nvSpPr>
        <p:spPr>
          <a:xfrm>
            <a:off x="4462463" y="5272088"/>
            <a:ext cx="4152900" cy="1384935"/>
          </a:xfrm>
          <a:prstGeom prst="rect">
            <a:avLst/>
          </a:prstGeom>
          <a:noFill/>
          <a:ln w="9525" cap="flat" cmpd="sng">
            <a:solidFill>
              <a:srgbClr val="008000"/>
            </a:solidFill>
            <a:prstDash val="solid"/>
            <a:miter/>
            <a:headEnd type="none" w="med" len="med"/>
            <a:tailEnd type="none" w="med" len="med"/>
          </a:ln>
        </p:spPr>
        <p:txBody>
          <a:bodyPr lIns="90000" tIns="46800" rIns="90000" bIns="46800" anchor="t">
            <a:spAutoFit/>
          </a:bodyPr>
          <a:p>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反向电流是由少子漂移形成</a:t>
            </a: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而少子由本征热激发产生</a:t>
            </a: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故浓度很低</a:t>
            </a: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反向电流很小</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l-GR"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μ</a:t>
            </a:r>
            <a:r>
              <a:rPr lang="en-US" altLang="zh-CN" sz="2000" b="1" dirty="0">
                <a:solidFill>
                  <a:srgbClr val="FF0000"/>
                </a:solidFill>
                <a:latin typeface="黑体" panose="02010609060101010101" pitchFamily="2" charset="-122"/>
                <a:ea typeface="黑体" panose="02010609060101010101" pitchFamily="2" charset="-122"/>
                <a:cs typeface="黑体" panose="02010609060101010101" pitchFamily="2" charset="-122"/>
              </a:rPr>
              <a:t>A</a:t>
            </a:r>
            <a:r>
              <a:rPr lang="zh-CN" altLang="en-US" sz="2000" b="1" dirty="0">
                <a:solidFill>
                  <a:srgbClr val="FF0000"/>
                </a:solidFill>
                <a:latin typeface="黑体" panose="02010609060101010101" pitchFamily="2" charset="-122"/>
                <a:ea typeface="黑体" panose="02010609060101010101" pitchFamily="2" charset="-122"/>
                <a:cs typeface="黑体" panose="02010609060101010101" pitchFamily="2" charset="-122"/>
              </a:rPr>
              <a:t>级。该电流也称为反向饱和电流</a:t>
            </a:r>
            <a:r>
              <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en-US" altLang="zh-CN" sz="2000"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85958" name="左箭头 285957"/>
          <p:cNvSpPr/>
          <p:nvPr/>
        </p:nvSpPr>
        <p:spPr>
          <a:xfrm>
            <a:off x="1354138" y="3294063"/>
            <a:ext cx="6210300" cy="133350"/>
          </a:xfrm>
          <a:prstGeom prst="leftArrow">
            <a:avLst>
              <a:gd name="adj1" fmla="val 50000"/>
              <a:gd name="adj2" fmla="val 1164070"/>
            </a:avLst>
          </a:prstGeom>
          <a:solidFill>
            <a:srgbClr val="CCFFCC"/>
          </a:solidFill>
          <a:ln w="19050" cap="rnd" cmpd="sng">
            <a:solidFill>
              <a:srgbClr val="000000"/>
            </a:solidFill>
            <a:prstDash val="sysDot"/>
            <a:miter/>
            <a:headEnd type="none" w="med" len="med"/>
            <a:tailEnd type="none" w="med" len="med"/>
          </a:ln>
        </p:spPr>
        <p:txBody>
          <a:bodyPr anchor="t"/>
          <a:p>
            <a:pPr algn="ctr"/>
            <a:endParaRPr lang="zh-CN" altLang="en-US" b="1">
              <a:latin typeface="黑体" panose="02010609060101010101" pitchFamily="2" charset="-122"/>
              <a:ea typeface="黑体" panose="02010609060101010101" pitchFamily="2" charset="-122"/>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85891"/>
                                        </p:tgtEl>
                                        <p:attrNameLst>
                                          <p:attrName>style.visibility</p:attrName>
                                        </p:attrNameLst>
                                      </p:cBhvr>
                                      <p:to>
                                        <p:strVal val="visible"/>
                                      </p:to>
                                    </p:set>
                                    <p:anim calcmode="lin" valueType="num">
                                      <p:cBhvr>
                                        <p:cTn id="7" dur="500" fill="hold"/>
                                        <p:tgtEl>
                                          <p:spTgt spid="285891"/>
                                        </p:tgtEl>
                                        <p:attrNameLst>
                                          <p:attrName>ppt_x</p:attrName>
                                        </p:attrNameLst>
                                      </p:cBhvr>
                                      <p:tavLst>
                                        <p:tav tm="0">
                                          <p:val>
                                            <p:strVal val="#ppt_x"/>
                                          </p:val>
                                        </p:tav>
                                        <p:tav tm="100000">
                                          <p:val>
                                            <p:strVal val="#ppt_x"/>
                                          </p:val>
                                        </p:tav>
                                      </p:tavLst>
                                    </p:anim>
                                    <p:anim calcmode="lin" valueType="num">
                                      <p:cBhvr>
                                        <p:cTn id="8" dur="500" fill="hold"/>
                                        <p:tgtEl>
                                          <p:spTgt spid="285891"/>
                                        </p:tgtEl>
                                        <p:attrNameLst>
                                          <p:attrName>ppt_y</p:attrName>
                                        </p:attrNameLst>
                                      </p:cBhvr>
                                      <p:tavLst>
                                        <p:tav tm="0">
                                          <p:val>
                                            <p:strVal val="#ppt_y-#ppt_h/2"/>
                                          </p:val>
                                        </p:tav>
                                        <p:tav tm="100000">
                                          <p:val>
                                            <p:strVal val="#ppt_y"/>
                                          </p:val>
                                        </p:tav>
                                      </p:tavLst>
                                    </p:anim>
                                    <p:anim calcmode="lin" valueType="num">
                                      <p:cBhvr>
                                        <p:cTn id="9" dur="500" fill="hold"/>
                                        <p:tgtEl>
                                          <p:spTgt spid="285891"/>
                                        </p:tgtEl>
                                        <p:attrNameLst>
                                          <p:attrName>ppt_w</p:attrName>
                                        </p:attrNameLst>
                                      </p:cBhvr>
                                      <p:tavLst>
                                        <p:tav tm="0">
                                          <p:val>
                                            <p:strVal val="#ppt_w"/>
                                          </p:val>
                                        </p:tav>
                                        <p:tav tm="100000">
                                          <p:val>
                                            <p:strVal val="#ppt_w"/>
                                          </p:val>
                                        </p:tav>
                                      </p:tavLst>
                                    </p:anim>
                                    <p:anim calcmode="lin" valueType="num">
                                      <p:cBhvr>
                                        <p:cTn id="10" dur="500" fill="hold"/>
                                        <p:tgtEl>
                                          <p:spTgt spid="285891"/>
                                        </p:tgtEl>
                                        <p:attrNameLst>
                                          <p:attrName>ppt_h</p:attrName>
                                        </p:attrNameLst>
                                      </p:cBhvr>
                                      <p:tavLst>
                                        <p:tav tm="0">
                                          <p:val>
                                            <p:fltVal val="0.00000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85907"/>
                                        </p:tgtEl>
                                        <p:attrNameLst>
                                          <p:attrName>style.visibility</p:attrName>
                                        </p:attrNameLst>
                                      </p:cBhvr>
                                      <p:to>
                                        <p:strVal val="visible"/>
                                      </p:to>
                                    </p:set>
                                    <p:animEffect transition="in" filter="wipe(right)">
                                      <p:cBhvr>
                                        <p:cTn id="15" dur="1000"/>
                                        <p:tgtEl>
                                          <p:spTgt spid="28590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5929"/>
                                        </p:tgtEl>
                                        <p:attrNameLst>
                                          <p:attrName>style.visibility</p:attrName>
                                        </p:attrNameLst>
                                      </p:cBhvr>
                                      <p:to>
                                        <p:strVal val="visible"/>
                                      </p:to>
                                    </p:set>
                                    <p:animEffect transition="in" filter="wipe(left)">
                                      <p:cBhvr>
                                        <p:cTn id="22" dur="500"/>
                                        <p:tgtEl>
                                          <p:spTgt spid="285929"/>
                                        </p:tgtEl>
                                      </p:cBhvr>
                                    </p:animEffect>
                                  </p:childTnLst>
                                  <p:subTnLst>
                                    <p:set>
                                      <p:cBhvr override="childStyle">
                                        <p:cTn dur="1" fill="hold" display="0" masterRel="nextClick" afterEffect="1"/>
                                        <p:tgtEl>
                                          <p:spTgt spid="28592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85909"/>
                                        </p:tgtEl>
                                        <p:attrNameLst>
                                          <p:attrName>style.visibility</p:attrName>
                                        </p:attrNameLst>
                                      </p:cBhvr>
                                      <p:to>
                                        <p:strVal val="visible"/>
                                      </p:to>
                                    </p:set>
                                    <p:anim calcmode="lin" valueType="num">
                                      <p:cBhvr>
                                        <p:cTn id="27" dur="500" fill="hold"/>
                                        <p:tgtEl>
                                          <p:spTgt spid="285909"/>
                                        </p:tgtEl>
                                        <p:attrNameLst>
                                          <p:attrName>ppt_w</p:attrName>
                                        </p:attrNameLst>
                                      </p:cBhvr>
                                      <p:tavLst>
                                        <p:tav tm="0">
                                          <p:val>
                                            <p:fltVal val="0.000000"/>
                                          </p:val>
                                        </p:tav>
                                        <p:tav tm="100000">
                                          <p:val>
                                            <p:strVal val="#ppt_w"/>
                                          </p:val>
                                        </p:tav>
                                      </p:tavLst>
                                    </p:anim>
                                    <p:anim calcmode="lin" valueType="num">
                                      <p:cBhvr>
                                        <p:cTn id="28" dur="500" fill="hold"/>
                                        <p:tgtEl>
                                          <p:spTgt spid="28590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85911"/>
                                        </p:tgtEl>
                                        <p:attrNameLst>
                                          <p:attrName>style.visibility</p:attrName>
                                        </p:attrNameLst>
                                      </p:cBhvr>
                                      <p:to>
                                        <p:strVal val="visible"/>
                                      </p:to>
                                    </p:set>
                                    <p:animEffect transition="in" filter="wipe(up)">
                                      <p:cBhvr>
                                        <p:cTn id="33" dur="500"/>
                                        <p:tgtEl>
                                          <p:spTgt spid="285911"/>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85910"/>
                                        </p:tgtEl>
                                        <p:attrNameLst>
                                          <p:attrName>style.visibility</p:attrName>
                                        </p:attrNameLst>
                                      </p:cBhvr>
                                      <p:to>
                                        <p:strVal val="visible"/>
                                      </p:to>
                                    </p:set>
                                    <p:animEffect transition="in" filter="wipe(down)">
                                      <p:cBhvr>
                                        <p:cTn id="37" dur="1000"/>
                                        <p:tgtEl>
                                          <p:spTgt spid="2859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85912"/>
                                        </p:tgtEl>
                                        <p:attrNameLst>
                                          <p:attrName>style.visibility</p:attrName>
                                        </p:attrNameLst>
                                      </p:cBhvr>
                                      <p:to>
                                        <p:strVal val="visible"/>
                                      </p:to>
                                    </p:set>
                                    <p:animEffect transition="in" filter="blinds(horizontal)">
                                      <p:cBhvr>
                                        <p:cTn id="40" dur="500"/>
                                        <p:tgtEl>
                                          <p:spTgt spid="28591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nodeType="clickEffect">
                                  <p:stCondLst>
                                    <p:cond delay="0"/>
                                  </p:stCondLst>
                                  <p:childTnLst>
                                    <p:set>
                                      <p:cBhvr>
                                        <p:cTn id="44" dur="1" fill="hold">
                                          <p:stCondLst>
                                            <p:cond delay="0"/>
                                          </p:stCondLst>
                                        </p:cTn>
                                        <p:tgtEl>
                                          <p:spTgt spid="285918"/>
                                        </p:tgtEl>
                                        <p:attrNameLst>
                                          <p:attrName>style.visibility</p:attrName>
                                        </p:attrNameLst>
                                      </p:cBhvr>
                                      <p:to>
                                        <p:strVal val="visible"/>
                                      </p:to>
                                    </p:set>
                                    <p:animEffect transition="in" filter="slide(fromRight)">
                                      <p:cBhvr>
                                        <p:cTn id="45" dur="500"/>
                                        <p:tgtEl>
                                          <p:spTgt spid="285918"/>
                                        </p:tgtEl>
                                      </p:cBhvr>
                                    </p:animEffect>
                                  </p:childTnLst>
                                </p:cTn>
                              </p:par>
                              <p:par>
                                <p:cTn id="46" presetID="12" presetClass="entr" presetSubtype="8" fill="hold" nodeType="withEffect">
                                  <p:stCondLst>
                                    <p:cond delay="0"/>
                                  </p:stCondLst>
                                  <p:childTnLst>
                                    <p:set>
                                      <p:cBhvr>
                                        <p:cTn id="47" dur="1" fill="hold">
                                          <p:stCondLst>
                                            <p:cond delay="0"/>
                                          </p:stCondLst>
                                        </p:cTn>
                                        <p:tgtEl>
                                          <p:spTgt spid="285930"/>
                                        </p:tgtEl>
                                        <p:attrNameLst>
                                          <p:attrName>style.visibility</p:attrName>
                                        </p:attrNameLst>
                                      </p:cBhvr>
                                      <p:to>
                                        <p:strVal val="visible"/>
                                      </p:to>
                                    </p:set>
                                    <p:animEffect transition="in" filter="slide(fromLeft)">
                                      <p:cBhvr>
                                        <p:cTn id="48" dur="500"/>
                                        <p:tgtEl>
                                          <p:spTgt spid="28593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85947"/>
                                        </p:tgtEl>
                                        <p:attrNameLst>
                                          <p:attrName>style.visibility</p:attrName>
                                        </p:attrNameLst>
                                      </p:cBhvr>
                                      <p:to>
                                        <p:strVal val="visible"/>
                                      </p:to>
                                    </p:set>
                                    <p:animEffect transition="in" filter="blinds(horizontal)">
                                      <p:cBhvr>
                                        <p:cTn id="53" dur="500"/>
                                        <p:tgtEl>
                                          <p:spTgt spid="285947"/>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285945"/>
                                        </p:tgtEl>
                                        <p:attrNameLst>
                                          <p:attrName>style.visibility</p:attrName>
                                        </p:attrNameLst>
                                      </p:cBhvr>
                                      <p:to>
                                        <p:strVal val="visible"/>
                                      </p:to>
                                    </p:set>
                                    <p:animEffect transition="in" filter="wipe(down)">
                                      <p:cBhvr>
                                        <p:cTn id="57" dur="1000"/>
                                        <p:tgtEl>
                                          <p:spTgt spid="285945"/>
                                        </p:tgtEl>
                                      </p:cBhvr>
                                    </p:animEffect>
                                  </p:childTnLst>
                                </p:cTn>
                              </p:par>
                              <p:par>
                                <p:cTn id="58" presetID="22" presetClass="entr" presetSubtype="4" fill="hold" nodeType="withEffect">
                                  <p:stCondLst>
                                    <p:cond delay="0"/>
                                  </p:stCondLst>
                                  <p:childTnLst>
                                    <p:set>
                                      <p:cBhvr>
                                        <p:cTn id="59" dur="1" fill="hold">
                                          <p:stCondLst>
                                            <p:cond delay="0"/>
                                          </p:stCondLst>
                                        </p:cTn>
                                        <p:tgtEl>
                                          <p:spTgt spid="285946"/>
                                        </p:tgtEl>
                                        <p:attrNameLst>
                                          <p:attrName>style.visibility</p:attrName>
                                        </p:attrNameLst>
                                      </p:cBhvr>
                                      <p:to>
                                        <p:strVal val="visible"/>
                                      </p:to>
                                    </p:set>
                                    <p:animEffect transition="in" filter="wipe(down)">
                                      <p:cBhvr>
                                        <p:cTn id="60" dur="1000"/>
                                        <p:tgtEl>
                                          <p:spTgt spid="285946"/>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285948"/>
                                        </p:tgtEl>
                                        <p:attrNameLst>
                                          <p:attrName>style.visibility</p:attrName>
                                        </p:attrNameLst>
                                      </p:cBhvr>
                                      <p:to>
                                        <p:strVal val="visible"/>
                                      </p:to>
                                    </p:set>
                                    <p:animEffect transition="in" filter="wipe(left)">
                                      <p:cBhvr>
                                        <p:cTn id="64" dur="500"/>
                                        <p:tgtEl>
                                          <p:spTgt spid="285948"/>
                                        </p:tgtEl>
                                      </p:cBhvr>
                                    </p:animEffect>
                                  </p:childTnLst>
                                </p:cTn>
                              </p:par>
                              <p:par>
                                <p:cTn id="65" presetID="22" presetClass="entr" presetSubtype="2" fill="hold" nodeType="withEffect">
                                  <p:stCondLst>
                                    <p:cond delay="0"/>
                                  </p:stCondLst>
                                  <p:childTnLst>
                                    <p:set>
                                      <p:cBhvr>
                                        <p:cTn id="66" dur="1" fill="hold">
                                          <p:stCondLst>
                                            <p:cond delay="0"/>
                                          </p:stCondLst>
                                        </p:cTn>
                                        <p:tgtEl>
                                          <p:spTgt spid="285949"/>
                                        </p:tgtEl>
                                        <p:attrNameLst>
                                          <p:attrName>style.visibility</p:attrName>
                                        </p:attrNameLst>
                                      </p:cBhvr>
                                      <p:to>
                                        <p:strVal val="visible"/>
                                      </p:to>
                                    </p:set>
                                    <p:animEffect transition="in" filter="wipe(right)">
                                      <p:cBhvr>
                                        <p:cTn id="67" dur="500"/>
                                        <p:tgtEl>
                                          <p:spTgt spid="2859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85958"/>
                                        </p:tgtEl>
                                        <p:attrNameLst>
                                          <p:attrName>style.visibility</p:attrName>
                                        </p:attrNameLst>
                                      </p:cBhvr>
                                      <p:to>
                                        <p:strVal val="visible"/>
                                      </p:to>
                                    </p:set>
                                    <p:animEffect transition="in" filter="wipe(right)">
                                      <p:cBhvr>
                                        <p:cTn id="72" dur="500"/>
                                        <p:tgtEl>
                                          <p:spTgt spid="2859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85951"/>
                                        </p:tgtEl>
                                        <p:attrNameLst>
                                          <p:attrName>style.visibility</p:attrName>
                                        </p:attrNameLst>
                                      </p:cBhvr>
                                      <p:to>
                                        <p:strVal val="visible"/>
                                      </p:to>
                                    </p:set>
                                    <p:animEffect transition="in" filter="wipe(up)">
                                      <p:cBhvr>
                                        <p:cTn id="77" dur="1000"/>
                                        <p:tgtEl>
                                          <p:spTgt spid="285951"/>
                                        </p:tgtEl>
                                      </p:cBhvr>
                                    </p:animEffect>
                                  </p:childTnLst>
                                  <p:subTnLst>
                                    <p:set>
                                      <p:cBhvr override="childStyle">
                                        <p:cTn dur="1" fill="hold" display="0" masterRel="nextClick" afterEffect="1"/>
                                        <p:tgtEl>
                                          <p:spTgt spid="285951"/>
                                        </p:tgtEl>
                                        <p:attrNameLst>
                                          <p:attrName>style.visibility</p:attrName>
                                        </p:attrNameLst>
                                      </p:cBhvr>
                                      <p:to>
                                        <p:strVal val="hidden"/>
                                      </p:to>
                                    </p:set>
                                  </p:subTnLst>
                                </p:cTn>
                              </p:par>
                              <p:par>
                                <p:cTn id="78" presetID="3" presetClass="entr" presetSubtype="10" fill="hold" nodeType="withEffect">
                                  <p:stCondLst>
                                    <p:cond delay="0"/>
                                  </p:stCondLst>
                                  <p:childTnLst>
                                    <p:set>
                                      <p:cBhvr>
                                        <p:cTn id="79" dur="1" fill="hold">
                                          <p:stCondLst>
                                            <p:cond delay="0"/>
                                          </p:stCondLst>
                                        </p:cTn>
                                        <p:tgtEl>
                                          <p:spTgt spid="285957"/>
                                        </p:tgtEl>
                                        <p:attrNameLst>
                                          <p:attrName>style.visibility</p:attrName>
                                        </p:attrNameLst>
                                      </p:cBhvr>
                                      <p:to>
                                        <p:strVal val="visible"/>
                                      </p:to>
                                    </p:set>
                                    <p:animEffect transition="in" filter="blinds(horizontal)">
                                      <p:cBhvr>
                                        <p:cTn id="80" dur="500"/>
                                        <p:tgtEl>
                                          <p:spTgt spid="285957"/>
                                        </p:tgtEl>
                                      </p:cBhvr>
                                    </p:animEffect>
                                  </p:childTnLst>
                                  <p:subTnLst>
                                    <p:set>
                                      <p:cBhvr override="childStyle">
                                        <p:cTn dur="1" fill="hold" display="0" masterRel="nextClick" afterEffect="1"/>
                                        <p:tgtEl>
                                          <p:spTgt spid="285957"/>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85956"/>
                                        </p:tgtEl>
                                        <p:attrNameLst>
                                          <p:attrName>style.visibility</p:attrName>
                                        </p:attrNameLst>
                                      </p:cBhvr>
                                      <p:to>
                                        <p:strVal val="visible"/>
                                      </p:to>
                                    </p:set>
                                    <p:animEffect transition="in" filter="blinds(horizontal)">
                                      <p:cBhvr>
                                        <p:cTn id="85" dur="500"/>
                                        <p:tgtEl>
                                          <p:spTgt spid="28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5909" grpId="0"/>
      <p:bldP spid="285911" grpId="0" bldLvl="0" animBg="1"/>
      <p:bldP spid="285912" grpId="0" bldLvl="0" animBg="1"/>
      <p:bldP spid="285929" grpId="0" bldLvl="0" animBg="1"/>
      <p:bldP spid="285947" grpId="0" bldLvl="0" animBg="1"/>
      <p:bldP spid="2859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35"/>
          <p:cNvSpPr txBox="1"/>
          <p:nvPr/>
        </p:nvSpPr>
        <p:spPr>
          <a:xfrm>
            <a:off x="4640263" y="3789998"/>
            <a:ext cx="2919412" cy="400050"/>
          </a:xfrm>
          <a:prstGeom prst="rect">
            <a:avLst/>
          </a:prstGeom>
          <a:noFill/>
          <a:ln w="9525">
            <a:noFill/>
          </a:ln>
        </p:spPr>
        <p:txBody>
          <a:bodyPr lIns="90000" tIns="46800" rIns="90000" bIns="46800" anchor="t">
            <a:spAutoFit/>
          </a:bodyPr>
          <a:p>
            <a:r>
              <a:rPr lang="zh-CN" altLang="en-US"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硅二极管</a:t>
            </a:r>
            <a:r>
              <a:rPr lang="en-US" altLang="zh-CN"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PN</a:t>
            </a:r>
            <a:r>
              <a:rPr lang="zh-CN" altLang="en-US"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结的</a:t>
            </a:r>
            <a:r>
              <a:rPr lang="en-US" altLang="zh-CN"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V-I</a:t>
            </a:r>
            <a:r>
              <a:rPr lang="zh-CN" altLang="en-US"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特性</a:t>
            </a:r>
            <a:endParaRPr lang="zh-CN" altLang="en-US"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8" name="Line 12"/>
          <p:cNvSpPr/>
          <p:nvPr/>
        </p:nvSpPr>
        <p:spPr>
          <a:xfrm flipV="1">
            <a:off x="5799138" y="1086485"/>
            <a:ext cx="0" cy="2338388"/>
          </a:xfrm>
          <a:prstGeom prst="line">
            <a:avLst/>
          </a:prstGeom>
          <a:ln w="12700" cap="flat" cmpd="sng">
            <a:solidFill>
              <a:schemeClr val="tx1"/>
            </a:solidFill>
            <a:prstDash val="solid"/>
            <a:round/>
            <a:headEnd type="none" w="med" len="med"/>
            <a:tailEnd type="triangle" w="med" len="med"/>
          </a:ln>
        </p:spPr>
      </p:sp>
      <p:sp>
        <p:nvSpPr>
          <p:cNvPr id="9" name="Line 13"/>
          <p:cNvSpPr/>
          <p:nvPr/>
        </p:nvSpPr>
        <p:spPr>
          <a:xfrm>
            <a:off x="3743325" y="3424873"/>
            <a:ext cx="4194175" cy="0"/>
          </a:xfrm>
          <a:prstGeom prst="line">
            <a:avLst/>
          </a:prstGeom>
          <a:ln w="12700" cap="flat" cmpd="sng">
            <a:solidFill>
              <a:schemeClr val="tx1"/>
            </a:solidFill>
            <a:prstDash val="solid"/>
            <a:round/>
            <a:headEnd type="none" w="med" len="med"/>
            <a:tailEnd type="triangle" w="med" len="med"/>
          </a:ln>
        </p:spPr>
      </p:sp>
      <p:graphicFrame>
        <p:nvGraphicFramePr>
          <p:cNvPr id="10" name="Object 15"/>
          <p:cNvGraphicFramePr/>
          <p:nvPr/>
        </p:nvGraphicFramePr>
        <p:xfrm>
          <a:off x="5849938" y="981710"/>
          <a:ext cx="765175" cy="346075"/>
        </p:xfrm>
        <a:graphic>
          <a:graphicData uri="http://schemas.openxmlformats.org/presentationml/2006/ole">
            <mc:AlternateContent xmlns:mc="http://schemas.openxmlformats.org/markup-compatibility/2006">
              <mc:Choice xmlns:v="urn:schemas-microsoft-com:vml" Requires="v">
                <p:oleObj spid="_x0000_s11" name="" r:id="rId1" imgW="507365" imgH="215900" progId="Equation.3">
                  <p:embed/>
                </p:oleObj>
              </mc:Choice>
              <mc:Fallback>
                <p:oleObj name="" r:id="rId1" imgW="507365" imgH="215900" progId="Equation.3">
                  <p:embed/>
                  <p:pic>
                    <p:nvPicPr>
                      <p:cNvPr id="0" name="图片 3142"/>
                      <p:cNvPicPr/>
                      <p:nvPr/>
                    </p:nvPicPr>
                    <p:blipFill>
                      <a:blip r:embed="rId2"/>
                      <a:stretch>
                        <a:fillRect/>
                      </a:stretch>
                    </p:blipFill>
                    <p:spPr>
                      <a:xfrm>
                        <a:off x="5849938" y="981710"/>
                        <a:ext cx="765175" cy="346075"/>
                      </a:xfrm>
                      <a:prstGeom prst="rect">
                        <a:avLst/>
                      </a:prstGeom>
                      <a:noFill/>
                      <a:ln w="38100">
                        <a:noFill/>
                        <a:miter/>
                      </a:ln>
                    </p:spPr>
                  </p:pic>
                </p:oleObj>
              </mc:Fallback>
            </mc:AlternateContent>
          </a:graphicData>
        </a:graphic>
      </p:graphicFrame>
      <p:graphicFrame>
        <p:nvGraphicFramePr>
          <p:cNvPr id="12" name="Object 17"/>
          <p:cNvGraphicFramePr/>
          <p:nvPr/>
        </p:nvGraphicFramePr>
        <p:xfrm>
          <a:off x="5919788" y="2458085"/>
          <a:ext cx="363537" cy="246063"/>
        </p:xfrm>
        <a:graphic>
          <a:graphicData uri="http://schemas.openxmlformats.org/presentationml/2006/ole">
            <mc:AlternateContent xmlns:mc="http://schemas.openxmlformats.org/markup-compatibility/2006">
              <mc:Choice xmlns:v="urn:schemas-microsoft-com:vml" Requires="v">
                <p:oleObj spid="_x0000_s13" name="" r:id="rId3" imgW="240665" imgH="177800" progId="Equation.3">
                  <p:embed/>
                </p:oleObj>
              </mc:Choice>
              <mc:Fallback>
                <p:oleObj name="" r:id="rId3" imgW="240665" imgH="177800" progId="Equation.3">
                  <p:embed/>
                  <p:pic>
                    <p:nvPicPr>
                      <p:cNvPr id="0" name="图片 3143"/>
                      <p:cNvPicPr/>
                      <p:nvPr/>
                    </p:nvPicPr>
                    <p:blipFill>
                      <a:blip r:embed="rId4"/>
                      <a:stretch>
                        <a:fillRect/>
                      </a:stretch>
                    </p:blipFill>
                    <p:spPr>
                      <a:xfrm>
                        <a:off x="5919788" y="2458085"/>
                        <a:ext cx="363537" cy="246063"/>
                      </a:xfrm>
                      <a:prstGeom prst="rect">
                        <a:avLst/>
                      </a:prstGeom>
                      <a:noFill/>
                      <a:ln w="38100">
                        <a:noFill/>
                        <a:miter/>
                      </a:ln>
                    </p:spPr>
                  </p:pic>
                </p:oleObj>
              </mc:Fallback>
            </mc:AlternateContent>
          </a:graphicData>
        </a:graphic>
      </p:graphicFrame>
      <p:graphicFrame>
        <p:nvGraphicFramePr>
          <p:cNvPr id="14" name="Object 18"/>
          <p:cNvGraphicFramePr/>
          <p:nvPr/>
        </p:nvGraphicFramePr>
        <p:xfrm>
          <a:off x="5678488" y="3424873"/>
          <a:ext cx="238125" cy="241300"/>
        </p:xfrm>
        <a:graphic>
          <a:graphicData uri="http://schemas.openxmlformats.org/presentationml/2006/ole">
            <mc:AlternateContent xmlns:mc="http://schemas.openxmlformats.org/markup-compatibility/2006">
              <mc:Choice xmlns:v="urn:schemas-microsoft-com:vml" Requires="v">
                <p:oleObj spid="_x0000_s15" name="" r:id="rId5" imgW="127000" imgH="139700" progId="Equation.3">
                  <p:embed/>
                </p:oleObj>
              </mc:Choice>
              <mc:Fallback>
                <p:oleObj name="" r:id="rId5" imgW="127000" imgH="139700" progId="Equation.3">
                  <p:embed/>
                  <p:pic>
                    <p:nvPicPr>
                      <p:cNvPr id="0" name="图片 3139"/>
                      <p:cNvPicPr/>
                      <p:nvPr/>
                    </p:nvPicPr>
                    <p:blipFill>
                      <a:blip r:embed="rId6"/>
                      <a:stretch>
                        <a:fillRect/>
                      </a:stretch>
                    </p:blipFill>
                    <p:spPr>
                      <a:xfrm>
                        <a:off x="5678488" y="3424873"/>
                        <a:ext cx="238125" cy="241300"/>
                      </a:xfrm>
                      <a:prstGeom prst="rect">
                        <a:avLst/>
                      </a:prstGeom>
                      <a:noFill/>
                      <a:ln w="38100">
                        <a:noFill/>
                        <a:miter/>
                      </a:ln>
                    </p:spPr>
                  </p:pic>
                </p:oleObj>
              </mc:Fallback>
            </mc:AlternateContent>
          </a:graphicData>
        </a:graphic>
      </p:graphicFrame>
      <p:graphicFrame>
        <p:nvGraphicFramePr>
          <p:cNvPr id="16" name="Object 19"/>
          <p:cNvGraphicFramePr/>
          <p:nvPr/>
        </p:nvGraphicFramePr>
        <p:xfrm>
          <a:off x="5951538" y="1610360"/>
          <a:ext cx="331787" cy="236538"/>
        </p:xfrm>
        <a:graphic>
          <a:graphicData uri="http://schemas.openxmlformats.org/presentationml/2006/ole">
            <mc:AlternateContent xmlns:mc="http://schemas.openxmlformats.org/markup-compatibility/2006">
              <mc:Choice xmlns:v="urn:schemas-microsoft-com:vml" Requires="v">
                <p:oleObj spid="_x0000_s17" name="" r:id="rId7" imgW="227965" imgH="177800" progId="Equation.3">
                  <p:embed/>
                </p:oleObj>
              </mc:Choice>
              <mc:Fallback>
                <p:oleObj name="" r:id="rId7" imgW="227965" imgH="177800" progId="Equation.3">
                  <p:embed/>
                  <p:pic>
                    <p:nvPicPr>
                      <p:cNvPr id="0" name="图片 3141"/>
                      <p:cNvPicPr/>
                      <p:nvPr/>
                    </p:nvPicPr>
                    <p:blipFill>
                      <a:blip r:embed="rId8"/>
                      <a:stretch>
                        <a:fillRect/>
                      </a:stretch>
                    </p:blipFill>
                    <p:spPr>
                      <a:xfrm>
                        <a:off x="5951538" y="1610360"/>
                        <a:ext cx="331787" cy="236538"/>
                      </a:xfrm>
                      <a:prstGeom prst="rect">
                        <a:avLst/>
                      </a:prstGeom>
                      <a:noFill/>
                      <a:ln w="38100">
                        <a:noFill/>
                        <a:miter/>
                      </a:ln>
                    </p:spPr>
                  </p:pic>
                </p:oleObj>
              </mc:Fallback>
            </mc:AlternateContent>
          </a:graphicData>
        </a:graphic>
      </p:graphicFrame>
      <p:graphicFrame>
        <p:nvGraphicFramePr>
          <p:cNvPr id="18" name="Object 20"/>
          <p:cNvGraphicFramePr/>
          <p:nvPr/>
        </p:nvGraphicFramePr>
        <p:xfrm>
          <a:off x="7656513" y="3424873"/>
          <a:ext cx="723900" cy="354012"/>
        </p:xfrm>
        <a:graphic>
          <a:graphicData uri="http://schemas.openxmlformats.org/presentationml/2006/ole">
            <mc:AlternateContent xmlns:mc="http://schemas.openxmlformats.org/markup-compatibility/2006">
              <mc:Choice xmlns:v="urn:schemas-microsoft-com:vml" Requires="v">
                <p:oleObj spid="_x0000_s19" name="" r:id="rId9" imgW="405765" imgH="215900" progId="Equation.3">
                  <p:embed/>
                </p:oleObj>
              </mc:Choice>
              <mc:Fallback>
                <p:oleObj name="" r:id="rId9" imgW="405765" imgH="215900" progId="Equation.3">
                  <p:embed/>
                  <p:pic>
                    <p:nvPicPr>
                      <p:cNvPr id="0" name="图片 3140"/>
                      <p:cNvPicPr/>
                      <p:nvPr/>
                    </p:nvPicPr>
                    <p:blipFill>
                      <a:blip r:embed="rId10"/>
                      <a:stretch>
                        <a:fillRect/>
                      </a:stretch>
                    </p:blipFill>
                    <p:spPr>
                      <a:xfrm>
                        <a:off x="7656513" y="3424873"/>
                        <a:ext cx="723900" cy="354012"/>
                      </a:xfrm>
                      <a:prstGeom prst="rect">
                        <a:avLst/>
                      </a:prstGeom>
                      <a:noFill/>
                      <a:ln w="38100">
                        <a:noFill/>
                        <a:miter/>
                      </a:ln>
                    </p:spPr>
                  </p:pic>
                </p:oleObj>
              </mc:Fallback>
            </mc:AlternateContent>
          </a:graphicData>
        </a:graphic>
      </p:graphicFrame>
      <p:sp>
        <p:nvSpPr>
          <p:cNvPr id="20" name="Line 26"/>
          <p:cNvSpPr/>
          <p:nvPr/>
        </p:nvSpPr>
        <p:spPr>
          <a:xfrm flipV="1">
            <a:off x="6646863" y="3302635"/>
            <a:ext cx="0" cy="122238"/>
          </a:xfrm>
          <a:prstGeom prst="line">
            <a:avLst/>
          </a:prstGeom>
          <a:ln w="25400" cap="flat" cmpd="sng">
            <a:solidFill>
              <a:schemeClr val="tx1"/>
            </a:solidFill>
            <a:prstDash val="solid"/>
            <a:round/>
            <a:headEnd type="none" w="med" len="med"/>
            <a:tailEnd type="none" w="med" len="med"/>
          </a:ln>
        </p:spPr>
      </p:sp>
      <p:sp>
        <p:nvSpPr>
          <p:cNvPr id="21" name="Line 27"/>
          <p:cNvSpPr/>
          <p:nvPr/>
        </p:nvSpPr>
        <p:spPr>
          <a:xfrm flipV="1">
            <a:off x="7493000" y="3304223"/>
            <a:ext cx="0" cy="120650"/>
          </a:xfrm>
          <a:prstGeom prst="line">
            <a:avLst/>
          </a:prstGeom>
          <a:ln w="25400" cap="flat" cmpd="sng">
            <a:solidFill>
              <a:schemeClr val="tx1"/>
            </a:solidFill>
            <a:prstDash val="solid"/>
            <a:round/>
            <a:headEnd type="none" w="med" len="med"/>
            <a:tailEnd type="none" w="med" len="med"/>
          </a:ln>
        </p:spPr>
      </p:sp>
      <p:grpSp>
        <p:nvGrpSpPr>
          <p:cNvPr id="22" name="组合 21"/>
          <p:cNvGrpSpPr/>
          <p:nvPr/>
        </p:nvGrpSpPr>
        <p:grpSpPr>
          <a:xfrm>
            <a:off x="4483100" y="2780348"/>
            <a:ext cx="1588" cy="1209675"/>
            <a:chOff x="2516" y="1908"/>
            <a:chExt cx="0" cy="762"/>
          </a:xfrm>
        </p:grpSpPr>
        <p:sp>
          <p:nvSpPr>
            <p:cNvPr id="23" name="Line 29"/>
            <p:cNvSpPr/>
            <p:nvPr/>
          </p:nvSpPr>
          <p:spPr>
            <a:xfrm rot="5400000" flipH="1">
              <a:off x="2338" y="2492"/>
              <a:ext cx="356" cy="0"/>
            </a:xfrm>
            <a:prstGeom prst="line">
              <a:avLst/>
            </a:prstGeom>
            <a:ln w="12700" cap="flat" cmpd="sng">
              <a:solidFill>
                <a:srgbClr val="3366FF"/>
              </a:solidFill>
              <a:prstDash val="solid"/>
              <a:round/>
              <a:headEnd type="none" w="med" len="med"/>
              <a:tailEnd type="triangle" w="med" len="lg"/>
            </a:ln>
          </p:spPr>
        </p:sp>
        <p:sp>
          <p:nvSpPr>
            <p:cNvPr id="24" name="Line 30"/>
            <p:cNvSpPr/>
            <p:nvPr/>
          </p:nvSpPr>
          <p:spPr>
            <a:xfrm rot="5400000">
              <a:off x="2313" y="2111"/>
              <a:ext cx="406" cy="0"/>
            </a:xfrm>
            <a:prstGeom prst="line">
              <a:avLst/>
            </a:prstGeom>
            <a:ln w="12700" cap="flat" cmpd="sng">
              <a:solidFill>
                <a:srgbClr val="3366FF"/>
              </a:solidFill>
              <a:prstDash val="solid"/>
              <a:round/>
              <a:headEnd type="none" w="med" len="med"/>
              <a:tailEnd type="triangle" w="med" len="lg"/>
            </a:ln>
          </p:spPr>
        </p:sp>
      </p:grpSp>
      <p:sp>
        <p:nvSpPr>
          <p:cNvPr id="25" name="Line 31"/>
          <p:cNvSpPr/>
          <p:nvPr/>
        </p:nvSpPr>
        <p:spPr>
          <a:xfrm rot="5400000" flipV="1">
            <a:off x="5859463" y="2515235"/>
            <a:ext cx="0" cy="122238"/>
          </a:xfrm>
          <a:prstGeom prst="line">
            <a:avLst/>
          </a:prstGeom>
          <a:ln w="25400" cap="flat" cmpd="sng">
            <a:solidFill>
              <a:schemeClr val="tx1"/>
            </a:solidFill>
            <a:prstDash val="solid"/>
            <a:round/>
            <a:headEnd type="none" w="med" len="med"/>
            <a:tailEnd type="none" w="med" len="med"/>
          </a:ln>
        </p:spPr>
      </p:sp>
      <p:sp>
        <p:nvSpPr>
          <p:cNvPr id="26" name="Line 32"/>
          <p:cNvSpPr/>
          <p:nvPr/>
        </p:nvSpPr>
        <p:spPr>
          <a:xfrm rot="5400000" flipV="1">
            <a:off x="5859463" y="1667510"/>
            <a:ext cx="0" cy="122238"/>
          </a:xfrm>
          <a:prstGeom prst="line">
            <a:avLst/>
          </a:prstGeom>
          <a:ln w="25400" cap="flat" cmpd="sng">
            <a:solidFill>
              <a:schemeClr val="tx1"/>
            </a:solidFill>
            <a:prstDash val="solid"/>
            <a:round/>
            <a:headEnd type="none" w="med" len="med"/>
            <a:tailEnd type="none" w="med" len="med"/>
          </a:ln>
        </p:spPr>
      </p:sp>
      <p:sp>
        <p:nvSpPr>
          <p:cNvPr id="27" name="Line 36"/>
          <p:cNvSpPr/>
          <p:nvPr/>
        </p:nvSpPr>
        <p:spPr>
          <a:xfrm flipV="1">
            <a:off x="4953000" y="3302635"/>
            <a:ext cx="0" cy="122238"/>
          </a:xfrm>
          <a:prstGeom prst="line">
            <a:avLst/>
          </a:prstGeom>
          <a:ln w="25400" cap="flat" cmpd="sng">
            <a:solidFill>
              <a:schemeClr val="tx1"/>
            </a:solidFill>
            <a:prstDash val="solid"/>
            <a:round/>
            <a:headEnd type="none" w="med" len="med"/>
            <a:tailEnd type="none" w="med" len="med"/>
          </a:ln>
        </p:spPr>
      </p:sp>
      <p:sp>
        <p:nvSpPr>
          <p:cNvPr id="28" name="Line 39"/>
          <p:cNvSpPr/>
          <p:nvPr/>
        </p:nvSpPr>
        <p:spPr>
          <a:xfrm flipV="1">
            <a:off x="4105275" y="6604953"/>
            <a:ext cx="0" cy="122237"/>
          </a:xfrm>
          <a:prstGeom prst="line">
            <a:avLst/>
          </a:prstGeom>
          <a:ln w="25400" cap="flat" cmpd="sng">
            <a:solidFill>
              <a:schemeClr val="tx1"/>
            </a:solidFill>
            <a:prstDash val="solid"/>
            <a:round/>
            <a:headEnd type="none" w="med" len="med"/>
            <a:tailEnd type="none" w="med" len="med"/>
          </a:ln>
        </p:spPr>
      </p:sp>
      <p:graphicFrame>
        <p:nvGraphicFramePr>
          <p:cNvPr id="29" name="Object 41"/>
          <p:cNvGraphicFramePr/>
          <p:nvPr/>
        </p:nvGraphicFramePr>
        <p:xfrm>
          <a:off x="6484938" y="3461385"/>
          <a:ext cx="363537" cy="246063"/>
        </p:xfrm>
        <a:graphic>
          <a:graphicData uri="http://schemas.openxmlformats.org/presentationml/2006/ole">
            <mc:AlternateContent xmlns:mc="http://schemas.openxmlformats.org/markup-compatibility/2006">
              <mc:Choice xmlns:v="urn:schemas-microsoft-com:vml" Requires="v">
                <p:oleObj spid="_x0000_s30" name="" r:id="rId11" imgW="240665" imgH="177800" progId="Equation.3">
                  <p:embed/>
                </p:oleObj>
              </mc:Choice>
              <mc:Fallback>
                <p:oleObj name="" r:id="rId11" imgW="240665" imgH="177800" progId="Equation.3">
                  <p:embed/>
                  <p:pic>
                    <p:nvPicPr>
                      <p:cNvPr id="0" name="图片 3150"/>
                      <p:cNvPicPr/>
                      <p:nvPr/>
                    </p:nvPicPr>
                    <p:blipFill>
                      <a:blip r:embed="rId12"/>
                      <a:stretch>
                        <a:fillRect/>
                      </a:stretch>
                    </p:blipFill>
                    <p:spPr>
                      <a:xfrm>
                        <a:off x="6484938" y="3461385"/>
                        <a:ext cx="363537" cy="246063"/>
                      </a:xfrm>
                      <a:prstGeom prst="rect">
                        <a:avLst/>
                      </a:prstGeom>
                      <a:noFill/>
                      <a:ln w="38100">
                        <a:noFill/>
                        <a:miter/>
                      </a:ln>
                    </p:spPr>
                  </p:pic>
                </p:oleObj>
              </mc:Fallback>
            </mc:AlternateContent>
          </a:graphicData>
        </a:graphic>
      </p:graphicFrame>
      <p:graphicFrame>
        <p:nvGraphicFramePr>
          <p:cNvPr id="31" name="Object 42"/>
          <p:cNvGraphicFramePr/>
          <p:nvPr/>
        </p:nvGraphicFramePr>
        <p:xfrm>
          <a:off x="7291388" y="3466148"/>
          <a:ext cx="331787" cy="236537"/>
        </p:xfrm>
        <a:graphic>
          <a:graphicData uri="http://schemas.openxmlformats.org/presentationml/2006/ole">
            <mc:AlternateContent xmlns:mc="http://schemas.openxmlformats.org/markup-compatibility/2006">
              <mc:Choice xmlns:v="urn:schemas-microsoft-com:vml" Requires="v">
                <p:oleObj spid="_x0000_s32" name="" r:id="rId13" imgW="227965" imgH="177800" progId="Equation.3">
                  <p:embed/>
                </p:oleObj>
              </mc:Choice>
              <mc:Fallback>
                <p:oleObj name="" r:id="rId13" imgW="227965" imgH="177800" progId="Equation.3">
                  <p:embed/>
                  <p:pic>
                    <p:nvPicPr>
                      <p:cNvPr id="0" name="图片 3144"/>
                      <p:cNvPicPr/>
                      <p:nvPr/>
                    </p:nvPicPr>
                    <p:blipFill>
                      <a:blip r:embed="rId8"/>
                      <a:stretch>
                        <a:fillRect/>
                      </a:stretch>
                    </p:blipFill>
                    <p:spPr>
                      <a:xfrm>
                        <a:off x="7291388" y="3466148"/>
                        <a:ext cx="331787" cy="236537"/>
                      </a:xfrm>
                      <a:prstGeom prst="rect">
                        <a:avLst/>
                      </a:prstGeom>
                      <a:noFill/>
                      <a:ln w="38100">
                        <a:noFill/>
                        <a:miter/>
                      </a:ln>
                    </p:spPr>
                  </p:pic>
                </p:oleObj>
              </mc:Fallback>
            </mc:AlternateContent>
          </a:graphicData>
        </a:graphic>
      </p:graphicFrame>
      <p:graphicFrame>
        <p:nvGraphicFramePr>
          <p:cNvPr id="33" name="Object 43"/>
          <p:cNvGraphicFramePr/>
          <p:nvPr/>
        </p:nvGraphicFramePr>
        <p:xfrm>
          <a:off x="4746625" y="3466148"/>
          <a:ext cx="536575" cy="246062"/>
        </p:xfrm>
        <a:graphic>
          <a:graphicData uri="http://schemas.openxmlformats.org/presentationml/2006/ole">
            <mc:AlternateContent xmlns:mc="http://schemas.openxmlformats.org/markup-compatibility/2006">
              <mc:Choice xmlns:v="urn:schemas-microsoft-com:vml" Requires="v">
                <p:oleObj spid="_x0000_s34" name="" r:id="rId14" imgW="354965" imgH="177800" progId="Equation.3">
                  <p:embed/>
                </p:oleObj>
              </mc:Choice>
              <mc:Fallback>
                <p:oleObj name="" r:id="rId14" imgW="354965" imgH="177800" progId="Equation.3">
                  <p:embed/>
                  <p:pic>
                    <p:nvPicPr>
                      <p:cNvPr id="0" name="图片 3152"/>
                      <p:cNvPicPr/>
                      <p:nvPr/>
                    </p:nvPicPr>
                    <p:blipFill>
                      <a:blip r:embed="rId15"/>
                      <a:stretch>
                        <a:fillRect/>
                      </a:stretch>
                    </p:blipFill>
                    <p:spPr>
                      <a:xfrm>
                        <a:off x="4746625" y="3466148"/>
                        <a:ext cx="536575" cy="246062"/>
                      </a:xfrm>
                      <a:prstGeom prst="rect">
                        <a:avLst/>
                      </a:prstGeom>
                      <a:noFill/>
                      <a:ln w="38100">
                        <a:noFill/>
                        <a:miter/>
                      </a:ln>
                    </p:spPr>
                  </p:pic>
                </p:oleObj>
              </mc:Fallback>
            </mc:AlternateContent>
          </a:graphicData>
        </a:graphic>
      </p:graphicFrame>
      <p:graphicFrame>
        <p:nvGraphicFramePr>
          <p:cNvPr id="35" name="Object 44"/>
          <p:cNvGraphicFramePr/>
          <p:nvPr/>
        </p:nvGraphicFramePr>
        <p:xfrm>
          <a:off x="3890963" y="3431223"/>
          <a:ext cx="496887" cy="236537"/>
        </p:xfrm>
        <a:graphic>
          <a:graphicData uri="http://schemas.openxmlformats.org/presentationml/2006/ole">
            <mc:AlternateContent xmlns:mc="http://schemas.openxmlformats.org/markup-compatibility/2006">
              <mc:Choice xmlns:v="urn:schemas-microsoft-com:vml" Requires="v">
                <p:oleObj spid="_x0000_s36" name="" r:id="rId16" imgW="342265" imgH="177800" progId="Equation.3">
                  <p:embed/>
                </p:oleObj>
              </mc:Choice>
              <mc:Fallback>
                <p:oleObj name="" r:id="rId16" imgW="342265" imgH="177800" progId="Equation.3">
                  <p:embed/>
                  <p:pic>
                    <p:nvPicPr>
                      <p:cNvPr id="0" name="图片 3145"/>
                      <p:cNvPicPr/>
                      <p:nvPr/>
                    </p:nvPicPr>
                    <p:blipFill>
                      <a:blip r:embed="rId17"/>
                      <a:stretch>
                        <a:fillRect/>
                      </a:stretch>
                    </p:blipFill>
                    <p:spPr>
                      <a:xfrm>
                        <a:off x="3890963" y="3431223"/>
                        <a:ext cx="496887" cy="236537"/>
                      </a:xfrm>
                      <a:prstGeom prst="rect">
                        <a:avLst/>
                      </a:prstGeom>
                      <a:noFill/>
                      <a:ln w="38100">
                        <a:noFill/>
                        <a:miter/>
                      </a:ln>
                    </p:spPr>
                  </p:pic>
                </p:oleObj>
              </mc:Fallback>
            </mc:AlternateContent>
          </a:graphicData>
        </a:graphic>
      </p:graphicFrame>
      <p:sp>
        <p:nvSpPr>
          <p:cNvPr id="37" name="Line 45"/>
          <p:cNvSpPr/>
          <p:nvPr/>
        </p:nvSpPr>
        <p:spPr>
          <a:xfrm>
            <a:off x="3743325" y="3424873"/>
            <a:ext cx="2055813" cy="0"/>
          </a:xfrm>
          <a:prstGeom prst="line">
            <a:avLst/>
          </a:prstGeom>
          <a:ln w="38100" cap="flat" cmpd="sng">
            <a:solidFill>
              <a:srgbClr val="3366FF"/>
            </a:solidFill>
            <a:prstDash val="solid"/>
            <a:round/>
            <a:headEnd type="none" w="med" len="med"/>
            <a:tailEnd type="none" w="med" len="med"/>
          </a:ln>
        </p:spPr>
      </p:sp>
      <p:sp>
        <p:nvSpPr>
          <p:cNvPr id="38" name="Line 46"/>
          <p:cNvSpPr/>
          <p:nvPr/>
        </p:nvSpPr>
        <p:spPr>
          <a:xfrm>
            <a:off x="5799138" y="3424873"/>
            <a:ext cx="847725" cy="0"/>
          </a:xfrm>
          <a:prstGeom prst="line">
            <a:avLst/>
          </a:prstGeom>
          <a:ln w="38100" cap="flat" cmpd="sng">
            <a:solidFill>
              <a:srgbClr val="FF00FF"/>
            </a:solidFill>
            <a:prstDash val="solid"/>
            <a:round/>
            <a:headEnd type="none" w="med" len="med"/>
            <a:tailEnd type="none" w="med" len="med"/>
          </a:ln>
        </p:spPr>
      </p:sp>
      <p:sp>
        <p:nvSpPr>
          <p:cNvPr id="39" name="Freeform 48"/>
          <p:cNvSpPr/>
          <p:nvPr/>
        </p:nvSpPr>
        <p:spPr>
          <a:xfrm>
            <a:off x="6646863" y="1369060"/>
            <a:ext cx="442912" cy="2055813"/>
          </a:xfrm>
          <a:custGeom>
            <a:avLst/>
            <a:gdLst/>
            <a:ahLst/>
            <a:cxnLst>
              <a:cxn ang="0">
                <a:pos x="0" y="991"/>
              </a:cxn>
              <a:cxn ang="0">
                <a:pos x="101" y="788"/>
              </a:cxn>
              <a:cxn ang="0">
                <a:pos x="203" y="0"/>
              </a:cxn>
            </a:cxnLst>
            <a:pathLst>
              <a:path w="203" h="991">
                <a:moveTo>
                  <a:pt x="0" y="991"/>
                </a:moveTo>
                <a:cubicBezTo>
                  <a:pt x="33" y="972"/>
                  <a:pt x="67" y="953"/>
                  <a:pt x="101" y="788"/>
                </a:cubicBezTo>
                <a:cubicBezTo>
                  <a:pt x="135" y="623"/>
                  <a:pt x="169" y="311"/>
                  <a:pt x="203" y="0"/>
                </a:cubicBezTo>
              </a:path>
            </a:pathLst>
          </a:custGeom>
          <a:noFill/>
          <a:ln w="38100" cap="flat" cmpd="sng">
            <a:solidFill>
              <a:srgbClr val="FF00FF"/>
            </a:solidFill>
            <a:prstDash val="solid"/>
            <a:round/>
            <a:headEnd type="none" w="med" len="med"/>
            <a:tailEnd type="none" w="med" len="med"/>
          </a:ln>
        </p:spPr>
        <p:txBody>
          <a:bodyPr/>
          <a:p>
            <a:endParaRPr lang="zh-CN" altLang="en-US" b="1">
              <a:latin typeface="黑体" panose="02010609060101010101" pitchFamily="2" charset="-122"/>
              <a:ea typeface="黑体" panose="02010609060101010101" pitchFamily="2" charset="-122"/>
            </a:endParaRPr>
          </a:p>
        </p:txBody>
      </p:sp>
      <p:sp>
        <p:nvSpPr>
          <p:cNvPr id="40" name="Text Box 50"/>
          <p:cNvSpPr txBox="1"/>
          <p:nvPr/>
        </p:nvSpPr>
        <p:spPr>
          <a:xfrm>
            <a:off x="7316788" y="1915160"/>
            <a:ext cx="1749425" cy="400050"/>
          </a:xfrm>
          <a:prstGeom prst="rect">
            <a:avLst/>
          </a:prstGeom>
          <a:noFill/>
          <a:ln w="9525">
            <a:noFill/>
          </a:ln>
        </p:spPr>
        <p:txBody>
          <a:bodyPr lIns="90000" tIns="46800" rIns="90000" bIns="46800" anchor="t">
            <a:spAutoFit/>
          </a:bodyPr>
          <a:p>
            <a:r>
              <a:rPr lang="zh-CN" altLang="en-US" sz="2000" b="1" dirty="0">
                <a:solidFill>
                  <a:srgbClr val="FF00FF"/>
                </a:solidFill>
                <a:latin typeface="黑体" panose="02010609060101010101" pitchFamily="2" charset="-122"/>
                <a:ea typeface="黑体" panose="02010609060101010101" pitchFamily="2" charset="-122"/>
              </a:rPr>
              <a:t>正向偏置特性</a:t>
            </a:r>
            <a:endParaRPr lang="zh-CN" altLang="en-US" sz="2000" b="1" dirty="0">
              <a:solidFill>
                <a:srgbClr val="FF00FF"/>
              </a:solidFill>
              <a:latin typeface="黑体" panose="02010609060101010101" pitchFamily="2" charset="-122"/>
              <a:ea typeface="黑体" panose="02010609060101010101" pitchFamily="2" charset="-122"/>
            </a:endParaRPr>
          </a:p>
        </p:txBody>
      </p:sp>
      <p:sp>
        <p:nvSpPr>
          <p:cNvPr id="41" name="Text Box 51"/>
          <p:cNvSpPr txBox="1"/>
          <p:nvPr/>
        </p:nvSpPr>
        <p:spPr>
          <a:xfrm>
            <a:off x="3662363" y="2213610"/>
            <a:ext cx="1749425" cy="400050"/>
          </a:xfrm>
          <a:prstGeom prst="rect">
            <a:avLst/>
          </a:prstGeom>
          <a:noFill/>
          <a:ln w="9525">
            <a:noFill/>
          </a:ln>
        </p:spPr>
        <p:txBody>
          <a:bodyPr lIns="90000" tIns="46800" rIns="90000" bIns="46800" anchor="t">
            <a:spAutoFit/>
          </a:bodyPr>
          <a:p>
            <a:r>
              <a:rPr lang="zh-CN" altLang="en-US" sz="2000" b="1" dirty="0">
                <a:solidFill>
                  <a:srgbClr val="3399FF"/>
                </a:solidFill>
                <a:latin typeface="黑体" panose="02010609060101010101" pitchFamily="2" charset="-122"/>
                <a:ea typeface="黑体" panose="02010609060101010101" pitchFamily="2" charset="-122"/>
              </a:rPr>
              <a:t>反向偏置特性</a:t>
            </a:r>
            <a:endParaRPr lang="zh-CN" altLang="en-US" sz="2000" b="1" dirty="0">
              <a:solidFill>
                <a:srgbClr val="3399FF"/>
              </a:solidFill>
              <a:latin typeface="黑体" panose="02010609060101010101" pitchFamily="2" charset="-122"/>
              <a:ea typeface="黑体" panose="02010609060101010101" pitchFamily="2" charset="-122"/>
            </a:endParaRPr>
          </a:p>
        </p:txBody>
      </p:sp>
      <p:graphicFrame>
        <p:nvGraphicFramePr>
          <p:cNvPr id="42" name="Object 52"/>
          <p:cNvGraphicFramePr/>
          <p:nvPr/>
        </p:nvGraphicFramePr>
        <p:xfrm>
          <a:off x="496570" y="2141220"/>
          <a:ext cx="3023235" cy="725805"/>
        </p:xfrm>
        <a:graphic>
          <a:graphicData uri="http://schemas.openxmlformats.org/presentationml/2006/ole">
            <mc:AlternateContent xmlns:mc="http://schemas.openxmlformats.org/markup-compatibility/2006">
              <mc:Choice xmlns:v="urn:schemas-microsoft-com:vml" Requires="v">
                <p:oleObj spid="_x0000_s43" name="" r:id="rId18" imgW="1179830" imgH="254000" progId="Equation.DSMT4">
                  <p:embed/>
                </p:oleObj>
              </mc:Choice>
              <mc:Fallback>
                <p:oleObj name="" r:id="rId18" imgW="1179830" imgH="254000" progId="Equation.DSMT4">
                  <p:embed/>
                  <p:pic>
                    <p:nvPicPr>
                      <p:cNvPr id="0" name="图片 3151"/>
                      <p:cNvPicPr/>
                      <p:nvPr/>
                    </p:nvPicPr>
                    <p:blipFill>
                      <a:blip r:embed="rId19"/>
                      <a:stretch>
                        <a:fillRect/>
                      </a:stretch>
                    </p:blipFill>
                    <p:spPr>
                      <a:xfrm>
                        <a:off x="496570" y="2141220"/>
                        <a:ext cx="3023235" cy="725805"/>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sp>
        <p:nvSpPr>
          <p:cNvPr id="44" name="Text Box 6"/>
          <p:cNvSpPr txBox="1"/>
          <p:nvPr/>
        </p:nvSpPr>
        <p:spPr>
          <a:xfrm>
            <a:off x="466725" y="862330"/>
            <a:ext cx="2883535" cy="584835"/>
          </a:xfrm>
          <a:prstGeom prst="rect">
            <a:avLst/>
          </a:prstGeom>
          <a:noFill/>
          <a:ln w="9525">
            <a:noFill/>
          </a:ln>
        </p:spPr>
        <p:txBody>
          <a:bodyPr wrap="square" lIns="90000" tIns="46800" rIns="90000" bIns="46800" anchor="t">
            <a:spAutoFit/>
          </a:bodyPr>
          <a:p>
            <a:r>
              <a:rPr lang="en-US" altLang="zh-CN" sz="3200" b="1" dirty="0">
                <a:solidFill>
                  <a:srgbClr val="0000FF"/>
                </a:solidFill>
                <a:latin typeface="黑体" panose="02010609060101010101" pitchFamily="2" charset="-122"/>
                <a:ea typeface="黑体" panose="02010609060101010101" pitchFamily="2" charset="-122"/>
                <a:cs typeface="黑体" panose="02010609060101010101" pitchFamily="2" charset="-122"/>
              </a:rPr>
              <a:t>PN</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结</a:t>
            </a:r>
            <a:r>
              <a:rPr lang="en-US" altLang="zh-CN" sz="3200" b="1" i="1">
                <a:solidFill>
                  <a:srgbClr val="0000FF"/>
                </a:solidFill>
                <a:latin typeface="黑体" panose="02010609060101010101" pitchFamily="2" charset="-122"/>
                <a:ea typeface="黑体" panose="02010609060101010101" pitchFamily="2" charset="-122"/>
                <a:cs typeface="黑体" panose="02010609060101010101" pitchFamily="2" charset="-122"/>
              </a:rPr>
              <a:t>V</a:t>
            </a:r>
            <a:r>
              <a:rPr lang="en-US" altLang="zh-CN" sz="3200" b="1">
                <a:solidFill>
                  <a:srgbClr val="0000FF"/>
                </a:solidFill>
                <a:latin typeface="黑体" panose="02010609060101010101" pitchFamily="2" charset="-122"/>
                <a:ea typeface="黑体" panose="02010609060101010101" pitchFamily="2" charset="-122"/>
                <a:cs typeface="黑体" panose="02010609060101010101" pitchFamily="2" charset="-122"/>
              </a:rPr>
              <a:t>-</a:t>
            </a:r>
            <a:r>
              <a:rPr lang="en-US" altLang="zh-CN" sz="3200" b="1" i="1">
                <a:solidFill>
                  <a:srgbClr val="0000FF"/>
                </a:solidFill>
                <a:latin typeface="黑体" panose="02010609060101010101" pitchFamily="2" charset="-122"/>
                <a:ea typeface="黑体" panose="02010609060101010101" pitchFamily="2" charset="-122"/>
                <a:cs typeface="黑体" panose="02010609060101010101" pitchFamily="2" charset="-122"/>
              </a:rPr>
              <a:t>I </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特性</a:t>
            </a:r>
            <a:endPar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endParaRPr>
          </a:p>
        </p:txBody>
      </p:sp>
      <p:sp>
        <p:nvSpPr>
          <p:cNvPr id="45" name="Text Box 10"/>
          <p:cNvSpPr txBox="1"/>
          <p:nvPr/>
        </p:nvSpPr>
        <p:spPr>
          <a:xfrm>
            <a:off x="-108902" y="4495166"/>
            <a:ext cx="4075112" cy="565150"/>
          </a:xfrm>
          <a:prstGeom prst="rect">
            <a:avLst/>
          </a:prstGeom>
          <a:noFill/>
          <a:ln w="9525">
            <a:noFill/>
          </a:ln>
        </p:spPr>
        <p:txBody>
          <a:bodyPr anchor="ctr" anchorCtr="0">
            <a:spAutoFit/>
          </a:bodyPr>
          <a:p>
            <a:pPr>
              <a:lnSpc>
                <a:spcPct val="110000"/>
              </a:lnSpc>
            </a:pPr>
            <a:r>
              <a:rPr lang="en-US" altLang="zh-CN" sz="2800" b="1" dirty="0">
                <a:latin typeface="黑体" panose="02010609060101010101" pitchFamily="2" charset="-122"/>
                <a:ea typeface="黑体" panose="02010609060101010101" pitchFamily="2" charset="-122"/>
                <a:cs typeface="黑体" panose="02010609060101010101" pitchFamily="2" charset="-122"/>
              </a:rPr>
              <a:t> </a:t>
            </a:r>
            <a:r>
              <a:rPr lang="en-US" altLang="zh-CN" sz="2800" b="1" dirty="0">
                <a:solidFill>
                  <a:srgbClr val="A50021"/>
                </a:solidFill>
                <a:latin typeface="黑体" panose="02010609060101010101" pitchFamily="2" charset="-122"/>
                <a:ea typeface="黑体" panose="02010609060101010101" pitchFamily="2" charset="-122"/>
                <a:cs typeface="黑体" panose="02010609060101010101" pitchFamily="2" charset="-122"/>
              </a:rPr>
              <a:t>(1) PN</a:t>
            </a:r>
            <a:r>
              <a:rPr lang="zh-CN" altLang="en-US" sz="2800" b="1" dirty="0">
                <a:solidFill>
                  <a:srgbClr val="A50021"/>
                </a:solidFill>
                <a:latin typeface="黑体" panose="02010609060101010101" pitchFamily="2" charset="-122"/>
                <a:ea typeface="黑体" panose="02010609060101010101" pitchFamily="2" charset="-122"/>
                <a:cs typeface="黑体" panose="02010609060101010101" pitchFamily="2" charset="-122"/>
              </a:rPr>
              <a:t>结加正向电压时</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46" name="Text Box 14"/>
          <p:cNvSpPr txBox="1"/>
          <p:nvPr/>
        </p:nvSpPr>
        <p:spPr>
          <a:xfrm>
            <a:off x="251460" y="5069205"/>
            <a:ext cx="3354388" cy="1210945"/>
          </a:xfrm>
          <a:prstGeom prst="rect">
            <a:avLst/>
          </a:prstGeom>
          <a:noFill/>
          <a:ln w="9525">
            <a:noFill/>
          </a:ln>
        </p:spPr>
        <p:txBody>
          <a:bodyPr anchor="ctr" anchorCtr="0">
            <a:spAutoFit/>
          </a:bodyPr>
          <a:p>
            <a:pPr>
              <a:lnSpc>
                <a:spcPct val="130000"/>
              </a:lnSpc>
              <a:buChar char="•"/>
            </a:pPr>
            <a:r>
              <a:rPr lang="en-US" altLang="zh-CN"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低电阻</a:t>
            </a:r>
            <a:endPar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buChar char="•"/>
            </a:pP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大的正向扩散电流</a:t>
            </a:r>
            <a:endPar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49158" name="Text Box 14"/>
          <p:cNvSpPr txBox="1"/>
          <p:nvPr/>
        </p:nvSpPr>
        <p:spPr>
          <a:xfrm>
            <a:off x="4053840" y="4495166"/>
            <a:ext cx="4017963" cy="565150"/>
          </a:xfrm>
          <a:prstGeom prst="rect">
            <a:avLst/>
          </a:prstGeom>
          <a:noFill/>
          <a:ln w="9525">
            <a:noFill/>
          </a:ln>
        </p:spPr>
        <p:txBody>
          <a:bodyPr anchor="ctr" anchorCtr="0">
            <a:spAutoFit/>
          </a:bodyPr>
          <a:p>
            <a:pPr>
              <a:lnSpc>
                <a:spcPct val="110000"/>
              </a:lnSpc>
            </a:pPr>
            <a:r>
              <a:rPr lang="en-US" altLang="zh-CN" sz="2800" b="1" dirty="0">
                <a:solidFill>
                  <a:srgbClr val="A50021"/>
                </a:solidFill>
                <a:latin typeface="黑体" panose="02010609060101010101" pitchFamily="2" charset="-122"/>
                <a:ea typeface="黑体" panose="02010609060101010101" pitchFamily="2" charset="-122"/>
                <a:cs typeface="黑体" panose="02010609060101010101" pitchFamily="2" charset="-122"/>
                <a:sym typeface="+mn-ea"/>
              </a:rPr>
              <a:t>(2)</a:t>
            </a:r>
            <a:r>
              <a:rPr lang="en-US" altLang="zh-CN" sz="2800" b="1" dirty="0">
                <a:solidFill>
                  <a:srgbClr val="A50021"/>
                </a:solidFill>
                <a:latin typeface="黑体" panose="02010609060101010101" pitchFamily="2" charset="-122"/>
                <a:ea typeface="黑体" panose="02010609060101010101" pitchFamily="2" charset="-122"/>
                <a:cs typeface="黑体" panose="02010609060101010101" pitchFamily="2" charset="-122"/>
              </a:rPr>
              <a:t> PN</a:t>
            </a:r>
            <a:r>
              <a:rPr lang="zh-CN" altLang="en-US" sz="2800" b="1" dirty="0">
                <a:solidFill>
                  <a:srgbClr val="A50021"/>
                </a:solidFill>
                <a:latin typeface="黑体" panose="02010609060101010101" pitchFamily="2" charset="-122"/>
                <a:ea typeface="黑体" panose="02010609060101010101" pitchFamily="2" charset="-122"/>
                <a:cs typeface="黑体" panose="02010609060101010101" pitchFamily="2" charset="-122"/>
              </a:rPr>
              <a:t>结加反向电压时</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37905" name="Text Box 17"/>
          <p:cNvSpPr txBox="1"/>
          <p:nvPr/>
        </p:nvSpPr>
        <p:spPr>
          <a:xfrm>
            <a:off x="3890645" y="5069523"/>
            <a:ext cx="5253355" cy="1210945"/>
          </a:xfrm>
          <a:prstGeom prst="rect">
            <a:avLst/>
          </a:prstGeom>
          <a:noFill/>
          <a:ln w="9525">
            <a:noFill/>
          </a:ln>
        </p:spPr>
        <p:txBody>
          <a:bodyPr wrap="square" anchor="ctr" anchorCtr="0">
            <a:spAutoFit/>
          </a:bodyPr>
          <a:p>
            <a:pPr>
              <a:lnSpc>
                <a:spcPct val="130000"/>
              </a:lnSpc>
              <a:buChar char="•"/>
            </a:pPr>
            <a:r>
              <a:rPr lang="en-US" altLang="zh-CN" sz="20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高电阻</a:t>
            </a:r>
            <a:endPar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a:p>
            <a:pPr>
              <a:lnSpc>
                <a:spcPct val="130000"/>
              </a:lnSpc>
              <a:buChar char="•"/>
            </a:pP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很小的反向饱和（漂移）电流</a:t>
            </a:r>
            <a:endPar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000000"/>
                                          </p:val>
                                        </p:tav>
                                        <p:tav tm="100000">
                                          <p:val>
                                            <p:strVal val="#ppt_w"/>
                                          </p:val>
                                        </p:tav>
                                      </p:tavLst>
                                    </p:anim>
                                    <p:anim calcmode="lin" valueType="num">
                                      <p:cBhvr>
                                        <p:cTn id="8" dur="500" fill="hold"/>
                                        <p:tgtEl>
                                          <p:spTgt spid="44"/>
                                        </p:tgtEl>
                                        <p:attrNameLst>
                                          <p:attrName>ppt_h</p:attrName>
                                        </p:attrNameLst>
                                      </p:cBhvr>
                                      <p:tavLst>
                                        <p:tav tm="0">
                                          <p:val>
                                            <p:strVal val="#ppt_h"/>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1000"/>
                                        <p:tgtEl>
                                          <p:spTgt spid="38"/>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1000"/>
                                        <p:tgtEl>
                                          <p:spTgt spid="3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1000"/>
                                        <p:tgtEl>
                                          <p:spTgt spid="37"/>
                                        </p:tgtEl>
                                      </p:cBhvr>
                                    </p:animEffect>
                                  </p:childTnLst>
                                </p:cTn>
                              </p:par>
                              <p:par>
                                <p:cTn id="29" presetID="3"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childTnLst>
                          </p:cTn>
                        </p:par>
                        <p:par>
                          <p:cTn id="32" fill="hold">
                            <p:stCondLst>
                              <p:cond delay="1000"/>
                            </p:stCondLst>
                            <p:childTnLst>
                              <p:par>
                                <p:cTn id="33" presetID="4"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strips(downRight)">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37905"/>
                                        </p:tgtEl>
                                        <p:attrNameLst>
                                          <p:attrName>style.visibility</p:attrName>
                                        </p:attrNameLst>
                                      </p:cBhvr>
                                      <p:to>
                                        <p:strVal val="visible"/>
                                      </p:to>
                                    </p:set>
                                    <p:animEffect transition="in" filter="strips(downRight)">
                                      <p:cBhvr>
                                        <p:cTn id="56" dur="500"/>
                                        <p:tgtEl>
                                          <p:spTgt spid="37905"/>
                                        </p:tgtEl>
                                      </p:cBhvr>
                                    </p:animEffect>
                                  </p:childTnLst>
                                  <p:subTnLst>
                                    <p:audio>
                                      <p:cMediaNode>
                                        <p:cTn display="0" masterRel="sameClick">
                                          <p:stCondLst>
                                            <p:cond evt="begin" delay="0">
                                              <p:tn val="54"/>
                                            </p:cond>
                                          </p:stCondLst>
                                          <p:endCondLst>
                                            <p:cond evt="onStopAudio" delay="0">
                                              <p:tgtEl>
                                                <p:sldTgt/>
                                              </p:tgtEl>
                                            </p:cond>
                                          </p:endCondLst>
                                        </p:cTn>
                                        <p:tgtEl>
                                          <p:sndTgt r:embed="rId2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bldLvl="0" animBg="1"/>
      <p:bldP spid="40" grpId="0"/>
      <p:bldP spid="44" grpId="0"/>
      <p:bldP spid="45" grpId="0"/>
      <p:bldP spid="46" grpId="0"/>
      <p:bldP spid="379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algn="ctr"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绪论</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318770" y="1484630"/>
            <a:ext cx="8505825" cy="3286125"/>
          </a:xfrm>
          <a:prstGeom prst="rect">
            <a:avLst/>
          </a:prstGeom>
        </p:spPr>
      </p:pic>
    </p:spTree>
    <p:custDataLst>
      <p:tags r:id="rId3"/>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idx="1"/>
          </p:nvPr>
        </p:nvSpPr>
        <p:spPr>
          <a:xfrm>
            <a:off x="539750" y="2060575"/>
            <a:ext cx="7850188" cy="3816350"/>
          </a:xfrm>
        </p:spPr>
        <p:txBody>
          <a:bodyPr wrap="square" lIns="91440" tIns="45720" rIns="91440" bIns="45720" anchor="t" anchorCtr="0"/>
          <a:p>
            <a:pPr eaLnBrk="1" hangingPunct="1">
              <a:buSzPct val="60000"/>
              <a:buFont typeface="Wingdings" panose="05000000000000000000" pitchFamily="2" charset="2"/>
            </a:pPr>
            <a:r>
              <a:rPr lang="en-US" altLang="zh-CN" b="1" kern="1200" dirty="0">
                <a:solidFill>
                  <a:schemeClr val="tx1">
                    <a:lumMod val="50000"/>
                  </a:schemeClr>
                </a:solidFill>
                <a:latin typeface="黑体" panose="02010609060101010101" pitchFamily="2" charset="-122"/>
                <a:ea typeface="黑体" panose="02010609060101010101" pitchFamily="2" charset="-122"/>
                <a:cs typeface="+mn-cs"/>
              </a:rPr>
              <a:t>1</a:t>
            </a:r>
            <a:r>
              <a:rPr lang="zh-CN" altLang="en-US" b="1" kern="1200" dirty="0">
                <a:solidFill>
                  <a:schemeClr val="tx1">
                    <a:lumMod val="50000"/>
                  </a:schemeClr>
                </a:solidFill>
                <a:latin typeface="黑体" panose="02010609060101010101" pitchFamily="2" charset="-122"/>
                <a:ea typeface="黑体" panose="02010609060101010101" pitchFamily="2" charset="-122"/>
                <a:cs typeface="+mn-cs"/>
              </a:rPr>
              <a:t>、</a:t>
            </a:r>
            <a:r>
              <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rPr>
              <a:t>了解二极管内部结构及电路符号</a:t>
            </a:r>
            <a:endPar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endParaRPr>
          </a:p>
          <a:p>
            <a:pPr eaLnBrk="1" hangingPunct="1">
              <a:buSzPct val="60000"/>
              <a:buFont typeface="Wingdings" panose="05000000000000000000" pitchFamily="2" charset="2"/>
            </a:pPr>
            <a:r>
              <a:rPr lang="en-US" altLang="zh-CN" sz="2800" b="1" kern="1200" dirty="0">
                <a:solidFill>
                  <a:schemeClr val="tx1">
                    <a:lumMod val="50000"/>
                  </a:schemeClr>
                </a:solidFill>
                <a:latin typeface="黑体" panose="02010609060101010101" pitchFamily="2" charset="-122"/>
                <a:ea typeface="黑体" panose="02010609060101010101" pitchFamily="2" charset="-122"/>
                <a:cs typeface="+mn-cs"/>
              </a:rPr>
              <a:t>2</a:t>
            </a:r>
            <a:r>
              <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rPr>
              <a:t>、理解二极管的特性曲线、模型及主要参数 </a:t>
            </a:r>
            <a:endPar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endParaRPr>
          </a:p>
          <a:p>
            <a:pPr eaLnBrk="1" hangingPunct="1">
              <a:buSzPct val="60000"/>
              <a:buFont typeface="Wingdings" panose="05000000000000000000" pitchFamily="2" charset="2"/>
            </a:pPr>
            <a:r>
              <a:rPr lang="en-US" altLang="zh-CN" sz="2800" b="1" kern="1200" dirty="0">
                <a:solidFill>
                  <a:schemeClr val="tx1">
                    <a:lumMod val="50000"/>
                  </a:schemeClr>
                </a:solidFill>
                <a:latin typeface="黑体" panose="02010609060101010101" pitchFamily="2" charset="-122"/>
                <a:ea typeface="黑体" panose="02010609060101010101" pitchFamily="2" charset="-122"/>
                <a:cs typeface="+mn-cs"/>
              </a:rPr>
              <a:t>3</a:t>
            </a:r>
            <a:r>
              <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rPr>
              <a:t>、掌握半导体二极管的应用电路</a:t>
            </a:r>
            <a:endPar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endParaRPr>
          </a:p>
          <a:p>
            <a:pPr eaLnBrk="1" hangingPunct="1">
              <a:buSzPct val="60000"/>
              <a:buFont typeface="Wingdings" panose="05000000000000000000" pitchFamily="2" charset="2"/>
            </a:pPr>
            <a:r>
              <a:rPr lang="en-US" altLang="zh-CN" sz="2800" b="1" kern="1200" dirty="0">
                <a:solidFill>
                  <a:schemeClr val="tx1">
                    <a:lumMod val="50000"/>
                  </a:schemeClr>
                </a:solidFill>
                <a:latin typeface="黑体" panose="02010609060101010101" pitchFamily="2" charset="-122"/>
                <a:ea typeface="黑体" panose="02010609060101010101" pitchFamily="2" charset="-122"/>
                <a:cs typeface="+mn-cs"/>
              </a:rPr>
              <a:t>4</a:t>
            </a:r>
            <a:r>
              <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rPr>
              <a:t>、掌握稳压二极管的稳压原理</a:t>
            </a:r>
            <a:endParaRPr lang="zh-CN" altLang="en-US" sz="2800" b="1" kern="1200" dirty="0">
              <a:solidFill>
                <a:schemeClr val="tx1">
                  <a:lumMod val="50000"/>
                </a:schemeClr>
              </a:solidFill>
              <a:latin typeface="黑体" panose="02010609060101010101" pitchFamily="2" charset="-122"/>
              <a:ea typeface="黑体" panose="02010609060101010101" pitchFamily="2" charset="-122"/>
              <a:cs typeface="+mn-cs"/>
            </a:endParaRPr>
          </a:p>
        </p:txBody>
      </p:sp>
      <p:grpSp>
        <p:nvGrpSpPr>
          <p:cNvPr id="50178" name="Group 4"/>
          <p:cNvGrpSpPr/>
          <p:nvPr/>
        </p:nvGrpSpPr>
        <p:grpSpPr>
          <a:xfrm>
            <a:off x="0" y="260350"/>
            <a:ext cx="9144000" cy="792163"/>
            <a:chOff x="0" y="164"/>
            <a:chExt cx="5760" cy="499"/>
          </a:xfrm>
        </p:grpSpPr>
        <p:sp>
          <p:nvSpPr>
            <p:cNvPr id="50179" name="Text Box 5"/>
            <p:cNvSpPr txBox="1"/>
            <p:nvPr/>
          </p:nvSpPr>
          <p:spPr>
            <a:xfrm>
              <a:off x="158" y="164"/>
              <a:ext cx="2592" cy="404"/>
            </a:xfrm>
            <a:prstGeom prst="rect">
              <a:avLst/>
            </a:prstGeom>
            <a:noFill/>
            <a:ln w="9525">
              <a:noFill/>
            </a:ln>
          </p:spPr>
          <p:txBody>
            <a:bodyPr anchor="ctr" anchorCtr="0">
              <a:spAutoFit/>
            </a:bodyPr>
            <a:p>
              <a:pPr eaLnBrk="0" hangingPunct="0"/>
              <a:r>
                <a:rPr lang="en-US" altLang="zh-CN" sz="3600" b="1" dirty="0">
                  <a:solidFill>
                    <a:srgbClr val="FF3300"/>
                  </a:solidFill>
                  <a:latin typeface="黑体" panose="02010609060101010101" pitchFamily="2" charset="-122"/>
                  <a:ea typeface="黑体" panose="02010609060101010101" pitchFamily="2" charset="-122"/>
                </a:rPr>
                <a:t>1.2 </a:t>
              </a:r>
              <a:r>
                <a:rPr lang="zh-CN" altLang="en-US" sz="3600" b="1" dirty="0">
                  <a:solidFill>
                    <a:srgbClr val="FF3300"/>
                  </a:solidFill>
                  <a:latin typeface="黑体" panose="02010609060101010101" pitchFamily="2" charset="-122"/>
                  <a:ea typeface="黑体" panose="02010609060101010101" pitchFamily="2" charset="-122"/>
                </a:rPr>
                <a:t>半导体二极管</a:t>
              </a:r>
              <a:endParaRPr lang="zh-CN" altLang="en-US" sz="3600" b="1" dirty="0">
                <a:solidFill>
                  <a:srgbClr val="0000FF"/>
                </a:solidFill>
                <a:latin typeface="Times New Roman" panose="02020603050405020304" pitchFamily="18" charset="0"/>
                <a:ea typeface="黑体" panose="02010609060101010101" pitchFamily="2" charset="-122"/>
              </a:endParaRPr>
            </a:p>
          </p:txBody>
        </p:sp>
        <p:sp>
          <p:nvSpPr>
            <p:cNvPr id="50180" name="Line 6"/>
            <p:cNvSpPr/>
            <p:nvPr/>
          </p:nvSpPr>
          <p:spPr>
            <a:xfrm>
              <a:off x="0" y="663"/>
              <a:ext cx="576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50181" name="Rectangle 7"/>
          <p:cNvSpPr/>
          <p:nvPr/>
        </p:nvSpPr>
        <p:spPr>
          <a:xfrm>
            <a:off x="684213" y="1211263"/>
            <a:ext cx="1727200" cy="579437"/>
          </a:xfrm>
          <a:prstGeom prst="rect">
            <a:avLst/>
          </a:prstGeom>
          <a:noFill/>
          <a:ln w="9525">
            <a:noFill/>
          </a:ln>
        </p:spPr>
        <p:txBody>
          <a:bodyPr anchor="t" anchorCtr="0">
            <a:spAutoFit/>
          </a:bodyPr>
          <a:p>
            <a:pPr>
              <a:spcBef>
                <a:spcPct val="20000"/>
              </a:spcBef>
            </a:pPr>
            <a:r>
              <a:rPr lang="zh-CN" altLang="en-US" sz="3200" b="1" dirty="0">
                <a:solidFill>
                  <a:srgbClr val="0000FF"/>
                </a:solidFill>
                <a:latin typeface="黑体" panose="02010609060101010101" pitchFamily="2" charset="-122"/>
                <a:ea typeface="黑体" panose="02010609060101010101" pitchFamily="2" charset="-122"/>
              </a:rPr>
              <a:t>要   求</a:t>
            </a:r>
            <a:endParaRPr lang="zh-CN" altLang="en-US" sz="32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2530">
                                            <p:txEl>
                                              <p:charRg st="0" end="17"/>
                                            </p:txEl>
                                          </p:spTgt>
                                        </p:tgtEl>
                                        <p:attrNameLst>
                                          <p:attrName>style.visibility</p:attrName>
                                        </p:attrNameLst>
                                      </p:cBhvr>
                                      <p:to>
                                        <p:strVal val="visible"/>
                                      </p:to>
                                    </p:set>
                                    <p:anim calcmode="lin" valueType="num">
                                      <p:cBhvr>
                                        <p:cTn id="7" dur="500" fill="hold"/>
                                        <p:tgtEl>
                                          <p:spTgt spid="22530">
                                            <p:txEl>
                                              <p:charRg st="0" end="17"/>
                                            </p:txEl>
                                          </p:spTgt>
                                        </p:tgtEl>
                                        <p:attrNameLst>
                                          <p:attrName>ppt_w</p:attrName>
                                        </p:attrNameLst>
                                      </p:cBhvr>
                                      <p:tavLst>
                                        <p:tav tm="0">
                                          <p:val>
                                            <p:fltVal val="0.000000"/>
                                          </p:val>
                                        </p:tav>
                                        <p:tav tm="100000">
                                          <p:val>
                                            <p:strVal val="#ppt_w"/>
                                          </p:val>
                                        </p:tav>
                                      </p:tavLst>
                                    </p:anim>
                                    <p:anim calcmode="lin" valueType="num">
                                      <p:cBhvr>
                                        <p:cTn id="8" dur="500" fill="hold"/>
                                        <p:tgtEl>
                                          <p:spTgt spid="22530">
                                            <p:txEl>
                                              <p:charRg st="0" end="17"/>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2530">
                                            <p:txEl>
                                              <p:charRg st="17" end="39"/>
                                            </p:txEl>
                                          </p:spTgt>
                                        </p:tgtEl>
                                        <p:attrNameLst>
                                          <p:attrName>style.visibility</p:attrName>
                                        </p:attrNameLst>
                                      </p:cBhvr>
                                      <p:to>
                                        <p:strVal val="visible"/>
                                      </p:to>
                                    </p:set>
                                    <p:anim calcmode="lin" valueType="num">
                                      <p:cBhvr>
                                        <p:cTn id="13" dur="500" fill="hold"/>
                                        <p:tgtEl>
                                          <p:spTgt spid="22530">
                                            <p:txEl>
                                              <p:charRg st="17" end="39"/>
                                            </p:txEl>
                                          </p:spTgt>
                                        </p:tgtEl>
                                        <p:attrNameLst>
                                          <p:attrName>ppt_w</p:attrName>
                                        </p:attrNameLst>
                                      </p:cBhvr>
                                      <p:tavLst>
                                        <p:tav tm="0">
                                          <p:val>
                                            <p:fltVal val="0.000000"/>
                                          </p:val>
                                        </p:tav>
                                        <p:tav tm="100000">
                                          <p:val>
                                            <p:strVal val="#ppt_w"/>
                                          </p:val>
                                        </p:tav>
                                      </p:tavLst>
                                    </p:anim>
                                    <p:anim calcmode="lin" valueType="num">
                                      <p:cBhvr>
                                        <p:cTn id="14" dur="500" fill="hold"/>
                                        <p:tgtEl>
                                          <p:spTgt spid="22530">
                                            <p:txEl>
                                              <p:charRg st="17" end="39"/>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530">
                                            <p:txEl>
                                              <p:charRg st="39" end="55"/>
                                            </p:txEl>
                                          </p:spTgt>
                                        </p:tgtEl>
                                        <p:attrNameLst>
                                          <p:attrName>style.visibility</p:attrName>
                                        </p:attrNameLst>
                                      </p:cBhvr>
                                      <p:to>
                                        <p:strVal val="visible"/>
                                      </p:to>
                                    </p:set>
                                    <p:anim calcmode="lin" valueType="num">
                                      <p:cBhvr>
                                        <p:cTn id="19" dur="500" fill="hold"/>
                                        <p:tgtEl>
                                          <p:spTgt spid="22530">
                                            <p:txEl>
                                              <p:charRg st="39" end="55"/>
                                            </p:txEl>
                                          </p:spTgt>
                                        </p:tgtEl>
                                        <p:attrNameLst>
                                          <p:attrName>ppt_w</p:attrName>
                                        </p:attrNameLst>
                                      </p:cBhvr>
                                      <p:tavLst>
                                        <p:tav tm="0">
                                          <p:val>
                                            <p:fltVal val="0.000000"/>
                                          </p:val>
                                        </p:tav>
                                        <p:tav tm="100000">
                                          <p:val>
                                            <p:strVal val="#ppt_w"/>
                                          </p:val>
                                        </p:tav>
                                      </p:tavLst>
                                    </p:anim>
                                    <p:anim calcmode="lin" valueType="num">
                                      <p:cBhvr>
                                        <p:cTn id="20" dur="500" fill="hold"/>
                                        <p:tgtEl>
                                          <p:spTgt spid="22530">
                                            <p:txEl>
                                              <p:charRg st="39" end="55"/>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2530">
                                            <p:txEl>
                                              <p:charRg st="55" end="70"/>
                                            </p:txEl>
                                          </p:spTgt>
                                        </p:tgtEl>
                                        <p:attrNameLst>
                                          <p:attrName>style.visibility</p:attrName>
                                        </p:attrNameLst>
                                      </p:cBhvr>
                                      <p:to>
                                        <p:strVal val="visible"/>
                                      </p:to>
                                    </p:set>
                                    <p:anim calcmode="lin" valueType="num">
                                      <p:cBhvr>
                                        <p:cTn id="25" dur="500" fill="hold"/>
                                        <p:tgtEl>
                                          <p:spTgt spid="22530">
                                            <p:txEl>
                                              <p:charRg st="55" end="70"/>
                                            </p:txEl>
                                          </p:spTgt>
                                        </p:tgtEl>
                                        <p:attrNameLst>
                                          <p:attrName>ppt_w</p:attrName>
                                        </p:attrNameLst>
                                      </p:cBhvr>
                                      <p:tavLst>
                                        <p:tav tm="0">
                                          <p:val>
                                            <p:fltVal val="0.000000"/>
                                          </p:val>
                                        </p:tav>
                                        <p:tav tm="100000">
                                          <p:val>
                                            <p:strVal val="#ppt_w"/>
                                          </p:val>
                                        </p:tav>
                                      </p:tavLst>
                                    </p:anim>
                                    <p:anim calcmode="lin" valueType="num">
                                      <p:cBhvr>
                                        <p:cTn id="26" dur="500" fill="hold"/>
                                        <p:tgtEl>
                                          <p:spTgt spid="22530">
                                            <p:txEl>
                                              <p:charRg st="55" end="7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Picture 8" descr="未标题-2 拷贝"/>
          <p:cNvPicPr>
            <a:picLocks noChangeAspect="1"/>
          </p:cNvPicPr>
          <p:nvPr/>
        </p:nvPicPr>
        <p:blipFill>
          <a:blip r:embed="rId1"/>
          <a:srcRect r="62625" b="13507"/>
          <a:stretch>
            <a:fillRect/>
          </a:stretch>
        </p:blipFill>
        <p:spPr>
          <a:xfrm>
            <a:off x="5214938" y="2571750"/>
            <a:ext cx="3175000" cy="2757488"/>
          </a:xfrm>
          <a:prstGeom prst="rect">
            <a:avLst/>
          </a:prstGeom>
          <a:noFill/>
          <a:ln w="9525">
            <a:noFill/>
          </a:ln>
        </p:spPr>
      </p:pic>
      <p:sp>
        <p:nvSpPr>
          <p:cNvPr id="13" name="Text Box 3"/>
          <p:cNvSpPr txBox="1"/>
          <p:nvPr/>
        </p:nvSpPr>
        <p:spPr>
          <a:xfrm>
            <a:off x="2071688" y="2286000"/>
            <a:ext cx="6048375" cy="652463"/>
          </a:xfrm>
          <a:prstGeom prst="rect">
            <a:avLst/>
          </a:prstGeom>
          <a:noFill/>
          <a:ln w="9525">
            <a:noFill/>
          </a:ln>
        </p:spPr>
        <p:txBody>
          <a:bodyPr anchor="ctr">
            <a:spAutoFit/>
          </a:bodyPr>
          <a:p>
            <a:pPr eaLnBrk="0" hangingPunct="0">
              <a:lnSpc>
                <a:spcPct val="130000"/>
              </a:lnSpc>
            </a:pPr>
            <a:r>
              <a:rPr lang="en-US" altLang="zh-CN" sz="2800" b="1" dirty="0">
                <a:solidFill>
                  <a:schemeClr val="tx1">
                    <a:lumMod val="50000"/>
                  </a:schemeClr>
                </a:solidFill>
                <a:latin typeface="黑体" panose="02010609060101010101" pitchFamily="2" charset="-122"/>
                <a:ea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rPr>
              <a:t>二极管 ：</a:t>
            </a:r>
            <a:r>
              <a:rPr lang="en-US" altLang="zh-CN" sz="2800" b="1" dirty="0">
                <a:solidFill>
                  <a:schemeClr val="tx1">
                    <a:lumMod val="50000"/>
                  </a:schemeClr>
                </a:solidFill>
                <a:latin typeface="黑体" panose="02010609060101010101" pitchFamily="2" charset="-122"/>
                <a:ea typeface="黑体" panose="02010609060101010101" pitchFamily="2" charset="-122"/>
              </a:rPr>
              <a:t> PN</a:t>
            </a:r>
            <a:r>
              <a:rPr lang="zh-CN" altLang="en-US" sz="2800" b="1" dirty="0">
                <a:solidFill>
                  <a:schemeClr val="tx1">
                    <a:lumMod val="50000"/>
                  </a:schemeClr>
                </a:solidFill>
                <a:latin typeface="黑体" panose="02010609060101010101" pitchFamily="2" charset="-122"/>
                <a:ea typeface="黑体" panose="02010609060101010101" pitchFamily="2" charset="-122"/>
              </a:rPr>
              <a:t>结 </a:t>
            </a:r>
            <a:r>
              <a:rPr lang="en-US" altLang="zh-CN" sz="2800" b="1" dirty="0">
                <a:solidFill>
                  <a:schemeClr val="tx1">
                    <a:lumMod val="50000"/>
                  </a:schemeClr>
                </a:solidFill>
                <a:latin typeface="黑体" panose="02010609060101010101" pitchFamily="2" charset="-122"/>
                <a:ea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rPr>
              <a:t>管壳 </a:t>
            </a:r>
            <a:r>
              <a:rPr lang="en-US" altLang="zh-CN" sz="2800" b="1" dirty="0">
                <a:solidFill>
                  <a:schemeClr val="tx1">
                    <a:lumMod val="50000"/>
                  </a:schemeClr>
                </a:solidFill>
                <a:latin typeface="黑体" panose="02010609060101010101" pitchFamily="2" charset="-122"/>
                <a:ea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rPr>
              <a:t>引线</a:t>
            </a:r>
            <a:endParaRPr lang="zh-CN" altLang="en-US" sz="2800" b="1" dirty="0">
              <a:solidFill>
                <a:schemeClr val="tx1">
                  <a:lumMod val="50000"/>
                </a:schemeClr>
              </a:solidFill>
              <a:latin typeface="黑体" panose="02010609060101010101" pitchFamily="2" charset="-122"/>
              <a:ea typeface="黑体" panose="02010609060101010101" pitchFamily="2" charset="-122"/>
            </a:endParaRPr>
          </a:p>
        </p:txBody>
      </p:sp>
      <p:grpSp>
        <p:nvGrpSpPr>
          <p:cNvPr id="14" name="Group 11"/>
          <p:cNvGrpSpPr/>
          <p:nvPr/>
        </p:nvGrpSpPr>
        <p:grpSpPr>
          <a:xfrm>
            <a:off x="2428875" y="5286375"/>
            <a:ext cx="4519613" cy="609600"/>
            <a:chOff x="1488" y="2112"/>
            <a:chExt cx="2403" cy="384"/>
          </a:xfrm>
        </p:grpSpPr>
        <p:sp>
          <p:nvSpPr>
            <p:cNvPr id="15" name="Oval 12"/>
            <p:cNvSpPr/>
            <p:nvPr/>
          </p:nvSpPr>
          <p:spPr>
            <a:xfrm rot="5400000">
              <a:off x="1488" y="2256"/>
              <a:ext cx="99" cy="99"/>
            </a:xfrm>
            <a:prstGeom prst="ellipse">
              <a:avLst/>
            </a:prstGeom>
            <a:noFill/>
            <a:ln w="27051"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6" name="Line 13"/>
            <p:cNvSpPr/>
            <p:nvPr/>
          </p:nvSpPr>
          <p:spPr>
            <a:xfrm rot="5400000">
              <a:off x="2760" y="2328"/>
              <a:ext cx="336" cy="0"/>
            </a:xfrm>
            <a:prstGeom prst="line">
              <a:avLst/>
            </a:prstGeom>
            <a:ln w="38100" cap="flat" cmpd="sng">
              <a:solidFill>
                <a:srgbClr val="0000FF"/>
              </a:solidFill>
              <a:prstDash val="solid"/>
              <a:headEnd type="none" w="med" len="med"/>
              <a:tailEnd type="none" w="med" len="med"/>
            </a:ln>
          </p:spPr>
        </p:sp>
        <p:sp>
          <p:nvSpPr>
            <p:cNvPr id="17" name="Line 14"/>
            <p:cNvSpPr/>
            <p:nvPr/>
          </p:nvSpPr>
          <p:spPr>
            <a:xfrm rot="5400000">
              <a:off x="3119" y="2112"/>
              <a:ext cx="1" cy="384"/>
            </a:xfrm>
            <a:prstGeom prst="line">
              <a:avLst/>
            </a:prstGeom>
            <a:ln w="38100" cap="flat" cmpd="sng">
              <a:solidFill>
                <a:srgbClr val="0000FF"/>
              </a:solidFill>
              <a:prstDash val="solid"/>
              <a:headEnd type="none" w="med" len="med"/>
              <a:tailEnd type="none" w="med" len="med"/>
            </a:ln>
          </p:spPr>
        </p:sp>
        <p:sp>
          <p:nvSpPr>
            <p:cNvPr id="18" name="Line 15"/>
            <p:cNvSpPr/>
            <p:nvPr/>
          </p:nvSpPr>
          <p:spPr>
            <a:xfrm rot="5400000">
              <a:off x="2338" y="2125"/>
              <a:ext cx="0" cy="357"/>
            </a:xfrm>
            <a:prstGeom prst="line">
              <a:avLst/>
            </a:prstGeom>
            <a:ln w="38100" cap="flat" cmpd="sng">
              <a:solidFill>
                <a:srgbClr val="0000FF"/>
              </a:solidFill>
              <a:prstDash val="solid"/>
              <a:headEnd type="none" w="med" len="med"/>
              <a:tailEnd type="none" w="med" len="med"/>
            </a:ln>
          </p:spPr>
        </p:sp>
        <p:sp>
          <p:nvSpPr>
            <p:cNvPr id="19" name="Freeform 16"/>
            <p:cNvSpPr/>
            <p:nvPr/>
          </p:nvSpPr>
          <p:spPr>
            <a:xfrm rot="-5400000">
              <a:off x="2531" y="2125"/>
              <a:ext cx="384" cy="358"/>
            </a:xfrm>
            <a:custGeom>
              <a:avLst/>
              <a:gdLst>
                <a:gd name="txL" fmla="*/ 0 w 232"/>
                <a:gd name="txT" fmla="*/ 0 h 166"/>
                <a:gd name="txR" fmla="*/ 232 w 232"/>
                <a:gd name="txB" fmla="*/ 166 h 166"/>
              </a:gdLst>
              <a:ahLst/>
              <a:cxnLst>
                <a:cxn ang="0">
                  <a:pos x="526" y="1665"/>
                </a:cxn>
                <a:cxn ang="0">
                  <a:pos x="526" y="1665"/>
                </a:cxn>
                <a:cxn ang="0">
                  <a:pos x="1053" y="0"/>
                </a:cxn>
                <a:cxn ang="0">
                  <a:pos x="0" y="0"/>
                </a:cxn>
                <a:cxn ang="0">
                  <a:pos x="526" y="1665"/>
                </a:cxn>
              </a:cxnLst>
              <a:rect l="txL" t="txT" r="txR" b="txB"/>
              <a:pathLst>
                <a:path w="232" h="166">
                  <a:moveTo>
                    <a:pt x="116" y="166"/>
                  </a:moveTo>
                  <a:lnTo>
                    <a:pt x="116" y="166"/>
                  </a:lnTo>
                  <a:lnTo>
                    <a:pt x="232" y="0"/>
                  </a:lnTo>
                  <a:lnTo>
                    <a:pt x="0" y="0"/>
                  </a:lnTo>
                  <a:lnTo>
                    <a:pt x="116" y="166"/>
                  </a:lnTo>
                  <a:close/>
                </a:path>
              </a:pathLst>
            </a:custGeom>
            <a:solidFill>
              <a:srgbClr val="0000FF"/>
            </a:solidFill>
            <a:ln w="27051" cap="flat" cmpd="sng">
              <a:solidFill>
                <a:srgbClr val="0000FF"/>
              </a:solidFill>
              <a:prstDash val="solid"/>
              <a:round/>
              <a:headEnd type="none" w="med" len="med"/>
              <a:tailEnd type="none" w="med" len="med"/>
            </a:ln>
          </p:spPr>
          <p:txBody>
            <a:bodyPr/>
            <a:p>
              <a:endParaRPr lang="zh-CN" altLang="en-US" dirty="0">
                <a:latin typeface="Arial" panose="020B0604020202020204" pitchFamily="34" charset="0"/>
              </a:endParaRPr>
            </a:p>
          </p:txBody>
        </p:sp>
        <p:sp>
          <p:nvSpPr>
            <p:cNvPr id="20" name="Line 17"/>
            <p:cNvSpPr/>
            <p:nvPr/>
          </p:nvSpPr>
          <p:spPr>
            <a:xfrm rot="5400000">
              <a:off x="3552" y="2064"/>
              <a:ext cx="0" cy="480"/>
            </a:xfrm>
            <a:prstGeom prst="line">
              <a:avLst/>
            </a:prstGeom>
            <a:ln w="38100" cap="flat" cmpd="sng">
              <a:solidFill>
                <a:srgbClr val="800000"/>
              </a:solidFill>
              <a:prstDash val="solid"/>
              <a:headEnd type="none" w="med" len="med"/>
              <a:tailEnd type="none" w="med" len="med"/>
            </a:ln>
          </p:spPr>
        </p:sp>
        <p:sp>
          <p:nvSpPr>
            <p:cNvPr id="21" name="Line 18"/>
            <p:cNvSpPr/>
            <p:nvPr/>
          </p:nvSpPr>
          <p:spPr>
            <a:xfrm rot="5400000">
              <a:off x="1871" y="2016"/>
              <a:ext cx="1" cy="576"/>
            </a:xfrm>
            <a:prstGeom prst="line">
              <a:avLst/>
            </a:prstGeom>
            <a:ln w="38100" cap="flat" cmpd="sng">
              <a:solidFill>
                <a:srgbClr val="800000"/>
              </a:solidFill>
              <a:prstDash val="solid"/>
              <a:headEnd type="none" w="med" len="med"/>
              <a:tailEnd type="none" w="med" len="med"/>
            </a:ln>
          </p:spPr>
        </p:sp>
        <p:sp>
          <p:nvSpPr>
            <p:cNvPr id="22" name="Oval 19"/>
            <p:cNvSpPr/>
            <p:nvPr/>
          </p:nvSpPr>
          <p:spPr>
            <a:xfrm rot="5400000">
              <a:off x="3792" y="2256"/>
              <a:ext cx="99" cy="99"/>
            </a:xfrm>
            <a:prstGeom prst="ellipse">
              <a:avLst/>
            </a:prstGeom>
            <a:noFill/>
            <a:ln w="27051"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grpSp>
      <p:sp>
        <p:nvSpPr>
          <p:cNvPr id="23" name="Text Box 20"/>
          <p:cNvSpPr txBox="1"/>
          <p:nvPr/>
        </p:nvSpPr>
        <p:spPr>
          <a:xfrm>
            <a:off x="922338" y="2306638"/>
            <a:ext cx="1535112" cy="579437"/>
          </a:xfrm>
          <a:prstGeom prst="rect">
            <a:avLst/>
          </a:prstGeom>
          <a:noFill/>
          <a:ln w="27051">
            <a:noFill/>
          </a:ln>
        </p:spPr>
        <p:txBody>
          <a:bodyPr>
            <a:spAutoFit/>
          </a:bodyPr>
          <a:p>
            <a:pPr algn="ctr" eaLnBrk="0" hangingPunct="0">
              <a:spcBef>
                <a:spcPct val="50000"/>
              </a:spcBef>
            </a:pPr>
            <a:r>
              <a:rPr lang="zh-CN" altLang="en-US" sz="3200" b="1" dirty="0">
                <a:solidFill>
                  <a:srgbClr val="CC0099"/>
                </a:solidFill>
                <a:latin typeface="黑体" panose="02010609060101010101" pitchFamily="2" charset="-122"/>
                <a:ea typeface="黑体" panose="02010609060101010101" pitchFamily="2" charset="-122"/>
              </a:rPr>
              <a:t>结构</a:t>
            </a:r>
            <a:endParaRPr lang="zh-CN" altLang="en-US" sz="3200" b="1" dirty="0">
              <a:solidFill>
                <a:srgbClr val="CC0099"/>
              </a:solidFill>
              <a:latin typeface="黑体" panose="02010609060101010101" pitchFamily="2" charset="-122"/>
              <a:ea typeface="黑体" panose="02010609060101010101" pitchFamily="2" charset="-122"/>
            </a:endParaRPr>
          </a:p>
        </p:txBody>
      </p:sp>
      <p:sp>
        <p:nvSpPr>
          <p:cNvPr id="24" name="Text Box 21"/>
          <p:cNvSpPr txBox="1"/>
          <p:nvPr/>
        </p:nvSpPr>
        <p:spPr>
          <a:xfrm>
            <a:off x="785813" y="5286375"/>
            <a:ext cx="1535112" cy="579438"/>
          </a:xfrm>
          <a:prstGeom prst="rect">
            <a:avLst/>
          </a:prstGeom>
          <a:noFill/>
          <a:ln w="27051">
            <a:noFill/>
          </a:ln>
        </p:spPr>
        <p:txBody>
          <a:bodyPr>
            <a:spAutoFit/>
          </a:bodyPr>
          <a:p>
            <a:pPr algn="ctr" eaLnBrk="0" hangingPunct="0">
              <a:spcBef>
                <a:spcPct val="50000"/>
              </a:spcBef>
            </a:pPr>
            <a:r>
              <a:rPr lang="zh-CN" altLang="en-US" sz="3200" b="1" dirty="0">
                <a:solidFill>
                  <a:srgbClr val="CC0099"/>
                </a:solidFill>
                <a:latin typeface="黑体" panose="02010609060101010101" pitchFamily="2" charset="-122"/>
                <a:ea typeface="黑体" panose="02010609060101010101" pitchFamily="2" charset="-122"/>
              </a:rPr>
              <a:t>符号</a:t>
            </a:r>
            <a:endParaRPr lang="zh-CN" altLang="en-US" sz="3200" b="1" dirty="0">
              <a:solidFill>
                <a:srgbClr val="CC0099"/>
              </a:solidFill>
              <a:latin typeface="黑体" panose="02010609060101010101" pitchFamily="2" charset="-122"/>
              <a:ea typeface="黑体" panose="02010609060101010101" pitchFamily="2" charset="-122"/>
            </a:endParaRPr>
          </a:p>
        </p:txBody>
      </p:sp>
      <p:grpSp>
        <p:nvGrpSpPr>
          <p:cNvPr id="25" name="Group 22"/>
          <p:cNvGrpSpPr/>
          <p:nvPr/>
        </p:nvGrpSpPr>
        <p:grpSpPr>
          <a:xfrm>
            <a:off x="2928938" y="4929188"/>
            <a:ext cx="1173162" cy="1143000"/>
            <a:chOff x="1824" y="2592"/>
            <a:chExt cx="624" cy="720"/>
          </a:xfrm>
        </p:grpSpPr>
        <p:sp>
          <p:nvSpPr>
            <p:cNvPr id="26" name="Text Box 23"/>
            <p:cNvSpPr txBox="1"/>
            <p:nvPr/>
          </p:nvSpPr>
          <p:spPr>
            <a:xfrm>
              <a:off x="1824" y="3024"/>
              <a:ext cx="624" cy="288"/>
            </a:xfrm>
            <a:prstGeom prst="rect">
              <a:avLst/>
            </a:prstGeom>
            <a:noFill/>
            <a:ln w="27051">
              <a:noFill/>
            </a:ln>
          </p:spPr>
          <p:txBody>
            <a:bodyPr>
              <a:spAutoFit/>
            </a:bodyPr>
            <a:p>
              <a:pPr algn="ctr" eaLnBrk="0" hangingPunct="0">
                <a:spcBef>
                  <a:spcPct val="50000"/>
                </a:spcBef>
              </a:pPr>
              <a:r>
                <a:rPr lang="zh-CN" altLang="en-US" sz="2400" b="1" dirty="0">
                  <a:solidFill>
                    <a:schemeClr val="tx1">
                      <a:lumMod val="50000"/>
                    </a:schemeClr>
                  </a:solidFill>
                  <a:latin typeface="黑体" panose="02010609060101010101" pitchFamily="2" charset="-122"/>
                  <a:ea typeface="黑体" panose="02010609060101010101" pitchFamily="2" charset="-122"/>
                </a:rPr>
                <a:t>阳极</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p:txBody>
        </p:sp>
        <p:sp>
          <p:nvSpPr>
            <p:cNvPr id="27" name="Text Box 24"/>
            <p:cNvSpPr txBox="1"/>
            <p:nvPr/>
          </p:nvSpPr>
          <p:spPr>
            <a:xfrm>
              <a:off x="2016" y="2592"/>
              <a:ext cx="240" cy="327"/>
            </a:xfrm>
            <a:prstGeom prst="rect">
              <a:avLst/>
            </a:prstGeom>
            <a:noFill/>
            <a:ln w="27051">
              <a:noFill/>
            </a:ln>
          </p:spPr>
          <p:txBody>
            <a:bodyPr>
              <a:spAutoFit/>
            </a:bodyPr>
            <a:p>
              <a:pPr algn="ctr" eaLnBrk="0" hangingPunct="0">
                <a:spcBef>
                  <a:spcPct val="50000"/>
                </a:spcBef>
              </a:pPr>
              <a:r>
                <a:rPr lang="en-US" altLang="zh-CN" sz="2800" b="1" dirty="0">
                  <a:solidFill>
                    <a:schemeClr val="tx1">
                      <a:lumMod val="50000"/>
                    </a:schemeClr>
                  </a:solidFill>
                  <a:latin typeface="黑体" panose="02010609060101010101" pitchFamily="2" charset="-122"/>
                  <a:ea typeface="黑体" panose="02010609060101010101" pitchFamily="2" charset="-122"/>
                </a:rPr>
                <a:t>+</a:t>
              </a:r>
              <a:endParaRPr lang="en-US" altLang="zh-CN" sz="2800" b="1" dirty="0">
                <a:solidFill>
                  <a:schemeClr val="tx1">
                    <a:lumMod val="50000"/>
                  </a:schemeClr>
                </a:solidFill>
                <a:latin typeface="黑体" panose="02010609060101010101" pitchFamily="2" charset="-122"/>
                <a:ea typeface="黑体" panose="02010609060101010101" pitchFamily="2" charset="-122"/>
              </a:endParaRPr>
            </a:p>
          </p:txBody>
        </p:sp>
      </p:grpSp>
      <p:grpSp>
        <p:nvGrpSpPr>
          <p:cNvPr id="28" name="Group 25"/>
          <p:cNvGrpSpPr/>
          <p:nvPr/>
        </p:nvGrpSpPr>
        <p:grpSpPr>
          <a:xfrm>
            <a:off x="5214938" y="5000625"/>
            <a:ext cx="1928812" cy="1143000"/>
            <a:chOff x="3312" y="2592"/>
            <a:chExt cx="528" cy="720"/>
          </a:xfrm>
        </p:grpSpPr>
        <p:sp>
          <p:nvSpPr>
            <p:cNvPr id="29" name="Text Box 26"/>
            <p:cNvSpPr txBox="1"/>
            <p:nvPr/>
          </p:nvSpPr>
          <p:spPr>
            <a:xfrm>
              <a:off x="3312" y="3024"/>
              <a:ext cx="528" cy="288"/>
            </a:xfrm>
            <a:prstGeom prst="rect">
              <a:avLst/>
            </a:prstGeom>
            <a:noFill/>
            <a:ln w="27051">
              <a:noFill/>
            </a:ln>
          </p:spPr>
          <p:txBody>
            <a:bodyPr>
              <a:spAutoFit/>
            </a:bodyPr>
            <a:p>
              <a:pPr algn="ctr" eaLnBrk="0" hangingPunct="0">
                <a:spcBef>
                  <a:spcPct val="50000"/>
                </a:spcBef>
              </a:pPr>
              <a:r>
                <a:rPr lang="zh-CN" altLang="en-US" sz="2400" b="1" dirty="0">
                  <a:solidFill>
                    <a:schemeClr val="tx1">
                      <a:lumMod val="50000"/>
                    </a:schemeClr>
                  </a:solidFill>
                  <a:latin typeface="黑体" panose="02010609060101010101" pitchFamily="2" charset="-122"/>
                  <a:ea typeface="黑体" panose="02010609060101010101" pitchFamily="2" charset="-122"/>
                </a:rPr>
                <a:t>阴极</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p:txBody>
        </p:sp>
        <p:sp>
          <p:nvSpPr>
            <p:cNvPr id="30" name="Text Box 27"/>
            <p:cNvSpPr txBox="1"/>
            <p:nvPr/>
          </p:nvSpPr>
          <p:spPr>
            <a:xfrm>
              <a:off x="3456" y="2592"/>
              <a:ext cx="192" cy="327"/>
            </a:xfrm>
            <a:prstGeom prst="rect">
              <a:avLst/>
            </a:prstGeom>
            <a:noFill/>
            <a:ln w="27051">
              <a:noFill/>
            </a:ln>
          </p:spPr>
          <p:txBody>
            <a:bodyPr>
              <a:spAutoFit/>
            </a:bodyPr>
            <a:p>
              <a:pPr algn="ctr" eaLnBrk="0" hangingPunct="0">
                <a:spcBef>
                  <a:spcPct val="50000"/>
                </a:spcBef>
              </a:pPr>
              <a:r>
                <a:rPr lang="en-US" altLang="zh-CN" sz="2800" b="1" dirty="0">
                  <a:solidFill>
                    <a:schemeClr val="tx1">
                      <a:lumMod val="50000"/>
                    </a:schemeClr>
                  </a:solidFill>
                  <a:latin typeface="黑体" panose="02010609060101010101" pitchFamily="2" charset="-122"/>
                  <a:ea typeface="黑体" panose="02010609060101010101" pitchFamily="2" charset="-122"/>
                </a:rPr>
                <a:t>-</a:t>
              </a:r>
              <a:endParaRPr lang="en-US" altLang="zh-CN" sz="2800" b="1" dirty="0">
                <a:solidFill>
                  <a:schemeClr val="tx1">
                    <a:lumMod val="50000"/>
                  </a:schemeClr>
                </a:solidFill>
                <a:latin typeface="黑体" panose="02010609060101010101" pitchFamily="2" charset="-122"/>
                <a:ea typeface="黑体" panose="02010609060101010101" pitchFamily="2" charset="-122"/>
              </a:endParaRPr>
            </a:p>
          </p:txBody>
        </p:sp>
      </p:grpSp>
      <p:grpSp>
        <p:nvGrpSpPr>
          <p:cNvPr id="1034" name="Group 31"/>
          <p:cNvGrpSpPr/>
          <p:nvPr/>
        </p:nvGrpSpPr>
        <p:grpSpPr>
          <a:xfrm>
            <a:off x="0" y="325438"/>
            <a:ext cx="9144000" cy="585788"/>
            <a:chOff x="90" y="340"/>
            <a:chExt cx="5760" cy="369"/>
          </a:xfrm>
        </p:grpSpPr>
        <p:sp>
          <p:nvSpPr>
            <p:cNvPr id="1049" name="Text Box 29"/>
            <p:cNvSpPr txBox="1"/>
            <p:nvPr/>
          </p:nvSpPr>
          <p:spPr>
            <a:xfrm>
              <a:off x="158" y="340"/>
              <a:ext cx="3862" cy="368"/>
            </a:xfrm>
            <a:prstGeom prst="rect">
              <a:avLst/>
            </a:prstGeom>
            <a:noFill/>
            <a:ln w="9525">
              <a:noFill/>
            </a:ln>
          </p:spPr>
          <p:txBody>
            <a:bodyPr wrap="square" anchor="ctr">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1.2.1</a:t>
              </a:r>
              <a:r>
                <a:rPr lang="zh-CN" altLang="en-US" sz="3200" b="1" dirty="0">
                  <a:solidFill>
                    <a:srgbClr val="FF0000"/>
                  </a:solidFill>
                  <a:latin typeface="黑体" panose="02010609060101010101" pitchFamily="2" charset="-122"/>
                  <a:ea typeface="黑体" panose="02010609060101010101" pitchFamily="2" charset="-122"/>
                </a:rPr>
                <a:t>二极管的符号、特性与参数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1050" name="Line 30"/>
            <p:cNvSpPr/>
            <p:nvPr/>
          </p:nvSpPr>
          <p:spPr>
            <a:xfrm>
              <a:off x="90" y="709"/>
              <a:ext cx="5760" cy="0"/>
            </a:xfrm>
            <a:prstGeom prst="line">
              <a:avLst/>
            </a:prstGeom>
            <a:ln w="28575" cap="flat" cmpd="sng">
              <a:solidFill>
                <a:srgbClr val="003399"/>
              </a:solidFill>
              <a:prstDash val="solid"/>
              <a:headEnd type="none" w="med" len="med"/>
              <a:tailEnd type="none" w="med" len="med"/>
            </a:ln>
          </p:spPr>
        </p:sp>
      </p:grpSp>
      <p:sp>
        <p:nvSpPr>
          <p:cNvPr id="1035" name="Rectangle 32"/>
          <p:cNvSpPr/>
          <p:nvPr/>
        </p:nvSpPr>
        <p:spPr>
          <a:xfrm>
            <a:off x="428625" y="1000125"/>
            <a:ext cx="3611563" cy="523875"/>
          </a:xfrm>
          <a:prstGeom prst="rect">
            <a:avLst/>
          </a:prstGeom>
          <a:noFill/>
          <a:ln w="9525">
            <a:noFill/>
          </a:ln>
        </p:spPr>
        <p:txBody>
          <a:bodyPr wrap="none">
            <a:spAutoFit/>
          </a:bodyPr>
          <a:p>
            <a:pPr eaLnBrk="0" hangingPunct="0"/>
            <a:r>
              <a:rPr lang="en-US" altLang="zh-CN" sz="2800" b="1" dirty="0">
                <a:solidFill>
                  <a:srgbClr val="0000FF"/>
                </a:solidFill>
                <a:latin typeface="黑体" panose="02010609060101010101" pitchFamily="2" charset="-122"/>
                <a:ea typeface="黑体" panose="02010609060101010101" pitchFamily="2" charset="-122"/>
              </a:rPr>
              <a:t>1</a:t>
            </a:r>
            <a:r>
              <a:rPr lang="zh-CN" altLang="en-US" sz="2800" b="1" dirty="0">
                <a:solidFill>
                  <a:srgbClr val="0000FF"/>
                </a:solidFill>
                <a:latin typeface="黑体" panose="02010609060101010101" pitchFamily="2" charset="-122"/>
                <a:ea typeface="黑体" panose="02010609060101010101" pitchFamily="2" charset="-122"/>
              </a:rPr>
              <a:t>、二极管结构和符号</a:t>
            </a:r>
            <a:endParaRPr lang="zh-CN" altLang="en-US" sz="2800" b="1" dirty="0">
              <a:solidFill>
                <a:srgbClr val="0000FF"/>
              </a:solidFill>
              <a:latin typeface="黑体" panose="02010609060101010101" pitchFamily="2" charset="-122"/>
              <a:ea typeface="黑体" panose="02010609060101010101" pitchFamily="2" charset="-122"/>
            </a:endParaRPr>
          </a:p>
        </p:txBody>
      </p:sp>
      <p:grpSp>
        <p:nvGrpSpPr>
          <p:cNvPr id="31" name="组合 41"/>
          <p:cNvGrpSpPr/>
          <p:nvPr/>
        </p:nvGrpSpPr>
        <p:grpSpPr>
          <a:xfrm>
            <a:off x="5357813" y="928688"/>
            <a:ext cx="3429000" cy="720725"/>
            <a:chOff x="2627313" y="2979147"/>
            <a:chExt cx="4225925" cy="721431"/>
          </a:xfrm>
        </p:grpSpPr>
        <p:grpSp>
          <p:nvGrpSpPr>
            <p:cNvPr id="1038" name="Group 4"/>
            <p:cNvGrpSpPr/>
            <p:nvPr/>
          </p:nvGrpSpPr>
          <p:grpSpPr>
            <a:xfrm>
              <a:off x="2627313" y="2997200"/>
              <a:ext cx="4225925" cy="685800"/>
              <a:chOff x="1536" y="1392"/>
              <a:chExt cx="2247" cy="432"/>
            </a:xfrm>
          </p:grpSpPr>
          <p:sp>
            <p:nvSpPr>
              <p:cNvPr id="1043" name="Rectangle 5"/>
              <p:cNvSpPr/>
              <p:nvPr/>
            </p:nvSpPr>
            <p:spPr>
              <a:xfrm>
                <a:off x="1920" y="1392"/>
                <a:ext cx="768" cy="432"/>
              </a:xfrm>
              <a:prstGeom prst="rect">
                <a:avLst/>
              </a:prstGeom>
              <a:noFill/>
              <a:ln w="28575" cap="flat" cmpd="sng">
                <a:solidFill>
                  <a:schemeClr val="hlink"/>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44" name="Rectangle 6"/>
              <p:cNvSpPr/>
              <p:nvPr/>
            </p:nvSpPr>
            <p:spPr>
              <a:xfrm>
                <a:off x="2688" y="1392"/>
                <a:ext cx="768" cy="432"/>
              </a:xfrm>
              <a:prstGeom prst="rect">
                <a:avLst/>
              </a:prstGeom>
              <a:noFill/>
              <a:ln w="28575" cap="flat" cmpd="sng">
                <a:solidFill>
                  <a:schemeClr val="hlink"/>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45" name="Text Box 7"/>
              <p:cNvSpPr txBox="1"/>
              <p:nvPr/>
            </p:nvSpPr>
            <p:spPr>
              <a:xfrm>
                <a:off x="2928" y="1440"/>
                <a:ext cx="288" cy="288"/>
              </a:xfrm>
              <a:prstGeom prst="rect">
                <a:avLst/>
              </a:prstGeom>
              <a:noFill/>
              <a:ln w="9525">
                <a:noFill/>
              </a:ln>
            </p:spPr>
            <p:txBody>
              <a:bodyPr>
                <a:spAutoFit/>
              </a:bodyPr>
              <a:p>
                <a:pPr algn="ctr" eaLnBrk="0" hangingPunct="0">
                  <a:spcBef>
                    <a:spcPct val="50000"/>
                  </a:spcBef>
                </a:pPr>
                <a:r>
                  <a:rPr lang="en-US" altLang="zh-CN" sz="2400" b="1" dirty="0">
                    <a:latin typeface="黑体" panose="02010609060101010101" pitchFamily="2" charset="-122"/>
                    <a:ea typeface="黑体" panose="02010609060101010101" pitchFamily="2" charset="-122"/>
                  </a:rPr>
                  <a:t>N</a:t>
                </a:r>
                <a:endParaRPr lang="en-US" altLang="zh-CN" sz="2400" b="1" dirty="0">
                  <a:latin typeface="黑体" panose="02010609060101010101" pitchFamily="2" charset="-122"/>
                  <a:ea typeface="黑体" panose="02010609060101010101" pitchFamily="2" charset="-122"/>
                </a:endParaRPr>
              </a:p>
            </p:txBody>
          </p:sp>
          <p:sp>
            <p:nvSpPr>
              <p:cNvPr id="1046" name="Text Box 8"/>
              <p:cNvSpPr txBox="1"/>
              <p:nvPr/>
            </p:nvSpPr>
            <p:spPr>
              <a:xfrm>
                <a:off x="2208" y="1440"/>
                <a:ext cx="288" cy="288"/>
              </a:xfrm>
              <a:prstGeom prst="rect">
                <a:avLst/>
              </a:prstGeom>
              <a:noFill/>
              <a:ln w="9525">
                <a:noFill/>
              </a:ln>
            </p:spPr>
            <p:txBody>
              <a:bodyPr>
                <a:spAutoFit/>
              </a:bodyPr>
              <a:p>
                <a:pPr algn="ctr" eaLnBrk="0" hangingPunct="0">
                  <a:spcBef>
                    <a:spcPct val="50000"/>
                  </a:spcBef>
                </a:pPr>
                <a:r>
                  <a:rPr lang="en-US" altLang="zh-CN" sz="2400" b="1" dirty="0">
                    <a:latin typeface="黑体" panose="02010609060101010101" pitchFamily="2" charset="-122"/>
                    <a:ea typeface="黑体" panose="02010609060101010101" pitchFamily="2" charset="-122"/>
                  </a:rPr>
                  <a:t>P</a:t>
                </a:r>
                <a:endParaRPr lang="en-US" altLang="zh-CN" sz="2400" b="1" dirty="0">
                  <a:latin typeface="黑体" panose="02010609060101010101" pitchFamily="2" charset="-122"/>
                  <a:ea typeface="黑体" panose="02010609060101010101" pitchFamily="2" charset="-122"/>
                </a:endParaRPr>
              </a:p>
            </p:txBody>
          </p:sp>
          <p:sp>
            <p:nvSpPr>
              <p:cNvPr id="1047" name="Line 9"/>
              <p:cNvSpPr/>
              <p:nvPr/>
            </p:nvSpPr>
            <p:spPr>
              <a:xfrm flipH="1">
                <a:off x="1536" y="1605"/>
                <a:ext cx="384" cy="0"/>
              </a:xfrm>
              <a:prstGeom prst="line">
                <a:avLst/>
              </a:prstGeom>
              <a:ln w="28575" cap="flat" cmpd="sng">
                <a:solidFill>
                  <a:schemeClr val="hlink"/>
                </a:solidFill>
                <a:prstDash val="solid"/>
                <a:headEnd type="none" w="med" len="med"/>
                <a:tailEnd type="none" w="med" len="med"/>
              </a:ln>
            </p:spPr>
          </p:sp>
          <p:sp>
            <p:nvSpPr>
              <p:cNvPr id="1048" name="Line 10"/>
              <p:cNvSpPr/>
              <p:nvPr/>
            </p:nvSpPr>
            <p:spPr>
              <a:xfrm>
                <a:off x="3447" y="1611"/>
                <a:ext cx="336" cy="0"/>
              </a:xfrm>
              <a:prstGeom prst="line">
                <a:avLst/>
              </a:prstGeom>
              <a:ln w="28575" cap="flat" cmpd="sng">
                <a:solidFill>
                  <a:schemeClr val="hlink"/>
                </a:solidFill>
                <a:prstDash val="solid"/>
                <a:headEnd type="none" w="med" len="med"/>
                <a:tailEnd type="none" w="med" len="med"/>
              </a:ln>
            </p:spPr>
          </p:sp>
        </p:grpSp>
        <p:cxnSp>
          <p:nvCxnSpPr>
            <p:cNvPr id="32" name="直接连接符 31"/>
            <p:cNvCxnSpPr/>
            <p:nvPr/>
          </p:nvCxnSpPr>
          <p:spPr>
            <a:xfrm rot="5400000">
              <a:off x="4367657" y="3340657"/>
              <a:ext cx="71348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4505769" y="3335891"/>
              <a:ext cx="715075" cy="15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4403376" y="3343041"/>
              <a:ext cx="713486"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4468464" y="3339864"/>
              <a:ext cx="713486" cy="15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aphicFrame>
        <p:nvGraphicFramePr>
          <p:cNvPr id="1026" name="Object 36"/>
          <p:cNvGraphicFramePr/>
          <p:nvPr/>
        </p:nvGraphicFramePr>
        <p:xfrm>
          <a:off x="1071563" y="3071813"/>
          <a:ext cx="3786187" cy="1628775"/>
        </p:xfrm>
        <a:graphic>
          <a:graphicData uri="http://schemas.openxmlformats.org/presentationml/2006/ole">
            <mc:AlternateContent xmlns:mc="http://schemas.openxmlformats.org/markup-compatibility/2006">
              <mc:Choice xmlns:v="urn:schemas-microsoft-com:vml" Requires="v">
                <p:oleObj spid="_x0000_s3087" name="" r:id="rId2" imgW="2314575" imgH="1190625" progId="Paint.Picture">
                  <p:embed/>
                </p:oleObj>
              </mc:Choice>
              <mc:Fallback>
                <p:oleObj name="" r:id="rId2" imgW="2314575" imgH="1190625" progId="Paint.Picture">
                  <p:embed/>
                  <p:pic>
                    <p:nvPicPr>
                      <p:cNvPr id="0" name="图片 3086"/>
                      <p:cNvPicPr/>
                      <p:nvPr/>
                    </p:nvPicPr>
                    <p:blipFill>
                      <a:blip r:embed="rId3"/>
                      <a:stretch>
                        <a:fillRect/>
                      </a:stretch>
                    </p:blipFill>
                    <p:spPr>
                      <a:xfrm>
                        <a:off x="1071563" y="3071813"/>
                        <a:ext cx="3786187" cy="1628775"/>
                      </a:xfrm>
                      <a:prstGeom prst="rect">
                        <a:avLst/>
                      </a:prstGeom>
                      <a:noFill/>
                      <a:ln w="38100" cap="flat" cmpd="sng">
                        <a:pattFill prst="zigZag">
                          <a:fgClr>
                            <a:schemeClr val="tx1"/>
                          </a:fgClr>
                          <a:bgClr>
                            <a:srgbClr val="FFFFFF"/>
                          </a:bgClr>
                        </a:pattFill>
                        <a:prstDash val="solid"/>
                        <a:miter/>
                        <a:headEnd type="none" w="med" len="med"/>
                        <a:tailEnd type="none" w="med" len="med"/>
                      </a:ln>
                    </p:spPr>
                  </p:pic>
                </p:oleObj>
              </mc:Fallback>
            </mc:AlternateContent>
          </a:graphicData>
        </a:graphic>
      </p:graphicFrame>
      <p:sp>
        <p:nvSpPr>
          <p:cNvPr id="42" name="矩形 41"/>
          <p:cNvSpPr/>
          <p:nvPr/>
        </p:nvSpPr>
        <p:spPr>
          <a:xfrm>
            <a:off x="642938" y="1714500"/>
            <a:ext cx="7715250" cy="523875"/>
          </a:xfrm>
          <a:prstGeom prst="rect">
            <a:avLst/>
          </a:prstGeom>
          <a:noFill/>
          <a:ln w="9525">
            <a:noFill/>
          </a:ln>
        </p:spPr>
        <p:txBody>
          <a:bodyPr>
            <a:spAutoFit/>
          </a:bodyPr>
          <a:p>
            <a:r>
              <a:rPr lang="zh-CN" altLang="en-US" sz="2800" b="1" dirty="0">
                <a:solidFill>
                  <a:schemeClr val="tx1">
                    <a:lumMod val="50000"/>
                  </a:schemeClr>
                </a:solidFill>
                <a:latin typeface="楷体_GB2312" pitchFamily="49" charset="-122"/>
              </a:rPr>
              <a:t>二极管按结构分有</a:t>
            </a:r>
            <a:r>
              <a:rPr lang="zh-CN" altLang="en-US" sz="2800" b="1" dirty="0">
                <a:solidFill>
                  <a:srgbClr val="FF0000"/>
                </a:solidFill>
                <a:latin typeface="楷体_GB2312" pitchFamily="49" charset="-122"/>
              </a:rPr>
              <a:t>点接触型、面接触型</a:t>
            </a:r>
            <a:r>
              <a:rPr lang="zh-CN" altLang="en-US" sz="2800" b="1" dirty="0">
                <a:solidFill>
                  <a:schemeClr val="tx1">
                    <a:lumMod val="50000"/>
                  </a:schemeClr>
                </a:solidFill>
                <a:latin typeface="楷体_GB2312" pitchFamily="49" charset="-122"/>
              </a:rPr>
              <a:t>两大类。</a:t>
            </a:r>
            <a:endParaRPr lang="zh-CN" altLang="en-US" sz="2800" b="1" dirty="0">
              <a:solidFill>
                <a:schemeClr val="tx1">
                  <a:lumMod val="50000"/>
                </a:schemeClr>
              </a:solidFill>
              <a:latin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blinds(horizontal)">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94" name="Rectangle 82"/>
          <p:cNvSpPr/>
          <p:nvPr/>
        </p:nvSpPr>
        <p:spPr>
          <a:xfrm>
            <a:off x="785813" y="2214563"/>
            <a:ext cx="6624637" cy="2030095"/>
          </a:xfrm>
          <a:prstGeom prst="rect">
            <a:avLst/>
          </a:prstGeom>
          <a:noFill/>
          <a:ln w="28575" cap="flat" cmpd="sng">
            <a:solidFill>
              <a:schemeClr val="folHlink"/>
            </a:solidFill>
            <a:prstDash val="solid"/>
            <a:miter/>
            <a:headEnd type="none" w="med" len="med"/>
            <a:tailEnd type="none" w="med" len="med"/>
          </a:ln>
        </p:spPr>
        <p:txBody>
          <a:bodyPr anchor="t" anchorCtr="0">
            <a:spAutoFit/>
          </a:bodyPr>
          <a:p>
            <a:pPr>
              <a:lnSpc>
                <a:spcPct val="150000"/>
              </a:lnSpc>
            </a:pPr>
            <a:r>
              <a:rPr lang="zh-CN" altLang="en-US" sz="2800" b="1" dirty="0">
                <a:solidFill>
                  <a:srgbClr val="0000FF"/>
                </a:solidFill>
                <a:latin typeface="黑体" panose="02010609060101010101" pitchFamily="2" charset="-122"/>
                <a:ea typeface="黑体" panose="02010609060101010101" pitchFamily="2" charset="-122"/>
              </a:rPr>
              <a:t>伏安特性：</a:t>
            </a:r>
            <a:endParaRPr lang="zh-CN" altLang="en-US" sz="2800" b="1" dirty="0">
              <a:solidFill>
                <a:srgbClr val="0000FF"/>
              </a:solidFill>
              <a:latin typeface="黑体" panose="02010609060101010101" pitchFamily="2" charset="-122"/>
              <a:ea typeface="黑体" panose="02010609060101010101" pitchFamily="2" charset="-122"/>
            </a:endParaRPr>
          </a:p>
          <a:p>
            <a:pPr>
              <a:lnSpc>
                <a:spcPct val="150000"/>
              </a:lnSpc>
            </a:pPr>
            <a:r>
              <a:rPr lang="zh-CN" altLang="en-US" sz="2800" b="1" dirty="0">
                <a:latin typeface="黑体" panose="02010609060101010101" pitchFamily="2" charset="-122"/>
                <a:ea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rPr>
              <a:t>加在二极管两级间的电压</a:t>
            </a:r>
            <a:r>
              <a:rPr lang="en-US" altLang="zh-CN" sz="2800" b="1" dirty="0">
                <a:solidFill>
                  <a:schemeClr val="tx1">
                    <a:lumMod val="50000"/>
                  </a:schemeClr>
                </a:solidFill>
                <a:latin typeface="Times New Roman" panose="02020603050405020304" pitchFamily="18" charset="0"/>
                <a:ea typeface="黑体" panose="02010609060101010101" pitchFamily="2" charset="-122"/>
              </a:rPr>
              <a:t>V</a:t>
            </a:r>
            <a:r>
              <a:rPr lang="zh-CN" altLang="en-US" sz="2800" b="1" dirty="0">
                <a:solidFill>
                  <a:schemeClr val="tx1">
                    <a:lumMod val="50000"/>
                  </a:schemeClr>
                </a:solidFill>
                <a:latin typeface="黑体" panose="02010609060101010101" pitchFamily="2" charset="-122"/>
                <a:ea typeface="黑体" panose="02010609060101010101" pitchFamily="2" charset="-122"/>
              </a:rPr>
              <a:t>和流过二极管的电流</a:t>
            </a:r>
            <a:r>
              <a:rPr lang="en-US" altLang="zh-CN" sz="2800" b="1" dirty="0">
                <a:solidFill>
                  <a:schemeClr val="tx1">
                    <a:lumMod val="50000"/>
                  </a:schemeClr>
                </a:solidFill>
                <a:latin typeface="Times New Roman" panose="02020603050405020304" pitchFamily="18" charset="0"/>
                <a:ea typeface="黑体" panose="02010609060101010101" pitchFamily="2" charset="-122"/>
              </a:rPr>
              <a:t>I</a:t>
            </a:r>
            <a:r>
              <a:rPr lang="zh-CN" altLang="en-US" sz="2800" b="1" dirty="0">
                <a:solidFill>
                  <a:schemeClr val="tx1">
                    <a:lumMod val="50000"/>
                  </a:schemeClr>
                </a:solidFill>
                <a:latin typeface="黑体" panose="02010609060101010101" pitchFamily="2" charset="-122"/>
                <a:ea typeface="黑体" panose="02010609060101010101" pitchFamily="2" charset="-122"/>
              </a:rPr>
              <a:t>之间的关系</a:t>
            </a:r>
            <a:endParaRPr lang="zh-CN" altLang="en-US" sz="2800" b="1" dirty="0">
              <a:solidFill>
                <a:schemeClr val="tx1">
                  <a:lumMod val="50000"/>
                </a:schemeClr>
              </a:solidFill>
              <a:latin typeface="黑体" panose="02010609060101010101" pitchFamily="2" charset="-122"/>
              <a:ea typeface="黑体" panose="02010609060101010101" pitchFamily="2" charset="-122"/>
            </a:endParaRPr>
          </a:p>
        </p:txBody>
      </p:sp>
      <p:grpSp>
        <p:nvGrpSpPr>
          <p:cNvPr id="52226" name="Group 83"/>
          <p:cNvGrpSpPr/>
          <p:nvPr/>
        </p:nvGrpSpPr>
        <p:grpSpPr>
          <a:xfrm>
            <a:off x="0" y="325438"/>
            <a:ext cx="9144000" cy="800100"/>
            <a:chOff x="0" y="205"/>
            <a:chExt cx="5760" cy="504"/>
          </a:xfrm>
        </p:grpSpPr>
        <p:sp>
          <p:nvSpPr>
            <p:cNvPr id="52227" name="Text Box 84"/>
            <p:cNvSpPr txBox="1"/>
            <p:nvPr/>
          </p:nvSpPr>
          <p:spPr>
            <a:xfrm>
              <a:off x="158" y="205"/>
              <a:ext cx="4305" cy="368"/>
            </a:xfrm>
            <a:prstGeom prst="rect">
              <a:avLst/>
            </a:prstGeom>
            <a:noFill/>
            <a:ln w="9525">
              <a:noFill/>
            </a:ln>
          </p:spPr>
          <p:txBody>
            <a:bodyPr wrap="square" anchor="ctr"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1.2.1  </a:t>
              </a:r>
              <a:r>
                <a:rPr lang="zh-CN" altLang="en-US" sz="3200" b="1" dirty="0">
                  <a:solidFill>
                    <a:srgbClr val="FF0000"/>
                  </a:solidFill>
                  <a:latin typeface="黑体" panose="02010609060101010101" pitchFamily="2" charset="-122"/>
                  <a:ea typeface="黑体" panose="02010609060101010101" pitchFamily="2" charset="-122"/>
                </a:rPr>
                <a:t>二极管的符号、特性与参数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2228" name="Line 85"/>
            <p:cNvSpPr/>
            <p:nvPr/>
          </p:nvSpPr>
          <p:spPr>
            <a:xfrm>
              <a:off x="0" y="709"/>
              <a:ext cx="576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38999" name="Rectangle 87"/>
          <p:cNvSpPr/>
          <p:nvPr/>
        </p:nvSpPr>
        <p:spPr>
          <a:xfrm>
            <a:off x="755650" y="4581525"/>
            <a:ext cx="6624638" cy="1383665"/>
          </a:xfrm>
          <a:prstGeom prst="rect">
            <a:avLst/>
          </a:prstGeom>
          <a:noFill/>
          <a:ln w="28575" cap="flat" cmpd="sng">
            <a:solidFill>
              <a:schemeClr val="folHlink"/>
            </a:solidFill>
            <a:prstDash val="solid"/>
            <a:miter/>
            <a:headEnd type="none" w="med" len="med"/>
            <a:tailEnd type="none" w="med" len="med"/>
          </a:ln>
        </p:spPr>
        <p:txBody>
          <a:bodyPr anchor="t" anchorCtr="0">
            <a:spAutoFit/>
          </a:bodyPr>
          <a:p>
            <a:pPr>
              <a:lnSpc>
                <a:spcPct val="150000"/>
              </a:lnSpc>
            </a:pPr>
            <a:r>
              <a:rPr lang="zh-CN" altLang="en-US" sz="2800" b="1" dirty="0">
                <a:latin typeface="黑体" panose="02010609060101010101" pitchFamily="2" charset="-122"/>
                <a:ea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rPr>
              <a:t>用于定量的描述这两者关系的曲线称为</a:t>
            </a:r>
            <a:r>
              <a:rPr lang="zh-CN" altLang="en-US" sz="2800" b="1" dirty="0">
                <a:solidFill>
                  <a:srgbClr val="FF0000"/>
                </a:solidFill>
                <a:latin typeface="黑体" panose="02010609060101010101" pitchFamily="2" charset="-122"/>
                <a:ea typeface="黑体" panose="02010609060101010101" pitchFamily="2" charset="-122"/>
              </a:rPr>
              <a:t>伏安特性曲线</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52230" name="Rectangle 88"/>
          <p:cNvSpPr/>
          <p:nvPr/>
        </p:nvSpPr>
        <p:spPr>
          <a:xfrm>
            <a:off x="611188" y="1392238"/>
            <a:ext cx="4295140" cy="521970"/>
          </a:xfrm>
          <a:prstGeom prst="rect">
            <a:avLst/>
          </a:prstGeom>
          <a:noFill/>
          <a:ln w="9525">
            <a:noFill/>
          </a:ln>
        </p:spPr>
        <p:txBody>
          <a:bodyPr wrap="none" anchor="t" anchorCtr="0">
            <a:spAutoFit/>
          </a:bodyPr>
          <a:p>
            <a:pPr eaLnBrk="0" hangingPunct="0"/>
            <a:r>
              <a:rPr lang="en-US" altLang="zh-CN" sz="2800" b="1" dirty="0">
                <a:solidFill>
                  <a:srgbClr val="0000FF"/>
                </a:solidFill>
                <a:latin typeface="黑体" panose="02010609060101010101" pitchFamily="2" charset="-122"/>
                <a:ea typeface="黑体" panose="02010609060101010101" pitchFamily="2" charset="-122"/>
              </a:rPr>
              <a:t>2</a:t>
            </a:r>
            <a:r>
              <a:rPr lang="zh-CN" altLang="en-US" sz="2800" b="1" dirty="0">
                <a:solidFill>
                  <a:srgbClr val="0000FF"/>
                </a:solidFill>
                <a:latin typeface="黑体" panose="02010609060101010101" pitchFamily="2" charset="-122"/>
                <a:ea typeface="黑体" panose="02010609060101010101" pitchFamily="2" charset="-122"/>
              </a:rPr>
              <a:t>、二极管的伏安特性曲线</a:t>
            </a:r>
            <a:endParaRPr lang="zh-CN" altLang="en-US" sz="2800" b="1" dirty="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8994"/>
                                        </p:tgtEl>
                                        <p:attrNameLst>
                                          <p:attrName>style.visibility</p:attrName>
                                        </p:attrNameLst>
                                      </p:cBhvr>
                                      <p:to>
                                        <p:strVal val="visible"/>
                                      </p:to>
                                    </p:set>
                                    <p:anim calcmode="lin" valueType="num">
                                      <p:cBhvr>
                                        <p:cTn id="7" dur="500" fill="hold"/>
                                        <p:tgtEl>
                                          <p:spTgt spid="38994"/>
                                        </p:tgtEl>
                                        <p:attrNameLst>
                                          <p:attrName>ppt_w</p:attrName>
                                        </p:attrNameLst>
                                      </p:cBhvr>
                                      <p:tavLst>
                                        <p:tav tm="0">
                                          <p:val>
                                            <p:fltVal val="0.000000"/>
                                          </p:val>
                                        </p:tav>
                                        <p:tav tm="100000">
                                          <p:val>
                                            <p:strVal val="#ppt_w"/>
                                          </p:val>
                                        </p:tav>
                                      </p:tavLst>
                                    </p:anim>
                                    <p:anim calcmode="lin" valueType="num">
                                      <p:cBhvr>
                                        <p:cTn id="8" dur="500" fill="hold"/>
                                        <p:tgtEl>
                                          <p:spTgt spid="389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8999"/>
                                        </p:tgtEl>
                                        <p:attrNameLst>
                                          <p:attrName>style.visibility</p:attrName>
                                        </p:attrNameLst>
                                      </p:cBhvr>
                                      <p:to>
                                        <p:strVal val="visible"/>
                                      </p:to>
                                    </p:set>
                                    <p:anim calcmode="lin" valueType="num">
                                      <p:cBhvr>
                                        <p:cTn id="13" dur="500" fill="hold"/>
                                        <p:tgtEl>
                                          <p:spTgt spid="38999"/>
                                        </p:tgtEl>
                                        <p:attrNameLst>
                                          <p:attrName>ppt_w</p:attrName>
                                        </p:attrNameLst>
                                      </p:cBhvr>
                                      <p:tavLst>
                                        <p:tav tm="0">
                                          <p:val>
                                            <p:fltVal val="0.000000"/>
                                          </p:val>
                                        </p:tav>
                                        <p:tav tm="100000">
                                          <p:val>
                                            <p:strVal val="#ppt_w"/>
                                          </p:val>
                                        </p:tav>
                                      </p:tavLst>
                                    </p:anim>
                                    <p:anim calcmode="lin" valueType="num">
                                      <p:cBhvr>
                                        <p:cTn id="14" dur="500" fill="hold"/>
                                        <p:tgtEl>
                                          <p:spTgt spid="389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94" grpId="0" bldLvl="0" animBg="1"/>
      <p:bldP spid="3899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Text Box 3"/>
          <p:cNvSpPr txBox="1"/>
          <p:nvPr/>
        </p:nvSpPr>
        <p:spPr>
          <a:xfrm>
            <a:off x="3779838" y="4504055"/>
            <a:ext cx="2633662" cy="977265"/>
          </a:xfrm>
          <a:prstGeom prst="rect">
            <a:avLst/>
          </a:prstGeom>
          <a:noFill/>
          <a:ln w="9525">
            <a:noFill/>
          </a:ln>
        </p:spPr>
        <p:txBody>
          <a:bodyPr anchor="ctr" anchorCtr="0">
            <a:spAutoFit/>
          </a:bodyPr>
          <a:p>
            <a:pPr eaLnBrk="0" hangingPunct="0">
              <a:lnSpc>
                <a:spcPct val="120000"/>
              </a:lnSpc>
            </a:pPr>
            <a:r>
              <a:rPr lang="en-US" altLang="zh-CN" sz="2400" dirty="0">
                <a:latin typeface="Times New Roman" panose="02020603050405020304" pitchFamily="18" charset="0"/>
                <a:ea typeface="宋体" panose="02010600030101010101" pitchFamily="2" charset="-122"/>
              </a:rPr>
              <a:t>         </a:t>
            </a:r>
            <a:r>
              <a:rPr lang="zh-CN" altLang="en-US" sz="2400" b="1" dirty="0">
                <a:solidFill>
                  <a:srgbClr val="0000FF"/>
                </a:solidFill>
                <a:latin typeface="Times New Roman" panose="02020603050405020304" pitchFamily="18" charset="0"/>
                <a:ea typeface="宋体" panose="02010600030101010101" pitchFamily="2" charset="-122"/>
              </a:rPr>
              <a:t>硅：</a:t>
            </a:r>
            <a:r>
              <a:rPr lang="en-US" altLang="zh-CN" sz="2400" b="1" dirty="0">
                <a:solidFill>
                  <a:srgbClr val="0000FF"/>
                </a:solidFill>
                <a:latin typeface="Times New Roman" panose="02020603050405020304" pitchFamily="18" charset="0"/>
                <a:ea typeface="宋体" panose="02010600030101010101" pitchFamily="2" charset="-122"/>
              </a:rPr>
              <a:t>0.5 V</a:t>
            </a:r>
            <a:endParaRPr lang="en-US" altLang="zh-CN" sz="2400" b="1" dirty="0">
              <a:solidFill>
                <a:srgbClr val="0000FF"/>
              </a:solidFill>
              <a:latin typeface="Times New Roman" panose="02020603050405020304" pitchFamily="18" charset="0"/>
              <a:ea typeface="宋体" panose="02010600030101010101" pitchFamily="2" charset="-122"/>
            </a:endParaRPr>
          </a:p>
          <a:p>
            <a:pPr eaLnBrk="0" hangingPunct="0">
              <a:lnSpc>
                <a:spcPct val="120000"/>
              </a:lnSpc>
            </a:pPr>
            <a:r>
              <a:rPr lang="en-US" altLang="zh-CN" sz="2400" b="1" dirty="0">
                <a:solidFill>
                  <a:srgbClr val="0000FF"/>
                </a:solidFill>
                <a:latin typeface="Times New Roman" panose="02020603050405020304" pitchFamily="18" charset="0"/>
                <a:ea typeface="宋体" panose="02010600030101010101" pitchFamily="2" charset="-122"/>
              </a:rPr>
              <a:t>         </a:t>
            </a:r>
            <a:r>
              <a:rPr lang="zh-CN" altLang="en-US" sz="2400" b="1" dirty="0">
                <a:solidFill>
                  <a:srgbClr val="0000FF"/>
                </a:solidFill>
                <a:latin typeface="Times New Roman" panose="02020603050405020304" pitchFamily="18" charset="0"/>
                <a:ea typeface="宋体" panose="02010600030101010101" pitchFamily="2" charset="-122"/>
              </a:rPr>
              <a:t>锗：</a:t>
            </a:r>
            <a:r>
              <a:rPr lang="zh-CN" altLang="en-US" sz="2400" b="1" baseline="-25000" dirty="0">
                <a:solidFill>
                  <a:srgbClr val="0000FF"/>
                </a:solidFill>
                <a:latin typeface="Times New Roman" panose="02020603050405020304" pitchFamily="18" charset="0"/>
                <a:ea typeface="宋体" panose="02010600030101010101" pitchFamily="2" charset="-122"/>
              </a:rPr>
              <a:t> </a:t>
            </a:r>
            <a:r>
              <a:rPr lang="en-US" altLang="zh-CN" sz="2400" b="1" dirty="0">
                <a:solidFill>
                  <a:srgbClr val="0000FF"/>
                </a:solidFill>
                <a:latin typeface="Times New Roman" panose="02020603050405020304" pitchFamily="18" charset="0"/>
                <a:ea typeface="宋体" panose="02010600030101010101" pitchFamily="2" charset="-122"/>
              </a:rPr>
              <a:t>0.1 V</a:t>
            </a:r>
            <a:endParaRPr lang="en-US" altLang="zh-CN" sz="2400" b="1" dirty="0">
              <a:solidFill>
                <a:srgbClr val="0000FF"/>
              </a:solidFill>
              <a:latin typeface="Times New Roman" panose="02020603050405020304" pitchFamily="18" charset="0"/>
              <a:ea typeface="宋体" panose="02010600030101010101" pitchFamily="2" charset="-122"/>
            </a:endParaRPr>
          </a:p>
        </p:txBody>
      </p:sp>
      <p:sp>
        <p:nvSpPr>
          <p:cNvPr id="27652" name="Text Box 4"/>
          <p:cNvSpPr txBox="1"/>
          <p:nvPr/>
        </p:nvSpPr>
        <p:spPr>
          <a:xfrm>
            <a:off x="6588125" y="3859531"/>
            <a:ext cx="2259013" cy="460375"/>
          </a:xfrm>
          <a:prstGeom prst="rect">
            <a:avLst/>
          </a:prstGeom>
          <a:noFill/>
          <a:ln w="9525">
            <a:noFill/>
          </a:ln>
        </p:spPr>
        <p:txBody>
          <a:bodyPr anchor="ctr" anchorCtr="0">
            <a:spAutoFit/>
          </a:bodyPr>
          <a:p>
            <a:pPr eaLnBrk="0" hangingPunct="0"/>
            <a:r>
              <a:rPr lang="en-US" altLang="zh-CN" sz="2400" b="1" dirty="0">
                <a:solidFill>
                  <a:schemeClr val="tx1">
                    <a:lumMod val="50000"/>
                  </a:schemeClr>
                </a:solidFill>
                <a:latin typeface="黑体" panose="02010609060101010101" pitchFamily="2" charset="-122"/>
                <a:ea typeface="黑体" panose="02010609060101010101" pitchFamily="2" charset="-122"/>
              </a:rPr>
              <a:t>(1)  </a:t>
            </a:r>
            <a:r>
              <a:rPr lang="zh-CN" altLang="en-US" sz="2400" b="1" dirty="0">
                <a:solidFill>
                  <a:schemeClr val="tx1">
                    <a:lumMod val="50000"/>
                  </a:schemeClr>
                </a:solidFill>
                <a:latin typeface="黑体" panose="02010609060101010101" pitchFamily="2" charset="-122"/>
                <a:ea typeface="黑体" panose="02010609060101010101" pitchFamily="2" charset="-122"/>
              </a:rPr>
              <a:t>正向特性</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p:txBody>
      </p:sp>
      <p:sp>
        <p:nvSpPr>
          <p:cNvPr id="27653" name="Line 5"/>
          <p:cNvSpPr/>
          <p:nvPr/>
        </p:nvSpPr>
        <p:spPr>
          <a:xfrm>
            <a:off x="5181600" y="2743200"/>
            <a:ext cx="0" cy="1411288"/>
          </a:xfrm>
          <a:prstGeom prst="line">
            <a:avLst/>
          </a:prstGeom>
          <a:ln w="19050" cap="flat" cmpd="sng">
            <a:solidFill>
              <a:srgbClr val="0033CC"/>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27654" name="Line 6"/>
          <p:cNvSpPr/>
          <p:nvPr/>
        </p:nvSpPr>
        <p:spPr>
          <a:xfrm>
            <a:off x="5562600" y="1066800"/>
            <a:ext cx="0" cy="2352675"/>
          </a:xfrm>
          <a:prstGeom prst="line">
            <a:avLst/>
          </a:prstGeom>
          <a:ln w="19050" cap="flat" cmpd="sng">
            <a:solidFill>
              <a:srgbClr val="0033CC"/>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27655" name="Line 7"/>
          <p:cNvSpPr/>
          <p:nvPr/>
        </p:nvSpPr>
        <p:spPr>
          <a:xfrm>
            <a:off x="4114800" y="4038600"/>
            <a:ext cx="438150" cy="0"/>
          </a:xfrm>
          <a:prstGeom prst="line">
            <a:avLst/>
          </a:prstGeom>
          <a:ln w="28575" cap="flat" cmpd="sng">
            <a:solidFill>
              <a:srgbClr val="FF33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7656" name="Line 8"/>
          <p:cNvSpPr/>
          <p:nvPr/>
        </p:nvSpPr>
        <p:spPr>
          <a:xfrm flipH="1">
            <a:off x="5181600" y="4038600"/>
            <a:ext cx="685800" cy="0"/>
          </a:xfrm>
          <a:prstGeom prst="line">
            <a:avLst/>
          </a:prstGeom>
          <a:ln w="28575" cap="flat" cmpd="sng">
            <a:solidFill>
              <a:srgbClr val="FF33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7657" name="Text Box 9"/>
          <p:cNvSpPr txBox="1"/>
          <p:nvPr/>
        </p:nvSpPr>
        <p:spPr>
          <a:xfrm>
            <a:off x="5181600" y="3351213"/>
            <a:ext cx="1733550" cy="400050"/>
          </a:xfrm>
          <a:prstGeom prst="rect">
            <a:avLst/>
          </a:prstGeom>
          <a:noFill/>
          <a:ln w="38100">
            <a:noFill/>
          </a:ln>
        </p:spPr>
        <p:txBody>
          <a:bodyPr lIns="90000" tIns="46800" rIns="90000" bIns="46800" anchor="ctr" anchorCtr="0">
            <a:spAutoFit/>
          </a:bodyPr>
          <a:p>
            <a:pPr eaLnBrk="0" hangingPunct="0">
              <a:spcBef>
                <a:spcPct val="50000"/>
              </a:spcBef>
            </a:pPr>
            <a:r>
              <a:rPr lang="zh-CN" altLang="en-US" sz="2000" b="1" dirty="0">
                <a:solidFill>
                  <a:srgbClr val="CC3300"/>
                </a:solidFill>
                <a:latin typeface="宋体" panose="02010600030101010101" pitchFamily="2" charset="-122"/>
                <a:ea typeface="宋体" panose="02010600030101010101" pitchFamily="2" charset="-122"/>
              </a:rPr>
              <a:t>导通压降</a:t>
            </a:r>
            <a:endParaRPr lang="zh-CN" altLang="en-US" sz="2000" b="1" dirty="0">
              <a:solidFill>
                <a:srgbClr val="CC3300"/>
              </a:solidFill>
              <a:latin typeface="Times New Roman" panose="02020603050405020304" pitchFamily="18" charset="0"/>
              <a:ea typeface="楷体_GB2312" pitchFamily="49" charset="-122"/>
            </a:endParaRPr>
          </a:p>
        </p:txBody>
      </p:sp>
      <p:grpSp>
        <p:nvGrpSpPr>
          <p:cNvPr id="2" name="Group 10"/>
          <p:cNvGrpSpPr/>
          <p:nvPr/>
        </p:nvGrpSpPr>
        <p:grpSpPr>
          <a:xfrm>
            <a:off x="2819400" y="2590800"/>
            <a:ext cx="2209800" cy="1082675"/>
            <a:chOff x="1188" y="2664"/>
            <a:chExt cx="1092" cy="682"/>
          </a:xfrm>
        </p:grpSpPr>
        <p:sp>
          <p:nvSpPr>
            <p:cNvPr id="54281" name="Text Box 11"/>
            <p:cNvSpPr txBox="1"/>
            <p:nvPr/>
          </p:nvSpPr>
          <p:spPr>
            <a:xfrm>
              <a:off x="1188" y="3096"/>
              <a:ext cx="1092" cy="250"/>
            </a:xfrm>
            <a:prstGeom prst="rect">
              <a:avLst/>
            </a:prstGeom>
            <a:noFill/>
            <a:ln w="9525">
              <a:noFill/>
            </a:ln>
          </p:spPr>
          <p:txBody>
            <a:bodyPr anchor="t" anchorCtr="0">
              <a:spAutoFit/>
            </a:bodyPr>
            <a:p>
              <a:pPr eaLnBrk="0" hangingPunct="0">
                <a:spcBef>
                  <a:spcPct val="50000"/>
                </a:spcBef>
              </a:pPr>
              <a:r>
                <a:rPr lang="zh-CN" altLang="en-US" sz="2000" b="1" dirty="0">
                  <a:solidFill>
                    <a:srgbClr val="FF3300"/>
                  </a:solidFill>
                  <a:latin typeface="Times New Roman" panose="02020603050405020304" pitchFamily="18" charset="0"/>
                  <a:ea typeface="楷体_GB2312" pitchFamily="49" charset="-122"/>
                </a:rPr>
                <a:t>反向饱和电流</a:t>
              </a:r>
              <a:endParaRPr lang="zh-CN" altLang="en-US" sz="2000" b="1" dirty="0">
                <a:solidFill>
                  <a:srgbClr val="FF3300"/>
                </a:solidFill>
                <a:latin typeface="Times New Roman" panose="02020603050405020304" pitchFamily="18" charset="0"/>
                <a:ea typeface="楷体_GB2312" pitchFamily="49" charset="-122"/>
              </a:endParaRPr>
            </a:p>
          </p:txBody>
        </p:sp>
        <p:sp>
          <p:nvSpPr>
            <p:cNvPr id="54282" name="Line 12"/>
            <p:cNvSpPr/>
            <p:nvPr/>
          </p:nvSpPr>
          <p:spPr>
            <a:xfrm flipH="1">
              <a:off x="1596" y="2664"/>
              <a:ext cx="144" cy="480"/>
            </a:xfrm>
            <a:prstGeom prst="line">
              <a:avLst/>
            </a:prstGeom>
            <a:ln w="19050" cap="flat" cmpd="sng">
              <a:solidFill>
                <a:srgbClr val="00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27661" name="Text Box 13"/>
          <p:cNvSpPr txBox="1"/>
          <p:nvPr/>
        </p:nvSpPr>
        <p:spPr>
          <a:xfrm>
            <a:off x="179388" y="3859213"/>
            <a:ext cx="2133600" cy="460375"/>
          </a:xfrm>
          <a:prstGeom prst="rect">
            <a:avLst/>
          </a:prstGeom>
          <a:noFill/>
          <a:ln w="9525">
            <a:noFill/>
          </a:ln>
        </p:spPr>
        <p:txBody>
          <a:bodyPr anchor="ctr" anchorCtr="0">
            <a:spAutoFit/>
          </a:bodyPr>
          <a:p>
            <a:pPr eaLnBrk="0" hangingPunct="0"/>
            <a:r>
              <a:rPr lang="en-US" altLang="zh-CN" sz="2400" b="1" dirty="0">
                <a:solidFill>
                  <a:schemeClr val="tx1">
                    <a:lumMod val="50000"/>
                  </a:schemeClr>
                </a:solidFill>
                <a:latin typeface="黑体" panose="02010609060101010101" pitchFamily="2" charset="-122"/>
                <a:ea typeface="黑体" panose="02010609060101010101" pitchFamily="2" charset="-122"/>
              </a:rPr>
              <a:t>(2) </a:t>
            </a:r>
            <a:r>
              <a:rPr lang="zh-CN" altLang="en-US" sz="2400" b="1" dirty="0">
                <a:solidFill>
                  <a:schemeClr val="tx1">
                    <a:lumMod val="50000"/>
                  </a:schemeClr>
                </a:solidFill>
                <a:latin typeface="黑体" panose="02010609060101010101" pitchFamily="2" charset="-122"/>
                <a:ea typeface="黑体" panose="02010609060101010101" pitchFamily="2" charset="-122"/>
              </a:rPr>
              <a:t>反向特性</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p:txBody>
      </p:sp>
      <p:sp>
        <p:nvSpPr>
          <p:cNvPr id="27662" name="Text Box 14"/>
          <p:cNvSpPr txBox="1"/>
          <p:nvPr/>
        </p:nvSpPr>
        <p:spPr>
          <a:xfrm>
            <a:off x="4572000" y="3808095"/>
            <a:ext cx="762000" cy="603885"/>
          </a:xfrm>
          <a:prstGeom prst="rect">
            <a:avLst/>
          </a:prstGeom>
          <a:noFill/>
          <a:ln w="38100">
            <a:noFill/>
          </a:ln>
        </p:spPr>
        <p:txBody>
          <a:bodyPr lIns="90000" tIns="46800" rIns="90000" bIns="46800" anchor="ctr" anchorCtr="0">
            <a:spAutoFit/>
          </a:bodyPr>
          <a:p>
            <a:pPr eaLnBrk="0" hangingPunct="0">
              <a:lnSpc>
                <a:spcPct val="85000"/>
              </a:lnSpc>
              <a:spcBef>
                <a:spcPct val="15000"/>
              </a:spcBef>
            </a:pPr>
            <a:r>
              <a:rPr lang="zh-CN" altLang="en-US" b="1" dirty="0">
                <a:solidFill>
                  <a:srgbClr val="3333CC"/>
                </a:solidFill>
                <a:latin typeface="Times New Roman" panose="02020603050405020304" pitchFamily="18" charset="0"/>
                <a:ea typeface="宋体" panose="02010600030101010101" pitchFamily="2" charset="-122"/>
              </a:rPr>
              <a:t>死区</a:t>
            </a:r>
            <a:endParaRPr lang="zh-CN" altLang="en-US" b="1" dirty="0">
              <a:solidFill>
                <a:srgbClr val="3333CC"/>
              </a:solidFill>
              <a:latin typeface="Times New Roman" panose="02020603050405020304" pitchFamily="18" charset="0"/>
              <a:ea typeface="宋体" panose="02010600030101010101" pitchFamily="2" charset="-122"/>
            </a:endParaRPr>
          </a:p>
          <a:p>
            <a:pPr eaLnBrk="0" hangingPunct="0">
              <a:lnSpc>
                <a:spcPct val="85000"/>
              </a:lnSpc>
              <a:spcBef>
                <a:spcPct val="15000"/>
              </a:spcBef>
            </a:pPr>
            <a:r>
              <a:rPr lang="zh-CN" altLang="en-US" b="1" dirty="0">
                <a:solidFill>
                  <a:srgbClr val="3333CC"/>
                </a:solidFill>
                <a:latin typeface="Times New Roman" panose="02020603050405020304" pitchFamily="18" charset="0"/>
                <a:ea typeface="宋体" panose="02010600030101010101" pitchFamily="2" charset="-122"/>
              </a:rPr>
              <a:t>电压</a:t>
            </a:r>
            <a:endParaRPr lang="zh-CN" altLang="en-US" b="1" dirty="0">
              <a:solidFill>
                <a:srgbClr val="3333CC"/>
              </a:solidFill>
              <a:latin typeface="Times New Roman" panose="02020603050405020304" pitchFamily="18" charset="0"/>
              <a:ea typeface="宋体" panose="02010600030101010101" pitchFamily="2" charset="-122"/>
            </a:endParaRPr>
          </a:p>
        </p:txBody>
      </p:sp>
      <p:grpSp>
        <p:nvGrpSpPr>
          <p:cNvPr id="3" name="Group 15"/>
          <p:cNvGrpSpPr/>
          <p:nvPr/>
        </p:nvGrpSpPr>
        <p:grpSpPr>
          <a:xfrm>
            <a:off x="1763713" y="968375"/>
            <a:ext cx="4997450" cy="4260850"/>
            <a:chOff x="1440" y="1104"/>
            <a:chExt cx="3148" cy="2684"/>
          </a:xfrm>
        </p:grpSpPr>
        <p:pic>
          <p:nvPicPr>
            <p:cNvPr id="54286" name="Picture 16"/>
            <p:cNvPicPr>
              <a:picLocks noChangeAspect="1"/>
            </p:cNvPicPr>
            <p:nvPr/>
          </p:nvPicPr>
          <p:blipFill>
            <a:blip r:embed="rId1"/>
            <a:stretch>
              <a:fillRect/>
            </a:stretch>
          </p:blipFill>
          <p:spPr>
            <a:xfrm>
              <a:off x="1440" y="1104"/>
              <a:ext cx="3148" cy="2684"/>
            </a:xfrm>
            <a:prstGeom prst="rect">
              <a:avLst/>
            </a:prstGeom>
            <a:noFill/>
            <a:ln w="9525">
              <a:noFill/>
            </a:ln>
          </p:spPr>
        </p:pic>
        <p:sp>
          <p:nvSpPr>
            <p:cNvPr id="54287" name="Arc 17"/>
            <p:cNvSpPr/>
            <p:nvPr/>
          </p:nvSpPr>
          <p:spPr>
            <a:xfrm>
              <a:off x="3457" y="2304"/>
              <a:ext cx="292" cy="212"/>
            </a:xfrm>
            <a:custGeom>
              <a:avLst/>
              <a:gdLst/>
              <a:ahLst/>
              <a:cxnLst>
                <a:cxn ang="0">
                  <a:pos x="0" y="0"/>
                </a:cxn>
                <a:cxn ang="0">
                  <a:pos x="0" y="0"/>
                </a:cxn>
                <a:cxn ang="0">
                  <a:pos x="0" y="0"/>
                </a:cxn>
              </a:cxnLst>
              <a:pathLst>
                <a:path w="25003" h="21600" fill="none">
                  <a:moveTo>
                    <a:pt x="25003" y="3364"/>
                  </a:moveTo>
                  <a:cubicBezTo>
                    <a:pt x="23347" y="13864"/>
                    <a:pt x="14297" y="21599"/>
                    <a:pt x="3667" y="21600"/>
                  </a:cubicBezTo>
                  <a:cubicBezTo>
                    <a:pt x="2437" y="21600"/>
                    <a:pt x="1211" y="21495"/>
                    <a:pt x="-1" y="21286"/>
                  </a:cubicBezTo>
                </a:path>
                <a:path w="25003" h="21600" stroke="0">
                  <a:moveTo>
                    <a:pt x="25003" y="3364"/>
                  </a:moveTo>
                  <a:cubicBezTo>
                    <a:pt x="23347" y="13864"/>
                    <a:pt x="14297" y="21599"/>
                    <a:pt x="3667" y="21600"/>
                  </a:cubicBezTo>
                  <a:cubicBezTo>
                    <a:pt x="2437" y="21600"/>
                    <a:pt x="1211" y="21495"/>
                    <a:pt x="-1" y="21286"/>
                  </a:cubicBezTo>
                  <a:lnTo>
                    <a:pt x="3667" y="0"/>
                  </a:lnTo>
                  <a:close/>
                </a:path>
              </a:pathLst>
            </a:custGeom>
            <a:noFill/>
            <a:ln w="38100" cap="flat" cmpd="sng">
              <a:solidFill>
                <a:srgbClr val="FF0000"/>
              </a:solidFill>
              <a:prstDash val="solid"/>
              <a:round/>
              <a:headEnd type="none" w="med" len="med"/>
              <a:tailEnd type="none" w="med" len="med"/>
            </a:ln>
          </p:spPr>
          <p:txBody>
            <a:bodyPr/>
            <a:p>
              <a:endParaRPr lang="zh-CN" altLang="en-US"/>
            </a:p>
          </p:txBody>
        </p:sp>
        <p:sp>
          <p:nvSpPr>
            <p:cNvPr id="54288" name="Line 18"/>
            <p:cNvSpPr/>
            <p:nvPr/>
          </p:nvSpPr>
          <p:spPr>
            <a:xfrm>
              <a:off x="3156" y="2512"/>
              <a:ext cx="312" cy="1"/>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289" name="Line 19"/>
            <p:cNvSpPr/>
            <p:nvPr/>
          </p:nvSpPr>
          <p:spPr>
            <a:xfrm flipV="1">
              <a:off x="3744" y="1296"/>
              <a:ext cx="92" cy="1056"/>
            </a:xfrm>
            <a:prstGeom prst="line">
              <a:avLst/>
            </a:prstGeom>
            <a:ln w="381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54290" name="Picture 20"/>
            <p:cNvPicPr>
              <a:picLocks noChangeAspect="1"/>
            </p:cNvPicPr>
            <p:nvPr/>
          </p:nvPicPr>
          <p:blipFill>
            <a:blip r:embed="rId2"/>
            <a:stretch>
              <a:fillRect/>
            </a:stretch>
          </p:blipFill>
          <p:spPr>
            <a:xfrm>
              <a:off x="1830" y="2484"/>
              <a:ext cx="1339" cy="979"/>
            </a:xfrm>
            <a:prstGeom prst="rect">
              <a:avLst/>
            </a:prstGeom>
            <a:noFill/>
            <a:ln w="9525">
              <a:noFill/>
            </a:ln>
          </p:spPr>
        </p:pic>
      </p:grpSp>
      <p:grpSp>
        <p:nvGrpSpPr>
          <p:cNvPr id="4" name="Group 21"/>
          <p:cNvGrpSpPr/>
          <p:nvPr/>
        </p:nvGrpSpPr>
        <p:grpSpPr>
          <a:xfrm>
            <a:off x="1763713" y="2381250"/>
            <a:ext cx="2311400" cy="976313"/>
            <a:chOff x="1440" y="1929"/>
            <a:chExt cx="1092" cy="615"/>
          </a:xfrm>
        </p:grpSpPr>
        <p:sp>
          <p:nvSpPr>
            <p:cNvPr id="54292" name="Line 22"/>
            <p:cNvSpPr/>
            <p:nvPr/>
          </p:nvSpPr>
          <p:spPr>
            <a:xfrm>
              <a:off x="1920" y="2208"/>
              <a:ext cx="0" cy="336"/>
            </a:xfrm>
            <a:prstGeom prst="line">
              <a:avLst/>
            </a:prstGeom>
            <a:ln w="381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293" name="Text Box 23"/>
            <p:cNvSpPr txBox="1"/>
            <p:nvPr/>
          </p:nvSpPr>
          <p:spPr>
            <a:xfrm>
              <a:off x="1440" y="1929"/>
              <a:ext cx="1092" cy="331"/>
            </a:xfrm>
            <a:prstGeom prst="rect">
              <a:avLst/>
            </a:prstGeom>
            <a:noFill/>
            <a:ln w="38100">
              <a:noFill/>
            </a:ln>
          </p:spPr>
          <p:txBody>
            <a:bodyPr lIns="90000" tIns="46800" rIns="90000" bIns="46800" anchor="ctr" anchorCtr="0">
              <a:spAutoFit/>
            </a:bodyPr>
            <a:p>
              <a:pPr eaLnBrk="0" hangingPunct="0">
                <a:spcBef>
                  <a:spcPct val="50000"/>
                </a:spcBef>
              </a:pPr>
              <a:r>
                <a:rPr lang="zh-CN" altLang="en-US" sz="2800" b="1" dirty="0">
                  <a:solidFill>
                    <a:srgbClr val="0000FF"/>
                  </a:solidFill>
                  <a:latin typeface="华文新魏" panose="02010800040101010101" pitchFamily="2" charset="-122"/>
                  <a:ea typeface="华文新魏" panose="02010800040101010101" pitchFamily="2" charset="-122"/>
                </a:rPr>
                <a:t>击穿电压</a:t>
              </a:r>
              <a:r>
                <a:rPr lang="en-US" altLang="zh-CN" sz="2800" b="1" i="1" dirty="0">
                  <a:solidFill>
                    <a:srgbClr val="0000FF"/>
                  </a:solidFill>
                  <a:latin typeface="Times New Roman" panose="02020603050405020304" pitchFamily="18" charset="0"/>
                  <a:ea typeface="华文新魏" panose="02010800040101010101" pitchFamily="2" charset="-122"/>
                </a:rPr>
                <a:t>U</a:t>
              </a:r>
              <a:r>
                <a:rPr lang="en-US" altLang="zh-CN" sz="2800" b="1" baseline="-25000" dirty="0">
                  <a:solidFill>
                    <a:srgbClr val="0000FF"/>
                  </a:solidFill>
                  <a:latin typeface="Times New Roman" panose="02020603050405020304" pitchFamily="18" charset="0"/>
                  <a:ea typeface="华文新魏" panose="02010800040101010101" pitchFamily="2" charset="-122"/>
                </a:rPr>
                <a:t>BR</a:t>
              </a:r>
              <a:endParaRPr lang="en-US" altLang="zh-CN" sz="2800" b="1" baseline="-25000" dirty="0">
                <a:solidFill>
                  <a:srgbClr val="0000FF"/>
                </a:solidFill>
                <a:latin typeface="Times New Roman" panose="02020603050405020304" pitchFamily="18" charset="0"/>
                <a:ea typeface="华文新魏" panose="02010800040101010101" pitchFamily="2" charset="-122"/>
              </a:endParaRPr>
            </a:p>
          </p:txBody>
        </p:sp>
      </p:grpSp>
      <p:grpSp>
        <p:nvGrpSpPr>
          <p:cNvPr id="5" name="Group 25"/>
          <p:cNvGrpSpPr/>
          <p:nvPr/>
        </p:nvGrpSpPr>
        <p:grpSpPr>
          <a:xfrm>
            <a:off x="6732588" y="4292918"/>
            <a:ext cx="1804987" cy="2117725"/>
            <a:chOff x="2458" y="1680"/>
            <a:chExt cx="1137" cy="1334"/>
          </a:xfrm>
        </p:grpSpPr>
        <p:sp>
          <p:nvSpPr>
            <p:cNvPr id="54295" name="Line 26"/>
            <p:cNvSpPr/>
            <p:nvPr/>
          </p:nvSpPr>
          <p:spPr>
            <a:xfrm>
              <a:off x="2593" y="2285"/>
              <a:ext cx="373"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296" name="Line 27"/>
            <p:cNvSpPr/>
            <p:nvPr/>
          </p:nvSpPr>
          <p:spPr>
            <a:xfrm>
              <a:off x="3552" y="1998"/>
              <a:ext cx="0" cy="738"/>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297" name="Line 28"/>
            <p:cNvSpPr/>
            <p:nvPr/>
          </p:nvSpPr>
          <p:spPr>
            <a:xfrm flipH="1">
              <a:off x="2592" y="2736"/>
              <a:ext cx="416" cy="0"/>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298" name="Line 29"/>
            <p:cNvSpPr/>
            <p:nvPr/>
          </p:nvSpPr>
          <p:spPr>
            <a:xfrm>
              <a:off x="3095" y="1920"/>
              <a:ext cx="1" cy="166"/>
            </a:xfrm>
            <a:prstGeom prst="line">
              <a:avLst/>
            </a:prstGeom>
            <a:ln w="19050"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299" name="Freeform 30"/>
            <p:cNvSpPr/>
            <p:nvPr/>
          </p:nvSpPr>
          <p:spPr>
            <a:xfrm>
              <a:off x="2976" y="1920"/>
              <a:ext cx="119" cy="166"/>
            </a:xfrm>
            <a:custGeom>
              <a:avLst/>
              <a:gdLst/>
              <a:ahLst/>
              <a:cxnLst>
                <a:cxn ang="0">
                  <a:pos x="119" y="83"/>
                </a:cxn>
                <a:cxn ang="0">
                  <a:pos x="119" y="83"/>
                </a:cxn>
                <a:cxn ang="0">
                  <a:pos x="0" y="166"/>
                </a:cxn>
                <a:cxn ang="0">
                  <a:pos x="0" y="0"/>
                </a:cxn>
                <a:cxn ang="0">
                  <a:pos x="119" y="83"/>
                </a:cxn>
              </a:cxnLst>
              <a:pathLst>
                <a:path w="119" h="166">
                  <a:moveTo>
                    <a:pt x="119" y="83"/>
                  </a:moveTo>
                  <a:lnTo>
                    <a:pt x="119" y="83"/>
                  </a:lnTo>
                  <a:lnTo>
                    <a:pt x="0" y="166"/>
                  </a:lnTo>
                  <a:lnTo>
                    <a:pt x="0" y="0"/>
                  </a:lnTo>
                  <a:lnTo>
                    <a:pt x="119" y="83"/>
                  </a:lnTo>
                  <a:close/>
                </a:path>
              </a:pathLst>
            </a:custGeom>
            <a:solidFill>
              <a:srgbClr val="0000FF"/>
            </a:solidFill>
            <a:ln w="19050" cap="flat" cmpd="sng">
              <a:solidFill>
                <a:srgbClr val="0000FF"/>
              </a:solidFill>
              <a:prstDash val="solid"/>
              <a:round/>
              <a:headEnd type="none" w="med" len="med"/>
              <a:tailEnd type="none" w="med" len="med"/>
            </a:ln>
          </p:spPr>
          <p:txBody>
            <a:bodyPr/>
            <a:p>
              <a:endParaRPr lang="zh-CN" altLang="en-US">
                <a:solidFill>
                  <a:schemeClr val="tx1">
                    <a:lumMod val="50000"/>
                  </a:schemeClr>
                </a:solidFill>
              </a:endParaRPr>
            </a:p>
          </p:txBody>
        </p:sp>
        <p:sp>
          <p:nvSpPr>
            <p:cNvPr id="54300" name="Rectangle 31"/>
            <p:cNvSpPr/>
            <p:nvPr/>
          </p:nvSpPr>
          <p:spPr>
            <a:xfrm rot="5400000">
              <a:off x="3439" y="2445"/>
              <a:ext cx="215" cy="73"/>
            </a:xfrm>
            <a:prstGeom prst="rect">
              <a:avLst/>
            </a:prstGeom>
            <a:solidFill>
              <a:srgbClr val="8000FF"/>
            </a:solidFill>
            <a:ln w="19050" cap="flat" cmpd="sng">
              <a:solidFill>
                <a:srgbClr val="8000FF"/>
              </a:solidFill>
              <a:prstDash val="solid"/>
              <a:miter/>
              <a:headEnd type="none" w="med" len="med"/>
              <a:tailEnd type="none" w="med" len="med"/>
            </a:ln>
          </p:spPr>
          <p:txBody>
            <a:bodyPr anchor="t" anchorCtr="0"/>
            <a:p>
              <a:endParaRPr lang="zh-CN" altLang="en-US" dirty="0">
                <a:solidFill>
                  <a:schemeClr val="tx1">
                    <a:lumMod val="50000"/>
                  </a:schemeClr>
                </a:solidFill>
                <a:latin typeface="Arial" panose="020B0604020202020204" pitchFamily="34" charset="0"/>
                <a:ea typeface="宋体" panose="02010600030101010101" pitchFamily="2" charset="-122"/>
              </a:endParaRPr>
            </a:p>
          </p:txBody>
        </p:sp>
        <p:sp>
          <p:nvSpPr>
            <p:cNvPr id="54301" name="Rectangle 32"/>
            <p:cNvSpPr/>
            <p:nvPr/>
          </p:nvSpPr>
          <p:spPr>
            <a:xfrm>
              <a:off x="3203" y="1968"/>
              <a:ext cx="96" cy="230"/>
            </a:xfrm>
            <a:prstGeom prst="rect">
              <a:avLst/>
            </a:prstGeom>
            <a:noFill/>
            <a:ln w="9525">
              <a:noFill/>
            </a:ln>
          </p:spPr>
          <p:txBody>
            <a:bodyPr wrap="none" lIns="0" tIns="0" rIns="0" bIns="0" anchor="t" anchorCtr="0">
              <a:spAutoFit/>
            </a:bodyPr>
            <a:p>
              <a:pPr algn="ctr" eaLnBrk="0" hangingPunct="0"/>
              <a:r>
                <a:rPr lang="en-US" altLang="zh-CN" sz="2400" i="1" dirty="0">
                  <a:solidFill>
                    <a:schemeClr val="tx1">
                      <a:lumMod val="50000"/>
                    </a:schemeClr>
                  </a:solidFill>
                  <a:latin typeface="Times New Roman" panose="02020603050405020304" pitchFamily="18" charset="0"/>
                  <a:ea typeface="宋体" panose="02010600030101010101" pitchFamily="2" charset="-122"/>
                </a:rPr>
                <a:t>u</a:t>
              </a:r>
              <a:endParaRPr lang="en-US" altLang="zh-CN" sz="2400" b="1" i="1" dirty="0">
                <a:solidFill>
                  <a:schemeClr val="tx1">
                    <a:lumMod val="50000"/>
                  </a:schemeClr>
                </a:solidFill>
                <a:latin typeface="Times New Roman" panose="02020603050405020304" pitchFamily="18" charset="0"/>
                <a:ea typeface="宋体" panose="02010600030101010101" pitchFamily="2" charset="-122"/>
              </a:endParaRPr>
            </a:p>
          </p:txBody>
        </p:sp>
        <p:sp>
          <p:nvSpPr>
            <p:cNvPr id="54302" name="Rectangle 33"/>
            <p:cNvSpPr/>
            <p:nvPr/>
          </p:nvSpPr>
          <p:spPr>
            <a:xfrm>
              <a:off x="3168" y="2784"/>
              <a:ext cx="117" cy="230"/>
            </a:xfrm>
            <a:prstGeom prst="rect">
              <a:avLst/>
            </a:prstGeom>
            <a:noFill/>
            <a:ln w="9525">
              <a:noFill/>
            </a:ln>
          </p:spPr>
          <p:txBody>
            <a:bodyPr wrap="none" lIns="0" tIns="0" rIns="0" bIns="0" anchor="t" anchorCtr="0">
              <a:spAutoFit/>
            </a:bodyPr>
            <a:p>
              <a:pPr algn="ctr" eaLnBrk="0" hangingPunct="0"/>
              <a:r>
                <a:rPr lang="en-US" altLang="zh-CN" sz="2400" i="1" dirty="0">
                  <a:solidFill>
                    <a:schemeClr val="tx1">
                      <a:lumMod val="50000"/>
                    </a:schemeClr>
                  </a:solidFill>
                  <a:latin typeface="Times New Roman" panose="02020603050405020304" pitchFamily="18" charset="0"/>
                  <a:ea typeface="宋体" panose="02010600030101010101" pitchFamily="2" charset="-122"/>
                </a:rPr>
                <a:t>E</a:t>
              </a:r>
              <a:endParaRPr lang="en-US" altLang="zh-CN" sz="2400" b="1" i="1" dirty="0">
                <a:solidFill>
                  <a:schemeClr val="tx1">
                    <a:lumMod val="50000"/>
                  </a:schemeClr>
                </a:solidFill>
                <a:latin typeface="Times New Roman" panose="02020603050405020304" pitchFamily="18" charset="0"/>
                <a:ea typeface="宋体" panose="02010600030101010101" pitchFamily="2" charset="-122"/>
              </a:endParaRPr>
            </a:p>
          </p:txBody>
        </p:sp>
        <p:sp>
          <p:nvSpPr>
            <p:cNvPr id="54303" name="Rectangle 34"/>
            <p:cNvSpPr/>
            <p:nvPr/>
          </p:nvSpPr>
          <p:spPr>
            <a:xfrm>
              <a:off x="2640" y="1680"/>
              <a:ext cx="53" cy="230"/>
            </a:xfrm>
            <a:prstGeom prst="rect">
              <a:avLst/>
            </a:prstGeom>
            <a:noFill/>
            <a:ln w="9525">
              <a:noFill/>
            </a:ln>
          </p:spPr>
          <p:txBody>
            <a:bodyPr wrap="none" lIns="0" tIns="0" rIns="0" bIns="0" anchor="t" anchorCtr="0">
              <a:spAutoFit/>
            </a:bodyPr>
            <a:p>
              <a:pPr algn="ctr" eaLnBrk="0" hangingPunct="0"/>
              <a:r>
                <a:rPr lang="en-US" altLang="zh-CN" sz="2400" i="1" dirty="0">
                  <a:solidFill>
                    <a:schemeClr val="tx1">
                      <a:lumMod val="50000"/>
                    </a:schemeClr>
                  </a:solidFill>
                  <a:latin typeface="Times New Roman" panose="02020603050405020304" pitchFamily="18" charset="0"/>
                  <a:ea typeface="宋体" panose="02010600030101010101" pitchFamily="2" charset="-122"/>
                </a:rPr>
                <a:t>i</a:t>
              </a:r>
              <a:endParaRPr lang="en-US" altLang="zh-CN" sz="2400" b="1" i="1" dirty="0">
                <a:solidFill>
                  <a:schemeClr val="tx1">
                    <a:lumMod val="50000"/>
                  </a:schemeClr>
                </a:solidFill>
                <a:latin typeface="Times New Roman" panose="02020603050405020304" pitchFamily="18" charset="0"/>
                <a:ea typeface="宋体" panose="02010600030101010101" pitchFamily="2" charset="-122"/>
              </a:endParaRPr>
            </a:p>
          </p:txBody>
        </p:sp>
        <p:sp>
          <p:nvSpPr>
            <p:cNvPr id="54304" name="Line 35"/>
            <p:cNvSpPr/>
            <p:nvPr/>
          </p:nvSpPr>
          <p:spPr>
            <a:xfrm>
              <a:off x="2589" y="2005"/>
              <a:ext cx="409"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05" name="Line 36"/>
            <p:cNvSpPr/>
            <p:nvPr/>
          </p:nvSpPr>
          <p:spPr>
            <a:xfrm>
              <a:off x="3110" y="2005"/>
              <a:ext cx="446"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06" name="Oval 37"/>
            <p:cNvSpPr/>
            <p:nvPr/>
          </p:nvSpPr>
          <p:spPr>
            <a:xfrm>
              <a:off x="2956" y="2178"/>
              <a:ext cx="212" cy="212"/>
            </a:xfrm>
            <a:prstGeom prst="ellipse">
              <a:avLst/>
            </a:prstGeom>
            <a:noFill/>
            <a:ln w="28575" cap="flat" cmpd="sng">
              <a:solidFill>
                <a:srgbClr val="0000FF"/>
              </a:solidFill>
              <a:prstDash val="solid"/>
              <a:round/>
              <a:headEnd type="none" w="med" len="med"/>
              <a:tailEnd type="none" w="med" len="med"/>
            </a:ln>
          </p:spPr>
          <p:txBody>
            <a:bodyPr wrap="none" anchor="ctr" anchorCtr="0"/>
            <a:p>
              <a:endParaRPr lang="zh-CN" altLang="en-US" dirty="0">
                <a:solidFill>
                  <a:schemeClr val="tx1">
                    <a:lumMod val="50000"/>
                  </a:schemeClr>
                </a:solidFill>
                <a:latin typeface="Arial" panose="020B0604020202020204" pitchFamily="34" charset="0"/>
                <a:ea typeface="宋体" panose="02010600030101010101" pitchFamily="2" charset="-122"/>
              </a:endParaRPr>
            </a:p>
          </p:txBody>
        </p:sp>
        <p:sp>
          <p:nvSpPr>
            <p:cNvPr id="54307" name="Oval 38"/>
            <p:cNvSpPr/>
            <p:nvPr/>
          </p:nvSpPr>
          <p:spPr>
            <a:xfrm>
              <a:off x="2496" y="2387"/>
              <a:ext cx="222" cy="204"/>
            </a:xfrm>
            <a:prstGeom prst="ellipse">
              <a:avLst/>
            </a:prstGeom>
            <a:noFill/>
            <a:ln w="28575" cap="flat" cmpd="sng">
              <a:solidFill>
                <a:srgbClr val="0000FF"/>
              </a:solidFill>
              <a:prstDash val="solid"/>
              <a:round/>
              <a:headEnd type="none" w="med" len="med"/>
              <a:tailEnd type="none" w="med" len="med"/>
            </a:ln>
          </p:spPr>
          <p:txBody>
            <a:bodyPr wrap="none" anchor="ctr" anchorCtr="0"/>
            <a:p>
              <a:endParaRPr lang="zh-CN" altLang="en-US" dirty="0">
                <a:solidFill>
                  <a:schemeClr val="tx1">
                    <a:lumMod val="50000"/>
                  </a:schemeClr>
                </a:solidFill>
                <a:latin typeface="Arial" panose="020B0604020202020204" pitchFamily="34" charset="0"/>
                <a:ea typeface="宋体" panose="02010600030101010101" pitchFamily="2" charset="-122"/>
              </a:endParaRPr>
            </a:p>
          </p:txBody>
        </p:sp>
        <p:sp>
          <p:nvSpPr>
            <p:cNvPr id="54308" name="Line 39"/>
            <p:cNvSpPr/>
            <p:nvPr/>
          </p:nvSpPr>
          <p:spPr>
            <a:xfrm>
              <a:off x="2592" y="1998"/>
              <a:ext cx="0" cy="370"/>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09" name="Line 40"/>
            <p:cNvSpPr/>
            <p:nvPr/>
          </p:nvSpPr>
          <p:spPr>
            <a:xfrm>
              <a:off x="3183" y="2289"/>
              <a:ext cx="374"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10" name="Line 41"/>
            <p:cNvSpPr/>
            <p:nvPr/>
          </p:nvSpPr>
          <p:spPr>
            <a:xfrm>
              <a:off x="2592" y="2592"/>
              <a:ext cx="0" cy="144"/>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11" name="Text Box 42"/>
            <p:cNvSpPr txBox="1"/>
            <p:nvPr/>
          </p:nvSpPr>
          <p:spPr>
            <a:xfrm>
              <a:off x="2910" y="2178"/>
              <a:ext cx="288" cy="212"/>
            </a:xfrm>
            <a:prstGeom prst="rect">
              <a:avLst/>
            </a:prstGeom>
            <a:noFill/>
            <a:ln w="27051">
              <a:noFill/>
            </a:ln>
          </p:spPr>
          <p:txBody>
            <a:bodyPr anchor="t" anchorCtr="0">
              <a:spAutoFit/>
            </a:bodyPr>
            <a:p>
              <a:pPr algn="ctr" eaLnBrk="0" hangingPunct="0">
                <a:spcBef>
                  <a:spcPct val="50000"/>
                </a:spcBef>
              </a:pPr>
              <a:r>
                <a:rPr lang="en-US" altLang="zh-CN" sz="1600" dirty="0">
                  <a:solidFill>
                    <a:schemeClr val="tx1">
                      <a:lumMod val="50000"/>
                    </a:schemeClr>
                  </a:solidFill>
                  <a:latin typeface="Times New Roman" panose="02020603050405020304" pitchFamily="18" charset="0"/>
                  <a:ea typeface="宋体" panose="02010600030101010101" pitchFamily="2" charset="-122"/>
                </a:rPr>
                <a:t>V</a:t>
              </a:r>
              <a:endParaRPr lang="en-US" altLang="zh-CN" sz="1600" dirty="0">
                <a:solidFill>
                  <a:schemeClr val="tx1">
                    <a:lumMod val="50000"/>
                  </a:schemeClr>
                </a:solidFill>
                <a:latin typeface="Times New Roman" panose="02020603050405020304" pitchFamily="18" charset="0"/>
                <a:ea typeface="宋体" panose="02010600030101010101" pitchFamily="2" charset="-122"/>
              </a:endParaRPr>
            </a:p>
          </p:txBody>
        </p:sp>
        <p:sp>
          <p:nvSpPr>
            <p:cNvPr id="54312" name="Text Box 43"/>
            <p:cNvSpPr txBox="1"/>
            <p:nvPr/>
          </p:nvSpPr>
          <p:spPr>
            <a:xfrm>
              <a:off x="2458" y="2384"/>
              <a:ext cx="288" cy="192"/>
            </a:xfrm>
            <a:prstGeom prst="rect">
              <a:avLst/>
            </a:prstGeom>
            <a:noFill/>
            <a:ln w="27051">
              <a:noFill/>
            </a:ln>
          </p:spPr>
          <p:txBody>
            <a:bodyPr anchor="t" anchorCtr="0">
              <a:spAutoFit/>
            </a:bodyPr>
            <a:p>
              <a:pPr algn="ctr" eaLnBrk="0" hangingPunct="0">
                <a:spcBef>
                  <a:spcPct val="50000"/>
                </a:spcBef>
              </a:pPr>
              <a:r>
                <a:rPr lang="en-US" altLang="zh-CN" sz="1400" dirty="0">
                  <a:solidFill>
                    <a:schemeClr val="tx1">
                      <a:lumMod val="50000"/>
                    </a:schemeClr>
                  </a:solidFill>
                  <a:latin typeface="Times New Roman" panose="02020603050405020304" pitchFamily="18" charset="0"/>
                  <a:ea typeface="宋体" panose="02010600030101010101" pitchFamily="2" charset="-122"/>
                </a:rPr>
                <a:t>mA</a:t>
              </a:r>
              <a:endParaRPr lang="en-US" altLang="zh-CN" sz="1400" dirty="0">
                <a:solidFill>
                  <a:schemeClr val="tx1">
                    <a:lumMod val="50000"/>
                  </a:schemeClr>
                </a:solidFill>
                <a:latin typeface="Times New Roman" panose="02020603050405020304" pitchFamily="18" charset="0"/>
                <a:ea typeface="宋体" panose="02010600030101010101" pitchFamily="2" charset="-122"/>
              </a:endParaRPr>
            </a:p>
          </p:txBody>
        </p:sp>
        <p:sp>
          <p:nvSpPr>
            <p:cNvPr id="54313" name="Line 44"/>
            <p:cNvSpPr/>
            <p:nvPr/>
          </p:nvSpPr>
          <p:spPr>
            <a:xfrm>
              <a:off x="3024" y="2592"/>
              <a:ext cx="0" cy="288"/>
            </a:xfrm>
            <a:prstGeom prst="line">
              <a:avLst/>
            </a:prstGeom>
            <a:ln w="28575"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14" name="Line 45"/>
            <p:cNvSpPr/>
            <p:nvPr/>
          </p:nvSpPr>
          <p:spPr>
            <a:xfrm>
              <a:off x="3120" y="2640"/>
              <a:ext cx="0" cy="192"/>
            </a:xfrm>
            <a:prstGeom prst="line">
              <a:avLst/>
            </a:prstGeom>
            <a:ln w="27051"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15" name="Line 46"/>
            <p:cNvSpPr/>
            <p:nvPr/>
          </p:nvSpPr>
          <p:spPr>
            <a:xfrm flipH="1">
              <a:off x="3120" y="2736"/>
              <a:ext cx="432" cy="0"/>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16" name="Line 47"/>
            <p:cNvSpPr/>
            <p:nvPr/>
          </p:nvSpPr>
          <p:spPr>
            <a:xfrm>
              <a:off x="2544" y="1920"/>
              <a:ext cx="240" cy="0"/>
            </a:xfrm>
            <a:prstGeom prst="line">
              <a:avLst/>
            </a:prstGeom>
            <a:ln w="19050" cap="flat" cmpd="sng">
              <a:solidFill>
                <a:srgbClr val="00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17" name="Line 48"/>
            <p:cNvSpPr/>
            <p:nvPr/>
          </p:nvSpPr>
          <p:spPr>
            <a:xfrm flipH="1" flipV="1">
              <a:off x="2880" y="2640"/>
              <a:ext cx="336" cy="144"/>
            </a:xfrm>
            <a:prstGeom prst="line">
              <a:avLst/>
            </a:prstGeom>
            <a:ln w="27051" cap="flat" cmpd="sng">
              <a:solidFill>
                <a:schemeClr val="tx2"/>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6" name="Group 49"/>
          <p:cNvGrpSpPr/>
          <p:nvPr/>
        </p:nvGrpSpPr>
        <p:grpSpPr>
          <a:xfrm>
            <a:off x="395288" y="4365625"/>
            <a:ext cx="1804987" cy="2089150"/>
            <a:chOff x="3150" y="480"/>
            <a:chExt cx="1137" cy="1316"/>
          </a:xfrm>
        </p:grpSpPr>
        <p:sp>
          <p:nvSpPr>
            <p:cNvPr id="54319" name="Line 50"/>
            <p:cNvSpPr/>
            <p:nvPr/>
          </p:nvSpPr>
          <p:spPr>
            <a:xfrm>
              <a:off x="3285" y="1067"/>
              <a:ext cx="373"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20" name="Line 51"/>
            <p:cNvSpPr/>
            <p:nvPr/>
          </p:nvSpPr>
          <p:spPr>
            <a:xfrm>
              <a:off x="4244" y="780"/>
              <a:ext cx="0" cy="738"/>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21" name="Line 52"/>
            <p:cNvSpPr/>
            <p:nvPr/>
          </p:nvSpPr>
          <p:spPr>
            <a:xfrm flipH="1">
              <a:off x="3284" y="1518"/>
              <a:ext cx="416" cy="0"/>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22" name="Line 53"/>
            <p:cNvSpPr/>
            <p:nvPr/>
          </p:nvSpPr>
          <p:spPr>
            <a:xfrm>
              <a:off x="3787" y="702"/>
              <a:ext cx="1" cy="166"/>
            </a:xfrm>
            <a:prstGeom prst="line">
              <a:avLst/>
            </a:prstGeom>
            <a:ln w="19050"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23" name="Freeform 54"/>
            <p:cNvSpPr/>
            <p:nvPr/>
          </p:nvSpPr>
          <p:spPr>
            <a:xfrm>
              <a:off x="3668" y="702"/>
              <a:ext cx="119" cy="166"/>
            </a:xfrm>
            <a:custGeom>
              <a:avLst/>
              <a:gdLst/>
              <a:ahLst/>
              <a:cxnLst>
                <a:cxn ang="0">
                  <a:pos x="119" y="83"/>
                </a:cxn>
                <a:cxn ang="0">
                  <a:pos x="119" y="83"/>
                </a:cxn>
                <a:cxn ang="0">
                  <a:pos x="0" y="166"/>
                </a:cxn>
                <a:cxn ang="0">
                  <a:pos x="0" y="0"/>
                </a:cxn>
                <a:cxn ang="0">
                  <a:pos x="119" y="83"/>
                </a:cxn>
              </a:cxnLst>
              <a:pathLst>
                <a:path w="119" h="166">
                  <a:moveTo>
                    <a:pt x="119" y="83"/>
                  </a:moveTo>
                  <a:lnTo>
                    <a:pt x="119" y="83"/>
                  </a:lnTo>
                  <a:lnTo>
                    <a:pt x="0" y="166"/>
                  </a:lnTo>
                  <a:lnTo>
                    <a:pt x="0" y="0"/>
                  </a:lnTo>
                  <a:lnTo>
                    <a:pt x="119" y="83"/>
                  </a:lnTo>
                  <a:close/>
                </a:path>
              </a:pathLst>
            </a:custGeom>
            <a:solidFill>
              <a:srgbClr val="0000FF"/>
            </a:solidFill>
            <a:ln w="19050" cap="flat" cmpd="sng">
              <a:solidFill>
                <a:srgbClr val="0000FF"/>
              </a:solidFill>
              <a:prstDash val="solid"/>
              <a:round/>
              <a:headEnd type="none" w="med" len="med"/>
              <a:tailEnd type="none" w="med" len="med"/>
            </a:ln>
          </p:spPr>
          <p:txBody>
            <a:bodyPr/>
            <a:p>
              <a:endParaRPr lang="zh-CN" altLang="en-US"/>
            </a:p>
          </p:txBody>
        </p:sp>
        <p:sp>
          <p:nvSpPr>
            <p:cNvPr id="54324" name="Rectangle 55"/>
            <p:cNvSpPr/>
            <p:nvPr/>
          </p:nvSpPr>
          <p:spPr>
            <a:xfrm rot="5400000">
              <a:off x="4131" y="1227"/>
              <a:ext cx="215" cy="73"/>
            </a:xfrm>
            <a:prstGeom prst="rect">
              <a:avLst/>
            </a:prstGeom>
            <a:solidFill>
              <a:srgbClr val="8000FF"/>
            </a:solidFill>
            <a:ln w="19050" cap="flat" cmpd="sng">
              <a:solidFill>
                <a:srgbClr val="8000FF"/>
              </a:solidFill>
              <a:prstDash val="solid"/>
              <a:miter/>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4325" name="Rectangle 56"/>
            <p:cNvSpPr/>
            <p:nvPr/>
          </p:nvSpPr>
          <p:spPr>
            <a:xfrm>
              <a:off x="3895" y="750"/>
              <a:ext cx="96" cy="230"/>
            </a:xfrm>
            <a:prstGeom prst="rect">
              <a:avLst/>
            </a:prstGeom>
            <a:noFill/>
            <a:ln w="9525">
              <a:noFill/>
            </a:ln>
          </p:spPr>
          <p:txBody>
            <a:bodyPr wrap="none" lIns="0" tIns="0" rIns="0" bIns="0" anchor="t" anchorCtr="0">
              <a:spAutoFit/>
            </a:bodyPr>
            <a:p>
              <a:pPr algn="ctr" eaLnBrk="0" hangingPunct="0"/>
              <a:r>
                <a:rPr lang="en-US" altLang="zh-CN" sz="2400" i="1" dirty="0">
                  <a:solidFill>
                    <a:srgbClr val="400000"/>
                  </a:solidFill>
                  <a:latin typeface="Times New Roman" panose="02020603050405020304" pitchFamily="18" charset="0"/>
                  <a:ea typeface="宋体" panose="02010600030101010101" pitchFamily="2" charset="-122"/>
                </a:rPr>
                <a:t>u</a:t>
              </a:r>
              <a:endParaRPr lang="en-US" altLang="zh-CN" sz="3600" b="1" dirty="0">
                <a:latin typeface="Times New Roman" panose="02020603050405020304" pitchFamily="18" charset="0"/>
                <a:ea typeface="宋体" panose="02010600030101010101" pitchFamily="2" charset="-122"/>
              </a:endParaRPr>
            </a:p>
          </p:txBody>
        </p:sp>
        <p:sp>
          <p:nvSpPr>
            <p:cNvPr id="54326" name="Rectangle 57"/>
            <p:cNvSpPr/>
            <p:nvPr/>
          </p:nvSpPr>
          <p:spPr>
            <a:xfrm>
              <a:off x="3860" y="1566"/>
              <a:ext cx="117" cy="230"/>
            </a:xfrm>
            <a:prstGeom prst="rect">
              <a:avLst/>
            </a:prstGeom>
            <a:noFill/>
            <a:ln w="9525">
              <a:noFill/>
            </a:ln>
          </p:spPr>
          <p:txBody>
            <a:bodyPr wrap="none" lIns="0" tIns="0" rIns="0" bIns="0" anchor="t" anchorCtr="0">
              <a:spAutoFit/>
            </a:bodyPr>
            <a:p>
              <a:pPr algn="ctr" eaLnBrk="0" hangingPunct="0"/>
              <a:r>
                <a:rPr lang="en-US" altLang="zh-CN" sz="2400" i="1" dirty="0">
                  <a:solidFill>
                    <a:srgbClr val="400000"/>
                  </a:solidFill>
                  <a:latin typeface="Times New Roman" panose="02020603050405020304" pitchFamily="18" charset="0"/>
                  <a:ea typeface="宋体" panose="02010600030101010101" pitchFamily="2" charset="-122"/>
                </a:rPr>
                <a:t>E</a:t>
              </a:r>
              <a:endParaRPr lang="en-US" altLang="zh-CN" sz="3600" b="1" dirty="0">
                <a:latin typeface="Times New Roman" panose="02020603050405020304" pitchFamily="18" charset="0"/>
                <a:ea typeface="宋体" panose="02010600030101010101" pitchFamily="2" charset="-122"/>
              </a:endParaRPr>
            </a:p>
          </p:txBody>
        </p:sp>
        <p:sp>
          <p:nvSpPr>
            <p:cNvPr id="54327" name="Rectangle 58"/>
            <p:cNvSpPr/>
            <p:nvPr/>
          </p:nvSpPr>
          <p:spPr>
            <a:xfrm>
              <a:off x="3936" y="480"/>
              <a:ext cx="53" cy="230"/>
            </a:xfrm>
            <a:prstGeom prst="rect">
              <a:avLst/>
            </a:prstGeom>
            <a:noFill/>
            <a:ln w="9525">
              <a:noFill/>
            </a:ln>
          </p:spPr>
          <p:txBody>
            <a:bodyPr wrap="none" lIns="0" tIns="0" rIns="0" bIns="0" anchor="t" anchorCtr="0">
              <a:spAutoFit/>
            </a:bodyPr>
            <a:p>
              <a:pPr algn="ctr" eaLnBrk="0" hangingPunct="0"/>
              <a:r>
                <a:rPr lang="en-US" altLang="zh-CN" sz="2400" i="1" dirty="0">
                  <a:solidFill>
                    <a:srgbClr val="400000"/>
                  </a:solidFill>
                  <a:latin typeface="Times New Roman" panose="02020603050405020304" pitchFamily="18" charset="0"/>
                  <a:ea typeface="宋体" panose="02010600030101010101" pitchFamily="2" charset="-122"/>
                </a:rPr>
                <a:t>i</a:t>
              </a:r>
              <a:endParaRPr lang="en-US" altLang="zh-CN" sz="3600" b="1" dirty="0">
                <a:latin typeface="Times New Roman" panose="02020603050405020304" pitchFamily="18" charset="0"/>
                <a:ea typeface="宋体" panose="02010600030101010101" pitchFamily="2" charset="-122"/>
              </a:endParaRPr>
            </a:p>
          </p:txBody>
        </p:sp>
        <p:sp>
          <p:nvSpPr>
            <p:cNvPr id="54328" name="Line 59"/>
            <p:cNvSpPr/>
            <p:nvPr/>
          </p:nvSpPr>
          <p:spPr>
            <a:xfrm>
              <a:off x="3281" y="787"/>
              <a:ext cx="409"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29" name="Line 60"/>
            <p:cNvSpPr/>
            <p:nvPr/>
          </p:nvSpPr>
          <p:spPr>
            <a:xfrm flipV="1">
              <a:off x="3766" y="788"/>
              <a:ext cx="482" cy="5"/>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30" name="Oval 61"/>
            <p:cNvSpPr/>
            <p:nvPr/>
          </p:nvSpPr>
          <p:spPr>
            <a:xfrm>
              <a:off x="3648" y="960"/>
              <a:ext cx="212" cy="212"/>
            </a:xfrm>
            <a:prstGeom prst="ellipse">
              <a:avLst/>
            </a:prstGeom>
            <a:noFill/>
            <a:ln w="28575" cap="flat" cmpd="sng">
              <a:solidFill>
                <a:srgbClr val="0000FF"/>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331" name="Oval 62"/>
            <p:cNvSpPr/>
            <p:nvPr/>
          </p:nvSpPr>
          <p:spPr>
            <a:xfrm>
              <a:off x="3188" y="1169"/>
              <a:ext cx="222" cy="204"/>
            </a:xfrm>
            <a:prstGeom prst="ellipse">
              <a:avLst/>
            </a:prstGeom>
            <a:noFill/>
            <a:ln w="28575" cap="flat" cmpd="sng">
              <a:solidFill>
                <a:srgbClr val="0000FF"/>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4332" name="Line 63"/>
            <p:cNvSpPr/>
            <p:nvPr/>
          </p:nvSpPr>
          <p:spPr>
            <a:xfrm>
              <a:off x="3284" y="780"/>
              <a:ext cx="0" cy="370"/>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33" name="Line 64"/>
            <p:cNvSpPr/>
            <p:nvPr/>
          </p:nvSpPr>
          <p:spPr>
            <a:xfrm>
              <a:off x="3875" y="1071"/>
              <a:ext cx="374" cy="1"/>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34" name="Line 65"/>
            <p:cNvSpPr/>
            <p:nvPr/>
          </p:nvSpPr>
          <p:spPr>
            <a:xfrm>
              <a:off x="3284" y="1374"/>
              <a:ext cx="0" cy="144"/>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35" name="Text Box 66"/>
            <p:cNvSpPr txBox="1"/>
            <p:nvPr/>
          </p:nvSpPr>
          <p:spPr>
            <a:xfrm>
              <a:off x="3602" y="960"/>
              <a:ext cx="288" cy="212"/>
            </a:xfrm>
            <a:prstGeom prst="rect">
              <a:avLst/>
            </a:prstGeom>
            <a:noFill/>
            <a:ln w="27051">
              <a:noFill/>
            </a:ln>
          </p:spPr>
          <p:txBody>
            <a:bodyPr anchor="t" anchorCtr="0">
              <a:spAutoFit/>
            </a:bodyPr>
            <a:p>
              <a:pPr algn="ctr" eaLnBrk="0" hangingPunct="0">
                <a:spcBef>
                  <a:spcPct val="50000"/>
                </a:spcBef>
              </a:pPr>
              <a:r>
                <a:rPr lang="en-US" altLang="zh-CN" sz="1600" dirty="0">
                  <a:solidFill>
                    <a:srgbClr val="000000"/>
                  </a:solidFill>
                  <a:latin typeface="Times New Roman" panose="02020603050405020304" pitchFamily="18" charset="0"/>
                  <a:ea typeface="宋体" panose="02010600030101010101" pitchFamily="2" charset="-122"/>
                </a:rPr>
                <a:t>V</a:t>
              </a:r>
              <a:endParaRPr lang="en-US" altLang="zh-CN" sz="1600" dirty="0">
                <a:solidFill>
                  <a:srgbClr val="000000"/>
                </a:solidFill>
                <a:latin typeface="Times New Roman" panose="02020603050405020304" pitchFamily="18" charset="0"/>
                <a:ea typeface="宋体" panose="02010600030101010101" pitchFamily="2" charset="-122"/>
              </a:endParaRPr>
            </a:p>
          </p:txBody>
        </p:sp>
        <p:sp>
          <p:nvSpPr>
            <p:cNvPr id="54336" name="Text Box 67"/>
            <p:cNvSpPr txBox="1"/>
            <p:nvPr/>
          </p:nvSpPr>
          <p:spPr>
            <a:xfrm>
              <a:off x="3150" y="1166"/>
              <a:ext cx="288" cy="192"/>
            </a:xfrm>
            <a:prstGeom prst="rect">
              <a:avLst/>
            </a:prstGeom>
            <a:noFill/>
            <a:ln w="27051">
              <a:noFill/>
            </a:ln>
          </p:spPr>
          <p:txBody>
            <a:bodyPr anchor="t" anchorCtr="0">
              <a:spAutoFit/>
            </a:bodyPr>
            <a:p>
              <a:pPr algn="ctr" eaLnBrk="0" hangingPunct="0">
                <a:spcBef>
                  <a:spcPct val="50000"/>
                </a:spcBef>
              </a:pPr>
              <a:r>
                <a:rPr lang="en-US" altLang="zh-CN" sz="1400" dirty="0">
                  <a:solidFill>
                    <a:srgbClr val="000000"/>
                  </a:solidFill>
                  <a:latin typeface="Times New Roman" panose="02020603050405020304" pitchFamily="18" charset="0"/>
                  <a:ea typeface="宋体" panose="02010600030101010101" pitchFamily="2" charset="-122"/>
                </a:rPr>
                <a:t>uA</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54337" name="Line 68"/>
            <p:cNvSpPr/>
            <p:nvPr/>
          </p:nvSpPr>
          <p:spPr>
            <a:xfrm>
              <a:off x="3792" y="1392"/>
              <a:ext cx="0" cy="288"/>
            </a:xfrm>
            <a:prstGeom prst="line">
              <a:avLst/>
            </a:prstGeom>
            <a:ln w="28575"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38" name="Line 69"/>
            <p:cNvSpPr/>
            <p:nvPr/>
          </p:nvSpPr>
          <p:spPr>
            <a:xfrm>
              <a:off x="3696" y="1440"/>
              <a:ext cx="0" cy="192"/>
            </a:xfrm>
            <a:prstGeom prst="line">
              <a:avLst/>
            </a:prstGeom>
            <a:ln w="27051"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39" name="Line 70"/>
            <p:cNvSpPr/>
            <p:nvPr/>
          </p:nvSpPr>
          <p:spPr>
            <a:xfrm flipH="1">
              <a:off x="3812" y="1518"/>
              <a:ext cx="432" cy="0"/>
            </a:xfrm>
            <a:prstGeom prst="line">
              <a:avLst/>
            </a:prstGeom>
            <a:ln w="19050"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40" name="Line 71"/>
            <p:cNvSpPr/>
            <p:nvPr/>
          </p:nvSpPr>
          <p:spPr>
            <a:xfrm flipH="1">
              <a:off x="3936" y="720"/>
              <a:ext cx="336" cy="0"/>
            </a:xfrm>
            <a:prstGeom prst="line">
              <a:avLst/>
            </a:prstGeom>
            <a:ln w="12700" cap="flat" cmpd="sng">
              <a:solidFill>
                <a:srgbClr val="00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41" name="Line 72"/>
            <p:cNvSpPr/>
            <p:nvPr/>
          </p:nvSpPr>
          <p:spPr>
            <a:xfrm flipV="1">
              <a:off x="3600" y="1440"/>
              <a:ext cx="336" cy="144"/>
            </a:xfrm>
            <a:prstGeom prst="line">
              <a:avLst/>
            </a:prstGeom>
            <a:ln w="27051" cap="flat" cmpd="sng">
              <a:solidFill>
                <a:schemeClr val="tx2"/>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7" name="Group 73"/>
          <p:cNvGrpSpPr/>
          <p:nvPr/>
        </p:nvGrpSpPr>
        <p:grpSpPr>
          <a:xfrm>
            <a:off x="2484438" y="1268413"/>
            <a:ext cx="2600325" cy="3449637"/>
            <a:chOff x="1574" y="816"/>
            <a:chExt cx="1638" cy="2173"/>
          </a:xfrm>
        </p:grpSpPr>
        <p:grpSp>
          <p:nvGrpSpPr>
            <p:cNvPr id="54343" name="Group 74"/>
            <p:cNvGrpSpPr/>
            <p:nvPr/>
          </p:nvGrpSpPr>
          <p:grpSpPr>
            <a:xfrm>
              <a:off x="1574" y="816"/>
              <a:ext cx="1638" cy="2173"/>
              <a:chOff x="1574" y="816"/>
              <a:chExt cx="1638" cy="2173"/>
            </a:xfrm>
          </p:grpSpPr>
          <p:sp>
            <p:nvSpPr>
              <p:cNvPr id="54344" name="Arc 75"/>
              <p:cNvSpPr/>
              <p:nvPr/>
            </p:nvSpPr>
            <p:spPr>
              <a:xfrm>
                <a:off x="2976" y="1824"/>
                <a:ext cx="144" cy="212"/>
              </a:xfrm>
              <a:custGeom>
                <a:avLst/>
                <a:gdLst/>
                <a:ahLst/>
                <a:cxnLst>
                  <a:cxn ang="0">
                    <a:pos x="0" y="0"/>
                  </a:cxn>
                  <a:cxn ang="0">
                    <a:pos x="0" y="0"/>
                  </a:cxn>
                  <a:cxn ang="0">
                    <a:pos x="0" y="0"/>
                  </a:cxn>
                </a:cxnLst>
                <a:pathLst>
                  <a:path w="25003" h="21600" fill="none">
                    <a:moveTo>
                      <a:pt x="25003" y="3364"/>
                    </a:moveTo>
                    <a:cubicBezTo>
                      <a:pt x="23347" y="13864"/>
                      <a:pt x="14297" y="21599"/>
                      <a:pt x="3667" y="21600"/>
                    </a:cubicBezTo>
                    <a:cubicBezTo>
                      <a:pt x="2437" y="21600"/>
                      <a:pt x="1211" y="21495"/>
                      <a:pt x="-1" y="21286"/>
                    </a:cubicBezTo>
                  </a:path>
                  <a:path w="25003" h="21600" stroke="0">
                    <a:moveTo>
                      <a:pt x="25003" y="3364"/>
                    </a:moveTo>
                    <a:cubicBezTo>
                      <a:pt x="23347" y="13864"/>
                      <a:pt x="14297" y="21599"/>
                      <a:pt x="3667" y="21600"/>
                    </a:cubicBezTo>
                    <a:cubicBezTo>
                      <a:pt x="2437" y="21600"/>
                      <a:pt x="1211" y="21495"/>
                      <a:pt x="-1" y="21286"/>
                    </a:cubicBezTo>
                    <a:lnTo>
                      <a:pt x="3667" y="0"/>
                    </a:lnTo>
                    <a:close/>
                  </a:path>
                </a:pathLst>
              </a:custGeom>
              <a:noFill/>
              <a:ln w="38100" cap="flat" cmpd="sng">
                <a:solidFill>
                  <a:schemeClr val="hlink"/>
                </a:solidFill>
                <a:prstDash val="solid"/>
                <a:round/>
                <a:headEnd type="none" w="med" len="med"/>
                <a:tailEnd type="none" w="med" len="med"/>
              </a:ln>
            </p:spPr>
            <p:txBody>
              <a:bodyPr/>
              <a:p>
                <a:endParaRPr lang="zh-CN" altLang="en-US"/>
              </a:p>
            </p:txBody>
          </p:sp>
          <p:sp>
            <p:nvSpPr>
              <p:cNvPr id="54345" name="Line 76"/>
              <p:cNvSpPr/>
              <p:nvPr/>
            </p:nvSpPr>
            <p:spPr>
              <a:xfrm flipV="1">
                <a:off x="3120" y="816"/>
                <a:ext cx="92" cy="1056"/>
              </a:xfrm>
              <a:prstGeom prst="line">
                <a:avLst/>
              </a:prstGeom>
              <a:ln w="38100"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46" name="Arc 77"/>
              <p:cNvSpPr/>
              <p:nvPr/>
            </p:nvSpPr>
            <p:spPr>
              <a:xfrm>
                <a:off x="1599" y="2160"/>
                <a:ext cx="139" cy="135"/>
              </a:xfrm>
              <a:custGeom>
                <a:avLst/>
                <a:gdLst/>
                <a:ahLst/>
                <a:cxnLst>
                  <a:cxn ang="0">
                    <a:pos x="0" y="0"/>
                  </a:cxn>
                  <a:cxn ang="0">
                    <a:pos x="0" y="0"/>
                  </a:cxn>
                  <a:cxn ang="0">
                    <a:pos x="0" y="0"/>
                  </a:cxn>
                </a:cxnLst>
                <a:pathLst>
                  <a:path w="21579" h="21600" fill="none">
                    <a:moveTo>
                      <a:pt x="-1" y="15787"/>
                    </a:moveTo>
                    <a:cubicBezTo>
                      <a:pt x="2607" y="6454"/>
                      <a:pt x="11112" y="-1"/>
                      <a:pt x="20803" y="0"/>
                    </a:cubicBezTo>
                    <a:cubicBezTo>
                      <a:pt x="21061" y="0"/>
                      <a:pt x="21320" y="4"/>
                      <a:pt x="21579" y="13"/>
                    </a:cubicBezTo>
                  </a:path>
                  <a:path w="21579" h="21600" stroke="0">
                    <a:moveTo>
                      <a:pt x="-1" y="15787"/>
                    </a:moveTo>
                    <a:cubicBezTo>
                      <a:pt x="2607" y="6454"/>
                      <a:pt x="11112" y="-1"/>
                      <a:pt x="20803" y="0"/>
                    </a:cubicBezTo>
                    <a:cubicBezTo>
                      <a:pt x="21061" y="0"/>
                      <a:pt x="21320" y="4"/>
                      <a:pt x="21579" y="13"/>
                    </a:cubicBezTo>
                    <a:lnTo>
                      <a:pt x="20803" y="21600"/>
                    </a:lnTo>
                    <a:close/>
                  </a:path>
                </a:pathLst>
              </a:custGeom>
              <a:noFill/>
              <a:ln w="15875" cap="flat" cmpd="sng">
                <a:solidFill>
                  <a:schemeClr val="hlink"/>
                </a:solidFill>
                <a:prstDash val="solid"/>
                <a:round/>
                <a:headEnd type="none" w="med" len="med"/>
                <a:tailEnd type="none" w="med" len="med"/>
              </a:ln>
            </p:spPr>
            <p:txBody>
              <a:bodyPr/>
              <a:p>
                <a:endParaRPr lang="zh-CN" altLang="en-US"/>
              </a:p>
            </p:txBody>
          </p:sp>
          <p:sp>
            <p:nvSpPr>
              <p:cNvPr id="54347" name="Arc 78"/>
              <p:cNvSpPr/>
              <p:nvPr/>
            </p:nvSpPr>
            <p:spPr>
              <a:xfrm>
                <a:off x="2743" y="2048"/>
                <a:ext cx="107" cy="112"/>
              </a:xfrm>
              <a:custGeom>
                <a:avLst/>
                <a:gdLst/>
                <a:ahLst/>
                <a:cxnLst>
                  <a:cxn ang="0">
                    <a:pos x="0" y="0"/>
                  </a:cxn>
                  <a:cxn ang="0">
                    <a:pos x="0" y="0"/>
                  </a:cxn>
                  <a:cxn ang="0">
                    <a:pos x="0" y="0"/>
                  </a:cxn>
                </a:cxnLst>
                <a:pathLst>
                  <a:path w="21600" h="25452" fill="none">
                    <a:moveTo>
                      <a:pt x="21194" y="0"/>
                    </a:moveTo>
                    <a:cubicBezTo>
                      <a:pt x="21464" y="1371"/>
                      <a:pt x="21600" y="2766"/>
                      <a:pt x="21600" y="4164"/>
                    </a:cubicBezTo>
                    <a:cubicBezTo>
                      <a:pt x="21600" y="14681"/>
                      <a:pt x="14025" y="23669"/>
                      <a:pt x="3659" y="25451"/>
                    </a:cubicBezTo>
                  </a:path>
                  <a:path w="21600" h="25452" stroke="0">
                    <a:moveTo>
                      <a:pt x="21194" y="0"/>
                    </a:moveTo>
                    <a:cubicBezTo>
                      <a:pt x="21464" y="1371"/>
                      <a:pt x="21600" y="2766"/>
                      <a:pt x="21600" y="4164"/>
                    </a:cubicBezTo>
                    <a:cubicBezTo>
                      <a:pt x="21600" y="14681"/>
                      <a:pt x="14025" y="23669"/>
                      <a:pt x="3659" y="25451"/>
                    </a:cubicBezTo>
                    <a:lnTo>
                      <a:pt x="0" y="4164"/>
                    </a:lnTo>
                    <a:close/>
                  </a:path>
                </a:pathLst>
              </a:custGeom>
              <a:noFill/>
              <a:ln w="15875" cap="flat" cmpd="sng">
                <a:solidFill>
                  <a:schemeClr val="hlink"/>
                </a:solidFill>
                <a:prstDash val="solid"/>
                <a:round/>
                <a:headEnd type="none" w="med" len="med"/>
                <a:tailEnd type="none" w="med" len="med"/>
              </a:ln>
            </p:spPr>
            <p:txBody>
              <a:bodyPr/>
              <a:p>
                <a:endParaRPr lang="zh-CN" altLang="en-US"/>
              </a:p>
            </p:txBody>
          </p:sp>
          <p:sp>
            <p:nvSpPr>
              <p:cNvPr id="54348" name="Line 79"/>
              <p:cNvSpPr/>
              <p:nvPr/>
            </p:nvSpPr>
            <p:spPr>
              <a:xfrm flipH="1">
                <a:off x="1574" y="2240"/>
                <a:ext cx="20" cy="749"/>
              </a:xfrm>
              <a:prstGeom prst="line">
                <a:avLst/>
              </a:prstGeom>
              <a:ln w="158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49" name="Line 80"/>
              <p:cNvSpPr/>
              <p:nvPr/>
            </p:nvSpPr>
            <p:spPr>
              <a:xfrm>
                <a:off x="1728" y="2160"/>
                <a:ext cx="1040" cy="1"/>
              </a:xfrm>
              <a:prstGeom prst="line">
                <a:avLst/>
              </a:prstGeom>
              <a:ln w="158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4350" name="Line 81"/>
              <p:cNvSpPr/>
              <p:nvPr/>
            </p:nvSpPr>
            <p:spPr>
              <a:xfrm>
                <a:off x="2856" y="2034"/>
                <a:ext cx="162" cy="0"/>
              </a:xfrm>
              <a:prstGeom prst="line">
                <a:avLst/>
              </a:prstGeom>
              <a:ln w="38100"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54351" name="Text Box 82"/>
            <p:cNvSpPr txBox="1"/>
            <p:nvPr/>
          </p:nvSpPr>
          <p:spPr>
            <a:xfrm>
              <a:off x="2832" y="960"/>
              <a:ext cx="288" cy="267"/>
            </a:xfrm>
            <a:prstGeom prst="rect">
              <a:avLst/>
            </a:prstGeom>
            <a:noFill/>
            <a:ln w="27051" cap="flat" cmpd="sng">
              <a:solidFill>
                <a:schemeClr val="hlink"/>
              </a:solidFill>
              <a:prstDash val="solid"/>
              <a:miter/>
              <a:headEnd type="none" w="med" len="med"/>
              <a:tailEnd type="none" w="med" len="med"/>
            </a:ln>
          </p:spPr>
          <p:txBody>
            <a:bodyPr anchor="t" anchorCtr="0">
              <a:spAutoFit/>
            </a:bodyPr>
            <a:p>
              <a:pPr algn="ctr" eaLnBrk="0" hangingPunct="0">
                <a:spcBef>
                  <a:spcPct val="50000"/>
                </a:spcBef>
              </a:pPr>
              <a:r>
                <a:rPr lang="zh-CN" altLang="en-US" sz="2000" b="1" dirty="0">
                  <a:solidFill>
                    <a:srgbClr val="0000FF"/>
                  </a:solidFill>
                  <a:latin typeface="Times New Roman" panose="02020603050405020304" pitchFamily="18" charset="0"/>
                  <a:ea typeface="宋体" panose="02010600030101010101" pitchFamily="2" charset="-122"/>
                </a:rPr>
                <a:t>锗</a:t>
              </a:r>
              <a:endParaRPr lang="zh-CN" altLang="en-US" sz="2000" b="1" dirty="0">
                <a:solidFill>
                  <a:srgbClr val="0000FF"/>
                </a:solidFill>
                <a:latin typeface="Times New Roman" panose="02020603050405020304" pitchFamily="18" charset="0"/>
                <a:ea typeface="宋体" panose="02010600030101010101" pitchFamily="2" charset="-122"/>
              </a:endParaRPr>
            </a:p>
          </p:txBody>
        </p:sp>
      </p:grpSp>
      <p:sp>
        <p:nvSpPr>
          <p:cNvPr id="27732" name="Rectangle 84"/>
          <p:cNvSpPr/>
          <p:nvPr/>
        </p:nvSpPr>
        <p:spPr>
          <a:xfrm>
            <a:off x="5638800" y="1989138"/>
            <a:ext cx="3505200" cy="534035"/>
          </a:xfrm>
          <a:prstGeom prst="rect">
            <a:avLst/>
          </a:prstGeom>
          <a:noFill/>
          <a:ln w="27051">
            <a:noFill/>
          </a:ln>
        </p:spPr>
        <p:txBody>
          <a:bodyPr anchor="t" anchorCtr="0">
            <a:spAutoFit/>
          </a:bodyPr>
          <a:p>
            <a:pPr eaLnBrk="0" hangingPunct="0">
              <a:lnSpc>
                <a:spcPct val="120000"/>
              </a:lnSpc>
              <a:spcBef>
                <a:spcPct val="50000"/>
              </a:spcBef>
            </a:pPr>
            <a:r>
              <a:rPr lang="en-US" altLang="zh-CN" sz="2000" b="1" dirty="0">
                <a:solidFill>
                  <a:srgbClr val="FF3300"/>
                </a:solidFill>
                <a:latin typeface="Times New Roman" panose="02020603050405020304" pitchFamily="18" charset="0"/>
                <a:ea typeface="宋体" panose="02010600030101010101" pitchFamily="2" charset="-122"/>
              </a:rPr>
              <a:t>   </a:t>
            </a:r>
            <a:r>
              <a:rPr lang="zh-CN" altLang="en-US" sz="2400" b="1" dirty="0">
                <a:solidFill>
                  <a:srgbClr val="0000FF"/>
                </a:solidFill>
                <a:latin typeface="Times New Roman" panose="02020603050405020304" pitchFamily="18" charset="0"/>
                <a:ea typeface="宋体" panose="02010600030101010101" pitchFamily="2" charset="-122"/>
              </a:rPr>
              <a:t>硅：</a:t>
            </a:r>
            <a:r>
              <a:rPr lang="en-US" altLang="zh-CN" sz="2400" b="1" dirty="0">
                <a:solidFill>
                  <a:srgbClr val="0000FF"/>
                </a:solidFill>
                <a:latin typeface="Times New Roman" panose="02020603050405020304" pitchFamily="18" charset="0"/>
                <a:ea typeface="宋体" panose="02010600030101010101" pitchFamily="2" charset="-122"/>
              </a:rPr>
              <a:t>0.7 V    </a:t>
            </a:r>
            <a:r>
              <a:rPr lang="zh-CN" altLang="en-US" sz="2400" b="1" dirty="0">
                <a:solidFill>
                  <a:srgbClr val="0000FF"/>
                </a:solidFill>
                <a:latin typeface="Times New Roman" panose="02020603050405020304" pitchFamily="18" charset="0"/>
                <a:ea typeface="宋体" panose="02010600030101010101" pitchFamily="2" charset="-122"/>
              </a:rPr>
              <a:t>锗：</a:t>
            </a:r>
            <a:r>
              <a:rPr lang="en-US" altLang="zh-CN" sz="2400" b="1" dirty="0">
                <a:solidFill>
                  <a:srgbClr val="0000FF"/>
                </a:solidFill>
                <a:latin typeface="Times New Roman" panose="02020603050405020304" pitchFamily="18" charset="0"/>
                <a:ea typeface="宋体" panose="02010600030101010101" pitchFamily="2" charset="-122"/>
              </a:rPr>
              <a:t>0.3V</a:t>
            </a:r>
            <a:endParaRPr lang="en-US" altLang="zh-CN" sz="2400" b="1" dirty="0">
              <a:solidFill>
                <a:srgbClr val="0000FF"/>
              </a:solidFill>
              <a:latin typeface="Times New Roman" panose="02020603050405020304" pitchFamily="18" charset="0"/>
              <a:ea typeface="宋体" panose="02010600030101010101" pitchFamily="2" charset="-122"/>
            </a:endParaRPr>
          </a:p>
        </p:txBody>
      </p:sp>
      <p:grpSp>
        <p:nvGrpSpPr>
          <p:cNvPr id="54353" name="Group 92"/>
          <p:cNvGrpSpPr/>
          <p:nvPr/>
        </p:nvGrpSpPr>
        <p:grpSpPr>
          <a:xfrm>
            <a:off x="0" y="384175"/>
            <a:ext cx="9144000" cy="644525"/>
            <a:chOff x="0" y="303"/>
            <a:chExt cx="5760" cy="406"/>
          </a:xfrm>
        </p:grpSpPr>
        <p:sp>
          <p:nvSpPr>
            <p:cNvPr id="54354" name="Text Box 93"/>
            <p:cNvSpPr txBox="1"/>
            <p:nvPr/>
          </p:nvSpPr>
          <p:spPr>
            <a:xfrm>
              <a:off x="158" y="303"/>
              <a:ext cx="4343" cy="368"/>
            </a:xfrm>
            <a:prstGeom prst="rect">
              <a:avLst/>
            </a:prstGeom>
            <a:noFill/>
            <a:ln w="9525">
              <a:noFill/>
            </a:ln>
          </p:spPr>
          <p:txBody>
            <a:bodyPr wrap="square" anchor="ctr"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1.2.1</a:t>
              </a:r>
              <a:r>
                <a:rPr lang="zh-CN" altLang="en-US" sz="3200" b="1" dirty="0">
                  <a:solidFill>
                    <a:srgbClr val="FF0000"/>
                  </a:solidFill>
                  <a:latin typeface="黑体" panose="02010609060101010101" pitchFamily="2" charset="-122"/>
                  <a:ea typeface="黑体" panose="02010609060101010101" pitchFamily="2" charset="-122"/>
                </a:rPr>
                <a:t>二极管的符号、特性与参数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4355" name="Line 94"/>
            <p:cNvSpPr/>
            <p:nvPr/>
          </p:nvSpPr>
          <p:spPr>
            <a:xfrm>
              <a:off x="0" y="709"/>
              <a:ext cx="576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54356" name="Rectangle 95"/>
          <p:cNvSpPr/>
          <p:nvPr/>
        </p:nvSpPr>
        <p:spPr>
          <a:xfrm>
            <a:off x="499110" y="1398588"/>
            <a:ext cx="2687638" cy="521970"/>
          </a:xfrm>
          <a:prstGeom prst="rect">
            <a:avLst/>
          </a:prstGeom>
          <a:noFill/>
          <a:ln w="9525">
            <a:noFill/>
          </a:ln>
        </p:spPr>
        <p:txBody>
          <a:bodyPr wrap="square" anchor="t" anchorCtr="0">
            <a:spAutoFit/>
          </a:bodyPr>
          <a:p>
            <a:pPr eaLnBrk="0" hangingPunct="0"/>
            <a:r>
              <a:rPr lang="zh-CN" altLang="en-US" sz="2800" b="1" dirty="0">
                <a:solidFill>
                  <a:srgbClr val="0000FF"/>
                </a:solidFill>
                <a:latin typeface="Arial" panose="020B0604020202020204" pitchFamily="34" charset="0"/>
                <a:ea typeface="黑体" panose="02010609060101010101" pitchFamily="2" charset="-122"/>
              </a:rPr>
              <a:t>伏安特性曲线</a:t>
            </a:r>
            <a:endParaRPr lang="zh-CN" altLang="en-US" sz="2800" b="1" dirty="0">
              <a:solidFill>
                <a:srgbClr val="0000FF"/>
              </a:solidFill>
              <a:latin typeface="Arial" panose="020B0604020202020204" pitchFamily="34" charset="0"/>
              <a:ea typeface="黑体" panose="02010609060101010101" pitchFamily="2" charset="-122"/>
            </a:endParaRPr>
          </a:p>
        </p:txBody>
      </p:sp>
      <p:sp>
        <p:nvSpPr>
          <p:cNvPr id="87" name="矩形 86"/>
          <p:cNvSpPr/>
          <p:nvPr/>
        </p:nvSpPr>
        <p:spPr>
          <a:xfrm>
            <a:off x="3929063" y="2214563"/>
            <a:ext cx="379095" cy="368300"/>
          </a:xfrm>
          <a:prstGeom prst="rect">
            <a:avLst/>
          </a:prstGeom>
          <a:noFill/>
          <a:ln w="9525">
            <a:noFill/>
          </a:ln>
        </p:spPr>
        <p:txBody>
          <a:bodyPr wrap="none" anchor="t" anchorCtr="0">
            <a:spAutoFit/>
          </a:bodyPr>
          <a:p>
            <a:r>
              <a:rPr lang="en-US" altLang="zh-CN" b="1" i="1" dirty="0">
                <a:solidFill>
                  <a:srgbClr val="0000FF"/>
                </a:solidFill>
                <a:latin typeface="Times New Roman" panose="02020603050405020304" pitchFamily="18" charset="0"/>
                <a:ea typeface="黑体" panose="02010609060101010101" pitchFamily="2" charset="-122"/>
              </a:rPr>
              <a:t>I</a:t>
            </a:r>
            <a:r>
              <a:rPr lang="en-US" altLang="zh-CN" b="1" baseline="-25000" dirty="0">
                <a:solidFill>
                  <a:srgbClr val="0000FF"/>
                </a:solidFill>
                <a:latin typeface="Times New Roman" panose="02020603050405020304" pitchFamily="18" charset="0"/>
                <a:ea typeface="黑体" panose="02010609060101010101" pitchFamily="2" charset="-122"/>
              </a:rPr>
              <a:t>R</a:t>
            </a:r>
            <a:endParaRPr lang="zh-CN" altLang="en-US" dirty="0">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linds(horizontal)">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wipe(up)">
                                      <p:cBhvr>
                                        <p:cTn id="22" dur="500"/>
                                        <p:tgtEl>
                                          <p:spTgt spid="276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655"/>
                                        </p:tgtEl>
                                        <p:attrNameLst>
                                          <p:attrName>style.visibility</p:attrName>
                                        </p:attrNameLst>
                                      </p:cBhvr>
                                      <p:to>
                                        <p:strVal val="visible"/>
                                      </p:to>
                                    </p:set>
                                    <p:animEffect transition="in" filter="blinds(horizontal)">
                                      <p:cBhvr>
                                        <p:cTn id="27" dur="500"/>
                                        <p:tgtEl>
                                          <p:spTgt spid="276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blinds(horizontal)">
                                      <p:cBhvr>
                                        <p:cTn id="32" dur="500"/>
                                        <p:tgtEl>
                                          <p:spTgt spid="276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662"/>
                                        </p:tgtEl>
                                        <p:attrNameLst>
                                          <p:attrName>style.visibility</p:attrName>
                                        </p:attrNameLst>
                                      </p:cBhvr>
                                      <p:to>
                                        <p:strVal val="visible"/>
                                      </p:to>
                                    </p:set>
                                    <p:animEffect transition="in" filter="blinds(horizontal)">
                                      <p:cBhvr>
                                        <p:cTn id="37" dur="500"/>
                                        <p:tgtEl>
                                          <p:spTgt spid="2766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51"/>
                                        </p:tgtEl>
                                        <p:attrNameLst>
                                          <p:attrName>style.visibility</p:attrName>
                                        </p:attrNameLst>
                                      </p:cBhvr>
                                      <p:to>
                                        <p:strVal val="visible"/>
                                      </p:to>
                                    </p:set>
                                    <p:animEffect transition="in" filter="blinds(horizontal)">
                                      <p:cBhvr>
                                        <p:cTn id="42" dur="500"/>
                                        <p:tgtEl>
                                          <p:spTgt spid="276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7654"/>
                                        </p:tgtEl>
                                        <p:attrNameLst>
                                          <p:attrName>style.visibility</p:attrName>
                                        </p:attrNameLst>
                                      </p:cBhvr>
                                      <p:to>
                                        <p:strVal val="visible"/>
                                      </p:to>
                                    </p:set>
                                    <p:animEffect transition="in" filter="wipe(up)">
                                      <p:cBhvr>
                                        <p:cTn id="47" dur="500"/>
                                        <p:tgtEl>
                                          <p:spTgt spid="276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657"/>
                                        </p:tgtEl>
                                        <p:attrNameLst>
                                          <p:attrName>style.visibility</p:attrName>
                                        </p:attrNameLst>
                                      </p:cBhvr>
                                      <p:to>
                                        <p:strVal val="visible"/>
                                      </p:to>
                                    </p:set>
                                    <p:animEffect transition="in" filter="blinds(horizontal)">
                                      <p:cBhvr>
                                        <p:cTn id="52" dur="500"/>
                                        <p:tgtEl>
                                          <p:spTgt spid="2765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732"/>
                                        </p:tgtEl>
                                        <p:attrNameLst>
                                          <p:attrName>style.visibility</p:attrName>
                                        </p:attrNameLst>
                                      </p:cBhvr>
                                      <p:to>
                                        <p:strVal val="visible"/>
                                      </p:to>
                                    </p:set>
                                    <p:animEffect transition="in" filter="blinds(horizontal)">
                                      <p:cBhvr>
                                        <p:cTn id="57" dur="500"/>
                                        <p:tgtEl>
                                          <p:spTgt spid="277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661"/>
                                        </p:tgtEl>
                                        <p:attrNameLst>
                                          <p:attrName>style.visibility</p:attrName>
                                        </p:attrNameLst>
                                      </p:cBhvr>
                                      <p:to>
                                        <p:strVal val="visible"/>
                                      </p:to>
                                    </p:set>
                                    <p:animEffect transition="in" filter="blinds(horizontal)">
                                      <p:cBhvr>
                                        <p:cTn id="62" dur="500"/>
                                        <p:tgtEl>
                                          <p:spTgt spid="2766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linds(horizont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p:cTn id="77" dur="500" fill="hold"/>
                                        <p:tgtEl>
                                          <p:spTgt spid="87"/>
                                        </p:tgtEl>
                                        <p:attrNameLst>
                                          <p:attrName>ppt_x</p:attrName>
                                        </p:attrNameLst>
                                      </p:cBhvr>
                                      <p:tavLst>
                                        <p:tav tm="0">
                                          <p:val>
                                            <p:strVal val="#ppt_x"/>
                                          </p:val>
                                        </p:tav>
                                        <p:tav tm="100000">
                                          <p:val>
                                            <p:strVal val="#ppt_x"/>
                                          </p:val>
                                        </p:tav>
                                      </p:tavLst>
                                    </p:anim>
                                    <p:anim calcmode="lin" valueType="num">
                                      <p:cBhvr>
                                        <p:cTn id="7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blinds(horizontal)">
                                      <p:cBhvr>
                                        <p:cTn id="83" dur="500"/>
                                        <p:tgtEl>
                                          <p:spTgt spid="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blinds(horizontal)">
                                      <p:cBhvr>
                                        <p:cTn id="8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7" grpId="0"/>
      <p:bldP spid="27661" grpId="0"/>
      <p:bldP spid="27662" grpId="0"/>
      <p:bldP spid="27732" grpId="0"/>
      <p:bldP spid="8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Text Box 3"/>
          <p:cNvSpPr txBox="1"/>
          <p:nvPr/>
        </p:nvSpPr>
        <p:spPr>
          <a:xfrm>
            <a:off x="214313" y="2000250"/>
            <a:ext cx="4257675" cy="521970"/>
          </a:xfrm>
          <a:prstGeom prst="rect">
            <a:avLst/>
          </a:prstGeom>
          <a:noFill/>
          <a:ln w="9525">
            <a:noFill/>
          </a:ln>
        </p:spPr>
        <p:txBody>
          <a:bodyPr anchor="t" anchorCtr="0">
            <a:spAutoFit/>
          </a:bodyPr>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dirty="0">
                <a:solidFill>
                  <a:srgbClr val="0000FF"/>
                </a:solidFill>
                <a:latin typeface="黑体" panose="02010609060101010101" pitchFamily="2" charset="-122"/>
                <a:ea typeface="黑体" panose="02010609060101010101" pitchFamily="2" charset="-122"/>
              </a:rPr>
              <a:t>1</a:t>
            </a:r>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dirty="0">
                <a:solidFill>
                  <a:srgbClr val="0000FF"/>
                </a:solidFill>
                <a:latin typeface="黑体" panose="02010609060101010101" pitchFamily="2" charset="-122"/>
                <a:ea typeface="黑体" panose="02010609060101010101" pitchFamily="2" charset="-122"/>
              </a:rPr>
              <a:t> </a:t>
            </a:r>
            <a:r>
              <a:rPr lang="zh-CN" altLang="en-US" sz="2800" b="1" dirty="0">
                <a:solidFill>
                  <a:srgbClr val="0000FF"/>
                </a:solidFill>
                <a:latin typeface="黑体" panose="02010609060101010101" pitchFamily="2" charset="-122"/>
                <a:ea typeface="黑体" panose="02010609060101010101" pitchFamily="2" charset="-122"/>
              </a:rPr>
              <a:t>最大整流电流</a:t>
            </a:r>
            <a:r>
              <a:rPr lang="en-US" altLang="zh-CN" sz="2800" b="1" i="1" dirty="0">
                <a:solidFill>
                  <a:srgbClr val="0000FF"/>
                </a:solidFill>
                <a:latin typeface="Times New Roman" panose="02020603050405020304" pitchFamily="18" charset="0"/>
                <a:ea typeface="黑体" panose="02010609060101010101" pitchFamily="2" charset="-122"/>
              </a:rPr>
              <a:t>I</a:t>
            </a:r>
            <a:r>
              <a:rPr lang="en-US" altLang="zh-CN" sz="2800" b="1" baseline="-25000" dirty="0">
                <a:solidFill>
                  <a:srgbClr val="0000FF"/>
                </a:solidFill>
                <a:latin typeface="Times New Roman" panose="02020603050405020304" pitchFamily="18" charset="0"/>
                <a:ea typeface="黑体" panose="02010609060101010101" pitchFamily="2" charset="-122"/>
              </a:rPr>
              <a:t>F——</a:t>
            </a:r>
            <a:endParaRPr lang="en-US" altLang="zh-CN" sz="2400" dirty="0">
              <a:solidFill>
                <a:srgbClr val="0000FF"/>
              </a:solidFill>
              <a:latin typeface="黑体" panose="02010609060101010101" pitchFamily="2" charset="-122"/>
              <a:ea typeface="黑体" panose="02010609060101010101" pitchFamily="2" charset="-122"/>
            </a:endParaRPr>
          </a:p>
        </p:txBody>
      </p:sp>
      <p:sp>
        <p:nvSpPr>
          <p:cNvPr id="29700" name="Oval 4"/>
          <p:cNvSpPr/>
          <p:nvPr/>
        </p:nvSpPr>
        <p:spPr>
          <a:xfrm>
            <a:off x="4572000" y="1196975"/>
            <a:ext cx="4244975" cy="1730375"/>
          </a:xfrm>
          <a:prstGeom prst="ellipse">
            <a:avLst/>
          </a:prstGeom>
          <a:solidFill>
            <a:schemeClr val="bg1"/>
          </a:solidFill>
          <a:ln w="28575" cap="flat" cmpd="sng">
            <a:solidFill>
              <a:srgbClr val="CC66FF"/>
            </a:solidFill>
            <a:prstDash val="solid"/>
            <a:round/>
            <a:headEnd type="none" w="med" len="med"/>
            <a:tailEnd type="none" w="med" len="med"/>
          </a:ln>
        </p:spPr>
        <p:txBody>
          <a:bodyPr wrap="none" anchor="ctr" anchorCtr="0"/>
          <a:p>
            <a:pPr algn="ctr"/>
            <a:r>
              <a:rPr lang="en-US" altLang="zh-CN" sz="2400" b="1" dirty="0">
                <a:solidFill>
                  <a:schemeClr val="tx1">
                    <a:lumMod val="50000"/>
                  </a:schemeClr>
                </a:solidFill>
                <a:latin typeface="黑体" panose="02010609060101010101" pitchFamily="2" charset="-122"/>
                <a:ea typeface="黑体" panose="02010609060101010101" pitchFamily="2" charset="-122"/>
              </a:rPr>
              <a:t> </a:t>
            </a:r>
            <a:r>
              <a:rPr lang="zh-CN" altLang="en-US" sz="2400" b="1" dirty="0">
                <a:solidFill>
                  <a:schemeClr val="tx1">
                    <a:lumMod val="50000"/>
                  </a:schemeClr>
                </a:solidFill>
                <a:latin typeface="黑体" panose="02010609060101010101" pitchFamily="2" charset="-122"/>
                <a:ea typeface="黑体" panose="02010609060101010101" pitchFamily="2" charset="-122"/>
              </a:rPr>
              <a:t>二极管长期连续工</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a:p>
            <a:pPr algn="ctr"/>
            <a:r>
              <a:rPr lang="zh-CN" altLang="en-US" sz="2400" b="1" dirty="0">
                <a:solidFill>
                  <a:schemeClr val="tx1">
                    <a:lumMod val="50000"/>
                  </a:schemeClr>
                </a:solidFill>
                <a:latin typeface="黑体" panose="02010609060101010101" pitchFamily="2" charset="-122"/>
                <a:ea typeface="黑体" panose="02010609060101010101" pitchFamily="2" charset="-122"/>
              </a:rPr>
              <a:t> 作时，允许通过二</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a:p>
            <a:pPr algn="ctr"/>
            <a:r>
              <a:rPr lang="zh-CN" altLang="en-US" sz="2400" b="1" dirty="0">
                <a:solidFill>
                  <a:schemeClr val="tx1">
                    <a:lumMod val="50000"/>
                  </a:schemeClr>
                </a:solidFill>
                <a:latin typeface="黑体" panose="02010609060101010101" pitchFamily="2" charset="-122"/>
                <a:ea typeface="黑体" panose="02010609060101010101" pitchFamily="2" charset="-122"/>
              </a:rPr>
              <a:t>极管的最大整流</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a:p>
            <a:pPr algn="ctr"/>
            <a:r>
              <a:rPr lang="zh-CN" altLang="en-US" sz="2400" b="1" dirty="0">
                <a:solidFill>
                  <a:schemeClr val="tx1">
                    <a:lumMod val="50000"/>
                  </a:schemeClr>
                </a:solidFill>
                <a:latin typeface="黑体" panose="02010609060101010101" pitchFamily="2" charset="-122"/>
                <a:ea typeface="黑体" panose="02010609060101010101" pitchFamily="2" charset="-122"/>
              </a:rPr>
              <a:t>电流的平均值。</a:t>
            </a:r>
            <a:endParaRPr lang="zh-CN" altLang="en-US" sz="2400" b="1" dirty="0">
              <a:solidFill>
                <a:schemeClr val="tx1">
                  <a:lumMod val="50000"/>
                </a:schemeClr>
              </a:solidFill>
              <a:latin typeface="黑体" panose="02010609060101010101" pitchFamily="2" charset="-122"/>
              <a:ea typeface="黑体" panose="02010609060101010101" pitchFamily="2" charset="-122"/>
            </a:endParaRPr>
          </a:p>
        </p:txBody>
      </p:sp>
      <p:sp>
        <p:nvSpPr>
          <p:cNvPr id="29701" name="Text Box 5"/>
          <p:cNvSpPr txBox="1"/>
          <p:nvPr/>
        </p:nvSpPr>
        <p:spPr>
          <a:xfrm>
            <a:off x="213995" y="2786063"/>
            <a:ext cx="5286375" cy="521970"/>
          </a:xfrm>
          <a:prstGeom prst="rect">
            <a:avLst/>
          </a:prstGeom>
          <a:noFill/>
          <a:ln w="9525">
            <a:noFill/>
          </a:ln>
        </p:spPr>
        <p:txBody>
          <a:bodyPr anchor="t" anchorCtr="0">
            <a:spAutoFit/>
          </a:bodyPr>
          <a:p>
            <a:pPr>
              <a:spcBef>
                <a:spcPct val="50000"/>
              </a:spcBef>
            </a:pPr>
            <a:r>
              <a:rPr lang="zh-CN" altLang="en-US" sz="2800" b="1" dirty="0">
                <a:solidFill>
                  <a:srgbClr val="0000FF"/>
                </a:solidFill>
                <a:latin typeface="Times New Roman" panose="02020603050405020304" pitchFamily="18" charset="0"/>
                <a:ea typeface="黑体" panose="02010609060101010101" pitchFamily="2" charset="-122"/>
              </a:rPr>
              <a:t>（</a:t>
            </a:r>
            <a:r>
              <a:rPr lang="en-US" altLang="zh-CN" sz="2800" b="1" dirty="0">
                <a:solidFill>
                  <a:srgbClr val="0000FF"/>
                </a:solidFill>
                <a:latin typeface="Times New Roman" panose="02020603050405020304" pitchFamily="18" charset="0"/>
                <a:ea typeface="黑体" panose="02010609060101010101" pitchFamily="2" charset="-122"/>
              </a:rPr>
              <a:t>2</a:t>
            </a:r>
            <a:r>
              <a:rPr lang="zh-CN" altLang="en-US" sz="2800" b="1" dirty="0">
                <a:solidFill>
                  <a:srgbClr val="0000FF"/>
                </a:solidFill>
                <a:latin typeface="Times New Roman" panose="02020603050405020304" pitchFamily="18" charset="0"/>
                <a:ea typeface="黑体" panose="02010609060101010101" pitchFamily="2" charset="-122"/>
              </a:rPr>
              <a:t>）</a:t>
            </a:r>
            <a:r>
              <a:rPr lang="en-US" altLang="zh-CN" sz="2800" b="1" dirty="0">
                <a:solidFill>
                  <a:srgbClr val="0000FF"/>
                </a:solidFill>
                <a:latin typeface="Times New Roman" panose="02020603050405020304" pitchFamily="18" charset="0"/>
                <a:ea typeface="黑体" panose="02010609060101010101" pitchFamily="2" charset="-122"/>
              </a:rPr>
              <a:t> </a:t>
            </a:r>
            <a:r>
              <a:rPr lang="zh-CN" altLang="en-US" sz="2800" b="1" dirty="0">
                <a:solidFill>
                  <a:srgbClr val="0000FF"/>
                </a:solidFill>
                <a:latin typeface="Times New Roman" panose="02020603050405020304" pitchFamily="18" charset="0"/>
                <a:ea typeface="黑体" panose="02010609060101010101" pitchFamily="2" charset="-122"/>
              </a:rPr>
              <a:t>最高反</a:t>
            </a:r>
            <a:r>
              <a:rPr lang="zh-CN" altLang="en-US" sz="2800" b="1" dirty="0">
                <a:solidFill>
                  <a:srgbClr val="0000FF"/>
                </a:solidFill>
                <a:latin typeface="黑体" panose="02010609060101010101" pitchFamily="2" charset="-122"/>
                <a:ea typeface="黑体" panose="02010609060101010101" pitchFamily="2" charset="-122"/>
              </a:rPr>
              <a:t>向工作电压</a:t>
            </a:r>
            <a:r>
              <a:rPr lang="en-US" altLang="zh-CN" sz="2800" b="1" i="1" dirty="0">
                <a:solidFill>
                  <a:srgbClr val="0000FF"/>
                </a:solidFill>
                <a:latin typeface="Times New Roman" panose="02020603050405020304" pitchFamily="18" charset="0"/>
                <a:ea typeface="黑体" panose="02010609060101010101" pitchFamily="2" charset="-122"/>
              </a:rPr>
              <a:t>U</a:t>
            </a:r>
            <a:r>
              <a:rPr lang="en-US" altLang="zh-CN" sz="2800" b="1" baseline="-25000" dirty="0">
                <a:solidFill>
                  <a:srgbClr val="0000FF"/>
                </a:solidFill>
                <a:latin typeface="Times New Roman" panose="02020603050405020304" pitchFamily="18" charset="0"/>
                <a:ea typeface="黑体" panose="02010609060101010101" pitchFamily="2" charset="-122"/>
              </a:rPr>
              <a:t>RM——</a:t>
            </a:r>
            <a:endParaRPr lang="en-US" altLang="zh-CN" sz="2400" b="1" i="1" dirty="0">
              <a:solidFill>
                <a:srgbClr val="0000FF"/>
              </a:solidFill>
              <a:latin typeface="黑体" panose="02010609060101010101" pitchFamily="2" charset="-122"/>
              <a:ea typeface="黑体" panose="02010609060101010101" pitchFamily="2" charset="-122"/>
            </a:endParaRPr>
          </a:p>
        </p:txBody>
      </p:sp>
      <p:sp>
        <p:nvSpPr>
          <p:cNvPr id="29702" name="Oval 6"/>
          <p:cNvSpPr/>
          <p:nvPr/>
        </p:nvSpPr>
        <p:spPr>
          <a:xfrm>
            <a:off x="4787900" y="2997200"/>
            <a:ext cx="4114800" cy="1685925"/>
          </a:xfrm>
          <a:prstGeom prst="ellipse">
            <a:avLst/>
          </a:prstGeom>
          <a:solidFill>
            <a:schemeClr val="bg1"/>
          </a:solidFill>
          <a:ln w="28575" cap="flat" cmpd="sng">
            <a:solidFill>
              <a:srgbClr val="FFCC00"/>
            </a:solidFill>
            <a:prstDash val="solid"/>
            <a:round/>
            <a:headEnd type="none" w="med" len="med"/>
            <a:tailEnd type="none" w="med" len="med"/>
          </a:ln>
        </p:spPr>
        <p:txBody>
          <a:bodyPr wrap="none" anchor="ctr" anchorCtr="0"/>
          <a:p>
            <a:pPr algn="ctr"/>
            <a:r>
              <a:rPr lang="en-US" altLang="zh-CN" sz="2400" dirty="0">
                <a:latin typeface="黑体" panose="02010609060101010101" pitchFamily="2" charset="-122"/>
                <a:ea typeface="黑体" panose="02010609060101010101" pitchFamily="2" charset="-122"/>
              </a:rPr>
              <a:t> </a:t>
            </a:r>
            <a:r>
              <a:rPr lang="zh-CN" altLang="en-US" sz="2400" b="1" dirty="0">
                <a:solidFill>
                  <a:srgbClr val="000000"/>
                </a:solidFill>
                <a:latin typeface="黑体" panose="02010609060101010101" pitchFamily="2" charset="-122"/>
                <a:ea typeface="黑体" panose="02010609060101010101" pitchFamily="2" charset="-122"/>
              </a:rPr>
              <a:t>二极管正常工作时</a:t>
            </a:r>
            <a:endParaRPr lang="zh-CN" altLang="en-US" sz="2400" b="1" dirty="0">
              <a:solidFill>
                <a:srgbClr val="000000"/>
              </a:solidFill>
              <a:latin typeface="黑体" panose="02010609060101010101" pitchFamily="2" charset="-122"/>
              <a:ea typeface="黑体" panose="02010609060101010101" pitchFamily="2" charset="-122"/>
            </a:endParaRPr>
          </a:p>
          <a:p>
            <a:pPr algn="ctr"/>
            <a:r>
              <a:rPr lang="zh-CN" altLang="en-US" sz="2400" b="1" dirty="0">
                <a:solidFill>
                  <a:srgbClr val="000000"/>
                </a:solidFill>
                <a:latin typeface="黑体" panose="02010609060101010101" pitchFamily="2" charset="-122"/>
                <a:ea typeface="黑体" panose="02010609060101010101" pitchFamily="2" charset="-122"/>
              </a:rPr>
              <a:t>允许加的最高反向</a:t>
            </a:r>
            <a:endParaRPr lang="zh-CN" altLang="en-US" sz="2400" b="1" dirty="0">
              <a:solidFill>
                <a:srgbClr val="000000"/>
              </a:solidFill>
              <a:latin typeface="黑体" panose="02010609060101010101" pitchFamily="2" charset="-122"/>
              <a:ea typeface="黑体" panose="02010609060101010101" pitchFamily="2" charset="-122"/>
            </a:endParaRPr>
          </a:p>
          <a:p>
            <a:pPr algn="ctr"/>
            <a:r>
              <a:rPr lang="zh-CN" altLang="en-US" sz="2400" b="1" dirty="0">
                <a:solidFill>
                  <a:srgbClr val="000000"/>
                </a:solidFill>
                <a:latin typeface="黑体" panose="02010609060101010101" pitchFamily="2" charset="-122"/>
                <a:ea typeface="黑体" panose="02010609060101010101" pitchFamily="2" charset="-122"/>
              </a:rPr>
              <a:t>   电压（</a:t>
            </a:r>
            <a:r>
              <a:rPr lang="en-US" altLang="zh-CN" sz="2400" b="1" i="1" dirty="0">
                <a:solidFill>
                  <a:srgbClr val="FF0000"/>
                </a:solidFill>
                <a:latin typeface="Times New Roman" panose="02020603050405020304" pitchFamily="18" charset="0"/>
                <a:ea typeface="黑体" panose="02010609060101010101" pitchFamily="2" charset="-122"/>
              </a:rPr>
              <a:t>U</a:t>
            </a:r>
            <a:r>
              <a:rPr lang="en-US" altLang="zh-CN" sz="2400" b="1" baseline="-25000" dirty="0">
                <a:solidFill>
                  <a:srgbClr val="FF0000"/>
                </a:solidFill>
                <a:latin typeface="Times New Roman" panose="02020603050405020304" pitchFamily="18" charset="0"/>
                <a:ea typeface="黑体" panose="02010609060101010101" pitchFamily="2" charset="-122"/>
              </a:rPr>
              <a:t>BR</a:t>
            </a:r>
            <a:r>
              <a:rPr lang="zh-CN" altLang="en-US" sz="2400" b="1" dirty="0">
                <a:solidFill>
                  <a:srgbClr val="FF0000"/>
                </a:solidFill>
                <a:latin typeface="黑体" panose="02010609060101010101" pitchFamily="2" charset="-122"/>
                <a:ea typeface="黑体" panose="02010609060101010101" pitchFamily="2" charset="-122"/>
              </a:rPr>
              <a:t>的一半）</a:t>
            </a:r>
            <a:r>
              <a:rPr lang="zh-CN" altLang="en-US" sz="2400" b="1" dirty="0">
                <a:solidFill>
                  <a:srgbClr val="000000"/>
                </a:solidFill>
                <a:latin typeface="黑体" panose="02010609060101010101" pitchFamily="2" charset="-122"/>
                <a:ea typeface="黑体" panose="02010609060101010101" pitchFamily="2" charset="-122"/>
              </a:rPr>
              <a:t>。</a:t>
            </a:r>
            <a:endParaRPr lang="zh-CN" altLang="en-US" sz="2400" b="1" dirty="0">
              <a:latin typeface="黑体" panose="02010609060101010101" pitchFamily="2" charset="-122"/>
              <a:ea typeface="黑体" panose="02010609060101010101" pitchFamily="2" charset="-122"/>
            </a:endParaRPr>
          </a:p>
        </p:txBody>
      </p:sp>
      <p:sp>
        <p:nvSpPr>
          <p:cNvPr id="29703" name="Text Box 7"/>
          <p:cNvSpPr txBox="1"/>
          <p:nvPr/>
        </p:nvSpPr>
        <p:spPr>
          <a:xfrm>
            <a:off x="213678" y="3643313"/>
            <a:ext cx="3962400" cy="521970"/>
          </a:xfrm>
          <a:prstGeom prst="rect">
            <a:avLst/>
          </a:prstGeom>
          <a:noFill/>
          <a:ln w="9525">
            <a:noFill/>
          </a:ln>
        </p:spPr>
        <p:txBody>
          <a:bodyPr anchor="t" anchorCtr="0">
            <a:spAutoFit/>
          </a:bodyPr>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dirty="0">
                <a:solidFill>
                  <a:srgbClr val="0000FF"/>
                </a:solidFill>
                <a:latin typeface="黑体" panose="02010609060101010101" pitchFamily="2" charset="-122"/>
                <a:ea typeface="黑体" panose="02010609060101010101" pitchFamily="2" charset="-122"/>
              </a:rPr>
              <a:t>3</a:t>
            </a:r>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dirty="0">
                <a:solidFill>
                  <a:srgbClr val="0000FF"/>
                </a:solidFill>
                <a:latin typeface="黑体" panose="02010609060101010101" pitchFamily="2" charset="-122"/>
                <a:ea typeface="黑体" panose="02010609060101010101" pitchFamily="2" charset="-122"/>
              </a:rPr>
              <a:t> </a:t>
            </a:r>
            <a:r>
              <a:rPr lang="zh-CN" altLang="en-US" sz="2800" b="1" dirty="0">
                <a:solidFill>
                  <a:srgbClr val="0000FF"/>
                </a:solidFill>
                <a:latin typeface="黑体" panose="02010609060101010101" pitchFamily="2" charset="-122"/>
                <a:ea typeface="黑体" panose="02010609060101010101" pitchFamily="2" charset="-122"/>
              </a:rPr>
              <a:t>反向电流</a:t>
            </a:r>
            <a:r>
              <a:rPr lang="en-US" altLang="zh-CN" sz="2800" b="1" i="1" dirty="0">
                <a:solidFill>
                  <a:srgbClr val="0000FF"/>
                </a:solidFill>
                <a:latin typeface="Times New Roman" panose="02020603050405020304" pitchFamily="18" charset="0"/>
                <a:ea typeface="黑体" panose="02010609060101010101" pitchFamily="2" charset="-122"/>
              </a:rPr>
              <a:t>I</a:t>
            </a:r>
            <a:r>
              <a:rPr lang="en-US" altLang="zh-CN" sz="2800" b="1" baseline="-25000" dirty="0">
                <a:solidFill>
                  <a:srgbClr val="0000FF"/>
                </a:solidFill>
                <a:latin typeface="Times New Roman" panose="02020603050405020304" pitchFamily="18" charset="0"/>
                <a:ea typeface="黑体" panose="02010609060101010101" pitchFamily="2" charset="-122"/>
              </a:rPr>
              <a:t>R——</a:t>
            </a:r>
            <a:endParaRPr lang="en-US" altLang="zh-CN" sz="2800" b="1" dirty="0">
              <a:solidFill>
                <a:srgbClr val="0000FF"/>
              </a:solidFill>
              <a:latin typeface="黑体" panose="02010609060101010101" pitchFamily="2" charset="-122"/>
              <a:ea typeface="黑体" panose="02010609060101010101" pitchFamily="2" charset="-122"/>
            </a:endParaRPr>
          </a:p>
        </p:txBody>
      </p:sp>
      <p:sp>
        <p:nvSpPr>
          <p:cNvPr id="29704" name="Text Box 8"/>
          <p:cNvSpPr txBox="1"/>
          <p:nvPr/>
        </p:nvSpPr>
        <p:spPr>
          <a:xfrm>
            <a:off x="539115" y="4867910"/>
            <a:ext cx="8202930" cy="1986280"/>
          </a:xfrm>
          <a:prstGeom prst="rect">
            <a:avLst/>
          </a:prstGeom>
          <a:solidFill>
            <a:schemeClr val="bg1"/>
          </a:solidFill>
          <a:ln w="28575" cap="flat" cmpd="sng">
            <a:solidFill>
              <a:srgbClr val="33CC33"/>
            </a:solidFill>
            <a:prstDash val="solid"/>
            <a:miter/>
            <a:headEnd type="none" w="med" len="med"/>
            <a:tailEnd type="none" w="med" len="med"/>
          </a:ln>
        </p:spPr>
        <p:txBody>
          <a:bodyPr wrap="square" anchor="t" anchorCtr="0">
            <a:spAutoFit/>
          </a:bodyPr>
          <a:p>
            <a:pPr>
              <a:lnSpc>
                <a:spcPct val="110000"/>
              </a:lnSpc>
            </a:pPr>
            <a:r>
              <a:rPr lang="en-US" altLang="zh-CN" sz="2800" dirty="0">
                <a:latin typeface="黑体" panose="02010609060101010101" pitchFamily="2" charset="-122"/>
                <a:ea typeface="黑体" panose="02010609060101010101" pitchFamily="2" charset="-122"/>
              </a:rPr>
              <a:t>    </a:t>
            </a:r>
            <a:r>
              <a:rPr lang="zh-CN" altLang="en-US" sz="2800" b="1" dirty="0">
                <a:solidFill>
                  <a:schemeClr val="tx1">
                    <a:lumMod val="50000"/>
                  </a:schemeClr>
                </a:solidFill>
                <a:latin typeface="黑体" panose="02010609060101010101" pitchFamily="2" charset="-122"/>
                <a:ea typeface="黑体" panose="02010609060101010101" pitchFamily="2" charset="-122"/>
              </a:rPr>
              <a:t>在室温下，管子未击穿时的反向电流值。</a:t>
            </a:r>
            <a:r>
              <a:rPr lang="zh-CN" altLang="en-US" sz="2800" b="1" dirty="0">
                <a:solidFill>
                  <a:schemeClr val="tx1">
                    <a:lumMod val="50000"/>
                  </a:schemeClr>
                </a:solidFill>
                <a:latin typeface="黑体" panose="02010609060101010101" pitchFamily="2" charset="-122"/>
                <a:ea typeface="黑体" panose="02010609060101010101" pitchFamily="2" charset="-122"/>
                <a:sym typeface="+mn-ea"/>
              </a:rPr>
              <a:t>反向电流大，说明管子的单向导电性差，因此反向电流越小越好。反向电流受温度的影响，温度越高反向电流越大。</a:t>
            </a:r>
            <a:r>
              <a:rPr lang="zh-CN" altLang="en-US" sz="2800" b="1" dirty="0">
                <a:solidFill>
                  <a:schemeClr val="tx1">
                    <a:lumMod val="50000"/>
                  </a:schemeClr>
                </a:solidFill>
                <a:latin typeface="黑体" panose="02010609060101010101" pitchFamily="2" charset="-122"/>
                <a:ea typeface="黑体" panose="02010609060101010101" pitchFamily="2" charset="-122"/>
              </a:rPr>
              <a:t>硅二极管的反向电流比锗二极管小。</a:t>
            </a:r>
            <a:endParaRPr lang="zh-CN" altLang="en-US" sz="2800" b="1" dirty="0">
              <a:solidFill>
                <a:schemeClr val="tx1">
                  <a:lumMod val="50000"/>
                </a:schemeClr>
              </a:solidFill>
              <a:latin typeface="黑体" panose="02010609060101010101" pitchFamily="2" charset="-122"/>
              <a:ea typeface="黑体" panose="02010609060101010101" pitchFamily="2" charset="-122"/>
            </a:endParaRPr>
          </a:p>
        </p:txBody>
      </p:sp>
      <p:sp>
        <p:nvSpPr>
          <p:cNvPr id="56327" name="Text Box 10"/>
          <p:cNvSpPr txBox="1"/>
          <p:nvPr/>
        </p:nvSpPr>
        <p:spPr>
          <a:xfrm>
            <a:off x="500063" y="1213009"/>
            <a:ext cx="2592387" cy="521970"/>
          </a:xfrm>
          <a:prstGeom prst="rect">
            <a:avLst/>
          </a:prstGeom>
          <a:noFill/>
          <a:ln w="9525">
            <a:noFill/>
          </a:ln>
        </p:spPr>
        <p:txBody>
          <a:bodyPr anchor="ctr" anchorCtr="0">
            <a:spAutoFit/>
          </a:bodyPr>
          <a:p>
            <a:pPr eaLnBrk="0" hangingPunct="0"/>
            <a:r>
              <a:rPr lang="en-US" altLang="zh-CN" sz="2800" b="1" dirty="0">
                <a:solidFill>
                  <a:srgbClr val="0000FF"/>
                </a:solidFill>
                <a:latin typeface="黑体" panose="02010609060101010101" pitchFamily="2" charset="-122"/>
                <a:ea typeface="黑体" panose="02010609060101010101" pitchFamily="2" charset="-122"/>
              </a:rPr>
              <a:t>3</a:t>
            </a:r>
            <a:r>
              <a:rPr lang="zh-CN" altLang="en-US" sz="2800" b="1" dirty="0">
                <a:solidFill>
                  <a:srgbClr val="0000FF"/>
                </a:solidFill>
                <a:latin typeface="黑体" panose="02010609060101010101" pitchFamily="2" charset="-122"/>
                <a:ea typeface="黑体" panose="02010609060101010101" pitchFamily="2" charset="-122"/>
              </a:rPr>
              <a:t>、主要参数</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56328" name="Text Box 13"/>
          <p:cNvSpPr txBox="1"/>
          <p:nvPr/>
        </p:nvSpPr>
        <p:spPr>
          <a:xfrm>
            <a:off x="179705" y="372745"/>
            <a:ext cx="6654800" cy="583565"/>
          </a:xfrm>
          <a:prstGeom prst="rect">
            <a:avLst/>
          </a:prstGeom>
          <a:noFill/>
          <a:ln w="9525">
            <a:noFill/>
          </a:ln>
        </p:spPr>
        <p:txBody>
          <a:bodyPr wrap="square" anchor="ctr"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1.2.1</a:t>
            </a:r>
            <a:r>
              <a:rPr lang="zh-CN" altLang="en-US" sz="3200" b="1" dirty="0">
                <a:solidFill>
                  <a:srgbClr val="FF0000"/>
                </a:solidFill>
                <a:latin typeface="黑体" panose="02010609060101010101" pitchFamily="2" charset="-122"/>
                <a:ea typeface="黑体" panose="02010609060101010101" pitchFamily="2" charset="-122"/>
              </a:rPr>
              <a:t>二极管的符号、特性与参数</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6329" name="Line 14"/>
          <p:cNvSpPr/>
          <p:nvPr/>
        </p:nvSpPr>
        <p:spPr>
          <a:xfrm>
            <a:off x="0" y="1125538"/>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dissolve">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linds(horizontal)">
                                      <p:cBhvr>
                                        <p:cTn id="17" dur="500"/>
                                        <p:tgtEl>
                                          <p:spTgt spid="2970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slide(fromTop)">
                                      <p:cBhvr>
                                        <p:cTn id="22" dur="500"/>
                                        <p:tgtEl>
                                          <p:spTgt spid="297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3">
                                            <p:txEl>
                                              <p:charRg st="0" end="13"/>
                                            </p:txEl>
                                          </p:spTgt>
                                        </p:tgtEl>
                                        <p:attrNameLst>
                                          <p:attrName>style.visibility</p:attrName>
                                        </p:attrNameLst>
                                      </p:cBhvr>
                                      <p:to>
                                        <p:strVal val="visible"/>
                                      </p:to>
                                    </p:set>
                                    <p:animEffect transition="in" filter="dissolve">
                                      <p:cBhvr>
                                        <p:cTn id="27" dur="500"/>
                                        <p:tgtEl>
                                          <p:spTgt spid="29703">
                                            <p:txEl>
                                              <p:charRg st="0" end="13"/>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9704"/>
                                        </p:tgtEl>
                                        <p:attrNameLst>
                                          <p:attrName>style.visibility</p:attrName>
                                        </p:attrNameLst>
                                      </p:cBhvr>
                                      <p:to>
                                        <p:strVal val="visible"/>
                                      </p:to>
                                    </p:set>
                                    <p:animEffect transition="in" filter="dissolve">
                                      <p:cBhvr>
                                        <p:cTn id="31"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bldLvl="0" animBg="1"/>
      <p:bldP spid="29701" grpId="0"/>
      <p:bldP spid="29702" grpId="0" bldLvl="0" animBg="1"/>
      <p:bldP spid="29703" grpId="0" build="p"/>
      <p:bldP spid="29704"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3779838" y="2636838"/>
            <a:ext cx="5184775" cy="2736850"/>
          </a:xfrm>
          <a:prstGeom prst="rect">
            <a:avLst/>
          </a:prstGeom>
          <a:solidFill>
            <a:schemeClr val="bg1"/>
          </a:solidFill>
          <a:ln w="27051" cap="flat" cmpd="sng">
            <a:solidFill>
              <a:srgbClr val="CC66FF"/>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57346" name="Text Box 4"/>
          <p:cNvSpPr txBox="1"/>
          <p:nvPr/>
        </p:nvSpPr>
        <p:spPr>
          <a:xfrm>
            <a:off x="250825" y="405130"/>
            <a:ext cx="5616575" cy="583565"/>
          </a:xfrm>
          <a:prstGeom prst="rect">
            <a:avLst/>
          </a:prstGeom>
          <a:noFill/>
          <a:ln w="27051">
            <a:noFill/>
          </a:ln>
        </p:spPr>
        <p:txBody>
          <a:bodyPr wrap="square" anchor="t" anchorCtr="0">
            <a:spAutoFit/>
          </a:bodyPr>
          <a:p>
            <a:pPr>
              <a:spcBef>
                <a:spcPct val="20000"/>
              </a:spcBef>
            </a:pPr>
            <a:r>
              <a:rPr lang="en-US" altLang="zh-CN" sz="3200" b="1" dirty="0">
                <a:solidFill>
                  <a:srgbClr val="FF0000"/>
                </a:solidFill>
                <a:latin typeface="黑体" panose="02010609060101010101" pitchFamily="2" charset="-122"/>
                <a:ea typeface="黑体" panose="02010609060101010101" pitchFamily="2" charset="-122"/>
              </a:rPr>
              <a:t>1.2.2  </a:t>
            </a:r>
            <a:r>
              <a:rPr lang="zh-CN" altLang="en-US" sz="3200" b="1" dirty="0">
                <a:solidFill>
                  <a:srgbClr val="FF0000"/>
                </a:solidFill>
                <a:latin typeface="黑体" panose="02010609060101010101" pitchFamily="2" charset="-122"/>
                <a:ea typeface="黑体" panose="02010609060101010101" pitchFamily="2" charset="-122"/>
              </a:rPr>
              <a:t>二极管的电路模型</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30752" name="Rectangle 32"/>
          <p:cNvSpPr/>
          <p:nvPr/>
        </p:nvSpPr>
        <p:spPr>
          <a:xfrm>
            <a:off x="4284663" y="1412875"/>
            <a:ext cx="3887787" cy="521970"/>
          </a:xfrm>
          <a:prstGeom prst="rect">
            <a:avLst/>
          </a:prstGeom>
          <a:noFill/>
          <a:ln w="27051">
            <a:noFill/>
          </a:ln>
        </p:spPr>
        <p:txBody>
          <a:bodyPr anchor="t" anchorCtr="0">
            <a:spAutoFit/>
          </a:bodyPr>
          <a:p>
            <a:pPr algn="ctr" eaLnBrk="0" hangingPunct="0"/>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dirty="0">
                <a:solidFill>
                  <a:srgbClr val="0000FF"/>
                </a:solidFill>
                <a:latin typeface="黑体" panose="02010609060101010101" pitchFamily="2" charset="-122"/>
                <a:ea typeface="黑体" panose="02010609060101010101" pitchFamily="2" charset="-122"/>
              </a:rPr>
              <a:t>1</a:t>
            </a:r>
            <a:r>
              <a:rPr lang="zh-CN" altLang="en-US" sz="2800" b="1" dirty="0">
                <a:solidFill>
                  <a:srgbClr val="0000FF"/>
                </a:solidFill>
                <a:latin typeface="黑体" panose="02010609060101010101" pitchFamily="2" charset="-122"/>
                <a:ea typeface="黑体" panose="02010609060101010101" pitchFamily="2" charset="-122"/>
              </a:rPr>
              <a:t>）理想二极管模型</a:t>
            </a:r>
            <a:endParaRPr lang="zh-CN" altLang="en-US" sz="2800" b="1" dirty="0">
              <a:solidFill>
                <a:srgbClr val="0000FF"/>
              </a:solidFill>
              <a:latin typeface="黑体" panose="02010609060101010101" pitchFamily="2" charset="-122"/>
              <a:ea typeface="黑体" panose="02010609060101010101" pitchFamily="2" charset="-122"/>
            </a:endParaRPr>
          </a:p>
        </p:txBody>
      </p:sp>
      <p:grpSp>
        <p:nvGrpSpPr>
          <p:cNvPr id="2" name="Group 33"/>
          <p:cNvGrpSpPr/>
          <p:nvPr/>
        </p:nvGrpSpPr>
        <p:grpSpPr>
          <a:xfrm>
            <a:off x="6948488" y="3716338"/>
            <a:ext cx="115887" cy="1404937"/>
            <a:chOff x="4145" y="2793"/>
            <a:chExt cx="106" cy="1120"/>
          </a:xfrm>
        </p:grpSpPr>
        <p:sp>
          <p:nvSpPr>
            <p:cNvPr id="57349" name="Line 34"/>
            <p:cNvSpPr/>
            <p:nvPr/>
          </p:nvSpPr>
          <p:spPr>
            <a:xfrm>
              <a:off x="4194" y="2883"/>
              <a:ext cx="1" cy="61"/>
            </a:xfrm>
            <a:prstGeom prst="line">
              <a:avLst/>
            </a:prstGeom>
            <a:ln w="2381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50" name="Oval 35"/>
            <p:cNvSpPr/>
            <p:nvPr/>
          </p:nvSpPr>
          <p:spPr>
            <a:xfrm>
              <a:off x="4149" y="2793"/>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7351" name="Line 36"/>
            <p:cNvSpPr/>
            <p:nvPr/>
          </p:nvSpPr>
          <p:spPr>
            <a:xfrm>
              <a:off x="4194" y="2989"/>
              <a:ext cx="1" cy="21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52" name="Line 37"/>
            <p:cNvSpPr/>
            <p:nvPr/>
          </p:nvSpPr>
          <p:spPr>
            <a:xfrm>
              <a:off x="4194" y="2944"/>
              <a:ext cx="1" cy="4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53" name="Oval 38"/>
            <p:cNvSpPr/>
            <p:nvPr/>
          </p:nvSpPr>
          <p:spPr>
            <a:xfrm>
              <a:off x="4161" y="3823"/>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7354" name="Line 39"/>
            <p:cNvSpPr/>
            <p:nvPr/>
          </p:nvSpPr>
          <p:spPr>
            <a:xfrm flipH="1" flipV="1">
              <a:off x="4203" y="3499"/>
              <a:ext cx="3" cy="34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55" name="Oval 40"/>
            <p:cNvSpPr/>
            <p:nvPr/>
          </p:nvSpPr>
          <p:spPr>
            <a:xfrm>
              <a:off x="4145" y="3200"/>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7356" name="Oval 41"/>
            <p:cNvSpPr/>
            <p:nvPr/>
          </p:nvSpPr>
          <p:spPr>
            <a:xfrm>
              <a:off x="4155" y="3410"/>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grpSp>
      <p:pic>
        <p:nvPicPr>
          <p:cNvPr id="30762" name="Picture 42"/>
          <p:cNvPicPr>
            <a:picLocks noChangeAspect="1"/>
          </p:cNvPicPr>
          <p:nvPr/>
        </p:nvPicPr>
        <p:blipFill>
          <a:blip r:embed="rId1"/>
          <a:stretch>
            <a:fillRect/>
          </a:stretch>
        </p:blipFill>
        <p:spPr>
          <a:xfrm>
            <a:off x="3779838" y="3141663"/>
            <a:ext cx="2087562" cy="1981200"/>
          </a:xfrm>
          <a:prstGeom prst="rect">
            <a:avLst/>
          </a:prstGeom>
          <a:noFill/>
          <a:ln w="9525">
            <a:noFill/>
          </a:ln>
        </p:spPr>
      </p:pic>
      <p:grpSp>
        <p:nvGrpSpPr>
          <p:cNvPr id="3" name="Group 43"/>
          <p:cNvGrpSpPr/>
          <p:nvPr/>
        </p:nvGrpSpPr>
        <p:grpSpPr>
          <a:xfrm>
            <a:off x="6084888" y="3644900"/>
            <a:ext cx="115887" cy="1404938"/>
            <a:chOff x="3806" y="3013"/>
            <a:chExt cx="73" cy="885"/>
          </a:xfrm>
        </p:grpSpPr>
        <p:grpSp>
          <p:nvGrpSpPr>
            <p:cNvPr id="57359" name="Group 44"/>
            <p:cNvGrpSpPr/>
            <p:nvPr/>
          </p:nvGrpSpPr>
          <p:grpSpPr>
            <a:xfrm>
              <a:off x="3806" y="3013"/>
              <a:ext cx="73" cy="885"/>
              <a:chOff x="4145" y="2793"/>
              <a:chExt cx="106" cy="1120"/>
            </a:xfrm>
          </p:grpSpPr>
          <p:sp>
            <p:nvSpPr>
              <p:cNvPr id="57360" name="Line 45"/>
              <p:cNvSpPr/>
              <p:nvPr/>
            </p:nvSpPr>
            <p:spPr>
              <a:xfrm>
                <a:off x="4194" y="2883"/>
                <a:ext cx="1" cy="61"/>
              </a:xfrm>
              <a:prstGeom prst="line">
                <a:avLst/>
              </a:prstGeom>
              <a:ln w="2381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61" name="Oval 46"/>
              <p:cNvSpPr/>
              <p:nvPr/>
            </p:nvSpPr>
            <p:spPr>
              <a:xfrm>
                <a:off x="4149" y="2793"/>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7362" name="Line 47"/>
              <p:cNvSpPr/>
              <p:nvPr/>
            </p:nvSpPr>
            <p:spPr>
              <a:xfrm>
                <a:off x="4194" y="2989"/>
                <a:ext cx="1" cy="21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63" name="Line 48"/>
              <p:cNvSpPr/>
              <p:nvPr/>
            </p:nvSpPr>
            <p:spPr>
              <a:xfrm>
                <a:off x="4194" y="2944"/>
                <a:ext cx="1" cy="4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64" name="Oval 49"/>
              <p:cNvSpPr/>
              <p:nvPr/>
            </p:nvSpPr>
            <p:spPr>
              <a:xfrm>
                <a:off x="4161" y="3823"/>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7365" name="Line 50"/>
              <p:cNvSpPr/>
              <p:nvPr/>
            </p:nvSpPr>
            <p:spPr>
              <a:xfrm flipH="1" flipV="1">
                <a:off x="4203" y="3499"/>
                <a:ext cx="3" cy="34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66" name="Oval 51"/>
              <p:cNvSpPr/>
              <p:nvPr/>
            </p:nvSpPr>
            <p:spPr>
              <a:xfrm>
                <a:off x="4145" y="3200"/>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7367" name="Oval 52"/>
              <p:cNvSpPr/>
              <p:nvPr/>
            </p:nvSpPr>
            <p:spPr>
              <a:xfrm>
                <a:off x="4155" y="3410"/>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grpSp>
        <p:sp>
          <p:nvSpPr>
            <p:cNvPr id="57368" name="Line 53"/>
            <p:cNvSpPr/>
            <p:nvPr/>
          </p:nvSpPr>
          <p:spPr>
            <a:xfrm>
              <a:off x="3840" y="3420"/>
              <a:ext cx="0" cy="100"/>
            </a:xfrm>
            <a:prstGeom prst="line">
              <a:avLst/>
            </a:prstGeom>
            <a:ln w="27051"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30774" name="Text Box 54"/>
          <p:cNvSpPr txBox="1"/>
          <p:nvPr/>
        </p:nvSpPr>
        <p:spPr>
          <a:xfrm>
            <a:off x="5651500" y="3141663"/>
            <a:ext cx="914400" cy="460375"/>
          </a:xfrm>
          <a:prstGeom prst="rect">
            <a:avLst/>
          </a:prstGeom>
          <a:noFill/>
          <a:ln w="27051">
            <a:noFill/>
          </a:ln>
        </p:spPr>
        <p:txBody>
          <a:bodyPr anchor="t" anchorCtr="0">
            <a:spAutoFit/>
          </a:bodyPr>
          <a:p>
            <a:pPr eaLnBrk="0" hangingPunct="0">
              <a:spcBef>
                <a:spcPct val="50000"/>
              </a:spcBef>
            </a:pPr>
            <a:r>
              <a:rPr lang="zh-CN" altLang="en-US" sz="2400" b="1" dirty="0">
                <a:solidFill>
                  <a:srgbClr val="000000"/>
                </a:solidFill>
                <a:latin typeface="Times New Roman" panose="02020603050405020304" pitchFamily="18" charset="0"/>
                <a:ea typeface="黑体" panose="02010609060101010101" pitchFamily="2" charset="-122"/>
              </a:rPr>
              <a:t>正偏</a:t>
            </a:r>
            <a:endParaRPr lang="zh-CN" altLang="en-US" sz="2400" b="1" dirty="0">
              <a:solidFill>
                <a:srgbClr val="000000"/>
              </a:solidFill>
              <a:latin typeface="Times New Roman" panose="02020603050405020304" pitchFamily="18" charset="0"/>
              <a:ea typeface="黑体" panose="02010609060101010101" pitchFamily="2" charset="-122"/>
            </a:endParaRPr>
          </a:p>
        </p:txBody>
      </p:sp>
      <p:sp>
        <p:nvSpPr>
          <p:cNvPr id="30775" name="Text Box 55"/>
          <p:cNvSpPr txBox="1"/>
          <p:nvPr/>
        </p:nvSpPr>
        <p:spPr>
          <a:xfrm>
            <a:off x="6732588" y="3141663"/>
            <a:ext cx="914400" cy="460375"/>
          </a:xfrm>
          <a:prstGeom prst="rect">
            <a:avLst/>
          </a:prstGeom>
          <a:noFill/>
          <a:ln w="27051">
            <a:noFill/>
          </a:ln>
        </p:spPr>
        <p:txBody>
          <a:bodyPr anchor="t" anchorCtr="0">
            <a:spAutoFit/>
          </a:bodyPr>
          <a:p>
            <a:pPr eaLnBrk="0" hangingPunct="0">
              <a:spcBef>
                <a:spcPct val="50000"/>
              </a:spcBef>
            </a:pPr>
            <a:r>
              <a:rPr lang="zh-CN" altLang="en-US" sz="2400" b="1" dirty="0">
                <a:solidFill>
                  <a:srgbClr val="000000"/>
                </a:solidFill>
                <a:latin typeface="Times New Roman" panose="02020603050405020304" pitchFamily="18" charset="0"/>
                <a:ea typeface="黑体" panose="02010609060101010101" pitchFamily="2" charset="-122"/>
              </a:rPr>
              <a:t>反偏</a:t>
            </a:r>
            <a:endParaRPr lang="zh-CN" altLang="en-US" sz="2400" b="1" dirty="0">
              <a:solidFill>
                <a:srgbClr val="000000"/>
              </a:solidFill>
              <a:latin typeface="Times New Roman" panose="02020603050405020304" pitchFamily="18" charset="0"/>
              <a:ea typeface="黑体" panose="02010609060101010101" pitchFamily="2" charset="-122"/>
            </a:endParaRPr>
          </a:p>
        </p:txBody>
      </p:sp>
      <p:grpSp>
        <p:nvGrpSpPr>
          <p:cNvPr id="57371" name="Group 57"/>
          <p:cNvGrpSpPr/>
          <p:nvPr/>
        </p:nvGrpSpPr>
        <p:grpSpPr>
          <a:xfrm>
            <a:off x="179388" y="1052513"/>
            <a:ext cx="2811462" cy="4670425"/>
            <a:chOff x="0" y="672"/>
            <a:chExt cx="1919" cy="2942"/>
          </a:xfrm>
        </p:grpSpPr>
        <p:grpSp>
          <p:nvGrpSpPr>
            <p:cNvPr id="57372" name="Group 58"/>
            <p:cNvGrpSpPr/>
            <p:nvPr/>
          </p:nvGrpSpPr>
          <p:grpSpPr>
            <a:xfrm>
              <a:off x="1056" y="1200"/>
              <a:ext cx="816" cy="1162"/>
              <a:chOff x="1056" y="1728"/>
              <a:chExt cx="816" cy="1162"/>
            </a:xfrm>
          </p:grpSpPr>
          <p:sp>
            <p:nvSpPr>
              <p:cNvPr id="57373" name="Line 59"/>
              <p:cNvSpPr/>
              <p:nvPr/>
            </p:nvSpPr>
            <p:spPr>
              <a:xfrm>
                <a:off x="1296" y="1728"/>
                <a:ext cx="0" cy="768"/>
              </a:xfrm>
              <a:prstGeom prst="line">
                <a:avLst/>
              </a:prstGeom>
              <a:ln w="6350"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74" name="Rectangle 60"/>
              <p:cNvSpPr/>
              <p:nvPr/>
            </p:nvSpPr>
            <p:spPr>
              <a:xfrm>
                <a:off x="1104" y="2400"/>
                <a:ext cx="720" cy="173"/>
              </a:xfrm>
              <a:prstGeom prst="rect">
                <a:avLst/>
              </a:prstGeom>
              <a:noFill/>
              <a:ln w="27051">
                <a:noFill/>
              </a:ln>
            </p:spPr>
            <p:txBody>
              <a:bodyPr anchor="t" anchorCtr="0">
                <a:spAutoFit/>
              </a:bodyPr>
              <a:p>
                <a:pPr algn="ctr" eaLnBrk="0" hangingPunct="0"/>
                <a:endParaRPr lang="zh-CN" altLang="zh-CN" b="1" baseline="-30000" dirty="0">
                  <a:latin typeface="黑体" panose="02010609060101010101" pitchFamily="2" charset="-122"/>
                  <a:ea typeface="黑体" panose="02010609060101010101" pitchFamily="2" charset="-122"/>
                </a:endParaRPr>
              </a:p>
            </p:txBody>
          </p:sp>
          <p:sp>
            <p:nvSpPr>
              <p:cNvPr id="57375" name="Text Box 61"/>
              <p:cNvSpPr txBox="1"/>
              <p:nvPr/>
            </p:nvSpPr>
            <p:spPr>
              <a:xfrm>
                <a:off x="1056" y="2544"/>
                <a:ext cx="624" cy="288"/>
              </a:xfrm>
              <a:prstGeom prst="rect">
                <a:avLst/>
              </a:prstGeom>
              <a:noFill/>
              <a:ln w="27051">
                <a:noFill/>
              </a:ln>
            </p:spPr>
            <p:txBody>
              <a:bodyPr anchor="t" anchorCtr="0">
                <a:spAutoFit/>
              </a:bodyPr>
              <a:p>
                <a:pPr algn="ctr" eaLnBrk="0" hangingPunct="0">
                  <a:spcBef>
                    <a:spcPct val="50000"/>
                  </a:spcBef>
                </a:pPr>
                <a:endParaRPr lang="zh-CN" altLang="zh-CN" sz="2400" b="1" dirty="0">
                  <a:latin typeface="黑体" panose="02010609060101010101" pitchFamily="2" charset="-122"/>
                  <a:ea typeface="黑体" panose="02010609060101010101" pitchFamily="2" charset="-122"/>
                </a:endParaRPr>
              </a:p>
            </p:txBody>
          </p:sp>
          <p:sp>
            <p:nvSpPr>
              <p:cNvPr id="57376" name="Text Box 62"/>
              <p:cNvSpPr txBox="1"/>
              <p:nvPr/>
            </p:nvSpPr>
            <p:spPr>
              <a:xfrm>
                <a:off x="1056" y="2448"/>
                <a:ext cx="816" cy="442"/>
              </a:xfrm>
              <a:prstGeom prst="rect">
                <a:avLst/>
              </a:prstGeom>
              <a:noFill/>
              <a:ln w="27051">
                <a:noFill/>
              </a:ln>
            </p:spPr>
            <p:txBody>
              <a:bodyPr anchor="t" anchorCtr="0">
                <a:spAutoFit/>
              </a:bodyPr>
              <a:p>
                <a:pPr algn="ctr" eaLnBrk="0" hangingPunct="0">
                  <a:spcBef>
                    <a:spcPct val="50000"/>
                  </a:spcBef>
                </a:pPr>
                <a:r>
                  <a:rPr lang="zh-CN" altLang="en-US" sz="2000" b="1" dirty="0">
                    <a:latin typeface="黑体" panose="02010609060101010101" pitchFamily="2" charset="-122"/>
                    <a:ea typeface="黑体" panose="02010609060101010101" pitchFamily="2" charset="-122"/>
                  </a:rPr>
                  <a:t>导通压降</a:t>
                </a:r>
                <a:endParaRPr lang="zh-CN" altLang="en-US" sz="2000" b="1" dirty="0">
                  <a:latin typeface="黑体" panose="02010609060101010101" pitchFamily="2" charset="-122"/>
                  <a:ea typeface="黑体" panose="02010609060101010101" pitchFamily="2" charset="-122"/>
                </a:endParaRPr>
              </a:p>
            </p:txBody>
          </p:sp>
        </p:grpSp>
        <p:grpSp>
          <p:nvGrpSpPr>
            <p:cNvPr id="57377" name="Group 63"/>
            <p:cNvGrpSpPr/>
            <p:nvPr/>
          </p:nvGrpSpPr>
          <p:grpSpPr>
            <a:xfrm>
              <a:off x="0" y="672"/>
              <a:ext cx="1919" cy="2942"/>
              <a:chOff x="0" y="672"/>
              <a:chExt cx="1919" cy="2942"/>
            </a:xfrm>
          </p:grpSpPr>
          <p:sp>
            <p:nvSpPr>
              <p:cNvPr id="57378" name="Rectangle 64"/>
              <p:cNvSpPr/>
              <p:nvPr/>
            </p:nvSpPr>
            <p:spPr>
              <a:xfrm>
                <a:off x="120" y="672"/>
                <a:ext cx="1799" cy="288"/>
              </a:xfrm>
              <a:prstGeom prst="rect">
                <a:avLst/>
              </a:prstGeom>
              <a:noFill/>
              <a:ln w="27051">
                <a:noFill/>
              </a:ln>
            </p:spPr>
            <p:txBody>
              <a:bodyPr wrap="none" anchor="t" anchorCtr="0">
                <a:spAutoFit/>
              </a:bodyPr>
              <a:p>
                <a:pPr algn="ctr" eaLnBrk="0" hangingPunct="0"/>
                <a:r>
                  <a:rPr lang="zh-CN" altLang="en-US" sz="2400" b="1" dirty="0">
                    <a:latin typeface="黑体" panose="02010609060101010101" pitchFamily="2" charset="-122"/>
                    <a:ea typeface="黑体" panose="02010609060101010101" pitchFamily="2" charset="-122"/>
                  </a:rPr>
                  <a:t>二极管的</a:t>
                </a:r>
                <a:r>
                  <a:rPr lang="en-US" altLang="zh-CN" sz="2400" b="1" dirty="0">
                    <a:latin typeface="黑体" panose="02010609060101010101" pitchFamily="2" charset="-122"/>
                    <a:ea typeface="黑体" panose="02010609060101010101" pitchFamily="2" charset="-122"/>
                  </a:rPr>
                  <a:t>V</a:t>
                </a:r>
                <a:r>
                  <a:rPr lang="en-US" altLang="zh-CN" sz="2400" b="1" dirty="0">
                    <a:latin typeface="Times New Roman" panose="02020603050405020304" pitchFamily="18" charset="0"/>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特性</a:t>
                </a:r>
                <a:endParaRPr lang="zh-CN" altLang="en-US" sz="2400" b="1" dirty="0">
                  <a:latin typeface="黑体" panose="02010609060101010101" pitchFamily="2" charset="-122"/>
                  <a:ea typeface="黑体" panose="02010609060101010101" pitchFamily="2" charset="-122"/>
                </a:endParaRPr>
              </a:p>
            </p:txBody>
          </p:sp>
          <p:pic>
            <p:nvPicPr>
              <p:cNvPr id="57379" name="Picture 65"/>
              <p:cNvPicPr>
                <a:picLocks noChangeAspect="1"/>
              </p:cNvPicPr>
              <p:nvPr/>
            </p:nvPicPr>
            <p:blipFill>
              <a:blip r:embed="rId2"/>
              <a:stretch>
                <a:fillRect/>
              </a:stretch>
            </p:blipFill>
            <p:spPr>
              <a:xfrm>
                <a:off x="624" y="2592"/>
                <a:ext cx="696" cy="1022"/>
              </a:xfrm>
              <a:prstGeom prst="rect">
                <a:avLst/>
              </a:prstGeom>
              <a:noFill/>
              <a:ln w="9525">
                <a:noFill/>
              </a:ln>
            </p:spPr>
          </p:pic>
          <p:grpSp>
            <p:nvGrpSpPr>
              <p:cNvPr id="57380" name="Group 66"/>
              <p:cNvGrpSpPr/>
              <p:nvPr/>
            </p:nvGrpSpPr>
            <p:grpSpPr>
              <a:xfrm>
                <a:off x="0" y="1008"/>
                <a:ext cx="1728" cy="1488"/>
                <a:chOff x="0" y="1008"/>
                <a:chExt cx="1728" cy="1488"/>
              </a:xfrm>
            </p:grpSpPr>
            <p:grpSp>
              <p:nvGrpSpPr>
                <p:cNvPr id="57381" name="Group 67"/>
                <p:cNvGrpSpPr/>
                <p:nvPr/>
              </p:nvGrpSpPr>
              <p:grpSpPr>
                <a:xfrm>
                  <a:off x="0" y="1008"/>
                  <a:ext cx="1728" cy="1488"/>
                  <a:chOff x="336" y="1152"/>
                  <a:chExt cx="1728" cy="1488"/>
                </a:xfrm>
              </p:grpSpPr>
              <p:pic>
                <p:nvPicPr>
                  <p:cNvPr id="57382" name="Picture 68"/>
                  <p:cNvPicPr>
                    <a:picLocks noChangeAspect="1"/>
                  </p:cNvPicPr>
                  <p:nvPr/>
                </p:nvPicPr>
                <p:blipFill>
                  <a:blip r:embed="rId3"/>
                  <a:stretch>
                    <a:fillRect/>
                  </a:stretch>
                </p:blipFill>
                <p:spPr>
                  <a:xfrm>
                    <a:off x="336" y="1152"/>
                    <a:ext cx="1728" cy="1488"/>
                  </a:xfrm>
                  <a:prstGeom prst="rect">
                    <a:avLst/>
                  </a:prstGeom>
                  <a:noFill/>
                  <a:ln w="9525">
                    <a:noFill/>
                  </a:ln>
                </p:spPr>
              </p:pic>
              <p:sp>
                <p:nvSpPr>
                  <p:cNvPr id="57383" name="Arc 69"/>
                  <p:cNvSpPr/>
                  <p:nvPr/>
                </p:nvSpPr>
                <p:spPr>
                  <a:xfrm>
                    <a:off x="1443" y="1817"/>
                    <a:ext cx="160" cy="118"/>
                  </a:xfrm>
                  <a:custGeom>
                    <a:avLst/>
                    <a:gdLst/>
                    <a:ahLst/>
                    <a:cxnLst>
                      <a:cxn ang="0">
                        <a:pos x="0" y="0"/>
                      </a:cxn>
                      <a:cxn ang="0">
                        <a:pos x="0" y="0"/>
                      </a:cxn>
                      <a:cxn ang="0">
                        <a:pos x="0" y="0"/>
                      </a:cxn>
                    </a:cxnLst>
                    <a:pathLst>
                      <a:path w="25003" h="21600" fill="none">
                        <a:moveTo>
                          <a:pt x="25003" y="3364"/>
                        </a:moveTo>
                        <a:cubicBezTo>
                          <a:pt x="23347" y="13864"/>
                          <a:pt x="14297" y="21599"/>
                          <a:pt x="3667" y="21600"/>
                        </a:cubicBezTo>
                        <a:cubicBezTo>
                          <a:pt x="2437" y="21600"/>
                          <a:pt x="1211" y="21495"/>
                          <a:pt x="-1" y="21286"/>
                        </a:cubicBezTo>
                      </a:path>
                      <a:path w="25003" h="21600" stroke="0">
                        <a:moveTo>
                          <a:pt x="25003" y="3364"/>
                        </a:moveTo>
                        <a:cubicBezTo>
                          <a:pt x="23347" y="13864"/>
                          <a:pt x="14297" y="21599"/>
                          <a:pt x="3667" y="21600"/>
                        </a:cubicBezTo>
                        <a:cubicBezTo>
                          <a:pt x="2437" y="21600"/>
                          <a:pt x="1211" y="21495"/>
                          <a:pt x="-1" y="21286"/>
                        </a:cubicBezTo>
                        <a:lnTo>
                          <a:pt x="3667" y="0"/>
                        </a:lnTo>
                        <a:close/>
                      </a:path>
                    </a:pathLst>
                  </a:custGeom>
                  <a:noFill/>
                  <a:ln w="38100" cap="flat" cmpd="sng">
                    <a:solidFill>
                      <a:srgbClr val="FF0000"/>
                    </a:solidFill>
                    <a:prstDash val="solid"/>
                    <a:round/>
                    <a:headEnd type="none" w="med" len="med"/>
                    <a:tailEnd type="none" w="med" len="med"/>
                  </a:ln>
                </p:spPr>
                <p:txBody>
                  <a:bodyPr/>
                  <a:p>
                    <a:endParaRPr lang="zh-CN" altLang="en-US"/>
                  </a:p>
                </p:txBody>
              </p:sp>
              <p:sp>
                <p:nvSpPr>
                  <p:cNvPr id="57384" name="Line 70"/>
                  <p:cNvSpPr/>
                  <p:nvPr/>
                </p:nvSpPr>
                <p:spPr>
                  <a:xfrm>
                    <a:off x="1278" y="1933"/>
                    <a:ext cx="171" cy="0"/>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85" name="Line 71"/>
                  <p:cNvSpPr/>
                  <p:nvPr/>
                </p:nvSpPr>
                <p:spPr>
                  <a:xfrm flipV="1">
                    <a:off x="1601" y="1258"/>
                    <a:ext cx="50" cy="586"/>
                  </a:xfrm>
                  <a:prstGeom prst="line">
                    <a:avLst/>
                  </a:prstGeom>
                  <a:ln w="381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57386" name="Freeform 72"/>
                <p:cNvSpPr/>
                <p:nvPr/>
              </p:nvSpPr>
              <p:spPr>
                <a:xfrm>
                  <a:off x="216" y="1812"/>
                  <a:ext cx="720" cy="56"/>
                </a:xfrm>
                <a:custGeom>
                  <a:avLst/>
                  <a:gdLst/>
                  <a:ahLst/>
                  <a:cxnLst>
                    <a:cxn ang="0">
                      <a:pos x="720" y="0"/>
                    </a:cxn>
                    <a:cxn ang="0">
                      <a:pos x="672" y="48"/>
                    </a:cxn>
                    <a:cxn ang="0">
                      <a:pos x="576" y="48"/>
                    </a:cxn>
                    <a:cxn ang="0">
                      <a:pos x="0" y="48"/>
                    </a:cxn>
                  </a:cxnLst>
                  <a:pathLst>
                    <a:path w="720" h="56">
                      <a:moveTo>
                        <a:pt x="720" y="0"/>
                      </a:moveTo>
                      <a:cubicBezTo>
                        <a:pt x="708" y="20"/>
                        <a:pt x="696" y="40"/>
                        <a:pt x="672" y="48"/>
                      </a:cubicBezTo>
                      <a:cubicBezTo>
                        <a:pt x="648" y="56"/>
                        <a:pt x="688" y="48"/>
                        <a:pt x="576" y="48"/>
                      </a:cubicBezTo>
                      <a:cubicBezTo>
                        <a:pt x="464" y="48"/>
                        <a:pt x="96" y="48"/>
                        <a:pt x="0" y="48"/>
                      </a:cubicBezTo>
                    </a:path>
                  </a:pathLst>
                </a:custGeom>
                <a:noFill/>
                <a:ln w="28575" cap="flat" cmpd="sng">
                  <a:solidFill>
                    <a:srgbClr val="FF0000"/>
                  </a:solidFill>
                  <a:prstDash val="solid"/>
                  <a:round/>
                  <a:headEnd type="none" w="med" len="med"/>
                  <a:tailEnd type="none" w="med" len="med"/>
                </a:ln>
              </p:spPr>
              <p:txBody>
                <a:bodyPr/>
                <a:p>
                  <a:endParaRPr lang="zh-CN" altLang="en-US"/>
                </a:p>
              </p:txBody>
            </p:sp>
          </p:grpSp>
        </p:grpSp>
      </p:grpSp>
      <p:sp>
        <p:nvSpPr>
          <p:cNvPr id="57387" name="Line 73"/>
          <p:cNvSpPr/>
          <p:nvPr/>
        </p:nvSpPr>
        <p:spPr>
          <a:xfrm>
            <a:off x="0" y="981075"/>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0794" name="Line 74"/>
          <p:cNvSpPr/>
          <p:nvPr/>
        </p:nvSpPr>
        <p:spPr>
          <a:xfrm>
            <a:off x="3419475" y="1052513"/>
            <a:ext cx="0" cy="5805487"/>
          </a:xfrm>
          <a:prstGeom prst="line">
            <a:avLst/>
          </a:prstGeom>
          <a:ln w="28575" cap="flat" cmpd="sng">
            <a:solidFill>
              <a:srgbClr val="33CC33"/>
            </a:solidFill>
            <a:prstDash val="lgDash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94"/>
                                        </p:tgtEl>
                                        <p:attrNameLst>
                                          <p:attrName>style.visibility</p:attrName>
                                        </p:attrNameLst>
                                      </p:cBhvr>
                                      <p:to>
                                        <p:strVal val="visible"/>
                                      </p:to>
                                    </p:set>
                                    <p:animEffect transition="in" filter="wipe(up)">
                                      <p:cBhvr>
                                        <p:cTn id="7" dur="1000"/>
                                        <p:tgtEl>
                                          <p:spTgt spid="307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52"/>
                                        </p:tgtEl>
                                        <p:attrNameLst>
                                          <p:attrName>style.visibility</p:attrName>
                                        </p:attrNameLst>
                                      </p:cBhvr>
                                      <p:to>
                                        <p:strVal val="visible"/>
                                      </p:to>
                                    </p:set>
                                    <p:animEffect transition="in" filter="blinds(horizontal)">
                                      <p:cBhvr>
                                        <p:cTn id="12" dur="500"/>
                                        <p:tgtEl>
                                          <p:spTgt spid="307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2"/>
                                        </p:tgtEl>
                                        <p:attrNameLst>
                                          <p:attrName>style.visibility</p:attrName>
                                        </p:attrNameLst>
                                      </p:cBhvr>
                                      <p:to>
                                        <p:strVal val="visible"/>
                                      </p:to>
                                    </p:set>
                                    <p:animEffect transition="in" filter="blinds(horizontal)">
                                      <p:cBhvr>
                                        <p:cTn id="17" dur="500"/>
                                        <p:tgtEl>
                                          <p:spTgt spid="307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62"/>
                                        </p:tgtEl>
                                        <p:attrNameLst>
                                          <p:attrName>style.visibility</p:attrName>
                                        </p:attrNameLst>
                                      </p:cBhvr>
                                      <p:to>
                                        <p:strVal val="visible"/>
                                      </p:to>
                                    </p:set>
                                    <p:animEffect transition="in" filter="blinds(horizontal)">
                                      <p:cBhvr>
                                        <p:cTn id="22" dur="500"/>
                                        <p:tgtEl>
                                          <p:spTgt spid="307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74"/>
                                        </p:tgtEl>
                                        <p:attrNameLst>
                                          <p:attrName>style.visibility</p:attrName>
                                        </p:attrNameLst>
                                      </p:cBhvr>
                                      <p:to>
                                        <p:strVal val="visible"/>
                                      </p:to>
                                    </p:set>
                                    <p:animEffect transition="in" filter="blinds(horizontal)">
                                      <p:cBhvr>
                                        <p:cTn id="27" dur="500"/>
                                        <p:tgtEl>
                                          <p:spTgt spid="307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75"/>
                                        </p:tgtEl>
                                        <p:attrNameLst>
                                          <p:attrName>style.visibility</p:attrName>
                                        </p:attrNameLst>
                                      </p:cBhvr>
                                      <p:to>
                                        <p:strVal val="visible"/>
                                      </p:to>
                                    </p:set>
                                    <p:animEffect transition="in" filter="blinds(horizontal)">
                                      <p:cBhvr>
                                        <p:cTn id="37" dur="500"/>
                                        <p:tgtEl>
                                          <p:spTgt spid="3077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30752" grpId="0"/>
      <p:bldP spid="30774" grpId="0"/>
      <p:bldP spid="3077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Rectangle 3"/>
          <p:cNvSpPr/>
          <p:nvPr/>
        </p:nvSpPr>
        <p:spPr>
          <a:xfrm>
            <a:off x="3500438" y="1857375"/>
            <a:ext cx="5329237" cy="2571750"/>
          </a:xfrm>
          <a:prstGeom prst="rect">
            <a:avLst/>
          </a:prstGeom>
          <a:solidFill>
            <a:schemeClr val="bg1"/>
          </a:solidFill>
          <a:ln w="27051" cap="flat" cmpd="sng">
            <a:solidFill>
              <a:srgbClr val="33CC33"/>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pic>
        <p:nvPicPr>
          <p:cNvPr id="40965" name="Picture 5"/>
          <p:cNvPicPr>
            <a:picLocks noChangeAspect="1"/>
          </p:cNvPicPr>
          <p:nvPr/>
        </p:nvPicPr>
        <p:blipFill>
          <a:blip r:embed="rId1"/>
          <a:stretch>
            <a:fillRect/>
          </a:stretch>
        </p:blipFill>
        <p:spPr>
          <a:xfrm>
            <a:off x="3429000" y="1928813"/>
            <a:ext cx="2089150" cy="2178050"/>
          </a:xfrm>
          <a:prstGeom prst="rect">
            <a:avLst/>
          </a:prstGeom>
          <a:noFill/>
          <a:ln w="9525">
            <a:noFill/>
          </a:ln>
        </p:spPr>
      </p:pic>
      <p:grpSp>
        <p:nvGrpSpPr>
          <p:cNvPr id="2" name="Group 7"/>
          <p:cNvGrpSpPr/>
          <p:nvPr/>
        </p:nvGrpSpPr>
        <p:grpSpPr>
          <a:xfrm>
            <a:off x="6000750" y="2571750"/>
            <a:ext cx="625475" cy="1404938"/>
            <a:chOff x="3986" y="1087"/>
            <a:chExt cx="394" cy="885"/>
          </a:xfrm>
        </p:grpSpPr>
        <p:sp>
          <p:nvSpPr>
            <p:cNvPr id="58372" name="Line 8"/>
            <p:cNvSpPr/>
            <p:nvPr/>
          </p:nvSpPr>
          <p:spPr>
            <a:xfrm>
              <a:off x="4079" y="1158"/>
              <a:ext cx="1" cy="48"/>
            </a:xfrm>
            <a:prstGeom prst="line">
              <a:avLst/>
            </a:prstGeom>
            <a:ln w="2381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73" name="Oval 9"/>
            <p:cNvSpPr/>
            <p:nvPr/>
          </p:nvSpPr>
          <p:spPr>
            <a:xfrm>
              <a:off x="4048" y="1087"/>
              <a:ext cx="62" cy="71"/>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8374" name="Oval 10"/>
            <p:cNvSpPr/>
            <p:nvPr/>
          </p:nvSpPr>
          <p:spPr>
            <a:xfrm>
              <a:off x="4054" y="1901"/>
              <a:ext cx="62" cy="71"/>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8375" name="Line 11"/>
            <p:cNvSpPr/>
            <p:nvPr/>
          </p:nvSpPr>
          <p:spPr>
            <a:xfrm>
              <a:off x="4079" y="1242"/>
              <a:ext cx="1" cy="119"/>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76" name="Line 12"/>
            <p:cNvSpPr/>
            <p:nvPr/>
          </p:nvSpPr>
          <p:spPr>
            <a:xfrm flipV="1">
              <a:off x="4079" y="1351"/>
              <a:ext cx="1" cy="119"/>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77" name="Line 13"/>
            <p:cNvSpPr/>
            <p:nvPr/>
          </p:nvSpPr>
          <p:spPr>
            <a:xfrm>
              <a:off x="3986" y="1482"/>
              <a:ext cx="186" cy="1"/>
            </a:xfrm>
            <a:prstGeom prst="line">
              <a:avLst/>
            </a:prstGeom>
            <a:ln w="2381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78" name="Line 14"/>
            <p:cNvSpPr/>
            <p:nvPr/>
          </p:nvSpPr>
          <p:spPr>
            <a:xfrm>
              <a:off x="4033" y="1563"/>
              <a:ext cx="104" cy="1"/>
            </a:xfrm>
            <a:prstGeom prst="line">
              <a:avLst/>
            </a:prstGeom>
            <a:ln w="2381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79" name="Line 15"/>
            <p:cNvSpPr/>
            <p:nvPr/>
          </p:nvSpPr>
          <p:spPr>
            <a:xfrm flipH="1" flipV="1">
              <a:off x="4080" y="1564"/>
              <a:ext cx="0" cy="338"/>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80" name="Line 16"/>
            <p:cNvSpPr/>
            <p:nvPr/>
          </p:nvSpPr>
          <p:spPr>
            <a:xfrm>
              <a:off x="4079" y="1206"/>
              <a:ext cx="1" cy="36"/>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81" name="Rectangle 17"/>
            <p:cNvSpPr/>
            <p:nvPr/>
          </p:nvSpPr>
          <p:spPr>
            <a:xfrm>
              <a:off x="4324" y="1554"/>
              <a:ext cx="56" cy="134"/>
            </a:xfrm>
            <a:prstGeom prst="rect">
              <a:avLst/>
            </a:prstGeom>
            <a:noFill/>
            <a:ln w="9525">
              <a:noFill/>
            </a:ln>
          </p:spPr>
          <p:txBody>
            <a:bodyPr wrap="none" lIns="0" tIns="0" rIns="0" bIns="0" anchor="t" anchorCtr="0">
              <a:spAutoFit/>
            </a:bodyPr>
            <a:p>
              <a:pPr algn="ctr" eaLnBrk="0" hangingPunct="0"/>
              <a:r>
                <a:rPr lang="en-US" altLang="zh-CN" sz="1400" dirty="0">
                  <a:solidFill>
                    <a:srgbClr val="400000"/>
                  </a:solidFill>
                  <a:latin typeface="黑体" panose="02010609060101010101" pitchFamily="2" charset="-122"/>
                  <a:ea typeface="黑体" panose="02010609060101010101" pitchFamily="2" charset="-122"/>
                </a:rPr>
                <a:t>D</a:t>
              </a:r>
              <a:endParaRPr lang="en-US" altLang="zh-CN" sz="1400" b="1" dirty="0">
                <a:latin typeface="黑体" panose="02010609060101010101" pitchFamily="2" charset="-122"/>
                <a:ea typeface="黑体" panose="02010609060101010101" pitchFamily="2" charset="-122"/>
              </a:endParaRPr>
            </a:p>
          </p:txBody>
        </p:sp>
        <p:sp>
          <p:nvSpPr>
            <p:cNvPr id="58382" name="Rectangle 18"/>
            <p:cNvSpPr/>
            <p:nvPr/>
          </p:nvSpPr>
          <p:spPr>
            <a:xfrm>
              <a:off x="4158" y="1458"/>
              <a:ext cx="184" cy="194"/>
            </a:xfrm>
            <a:prstGeom prst="rect">
              <a:avLst/>
            </a:prstGeom>
            <a:noFill/>
            <a:ln w="9525">
              <a:noFill/>
            </a:ln>
          </p:spPr>
          <p:txBody>
            <a:bodyPr lIns="0" tIns="0" rIns="0" bIns="0" anchor="t" anchorCtr="0">
              <a:spAutoFit/>
            </a:bodyPr>
            <a:p>
              <a:pPr algn="ctr" eaLnBrk="0" hangingPunct="0"/>
              <a:r>
                <a:rPr lang="en-US" altLang="zh-CN" sz="2000" i="1" dirty="0">
                  <a:solidFill>
                    <a:srgbClr val="400000"/>
                  </a:solidFill>
                  <a:latin typeface="Times New Roman" panose="02020603050405020304" pitchFamily="18" charset="0"/>
                  <a:ea typeface="黑体" panose="02010609060101010101" pitchFamily="2" charset="-122"/>
                </a:rPr>
                <a:t>U</a:t>
              </a:r>
              <a:endParaRPr lang="en-US" altLang="zh-CN" sz="2000" b="1" dirty="0">
                <a:latin typeface="Times New Roman" panose="02020603050405020304" pitchFamily="18" charset="0"/>
                <a:ea typeface="黑体" panose="02010609060101010101" pitchFamily="2" charset="-122"/>
              </a:endParaRPr>
            </a:p>
          </p:txBody>
        </p:sp>
      </p:grpSp>
      <p:grpSp>
        <p:nvGrpSpPr>
          <p:cNvPr id="3" name="Group 19"/>
          <p:cNvGrpSpPr/>
          <p:nvPr/>
        </p:nvGrpSpPr>
        <p:grpSpPr>
          <a:xfrm>
            <a:off x="7072313" y="2571750"/>
            <a:ext cx="115887" cy="1404938"/>
            <a:chOff x="4145" y="2793"/>
            <a:chExt cx="106" cy="1120"/>
          </a:xfrm>
        </p:grpSpPr>
        <p:sp>
          <p:nvSpPr>
            <p:cNvPr id="58384" name="Line 20"/>
            <p:cNvSpPr/>
            <p:nvPr/>
          </p:nvSpPr>
          <p:spPr>
            <a:xfrm>
              <a:off x="4194" y="2883"/>
              <a:ext cx="1" cy="61"/>
            </a:xfrm>
            <a:prstGeom prst="line">
              <a:avLst/>
            </a:prstGeom>
            <a:ln w="2381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85" name="Oval 21"/>
            <p:cNvSpPr/>
            <p:nvPr/>
          </p:nvSpPr>
          <p:spPr>
            <a:xfrm>
              <a:off x="4149" y="2793"/>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8386" name="Line 22"/>
            <p:cNvSpPr/>
            <p:nvPr/>
          </p:nvSpPr>
          <p:spPr>
            <a:xfrm>
              <a:off x="4194" y="2989"/>
              <a:ext cx="1" cy="21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87" name="Line 23"/>
            <p:cNvSpPr/>
            <p:nvPr/>
          </p:nvSpPr>
          <p:spPr>
            <a:xfrm>
              <a:off x="4194" y="2944"/>
              <a:ext cx="1" cy="4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88" name="Oval 24"/>
            <p:cNvSpPr/>
            <p:nvPr/>
          </p:nvSpPr>
          <p:spPr>
            <a:xfrm>
              <a:off x="4161" y="3823"/>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8389" name="Line 25"/>
            <p:cNvSpPr/>
            <p:nvPr/>
          </p:nvSpPr>
          <p:spPr>
            <a:xfrm flipH="1" flipV="1">
              <a:off x="4203" y="3499"/>
              <a:ext cx="3" cy="345"/>
            </a:xfrm>
            <a:prstGeom prst="line">
              <a:avLst/>
            </a:prstGeom>
            <a:ln w="23813" cap="flat" cmpd="sng">
              <a:solidFill>
                <a:srgbClr val="8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90" name="Oval 26"/>
            <p:cNvSpPr/>
            <p:nvPr/>
          </p:nvSpPr>
          <p:spPr>
            <a:xfrm>
              <a:off x="4145" y="3200"/>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58391" name="Oval 27"/>
            <p:cNvSpPr/>
            <p:nvPr/>
          </p:nvSpPr>
          <p:spPr>
            <a:xfrm>
              <a:off x="4155" y="3410"/>
              <a:ext cx="90" cy="90"/>
            </a:xfrm>
            <a:prstGeom prst="ellipse">
              <a:avLst/>
            </a:prstGeom>
            <a:noFill/>
            <a:ln w="23813" cap="flat" cmpd="sng">
              <a:solidFill>
                <a:srgbClr val="000000"/>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grpSp>
      <p:sp>
        <p:nvSpPr>
          <p:cNvPr id="40988" name="Text Box 28"/>
          <p:cNvSpPr txBox="1"/>
          <p:nvPr/>
        </p:nvSpPr>
        <p:spPr>
          <a:xfrm>
            <a:off x="3995738" y="1125538"/>
            <a:ext cx="3960812" cy="521970"/>
          </a:xfrm>
          <a:prstGeom prst="rect">
            <a:avLst/>
          </a:prstGeom>
          <a:noFill/>
          <a:ln w="27051">
            <a:noFill/>
          </a:ln>
        </p:spPr>
        <p:txBody>
          <a:bodyPr anchor="t" anchorCtr="0">
            <a:spAutoFit/>
          </a:bodyPr>
          <a:p>
            <a:pPr eaLnBrk="0" hangingPunct="0">
              <a:spcBef>
                <a:spcPct val="50000"/>
              </a:spcBef>
            </a:pPr>
            <a:r>
              <a:rPr lang="zh-CN" altLang="en-US" sz="2800" b="1" dirty="0">
                <a:solidFill>
                  <a:srgbClr val="0000FF"/>
                </a:solidFill>
                <a:latin typeface="黑体" panose="02010609060101010101" pitchFamily="2" charset="-122"/>
                <a:ea typeface="黑体" panose="02010609060101010101" pitchFamily="2" charset="-122"/>
              </a:rPr>
              <a:t>（</a:t>
            </a:r>
            <a:r>
              <a:rPr lang="en-US" altLang="zh-CN" sz="2800" b="1" dirty="0">
                <a:solidFill>
                  <a:srgbClr val="0000FF"/>
                </a:solidFill>
                <a:latin typeface="黑体" panose="02010609060101010101" pitchFamily="2" charset="-122"/>
                <a:ea typeface="黑体" panose="02010609060101010101" pitchFamily="2" charset="-122"/>
              </a:rPr>
              <a:t>2</a:t>
            </a:r>
            <a:r>
              <a:rPr lang="zh-CN" altLang="en-US" sz="2800" b="1" dirty="0">
                <a:solidFill>
                  <a:srgbClr val="0000FF"/>
                </a:solidFill>
                <a:latin typeface="黑体" panose="02010609060101010101" pitchFamily="2" charset="-122"/>
                <a:ea typeface="黑体" panose="02010609060101010101" pitchFamily="2" charset="-122"/>
              </a:rPr>
              <a:t>）电压源模型</a:t>
            </a:r>
            <a:endParaRPr lang="zh-CN" altLang="en-US" sz="2800" b="1" dirty="0">
              <a:solidFill>
                <a:srgbClr val="0000FF"/>
              </a:solidFill>
              <a:latin typeface="黑体" panose="02010609060101010101" pitchFamily="2" charset="-122"/>
              <a:ea typeface="黑体" panose="02010609060101010101" pitchFamily="2" charset="-122"/>
            </a:endParaRPr>
          </a:p>
        </p:txBody>
      </p:sp>
      <p:graphicFrame>
        <p:nvGraphicFramePr>
          <p:cNvPr id="40989" name="Object 29"/>
          <p:cNvGraphicFramePr/>
          <p:nvPr/>
        </p:nvGraphicFramePr>
        <p:xfrm>
          <a:off x="5643563" y="2071688"/>
          <a:ext cx="884237" cy="414337"/>
        </p:xfrm>
        <a:graphic>
          <a:graphicData uri="http://schemas.openxmlformats.org/presentationml/2006/ole">
            <mc:AlternateContent xmlns:mc="http://schemas.openxmlformats.org/markup-compatibility/2006">
              <mc:Choice xmlns:v="urn:schemas-microsoft-com:vml" Requires="v">
                <p:oleObj spid="_x0000_s3087" name="" r:id="rId2" imgW="459105" imgH="216535" progId="Equation.3">
                  <p:embed/>
                </p:oleObj>
              </mc:Choice>
              <mc:Fallback>
                <p:oleObj name="" r:id="rId2" imgW="459105" imgH="216535" progId="Equation.3">
                  <p:embed/>
                  <p:pic>
                    <p:nvPicPr>
                      <p:cNvPr id="0" name="图片 3086"/>
                      <p:cNvPicPr/>
                      <p:nvPr/>
                    </p:nvPicPr>
                    <p:blipFill>
                      <a:blip r:embed="rId3"/>
                      <a:stretch>
                        <a:fillRect/>
                      </a:stretch>
                    </p:blipFill>
                    <p:spPr>
                      <a:xfrm>
                        <a:off x="5643563" y="2071688"/>
                        <a:ext cx="884237" cy="414337"/>
                      </a:xfrm>
                      <a:prstGeom prst="rect">
                        <a:avLst/>
                      </a:prstGeom>
                      <a:noFill/>
                      <a:ln w="38100">
                        <a:noFill/>
                        <a:miter/>
                      </a:ln>
                    </p:spPr>
                  </p:pic>
                </p:oleObj>
              </mc:Fallback>
            </mc:AlternateContent>
          </a:graphicData>
        </a:graphic>
      </p:graphicFrame>
      <p:graphicFrame>
        <p:nvGraphicFramePr>
          <p:cNvPr id="40990" name="Object 30"/>
          <p:cNvGraphicFramePr/>
          <p:nvPr/>
        </p:nvGraphicFramePr>
        <p:xfrm>
          <a:off x="6715125" y="2000250"/>
          <a:ext cx="884238" cy="414338"/>
        </p:xfrm>
        <a:graphic>
          <a:graphicData uri="http://schemas.openxmlformats.org/presentationml/2006/ole">
            <mc:AlternateContent xmlns:mc="http://schemas.openxmlformats.org/markup-compatibility/2006">
              <mc:Choice xmlns:v="urn:schemas-microsoft-com:vml" Requires="v">
                <p:oleObj spid="_x0000_s3086" name="" r:id="rId4" imgW="459105" imgH="216535" progId="Equation.3">
                  <p:embed/>
                </p:oleObj>
              </mc:Choice>
              <mc:Fallback>
                <p:oleObj name="" r:id="rId4" imgW="459105" imgH="216535" progId="Equation.3">
                  <p:embed/>
                  <p:pic>
                    <p:nvPicPr>
                      <p:cNvPr id="0" name="图片 3085"/>
                      <p:cNvPicPr/>
                      <p:nvPr/>
                    </p:nvPicPr>
                    <p:blipFill>
                      <a:blip r:embed="rId5"/>
                      <a:stretch>
                        <a:fillRect/>
                      </a:stretch>
                    </p:blipFill>
                    <p:spPr>
                      <a:xfrm>
                        <a:off x="6715125" y="2000250"/>
                        <a:ext cx="884238" cy="414338"/>
                      </a:xfrm>
                      <a:prstGeom prst="rect">
                        <a:avLst/>
                      </a:prstGeom>
                      <a:noFill/>
                      <a:ln w="38100">
                        <a:noFill/>
                        <a:miter/>
                      </a:ln>
                    </p:spPr>
                  </p:pic>
                </p:oleObj>
              </mc:Fallback>
            </mc:AlternateContent>
          </a:graphicData>
        </a:graphic>
      </p:graphicFrame>
      <p:sp>
        <p:nvSpPr>
          <p:cNvPr id="40991" name="Rectangle 31"/>
          <p:cNvSpPr/>
          <p:nvPr/>
        </p:nvSpPr>
        <p:spPr>
          <a:xfrm>
            <a:off x="4143375" y="4643438"/>
            <a:ext cx="4105275" cy="829945"/>
          </a:xfrm>
          <a:prstGeom prst="rect">
            <a:avLst/>
          </a:prstGeom>
          <a:noFill/>
          <a:ln w="27051" cap="flat" cmpd="sng">
            <a:solidFill>
              <a:srgbClr val="FF0000"/>
            </a:solidFill>
            <a:prstDash val="solid"/>
            <a:miter/>
            <a:headEnd type="none" w="med" len="med"/>
            <a:tailEnd type="none" w="med" len="med"/>
          </a:ln>
        </p:spPr>
        <p:txBody>
          <a:bodyPr anchor="t" anchorCtr="0">
            <a:spAutoFit/>
          </a:bodyPr>
          <a:p>
            <a:pPr algn="ctr" eaLnBrk="0" hangingPunct="0"/>
            <a:r>
              <a:rPr lang="en-US" altLang="zh-CN" sz="2400" b="1" i="1" dirty="0">
                <a:latin typeface="Times New Roman" panose="02020603050405020304" pitchFamily="18" charset="0"/>
                <a:ea typeface="黑体" panose="02010609060101010101" pitchFamily="2" charset="-122"/>
              </a:rPr>
              <a:t>U</a:t>
            </a:r>
            <a:r>
              <a:rPr lang="en-US" altLang="zh-CN" sz="2400" b="1" baseline="-30000" dirty="0">
                <a:latin typeface="Times New Roman" panose="02020603050405020304" pitchFamily="18" charset="0"/>
                <a:ea typeface="黑体" panose="02010609060101010101" pitchFamily="2" charset="-122"/>
              </a:rPr>
              <a:t> D</a:t>
            </a:r>
            <a:r>
              <a:rPr lang="en-US" altLang="zh-CN" sz="2400" b="1" baseline="-30000" dirty="0">
                <a:latin typeface="黑体" panose="02010609060101010101" pitchFamily="2" charset="-122"/>
                <a:ea typeface="黑体" panose="02010609060101010101" pitchFamily="2" charset="-122"/>
              </a:rPr>
              <a:t> :  </a:t>
            </a:r>
            <a:r>
              <a:rPr lang="zh-CN" altLang="en-US" sz="2400" b="1" dirty="0">
                <a:latin typeface="黑体" panose="02010609060101010101" pitchFamily="2" charset="-122"/>
                <a:ea typeface="黑体" panose="02010609060101010101" pitchFamily="2" charset="-122"/>
              </a:rPr>
              <a:t>二极管的导通压降。</a:t>
            </a:r>
            <a:endParaRPr lang="zh-CN" altLang="en-US" sz="2400" b="1" dirty="0">
              <a:latin typeface="黑体" panose="02010609060101010101" pitchFamily="2" charset="-122"/>
              <a:ea typeface="黑体" panose="02010609060101010101" pitchFamily="2" charset="-122"/>
            </a:endParaRPr>
          </a:p>
          <a:p>
            <a:pPr algn="ctr" eaLnBrk="0" hangingPunct="0"/>
            <a:r>
              <a:rPr lang="zh-CN" altLang="en-US" sz="2400" b="1" dirty="0">
                <a:latin typeface="黑体" panose="02010609060101010101" pitchFamily="2" charset="-122"/>
                <a:ea typeface="黑体" panose="02010609060101010101" pitchFamily="2" charset="-122"/>
              </a:rPr>
              <a:t>硅管 </a:t>
            </a:r>
            <a:r>
              <a:rPr lang="en-US" altLang="zh-CN" sz="2400" b="1" dirty="0">
                <a:solidFill>
                  <a:srgbClr val="FF0000"/>
                </a:solidFill>
                <a:latin typeface="黑体" panose="02010609060101010101" pitchFamily="2" charset="-122"/>
                <a:ea typeface="黑体" panose="02010609060101010101" pitchFamily="2" charset="-122"/>
              </a:rPr>
              <a:t>0.7</a:t>
            </a:r>
            <a:r>
              <a:rPr lang="en-US" altLang="zh-CN" sz="2400" b="1" dirty="0">
                <a:latin typeface="黑体" panose="02010609060101010101" pitchFamily="2" charset="-122"/>
                <a:ea typeface="黑体" panose="02010609060101010101" pitchFamily="2" charset="-122"/>
              </a:rPr>
              <a:t>V</a:t>
            </a:r>
            <a:r>
              <a:rPr lang="zh-CN" altLang="en-US" sz="2400" b="1" dirty="0">
                <a:latin typeface="黑体" panose="02010609060101010101" pitchFamily="2" charset="-122"/>
                <a:ea typeface="黑体" panose="02010609060101010101" pitchFamily="2" charset="-122"/>
              </a:rPr>
              <a:t>；锗管 </a:t>
            </a:r>
            <a:r>
              <a:rPr lang="en-US" altLang="zh-CN" sz="2400" b="1" dirty="0">
                <a:solidFill>
                  <a:srgbClr val="FF0000"/>
                </a:solidFill>
                <a:latin typeface="黑体" panose="02010609060101010101" pitchFamily="2" charset="-122"/>
                <a:ea typeface="黑体" panose="02010609060101010101" pitchFamily="2" charset="-122"/>
              </a:rPr>
              <a:t>0.3</a:t>
            </a:r>
            <a:r>
              <a:rPr lang="en-US" altLang="zh-CN" sz="2400" b="1" dirty="0">
                <a:latin typeface="黑体" panose="02010609060101010101" pitchFamily="2" charset="-122"/>
                <a:ea typeface="黑体" panose="02010609060101010101" pitchFamily="2" charset="-122"/>
              </a:rPr>
              <a:t>V</a:t>
            </a:r>
            <a:r>
              <a:rPr lang="zh-CN" altLang="en-US" sz="2400" b="1" dirty="0">
                <a:latin typeface="黑体" panose="02010609060101010101" pitchFamily="2" charset="-122"/>
                <a:ea typeface="黑体" panose="02010609060101010101" pitchFamily="2" charset="-122"/>
              </a:rPr>
              <a:t>。</a:t>
            </a:r>
            <a:endParaRPr lang="zh-CN" altLang="en-US" sz="2400" b="1" dirty="0">
              <a:latin typeface="黑体" panose="02010609060101010101" pitchFamily="2" charset="-122"/>
              <a:ea typeface="黑体" panose="02010609060101010101" pitchFamily="2" charset="-122"/>
            </a:endParaRPr>
          </a:p>
        </p:txBody>
      </p:sp>
      <p:grpSp>
        <p:nvGrpSpPr>
          <p:cNvPr id="58396" name="Group 57"/>
          <p:cNvGrpSpPr/>
          <p:nvPr/>
        </p:nvGrpSpPr>
        <p:grpSpPr>
          <a:xfrm>
            <a:off x="0" y="1557338"/>
            <a:ext cx="2971800" cy="4670425"/>
            <a:chOff x="0" y="672"/>
            <a:chExt cx="1872" cy="2942"/>
          </a:xfrm>
        </p:grpSpPr>
        <p:grpSp>
          <p:nvGrpSpPr>
            <p:cNvPr id="58397" name="Group 58"/>
            <p:cNvGrpSpPr/>
            <p:nvPr/>
          </p:nvGrpSpPr>
          <p:grpSpPr>
            <a:xfrm>
              <a:off x="1056" y="1200"/>
              <a:ext cx="816" cy="1104"/>
              <a:chOff x="1056" y="1728"/>
              <a:chExt cx="816" cy="1104"/>
            </a:xfrm>
          </p:grpSpPr>
          <p:sp>
            <p:nvSpPr>
              <p:cNvPr id="58398" name="Line 59"/>
              <p:cNvSpPr/>
              <p:nvPr/>
            </p:nvSpPr>
            <p:spPr>
              <a:xfrm>
                <a:off x="1296" y="1728"/>
                <a:ext cx="0" cy="768"/>
              </a:xfrm>
              <a:prstGeom prst="line">
                <a:avLst/>
              </a:prstGeom>
              <a:ln w="6350"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399" name="Rectangle 60"/>
              <p:cNvSpPr/>
              <p:nvPr/>
            </p:nvSpPr>
            <p:spPr>
              <a:xfrm>
                <a:off x="1104" y="2400"/>
                <a:ext cx="720" cy="173"/>
              </a:xfrm>
              <a:prstGeom prst="rect">
                <a:avLst/>
              </a:prstGeom>
              <a:noFill/>
              <a:ln w="27051">
                <a:noFill/>
              </a:ln>
            </p:spPr>
            <p:txBody>
              <a:bodyPr anchor="t" anchorCtr="0">
                <a:spAutoFit/>
              </a:bodyPr>
              <a:p>
                <a:pPr algn="ctr" eaLnBrk="0" hangingPunct="0"/>
                <a:endParaRPr lang="zh-CN" altLang="zh-CN" b="1" baseline="-30000" dirty="0">
                  <a:latin typeface="Times New Roman" panose="02020603050405020304" pitchFamily="18" charset="0"/>
                  <a:ea typeface="宋体" panose="02010600030101010101" pitchFamily="2" charset="-122"/>
                </a:endParaRPr>
              </a:p>
            </p:txBody>
          </p:sp>
          <p:sp>
            <p:nvSpPr>
              <p:cNvPr id="58400" name="Text Box 61"/>
              <p:cNvSpPr txBox="1"/>
              <p:nvPr/>
            </p:nvSpPr>
            <p:spPr>
              <a:xfrm>
                <a:off x="1056" y="2544"/>
                <a:ext cx="624" cy="288"/>
              </a:xfrm>
              <a:prstGeom prst="rect">
                <a:avLst/>
              </a:prstGeom>
              <a:noFill/>
              <a:ln w="27051">
                <a:noFill/>
              </a:ln>
            </p:spPr>
            <p:txBody>
              <a:bodyPr anchor="t" anchorCtr="0">
                <a:spAutoFit/>
              </a:bodyPr>
              <a:p>
                <a:pPr algn="ctr" eaLnBrk="0" hangingPunct="0">
                  <a:spcBef>
                    <a:spcPct val="50000"/>
                  </a:spcBef>
                </a:pPr>
                <a:endParaRPr lang="zh-CN" altLang="zh-CN" sz="2400" b="1" dirty="0">
                  <a:latin typeface="Times New Roman" panose="02020603050405020304" pitchFamily="18" charset="0"/>
                  <a:ea typeface="宋体" panose="02010600030101010101" pitchFamily="2" charset="-122"/>
                </a:endParaRPr>
              </a:p>
            </p:txBody>
          </p:sp>
          <p:sp>
            <p:nvSpPr>
              <p:cNvPr id="58401" name="Text Box 62"/>
              <p:cNvSpPr txBox="1"/>
              <p:nvPr/>
            </p:nvSpPr>
            <p:spPr>
              <a:xfrm>
                <a:off x="1056" y="2448"/>
                <a:ext cx="816" cy="250"/>
              </a:xfrm>
              <a:prstGeom prst="rect">
                <a:avLst/>
              </a:prstGeom>
              <a:noFill/>
              <a:ln w="27051">
                <a:noFill/>
              </a:ln>
            </p:spPr>
            <p:txBody>
              <a:bodyPr anchor="t" anchorCtr="0">
                <a:spAutoFit/>
              </a:bodyPr>
              <a:p>
                <a:pPr algn="ctr" eaLnBrk="0" hangingPunct="0">
                  <a:spcBef>
                    <a:spcPct val="50000"/>
                  </a:spcBef>
                </a:pPr>
                <a:r>
                  <a:rPr lang="zh-CN" altLang="en-US" sz="2000" b="1" dirty="0">
                    <a:latin typeface="Times New Roman" panose="02020603050405020304" pitchFamily="18" charset="0"/>
                    <a:ea typeface="宋体" panose="02010600030101010101" pitchFamily="2" charset="-122"/>
                  </a:rPr>
                  <a:t>导通压降</a:t>
                </a:r>
                <a:endParaRPr lang="zh-CN" altLang="en-US" sz="2000" b="1" dirty="0">
                  <a:latin typeface="Times New Roman" panose="02020603050405020304" pitchFamily="18" charset="0"/>
                  <a:ea typeface="宋体" panose="02010600030101010101" pitchFamily="2" charset="-122"/>
                </a:endParaRPr>
              </a:p>
            </p:txBody>
          </p:sp>
        </p:grpSp>
        <p:grpSp>
          <p:nvGrpSpPr>
            <p:cNvPr id="58402" name="Group 63"/>
            <p:cNvGrpSpPr/>
            <p:nvPr/>
          </p:nvGrpSpPr>
          <p:grpSpPr>
            <a:xfrm>
              <a:off x="0" y="672"/>
              <a:ext cx="1848" cy="2942"/>
              <a:chOff x="0" y="672"/>
              <a:chExt cx="1848" cy="2942"/>
            </a:xfrm>
          </p:grpSpPr>
          <p:sp>
            <p:nvSpPr>
              <p:cNvPr id="58403" name="Rectangle 64"/>
              <p:cNvSpPr/>
              <p:nvPr/>
            </p:nvSpPr>
            <p:spPr>
              <a:xfrm>
                <a:off x="188" y="672"/>
                <a:ext cx="1660" cy="288"/>
              </a:xfrm>
              <a:prstGeom prst="rect">
                <a:avLst/>
              </a:prstGeom>
              <a:noFill/>
              <a:ln w="27051">
                <a:noFill/>
              </a:ln>
            </p:spPr>
            <p:txBody>
              <a:bodyPr wrap="none" anchor="t" anchorCtr="0">
                <a:spAutoFit/>
              </a:bodyPr>
              <a:p>
                <a:pPr algn="ctr" eaLnBrk="0" hangingPunct="0"/>
                <a:r>
                  <a:rPr lang="zh-CN" altLang="en-US" sz="2400" b="1" dirty="0">
                    <a:latin typeface="黑体" panose="02010609060101010101" pitchFamily="2" charset="-122"/>
                    <a:ea typeface="黑体" panose="02010609060101010101" pitchFamily="2" charset="-122"/>
                  </a:rPr>
                  <a:t>二极管的</a:t>
                </a:r>
                <a:r>
                  <a:rPr lang="en-US" altLang="zh-CN" sz="2400" b="1" dirty="0">
                    <a:latin typeface="黑体" panose="02010609060101010101" pitchFamily="2" charset="-122"/>
                    <a:ea typeface="黑体" panose="02010609060101010101" pitchFamily="2" charset="-122"/>
                  </a:rPr>
                  <a:t>V</a:t>
                </a:r>
                <a:r>
                  <a:rPr lang="en-US" altLang="zh-CN" sz="2400" b="1" dirty="0">
                    <a:latin typeface="Times New Roman" panose="02020603050405020304" pitchFamily="18" charset="0"/>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特性</a:t>
                </a:r>
                <a:endParaRPr lang="zh-CN" altLang="en-US" sz="2400" b="1" dirty="0">
                  <a:latin typeface="黑体" panose="02010609060101010101" pitchFamily="2" charset="-122"/>
                  <a:ea typeface="黑体" panose="02010609060101010101" pitchFamily="2" charset="-122"/>
                </a:endParaRPr>
              </a:p>
            </p:txBody>
          </p:sp>
          <p:pic>
            <p:nvPicPr>
              <p:cNvPr id="58404" name="Picture 65"/>
              <p:cNvPicPr>
                <a:picLocks noChangeAspect="1"/>
              </p:cNvPicPr>
              <p:nvPr/>
            </p:nvPicPr>
            <p:blipFill>
              <a:blip r:embed="rId6"/>
              <a:stretch>
                <a:fillRect/>
              </a:stretch>
            </p:blipFill>
            <p:spPr>
              <a:xfrm>
                <a:off x="624" y="2592"/>
                <a:ext cx="696" cy="1022"/>
              </a:xfrm>
              <a:prstGeom prst="rect">
                <a:avLst/>
              </a:prstGeom>
              <a:noFill/>
              <a:ln w="9525">
                <a:noFill/>
              </a:ln>
            </p:spPr>
          </p:pic>
          <p:grpSp>
            <p:nvGrpSpPr>
              <p:cNvPr id="58405" name="Group 66"/>
              <p:cNvGrpSpPr/>
              <p:nvPr/>
            </p:nvGrpSpPr>
            <p:grpSpPr>
              <a:xfrm>
                <a:off x="0" y="1008"/>
                <a:ext cx="1728" cy="1488"/>
                <a:chOff x="0" y="1008"/>
                <a:chExt cx="1728" cy="1488"/>
              </a:xfrm>
            </p:grpSpPr>
            <p:grpSp>
              <p:nvGrpSpPr>
                <p:cNvPr id="58406" name="Group 67"/>
                <p:cNvGrpSpPr/>
                <p:nvPr/>
              </p:nvGrpSpPr>
              <p:grpSpPr>
                <a:xfrm>
                  <a:off x="0" y="1008"/>
                  <a:ext cx="1728" cy="1488"/>
                  <a:chOff x="336" y="1152"/>
                  <a:chExt cx="1728" cy="1488"/>
                </a:xfrm>
              </p:grpSpPr>
              <p:pic>
                <p:nvPicPr>
                  <p:cNvPr id="58407" name="Picture 68"/>
                  <p:cNvPicPr>
                    <a:picLocks noChangeAspect="1"/>
                  </p:cNvPicPr>
                  <p:nvPr/>
                </p:nvPicPr>
                <p:blipFill>
                  <a:blip r:embed="rId7"/>
                  <a:stretch>
                    <a:fillRect/>
                  </a:stretch>
                </p:blipFill>
                <p:spPr>
                  <a:xfrm>
                    <a:off x="336" y="1152"/>
                    <a:ext cx="1728" cy="1488"/>
                  </a:xfrm>
                  <a:prstGeom prst="rect">
                    <a:avLst/>
                  </a:prstGeom>
                  <a:noFill/>
                  <a:ln w="9525">
                    <a:noFill/>
                  </a:ln>
                </p:spPr>
              </p:pic>
              <p:sp>
                <p:nvSpPr>
                  <p:cNvPr id="58408" name="Arc 69"/>
                  <p:cNvSpPr/>
                  <p:nvPr/>
                </p:nvSpPr>
                <p:spPr>
                  <a:xfrm>
                    <a:off x="1443" y="1817"/>
                    <a:ext cx="160" cy="118"/>
                  </a:xfrm>
                  <a:custGeom>
                    <a:avLst/>
                    <a:gdLst/>
                    <a:ahLst/>
                    <a:cxnLst>
                      <a:cxn ang="0">
                        <a:pos x="0" y="0"/>
                      </a:cxn>
                      <a:cxn ang="0">
                        <a:pos x="0" y="0"/>
                      </a:cxn>
                      <a:cxn ang="0">
                        <a:pos x="0" y="0"/>
                      </a:cxn>
                    </a:cxnLst>
                    <a:pathLst>
                      <a:path w="25003" h="21600" fill="none">
                        <a:moveTo>
                          <a:pt x="25003" y="3364"/>
                        </a:moveTo>
                        <a:cubicBezTo>
                          <a:pt x="23347" y="13864"/>
                          <a:pt x="14297" y="21599"/>
                          <a:pt x="3667" y="21600"/>
                        </a:cubicBezTo>
                        <a:cubicBezTo>
                          <a:pt x="2437" y="21600"/>
                          <a:pt x="1211" y="21495"/>
                          <a:pt x="-1" y="21286"/>
                        </a:cubicBezTo>
                      </a:path>
                      <a:path w="25003" h="21600" stroke="0">
                        <a:moveTo>
                          <a:pt x="25003" y="3364"/>
                        </a:moveTo>
                        <a:cubicBezTo>
                          <a:pt x="23347" y="13864"/>
                          <a:pt x="14297" y="21599"/>
                          <a:pt x="3667" y="21600"/>
                        </a:cubicBezTo>
                        <a:cubicBezTo>
                          <a:pt x="2437" y="21600"/>
                          <a:pt x="1211" y="21495"/>
                          <a:pt x="-1" y="21286"/>
                        </a:cubicBezTo>
                        <a:lnTo>
                          <a:pt x="3667" y="0"/>
                        </a:lnTo>
                        <a:close/>
                      </a:path>
                    </a:pathLst>
                  </a:custGeom>
                  <a:noFill/>
                  <a:ln w="38100" cap="flat" cmpd="sng">
                    <a:solidFill>
                      <a:srgbClr val="FF0000"/>
                    </a:solidFill>
                    <a:prstDash val="solid"/>
                    <a:round/>
                    <a:headEnd type="none" w="med" len="med"/>
                    <a:tailEnd type="none" w="med" len="med"/>
                  </a:ln>
                </p:spPr>
                <p:txBody>
                  <a:bodyPr/>
                  <a:p>
                    <a:endParaRPr lang="zh-CN" altLang="en-US"/>
                  </a:p>
                </p:txBody>
              </p:sp>
              <p:sp>
                <p:nvSpPr>
                  <p:cNvPr id="58409" name="Line 70"/>
                  <p:cNvSpPr/>
                  <p:nvPr/>
                </p:nvSpPr>
                <p:spPr>
                  <a:xfrm>
                    <a:off x="1278" y="1933"/>
                    <a:ext cx="171" cy="0"/>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8410" name="Line 71"/>
                  <p:cNvSpPr/>
                  <p:nvPr/>
                </p:nvSpPr>
                <p:spPr>
                  <a:xfrm flipV="1">
                    <a:off x="1601" y="1258"/>
                    <a:ext cx="50" cy="586"/>
                  </a:xfrm>
                  <a:prstGeom prst="line">
                    <a:avLst/>
                  </a:prstGeom>
                  <a:ln w="381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58411" name="Freeform 72"/>
                <p:cNvSpPr/>
                <p:nvPr/>
              </p:nvSpPr>
              <p:spPr>
                <a:xfrm>
                  <a:off x="216" y="1812"/>
                  <a:ext cx="720" cy="56"/>
                </a:xfrm>
                <a:custGeom>
                  <a:avLst/>
                  <a:gdLst/>
                  <a:ahLst/>
                  <a:cxnLst>
                    <a:cxn ang="0">
                      <a:pos x="720" y="0"/>
                    </a:cxn>
                    <a:cxn ang="0">
                      <a:pos x="672" y="48"/>
                    </a:cxn>
                    <a:cxn ang="0">
                      <a:pos x="576" y="48"/>
                    </a:cxn>
                    <a:cxn ang="0">
                      <a:pos x="0" y="48"/>
                    </a:cxn>
                  </a:cxnLst>
                  <a:pathLst>
                    <a:path w="720" h="56">
                      <a:moveTo>
                        <a:pt x="720" y="0"/>
                      </a:moveTo>
                      <a:cubicBezTo>
                        <a:pt x="708" y="20"/>
                        <a:pt x="696" y="40"/>
                        <a:pt x="672" y="48"/>
                      </a:cubicBezTo>
                      <a:cubicBezTo>
                        <a:pt x="648" y="56"/>
                        <a:pt x="688" y="48"/>
                        <a:pt x="576" y="48"/>
                      </a:cubicBezTo>
                      <a:cubicBezTo>
                        <a:pt x="464" y="48"/>
                        <a:pt x="96" y="48"/>
                        <a:pt x="0" y="48"/>
                      </a:cubicBezTo>
                    </a:path>
                  </a:pathLst>
                </a:custGeom>
                <a:noFill/>
                <a:ln w="28575" cap="flat" cmpd="sng">
                  <a:solidFill>
                    <a:srgbClr val="FF0000"/>
                  </a:solidFill>
                  <a:prstDash val="solid"/>
                  <a:round/>
                  <a:headEnd type="none" w="med" len="med"/>
                  <a:tailEnd type="none" w="med" len="med"/>
                </a:ln>
              </p:spPr>
              <p:txBody>
                <a:bodyPr/>
                <a:p>
                  <a:endParaRPr lang="zh-CN" altLang="en-US"/>
                </a:p>
              </p:txBody>
            </p:sp>
          </p:grpSp>
        </p:grpSp>
      </p:grpSp>
      <p:sp>
        <p:nvSpPr>
          <p:cNvPr id="41033" name="Line 73"/>
          <p:cNvSpPr/>
          <p:nvPr/>
        </p:nvSpPr>
        <p:spPr>
          <a:xfrm>
            <a:off x="3059113" y="981075"/>
            <a:ext cx="0" cy="5661025"/>
          </a:xfrm>
          <a:prstGeom prst="line">
            <a:avLst/>
          </a:prstGeom>
          <a:ln w="28575" cap="flat" cmpd="sng">
            <a:solidFill>
              <a:srgbClr val="CC66FF"/>
            </a:solidFill>
            <a:prstDash val="lgDash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49" name="TextBox 48"/>
          <p:cNvSpPr txBox="1"/>
          <p:nvPr/>
        </p:nvSpPr>
        <p:spPr>
          <a:xfrm>
            <a:off x="4214813" y="5786438"/>
            <a:ext cx="4000500" cy="521970"/>
          </a:xfrm>
          <a:prstGeom prst="rect">
            <a:avLst/>
          </a:prstGeom>
          <a:blipFill rotWithShape="1">
            <a:blip r:embed="rId8"/>
          </a:blipFill>
          <a:ln w="9525">
            <a:noFill/>
          </a:ln>
        </p:spPr>
        <p:txBody>
          <a:bodyPr anchor="t" anchorCtr="0">
            <a:spAutoFit/>
          </a:bodyPr>
          <a:p>
            <a:r>
              <a:rPr lang="zh-CN" altLang="en-US" sz="2800" dirty="0">
                <a:solidFill>
                  <a:srgbClr val="990000"/>
                </a:solidFill>
                <a:latin typeface="华文新魏" panose="02010800040101010101" pitchFamily="2" charset="-122"/>
                <a:ea typeface="华文新魏" panose="02010800040101010101" pitchFamily="2" charset="-122"/>
              </a:rPr>
              <a:t>折线模型，小信号模型</a:t>
            </a:r>
            <a:endParaRPr lang="zh-CN" altLang="en-US" sz="2800" dirty="0">
              <a:solidFill>
                <a:srgbClr val="990000"/>
              </a:solidFill>
              <a:latin typeface="华文新魏" panose="02010800040101010101" pitchFamily="2" charset="-122"/>
              <a:ea typeface="华文新魏" panose="02010800040101010101" pitchFamily="2" charset="-122"/>
            </a:endParaRPr>
          </a:p>
        </p:txBody>
      </p:sp>
      <p:sp>
        <p:nvSpPr>
          <p:cNvPr id="57346" name="Text Box 4"/>
          <p:cNvSpPr txBox="1"/>
          <p:nvPr/>
        </p:nvSpPr>
        <p:spPr>
          <a:xfrm>
            <a:off x="250825" y="405130"/>
            <a:ext cx="5266690" cy="583565"/>
          </a:xfrm>
          <a:prstGeom prst="rect">
            <a:avLst/>
          </a:prstGeom>
          <a:noFill/>
          <a:ln w="27051">
            <a:noFill/>
          </a:ln>
        </p:spPr>
        <p:txBody>
          <a:bodyPr wrap="square" anchor="t" anchorCtr="0">
            <a:spAutoFit/>
          </a:bodyPr>
          <a:p>
            <a:pPr>
              <a:spcBef>
                <a:spcPct val="20000"/>
              </a:spcBef>
            </a:pPr>
            <a:r>
              <a:rPr lang="en-US" altLang="zh-CN" sz="3200" b="1" dirty="0">
                <a:solidFill>
                  <a:srgbClr val="FF0000"/>
                </a:solidFill>
                <a:latin typeface="黑体" panose="02010609060101010101" pitchFamily="2" charset="-122"/>
                <a:ea typeface="黑体" panose="02010609060101010101" pitchFamily="2" charset="-122"/>
              </a:rPr>
              <a:t>1.2.2  </a:t>
            </a:r>
            <a:r>
              <a:rPr lang="zh-CN" altLang="en-US" sz="3200" b="1" dirty="0">
                <a:solidFill>
                  <a:srgbClr val="FF0000"/>
                </a:solidFill>
                <a:latin typeface="黑体" panose="02010609060101010101" pitchFamily="2" charset="-122"/>
                <a:ea typeface="黑体" panose="02010609060101010101" pitchFamily="2" charset="-122"/>
              </a:rPr>
              <a:t>二极管的电路模型</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57387" name="Line 73"/>
          <p:cNvSpPr/>
          <p:nvPr/>
        </p:nvSpPr>
        <p:spPr>
          <a:xfrm>
            <a:off x="0" y="981075"/>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33"/>
                                        </p:tgtEl>
                                        <p:attrNameLst>
                                          <p:attrName>style.visibility</p:attrName>
                                        </p:attrNameLst>
                                      </p:cBhvr>
                                      <p:to>
                                        <p:strVal val="visible"/>
                                      </p:to>
                                    </p:set>
                                    <p:animEffect transition="in" filter="wipe(up)">
                                      <p:cBhvr>
                                        <p:cTn id="7" dur="1000"/>
                                        <p:tgtEl>
                                          <p:spTgt spid="410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88"/>
                                        </p:tgtEl>
                                        <p:attrNameLst>
                                          <p:attrName>style.visibility</p:attrName>
                                        </p:attrNameLst>
                                      </p:cBhvr>
                                      <p:to>
                                        <p:strVal val="visible"/>
                                      </p:to>
                                    </p:set>
                                    <p:animEffect transition="in" filter="blinds(horizontal)">
                                      <p:cBhvr>
                                        <p:cTn id="12" dur="500"/>
                                        <p:tgtEl>
                                          <p:spTgt spid="409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linds(horizontal)">
                                      <p:cBhvr>
                                        <p:cTn id="17" dur="500"/>
                                        <p:tgtEl>
                                          <p:spTgt spid="409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blinds(horizontal)">
                                      <p:cBhvr>
                                        <p:cTn id="22" dur="500"/>
                                        <p:tgtEl>
                                          <p:spTgt spid="409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89"/>
                                        </p:tgtEl>
                                        <p:attrNameLst>
                                          <p:attrName>style.visibility</p:attrName>
                                        </p:attrNameLst>
                                      </p:cBhvr>
                                      <p:to>
                                        <p:strVal val="visible"/>
                                      </p:to>
                                    </p:set>
                                    <p:animEffect transition="in" filter="blinds(horizontal)">
                                      <p:cBhvr>
                                        <p:cTn id="27" dur="500"/>
                                        <p:tgtEl>
                                          <p:spTgt spid="409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990"/>
                                        </p:tgtEl>
                                        <p:attrNameLst>
                                          <p:attrName>style.visibility</p:attrName>
                                        </p:attrNameLst>
                                      </p:cBhvr>
                                      <p:to>
                                        <p:strVal val="visible"/>
                                      </p:to>
                                    </p:set>
                                    <p:animEffect transition="in" filter="blinds(horizontal)">
                                      <p:cBhvr>
                                        <p:cTn id="37" dur="500"/>
                                        <p:tgtEl>
                                          <p:spTgt spid="4099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991"/>
                                        </p:tgtEl>
                                        <p:attrNameLst>
                                          <p:attrName>style.visibility</p:attrName>
                                        </p:attrNameLst>
                                      </p:cBhvr>
                                      <p:to>
                                        <p:strVal val="visible"/>
                                      </p:to>
                                    </p:set>
                                    <p:animEffect transition="in" filter="blinds(horizontal)">
                                      <p:cBhvr>
                                        <p:cTn id="47" dur="500"/>
                                        <p:tgtEl>
                                          <p:spTgt spid="4099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nimBg="1"/>
      <p:bldP spid="40988" grpId="0"/>
      <p:bldP spid="40991" grpId="0" bldLvl="0" animBg="1"/>
      <p:bldP spid="49"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Line 7"/>
          <p:cNvSpPr/>
          <p:nvPr/>
        </p:nvSpPr>
        <p:spPr>
          <a:xfrm>
            <a:off x="0" y="981075"/>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48137" name="Rectangle 9"/>
          <p:cNvSpPr>
            <a:spLocks noChangeArrowheads="1"/>
          </p:cNvSpPr>
          <p:nvPr/>
        </p:nvSpPr>
        <p:spPr bwMode="auto">
          <a:xfrm>
            <a:off x="215900" y="1247775"/>
            <a:ext cx="7114540" cy="521970"/>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 typeface="Wingdings" panose="05000000000000000000" pitchFamily="2" charset="2"/>
              <a:buChar char="v"/>
              <a:defRPr/>
            </a:pP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方法：如何</a:t>
            </a: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判断二极管是导通还是截止？</a:t>
            </a:r>
            <a:endPar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8138" name="Rectangle 10"/>
          <p:cNvSpPr>
            <a:spLocks noChangeArrowheads="1"/>
          </p:cNvSpPr>
          <p:nvPr/>
        </p:nvSpPr>
        <p:spPr bwMode="auto">
          <a:xfrm>
            <a:off x="323850" y="1989138"/>
            <a:ext cx="8605838" cy="519113"/>
          </a:xfrm>
          <a:prstGeom prst="rect">
            <a:avLst/>
          </a:prstGeom>
          <a:noFill/>
          <a:ln w="25400">
            <a:noFill/>
            <a:miter lim="800000"/>
          </a:ln>
          <a:effectLst/>
        </p:spPr>
        <p:txBody>
          <a:bodyPr>
            <a:spAutoFit/>
          </a:bodyPr>
          <a:lstStyle/>
          <a:p>
            <a:pPr marL="0" marR="0" lvl="0" indent="0" algn="l" defTabSz="914400" rtl="0" eaLnBrk="0" fontAlgn="base" latinLnBrk="0" hangingPunct="0">
              <a:spcBef>
                <a:spcPct val="0"/>
              </a:spcBef>
              <a:spcAft>
                <a:spcPct val="0"/>
              </a:spcAft>
              <a:buClrTx/>
              <a:buSzTx/>
              <a:buFont typeface="Wingdings" panose="05000000000000000000" pitchFamily="2" charset="2"/>
              <a:buNone/>
              <a:defRPr/>
            </a:pP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）假设电路中二极管全部开路，分析其两端的电位。</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8139" name="Rectangle 11"/>
          <p:cNvSpPr>
            <a:spLocks noChangeArrowheads="1"/>
          </p:cNvSpPr>
          <p:nvPr/>
        </p:nvSpPr>
        <p:spPr bwMode="auto">
          <a:xfrm>
            <a:off x="360363" y="2755900"/>
            <a:ext cx="7829550" cy="946150"/>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理想二极管：若 </a:t>
            </a:r>
            <a:r>
              <a:rPr kumimoji="1" lang="en-US" altLang="zh-CN" sz="2800" b="1" i="1"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V</a:t>
            </a:r>
            <a:r>
              <a:rPr kumimoji="1" lang="en-US" altLang="zh-CN"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 &gt; 0</a:t>
            </a: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，则管子导通（短路）；</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反之截止（开路）。</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8140" name="Rectangle 12"/>
          <p:cNvSpPr>
            <a:spLocks noChangeArrowheads="1"/>
          </p:cNvSpPr>
          <p:nvPr/>
        </p:nvSpPr>
        <p:spPr bwMode="auto">
          <a:xfrm>
            <a:off x="360363" y="3763963"/>
            <a:ext cx="8636000" cy="946150"/>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实际二极管：若 </a:t>
            </a:r>
            <a:r>
              <a:rPr kumimoji="1" lang="en-US" altLang="zh-CN" sz="2800" b="1" i="1"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V</a:t>
            </a:r>
            <a:r>
              <a:rPr kumimoji="1" lang="en-US" altLang="zh-CN"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 &gt; </a:t>
            </a:r>
            <a:r>
              <a:rPr kumimoji="1" lang="en-US" altLang="zh-CN" sz="2800" b="1" i="1"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V</a:t>
            </a:r>
            <a:r>
              <a:rPr kumimoji="1" lang="en-US" altLang="zh-CN" sz="2800" b="1" i="0" u="none" strike="noStrike" kern="1200" cap="none" spc="0" normalizeH="0" baseline="-2500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D(on)</a:t>
            </a: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，管子导通（ </a:t>
            </a:r>
            <a:r>
              <a:rPr kumimoji="1" lang="en-US" altLang="zh-CN"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V=</a:t>
            </a:r>
            <a:r>
              <a:rPr kumimoji="1" lang="en-US" altLang="zh-CN" sz="2800" b="1" i="1"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V</a:t>
            </a:r>
            <a:r>
              <a:rPr kumimoji="1" lang="en-US" altLang="zh-CN" sz="2800" b="1" i="0" u="none" strike="noStrike" kern="1200" cap="none" spc="0" normalizeH="0" baseline="-2500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D(on)</a:t>
            </a: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反之截止（开路）。</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8141" name="Rectangle 13"/>
          <p:cNvSpPr>
            <a:spLocks noChangeArrowheads="1"/>
          </p:cNvSpPr>
          <p:nvPr/>
        </p:nvSpPr>
        <p:spPr bwMode="auto">
          <a:xfrm>
            <a:off x="323850" y="4868863"/>
            <a:ext cx="8229600" cy="1289050"/>
          </a:xfrm>
          <a:prstGeom prst="rect">
            <a:avLst/>
          </a:prstGeom>
          <a:noFill/>
          <a:ln w="25400">
            <a:noFill/>
            <a:miter lim="800000"/>
          </a:ln>
          <a:effectLst/>
        </p:spPr>
        <p:txBody>
          <a:bodyPr>
            <a:spAutoFit/>
          </a:bodyPr>
          <a:lstStyle/>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None/>
              <a:defRPr/>
            </a:pP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2</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）当电路中存在多个二极管时，正偏电压最大的管 </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子优先导通。其余管子需重新分析其工作状态。</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57346" name="Text Box 4"/>
          <p:cNvSpPr txBox="1"/>
          <p:nvPr/>
        </p:nvSpPr>
        <p:spPr>
          <a:xfrm>
            <a:off x="250825" y="405130"/>
            <a:ext cx="5587365" cy="583565"/>
          </a:xfrm>
          <a:prstGeom prst="rect">
            <a:avLst/>
          </a:prstGeom>
          <a:noFill/>
          <a:ln w="27051">
            <a:noFill/>
          </a:ln>
        </p:spPr>
        <p:txBody>
          <a:bodyPr wrap="square" anchor="t" anchorCtr="0">
            <a:spAutoFit/>
          </a:bodyPr>
          <a:p>
            <a:pPr>
              <a:spcBef>
                <a:spcPct val="20000"/>
              </a:spcBef>
            </a:pPr>
            <a:r>
              <a:rPr lang="en-US" altLang="zh-CN" sz="3200" b="1" dirty="0">
                <a:solidFill>
                  <a:srgbClr val="FF0000"/>
                </a:solidFill>
                <a:latin typeface="黑体" panose="02010609060101010101" pitchFamily="2" charset="-122"/>
                <a:ea typeface="黑体" panose="02010609060101010101" pitchFamily="2" charset="-122"/>
              </a:rPr>
              <a:t>1.2.3   </a:t>
            </a:r>
            <a:r>
              <a:rPr lang="zh-CN" altLang="en-US" sz="3200" b="1" dirty="0">
                <a:solidFill>
                  <a:srgbClr val="FF0000"/>
                </a:solidFill>
                <a:latin typeface="黑体" panose="02010609060101010101" pitchFamily="2" charset="-122"/>
                <a:ea typeface="黑体" panose="02010609060101010101" pitchFamily="2" charset="-122"/>
              </a:rPr>
              <a:t>二极管的应用举例</a:t>
            </a:r>
            <a:endParaRPr lang="zh-CN" altLang="en-US" sz="32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linds(horizontal)">
                                      <p:cBhvr>
                                        <p:cTn id="7" dur="500"/>
                                        <p:tgtEl>
                                          <p:spTgt spid="481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8"/>
                                        </p:tgtEl>
                                        <p:attrNameLst>
                                          <p:attrName>style.visibility</p:attrName>
                                        </p:attrNameLst>
                                      </p:cBhvr>
                                      <p:to>
                                        <p:strVal val="visible"/>
                                      </p:to>
                                    </p:set>
                                    <p:animEffect transition="in" filter="blinds(horizontal)">
                                      <p:cBhvr>
                                        <p:cTn id="12" dur="500"/>
                                        <p:tgtEl>
                                          <p:spTgt spid="481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8139"/>
                                        </p:tgtEl>
                                        <p:attrNameLst>
                                          <p:attrName>style.visibility</p:attrName>
                                        </p:attrNameLst>
                                      </p:cBhvr>
                                      <p:to>
                                        <p:strVal val="visible"/>
                                      </p:to>
                                    </p:set>
                                    <p:animEffect transition="in" filter="blinds(vertical)">
                                      <p:cBhvr>
                                        <p:cTn id="17" dur="500"/>
                                        <p:tgtEl>
                                          <p:spTgt spid="481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8140"/>
                                        </p:tgtEl>
                                        <p:attrNameLst>
                                          <p:attrName>style.visibility</p:attrName>
                                        </p:attrNameLst>
                                      </p:cBhvr>
                                      <p:to>
                                        <p:strVal val="visible"/>
                                      </p:to>
                                    </p:set>
                                    <p:animEffect transition="in" filter="blinds(vertical)">
                                      <p:cBhvr>
                                        <p:cTn id="22" dur="500"/>
                                        <p:tgtEl>
                                          <p:spTgt spid="481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141"/>
                                        </p:tgtEl>
                                        <p:attrNameLst>
                                          <p:attrName>style.visibility</p:attrName>
                                        </p:attrNameLst>
                                      </p:cBhvr>
                                      <p:to>
                                        <p:strVal val="visible"/>
                                      </p:to>
                                    </p:set>
                                    <p:animEffect transition="in" filter="blinds(horizontal)">
                                      <p:cBhvr>
                                        <p:cTn id="27"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bldLvl="0" animBg="1"/>
      <p:bldP spid="48138" grpId="0" bldLvl="0" animBg="1"/>
      <p:bldP spid="48139" grpId="0" bldLvl="0" animBg="1"/>
      <p:bldP spid="48140" grpId="0" bldLvl="0" animBg="1"/>
      <p:bldP spid="48141"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161" name="Object 9"/>
          <p:cNvGraphicFramePr>
            <a:graphicFrameLocks noGrp="1"/>
          </p:cNvGraphicFramePr>
          <p:nvPr>
            <p:ph sz="half" idx="1"/>
          </p:nvPr>
        </p:nvGraphicFramePr>
        <p:xfrm>
          <a:off x="250825" y="2133600"/>
          <a:ext cx="4176713" cy="3252788"/>
        </p:xfrm>
        <a:graphic>
          <a:graphicData uri="http://schemas.openxmlformats.org/presentationml/2006/ole">
            <mc:AlternateContent xmlns:mc="http://schemas.openxmlformats.org/markup-compatibility/2006">
              <mc:Choice xmlns:v="urn:schemas-microsoft-com:vml" Requires="v">
                <p:oleObj spid="_x0000_s3084" name="" r:id="rId1" imgW="1292860" imgH="1006475" progId="Visio.Drawing.6">
                  <p:embed/>
                </p:oleObj>
              </mc:Choice>
              <mc:Fallback>
                <p:oleObj name="" r:id="rId1" imgW="1292860" imgH="1006475" progId="Visio.Drawing.6">
                  <p:embed/>
                  <p:pic>
                    <p:nvPicPr>
                      <p:cNvPr id="0" name="图片 3083"/>
                      <p:cNvPicPr/>
                      <p:nvPr/>
                    </p:nvPicPr>
                    <p:blipFill>
                      <a:blip r:embed="rId2"/>
                      <a:stretch>
                        <a:fillRect/>
                      </a:stretch>
                    </p:blipFill>
                    <p:spPr>
                      <a:xfrm>
                        <a:off x="250825" y="2133600"/>
                        <a:ext cx="4176713" cy="3252788"/>
                      </a:xfrm>
                      <a:prstGeom prst="rect">
                        <a:avLst/>
                      </a:prstGeom>
                      <a:noFill/>
                      <a:ln w="38100">
                        <a:miter/>
                      </a:ln>
                    </p:spPr>
                  </p:pic>
                </p:oleObj>
              </mc:Fallback>
            </mc:AlternateContent>
          </a:graphicData>
        </a:graphic>
      </p:graphicFrame>
      <p:sp>
        <p:nvSpPr>
          <p:cNvPr id="49156" name="Text Box 4"/>
          <p:cNvSpPr txBox="1"/>
          <p:nvPr/>
        </p:nvSpPr>
        <p:spPr>
          <a:xfrm>
            <a:off x="468313" y="1341438"/>
            <a:ext cx="4535487" cy="519112"/>
          </a:xfrm>
          <a:prstGeom prst="rect">
            <a:avLst/>
          </a:prstGeom>
          <a:noFill/>
          <a:ln w="12700">
            <a:noFill/>
          </a:ln>
        </p:spPr>
        <p:txBody>
          <a:bodyPr anchor="t" anchorCtr="0">
            <a:spAutoFit/>
          </a:bodyPr>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例</a:t>
            </a:r>
            <a:r>
              <a:rPr lang="en-US" altLang="zh-CN" sz="2800" b="1" dirty="0">
                <a:solidFill>
                  <a:srgbClr val="0000FF"/>
                </a:solidFill>
                <a:latin typeface="黑体" panose="02010609060101010101" pitchFamily="2" charset="-122"/>
                <a:ea typeface="黑体" panose="02010609060101010101" pitchFamily="2" charset="-122"/>
              </a:rPr>
              <a:t>1 </a:t>
            </a:r>
            <a:r>
              <a:rPr lang="zh-CN" altLang="en-US" sz="2800" b="1" dirty="0">
                <a:solidFill>
                  <a:srgbClr val="0000FF"/>
                </a:solidFill>
                <a:latin typeface="黑体" panose="02010609060101010101" pitchFamily="2" charset="-122"/>
                <a:ea typeface="黑体" panose="02010609060101010101" pitchFamily="2" charset="-122"/>
              </a:rPr>
              <a:t>判断二极管工作状态</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60420" name="Line 7"/>
          <p:cNvSpPr/>
          <p:nvPr/>
        </p:nvSpPr>
        <p:spPr>
          <a:xfrm>
            <a:off x="0" y="981075"/>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aphicFrame>
        <p:nvGraphicFramePr>
          <p:cNvPr id="49166" name="Object 14"/>
          <p:cNvGraphicFramePr>
            <a:graphicFrameLocks noGrp="1"/>
          </p:cNvGraphicFramePr>
          <p:nvPr>
            <p:ph sz="half" idx="2"/>
          </p:nvPr>
        </p:nvGraphicFramePr>
        <p:xfrm>
          <a:off x="4787900" y="1700213"/>
          <a:ext cx="4103688" cy="3886200"/>
        </p:xfrm>
        <a:graphic>
          <a:graphicData uri="http://schemas.openxmlformats.org/presentationml/2006/ole">
            <mc:AlternateContent xmlns:mc="http://schemas.openxmlformats.org/markup-compatibility/2006">
              <mc:Choice xmlns:v="urn:schemas-microsoft-com:vml" Requires="v">
                <p:oleObj spid="_x0000_s3083" name="" r:id="rId3" imgW="1487170" imgH="1412875" progId="Visio.Drawing.6">
                  <p:embed/>
                </p:oleObj>
              </mc:Choice>
              <mc:Fallback>
                <p:oleObj name="" r:id="rId3" imgW="1487170" imgH="1412875" progId="Visio.Drawing.6">
                  <p:embed/>
                  <p:pic>
                    <p:nvPicPr>
                      <p:cNvPr id="0" name="图片 3082"/>
                      <p:cNvPicPr/>
                      <p:nvPr/>
                    </p:nvPicPr>
                    <p:blipFill>
                      <a:blip r:embed="rId4"/>
                      <a:stretch>
                        <a:fillRect/>
                      </a:stretch>
                    </p:blipFill>
                    <p:spPr>
                      <a:xfrm>
                        <a:off x="4787900" y="1700213"/>
                        <a:ext cx="4103688" cy="3886200"/>
                      </a:xfrm>
                      <a:prstGeom prst="rect">
                        <a:avLst/>
                      </a:prstGeom>
                      <a:noFill/>
                      <a:ln w="38100">
                        <a:miter/>
                      </a:ln>
                    </p:spPr>
                  </p:pic>
                </p:oleObj>
              </mc:Fallback>
            </mc:AlternateContent>
          </a:graphicData>
        </a:graphic>
      </p:graphicFrame>
      <p:sp>
        <p:nvSpPr>
          <p:cNvPr id="57346" name="Text Box 4"/>
          <p:cNvSpPr txBox="1"/>
          <p:nvPr/>
        </p:nvSpPr>
        <p:spPr>
          <a:xfrm>
            <a:off x="250825" y="405130"/>
            <a:ext cx="5266690" cy="583565"/>
          </a:xfrm>
          <a:prstGeom prst="rect">
            <a:avLst/>
          </a:prstGeom>
          <a:noFill/>
          <a:ln w="27051">
            <a:noFill/>
          </a:ln>
        </p:spPr>
        <p:txBody>
          <a:bodyPr wrap="square" anchor="t" anchorCtr="0">
            <a:spAutoFit/>
          </a:bodyPr>
          <a:p>
            <a:pPr>
              <a:spcBef>
                <a:spcPct val="20000"/>
              </a:spcBef>
            </a:pPr>
            <a:r>
              <a:rPr lang="en-US" altLang="zh-CN" sz="3200" b="1" dirty="0">
                <a:solidFill>
                  <a:srgbClr val="FF0000"/>
                </a:solidFill>
                <a:latin typeface="黑体" panose="02010609060101010101" pitchFamily="2" charset="-122"/>
                <a:ea typeface="黑体" panose="02010609060101010101" pitchFamily="2" charset="-122"/>
              </a:rPr>
              <a:t>1.2.3  </a:t>
            </a:r>
            <a:r>
              <a:rPr lang="zh-CN" altLang="en-US" sz="3200" b="1" dirty="0">
                <a:solidFill>
                  <a:srgbClr val="FF0000"/>
                </a:solidFill>
                <a:latin typeface="黑体" panose="02010609060101010101" pitchFamily="2" charset="-122"/>
                <a:ea typeface="黑体" panose="02010609060101010101" pitchFamily="2" charset="-122"/>
              </a:rPr>
              <a:t>二极管的应用举例</a:t>
            </a:r>
            <a:endParaRPr lang="zh-CN" altLang="en-US" sz="32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6"/>
                                        </p:tgtEl>
                                        <p:attrNameLst>
                                          <p:attrName>style.visibility</p:attrName>
                                        </p:attrNameLst>
                                      </p:cBhvr>
                                      <p:to>
                                        <p:strVal val="visible"/>
                                      </p:to>
                                    </p:set>
                                    <p:anim calcmode="discrete" valueType="clr">
                                      <p:cBhvr override="childStyle">
                                        <p:cTn id="7" dur="80"/>
                                        <p:tgtEl>
                                          <p:spTgt spid="491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gtEl>
                                        <p:attrNameLst>
                                          <p:attrName>fillcolor</p:attrName>
                                        </p:attrNameLst>
                                      </p:cBhvr>
                                      <p:tavLst>
                                        <p:tav tm="0">
                                          <p:val>
                                            <p:clrVal>
                                              <a:schemeClr val="accent2"/>
                                            </p:clrVal>
                                          </p:val>
                                        </p:tav>
                                        <p:tav tm="50000">
                                          <p:val>
                                            <p:clrVal>
                                              <a:schemeClr val="hlink"/>
                                            </p:clrVal>
                                          </p:val>
                                        </p:tav>
                                      </p:tavLst>
                                    </p:anim>
                                    <p:set>
                                      <p:cBhvr>
                                        <p:cTn id="9" dur="80"/>
                                        <p:tgtEl>
                                          <p:spTgt spid="4915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nodeType="clickEffect">
                                  <p:stCondLst>
                                    <p:cond delay="0"/>
                                  </p:stCondLst>
                                  <p:childTnLst>
                                    <p:set>
                                      <p:cBhvr>
                                        <p:cTn id="13" dur="1" fill="hold">
                                          <p:stCondLst>
                                            <p:cond delay="0"/>
                                          </p:stCondLst>
                                        </p:cTn>
                                        <p:tgtEl>
                                          <p:spTgt spid="49161"/>
                                        </p:tgtEl>
                                        <p:attrNameLst>
                                          <p:attrName>style.visibility</p:attrName>
                                        </p:attrNameLst>
                                      </p:cBhvr>
                                      <p:to>
                                        <p:strVal val="visible"/>
                                      </p:to>
                                    </p:set>
                                    <p:animEffect transition="in" filter="box(out)">
                                      <p:cBhvr>
                                        <p:cTn id="14" dur="1000"/>
                                        <p:tgtEl>
                                          <p:spTgt spid="4916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49166"/>
                                        </p:tgtEl>
                                        <p:attrNameLst>
                                          <p:attrName>style.visibility</p:attrName>
                                        </p:attrNameLst>
                                      </p:cBhvr>
                                      <p:to>
                                        <p:strVal val="visible"/>
                                      </p:to>
                                    </p:set>
                                    <p:animEffect transition="in" filter="box(out)">
                                      <p:cBhvr>
                                        <p:cTn id="19" dur="10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3"/>
          <p:cNvGraphicFramePr>
            <a:graphicFrameLocks noGrp="1" noChangeAspect="1"/>
          </p:cNvGraphicFramePr>
          <p:nvPr>
            <p:ph sz="half" idx="1"/>
          </p:nvPr>
        </p:nvGraphicFramePr>
        <p:xfrm>
          <a:off x="611188" y="2852738"/>
          <a:ext cx="3327400" cy="3019425"/>
        </p:xfrm>
        <a:graphic>
          <a:graphicData uri="http://schemas.openxmlformats.org/presentationml/2006/ole">
            <mc:AlternateContent xmlns:mc="http://schemas.openxmlformats.org/markup-compatibility/2006">
              <mc:Choice xmlns:v="urn:schemas-microsoft-com:vml" Requires="v">
                <p:oleObj spid="_x0000_s3085" name="" r:id="rId1" imgW="1760855" imgH="1659255" progId="Visio.Drawing.11">
                  <p:embed/>
                </p:oleObj>
              </mc:Choice>
              <mc:Fallback>
                <p:oleObj name="" r:id="rId1" imgW="1760855" imgH="1659255" progId="Visio.Drawing.11">
                  <p:embed/>
                  <p:pic>
                    <p:nvPicPr>
                      <p:cNvPr id="0" name="图片 3084"/>
                      <p:cNvPicPr/>
                      <p:nvPr/>
                    </p:nvPicPr>
                    <p:blipFill>
                      <a:blip r:embed="rId2"/>
                      <a:stretch>
                        <a:fillRect/>
                      </a:stretch>
                    </p:blipFill>
                    <p:spPr>
                      <a:xfrm>
                        <a:off x="611188" y="2852738"/>
                        <a:ext cx="3327400" cy="3019425"/>
                      </a:xfrm>
                      <a:prstGeom prst="rect">
                        <a:avLst/>
                      </a:prstGeom>
                      <a:noFill/>
                      <a:ln w="38100">
                        <a:miter/>
                      </a:ln>
                    </p:spPr>
                  </p:pic>
                </p:oleObj>
              </mc:Fallback>
            </mc:AlternateContent>
          </a:graphicData>
        </a:graphic>
      </p:graphicFrame>
      <p:sp>
        <p:nvSpPr>
          <p:cNvPr id="10245" name="Text Box 5"/>
          <p:cNvSpPr txBox="1"/>
          <p:nvPr/>
        </p:nvSpPr>
        <p:spPr>
          <a:xfrm>
            <a:off x="539750" y="1700213"/>
            <a:ext cx="5688013" cy="519112"/>
          </a:xfrm>
          <a:prstGeom prst="rect">
            <a:avLst/>
          </a:prstGeom>
          <a:noFill/>
          <a:ln w="12700">
            <a:noFill/>
          </a:ln>
        </p:spPr>
        <p:txBody>
          <a:bodyPr anchor="t" anchorCtr="0">
            <a:spAutoFit/>
          </a:bodyPr>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例</a:t>
            </a:r>
            <a:r>
              <a:rPr lang="en-US" altLang="zh-CN" sz="2800" b="1" dirty="0">
                <a:solidFill>
                  <a:srgbClr val="0000FF"/>
                </a:solidFill>
                <a:latin typeface="黑体" panose="02010609060101010101" pitchFamily="2" charset="-122"/>
                <a:ea typeface="黑体" panose="02010609060101010101" pitchFamily="2" charset="-122"/>
              </a:rPr>
              <a:t>2 </a:t>
            </a:r>
            <a:r>
              <a:rPr lang="zh-CN" altLang="en-US" sz="2800" b="1" dirty="0">
                <a:solidFill>
                  <a:srgbClr val="0000FF"/>
                </a:solidFill>
                <a:latin typeface="黑体" panose="02010609060101010101" pitchFamily="2" charset="-122"/>
                <a:ea typeface="黑体" panose="02010609060101010101" pitchFamily="2" charset="-122"/>
              </a:rPr>
              <a:t>半波整流电路</a:t>
            </a:r>
            <a:endParaRPr lang="zh-CN" altLang="en-US" sz="2800" b="1" dirty="0">
              <a:solidFill>
                <a:srgbClr val="0000FF"/>
              </a:solidFill>
              <a:latin typeface="黑体" panose="02010609060101010101" pitchFamily="2" charset="-122"/>
              <a:ea typeface="黑体" panose="02010609060101010101" pitchFamily="2" charset="-122"/>
            </a:endParaRPr>
          </a:p>
        </p:txBody>
      </p:sp>
      <p:pic>
        <p:nvPicPr>
          <p:cNvPr id="10247" name="Picture 7"/>
          <p:cNvPicPr>
            <a:picLocks noChangeAspect="1"/>
          </p:cNvPicPr>
          <p:nvPr/>
        </p:nvPicPr>
        <p:blipFill>
          <a:blip r:embed="rId3"/>
          <a:stretch>
            <a:fillRect/>
          </a:stretch>
        </p:blipFill>
        <p:spPr>
          <a:xfrm>
            <a:off x="4643438" y="1125538"/>
            <a:ext cx="3600450" cy="2419350"/>
          </a:xfrm>
          <a:prstGeom prst="rect">
            <a:avLst/>
          </a:prstGeom>
          <a:noFill/>
          <a:ln w="9525">
            <a:noFill/>
          </a:ln>
        </p:spPr>
      </p:pic>
      <p:pic>
        <p:nvPicPr>
          <p:cNvPr id="10248" name="Picture 8"/>
          <p:cNvPicPr>
            <a:picLocks noChangeAspect="1"/>
          </p:cNvPicPr>
          <p:nvPr/>
        </p:nvPicPr>
        <p:blipFill>
          <a:blip r:embed="rId4"/>
          <a:stretch>
            <a:fillRect/>
          </a:stretch>
        </p:blipFill>
        <p:spPr>
          <a:xfrm>
            <a:off x="4643438" y="3644900"/>
            <a:ext cx="3571875" cy="2419350"/>
          </a:xfrm>
          <a:prstGeom prst="rect">
            <a:avLst/>
          </a:prstGeom>
          <a:noFill/>
          <a:ln w="9525">
            <a:noFill/>
          </a:ln>
        </p:spPr>
      </p:pic>
      <p:sp>
        <p:nvSpPr>
          <p:cNvPr id="61446" name="Line 9"/>
          <p:cNvSpPr/>
          <p:nvPr/>
        </p:nvSpPr>
        <p:spPr>
          <a:xfrm>
            <a:off x="0" y="981075"/>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 name="Text Box 4"/>
          <p:cNvSpPr txBox="1"/>
          <p:nvPr/>
        </p:nvSpPr>
        <p:spPr>
          <a:xfrm>
            <a:off x="250825" y="405130"/>
            <a:ext cx="5266690" cy="583565"/>
          </a:xfrm>
          <a:prstGeom prst="rect">
            <a:avLst/>
          </a:prstGeom>
          <a:noFill/>
          <a:ln w="27051">
            <a:noFill/>
          </a:ln>
        </p:spPr>
        <p:txBody>
          <a:bodyPr wrap="square" anchor="t" anchorCtr="0">
            <a:spAutoFit/>
          </a:bodyPr>
          <a:p>
            <a:pPr>
              <a:spcBef>
                <a:spcPct val="20000"/>
              </a:spcBef>
            </a:pPr>
            <a:r>
              <a:rPr lang="en-US" altLang="zh-CN" sz="3200" b="1" dirty="0">
                <a:solidFill>
                  <a:srgbClr val="FF0000"/>
                </a:solidFill>
                <a:latin typeface="黑体" panose="02010609060101010101" pitchFamily="2" charset="-122"/>
                <a:ea typeface="黑体" panose="02010609060101010101" pitchFamily="2" charset="-122"/>
              </a:rPr>
              <a:t>1.2.3  </a:t>
            </a:r>
            <a:r>
              <a:rPr lang="zh-CN" altLang="en-US" sz="3200" b="1" dirty="0">
                <a:solidFill>
                  <a:srgbClr val="FF0000"/>
                </a:solidFill>
                <a:latin typeface="黑体" panose="02010609060101010101" pitchFamily="2" charset="-122"/>
                <a:ea typeface="黑体" panose="02010609060101010101" pitchFamily="2" charset="-122"/>
              </a:rPr>
              <a:t>二极管的应用举例</a:t>
            </a:r>
            <a:endParaRPr lang="zh-CN" altLang="en-US" sz="32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5"/>
                                        </p:tgtEl>
                                        <p:attrNameLst>
                                          <p:attrName>style.visibility</p:attrName>
                                        </p:attrNameLst>
                                      </p:cBhvr>
                                      <p:to>
                                        <p:strVal val="visible"/>
                                      </p:to>
                                    </p:set>
                                    <p:anim calcmode="discrete" valueType="clr">
                                      <p:cBhvr override="childStyle">
                                        <p:cTn id="7"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5"/>
                                        </p:tgtEl>
                                        <p:attrNameLst>
                                          <p:attrName>fillcolor</p:attrName>
                                        </p:attrNameLst>
                                      </p:cBhvr>
                                      <p:tavLst>
                                        <p:tav tm="0">
                                          <p:val>
                                            <p:clrVal>
                                              <a:schemeClr val="accent2"/>
                                            </p:clrVal>
                                          </p:val>
                                        </p:tav>
                                        <p:tav tm="50000">
                                          <p:val>
                                            <p:clrVal>
                                              <a:schemeClr val="hlink"/>
                                            </p:clrVal>
                                          </p:val>
                                        </p:tav>
                                      </p:tavLst>
                                    </p:anim>
                                    <p:set>
                                      <p:cBhvr>
                                        <p:cTn id="9" dur="80"/>
                                        <p:tgtEl>
                                          <p:spTgt spid="1024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ppt_x</p:attrName>
                                        </p:attrNameLst>
                                      </p:cBhvr>
                                      <p:tavLst>
                                        <p:tav tm="0">
                                          <p:val>
                                            <p:strVal val="#ppt_x"/>
                                          </p:val>
                                        </p:tav>
                                        <p:tav tm="100000">
                                          <p:val>
                                            <p:strVal val="#ppt_x"/>
                                          </p:val>
                                        </p:tav>
                                      </p:tavLst>
                                    </p:anim>
                                    <p:anim calcmode="lin" valueType="num">
                                      <p:cBhvr>
                                        <p:cTn id="1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nodeType="click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500" fill="hold"/>
                                        <p:tgtEl>
                                          <p:spTgt spid="10247"/>
                                        </p:tgtEl>
                                        <p:attrNameLst>
                                          <p:attrName>ppt_x</p:attrName>
                                        </p:attrNameLst>
                                      </p:cBhvr>
                                      <p:tavLst>
                                        <p:tav tm="0">
                                          <p:val>
                                            <p:strVal val="#ppt_x-#ppt_w/2"/>
                                          </p:val>
                                        </p:tav>
                                        <p:tav tm="100000">
                                          <p:val>
                                            <p:strVal val="#ppt_x"/>
                                          </p:val>
                                        </p:tav>
                                      </p:tavLst>
                                    </p:anim>
                                    <p:anim calcmode="lin" valueType="num">
                                      <p:cBhvr>
                                        <p:cTn id="21" dur="500" fill="hold"/>
                                        <p:tgtEl>
                                          <p:spTgt spid="10247"/>
                                        </p:tgtEl>
                                        <p:attrNameLst>
                                          <p:attrName>ppt_y</p:attrName>
                                        </p:attrNameLst>
                                      </p:cBhvr>
                                      <p:tavLst>
                                        <p:tav tm="0">
                                          <p:val>
                                            <p:strVal val="#ppt_y"/>
                                          </p:val>
                                        </p:tav>
                                        <p:tav tm="100000">
                                          <p:val>
                                            <p:strVal val="#ppt_y"/>
                                          </p:val>
                                        </p:tav>
                                      </p:tavLst>
                                    </p:anim>
                                    <p:anim calcmode="lin" valueType="num">
                                      <p:cBhvr>
                                        <p:cTn id="22" dur="500" fill="hold"/>
                                        <p:tgtEl>
                                          <p:spTgt spid="10247"/>
                                        </p:tgtEl>
                                        <p:attrNameLst>
                                          <p:attrName>ppt_w</p:attrName>
                                        </p:attrNameLst>
                                      </p:cBhvr>
                                      <p:tavLst>
                                        <p:tav tm="0">
                                          <p:val>
                                            <p:fltVal val="0.000000"/>
                                          </p:val>
                                        </p:tav>
                                        <p:tav tm="100000">
                                          <p:val>
                                            <p:strVal val="#ppt_w"/>
                                          </p:val>
                                        </p:tav>
                                      </p:tavLst>
                                    </p:anim>
                                    <p:anim calcmode="lin" valueType="num">
                                      <p:cBhvr>
                                        <p:cTn id="23" dur="500" fill="hold"/>
                                        <p:tgtEl>
                                          <p:spTgt spid="1024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calcmode="lin" valueType="num">
                                      <p:cBhvr>
                                        <p:cTn id="28" dur="500" fill="hold"/>
                                        <p:tgtEl>
                                          <p:spTgt spid="10248"/>
                                        </p:tgtEl>
                                        <p:attrNameLst>
                                          <p:attrName>ppt_x</p:attrName>
                                        </p:attrNameLst>
                                      </p:cBhvr>
                                      <p:tavLst>
                                        <p:tav tm="0">
                                          <p:val>
                                            <p:strVal val="#ppt_x-#ppt_w/2"/>
                                          </p:val>
                                        </p:tav>
                                        <p:tav tm="100000">
                                          <p:val>
                                            <p:strVal val="#ppt_x"/>
                                          </p:val>
                                        </p:tav>
                                      </p:tavLst>
                                    </p:anim>
                                    <p:anim calcmode="lin" valueType="num">
                                      <p:cBhvr>
                                        <p:cTn id="29" dur="500" fill="hold"/>
                                        <p:tgtEl>
                                          <p:spTgt spid="10248"/>
                                        </p:tgtEl>
                                        <p:attrNameLst>
                                          <p:attrName>ppt_y</p:attrName>
                                        </p:attrNameLst>
                                      </p:cBhvr>
                                      <p:tavLst>
                                        <p:tav tm="0">
                                          <p:val>
                                            <p:strVal val="#ppt_y"/>
                                          </p:val>
                                        </p:tav>
                                        <p:tav tm="100000">
                                          <p:val>
                                            <p:strVal val="#ppt_y"/>
                                          </p:val>
                                        </p:tav>
                                      </p:tavLst>
                                    </p:anim>
                                    <p:anim calcmode="lin" valueType="num">
                                      <p:cBhvr>
                                        <p:cTn id="30" dur="500" fill="hold"/>
                                        <p:tgtEl>
                                          <p:spTgt spid="10248"/>
                                        </p:tgtEl>
                                        <p:attrNameLst>
                                          <p:attrName>ppt_w</p:attrName>
                                        </p:attrNameLst>
                                      </p:cBhvr>
                                      <p:tavLst>
                                        <p:tav tm="0">
                                          <p:val>
                                            <p:fltVal val="0.000000"/>
                                          </p:val>
                                        </p:tav>
                                        <p:tav tm="100000">
                                          <p:val>
                                            <p:strVal val="#ppt_w"/>
                                          </p:val>
                                        </p:tav>
                                      </p:tavLst>
                                    </p:anim>
                                    <p:anim calcmode="lin" valueType="num">
                                      <p:cBhvr>
                                        <p:cTn id="31" dur="500" fill="hold"/>
                                        <p:tgtEl>
                                          <p:spTgt spid="102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一、电子技术及其发展</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 name="灯片编号占位符 5"/>
          <p:cNvSpPr/>
          <p:nvPr>
            <p:ph type="sldNum" sz="quarter" idx="12"/>
          </p:nvPr>
        </p:nvSpPr>
        <p:spPr/>
        <p:txBody>
          <a:bodyPr/>
          <a:p>
            <a:pPr lvl="0"/>
            <a:fld id="{9A0DB2DC-4C9A-4742-B13C-FB6460FD3503}" type="slidenum">
              <a:rPr lang="zh-CN" altLang="en-US">
                <a:latin typeface="Times New Roman" panose="02020603050405020304" pitchFamily="18" charset="0"/>
              </a:rPr>
            </a:fld>
            <a:endParaRPr lang="zh-CN" altLang="en-US">
              <a:latin typeface="Times New Roman" panose="02020603050405020304" pitchFamily="18" charset="0"/>
            </a:endParaRPr>
          </a:p>
        </p:txBody>
      </p:sp>
      <p:pic>
        <p:nvPicPr>
          <p:cNvPr id="8195" name="图片 8194" descr="1"/>
          <p:cNvPicPr>
            <a:picLocks noChangeAspect="1"/>
          </p:cNvPicPr>
          <p:nvPr>
            <p:custDataLst>
              <p:tags r:id="rId1"/>
            </p:custDataLst>
          </p:nvPr>
        </p:nvPicPr>
        <p:blipFill>
          <a:blip r:embed="rId2"/>
          <a:stretch>
            <a:fillRect/>
          </a:stretch>
        </p:blipFill>
        <p:spPr>
          <a:xfrm>
            <a:off x="2447925" y="3519805"/>
            <a:ext cx="4484370" cy="2936875"/>
          </a:xfrm>
          <a:prstGeom prst="rect">
            <a:avLst/>
          </a:prstGeom>
          <a:noFill/>
          <a:ln w="9525">
            <a:noFill/>
          </a:ln>
        </p:spPr>
      </p:pic>
      <p:sp>
        <p:nvSpPr>
          <p:cNvPr id="8196" name="矩形 8195"/>
          <p:cNvSpPr/>
          <p:nvPr/>
        </p:nvSpPr>
        <p:spPr>
          <a:xfrm>
            <a:off x="610235" y="1269365"/>
            <a:ext cx="4984750" cy="519113"/>
          </a:xfrm>
          <a:prstGeom prst="rect">
            <a:avLst/>
          </a:prstGeom>
          <a:noFill/>
          <a:ln w="9525">
            <a:noFill/>
          </a:ln>
        </p:spPr>
        <p:txBody>
          <a:bodyPr wrap="none" anchor="t" anchorCtr="0">
            <a:spAutoFit/>
          </a:bodyPr>
          <a:p>
            <a:pPr eaLnBrk="0" hangingPunct="0"/>
            <a:r>
              <a:rPr lang="en-US" altLang="zh-CN" sz="2800">
                <a:solidFill>
                  <a:srgbClr val="000066"/>
                </a:solidFill>
                <a:latin typeface="黑体" panose="02010609060101010101" pitchFamily="2" charset="-122"/>
                <a:ea typeface="黑体" panose="02010609060101010101" pitchFamily="2" charset="-122"/>
              </a:rPr>
              <a:t>1</a:t>
            </a:r>
            <a:r>
              <a:rPr lang="zh-CN" altLang="en-US" sz="2800">
                <a:solidFill>
                  <a:srgbClr val="000066"/>
                </a:solidFill>
                <a:latin typeface="黑体" panose="02010609060101010101" pitchFamily="2" charset="-122"/>
                <a:ea typeface="黑体" panose="02010609060101010101" pitchFamily="2" charset="-122"/>
              </a:rPr>
              <a:t>．第一代电子器件</a:t>
            </a:r>
            <a:r>
              <a:rPr lang="en-US" altLang="zh-CN" sz="2800">
                <a:solidFill>
                  <a:srgbClr val="000066"/>
                </a:solidFill>
                <a:latin typeface="Times New Roman" panose="02020603050405020304" pitchFamily="18" charset="0"/>
                <a:ea typeface="黑体" panose="02010609060101010101" pitchFamily="2" charset="-122"/>
              </a:rPr>
              <a:t>——</a:t>
            </a:r>
            <a:r>
              <a:rPr lang="zh-CN" altLang="en-US" sz="2800">
                <a:solidFill>
                  <a:srgbClr val="000066"/>
                </a:solidFill>
                <a:latin typeface="黑体" panose="02010609060101010101" pitchFamily="2" charset="-122"/>
                <a:ea typeface="黑体" panose="02010609060101010101" pitchFamily="2" charset="-122"/>
              </a:rPr>
              <a:t>电子管</a:t>
            </a:r>
            <a:endParaRPr lang="zh-CN" altLang="en-US" sz="2800">
              <a:solidFill>
                <a:srgbClr val="000066"/>
              </a:solidFill>
              <a:latin typeface="黑体" panose="02010609060101010101" pitchFamily="2" charset="-122"/>
              <a:ea typeface="黑体" panose="02010609060101010101" pitchFamily="2" charset="-122"/>
            </a:endParaRPr>
          </a:p>
        </p:txBody>
      </p:sp>
      <p:sp>
        <p:nvSpPr>
          <p:cNvPr id="7" name="文本框 6"/>
          <p:cNvSpPr txBox="1"/>
          <p:nvPr/>
        </p:nvSpPr>
        <p:spPr>
          <a:xfrm>
            <a:off x="683260" y="1844675"/>
            <a:ext cx="7689215" cy="1714500"/>
          </a:xfrm>
          <a:prstGeom prst="rect">
            <a:avLst/>
          </a:prstGeom>
          <a:noFill/>
        </p:spPr>
        <p:txBody>
          <a:bodyPr wrap="square" rtlCol="0" anchor="t">
            <a:spAutoFit/>
          </a:bodyPr>
          <a:p>
            <a:pPr algn="just">
              <a:lnSpc>
                <a:spcPct val="110000"/>
              </a:lnSpc>
              <a:buClr>
                <a:srgbClr val="0000CC"/>
              </a:buClr>
              <a:buFont typeface="Wingdings" panose="05000000000000000000" pitchFamily="2" charset="2"/>
              <a:buChar char="§"/>
            </a:pPr>
            <a:r>
              <a:rPr lang="en-US" altLang="zh-CN" sz="2400" b="1">
                <a:latin typeface="幼圆" panose="02010509060101010101" pitchFamily="49" charset="-122"/>
                <a:ea typeface="幼圆" panose="02010509060101010101" pitchFamily="49" charset="-122"/>
                <a:sym typeface="+mn-ea"/>
              </a:rPr>
              <a:t>1906</a:t>
            </a:r>
            <a:r>
              <a:rPr lang="zh-CN" altLang="en-US" sz="2400" b="1">
                <a:latin typeface="幼圆" panose="02010509060101010101" pitchFamily="49" charset="-122"/>
                <a:ea typeface="幼圆" panose="02010509060101010101" pitchFamily="49" charset="-122"/>
                <a:sym typeface="+mn-ea"/>
              </a:rPr>
              <a:t>年，福雷斯特（</a:t>
            </a:r>
            <a:r>
              <a:rPr lang="en-US" altLang="zh-CN" sz="2400" b="1">
                <a:latin typeface="幼圆" panose="02010509060101010101" pitchFamily="49" charset="-122"/>
                <a:ea typeface="幼圆" panose="02010509060101010101" pitchFamily="49" charset="-122"/>
                <a:sym typeface="+mn-ea"/>
              </a:rPr>
              <a:t>Lee De Fordst</a:t>
            </a:r>
            <a:r>
              <a:rPr lang="zh-CN" altLang="en-US" sz="2400" b="1">
                <a:latin typeface="幼圆" panose="02010509060101010101" pitchFamily="49" charset="-122"/>
                <a:ea typeface="幼圆" panose="02010509060101010101" pitchFamily="49" charset="-122"/>
                <a:sym typeface="+mn-ea"/>
              </a:rPr>
              <a:t>）等发明了电子管</a:t>
            </a:r>
            <a:endParaRPr lang="zh-CN" altLang="en-US" sz="2400" b="1">
              <a:latin typeface="幼圆" panose="02010509060101010101" pitchFamily="49" charset="-122"/>
              <a:ea typeface="幼圆" panose="02010509060101010101" pitchFamily="49" charset="-122"/>
            </a:endParaRPr>
          </a:p>
          <a:p>
            <a:pPr algn="just">
              <a:lnSpc>
                <a:spcPct val="110000"/>
              </a:lnSpc>
              <a:buClr>
                <a:srgbClr val="0000CC"/>
              </a:buClr>
              <a:buFont typeface="Wingdings" panose="05000000000000000000" pitchFamily="2" charset="2"/>
              <a:buChar char="§"/>
            </a:pPr>
            <a:r>
              <a:rPr lang="zh-CN" altLang="en-US" sz="2400" b="1">
                <a:latin typeface="幼圆" panose="02010509060101010101" pitchFamily="49" charset="-122"/>
                <a:ea typeface="幼圆" panose="02010509060101010101" pitchFamily="49" charset="-122"/>
                <a:sym typeface="+mn-ea"/>
              </a:rPr>
              <a:t>在一个抽成真空的玻璃泡中封有一些电极而制成－－真空管</a:t>
            </a:r>
            <a:r>
              <a:rPr lang="en-US" altLang="zh-CN" sz="2400" b="1">
                <a:latin typeface="幼圆" panose="02010509060101010101" pitchFamily="49" charset="-122"/>
                <a:ea typeface="幼圆" panose="02010509060101010101" pitchFamily="49" charset="-122"/>
                <a:sym typeface="+mn-ea"/>
              </a:rPr>
              <a:t>(Vacuum tube)</a:t>
            </a:r>
            <a:endParaRPr lang="en-US" altLang="zh-CN" sz="2400" b="1">
              <a:latin typeface="幼圆" panose="02010509060101010101" pitchFamily="49" charset="-122"/>
              <a:ea typeface="幼圆" panose="02010509060101010101" pitchFamily="49" charset="-122"/>
            </a:endParaRPr>
          </a:p>
          <a:p>
            <a:pPr algn="just">
              <a:lnSpc>
                <a:spcPct val="110000"/>
              </a:lnSpc>
              <a:buClr>
                <a:srgbClr val="0000CC"/>
              </a:buClr>
              <a:buFont typeface="Wingdings" panose="05000000000000000000" pitchFamily="2" charset="2"/>
              <a:buChar char="§"/>
            </a:pPr>
            <a:r>
              <a:rPr lang="zh-CN" altLang="en-US" sz="2400" b="1">
                <a:latin typeface="幼圆" panose="02010509060101010101" pitchFamily="49" charset="-122"/>
                <a:ea typeface="幼圆" panose="02010509060101010101" pitchFamily="49" charset="-122"/>
                <a:sym typeface="+mn-ea"/>
              </a:rPr>
              <a:t>体积大、重量重、寿命短、耗电大 </a:t>
            </a:r>
            <a:endParaRPr lang="zh-CN" altLang="en-US" sz="2400" dirty="0" smtClean="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Text Box 2"/>
          <p:cNvSpPr txBox="1"/>
          <p:nvPr/>
        </p:nvSpPr>
        <p:spPr>
          <a:xfrm>
            <a:off x="468313" y="260350"/>
            <a:ext cx="8001000" cy="1296988"/>
          </a:xfrm>
          <a:prstGeom prst="rect">
            <a:avLst/>
          </a:prstGeom>
          <a:noFill/>
          <a:ln w="9525">
            <a:noFill/>
          </a:ln>
        </p:spPr>
        <p:txBody>
          <a:bodyPr anchor="ctr" anchorCtr="0">
            <a:spAutoFit/>
          </a:bodyPr>
          <a:p>
            <a:pPr algn="just" eaLnBrk="0" hangingPunct="0">
              <a:lnSpc>
                <a:spcPct val="110000"/>
              </a:lnSpc>
            </a:pPr>
            <a:r>
              <a:rPr lang="zh-CN" altLang="en-US" sz="2400" b="1" dirty="0">
                <a:solidFill>
                  <a:srgbClr val="0000FF"/>
                </a:solidFill>
                <a:latin typeface="黑体" panose="02010609060101010101" pitchFamily="2" charset="-122"/>
                <a:ea typeface="黑体" panose="02010609060101010101" pitchFamily="2" charset="-122"/>
              </a:rPr>
              <a:t>例</a:t>
            </a:r>
            <a:r>
              <a:rPr lang="en-US" altLang="zh-CN" sz="2400" b="1" dirty="0">
                <a:solidFill>
                  <a:srgbClr val="0000FF"/>
                </a:solidFill>
                <a:latin typeface="黑体" panose="02010609060101010101" pitchFamily="2" charset="-122"/>
                <a:ea typeface="黑体" panose="02010609060101010101" pitchFamily="2" charset="-122"/>
              </a:rPr>
              <a:t>3 </a:t>
            </a:r>
            <a:r>
              <a:rPr lang="zh-CN" altLang="en-US" sz="2400" b="1" dirty="0">
                <a:solidFill>
                  <a:srgbClr val="0000FF"/>
                </a:solidFill>
                <a:latin typeface="黑体" panose="02010609060101010101" pitchFamily="2" charset="-122"/>
                <a:ea typeface="黑体" panose="02010609060101010101" pitchFamily="2" charset="-122"/>
              </a:rPr>
              <a:t>如果</a:t>
            </a:r>
            <a:r>
              <a:rPr lang="en-US" altLang="zh-CN" sz="2400" b="1" i="1" dirty="0">
                <a:solidFill>
                  <a:srgbClr val="0000FF"/>
                </a:solidFill>
                <a:latin typeface="黑体" panose="02010609060101010101" pitchFamily="2" charset="-122"/>
                <a:ea typeface="黑体" panose="02010609060101010101" pitchFamily="2" charset="-122"/>
              </a:rPr>
              <a:t>u</a:t>
            </a:r>
            <a:r>
              <a:rPr lang="en-US" altLang="zh-CN" sz="2400" b="1" baseline="-25000" dirty="0">
                <a:solidFill>
                  <a:srgbClr val="0000FF"/>
                </a:solidFill>
                <a:latin typeface="黑体" panose="02010609060101010101" pitchFamily="2" charset="-122"/>
                <a:ea typeface="黑体" panose="02010609060101010101" pitchFamily="2" charset="-122"/>
              </a:rPr>
              <a:t>i</a:t>
            </a:r>
            <a:r>
              <a:rPr lang="zh-CN" altLang="en-US" sz="2400" b="1" dirty="0">
                <a:solidFill>
                  <a:srgbClr val="0000FF"/>
                </a:solidFill>
                <a:latin typeface="黑体" panose="02010609060101010101" pitchFamily="2" charset="-122"/>
                <a:ea typeface="黑体" panose="02010609060101010101" pitchFamily="2" charset="-122"/>
              </a:rPr>
              <a:t>为幅度</a:t>
            </a:r>
            <a:r>
              <a:rPr lang="en-US" altLang="zh-CN" sz="2400" b="1" dirty="0">
                <a:solidFill>
                  <a:srgbClr val="990000"/>
                </a:solidFill>
                <a:latin typeface="黑体" panose="02010609060101010101" pitchFamily="2" charset="-122"/>
                <a:ea typeface="黑体" panose="02010609060101010101" pitchFamily="2" charset="-122"/>
              </a:rPr>
              <a:t>±4V</a:t>
            </a:r>
            <a:r>
              <a:rPr lang="zh-CN" altLang="en-US" sz="2400" b="1" dirty="0">
                <a:solidFill>
                  <a:srgbClr val="0000FF"/>
                </a:solidFill>
                <a:latin typeface="黑体" panose="02010609060101010101" pitchFamily="2" charset="-122"/>
                <a:ea typeface="黑体" panose="02010609060101010101" pitchFamily="2" charset="-122"/>
              </a:rPr>
              <a:t>的交流三角波，波形如图所示，</a:t>
            </a:r>
            <a:r>
              <a:rPr lang="en-US" altLang="zh-CN" sz="2400" b="1" dirty="0">
                <a:solidFill>
                  <a:srgbClr val="990000"/>
                </a:solidFill>
                <a:latin typeface="黑体" panose="02010609060101010101" pitchFamily="2" charset="-122"/>
                <a:ea typeface="黑体" panose="02010609060101010101" pitchFamily="2" charset="-122"/>
              </a:rPr>
              <a:t>U</a:t>
            </a:r>
            <a:r>
              <a:rPr lang="en-US" altLang="zh-CN" sz="2400" b="1" baseline="-25000" dirty="0">
                <a:solidFill>
                  <a:srgbClr val="990000"/>
                </a:solidFill>
                <a:latin typeface="黑体" panose="02010609060101010101" pitchFamily="2" charset="-122"/>
                <a:ea typeface="黑体" panose="02010609060101010101" pitchFamily="2" charset="-122"/>
              </a:rPr>
              <a:t>REF</a:t>
            </a:r>
            <a:r>
              <a:rPr lang="en-US" altLang="zh-CN" sz="2400" b="1" dirty="0">
                <a:solidFill>
                  <a:srgbClr val="990000"/>
                </a:solidFill>
                <a:latin typeface="黑体" panose="02010609060101010101" pitchFamily="2" charset="-122"/>
                <a:ea typeface="黑体" panose="02010609060101010101" pitchFamily="2" charset="-122"/>
              </a:rPr>
              <a:t>=2V</a:t>
            </a:r>
            <a:r>
              <a:rPr lang="zh-CN" altLang="en-US" sz="2400" b="1" dirty="0">
                <a:solidFill>
                  <a:srgbClr val="990000"/>
                </a:solidFill>
                <a:latin typeface="黑体" panose="02010609060101010101" pitchFamily="2" charset="-122"/>
                <a:ea typeface="黑体" panose="02010609060101010101" pitchFamily="2" charset="-122"/>
              </a:rPr>
              <a:t>，</a:t>
            </a:r>
            <a:r>
              <a:rPr lang="zh-CN" altLang="en-US" sz="2400" b="1" dirty="0">
                <a:solidFill>
                  <a:srgbClr val="0000FF"/>
                </a:solidFill>
                <a:latin typeface="黑体" panose="02010609060101010101" pitchFamily="2" charset="-122"/>
                <a:ea typeface="黑体" panose="02010609060101010101" pitchFamily="2" charset="-122"/>
              </a:rPr>
              <a:t>分别采用理想二极管模型和串联电压源模型分析电路并画出相应的输出电压波形。</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32771" name="Text Box 3"/>
          <p:cNvSpPr txBox="1"/>
          <p:nvPr/>
        </p:nvSpPr>
        <p:spPr>
          <a:xfrm>
            <a:off x="457200" y="4724400"/>
            <a:ext cx="3394075" cy="898525"/>
          </a:xfrm>
          <a:prstGeom prst="rect">
            <a:avLst/>
          </a:prstGeom>
          <a:noFill/>
          <a:ln w="9525">
            <a:noFill/>
          </a:ln>
        </p:spPr>
        <p:txBody>
          <a:bodyPr anchor="ctr" anchorCtr="0">
            <a:spAutoFit/>
          </a:bodyPr>
          <a:p>
            <a:pPr algn="just" eaLnBrk="0" hangingPunct="0">
              <a:spcAft>
                <a:spcPts val="600"/>
              </a:spcAft>
            </a:pPr>
            <a:r>
              <a:rPr lang="zh-CN" altLang="en-US" sz="2400" b="1" dirty="0">
                <a:solidFill>
                  <a:srgbClr val="FF3300"/>
                </a:solidFill>
                <a:latin typeface="黑体" panose="02010609060101010101" pitchFamily="2" charset="-122"/>
                <a:ea typeface="黑体" panose="02010609060101010101" pitchFamily="2" charset="-122"/>
              </a:rPr>
              <a:t>解：</a:t>
            </a:r>
            <a:r>
              <a:rPr lang="zh-CN" altLang="en-US" sz="2400" b="1" dirty="0">
                <a:latin typeface="黑体" panose="02010609060101010101" pitchFamily="2" charset="-122"/>
                <a:ea typeface="黑体" panose="02010609060101010101" pitchFamily="2" charset="-122"/>
              </a:rPr>
              <a:t>①采用理想二极管</a:t>
            </a:r>
            <a:endParaRPr lang="zh-CN" altLang="en-US" sz="2400" b="1" dirty="0">
              <a:latin typeface="黑体" panose="02010609060101010101" pitchFamily="2" charset="-122"/>
              <a:ea typeface="黑体" panose="02010609060101010101" pitchFamily="2" charset="-122"/>
            </a:endParaRPr>
          </a:p>
          <a:p>
            <a:pPr algn="just" eaLnBrk="0" hangingPunct="0">
              <a:spcAft>
                <a:spcPts val="600"/>
              </a:spcAft>
            </a:pPr>
            <a:r>
              <a:rPr lang="zh-CN" altLang="en-US" sz="2400" b="1" dirty="0">
                <a:latin typeface="黑体" panose="02010609060101010101" pitchFamily="2" charset="-122"/>
                <a:ea typeface="黑体" panose="02010609060101010101" pitchFamily="2" charset="-122"/>
              </a:rPr>
              <a:t>        模型分析</a:t>
            </a:r>
            <a:endParaRPr lang="zh-CN" altLang="en-US" sz="2400" b="1" dirty="0">
              <a:latin typeface="黑体" panose="02010609060101010101" pitchFamily="2" charset="-122"/>
              <a:ea typeface="黑体" panose="02010609060101010101" pitchFamily="2" charset="-122"/>
            </a:endParaRPr>
          </a:p>
        </p:txBody>
      </p:sp>
      <p:grpSp>
        <p:nvGrpSpPr>
          <p:cNvPr id="2" name="Group 4"/>
          <p:cNvGrpSpPr/>
          <p:nvPr/>
        </p:nvGrpSpPr>
        <p:grpSpPr>
          <a:xfrm>
            <a:off x="4572000" y="3716338"/>
            <a:ext cx="4267200" cy="2438400"/>
            <a:chOff x="2784" y="1872"/>
            <a:chExt cx="2688" cy="1536"/>
          </a:xfrm>
        </p:grpSpPr>
        <p:sp>
          <p:nvSpPr>
            <p:cNvPr id="62468" name="Line 5"/>
            <p:cNvSpPr/>
            <p:nvPr/>
          </p:nvSpPr>
          <p:spPr>
            <a:xfrm>
              <a:off x="3120" y="2880"/>
              <a:ext cx="2208" cy="0"/>
            </a:xfrm>
            <a:prstGeom prst="line">
              <a:avLst/>
            </a:prstGeom>
            <a:ln w="38100" cap="flat" cmpd="sng">
              <a:solidFill>
                <a:schemeClr val="tx2"/>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69" name="Line 6"/>
            <p:cNvSpPr/>
            <p:nvPr/>
          </p:nvSpPr>
          <p:spPr>
            <a:xfrm flipV="1">
              <a:off x="3168" y="2064"/>
              <a:ext cx="0" cy="1344"/>
            </a:xfrm>
            <a:prstGeom prst="line">
              <a:avLst/>
            </a:prstGeom>
            <a:ln w="381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70" name="Text Box 7"/>
            <p:cNvSpPr txBox="1"/>
            <p:nvPr/>
          </p:nvSpPr>
          <p:spPr>
            <a:xfrm>
              <a:off x="2784" y="2400"/>
              <a:ext cx="768" cy="250"/>
            </a:xfrm>
            <a:prstGeom prst="rect">
              <a:avLst/>
            </a:prstGeom>
            <a:noFill/>
            <a:ln w="38100">
              <a:noFill/>
            </a:ln>
          </p:spPr>
          <p:txBody>
            <a:bodyPr anchor="t" anchorCtr="0">
              <a:spAutoFit/>
            </a:bodyPr>
            <a:p>
              <a:pPr>
                <a:spcBef>
                  <a:spcPct val="50000"/>
                </a:spcBef>
              </a:pPr>
              <a:r>
                <a:rPr lang="en-US" altLang="zh-CN" sz="2000" b="1" dirty="0">
                  <a:latin typeface="Times New Roman" panose="02020603050405020304" pitchFamily="18" charset="0"/>
                  <a:ea typeface="楷体" panose="02010609060101010101" pitchFamily="18" charset="-122"/>
                </a:rPr>
                <a:t>2V</a:t>
              </a:r>
              <a:endParaRPr lang="en-US" altLang="zh-CN" sz="2000" b="1" dirty="0">
                <a:latin typeface="Times New Roman" panose="02020603050405020304" pitchFamily="18" charset="0"/>
                <a:ea typeface="楷体" panose="02010609060101010101" pitchFamily="18" charset="-122"/>
              </a:endParaRPr>
            </a:p>
          </p:txBody>
        </p:sp>
        <p:sp>
          <p:nvSpPr>
            <p:cNvPr id="62471" name="Text Box 8"/>
            <p:cNvSpPr txBox="1"/>
            <p:nvPr/>
          </p:nvSpPr>
          <p:spPr>
            <a:xfrm>
              <a:off x="2880" y="1872"/>
              <a:ext cx="384" cy="288"/>
            </a:xfrm>
            <a:prstGeom prst="rect">
              <a:avLst/>
            </a:prstGeom>
            <a:noFill/>
            <a:ln w="38100">
              <a:noFill/>
            </a:ln>
          </p:spPr>
          <p:txBody>
            <a:bodyPr anchor="t" anchorCtr="0">
              <a:spAutoFit/>
            </a:bodyPr>
            <a:p>
              <a:pPr>
                <a:spcBef>
                  <a:spcPct val="50000"/>
                </a:spcBef>
              </a:pPr>
              <a:r>
                <a:rPr lang="en-US" altLang="zh-CN" sz="2400" b="1" i="1" dirty="0">
                  <a:latin typeface="Times New Roman" panose="02020603050405020304" pitchFamily="18" charset="0"/>
                  <a:ea typeface="楷体" panose="02010609060101010101" pitchFamily="18" charset="-122"/>
                </a:rPr>
                <a:t>u</a:t>
              </a:r>
              <a:r>
                <a:rPr lang="en-US" altLang="zh-CN" sz="2400" b="1" baseline="-25000" dirty="0">
                  <a:latin typeface="Times New Roman" panose="02020603050405020304" pitchFamily="18" charset="0"/>
                  <a:ea typeface="楷体" panose="02010609060101010101" pitchFamily="18" charset="-122"/>
                </a:rPr>
                <a:t>o</a:t>
              </a:r>
              <a:endParaRPr lang="en-US" altLang="zh-CN" sz="2400" b="1" dirty="0">
                <a:latin typeface="Times New Roman" panose="02020603050405020304" pitchFamily="18" charset="0"/>
                <a:ea typeface="楷体" panose="02010609060101010101" pitchFamily="18" charset="-122"/>
              </a:endParaRPr>
            </a:p>
          </p:txBody>
        </p:sp>
        <p:sp>
          <p:nvSpPr>
            <p:cNvPr id="62472" name="Text Box 9"/>
            <p:cNvSpPr txBox="1"/>
            <p:nvPr/>
          </p:nvSpPr>
          <p:spPr>
            <a:xfrm>
              <a:off x="5280" y="2592"/>
              <a:ext cx="192" cy="250"/>
            </a:xfrm>
            <a:prstGeom prst="rect">
              <a:avLst/>
            </a:prstGeom>
            <a:noFill/>
            <a:ln w="38100">
              <a:noFill/>
            </a:ln>
          </p:spPr>
          <p:txBody>
            <a:bodyPr anchor="t" anchorCtr="0">
              <a:spAutoFit/>
            </a:bodyPr>
            <a:p>
              <a:pPr>
                <a:spcBef>
                  <a:spcPct val="50000"/>
                </a:spcBef>
              </a:pPr>
              <a:r>
                <a:rPr lang="en-US" altLang="zh-CN" sz="2000" b="1" i="1" dirty="0">
                  <a:latin typeface="Times New Roman" panose="02020603050405020304" pitchFamily="18" charset="0"/>
                  <a:ea typeface="楷体" panose="02010609060101010101" pitchFamily="18" charset="-122"/>
                </a:rPr>
                <a:t>t</a:t>
              </a:r>
              <a:endParaRPr lang="en-US" altLang="zh-CN" sz="2000" b="1" i="1" dirty="0">
                <a:latin typeface="Times New Roman" panose="02020603050405020304" pitchFamily="18" charset="0"/>
                <a:ea typeface="楷体" panose="02010609060101010101" pitchFamily="18" charset="-122"/>
              </a:endParaRPr>
            </a:p>
          </p:txBody>
        </p:sp>
      </p:grpSp>
      <p:grpSp>
        <p:nvGrpSpPr>
          <p:cNvPr id="3" name="Group 10"/>
          <p:cNvGrpSpPr/>
          <p:nvPr/>
        </p:nvGrpSpPr>
        <p:grpSpPr>
          <a:xfrm>
            <a:off x="5562600" y="2514600"/>
            <a:ext cx="838200" cy="3505200"/>
            <a:chOff x="3408" y="864"/>
            <a:chExt cx="528" cy="2544"/>
          </a:xfrm>
        </p:grpSpPr>
        <p:sp>
          <p:nvSpPr>
            <p:cNvPr id="62474" name="Line 11"/>
            <p:cNvSpPr/>
            <p:nvPr/>
          </p:nvSpPr>
          <p:spPr>
            <a:xfrm>
              <a:off x="3408" y="912"/>
              <a:ext cx="0" cy="2448"/>
            </a:xfrm>
            <a:prstGeom prst="line">
              <a:avLst/>
            </a:prstGeom>
            <a:ln w="38100" cap="flat" cmpd="sng">
              <a:solidFill>
                <a:schemeClr val="tx1"/>
              </a:solidFill>
              <a:prstDash val="dash"/>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75" name="Line 12"/>
            <p:cNvSpPr/>
            <p:nvPr/>
          </p:nvSpPr>
          <p:spPr>
            <a:xfrm>
              <a:off x="3936" y="864"/>
              <a:ext cx="0" cy="2544"/>
            </a:xfrm>
            <a:prstGeom prst="line">
              <a:avLst/>
            </a:prstGeom>
            <a:ln w="38100" cap="flat" cmpd="sng">
              <a:solidFill>
                <a:schemeClr val="tx1"/>
              </a:solidFill>
              <a:prstDash val="dash"/>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32781" name="Line 13"/>
          <p:cNvSpPr/>
          <p:nvPr/>
        </p:nvSpPr>
        <p:spPr>
          <a:xfrm>
            <a:off x="5148263" y="4941888"/>
            <a:ext cx="3276600" cy="0"/>
          </a:xfrm>
          <a:prstGeom prst="line">
            <a:avLst/>
          </a:prstGeom>
          <a:ln w="38100" cap="rnd" cmpd="sng">
            <a:solidFill>
              <a:srgbClr val="0000FF"/>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2782" name="Line 14"/>
          <p:cNvSpPr/>
          <p:nvPr/>
        </p:nvSpPr>
        <p:spPr>
          <a:xfrm>
            <a:off x="5148263" y="5734050"/>
            <a:ext cx="3276600" cy="0"/>
          </a:xfrm>
          <a:prstGeom prst="line">
            <a:avLst/>
          </a:prstGeom>
          <a:ln w="38100" cap="rnd" cmpd="sng">
            <a:solidFill>
              <a:srgbClr val="0000FF"/>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4" name="Group 15"/>
          <p:cNvGrpSpPr/>
          <p:nvPr/>
        </p:nvGrpSpPr>
        <p:grpSpPr>
          <a:xfrm>
            <a:off x="5148263" y="4941888"/>
            <a:ext cx="3197225" cy="819150"/>
            <a:chOff x="2562" y="3657"/>
            <a:chExt cx="2014" cy="516"/>
          </a:xfrm>
        </p:grpSpPr>
        <p:sp>
          <p:nvSpPr>
            <p:cNvPr id="62479" name="Line 16"/>
            <p:cNvSpPr/>
            <p:nvPr/>
          </p:nvSpPr>
          <p:spPr>
            <a:xfrm>
              <a:off x="3334" y="3657"/>
              <a:ext cx="411" cy="516"/>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62480" name="Group 17"/>
            <p:cNvGrpSpPr/>
            <p:nvPr/>
          </p:nvGrpSpPr>
          <p:grpSpPr>
            <a:xfrm>
              <a:off x="2562" y="3657"/>
              <a:ext cx="2014" cy="516"/>
              <a:chOff x="2562" y="3657"/>
              <a:chExt cx="2014" cy="516"/>
            </a:xfrm>
          </p:grpSpPr>
          <p:sp>
            <p:nvSpPr>
              <p:cNvPr id="62481" name="Line 18"/>
              <p:cNvSpPr/>
              <p:nvPr/>
            </p:nvSpPr>
            <p:spPr>
              <a:xfrm flipV="1">
                <a:off x="2562" y="3657"/>
                <a:ext cx="240" cy="272"/>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82" name="Line 19"/>
              <p:cNvSpPr/>
              <p:nvPr/>
            </p:nvSpPr>
            <p:spPr>
              <a:xfrm flipV="1">
                <a:off x="4286" y="3855"/>
                <a:ext cx="290" cy="318"/>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83" name="Line 20"/>
              <p:cNvSpPr/>
              <p:nvPr/>
            </p:nvSpPr>
            <p:spPr>
              <a:xfrm flipV="1">
                <a:off x="2802" y="3657"/>
                <a:ext cx="528" cy="3"/>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84" name="Line 21"/>
              <p:cNvSpPr/>
              <p:nvPr/>
            </p:nvSpPr>
            <p:spPr>
              <a:xfrm flipV="1">
                <a:off x="3741" y="4170"/>
                <a:ext cx="528" cy="3"/>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grpSp>
        <p:nvGrpSpPr>
          <p:cNvPr id="6" name="Group 22"/>
          <p:cNvGrpSpPr/>
          <p:nvPr/>
        </p:nvGrpSpPr>
        <p:grpSpPr>
          <a:xfrm>
            <a:off x="4643438" y="1341438"/>
            <a:ext cx="4191000" cy="2362200"/>
            <a:chOff x="2925" y="935"/>
            <a:chExt cx="2640" cy="1488"/>
          </a:xfrm>
        </p:grpSpPr>
        <p:grpSp>
          <p:nvGrpSpPr>
            <p:cNvPr id="62486" name="Group 23"/>
            <p:cNvGrpSpPr/>
            <p:nvPr/>
          </p:nvGrpSpPr>
          <p:grpSpPr>
            <a:xfrm>
              <a:off x="2925" y="935"/>
              <a:ext cx="2640" cy="1488"/>
              <a:chOff x="2832" y="288"/>
              <a:chExt cx="2640" cy="1488"/>
            </a:xfrm>
          </p:grpSpPr>
          <p:grpSp>
            <p:nvGrpSpPr>
              <p:cNvPr id="62487" name="Group 24"/>
              <p:cNvGrpSpPr/>
              <p:nvPr/>
            </p:nvGrpSpPr>
            <p:grpSpPr>
              <a:xfrm>
                <a:off x="2832" y="432"/>
                <a:ext cx="2256" cy="1344"/>
                <a:chOff x="2832" y="432"/>
                <a:chExt cx="2256" cy="1344"/>
              </a:xfrm>
            </p:grpSpPr>
            <p:sp>
              <p:nvSpPr>
                <p:cNvPr id="62488" name="Text Box 25"/>
                <p:cNvSpPr txBox="1"/>
                <p:nvPr/>
              </p:nvSpPr>
              <p:spPr>
                <a:xfrm>
                  <a:off x="2979" y="1209"/>
                  <a:ext cx="240" cy="288"/>
                </a:xfrm>
                <a:prstGeom prst="rect">
                  <a:avLst/>
                </a:prstGeom>
                <a:noFill/>
                <a:ln w="38100">
                  <a:noFill/>
                </a:ln>
              </p:spPr>
              <p:txBody>
                <a:bodyPr anchor="t" anchorCtr="0">
                  <a:spAutoFit/>
                </a:bodyPr>
                <a:p>
                  <a:pPr>
                    <a:spcBef>
                      <a:spcPct val="50000"/>
                    </a:spcBef>
                  </a:pPr>
                  <a:r>
                    <a:rPr lang="en-US" altLang="zh-CN" sz="2400" b="1" dirty="0">
                      <a:latin typeface="Times New Roman" panose="02020603050405020304" pitchFamily="18" charset="0"/>
                      <a:ea typeface="楷体" panose="02010609060101010101" pitchFamily="18" charset="-122"/>
                    </a:rPr>
                    <a:t>0</a:t>
                  </a:r>
                  <a:endParaRPr lang="en-US" altLang="zh-CN" sz="2400" b="1" i="1" dirty="0">
                    <a:latin typeface="Times New Roman" panose="02020603050405020304" pitchFamily="18" charset="0"/>
                    <a:ea typeface="楷体" panose="02010609060101010101" pitchFamily="18" charset="-122"/>
                  </a:endParaRPr>
                </a:p>
              </p:txBody>
            </p:sp>
            <p:sp>
              <p:nvSpPr>
                <p:cNvPr id="62489" name="Text Box 26"/>
                <p:cNvSpPr txBox="1"/>
                <p:nvPr/>
              </p:nvSpPr>
              <p:spPr>
                <a:xfrm>
                  <a:off x="2832" y="1488"/>
                  <a:ext cx="528" cy="250"/>
                </a:xfrm>
                <a:prstGeom prst="rect">
                  <a:avLst/>
                </a:prstGeom>
                <a:noFill/>
                <a:ln w="38100">
                  <a:noFill/>
                </a:ln>
              </p:spPr>
              <p:txBody>
                <a:bodyPr anchor="t" anchorCtr="0">
                  <a:spAutoFit/>
                </a:bodyPr>
                <a:p>
                  <a:pPr>
                    <a:spcBef>
                      <a:spcPct val="50000"/>
                    </a:spcBef>
                  </a:pPr>
                  <a:r>
                    <a:rPr lang="en-US" altLang="zh-CN" sz="2000" b="1" dirty="0">
                      <a:latin typeface="Times New Roman" panose="02020603050405020304" pitchFamily="18" charset="0"/>
                      <a:ea typeface="楷体" panose="02010609060101010101" pitchFamily="18" charset="-122"/>
                    </a:rPr>
                    <a:t>-4V</a:t>
                  </a:r>
                  <a:endParaRPr lang="en-US" altLang="zh-CN" sz="2000" b="1" baseline="-25000" dirty="0">
                    <a:latin typeface="Times New Roman" panose="02020603050405020304" pitchFamily="18" charset="0"/>
                    <a:ea typeface="楷体" panose="02010609060101010101" pitchFamily="18" charset="-122"/>
                  </a:endParaRPr>
                </a:p>
              </p:txBody>
            </p:sp>
            <p:sp>
              <p:nvSpPr>
                <p:cNvPr id="62490" name="Line 27"/>
                <p:cNvSpPr/>
                <p:nvPr/>
              </p:nvSpPr>
              <p:spPr>
                <a:xfrm flipV="1">
                  <a:off x="3168" y="432"/>
                  <a:ext cx="0" cy="1344"/>
                </a:xfrm>
                <a:prstGeom prst="line">
                  <a:avLst/>
                </a:prstGeom>
                <a:ln w="381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91" name="Line 28"/>
                <p:cNvSpPr/>
                <p:nvPr/>
              </p:nvSpPr>
              <p:spPr>
                <a:xfrm flipV="1">
                  <a:off x="3168" y="720"/>
                  <a:ext cx="528" cy="480"/>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92" name="Line 29"/>
                <p:cNvSpPr/>
                <p:nvPr/>
              </p:nvSpPr>
              <p:spPr>
                <a:xfrm>
                  <a:off x="3696" y="720"/>
                  <a:ext cx="864" cy="960"/>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93" name="Line 30"/>
                <p:cNvSpPr/>
                <p:nvPr/>
              </p:nvSpPr>
              <p:spPr>
                <a:xfrm flipV="1">
                  <a:off x="4560" y="1248"/>
                  <a:ext cx="528" cy="432"/>
                </a:xfrm>
                <a:prstGeom prst="line">
                  <a:avLst/>
                </a:prstGeom>
                <a:ln w="38100" cap="flat" cmpd="sng">
                  <a:solidFill>
                    <a:srgbClr val="FF0066"/>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62494" name="Group 31"/>
              <p:cNvGrpSpPr/>
              <p:nvPr/>
            </p:nvGrpSpPr>
            <p:grpSpPr>
              <a:xfrm>
                <a:off x="2832" y="288"/>
                <a:ext cx="2640" cy="1392"/>
                <a:chOff x="2832" y="288"/>
                <a:chExt cx="2640" cy="1392"/>
              </a:xfrm>
            </p:grpSpPr>
            <p:sp>
              <p:nvSpPr>
                <p:cNvPr id="62495" name="Line 32"/>
                <p:cNvSpPr/>
                <p:nvPr/>
              </p:nvSpPr>
              <p:spPr>
                <a:xfrm>
                  <a:off x="3168" y="720"/>
                  <a:ext cx="1344" cy="0"/>
                </a:xfrm>
                <a:prstGeom prst="line">
                  <a:avLst/>
                </a:prstGeom>
                <a:ln w="38100" cap="rnd" cmpd="sng">
                  <a:solidFill>
                    <a:srgbClr val="0000FF"/>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96" name="Line 33"/>
                <p:cNvSpPr/>
                <p:nvPr/>
              </p:nvSpPr>
              <p:spPr>
                <a:xfrm>
                  <a:off x="3168" y="1680"/>
                  <a:ext cx="2064" cy="0"/>
                </a:xfrm>
                <a:prstGeom prst="line">
                  <a:avLst/>
                </a:prstGeom>
                <a:ln w="38100" cap="rnd" cmpd="sng">
                  <a:solidFill>
                    <a:srgbClr val="0000FF"/>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97" name="Text Box 34"/>
                <p:cNvSpPr txBox="1"/>
                <p:nvPr/>
              </p:nvSpPr>
              <p:spPr>
                <a:xfrm>
                  <a:off x="2832" y="576"/>
                  <a:ext cx="528" cy="250"/>
                </a:xfrm>
                <a:prstGeom prst="rect">
                  <a:avLst/>
                </a:prstGeom>
                <a:noFill/>
                <a:ln w="38100">
                  <a:noFill/>
                </a:ln>
              </p:spPr>
              <p:txBody>
                <a:bodyPr anchor="t" anchorCtr="0">
                  <a:spAutoFit/>
                </a:bodyPr>
                <a:p>
                  <a:pPr>
                    <a:spcBef>
                      <a:spcPct val="50000"/>
                    </a:spcBef>
                  </a:pPr>
                  <a:r>
                    <a:rPr lang="en-US" altLang="zh-CN" sz="2000" b="1" dirty="0">
                      <a:latin typeface="Times New Roman" panose="02020603050405020304" pitchFamily="18" charset="0"/>
                      <a:ea typeface="楷体" panose="02010609060101010101" pitchFamily="18" charset="-122"/>
                    </a:rPr>
                    <a:t>4V</a:t>
                  </a:r>
                  <a:endParaRPr lang="en-US" altLang="zh-CN" sz="2000" b="1" dirty="0">
                    <a:latin typeface="Times New Roman" panose="02020603050405020304" pitchFamily="18" charset="0"/>
                    <a:ea typeface="楷体" panose="02010609060101010101" pitchFamily="18" charset="-122"/>
                  </a:endParaRPr>
                </a:p>
              </p:txBody>
            </p:sp>
            <p:sp>
              <p:nvSpPr>
                <p:cNvPr id="62498" name="Line 35"/>
                <p:cNvSpPr/>
                <p:nvPr/>
              </p:nvSpPr>
              <p:spPr>
                <a:xfrm flipV="1">
                  <a:off x="3024" y="1200"/>
                  <a:ext cx="2256" cy="0"/>
                </a:xfrm>
                <a:prstGeom prst="line">
                  <a:avLst/>
                </a:prstGeom>
                <a:ln w="381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499" name="Text Box 36"/>
                <p:cNvSpPr txBox="1"/>
                <p:nvPr/>
              </p:nvSpPr>
              <p:spPr>
                <a:xfrm>
                  <a:off x="2832" y="288"/>
                  <a:ext cx="384" cy="288"/>
                </a:xfrm>
                <a:prstGeom prst="rect">
                  <a:avLst/>
                </a:prstGeom>
                <a:noFill/>
                <a:ln w="38100">
                  <a:noFill/>
                </a:ln>
              </p:spPr>
              <p:txBody>
                <a:bodyPr anchor="t" anchorCtr="0">
                  <a:spAutoFit/>
                </a:bodyPr>
                <a:p>
                  <a:pPr>
                    <a:spcBef>
                      <a:spcPct val="50000"/>
                    </a:spcBef>
                  </a:pPr>
                  <a:r>
                    <a:rPr lang="en-US" altLang="zh-CN" sz="2400" b="1" i="1" dirty="0">
                      <a:latin typeface="Times New Roman" panose="02020603050405020304" pitchFamily="18" charset="0"/>
                      <a:ea typeface="楷体" panose="02010609060101010101" pitchFamily="18" charset="-122"/>
                    </a:rPr>
                    <a:t>u</a:t>
                  </a:r>
                  <a:r>
                    <a:rPr lang="en-US" altLang="zh-CN" sz="2400" b="1" baseline="-25000" dirty="0">
                      <a:latin typeface="Times New Roman" panose="02020603050405020304" pitchFamily="18" charset="0"/>
                      <a:ea typeface="楷体" panose="02010609060101010101" pitchFamily="18" charset="-122"/>
                    </a:rPr>
                    <a:t>i</a:t>
                  </a:r>
                  <a:endParaRPr lang="en-US" altLang="zh-CN" sz="2400" b="1" dirty="0">
                    <a:latin typeface="Times New Roman" panose="02020603050405020304" pitchFamily="18" charset="0"/>
                    <a:ea typeface="楷体" panose="02010609060101010101" pitchFamily="18" charset="-122"/>
                  </a:endParaRPr>
                </a:p>
              </p:txBody>
            </p:sp>
            <p:sp>
              <p:nvSpPr>
                <p:cNvPr id="62500" name="Text Box 37"/>
                <p:cNvSpPr txBox="1"/>
                <p:nvPr/>
              </p:nvSpPr>
              <p:spPr>
                <a:xfrm>
                  <a:off x="5184" y="912"/>
                  <a:ext cx="288" cy="250"/>
                </a:xfrm>
                <a:prstGeom prst="rect">
                  <a:avLst/>
                </a:prstGeom>
                <a:noFill/>
                <a:ln w="38100">
                  <a:noFill/>
                </a:ln>
              </p:spPr>
              <p:txBody>
                <a:bodyPr anchor="t" anchorCtr="0">
                  <a:spAutoFit/>
                </a:bodyPr>
                <a:p>
                  <a:pPr>
                    <a:spcBef>
                      <a:spcPct val="50000"/>
                    </a:spcBef>
                  </a:pPr>
                  <a:r>
                    <a:rPr lang="en-US" altLang="zh-CN" sz="2000" b="1" i="1" dirty="0">
                      <a:latin typeface="Times New Roman" panose="02020603050405020304" pitchFamily="18" charset="0"/>
                      <a:ea typeface="楷体" panose="02010609060101010101" pitchFamily="18" charset="-122"/>
                    </a:rPr>
                    <a:t>t</a:t>
                  </a:r>
                  <a:endParaRPr lang="en-US" altLang="zh-CN" sz="2000" b="1" i="1" dirty="0">
                    <a:latin typeface="Times New Roman" panose="02020603050405020304" pitchFamily="18" charset="0"/>
                    <a:ea typeface="楷体" panose="02010609060101010101" pitchFamily="18" charset="-122"/>
                  </a:endParaRPr>
                </a:p>
              </p:txBody>
            </p:sp>
            <p:sp>
              <p:nvSpPr>
                <p:cNvPr id="62501" name="Text Box 38"/>
                <p:cNvSpPr txBox="1"/>
                <p:nvPr/>
              </p:nvSpPr>
              <p:spPr>
                <a:xfrm>
                  <a:off x="2832" y="816"/>
                  <a:ext cx="528" cy="250"/>
                </a:xfrm>
                <a:prstGeom prst="rect">
                  <a:avLst/>
                </a:prstGeom>
                <a:noFill/>
                <a:ln w="38100">
                  <a:noFill/>
                </a:ln>
              </p:spPr>
              <p:txBody>
                <a:bodyPr anchor="t" anchorCtr="0">
                  <a:spAutoFit/>
                </a:bodyPr>
                <a:p>
                  <a:pPr>
                    <a:spcBef>
                      <a:spcPct val="50000"/>
                    </a:spcBef>
                  </a:pPr>
                  <a:r>
                    <a:rPr lang="en-US" altLang="zh-CN" sz="2000" b="1" dirty="0">
                      <a:latin typeface="Times New Roman" panose="02020603050405020304" pitchFamily="18" charset="0"/>
                      <a:ea typeface="楷体" panose="02010609060101010101" pitchFamily="18" charset="-122"/>
                    </a:rPr>
                    <a:t>2V</a:t>
                  </a:r>
                  <a:endParaRPr lang="en-US" altLang="zh-CN" sz="2000" b="1" dirty="0">
                    <a:latin typeface="Times New Roman" panose="02020603050405020304" pitchFamily="18" charset="0"/>
                    <a:ea typeface="楷体" panose="02010609060101010101" pitchFamily="18" charset="-122"/>
                  </a:endParaRPr>
                </a:p>
              </p:txBody>
            </p:sp>
            <p:sp>
              <p:nvSpPr>
                <p:cNvPr id="62502" name="Line 39"/>
                <p:cNvSpPr/>
                <p:nvPr/>
              </p:nvSpPr>
              <p:spPr>
                <a:xfrm>
                  <a:off x="3168" y="960"/>
                  <a:ext cx="2064" cy="0"/>
                </a:xfrm>
                <a:prstGeom prst="line">
                  <a:avLst/>
                </a:prstGeom>
                <a:ln w="38100" cap="rnd" cmpd="sng">
                  <a:solidFill>
                    <a:srgbClr val="0000FF"/>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sp>
          <p:nvSpPr>
            <p:cNvPr id="62503" name="Line 40"/>
            <p:cNvSpPr/>
            <p:nvPr/>
          </p:nvSpPr>
          <p:spPr>
            <a:xfrm>
              <a:off x="3243" y="2069"/>
              <a:ext cx="2064" cy="0"/>
            </a:xfrm>
            <a:prstGeom prst="line">
              <a:avLst/>
            </a:prstGeom>
            <a:ln w="38100" cap="rnd" cmpd="sng">
              <a:solidFill>
                <a:srgbClr val="0000FF"/>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10" name="Group 41"/>
          <p:cNvGrpSpPr/>
          <p:nvPr/>
        </p:nvGrpSpPr>
        <p:grpSpPr>
          <a:xfrm>
            <a:off x="7019925" y="2371725"/>
            <a:ext cx="838200" cy="3505200"/>
            <a:chOff x="3408" y="864"/>
            <a:chExt cx="528" cy="2544"/>
          </a:xfrm>
        </p:grpSpPr>
        <p:sp>
          <p:nvSpPr>
            <p:cNvPr id="62505" name="Line 42"/>
            <p:cNvSpPr/>
            <p:nvPr/>
          </p:nvSpPr>
          <p:spPr>
            <a:xfrm>
              <a:off x="3408" y="912"/>
              <a:ext cx="0" cy="2448"/>
            </a:xfrm>
            <a:prstGeom prst="line">
              <a:avLst/>
            </a:prstGeom>
            <a:ln w="38100" cap="flat" cmpd="sng">
              <a:solidFill>
                <a:schemeClr val="tx1"/>
              </a:solidFill>
              <a:prstDash val="dash"/>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2506" name="Line 43"/>
            <p:cNvSpPr/>
            <p:nvPr/>
          </p:nvSpPr>
          <p:spPr>
            <a:xfrm>
              <a:off x="3936" y="864"/>
              <a:ext cx="0" cy="2544"/>
            </a:xfrm>
            <a:prstGeom prst="line">
              <a:avLst/>
            </a:prstGeom>
            <a:ln w="38100" cap="flat" cmpd="sng">
              <a:solidFill>
                <a:schemeClr val="tx1"/>
              </a:solidFill>
              <a:prstDash val="dash"/>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pic>
        <p:nvPicPr>
          <p:cNvPr id="62507" name="Picture 44"/>
          <p:cNvPicPr>
            <a:picLocks noChangeAspect="1"/>
          </p:cNvPicPr>
          <p:nvPr/>
        </p:nvPicPr>
        <p:blipFill>
          <a:blip r:embed="rId1"/>
          <a:stretch>
            <a:fillRect/>
          </a:stretch>
        </p:blipFill>
        <p:spPr>
          <a:xfrm>
            <a:off x="539750" y="2060575"/>
            <a:ext cx="3390900" cy="21145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blinds(horizontal)">
                                      <p:cBhvr>
                                        <p:cTn id="13" dur="500"/>
                                        <p:tgtEl>
                                          <p:spTgt spid="327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781"/>
                                        </p:tgtEl>
                                        <p:attrNameLst>
                                          <p:attrName>style.visibility</p:attrName>
                                        </p:attrNameLst>
                                      </p:cBhvr>
                                      <p:to>
                                        <p:strVal val="visible"/>
                                      </p:to>
                                    </p:set>
                                    <p:animEffect transition="in" filter="wipe(left)">
                                      <p:cBhvr>
                                        <p:cTn id="23" dur="500"/>
                                        <p:tgtEl>
                                          <p:spTgt spid="3278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782"/>
                                        </p:tgtEl>
                                        <p:attrNameLst>
                                          <p:attrName>style.visibility</p:attrName>
                                        </p:attrNameLst>
                                      </p:cBhvr>
                                      <p:to>
                                        <p:strVal val="visible"/>
                                      </p:to>
                                    </p:set>
                                    <p:animEffect transition="in" filter="wipe(left)">
                                      <p:cBhvr>
                                        <p:cTn id="28" dur="500"/>
                                        <p:tgtEl>
                                          <p:spTgt spid="327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827088" y="1195070"/>
            <a:ext cx="7632700" cy="1066800"/>
          </a:xfrm>
          <a:prstGeom prst="rect">
            <a:avLst/>
          </a:prstGeom>
          <a:noFill/>
          <a:ln w="12700">
            <a:noFill/>
          </a:ln>
        </p:spPr>
        <p:txBody>
          <a:bodyPr anchor="t" anchorCtr="0">
            <a:spAutoFit/>
          </a:bodyPr>
          <a:p>
            <a:pPr>
              <a:spcBef>
                <a:spcPct val="50000"/>
              </a:spcBef>
            </a:pPr>
            <a:r>
              <a:rPr lang="zh-CN" altLang="en-US" sz="3200" b="1" dirty="0">
                <a:solidFill>
                  <a:srgbClr val="0000FF"/>
                </a:solidFill>
                <a:latin typeface="Arial" panose="020B0604020202020204" pitchFamily="34" charset="0"/>
                <a:ea typeface="宋体" panose="02010600030101010101" pitchFamily="2" charset="-122"/>
              </a:rPr>
              <a:t>例</a:t>
            </a:r>
            <a:r>
              <a:rPr lang="en-US" altLang="zh-CN" sz="3200" b="1" dirty="0">
                <a:solidFill>
                  <a:srgbClr val="0000FF"/>
                </a:solidFill>
                <a:latin typeface="Arial" panose="020B0604020202020204" pitchFamily="34" charset="0"/>
                <a:ea typeface="宋体" panose="02010600030101010101" pitchFamily="2" charset="-122"/>
              </a:rPr>
              <a:t>4   </a:t>
            </a:r>
            <a:r>
              <a:rPr lang="zh-CN" altLang="en-US" sz="3200" b="1" dirty="0">
                <a:solidFill>
                  <a:srgbClr val="0000FF"/>
                </a:solidFill>
                <a:latin typeface="Arial" panose="020B0604020202020204" pitchFamily="34" charset="0"/>
                <a:ea typeface="宋体" panose="02010600030101010101" pitchFamily="2" charset="-122"/>
              </a:rPr>
              <a:t>电路中 </a:t>
            </a:r>
            <a:r>
              <a:rPr lang="en-US" altLang="zh-CN" sz="3200" b="1" dirty="0">
                <a:solidFill>
                  <a:srgbClr val="0000FF"/>
                </a:solidFill>
                <a:latin typeface="Times New Roman" panose="02020603050405020304" pitchFamily="18" charset="0"/>
                <a:ea typeface="宋体" panose="02010600030101010101" pitchFamily="2" charset="-122"/>
              </a:rPr>
              <a:t>D</a:t>
            </a:r>
            <a:r>
              <a:rPr lang="en-US" altLang="zh-CN" sz="3200" b="1" baseline="-25000" dirty="0">
                <a:solidFill>
                  <a:srgbClr val="0000FF"/>
                </a:solidFill>
                <a:latin typeface="Times New Roman" panose="02020603050405020304" pitchFamily="18" charset="0"/>
                <a:ea typeface="宋体" panose="02010600030101010101" pitchFamily="2" charset="-122"/>
              </a:rPr>
              <a:t>A</a:t>
            </a:r>
            <a:r>
              <a:rPr lang="zh-CN" altLang="en-US" sz="3200" b="1" dirty="0">
                <a:solidFill>
                  <a:srgbClr val="0000FF"/>
                </a:solidFill>
                <a:latin typeface="Times New Roman" panose="02020603050405020304" pitchFamily="18" charset="0"/>
                <a:ea typeface="宋体" panose="02010600030101010101" pitchFamily="2" charset="-122"/>
              </a:rPr>
              <a:t>、</a:t>
            </a:r>
            <a:r>
              <a:rPr lang="en-US" altLang="zh-CN" sz="3200" b="1" dirty="0">
                <a:solidFill>
                  <a:srgbClr val="0000FF"/>
                </a:solidFill>
                <a:latin typeface="Times New Roman" panose="02020603050405020304" pitchFamily="18" charset="0"/>
                <a:ea typeface="宋体" panose="02010600030101010101" pitchFamily="2" charset="-122"/>
              </a:rPr>
              <a:t>D</a:t>
            </a:r>
            <a:r>
              <a:rPr lang="en-US" altLang="zh-CN" sz="3200" b="1" baseline="-25000" dirty="0">
                <a:solidFill>
                  <a:srgbClr val="0000FF"/>
                </a:solidFill>
                <a:latin typeface="Times New Roman" panose="02020603050405020304" pitchFamily="18" charset="0"/>
                <a:ea typeface="宋体" panose="02010600030101010101" pitchFamily="2" charset="-122"/>
              </a:rPr>
              <a:t>B</a:t>
            </a:r>
            <a:r>
              <a:rPr lang="zh-CN" altLang="en-US" sz="3200" b="1" dirty="0">
                <a:solidFill>
                  <a:srgbClr val="0000FF"/>
                </a:solidFill>
                <a:latin typeface="Arial" panose="020B0604020202020204" pitchFamily="34" charset="0"/>
                <a:ea typeface="宋体" panose="02010600030101010101" pitchFamily="2" charset="-122"/>
              </a:rPr>
              <a:t>的导通电压为</a:t>
            </a:r>
            <a:r>
              <a:rPr lang="en-US" altLang="zh-CN" sz="3200" b="1" dirty="0">
                <a:solidFill>
                  <a:srgbClr val="990000"/>
                </a:solidFill>
                <a:latin typeface="Arial" panose="020B0604020202020204" pitchFamily="34" charset="0"/>
                <a:ea typeface="宋体" panose="02010600030101010101" pitchFamily="2" charset="-122"/>
              </a:rPr>
              <a:t>0.7V</a:t>
            </a:r>
            <a:r>
              <a:rPr lang="zh-CN" altLang="en-US" sz="3200" b="1" dirty="0">
                <a:solidFill>
                  <a:srgbClr val="0000FF"/>
                </a:solidFill>
                <a:latin typeface="Arial" panose="020B0604020202020204" pitchFamily="34" charset="0"/>
                <a:ea typeface="宋体" panose="02010600030101010101" pitchFamily="2" charset="-122"/>
              </a:rPr>
              <a:t>，若</a:t>
            </a:r>
            <a:r>
              <a:rPr lang="en-US" altLang="zh-CN" sz="3200" b="1" dirty="0">
                <a:solidFill>
                  <a:srgbClr val="990000"/>
                </a:solidFill>
                <a:latin typeface="Times New Roman" panose="02020603050405020304" pitchFamily="18" charset="0"/>
                <a:ea typeface="宋体" panose="02010600030101010101" pitchFamily="2" charset="-122"/>
              </a:rPr>
              <a:t>V</a:t>
            </a:r>
            <a:r>
              <a:rPr lang="en-US" altLang="zh-CN" sz="3200" b="1" baseline="-25000" dirty="0">
                <a:solidFill>
                  <a:srgbClr val="990000"/>
                </a:solidFill>
                <a:latin typeface="Times New Roman" panose="02020603050405020304" pitchFamily="18" charset="0"/>
                <a:ea typeface="宋体" panose="02010600030101010101" pitchFamily="2" charset="-122"/>
              </a:rPr>
              <a:t>A</a:t>
            </a:r>
            <a:r>
              <a:rPr lang="en-US" altLang="zh-CN" sz="3200" b="1" dirty="0">
                <a:solidFill>
                  <a:srgbClr val="990000"/>
                </a:solidFill>
                <a:latin typeface="Times New Roman" panose="02020603050405020304" pitchFamily="18" charset="0"/>
                <a:ea typeface="宋体" panose="02010600030101010101" pitchFamily="2" charset="-122"/>
              </a:rPr>
              <a:t>=3V</a:t>
            </a:r>
            <a:r>
              <a:rPr lang="zh-CN" altLang="en-US" sz="3200" b="1" dirty="0">
                <a:solidFill>
                  <a:srgbClr val="990000"/>
                </a:solidFill>
                <a:latin typeface="Times New Roman" panose="02020603050405020304" pitchFamily="18" charset="0"/>
                <a:ea typeface="宋体" panose="02010600030101010101" pitchFamily="2" charset="-122"/>
              </a:rPr>
              <a:t>、</a:t>
            </a:r>
            <a:r>
              <a:rPr lang="en-US" altLang="zh-CN" sz="3200" b="1" dirty="0">
                <a:solidFill>
                  <a:srgbClr val="990000"/>
                </a:solidFill>
                <a:latin typeface="Times New Roman" panose="02020603050405020304" pitchFamily="18" charset="0"/>
                <a:ea typeface="宋体" panose="02010600030101010101" pitchFamily="2" charset="-122"/>
              </a:rPr>
              <a:t>V</a:t>
            </a:r>
            <a:r>
              <a:rPr lang="en-US" altLang="zh-CN" sz="3200" b="1" baseline="-25000" dirty="0">
                <a:solidFill>
                  <a:srgbClr val="990000"/>
                </a:solidFill>
                <a:latin typeface="Times New Roman" panose="02020603050405020304" pitchFamily="18" charset="0"/>
                <a:ea typeface="宋体" panose="02010600030101010101" pitchFamily="2" charset="-122"/>
              </a:rPr>
              <a:t>B</a:t>
            </a:r>
            <a:r>
              <a:rPr lang="en-US" altLang="zh-CN" sz="3200" b="1" dirty="0">
                <a:solidFill>
                  <a:srgbClr val="990000"/>
                </a:solidFill>
                <a:latin typeface="Times New Roman" panose="02020603050405020304" pitchFamily="18" charset="0"/>
                <a:ea typeface="宋体" panose="02010600030101010101" pitchFamily="2" charset="-122"/>
              </a:rPr>
              <a:t>=0V</a:t>
            </a:r>
            <a:r>
              <a:rPr lang="zh-CN" altLang="en-US" sz="3200" b="1" dirty="0">
                <a:solidFill>
                  <a:srgbClr val="0000FF"/>
                </a:solidFill>
                <a:latin typeface="Times New Roman" panose="02020603050405020304" pitchFamily="18" charset="0"/>
                <a:ea typeface="宋体" panose="02010600030101010101" pitchFamily="2" charset="-122"/>
              </a:rPr>
              <a:t>时，求输出端的电压</a:t>
            </a:r>
            <a:r>
              <a:rPr lang="en-US" altLang="zh-CN" sz="3200" b="1" dirty="0">
                <a:solidFill>
                  <a:srgbClr val="0000FF"/>
                </a:solidFill>
                <a:latin typeface="Times New Roman" panose="02020603050405020304" pitchFamily="18" charset="0"/>
                <a:ea typeface="宋体" panose="02010600030101010101" pitchFamily="2" charset="-122"/>
              </a:rPr>
              <a:t>V</a:t>
            </a:r>
            <a:r>
              <a:rPr lang="en-US" altLang="zh-CN" sz="3200" b="1" baseline="-25000" dirty="0">
                <a:solidFill>
                  <a:srgbClr val="0000FF"/>
                </a:solidFill>
                <a:latin typeface="Times New Roman" panose="02020603050405020304" pitchFamily="18" charset="0"/>
                <a:ea typeface="宋体" panose="02010600030101010101" pitchFamily="2" charset="-122"/>
              </a:rPr>
              <a:t>F</a:t>
            </a:r>
            <a:r>
              <a:rPr lang="zh-CN" altLang="en-US" sz="3200" b="1" dirty="0">
                <a:solidFill>
                  <a:srgbClr val="0000FF"/>
                </a:solidFill>
                <a:latin typeface="Arial" panose="020B0604020202020204" pitchFamily="34" charset="0"/>
                <a:ea typeface="宋体" panose="02010600030101010101" pitchFamily="2" charset="-122"/>
              </a:rPr>
              <a:t>。</a:t>
            </a:r>
            <a:endParaRPr lang="zh-CN" altLang="en-US" sz="3200" b="1" dirty="0">
              <a:solidFill>
                <a:srgbClr val="0000FF"/>
              </a:solidFill>
              <a:latin typeface="Arial" panose="020B0604020202020204" pitchFamily="34" charset="0"/>
              <a:ea typeface="宋体" panose="02010600030101010101" pitchFamily="2" charset="-122"/>
            </a:endParaRPr>
          </a:p>
        </p:txBody>
      </p:sp>
      <p:graphicFrame>
        <p:nvGraphicFramePr>
          <p:cNvPr id="63490" name="Object 3"/>
          <p:cNvGraphicFramePr>
            <a:graphicFrameLocks noGrp="1" noChangeAspect="1"/>
          </p:cNvGraphicFramePr>
          <p:nvPr>
            <p:ph idx="4294967295"/>
          </p:nvPr>
        </p:nvGraphicFramePr>
        <p:xfrm>
          <a:off x="1547813" y="2420938"/>
          <a:ext cx="3455987" cy="2851150"/>
        </p:xfrm>
        <a:graphic>
          <a:graphicData uri="http://schemas.openxmlformats.org/presentationml/2006/ole">
            <mc:AlternateContent xmlns:mc="http://schemas.openxmlformats.org/markup-compatibility/2006">
              <mc:Choice xmlns:v="urn:schemas-microsoft-com:vml" Requires="v">
                <p:oleObj spid="_x0000_s3088" name="" r:id="rId1" imgW="1930400" imgH="1591945" progId="Visio.Drawing.11">
                  <p:embed/>
                </p:oleObj>
              </mc:Choice>
              <mc:Fallback>
                <p:oleObj name="" r:id="rId1" imgW="1930400" imgH="1591945" progId="Visio.Drawing.11">
                  <p:embed/>
                  <p:pic>
                    <p:nvPicPr>
                      <p:cNvPr id="0" name="图片 3087"/>
                      <p:cNvPicPr/>
                      <p:nvPr/>
                    </p:nvPicPr>
                    <p:blipFill>
                      <a:blip r:embed="rId2"/>
                      <a:stretch>
                        <a:fillRect/>
                      </a:stretch>
                    </p:blipFill>
                    <p:spPr>
                      <a:xfrm>
                        <a:off x="1547813" y="2420938"/>
                        <a:ext cx="3455987" cy="2851150"/>
                      </a:xfrm>
                      <a:prstGeom prst="rect">
                        <a:avLst/>
                      </a:prstGeom>
                      <a:noFill/>
                      <a:ln w="38100">
                        <a:miter/>
                      </a:ln>
                    </p:spPr>
                  </p:pic>
                </p:oleObj>
              </mc:Fallback>
            </mc:AlternateContent>
          </a:graphicData>
        </a:graphic>
      </p:graphicFrame>
      <p:sp>
        <p:nvSpPr>
          <p:cNvPr id="12292" name="Rectangle 4"/>
          <p:cNvSpPr/>
          <p:nvPr/>
        </p:nvSpPr>
        <p:spPr>
          <a:xfrm>
            <a:off x="5795963" y="3500438"/>
            <a:ext cx="2016125" cy="669925"/>
          </a:xfrm>
          <a:prstGeom prst="rect">
            <a:avLst/>
          </a:prstGeom>
          <a:noFill/>
          <a:ln w="28575" cap="flat" cmpd="sng">
            <a:solidFill>
              <a:schemeClr val="hlink"/>
            </a:solidFill>
            <a:prstDash val="solid"/>
            <a:miter/>
            <a:headEnd type="none" w="med" len="med"/>
            <a:tailEnd type="none" w="med" len="med"/>
          </a:ln>
        </p:spPr>
        <p:txBody>
          <a:bodyPr anchor="t" anchorCtr="0">
            <a:spAutoFit/>
          </a:bodyPr>
          <a:p>
            <a:pPr algn="ctr"/>
            <a:r>
              <a:rPr lang="en-US" altLang="zh-CN" sz="3200" b="1" dirty="0">
                <a:solidFill>
                  <a:srgbClr val="990000"/>
                </a:solidFill>
                <a:latin typeface="Arial" panose="020B0604020202020204" pitchFamily="34" charset="0"/>
                <a:ea typeface="宋体" panose="02010600030101010101" pitchFamily="2" charset="-122"/>
              </a:rPr>
              <a:t> </a:t>
            </a:r>
            <a:r>
              <a:rPr lang="zh-CN" altLang="en-US" sz="3600" b="1" dirty="0">
                <a:solidFill>
                  <a:srgbClr val="990000"/>
                </a:solidFill>
                <a:latin typeface="Arial" panose="020B0604020202020204" pitchFamily="34" charset="0"/>
                <a:ea typeface="宋体" panose="02010600030101010101" pitchFamily="2" charset="-122"/>
              </a:rPr>
              <a:t>钳   位</a:t>
            </a:r>
            <a:endParaRPr lang="zh-CN" altLang="en-US" sz="3600" b="1" dirty="0">
              <a:solidFill>
                <a:srgbClr val="990000"/>
              </a:solidFill>
              <a:latin typeface="Arial" panose="020B0604020202020204" pitchFamily="34" charset="0"/>
              <a:ea typeface="宋体" panose="02010600030101010101" pitchFamily="2" charset="-122"/>
            </a:endParaRPr>
          </a:p>
        </p:txBody>
      </p:sp>
      <p:sp>
        <p:nvSpPr>
          <p:cNvPr id="60420" name="Line 7"/>
          <p:cNvSpPr/>
          <p:nvPr/>
        </p:nvSpPr>
        <p:spPr>
          <a:xfrm>
            <a:off x="0" y="981075"/>
            <a:ext cx="914400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7346" name="Text Box 4"/>
          <p:cNvSpPr txBox="1"/>
          <p:nvPr/>
        </p:nvSpPr>
        <p:spPr>
          <a:xfrm>
            <a:off x="250825" y="405130"/>
            <a:ext cx="5266690" cy="583565"/>
          </a:xfrm>
          <a:prstGeom prst="rect">
            <a:avLst/>
          </a:prstGeom>
          <a:noFill/>
          <a:ln w="27051">
            <a:noFill/>
          </a:ln>
        </p:spPr>
        <p:txBody>
          <a:bodyPr wrap="square" anchor="t" anchorCtr="0">
            <a:spAutoFit/>
          </a:bodyPr>
          <a:p>
            <a:pPr>
              <a:spcBef>
                <a:spcPct val="20000"/>
              </a:spcBef>
            </a:pPr>
            <a:r>
              <a:rPr lang="en-US" altLang="zh-CN" sz="3200" b="1" dirty="0">
                <a:solidFill>
                  <a:srgbClr val="FF0000"/>
                </a:solidFill>
                <a:latin typeface="黑体" panose="02010609060101010101" pitchFamily="2" charset="-122"/>
                <a:ea typeface="黑体" panose="02010609060101010101" pitchFamily="2" charset="-122"/>
              </a:rPr>
              <a:t>1.2.3  </a:t>
            </a:r>
            <a:r>
              <a:rPr lang="zh-CN" altLang="en-US" sz="3200" b="1" dirty="0">
                <a:solidFill>
                  <a:srgbClr val="FF0000"/>
                </a:solidFill>
                <a:latin typeface="黑体" panose="02010609060101010101" pitchFamily="2" charset="-122"/>
                <a:ea typeface="黑体" panose="02010609060101010101" pitchFamily="2" charset="-122"/>
              </a:rPr>
              <a:t>二极管的应用举例</a:t>
            </a:r>
            <a:endParaRPr lang="zh-CN" altLang="en-US" sz="32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1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p:cTn id="12" dur="500" fill="hold"/>
                                        <p:tgtEl>
                                          <p:spTgt spid="12292"/>
                                        </p:tgtEl>
                                        <p:attrNameLst>
                                          <p:attrName>ppt_w</p:attrName>
                                        </p:attrNameLst>
                                      </p:cBhvr>
                                      <p:tavLst>
                                        <p:tav tm="0">
                                          <p:val>
                                            <p:fltVal val="0.000000"/>
                                          </p:val>
                                        </p:tav>
                                        <p:tav tm="100000">
                                          <p:val>
                                            <p:strVal val="#ppt_w"/>
                                          </p:val>
                                        </p:tav>
                                      </p:tavLst>
                                    </p:anim>
                                    <p:anim calcmode="lin" valueType="num">
                                      <p:cBhvr>
                                        <p:cTn id="13" dur="500" fill="hold"/>
                                        <p:tgtEl>
                                          <p:spTgt spid="122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Rectangle 4"/>
          <p:cNvSpPr/>
          <p:nvPr/>
        </p:nvSpPr>
        <p:spPr>
          <a:xfrm>
            <a:off x="2195513" y="1773238"/>
            <a:ext cx="3024187" cy="863600"/>
          </a:xfrm>
          <a:prstGeom prst="rect">
            <a:avLst/>
          </a:prstGeom>
          <a:solidFill>
            <a:schemeClr val="bg1"/>
          </a:solidFill>
          <a:ln w="28575" cap="flat" cmpd="sng">
            <a:solidFill>
              <a:schemeClr val="hlink"/>
            </a:solidFill>
            <a:prstDash val="solid"/>
            <a:miter/>
            <a:headEnd type="none" w="med" len="med"/>
            <a:tailEnd type="none" w="med" len="med"/>
          </a:ln>
        </p:spPr>
        <p:txBody>
          <a:bodyPr wrap="none" anchor="ctr" anchorCtr="0"/>
          <a:p>
            <a:endParaRPr lang="zh-CN" altLang="en-US" dirty="0">
              <a:solidFill>
                <a:schemeClr val="tx1">
                  <a:lumMod val="50000"/>
                </a:schemeClr>
              </a:solidFill>
              <a:latin typeface="Arial" panose="020B0604020202020204" pitchFamily="34" charset="0"/>
              <a:ea typeface="宋体" panose="02010600030101010101" pitchFamily="2" charset="-122"/>
            </a:endParaRPr>
          </a:p>
        </p:txBody>
      </p:sp>
      <p:grpSp>
        <p:nvGrpSpPr>
          <p:cNvPr id="2" name="Group 5"/>
          <p:cNvGrpSpPr/>
          <p:nvPr/>
        </p:nvGrpSpPr>
        <p:grpSpPr>
          <a:xfrm>
            <a:off x="2124075" y="1916113"/>
            <a:ext cx="5329238" cy="3387725"/>
            <a:chOff x="1338" y="1207"/>
            <a:chExt cx="3357" cy="2134"/>
          </a:xfrm>
        </p:grpSpPr>
        <p:sp>
          <p:nvSpPr>
            <p:cNvPr id="44038" name="Text Box 6"/>
            <p:cNvSpPr txBox="1">
              <a:spLocks noChangeArrowheads="1"/>
            </p:cNvSpPr>
            <p:nvPr/>
          </p:nvSpPr>
          <p:spPr bwMode="auto">
            <a:xfrm>
              <a:off x="1338" y="1207"/>
              <a:ext cx="2812" cy="365"/>
            </a:xfrm>
            <a:prstGeom prst="rect">
              <a:avLst/>
            </a:prstGeom>
            <a:noFill/>
            <a:ln w="9525">
              <a:noFill/>
              <a:miter lim="800000"/>
            </a:ln>
            <a:effectLst/>
          </p:spPr>
          <p:txBody>
            <a:bodyPr>
              <a:spAutoFit/>
            </a:bodyPr>
            <a:lstStyle/>
            <a:p>
              <a:pPr marR="0" defTabSz="914400">
                <a:spcBef>
                  <a:spcPct val="50000"/>
                </a:spcBef>
                <a:buClrTx/>
                <a:buSzTx/>
                <a:defRPr/>
              </a:pPr>
              <a:r>
                <a:rPr kumimoji="0" lang="en-US" altLang="zh-CN"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a:t>
              </a:r>
              <a:r>
                <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、稳压二极管</a:t>
              </a:r>
              <a:endPar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4039" name="Text Box 7"/>
            <p:cNvSpPr txBox="1">
              <a:spLocks noChangeArrowheads="1"/>
            </p:cNvSpPr>
            <p:nvPr/>
          </p:nvSpPr>
          <p:spPr bwMode="auto">
            <a:xfrm>
              <a:off x="1338" y="1661"/>
              <a:ext cx="2948" cy="365"/>
            </a:xfrm>
            <a:prstGeom prst="rect">
              <a:avLst/>
            </a:prstGeom>
            <a:noFill/>
            <a:ln w="9525">
              <a:noFill/>
              <a:miter lim="800000"/>
            </a:ln>
            <a:effectLst/>
          </p:spPr>
          <p:txBody>
            <a:bodyPr>
              <a:spAutoFit/>
            </a:bodyPr>
            <a:lstStyle/>
            <a:p>
              <a:pPr marR="0" defTabSz="914400">
                <a:spcBef>
                  <a:spcPct val="50000"/>
                </a:spcBef>
                <a:buClrTx/>
                <a:buSzTx/>
                <a:defRPr/>
              </a:pPr>
              <a:r>
                <a:rPr kumimoji="0" lang="en-US" altLang="zh-CN"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a:t>
              </a:r>
              <a:r>
                <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、变容二极管</a:t>
              </a:r>
              <a:endPar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4040" name="Text Box 8"/>
            <p:cNvSpPr txBox="1">
              <a:spLocks noChangeArrowheads="1"/>
            </p:cNvSpPr>
            <p:nvPr/>
          </p:nvSpPr>
          <p:spPr bwMode="auto">
            <a:xfrm>
              <a:off x="1338" y="2069"/>
              <a:ext cx="3312" cy="365"/>
            </a:xfrm>
            <a:prstGeom prst="rect">
              <a:avLst/>
            </a:prstGeom>
            <a:noFill/>
            <a:ln w="9525">
              <a:noFill/>
              <a:miter lim="800000"/>
            </a:ln>
            <a:effectLst/>
          </p:spPr>
          <p:txBody>
            <a:bodyPr>
              <a:spAutoFit/>
            </a:bodyPr>
            <a:lstStyle/>
            <a:p>
              <a:pPr marR="0" defTabSz="914400">
                <a:spcBef>
                  <a:spcPct val="50000"/>
                </a:spcBef>
                <a:buClrTx/>
                <a:buSzTx/>
                <a:defRPr/>
              </a:pPr>
              <a:r>
                <a:rPr kumimoji="0" lang="en-US" altLang="zh-CN"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3</a:t>
              </a:r>
              <a:r>
                <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、光电二极管</a:t>
              </a:r>
              <a:endPar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4041" name="Text Box 9"/>
            <p:cNvSpPr txBox="1">
              <a:spLocks noChangeArrowheads="1"/>
            </p:cNvSpPr>
            <p:nvPr/>
          </p:nvSpPr>
          <p:spPr bwMode="auto">
            <a:xfrm>
              <a:off x="1338" y="2523"/>
              <a:ext cx="3357" cy="365"/>
            </a:xfrm>
            <a:prstGeom prst="rect">
              <a:avLst/>
            </a:prstGeom>
            <a:noFill/>
            <a:ln w="9525">
              <a:noFill/>
              <a:miter lim="800000"/>
            </a:ln>
            <a:effectLst/>
          </p:spPr>
          <p:txBody>
            <a:bodyPr>
              <a:spAutoFit/>
            </a:bodyPr>
            <a:lstStyle/>
            <a:p>
              <a:pPr marR="0" defTabSz="914400">
                <a:spcBef>
                  <a:spcPct val="50000"/>
                </a:spcBef>
                <a:buClrTx/>
                <a:buSzTx/>
                <a:defRPr/>
              </a:pPr>
              <a:r>
                <a:rPr kumimoji="0" lang="en-US" altLang="zh-CN"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4</a:t>
              </a:r>
              <a:r>
                <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、发光二极管</a:t>
              </a:r>
              <a:endPar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44042" name="Text Box 10"/>
            <p:cNvSpPr txBox="1">
              <a:spLocks noChangeArrowheads="1"/>
            </p:cNvSpPr>
            <p:nvPr/>
          </p:nvSpPr>
          <p:spPr bwMode="auto">
            <a:xfrm>
              <a:off x="1338" y="2976"/>
              <a:ext cx="2177" cy="365"/>
            </a:xfrm>
            <a:prstGeom prst="rect">
              <a:avLst/>
            </a:prstGeom>
            <a:noFill/>
            <a:ln w="9525">
              <a:noFill/>
              <a:miter lim="800000"/>
            </a:ln>
            <a:effectLst/>
          </p:spPr>
          <p:txBody>
            <a:bodyPr>
              <a:spAutoFit/>
            </a:bodyPr>
            <a:lstStyle/>
            <a:p>
              <a:pPr marR="0" defTabSz="914400">
                <a:spcBef>
                  <a:spcPct val="50000"/>
                </a:spcBef>
                <a:buClrTx/>
                <a:buSzTx/>
                <a:defRPr/>
              </a:pPr>
              <a:r>
                <a:rPr kumimoji="0" lang="en-US" altLang="zh-CN"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5</a:t>
              </a:r>
              <a:r>
                <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、激光二极管</a:t>
              </a:r>
              <a:endParaRPr kumimoji="0" lang="zh-CN" altLang="en-US" sz="3200" b="1" kern="1200" cap="none" spc="0" normalizeH="0" baseline="0" noProof="0" dirty="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grpSp>
        <p:nvGrpSpPr>
          <p:cNvPr id="64520" name="Group 11"/>
          <p:cNvGrpSpPr/>
          <p:nvPr/>
        </p:nvGrpSpPr>
        <p:grpSpPr>
          <a:xfrm>
            <a:off x="0" y="452120"/>
            <a:ext cx="9144000" cy="641350"/>
            <a:chOff x="0" y="255"/>
            <a:chExt cx="5760" cy="404"/>
          </a:xfrm>
        </p:grpSpPr>
        <p:sp>
          <p:nvSpPr>
            <p:cNvPr id="64521" name="Text Box 12"/>
            <p:cNvSpPr txBox="1"/>
            <p:nvPr/>
          </p:nvSpPr>
          <p:spPr>
            <a:xfrm>
              <a:off x="158" y="255"/>
              <a:ext cx="3040" cy="404"/>
            </a:xfrm>
            <a:prstGeom prst="rect">
              <a:avLst/>
            </a:prstGeom>
            <a:noFill/>
            <a:ln w="27051">
              <a:noFill/>
            </a:ln>
          </p:spPr>
          <p:txBody>
            <a:bodyPr anchor="t" anchorCtr="0">
              <a:spAutoFit/>
            </a:bodyPr>
            <a:p>
              <a:pPr>
                <a:spcBef>
                  <a:spcPct val="20000"/>
                </a:spcBef>
              </a:pPr>
              <a:r>
                <a:rPr lang="en-US" altLang="zh-CN" sz="3600" b="1" dirty="0">
                  <a:solidFill>
                    <a:srgbClr val="FF0000"/>
                  </a:solidFill>
                  <a:latin typeface="黑体" panose="02010609060101010101" pitchFamily="2" charset="-122"/>
                  <a:ea typeface="黑体" panose="02010609060101010101" pitchFamily="2" charset="-122"/>
                </a:rPr>
                <a:t>1.2.4   </a:t>
              </a:r>
              <a:r>
                <a:rPr lang="zh-CN" altLang="en-US" sz="3600" b="1" dirty="0">
                  <a:solidFill>
                    <a:srgbClr val="FF0000"/>
                  </a:solidFill>
                  <a:latin typeface="黑体" panose="02010609060101010101" pitchFamily="2" charset="-122"/>
                  <a:ea typeface="黑体" panose="02010609060101010101" pitchFamily="2" charset="-122"/>
                </a:rPr>
                <a:t>特殊二极管</a:t>
              </a:r>
              <a:endParaRPr lang="zh-CN" altLang="en-US" sz="3600" b="1" dirty="0">
                <a:solidFill>
                  <a:srgbClr val="FF0000"/>
                </a:solidFill>
                <a:latin typeface="黑体" panose="02010609060101010101" pitchFamily="2" charset="-122"/>
                <a:ea typeface="黑体" panose="02010609060101010101" pitchFamily="2" charset="-122"/>
              </a:endParaRPr>
            </a:p>
          </p:txBody>
        </p:sp>
        <p:sp>
          <p:nvSpPr>
            <p:cNvPr id="64522" name="Line 13"/>
            <p:cNvSpPr/>
            <p:nvPr/>
          </p:nvSpPr>
          <p:spPr>
            <a:xfrm>
              <a:off x="0" y="618"/>
              <a:ext cx="5760" cy="0"/>
            </a:xfrm>
            <a:prstGeom prst="line">
              <a:avLst/>
            </a:prstGeom>
            <a:ln w="28575" cap="flat" cmpd="sng">
              <a:solidFill>
                <a:srgbClr val="003399"/>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44046" name="AutoShape 14"/>
          <p:cNvSpPr/>
          <p:nvPr/>
        </p:nvSpPr>
        <p:spPr>
          <a:xfrm>
            <a:off x="1619250" y="2133600"/>
            <a:ext cx="576263" cy="3024188"/>
          </a:xfrm>
          <a:prstGeom prst="leftBrace">
            <a:avLst>
              <a:gd name="adj1" fmla="val 43416"/>
              <a:gd name="adj2" fmla="val 50000"/>
            </a:avLst>
          </a:prstGeom>
          <a:noFill/>
          <a:ln w="28575" cap="flat" cmpd="sng">
            <a:solidFill>
              <a:srgbClr val="CC66FF"/>
            </a:solidFill>
            <a:prstDash val="solid"/>
            <a:round/>
            <a:headEnd type="none" w="med" len="med"/>
            <a:tailEnd type="none" w="med" len="med"/>
          </a:ln>
        </p:spPr>
        <p:txBody>
          <a:bodyPr wrap="none" anchor="ctr" anchorCtr="0"/>
          <a:p>
            <a:endParaRPr lang="zh-CN" altLang="en-US" dirty="0">
              <a:solidFill>
                <a:schemeClr val="tx1">
                  <a:lumMod val="50000"/>
                </a:schemeClr>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046"/>
                                        </p:tgtEl>
                                        <p:attrNameLst>
                                          <p:attrName>style.visibility</p:attrName>
                                        </p:attrNameLst>
                                      </p:cBhvr>
                                      <p:to>
                                        <p:strVal val="visible"/>
                                      </p:to>
                                    </p:set>
                                    <p:animEffect transition="in" filter="wipe(up)">
                                      <p:cBhvr>
                                        <p:cTn id="7" dur="1000"/>
                                        <p:tgtEl>
                                          <p:spTgt spid="440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ppt_w/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 calcmode="lin" valueType="num">
                                      <p:cBhvr>
                                        <p:cTn id="14" dur="1000" fill="hold"/>
                                        <p:tgtEl>
                                          <p:spTgt spid="2"/>
                                        </p:tgtEl>
                                        <p:attrNameLst>
                                          <p:attrName>ppt_w</p:attrName>
                                        </p:attrNameLst>
                                      </p:cBhvr>
                                      <p:tavLst>
                                        <p:tav tm="0">
                                          <p:val>
                                            <p:fltVal val="0.00000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4036"/>
                                        </p:tgtEl>
                                        <p:attrNameLst>
                                          <p:attrName>style.visibility</p:attrName>
                                        </p:attrNameLst>
                                      </p:cBhvr>
                                      <p:to>
                                        <p:strVal val="visible"/>
                                      </p:to>
                                    </p:set>
                                    <p:anim calcmode="lin" valueType="num">
                                      <p:cBhvr>
                                        <p:cTn id="20" dur="500" fill="hold"/>
                                        <p:tgtEl>
                                          <p:spTgt spid="44036"/>
                                        </p:tgtEl>
                                        <p:attrNameLst>
                                          <p:attrName>ppt_w</p:attrName>
                                        </p:attrNameLst>
                                      </p:cBhvr>
                                      <p:tavLst>
                                        <p:tav tm="0">
                                          <p:val>
                                            <p:fltVal val="0.000000"/>
                                          </p:val>
                                        </p:tav>
                                        <p:tav tm="100000">
                                          <p:val>
                                            <p:strVal val="#ppt_w"/>
                                          </p:val>
                                        </p:tav>
                                      </p:tavLst>
                                    </p:anim>
                                    <p:anim calcmode="lin" valueType="num">
                                      <p:cBhvr>
                                        <p:cTn id="21" dur="500" fill="hold"/>
                                        <p:tgtEl>
                                          <p:spTgt spid="44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animBg="1"/>
      <p:bldP spid="4404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2"/>
          <p:cNvSpPr txBox="1"/>
          <p:nvPr/>
        </p:nvSpPr>
        <p:spPr>
          <a:xfrm>
            <a:off x="395288" y="4149725"/>
            <a:ext cx="3505200" cy="2245360"/>
          </a:xfrm>
          <a:prstGeom prst="rect">
            <a:avLst/>
          </a:prstGeom>
          <a:solidFill>
            <a:schemeClr val="bg1"/>
          </a:solidFill>
          <a:ln w="28575" cap="flat" cmpd="sng">
            <a:solidFill>
              <a:srgbClr val="CC66FF"/>
            </a:solidFill>
            <a:prstDash val="solid"/>
            <a:miter/>
            <a:headEnd type="none" w="med" len="med"/>
            <a:tailEnd type="none" w="med" len="med"/>
          </a:ln>
        </p:spPr>
        <p:txBody>
          <a:bodyPr anchor="t" anchorCtr="0">
            <a:spAutoFit/>
          </a:bodyPr>
          <a:p>
            <a:pPr eaLnBrk="0" hangingPunct="0">
              <a:spcBef>
                <a:spcPct val="50000"/>
              </a:spcBef>
            </a:pPr>
            <a:r>
              <a:rPr lang="zh-CN" altLang="en-US" sz="2800" b="1" dirty="0">
                <a:latin typeface="黑体" panose="02010609060101010101" pitchFamily="2" charset="-122"/>
                <a:ea typeface="黑体" panose="02010609060101010101" pitchFamily="2" charset="-122"/>
              </a:rPr>
              <a:t>当稳压二极管工作在反向击穿状态下</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工作电流</a:t>
            </a:r>
            <a:r>
              <a:rPr lang="en-US" altLang="zh-CN" sz="2800" b="1" i="1" dirty="0">
                <a:latin typeface="Times New Roman" panose="02020603050405020304" pitchFamily="18" charset="0"/>
                <a:ea typeface="黑体" panose="02010609060101010101" pitchFamily="2" charset="-122"/>
              </a:rPr>
              <a:t>I</a:t>
            </a:r>
            <a:r>
              <a:rPr lang="en-US" altLang="zh-CN" sz="2800" b="1" baseline="-25000" dirty="0">
                <a:latin typeface="Times New Roman" panose="02020603050405020304" pitchFamily="18" charset="0"/>
                <a:ea typeface="黑体" panose="02010609060101010101" pitchFamily="2" charset="-122"/>
              </a:rPr>
              <a:t>Z</a:t>
            </a:r>
            <a:r>
              <a:rPr lang="zh-CN" altLang="en-US" sz="2800" b="1" dirty="0">
                <a:latin typeface="Times New Roman" panose="02020603050405020304" pitchFamily="18" charset="0"/>
                <a:ea typeface="黑体" panose="02010609060101010101" pitchFamily="2" charset="-122"/>
              </a:rPr>
              <a:t>在</a:t>
            </a:r>
            <a:r>
              <a:rPr lang="en-US" altLang="zh-CN" sz="2800" b="1" i="1" dirty="0">
                <a:latin typeface="Times New Roman" panose="02020603050405020304" pitchFamily="18" charset="0"/>
                <a:ea typeface="黑体" panose="02010609060101010101" pitchFamily="2" charset="-122"/>
              </a:rPr>
              <a:t>I</a:t>
            </a:r>
            <a:r>
              <a:rPr lang="en-US" altLang="zh-CN" sz="2800" b="1" baseline="-25000" dirty="0">
                <a:latin typeface="Times New Roman" panose="02020603050405020304" pitchFamily="18" charset="0"/>
                <a:ea typeface="黑体" panose="02010609060101010101" pitchFamily="2" charset="-122"/>
              </a:rPr>
              <a:t>zmax</a:t>
            </a:r>
            <a:r>
              <a:rPr lang="zh-CN" altLang="en-US" sz="2800" b="1" dirty="0">
                <a:latin typeface="Times New Roman" panose="02020603050405020304" pitchFamily="18" charset="0"/>
                <a:ea typeface="黑体" panose="02010609060101010101" pitchFamily="2" charset="-122"/>
              </a:rPr>
              <a:t>和</a:t>
            </a:r>
            <a:r>
              <a:rPr lang="en-US" altLang="zh-CN" sz="2800" b="1" i="1" dirty="0">
                <a:latin typeface="Times New Roman" panose="02020603050405020304" pitchFamily="18" charset="0"/>
                <a:ea typeface="黑体" panose="02010609060101010101" pitchFamily="2" charset="-122"/>
              </a:rPr>
              <a:t>I</a:t>
            </a:r>
            <a:r>
              <a:rPr lang="en-US" altLang="zh-CN" sz="2800" b="1" baseline="-25000" dirty="0">
                <a:latin typeface="Times New Roman" panose="02020603050405020304" pitchFamily="18" charset="0"/>
                <a:ea typeface="黑体" panose="02010609060101010101" pitchFamily="2" charset="-122"/>
              </a:rPr>
              <a:t>zmin</a:t>
            </a:r>
            <a:r>
              <a:rPr lang="zh-CN" altLang="en-US" sz="2800" b="1" dirty="0">
                <a:latin typeface="Times New Roman" panose="02020603050405020304" pitchFamily="18" charset="0"/>
                <a:ea typeface="黑体" panose="02010609060101010101" pitchFamily="2" charset="-122"/>
              </a:rPr>
              <a:t>之间变化</a:t>
            </a:r>
            <a:r>
              <a:rPr lang="zh-CN" altLang="en-US" sz="2800" b="1" dirty="0">
                <a:latin typeface="黑体" panose="02010609060101010101" pitchFamily="2" charset="-122"/>
                <a:ea typeface="黑体" panose="02010609060101010101" pitchFamily="2" charset="-122"/>
              </a:rPr>
              <a:t>时</a:t>
            </a:r>
            <a:r>
              <a:rPr lang="en-US" altLang="zh-CN" sz="2800" b="1" dirty="0">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其两端电压近似为常数</a:t>
            </a:r>
            <a:endParaRPr lang="zh-CN" altLang="en-US" sz="3200" b="1" baseline="-25000" dirty="0">
              <a:latin typeface="黑体" panose="02010609060101010101" pitchFamily="2" charset="-122"/>
              <a:ea typeface="黑体" panose="02010609060101010101" pitchFamily="2" charset="-122"/>
            </a:endParaRPr>
          </a:p>
        </p:txBody>
      </p:sp>
      <p:sp>
        <p:nvSpPr>
          <p:cNvPr id="33795" name="Text Box 3"/>
          <p:cNvSpPr txBox="1"/>
          <p:nvPr/>
        </p:nvSpPr>
        <p:spPr>
          <a:xfrm>
            <a:off x="4495800" y="2590800"/>
            <a:ext cx="914400" cy="829945"/>
          </a:xfrm>
          <a:prstGeom prst="rect">
            <a:avLst/>
          </a:prstGeom>
          <a:noFill/>
          <a:ln w="9525" cap="flat" cmpd="sng">
            <a:solidFill>
              <a:srgbClr val="FF33CC"/>
            </a:solidFill>
            <a:prstDash val="solid"/>
            <a:miter/>
            <a:headEnd type="none" w="med" len="med"/>
            <a:tailEnd type="none" w="med" len="med"/>
          </a:ln>
        </p:spPr>
        <p:txBody>
          <a:bodyPr anchor="t" anchorCtr="0">
            <a:spAutoFit/>
          </a:bodyPr>
          <a:p>
            <a:pPr eaLnBrk="0" hangingPunct="0">
              <a:spcBef>
                <a:spcPct val="50000"/>
              </a:spcBef>
            </a:pPr>
            <a:r>
              <a:rPr lang="zh-CN" altLang="en-US" sz="2400" b="1" dirty="0">
                <a:latin typeface="Times New Roman" panose="02020603050405020304" pitchFamily="18" charset="0"/>
                <a:ea typeface="楷体_GB2312" pitchFamily="49" charset="-122"/>
              </a:rPr>
              <a:t>稳定电压</a:t>
            </a:r>
            <a:endParaRPr lang="zh-CN" altLang="en-US" sz="3200" b="1" dirty="0">
              <a:latin typeface="Times New Roman" panose="02020603050405020304" pitchFamily="18" charset="0"/>
              <a:ea typeface="楷体_GB2312" pitchFamily="49" charset="-122"/>
            </a:endParaRPr>
          </a:p>
        </p:txBody>
      </p:sp>
      <p:sp>
        <p:nvSpPr>
          <p:cNvPr id="65539" name="Text Box 4"/>
          <p:cNvSpPr txBox="1"/>
          <p:nvPr/>
        </p:nvSpPr>
        <p:spPr>
          <a:xfrm>
            <a:off x="290830" y="229871"/>
            <a:ext cx="4137025" cy="583565"/>
          </a:xfrm>
          <a:prstGeom prst="rect">
            <a:avLst/>
          </a:prstGeom>
          <a:noFill/>
          <a:ln w="9525">
            <a:noFill/>
          </a:ln>
        </p:spPr>
        <p:txBody>
          <a:bodyPr anchor="ctr" anchorCtr="0">
            <a:spAutoFit/>
          </a:bodyPr>
          <a:p>
            <a:pPr algn="ctr" eaLnBrk="0" hangingPunct="0"/>
            <a:r>
              <a:rPr lang="en-US" altLang="zh-CN" sz="3200" b="1" dirty="0">
                <a:solidFill>
                  <a:srgbClr val="0000FF"/>
                </a:solidFill>
                <a:latin typeface="Times New Roman" panose="02020603050405020304" pitchFamily="18" charset="0"/>
                <a:ea typeface="黑体" panose="02010609060101010101" pitchFamily="2" charset="-122"/>
              </a:rPr>
              <a:t>1</a:t>
            </a:r>
            <a:r>
              <a:rPr lang="zh-CN" altLang="en-US" sz="3200" b="1" dirty="0">
                <a:solidFill>
                  <a:srgbClr val="0000FF"/>
                </a:solidFill>
                <a:latin typeface="Times New Roman" panose="02020603050405020304" pitchFamily="18" charset="0"/>
                <a:ea typeface="黑体" panose="02010609060101010101" pitchFamily="2" charset="-122"/>
              </a:rPr>
              <a:t>、稳压二极管</a:t>
            </a:r>
            <a:endParaRPr lang="zh-CN" altLang="en-US" sz="3200" dirty="0">
              <a:solidFill>
                <a:srgbClr val="0000FF"/>
              </a:solidFill>
              <a:latin typeface="Times New Roman" panose="02020603050405020304" pitchFamily="18" charset="0"/>
              <a:ea typeface="宋体" panose="02010600030101010101" pitchFamily="2" charset="-122"/>
            </a:endParaRPr>
          </a:p>
        </p:txBody>
      </p:sp>
      <p:sp>
        <p:nvSpPr>
          <p:cNvPr id="33797" name="Text Box 5"/>
          <p:cNvSpPr txBox="1"/>
          <p:nvPr/>
        </p:nvSpPr>
        <p:spPr>
          <a:xfrm>
            <a:off x="0" y="1047591"/>
            <a:ext cx="8610600" cy="607695"/>
          </a:xfrm>
          <a:prstGeom prst="rect">
            <a:avLst/>
          </a:prstGeom>
          <a:noFill/>
          <a:ln w="9525">
            <a:noFill/>
          </a:ln>
        </p:spPr>
        <p:txBody>
          <a:bodyPr anchor="ctr" anchorCtr="0">
            <a:spAutoFit/>
          </a:bodyPr>
          <a:p>
            <a:pPr eaLnBrk="0" hangingPunct="0">
              <a:lnSpc>
                <a:spcPct val="120000"/>
              </a:lnSpc>
            </a:pPr>
            <a:r>
              <a:rPr lang="en-US" altLang="zh-CN" sz="2400" dirty="0">
                <a:latin typeface="黑体" panose="02010609060101010101" pitchFamily="2" charset="-122"/>
                <a:ea typeface="黑体" panose="02010609060101010101" pitchFamily="2" charset="-122"/>
              </a:rPr>
              <a:t>    </a:t>
            </a:r>
            <a:r>
              <a:rPr lang="zh-CN" altLang="en-US" sz="2800" b="1" dirty="0">
                <a:solidFill>
                  <a:srgbClr val="FF0000"/>
                </a:solidFill>
                <a:latin typeface="黑体" panose="02010609060101010101" pitchFamily="2" charset="-122"/>
                <a:ea typeface="黑体" panose="02010609060101010101" pitchFamily="2" charset="-122"/>
              </a:rPr>
              <a:t>稳压二极管是应用在反向击穿区的特殊二极管</a:t>
            </a:r>
            <a:endParaRPr lang="zh-CN" altLang="en-US" sz="2800" b="1" dirty="0">
              <a:solidFill>
                <a:srgbClr val="FF0000"/>
              </a:solidFill>
              <a:latin typeface="黑体" panose="02010609060101010101" pitchFamily="2" charset="-122"/>
              <a:ea typeface="黑体" panose="02010609060101010101" pitchFamily="2" charset="-122"/>
            </a:endParaRPr>
          </a:p>
        </p:txBody>
      </p:sp>
      <p:pic>
        <p:nvPicPr>
          <p:cNvPr id="33799" name="Picture 7"/>
          <p:cNvPicPr>
            <a:picLocks noChangeAspect="1"/>
          </p:cNvPicPr>
          <p:nvPr/>
        </p:nvPicPr>
        <p:blipFill>
          <a:blip r:embed="rId1"/>
          <a:stretch>
            <a:fillRect/>
          </a:stretch>
        </p:blipFill>
        <p:spPr>
          <a:xfrm>
            <a:off x="4427538" y="1700213"/>
            <a:ext cx="4275137" cy="4714875"/>
          </a:xfrm>
          <a:prstGeom prst="rect">
            <a:avLst/>
          </a:prstGeom>
          <a:noFill/>
          <a:ln w="9525">
            <a:noFill/>
          </a:ln>
        </p:spPr>
      </p:pic>
      <p:sp>
        <p:nvSpPr>
          <p:cNvPr id="33800" name="Text Box 8"/>
          <p:cNvSpPr txBox="1"/>
          <p:nvPr/>
        </p:nvSpPr>
        <p:spPr>
          <a:xfrm>
            <a:off x="7315200" y="2743200"/>
            <a:ext cx="1333500" cy="829945"/>
          </a:xfrm>
          <a:prstGeom prst="rect">
            <a:avLst/>
          </a:prstGeom>
          <a:noFill/>
          <a:ln w="9525" cap="flat" cmpd="sng">
            <a:solidFill>
              <a:srgbClr val="FF33CC"/>
            </a:solidFill>
            <a:prstDash val="solid"/>
            <a:miter/>
            <a:headEnd type="none" w="med" len="med"/>
            <a:tailEnd type="none" w="med" len="med"/>
          </a:ln>
        </p:spPr>
        <p:txBody>
          <a:bodyPr anchor="t" anchorCtr="0">
            <a:spAutoFit/>
          </a:bodyPr>
          <a:p>
            <a:pPr eaLnBrk="0" hangingPunct="0">
              <a:spcBef>
                <a:spcPct val="50000"/>
              </a:spcBef>
            </a:pPr>
            <a:r>
              <a:rPr lang="zh-CN" altLang="en-US" sz="2400" b="1" dirty="0">
                <a:latin typeface="Times New Roman" panose="02020603050405020304" pitchFamily="18" charset="0"/>
                <a:ea typeface="楷体_GB2312" pitchFamily="49" charset="-122"/>
              </a:rPr>
              <a:t>正向同二极管</a:t>
            </a:r>
            <a:endParaRPr lang="zh-CN" altLang="en-US" sz="2800" b="1" dirty="0">
              <a:latin typeface="Times New Roman" panose="02020603050405020304" pitchFamily="18" charset="0"/>
              <a:ea typeface="楷体_GB2312" pitchFamily="49" charset="-122"/>
            </a:endParaRPr>
          </a:p>
        </p:txBody>
      </p:sp>
      <p:sp>
        <p:nvSpPr>
          <p:cNvPr id="33801" name="Text Box 9"/>
          <p:cNvSpPr txBox="1"/>
          <p:nvPr/>
        </p:nvSpPr>
        <p:spPr>
          <a:xfrm>
            <a:off x="4140200" y="1557338"/>
            <a:ext cx="1828800" cy="398780"/>
          </a:xfrm>
          <a:prstGeom prst="rect">
            <a:avLst/>
          </a:prstGeom>
          <a:noFill/>
          <a:ln w="27051">
            <a:noFill/>
          </a:ln>
        </p:spPr>
        <p:txBody>
          <a:bodyPr anchor="t" anchorCtr="0">
            <a:spAutoFit/>
          </a:bodyPr>
          <a:p>
            <a:pPr eaLnBrk="0" hangingPunct="0">
              <a:spcBef>
                <a:spcPct val="50000"/>
              </a:spcBef>
            </a:pPr>
            <a:r>
              <a:rPr lang="en-US" altLang="zh-CN" sz="2000" b="1" dirty="0">
                <a:latin typeface="Times New Roman" panose="02020603050405020304" pitchFamily="18" charset="0"/>
                <a:ea typeface="宋体" panose="02010600030101010101" pitchFamily="2" charset="-122"/>
              </a:rPr>
              <a:t>     </a:t>
            </a:r>
            <a:r>
              <a:rPr lang="zh-CN" altLang="en-US" sz="2000" b="1" dirty="0">
                <a:latin typeface="Times New Roman" panose="02020603050405020304" pitchFamily="18" charset="0"/>
                <a:ea typeface="宋体" panose="02010600030101010101" pitchFamily="2" charset="-122"/>
              </a:rPr>
              <a:t>反向击穿</a:t>
            </a:r>
            <a:endParaRPr lang="zh-CN" altLang="en-US" sz="2000" b="1" dirty="0">
              <a:latin typeface="Times New Roman" panose="02020603050405020304" pitchFamily="18" charset="0"/>
              <a:ea typeface="宋体" panose="02010600030101010101" pitchFamily="2" charset="-122"/>
            </a:endParaRPr>
          </a:p>
        </p:txBody>
      </p:sp>
      <p:sp>
        <p:nvSpPr>
          <p:cNvPr id="33802" name="Text Box 10"/>
          <p:cNvSpPr txBox="1"/>
          <p:nvPr/>
        </p:nvSpPr>
        <p:spPr>
          <a:xfrm>
            <a:off x="457200" y="1676400"/>
            <a:ext cx="609600" cy="1568450"/>
          </a:xfrm>
          <a:prstGeom prst="rect">
            <a:avLst/>
          </a:prstGeom>
          <a:noFill/>
          <a:ln w="27051">
            <a:noFill/>
          </a:ln>
        </p:spPr>
        <p:txBody>
          <a:bodyPr anchor="t" anchorCtr="0">
            <a:spAutoFit/>
          </a:bodyPr>
          <a:p>
            <a:pPr algn="ctr" eaLnBrk="0" hangingPunct="0">
              <a:spcBef>
                <a:spcPct val="50000"/>
              </a:spcBef>
            </a:pPr>
            <a:r>
              <a:rPr lang="zh-CN" altLang="en-US" sz="2400" b="1" dirty="0">
                <a:latin typeface="Times New Roman" panose="02020603050405020304" pitchFamily="18" charset="0"/>
                <a:ea typeface="宋体" panose="02010600030101010101" pitchFamily="2" charset="-122"/>
              </a:rPr>
              <a:t>＋</a:t>
            </a:r>
            <a:endParaRPr lang="zh-CN" altLang="en-US" sz="2400" b="1" dirty="0">
              <a:latin typeface="Times New Roman" panose="02020603050405020304" pitchFamily="18" charset="0"/>
              <a:ea typeface="宋体" panose="02010600030101010101" pitchFamily="2" charset="-122"/>
            </a:endParaRPr>
          </a:p>
          <a:p>
            <a:pPr algn="ctr" eaLnBrk="0" hangingPunct="0">
              <a:spcBef>
                <a:spcPct val="50000"/>
              </a:spcBef>
            </a:pPr>
            <a:r>
              <a:rPr lang="en-US" altLang="zh-CN" sz="2400" b="1" dirty="0">
                <a:latin typeface="Times New Roman" panose="02020603050405020304" pitchFamily="18" charset="0"/>
                <a:ea typeface="宋体" panose="02010600030101010101" pitchFamily="2" charset="-122"/>
              </a:rPr>
              <a:t>U</a:t>
            </a:r>
            <a:r>
              <a:rPr lang="en-US" altLang="zh-CN" sz="2400" b="1" baseline="-25000" dirty="0">
                <a:latin typeface="Times New Roman" panose="02020603050405020304" pitchFamily="18" charset="0"/>
                <a:ea typeface="宋体" panose="02010600030101010101" pitchFamily="2" charset="-122"/>
              </a:rPr>
              <a:t>Z</a:t>
            </a:r>
            <a:endParaRPr lang="en-US" altLang="zh-CN" sz="2400" b="1" dirty="0">
              <a:latin typeface="Times New Roman" panose="02020603050405020304" pitchFamily="18" charset="0"/>
              <a:ea typeface="宋体" panose="02010600030101010101" pitchFamily="2" charset="-122"/>
            </a:endParaRPr>
          </a:p>
          <a:p>
            <a:pPr algn="ctr" eaLnBrk="0" hangingPunct="0">
              <a:spcBef>
                <a:spcPct val="50000"/>
              </a:spcBef>
            </a:pPr>
            <a:r>
              <a:rPr lang="zh-CN" altLang="en-US" sz="2400" b="1" dirty="0">
                <a:latin typeface="Times New Roman" panose="02020603050405020304" pitchFamily="18" charset="0"/>
                <a:ea typeface="宋体" panose="02010600030101010101" pitchFamily="2" charset="-122"/>
              </a:rPr>
              <a:t>－</a:t>
            </a:r>
            <a:endParaRPr lang="zh-CN" altLang="en-US" sz="2400" b="1" dirty="0">
              <a:latin typeface="Times New Roman" panose="02020603050405020304" pitchFamily="18" charset="0"/>
              <a:ea typeface="宋体" panose="02010600030101010101" pitchFamily="2" charset="-122"/>
            </a:endParaRPr>
          </a:p>
        </p:txBody>
      </p:sp>
      <p:sp>
        <p:nvSpPr>
          <p:cNvPr id="65545" name="Line 17"/>
          <p:cNvSpPr/>
          <p:nvPr/>
        </p:nvSpPr>
        <p:spPr>
          <a:xfrm>
            <a:off x="40005" y="920750"/>
            <a:ext cx="9144000" cy="0"/>
          </a:xfrm>
          <a:prstGeom prst="line">
            <a:avLst/>
          </a:prstGeom>
          <a:ln w="285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aphicFrame>
        <p:nvGraphicFramePr>
          <p:cNvPr id="33810" name="Object 18"/>
          <p:cNvGraphicFramePr/>
          <p:nvPr/>
        </p:nvGraphicFramePr>
        <p:xfrm>
          <a:off x="1042988" y="1700213"/>
          <a:ext cx="1162050" cy="1657350"/>
        </p:xfrm>
        <a:graphic>
          <a:graphicData uri="http://schemas.openxmlformats.org/presentationml/2006/ole">
            <mc:AlternateContent xmlns:mc="http://schemas.openxmlformats.org/markup-compatibility/2006">
              <mc:Choice xmlns:v="urn:schemas-microsoft-com:vml" Requires="v">
                <p:oleObj spid="_x0000_s3089" name="" r:id="rId2" imgW="1162050" imgH="1581150" progId="Paint.Picture">
                  <p:embed/>
                </p:oleObj>
              </mc:Choice>
              <mc:Fallback>
                <p:oleObj name="" r:id="rId2" imgW="1162050" imgH="1581150" progId="Paint.Picture">
                  <p:embed/>
                  <p:pic>
                    <p:nvPicPr>
                      <p:cNvPr id="0" name="图片 3088"/>
                      <p:cNvPicPr/>
                      <p:nvPr/>
                    </p:nvPicPr>
                    <p:blipFill>
                      <a:blip r:embed="rId3"/>
                      <a:stretch>
                        <a:fillRect/>
                      </a:stretch>
                    </p:blipFill>
                    <p:spPr>
                      <a:xfrm>
                        <a:off x="1042988" y="1700213"/>
                        <a:ext cx="1162050" cy="1657350"/>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linds(horizontal)">
                                      <p:cBhvr>
                                        <p:cTn id="7" dur="500"/>
                                        <p:tgtEl>
                                          <p:spTgt spid="3379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33810"/>
                                        </p:tgtEl>
                                        <p:attrNameLst>
                                          <p:attrName>style.visibility</p:attrName>
                                        </p:attrNameLst>
                                      </p:cBhvr>
                                      <p:to>
                                        <p:strVal val="visible"/>
                                      </p:to>
                                    </p:set>
                                    <p:anim calcmode="lin" valueType="num">
                                      <p:cBhvr>
                                        <p:cTn id="12" dur="500" fill="hold"/>
                                        <p:tgtEl>
                                          <p:spTgt spid="33810"/>
                                        </p:tgtEl>
                                        <p:attrNameLst>
                                          <p:attrName>ppt_x</p:attrName>
                                        </p:attrNameLst>
                                      </p:cBhvr>
                                      <p:tavLst>
                                        <p:tav tm="0">
                                          <p:val>
                                            <p:strVal val="#ppt_x"/>
                                          </p:val>
                                        </p:tav>
                                        <p:tav tm="100000">
                                          <p:val>
                                            <p:strVal val="#ppt_x"/>
                                          </p:val>
                                        </p:tav>
                                      </p:tavLst>
                                    </p:anim>
                                    <p:anim calcmode="lin" valueType="num">
                                      <p:cBhvr>
                                        <p:cTn id="13" dur="500" fill="hold"/>
                                        <p:tgtEl>
                                          <p:spTgt spid="33810"/>
                                        </p:tgtEl>
                                        <p:attrNameLst>
                                          <p:attrName>ppt_y</p:attrName>
                                        </p:attrNameLst>
                                      </p:cBhvr>
                                      <p:tavLst>
                                        <p:tav tm="0">
                                          <p:val>
                                            <p:strVal val="#ppt_y+#ppt_h/2"/>
                                          </p:val>
                                        </p:tav>
                                        <p:tav tm="100000">
                                          <p:val>
                                            <p:strVal val="#ppt_y"/>
                                          </p:val>
                                        </p:tav>
                                      </p:tavLst>
                                    </p:anim>
                                    <p:anim calcmode="lin" valueType="num">
                                      <p:cBhvr>
                                        <p:cTn id="14" dur="500" fill="hold"/>
                                        <p:tgtEl>
                                          <p:spTgt spid="33810"/>
                                        </p:tgtEl>
                                        <p:attrNameLst>
                                          <p:attrName>ppt_w</p:attrName>
                                        </p:attrNameLst>
                                      </p:cBhvr>
                                      <p:tavLst>
                                        <p:tav tm="0">
                                          <p:val>
                                            <p:strVal val="#ppt_w"/>
                                          </p:val>
                                        </p:tav>
                                        <p:tav tm="100000">
                                          <p:val>
                                            <p:strVal val="#ppt_w"/>
                                          </p:val>
                                        </p:tav>
                                      </p:tavLst>
                                    </p:anim>
                                    <p:anim calcmode="lin" valueType="num">
                                      <p:cBhvr>
                                        <p:cTn id="15" dur="500" fill="hold"/>
                                        <p:tgtEl>
                                          <p:spTgt spid="33810"/>
                                        </p:tgtEl>
                                        <p:attrNameLst>
                                          <p:attrName>ppt_h</p:attrName>
                                        </p:attrNameLst>
                                      </p:cBhvr>
                                      <p:tavLst>
                                        <p:tav tm="0">
                                          <p:val>
                                            <p:fltVal val="0.00000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802"/>
                                        </p:tgtEl>
                                        <p:attrNameLst>
                                          <p:attrName>style.visibility</p:attrName>
                                        </p:attrNameLst>
                                      </p:cBhvr>
                                      <p:to>
                                        <p:strVal val="visible"/>
                                      </p:to>
                                    </p:set>
                                    <p:animEffect transition="in" filter="blinds(horizontal)">
                                      <p:cBhvr>
                                        <p:cTn id="20" dur="500"/>
                                        <p:tgtEl>
                                          <p:spTgt spid="3380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799"/>
                                        </p:tgtEl>
                                        <p:attrNameLst>
                                          <p:attrName>style.visibility</p:attrName>
                                        </p:attrNameLst>
                                      </p:cBhvr>
                                      <p:to>
                                        <p:strVal val="visible"/>
                                      </p:to>
                                    </p:set>
                                    <p:animEffect transition="in" filter="blinds(horizontal)">
                                      <p:cBhvr>
                                        <p:cTn id="25" dur="500"/>
                                        <p:tgtEl>
                                          <p:spTgt spid="3379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3800"/>
                                        </p:tgtEl>
                                        <p:attrNameLst>
                                          <p:attrName>style.visibility</p:attrName>
                                        </p:attrNameLst>
                                      </p:cBhvr>
                                      <p:to>
                                        <p:strVal val="visible"/>
                                      </p:to>
                                    </p:set>
                                    <p:animEffect transition="in" filter="box(in)">
                                      <p:cBhvr>
                                        <p:cTn id="30" dur="500"/>
                                        <p:tgtEl>
                                          <p:spTgt spid="3380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3795"/>
                                        </p:tgtEl>
                                        <p:attrNameLst>
                                          <p:attrName>style.visibility</p:attrName>
                                        </p:attrNameLst>
                                      </p:cBhvr>
                                      <p:to>
                                        <p:strVal val="visible"/>
                                      </p:to>
                                    </p:set>
                                    <p:animEffect transition="in" filter="box(out)">
                                      <p:cBhvr>
                                        <p:cTn id="35" dur="500"/>
                                        <p:tgtEl>
                                          <p:spTgt spid="3379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33794"/>
                                        </p:tgtEl>
                                        <p:attrNameLst>
                                          <p:attrName>style.visibility</p:attrName>
                                        </p:attrNameLst>
                                      </p:cBhvr>
                                      <p:to>
                                        <p:strVal val="visible"/>
                                      </p:to>
                                    </p:set>
                                    <p:animEffect transition="in" filter="box(out)">
                                      <p:cBhvr>
                                        <p:cTn id="40" dur="500"/>
                                        <p:tgtEl>
                                          <p:spTgt spid="3379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3801"/>
                                        </p:tgtEl>
                                        <p:attrNameLst>
                                          <p:attrName>style.visibility</p:attrName>
                                        </p:attrNameLst>
                                      </p:cBhvr>
                                      <p:to>
                                        <p:strVal val="visible"/>
                                      </p:to>
                                    </p:set>
                                    <p:animEffect transition="in" filter="blinds(horizontal)">
                                      <p:cBhvr>
                                        <p:cTn id="45"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nimBg="1"/>
      <p:bldP spid="33795" grpId="0" bldLvl="0" animBg="1"/>
      <p:bldP spid="33797" grpId="0"/>
      <p:bldP spid="33800" grpId="0" bldLvl="0" animBg="1"/>
      <p:bldP spid="33801" grpId="0"/>
      <p:bldP spid="3380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ext Box 2"/>
          <p:cNvSpPr txBox="1"/>
          <p:nvPr/>
        </p:nvSpPr>
        <p:spPr>
          <a:xfrm>
            <a:off x="539750" y="120650"/>
            <a:ext cx="4559300" cy="681990"/>
          </a:xfrm>
          <a:prstGeom prst="rect">
            <a:avLst/>
          </a:prstGeom>
          <a:noFill/>
          <a:ln w="9525">
            <a:noFill/>
          </a:ln>
        </p:spPr>
        <p:txBody>
          <a:bodyPr wrap="square" anchor="ctr" anchorCtr="0">
            <a:spAutoFit/>
          </a:bodyPr>
          <a:p>
            <a:pPr eaLnBrk="0" hangingPunct="0">
              <a:lnSpc>
                <a:spcPct val="120000"/>
              </a:lnSpc>
            </a:pPr>
            <a:r>
              <a:rPr lang="en-US" altLang="zh-CN" sz="3200" dirty="0">
                <a:latin typeface="黑体" panose="02010609060101010101" pitchFamily="2" charset="-122"/>
                <a:ea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rPr>
              <a:t>稳压二极管的主要参数</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34819" name="Text Box 3"/>
          <p:cNvSpPr txBox="1"/>
          <p:nvPr/>
        </p:nvSpPr>
        <p:spPr>
          <a:xfrm>
            <a:off x="694531" y="989171"/>
            <a:ext cx="3371850" cy="521970"/>
          </a:xfrm>
          <a:prstGeom prst="rect">
            <a:avLst/>
          </a:prstGeom>
          <a:noFill/>
          <a:ln w="9525">
            <a:noFill/>
          </a:ln>
        </p:spPr>
        <p:txBody>
          <a:bodyPr wrap="none" anchor="ctr" anchorCtr="0">
            <a:spAutoFit/>
          </a:bodyPr>
          <a:p>
            <a:pPr algn="ctr">
              <a:spcBef>
                <a:spcPct val="50000"/>
              </a:spcBef>
            </a:pPr>
            <a:r>
              <a:rPr lang="en-US" altLang="zh-CN" sz="2400" dirty="0">
                <a:latin typeface="Times New Roman" panose="02020603050405020304" pitchFamily="18" charset="0"/>
                <a:ea typeface="宋体" panose="02010600030101010101" pitchFamily="2" charset="-122"/>
              </a:rPr>
              <a:t> </a:t>
            </a:r>
            <a:r>
              <a:rPr lang="en-US" altLang="zh-CN" sz="2800" b="1" dirty="0">
                <a:solidFill>
                  <a:srgbClr val="A50021"/>
                </a:solidFill>
                <a:latin typeface="Times New Roman" panose="02020603050405020304" pitchFamily="18" charset="0"/>
                <a:ea typeface="宋体" panose="02010600030101010101" pitchFamily="2" charset="-122"/>
              </a:rPr>
              <a:t>(1) </a:t>
            </a:r>
            <a:r>
              <a:rPr lang="zh-CN" altLang="en-US" sz="2800" b="1" dirty="0">
                <a:solidFill>
                  <a:srgbClr val="A50021"/>
                </a:solidFill>
                <a:latin typeface="Times New Roman" panose="02020603050405020304" pitchFamily="18" charset="0"/>
                <a:ea typeface="宋体" panose="02010600030101010101" pitchFamily="2" charset="-122"/>
              </a:rPr>
              <a:t>稳定电压</a:t>
            </a:r>
            <a:r>
              <a:rPr lang="en-US" altLang="zh-CN" sz="2800" b="1" i="1" dirty="0">
                <a:solidFill>
                  <a:srgbClr val="A50021"/>
                </a:solidFill>
                <a:latin typeface="Times New Roman" panose="02020603050405020304" pitchFamily="18" charset="0"/>
                <a:ea typeface="宋体" panose="02010600030101010101" pitchFamily="2" charset="-122"/>
              </a:rPr>
              <a:t>U</a:t>
            </a:r>
            <a:r>
              <a:rPr lang="en-US" altLang="zh-CN" sz="2800" b="1" baseline="-25000" dirty="0">
                <a:solidFill>
                  <a:srgbClr val="A50021"/>
                </a:solidFill>
                <a:latin typeface="Times New Roman" panose="02020603050405020304" pitchFamily="18" charset="0"/>
                <a:ea typeface="宋体" panose="02010600030101010101" pitchFamily="2" charset="-122"/>
              </a:rPr>
              <a:t>Z </a:t>
            </a:r>
            <a:r>
              <a:rPr lang="en-US" altLang="zh-CN" sz="2800" b="1" dirty="0">
                <a:solidFill>
                  <a:srgbClr val="A50021"/>
                </a:solidFill>
                <a:latin typeface="Times New Roman" panose="02020603050405020304" pitchFamily="18" charset="0"/>
                <a:ea typeface="宋体" panose="02010600030101010101" pitchFamily="2" charset="-122"/>
              </a:rPr>
              <a:t>——</a:t>
            </a:r>
            <a:endParaRPr lang="en-US" altLang="zh-CN" sz="2800" dirty="0">
              <a:latin typeface="Times New Roman" panose="02020603050405020304" pitchFamily="18" charset="0"/>
              <a:ea typeface="宋体" panose="02010600030101010101" pitchFamily="2" charset="-122"/>
            </a:endParaRPr>
          </a:p>
        </p:txBody>
      </p:sp>
      <p:sp>
        <p:nvSpPr>
          <p:cNvPr id="34820" name="Text Box 4"/>
          <p:cNvSpPr txBox="1"/>
          <p:nvPr/>
        </p:nvSpPr>
        <p:spPr>
          <a:xfrm>
            <a:off x="827088" y="1771809"/>
            <a:ext cx="3408680" cy="521970"/>
          </a:xfrm>
          <a:prstGeom prst="rect">
            <a:avLst/>
          </a:prstGeom>
          <a:noFill/>
          <a:ln w="9525">
            <a:noFill/>
          </a:ln>
        </p:spPr>
        <p:txBody>
          <a:bodyPr wrap="none" anchor="ctr" anchorCtr="0">
            <a:spAutoFit/>
          </a:bodyPr>
          <a:p>
            <a:pPr>
              <a:spcBef>
                <a:spcPct val="50000"/>
              </a:spcBef>
            </a:pPr>
            <a:r>
              <a:rPr lang="en-US" altLang="zh-CN" sz="2800" b="1" dirty="0">
                <a:solidFill>
                  <a:srgbClr val="A50021"/>
                </a:solidFill>
                <a:latin typeface="Times New Roman" panose="02020603050405020304" pitchFamily="18" charset="0"/>
                <a:ea typeface="幼圆" panose="02010509060101010101" pitchFamily="49" charset="-122"/>
              </a:rPr>
              <a:t>(2) </a:t>
            </a:r>
            <a:r>
              <a:rPr lang="zh-CN" altLang="en-US" sz="2800" b="1" dirty="0">
                <a:solidFill>
                  <a:srgbClr val="A50021"/>
                </a:solidFill>
                <a:latin typeface="Times New Roman" panose="02020603050405020304" pitchFamily="18" charset="0"/>
                <a:ea typeface="幼圆" panose="02010509060101010101" pitchFamily="49" charset="-122"/>
              </a:rPr>
              <a:t>动态电阻</a:t>
            </a:r>
            <a:r>
              <a:rPr lang="en-US" altLang="zh-CN" sz="2800" b="1" i="1" dirty="0">
                <a:solidFill>
                  <a:srgbClr val="A50021"/>
                </a:solidFill>
                <a:latin typeface="Times New Roman" panose="02020603050405020304" pitchFamily="18" charset="0"/>
                <a:ea typeface="宋体" panose="02010600030101010101" pitchFamily="2" charset="-122"/>
              </a:rPr>
              <a:t>r</a:t>
            </a:r>
            <a:r>
              <a:rPr lang="en-US" altLang="zh-CN" sz="2800" b="1" baseline="-25000" dirty="0">
                <a:solidFill>
                  <a:srgbClr val="A50021"/>
                </a:solidFill>
                <a:latin typeface="Times New Roman" panose="02020603050405020304" pitchFamily="18" charset="0"/>
                <a:ea typeface="宋体" panose="02010600030101010101" pitchFamily="2" charset="-122"/>
              </a:rPr>
              <a:t>Z     </a:t>
            </a:r>
            <a:r>
              <a:rPr lang="en-US" altLang="zh-CN" sz="2800" b="1" dirty="0">
                <a:solidFill>
                  <a:srgbClr val="A50021"/>
                </a:solidFill>
                <a:latin typeface="Times New Roman" panose="02020603050405020304" pitchFamily="18" charset="0"/>
                <a:ea typeface="宋体" panose="02010600030101010101" pitchFamily="2" charset="-122"/>
              </a:rPr>
              <a:t>——</a:t>
            </a:r>
            <a:endParaRPr lang="en-US" altLang="zh-CN" sz="2800" dirty="0">
              <a:latin typeface="Times New Roman" panose="02020603050405020304" pitchFamily="18" charset="0"/>
              <a:ea typeface="宋体" panose="02010600030101010101" pitchFamily="2" charset="-122"/>
            </a:endParaRPr>
          </a:p>
        </p:txBody>
      </p:sp>
      <p:sp>
        <p:nvSpPr>
          <p:cNvPr id="34822" name="Text Box 6"/>
          <p:cNvSpPr txBox="1"/>
          <p:nvPr/>
        </p:nvSpPr>
        <p:spPr>
          <a:xfrm>
            <a:off x="612775" y="2486025"/>
            <a:ext cx="4906010" cy="1494155"/>
          </a:xfrm>
          <a:prstGeom prst="rect">
            <a:avLst/>
          </a:prstGeom>
          <a:noFill/>
          <a:ln w="9525">
            <a:noFill/>
          </a:ln>
        </p:spPr>
        <p:txBody>
          <a:bodyPr wrap="square" anchor="ctr" anchorCtr="0">
            <a:spAutoFit/>
          </a:bodyPr>
          <a:p>
            <a:pPr eaLnBrk="0" hangingPunct="0">
              <a:lnSpc>
                <a:spcPct val="120000"/>
              </a:lnSpc>
            </a:pPr>
            <a:r>
              <a:rPr lang="en-US" altLang="zh-CN" sz="2800" i="1" dirty="0">
                <a:solidFill>
                  <a:srgbClr val="FF0066"/>
                </a:solidFill>
                <a:latin typeface="Times New Roman" panose="02020603050405020304" pitchFamily="18" charset="0"/>
                <a:ea typeface="宋体" panose="02010600030101010101" pitchFamily="2" charset="-122"/>
              </a:rPr>
              <a:t>   </a:t>
            </a:r>
            <a:r>
              <a:rPr lang="en-US" altLang="zh-CN" sz="2400" b="1" i="1" dirty="0">
                <a:latin typeface="Times New Roman" panose="02020603050405020304" pitchFamily="18" charset="0"/>
                <a:ea typeface="宋体" panose="02010600030101010101" pitchFamily="2" charset="-122"/>
              </a:rPr>
              <a:t>r</a:t>
            </a:r>
            <a:r>
              <a:rPr lang="en-US" altLang="zh-CN" sz="2400" b="1" baseline="-25000" dirty="0">
                <a:latin typeface="Times New Roman" panose="02020603050405020304" pitchFamily="18" charset="0"/>
                <a:ea typeface="宋体" panose="02010600030101010101" pitchFamily="2" charset="-122"/>
              </a:rPr>
              <a:t>Z</a:t>
            </a:r>
            <a:r>
              <a:rPr lang="en-US" altLang="zh-CN" sz="2400" b="1" dirty="0">
                <a:latin typeface="Times New Roman" panose="02020603050405020304" pitchFamily="18" charset="0"/>
                <a:ea typeface="宋体" panose="02010600030101010101" pitchFamily="2" charset="-122"/>
              </a:rPr>
              <a:t>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rPr>
              <a:t>U</a:t>
            </a:r>
            <a:r>
              <a:rPr lang="en-US" altLang="zh-CN" sz="2400" b="1" baseline="-25000" dirty="0">
                <a:latin typeface="Times New Roman" panose="02020603050405020304" pitchFamily="18" charset="0"/>
                <a:ea typeface="宋体" panose="02010600030101010101" pitchFamily="2" charset="-122"/>
              </a:rPr>
              <a:t> </a:t>
            </a:r>
            <a:r>
              <a:rPr lang="en-US" altLang="zh-CN"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      </a:t>
            </a:r>
            <a:r>
              <a:rPr lang="en-US" altLang="zh-CN" sz="2400" b="1" i="1" dirty="0">
                <a:latin typeface="Times New Roman" panose="02020603050405020304" pitchFamily="18" charset="0"/>
                <a:ea typeface="宋体" panose="02010600030101010101" pitchFamily="2" charset="-122"/>
              </a:rPr>
              <a:t>r</a:t>
            </a:r>
            <a:r>
              <a:rPr lang="en-US" altLang="zh-CN" sz="2400" b="1" baseline="-25000" dirty="0">
                <a:latin typeface="Times New Roman" panose="02020603050405020304" pitchFamily="18" charset="0"/>
                <a:ea typeface="宋体" panose="02010600030101010101" pitchFamily="2" charset="-122"/>
              </a:rPr>
              <a:t>Z</a:t>
            </a:r>
            <a:r>
              <a:rPr lang="zh-CN" altLang="en-US" sz="2400" b="1" dirty="0">
                <a:latin typeface="Times New Roman" panose="02020603050405020304" pitchFamily="18" charset="0"/>
                <a:ea typeface="宋体" panose="02010600030101010101" pitchFamily="2" charset="-122"/>
              </a:rPr>
              <a:t>愈小，反映稳压管的击穿特性愈陡，稳定性能越好</a:t>
            </a:r>
            <a:endParaRPr lang="zh-CN" altLang="en-US" sz="2400" b="1" dirty="0">
              <a:latin typeface="Times New Roman" panose="02020603050405020304" pitchFamily="18" charset="0"/>
              <a:ea typeface="宋体" panose="02010600030101010101" pitchFamily="2" charset="-122"/>
            </a:endParaRPr>
          </a:p>
          <a:p>
            <a:pPr eaLnBrk="0" hangingPunct="0">
              <a:lnSpc>
                <a:spcPct val="120000"/>
              </a:lnSpc>
            </a:pPr>
            <a:r>
              <a:rPr lang="zh-CN" altLang="en-US" sz="2400" b="1" dirty="0">
                <a:solidFill>
                  <a:srgbClr val="FF0066"/>
                </a:solidFill>
                <a:latin typeface="Times New Roman" panose="02020603050405020304" pitchFamily="18" charset="0"/>
                <a:ea typeface="宋体" panose="02010600030101010101" pitchFamily="2" charset="-122"/>
              </a:rPr>
              <a:t>                                </a:t>
            </a:r>
            <a:endParaRPr lang="zh-CN" altLang="en-US" sz="2400" b="1" baseline="-25000" dirty="0">
              <a:solidFill>
                <a:srgbClr val="FF0066"/>
              </a:solidFill>
              <a:latin typeface="Times New Roman" panose="02020603050405020304" pitchFamily="18" charset="0"/>
              <a:ea typeface="宋体" panose="02010600030101010101" pitchFamily="2" charset="-122"/>
            </a:endParaRPr>
          </a:p>
        </p:txBody>
      </p:sp>
      <p:sp>
        <p:nvSpPr>
          <p:cNvPr id="34823" name="Text Box 7"/>
          <p:cNvSpPr txBox="1"/>
          <p:nvPr/>
        </p:nvSpPr>
        <p:spPr>
          <a:xfrm>
            <a:off x="611188" y="3859213"/>
            <a:ext cx="4681537" cy="460375"/>
          </a:xfrm>
          <a:prstGeom prst="rect">
            <a:avLst/>
          </a:prstGeom>
          <a:noFill/>
          <a:ln w="9525">
            <a:noFill/>
          </a:ln>
        </p:spPr>
        <p:txBody>
          <a:bodyPr anchor="ctr" anchorCtr="0">
            <a:spAutoFit/>
          </a:bodyPr>
          <a:p>
            <a:pPr>
              <a:spcBef>
                <a:spcPct val="50000"/>
              </a:spcBef>
            </a:pPr>
            <a:r>
              <a:rPr lang="en-US" altLang="zh-CN" sz="2400" dirty="0">
                <a:latin typeface="Times New Roman" panose="02020603050405020304" pitchFamily="18" charset="0"/>
                <a:ea typeface="宋体" panose="02010600030101010101" pitchFamily="2" charset="-122"/>
              </a:rPr>
              <a:t> </a:t>
            </a:r>
            <a:r>
              <a:rPr lang="en-US" altLang="zh-CN" sz="2400" b="1" dirty="0">
                <a:solidFill>
                  <a:srgbClr val="A50021"/>
                </a:solidFill>
                <a:latin typeface="幼圆" panose="02010509060101010101" pitchFamily="49" charset="-122"/>
                <a:ea typeface="幼圆" panose="02010509060101010101" pitchFamily="49" charset="-122"/>
              </a:rPr>
              <a:t>(3) </a:t>
            </a:r>
            <a:r>
              <a:rPr lang="zh-CN" altLang="en-US" sz="2400" b="1" dirty="0">
                <a:solidFill>
                  <a:srgbClr val="A50021"/>
                </a:solidFill>
                <a:latin typeface="Times New Roman" panose="02020603050405020304" pitchFamily="18" charset="0"/>
                <a:ea typeface="幼圆" panose="02010509060101010101" pitchFamily="49" charset="-122"/>
              </a:rPr>
              <a:t>最小稳定工作 电流</a:t>
            </a:r>
            <a:r>
              <a:rPr lang="en-US" altLang="zh-CN" sz="2400" b="1" i="1" dirty="0">
                <a:solidFill>
                  <a:srgbClr val="A50021"/>
                </a:solidFill>
                <a:latin typeface="Times New Roman" panose="02020603050405020304" pitchFamily="18" charset="0"/>
                <a:ea typeface="宋体" panose="02010600030101010101" pitchFamily="2" charset="-122"/>
              </a:rPr>
              <a:t>I</a:t>
            </a:r>
            <a:r>
              <a:rPr lang="en-US" altLang="zh-CN" sz="2400" b="1" baseline="-25000" dirty="0">
                <a:solidFill>
                  <a:srgbClr val="A50021"/>
                </a:solidFill>
                <a:latin typeface="Times New Roman" panose="02020603050405020304" pitchFamily="18" charset="0"/>
                <a:ea typeface="宋体" panose="02010600030101010101" pitchFamily="2" charset="-122"/>
              </a:rPr>
              <a:t>Zmin</a:t>
            </a:r>
            <a:r>
              <a:rPr lang="en-US" altLang="zh-CN" sz="2400" b="1" dirty="0">
                <a:solidFill>
                  <a:srgbClr val="A50021"/>
                </a:solidFill>
                <a:latin typeface="Times New Roman" panose="02020603050405020304" pitchFamily="18" charset="0"/>
                <a:ea typeface="宋体" panose="02010600030101010101" pitchFamily="2" charset="-122"/>
              </a:rPr>
              <a:t>——</a:t>
            </a:r>
            <a:endParaRPr lang="en-US" altLang="zh-CN" sz="2400" b="1" dirty="0">
              <a:solidFill>
                <a:srgbClr val="A50021"/>
              </a:solidFill>
              <a:latin typeface="Times New Roman" panose="02020603050405020304" pitchFamily="18" charset="0"/>
              <a:ea typeface="宋体" panose="02010600030101010101" pitchFamily="2" charset="-122"/>
            </a:endParaRPr>
          </a:p>
        </p:txBody>
      </p:sp>
      <p:sp>
        <p:nvSpPr>
          <p:cNvPr id="34824" name="Text Box 8"/>
          <p:cNvSpPr txBox="1"/>
          <p:nvPr/>
        </p:nvSpPr>
        <p:spPr>
          <a:xfrm>
            <a:off x="539750" y="4579620"/>
            <a:ext cx="8291513" cy="534035"/>
          </a:xfrm>
          <a:prstGeom prst="rect">
            <a:avLst/>
          </a:prstGeom>
          <a:noFill/>
          <a:ln w="9525">
            <a:noFill/>
          </a:ln>
        </p:spPr>
        <p:txBody>
          <a:bodyPr anchor="ctr" anchorCtr="0">
            <a:spAutoFit/>
          </a:bodyPr>
          <a:p>
            <a:pPr eaLnBrk="0" hangingPunct="0">
              <a:lnSpc>
                <a:spcPct val="120000"/>
              </a:lnSpc>
            </a:pPr>
            <a:r>
              <a:rPr lang="en-US" altLang="zh-CN" sz="2400" dirty="0">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宋体" panose="02010600030101010101" pitchFamily="2" charset="-122"/>
              </a:rPr>
              <a:t>保证稳压管击穿所对应的电流，若</a:t>
            </a:r>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Z</a:t>
            </a:r>
            <a:r>
              <a:rPr lang="zh-CN" altLang="en-US" sz="2400" b="1" i="1" dirty="0">
                <a:latin typeface="Times New Roman" panose="02020603050405020304" pitchFamily="18" charset="0"/>
                <a:ea typeface="宋体" panose="02010600030101010101" pitchFamily="2" charset="-122"/>
              </a:rPr>
              <a:t>＜</a:t>
            </a:r>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Zmin</a:t>
            </a:r>
            <a:r>
              <a:rPr lang="zh-CN" altLang="en-US" sz="2400" b="1" dirty="0">
                <a:latin typeface="Times New Roman" panose="02020603050405020304" pitchFamily="18" charset="0"/>
                <a:ea typeface="宋体" panose="02010600030101010101" pitchFamily="2" charset="-122"/>
              </a:rPr>
              <a:t>则不能稳压。</a:t>
            </a:r>
            <a:endParaRPr lang="zh-CN" altLang="en-US" sz="2400" b="1" dirty="0">
              <a:latin typeface="Times New Roman" panose="02020603050405020304" pitchFamily="18" charset="0"/>
              <a:ea typeface="宋体" panose="02010600030101010101" pitchFamily="2" charset="-122"/>
            </a:endParaRPr>
          </a:p>
        </p:txBody>
      </p:sp>
      <p:sp>
        <p:nvSpPr>
          <p:cNvPr id="34825" name="Text Box 9"/>
          <p:cNvSpPr txBox="1"/>
          <p:nvPr/>
        </p:nvSpPr>
        <p:spPr>
          <a:xfrm>
            <a:off x="611188" y="5299076"/>
            <a:ext cx="5400675" cy="460375"/>
          </a:xfrm>
          <a:prstGeom prst="rect">
            <a:avLst/>
          </a:prstGeom>
          <a:noFill/>
          <a:ln w="9525">
            <a:noFill/>
          </a:ln>
        </p:spPr>
        <p:txBody>
          <a:bodyPr anchor="ctr" anchorCtr="0">
            <a:spAutoFit/>
          </a:bodyPr>
          <a:p>
            <a:pPr>
              <a:spcBef>
                <a:spcPct val="50000"/>
              </a:spcBef>
            </a:pPr>
            <a:r>
              <a:rPr lang="en-US" altLang="zh-CN" sz="2400" dirty="0">
                <a:latin typeface="Times New Roman" panose="02020603050405020304" pitchFamily="18" charset="0"/>
                <a:ea typeface="宋体" panose="02010600030101010101" pitchFamily="2" charset="-122"/>
              </a:rPr>
              <a:t> </a:t>
            </a:r>
            <a:r>
              <a:rPr lang="en-US" altLang="zh-CN" sz="2400" b="1" dirty="0">
                <a:solidFill>
                  <a:srgbClr val="A50021"/>
                </a:solidFill>
                <a:latin typeface="幼圆" panose="02010509060101010101" pitchFamily="49" charset="-122"/>
                <a:ea typeface="幼圆" panose="02010509060101010101" pitchFamily="49" charset="-122"/>
              </a:rPr>
              <a:t>(4) </a:t>
            </a:r>
            <a:r>
              <a:rPr lang="zh-CN" altLang="en-US" sz="2400" b="1" dirty="0">
                <a:solidFill>
                  <a:srgbClr val="A50021"/>
                </a:solidFill>
                <a:latin typeface="幼圆" panose="02010509060101010101" pitchFamily="49" charset="-122"/>
                <a:ea typeface="幼圆" panose="02010509060101010101" pitchFamily="49" charset="-122"/>
              </a:rPr>
              <a:t>最大稳定工作电流</a:t>
            </a:r>
            <a:r>
              <a:rPr lang="en-US" altLang="zh-CN" sz="2400" b="1" i="1" dirty="0">
                <a:solidFill>
                  <a:srgbClr val="A50021"/>
                </a:solidFill>
                <a:latin typeface="Times New Roman" panose="02020603050405020304" pitchFamily="18" charset="0"/>
                <a:ea typeface="宋体" panose="02010600030101010101" pitchFamily="2" charset="-122"/>
              </a:rPr>
              <a:t>I</a:t>
            </a:r>
            <a:r>
              <a:rPr lang="en-US" altLang="zh-CN" sz="2400" b="1" baseline="-25000" dirty="0">
                <a:solidFill>
                  <a:srgbClr val="A50021"/>
                </a:solidFill>
                <a:latin typeface="Times New Roman" panose="02020603050405020304" pitchFamily="18" charset="0"/>
                <a:ea typeface="宋体" panose="02010600030101010101" pitchFamily="2" charset="-122"/>
              </a:rPr>
              <a:t>Zmax</a:t>
            </a:r>
            <a:r>
              <a:rPr lang="en-US" altLang="zh-CN" sz="2400" b="1" dirty="0">
                <a:solidFill>
                  <a:srgbClr val="A50021"/>
                </a:solidFill>
                <a:latin typeface="Times New Roman" panose="02020603050405020304" pitchFamily="18" charset="0"/>
                <a:ea typeface="宋体" panose="02010600030101010101" pitchFamily="2" charset="-122"/>
              </a:rPr>
              <a:t>——</a:t>
            </a:r>
            <a:endParaRPr lang="en-US" altLang="zh-CN" sz="3200" b="1" dirty="0">
              <a:solidFill>
                <a:srgbClr val="A50021"/>
              </a:solidFill>
              <a:latin typeface="Times New Roman" panose="02020603050405020304" pitchFamily="18" charset="0"/>
              <a:ea typeface="宋体" panose="02010600030101010101" pitchFamily="2" charset="-122"/>
            </a:endParaRPr>
          </a:p>
        </p:txBody>
      </p:sp>
      <p:sp>
        <p:nvSpPr>
          <p:cNvPr id="34826" name="Text Box 10"/>
          <p:cNvSpPr txBox="1"/>
          <p:nvPr/>
        </p:nvSpPr>
        <p:spPr>
          <a:xfrm>
            <a:off x="755650" y="5948045"/>
            <a:ext cx="5905500" cy="534035"/>
          </a:xfrm>
          <a:prstGeom prst="rect">
            <a:avLst/>
          </a:prstGeom>
          <a:solidFill>
            <a:schemeClr val="bg1"/>
          </a:solidFill>
          <a:ln w="9525">
            <a:noFill/>
          </a:ln>
        </p:spPr>
        <p:txBody>
          <a:bodyPr anchor="ctr" anchorCtr="0">
            <a:spAutoFit/>
          </a:bodyPr>
          <a:p>
            <a:pPr eaLnBrk="0" hangingPunct="0">
              <a:lnSpc>
                <a:spcPct val="120000"/>
              </a:lnSpc>
            </a:pPr>
            <a:r>
              <a:rPr lang="en-US" altLang="zh-CN" sz="2400" dirty="0">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宋体" panose="02010600030101010101" pitchFamily="2" charset="-122"/>
              </a:rPr>
              <a:t>超过</a:t>
            </a:r>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zmax</a:t>
            </a:r>
            <a:r>
              <a:rPr lang="zh-CN" altLang="en-US" sz="2400" b="1" dirty="0">
                <a:latin typeface="Times New Roman" panose="02020603050405020304" pitchFamily="18" charset="0"/>
                <a:ea typeface="宋体" panose="02010600030101010101" pitchFamily="2" charset="-122"/>
              </a:rPr>
              <a:t>稳压管会因功耗过大而烧坏。</a:t>
            </a:r>
            <a:endParaRPr lang="zh-CN" altLang="en-US" sz="2800" b="1" dirty="0">
              <a:latin typeface="Times New Roman" panose="02020603050405020304" pitchFamily="18" charset="0"/>
              <a:ea typeface="宋体" panose="02010600030101010101" pitchFamily="2" charset="-122"/>
            </a:endParaRPr>
          </a:p>
        </p:txBody>
      </p:sp>
      <p:grpSp>
        <p:nvGrpSpPr>
          <p:cNvPr id="2" name="Group 11"/>
          <p:cNvGrpSpPr/>
          <p:nvPr/>
        </p:nvGrpSpPr>
        <p:grpSpPr>
          <a:xfrm>
            <a:off x="5326380" y="692468"/>
            <a:ext cx="3889375" cy="3886200"/>
            <a:chOff x="2976" y="1488"/>
            <a:chExt cx="2784" cy="2448"/>
          </a:xfrm>
        </p:grpSpPr>
        <p:graphicFrame>
          <p:nvGraphicFramePr>
            <p:cNvPr id="66570" name="Object 12"/>
            <p:cNvGraphicFramePr/>
            <p:nvPr/>
          </p:nvGraphicFramePr>
          <p:xfrm>
            <a:off x="2976" y="1536"/>
            <a:ext cx="2784" cy="2399"/>
          </p:xfrm>
          <a:graphic>
            <a:graphicData uri="http://schemas.openxmlformats.org/presentationml/2006/ole">
              <mc:AlternateContent xmlns:mc="http://schemas.openxmlformats.org/markup-compatibility/2006">
                <mc:Choice xmlns:v="urn:schemas-microsoft-com:vml" Requires="v">
                  <p:oleObj spid="_x0000_s3090" name="" r:id="rId1" imgW="1838325" imgH="1276350" progId="Paint.Picture">
                    <p:embed/>
                  </p:oleObj>
                </mc:Choice>
                <mc:Fallback>
                  <p:oleObj name="" r:id="rId1" imgW="1838325" imgH="1276350" progId="Paint.Picture">
                    <p:embed/>
                    <p:pic>
                      <p:nvPicPr>
                        <p:cNvPr id="0" name="图片 3089"/>
                        <p:cNvPicPr/>
                        <p:nvPr/>
                      </p:nvPicPr>
                      <p:blipFill>
                        <a:blip r:embed="rId2"/>
                        <a:stretch>
                          <a:fillRect/>
                        </a:stretch>
                      </p:blipFill>
                      <p:spPr>
                        <a:xfrm>
                          <a:off x="2976" y="1536"/>
                          <a:ext cx="2784" cy="2399"/>
                        </a:xfrm>
                        <a:prstGeom prst="rect">
                          <a:avLst/>
                        </a:prstGeom>
                        <a:noFill/>
                        <a:ln w="38100">
                          <a:noFill/>
                          <a:miter/>
                        </a:ln>
                      </p:spPr>
                    </p:pic>
                  </p:oleObj>
                </mc:Fallback>
              </mc:AlternateContent>
            </a:graphicData>
          </a:graphic>
        </p:graphicFrame>
        <p:pic>
          <p:nvPicPr>
            <p:cNvPr id="66571" name="Picture 13"/>
            <p:cNvPicPr>
              <a:picLocks noChangeAspect="1"/>
            </p:cNvPicPr>
            <p:nvPr/>
          </p:nvPicPr>
          <p:blipFill>
            <a:blip r:embed="rId3"/>
            <a:stretch>
              <a:fillRect/>
            </a:stretch>
          </p:blipFill>
          <p:spPr>
            <a:xfrm>
              <a:off x="3216" y="1488"/>
              <a:ext cx="2316" cy="2448"/>
            </a:xfrm>
            <a:prstGeom prst="rect">
              <a:avLst/>
            </a:prstGeom>
            <a:noFill/>
            <a:ln w="9525">
              <a:noFill/>
            </a:ln>
          </p:spPr>
        </p:pic>
      </p:grpSp>
      <p:sp>
        <p:nvSpPr>
          <p:cNvPr id="66572" name="Line 14"/>
          <p:cNvSpPr/>
          <p:nvPr/>
        </p:nvSpPr>
        <p:spPr>
          <a:xfrm>
            <a:off x="0" y="836930"/>
            <a:ext cx="9144000" cy="0"/>
          </a:xfrm>
          <a:prstGeom prst="line">
            <a:avLst/>
          </a:prstGeom>
          <a:ln w="285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5" name="Text Box 6"/>
          <p:cNvSpPr txBox="1"/>
          <p:nvPr/>
        </p:nvSpPr>
        <p:spPr>
          <a:xfrm>
            <a:off x="3812223" y="917417"/>
            <a:ext cx="4183062" cy="1050925"/>
          </a:xfrm>
          <a:prstGeom prst="rect">
            <a:avLst/>
          </a:prstGeom>
          <a:noFill/>
          <a:ln w="9525">
            <a:noFill/>
          </a:ln>
        </p:spPr>
        <p:txBody>
          <a:bodyPr anchor="ctr" anchorCtr="0">
            <a:spAutoFit/>
          </a:bodyPr>
          <a:p>
            <a:pPr eaLnBrk="0" hangingPunct="0">
              <a:lnSpc>
                <a:spcPct val="120000"/>
              </a:lnSpc>
            </a:pPr>
            <a:r>
              <a:rPr lang="en-US" altLang="zh-CN" sz="2800" dirty="0">
                <a:solidFill>
                  <a:srgbClr val="FF0066"/>
                </a:solidFill>
                <a:latin typeface="Times New Roman" panose="02020603050405020304" pitchFamily="18" charset="0"/>
                <a:ea typeface="宋体" panose="02010600030101010101" pitchFamily="2" charset="-122"/>
              </a:rPr>
              <a:t>   </a:t>
            </a:r>
            <a:r>
              <a:rPr lang="en-US" sz="2400" b="1" dirty="0">
                <a:latin typeface="Times New Roman" panose="02020603050405020304" pitchFamily="18" charset="0"/>
                <a:ea typeface="宋体" panose="02010600030101010101" pitchFamily="2" charset="-122"/>
              </a:rPr>
              <a:t>PN</a:t>
            </a:r>
            <a:r>
              <a:rPr lang="zh-CN" altLang="en-US" sz="2400" b="1" dirty="0">
                <a:latin typeface="Times New Roman" panose="02020603050405020304" pitchFamily="18" charset="0"/>
                <a:ea typeface="宋体" panose="02010600030101010101" pitchFamily="2" charset="-122"/>
              </a:rPr>
              <a:t>结的</a:t>
            </a:r>
            <a:r>
              <a:rPr lang="zh-CN" altLang="en-US" sz="2400" b="1" dirty="0">
                <a:latin typeface="Times New Roman" panose="02020603050405020304" pitchFamily="18" charset="0"/>
                <a:ea typeface="宋体" panose="02010600030101010101" pitchFamily="2" charset="-122"/>
              </a:rPr>
              <a:t>击穿电压</a:t>
            </a:r>
            <a:endParaRPr lang="zh-CN" altLang="en-US" sz="2400" b="1" dirty="0">
              <a:latin typeface="Times New Roman" panose="02020603050405020304" pitchFamily="18" charset="0"/>
              <a:ea typeface="宋体" panose="02010600030101010101" pitchFamily="2" charset="-122"/>
            </a:endParaRPr>
          </a:p>
          <a:p>
            <a:pPr eaLnBrk="0" hangingPunct="0">
              <a:lnSpc>
                <a:spcPct val="120000"/>
              </a:lnSpc>
            </a:pPr>
            <a:r>
              <a:rPr lang="zh-CN" altLang="en-US" sz="2400" b="1" dirty="0">
                <a:solidFill>
                  <a:srgbClr val="FF0066"/>
                </a:solidFill>
                <a:latin typeface="Times New Roman" panose="02020603050405020304" pitchFamily="18" charset="0"/>
                <a:ea typeface="宋体" panose="02010600030101010101" pitchFamily="2" charset="-122"/>
              </a:rPr>
              <a:t>                                </a:t>
            </a:r>
            <a:endParaRPr lang="zh-CN" altLang="en-US" sz="2400" b="1" baseline="-25000" dirty="0">
              <a:solidFill>
                <a:srgbClr val="FF0066"/>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out)">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box(out)">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box(out)">
                                      <p:cBhvr>
                                        <p:cTn id="22" dur="500"/>
                                        <p:tgtEl>
                                          <p:spTgt spid="348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box(out)">
                                      <p:cBhvr>
                                        <p:cTn id="32" dur="500"/>
                                        <p:tgtEl>
                                          <p:spTgt spid="3482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824"/>
                                        </p:tgtEl>
                                        <p:attrNameLst>
                                          <p:attrName>style.visibility</p:attrName>
                                        </p:attrNameLst>
                                      </p:cBhvr>
                                      <p:to>
                                        <p:strVal val="visible"/>
                                      </p:to>
                                    </p:set>
                                    <p:animEffect transition="in" filter="box(out)">
                                      <p:cBhvr>
                                        <p:cTn id="37" dur="500"/>
                                        <p:tgtEl>
                                          <p:spTgt spid="3482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825"/>
                                        </p:tgtEl>
                                        <p:attrNameLst>
                                          <p:attrName>style.visibility</p:attrName>
                                        </p:attrNameLst>
                                      </p:cBhvr>
                                      <p:to>
                                        <p:strVal val="visible"/>
                                      </p:to>
                                    </p:set>
                                    <p:animEffect transition="in" filter="box(out)">
                                      <p:cBhvr>
                                        <p:cTn id="42" dur="500"/>
                                        <p:tgtEl>
                                          <p:spTgt spid="348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4826"/>
                                        </p:tgtEl>
                                        <p:attrNameLst>
                                          <p:attrName>style.visibility</p:attrName>
                                        </p:attrNameLst>
                                      </p:cBhvr>
                                      <p:to>
                                        <p:strVal val="visible"/>
                                      </p:to>
                                    </p:set>
                                    <p:animEffect transition="in" filter="box(out)">
                                      <p:cBhvr>
                                        <p:cTn id="47"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2" grpId="0"/>
      <p:bldP spid="34823" grpId="0"/>
      <p:bldP spid="34824" grpId="0"/>
      <p:bldP spid="34825" grpId="0"/>
      <p:bldP spid="34826" grpId="0" bldLvl="0" animBg="1"/>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 Box 2"/>
          <p:cNvSpPr txBox="1"/>
          <p:nvPr/>
        </p:nvSpPr>
        <p:spPr>
          <a:xfrm>
            <a:off x="539750" y="150337"/>
            <a:ext cx="4191000" cy="681990"/>
          </a:xfrm>
          <a:prstGeom prst="rect">
            <a:avLst/>
          </a:prstGeom>
          <a:noFill/>
          <a:ln w="9525">
            <a:noFill/>
          </a:ln>
        </p:spPr>
        <p:txBody>
          <a:bodyPr anchor="ctr" anchorCtr="0">
            <a:spAutoFit/>
          </a:bodyPr>
          <a:p>
            <a:pPr eaLnBrk="0" hangingPunct="0">
              <a:lnSpc>
                <a:spcPct val="120000"/>
              </a:lnSpc>
            </a:pPr>
            <a:r>
              <a:rPr lang="en-US" altLang="zh-CN" sz="3200" dirty="0">
                <a:latin typeface="黑体" panose="02010609060101010101" pitchFamily="2" charset="-122"/>
                <a:ea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rPr>
              <a:t>稳压二极管电路</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67586" name="Line 13"/>
          <p:cNvSpPr/>
          <p:nvPr/>
        </p:nvSpPr>
        <p:spPr>
          <a:xfrm>
            <a:off x="0" y="908685"/>
            <a:ext cx="9144000" cy="0"/>
          </a:xfrm>
          <a:prstGeom prst="line">
            <a:avLst/>
          </a:prstGeom>
          <a:ln w="285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2" name="Group 24"/>
          <p:cNvGrpSpPr/>
          <p:nvPr/>
        </p:nvGrpSpPr>
        <p:grpSpPr>
          <a:xfrm>
            <a:off x="1157288" y="1177925"/>
            <a:ext cx="3733800" cy="1787525"/>
            <a:chOff x="1824" y="720"/>
            <a:chExt cx="2352" cy="1126"/>
          </a:xfrm>
        </p:grpSpPr>
        <p:sp>
          <p:nvSpPr>
            <p:cNvPr id="20491" name="Line 25"/>
            <p:cNvSpPr/>
            <p:nvPr/>
          </p:nvSpPr>
          <p:spPr>
            <a:xfrm>
              <a:off x="2256" y="1056"/>
              <a:ext cx="1440" cy="0"/>
            </a:xfrm>
            <a:prstGeom prst="line">
              <a:avLst/>
            </a:prstGeom>
            <a:ln w="25400" cap="flat" cmpd="sng">
              <a:solidFill>
                <a:schemeClr val="tx1"/>
              </a:solidFill>
              <a:prstDash val="solid"/>
              <a:headEnd type="none" w="med" len="med"/>
              <a:tailEnd type="none" w="med" len="med"/>
            </a:ln>
          </p:spPr>
        </p:sp>
        <p:sp>
          <p:nvSpPr>
            <p:cNvPr id="20492" name="Oval 26"/>
            <p:cNvSpPr/>
            <p:nvPr/>
          </p:nvSpPr>
          <p:spPr>
            <a:xfrm>
              <a:off x="2160" y="1344"/>
              <a:ext cx="192" cy="192"/>
            </a:xfrm>
            <a:prstGeom prst="ellipse">
              <a:avLst/>
            </a:prstGeom>
            <a:solidFill>
              <a:srgbClr val="FFFFFF"/>
            </a:solidFill>
            <a:ln w="28575" cap="flat" cmpd="sng">
              <a:solidFill>
                <a:srgbClr val="000000"/>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0493" name="Line 27"/>
            <p:cNvSpPr/>
            <p:nvPr/>
          </p:nvSpPr>
          <p:spPr>
            <a:xfrm>
              <a:off x="2256" y="1056"/>
              <a:ext cx="0" cy="782"/>
            </a:xfrm>
            <a:prstGeom prst="line">
              <a:avLst/>
            </a:prstGeom>
            <a:ln w="28575" cap="flat" cmpd="sng">
              <a:solidFill>
                <a:srgbClr val="000000"/>
              </a:solidFill>
              <a:prstDash val="solid"/>
              <a:headEnd type="none" w="med" len="med"/>
              <a:tailEnd type="none" w="med" len="med"/>
            </a:ln>
          </p:spPr>
        </p:sp>
        <p:sp>
          <p:nvSpPr>
            <p:cNvPr id="20494" name="Line 28"/>
            <p:cNvSpPr/>
            <p:nvPr/>
          </p:nvSpPr>
          <p:spPr>
            <a:xfrm>
              <a:off x="3120" y="1056"/>
              <a:ext cx="0" cy="790"/>
            </a:xfrm>
            <a:prstGeom prst="line">
              <a:avLst/>
            </a:prstGeom>
            <a:ln w="28575" cap="flat" cmpd="sng">
              <a:solidFill>
                <a:srgbClr val="000000"/>
              </a:solidFill>
              <a:prstDash val="solid"/>
              <a:headEnd type="none" w="med" len="med"/>
              <a:tailEnd type="none" w="med" len="med"/>
            </a:ln>
          </p:spPr>
        </p:sp>
        <p:sp>
          <p:nvSpPr>
            <p:cNvPr id="20495" name="Rectangle 29"/>
            <p:cNvSpPr/>
            <p:nvPr/>
          </p:nvSpPr>
          <p:spPr>
            <a:xfrm>
              <a:off x="2544" y="1008"/>
              <a:ext cx="187" cy="89"/>
            </a:xfrm>
            <a:prstGeom prst="rect">
              <a:avLst/>
            </a:prstGeom>
            <a:solidFill>
              <a:srgbClr val="FFFFFF"/>
            </a:solid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20496" name="Text Box 30"/>
            <p:cNvSpPr txBox="1"/>
            <p:nvPr/>
          </p:nvSpPr>
          <p:spPr>
            <a:xfrm>
              <a:off x="2784" y="1392"/>
              <a:ext cx="322" cy="290"/>
            </a:xfrm>
            <a:prstGeom prst="rect">
              <a:avLst/>
            </a:prstGeom>
            <a:noFill/>
            <a:ln w="28575">
              <a:noFill/>
            </a:ln>
          </p:spPr>
          <p:txBody>
            <a:bodyPr/>
            <a:p>
              <a:pPr algn="just" eaLnBrk="0" hangingPunct="0"/>
              <a:r>
                <a:rPr lang="en-US" altLang="zh-CN" sz="2400" b="1" dirty="0">
                  <a:latin typeface="Times New Roman" panose="02020603050405020304" pitchFamily="18" charset="0"/>
                </a:rPr>
                <a:t>D</a:t>
              </a:r>
              <a:endParaRPr lang="en-US" altLang="zh-CN" sz="2400" b="1" dirty="0">
                <a:latin typeface="Times New Roman" panose="02020603050405020304" pitchFamily="18" charset="0"/>
              </a:endParaRPr>
            </a:p>
          </p:txBody>
        </p:sp>
        <p:sp>
          <p:nvSpPr>
            <p:cNvPr id="20497" name="Text Box 31"/>
            <p:cNvSpPr txBox="1"/>
            <p:nvPr/>
          </p:nvSpPr>
          <p:spPr>
            <a:xfrm>
              <a:off x="3792" y="960"/>
              <a:ext cx="244" cy="877"/>
            </a:xfrm>
            <a:prstGeom prst="rect">
              <a:avLst/>
            </a:prstGeom>
            <a:noFill/>
            <a:ln w="28575">
              <a:noFill/>
            </a:ln>
          </p:spPr>
          <p:txBody>
            <a:bodyPr/>
            <a:p>
              <a:pPr algn="just" eaLnBrk="0" hangingPunct="0"/>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a:p>
              <a:pPr algn="just" eaLnBrk="0" hangingPunct="0"/>
              <a:endParaRPr lang="en-US" altLang="zh-CN" sz="2400" dirty="0">
                <a:latin typeface="宋体" panose="02010600030101010101" pitchFamily="2" charset="-122"/>
              </a:endParaRPr>
            </a:p>
            <a:p>
              <a:pPr algn="just" eaLnBrk="0" hangingPunct="0"/>
              <a:endParaRPr lang="en-US" altLang="zh-CN" sz="2400" dirty="0">
                <a:latin typeface="宋体" panose="02010600030101010101" pitchFamily="2" charset="-122"/>
              </a:endParaRPr>
            </a:p>
            <a:p>
              <a:pPr algn="just" eaLnBrk="0" hangingPunct="0"/>
              <a:r>
                <a:rPr lang="en-US" altLang="zh-CN" sz="2400" dirty="0">
                  <a:latin typeface="宋体" panose="02010600030101010101" pitchFamily="2" charset="-122"/>
                </a:rPr>
                <a:t>-</a:t>
              </a:r>
              <a:endParaRPr lang="en-US" altLang="zh-CN" sz="2400" dirty="0">
                <a:latin typeface="宋体" panose="02010600030101010101" pitchFamily="2" charset="-122"/>
              </a:endParaRPr>
            </a:p>
          </p:txBody>
        </p:sp>
        <p:sp>
          <p:nvSpPr>
            <p:cNvPr id="20498" name="Text Box 32"/>
            <p:cNvSpPr txBox="1"/>
            <p:nvPr/>
          </p:nvSpPr>
          <p:spPr>
            <a:xfrm>
              <a:off x="2016" y="1200"/>
              <a:ext cx="252" cy="454"/>
            </a:xfrm>
            <a:prstGeom prst="rect">
              <a:avLst/>
            </a:prstGeom>
            <a:noFill/>
            <a:ln w="28575">
              <a:noFill/>
            </a:ln>
          </p:spPr>
          <p:txBody>
            <a:bodyPr/>
            <a:p>
              <a:pPr algn="just" eaLnBrk="0" hangingPunct="0"/>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a:p>
              <a:pPr algn="just" eaLnBrk="0" hangingPunct="0"/>
              <a:r>
                <a:rPr lang="en-US" altLang="zh-CN" sz="2400" dirty="0">
                  <a:latin typeface="宋体" panose="02010600030101010101" pitchFamily="2" charset="-122"/>
                </a:rPr>
                <a:t>-</a:t>
              </a:r>
              <a:endParaRPr lang="en-US" altLang="zh-CN" sz="2400" dirty="0">
                <a:latin typeface="宋体" panose="02010600030101010101" pitchFamily="2" charset="-122"/>
              </a:endParaRPr>
            </a:p>
          </p:txBody>
        </p:sp>
        <p:sp>
          <p:nvSpPr>
            <p:cNvPr id="20499" name="Text Box 33"/>
            <p:cNvSpPr txBox="1"/>
            <p:nvPr/>
          </p:nvSpPr>
          <p:spPr>
            <a:xfrm>
              <a:off x="2496" y="720"/>
              <a:ext cx="322" cy="290"/>
            </a:xfrm>
            <a:prstGeom prst="rect">
              <a:avLst/>
            </a:prstGeom>
            <a:noFill/>
            <a:ln w="28575">
              <a:noFill/>
            </a:ln>
          </p:spPr>
          <p:txBody>
            <a:bodyPr/>
            <a:p>
              <a:pPr algn="just" eaLnBrk="0" hangingPunct="0"/>
              <a:r>
                <a:rPr lang="en-US" altLang="zh-CN" sz="2400" b="1" i="1" dirty="0">
                  <a:latin typeface="Times New Roman" panose="02020603050405020304" pitchFamily="18" charset="0"/>
                </a:rPr>
                <a:t>R</a:t>
              </a:r>
              <a:endParaRPr lang="en-US" altLang="zh-CN" sz="2400" b="1" i="1" dirty="0">
                <a:latin typeface="Times New Roman" panose="02020603050405020304" pitchFamily="18" charset="0"/>
              </a:endParaRPr>
            </a:p>
          </p:txBody>
        </p:sp>
        <p:sp>
          <p:nvSpPr>
            <p:cNvPr id="20500" name="Line 34"/>
            <p:cNvSpPr/>
            <p:nvPr/>
          </p:nvSpPr>
          <p:spPr>
            <a:xfrm>
              <a:off x="3682" y="1050"/>
              <a:ext cx="0" cy="790"/>
            </a:xfrm>
            <a:prstGeom prst="line">
              <a:avLst/>
            </a:prstGeom>
            <a:ln w="28575" cap="flat" cmpd="sng">
              <a:solidFill>
                <a:srgbClr val="000000"/>
              </a:solidFill>
              <a:prstDash val="solid"/>
              <a:headEnd type="none" w="med" len="med"/>
              <a:tailEnd type="none" w="med" len="med"/>
            </a:ln>
          </p:spPr>
        </p:sp>
        <p:sp>
          <p:nvSpPr>
            <p:cNvPr id="20501" name="Text Box 35"/>
            <p:cNvSpPr txBox="1"/>
            <p:nvPr/>
          </p:nvSpPr>
          <p:spPr>
            <a:xfrm>
              <a:off x="3312" y="1344"/>
              <a:ext cx="336" cy="288"/>
            </a:xfrm>
            <a:prstGeom prst="rect">
              <a:avLst/>
            </a:prstGeom>
            <a:noFill/>
            <a:ln w="28575">
              <a:noFill/>
            </a:ln>
          </p:spPr>
          <p:txBody>
            <a:bodyPr/>
            <a:p>
              <a:pPr algn="just" eaLnBrk="0" hangingPunct="0"/>
              <a:r>
                <a:rPr lang="en-US" altLang="zh-CN" sz="2400" b="1" i="1" dirty="0">
                  <a:latin typeface="Times New Roman" panose="02020603050405020304" pitchFamily="18" charset="0"/>
                </a:rPr>
                <a:t>R</a:t>
              </a:r>
              <a:r>
                <a:rPr lang="en-US" altLang="zh-CN" sz="2400" baseline="-25000" dirty="0">
                  <a:latin typeface="Times New Roman" panose="02020603050405020304" pitchFamily="18" charset="0"/>
                </a:rPr>
                <a:t>L</a:t>
              </a:r>
              <a:endParaRPr lang="en-US" altLang="zh-CN" sz="2400" dirty="0">
                <a:latin typeface="Times New Roman" panose="02020603050405020304" pitchFamily="18" charset="0"/>
              </a:endParaRPr>
            </a:p>
          </p:txBody>
        </p:sp>
        <p:sp>
          <p:nvSpPr>
            <p:cNvPr id="20502" name="Text Box 36"/>
            <p:cNvSpPr txBox="1"/>
            <p:nvPr/>
          </p:nvSpPr>
          <p:spPr>
            <a:xfrm>
              <a:off x="3312" y="1056"/>
              <a:ext cx="321" cy="289"/>
            </a:xfrm>
            <a:prstGeom prst="rect">
              <a:avLst/>
            </a:prstGeom>
            <a:noFill/>
            <a:ln w="28575">
              <a:noFill/>
            </a:ln>
          </p:spPr>
          <p:txBody>
            <a:bodyPr/>
            <a:p>
              <a:pPr algn="just" eaLnBrk="0" hangingPunct="0"/>
              <a:r>
                <a:rPr lang="en-US" altLang="zh-CN" sz="2400" b="1" i="1" dirty="0">
                  <a:latin typeface="Times New Roman" panose="02020603050405020304" pitchFamily="18" charset="0"/>
                </a:rPr>
                <a:t>I</a:t>
              </a:r>
              <a:r>
                <a:rPr lang="en-US" altLang="zh-CN" sz="2400" b="1" baseline="-25000" dirty="0">
                  <a:latin typeface="Times New Roman" panose="02020603050405020304" pitchFamily="18" charset="0"/>
                </a:rPr>
                <a:t>L</a:t>
              </a:r>
              <a:endParaRPr lang="en-US" altLang="zh-CN" sz="2400" b="1" dirty="0">
                <a:latin typeface="Times New Roman" panose="02020603050405020304" pitchFamily="18" charset="0"/>
              </a:endParaRPr>
            </a:p>
          </p:txBody>
        </p:sp>
        <p:sp>
          <p:nvSpPr>
            <p:cNvPr id="20503" name="Text Box 37"/>
            <p:cNvSpPr txBox="1"/>
            <p:nvPr/>
          </p:nvSpPr>
          <p:spPr>
            <a:xfrm>
              <a:off x="1824" y="1296"/>
              <a:ext cx="321" cy="290"/>
            </a:xfrm>
            <a:prstGeom prst="rect">
              <a:avLst/>
            </a:prstGeom>
            <a:noFill/>
            <a:ln w="28575">
              <a:noFill/>
            </a:ln>
          </p:spPr>
          <p:txBody>
            <a:bodyPr/>
            <a:p>
              <a:pPr algn="just" eaLnBrk="0" hangingPunct="0"/>
              <a:r>
                <a:rPr lang="en-US" altLang="zh-CN" sz="2400" b="1" i="1" dirty="0">
                  <a:latin typeface="Times New Roman" panose="02020603050405020304" pitchFamily="18" charset="0"/>
                </a:rPr>
                <a:t>V</a:t>
              </a:r>
              <a:r>
                <a:rPr lang="en-US" altLang="zh-CN" sz="2400" b="1" baseline="-25000" dirty="0">
                  <a:latin typeface="Times New Roman" panose="02020603050405020304" pitchFamily="18" charset="0"/>
                </a:rPr>
                <a:t>I</a:t>
              </a:r>
              <a:endParaRPr lang="en-US" altLang="zh-CN" sz="2400" b="1" dirty="0">
                <a:latin typeface="Times New Roman" panose="02020603050405020304" pitchFamily="18" charset="0"/>
              </a:endParaRPr>
            </a:p>
          </p:txBody>
        </p:sp>
        <p:sp>
          <p:nvSpPr>
            <p:cNvPr id="20504" name="Text Box 38"/>
            <p:cNvSpPr txBox="1"/>
            <p:nvPr/>
          </p:nvSpPr>
          <p:spPr>
            <a:xfrm>
              <a:off x="3744" y="1296"/>
              <a:ext cx="432" cy="288"/>
            </a:xfrm>
            <a:prstGeom prst="rect">
              <a:avLst/>
            </a:prstGeom>
            <a:noFill/>
            <a:ln w="28575">
              <a:noFill/>
            </a:ln>
          </p:spPr>
          <p:txBody>
            <a:bodyPr/>
            <a:p>
              <a:pPr algn="just" eaLnBrk="0" hangingPunct="0"/>
              <a:r>
                <a:rPr lang="en-US" altLang="zh-CN" sz="2400" b="1" i="1" dirty="0">
                  <a:latin typeface="Times New Roman" panose="02020603050405020304" pitchFamily="18" charset="0"/>
                </a:rPr>
                <a:t>V</a:t>
              </a:r>
              <a:r>
                <a:rPr lang="en-US" altLang="zh-CN" sz="2400" b="1" baseline="-25000" dirty="0">
                  <a:latin typeface="Times New Roman" panose="02020603050405020304" pitchFamily="18" charset="0"/>
                </a:rPr>
                <a:t>O</a:t>
              </a:r>
              <a:endParaRPr lang="en-US" altLang="zh-CN" sz="2400" b="1" dirty="0">
                <a:latin typeface="Times New Roman" panose="02020603050405020304" pitchFamily="18" charset="0"/>
              </a:endParaRPr>
            </a:p>
          </p:txBody>
        </p:sp>
        <p:sp>
          <p:nvSpPr>
            <p:cNvPr id="20505" name="Rectangle 39"/>
            <p:cNvSpPr/>
            <p:nvPr/>
          </p:nvSpPr>
          <p:spPr>
            <a:xfrm>
              <a:off x="3648" y="1339"/>
              <a:ext cx="78" cy="171"/>
            </a:xfrm>
            <a:prstGeom prst="rect">
              <a:avLst/>
            </a:prstGeom>
            <a:solidFill>
              <a:srgbClr val="FFFFFF"/>
            </a:solidFill>
            <a:ln w="28575"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20506" name="Line 40"/>
            <p:cNvSpPr/>
            <p:nvPr/>
          </p:nvSpPr>
          <p:spPr>
            <a:xfrm>
              <a:off x="3600" y="1104"/>
              <a:ext cx="0" cy="209"/>
            </a:xfrm>
            <a:prstGeom prst="line">
              <a:avLst/>
            </a:prstGeom>
            <a:ln w="28575" cap="flat" cmpd="sng">
              <a:solidFill>
                <a:srgbClr val="FF0000"/>
              </a:solidFill>
              <a:prstDash val="solid"/>
              <a:headEnd type="none" w="med" len="med"/>
              <a:tailEnd type="triangle" w="sm" len="sm"/>
            </a:ln>
          </p:spPr>
        </p:sp>
        <p:sp>
          <p:nvSpPr>
            <p:cNvPr id="20507" name="Line 41"/>
            <p:cNvSpPr/>
            <p:nvPr/>
          </p:nvSpPr>
          <p:spPr>
            <a:xfrm>
              <a:off x="3024" y="1104"/>
              <a:ext cx="0" cy="210"/>
            </a:xfrm>
            <a:prstGeom prst="line">
              <a:avLst/>
            </a:prstGeom>
            <a:ln w="28575" cap="flat" cmpd="sng">
              <a:solidFill>
                <a:srgbClr val="FF0000"/>
              </a:solidFill>
              <a:prstDash val="solid"/>
              <a:headEnd type="none" w="med" len="med"/>
              <a:tailEnd type="triangle" w="sm" len="sm"/>
            </a:ln>
          </p:spPr>
        </p:sp>
        <p:sp>
          <p:nvSpPr>
            <p:cNvPr id="20508" name="Text Box 42"/>
            <p:cNvSpPr txBox="1"/>
            <p:nvPr/>
          </p:nvSpPr>
          <p:spPr>
            <a:xfrm>
              <a:off x="2784" y="1056"/>
              <a:ext cx="321" cy="289"/>
            </a:xfrm>
            <a:prstGeom prst="rect">
              <a:avLst/>
            </a:prstGeom>
            <a:noFill/>
            <a:ln w="28575">
              <a:noFill/>
            </a:ln>
          </p:spPr>
          <p:txBody>
            <a:bodyPr/>
            <a:p>
              <a:pPr algn="just" eaLnBrk="0" hangingPunct="0"/>
              <a:r>
                <a:rPr lang="en-US" altLang="zh-CN" sz="2400" b="1" i="1" dirty="0">
                  <a:latin typeface="Times New Roman" panose="02020603050405020304" pitchFamily="18" charset="0"/>
                </a:rPr>
                <a:t>I</a:t>
              </a:r>
              <a:r>
                <a:rPr lang="en-US" altLang="zh-CN" sz="2400" b="1" baseline="-25000" dirty="0">
                  <a:latin typeface="Times New Roman" panose="02020603050405020304" pitchFamily="18" charset="0"/>
                </a:rPr>
                <a:t>Z</a:t>
              </a:r>
              <a:endParaRPr lang="en-US" altLang="zh-CN" sz="2400" b="1" dirty="0">
                <a:latin typeface="Times New Roman" panose="02020603050405020304" pitchFamily="18" charset="0"/>
              </a:endParaRPr>
            </a:p>
          </p:txBody>
        </p:sp>
        <p:sp>
          <p:nvSpPr>
            <p:cNvPr id="20509" name="Line 43"/>
            <p:cNvSpPr/>
            <p:nvPr/>
          </p:nvSpPr>
          <p:spPr>
            <a:xfrm>
              <a:off x="2544" y="1152"/>
              <a:ext cx="220" cy="0"/>
            </a:xfrm>
            <a:prstGeom prst="line">
              <a:avLst/>
            </a:prstGeom>
            <a:ln w="28575" cap="flat" cmpd="sng">
              <a:solidFill>
                <a:srgbClr val="FF0000"/>
              </a:solidFill>
              <a:prstDash val="solid"/>
              <a:headEnd type="none" w="med" len="med"/>
              <a:tailEnd type="triangle" w="sm" len="sm"/>
            </a:ln>
          </p:spPr>
        </p:sp>
        <p:sp>
          <p:nvSpPr>
            <p:cNvPr id="20510" name="Text Box 44"/>
            <p:cNvSpPr txBox="1"/>
            <p:nvPr/>
          </p:nvSpPr>
          <p:spPr>
            <a:xfrm>
              <a:off x="2352" y="1056"/>
              <a:ext cx="321" cy="289"/>
            </a:xfrm>
            <a:prstGeom prst="rect">
              <a:avLst/>
            </a:prstGeom>
            <a:noFill/>
            <a:ln w="28575">
              <a:noFill/>
            </a:ln>
          </p:spPr>
          <p:txBody>
            <a:bodyPr/>
            <a:p>
              <a:pPr algn="just" eaLnBrk="0" hangingPunct="0"/>
              <a:r>
                <a:rPr lang="en-US" altLang="zh-CN" sz="2400" b="1" i="1" dirty="0">
                  <a:latin typeface="Times New Roman" panose="02020603050405020304" pitchFamily="18" charset="0"/>
                </a:rPr>
                <a:t>I</a:t>
              </a:r>
              <a:endParaRPr lang="en-US" altLang="zh-CN" sz="2400" b="1" i="1" dirty="0">
                <a:latin typeface="Times New Roman" panose="02020603050405020304" pitchFamily="18" charset="0"/>
              </a:endParaRPr>
            </a:p>
          </p:txBody>
        </p:sp>
        <p:sp>
          <p:nvSpPr>
            <p:cNvPr id="20511" name="Line 45"/>
            <p:cNvSpPr/>
            <p:nvPr/>
          </p:nvSpPr>
          <p:spPr>
            <a:xfrm>
              <a:off x="2256" y="1824"/>
              <a:ext cx="1440" cy="0"/>
            </a:xfrm>
            <a:prstGeom prst="line">
              <a:avLst/>
            </a:prstGeom>
            <a:ln w="25400" cap="flat" cmpd="sng">
              <a:solidFill>
                <a:schemeClr val="tx1"/>
              </a:solidFill>
              <a:prstDash val="solid"/>
              <a:headEnd type="none" w="med" len="med"/>
              <a:tailEnd type="none" w="med" len="med"/>
            </a:ln>
          </p:spPr>
        </p:sp>
        <p:grpSp>
          <p:nvGrpSpPr>
            <p:cNvPr id="20512" name="Group 46"/>
            <p:cNvGrpSpPr/>
            <p:nvPr/>
          </p:nvGrpSpPr>
          <p:grpSpPr>
            <a:xfrm>
              <a:off x="3024" y="1344"/>
              <a:ext cx="192" cy="240"/>
              <a:chOff x="4464" y="1392"/>
              <a:chExt cx="240" cy="240"/>
            </a:xfrm>
          </p:grpSpPr>
          <p:sp>
            <p:nvSpPr>
              <p:cNvPr id="20513" name="Line 47"/>
              <p:cNvSpPr/>
              <p:nvPr/>
            </p:nvSpPr>
            <p:spPr>
              <a:xfrm rot="5428916">
                <a:off x="4577" y="1326"/>
                <a:ext cx="0" cy="227"/>
              </a:xfrm>
              <a:prstGeom prst="line">
                <a:avLst/>
              </a:prstGeom>
              <a:ln w="28575" cap="flat" cmpd="sng">
                <a:solidFill>
                  <a:schemeClr val="tx1"/>
                </a:solidFill>
                <a:prstDash val="solid"/>
                <a:headEnd type="none" w="med" len="med"/>
                <a:tailEnd type="none" w="med" len="med"/>
              </a:ln>
            </p:spPr>
          </p:sp>
          <p:sp>
            <p:nvSpPr>
              <p:cNvPr id="20514" name="Line 48"/>
              <p:cNvSpPr/>
              <p:nvPr/>
            </p:nvSpPr>
            <p:spPr>
              <a:xfrm>
                <a:off x="4704" y="1440"/>
                <a:ext cx="0" cy="71"/>
              </a:xfrm>
              <a:prstGeom prst="line">
                <a:avLst/>
              </a:prstGeom>
              <a:ln w="28575" cap="flat" cmpd="sng">
                <a:solidFill>
                  <a:schemeClr val="tx1"/>
                </a:solidFill>
                <a:prstDash val="solid"/>
                <a:headEnd type="none" w="med" len="med"/>
                <a:tailEnd type="none" w="med" len="med"/>
              </a:ln>
            </p:spPr>
          </p:sp>
          <p:sp>
            <p:nvSpPr>
              <p:cNvPr id="20515" name="Line 49"/>
              <p:cNvSpPr/>
              <p:nvPr/>
            </p:nvSpPr>
            <p:spPr>
              <a:xfrm>
                <a:off x="4464" y="1392"/>
                <a:ext cx="0" cy="60"/>
              </a:xfrm>
              <a:prstGeom prst="line">
                <a:avLst/>
              </a:prstGeom>
              <a:ln w="28575" cap="flat" cmpd="sng">
                <a:solidFill>
                  <a:schemeClr val="tx1"/>
                </a:solidFill>
                <a:prstDash val="solid"/>
                <a:headEnd type="none" w="med" len="med"/>
                <a:tailEnd type="none" w="med" len="med"/>
              </a:ln>
            </p:spPr>
          </p:sp>
          <p:sp>
            <p:nvSpPr>
              <p:cNvPr id="20516" name="AutoShape 50"/>
              <p:cNvSpPr/>
              <p:nvPr/>
            </p:nvSpPr>
            <p:spPr>
              <a:xfrm>
                <a:off x="4464" y="1440"/>
                <a:ext cx="240" cy="192"/>
              </a:xfrm>
              <a:prstGeom prst="flowChartExtract">
                <a:avLst/>
              </a:prstGeom>
              <a:noFill/>
              <a:ln w="25400"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sp>
        <p:nvSpPr>
          <p:cNvPr id="10" name="Rectangle 14"/>
          <p:cNvSpPr>
            <a:spLocks noChangeArrowheads="1"/>
          </p:cNvSpPr>
          <p:nvPr/>
        </p:nvSpPr>
        <p:spPr bwMode="auto">
          <a:xfrm>
            <a:off x="2139315" y="4436110"/>
            <a:ext cx="6826885" cy="607695"/>
          </a:xfrm>
          <a:prstGeom prst="rect">
            <a:avLst/>
          </a:prstGeom>
          <a:noFill/>
          <a:ln w="25400">
            <a:noFill/>
            <a:miter lim="800000"/>
          </a:ln>
          <a:effectLst/>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defRPr/>
            </a:pPr>
            <a:r>
              <a:rPr lang="zh-CN" altLang="en-US" sz="2800" b="1" dirty="0">
                <a:solidFill>
                  <a:srgbClr val="0033CC"/>
                </a:solidFill>
                <a:latin typeface="Times New Roman" panose="02020603050405020304" pitchFamily="18" charset="0"/>
                <a:sym typeface="+mn-ea"/>
              </a:rPr>
              <a:t>电源电压波动</a:t>
            </a:r>
            <a:r>
              <a:rPr lang="en-US" altLang="zh-CN" sz="2800" b="1">
                <a:solidFill>
                  <a:srgbClr val="0033CC"/>
                </a:solidFill>
                <a:latin typeface="Times New Roman" panose="02020603050405020304" pitchFamily="18" charset="0"/>
                <a:sym typeface="+mn-ea"/>
              </a:rPr>
              <a:t>V</a:t>
            </a:r>
            <a:r>
              <a:rPr lang="en-US" altLang="zh-CN" sz="2800" b="1" baseline="-25000">
                <a:solidFill>
                  <a:srgbClr val="0033CC"/>
                </a:solidFill>
                <a:latin typeface="Times New Roman" panose="02020603050405020304" pitchFamily="18" charset="0"/>
                <a:sym typeface="+mn-ea"/>
              </a:rPr>
              <a:t>I</a:t>
            </a:r>
            <a:r>
              <a:rPr lang="zh-CN" altLang="en-US" sz="2800" b="1" dirty="0">
                <a:solidFill>
                  <a:srgbClr val="0033CC"/>
                </a:solidFill>
                <a:latin typeface="Times New Roman" panose="02020603050405020304" pitchFamily="18" charset="0"/>
                <a:sym typeface="+mn-ea"/>
              </a:rPr>
              <a:t>增加，</a:t>
            </a:r>
            <a:r>
              <a:rPr lang="zh-CN" altLang="en-US" sz="2600" b="1" dirty="0">
                <a:solidFill>
                  <a:srgbClr val="0033CC"/>
                </a:solidFill>
                <a:latin typeface="Times New Roman" panose="02020603050405020304" pitchFamily="18" charset="0"/>
                <a:sym typeface="+mn-ea"/>
              </a:rPr>
              <a:t>使</a:t>
            </a: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O</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 </a:t>
            </a:r>
            <a:r>
              <a:rPr kumimoji="1" lang="en-US" altLang="zh-CN" sz="26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 </a:t>
            </a: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Z</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a:t>
            </a:r>
            <a:r>
              <a:rPr kumimoji="1" lang="en-US" altLang="zh-CN" sz="26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  </a:t>
            </a: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 </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a:t>
            </a:r>
            <a:endPar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endParaRPr>
          </a:p>
        </p:txBody>
      </p:sp>
      <p:sp>
        <p:nvSpPr>
          <p:cNvPr id="11" name="Rectangle 15"/>
          <p:cNvSpPr>
            <a:spLocks noChangeArrowheads="1"/>
          </p:cNvSpPr>
          <p:nvPr/>
        </p:nvSpPr>
        <p:spPr bwMode="auto">
          <a:xfrm>
            <a:off x="351473" y="3454718"/>
            <a:ext cx="8001000" cy="604838"/>
          </a:xfrm>
          <a:prstGeom prst="rect">
            <a:avLst/>
          </a:prstGeom>
          <a:noFill/>
          <a:ln w="25400">
            <a:noFill/>
            <a:miter lim="800000"/>
          </a:ln>
          <a:effectLst/>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限流电阻 </a:t>
            </a:r>
            <a:r>
              <a:rPr kumimoji="1" lang="en-US" altLang="zh-CN" sz="2800" b="1" i="1"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R</a:t>
            </a: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保证稳压管工作在 </a:t>
            </a:r>
            <a:r>
              <a:rPr kumimoji="1" lang="en-US" altLang="zh-CN" sz="2800" b="1" i="1"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800" b="1" i="0" u="none" strike="noStrike" kern="1200" cap="none" spc="0" normalizeH="0" baseline="-3000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Zmin</a:t>
            </a:r>
            <a:r>
              <a:rPr kumimoji="1" lang="en-US" altLang="zh-CN"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 </a:t>
            </a:r>
            <a:r>
              <a:rPr kumimoji="1" lang="en-US" altLang="zh-CN" sz="2800" b="1" i="1"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800" b="1" i="0" u="none" strike="noStrike" kern="1200" cap="none" spc="0" normalizeH="0" baseline="-3000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Zmax</a:t>
            </a:r>
            <a:r>
              <a:rPr kumimoji="1" lang="en-US" altLang="zh-CN"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之间</a:t>
            </a:r>
            <a:endParaRPr kumimoji="1"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2" name="Rectangle 16"/>
          <p:cNvSpPr>
            <a:spLocks noChangeArrowheads="1"/>
          </p:cNvSpPr>
          <p:nvPr/>
        </p:nvSpPr>
        <p:spPr bwMode="auto">
          <a:xfrm>
            <a:off x="324485" y="4436110"/>
            <a:ext cx="2133600" cy="604838"/>
          </a:xfrm>
          <a:prstGeom prst="rect">
            <a:avLst/>
          </a:prstGeom>
          <a:noFill/>
          <a:ln w="25400">
            <a:noFill/>
            <a:miter lim="800000"/>
          </a:ln>
          <a:effectLst/>
        </p:spPr>
        <p:txBody>
          <a:bodyPr>
            <a:spAutoFit/>
          </a:bodyPr>
          <a:lstStyle/>
          <a:p>
            <a:pPr marL="0" marR="0" lvl="0" indent="0" algn="just" defTabSz="914400" rtl="0" eaLnBrk="0" fontAlgn="base" latinLnBrk="0" hangingPunct="0">
              <a:lnSpc>
                <a:spcPct val="12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66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稳压原理：</a:t>
            </a:r>
            <a:r>
              <a:rPr kumimoji="1" lang="zh-CN" altLang="en-US" sz="2800" b="1" i="0" u="none" strike="noStrike" kern="1200" cap="none" spc="0" normalizeH="0" baseline="-30000" noProof="0">
                <a:ln>
                  <a:noFill/>
                </a:ln>
                <a:solidFill>
                  <a:srgbClr val="0066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1" lang="zh-CN" altLang="en-US" sz="2800" b="1" i="0" u="none" strike="noStrike" kern="1200" cap="none" spc="0" normalizeH="0" baseline="-30000" noProof="0">
              <a:ln>
                <a:noFill/>
              </a:ln>
              <a:solidFill>
                <a:srgbClr val="0066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13" name="Group 17"/>
          <p:cNvGrpSpPr/>
          <p:nvPr/>
        </p:nvGrpSpPr>
        <p:grpSpPr>
          <a:xfrm>
            <a:off x="5356860" y="5301298"/>
            <a:ext cx="3048000" cy="590550"/>
            <a:chOff x="1056" y="1632"/>
            <a:chExt cx="1920" cy="372"/>
          </a:xfrm>
        </p:grpSpPr>
        <p:grpSp>
          <p:nvGrpSpPr>
            <p:cNvPr id="14" name="Group 18"/>
            <p:cNvGrpSpPr/>
            <p:nvPr/>
          </p:nvGrpSpPr>
          <p:grpSpPr>
            <a:xfrm>
              <a:off x="2496" y="1632"/>
              <a:ext cx="480" cy="240"/>
              <a:chOff x="2496" y="1632"/>
              <a:chExt cx="480" cy="192"/>
            </a:xfrm>
          </p:grpSpPr>
          <p:sp>
            <p:nvSpPr>
              <p:cNvPr id="15" name="Line 19"/>
              <p:cNvSpPr/>
              <p:nvPr/>
            </p:nvSpPr>
            <p:spPr>
              <a:xfrm>
                <a:off x="2976" y="1632"/>
                <a:ext cx="0" cy="192"/>
              </a:xfrm>
              <a:prstGeom prst="line">
                <a:avLst/>
              </a:prstGeom>
              <a:ln w="25400" cap="flat" cmpd="sng">
                <a:solidFill>
                  <a:srgbClr val="FF0000"/>
                </a:solidFill>
                <a:prstDash val="solid"/>
                <a:headEnd type="none" w="med" len="med"/>
                <a:tailEnd type="none" w="med" len="med"/>
              </a:ln>
            </p:spPr>
          </p:sp>
          <p:sp>
            <p:nvSpPr>
              <p:cNvPr id="16" name="Line 20"/>
              <p:cNvSpPr/>
              <p:nvPr/>
            </p:nvSpPr>
            <p:spPr>
              <a:xfrm flipH="1">
                <a:off x="2496" y="1824"/>
                <a:ext cx="480" cy="0"/>
              </a:xfrm>
              <a:prstGeom prst="line">
                <a:avLst/>
              </a:prstGeom>
              <a:ln w="25400" cap="flat" cmpd="sng">
                <a:solidFill>
                  <a:srgbClr val="FF0000"/>
                </a:solidFill>
                <a:prstDash val="solid"/>
                <a:headEnd type="none" w="med" len="med"/>
                <a:tailEnd type="triangle" w="med" len="med"/>
              </a:ln>
            </p:spPr>
          </p:sp>
        </p:grpSp>
        <p:sp>
          <p:nvSpPr>
            <p:cNvPr id="17" name="Rectangle 21"/>
            <p:cNvSpPr>
              <a:spLocks noChangeArrowheads="1"/>
            </p:cNvSpPr>
            <p:nvPr/>
          </p:nvSpPr>
          <p:spPr bwMode="auto">
            <a:xfrm>
              <a:off x="1056" y="1696"/>
              <a:ext cx="1265" cy="308"/>
            </a:xfrm>
            <a:prstGeom prst="rect">
              <a:avLst/>
            </a:prstGeom>
            <a:noFill/>
            <a:ln w="25400">
              <a:noFill/>
              <a:miter lim="800000"/>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O</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楷体_GB2312" pitchFamily="49" charset="-122"/>
                  <a:ea typeface="楷体_GB2312" pitchFamily="49" charset="-122"/>
                  <a:cs typeface="+mn-cs"/>
                  <a:sym typeface="Symbol" panose="05050102010706020507" pitchFamily="18" charset="2"/>
                </a:rPr>
                <a:t></a:t>
              </a:r>
              <a:r>
                <a:rPr kumimoji="1" lang="en-US" altLang="zh-CN" sz="2600" b="1" i="0" u="none" strike="noStrike" kern="1200" cap="none" spc="0" normalizeH="0" baseline="0" noProof="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sym typeface="Symbol" panose="05050102010706020507" pitchFamily="18" charset="2"/>
                </a:rPr>
                <a:t>  </a:t>
              </a: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rPr>
                <a:t>R</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楷体_GB2312" pitchFamily="49" charset="-122"/>
                  <a:ea typeface="楷体_GB2312" pitchFamily="49" charset="-122"/>
                  <a:cs typeface="+mn-cs"/>
                  <a:sym typeface="Symbol" panose="05050102010706020507" pitchFamily="18" charset="2"/>
                </a:rPr>
                <a:t></a:t>
              </a:r>
              <a:endPar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楷体_GB2312" pitchFamily="49" charset="-122"/>
                <a:ea typeface="楷体_GB2312" pitchFamily="49" charset="-122"/>
                <a:cs typeface="+mn-cs"/>
                <a:sym typeface="Symbol" panose="05050102010706020507" pitchFamily="18" charset="2"/>
              </a:endParaRPr>
            </a:p>
          </p:txBody>
        </p:sp>
      </p:grpSp>
      <p:sp>
        <p:nvSpPr>
          <p:cNvPr id="18" name="Rectangle 22"/>
          <p:cNvSpPr>
            <a:spLocks noChangeArrowheads="1"/>
          </p:cNvSpPr>
          <p:nvPr/>
        </p:nvSpPr>
        <p:spPr bwMode="auto">
          <a:xfrm>
            <a:off x="2218055" y="5779135"/>
            <a:ext cx="1752600" cy="568325"/>
          </a:xfrm>
          <a:prstGeom prst="rect">
            <a:avLst/>
          </a:prstGeom>
          <a:noFill/>
          <a:ln w="25400">
            <a:noFill/>
            <a:miter lim="800000"/>
          </a:ln>
          <a:effectLst/>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defRPr/>
            </a:pP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O </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Z</a:t>
            </a:r>
            <a:endPar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9" name="Rectangle 23"/>
          <p:cNvSpPr>
            <a:spLocks noChangeArrowheads="1"/>
          </p:cNvSpPr>
          <p:nvPr/>
        </p:nvSpPr>
        <p:spPr bwMode="auto">
          <a:xfrm>
            <a:off x="375920" y="5779135"/>
            <a:ext cx="2057400" cy="607695"/>
          </a:xfrm>
          <a:prstGeom prst="rect">
            <a:avLst/>
          </a:prstGeom>
          <a:noFill/>
          <a:ln w="25400">
            <a:noFill/>
            <a:miter lim="800000"/>
          </a:ln>
          <a:effectLst/>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输出电压：</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3" name="Group 11"/>
          <p:cNvGrpSpPr/>
          <p:nvPr/>
        </p:nvGrpSpPr>
        <p:grpSpPr>
          <a:xfrm>
            <a:off x="5257800" y="62865"/>
            <a:ext cx="3708400" cy="3392170"/>
            <a:chOff x="2976" y="1488"/>
            <a:chExt cx="2784" cy="2448"/>
          </a:xfrm>
        </p:grpSpPr>
        <p:graphicFrame>
          <p:nvGraphicFramePr>
            <p:cNvPr id="66570" name="Object 12"/>
            <p:cNvGraphicFramePr/>
            <p:nvPr/>
          </p:nvGraphicFramePr>
          <p:xfrm>
            <a:off x="2976" y="1536"/>
            <a:ext cx="2784" cy="2399"/>
          </p:xfrm>
          <a:graphic>
            <a:graphicData uri="http://schemas.openxmlformats.org/presentationml/2006/ole">
              <mc:AlternateContent xmlns:mc="http://schemas.openxmlformats.org/markup-compatibility/2006">
                <mc:Choice xmlns:v="urn:schemas-microsoft-com:vml" Requires="v">
                  <p:oleObj spid="_x0000_s3090" name="" r:id="rId1" imgW="1838325" imgH="1276350" progId="Paint.Picture">
                    <p:embed/>
                  </p:oleObj>
                </mc:Choice>
                <mc:Fallback>
                  <p:oleObj name="" r:id="rId1" imgW="1838325" imgH="1276350" progId="Paint.Picture">
                    <p:embed/>
                    <p:pic>
                      <p:nvPicPr>
                        <p:cNvPr id="0" name="图片 3089"/>
                        <p:cNvPicPr/>
                        <p:nvPr/>
                      </p:nvPicPr>
                      <p:blipFill>
                        <a:blip r:embed="rId2"/>
                        <a:stretch>
                          <a:fillRect/>
                        </a:stretch>
                      </p:blipFill>
                      <p:spPr>
                        <a:xfrm>
                          <a:off x="2976" y="1536"/>
                          <a:ext cx="2784" cy="2399"/>
                        </a:xfrm>
                        <a:prstGeom prst="rect">
                          <a:avLst/>
                        </a:prstGeom>
                        <a:noFill/>
                        <a:ln w="38100">
                          <a:noFill/>
                          <a:miter/>
                        </a:ln>
                      </p:spPr>
                    </p:pic>
                  </p:oleObj>
                </mc:Fallback>
              </mc:AlternateContent>
            </a:graphicData>
          </a:graphic>
        </p:graphicFrame>
        <p:pic>
          <p:nvPicPr>
            <p:cNvPr id="66571" name="Picture 13"/>
            <p:cNvPicPr>
              <a:picLocks noChangeAspect="1"/>
            </p:cNvPicPr>
            <p:nvPr/>
          </p:nvPicPr>
          <p:blipFill>
            <a:blip r:embed="rId3"/>
            <a:stretch>
              <a:fillRect/>
            </a:stretch>
          </p:blipFill>
          <p:spPr>
            <a:xfrm>
              <a:off x="3216" y="1488"/>
              <a:ext cx="2316" cy="2448"/>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vertical)">
                                      <p:cBhvr>
                                        <p:cTn id="32" dur="500"/>
                                        <p:tgtEl>
                                          <p:spTgt spid="19"/>
                                        </p:tgtEl>
                                      </p:cBhvr>
                                    </p:animEffect>
                                  </p:childTnLst>
                                </p:cTn>
                              </p:par>
                            </p:childTnLst>
                          </p:cTn>
                        </p:par>
                        <p:par>
                          <p:cTn id="33" fill="hold">
                            <p:stCondLst>
                              <p:cond delay="500"/>
                            </p:stCondLst>
                            <p:childTnLst>
                              <p:par>
                                <p:cTn id="34" presetID="3" presetClass="entr" presetSubtype="5" fill="hold" grpId="0" nodeType="after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blinds(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linds(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8" grpId="0" bldLvl="0" animBg="1"/>
      <p:bldP spid="19"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 Box 2"/>
          <p:cNvSpPr txBox="1"/>
          <p:nvPr/>
        </p:nvSpPr>
        <p:spPr>
          <a:xfrm>
            <a:off x="539750" y="150337"/>
            <a:ext cx="4191000" cy="681990"/>
          </a:xfrm>
          <a:prstGeom prst="rect">
            <a:avLst/>
          </a:prstGeom>
          <a:noFill/>
          <a:ln w="9525">
            <a:noFill/>
          </a:ln>
        </p:spPr>
        <p:txBody>
          <a:bodyPr anchor="ctr" anchorCtr="0">
            <a:spAutoFit/>
          </a:bodyPr>
          <a:p>
            <a:pPr eaLnBrk="0" hangingPunct="0">
              <a:lnSpc>
                <a:spcPct val="120000"/>
              </a:lnSpc>
            </a:pPr>
            <a:r>
              <a:rPr lang="en-US" altLang="zh-CN" sz="3200" dirty="0">
                <a:latin typeface="黑体" panose="02010609060101010101" pitchFamily="2" charset="-122"/>
                <a:ea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rPr>
              <a:t>稳压二极管电路</a:t>
            </a:r>
            <a:endParaRPr lang="zh-CN" altLang="en-US" sz="3200" b="1" dirty="0">
              <a:solidFill>
                <a:srgbClr val="0000FF"/>
              </a:solidFill>
              <a:latin typeface="黑体" panose="02010609060101010101" pitchFamily="2" charset="-122"/>
              <a:ea typeface="黑体" panose="02010609060101010101" pitchFamily="2" charset="-122"/>
            </a:endParaRPr>
          </a:p>
        </p:txBody>
      </p:sp>
      <p:sp>
        <p:nvSpPr>
          <p:cNvPr id="67586" name="Line 13"/>
          <p:cNvSpPr/>
          <p:nvPr/>
        </p:nvSpPr>
        <p:spPr>
          <a:xfrm>
            <a:off x="0" y="908685"/>
            <a:ext cx="9144000" cy="0"/>
          </a:xfrm>
          <a:prstGeom prst="line">
            <a:avLst/>
          </a:prstGeom>
          <a:ln w="285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8" name="Rectangle 22"/>
          <p:cNvSpPr>
            <a:spLocks noChangeArrowheads="1"/>
          </p:cNvSpPr>
          <p:nvPr/>
        </p:nvSpPr>
        <p:spPr bwMode="auto">
          <a:xfrm>
            <a:off x="2505075" y="5635625"/>
            <a:ext cx="1752600" cy="568325"/>
          </a:xfrm>
          <a:prstGeom prst="rect">
            <a:avLst/>
          </a:prstGeom>
          <a:noFill/>
          <a:ln w="25400">
            <a:noFill/>
            <a:miter lim="800000"/>
          </a:ln>
          <a:effectLst/>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defRPr/>
            </a:pP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O </a:t>
            </a:r>
            <a:r>
              <a:rPr kumimoji="1" lang="en-US" altLang="zh-CN" sz="26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600" b="1" i="1"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Z</a:t>
            </a:r>
            <a:endParaRPr kumimoji="1" lang="en-US" altLang="zh-CN" sz="2600" b="1" i="0" u="none" strike="noStrike" kern="1200" cap="none" spc="0" normalizeH="0" baseline="-3000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9" name="Rectangle 23"/>
          <p:cNvSpPr>
            <a:spLocks noChangeArrowheads="1"/>
          </p:cNvSpPr>
          <p:nvPr/>
        </p:nvSpPr>
        <p:spPr bwMode="auto">
          <a:xfrm>
            <a:off x="662940" y="5635625"/>
            <a:ext cx="2057400" cy="607695"/>
          </a:xfrm>
          <a:prstGeom prst="rect">
            <a:avLst/>
          </a:prstGeom>
          <a:noFill/>
          <a:ln w="25400">
            <a:noFill/>
            <a:miter lim="800000"/>
          </a:ln>
          <a:effectLst/>
        </p:spPr>
        <p:txBody>
          <a:bodyPr>
            <a:spAutoFit/>
          </a:bodyPr>
          <a:lstStyle/>
          <a:p>
            <a:pPr marL="0" marR="0" lvl="0" indent="0" algn="just" defTabSz="914400" rtl="0" eaLnBrk="0" fontAlgn="base" latinLnBrk="0" hangingPunct="0">
              <a:lnSpc>
                <a:spcPct val="12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输出电压：</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72707" name="文本框 254987"/>
          <p:cNvSpPr txBox="1"/>
          <p:nvPr/>
        </p:nvSpPr>
        <p:spPr>
          <a:xfrm>
            <a:off x="142875" y="1277938"/>
            <a:ext cx="5638800" cy="701675"/>
          </a:xfrm>
          <a:prstGeom prst="rect">
            <a:avLst/>
          </a:prstGeom>
          <a:noFill/>
          <a:ln w="12700">
            <a:noFill/>
          </a:ln>
        </p:spPr>
        <p:txBody>
          <a:bodyPr anchor="t">
            <a:spAutoFit/>
          </a:bodyPr>
          <a:p>
            <a:endParaRPr lang="zh-CN" sz="4000" dirty="0">
              <a:solidFill>
                <a:srgbClr val="FF0000"/>
              </a:solidFill>
              <a:latin typeface="Times New Roman" panose="02020603050405020304" pitchFamily="18" charset="0"/>
              <a:ea typeface="楷体_GB2312" pitchFamily="49" charset="-122"/>
            </a:endParaRPr>
          </a:p>
        </p:txBody>
      </p:sp>
      <p:grpSp>
        <p:nvGrpSpPr>
          <p:cNvPr id="72710" name="组合 255039"/>
          <p:cNvGrpSpPr/>
          <p:nvPr/>
        </p:nvGrpSpPr>
        <p:grpSpPr>
          <a:xfrm>
            <a:off x="466408" y="1330960"/>
            <a:ext cx="4337050" cy="2466975"/>
            <a:chOff x="2817" y="256"/>
            <a:chExt cx="2732" cy="1554"/>
          </a:xfrm>
        </p:grpSpPr>
        <p:graphicFrame>
          <p:nvGraphicFramePr>
            <p:cNvPr id="72711" name="对象 254990"/>
            <p:cNvGraphicFramePr/>
            <p:nvPr/>
          </p:nvGraphicFramePr>
          <p:xfrm>
            <a:off x="2817" y="256"/>
            <a:ext cx="2732" cy="1554"/>
          </p:xfrm>
          <a:graphic>
            <a:graphicData uri="http://schemas.openxmlformats.org/presentationml/2006/ole">
              <mc:AlternateContent xmlns:mc="http://schemas.openxmlformats.org/markup-compatibility/2006">
                <mc:Choice xmlns:v="urn:schemas-microsoft-com:vml" Requires="v">
                  <p:oleObj spid="_x0000_s3179" name="" r:id="rId1" imgW="2849880" imgH="1623060" progId="Word.Picture.8">
                    <p:embed/>
                  </p:oleObj>
                </mc:Choice>
                <mc:Fallback>
                  <p:oleObj name="" r:id="rId1" imgW="2849880" imgH="1623060" progId="Word.Picture.8">
                    <p:embed/>
                    <p:pic>
                      <p:nvPicPr>
                        <p:cNvPr id="0" name="图片 3178"/>
                        <p:cNvPicPr/>
                        <p:nvPr/>
                      </p:nvPicPr>
                      <p:blipFill>
                        <a:blip r:embed="rId2"/>
                        <a:stretch>
                          <a:fillRect/>
                        </a:stretch>
                      </p:blipFill>
                      <p:spPr>
                        <a:xfrm>
                          <a:off x="2817" y="256"/>
                          <a:ext cx="2732" cy="1554"/>
                        </a:xfrm>
                        <a:prstGeom prst="rect">
                          <a:avLst/>
                        </a:prstGeom>
                        <a:noFill/>
                        <a:ln w="38100">
                          <a:noFill/>
                          <a:miter/>
                        </a:ln>
                      </p:spPr>
                    </p:pic>
                  </p:oleObj>
                </mc:Fallback>
              </mc:AlternateContent>
            </a:graphicData>
          </a:graphic>
        </p:graphicFrame>
        <p:sp>
          <p:nvSpPr>
            <p:cNvPr id="72712" name="矩形 255035"/>
            <p:cNvSpPr/>
            <p:nvPr/>
          </p:nvSpPr>
          <p:spPr>
            <a:xfrm>
              <a:off x="5107" y="1009"/>
              <a:ext cx="125" cy="296"/>
            </a:xfrm>
            <a:prstGeom prst="rect">
              <a:avLst/>
            </a:prstGeom>
            <a:solidFill>
              <a:srgbClr val="00CCFF"/>
            </a:solidFill>
            <a:ln w="38100" cap="flat" cmpd="sng">
              <a:solidFill>
                <a:srgbClr val="00CCFF"/>
              </a:solidFill>
              <a:prstDash val="solid"/>
              <a:miter/>
              <a:headEnd type="none" w="med" len="med"/>
              <a:tailEnd type="none" w="med" len="med"/>
            </a:ln>
          </p:spPr>
          <p:txBody>
            <a:bodyPr anchor="t"/>
            <a:p>
              <a:pPr algn="ctr"/>
              <a:endParaRPr lang="zh-CN" altLang="en-US">
                <a:latin typeface="Times New Roman" panose="02020603050405020304" pitchFamily="18" charset="0"/>
                <a:ea typeface="宋体" panose="02010600030101010101" pitchFamily="2" charset="-122"/>
              </a:endParaRPr>
            </a:p>
          </p:txBody>
        </p:sp>
        <p:sp>
          <p:nvSpPr>
            <p:cNvPr id="72713" name="矩形 255036"/>
            <p:cNvSpPr/>
            <p:nvPr/>
          </p:nvSpPr>
          <p:spPr>
            <a:xfrm rot="5400000">
              <a:off x="3505" y="446"/>
              <a:ext cx="125" cy="296"/>
            </a:xfrm>
            <a:prstGeom prst="rect">
              <a:avLst/>
            </a:prstGeom>
            <a:solidFill>
              <a:srgbClr val="00CCFF"/>
            </a:solidFill>
            <a:ln w="38100" cap="flat" cmpd="sng">
              <a:solidFill>
                <a:srgbClr val="00CCFF"/>
              </a:solidFill>
              <a:prstDash val="solid"/>
              <a:miter/>
              <a:headEnd type="none" w="med" len="med"/>
              <a:tailEnd type="none" w="med" len="med"/>
            </a:ln>
          </p:spPr>
          <p:txBody>
            <a:bodyPr anchor="t"/>
            <a:p>
              <a:pPr algn="ctr"/>
              <a:endParaRPr lang="zh-CN" altLang="en-US">
                <a:latin typeface="Times New Roman" panose="02020603050405020304" pitchFamily="18" charset="0"/>
                <a:ea typeface="宋体" panose="02010600030101010101" pitchFamily="2" charset="-122"/>
              </a:endParaRPr>
            </a:p>
          </p:txBody>
        </p:sp>
      </p:grpSp>
      <p:grpSp>
        <p:nvGrpSpPr>
          <p:cNvPr id="255072" name="组合 255071"/>
          <p:cNvGrpSpPr/>
          <p:nvPr/>
        </p:nvGrpSpPr>
        <p:grpSpPr>
          <a:xfrm>
            <a:off x="635000" y="4219575"/>
            <a:ext cx="8250238" cy="1519238"/>
            <a:chOff x="400" y="1980"/>
            <a:chExt cx="5197" cy="957"/>
          </a:xfrm>
        </p:grpSpPr>
        <p:sp>
          <p:nvSpPr>
            <p:cNvPr id="72715" name="直接连接符 255050"/>
            <p:cNvSpPr>
              <a:spLocks noChangeAspect="1"/>
            </p:cNvSpPr>
            <p:nvPr/>
          </p:nvSpPr>
          <p:spPr>
            <a:xfrm rot="-3880293" flipH="1" flipV="1">
              <a:off x="3910" y="1876"/>
              <a:ext cx="680" cy="1442"/>
            </a:xfrm>
            <a:prstGeom prst="line">
              <a:avLst/>
            </a:prstGeom>
            <a:ln w="25400" cap="flat" cmpd="sng">
              <a:solidFill>
                <a:srgbClr val="0033CC"/>
              </a:solidFill>
              <a:prstDash val="solid"/>
              <a:round/>
              <a:headEnd type="none" w="med" len="med"/>
              <a:tailEnd type="arrow" w="med" len="med"/>
            </a:ln>
          </p:spPr>
        </p:sp>
        <p:sp>
          <p:nvSpPr>
            <p:cNvPr id="72716" name="文本框 255054"/>
            <p:cNvSpPr txBox="1"/>
            <p:nvPr/>
          </p:nvSpPr>
          <p:spPr>
            <a:xfrm>
              <a:off x="400" y="2004"/>
              <a:ext cx="902" cy="290"/>
            </a:xfrm>
            <a:prstGeom prst="rect">
              <a:avLst/>
            </a:prstGeom>
            <a:noFill/>
            <a:ln w="12700">
              <a:noFill/>
            </a:ln>
          </p:spPr>
          <p:txBody>
            <a:bodyPr anchor="t">
              <a:spAutoFit/>
            </a:bodyPr>
            <a:p>
              <a:r>
                <a:rPr lang="zh-CN" altLang="en-US" sz="2400" b="1" dirty="0">
                  <a:solidFill>
                    <a:srgbClr val="0033CC"/>
                  </a:solidFill>
                  <a:latin typeface="Times New Roman" panose="02020603050405020304" pitchFamily="18" charset="0"/>
                  <a:ea typeface="宋体" panose="02010600030101010101" pitchFamily="2" charset="-122"/>
                  <a:sym typeface="Symbol" panose="05050102010706020507" pitchFamily="18" charset="2"/>
                </a:rPr>
                <a:t>负载减小</a:t>
              </a:r>
              <a:endParaRPr lang="zh-CN" altLang="en-US" sz="2400" b="1" dirty="0">
                <a:solidFill>
                  <a:srgbClr val="0033CC"/>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72717" name="文本框 255055"/>
            <p:cNvSpPr txBox="1"/>
            <p:nvPr/>
          </p:nvSpPr>
          <p:spPr>
            <a:xfrm>
              <a:off x="1208" y="2012"/>
              <a:ext cx="816" cy="290"/>
            </a:xfrm>
            <a:prstGeom prst="rect">
              <a:avLst/>
            </a:prstGeom>
            <a:noFill/>
            <a:ln w="12700">
              <a:noFill/>
            </a:ln>
          </p:spPr>
          <p:txBody>
            <a:bodyPr anchor="t">
              <a:spAutoFit/>
            </a:bodyPr>
            <a:p>
              <a:r>
                <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rPr>
                <a:t> </a:t>
              </a:r>
              <a:r>
                <a:rPr lang="en-US" altLang="zh-CN" sz="2400" b="1" i="1">
                  <a:solidFill>
                    <a:srgbClr val="0033CC"/>
                  </a:solidFill>
                  <a:latin typeface="Times New Roman" panose="02020603050405020304" pitchFamily="18" charset="0"/>
                  <a:ea typeface="黑体" panose="02010609060101010101" pitchFamily="2" charset="-122"/>
                </a:rPr>
                <a:t>I</a:t>
              </a:r>
              <a:r>
                <a:rPr lang="en-US" altLang="zh-CN" sz="2400" b="1" baseline="-25000">
                  <a:solidFill>
                    <a:srgbClr val="0033CC"/>
                  </a:solidFill>
                  <a:latin typeface="Times New Roman" panose="02020603050405020304" pitchFamily="18" charset="0"/>
                  <a:ea typeface="黑体" panose="02010609060101010101" pitchFamily="2" charset="-122"/>
                </a:rPr>
                <a:t>o</a:t>
              </a:r>
              <a:r>
                <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rPr>
                <a:t></a:t>
              </a:r>
              <a:endPar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endParaRPr>
            </a:p>
          </p:txBody>
        </p:sp>
        <p:sp>
          <p:nvSpPr>
            <p:cNvPr id="72718" name="文本框 255056"/>
            <p:cNvSpPr txBox="1"/>
            <p:nvPr/>
          </p:nvSpPr>
          <p:spPr>
            <a:xfrm>
              <a:off x="2664" y="2421"/>
              <a:ext cx="1058" cy="290"/>
            </a:xfrm>
            <a:prstGeom prst="rect">
              <a:avLst/>
            </a:prstGeom>
            <a:noFill/>
            <a:ln w="12700">
              <a:noFill/>
            </a:ln>
          </p:spPr>
          <p:txBody>
            <a:bodyPr anchor="t">
              <a:spAutoFit/>
            </a:bodyPr>
            <a:p>
              <a:r>
                <a:rPr lang="en-US" altLang="zh-CN" sz="2400" b="1" i="1">
                  <a:solidFill>
                    <a:srgbClr val="0033CC"/>
                  </a:solidFill>
                  <a:latin typeface="Times New Roman" panose="02020603050405020304" pitchFamily="18" charset="0"/>
                  <a:ea typeface="宋体" panose="02010600030101010101" pitchFamily="2" charset="-122"/>
                </a:rPr>
                <a:t>V</a:t>
              </a:r>
              <a:r>
                <a:rPr lang="en-US" altLang="zh-CN" sz="2400" b="1" baseline="-25000">
                  <a:solidFill>
                    <a:srgbClr val="0033CC"/>
                  </a:solidFill>
                  <a:latin typeface="Times New Roman" panose="02020603050405020304" pitchFamily="18" charset="0"/>
                  <a:ea typeface="宋体" panose="02010600030101010101" pitchFamily="2" charset="-122"/>
                </a:rPr>
                <a:t>O</a:t>
              </a:r>
              <a:r>
                <a:rPr lang="en-US" altLang="zh-CN" sz="2400" b="1">
                  <a:solidFill>
                    <a:srgbClr val="0033CC"/>
                  </a:solidFill>
                  <a:latin typeface="Times New Roman" panose="02020603050405020304" pitchFamily="18" charset="0"/>
                  <a:ea typeface="宋体" panose="02010600030101010101" pitchFamily="2" charset="-122"/>
                </a:rPr>
                <a:t>(</a:t>
              </a:r>
              <a:r>
                <a:rPr lang="en-US" altLang="zh-CN" sz="2400" b="1" i="1">
                  <a:solidFill>
                    <a:srgbClr val="0033CC"/>
                  </a:solidFill>
                  <a:latin typeface="Times New Roman" panose="02020603050405020304" pitchFamily="18" charset="0"/>
                  <a:ea typeface="宋体" panose="02010600030101010101" pitchFamily="2" charset="-122"/>
                </a:rPr>
                <a:t>V</a:t>
              </a:r>
              <a:r>
                <a:rPr lang="en-US" altLang="zh-CN" sz="2400" b="1" i="1" baseline="-25000">
                  <a:solidFill>
                    <a:srgbClr val="0033CC"/>
                  </a:solidFill>
                  <a:latin typeface="Times New Roman" panose="02020603050405020304" pitchFamily="18" charset="0"/>
                  <a:ea typeface="宋体" panose="02010600030101010101" pitchFamily="2" charset="-122"/>
                </a:rPr>
                <a:t>Z</a:t>
              </a:r>
              <a:r>
                <a:rPr lang="en-US" altLang="zh-CN" sz="2400" b="1">
                  <a:solidFill>
                    <a:srgbClr val="0033CC"/>
                  </a:solidFill>
                  <a:latin typeface="Times New Roman" panose="02020603050405020304" pitchFamily="18" charset="0"/>
                  <a:ea typeface="宋体" panose="02010600030101010101" pitchFamily="2" charset="-122"/>
                </a:rPr>
                <a:t>) </a:t>
              </a:r>
              <a:r>
                <a:rPr lang="en-US" altLang="zh-CN" sz="2400" b="1">
                  <a:solidFill>
                    <a:srgbClr val="0033CC"/>
                  </a:solidFill>
                  <a:latin typeface="Times New Roman" panose="02020603050405020304" pitchFamily="18" charset="0"/>
                  <a:ea typeface="宋体" panose="02010600030101010101" pitchFamily="2" charset="-122"/>
                  <a:sym typeface="Symbol" panose="05050102010706020507" pitchFamily="18" charset="2"/>
                </a:rPr>
                <a:t></a:t>
              </a:r>
              <a:endParaRPr lang="en-US" altLang="zh-CN" sz="2400" b="1">
                <a:solidFill>
                  <a:srgbClr val="0033CC"/>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72719" name="文本框 255057"/>
            <p:cNvSpPr txBox="1"/>
            <p:nvPr/>
          </p:nvSpPr>
          <p:spPr>
            <a:xfrm>
              <a:off x="1745" y="1980"/>
              <a:ext cx="727" cy="290"/>
            </a:xfrm>
            <a:prstGeom prst="rect">
              <a:avLst/>
            </a:prstGeom>
            <a:noFill/>
            <a:ln w="12700">
              <a:noFill/>
            </a:ln>
          </p:spPr>
          <p:txBody>
            <a:bodyPr anchor="t">
              <a:spAutoFit/>
            </a:bodyPr>
            <a:p>
              <a:r>
                <a:rPr lang="en-US" altLang="zh-CN" b="1">
                  <a:solidFill>
                    <a:srgbClr val="0033CC"/>
                  </a:solidFill>
                  <a:latin typeface="Times New Roman" panose="02020603050405020304" pitchFamily="18" charset="0"/>
                  <a:ea typeface="黑体" panose="02010609060101010101" pitchFamily="2" charset="-122"/>
                  <a:sym typeface="Symbol" panose="05050102010706020507" pitchFamily="18" charset="2"/>
                </a:rPr>
                <a:t></a:t>
              </a:r>
              <a:r>
                <a:rPr lang="en-US" altLang="zh-CN" b="1">
                  <a:solidFill>
                    <a:srgbClr val="0033CC"/>
                  </a:solidFill>
                  <a:latin typeface="Times New Roman" panose="02020603050405020304" pitchFamily="18" charset="0"/>
                  <a:ea typeface="黑体" panose="02010609060101010101" pitchFamily="2" charset="-122"/>
                </a:rPr>
                <a:t> </a:t>
              </a:r>
              <a:r>
                <a:rPr lang="en-US" altLang="zh-CN" sz="2400" b="1" i="1">
                  <a:solidFill>
                    <a:srgbClr val="0033CC"/>
                  </a:solidFill>
                  <a:latin typeface="Times New Roman" panose="02020603050405020304" pitchFamily="18" charset="0"/>
                  <a:ea typeface="黑体" panose="02010609060101010101" pitchFamily="2" charset="-122"/>
                </a:rPr>
                <a:t>I</a:t>
              </a:r>
              <a:r>
                <a:rPr lang="en-US" altLang="zh-CN" sz="2400" b="1" baseline="-25000">
                  <a:solidFill>
                    <a:srgbClr val="0033CC"/>
                  </a:solidFill>
                  <a:latin typeface="Times New Roman" panose="02020603050405020304" pitchFamily="18" charset="0"/>
                  <a:ea typeface="黑体" panose="02010609060101010101" pitchFamily="2" charset="-122"/>
                </a:rPr>
                <a:t>R</a:t>
              </a:r>
              <a:r>
                <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rPr>
                <a:t></a:t>
              </a:r>
              <a:endParaRPr lang="en-US" altLang="zh-CN" b="1">
                <a:solidFill>
                  <a:srgbClr val="0033CC"/>
                </a:solidFill>
                <a:latin typeface="Times New Roman" panose="02020603050405020304" pitchFamily="18" charset="0"/>
                <a:ea typeface="黑体" panose="02010609060101010101" pitchFamily="2" charset="-122"/>
                <a:sym typeface="Symbol" panose="05050102010706020507" pitchFamily="18" charset="2"/>
              </a:endParaRPr>
            </a:p>
          </p:txBody>
        </p:sp>
        <p:sp>
          <p:nvSpPr>
            <p:cNvPr id="72720" name="文本框 255058"/>
            <p:cNvSpPr txBox="1"/>
            <p:nvPr/>
          </p:nvSpPr>
          <p:spPr>
            <a:xfrm>
              <a:off x="2424" y="1980"/>
              <a:ext cx="1498" cy="290"/>
            </a:xfrm>
            <a:prstGeom prst="rect">
              <a:avLst/>
            </a:prstGeom>
            <a:noFill/>
            <a:ln w="12700">
              <a:noFill/>
            </a:ln>
          </p:spPr>
          <p:txBody>
            <a:bodyPr anchor="t">
              <a:spAutoFit/>
            </a:bodyPr>
            <a:p>
              <a:r>
                <a:rPr lang="en-US" altLang="zh-CN" b="1" dirty="0">
                  <a:solidFill>
                    <a:srgbClr val="0033CC"/>
                  </a:solidFill>
                  <a:latin typeface="Times New Roman" panose="02020603050405020304" pitchFamily="18" charset="0"/>
                  <a:ea typeface="黑体" panose="02010609060101010101" pitchFamily="2" charset="-122"/>
                  <a:sym typeface="Symbol" panose="05050102010706020507" pitchFamily="18" charset="2"/>
                </a:rPr>
                <a:t></a:t>
              </a:r>
              <a:r>
                <a:rPr lang="en-US" altLang="zh-CN" b="1" baseline="-25000" dirty="0">
                  <a:solidFill>
                    <a:srgbClr val="0033CC"/>
                  </a:solidFill>
                  <a:latin typeface="Times New Roman" panose="02020603050405020304" pitchFamily="18" charset="0"/>
                  <a:ea typeface="黑体" panose="02010609060101010101" pitchFamily="2" charset="-122"/>
                </a:rPr>
                <a:t> </a:t>
              </a:r>
              <a:r>
                <a:rPr lang="en-US" altLang="zh-CN" sz="2400" b="1" i="1">
                  <a:solidFill>
                    <a:srgbClr val="0033CC"/>
                  </a:solidFill>
                  <a:latin typeface="Times New Roman" panose="02020603050405020304" pitchFamily="18" charset="0"/>
                  <a:ea typeface="黑体" panose="02010609060101010101" pitchFamily="2" charset="-122"/>
                </a:rPr>
                <a:t>V</a:t>
              </a:r>
              <a:r>
                <a:rPr lang="en-US" altLang="zh-CN" sz="2400" b="1" baseline="-25000">
                  <a:solidFill>
                    <a:srgbClr val="0033CC"/>
                  </a:solidFill>
                  <a:latin typeface="Times New Roman" panose="02020603050405020304" pitchFamily="18" charset="0"/>
                  <a:ea typeface="黑体" panose="02010609060101010101" pitchFamily="2" charset="-122"/>
                </a:rPr>
                <a:t>O</a:t>
              </a:r>
              <a:r>
                <a:rPr lang="en-US" altLang="zh-CN" sz="2400" b="1">
                  <a:solidFill>
                    <a:srgbClr val="0033CC"/>
                  </a:solidFill>
                  <a:latin typeface="Times New Roman" panose="02020603050405020304" pitchFamily="18" charset="0"/>
                  <a:ea typeface="黑体" panose="02010609060101010101" pitchFamily="2" charset="-122"/>
                </a:rPr>
                <a:t>(</a:t>
              </a:r>
              <a:r>
                <a:rPr lang="en-US" altLang="zh-CN" sz="2400" b="1" i="1">
                  <a:solidFill>
                    <a:srgbClr val="0033CC"/>
                  </a:solidFill>
                  <a:latin typeface="Times New Roman" panose="02020603050405020304" pitchFamily="18" charset="0"/>
                  <a:ea typeface="宋体" panose="02010600030101010101" pitchFamily="2" charset="-122"/>
                </a:rPr>
                <a:t>V</a:t>
              </a:r>
              <a:r>
                <a:rPr lang="en-US" altLang="zh-CN" sz="2400" b="1" i="1" baseline="-25000">
                  <a:solidFill>
                    <a:srgbClr val="0033CC"/>
                  </a:solidFill>
                  <a:latin typeface="Times New Roman" panose="02020603050405020304" pitchFamily="18" charset="0"/>
                  <a:ea typeface="宋体" panose="02010600030101010101" pitchFamily="2" charset="-122"/>
                </a:rPr>
                <a:t>Z</a:t>
              </a:r>
              <a:r>
                <a:rPr lang="en-US" altLang="zh-CN" sz="2400" b="1">
                  <a:solidFill>
                    <a:srgbClr val="0033CC"/>
                  </a:solidFill>
                  <a:latin typeface="Times New Roman" panose="02020603050405020304" pitchFamily="18" charset="0"/>
                  <a:ea typeface="黑体" panose="02010609060101010101" pitchFamily="2" charset="-122"/>
                </a:rPr>
                <a:t>)</a:t>
              </a:r>
              <a:r>
                <a:rPr lang="en-US" altLang="zh-CN" sz="2400" b="1" baseline="-25000">
                  <a:solidFill>
                    <a:srgbClr val="0033CC"/>
                  </a:solidFill>
                  <a:latin typeface="Times New Roman" panose="02020603050405020304" pitchFamily="18" charset="0"/>
                  <a:ea typeface="黑体" panose="02010609060101010101" pitchFamily="2" charset="-122"/>
                </a:rPr>
                <a:t> </a:t>
              </a:r>
              <a:r>
                <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rPr>
                <a:t></a:t>
              </a:r>
              <a:endPar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endParaRPr>
            </a:p>
          </p:txBody>
        </p:sp>
        <p:sp>
          <p:nvSpPr>
            <p:cNvPr id="72721" name="文本框 255059"/>
            <p:cNvSpPr txBox="1"/>
            <p:nvPr/>
          </p:nvSpPr>
          <p:spPr>
            <a:xfrm>
              <a:off x="3520" y="1980"/>
              <a:ext cx="1133" cy="290"/>
            </a:xfrm>
            <a:prstGeom prst="rect">
              <a:avLst/>
            </a:prstGeom>
            <a:noFill/>
            <a:ln w="12700">
              <a:noFill/>
            </a:ln>
          </p:spPr>
          <p:txBody>
            <a:bodyPr anchor="t">
              <a:spAutoFit/>
            </a:bodyPr>
            <a:p>
              <a:r>
                <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rPr>
                <a:t></a:t>
              </a:r>
              <a:r>
                <a:rPr lang="en-US" altLang="zh-CN" sz="2400" b="1">
                  <a:solidFill>
                    <a:srgbClr val="0033CC"/>
                  </a:solidFill>
                  <a:latin typeface="Times New Roman" panose="02020603050405020304" pitchFamily="18" charset="0"/>
                  <a:ea typeface="黑体" panose="02010609060101010101" pitchFamily="2" charset="-122"/>
                </a:rPr>
                <a:t>  </a:t>
              </a:r>
              <a:r>
                <a:rPr lang="en-US" altLang="zh-CN" sz="2400" b="1" i="1">
                  <a:solidFill>
                    <a:srgbClr val="0033CC"/>
                  </a:solidFill>
                  <a:latin typeface="Times New Roman" panose="02020603050405020304" pitchFamily="18" charset="0"/>
                  <a:ea typeface="黑体" panose="02010609060101010101" pitchFamily="2" charset="-122"/>
                </a:rPr>
                <a:t>I</a:t>
              </a:r>
              <a:r>
                <a:rPr lang="en-US" altLang="zh-CN" sz="2400" b="1" baseline="-25000">
                  <a:solidFill>
                    <a:srgbClr val="0033CC"/>
                  </a:solidFill>
                  <a:latin typeface="Times New Roman" panose="02020603050405020304" pitchFamily="18" charset="0"/>
                  <a:ea typeface="黑体" panose="02010609060101010101" pitchFamily="2" charset="-122"/>
                </a:rPr>
                <a:t>Z </a:t>
              </a:r>
              <a:r>
                <a:rPr lang="en-US" altLang="zh-CN" sz="2400" b="1">
                  <a:solidFill>
                    <a:srgbClr val="0033CC"/>
                  </a:solidFill>
                  <a:latin typeface="Times New Roman" panose="02020603050405020304" pitchFamily="18" charset="0"/>
                  <a:ea typeface="宋体" panose="02010600030101010101" pitchFamily="2" charset="-122"/>
                  <a:sym typeface="Symbol" panose="05050102010706020507" pitchFamily="18" charset="2"/>
                </a:rPr>
                <a:t> </a:t>
              </a:r>
              <a:endParaRPr lang="en-US" altLang="zh-CN" sz="2400" b="1">
                <a:solidFill>
                  <a:srgbClr val="0033CC"/>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72722" name="直接连接符 255060"/>
            <p:cNvSpPr/>
            <p:nvPr/>
          </p:nvSpPr>
          <p:spPr>
            <a:xfrm flipV="1">
              <a:off x="5048" y="2316"/>
              <a:ext cx="0" cy="288"/>
            </a:xfrm>
            <a:prstGeom prst="line">
              <a:avLst/>
            </a:prstGeom>
            <a:ln w="25400" cap="flat" cmpd="sng">
              <a:solidFill>
                <a:srgbClr val="0033CC"/>
              </a:solidFill>
              <a:prstDash val="solid"/>
              <a:round/>
              <a:headEnd type="none" w="med" len="med"/>
              <a:tailEnd type="none" w="med" len="med"/>
            </a:ln>
          </p:spPr>
        </p:sp>
        <p:sp>
          <p:nvSpPr>
            <p:cNvPr id="72723" name="文本框 255062"/>
            <p:cNvSpPr txBox="1"/>
            <p:nvPr/>
          </p:nvSpPr>
          <p:spPr>
            <a:xfrm>
              <a:off x="4464" y="1988"/>
              <a:ext cx="1133" cy="290"/>
            </a:xfrm>
            <a:prstGeom prst="rect">
              <a:avLst/>
            </a:prstGeom>
            <a:noFill/>
            <a:ln w="12700">
              <a:noFill/>
            </a:ln>
          </p:spPr>
          <p:txBody>
            <a:bodyPr anchor="t">
              <a:spAutoFit/>
            </a:bodyPr>
            <a:p>
              <a:r>
                <a:rPr lang="en-US" altLang="zh-CN" sz="2400" b="1">
                  <a:solidFill>
                    <a:srgbClr val="0033CC"/>
                  </a:solidFill>
                  <a:latin typeface="Times New Roman" panose="02020603050405020304" pitchFamily="18" charset="0"/>
                  <a:ea typeface="黑体" panose="02010609060101010101" pitchFamily="2" charset="-122"/>
                  <a:sym typeface="Symbol" panose="05050102010706020507" pitchFamily="18" charset="2"/>
                </a:rPr>
                <a:t></a:t>
              </a:r>
              <a:r>
                <a:rPr lang="en-US" altLang="zh-CN" sz="2400" b="1">
                  <a:solidFill>
                    <a:srgbClr val="0033CC"/>
                  </a:solidFill>
                  <a:latin typeface="Times New Roman" panose="02020603050405020304" pitchFamily="18" charset="0"/>
                  <a:ea typeface="黑体" panose="02010609060101010101" pitchFamily="2" charset="-122"/>
                </a:rPr>
                <a:t>  </a:t>
              </a:r>
              <a:r>
                <a:rPr lang="en-US" altLang="zh-CN" sz="2400" b="1" i="1">
                  <a:solidFill>
                    <a:srgbClr val="0033CC"/>
                  </a:solidFill>
                  <a:latin typeface="Times New Roman" panose="02020603050405020304" pitchFamily="18" charset="0"/>
                  <a:ea typeface="黑体" panose="02010609060101010101" pitchFamily="2" charset="-122"/>
                </a:rPr>
                <a:t>I</a:t>
              </a:r>
              <a:r>
                <a:rPr lang="en-US" altLang="zh-CN" sz="2400" b="1" baseline="-25000">
                  <a:solidFill>
                    <a:srgbClr val="0033CC"/>
                  </a:solidFill>
                  <a:latin typeface="Times New Roman" panose="02020603050405020304" pitchFamily="18" charset="0"/>
                  <a:ea typeface="黑体" panose="02010609060101010101" pitchFamily="2" charset="-122"/>
                </a:rPr>
                <a:t>R </a:t>
              </a:r>
              <a:r>
                <a:rPr lang="en-US" altLang="zh-CN" sz="2400" b="1">
                  <a:solidFill>
                    <a:srgbClr val="0033CC"/>
                  </a:solidFill>
                  <a:latin typeface="Times New Roman" panose="02020603050405020304" pitchFamily="18" charset="0"/>
                  <a:ea typeface="宋体" panose="02010600030101010101" pitchFamily="2" charset="-122"/>
                  <a:sym typeface="Symbol" panose="05050102010706020507" pitchFamily="18" charset="2"/>
                </a:rPr>
                <a:t></a:t>
              </a:r>
              <a:endParaRPr lang="en-US" altLang="zh-CN" sz="2400" b="1">
                <a:solidFill>
                  <a:srgbClr val="0033CC"/>
                </a:solidFill>
                <a:latin typeface="Times New Roman" panose="02020603050405020304" pitchFamily="18" charset="0"/>
                <a:ea typeface="宋体" panose="02010600030101010101" pitchFamily="2" charset="-122"/>
                <a:sym typeface="Symbol" panose="05050102010706020507" pitchFamily="18" charset="2"/>
              </a:endParaRPr>
            </a:p>
          </p:txBody>
        </p:sp>
      </p:grpSp>
      <p:grpSp>
        <p:nvGrpSpPr>
          <p:cNvPr id="2" name="Group 11"/>
          <p:cNvGrpSpPr/>
          <p:nvPr/>
        </p:nvGrpSpPr>
        <p:grpSpPr>
          <a:xfrm>
            <a:off x="4794250" y="150178"/>
            <a:ext cx="3889375" cy="3886200"/>
            <a:chOff x="2976" y="1488"/>
            <a:chExt cx="2784" cy="2448"/>
          </a:xfrm>
        </p:grpSpPr>
        <p:graphicFrame>
          <p:nvGraphicFramePr>
            <p:cNvPr id="66570" name="Object 12"/>
            <p:cNvGraphicFramePr/>
            <p:nvPr/>
          </p:nvGraphicFramePr>
          <p:xfrm>
            <a:off x="2976" y="1536"/>
            <a:ext cx="2784" cy="2399"/>
          </p:xfrm>
          <a:graphic>
            <a:graphicData uri="http://schemas.openxmlformats.org/presentationml/2006/ole">
              <mc:AlternateContent xmlns:mc="http://schemas.openxmlformats.org/markup-compatibility/2006">
                <mc:Choice xmlns:v="urn:schemas-microsoft-com:vml" Requires="v">
                  <p:oleObj spid="_x0000_s3090" name="" r:id="rId3" imgW="1838325" imgH="1276350" progId="Paint.Picture">
                    <p:embed/>
                  </p:oleObj>
                </mc:Choice>
                <mc:Fallback>
                  <p:oleObj name="" r:id="rId3" imgW="1838325" imgH="1276350" progId="Paint.Picture">
                    <p:embed/>
                    <p:pic>
                      <p:nvPicPr>
                        <p:cNvPr id="0" name="图片 3089"/>
                        <p:cNvPicPr/>
                        <p:nvPr/>
                      </p:nvPicPr>
                      <p:blipFill>
                        <a:blip r:embed="rId4"/>
                        <a:stretch>
                          <a:fillRect/>
                        </a:stretch>
                      </p:blipFill>
                      <p:spPr>
                        <a:xfrm>
                          <a:off x="2976" y="1536"/>
                          <a:ext cx="2784" cy="2399"/>
                        </a:xfrm>
                        <a:prstGeom prst="rect">
                          <a:avLst/>
                        </a:prstGeom>
                        <a:noFill/>
                        <a:ln w="38100">
                          <a:noFill/>
                          <a:miter/>
                        </a:ln>
                      </p:spPr>
                    </p:pic>
                  </p:oleObj>
                </mc:Fallback>
              </mc:AlternateContent>
            </a:graphicData>
          </a:graphic>
        </p:graphicFrame>
        <p:pic>
          <p:nvPicPr>
            <p:cNvPr id="66571" name="Picture 13"/>
            <p:cNvPicPr>
              <a:picLocks noChangeAspect="1"/>
            </p:cNvPicPr>
            <p:nvPr/>
          </p:nvPicPr>
          <p:blipFill>
            <a:blip r:embed="rId5"/>
            <a:stretch>
              <a:fillRect/>
            </a:stretch>
          </p:blipFill>
          <p:spPr>
            <a:xfrm>
              <a:off x="3216" y="1488"/>
              <a:ext cx="2316" cy="2448"/>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vertical)">
                                      <p:cBhvr>
                                        <p:cTn id="7" dur="500"/>
                                        <p:tgtEl>
                                          <p:spTgt spid="19"/>
                                        </p:tgtEl>
                                      </p:cBhvr>
                                    </p:animEffect>
                                  </p:childTnLst>
                                </p:cTn>
                              </p:par>
                            </p:childTnLst>
                          </p:cTn>
                        </p:par>
                        <p:par>
                          <p:cTn id="8" fill="hold">
                            <p:stCondLst>
                              <p:cond delay="500"/>
                            </p:stCondLst>
                            <p:childTnLst>
                              <p:par>
                                <p:cTn id="9" presetID="3" presetClass="entr" presetSubtype="5"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blinds(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55072"/>
                                        </p:tgtEl>
                                        <p:attrNameLst>
                                          <p:attrName>style.visibility</p:attrName>
                                        </p:attrNameLst>
                                      </p:cBhvr>
                                      <p:to>
                                        <p:strVal val="visible"/>
                                      </p:to>
                                    </p:set>
                                    <p:animEffect transition="in" filter="blinds(horizontal)">
                                      <p:cBhvr>
                                        <p:cTn id="16" dur="500"/>
                                        <p:tgtEl>
                                          <p:spTgt spid="25507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p:nvPr/>
        </p:nvSpPr>
        <p:spPr>
          <a:xfrm>
            <a:off x="0" y="0"/>
            <a:ext cx="9144000" cy="0"/>
          </a:xfrm>
          <a:prstGeom prst="rect">
            <a:avLst/>
          </a:prstGeom>
          <a:noFill/>
          <a:ln w="12700">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graphicFrame>
        <p:nvGraphicFramePr>
          <p:cNvPr id="17411" name="Object 3"/>
          <p:cNvGraphicFramePr/>
          <p:nvPr/>
        </p:nvGraphicFramePr>
        <p:xfrm>
          <a:off x="2214563" y="1928813"/>
          <a:ext cx="4319587" cy="3168650"/>
        </p:xfrm>
        <a:graphic>
          <a:graphicData uri="http://schemas.openxmlformats.org/presentationml/2006/ole">
            <mc:AlternateContent xmlns:mc="http://schemas.openxmlformats.org/markup-compatibility/2006">
              <mc:Choice xmlns:v="urn:schemas-microsoft-com:vml" Requires="v">
                <p:oleObj spid="_x0000_s3091" name="" r:id="rId1" imgW="2957830" imgH="2122170" progId="Visio.Drawing.11">
                  <p:embed/>
                </p:oleObj>
              </mc:Choice>
              <mc:Fallback>
                <p:oleObj name="" r:id="rId1" imgW="2957830" imgH="2122170" progId="Visio.Drawing.11">
                  <p:embed/>
                  <p:pic>
                    <p:nvPicPr>
                      <p:cNvPr id="0" name="图片 3090"/>
                      <p:cNvPicPr/>
                      <p:nvPr/>
                    </p:nvPicPr>
                    <p:blipFill>
                      <a:blip r:embed="rId2"/>
                      <a:stretch>
                        <a:fillRect/>
                      </a:stretch>
                    </p:blipFill>
                    <p:spPr>
                      <a:xfrm>
                        <a:off x="2214563" y="1928813"/>
                        <a:ext cx="4319587" cy="3168650"/>
                      </a:xfrm>
                      <a:prstGeom prst="rect">
                        <a:avLst/>
                      </a:prstGeom>
                      <a:noFill/>
                      <a:ln w="38100">
                        <a:noFill/>
                        <a:miter/>
                      </a:ln>
                    </p:spPr>
                  </p:pic>
                </p:oleObj>
              </mc:Fallback>
            </mc:AlternateContent>
          </a:graphicData>
        </a:graphic>
      </p:graphicFrame>
      <p:sp>
        <p:nvSpPr>
          <p:cNvPr id="65539" name="Text Box 4"/>
          <p:cNvSpPr txBox="1"/>
          <p:nvPr/>
        </p:nvSpPr>
        <p:spPr>
          <a:xfrm>
            <a:off x="290195" y="168276"/>
            <a:ext cx="4137025" cy="583565"/>
          </a:xfrm>
          <a:prstGeom prst="rect">
            <a:avLst/>
          </a:prstGeom>
          <a:noFill/>
          <a:ln w="9525">
            <a:noFill/>
          </a:ln>
        </p:spPr>
        <p:txBody>
          <a:bodyPr anchor="ctr" anchorCtr="0">
            <a:spAutoFit/>
          </a:bodyPr>
          <a:p>
            <a:pPr algn="ctr" eaLnBrk="0" hangingPunct="0"/>
            <a:r>
              <a:rPr lang="en-US" altLang="zh-CN" sz="3200" b="1" dirty="0">
                <a:solidFill>
                  <a:srgbClr val="0000FF"/>
                </a:solidFill>
                <a:latin typeface="Times New Roman" panose="02020603050405020304" pitchFamily="18" charset="0"/>
                <a:ea typeface="黑体" panose="02010609060101010101" pitchFamily="2" charset="-122"/>
              </a:rPr>
              <a:t>2</a:t>
            </a:r>
            <a:r>
              <a:rPr lang="zh-CN" altLang="en-US" sz="3200" b="1" dirty="0">
                <a:solidFill>
                  <a:srgbClr val="0000FF"/>
                </a:solidFill>
                <a:latin typeface="Times New Roman" panose="02020603050405020304" pitchFamily="18" charset="0"/>
                <a:ea typeface="黑体" panose="02010609060101010101" pitchFamily="2" charset="-122"/>
              </a:rPr>
              <a:t>、变容二极管</a:t>
            </a:r>
            <a:endParaRPr lang="zh-CN" altLang="en-US" sz="3200" dirty="0">
              <a:solidFill>
                <a:srgbClr val="0000FF"/>
              </a:solidFill>
              <a:latin typeface="Times New Roman" panose="02020603050405020304" pitchFamily="18" charset="0"/>
              <a:ea typeface="宋体" panose="02010600030101010101" pitchFamily="2" charset="-122"/>
            </a:endParaRPr>
          </a:p>
        </p:txBody>
      </p:sp>
      <p:sp>
        <p:nvSpPr>
          <p:cNvPr id="65545" name="Line 17"/>
          <p:cNvSpPr/>
          <p:nvPr/>
        </p:nvSpPr>
        <p:spPr>
          <a:xfrm>
            <a:off x="40005" y="920750"/>
            <a:ext cx="9144000" cy="0"/>
          </a:xfrm>
          <a:prstGeom prst="line">
            <a:avLst/>
          </a:prstGeom>
          <a:ln w="28575" cap="flat" cmpd="sng">
            <a:solidFill>
              <a:schemeClr va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0" fill="hold"/>
                                        <p:tgtEl>
                                          <p:spTgt spid="17411"/>
                                        </p:tgtEl>
                                        <p:attrNameLst>
                                          <p:attrName>ppt_w</p:attrName>
                                        </p:attrNameLst>
                                      </p:cBhvr>
                                      <p:tavLst>
                                        <p:tav tm="0" fmla="#ppt_w*sin(2.5*pi*$)">
                                          <p:val>
                                            <p:fltVal val="0.000000"/>
                                          </p:val>
                                        </p:tav>
                                        <p:tav tm="100000">
                                          <p:val>
                                            <p:fltVal val="1.000000"/>
                                          </p:val>
                                        </p:tav>
                                      </p:tavLst>
                                    </p:anim>
                                    <p:anim calcmode="lin" valueType="num">
                                      <p:cBhvr>
                                        <p:cTn id="8" dur="5000" fill="hold"/>
                                        <p:tgtEl>
                                          <p:spTgt spid="174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Rectangle 4"/>
          <p:cNvSpPr/>
          <p:nvPr/>
        </p:nvSpPr>
        <p:spPr>
          <a:xfrm>
            <a:off x="468313" y="979488"/>
            <a:ext cx="8064500" cy="1728787"/>
          </a:xfrm>
          <a:prstGeom prst="rect">
            <a:avLst/>
          </a:prstGeom>
          <a:noFill/>
          <a:ln w="9525">
            <a:noFill/>
          </a:ln>
        </p:spPr>
        <p:txBody>
          <a:bodyPr anchor="t" anchorCtr="0"/>
          <a:p>
            <a:pPr marL="342900" indent="-342900">
              <a:spcBef>
                <a:spcPct val="20000"/>
              </a:spcBef>
            </a:pPr>
            <a:r>
              <a:rPr lang="en-US" altLang="zh-CN" sz="3200" b="1" dirty="0">
                <a:solidFill>
                  <a:srgbClr val="0000FF"/>
                </a:solidFill>
                <a:latin typeface="黑体" panose="02010609060101010101" pitchFamily="2" charset="-122"/>
                <a:ea typeface="黑体" panose="02010609060101010101" pitchFamily="2" charset="-122"/>
                <a:cs typeface="黑体" panose="02010609060101010101" pitchFamily="2" charset="-122"/>
              </a:rPr>
              <a:t>3</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a:t>
            </a:r>
            <a:r>
              <a:rPr lang="en-US" altLang="zh-CN" sz="3200" b="1" dirty="0">
                <a:solidFill>
                  <a:srgbClr val="0000FF"/>
                </a:solidFill>
                <a:latin typeface="黑体" panose="02010609060101010101" pitchFamily="2" charset="-122"/>
                <a:ea typeface="黑体" panose="02010609060101010101" pitchFamily="2" charset="-122"/>
                <a:cs typeface="黑体" panose="02010609060101010101" pitchFamily="2" charset="-122"/>
              </a:rPr>
              <a:t> </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光电二极管</a:t>
            </a:r>
            <a:endPar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endParaRPr>
          </a:p>
          <a:p>
            <a:pPr marL="342900" indent="-342900">
              <a:spcBef>
                <a:spcPct val="20000"/>
              </a:spcBef>
            </a:pPr>
            <a:r>
              <a:rPr lang="zh-CN" altLang="en-US" sz="3200"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使用光敏材料制成，当光照强弱变化时，其反向电流大小亦随之变化。</a:t>
            </a:r>
            <a:endParaRPr lang="zh-CN" altLang="en-US" sz="2800" b="1" dirty="0">
              <a:latin typeface="Arial" panose="020B0604020202020204" pitchFamily="34" charset="0"/>
              <a:ea typeface="宋体" panose="02010600030101010101" pitchFamily="2" charset="-122"/>
            </a:endParaRPr>
          </a:p>
        </p:txBody>
      </p:sp>
      <p:sp>
        <p:nvSpPr>
          <p:cNvPr id="45061" name="Rectangle 5"/>
          <p:cNvSpPr/>
          <p:nvPr/>
        </p:nvSpPr>
        <p:spPr>
          <a:xfrm>
            <a:off x="539750" y="2924175"/>
            <a:ext cx="8236585" cy="1368425"/>
          </a:xfrm>
          <a:prstGeom prst="rect">
            <a:avLst/>
          </a:prstGeom>
          <a:noFill/>
          <a:ln w="9525">
            <a:noFill/>
          </a:ln>
        </p:spPr>
        <p:txBody>
          <a:bodyPr anchor="t" anchorCtr="0"/>
          <a:p>
            <a:pPr marL="342900" indent="-342900">
              <a:spcBef>
                <a:spcPct val="20000"/>
              </a:spcBef>
            </a:pPr>
            <a:r>
              <a:rPr lang="en-US" altLang="zh-CN" sz="3200" b="1" dirty="0">
                <a:solidFill>
                  <a:srgbClr val="0000FF"/>
                </a:solidFill>
                <a:latin typeface="黑体" panose="02010609060101010101" pitchFamily="2" charset="-122"/>
                <a:ea typeface="黑体" panose="02010609060101010101" pitchFamily="2" charset="-122"/>
                <a:cs typeface="黑体" panose="02010609060101010101" pitchFamily="2" charset="-122"/>
              </a:rPr>
              <a:t>4</a:t>
            </a:r>
            <a:r>
              <a:rPr lang="zh-CN" altLang="en-US" sz="3200" b="1" dirty="0">
                <a:solidFill>
                  <a:srgbClr val="0000FF"/>
                </a:solidFill>
                <a:latin typeface="黑体" panose="02010609060101010101" pitchFamily="2" charset="-122"/>
                <a:ea typeface="黑体" panose="02010609060101010101" pitchFamily="2" charset="-122"/>
                <a:cs typeface="黑体" panose="02010609060101010101" pitchFamily="2" charset="-122"/>
              </a:rPr>
              <a:t>、发光二极管</a:t>
            </a:r>
            <a:endParaRPr lang="zh-CN" altLang="en-US" sz="2800" b="1" dirty="0">
              <a:solidFill>
                <a:srgbClr val="0000FF"/>
              </a:solidFill>
              <a:latin typeface="黑体" panose="02010609060101010101" pitchFamily="2" charset="-122"/>
              <a:ea typeface="黑体" panose="02010609060101010101" pitchFamily="2" charset="-122"/>
              <a:cs typeface="黑体" panose="02010609060101010101" pitchFamily="2" charset="-122"/>
            </a:endParaRPr>
          </a:p>
          <a:p>
            <a:pPr marL="342900" indent="-342900">
              <a:spcBef>
                <a:spcPct val="20000"/>
              </a:spcBef>
            </a:pPr>
            <a:r>
              <a:rPr lang="zh-CN" altLang="en-US" sz="2800"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有电流通过时，发光二极管对外发光，这是 由于电子和空穴直接复合而发出能量的结果。</a:t>
            </a:r>
            <a:r>
              <a:rPr lang="zh-CN" altLang="en-US" sz="3200" b="1" dirty="0">
                <a:latin typeface="Arial" panose="020B0604020202020204" pitchFamily="34" charset="0"/>
                <a:ea typeface="宋体" panose="02010600030101010101" pitchFamily="2" charset="-122"/>
              </a:rPr>
              <a:t>   </a:t>
            </a:r>
            <a:endParaRPr lang="zh-CN" altLang="en-US" sz="2800" b="1" dirty="0">
              <a:solidFill>
                <a:srgbClr val="FFFF00"/>
              </a:solidFill>
              <a:latin typeface="Arial" panose="020B0604020202020204" pitchFamily="34" charset="0"/>
              <a:ea typeface="宋体" panose="02010600030101010101" pitchFamily="2" charset="-122"/>
            </a:endParaRPr>
          </a:p>
        </p:txBody>
      </p:sp>
      <p:graphicFrame>
        <p:nvGraphicFramePr>
          <p:cNvPr id="45062" name="Object 6"/>
          <p:cNvGraphicFramePr/>
          <p:nvPr/>
        </p:nvGraphicFramePr>
        <p:xfrm>
          <a:off x="2266315" y="4435475"/>
          <a:ext cx="1538288" cy="2016125"/>
        </p:xfrm>
        <a:graphic>
          <a:graphicData uri="http://schemas.openxmlformats.org/presentationml/2006/ole">
            <mc:AlternateContent xmlns:mc="http://schemas.openxmlformats.org/markup-compatibility/2006">
              <mc:Choice xmlns:v="urn:schemas-microsoft-com:vml" Requires="v">
                <p:oleObj spid="_x0000_s3092" name="" r:id="rId1" imgW="801370" imgH="1569085" progId="Visio.Drawing.11">
                  <p:embed/>
                </p:oleObj>
              </mc:Choice>
              <mc:Fallback>
                <p:oleObj name="" r:id="rId1" imgW="801370" imgH="1569085" progId="Visio.Drawing.11">
                  <p:embed/>
                  <p:pic>
                    <p:nvPicPr>
                      <p:cNvPr id="0" name="图片 3091"/>
                      <p:cNvPicPr/>
                      <p:nvPr/>
                    </p:nvPicPr>
                    <p:blipFill>
                      <a:blip r:embed="rId2"/>
                      <a:stretch>
                        <a:fillRect/>
                      </a:stretch>
                    </p:blipFill>
                    <p:spPr>
                      <a:xfrm>
                        <a:off x="2266315" y="4435475"/>
                        <a:ext cx="1538288" cy="2016125"/>
                      </a:xfrm>
                      <a:prstGeom prst="rect">
                        <a:avLst/>
                      </a:prstGeom>
                      <a:noFill/>
                      <a:ln w="38100">
                        <a:noFill/>
                        <a:miter/>
                      </a:ln>
                    </p:spPr>
                  </p:pic>
                </p:oleObj>
              </mc:Fallback>
            </mc:AlternateContent>
          </a:graphicData>
        </a:graphic>
      </p:graphicFrame>
      <p:graphicFrame>
        <p:nvGraphicFramePr>
          <p:cNvPr id="45063" name="Object 7"/>
          <p:cNvGraphicFramePr/>
          <p:nvPr/>
        </p:nvGraphicFramePr>
        <p:xfrm>
          <a:off x="5867400" y="4471670"/>
          <a:ext cx="1581150" cy="1943100"/>
        </p:xfrm>
        <a:graphic>
          <a:graphicData uri="http://schemas.openxmlformats.org/presentationml/2006/ole">
            <mc:AlternateContent xmlns:mc="http://schemas.openxmlformats.org/markup-compatibility/2006">
              <mc:Choice xmlns:v="urn:schemas-microsoft-com:vml" Requires="v">
                <p:oleObj spid="_x0000_s3093" name="" r:id="rId3" imgW="801370" imgH="1557655" progId="Visio.Drawing.11">
                  <p:embed/>
                </p:oleObj>
              </mc:Choice>
              <mc:Fallback>
                <p:oleObj name="" r:id="rId3" imgW="801370" imgH="1557655" progId="Visio.Drawing.11">
                  <p:embed/>
                  <p:pic>
                    <p:nvPicPr>
                      <p:cNvPr id="0" name="图片 3092"/>
                      <p:cNvPicPr/>
                      <p:nvPr/>
                    </p:nvPicPr>
                    <p:blipFill>
                      <a:blip r:embed="rId4"/>
                      <a:stretch>
                        <a:fillRect/>
                      </a:stretch>
                    </p:blipFill>
                    <p:spPr>
                      <a:xfrm>
                        <a:off x="5867400" y="4471670"/>
                        <a:ext cx="1581150" cy="194310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060">
                                            <p:txEl>
                                              <p:charRg st="0" end="9"/>
                                            </p:txEl>
                                          </p:spTgt>
                                        </p:tgtEl>
                                        <p:attrNameLst>
                                          <p:attrName>style.visibility</p:attrName>
                                        </p:attrNameLst>
                                      </p:cBhvr>
                                      <p:to>
                                        <p:strVal val="visible"/>
                                      </p:to>
                                    </p:set>
                                    <p:anim calcmode="lin" valueType="num">
                                      <p:cBhvr>
                                        <p:cTn id="7" dur="500" fill="hold"/>
                                        <p:tgtEl>
                                          <p:spTgt spid="45060">
                                            <p:txEl>
                                              <p:charRg st="0" end="9"/>
                                            </p:txEl>
                                          </p:spTgt>
                                        </p:tgtEl>
                                        <p:attrNameLst>
                                          <p:attrName>ppt_w</p:attrName>
                                        </p:attrNameLst>
                                      </p:cBhvr>
                                      <p:tavLst>
                                        <p:tav tm="0">
                                          <p:val>
                                            <p:fltVal val="0.000000"/>
                                          </p:val>
                                        </p:tav>
                                        <p:tav tm="100000">
                                          <p:val>
                                            <p:strVal val="#ppt_w"/>
                                          </p:val>
                                        </p:tav>
                                      </p:tavLst>
                                    </p:anim>
                                    <p:anim calcmode="lin" valueType="num">
                                      <p:cBhvr>
                                        <p:cTn id="8" dur="500" fill="hold"/>
                                        <p:tgtEl>
                                          <p:spTgt spid="45060">
                                            <p:txEl>
                                              <p:charRg st="0" end="9"/>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5060">
                                            <p:txEl>
                                              <p:charRg st="9" end="52"/>
                                            </p:txEl>
                                          </p:spTgt>
                                        </p:tgtEl>
                                        <p:attrNameLst>
                                          <p:attrName>style.visibility</p:attrName>
                                        </p:attrNameLst>
                                      </p:cBhvr>
                                      <p:to>
                                        <p:strVal val="visible"/>
                                      </p:to>
                                    </p:set>
                                    <p:anim calcmode="lin" valueType="num">
                                      <p:cBhvr>
                                        <p:cTn id="11" dur="500" fill="hold"/>
                                        <p:tgtEl>
                                          <p:spTgt spid="45060">
                                            <p:txEl>
                                              <p:charRg st="9" end="52"/>
                                            </p:txEl>
                                          </p:spTgt>
                                        </p:tgtEl>
                                        <p:attrNameLst>
                                          <p:attrName>ppt_w</p:attrName>
                                        </p:attrNameLst>
                                      </p:cBhvr>
                                      <p:tavLst>
                                        <p:tav tm="0">
                                          <p:val>
                                            <p:fltVal val="0.000000"/>
                                          </p:val>
                                        </p:tav>
                                        <p:tav tm="100000">
                                          <p:val>
                                            <p:strVal val="#ppt_w"/>
                                          </p:val>
                                        </p:tav>
                                      </p:tavLst>
                                    </p:anim>
                                    <p:anim calcmode="lin" valueType="num">
                                      <p:cBhvr>
                                        <p:cTn id="12" dur="500" fill="hold"/>
                                        <p:tgtEl>
                                          <p:spTgt spid="45060">
                                            <p:txEl>
                                              <p:charRg st="9" end="52"/>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 calcmode="lin" valueType="num">
                                      <p:cBhvr>
                                        <p:cTn id="17" dur="500" fill="hold"/>
                                        <p:tgtEl>
                                          <p:spTgt spid="45061"/>
                                        </p:tgtEl>
                                        <p:attrNameLst>
                                          <p:attrName>ppt_w</p:attrName>
                                        </p:attrNameLst>
                                      </p:cBhvr>
                                      <p:tavLst>
                                        <p:tav tm="0">
                                          <p:val>
                                            <p:fltVal val="0.000000"/>
                                          </p:val>
                                        </p:tav>
                                        <p:tav tm="100000">
                                          <p:val>
                                            <p:strVal val="#ppt_w"/>
                                          </p:val>
                                        </p:tav>
                                      </p:tavLst>
                                    </p:anim>
                                    <p:anim calcmode="lin" valueType="num">
                                      <p:cBhvr>
                                        <p:cTn id="18" dur="500" fill="hold"/>
                                        <p:tgtEl>
                                          <p:spTgt spid="4506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45062"/>
                                        </p:tgtEl>
                                        <p:attrNameLst>
                                          <p:attrName>style.visibility</p:attrName>
                                        </p:attrNameLst>
                                      </p:cBhvr>
                                      <p:to>
                                        <p:strVal val="visible"/>
                                      </p:to>
                                    </p:set>
                                    <p:anim calcmode="lin" valueType="num">
                                      <p:cBhvr>
                                        <p:cTn id="23" dur="500" fill="hold"/>
                                        <p:tgtEl>
                                          <p:spTgt spid="45062"/>
                                        </p:tgtEl>
                                        <p:attrNameLst>
                                          <p:attrName>ppt_w</p:attrName>
                                        </p:attrNameLst>
                                      </p:cBhvr>
                                      <p:tavLst>
                                        <p:tav tm="0">
                                          <p:val>
                                            <p:fltVal val="0.000000"/>
                                          </p:val>
                                        </p:tav>
                                        <p:tav tm="100000">
                                          <p:val>
                                            <p:strVal val="#ppt_w"/>
                                          </p:val>
                                        </p:tav>
                                      </p:tavLst>
                                    </p:anim>
                                    <p:anim calcmode="lin" valueType="num">
                                      <p:cBhvr>
                                        <p:cTn id="24" dur="500" fill="hold"/>
                                        <p:tgtEl>
                                          <p:spTgt spid="4506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45063"/>
                                        </p:tgtEl>
                                        <p:attrNameLst>
                                          <p:attrName>style.visibility</p:attrName>
                                        </p:attrNameLst>
                                      </p:cBhvr>
                                      <p:to>
                                        <p:strVal val="visible"/>
                                      </p:to>
                                    </p:set>
                                    <p:anim calcmode="lin" valueType="num">
                                      <p:cBhvr>
                                        <p:cTn id="29" dur="500" fill="hold"/>
                                        <p:tgtEl>
                                          <p:spTgt spid="45063"/>
                                        </p:tgtEl>
                                        <p:attrNameLst>
                                          <p:attrName>ppt_w</p:attrName>
                                        </p:attrNameLst>
                                      </p:cBhvr>
                                      <p:tavLst>
                                        <p:tav tm="0">
                                          <p:val>
                                            <p:fltVal val="0.000000"/>
                                          </p:val>
                                        </p:tav>
                                        <p:tav tm="100000">
                                          <p:val>
                                            <p:strVal val="#ppt_w"/>
                                          </p:val>
                                        </p:tav>
                                      </p:tavLst>
                                    </p:anim>
                                    <p:anim calcmode="lin" valueType="num">
                                      <p:cBhvr>
                                        <p:cTn id="30" dur="500" fill="hold"/>
                                        <p:tgtEl>
                                          <p:spTgt spid="450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allAtOnce"/>
      <p:bldP spid="4506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51" name="Text Box 7"/>
          <p:cNvSpPr txBox="1">
            <a:spLocks noChangeArrowheads="1"/>
          </p:cNvSpPr>
          <p:nvPr/>
        </p:nvSpPr>
        <p:spPr bwMode="auto">
          <a:xfrm>
            <a:off x="3071813" y="2500313"/>
            <a:ext cx="2519363" cy="1143000"/>
          </a:xfrm>
          <a:prstGeom prst="rect">
            <a:avLst/>
          </a:prstGeom>
          <a:noFill/>
          <a:ln w="38100">
            <a:solidFill>
              <a:schemeClr val="hlink"/>
            </a:solidFill>
            <a:miter lim="800000"/>
          </a:ln>
          <a:effectLst/>
        </p:spPr>
        <p:txBody>
          <a:bodyPr anchor="ctr"/>
          <a:lstStyle/>
          <a:p>
            <a:pPr marR="0" algn="ctr" defTabSz="914400">
              <a:spcBef>
                <a:spcPct val="50000"/>
              </a:spcBef>
              <a:buClrTx/>
              <a:buSzTx/>
              <a:defRPr/>
            </a:pPr>
            <a:r>
              <a:rPr kumimoji="1" lang="zh-CN" altLang="en-US" sz="40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放大器</a:t>
            </a:r>
            <a:endParaRPr kumimoji="1" lang="zh-CN" altLang="en-US" sz="40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6152" name="Freeform 8"/>
          <p:cNvSpPr/>
          <p:nvPr/>
        </p:nvSpPr>
        <p:spPr>
          <a:xfrm>
            <a:off x="552450" y="2932113"/>
            <a:ext cx="1512888" cy="373062"/>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50" h="289">
                <a:moveTo>
                  <a:pt x="0" y="141"/>
                </a:moveTo>
                <a:cubicBezTo>
                  <a:pt x="44" y="93"/>
                  <a:pt x="100" y="47"/>
                  <a:pt x="133" y="27"/>
                </a:cubicBezTo>
                <a:cubicBezTo>
                  <a:pt x="166" y="7"/>
                  <a:pt x="179" y="21"/>
                  <a:pt x="201" y="21"/>
                </a:cubicBezTo>
                <a:cubicBezTo>
                  <a:pt x="223" y="21"/>
                  <a:pt x="233" y="7"/>
                  <a:pt x="266" y="27"/>
                </a:cubicBezTo>
                <a:cubicBezTo>
                  <a:pt x="299" y="47"/>
                  <a:pt x="354" y="103"/>
                  <a:pt x="399" y="141"/>
                </a:cubicBezTo>
                <a:cubicBezTo>
                  <a:pt x="443" y="179"/>
                  <a:pt x="487" y="236"/>
                  <a:pt x="532" y="255"/>
                </a:cubicBezTo>
                <a:cubicBezTo>
                  <a:pt x="576" y="274"/>
                  <a:pt x="620" y="274"/>
                  <a:pt x="665" y="255"/>
                </a:cubicBezTo>
                <a:cubicBezTo>
                  <a:pt x="709" y="236"/>
                  <a:pt x="767" y="172"/>
                  <a:pt x="798" y="141"/>
                </a:cubicBezTo>
                <a:cubicBezTo>
                  <a:pt x="829" y="109"/>
                  <a:pt x="824" y="87"/>
                  <a:pt x="849" y="65"/>
                </a:cubicBezTo>
                <a:cubicBezTo>
                  <a:pt x="874" y="43"/>
                  <a:pt x="916" y="16"/>
                  <a:pt x="948" y="8"/>
                </a:cubicBezTo>
                <a:cubicBezTo>
                  <a:pt x="980" y="0"/>
                  <a:pt x="1011" y="5"/>
                  <a:pt x="1038" y="15"/>
                </a:cubicBezTo>
                <a:cubicBezTo>
                  <a:pt x="1065" y="25"/>
                  <a:pt x="1080" y="48"/>
                  <a:pt x="1110" y="72"/>
                </a:cubicBezTo>
                <a:cubicBezTo>
                  <a:pt x="1140" y="96"/>
                  <a:pt x="1179" y="127"/>
                  <a:pt x="1218" y="157"/>
                </a:cubicBezTo>
                <a:cubicBezTo>
                  <a:pt x="1257" y="188"/>
                  <a:pt x="1305" y="236"/>
                  <a:pt x="1344" y="257"/>
                </a:cubicBezTo>
                <a:cubicBezTo>
                  <a:pt x="1383" y="279"/>
                  <a:pt x="1413" y="289"/>
                  <a:pt x="1452" y="286"/>
                </a:cubicBezTo>
                <a:cubicBezTo>
                  <a:pt x="1491" y="283"/>
                  <a:pt x="1546" y="259"/>
                  <a:pt x="1578" y="237"/>
                </a:cubicBezTo>
                <a:cubicBezTo>
                  <a:pt x="1610" y="215"/>
                  <a:pt x="1632" y="173"/>
                  <a:pt x="1641" y="157"/>
                </a:cubicBezTo>
                <a:cubicBezTo>
                  <a:pt x="1650" y="141"/>
                  <a:pt x="1633" y="146"/>
                  <a:pt x="1632" y="143"/>
                </a:cubicBezTo>
                <a:cubicBezTo>
                  <a:pt x="1631" y="140"/>
                  <a:pt x="1632" y="138"/>
                  <a:pt x="1632" y="136"/>
                </a:cubicBezTo>
              </a:path>
            </a:pathLst>
          </a:custGeom>
          <a:noFill/>
          <a:ln w="25400" cap="flat" cmpd="sng">
            <a:solidFill>
              <a:srgbClr val="FF0000"/>
            </a:solidFill>
            <a:prstDash val="solid"/>
            <a:miter/>
            <a:headEnd type="none" w="med" len="med"/>
            <a:tailEnd type="none" w="med" len="med"/>
          </a:ln>
        </p:spPr>
        <p:txBody>
          <a:bodyPr/>
          <a:p>
            <a:endParaRPr lang="zh-CN" altLang="en-US"/>
          </a:p>
        </p:txBody>
      </p:sp>
      <p:sp>
        <p:nvSpPr>
          <p:cNvPr id="6153" name="Freeform 9"/>
          <p:cNvSpPr/>
          <p:nvPr/>
        </p:nvSpPr>
        <p:spPr>
          <a:xfrm>
            <a:off x="6672263" y="2573338"/>
            <a:ext cx="1800225" cy="107950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50" h="289">
                <a:moveTo>
                  <a:pt x="0" y="141"/>
                </a:moveTo>
                <a:cubicBezTo>
                  <a:pt x="44" y="93"/>
                  <a:pt x="100" y="47"/>
                  <a:pt x="133" y="27"/>
                </a:cubicBezTo>
                <a:cubicBezTo>
                  <a:pt x="166" y="7"/>
                  <a:pt x="179" y="21"/>
                  <a:pt x="201" y="21"/>
                </a:cubicBezTo>
                <a:cubicBezTo>
                  <a:pt x="223" y="21"/>
                  <a:pt x="233" y="7"/>
                  <a:pt x="266" y="27"/>
                </a:cubicBezTo>
                <a:cubicBezTo>
                  <a:pt x="299" y="47"/>
                  <a:pt x="354" y="103"/>
                  <a:pt x="399" y="141"/>
                </a:cubicBezTo>
                <a:cubicBezTo>
                  <a:pt x="443" y="179"/>
                  <a:pt x="487" y="236"/>
                  <a:pt x="532" y="255"/>
                </a:cubicBezTo>
                <a:cubicBezTo>
                  <a:pt x="576" y="274"/>
                  <a:pt x="620" y="274"/>
                  <a:pt x="665" y="255"/>
                </a:cubicBezTo>
                <a:cubicBezTo>
                  <a:pt x="709" y="236"/>
                  <a:pt x="767" y="172"/>
                  <a:pt x="798" y="141"/>
                </a:cubicBezTo>
                <a:cubicBezTo>
                  <a:pt x="829" y="109"/>
                  <a:pt x="824" y="87"/>
                  <a:pt x="849" y="65"/>
                </a:cubicBezTo>
                <a:cubicBezTo>
                  <a:pt x="874" y="43"/>
                  <a:pt x="916" y="16"/>
                  <a:pt x="948" y="8"/>
                </a:cubicBezTo>
                <a:cubicBezTo>
                  <a:pt x="980" y="0"/>
                  <a:pt x="1011" y="5"/>
                  <a:pt x="1038" y="15"/>
                </a:cubicBezTo>
                <a:cubicBezTo>
                  <a:pt x="1065" y="25"/>
                  <a:pt x="1080" y="48"/>
                  <a:pt x="1110" y="72"/>
                </a:cubicBezTo>
                <a:cubicBezTo>
                  <a:pt x="1140" y="96"/>
                  <a:pt x="1179" y="127"/>
                  <a:pt x="1218" y="157"/>
                </a:cubicBezTo>
                <a:cubicBezTo>
                  <a:pt x="1257" y="188"/>
                  <a:pt x="1305" y="236"/>
                  <a:pt x="1344" y="257"/>
                </a:cubicBezTo>
                <a:cubicBezTo>
                  <a:pt x="1383" y="279"/>
                  <a:pt x="1413" y="289"/>
                  <a:pt x="1452" y="286"/>
                </a:cubicBezTo>
                <a:cubicBezTo>
                  <a:pt x="1491" y="283"/>
                  <a:pt x="1546" y="259"/>
                  <a:pt x="1578" y="237"/>
                </a:cubicBezTo>
                <a:cubicBezTo>
                  <a:pt x="1610" y="215"/>
                  <a:pt x="1632" y="173"/>
                  <a:pt x="1641" y="157"/>
                </a:cubicBezTo>
                <a:cubicBezTo>
                  <a:pt x="1650" y="141"/>
                  <a:pt x="1633" y="146"/>
                  <a:pt x="1632" y="143"/>
                </a:cubicBezTo>
                <a:cubicBezTo>
                  <a:pt x="1631" y="140"/>
                  <a:pt x="1632" y="138"/>
                  <a:pt x="1632" y="136"/>
                </a:cubicBezTo>
              </a:path>
            </a:pathLst>
          </a:custGeom>
          <a:noFill/>
          <a:ln w="25400" cap="flat" cmpd="sng">
            <a:solidFill>
              <a:srgbClr val="FF0000"/>
            </a:solidFill>
            <a:prstDash val="solid"/>
            <a:miter/>
            <a:headEnd type="none" w="med" len="med"/>
            <a:tailEnd type="none" w="med" len="med"/>
          </a:ln>
        </p:spPr>
        <p:txBody>
          <a:bodyPr/>
          <a:p>
            <a:endParaRPr lang="zh-CN" altLang="en-US"/>
          </a:p>
        </p:txBody>
      </p:sp>
      <p:grpSp>
        <p:nvGrpSpPr>
          <p:cNvPr id="2" name="Group 15"/>
          <p:cNvGrpSpPr/>
          <p:nvPr/>
        </p:nvGrpSpPr>
        <p:grpSpPr>
          <a:xfrm>
            <a:off x="2352675" y="2932113"/>
            <a:ext cx="4103688" cy="360362"/>
            <a:chOff x="1474" y="2114"/>
            <a:chExt cx="2585" cy="227"/>
          </a:xfrm>
        </p:grpSpPr>
        <p:sp>
          <p:nvSpPr>
            <p:cNvPr id="70663" name="AutoShape 10"/>
            <p:cNvSpPr/>
            <p:nvPr/>
          </p:nvSpPr>
          <p:spPr>
            <a:xfrm>
              <a:off x="1474" y="2114"/>
              <a:ext cx="408" cy="227"/>
            </a:xfrm>
            <a:prstGeom prst="rightArrow">
              <a:avLst>
                <a:gd name="adj1" fmla="val 50000"/>
                <a:gd name="adj2" fmla="val 44825"/>
              </a:avLst>
            </a:prstGeom>
            <a:solidFill>
              <a:schemeClr val="fo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0664" name="AutoShape 11"/>
            <p:cNvSpPr/>
            <p:nvPr/>
          </p:nvSpPr>
          <p:spPr>
            <a:xfrm>
              <a:off x="3560" y="2114"/>
              <a:ext cx="499" cy="227"/>
            </a:xfrm>
            <a:prstGeom prst="rightArrow">
              <a:avLst>
                <a:gd name="adj1" fmla="val 50000"/>
                <a:gd name="adj2" fmla="val 54823"/>
              </a:avLst>
            </a:prstGeom>
            <a:solidFill>
              <a:schemeClr val="fo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6158" name="Text Box 14"/>
          <p:cNvSpPr txBox="1">
            <a:spLocks noChangeArrowheads="1"/>
          </p:cNvSpPr>
          <p:nvPr/>
        </p:nvSpPr>
        <p:spPr bwMode="auto">
          <a:xfrm>
            <a:off x="1857375" y="4286250"/>
            <a:ext cx="5473700" cy="1143000"/>
          </a:xfrm>
          <a:prstGeom prst="rect">
            <a:avLst/>
          </a:prstGeom>
          <a:noFill/>
          <a:ln w="38100">
            <a:solidFill>
              <a:srgbClr val="CC9900"/>
            </a:solidFill>
            <a:miter lim="800000"/>
          </a:ln>
          <a:effectLst/>
        </p:spPr>
        <p:txBody>
          <a:bodyPr anchor="ctr"/>
          <a:lstStyle/>
          <a:p>
            <a:pPr marR="0" algn="ctr" defTabSz="914400">
              <a:spcBef>
                <a:spcPct val="50000"/>
              </a:spcBef>
              <a:buClrTx/>
              <a:buSzTx/>
              <a:defRPr/>
            </a:pPr>
            <a:r>
              <a:rPr kumimoji="1" lang="zh-CN" altLang="en-US" sz="4000"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核心元件：</a:t>
            </a:r>
            <a:r>
              <a:rPr kumimoji="1" lang="zh-CN" altLang="en-US" sz="4000" b="1" u="sng"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三极管</a:t>
            </a:r>
            <a:endParaRPr kumimoji="1" lang="zh-CN" altLang="en-US" sz="4000" b="1" u="sng"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nvGrpSpPr>
          <p:cNvPr id="71681" name="Group 2"/>
          <p:cNvGrpSpPr/>
          <p:nvPr/>
        </p:nvGrpSpPr>
        <p:grpSpPr>
          <a:xfrm>
            <a:off x="0" y="188913"/>
            <a:ext cx="9144000" cy="922337"/>
            <a:chOff x="0" y="119"/>
            <a:chExt cx="5760" cy="581"/>
          </a:xfrm>
        </p:grpSpPr>
        <p:sp>
          <p:nvSpPr>
            <p:cNvPr id="97283" name="Text Box 3"/>
            <p:cNvSpPr txBox="1">
              <a:spLocks noChangeArrowheads="1"/>
            </p:cNvSpPr>
            <p:nvPr/>
          </p:nvSpPr>
          <p:spPr bwMode="auto">
            <a:xfrm>
              <a:off x="249" y="119"/>
              <a:ext cx="5184" cy="581"/>
            </a:xfrm>
            <a:prstGeom prst="rect">
              <a:avLst/>
            </a:prstGeom>
            <a:noFill/>
            <a:ln>
              <a:noFill/>
            </a:ln>
            <a:effectLst/>
          </p:spPr>
          <p:txBody>
            <a:bodyPr anchor="ctr"/>
            <a:p>
              <a:pPr marR="0" defTabSz="914400">
                <a:spcBef>
                  <a:spcPct val="50000"/>
                </a:spcBef>
                <a:buClrTx/>
                <a:buSzTx/>
                <a:defRPr/>
              </a:pP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1.3</a:t>
              </a:r>
              <a:r>
                <a:rPr kumimoji="1" lang="zh-CN" altLang="en-US"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半导体三极管</a:t>
              </a: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(BJT)</a:t>
              </a:r>
              <a:endPar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71683" name="Line 4"/>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000000"/>
                                          </p:val>
                                        </p:tav>
                                        <p:tav tm="100000">
                                          <p:val>
                                            <p:strVal val="#ppt_w"/>
                                          </p:val>
                                        </p:tav>
                                      </p:tavLst>
                                    </p:anim>
                                    <p:anim calcmode="lin" valueType="num">
                                      <p:cBhvr>
                                        <p:cTn id="8" dur="500" fill="hold"/>
                                        <p:tgtEl>
                                          <p:spTgt spid="61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wipe(left)">
                                      <p:cBhvr>
                                        <p:cTn id="18" dur="500"/>
                                        <p:tgtEl>
                                          <p:spTgt spid="61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153"/>
                                        </p:tgtEl>
                                        <p:attrNameLst>
                                          <p:attrName>style.visibility</p:attrName>
                                        </p:attrNameLst>
                                      </p:cBhvr>
                                      <p:to>
                                        <p:strVal val="visible"/>
                                      </p:to>
                                    </p:set>
                                    <p:animEffect transition="in" filter="wipe(left)">
                                      <p:cBhvr>
                                        <p:cTn id="23" dur="500"/>
                                        <p:tgtEl>
                                          <p:spTgt spid="615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6158"/>
                                        </p:tgtEl>
                                        <p:attrNameLst>
                                          <p:attrName>style.visibility</p:attrName>
                                        </p:attrNameLst>
                                      </p:cBhvr>
                                      <p:to>
                                        <p:strVal val="visible"/>
                                      </p:to>
                                    </p:set>
                                    <p:anim calcmode="lin" valueType="num">
                                      <p:cBhvr>
                                        <p:cTn id="28" dur="500" fill="hold"/>
                                        <p:tgtEl>
                                          <p:spTgt spid="6158"/>
                                        </p:tgtEl>
                                        <p:attrNameLst>
                                          <p:attrName>ppt_w</p:attrName>
                                        </p:attrNameLst>
                                      </p:cBhvr>
                                      <p:tavLst>
                                        <p:tav tm="0">
                                          <p:val>
                                            <p:fltVal val="0.000000"/>
                                          </p:val>
                                        </p:tav>
                                        <p:tav tm="100000">
                                          <p:val>
                                            <p:strVal val="#ppt_w"/>
                                          </p:val>
                                        </p:tav>
                                      </p:tavLst>
                                    </p:anim>
                                    <p:anim calcmode="lin" valueType="num">
                                      <p:cBhvr>
                                        <p:cTn id="29" dur="500" fill="hold"/>
                                        <p:tgtEl>
                                          <p:spTgt spid="6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nimBg="1"/>
      <p:bldP spid="6152" grpId="0" bldLvl="0" animBg="1"/>
      <p:bldP spid="6153" grpId="0" bldLvl="0" animBg="1"/>
      <p:bldP spid="615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一、电子技术及其发展</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9219" name="图片 9218" descr="2"/>
          <p:cNvPicPr>
            <a:picLocks noChangeAspect="1"/>
          </p:cNvPicPr>
          <p:nvPr/>
        </p:nvPicPr>
        <p:blipFill>
          <a:blip r:embed="rId1"/>
          <a:stretch>
            <a:fillRect/>
          </a:stretch>
        </p:blipFill>
        <p:spPr>
          <a:xfrm>
            <a:off x="1835468" y="3428683"/>
            <a:ext cx="5113337" cy="3217862"/>
          </a:xfrm>
          <a:prstGeom prst="rect">
            <a:avLst/>
          </a:prstGeom>
          <a:noFill/>
          <a:ln w="9525">
            <a:noFill/>
          </a:ln>
        </p:spPr>
      </p:pic>
      <p:sp>
        <p:nvSpPr>
          <p:cNvPr id="9220" name="矩形 9219"/>
          <p:cNvSpPr/>
          <p:nvPr/>
        </p:nvSpPr>
        <p:spPr>
          <a:xfrm>
            <a:off x="753110" y="1193165"/>
            <a:ext cx="4984750" cy="519113"/>
          </a:xfrm>
          <a:prstGeom prst="rect">
            <a:avLst/>
          </a:prstGeom>
          <a:noFill/>
          <a:ln w="9525">
            <a:noFill/>
          </a:ln>
        </p:spPr>
        <p:txBody>
          <a:bodyPr wrap="none" anchor="t" anchorCtr="0">
            <a:spAutoFit/>
          </a:bodyPr>
          <a:p>
            <a:pPr eaLnBrk="0" hangingPunct="0"/>
            <a:r>
              <a:rPr lang="en-US" altLang="zh-CN" sz="2800">
                <a:solidFill>
                  <a:srgbClr val="000066"/>
                </a:solidFill>
                <a:latin typeface="黑体" panose="02010609060101010101" pitchFamily="2" charset="-122"/>
                <a:ea typeface="黑体" panose="02010609060101010101" pitchFamily="2" charset="-122"/>
              </a:rPr>
              <a:t>2</a:t>
            </a:r>
            <a:r>
              <a:rPr lang="zh-CN" altLang="en-US" sz="2800">
                <a:solidFill>
                  <a:srgbClr val="000066"/>
                </a:solidFill>
                <a:latin typeface="黑体" panose="02010609060101010101" pitchFamily="2" charset="-122"/>
                <a:ea typeface="黑体" panose="02010609060101010101" pitchFamily="2" charset="-122"/>
              </a:rPr>
              <a:t>．第二代电子器件</a:t>
            </a:r>
            <a:r>
              <a:rPr lang="en-US" altLang="zh-CN" sz="2800">
                <a:solidFill>
                  <a:srgbClr val="000066"/>
                </a:solidFill>
                <a:latin typeface="Times New Roman" panose="02020603050405020304" pitchFamily="18" charset="0"/>
                <a:ea typeface="黑体" panose="02010609060101010101" pitchFamily="2" charset="-122"/>
              </a:rPr>
              <a:t>——</a:t>
            </a:r>
            <a:r>
              <a:rPr lang="zh-CN" altLang="en-US" sz="2800">
                <a:solidFill>
                  <a:srgbClr val="000066"/>
                </a:solidFill>
                <a:latin typeface="黑体" panose="02010609060101010101" pitchFamily="2" charset="-122"/>
                <a:ea typeface="黑体" panose="02010609060101010101" pitchFamily="2" charset="-122"/>
              </a:rPr>
              <a:t>晶体管</a:t>
            </a:r>
            <a:endParaRPr lang="zh-CN" altLang="en-US" sz="2800">
              <a:solidFill>
                <a:srgbClr val="000066"/>
              </a:solidFill>
              <a:latin typeface="黑体" panose="02010609060101010101" pitchFamily="2" charset="-122"/>
              <a:ea typeface="黑体" panose="02010609060101010101" pitchFamily="2" charset="-122"/>
            </a:endParaRPr>
          </a:p>
        </p:txBody>
      </p:sp>
      <p:sp>
        <p:nvSpPr>
          <p:cNvPr id="5" name="文本框 4"/>
          <p:cNvSpPr txBox="1"/>
          <p:nvPr/>
        </p:nvSpPr>
        <p:spPr>
          <a:xfrm>
            <a:off x="828675" y="1718310"/>
            <a:ext cx="7043420" cy="1714500"/>
          </a:xfrm>
          <a:prstGeom prst="rect">
            <a:avLst/>
          </a:prstGeom>
          <a:noFill/>
        </p:spPr>
        <p:txBody>
          <a:bodyPr wrap="square" rtlCol="0" anchor="t">
            <a:spAutoFit/>
          </a:bodyPr>
          <a:p>
            <a:pPr algn="just">
              <a:lnSpc>
                <a:spcPct val="110000"/>
              </a:lnSpc>
              <a:buClr>
                <a:srgbClr val="0000CC"/>
              </a:buClr>
              <a:buFont typeface="Wingdings" panose="05000000000000000000" pitchFamily="2" charset="2"/>
              <a:buChar char="§"/>
            </a:pPr>
            <a:r>
              <a:rPr lang="en-US" altLang="zh-CN" sz="2400" b="1">
                <a:latin typeface="幼圆" panose="02010509060101010101" pitchFamily="49" charset="-122"/>
                <a:ea typeface="幼圆" panose="02010509060101010101" pitchFamily="49" charset="-122"/>
                <a:sym typeface="+mn-ea"/>
              </a:rPr>
              <a:t>1948</a:t>
            </a:r>
            <a:r>
              <a:rPr lang="zh-CN" altLang="en-US" sz="2400" b="1">
                <a:latin typeface="幼圆" panose="02010509060101010101" pitchFamily="49" charset="-122"/>
                <a:ea typeface="幼圆" panose="02010509060101010101" pitchFamily="49" charset="-122"/>
                <a:sym typeface="+mn-ea"/>
              </a:rPr>
              <a:t>年诞生半导体三极管</a:t>
            </a:r>
            <a:endParaRPr lang="zh-CN" altLang="en-US" sz="2400" b="1">
              <a:latin typeface="幼圆" panose="02010509060101010101" pitchFamily="49" charset="-122"/>
              <a:ea typeface="幼圆" panose="02010509060101010101" pitchFamily="49" charset="-122"/>
            </a:endParaRPr>
          </a:p>
          <a:p>
            <a:pPr algn="just">
              <a:lnSpc>
                <a:spcPct val="110000"/>
              </a:lnSpc>
              <a:buClr>
                <a:srgbClr val="0000CC"/>
              </a:buClr>
              <a:buFont typeface="Wingdings" panose="05000000000000000000" pitchFamily="2" charset="2"/>
              <a:buChar char="§"/>
            </a:pPr>
            <a:r>
              <a:rPr lang="zh-CN" altLang="en-US" sz="2400" b="1">
                <a:latin typeface="幼圆" panose="02010509060101010101" pitchFamily="49" charset="-122"/>
                <a:ea typeface="幼圆" panose="02010509060101010101" pitchFamily="49" charset="-122"/>
                <a:sym typeface="+mn-ea"/>
              </a:rPr>
              <a:t>与电子管相比，体积小、重量轻、耗能低、寿命长</a:t>
            </a:r>
            <a:endParaRPr lang="zh-CN" altLang="en-US" sz="2400" b="1">
              <a:latin typeface="幼圆" panose="02010509060101010101" pitchFamily="49" charset="-122"/>
              <a:ea typeface="幼圆" panose="02010509060101010101" pitchFamily="49" charset="-122"/>
            </a:endParaRPr>
          </a:p>
          <a:p>
            <a:pPr algn="just">
              <a:lnSpc>
                <a:spcPct val="110000"/>
              </a:lnSpc>
              <a:buClr>
                <a:srgbClr val="0000CC"/>
              </a:buClr>
              <a:buFont typeface="Wingdings" panose="05000000000000000000" pitchFamily="2" charset="2"/>
              <a:buChar char="§"/>
            </a:pPr>
            <a:r>
              <a:rPr lang="zh-CN" altLang="en-US" sz="2400" b="1">
                <a:latin typeface="幼圆" panose="02010509060101010101" pitchFamily="49" charset="-122"/>
                <a:ea typeface="幼圆" panose="02010509060101010101" pitchFamily="49" charset="-122"/>
                <a:sym typeface="+mn-ea"/>
              </a:rPr>
              <a:t>分立电路体积大、焊点多，可靠性差 </a:t>
            </a:r>
            <a:endParaRPr lang="zh-CN" altLang="en-US" sz="2400" dirty="0" smtClean="0">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81" name="Group 2"/>
          <p:cNvGrpSpPr/>
          <p:nvPr/>
        </p:nvGrpSpPr>
        <p:grpSpPr>
          <a:xfrm>
            <a:off x="0" y="188913"/>
            <a:ext cx="9144000" cy="922337"/>
            <a:chOff x="0" y="119"/>
            <a:chExt cx="5760" cy="581"/>
          </a:xfrm>
        </p:grpSpPr>
        <p:sp>
          <p:nvSpPr>
            <p:cNvPr id="97283" name="Text Box 3"/>
            <p:cNvSpPr txBox="1">
              <a:spLocks noChangeArrowheads="1"/>
            </p:cNvSpPr>
            <p:nvPr/>
          </p:nvSpPr>
          <p:spPr bwMode="auto">
            <a:xfrm>
              <a:off x="249" y="119"/>
              <a:ext cx="5184" cy="581"/>
            </a:xfrm>
            <a:prstGeom prst="rect">
              <a:avLst/>
            </a:prstGeom>
            <a:noFill/>
            <a:ln>
              <a:noFill/>
            </a:ln>
            <a:effectLst/>
          </p:spPr>
          <p:txBody>
            <a:bodyPr anchor="ctr"/>
            <a:lstStyle/>
            <a:p>
              <a:pPr marR="0" defTabSz="914400">
                <a:spcBef>
                  <a:spcPct val="50000"/>
                </a:spcBef>
                <a:buClrTx/>
                <a:buSzTx/>
                <a:defRPr/>
              </a:pP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1.3</a:t>
              </a:r>
              <a:r>
                <a:rPr kumimoji="1" lang="zh-CN" altLang="en-US"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半导体三极管</a:t>
              </a: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(BJT)</a:t>
              </a:r>
              <a:endPar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71683" name="Line 4"/>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pic>
        <p:nvPicPr>
          <p:cNvPr id="71684" name="Picture 9" descr="411"/>
          <p:cNvPicPr>
            <a:picLocks noChangeAspect="1"/>
          </p:cNvPicPr>
          <p:nvPr/>
        </p:nvPicPr>
        <p:blipFill>
          <a:blip r:embed="rId1"/>
          <a:stretch>
            <a:fillRect/>
          </a:stretch>
        </p:blipFill>
        <p:spPr>
          <a:xfrm>
            <a:off x="810895" y="1870393"/>
            <a:ext cx="7521575" cy="293370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81" name="Group 2"/>
          <p:cNvGrpSpPr/>
          <p:nvPr/>
        </p:nvGrpSpPr>
        <p:grpSpPr>
          <a:xfrm>
            <a:off x="0" y="188913"/>
            <a:ext cx="9144000" cy="922337"/>
            <a:chOff x="0" y="119"/>
            <a:chExt cx="5760" cy="581"/>
          </a:xfrm>
        </p:grpSpPr>
        <p:sp>
          <p:nvSpPr>
            <p:cNvPr id="97283" name="Text Box 3"/>
            <p:cNvSpPr txBox="1">
              <a:spLocks noChangeArrowheads="1"/>
            </p:cNvSpPr>
            <p:nvPr/>
          </p:nvSpPr>
          <p:spPr bwMode="auto">
            <a:xfrm>
              <a:off x="249" y="119"/>
              <a:ext cx="5184" cy="581"/>
            </a:xfrm>
            <a:prstGeom prst="rect">
              <a:avLst/>
            </a:prstGeom>
            <a:noFill/>
            <a:ln>
              <a:noFill/>
            </a:ln>
            <a:effectLst/>
          </p:spPr>
          <p:txBody>
            <a:bodyPr anchor="ctr"/>
            <a:lstStyle/>
            <a:p>
              <a:pPr marR="0" defTabSz="914400">
                <a:spcBef>
                  <a:spcPct val="50000"/>
                </a:spcBef>
                <a:buClrTx/>
                <a:buSzTx/>
                <a:defRPr/>
              </a:pP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1.3</a:t>
              </a:r>
              <a:r>
                <a:rPr kumimoji="1" lang="zh-CN" altLang="en-US"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半导体三极管</a:t>
              </a: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(BJT)</a:t>
              </a:r>
              <a:endPar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71683" name="Line 4"/>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83971" name="Text Box 2"/>
          <p:cNvSpPr txBox="1"/>
          <p:nvPr/>
        </p:nvSpPr>
        <p:spPr>
          <a:xfrm>
            <a:off x="827088" y="1269048"/>
            <a:ext cx="7058025" cy="519112"/>
          </a:xfrm>
          <a:prstGeom prst="rect">
            <a:avLst/>
          </a:prstGeom>
          <a:noFill/>
          <a:ln w="9525">
            <a:noFill/>
          </a:ln>
        </p:spPr>
        <p:txBody>
          <a:bodyPr>
            <a:spAutoFit/>
          </a:bodyPr>
          <a:p>
            <a:r>
              <a:rPr lang="zh-CN" altLang="en-US" sz="2800" b="1" dirty="0">
                <a:latin typeface="Times New Roman" panose="02020603050405020304" pitchFamily="18" charset="0"/>
                <a:ea typeface="楷体_GB2312" pitchFamily="49" charset="-122"/>
              </a:rPr>
              <a:t>三</a:t>
            </a:r>
            <a:r>
              <a:rPr lang="zh-CN" altLang="zh-CN" sz="2800" b="1" dirty="0">
                <a:latin typeface="Times New Roman" panose="02020603050405020304" pitchFamily="18" charset="0"/>
                <a:ea typeface="楷体_GB2312" pitchFamily="49" charset="-122"/>
              </a:rPr>
              <a:t>极管</a:t>
            </a:r>
            <a:r>
              <a:rPr lang="zh-CN" altLang="en-US" b="1" dirty="0">
                <a:latin typeface="Times New Roman" panose="02020603050405020304" pitchFamily="18" charset="0"/>
              </a:rPr>
              <a:t>（</a:t>
            </a:r>
            <a:r>
              <a:rPr lang="en-US" altLang="zh-CN" b="1">
                <a:latin typeface="Times New Roman" panose="02020603050405020304" pitchFamily="18" charset="0"/>
              </a:rPr>
              <a:t>Bipolar Junction Transistor)</a:t>
            </a:r>
            <a:r>
              <a:rPr lang="zh-CN" altLang="en-US" sz="2800" b="1" dirty="0">
                <a:latin typeface="Times New Roman" panose="02020603050405020304" pitchFamily="18" charset="0"/>
                <a:ea typeface="楷体_GB2312" pitchFamily="49" charset="-122"/>
              </a:rPr>
              <a:t>图片</a:t>
            </a:r>
            <a:endParaRPr lang="zh-CN" altLang="en-US" sz="2800" b="1" dirty="0">
              <a:latin typeface="Times New Roman" panose="02020603050405020304" pitchFamily="18" charset="0"/>
              <a:ea typeface="楷体_GB2312" pitchFamily="49" charset="-122"/>
            </a:endParaRPr>
          </a:p>
        </p:txBody>
      </p:sp>
      <p:pic>
        <p:nvPicPr>
          <p:cNvPr id="83975" name="Picture 6" descr="IMG_0340"/>
          <p:cNvPicPr>
            <a:picLocks noChangeAspect="1"/>
          </p:cNvPicPr>
          <p:nvPr/>
        </p:nvPicPr>
        <p:blipFill>
          <a:blip r:embed="rId1"/>
          <a:stretch>
            <a:fillRect/>
          </a:stretch>
        </p:blipFill>
        <p:spPr>
          <a:xfrm>
            <a:off x="755650" y="1916748"/>
            <a:ext cx="7805738" cy="4391025"/>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2705" name="Group 4"/>
          <p:cNvGrpSpPr/>
          <p:nvPr/>
        </p:nvGrpSpPr>
        <p:grpSpPr>
          <a:xfrm>
            <a:off x="0" y="188913"/>
            <a:ext cx="9144000" cy="922337"/>
            <a:chOff x="0" y="119"/>
            <a:chExt cx="5760" cy="581"/>
          </a:xfrm>
        </p:grpSpPr>
        <p:sp>
          <p:nvSpPr>
            <p:cNvPr id="64517" name="Text Box 5"/>
            <p:cNvSpPr txBox="1">
              <a:spLocks noChangeArrowheads="1"/>
            </p:cNvSpPr>
            <p:nvPr/>
          </p:nvSpPr>
          <p:spPr bwMode="auto">
            <a:xfrm>
              <a:off x="249" y="119"/>
              <a:ext cx="5184" cy="581"/>
            </a:xfrm>
            <a:prstGeom prst="rect">
              <a:avLst/>
            </a:prstGeom>
            <a:noFill/>
            <a:ln w="9525">
              <a:noFill/>
              <a:miter lim="800000"/>
            </a:ln>
            <a:effectLst/>
          </p:spPr>
          <p:txBody>
            <a:bodyPr anchor="ctr"/>
            <a:lstStyle/>
            <a:p>
              <a:pPr marR="0" defTabSz="914400">
                <a:spcBef>
                  <a:spcPct val="50000"/>
                </a:spcBef>
                <a:buClrTx/>
                <a:buSzTx/>
                <a:defRPr/>
              </a:pPr>
              <a:r>
                <a:rPr kumimoji="1" lang="en-US" altLang="zh-CN" sz="40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1.3</a:t>
              </a:r>
              <a:r>
                <a:rPr kumimoji="1" lang="zh-CN" altLang="en-US" sz="40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半导体三极管</a:t>
              </a:r>
              <a:r>
                <a:rPr kumimoji="1" lang="en-US" altLang="zh-CN" sz="40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(BJT)</a:t>
              </a:r>
              <a:endParaRPr kumimoji="1" lang="en-US" altLang="zh-CN" sz="40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endParaRPr>
            </a:p>
          </p:txBody>
        </p:sp>
        <p:sp>
          <p:nvSpPr>
            <p:cNvPr id="72707" name="Line 6"/>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64519" name="Text Box 7"/>
          <p:cNvSpPr txBox="1">
            <a:spLocks noChangeArrowheads="1"/>
          </p:cNvSpPr>
          <p:nvPr/>
        </p:nvSpPr>
        <p:spPr bwMode="auto">
          <a:xfrm>
            <a:off x="1403350" y="1844675"/>
            <a:ext cx="4968875"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三极管的</a:t>
            </a:r>
            <a:r>
              <a:rPr kumimoji="1" lang="zh-CN" altLang="en-US" sz="3200" b="1" kern="1200" cap="none" spc="0" normalizeH="0" baseline="0" noProof="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基本结构</a:t>
            </a:r>
            <a:endParaRPr kumimoji="1" lang="zh-CN" altLang="en-US" sz="2400"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
        <p:nvSpPr>
          <p:cNvPr id="64520" name="Text Box 8"/>
          <p:cNvSpPr txBox="1">
            <a:spLocks noChangeArrowheads="1"/>
          </p:cNvSpPr>
          <p:nvPr/>
        </p:nvSpPr>
        <p:spPr bwMode="auto">
          <a:xfrm>
            <a:off x="1403350" y="2708275"/>
            <a:ext cx="6985000"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三极管的</a:t>
            </a:r>
            <a:r>
              <a:rPr kumimoji="1" lang="zh-CN" altLang="en-US" sz="3200" b="1" kern="1200" cap="none" spc="0" normalizeH="0" baseline="0" noProof="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电流分配与放大作用</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endParaRPr kumimoji="1" lang="zh-CN" altLang="en-US" sz="2400"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
        <p:nvSpPr>
          <p:cNvPr id="64521" name="Text Box 9"/>
          <p:cNvSpPr txBox="1">
            <a:spLocks noChangeArrowheads="1"/>
          </p:cNvSpPr>
          <p:nvPr/>
        </p:nvSpPr>
        <p:spPr bwMode="auto">
          <a:xfrm>
            <a:off x="1403350" y="3500438"/>
            <a:ext cx="4895850"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三极管的</a:t>
            </a:r>
            <a:r>
              <a:rPr kumimoji="1" lang="zh-CN" altLang="en-US" sz="3200" b="1" kern="1200" cap="none" spc="0" normalizeH="0" baseline="0" noProof="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特性曲线</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endParaRPr kumimoji="1" lang="zh-CN" altLang="en-US" sz="2400"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
        <p:nvSpPr>
          <p:cNvPr id="64522" name="Text Box 10"/>
          <p:cNvSpPr txBox="1">
            <a:spLocks noChangeArrowheads="1"/>
          </p:cNvSpPr>
          <p:nvPr/>
        </p:nvSpPr>
        <p:spPr bwMode="auto">
          <a:xfrm>
            <a:off x="1403350" y="4365308"/>
            <a:ext cx="5113338"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三极管的</a:t>
            </a:r>
            <a:r>
              <a:rPr kumimoji="1" lang="zh-CN" altLang="en-US" sz="3200" b="1" kern="1200" cap="none" spc="0" normalizeH="0" baseline="0" noProof="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主要参数</a:t>
            </a:r>
            <a:r>
              <a:rPr kumimoji="1" lang="zh-CN" altLang="en-US" sz="2400"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endParaRPr kumimoji="1" lang="zh-CN" altLang="en-US" sz="2400"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519">
                                            <p:txEl>
                                              <p:charRg st="0" end="12"/>
                                            </p:txEl>
                                          </p:spTgt>
                                        </p:tgtEl>
                                        <p:attrNameLst>
                                          <p:attrName>style.visibility</p:attrName>
                                        </p:attrNameLst>
                                      </p:cBhvr>
                                      <p:to>
                                        <p:strVal val="visible"/>
                                      </p:to>
                                    </p:set>
                                    <p:animEffect transition="in" filter="wipe(left)">
                                      <p:cBhvr>
                                        <p:cTn id="7" dur="1000"/>
                                        <p:tgtEl>
                                          <p:spTgt spid="64519">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520">
                                            <p:txEl>
                                              <p:charRg st="0" end="25"/>
                                            </p:txEl>
                                          </p:spTgt>
                                        </p:tgtEl>
                                        <p:attrNameLst>
                                          <p:attrName>style.visibility</p:attrName>
                                        </p:attrNameLst>
                                      </p:cBhvr>
                                      <p:to>
                                        <p:strVal val="visible"/>
                                      </p:to>
                                    </p:set>
                                    <p:animEffect transition="in" filter="wipe(left)">
                                      <p:cBhvr>
                                        <p:cTn id="12" dur="1000"/>
                                        <p:tgtEl>
                                          <p:spTgt spid="64520">
                                            <p:txEl>
                                              <p:charRg st="0" end="2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521">
                                            <p:txEl>
                                              <p:charRg st="0" end="20"/>
                                            </p:txEl>
                                          </p:spTgt>
                                        </p:tgtEl>
                                        <p:attrNameLst>
                                          <p:attrName>style.visibility</p:attrName>
                                        </p:attrNameLst>
                                      </p:cBhvr>
                                      <p:to>
                                        <p:strVal val="visible"/>
                                      </p:to>
                                    </p:set>
                                    <p:animEffect transition="in" filter="wipe(left)">
                                      <p:cBhvr>
                                        <p:cTn id="17" dur="1000"/>
                                        <p:tgtEl>
                                          <p:spTgt spid="64521">
                                            <p:txEl>
                                              <p:charRg st="0" end="2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4522">
                                            <p:txEl>
                                              <p:charRg st="0" end="24"/>
                                            </p:txEl>
                                          </p:spTgt>
                                        </p:tgtEl>
                                        <p:attrNameLst>
                                          <p:attrName>style.visibility</p:attrName>
                                        </p:attrNameLst>
                                      </p:cBhvr>
                                      <p:to>
                                        <p:strVal val="visible"/>
                                      </p:to>
                                    </p:set>
                                    <p:animEffect transition="in" filter="wipe(left)">
                                      <p:cBhvr>
                                        <p:cTn id="22" dur="1000"/>
                                        <p:tgtEl>
                                          <p:spTgt spid="64522">
                                            <p:txEl>
                                              <p:charRg st="0"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29" name="Group 4"/>
          <p:cNvGrpSpPr/>
          <p:nvPr/>
        </p:nvGrpSpPr>
        <p:grpSpPr>
          <a:xfrm>
            <a:off x="0" y="200978"/>
            <a:ext cx="9144000" cy="922337"/>
            <a:chOff x="0" y="119"/>
            <a:chExt cx="5760" cy="581"/>
          </a:xfrm>
        </p:grpSpPr>
        <p:sp>
          <p:nvSpPr>
            <p:cNvPr id="65541" name="Text Box 5"/>
            <p:cNvSpPr txBox="1">
              <a:spLocks noChangeArrowheads="1"/>
            </p:cNvSpPr>
            <p:nvPr/>
          </p:nvSpPr>
          <p:spPr bwMode="auto">
            <a:xfrm>
              <a:off x="249" y="119"/>
              <a:ext cx="5184" cy="581"/>
            </a:xfrm>
            <a:prstGeom prst="rect">
              <a:avLst/>
            </a:prstGeom>
            <a:noFill/>
            <a:ln w="9525">
              <a:noFill/>
              <a:miter lim="800000"/>
            </a:ln>
            <a:effectLst/>
          </p:spPr>
          <p:txBody>
            <a:bodyPr anchor="ctr"/>
            <a:p>
              <a:pPr marR="0" defTabSz="914400">
                <a:spcBef>
                  <a:spcPct val="50000"/>
                </a:spcBef>
                <a:buClrTx/>
                <a:buSzTx/>
                <a:defRPr/>
              </a:pPr>
              <a:r>
                <a:rPr kumimoji="1" lang="en-US" altLang="zh-CN"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1.3.1  </a:t>
              </a:r>
              <a:r>
                <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三极管的基本结构</a:t>
              </a:r>
              <a:endPar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endParaRPr>
            </a:p>
          </p:txBody>
        </p:sp>
        <p:sp>
          <p:nvSpPr>
            <p:cNvPr id="73731" name="Line 6"/>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2" name="Group 2"/>
          <p:cNvGrpSpPr/>
          <p:nvPr/>
        </p:nvGrpSpPr>
        <p:grpSpPr>
          <a:xfrm>
            <a:off x="1925638" y="2055495"/>
            <a:ext cx="2430462" cy="3446463"/>
            <a:chOff x="1129" y="1150"/>
            <a:chExt cx="1475" cy="2171"/>
          </a:xfrm>
        </p:grpSpPr>
        <p:grpSp>
          <p:nvGrpSpPr>
            <p:cNvPr id="86058" name="Group 3"/>
            <p:cNvGrpSpPr/>
            <p:nvPr/>
          </p:nvGrpSpPr>
          <p:grpSpPr>
            <a:xfrm>
              <a:off x="1296" y="1150"/>
              <a:ext cx="750" cy="1580"/>
              <a:chOff x="1296" y="1150"/>
              <a:chExt cx="750" cy="1580"/>
            </a:xfrm>
          </p:grpSpPr>
          <p:sp>
            <p:nvSpPr>
              <p:cNvPr id="86060" name="Line 4"/>
              <p:cNvSpPr/>
              <p:nvPr/>
            </p:nvSpPr>
            <p:spPr>
              <a:xfrm>
                <a:off x="1296" y="1890"/>
                <a:ext cx="564" cy="6"/>
              </a:xfrm>
              <a:prstGeom prst="line">
                <a:avLst/>
              </a:prstGeom>
              <a:ln w="38100" cap="flat" cmpd="sng">
                <a:solidFill>
                  <a:schemeClr val="tx1"/>
                </a:solidFill>
                <a:prstDash val="solid"/>
                <a:headEnd type="none" w="sm" len="sm"/>
                <a:tailEnd type="none" w="med" len="lg"/>
              </a:ln>
            </p:spPr>
          </p:sp>
          <p:sp>
            <p:nvSpPr>
              <p:cNvPr id="86061" name="Line 5"/>
              <p:cNvSpPr/>
              <p:nvPr/>
            </p:nvSpPr>
            <p:spPr>
              <a:xfrm>
                <a:off x="1848" y="1716"/>
                <a:ext cx="0" cy="360"/>
              </a:xfrm>
              <a:prstGeom prst="line">
                <a:avLst/>
              </a:prstGeom>
              <a:ln w="38100" cap="flat" cmpd="sng">
                <a:solidFill>
                  <a:schemeClr val="tx1"/>
                </a:solidFill>
                <a:prstDash val="solid"/>
                <a:headEnd type="none" w="sm" len="sm"/>
                <a:tailEnd type="none" w="med" len="lg"/>
              </a:ln>
            </p:spPr>
          </p:sp>
          <p:sp>
            <p:nvSpPr>
              <p:cNvPr id="86062" name="Line 6"/>
              <p:cNvSpPr/>
              <p:nvPr/>
            </p:nvSpPr>
            <p:spPr>
              <a:xfrm>
                <a:off x="1848" y="1896"/>
                <a:ext cx="198" cy="186"/>
              </a:xfrm>
              <a:prstGeom prst="line">
                <a:avLst/>
              </a:prstGeom>
              <a:ln w="38100" cap="flat" cmpd="sng">
                <a:solidFill>
                  <a:schemeClr val="tx1"/>
                </a:solidFill>
                <a:prstDash val="solid"/>
                <a:headEnd type="none" w="sm" len="sm"/>
                <a:tailEnd type="triangle" w="sm" len="lg"/>
              </a:ln>
            </p:spPr>
          </p:sp>
          <p:sp>
            <p:nvSpPr>
              <p:cNvPr id="86063" name="Line 7"/>
              <p:cNvSpPr/>
              <p:nvPr/>
            </p:nvSpPr>
            <p:spPr>
              <a:xfrm flipV="1">
                <a:off x="1848" y="1722"/>
                <a:ext cx="198" cy="162"/>
              </a:xfrm>
              <a:prstGeom prst="line">
                <a:avLst/>
              </a:prstGeom>
              <a:ln w="38100" cap="flat" cmpd="sng">
                <a:solidFill>
                  <a:schemeClr val="tx1"/>
                </a:solidFill>
                <a:prstDash val="solid"/>
                <a:headEnd type="none" w="sm" len="sm"/>
                <a:tailEnd type="none" w="med" len="lg"/>
              </a:ln>
            </p:spPr>
          </p:sp>
          <p:sp>
            <p:nvSpPr>
              <p:cNvPr id="86064" name="Line 8"/>
              <p:cNvSpPr/>
              <p:nvPr/>
            </p:nvSpPr>
            <p:spPr>
              <a:xfrm>
                <a:off x="2034" y="1152"/>
                <a:ext cx="0" cy="582"/>
              </a:xfrm>
              <a:prstGeom prst="line">
                <a:avLst/>
              </a:prstGeom>
              <a:ln w="38100" cap="flat" cmpd="sng">
                <a:solidFill>
                  <a:schemeClr val="tx1"/>
                </a:solidFill>
                <a:prstDash val="solid"/>
                <a:headEnd type="none" w="sm" len="sm"/>
                <a:tailEnd type="none" w="med" len="lg"/>
              </a:ln>
            </p:spPr>
          </p:sp>
          <p:sp>
            <p:nvSpPr>
              <p:cNvPr id="86065" name="Line 9"/>
              <p:cNvSpPr/>
              <p:nvPr/>
            </p:nvSpPr>
            <p:spPr>
              <a:xfrm>
                <a:off x="2034" y="2070"/>
                <a:ext cx="0" cy="660"/>
              </a:xfrm>
              <a:prstGeom prst="line">
                <a:avLst/>
              </a:prstGeom>
              <a:ln w="38100" cap="flat" cmpd="sng">
                <a:solidFill>
                  <a:schemeClr val="tx1"/>
                </a:solidFill>
                <a:prstDash val="solid"/>
                <a:headEnd type="none" w="sm" len="sm"/>
                <a:tailEnd type="none" w="med" len="lg"/>
              </a:ln>
            </p:spPr>
          </p:sp>
          <p:sp>
            <p:nvSpPr>
              <p:cNvPr id="86066" name="Text Box 10"/>
              <p:cNvSpPr txBox="1"/>
              <p:nvPr/>
            </p:nvSpPr>
            <p:spPr>
              <a:xfrm>
                <a:off x="1458" y="1575"/>
                <a:ext cx="253"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B</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67" name="Text Box 11"/>
              <p:cNvSpPr txBox="1"/>
              <p:nvPr/>
            </p:nvSpPr>
            <p:spPr>
              <a:xfrm>
                <a:off x="1722" y="2373"/>
                <a:ext cx="253"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E</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68" name="Text Box 12"/>
              <p:cNvSpPr txBox="1"/>
              <p:nvPr/>
            </p:nvSpPr>
            <p:spPr>
              <a:xfrm>
                <a:off x="1710" y="1150"/>
                <a:ext cx="264"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C</a:t>
                </a:r>
                <a:endParaRPr lang="en-US" altLang="zh-CN" sz="2800" b="1">
                  <a:solidFill>
                    <a:schemeClr val="tx1">
                      <a:lumMod val="50000"/>
                    </a:schemeClr>
                  </a:solidFill>
                  <a:latin typeface="Times New Roman" panose="02020603050405020304" pitchFamily="18" charset="0"/>
                  <a:ea typeface="楷体_GB2312" pitchFamily="49" charset="-122"/>
                </a:endParaRPr>
              </a:p>
            </p:txBody>
          </p:sp>
        </p:grpSp>
        <p:sp>
          <p:nvSpPr>
            <p:cNvPr id="86059" name="Text Box 13"/>
            <p:cNvSpPr txBox="1"/>
            <p:nvPr/>
          </p:nvSpPr>
          <p:spPr>
            <a:xfrm>
              <a:off x="1129" y="2991"/>
              <a:ext cx="1475" cy="330"/>
            </a:xfrm>
            <a:prstGeom prst="rect">
              <a:avLst/>
            </a:prstGeom>
            <a:noFill/>
            <a:ln w="25400">
              <a:noFill/>
            </a:ln>
          </p:spPr>
          <p:txBody>
            <a:bodyPr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NPN</a:t>
              </a:r>
              <a:r>
                <a:rPr lang="zh-CN" altLang="zh-CN" sz="2800" b="1" dirty="0">
                  <a:solidFill>
                    <a:schemeClr val="tx1">
                      <a:lumMod val="50000"/>
                    </a:schemeClr>
                  </a:solidFill>
                  <a:latin typeface="Times New Roman" panose="02020603050405020304" pitchFamily="18" charset="0"/>
                  <a:ea typeface="楷体_GB2312" pitchFamily="49" charset="-122"/>
                </a:rPr>
                <a:t>型三极管</a:t>
              </a:r>
              <a:endParaRPr lang="zh-CN" altLang="zh-CN" sz="2800" b="1" dirty="0">
                <a:solidFill>
                  <a:schemeClr val="tx1">
                    <a:lumMod val="50000"/>
                  </a:schemeClr>
                </a:solidFill>
                <a:latin typeface="Times New Roman" panose="02020603050405020304" pitchFamily="18" charset="0"/>
                <a:ea typeface="楷体_GB2312" pitchFamily="49" charset="-122"/>
              </a:endParaRPr>
            </a:p>
          </p:txBody>
        </p:sp>
      </p:grpSp>
      <p:grpSp>
        <p:nvGrpSpPr>
          <p:cNvPr id="4" name="Group 14"/>
          <p:cNvGrpSpPr/>
          <p:nvPr/>
        </p:nvGrpSpPr>
        <p:grpSpPr>
          <a:xfrm>
            <a:off x="6381750" y="2036445"/>
            <a:ext cx="2400300" cy="3351213"/>
            <a:chOff x="3552" y="1222"/>
            <a:chExt cx="1464" cy="2111"/>
          </a:xfrm>
        </p:grpSpPr>
        <p:grpSp>
          <p:nvGrpSpPr>
            <p:cNvPr id="86047" name="Group 15"/>
            <p:cNvGrpSpPr/>
            <p:nvPr/>
          </p:nvGrpSpPr>
          <p:grpSpPr>
            <a:xfrm>
              <a:off x="3552" y="1222"/>
              <a:ext cx="750" cy="1592"/>
              <a:chOff x="3552" y="1222"/>
              <a:chExt cx="750" cy="1592"/>
            </a:xfrm>
          </p:grpSpPr>
          <p:sp>
            <p:nvSpPr>
              <p:cNvPr id="86049" name="Line 16"/>
              <p:cNvSpPr/>
              <p:nvPr/>
            </p:nvSpPr>
            <p:spPr>
              <a:xfrm>
                <a:off x="3552" y="1962"/>
                <a:ext cx="564" cy="6"/>
              </a:xfrm>
              <a:prstGeom prst="line">
                <a:avLst/>
              </a:prstGeom>
              <a:ln w="38100" cap="flat" cmpd="sng">
                <a:solidFill>
                  <a:schemeClr val="tx1"/>
                </a:solidFill>
                <a:prstDash val="solid"/>
                <a:headEnd type="none" w="sm" len="sm"/>
                <a:tailEnd type="none" w="med" len="lg"/>
              </a:ln>
            </p:spPr>
          </p:sp>
          <p:sp>
            <p:nvSpPr>
              <p:cNvPr id="86050" name="Line 17"/>
              <p:cNvSpPr/>
              <p:nvPr/>
            </p:nvSpPr>
            <p:spPr>
              <a:xfrm>
                <a:off x="4104" y="1788"/>
                <a:ext cx="0" cy="360"/>
              </a:xfrm>
              <a:prstGeom prst="line">
                <a:avLst/>
              </a:prstGeom>
              <a:ln w="38100" cap="flat" cmpd="sng">
                <a:solidFill>
                  <a:schemeClr val="tx1"/>
                </a:solidFill>
                <a:prstDash val="solid"/>
                <a:headEnd type="none" w="sm" len="sm"/>
                <a:tailEnd type="none" w="med" len="lg"/>
              </a:ln>
            </p:spPr>
          </p:sp>
          <p:sp>
            <p:nvSpPr>
              <p:cNvPr id="86051" name="Line 18"/>
              <p:cNvSpPr/>
              <p:nvPr/>
            </p:nvSpPr>
            <p:spPr>
              <a:xfrm rot="-5400000" flipV="1">
                <a:off x="4104" y="1968"/>
                <a:ext cx="198" cy="186"/>
              </a:xfrm>
              <a:prstGeom prst="line">
                <a:avLst/>
              </a:prstGeom>
              <a:ln w="38100" cap="flat" cmpd="sng">
                <a:solidFill>
                  <a:schemeClr val="tx1"/>
                </a:solidFill>
                <a:prstDash val="solid"/>
                <a:headEnd type="none" w="sm" len="sm"/>
                <a:tailEnd type="triangle" w="sm" len="lg"/>
              </a:ln>
            </p:spPr>
          </p:sp>
          <p:sp>
            <p:nvSpPr>
              <p:cNvPr id="86052" name="Line 19"/>
              <p:cNvSpPr/>
              <p:nvPr/>
            </p:nvSpPr>
            <p:spPr>
              <a:xfrm flipV="1">
                <a:off x="4104" y="1794"/>
                <a:ext cx="198" cy="162"/>
              </a:xfrm>
              <a:prstGeom prst="line">
                <a:avLst/>
              </a:prstGeom>
              <a:ln w="38100" cap="flat" cmpd="sng">
                <a:solidFill>
                  <a:schemeClr val="tx1"/>
                </a:solidFill>
                <a:prstDash val="solid"/>
                <a:headEnd type="none" w="sm" len="sm"/>
                <a:tailEnd type="none" w="med" len="lg"/>
              </a:ln>
            </p:spPr>
          </p:sp>
          <p:sp>
            <p:nvSpPr>
              <p:cNvPr id="86053" name="Line 20"/>
              <p:cNvSpPr/>
              <p:nvPr/>
            </p:nvSpPr>
            <p:spPr>
              <a:xfrm>
                <a:off x="4290" y="1224"/>
                <a:ext cx="0" cy="582"/>
              </a:xfrm>
              <a:prstGeom prst="line">
                <a:avLst/>
              </a:prstGeom>
              <a:ln w="38100" cap="flat" cmpd="sng">
                <a:solidFill>
                  <a:schemeClr val="tx1"/>
                </a:solidFill>
                <a:prstDash val="solid"/>
                <a:headEnd type="none" w="sm" len="sm"/>
                <a:tailEnd type="none" w="med" len="lg"/>
              </a:ln>
            </p:spPr>
          </p:sp>
          <p:sp>
            <p:nvSpPr>
              <p:cNvPr id="86054" name="Line 21"/>
              <p:cNvSpPr/>
              <p:nvPr/>
            </p:nvSpPr>
            <p:spPr>
              <a:xfrm>
                <a:off x="4302" y="2154"/>
                <a:ext cx="0" cy="660"/>
              </a:xfrm>
              <a:prstGeom prst="line">
                <a:avLst/>
              </a:prstGeom>
              <a:ln w="38100" cap="flat" cmpd="sng">
                <a:solidFill>
                  <a:schemeClr val="tx1"/>
                </a:solidFill>
                <a:prstDash val="solid"/>
                <a:headEnd type="none" w="sm" len="sm"/>
                <a:tailEnd type="none" w="med" len="lg"/>
              </a:ln>
            </p:spPr>
          </p:sp>
          <p:sp>
            <p:nvSpPr>
              <p:cNvPr id="86055" name="Text Box 22"/>
              <p:cNvSpPr txBox="1"/>
              <p:nvPr/>
            </p:nvSpPr>
            <p:spPr>
              <a:xfrm>
                <a:off x="3713" y="1647"/>
                <a:ext cx="254"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B</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56" name="Text Box 23"/>
              <p:cNvSpPr txBox="1"/>
              <p:nvPr/>
            </p:nvSpPr>
            <p:spPr>
              <a:xfrm>
                <a:off x="3977" y="2445"/>
                <a:ext cx="254"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E</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57" name="Text Box 24"/>
              <p:cNvSpPr txBox="1"/>
              <p:nvPr/>
            </p:nvSpPr>
            <p:spPr>
              <a:xfrm>
                <a:off x="3965" y="1222"/>
                <a:ext cx="266"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C</a:t>
                </a:r>
                <a:endParaRPr lang="en-US" altLang="zh-CN" sz="2800" b="1">
                  <a:solidFill>
                    <a:schemeClr val="tx1">
                      <a:lumMod val="50000"/>
                    </a:schemeClr>
                  </a:solidFill>
                  <a:latin typeface="Times New Roman" panose="02020603050405020304" pitchFamily="18" charset="0"/>
                  <a:ea typeface="楷体_GB2312" pitchFamily="49" charset="-122"/>
                </a:endParaRPr>
              </a:p>
            </p:txBody>
          </p:sp>
        </p:grpSp>
        <p:sp>
          <p:nvSpPr>
            <p:cNvPr id="86048" name="Text Box 25"/>
            <p:cNvSpPr txBox="1"/>
            <p:nvPr/>
          </p:nvSpPr>
          <p:spPr>
            <a:xfrm>
              <a:off x="3613" y="3003"/>
              <a:ext cx="1403" cy="330"/>
            </a:xfrm>
            <a:prstGeom prst="rect">
              <a:avLst/>
            </a:prstGeom>
            <a:noFill/>
            <a:ln w="25400">
              <a:noFill/>
            </a:ln>
          </p:spPr>
          <p:txBody>
            <a:bodyPr wrap="none" lIns="90000" tIns="46800" rIns="90000" bIns="46800" anchor="ctr">
              <a:spAutoFit/>
            </a:bodyPr>
            <a:p>
              <a:pPr algn="ctr"/>
              <a:r>
                <a:rPr lang="en-US" altLang="zh-CN" sz="2800" b="1">
                  <a:solidFill>
                    <a:schemeClr val="tx1">
                      <a:lumMod val="50000"/>
                    </a:schemeClr>
                  </a:solidFill>
                  <a:latin typeface="Times New Roman" panose="02020603050405020304" pitchFamily="18" charset="0"/>
                  <a:ea typeface="楷体_GB2312" pitchFamily="49" charset="-122"/>
                </a:rPr>
                <a:t>PNP</a:t>
              </a:r>
              <a:r>
                <a:rPr lang="zh-CN" altLang="zh-CN" sz="2800" b="1" dirty="0">
                  <a:solidFill>
                    <a:schemeClr val="tx1">
                      <a:lumMod val="50000"/>
                    </a:schemeClr>
                  </a:solidFill>
                  <a:latin typeface="Times New Roman" panose="02020603050405020304" pitchFamily="18" charset="0"/>
                  <a:ea typeface="楷体_GB2312" pitchFamily="49" charset="-122"/>
                </a:rPr>
                <a:t>型三极管</a:t>
              </a:r>
              <a:endParaRPr lang="zh-CN" altLang="zh-CN" sz="2800" b="1" dirty="0">
                <a:solidFill>
                  <a:schemeClr val="tx1">
                    <a:lumMod val="50000"/>
                  </a:schemeClr>
                </a:solidFill>
                <a:latin typeface="Times New Roman" panose="02020603050405020304" pitchFamily="18" charset="0"/>
                <a:ea typeface="楷体_GB2312" pitchFamily="49" charset="-122"/>
              </a:endParaRPr>
            </a:p>
          </p:txBody>
        </p:sp>
      </p:grpSp>
      <p:sp>
        <p:nvSpPr>
          <p:cNvPr id="86021" name="Text Box 26"/>
          <p:cNvSpPr txBox="1"/>
          <p:nvPr/>
        </p:nvSpPr>
        <p:spPr>
          <a:xfrm>
            <a:off x="827088" y="1412558"/>
            <a:ext cx="2266950" cy="521970"/>
          </a:xfrm>
          <a:prstGeom prst="rect">
            <a:avLst/>
          </a:prstGeom>
          <a:noFill/>
          <a:ln w="9525">
            <a:noFill/>
          </a:ln>
        </p:spPr>
        <p:txBody>
          <a:bodyPr>
            <a:spAutoFit/>
          </a:bodyPr>
          <a:p>
            <a:r>
              <a:rPr lang="zh-CN" altLang="en-US" sz="2800" b="1" dirty="0">
                <a:solidFill>
                  <a:schemeClr val="tx1">
                    <a:lumMod val="50000"/>
                  </a:schemeClr>
                </a:solidFill>
                <a:latin typeface="Times New Roman" panose="02020603050405020304" pitchFamily="18" charset="0"/>
                <a:ea typeface="楷体_GB2312" pitchFamily="49" charset="-122"/>
              </a:rPr>
              <a:t>三</a:t>
            </a:r>
            <a:r>
              <a:rPr lang="zh-CN" altLang="zh-CN" sz="2800" b="1" dirty="0">
                <a:solidFill>
                  <a:schemeClr val="tx1">
                    <a:lumMod val="50000"/>
                  </a:schemeClr>
                </a:solidFill>
                <a:latin typeface="Times New Roman" panose="02020603050405020304" pitchFamily="18" charset="0"/>
                <a:ea typeface="楷体_GB2312" pitchFamily="49" charset="-122"/>
              </a:rPr>
              <a:t>极管符号</a:t>
            </a:r>
            <a:endParaRPr lang="zh-CN" altLang="zh-CN" sz="2800" b="1" dirty="0">
              <a:solidFill>
                <a:schemeClr val="tx1">
                  <a:lumMod val="50000"/>
                </a:schemeClr>
              </a:solidFill>
              <a:latin typeface="Times New Roman" panose="02020603050405020304" pitchFamily="18" charset="0"/>
              <a:ea typeface="楷体_GB2312" pitchFamily="49" charset="-122"/>
            </a:endParaRPr>
          </a:p>
        </p:txBody>
      </p:sp>
      <p:grpSp>
        <p:nvGrpSpPr>
          <p:cNvPr id="6" name="Group 27"/>
          <p:cNvGrpSpPr/>
          <p:nvPr/>
        </p:nvGrpSpPr>
        <p:grpSpPr>
          <a:xfrm>
            <a:off x="171450" y="1925320"/>
            <a:ext cx="1752600" cy="2884488"/>
            <a:chOff x="24" y="1152"/>
            <a:chExt cx="1104" cy="1817"/>
          </a:xfrm>
        </p:grpSpPr>
        <p:sp>
          <p:nvSpPr>
            <p:cNvPr id="86037" name="Rectangle 28"/>
            <p:cNvSpPr/>
            <p:nvPr/>
          </p:nvSpPr>
          <p:spPr>
            <a:xfrm>
              <a:off x="480" y="1659"/>
              <a:ext cx="648" cy="828"/>
            </a:xfrm>
            <a:prstGeom prst="rect">
              <a:avLst/>
            </a:prstGeom>
            <a:solidFill>
              <a:srgbClr val="FFFFFF"/>
            </a:solidFill>
            <a:ln w="38100" cap="flat" cmpd="sng">
              <a:solidFill>
                <a:srgbClr val="000000"/>
              </a:solidFill>
              <a:prstDash val="solid"/>
              <a:miter/>
              <a:headEnd type="none" w="med" len="med"/>
              <a:tailEnd type="none" w="med" len="med"/>
            </a:ln>
          </p:spPr>
          <p:txBody>
            <a:bodyPr wrap="none" anchor="ctr"/>
            <a:p>
              <a:endParaRPr lang="zh-CN" altLang="en-US" b="1" dirty="0">
                <a:solidFill>
                  <a:schemeClr val="tx1">
                    <a:lumMod val="50000"/>
                  </a:schemeClr>
                </a:solidFill>
                <a:latin typeface="Times New Roman" panose="02020603050405020304" pitchFamily="18" charset="0"/>
              </a:endParaRPr>
            </a:p>
          </p:txBody>
        </p:sp>
        <p:sp>
          <p:nvSpPr>
            <p:cNvPr id="86038" name="Text Box 29"/>
            <p:cNvSpPr txBox="1"/>
            <p:nvPr/>
          </p:nvSpPr>
          <p:spPr>
            <a:xfrm>
              <a:off x="684" y="1665"/>
              <a:ext cx="324" cy="755"/>
            </a:xfrm>
            <a:prstGeom prst="rect">
              <a:avLst/>
            </a:prstGeom>
            <a:noFill/>
            <a:ln w="9525">
              <a:noFill/>
            </a:ln>
          </p:spPr>
          <p:txBody>
            <a:bodyPr wrap="square">
              <a:spAutoFit/>
            </a:bodyPr>
            <a:p>
              <a:r>
                <a:rPr lang="en-US" altLang="zh-CN" sz="2400" b="1">
                  <a:solidFill>
                    <a:srgbClr val="FF0000"/>
                  </a:solidFill>
                  <a:latin typeface="Times New Roman" panose="02020603050405020304" pitchFamily="18" charset="0"/>
                  <a:ea typeface="楷体_GB2312" pitchFamily="49" charset="-122"/>
                </a:rPr>
                <a:t>N</a:t>
              </a:r>
              <a:endParaRPr lang="en-US" altLang="zh-CN" sz="2400" b="1">
                <a:solidFill>
                  <a:srgbClr val="FF0000"/>
                </a:solidFill>
                <a:latin typeface="Times New Roman" panose="02020603050405020304" pitchFamily="18" charset="0"/>
                <a:ea typeface="楷体_GB2312" pitchFamily="49" charset="-122"/>
              </a:endParaRPr>
            </a:p>
            <a:p>
              <a:r>
                <a:rPr lang="en-US" altLang="zh-CN" sz="2400" b="1">
                  <a:solidFill>
                    <a:srgbClr val="FF0000"/>
                  </a:solidFill>
                  <a:latin typeface="Times New Roman" panose="02020603050405020304" pitchFamily="18" charset="0"/>
                  <a:ea typeface="楷体_GB2312" pitchFamily="49" charset="-122"/>
                </a:rPr>
                <a:t>P</a:t>
              </a:r>
              <a:endParaRPr lang="en-US" altLang="zh-CN" sz="2400" b="1">
                <a:solidFill>
                  <a:srgbClr val="FF0000"/>
                </a:solidFill>
                <a:latin typeface="Times New Roman" panose="02020603050405020304" pitchFamily="18" charset="0"/>
                <a:ea typeface="楷体_GB2312" pitchFamily="49" charset="-122"/>
              </a:endParaRPr>
            </a:p>
            <a:p>
              <a:r>
                <a:rPr lang="en-US" altLang="zh-CN" sz="2400" b="1">
                  <a:solidFill>
                    <a:srgbClr val="FF0000"/>
                  </a:solidFill>
                  <a:latin typeface="Times New Roman" panose="02020603050405020304" pitchFamily="18" charset="0"/>
                  <a:ea typeface="楷体_GB2312" pitchFamily="49" charset="-122"/>
                </a:rPr>
                <a:t>N</a:t>
              </a:r>
              <a:endParaRPr lang="en-US" altLang="zh-CN" sz="2400" b="1">
                <a:solidFill>
                  <a:srgbClr val="FF0000"/>
                </a:solidFill>
                <a:latin typeface="Times New Roman" panose="02020603050405020304" pitchFamily="18" charset="0"/>
                <a:ea typeface="楷体_GB2312" pitchFamily="49" charset="-122"/>
              </a:endParaRPr>
            </a:p>
          </p:txBody>
        </p:sp>
        <p:sp>
          <p:nvSpPr>
            <p:cNvPr id="86039" name="Line 30"/>
            <p:cNvSpPr/>
            <p:nvPr/>
          </p:nvSpPr>
          <p:spPr>
            <a:xfrm>
              <a:off x="480" y="1872"/>
              <a:ext cx="636" cy="0"/>
            </a:xfrm>
            <a:prstGeom prst="line">
              <a:avLst/>
            </a:prstGeom>
            <a:ln w="19050" cap="flat" cmpd="sng">
              <a:solidFill>
                <a:srgbClr val="000000"/>
              </a:solidFill>
              <a:prstDash val="solid"/>
              <a:headEnd type="none" w="med" len="med"/>
              <a:tailEnd type="none" w="med" len="med"/>
            </a:ln>
          </p:spPr>
        </p:sp>
        <p:sp>
          <p:nvSpPr>
            <p:cNvPr id="86040" name="Line 31"/>
            <p:cNvSpPr/>
            <p:nvPr/>
          </p:nvSpPr>
          <p:spPr>
            <a:xfrm>
              <a:off x="468" y="2136"/>
              <a:ext cx="648" cy="0"/>
            </a:xfrm>
            <a:prstGeom prst="line">
              <a:avLst/>
            </a:prstGeom>
            <a:ln w="19050" cap="flat" cmpd="sng">
              <a:solidFill>
                <a:srgbClr val="000000"/>
              </a:solidFill>
              <a:prstDash val="solid"/>
              <a:headEnd type="none" w="med" len="med"/>
              <a:tailEnd type="none" w="med" len="med"/>
            </a:ln>
          </p:spPr>
        </p:sp>
        <p:sp>
          <p:nvSpPr>
            <p:cNvPr id="86041" name="Line 32"/>
            <p:cNvSpPr/>
            <p:nvPr/>
          </p:nvSpPr>
          <p:spPr>
            <a:xfrm>
              <a:off x="804" y="1497"/>
              <a:ext cx="0" cy="156"/>
            </a:xfrm>
            <a:prstGeom prst="line">
              <a:avLst/>
            </a:prstGeom>
            <a:ln w="28575" cap="flat" cmpd="sng">
              <a:solidFill>
                <a:srgbClr val="000000"/>
              </a:solidFill>
              <a:prstDash val="solid"/>
              <a:headEnd type="none" w="med" len="med"/>
              <a:tailEnd type="none" w="med" len="med"/>
            </a:ln>
          </p:spPr>
        </p:sp>
        <p:sp>
          <p:nvSpPr>
            <p:cNvPr id="86042" name="Line 33"/>
            <p:cNvSpPr/>
            <p:nvPr/>
          </p:nvSpPr>
          <p:spPr>
            <a:xfrm>
              <a:off x="792" y="2493"/>
              <a:ext cx="0" cy="180"/>
            </a:xfrm>
            <a:prstGeom prst="line">
              <a:avLst/>
            </a:prstGeom>
            <a:ln w="28575" cap="flat" cmpd="sng">
              <a:solidFill>
                <a:srgbClr val="000000"/>
              </a:solidFill>
              <a:prstDash val="solid"/>
              <a:headEnd type="none" w="med" len="med"/>
              <a:tailEnd type="none" w="med" len="med"/>
            </a:ln>
          </p:spPr>
        </p:sp>
        <p:sp>
          <p:nvSpPr>
            <p:cNvPr id="86043" name="Line 34"/>
            <p:cNvSpPr/>
            <p:nvPr/>
          </p:nvSpPr>
          <p:spPr>
            <a:xfrm>
              <a:off x="252" y="2004"/>
              <a:ext cx="228" cy="0"/>
            </a:xfrm>
            <a:prstGeom prst="line">
              <a:avLst/>
            </a:prstGeom>
            <a:ln w="28575" cap="flat" cmpd="sng">
              <a:solidFill>
                <a:srgbClr val="000000"/>
              </a:solidFill>
              <a:prstDash val="solid"/>
              <a:headEnd type="none" w="med" len="med"/>
              <a:tailEnd type="none" w="med" len="med"/>
            </a:ln>
          </p:spPr>
        </p:sp>
        <p:sp>
          <p:nvSpPr>
            <p:cNvPr id="86044" name="Text Box 35"/>
            <p:cNvSpPr txBox="1"/>
            <p:nvPr/>
          </p:nvSpPr>
          <p:spPr>
            <a:xfrm>
              <a:off x="672" y="1152"/>
              <a:ext cx="360" cy="329"/>
            </a:xfrm>
            <a:prstGeom prst="rect">
              <a:avLst/>
            </a:prstGeom>
            <a:noFill/>
            <a:ln w="9525">
              <a:noFill/>
            </a:ln>
          </p:spPr>
          <p:txBody>
            <a:bodyPr>
              <a:spAutoFit/>
            </a:bodyPr>
            <a:p>
              <a:r>
                <a:rPr lang="en-US" altLang="zh-CN" sz="2800" b="1">
                  <a:solidFill>
                    <a:schemeClr val="tx1">
                      <a:lumMod val="50000"/>
                    </a:schemeClr>
                  </a:solidFill>
                  <a:latin typeface="Times New Roman" panose="02020603050405020304" pitchFamily="18" charset="0"/>
                  <a:ea typeface="楷体_GB2312" pitchFamily="49" charset="-122"/>
                </a:rPr>
                <a:t>C</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45" name="Text Box 36"/>
            <p:cNvSpPr txBox="1"/>
            <p:nvPr/>
          </p:nvSpPr>
          <p:spPr>
            <a:xfrm>
              <a:off x="24" y="1824"/>
              <a:ext cx="360" cy="329"/>
            </a:xfrm>
            <a:prstGeom prst="rect">
              <a:avLst/>
            </a:prstGeom>
            <a:noFill/>
            <a:ln w="9525">
              <a:noFill/>
            </a:ln>
          </p:spPr>
          <p:txBody>
            <a:bodyPr>
              <a:spAutoFit/>
            </a:bodyPr>
            <a:p>
              <a:r>
                <a:rPr lang="en-US" altLang="zh-CN" sz="2800" b="1">
                  <a:solidFill>
                    <a:schemeClr val="tx1">
                      <a:lumMod val="50000"/>
                    </a:schemeClr>
                  </a:solidFill>
                  <a:latin typeface="Times New Roman" panose="02020603050405020304" pitchFamily="18" charset="0"/>
                  <a:ea typeface="楷体_GB2312" pitchFamily="49" charset="-122"/>
                </a:rPr>
                <a:t>B</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46" name="Text Box 37"/>
            <p:cNvSpPr txBox="1"/>
            <p:nvPr/>
          </p:nvSpPr>
          <p:spPr>
            <a:xfrm>
              <a:off x="636" y="2640"/>
              <a:ext cx="360" cy="329"/>
            </a:xfrm>
            <a:prstGeom prst="rect">
              <a:avLst/>
            </a:prstGeom>
            <a:noFill/>
            <a:ln w="9525">
              <a:noFill/>
            </a:ln>
          </p:spPr>
          <p:txBody>
            <a:bodyPr>
              <a:spAutoFit/>
            </a:bodyPr>
            <a:p>
              <a:r>
                <a:rPr lang="en-US" altLang="zh-CN" sz="2800" b="1">
                  <a:solidFill>
                    <a:schemeClr val="tx1">
                      <a:lumMod val="50000"/>
                    </a:schemeClr>
                  </a:solidFill>
                  <a:latin typeface="Times New Roman" panose="02020603050405020304" pitchFamily="18" charset="0"/>
                  <a:ea typeface="楷体_GB2312" pitchFamily="49" charset="-122"/>
                </a:rPr>
                <a:t>E</a:t>
              </a:r>
              <a:endParaRPr lang="en-US" altLang="zh-CN" sz="2800" b="1">
                <a:solidFill>
                  <a:schemeClr val="tx1">
                    <a:lumMod val="50000"/>
                  </a:schemeClr>
                </a:solidFill>
                <a:latin typeface="Times New Roman" panose="02020603050405020304" pitchFamily="18" charset="0"/>
                <a:ea typeface="楷体_GB2312" pitchFamily="49" charset="-122"/>
              </a:endParaRPr>
            </a:p>
          </p:txBody>
        </p:sp>
      </p:grpSp>
      <p:grpSp>
        <p:nvGrpSpPr>
          <p:cNvPr id="7" name="Group 38"/>
          <p:cNvGrpSpPr/>
          <p:nvPr/>
        </p:nvGrpSpPr>
        <p:grpSpPr>
          <a:xfrm>
            <a:off x="4381500" y="1811020"/>
            <a:ext cx="1752600" cy="2884488"/>
            <a:chOff x="2760" y="960"/>
            <a:chExt cx="1104" cy="1817"/>
          </a:xfrm>
        </p:grpSpPr>
        <p:sp>
          <p:nvSpPr>
            <p:cNvPr id="86027" name="Rectangle 39"/>
            <p:cNvSpPr/>
            <p:nvPr/>
          </p:nvSpPr>
          <p:spPr>
            <a:xfrm>
              <a:off x="3216" y="1428"/>
              <a:ext cx="648" cy="828"/>
            </a:xfrm>
            <a:prstGeom prst="rect">
              <a:avLst/>
            </a:prstGeom>
            <a:solidFill>
              <a:srgbClr val="FFFFFF"/>
            </a:solidFill>
            <a:ln w="38100" cap="flat" cmpd="sng">
              <a:solidFill>
                <a:srgbClr val="000000"/>
              </a:solidFill>
              <a:prstDash val="solid"/>
              <a:miter/>
              <a:headEnd type="none" w="med" len="med"/>
              <a:tailEnd type="none" w="med" len="med"/>
            </a:ln>
          </p:spPr>
          <p:txBody>
            <a:bodyPr wrap="none" anchor="ctr"/>
            <a:p>
              <a:endParaRPr lang="zh-CN" altLang="en-US" b="1" dirty="0">
                <a:solidFill>
                  <a:schemeClr val="tx1">
                    <a:lumMod val="50000"/>
                  </a:schemeClr>
                </a:solidFill>
                <a:latin typeface="Times New Roman" panose="02020603050405020304" pitchFamily="18" charset="0"/>
              </a:endParaRPr>
            </a:p>
          </p:txBody>
        </p:sp>
        <p:sp>
          <p:nvSpPr>
            <p:cNvPr id="86028" name="Text Box 40"/>
            <p:cNvSpPr txBox="1"/>
            <p:nvPr/>
          </p:nvSpPr>
          <p:spPr>
            <a:xfrm>
              <a:off x="3420" y="1428"/>
              <a:ext cx="324" cy="755"/>
            </a:xfrm>
            <a:prstGeom prst="rect">
              <a:avLst/>
            </a:prstGeom>
            <a:noFill/>
            <a:ln w="9525">
              <a:noFill/>
            </a:ln>
          </p:spPr>
          <p:txBody>
            <a:bodyPr>
              <a:spAutoFit/>
            </a:bodyPr>
            <a:p>
              <a:r>
                <a:rPr lang="en-US" altLang="zh-CN" sz="2400" b="1">
                  <a:solidFill>
                    <a:srgbClr val="FF0000"/>
                  </a:solidFill>
                  <a:latin typeface="Times New Roman" panose="02020603050405020304" pitchFamily="18" charset="0"/>
                  <a:ea typeface="楷体_GB2312" pitchFamily="49" charset="-122"/>
                </a:rPr>
                <a:t>P</a:t>
              </a:r>
              <a:endParaRPr lang="en-US" altLang="zh-CN" sz="2400" b="1">
                <a:solidFill>
                  <a:srgbClr val="FF0000"/>
                </a:solidFill>
                <a:latin typeface="Times New Roman" panose="02020603050405020304" pitchFamily="18" charset="0"/>
                <a:ea typeface="楷体_GB2312" pitchFamily="49" charset="-122"/>
              </a:endParaRPr>
            </a:p>
            <a:p>
              <a:r>
                <a:rPr lang="en-US" altLang="zh-CN" sz="2400" b="1">
                  <a:solidFill>
                    <a:srgbClr val="FF0000"/>
                  </a:solidFill>
                  <a:latin typeface="Times New Roman" panose="02020603050405020304" pitchFamily="18" charset="0"/>
                  <a:ea typeface="楷体_GB2312" pitchFamily="49" charset="-122"/>
                </a:rPr>
                <a:t>N</a:t>
              </a:r>
              <a:endParaRPr lang="en-US" altLang="zh-CN" sz="2400" b="1">
                <a:solidFill>
                  <a:srgbClr val="FF0000"/>
                </a:solidFill>
                <a:latin typeface="Times New Roman" panose="02020603050405020304" pitchFamily="18" charset="0"/>
                <a:ea typeface="楷体_GB2312" pitchFamily="49" charset="-122"/>
              </a:endParaRPr>
            </a:p>
            <a:p>
              <a:r>
                <a:rPr lang="en-US" altLang="zh-CN" sz="2400" b="1">
                  <a:solidFill>
                    <a:srgbClr val="FF0000"/>
                  </a:solidFill>
                  <a:latin typeface="Times New Roman" panose="02020603050405020304" pitchFamily="18" charset="0"/>
                  <a:ea typeface="楷体_GB2312" pitchFamily="49" charset="-122"/>
                </a:rPr>
                <a:t>P</a:t>
              </a:r>
              <a:endParaRPr lang="en-US" altLang="zh-CN" sz="2400" b="1">
                <a:solidFill>
                  <a:srgbClr val="FF0000"/>
                </a:solidFill>
                <a:latin typeface="Times New Roman" panose="02020603050405020304" pitchFamily="18" charset="0"/>
                <a:ea typeface="楷体_GB2312" pitchFamily="49" charset="-122"/>
              </a:endParaRPr>
            </a:p>
          </p:txBody>
        </p:sp>
        <p:sp>
          <p:nvSpPr>
            <p:cNvPr id="86029" name="Line 41"/>
            <p:cNvSpPr/>
            <p:nvPr/>
          </p:nvSpPr>
          <p:spPr>
            <a:xfrm>
              <a:off x="3216" y="1680"/>
              <a:ext cx="636" cy="0"/>
            </a:xfrm>
            <a:prstGeom prst="line">
              <a:avLst/>
            </a:prstGeom>
            <a:ln w="19050" cap="flat" cmpd="sng">
              <a:solidFill>
                <a:srgbClr val="000000"/>
              </a:solidFill>
              <a:prstDash val="solid"/>
              <a:headEnd type="none" w="med" len="med"/>
              <a:tailEnd type="none" w="med" len="med"/>
            </a:ln>
          </p:spPr>
        </p:sp>
        <p:sp>
          <p:nvSpPr>
            <p:cNvPr id="86030" name="Line 42"/>
            <p:cNvSpPr/>
            <p:nvPr/>
          </p:nvSpPr>
          <p:spPr>
            <a:xfrm>
              <a:off x="3204" y="1944"/>
              <a:ext cx="648" cy="0"/>
            </a:xfrm>
            <a:prstGeom prst="line">
              <a:avLst/>
            </a:prstGeom>
            <a:ln w="19050" cap="flat" cmpd="sng">
              <a:solidFill>
                <a:srgbClr val="000000"/>
              </a:solidFill>
              <a:prstDash val="solid"/>
              <a:headEnd type="none" w="med" len="med"/>
              <a:tailEnd type="none" w="med" len="med"/>
            </a:ln>
          </p:spPr>
        </p:sp>
        <p:sp>
          <p:nvSpPr>
            <p:cNvPr id="86031" name="Line 43"/>
            <p:cNvSpPr/>
            <p:nvPr/>
          </p:nvSpPr>
          <p:spPr>
            <a:xfrm>
              <a:off x="3540" y="1260"/>
              <a:ext cx="0" cy="156"/>
            </a:xfrm>
            <a:prstGeom prst="line">
              <a:avLst/>
            </a:prstGeom>
            <a:ln w="28575" cap="flat" cmpd="sng">
              <a:solidFill>
                <a:srgbClr val="000000"/>
              </a:solidFill>
              <a:prstDash val="solid"/>
              <a:headEnd type="none" w="med" len="med"/>
              <a:tailEnd type="none" w="med" len="med"/>
            </a:ln>
          </p:spPr>
        </p:sp>
        <p:sp>
          <p:nvSpPr>
            <p:cNvPr id="86032" name="Line 44"/>
            <p:cNvSpPr/>
            <p:nvPr/>
          </p:nvSpPr>
          <p:spPr>
            <a:xfrm>
              <a:off x="3528" y="2256"/>
              <a:ext cx="0" cy="180"/>
            </a:xfrm>
            <a:prstGeom prst="line">
              <a:avLst/>
            </a:prstGeom>
            <a:ln w="28575" cap="flat" cmpd="sng">
              <a:solidFill>
                <a:srgbClr val="000000"/>
              </a:solidFill>
              <a:prstDash val="solid"/>
              <a:headEnd type="none" w="med" len="med"/>
              <a:tailEnd type="none" w="med" len="med"/>
            </a:ln>
          </p:spPr>
        </p:sp>
        <p:sp>
          <p:nvSpPr>
            <p:cNvPr id="86033" name="Line 45"/>
            <p:cNvSpPr/>
            <p:nvPr/>
          </p:nvSpPr>
          <p:spPr>
            <a:xfrm>
              <a:off x="2988" y="1812"/>
              <a:ext cx="228" cy="0"/>
            </a:xfrm>
            <a:prstGeom prst="line">
              <a:avLst/>
            </a:prstGeom>
            <a:ln w="28575" cap="flat" cmpd="sng">
              <a:solidFill>
                <a:srgbClr val="000000"/>
              </a:solidFill>
              <a:prstDash val="solid"/>
              <a:headEnd type="none" w="med" len="med"/>
              <a:tailEnd type="none" w="med" len="med"/>
            </a:ln>
          </p:spPr>
        </p:sp>
        <p:sp>
          <p:nvSpPr>
            <p:cNvPr id="86034" name="Text Box 46"/>
            <p:cNvSpPr txBox="1"/>
            <p:nvPr/>
          </p:nvSpPr>
          <p:spPr>
            <a:xfrm>
              <a:off x="3408" y="960"/>
              <a:ext cx="360" cy="329"/>
            </a:xfrm>
            <a:prstGeom prst="rect">
              <a:avLst/>
            </a:prstGeom>
            <a:noFill/>
            <a:ln w="9525">
              <a:noFill/>
            </a:ln>
          </p:spPr>
          <p:txBody>
            <a:bodyPr>
              <a:spAutoFit/>
            </a:bodyPr>
            <a:p>
              <a:r>
                <a:rPr lang="en-US" altLang="zh-CN" sz="2800" b="1">
                  <a:solidFill>
                    <a:schemeClr val="tx1">
                      <a:lumMod val="50000"/>
                    </a:schemeClr>
                  </a:solidFill>
                  <a:latin typeface="Times New Roman" panose="02020603050405020304" pitchFamily="18" charset="0"/>
                  <a:ea typeface="楷体_GB2312" pitchFamily="49" charset="-122"/>
                </a:rPr>
                <a:t>C</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35" name="Text Box 47"/>
            <p:cNvSpPr txBox="1"/>
            <p:nvPr/>
          </p:nvSpPr>
          <p:spPr>
            <a:xfrm>
              <a:off x="2760" y="1632"/>
              <a:ext cx="360" cy="329"/>
            </a:xfrm>
            <a:prstGeom prst="rect">
              <a:avLst/>
            </a:prstGeom>
            <a:noFill/>
            <a:ln w="9525">
              <a:noFill/>
            </a:ln>
          </p:spPr>
          <p:txBody>
            <a:bodyPr>
              <a:spAutoFit/>
            </a:bodyPr>
            <a:p>
              <a:r>
                <a:rPr lang="en-US" altLang="zh-CN" sz="2800" b="1">
                  <a:solidFill>
                    <a:schemeClr val="tx1">
                      <a:lumMod val="50000"/>
                    </a:schemeClr>
                  </a:solidFill>
                  <a:latin typeface="Times New Roman" panose="02020603050405020304" pitchFamily="18" charset="0"/>
                  <a:ea typeface="楷体_GB2312" pitchFamily="49" charset="-122"/>
                </a:rPr>
                <a:t>B</a:t>
              </a:r>
              <a:endParaRPr lang="en-US" altLang="zh-CN" sz="2800" b="1">
                <a:solidFill>
                  <a:schemeClr val="tx1">
                    <a:lumMod val="50000"/>
                  </a:schemeClr>
                </a:solidFill>
                <a:latin typeface="Times New Roman" panose="02020603050405020304" pitchFamily="18" charset="0"/>
                <a:ea typeface="楷体_GB2312" pitchFamily="49" charset="-122"/>
              </a:endParaRPr>
            </a:p>
          </p:txBody>
        </p:sp>
        <p:sp>
          <p:nvSpPr>
            <p:cNvPr id="86036" name="Text Box 48"/>
            <p:cNvSpPr txBox="1"/>
            <p:nvPr/>
          </p:nvSpPr>
          <p:spPr>
            <a:xfrm>
              <a:off x="3372" y="2448"/>
              <a:ext cx="360" cy="329"/>
            </a:xfrm>
            <a:prstGeom prst="rect">
              <a:avLst/>
            </a:prstGeom>
            <a:noFill/>
            <a:ln w="9525">
              <a:noFill/>
            </a:ln>
          </p:spPr>
          <p:txBody>
            <a:bodyPr>
              <a:spAutoFit/>
            </a:bodyPr>
            <a:p>
              <a:r>
                <a:rPr lang="en-US" altLang="zh-CN" sz="2800" b="1">
                  <a:solidFill>
                    <a:schemeClr val="tx1">
                      <a:lumMod val="50000"/>
                    </a:schemeClr>
                  </a:solidFill>
                  <a:latin typeface="Times New Roman" panose="02020603050405020304" pitchFamily="18" charset="0"/>
                  <a:ea typeface="楷体_GB2312" pitchFamily="49" charset="-122"/>
                </a:rPr>
                <a:t>E</a:t>
              </a:r>
              <a:endParaRPr lang="en-US" altLang="zh-CN" sz="2800" b="1">
                <a:solidFill>
                  <a:schemeClr val="tx1">
                    <a:lumMod val="50000"/>
                  </a:schemeClr>
                </a:solidFill>
                <a:latin typeface="Times New Roman" panose="02020603050405020304" pitchFamily="18" charset="0"/>
                <a:ea typeface="楷体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29" name="Group 4"/>
          <p:cNvGrpSpPr/>
          <p:nvPr/>
        </p:nvGrpSpPr>
        <p:grpSpPr>
          <a:xfrm>
            <a:off x="0" y="200978"/>
            <a:ext cx="9144000" cy="922337"/>
            <a:chOff x="0" y="119"/>
            <a:chExt cx="5760" cy="581"/>
          </a:xfrm>
        </p:grpSpPr>
        <p:sp>
          <p:nvSpPr>
            <p:cNvPr id="65541" name="Text Box 5"/>
            <p:cNvSpPr txBox="1">
              <a:spLocks noChangeArrowheads="1"/>
            </p:cNvSpPr>
            <p:nvPr/>
          </p:nvSpPr>
          <p:spPr bwMode="auto">
            <a:xfrm>
              <a:off x="249" y="119"/>
              <a:ext cx="5184" cy="581"/>
            </a:xfrm>
            <a:prstGeom prst="rect">
              <a:avLst/>
            </a:prstGeom>
            <a:noFill/>
            <a:ln w="9525">
              <a:noFill/>
              <a:miter lim="800000"/>
            </a:ln>
            <a:effectLst/>
          </p:spPr>
          <p:txBody>
            <a:bodyPr anchor="ctr"/>
            <a:p>
              <a:pPr marR="0" defTabSz="914400">
                <a:spcBef>
                  <a:spcPct val="50000"/>
                </a:spcBef>
                <a:buClrTx/>
                <a:buSzTx/>
                <a:defRPr/>
              </a:pPr>
              <a:r>
                <a:rPr kumimoji="1" lang="en-US" altLang="zh-CN"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1.3.1  </a:t>
              </a:r>
              <a:r>
                <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三极管的基本结构</a:t>
              </a:r>
              <a:endPar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endParaRPr>
            </a:p>
          </p:txBody>
        </p:sp>
        <p:sp>
          <p:nvSpPr>
            <p:cNvPr id="73731" name="Line 6"/>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87043" name="Group 107"/>
          <p:cNvGrpSpPr/>
          <p:nvPr/>
        </p:nvGrpSpPr>
        <p:grpSpPr>
          <a:xfrm>
            <a:off x="2020888" y="1755775"/>
            <a:ext cx="3703637" cy="4379913"/>
            <a:chOff x="512" y="1250"/>
            <a:chExt cx="2264" cy="2759"/>
          </a:xfrm>
        </p:grpSpPr>
        <p:grpSp>
          <p:nvGrpSpPr>
            <p:cNvPr id="87050" name="Group 108"/>
            <p:cNvGrpSpPr/>
            <p:nvPr/>
          </p:nvGrpSpPr>
          <p:grpSpPr>
            <a:xfrm>
              <a:off x="971" y="1385"/>
              <a:ext cx="1339" cy="2250"/>
              <a:chOff x="971" y="1385"/>
              <a:chExt cx="1339" cy="2250"/>
            </a:xfrm>
          </p:grpSpPr>
          <p:sp>
            <p:nvSpPr>
              <p:cNvPr id="87062" name="Rectangle 109"/>
              <p:cNvSpPr/>
              <p:nvPr/>
            </p:nvSpPr>
            <p:spPr>
              <a:xfrm rot="5400000" flipH="1">
                <a:off x="1638" y="2489"/>
                <a:ext cx="501" cy="840"/>
              </a:xfrm>
              <a:prstGeom prst="rect">
                <a:avLst/>
              </a:prstGeom>
              <a:noFill/>
              <a:ln w="38100" cap="flat" cmpd="sng">
                <a:solidFill>
                  <a:schemeClr val="tx1"/>
                </a:solidFill>
                <a:prstDash val="solid"/>
                <a:miter/>
                <a:headEnd type="none" w="sm" len="sm"/>
                <a:tailEnd type="none" w="med" len="lg"/>
              </a:ln>
            </p:spPr>
            <p:txBody>
              <a:bodyPr lIns="90000" tIns="46800" rIns="90000" bIns="46800" anchor="ctr">
                <a:spAutoFit/>
              </a:bodyPr>
              <a:p>
                <a:endParaRPr lang="zh-CN" altLang="en-US" dirty="0">
                  <a:solidFill>
                    <a:schemeClr val="tx2">
                      <a:lumMod val="50000"/>
                    </a:schemeClr>
                  </a:solidFill>
                  <a:latin typeface="Times New Roman" panose="02020603050405020304" pitchFamily="18" charset="0"/>
                </a:endParaRPr>
              </a:p>
            </p:txBody>
          </p:sp>
          <p:sp>
            <p:nvSpPr>
              <p:cNvPr id="87063" name="Rectangle 110"/>
              <p:cNvSpPr/>
              <p:nvPr/>
            </p:nvSpPr>
            <p:spPr>
              <a:xfrm rot="5400000" flipH="1">
                <a:off x="1644" y="1670"/>
                <a:ext cx="489" cy="840"/>
              </a:xfrm>
              <a:prstGeom prst="rect">
                <a:avLst/>
              </a:prstGeom>
              <a:noFill/>
              <a:ln w="38100" cap="flat" cmpd="sng">
                <a:solidFill>
                  <a:schemeClr val="tx1"/>
                </a:solidFill>
                <a:prstDash val="solid"/>
                <a:miter/>
                <a:headEnd type="none" w="sm" len="sm"/>
                <a:tailEnd type="none" w="med" len="lg"/>
              </a:ln>
            </p:spPr>
            <p:txBody>
              <a:bodyPr lIns="90000" tIns="46800" rIns="90000" bIns="46800" anchor="ctr">
                <a:spAutoFit/>
              </a:bodyPr>
              <a:p>
                <a:endParaRPr lang="zh-CN" altLang="en-US" dirty="0">
                  <a:solidFill>
                    <a:schemeClr val="tx2">
                      <a:lumMod val="50000"/>
                    </a:schemeClr>
                  </a:solidFill>
                  <a:latin typeface="Times New Roman" panose="02020603050405020304" pitchFamily="18" charset="0"/>
                </a:endParaRPr>
              </a:p>
            </p:txBody>
          </p:sp>
          <p:sp>
            <p:nvSpPr>
              <p:cNvPr id="87064" name="Rectangle 111"/>
              <p:cNvSpPr/>
              <p:nvPr/>
            </p:nvSpPr>
            <p:spPr>
              <a:xfrm rot="5400000" flipH="1">
                <a:off x="1728" y="2078"/>
                <a:ext cx="324" cy="840"/>
              </a:xfrm>
              <a:prstGeom prst="rect">
                <a:avLst/>
              </a:prstGeom>
              <a:noFill/>
              <a:ln w="38100" cap="flat" cmpd="sng">
                <a:solidFill>
                  <a:schemeClr val="tx1"/>
                </a:solidFill>
                <a:prstDash val="solid"/>
                <a:miter/>
                <a:headEnd type="none" w="sm" len="sm"/>
                <a:tailEnd type="none" w="med" len="lg"/>
              </a:ln>
            </p:spPr>
            <p:txBody>
              <a:bodyPr lIns="90000" tIns="46800" rIns="90000" bIns="46800" anchor="ctr">
                <a:spAutoFit/>
              </a:bodyPr>
              <a:p>
                <a:endParaRPr lang="zh-CN" altLang="en-US" dirty="0">
                  <a:solidFill>
                    <a:schemeClr val="tx2">
                      <a:lumMod val="50000"/>
                    </a:schemeClr>
                  </a:solidFill>
                  <a:latin typeface="Times New Roman" panose="02020603050405020304" pitchFamily="18" charset="0"/>
                </a:endParaRPr>
              </a:p>
            </p:txBody>
          </p:sp>
          <p:grpSp>
            <p:nvGrpSpPr>
              <p:cNvPr id="87065" name="Group 112"/>
              <p:cNvGrpSpPr/>
              <p:nvPr/>
            </p:nvGrpSpPr>
            <p:grpSpPr>
              <a:xfrm>
                <a:off x="1859" y="3173"/>
                <a:ext cx="84" cy="462"/>
                <a:chOff x="3467" y="3509"/>
                <a:chExt cx="84" cy="462"/>
              </a:xfrm>
            </p:grpSpPr>
            <p:sp>
              <p:nvSpPr>
                <p:cNvPr id="87071" name="Line 113"/>
                <p:cNvSpPr/>
                <p:nvPr/>
              </p:nvSpPr>
              <p:spPr>
                <a:xfrm rot="5400000" flipH="1">
                  <a:off x="3314" y="3704"/>
                  <a:ext cx="390" cy="0"/>
                </a:xfrm>
                <a:prstGeom prst="line">
                  <a:avLst/>
                </a:prstGeom>
                <a:ln w="38100" cap="flat" cmpd="sng">
                  <a:solidFill>
                    <a:schemeClr val="tx1"/>
                  </a:solidFill>
                  <a:prstDash val="solid"/>
                  <a:headEnd type="none" w="sm" len="sm"/>
                  <a:tailEnd type="none" w="med" len="lg"/>
                </a:ln>
              </p:spPr>
            </p:sp>
            <p:sp>
              <p:nvSpPr>
                <p:cNvPr id="87072" name="Oval 114"/>
                <p:cNvSpPr/>
                <p:nvPr/>
              </p:nvSpPr>
              <p:spPr>
                <a:xfrm rot="5400000" flipH="1">
                  <a:off x="3473" y="3893"/>
                  <a:ext cx="72" cy="84"/>
                </a:xfrm>
                <a:prstGeom prst="ellipse">
                  <a:avLst/>
                </a:prstGeom>
                <a:noFill/>
                <a:ln w="38100" cap="flat" cmpd="sng">
                  <a:solidFill>
                    <a:schemeClr val="tx1"/>
                  </a:solidFill>
                  <a:prstDash val="solid"/>
                  <a:headEnd type="none" w="sm" len="sm"/>
                  <a:tailEnd type="none" w="med" len="lg"/>
                </a:ln>
              </p:spPr>
              <p:txBody>
                <a:bodyPr lIns="90000" tIns="46800" rIns="90000" bIns="46800" anchor="ctr">
                  <a:spAutoFit/>
                </a:bodyPr>
                <a:p>
                  <a:endParaRPr lang="zh-CN" altLang="en-US" dirty="0">
                    <a:solidFill>
                      <a:schemeClr val="tx2">
                        <a:lumMod val="50000"/>
                      </a:schemeClr>
                    </a:solidFill>
                    <a:latin typeface="Times New Roman" panose="02020603050405020304" pitchFamily="18" charset="0"/>
                  </a:endParaRPr>
                </a:p>
              </p:txBody>
            </p:sp>
          </p:grpSp>
          <p:grpSp>
            <p:nvGrpSpPr>
              <p:cNvPr id="87066" name="Group 115"/>
              <p:cNvGrpSpPr/>
              <p:nvPr/>
            </p:nvGrpSpPr>
            <p:grpSpPr>
              <a:xfrm>
                <a:off x="1853" y="1385"/>
                <a:ext cx="84" cy="462"/>
                <a:chOff x="3473" y="1277"/>
                <a:chExt cx="84" cy="462"/>
              </a:xfrm>
            </p:grpSpPr>
            <p:sp>
              <p:nvSpPr>
                <p:cNvPr id="87069" name="Line 116"/>
                <p:cNvSpPr/>
                <p:nvPr/>
              </p:nvSpPr>
              <p:spPr>
                <a:xfrm rot="5400000" flipH="1">
                  <a:off x="3314" y="1544"/>
                  <a:ext cx="390" cy="0"/>
                </a:xfrm>
                <a:prstGeom prst="line">
                  <a:avLst/>
                </a:prstGeom>
                <a:ln w="38100" cap="flat" cmpd="sng">
                  <a:solidFill>
                    <a:schemeClr val="tx1"/>
                  </a:solidFill>
                  <a:prstDash val="solid"/>
                  <a:headEnd type="none" w="sm" len="sm"/>
                  <a:tailEnd type="none" w="med" len="lg"/>
                </a:ln>
              </p:spPr>
            </p:sp>
            <p:sp>
              <p:nvSpPr>
                <p:cNvPr id="87070" name="Oval 117"/>
                <p:cNvSpPr/>
                <p:nvPr/>
              </p:nvSpPr>
              <p:spPr>
                <a:xfrm rot="5400000" flipH="1">
                  <a:off x="3479" y="1271"/>
                  <a:ext cx="72" cy="84"/>
                </a:xfrm>
                <a:prstGeom prst="ellipse">
                  <a:avLst/>
                </a:prstGeom>
                <a:noFill/>
                <a:ln w="38100" cap="flat" cmpd="sng">
                  <a:solidFill>
                    <a:schemeClr val="tx1"/>
                  </a:solidFill>
                  <a:prstDash val="solid"/>
                  <a:headEnd type="none" w="sm" len="sm"/>
                  <a:tailEnd type="none" w="med" len="lg"/>
                </a:ln>
              </p:spPr>
              <p:txBody>
                <a:bodyPr lIns="90000" tIns="46800" rIns="90000" bIns="46800" anchor="ctr">
                  <a:spAutoFit/>
                </a:bodyPr>
                <a:p>
                  <a:endParaRPr lang="zh-CN" altLang="en-US" dirty="0">
                    <a:solidFill>
                      <a:schemeClr val="tx2">
                        <a:lumMod val="50000"/>
                      </a:schemeClr>
                    </a:solidFill>
                    <a:latin typeface="Times New Roman" panose="02020603050405020304" pitchFamily="18" charset="0"/>
                  </a:endParaRPr>
                </a:p>
              </p:txBody>
            </p:sp>
          </p:grpSp>
          <p:sp>
            <p:nvSpPr>
              <p:cNvPr id="87067" name="Line 118"/>
              <p:cNvSpPr/>
              <p:nvPr/>
            </p:nvSpPr>
            <p:spPr>
              <a:xfrm rot="5400000" flipH="1">
                <a:off x="1259" y="2321"/>
                <a:ext cx="0" cy="432"/>
              </a:xfrm>
              <a:prstGeom prst="line">
                <a:avLst/>
              </a:prstGeom>
              <a:ln w="38100" cap="flat" cmpd="sng">
                <a:solidFill>
                  <a:schemeClr val="tx1"/>
                </a:solidFill>
                <a:prstDash val="solid"/>
                <a:headEnd type="none" w="sm" len="sm"/>
                <a:tailEnd type="none" w="med" len="lg"/>
              </a:ln>
            </p:spPr>
          </p:sp>
          <p:sp>
            <p:nvSpPr>
              <p:cNvPr id="87068" name="Oval 119"/>
              <p:cNvSpPr/>
              <p:nvPr/>
            </p:nvSpPr>
            <p:spPr>
              <a:xfrm rot="5400000" flipH="1">
                <a:off x="977" y="2495"/>
                <a:ext cx="72" cy="84"/>
              </a:xfrm>
              <a:prstGeom prst="ellipse">
                <a:avLst/>
              </a:prstGeom>
              <a:noFill/>
              <a:ln w="38100" cap="flat" cmpd="sng">
                <a:solidFill>
                  <a:schemeClr val="tx1"/>
                </a:solidFill>
                <a:prstDash val="solid"/>
                <a:headEnd type="none" w="sm" len="sm"/>
                <a:tailEnd type="none" w="med" len="lg"/>
              </a:ln>
            </p:spPr>
            <p:txBody>
              <a:bodyPr lIns="90000" tIns="46800" rIns="90000" bIns="46800" anchor="ctr">
                <a:spAutoFit/>
              </a:bodyPr>
              <a:p>
                <a:endParaRPr lang="zh-CN" altLang="en-US" dirty="0">
                  <a:solidFill>
                    <a:schemeClr val="tx2">
                      <a:lumMod val="50000"/>
                    </a:schemeClr>
                  </a:solidFill>
                  <a:latin typeface="Times New Roman" panose="02020603050405020304" pitchFamily="18" charset="0"/>
                </a:endParaRPr>
              </a:p>
            </p:txBody>
          </p:sp>
        </p:grpSp>
        <p:grpSp>
          <p:nvGrpSpPr>
            <p:cNvPr id="87051" name="Group 120"/>
            <p:cNvGrpSpPr/>
            <p:nvPr/>
          </p:nvGrpSpPr>
          <p:grpSpPr>
            <a:xfrm>
              <a:off x="605" y="1250"/>
              <a:ext cx="1206" cy="2352"/>
              <a:chOff x="605" y="1250"/>
              <a:chExt cx="1206" cy="2352"/>
            </a:xfrm>
          </p:grpSpPr>
          <p:sp>
            <p:nvSpPr>
              <p:cNvPr id="87059" name="Text Box 121"/>
              <p:cNvSpPr txBox="1"/>
              <p:nvPr/>
            </p:nvSpPr>
            <p:spPr>
              <a:xfrm>
                <a:off x="605" y="2414"/>
                <a:ext cx="255" cy="327"/>
              </a:xfrm>
              <a:prstGeom prst="rect">
                <a:avLst/>
              </a:prstGeom>
              <a:noFill/>
              <a:ln w="25400">
                <a:noFill/>
              </a:ln>
            </p:spPr>
            <p:txBody>
              <a:bodyPr wrap="none" lIns="90000" tIns="46800" rIns="90000" bIns="46800" anchor="ctr">
                <a:spAutoFit/>
              </a:bodyPr>
              <a:p>
                <a:pPr algn="ctr"/>
                <a:r>
                  <a:rPr lang="en-US" altLang="zh-CN" sz="2800" b="1">
                    <a:solidFill>
                      <a:schemeClr val="tx2">
                        <a:lumMod val="50000"/>
                      </a:schemeClr>
                    </a:solidFill>
                    <a:latin typeface="Times New Roman" panose="02020603050405020304" pitchFamily="18" charset="0"/>
                    <a:ea typeface="楷体_GB2312" pitchFamily="49" charset="-122"/>
                  </a:rPr>
                  <a:t>B</a:t>
                </a:r>
                <a:endParaRPr lang="en-US" altLang="zh-CN" sz="2800" b="1">
                  <a:solidFill>
                    <a:schemeClr val="tx2">
                      <a:lumMod val="50000"/>
                    </a:schemeClr>
                  </a:solidFill>
                  <a:latin typeface="Times New Roman" panose="02020603050405020304" pitchFamily="18" charset="0"/>
                  <a:ea typeface="楷体_GB2312" pitchFamily="49" charset="-122"/>
                </a:endParaRPr>
              </a:p>
            </p:txBody>
          </p:sp>
          <p:sp>
            <p:nvSpPr>
              <p:cNvPr id="87060" name="Text Box 122"/>
              <p:cNvSpPr txBox="1"/>
              <p:nvPr/>
            </p:nvSpPr>
            <p:spPr>
              <a:xfrm>
                <a:off x="1556" y="3275"/>
                <a:ext cx="255" cy="327"/>
              </a:xfrm>
              <a:prstGeom prst="rect">
                <a:avLst/>
              </a:prstGeom>
              <a:noFill/>
              <a:ln w="38100">
                <a:noFill/>
              </a:ln>
            </p:spPr>
            <p:txBody>
              <a:bodyPr wrap="none" lIns="90000" tIns="46800" rIns="90000" bIns="46800" anchor="ctr">
                <a:spAutoFit/>
              </a:bodyPr>
              <a:p>
                <a:pPr algn="ctr"/>
                <a:r>
                  <a:rPr lang="en-US" altLang="zh-CN" sz="2800" b="1">
                    <a:solidFill>
                      <a:schemeClr val="tx2">
                        <a:lumMod val="50000"/>
                      </a:schemeClr>
                    </a:solidFill>
                    <a:latin typeface="Times New Roman" panose="02020603050405020304" pitchFamily="18" charset="0"/>
                    <a:ea typeface="楷体_GB2312" pitchFamily="49" charset="-122"/>
                  </a:rPr>
                  <a:t>E</a:t>
                </a:r>
                <a:endParaRPr lang="en-US" altLang="zh-CN" sz="2800" b="1">
                  <a:solidFill>
                    <a:schemeClr val="tx2">
                      <a:lumMod val="50000"/>
                    </a:schemeClr>
                  </a:solidFill>
                  <a:latin typeface="Times New Roman" panose="02020603050405020304" pitchFamily="18" charset="0"/>
                  <a:ea typeface="楷体_GB2312" pitchFamily="49" charset="-122"/>
                </a:endParaRPr>
              </a:p>
            </p:txBody>
          </p:sp>
          <p:sp>
            <p:nvSpPr>
              <p:cNvPr id="87061" name="Text Box 123"/>
              <p:cNvSpPr txBox="1"/>
              <p:nvPr/>
            </p:nvSpPr>
            <p:spPr>
              <a:xfrm>
                <a:off x="1489" y="1250"/>
                <a:ext cx="268" cy="327"/>
              </a:xfrm>
              <a:prstGeom prst="rect">
                <a:avLst/>
              </a:prstGeom>
              <a:noFill/>
              <a:ln w="38100">
                <a:noFill/>
              </a:ln>
            </p:spPr>
            <p:txBody>
              <a:bodyPr wrap="none" lIns="90000" tIns="46800" rIns="90000" bIns="46800" anchor="ctr">
                <a:spAutoFit/>
              </a:bodyPr>
              <a:p>
                <a:pPr algn="ctr"/>
                <a:r>
                  <a:rPr lang="en-US" altLang="zh-CN" sz="2800" b="1">
                    <a:solidFill>
                      <a:schemeClr val="tx2">
                        <a:lumMod val="50000"/>
                      </a:schemeClr>
                    </a:solidFill>
                    <a:latin typeface="Times New Roman" panose="02020603050405020304" pitchFamily="18" charset="0"/>
                    <a:ea typeface="楷体_GB2312" pitchFamily="49" charset="-122"/>
                  </a:rPr>
                  <a:t>C</a:t>
                </a:r>
                <a:endParaRPr lang="en-US" altLang="zh-CN" sz="2800" b="1">
                  <a:solidFill>
                    <a:schemeClr val="tx2">
                      <a:lumMod val="50000"/>
                    </a:schemeClr>
                  </a:solidFill>
                  <a:latin typeface="Times New Roman" panose="02020603050405020304" pitchFamily="18" charset="0"/>
                  <a:ea typeface="楷体_GB2312" pitchFamily="49" charset="-122"/>
                </a:endParaRPr>
              </a:p>
            </p:txBody>
          </p:sp>
        </p:grpSp>
        <p:grpSp>
          <p:nvGrpSpPr>
            <p:cNvPr id="87052" name="Group 124"/>
            <p:cNvGrpSpPr/>
            <p:nvPr/>
          </p:nvGrpSpPr>
          <p:grpSpPr>
            <a:xfrm>
              <a:off x="1693" y="1949"/>
              <a:ext cx="323" cy="1095"/>
              <a:chOff x="1693" y="1949"/>
              <a:chExt cx="323" cy="1095"/>
            </a:xfrm>
          </p:grpSpPr>
          <p:sp>
            <p:nvSpPr>
              <p:cNvPr id="87056" name="Text Box 125"/>
              <p:cNvSpPr txBox="1"/>
              <p:nvPr/>
            </p:nvSpPr>
            <p:spPr>
              <a:xfrm>
                <a:off x="1693" y="1949"/>
                <a:ext cx="299" cy="327"/>
              </a:xfrm>
              <a:prstGeom prst="rect">
                <a:avLst/>
              </a:prstGeom>
              <a:noFill/>
              <a:ln w="25400">
                <a:noFill/>
              </a:ln>
            </p:spPr>
            <p:txBody>
              <a:bodyPr lIns="90000" tIns="46800" rIns="90000" bIns="46800" anchor="ctr">
                <a:spAutoFit/>
              </a:bodyPr>
              <a:p>
                <a:pPr algn="ctr"/>
                <a:r>
                  <a:rPr lang="en-US" altLang="zh-CN" sz="2800" b="1">
                    <a:solidFill>
                      <a:srgbClr val="0000FF"/>
                    </a:solidFill>
                    <a:latin typeface="Times New Roman" panose="02020603050405020304" pitchFamily="18" charset="0"/>
                    <a:ea typeface="楷体_GB2312" pitchFamily="49" charset="-122"/>
                  </a:rPr>
                  <a:t>N</a:t>
                </a:r>
                <a:endParaRPr lang="en-US" altLang="zh-CN" sz="2800" b="1">
                  <a:solidFill>
                    <a:srgbClr val="0000FF"/>
                  </a:solidFill>
                  <a:latin typeface="Times New Roman" panose="02020603050405020304" pitchFamily="18" charset="0"/>
                  <a:ea typeface="楷体_GB2312" pitchFamily="49" charset="-122"/>
                </a:endParaRPr>
              </a:p>
            </p:txBody>
          </p:sp>
          <p:sp>
            <p:nvSpPr>
              <p:cNvPr id="87057" name="Text Box 126"/>
              <p:cNvSpPr txBox="1"/>
              <p:nvPr/>
            </p:nvSpPr>
            <p:spPr>
              <a:xfrm>
                <a:off x="1705" y="2717"/>
                <a:ext cx="299" cy="327"/>
              </a:xfrm>
              <a:prstGeom prst="rect">
                <a:avLst/>
              </a:prstGeom>
              <a:noFill/>
              <a:ln w="25400">
                <a:noFill/>
              </a:ln>
            </p:spPr>
            <p:txBody>
              <a:bodyPr lIns="90000" tIns="46800" rIns="90000" bIns="46800" anchor="ctr">
                <a:spAutoFit/>
              </a:bodyPr>
              <a:p>
                <a:pPr algn="ctr"/>
                <a:r>
                  <a:rPr lang="en-US" altLang="zh-CN" sz="2800" b="1">
                    <a:solidFill>
                      <a:srgbClr val="0000FF"/>
                    </a:solidFill>
                    <a:latin typeface="Times New Roman" panose="02020603050405020304" pitchFamily="18" charset="0"/>
                    <a:ea typeface="楷体_GB2312" pitchFamily="49" charset="-122"/>
                  </a:rPr>
                  <a:t>N</a:t>
                </a:r>
                <a:endParaRPr lang="en-US" altLang="zh-CN" sz="2800" b="1">
                  <a:solidFill>
                    <a:srgbClr val="0000FF"/>
                  </a:solidFill>
                  <a:latin typeface="Times New Roman" panose="02020603050405020304" pitchFamily="18" charset="0"/>
                  <a:ea typeface="楷体_GB2312" pitchFamily="49" charset="-122"/>
                </a:endParaRPr>
              </a:p>
            </p:txBody>
          </p:sp>
          <p:sp>
            <p:nvSpPr>
              <p:cNvPr id="87058" name="Text Box 127"/>
              <p:cNvSpPr txBox="1"/>
              <p:nvPr/>
            </p:nvSpPr>
            <p:spPr>
              <a:xfrm>
                <a:off x="1717" y="2333"/>
                <a:ext cx="299" cy="327"/>
              </a:xfrm>
              <a:prstGeom prst="rect">
                <a:avLst/>
              </a:prstGeom>
              <a:noFill/>
              <a:ln w="25400">
                <a:noFill/>
              </a:ln>
            </p:spPr>
            <p:txBody>
              <a:bodyPr lIns="90000" tIns="46800" rIns="90000" bIns="46800" anchor="ctr">
                <a:spAutoFit/>
              </a:bodyPr>
              <a:p>
                <a:pPr algn="ctr"/>
                <a:r>
                  <a:rPr lang="en-US" altLang="zh-CN" sz="2800" b="1">
                    <a:solidFill>
                      <a:srgbClr val="0000FF"/>
                    </a:solidFill>
                    <a:latin typeface="Times New Roman" panose="02020603050405020304" pitchFamily="18" charset="0"/>
                    <a:ea typeface="楷体_GB2312" pitchFamily="49" charset="-122"/>
                  </a:rPr>
                  <a:t>P</a:t>
                </a:r>
                <a:endParaRPr lang="en-US" altLang="zh-CN" sz="2800" b="1">
                  <a:solidFill>
                    <a:srgbClr val="0000FF"/>
                  </a:solidFill>
                  <a:latin typeface="Times New Roman" panose="02020603050405020304" pitchFamily="18" charset="0"/>
                  <a:ea typeface="楷体_GB2312" pitchFamily="49" charset="-122"/>
                </a:endParaRPr>
              </a:p>
            </p:txBody>
          </p:sp>
        </p:grpSp>
        <p:sp>
          <p:nvSpPr>
            <p:cNvPr id="87053" name="Text Box 128"/>
            <p:cNvSpPr txBox="1"/>
            <p:nvPr/>
          </p:nvSpPr>
          <p:spPr>
            <a:xfrm>
              <a:off x="512" y="2704"/>
              <a:ext cx="547" cy="327"/>
            </a:xfrm>
            <a:prstGeom prst="rect">
              <a:avLst/>
            </a:prstGeom>
            <a:noFill/>
            <a:ln w="25400">
              <a:noFill/>
            </a:ln>
          </p:spPr>
          <p:txBody>
            <a:bodyPr wrap="none" lIns="90000" tIns="46800" rIns="90000" bIns="46800" anchor="ctr">
              <a:spAutoFit/>
            </a:bodyPr>
            <a:p>
              <a:pPr algn="ctr"/>
              <a:r>
                <a:rPr lang="zh-CN" altLang="en-US" sz="2800" b="1" dirty="0">
                  <a:solidFill>
                    <a:schemeClr val="tx2">
                      <a:lumMod val="50000"/>
                    </a:schemeClr>
                  </a:solidFill>
                  <a:latin typeface="Times New Roman" panose="02020603050405020304" pitchFamily="18" charset="0"/>
                  <a:ea typeface="楷体_GB2312" pitchFamily="49" charset="-122"/>
                </a:rPr>
                <a:t>基极</a:t>
              </a:r>
              <a:endParaRPr lang="zh-CN" altLang="en-US" sz="2800" b="1" dirty="0">
                <a:solidFill>
                  <a:schemeClr val="tx2">
                    <a:lumMod val="50000"/>
                  </a:schemeClr>
                </a:solidFill>
                <a:latin typeface="Times New Roman" panose="02020603050405020304" pitchFamily="18" charset="0"/>
                <a:ea typeface="楷体_GB2312" pitchFamily="49" charset="-122"/>
              </a:endParaRPr>
            </a:p>
          </p:txBody>
        </p:sp>
        <p:sp>
          <p:nvSpPr>
            <p:cNvPr id="87054" name="Text Box 129"/>
            <p:cNvSpPr txBox="1"/>
            <p:nvPr/>
          </p:nvSpPr>
          <p:spPr>
            <a:xfrm>
              <a:off x="1376" y="3682"/>
              <a:ext cx="765" cy="327"/>
            </a:xfrm>
            <a:prstGeom prst="rect">
              <a:avLst/>
            </a:prstGeom>
            <a:noFill/>
            <a:ln w="25400">
              <a:noFill/>
            </a:ln>
          </p:spPr>
          <p:txBody>
            <a:bodyPr wrap="none" lIns="90000" tIns="46800" rIns="90000" bIns="46800" anchor="ctr">
              <a:spAutoFit/>
            </a:bodyPr>
            <a:p>
              <a:pPr algn="ctr"/>
              <a:r>
                <a:rPr lang="zh-CN" altLang="en-US" sz="2800" b="1" dirty="0">
                  <a:solidFill>
                    <a:schemeClr val="tx2">
                      <a:lumMod val="50000"/>
                    </a:schemeClr>
                  </a:solidFill>
                  <a:latin typeface="Times New Roman" panose="02020603050405020304" pitchFamily="18" charset="0"/>
                  <a:ea typeface="楷体_GB2312" pitchFamily="49" charset="-122"/>
                </a:rPr>
                <a:t>发射极</a:t>
              </a:r>
              <a:endParaRPr lang="zh-CN" altLang="en-US" sz="2800" b="1" dirty="0">
                <a:solidFill>
                  <a:schemeClr val="tx2">
                    <a:lumMod val="50000"/>
                  </a:schemeClr>
                </a:solidFill>
                <a:latin typeface="Times New Roman" panose="02020603050405020304" pitchFamily="18" charset="0"/>
                <a:ea typeface="楷体_GB2312" pitchFamily="49" charset="-122"/>
              </a:endParaRPr>
            </a:p>
          </p:txBody>
        </p:sp>
        <p:sp>
          <p:nvSpPr>
            <p:cNvPr id="87055" name="Text Box 130"/>
            <p:cNvSpPr txBox="1"/>
            <p:nvPr/>
          </p:nvSpPr>
          <p:spPr>
            <a:xfrm>
              <a:off x="1987" y="1312"/>
              <a:ext cx="789" cy="327"/>
            </a:xfrm>
            <a:prstGeom prst="rect">
              <a:avLst/>
            </a:prstGeom>
            <a:noFill/>
            <a:ln w="25400">
              <a:noFill/>
            </a:ln>
          </p:spPr>
          <p:txBody>
            <a:bodyPr lIns="90000" tIns="46800" rIns="90000" bIns="46800" anchor="ctr">
              <a:spAutoFit/>
            </a:bodyPr>
            <a:p>
              <a:pPr algn="ctr"/>
              <a:r>
                <a:rPr lang="zh-CN" altLang="en-US" sz="2800" b="1" dirty="0">
                  <a:solidFill>
                    <a:schemeClr val="tx2">
                      <a:lumMod val="50000"/>
                    </a:schemeClr>
                  </a:solidFill>
                  <a:latin typeface="Times New Roman" panose="02020603050405020304" pitchFamily="18" charset="0"/>
                  <a:ea typeface="楷体_GB2312" pitchFamily="49" charset="-122"/>
                </a:rPr>
                <a:t>集电极</a:t>
              </a:r>
              <a:endParaRPr lang="zh-CN" altLang="en-US" sz="2800" b="1" dirty="0">
                <a:solidFill>
                  <a:schemeClr val="tx2">
                    <a:lumMod val="50000"/>
                  </a:schemeClr>
                </a:solidFill>
                <a:latin typeface="Times New Roman" panose="02020603050405020304" pitchFamily="18" charset="0"/>
                <a:ea typeface="楷体_GB2312" pitchFamily="49" charset="-122"/>
              </a:endParaRPr>
            </a:p>
          </p:txBody>
        </p:sp>
      </p:grpSp>
      <p:sp useBgFill="1">
        <p:nvSpPr>
          <p:cNvPr id="10371" name="AutoShape 131"/>
          <p:cNvSpPr/>
          <p:nvPr/>
        </p:nvSpPr>
        <p:spPr>
          <a:xfrm>
            <a:off x="5811838" y="3197225"/>
            <a:ext cx="2073275" cy="727075"/>
          </a:xfrm>
          <a:prstGeom prst="wedgeRectCallout">
            <a:avLst>
              <a:gd name="adj1" fmla="val -109954"/>
              <a:gd name="adj2" fmla="val 17417"/>
            </a:avLst>
          </a:prstGeom>
          <a:ln w="25400" cap="flat" cmpd="sng">
            <a:solidFill>
              <a:schemeClr val="tx1"/>
            </a:solidFill>
            <a:prstDash val="solid"/>
            <a:miter/>
            <a:headEnd type="none" w="sm" len="sm"/>
            <a:tailEnd type="none" w="med" len="lg"/>
          </a:ln>
        </p:spPr>
        <p:txBody>
          <a:bodyPr lIns="90000" tIns="46800" rIns="90000" bIns="46800" anchor="ctr">
            <a:spAutoFit/>
          </a:bodyPr>
          <a:p>
            <a:r>
              <a:rPr lang="zh-CN" altLang="en-US" sz="2000" b="1" dirty="0">
                <a:solidFill>
                  <a:schemeClr val="tx2">
                    <a:lumMod val="50000"/>
                  </a:schemeClr>
                </a:solidFill>
                <a:latin typeface="Times New Roman" panose="02020603050405020304" pitchFamily="18" charset="0"/>
                <a:ea typeface="楷体_GB2312" pitchFamily="49" charset="-122"/>
              </a:rPr>
              <a:t>基区</a:t>
            </a:r>
            <a:r>
              <a:rPr lang="en-US" altLang="zh-CN" sz="2000" b="1">
                <a:solidFill>
                  <a:schemeClr val="tx2">
                    <a:lumMod val="50000"/>
                  </a:schemeClr>
                </a:solidFill>
                <a:latin typeface="Times New Roman" panose="02020603050405020304" pitchFamily="18" charset="0"/>
                <a:ea typeface="楷体_GB2312" pitchFamily="49" charset="-122"/>
              </a:rPr>
              <a:t>(</a:t>
            </a:r>
            <a:r>
              <a:rPr lang="en-US" altLang="zh-CN" sz="2000" b="1">
                <a:solidFill>
                  <a:schemeClr val="tx2">
                    <a:lumMod val="50000"/>
                  </a:schemeClr>
                </a:solidFill>
                <a:latin typeface="Times New Roman" panose="02020603050405020304" pitchFamily="18" charset="0"/>
              </a:rPr>
              <a:t>base)</a:t>
            </a:r>
            <a:r>
              <a:rPr lang="en-US" altLang="zh-CN" sz="2000">
                <a:solidFill>
                  <a:schemeClr val="tx2">
                    <a:lumMod val="50000"/>
                  </a:schemeClr>
                </a:solidFill>
                <a:latin typeface="Times New Roman" panose="02020603050405020304" pitchFamily="18" charset="0"/>
              </a:rPr>
              <a:t> </a:t>
            </a:r>
            <a:r>
              <a:rPr lang="zh-CN" altLang="en-US" sz="2000" b="1" dirty="0">
                <a:solidFill>
                  <a:schemeClr val="tx2">
                    <a:lumMod val="50000"/>
                  </a:schemeClr>
                </a:solidFill>
                <a:latin typeface="Times New Roman" panose="02020603050405020304" pitchFamily="18" charset="0"/>
                <a:ea typeface="楷体_GB2312" pitchFamily="49" charset="-122"/>
              </a:rPr>
              <a:t>：</a:t>
            </a:r>
            <a:r>
              <a:rPr lang="zh-CN" altLang="en-US" sz="2000" b="1" dirty="0">
                <a:solidFill>
                  <a:srgbClr val="FF0000"/>
                </a:solidFill>
                <a:latin typeface="Times New Roman" panose="02020603050405020304" pitchFamily="18" charset="0"/>
                <a:ea typeface="楷体_GB2312" pitchFamily="49" charset="-122"/>
              </a:rPr>
              <a:t>较薄</a:t>
            </a:r>
            <a:r>
              <a:rPr lang="zh-CN" altLang="en-US" sz="2000" b="1" dirty="0">
                <a:solidFill>
                  <a:schemeClr val="tx2">
                    <a:lumMod val="50000"/>
                  </a:schemeClr>
                </a:solidFill>
                <a:latin typeface="Times New Roman" panose="02020603050405020304" pitchFamily="18" charset="0"/>
                <a:ea typeface="楷体_GB2312" pitchFamily="49" charset="-122"/>
              </a:rPr>
              <a:t>，</a:t>
            </a:r>
            <a:r>
              <a:rPr lang="zh-CN" altLang="en-US" sz="2000" b="1" dirty="0">
                <a:solidFill>
                  <a:srgbClr val="FF0000"/>
                </a:solidFill>
                <a:latin typeface="Times New Roman" panose="02020603050405020304" pitchFamily="18" charset="0"/>
                <a:ea typeface="楷体_GB2312" pitchFamily="49" charset="-122"/>
              </a:rPr>
              <a:t>掺杂浓度低</a:t>
            </a:r>
            <a:endParaRPr lang="zh-CN" altLang="en-US" sz="2000" b="1" dirty="0">
              <a:solidFill>
                <a:srgbClr val="FF0000"/>
              </a:solidFill>
              <a:latin typeface="Times New Roman" panose="02020603050405020304" pitchFamily="18" charset="0"/>
              <a:ea typeface="楷体_GB2312" pitchFamily="49" charset="-122"/>
            </a:endParaRPr>
          </a:p>
        </p:txBody>
      </p:sp>
      <p:sp useBgFill="1">
        <p:nvSpPr>
          <p:cNvPr id="10372" name="AutoShape 132"/>
          <p:cNvSpPr/>
          <p:nvPr/>
        </p:nvSpPr>
        <p:spPr>
          <a:xfrm>
            <a:off x="395288" y="1700213"/>
            <a:ext cx="2320925" cy="1031875"/>
          </a:xfrm>
          <a:prstGeom prst="wedgeRectCallout">
            <a:avLst>
              <a:gd name="adj1" fmla="val 95005"/>
              <a:gd name="adj2" fmla="val 62616"/>
            </a:avLst>
          </a:prstGeom>
          <a:ln w="25400" cap="flat" cmpd="sng">
            <a:solidFill>
              <a:schemeClr val="tx1"/>
            </a:solidFill>
            <a:prstDash val="solid"/>
            <a:miter/>
            <a:headEnd type="none" w="sm" len="sm"/>
            <a:tailEnd type="none" w="med" len="lg"/>
          </a:ln>
        </p:spPr>
        <p:txBody>
          <a:bodyPr lIns="90000" tIns="46800" rIns="90000" bIns="46800" anchor="ctr">
            <a:spAutoFit/>
          </a:bodyPr>
          <a:p>
            <a:r>
              <a:rPr lang="zh-CN" altLang="en-US" sz="2000" b="1" dirty="0">
                <a:solidFill>
                  <a:schemeClr val="tx2">
                    <a:lumMod val="50000"/>
                  </a:schemeClr>
                </a:solidFill>
                <a:latin typeface="Times New Roman" panose="02020603050405020304" pitchFamily="18" charset="0"/>
                <a:ea typeface="楷体_GB2312" pitchFamily="49" charset="-122"/>
              </a:rPr>
              <a:t>集电区</a:t>
            </a:r>
            <a:r>
              <a:rPr lang="en-US" altLang="zh-CN" sz="2000" b="1">
                <a:solidFill>
                  <a:schemeClr val="tx2">
                    <a:lumMod val="50000"/>
                  </a:schemeClr>
                </a:solidFill>
                <a:latin typeface="Times New Roman" panose="02020603050405020304" pitchFamily="18" charset="0"/>
                <a:ea typeface="楷体_GB2312" pitchFamily="49" charset="-122"/>
              </a:rPr>
              <a:t>(</a:t>
            </a:r>
            <a:r>
              <a:rPr lang="en-US" altLang="zh-CN" sz="2000" b="1">
                <a:solidFill>
                  <a:schemeClr val="tx2">
                    <a:lumMod val="50000"/>
                  </a:schemeClr>
                </a:solidFill>
                <a:latin typeface="Times New Roman" panose="02020603050405020304" pitchFamily="18" charset="0"/>
              </a:rPr>
              <a:t>collector)</a:t>
            </a:r>
            <a:r>
              <a:rPr lang="en-US" altLang="zh-CN" sz="2000">
                <a:solidFill>
                  <a:schemeClr val="tx2">
                    <a:lumMod val="50000"/>
                  </a:schemeClr>
                </a:solidFill>
                <a:latin typeface="Times New Roman" panose="02020603050405020304" pitchFamily="18" charset="0"/>
              </a:rPr>
              <a:t> </a:t>
            </a:r>
            <a:r>
              <a:rPr lang="zh-CN" altLang="en-US" sz="2000" b="1" dirty="0">
                <a:solidFill>
                  <a:schemeClr val="tx2">
                    <a:lumMod val="50000"/>
                  </a:schemeClr>
                </a:solidFill>
                <a:latin typeface="Times New Roman" panose="02020603050405020304" pitchFamily="18" charset="0"/>
                <a:ea typeface="楷体_GB2312" pitchFamily="49" charset="-122"/>
              </a:rPr>
              <a:t>：</a:t>
            </a:r>
            <a:r>
              <a:rPr lang="zh-CN" altLang="en-US" sz="2000" b="1" dirty="0">
                <a:solidFill>
                  <a:srgbClr val="FF0000"/>
                </a:solidFill>
                <a:latin typeface="Times New Roman" panose="02020603050405020304" pitchFamily="18" charset="0"/>
                <a:ea typeface="楷体_GB2312" pitchFamily="49" charset="-122"/>
              </a:rPr>
              <a:t>掺杂浓度较低</a:t>
            </a:r>
            <a:r>
              <a:rPr lang="zh-CN" altLang="en-US" sz="2000" b="1" dirty="0">
                <a:solidFill>
                  <a:schemeClr val="tx2">
                    <a:lumMod val="50000"/>
                  </a:schemeClr>
                </a:solidFill>
                <a:latin typeface="Times New Roman" panose="02020603050405020304" pitchFamily="18" charset="0"/>
                <a:ea typeface="楷体_GB2312" pitchFamily="49" charset="-122"/>
              </a:rPr>
              <a:t>，</a:t>
            </a:r>
            <a:r>
              <a:rPr lang="zh-CN" altLang="en-US" sz="2000" b="1" dirty="0">
                <a:solidFill>
                  <a:srgbClr val="FF0000"/>
                </a:solidFill>
                <a:latin typeface="Times New Roman" panose="02020603050405020304" pitchFamily="18" charset="0"/>
                <a:ea typeface="楷体_GB2312" pitchFamily="49" charset="-122"/>
              </a:rPr>
              <a:t>面积较大</a:t>
            </a:r>
            <a:endParaRPr lang="zh-CN" altLang="en-US" sz="2000" b="1" dirty="0">
              <a:solidFill>
                <a:srgbClr val="FF0000"/>
              </a:solidFill>
              <a:latin typeface="Times New Roman" panose="02020603050405020304" pitchFamily="18" charset="0"/>
              <a:ea typeface="楷体_GB2312" pitchFamily="49" charset="-122"/>
            </a:endParaRPr>
          </a:p>
        </p:txBody>
      </p:sp>
      <p:sp useBgFill="1">
        <p:nvSpPr>
          <p:cNvPr id="10373" name="AutoShape 133"/>
          <p:cNvSpPr/>
          <p:nvPr/>
        </p:nvSpPr>
        <p:spPr>
          <a:xfrm>
            <a:off x="5495925" y="4854575"/>
            <a:ext cx="2676525" cy="879475"/>
          </a:xfrm>
          <a:prstGeom prst="wedgeRectCallout">
            <a:avLst>
              <a:gd name="adj1" fmla="val -89204"/>
              <a:gd name="adj2" fmla="val -60829"/>
            </a:avLst>
          </a:prstGeom>
          <a:ln w="25400" cap="flat" cmpd="sng">
            <a:solidFill>
              <a:schemeClr val="tx1"/>
            </a:solidFill>
            <a:prstDash val="solid"/>
            <a:miter/>
            <a:headEnd type="none" w="sm" len="sm"/>
            <a:tailEnd type="none" w="med" len="lg"/>
          </a:ln>
        </p:spPr>
        <p:txBody>
          <a:bodyPr lIns="90000" tIns="46800" rIns="90000" bIns="46800" anchor="ctr">
            <a:spAutoFit/>
          </a:bodyPr>
          <a:p>
            <a:r>
              <a:rPr lang="zh-CN" altLang="en-US" sz="2000" b="1" dirty="0">
                <a:solidFill>
                  <a:schemeClr val="tx2">
                    <a:lumMod val="50000"/>
                  </a:schemeClr>
                </a:solidFill>
                <a:latin typeface="Times New Roman" panose="02020603050405020304" pitchFamily="18" charset="0"/>
                <a:ea typeface="楷体_GB2312" pitchFamily="49" charset="-122"/>
              </a:rPr>
              <a:t>发射区</a:t>
            </a:r>
            <a:r>
              <a:rPr lang="en-US" altLang="zh-CN" sz="2000" b="1">
                <a:solidFill>
                  <a:schemeClr val="tx2">
                    <a:lumMod val="50000"/>
                  </a:schemeClr>
                </a:solidFill>
                <a:latin typeface="Times New Roman" panose="02020603050405020304" pitchFamily="18" charset="0"/>
                <a:ea typeface="楷体_GB2312" pitchFamily="49" charset="-122"/>
              </a:rPr>
              <a:t>(</a:t>
            </a:r>
            <a:r>
              <a:rPr lang="en-US" altLang="zh-CN" sz="2000" b="1">
                <a:solidFill>
                  <a:schemeClr val="tx2">
                    <a:lumMod val="50000"/>
                  </a:schemeClr>
                </a:solidFill>
                <a:latin typeface="Times New Roman" panose="02020603050405020304" pitchFamily="18" charset="0"/>
              </a:rPr>
              <a:t>emitter)</a:t>
            </a:r>
            <a:r>
              <a:rPr lang="en-US" altLang="zh-CN" sz="2000">
                <a:solidFill>
                  <a:schemeClr val="tx2">
                    <a:lumMod val="50000"/>
                  </a:schemeClr>
                </a:solidFill>
                <a:latin typeface="Times New Roman" panose="02020603050405020304" pitchFamily="18" charset="0"/>
              </a:rPr>
              <a:t> </a:t>
            </a:r>
            <a:r>
              <a:rPr lang="zh-CN" altLang="en-US" sz="2000" b="1" dirty="0">
                <a:solidFill>
                  <a:schemeClr val="tx2">
                    <a:lumMod val="50000"/>
                  </a:schemeClr>
                </a:solidFill>
                <a:latin typeface="Times New Roman" panose="02020603050405020304" pitchFamily="18" charset="0"/>
                <a:ea typeface="楷体_GB2312" pitchFamily="49" charset="-122"/>
              </a:rPr>
              <a:t>：</a:t>
            </a:r>
            <a:r>
              <a:rPr lang="zh-CN" altLang="en-US" sz="2000" b="1" dirty="0">
                <a:solidFill>
                  <a:srgbClr val="FF0000"/>
                </a:solidFill>
                <a:latin typeface="Times New Roman" panose="02020603050405020304" pitchFamily="18" charset="0"/>
                <a:ea typeface="楷体_GB2312" pitchFamily="49" charset="-122"/>
              </a:rPr>
              <a:t>掺</a:t>
            </a:r>
            <a:endParaRPr lang="zh-CN" altLang="en-US" sz="2000" b="1" dirty="0">
              <a:solidFill>
                <a:srgbClr val="FF0000"/>
              </a:solidFill>
              <a:latin typeface="Times New Roman" panose="02020603050405020304" pitchFamily="18" charset="0"/>
              <a:ea typeface="楷体_GB2312" pitchFamily="49" charset="-122"/>
            </a:endParaRPr>
          </a:p>
          <a:p>
            <a:r>
              <a:rPr lang="zh-CN" altLang="en-US" sz="2000" b="1" dirty="0">
                <a:solidFill>
                  <a:srgbClr val="FF0000"/>
                </a:solidFill>
                <a:latin typeface="Times New Roman" panose="02020603050405020304" pitchFamily="18" charset="0"/>
                <a:ea typeface="楷体_GB2312" pitchFamily="49" charset="-122"/>
              </a:rPr>
              <a:t>杂浓度较高</a:t>
            </a:r>
            <a:endParaRPr lang="zh-CN" altLang="en-US" sz="2000" b="1" dirty="0">
              <a:solidFill>
                <a:srgbClr val="FF0000"/>
              </a:solidFill>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371"/>
                                        </p:tgtEl>
                                        <p:attrNameLst>
                                          <p:attrName>style.visibility</p:attrName>
                                        </p:attrNameLst>
                                      </p:cBhvr>
                                      <p:to>
                                        <p:strVal val="visible"/>
                                      </p:to>
                                    </p:set>
                                    <p:animEffect transition="in" filter="wipe(right)">
                                      <p:cBhvr>
                                        <p:cTn id="7" dur="500"/>
                                        <p:tgtEl>
                                          <p:spTgt spid="1037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0373"/>
                                        </p:tgtEl>
                                        <p:attrNameLst>
                                          <p:attrName>style.visibility</p:attrName>
                                        </p:attrNameLst>
                                      </p:cBhvr>
                                      <p:to>
                                        <p:strVal val="visible"/>
                                      </p:to>
                                    </p:set>
                                    <p:animEffect transition="in" filter="strips(upLeft)">
                                      <p:cBhvr>
                                        <p:cTn id="12" dur="500"/>
                                        <p:tgtEl>
                                          <p:spTgt spid="1037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372"/>
                                        </p:tgtEl>
                                        <p:attrNameLst>
                                          <p:attrName>style.visibility</p:attrName>
                                        </p:attrNameLst>
                                      </p:cBhvr>
                                      <p:to>
                                        <p:strVal val="visible"/>
                                      </p:to>
                                    </p:set>
                                    <p:animEffect transition="in" filter="strips(downRight)">
                                      <p:cBhvr>
                                        <p:cTn id="17" dur="500"/>
                                        <p:tgtEl>
                                          <p:spTgt spid="10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1" grpId="0" bldLvl="0" animBg="1"/>
      <p:bldP spid="10372" grpId="0" bldLvl="0" animBg="1"/>
      <p:bldP spid="10373"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Text Box 2"/>
          <p:cNvSpPr txBox="1">
            <a:spLocks noChangeArrowheads="1"/>
          </p:cNvSpPr>
          <p:nvPr/>
        </p:nvSpPr>
        <p:spPr bwMode="auto">
          <a:xfrm>
            <a:off x="395605" y="4075113"/>
            <a:ext cx="7039610" cy="521970"/>
          </a:xfrm>
          <a:prstGeom prst="rect">
            <a:avLst/>
          </a:prstGeom>
          <a:noFill/>
          <a:ln w="38100">
            <a:noFill/>
            <a:miter lim="800000"/>
          </a:ln>
          <a:effectLst/>
        </p:spPr>
        <p:txBody>
          <a:bodyPr wrap="square" anchor="ctr">
            <a:spAutoFit/>
          </a:bodyPr>
          <a:lstStyle/>
          <a:p>
            <a:pPr marR="0" defTabSz="914400">
              <a:buClrTx/>
              <a:buSzTx/>
              <a:buFont typeface="Wingdings" panose="05000000000000000000" pitchFamily="2" charset="2"/>
              <a:defRPr/>
            </a:pPr>
            <a:r>
              <a:rPr kumimoji="1" lang="zh-CN" altLang="en-US" sz="2800" b="1" kern="1200" cap="none" spc="0" normalizeH="0" baseline="0" noProof="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三极管三种工作模式</a:t>
            </a:r>
            <a:r>
              <a:rPr kumimoji="1" lang="zh-CN" altLang="en-US" sz="2800" b="1"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（外</a:t>
            </a:r>
            <a:r>
              <a:rPr kumimoji="1" lang="zh-CN" altLang="en-US" sz="2800" b="1"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部条件）</a:t>
            </a:r>
            <a:endParaRPr kumimoji="1" lang="zh-CN" altLang="en-US" sz="2800" b="1" kern="1200" cap="none" spc="0" normalizeH="0" baseline="0" noProof="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12643" name="Text Box 3"/>
          <p:cNvSpPr txBox="1">
            <a:spLocks noChangeArrowheads="1"/>
          </p:cNvSpPr>
          <p:nvPr/>
        </p:nvSpPr>
        <p:spPr bwMode="auto">
          <a:xfrm>
            <a:off x="2627313" y="4651535"/>
            <a:ext cx="5029200" cy="521970"/>
          </a:xfrm>
          <a:prstGeom prst="rect">
            <a:avLst/>
          </a:prstGeom>
          <a:noFill/>
          <a:ln w="38100">
            <a:noFill/>
            <a:miter lim="800000"/>
          </a:ln>
          <a:effectLst/>
        </p:spPr>
        <p:txBody>
          <a:bodyPr anchor="ctr">
            <a:spAutoFit/>
          </a:bodyPr>
          <a:lstStyle/>
          <a:p>
            <a:pPr marR="0" algn="just" defTabSz="914400">
              <a:buClrTx/>
              <a:buSzTx/>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发射结</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正</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偏，集电结</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反</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偏。</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44" name="Text Box 4"/>
          <p:cNvSpPr txBox="1">
            <a:spLocks noChangeArrowheads="1"/>
          </p:cNvSpPr>
          <p:nvPr/>
        </p:nvSpPr>
        <p:spPr bwMode="auto">
          <a:xfrm>
            <a:off x="646113" y="4651535"/>
            <a:ext cx="2743200" cy="521970"/>
          </a:xfrm>
          <a:prstGeom prst="rect">
            <a:avLst/>
          </a:prstGeom>
          <a:noFill/>
          <a:ln w="38100">
            <a:noFill/>
            <a:miter lim="800000"/>
          </a:ln>
          <a:effectLst/>
        </p:spPr>
        <p:txBody>
          <a:bodyPr anchor="ctr">
            <a:spAutoFit/>
          </a:bodyPr>
          <a:lstStyle/>
          <a:p>
            <a:pPr marR="0" algn="just" defTabSz="914400">
              <a:buClrTx/>
              <a:buSzTx/>
              <a:buChar char="•"/>
              <a:defRPr/>
            </a:pP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放大模式：</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45" name="Text Box 5"/>
          <p:cNvSpPr txBox="1">
            <a:spLocks noChangeArrowheads="1"/>
          </p:cNvSpPr>
          <p:nvPr/>
        </p:nvSpPr>
        <p:spPr bwMode="auto">
          <a:xfrm>
            <a:off x="2627313" y="5300822"/>
            <a:ext cx="5029200" cy="521970"/>
          </a:xfrm>
          <a:prstGeom prst="rect">
            <a:avLst/>
          </a:prstGeom>
          <a:noFill/>
          <a:ln w="38100">
            <a:noFill/>
            <a:miter lim="800000"/>
          </a:ln>
          <a:effectLst/>
        </p:spPr>
        <p:txBody>
          <a:bodyPr anchor="ctr">
            <a:spAutoFit/>
          </a:bodyPr>
          <a:lstStyle/>
          <a:p>
            <a:pPr marR="0" algn="just" defTabSz="914400">
              <a:buClrTx/>
              <a:buSzTx/>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发射结</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正</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偏，集电结</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正</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偏。</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46" name="Text Box 6"/>
          <p:cNvSpPr txBox="1">
            <a:spLocks noChangeArrowheads="1"/>
          </p:cNvSpPr>
          <p:nvPr/>
        </p:nvSpPr>
        <p:spPr bwMode="auto">
          <a:xfrm>
            <a:off x="646113" y="5300822"/>
            <a:ext cx="2743200" cy="521970"/>
          </a:xfrm>
          <a:prstGeom prst="rect">
            <a:avLst/>
          </a:prstGeom>
          <a:noFill/>
          <a:ln w="38100">
            <a:noFill/>
            <a:miter lim="800000"/>
          </a:ln>
          <a:effectLst/>
        </p:spPr>
        <p:txBody>
          <a:bodyPr anchor="ctr">
            <a:spAutoFit/>
          </a:bodyPr>
          <a:lstStyle/>
          <a:p>
            <a:pPr marR="0" algn="just" defTabSz="914400">
              <a:buClrTx/>
              <a:buSzTx/>
              <a:buChar char="•"/>
              <a:defRPr/>
            </a:pP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饱和模式：</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47" name="Text Box 7"/>
          <p:cNvSpPr txBox="1">
            <a:spLocks noChangeArrowheads="1"/>
          </p:cNvSpPr>
          <p:nvPr/>
        </p:nvSpPr>
        <p:spPr bwMode="auto">
          <a:xfrm>
            <a:off x="2627313" y="5948522"/>
            <a:ext cx="5029200" cy="521970"/>
          </a:xfrm>
          <a:prstGeom prst="rect">
            <a:avLst/>
          </a:prstGeom>
          <a:noFill/>
          <a:ln w="38100">
            <a:noFill/>
            <a:miter lim="800000"/>
          </a:ln>
          <a:effectLst/>
        </p:spPr>
        <p:txBody>
          <a:bodyPr anchor="ctr">
            <a:spAutoFit/>
          </a:bodyPr>
          <a:lstStyle/>
          <a:p>
            <a:pPr marR="0" algn="just" defTabSz="914400">
              <a:buClrTx/>
              <a:buSzTx/>
              <a:defRPr/>
            </a:pP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发射结</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反</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偏，集电结</a:t>
            </a: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反</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偏。</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48" name="Text Box 8"/>
          <p:cNvSpPr txBox="1">
            <a:spLocks noChangeArrowheads="1"/>
          </p:cNvSpPr>
          <p:nvPr/>
        </p:nvSpPr>
        <p:spPr bwMode="auto">
          <a:xfrm>
            <a:off x="646113" y="5948522"/>
            <a:ext cx="2743200" cy="521970"/>
          </a:xfrm>
          <a:prstGeom prst="rect">
            <a:avLst/>
          </a:prstGeom>
          <a:noFill/>
          <a:ln w="38100">
            <a:noFill/>
            <a:miter lim="800000"/>
          </a:ln>
          <a:effectLst/>
        </p:spPr>
        <p:txBody>
          <a:bodyPr anchor="ctr">
            <a:spAutoFit/>
          </a:bodyPr>
          <a:lstStyle/>
          <a:p>
            <a:pPr marR="0" algn="just" defTabSz="914400">
              <a:buClrTx/>
              <a:buSzTx/>
              <a:buChar char="•"/>
              <a:defRPr/>
            </a:pPr>
            <a:r>
              <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截止模式：</a:t>
            </a:r>
            <a:endParaRPr kumimoji="1" lang="zh-CN"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49" name="Text Box 9"/>
          <p:cNvSpPr txBox="1">
            <a:spLocks noChangeArrowheads="1"/>
          </p:cNvSpPr>
          <p:nvPr/>
        </p:nvSpPr>
        <p:spPr bwMode="auto">
          <a:xfrm>
            <a:off x="827088" y="1913414"/>
            <a:ext cx="5919788" cy="521970"/>
          </a:xfrm>
          <a:prstGeom prst="rect">
            <a:avLst/>
          </a:prstGeom>
          <a:noFill/>
          <a:ln w="38100">
            <a:noFill/>
            <a:miter lim="800000"/>
          </a:ln>
          <a:effectLst/>
        </p:spPr>
        <p:txBody>
          <a:bodyPr anchor="ctr">
            <a:spAutoFit/>
          </a:bodyPr>
          <a:lstStyle/>
          <a:p>
            <a:pPr marR="0" algn="just" defTabSz="914400">
              <a:buClrTx/>
              <a:buSzTx/>
              <a:defRPr/>
            </a:pPr>
            <a:r>
              <a:rPr kumimoji="1" lang="en-US" altLang="zh-CN"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a:t>
            </a:r>
            <a:r>
              <a:rPr kumimoji="1" lang="en-US" altLang="zh-CN" sz="2800" b="1" kern="1200" cap="none" spc="0" normalizeH="0" baseline="0" noProof="0">
                <a:solidFill>
                  <a:srgbClr val="0000CC"/>
                </a:solidFill>
                <a:effectLst>
                  <a:outerShdw blurRad="38100" dist="38100" dir="2700000" algn="tl">
                    <a:srgbClr val="C0C0C0"/>
                  </a:outerShdw>
                </a:effectLst>
                <a:latin typeface="宋体" panose="02010600030101010101" pitchFamily="2" charset="-122"/>
                <a:ea typeface="宋体" panose="02010600030101010101" pitchFamily="2" charset="-122"/>
                <a:cs typeface="+mn-cs"/>
              </a:rPr>
              <a:t>)</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发射区高掺杂（相对于基区）。</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2650" name="Rectangle 10"/>
          <p:cNvSpPr>
            <a:spLocks noChangeArrowheads="1"/>
          </p:cNvSpPr>
          <p:nvPr/>
        </p:nvSpPr>
        <p:spPr bwMode="auto">
          <a:xfrm>
            <a:off x="827088" y="2635250"/>
            <a:ext cx="2327910" cy="521970"/>
          </a:xfrm>
          <a:prstGeom prst="rect">
            <a:avLst/>
          </a:prstGeom>
          <a:noFill/>
          <a:ln w="25400">
            <a:noFill/>
            <a:miter lim="800000"/>
          </a:ln>
          <a:effectLst/>
        </p:spPr>
        <p:txBody>
          <a:bodyPr wrap="none">
            <a:spAutoFit/>
          </a:bodyPr>
          <a:lstStyle/>
          <a:p>
            <a:pPr marL="0" marR="0" lvl="0" indent="0" algn="l" defTabSz="914400" rtl="0" eaLnBrk="1" fontAlgn="base" latinLnBrk="0" hangingPunct="1">
              <a:spcBef>
                <a:spcPct val="0"/>
              </a:spcBef>
              <a:spcAft>
                <a:spcPct val="0"/>
              </a:spcAft>
              <a:buClrTx/>
              <a:buSzTx/>
              <a:buFontTx/>
              <a:buNone/>
              <a:defRPr/>
            </a:pP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基区很薄。</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2651" name="Rectangle 11"/>
          <p:cNvSpPr>
            <a:spLocks noChangeArrowheads="1"/>
          </p:cNvSpPr>
          <p:nvPr/>
        </p:nvSpPr>
        <p:spPr bwMode="auto">
          <a:xfrm>
            <a:off x="827088" y="3355658"/>
            <a:ext cx="3042920" cy="521970"/>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Tx/>
              <a:buNone/>
              <a:defRPr/>
            </a:pP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集电结面积大。</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2652" name="Text Box 12"/>
          <p:cNvSpPr txBox="1">
            <a:spLocks noChangeArrowheads="1"/>
          </p:cNvSpPr>
          <p:nvPr/>
        </p:nvSpPr>
        <p:spPr bwMode="auto">
          <a:xfrm>
            <a:off x="395288" y="1208565"/>
            <a:ext cx="5257800" cy="521970"/>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defRPr/>
            </a:pPr>
            <a:r>
              <a:rPr kumimoji="1" lang="zh-CN" altLang="en-US" sz="2800" b="1" kern="1200" cap="none" spc="0" normalizeH="0" baseline="0" noProof="0">
                <a:solidFill>
                  <a:schemeClr val="tx1">
                    <a:lumMod val="50000"/>
                  </a:schemeClr>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三极管内部结构特点</a:t>
            </a:r>
            <a:r>
              <a:rPr kumimoji="1"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（内部条件）</a:t>
            </a:r>
            <a:endParaRPr kumimoji="1" lang="zh-CN" altLang="en-US" sz="28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73729" name="Group 4"/>
          <p:cNvGrpSpPr/>
          <p:nvPr/>
        </p:nvGrpSpPr>
        <p:grpSpPr>
          <a:xfrm>
            <a:off x="0" y="200978"/>
            <a:ext cx="9144000" cy="922337"/>
            <a:chOff x="0" y="119"/>
            <a:chExt cx="5760" cy="581"/>
          </a:xfrm>
        </p:grpSpPr>
        <p:sp>
          <p:nvSpPr>
            <p:cNvPr id="65541" name="Text Box 5"/>
            <p:cNvSpPr txBox="1">
              <a:spLocks noChangeArrowheads="1"/>
            </p:cNvSpPr>
            <p:nvPr/>
          </p:nvSpPr>
          <p:spPr bwMode="auto">
            <a:xfrm>
              <a:off x="249" y="119"/>
              <a:ext cx="5184" cy="581"/>
            </a:xfrm>
            <a:prstGeom prst="rect">
              <a:avLst/>
            </a:prstGeom>
            <a:noFill/>
            <a:ln w="9525">
              <a:noFill/>
              <a:miter lim="800000"/>
            </a:ln>
            <a:effectLst/>
          </p:spPr>
          <p:txBody>
            <a:bodyPr anchor="ctr"/>
            <a:p>
              <a:pPr marR="0" defTabSz="914400">
                <a:spcBef>
                  <a:spcPct val="50000"/>
                </a:spcBef>
                <a:buClrTx/>
                <a:buSzTx/>
                <a:defRPr/>
              </a:pPr>
              <a:r>
                <a:rPr kumimoji="1" lang="en-US" altLang="zh-CN"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1.3.1  </a:t>
              </a:r>
              <a:r>
                <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三极管的基本结构</a:t>
              </a:r>
              <a:endPar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endParaRPr>
            </a:p>
          </p:txBody>
        </p:sp>
        <p:sp>
          <p:nvSpPr>
            <p:cNvPr id="73731" name="Line 6"/>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12650"/>
                                        </p:tgtEl>
                                        <p:attrNameLst>
                                          <p:attrName>style.visibility</p:attrName>
                                        </p:attrNameLst>
                                      </p:cBhvr>
                                      <p:to>
                                        <p:strVal val="visible"/>
                                      </p:to>
                                    </p:set>
                                    <p:animEffect transition="in" filter="blinds(vertical)">
                                      <p:cBhvr>
                                        <p:cTn id="12" dur="500"/>
                                        <p:tgtEl>
                                          <p:spTgt spid="1126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2651"/>
                                        </p:tgtEl>
                                        <p:attrNameLst>
                                          <p:attrName>style.visibility</p:attrName>
                                        </p:attrNameLst>
                                      </p:cBhvr>
                                      <p:to>
                                        <p:strVal val="visible"/>
                                      </p:to>
                                    </p:set>
                                    <p:animEffect transition="in" filter="blinds(vertical)">
                                      <p:cBhvr>
                                        <p:cTn id="17" dur="500"/>
                                        <p:tgtEl>
                                          <p:spTgt spid="11265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2642"/>
                                        </p:tgtEl>
                                        <p:attrNameLst>
                                          <p:attrName>style.visibility</p:attrName>
                                        </p:attrNameLst>
                                      </p:cBhvr>
                                      <p:to>
                                        <p:strVal val="visible"/>
                                      </p:to>
                                    </p:set>
                                    <p:anim calcmode="lin" valueType="num">
                                      <p:cBhvr>
                                        <p:cTn id="22" dur="500" fill="hold"/>
                                        <p:tgtEl>
                                          <p:spTgt spid="112642"/>
                                        </p:tgtEl>
                                        <p:attrNameLst>
                                          <p:attrName>ppt_x</p:attrName>
                                        </p:attrNameLst>
                                      </p:cBhvr>
                                      <p:tavLst>
                                        <p:tav tm="0">
                                          <p:val>
                                            <p:strVal val="0-#ppt_w/2"/>
                                          </p:val>
                                        </p:tav>
                                        <p:tav tm="100000">
                                          <p:val>
                                            <p:strVal val="#ppt_x"/>
                                          </p:val>
                                        </p:tav>
                                      </p:tavLst>
                                    </p:anim>
                                    <p:anim calcmode="lin" valueType="num">
                                      <p:cBhvr>
                                        <p:cTn id="23" dur="500" fill="hold"/>
                                        <p:tgtEl>
                                          <p:spTgt spid="11264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12644"/>
                                        </p:tgtEl>
                                        <p:attrNameLst>
                                          <p:attrName>style.visibility</p:attrName>
                                        </p:attrNameLst>
                                      </p:cBhvr>
                                      <p:to>
                                        <p:strVal val="visible"/>
                                      </p:to>
                                    </p:set>
                                    <p:anim calcmode="lin" valueType="num">
                                      <p:cBhvr>
                                        <p:cTn id="28" dur="500" fill="hold"/>
                                        <p:tgtEl>
                                          <p:spTgt spid="112644"/>
                                        </p:tgtEl>
                                        <p:attrNameLst>
                                          <p:attrName>ppt_x</p:attrName>
                                        </p:attrNameLst>
                                      </p:cBhvr>
                                      <p:tavLst>
                                        <p:tav tm="0">
                                          <p:val>
                                            <p:strVal val="0-#ppt_w/2"/>
                                          </p:val>
                                        </p:tav>
                                        <p:tav tm="100000">
                                          <p:val>
                                            <p:strVal val="#ppt_x"/>
                                          </p:val>
                                        </p:tav>
                                      </p:tavLst>
                                    </p:anim>
                                    <p:anim calcmode="lin" valueType="num">
                                      <p:cBhvr>
                                        <p:cTn id="29" dur="500" fill="hold"/>
                                        <p:tgtEl>
                                          <p:spTgt spid="112644"/>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3" presetClass="entr" presetSubtype="10" fill="hold" grpId="0" nodeType="afterEffect">
                                  <p:stCondLst>
                                    <p:cond delay="1000"/>
                                  </p:stCondLst>
                                  <p:childTnLst>
                                    <p:set>
                                      <p:cBhvr>
                                        <p:cTn id="32" dur="1" fill="hold">
                                          <p:stCondLst>
                                            <p:cond delay="0"/>
                                          </p:stCondLst>
                                        </p:cTn>
                                        <p:tgtEl>
                                          <p:spTgt spid="112643"/>
                                        </p:tgtEl>
                                        <p:attrNameLst>
                                          <p:attrName>style.visibility</p:attrName>
                                        </p:attrNameLst>
                                      </p:cBhvr>
                                      <p:to>
                                        <p:strVal val="visible"/>
                                      </p:to>
                                    </p:set>
                                    <p:animEffect transition="in" filter="blinds(horizontal)">
                                      <p:cBhvr>
                                        <p:cTn id="33" dur="500"/>
                                        <p:tgtEl>
                                          <p:spTgt spid="11264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2646"/>
                                        </p:tgtEl>
                                        <p:attrNameLst>
                                          <p:attrName>style.visibility</p:attrName>
                                        </p:attrNameLst>
                                      </p:cBhvr>
                                      <p:to>
                                        <p:strVal val="visible"/>
                                      </p:to>
                                    </p:set>
                                    <p:anim calcmode="lin" valueType="num">
                                      <p:cBhvr>
                                        <p:cTn id="38" dur="500" fill="hold"/>
                                        <p:tgtEl>
                                          <p:spTgt spid="112646"/>
                                        </p:tgtEl>
                                        <p:attrNameLst>
                                          <p:attrName>ppt_x</p:attrName>
                                        </p:attrNameLst>
                                      </p:cBhvr>
                                      <p:tavLst>
                                        <p:tav tm="0">
                                          <p:val>
                                            <p:strVal val="0-#ppt_w/2"/>
                                          </p:val>
                                        </p:tav>
                                        <p:tav tm="100000">
                                          <p:val>
                                            <p:strVal val="#ppt_x"/>
                                          </p:val>
                                        </p:tav>
                                      </p:tavLst>
                                    </p:anim>
                                    <p:anim calcmode="lin" valueType="num">
                                      <p:cBhvr>
                                        <p:cTn id="39" dur="500" fill="hold"/>
                                        <p:tgtEl>
                                          <p:spTgt spid="112646"/>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3" presetClass="entr" presetSubtype="10" fill="hold" grpId="0" nodeType="afterEffect">
                                  <p:stCondLst>
                                    <p:cond delay="1000"/>
                                  </p:stCondLst>
                                  <p:childTnLst>
                                    <p:set>
                                      <p:cBhvr>
                                        <p:cTn id="42" dur="1" fill="hold">
                                          <p:stCondLst>
                                            <p:cond delay="0"/>
                                          </p:stCondLst>
                                        </p:cTn>
                                        <p:tgtEl>
                                          <p:spTgt spid="112645"/>
                                        </p:tgtEl>
                                        <p:attrNameLst>
                                          <p:attrName>style.visibility</p:attrName>
                                        </p:attrNameLst>
                                      </p:cBhvr>
                                      <p:to>
                                        <p:strVal val="visible"/>
                                      </p:to>
                                    </p:set>
                                    <p:animEffect transition="in" filter="blinds(horizontal)">
                                      <p:cBhvr>
                                        <p:cTn id="43" dur="500"/>
                                        <p:tgtEl>
                                          <p:spTgt spid="11264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2648"/>
                                        </p:tgtEl>
                                        <p:attrNameLst>
                                          <p:attrName>style.visibility</p:attrName>
                                        </p:attrNameLst>
                                      </p:cBhvr>
                                      <p:to>
                                        <p:strVal val="visible"/>
                                      </p:to>
                                    </p:set>
                                    <p:anim calcmode="lin" valueType="num">
                                      <p:cBhvr>
                                        <p:cTn id="48" dur="500" fill="hold"/>
                                        <p:tgtEl>
                                          <p:spTgt spid="112648"/>
                                        </p:tgtEl>
                                        <p:attrNameLst>
                                          <p:attrName>ppt_x</p:attrName>
                                        </p:attrNameLst>
                                      </p:cBhvr>
                                      <p:tavLst>
                                        <p:tav tm="0">
                                          <p:val>
                                            <p:strVal val="0-#ppt_w/2"/>
                                          </p:val>
                                        </p:tav>
                                        <p:tav tm="100000">
                                          <p:val>
                                            <p:strVal val="#ppt_x"/>
                                          </p:val>
                                        </p:tav>
                                      </p:tavLst>
                                    </p:anim>
                                    <p:anim calcmode="lin" valueType="num">
                                      <p:cBhvr>
                                        <p:cTn id="49" dur="500" fill="hold"/>
                                        <p:tgtEl>
                                          <p:spTgt spid="112648"/>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3" presetClass="entr" presetSubtype="10" fill="hold" grpId="0" nodeType="afterEffect">
                                  <p:stCondLst>
                                    <p:cond delay="1000"/>
                                  </p:stCondLst>
                                  <p:childTnLst>
                                    <p:set>
                                      <p:cBhvr>
                                        <p:cTn id="52" dur="1" fill="hold">
                                          <p:stCondLst>
                                            <p:cond delay="0"/>
                                          </p:stCondLst>
                                        </p:cTn>
                                        <p:tgtEl>
                                          <p:spTgt spid="112647"/>
                                        </p:tgtEl>
                                        <p:attrNameLst>
                                          <p:attrName>style.visibility</p:attrName>
                                        </p:attrNameLst>
                                      </p:cBhvr>
                                      <p:to>
                                        <p:strVal val="visible"/>
                                      </p:to>
                                    </p:set>
                                    <p:animEffect transition="in" filter="blinds(horizontal)">
                                      <p:cBhvr>
                                        <p:cTn id="53"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ldLvl="0" animBg="1"/>
      <p:bldP spid="112643" grpId="0" bldLvl="0" animBg="1"/>
      <p:bldP spid="112644" grpId="0" bldLvl="0" animBg="1"/>
      <p:bldP spid="112645" grpId="0" bldLvl="0" animBg="1"/>
      <p:bldP spid="112646" grpId="0" bldLvl="0" animBg="1"/>
      <p:bldP spid="112647" grpId="0" bldLvl="0" animBg="1"/>
      <p:bldP spid="112648" grpId="0" bldLvl="0" animBg="1"/>
      <p:bldP spid="112649" grpId="0" bldLvl="0" animBg="1"/>
      <p:bldP spid="112650" grpId="0" bldLvl="0" animBg="1"/>
      <p:bldP spid="112651"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1" name="Line 6"/>
          <p:cNvSpPr/>
          <p:nvPr/>
        </p:nvSpPr>
        <p:spPr>
          <a:xfrm>
            <a:off x="0" y="1064895"/>
            <a:ext cx="914400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3" name="Group 27"/>
          <p:cNvGrpSpPr/>
          <p:nvPr/>
        </p:nvGrpSpPr>
        <p:grpSpPr>
          <a:xfrm rot="5400000">
            <a:off x="2921000" y="2892425"/>
            <a:ext cx="685800" cy="152400"/>
            <a:chOff x="2640" y="2544"/>
            <a:chExt cx="432" cy="96"/>
          </a:xfrm>
        </p:grpSpPr>
        <p:sp>
          <p:nvSpPr>
            <p:cNvPr id="73733" name="Oval 28"/>
            <p:cNvSpPr/>
            <p:nvPr/>
          </p:nvSpPr>
          <p:spPr>
            <a:xfrm>
              <a:off x="2640" y="2544"/>
              <a:ext cx="96" cy="96"/>
            </a:xfrm>
            <a:prstGeom prst="ellipse">
              <a:avLst/>
            </a:prstGeom>
            <a:solidFill>
              <a:schemeClr val="tx1"/>
            </a:solid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34" name="Line 29"/>
            <p:cNvSpPr/>
            <p:nvPr/>
          </p:nvSpPr>
          <p:spPr>
            <a:xfrm flipH="1">
              <a:off x="2736" y="2592"/>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35" name="Oval 30"/>
            <p:cNvSpPr/>
            <p:nvPr/>
          </p:nvSpPr>
          <p:spPr>
            <a:xfrm>
              <a:off x="2976" y="254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65568" name="Text Box 32"/>
          <p:cNvSpPr txBox="1"/>
          <p:nvPr/>
        </p:nvSpPr>
        <p:spPr>
          <a:xfrm>
            <a:off x="520700" y="1787525"/>
            <a:ext cx="1676400" cy="521970"/>
          </a:xfrm>
          <a:prstGeom prst="rect">
            <a:avLst/>
          </a:prstGeom>
          <a:noFill/>
          <a:ln w="25400">
            <a:noFill/>
          </a:ln>
        </p:spPr>
        <p:txBody>
          <a:bodyPr anchor="t" anchorCtr="0">
            <a:spAutoFit/>
          </a:bodyPr>
          <a:p>
            <a:pPr eaLnBrk="0" hangingPunct="0">
              <a:spcBef>
                <a:spcPct val="50000"/>
              </a:spcBef>
            </a:pPr>
            <a:r>
              <a:rPr lang="zh-CN" altLang="en-US" sz="2800" b="1" dirty="0">
                <a:solidFill>
                  <a:srgbClr val="0000CC"/>
                </a:solidFill>
                <a:latin typeface="Times New Roman" panose="02020603050405020304" pitchFamily="18" charset="0"/>
                <a:ea typeface="宋体" panose="02010600030101010101" pitchFamily="2" charset="-122"/>
              </a:rPr>
              <a:t>发射极 </a:t>
            </a:r>
            <a:r>
              <a:rPr lang="en-US" altLang="zh-CN" sz="2800" b="1" dirty="0">
                <a:solidFill>
                  <a:srgbClr val="0000CC"/>
                </a:solidFill>
                <a:latin typeface="Times New Roman" panose="02020603050405020304" pitchFamily="18" charset="0"/>
                <a:ea typeface="宋体" panose="02010600030101010101" pitchFamily="2" charset="-122"/>
              </a:rPr>
              <a:t>E</a:t>
            </a:r>
            <a:endParaRPr lang="en-US" altLang="zh-CN" sz="2800" b="1" dirty="0">
              <a:solidFill>
                <a:srgbClr val="0000CC"/>
              </a:solidFill>
              <a:latin typeface="Times New Roman" panose="02020603050405020304" pitchFamily="18" charset="0"/>
              <a:ea typeface="宋体" panose="02010600030101010101" pitchFamily="2" charset="-122"/>
            </a:endParaRPr>
          </a:p>
        </p:txBody>
      </p:sp>
      <p:sp>
        <p:nvSpPr>
          <p:cNvPr id="65569" name="Text Box 33"/>
          <p:cNvSpPr txBox="1"/>
          <p:nvPr/>
        </p:nvSpPr>
        <p:spPr>
          <a:xfrm>
            <a:off x="2771775" y="3430588"/>
            <a:ext cx="1511300" cy="521970"/>
          </a:xfrm>
          <a:prstGeom prst="rect">
            <a:avLst/>
          </a:prstGeom>
          <a:noFill/>
          <a:ln w="25400">
            <a:noFill/>
          </a:ln>
        </p:spPr>
        <p:txBody>
          <a:bodyPr anchor="t" anchorCtr="0">
            <a:spAutoFit/>
          </a:bodyPr>
          <a:p>
            <a:pPr eaLnBrk="0" hangingPunct="0">
              <a:spcBef>
                <a:spcPct val="50000"/>
              </a:spcBef>
            </a:pPr>
            <a:r>
              <a:rPr lang="zh-CN" altLang="en-US" sz="2800" b="1" dirty="0">
                <a:solidFill>
                  <a:srgbClr val="008000"/>
                </a:solidFill>
                <a:latin typeface="Times New Roman" panose="02020603050405020304" pitchFamily="18" charset="0"/>
                <a:ea typeface="宋体" panose="02010600030101010101" pitchFamily="2" charset="-122"/>
              </a:rPr>
              <a:t>基极 </a:t>
            </a:r>
            <a:r>
              <a:rPr lang="en-US" altLang="zh-CN" sz="2800" b="1" dirty="0">
                <a:solidFill>
                  <a:srgbClr val="008000"/>
                </a:solidFill>
                <a:latin typeface="Times New Roman" panose="02020603050405020304" pitchFamily="18" charset="0"/>
                <a:ea typeface="宋体" panose="02010600030101010101" pitchFamily="2" charset="-122"/>
              </a:rPr>
              <a:t>B</a:t>
            </a:r>
            <a:endParaRPr lang="en-US" altLang="zh-CN" sz="2800" b="1" dirty="0">
              <a:solidFill>
                <a:srgbClr val="008000"/>
              </a:solidFill>
              <a:latin typeface="Times New Roman" panose="02020603050405020304" pitchFamily="18" charset="0"/>
              <a:ea typeface="宋体" panose="02010600030101010101" pitchFamily="2" charset="-122"/>
            </a:endParaRPr>
          </a:p>
        </p:txBody>
      </p:sp>
      <p:grpSp>
        <p:nvGrpSpPr>
          <p:cNvPr id="4" name="Group 34"/>
          <p:cNvGrpSpPr/>
          <p:nvPr/>
        </p:nvGrpSpPr>
        <p:grpSpPr>
          <a:xfrm>
            <a:off x="4254500" y="2244725"/>
            <a:ext cx="685800" cy="152400"/>
            <a:chOff x="2496" y="1680"/>
            <a:chExt cx="432" cy="96"/>
          </a:xfrm>
        </p:grpSpPr>
        <p:sp>
          <p:nvSpPr>
            <p:cNvPr id="73739" name="Line 35"/>
            <p:cNvSpPr/>
            <p:nvPr/>
          </p:nvSpPr>
          <p:spPr>
            <a:xfrm flipH="1">
              <a:off x="2592" y="1728"/>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40" name="Oval 36"/>
            <p:cNvSpPr/>
            <p:nvPr/>
          </p:nvSpPr>
          <p:spPr>
            <a:xfrm>
              <a:off x="2832" y="1680"/>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41" name="Oval 37"/>
            <p:cNvSpPr/>
            <p:nvPr/>
          </p:nvSpPr>
          <p:spPr>
            <a:xfrm>
              <a:off x="2496" y="1680"/>
              <a:ext cx="96" cy="96"/>
            </a:xfrm>
            <a:prstGeom prst="ellipse">
              <a:avLst/>
            </a:prstGeom>
            <a:solidFill>
              <a:schemeClr val="tx1"/>
            </a:solid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5" name="Group 38"/>
          <p:cNvGrpSpPr/>
          <p:nvPr/>
        </p:nvGrpSpPr>
        <p:grpSpPr>
          <a:xfrm>
            <a:off x="1587500" y="2244725"/>
            <a:ext cx="685800" cy="152400"/>
            <a:chOff x="816" y="1680"/>
            <a:chExt cx="432" cy="96"/>
          </a:xfrm>
        </p:grpSpPr>
        <p:sp>
          <p:nvSpPr>
            <p:cNvPr id="73743" name="Line 39"/>
            <p:cNvSpPr/>
            <p:nvPr/>
          </p:nvSpPr>
          <p:spPr>
            <a:xfrm flipH="1">
              <a:off x="912" y="1728"/>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44" name="Oval 40"/>
            <p:cNvSpPr/>
            <p:nvPr/>
          </p:nvSpPr>
          <p:spPr>
            <a:xfrm>
              <a:off x="816" y="1680"/>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45" name="Oval 41"/>
            <p:cNvSpPr/>
            <p:nvPr/>
          </p:nvSpPr>
          <p:spPr>
            <a:xfrm>
              <a:off x="1152" y="1680"/>
              <a:ext cx="96" cy="96"/>
            </a:xfrm>
            <a:prstGeom prst="ellipse">
              <a:avLst/>
            </a:prstGeom>
            <a:solidFill>
              <a:schemeClr val="tx1"/>
            </a:solid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65586" name="Text Box 50"/>
          <p:cNvSpPr txBox="1"/>
          <p:nvPr/>
        </p:nvSpPr>
        <p:spPr>
          <a:xfrm>
            <a:off x="4643438" y="3862388"/>
            <a:ext cx="1871662" cy="1168400"/>
          </a:xfrm>
          <a:prstGeom prst="rect">
            <a:avLst/>
          </a:prstGeom>
          <a:noFill/>
          <a:ln w="25400">
            <a:noFill/>
          </a:ln>
        </p:spPr>
        <p:txBody>
          <a:bodyPr anchor="t" anchorCtr="0">
            <a:spAutoFit/>
          </a:bodyPr>
          <a:p>
            <a:pPr eaLnBrk="0" hangingPunct="0">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集电极 </a:t>
            </a:r>
            <a:r>
              <a:rPr lang="en-US" altLang="zh-CN" sz="2800" b="1" dirty="0">
                <a:solidFill>
                  <a:srgbClr val="FF0066"/>
                </a:solidFill>
                <a:latin typeface="Times New Roman" panose="02020603050405020304" pitchFamily="18" charset="0"/>
                <a:ea typeface="宋体" panose="02010600030101010101" pitchFamily="2" charset="-122"/>
              </a:rPr>
              <a:t>C</a:t>
            </a:r>
            <a:endParaRPr lang="en-US" altLang="zh-CN" sz="2800" b="1" dirty="0">
              <a:solidFill>
                <a:srgbClr val="FF0066"/>
              </a:solidFill>
              <a:latin typeface="Times New Roman" panose="02020603050405020304" pitchFamily="18" charset="0"/>
              <a:ea typeface="宋体" panose="02010600030101010101" pitchFamily="2" charset="-122"/>
            </a:endParaRPr>
          </a:p>
          <a:p>
            <a:pPr eaLnBrk="0" hangingPunct="0">
              <a:spcBef>
                <a:spcPct val="50000"/>
              </a:spcBef>
            </a:pPr>
            <a:r>
              <a:rPr lang="en-US" altLang="zh-CN" sz="2800" b="1" dirty="0">
                <a:solidFill>
                  <a:srgbClr val="FF0066"/>
                </a:solidFill>
                <a:latin typeface="Times New Roman" panose="02020603050405020304" pitchFamily="18" charset="0"/>
                <a:ea typeface="宋体" panose="02010600030101010101" pitchFamily="2" charset="-122"/>
              </a:rPr>
              <a:t>collector</a:t>
            </a:r>
            <a:endParaRPr lang="en-US" altLang="zh-CN" sz="2800" b="1" dirty="0">
              <a:solidFill>
                <a:srgbClr val="FF0066"/>
              </a:solidFill>
              <a:latin typeface="Times New Roman" panose="02020603050405020304" pitchFamily="18" charset="0"/>
              <a:ea typeface="宋体" panose="02010600030101010101" pitchFamily="2" charset="-122"/>
            </a:endParaRPr>
          </a:p>
        </p:txBody>
      </p:sp>
      <p:grpSp>
        <p:nvGrpSpPr>
          <p:cNvPr id="6" name="Group 51"/>
          <p:cNvGrpSpPr/>
          <p:nvPr/>
        </p:nvGrpSpPr>
        <p:grpSpPr>
          <a:xfrm rot="5400000">
            <a:off x="2921000" y="5026025"/>
            <a:ext cx="685800" cy="152400"/>
            <a:chOff x="2640" y="2544"/>
            <a:chExt cx="432" cy="96"/>
          </a:xfrm>
        </p:grpSpPr>
        <p:sp>
          <p:nvSpPr>
            <p:cNvPr id="73748" name="Oval 52"/>
            <p:cNvSpPr/>
            <p:nvPr/>
          </p:nvSpPr>
          <p:spPr>
            <a:xfrm>
              <a:off x="2640" y="2544"/>
              <a:ext cx="96" cy="96"/>
            </a:xfrm>
            <a:prstGeom prst="ellipse">
              <a:avLst/>
            </a:prstGeom>
            <a:solidFill>
              <a:schemeClr val="tx1"/>
            </a:solid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49" name="Line 53"/>
            <p:cNvSpPr/>
            <p:nvPr/>
          </p:nvSpPr>
          <p:spPr>
            <a:xfrm flipH="1">
              <a:off x="2736" y="2592"/>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50" name="Oval 54"/>
            <p:cNvSpPr/>
            <p:nvPr/>
          </p:nvSpPr>
          <p:spPr>
            <a:xfrm>
              <a:off x="2976" y="254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65591" name="Text Box 55"/>
          <p:cNvSpPr txBox="1"/>
          <p:nvPr/>
        </p:nvSpPr>
        <p:spPr>
          <a:xfrm>
            <a:off x="215900" y="3921125"/>
            <a:ext cx="1828800" cy="1168400"/>
          </a:xfrm>
          <a:prstGeom prst="rect">
            <a:avLst/>
          </a:prstGeom>
          <a:noFill/>
          <a:ln w="25400">
            <a:noFill/>
          </a:ln>
        </p:spPr>
        <p:txBody>
          <a:bodyPr anchor="t" anchorCtr="0">
            <a:spAutoFit/>
          </a:bodyPr>
          <a:p>
            <a:pPr eaLnBrk="0" hangingPunct="0">
              <a:spcBef>
                <a:spcPct val="50000"/>
              </a:spcBef>
            </a:pPr>
            <a:r>
              <a:rPr lang="zh-CN" altLang="en-US" sz="2800" b="1" dirty="0">
                <a:solidFill>
                  <a:srgbClr val="0000CC"/>
                </a:solidFill>
                <a:latin typeface="Times New Roman" panose="02020603050405020304" pitchFamily="18" charset="0"/>
                <a:ea typeface="宋体" panose="02010600030101010101" pitchFamily="2" charset="-122"/>
              </a:rPr>
              <a:t>发射极 </a:t>
            </a:r>
            <a:r>
              <a:rPr lang="en-US" altLang="zh-CN" sz="2800" b="1" dirty="0">
                <a:solidFill>
                  <a:srgbClr val="0000CC"/>
                </a:solidFill>
                <a:latin typeface="Times New Roman" panose="02020603050405020304" pitchFamily="18" charset="0"/>
                <a:ea typeface="宋体" panose="02010600030101010101" pitchFamily="2" charset="-122"/>
              </a:rPr>
              <a:t>E</a:t>
            </a:r>
            <a:endParaRPr lang="en-US" altLang="zh-CN" sz="2800" b="1" dirty="0">
              <a:solidFill>
                <a:srgbClr val="0000CC"/>
              </a:solidFill>
              <a:latin typeface="Times New Roman" panose="02020603050405020304" pitchFamily="18" charset="0"/>
              <a:ea typeface="宋体" panose="02010600030101010101" pitchFamily="2" charset="-122"/>
            </a:endParaRPr>
          </a:p>
          <a:p>
            <a:pPr eaLnBrk="0" hangingPunct="0">
              <a:spcBef>
                <a:spcPct val="50000"/>
              </a:spcBef>
            </a:pPr>
            <a:r>
              <a:rPr lang="en-US" altLang="zh-CN" sz="2800" b="1" dirty="0">
                <a:solidFill>
                  <a:srgbClr val="0000CC"/>
                </a:solidFill>
                <a:latin typeface="Times New Roman" panose="02020603050405020304" pitchFamily="18" charset="0"/>
                <a:ea typeface="宋体" panose="02010600030101010101" pitchFamily="2" charset="-122"/>
              </a:rPr>
              <a:t>(emitter)</a:t>
            </a:r>
            <a:endParaRPr lang="en-US" altLang="zh-CN" sz="2800" b="1" dirty="0">
              <a:solidFill>
                <a:srgbClr val="0000CC"/>
              </a:solidFill>
              <a:latin typeface="Times New Roman" panose="02020603050405020304" pitchFamily="18" charset="0"/>
              <a:ea typeface="宋体" panose="02010600030101010101" pitchFamily="2" charset="-122"/>
            </a:endParaRPr>
          </a:p>
        </p:txBody>
      </p:sp>
      <p:sp>
        <p:nvSpPr>
          <p:cNvPr id="65592" name="Text Box 56"/>
          <p:cNvSpPr txBox="1"/>
          <p:nvPr/>
        </p:nvSpPr>
        <p:spPr>
          <a:xfrm>
            <a:off x="2195513" y="5518150"/>
            <a:ext cx="2808287" cy="521970"/>
          </a:xfrm>
          <a:prstGeom prst="rect">
            <a:avLst/>
          </a:prstGeom>
          <a:noFill/>
          <a:ln w="25400">
            <a:noFill/>
          </a:ln>
        </p:spPr>
        <p:txBody>
          <a:bodyPr anchor="t" anchorCtr="0">
            <a:spAutoFit/>
          </a:bodyPr>
          <a:p>
            <a:pPr eaLnBrk="0" hangingPunct="0">
              <a:spcBef>
                <a:spcPct val="50000"/>
              </a:spcBef>
            </a:pPr>
            <a:r>
              <a:rPr lang="zh-CN" altLang="en-US" sz="2800" b="1" dirty="0">
                <a:solidFill>
                  <a:srgbClr val="008000"/>
                </a:solidFill>
                <a:latin typeface="Times New Roman" panose="02020603050405020304" pitchFamily="18" charset="0"/>
                <a:ea typeface="宋体" panose="02010600030101010101" pitchFamily="2" charset="-122"/>
              </a:rPr>
              <a:t>基极 </a:t>
            </a:r>
            <a:r>
              <a:rPr lang="en-US" altLang="zh-CN" sz="2800" b="1" dirty="0">
                <a:solidFill>
                  <a:srgbClr val="008000"/>
                </a:solidFill>
                <a:latin typeface="Times New Roman" panose="02020603050405020304" pitchFamily="18" charset="0"/>
                <a:ea typeface="宋体" panose="02010600030101010101" pitchFamily="2" charset="-122"/>
              </a:rPr>
              <a:t>B (base)</a:t>
            </a:r>
            <a:endParaRPr lang="en-US" altLang="zh-CN" sz="2800" b="1" dirty="0">
              <a:solidFill>
                <a:srgbClr val="008000"/>
              </a:solidFill>
              <a:latin typeface="Times New Roman" panose="02020603050405020304" pitchFamily="18" charset="0"/>
              <a:ea typeface="宋体" panose="02010600030101010101" pitchFamily="2" charset="-122"/>
            </a:endParaRPr>
          </a:p>
        </p:txBody>
      </p:sp>
      <p:grpSp>
        <p:nvGrpSpPr>
          <p:cNvPr id="7" name="Group 57"/>
          <p:cNvGrpSpPr/>
          <p:nvPr/>
        </p:nvGrpSpPr>
        <p:grpSpPr>
          <a:xfrm>
            <a:off x="4254500" y="4378325"/>
            <a:ext cx="685800" cy="152400"/>
            <a:chOff x="2544" y="2976"/>
            <a:chExt cx="432" cy="96"/>
          </a:xfrm>
        </p:grpSpPr>
        <p:sp>
          <p:nvSpPr>
            <p:cNvPr id="73754" name="Line 58"/>
            <p:cNvSpPr/>
            <p:nvPr/>
          </p:nvSpPr>
          <p:spPr>
            <a:xfrm flipH="1">
              <a:off x="2640" y="3024"/>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55" name="Oval 59"/>
            <p:cNvSpPr/>
            <p:nvPr/>
          </p:nvSpPr>
          <p:spPr>
            <a:xfrm>
              <a:off x="2880" y="29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56" name="Oval 60"/>
            <p:cNvSpPr/>
            <p:nvPr/>
          </p:nvSpPr>
          <p:spPr>
            <a:xfrm>
              <a:off x="2544" y="2976"/>
              <a:ext cx="96" cy="96"/>
            </a:xfrm>
            <a:prstGeom prst="ellipse">
              <a:avLst/>
            </a:prstGeom>
            <a:solidFill>
              <a:schemeClr val="tx1"/>
            </a:solid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8" name="Group 61"/>
          <p:cNvGrpSpPr/>
          <p:nvPr/>
        </p:nvGrpSpPr>
        <p:grpSpPr>
          <a:xfrm>
            <a:off x="1587500" y="4378325"/>
            <a:ext cx="685800" cy="152400"/>
            <a:chOff x="864" y="2976"/>
            <a:chExt cx="432" cy="96"/>
          </a:xfrm>
        </p:grpSpPr>
        <p:sp>
          <p:nvSpPr>
            <p:cNvPr id="73758" name="Line 62"/>
            <p:cNvSpPr/>
            <p:nvPr/>
          </p:nvSpPr>
          <p:spPr>
            <a:xfrm flipH="1">
              <a:off x="960" y="3024"/>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59" name="Oval 63"/>
            <p:cNvSpPr/>
            <p:nvPr/>
          </p:nvSpPr>
          <p:spPr>
            <a:xfrm>
              <a:off x="864" y="29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60" name="Oval 64"/>
            <p:cNvSpPr/>
            <p:nvPr/>
          </p:nvSpPr>
          <p:spPr>
            <a:xfrm>
              <a:off x="1200" y="2976"/>
              <a:ext cx="96" cy="96"/>
            </a:xfrm>
            <a:prstGeom prst="ellipse">
              <a:avLst/>
            </a:prstGeom>
            <a:solidFill>
              <a:schemeClr val="tx1"/>
            </a:solid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65609" name="Text Box 73"/>
          <p:cNvSpPr txBox="1"/>
          <p:nvPr/>
        </p:nvSpPr>
        <p:spPr>
          <a:xfrm>
            <a:off x="4427538" y="1773238"/>
            <a:ext cx="1889125" cy="521970"/>
          </a:xfrm>
          <a:prstGeom prst="rect">
            <a:avLst/>
          </a:prstGeom>
          <a:noFill/>
          <a:ln w="25400">
            <a:noFill/>
          </a:ln>
        </p:spPr>
        <p:txBody>
          <a:bodyPr anchor="t" anchorCtr="0">
            <a:spAutoFit/>
          </a:bodyPr>
          <a:p>
            <a:pPr eaLnBrk="0" hangingPunct="0">
              <a:spcBef>
                <a:spcPct val="50000"/>
              </a:spcBef>
            </a:pPr>
            <a:r>
              <a:rPr lang="zh-CN" altLang="en-US" sz="2800" b="1" dirty="0">
                <a:solidFill>
                  <a:srgbClr val="FF0066"/>
                </a:solidFill>
                <a:latin typeface="Times New Roman" panose="02020603050405020304" pitchFamily="18" charset="0"/>
                <a:ea typeface="宋体" panose="02010600030101010101" pitchFamily="2" charset="-122"/>
              </a:rPr>
              <a:t>集电极 </a:t>
            </a:r>
            <a:r>
              <a:rPr lang="en-US" altLang="zh-CN" sz="2800" b="1" dirty="0">
                <a:solidFill>
                  <a:srgbClr val="FF0066"/>
                </a:solidFill>
                <a:latin typeface="Times New Roman" panose="02020603050405020304" pitchFamily="18" charset="0"/>
                <a:ea typeface="宋体" panose="02010600030101010101" pitchFamily="2" charset="-122"/>
              </a:rPr>
              <a:t>C</a:t>
            </a:r>
            <a:endParaRPr lang="en-US" altLang="zh-CN" sz="2800" b="1" dirty="0">
              <a:solidFill>
                <a:srgbClr val="FF0066"/>
              </a:solidFill>
              <a:latin typeface="Times New Roman" panose="02020603050405020304" pitchFamily="18" charset="0"/>
              <a:ea typeface="宋体" panose="02010600030101010101" pitchFamily="2" charset="-122"/>
            </a:endParaRPr>
          </a:p>
        </p:txBody>
      </p:sp>
      <p:grpSp>
        <p:nvGrpSpPr>
          <p:cNvPr id="9" name="Group 74"/>
          <p:cNvGrpSpPr/>
          <p:nvPr/>
        </p:nvGrpSpPr>
        <p:grpSpPr>
          <a:xfrm>
            <a:off x="6235700" y="1827213"/>
            <a:ext cx="2743200" cy="1470025"/>
            <a:chOff x="3792" y="1570"/>
            <a:chExt cx="1728" cy="926"/>
          </a:xfrm>
        </p:grpSpPr>
        <p:sp>
          <p:nvSpPr>
            <p:cNvPr id="73763" name="Line 75"/>
            <p:cNvSpPr/>
            <p:nvPr/>
          </p:nvSpPr>
          <p:spPr>
            <a:xfrm rot="-5400000">
              <a:off x="4656" y="1776"/>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64" name="Line 76"/>
            <p:cNvSpPr/>
            <p:nvPr/>
          </p:nvSpPr>
          <p:spPr>
            <a:xfrm flipV="1">
              <a:off x="4105" y="1706"/>
              <a:ext cx="363"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65" name="Oval 77"/>
            <p:cNvSpPr/>
            <p:nvPr/>
          </p:nvSpPr>
          <p:spPr>
            <a:xfrm>
              <a:off x="4014" y="1661"/>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66" name="Oval 78"/>
            <p:cNvSpPr/>
            <p:nvPr/>
          </p:nvSpPr>
          <p:spPr>
            <a:xfrm>
              <a:off x="5169" y="166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67" name="Line 79"/>
            <p:cNvSpPr/>
            <p:nvPr/>
          </p:nvSpPr>
          <p:spPr>
            <a:xfrm flipV="1">
              <a:off x="4704" y="1706"/>
              <a:ext cx="81" cy="26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768" name="Line 80"/>
            <p:cNvSpPr/>
            <p:nvPr/>
          </p:nvSpPr>
          <p:spPr>
            <a:xfrm flipH="1" flipV="1">
              <a:off x="4468" y="1706"/>
              <a:ext cx="140" cy="262"/>
            </a:xfrm>
            <a:prstGeom prst="line">
              <a:avLst/>
            </a:prstGeom>
            <a:ln w="25400" cap="flat" cmpd="sng">
              <a:solidFill>
                <a:schemeClr val="tx1"/>
              </a:solidFill>
              <a:prstDash val="solid"/>
              <a:round/>
              <a:headEnd type="none" w="med" len="med"/>
              <a:tailEnd type="stealth" w="lg"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69" name="Line 81"/>
            <p:cNvSpPr/>
            <p:nvPr/>
          </p:nvSpPr>
          <p:spPr>
            <a:xfrm>
              <a:off x="4785" y="171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70" name="Line 82"/>
            <p:cNvSpPr/>
            <p:nvPr/>
          </p:nvSpPr>
          <p:spPr>
            <a:xfrm>
              <a:off x="4656" y="1968"/>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771" name="Oval 83"/>
            <p:cNvSpPr/>
            <p:nvPr/>
          </p:nvSpPr>
          <p:spPr>
            <a:xfrm>
              <a:off x="4608" y="230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72" name="Rectangle 84"/>
            <p:cNvSpPr/>
            <p:nvPr/>
          </p:nvSpPr>
          <p:spPr>
            <a:xfrm>
              <a:off x="4704" y="2208"/>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73773" name="Rectangle 85"/>
            <p:cNvSpPr/>
            <p:nvPr/>
          </p:nvSpPr>
          <p:spPr>
            <a:xfrm>
              <a:off x="5280" y="157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73774" name="Rectangle 86"/>
            <p:cNvSpPr/>
            <p:nvPr/>
          </p:nvSpPr>
          <p:spPr>
            <a:xfrm>
              <a:off x="3792" y="1584"/>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grpSp>
      <p:grpSp>
        <p:nvGrpSpPr>
          <p:cNvPr id="10" name="Group 87"/>
          <p:cNvGrpSpPr/>
          <p:nvPr/>
        </p:nvGrpSpPr>
        <p:grpSpPr>
          <a:xfrm>
            <a:off x="6159500" y="3997325"/>
            <a:ext cx="2743200" cy="1447800"/>
            <a:chOff x="3744" y="2880"/>
            <a:chExt cx="1728" cy="912"/>
          </a:xfrm>
        </p:grpSpPr>
        <p:sp>
          <p:nvSpPr>
            <p:cNvPr id="73776" name="Line 88"/>
            <p:cNvSpPr/>
            <p:nvPr/>
          </p:nvSpPr>
          <p:spPr>
            <a:xfrm rot="-5400000">
              <a:off x="4608" y="3072"/>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77" name="Line 89"/>
            <p:cNvSpPr/>
            <p:nvPr/>
          </p:nvSpPr>
          <p:spPr>
            <a:xfrm>
              <a:off x="4080" y="302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78" name="Oval 90"/>
            <p:cNvSpPr/>
            <p:nvPr/>
          </p:nvSpPr>
          <p:spPr>
            <a:xfrm>
              <a:off x="3984" y="29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79" name="Oval 91"/>
            <p:cNvSpPr/>
            <p:nvPr/>
          </p:nvSpPr>
          <p:spPr>
            <a:xfrm>
              <a:off x="5136" y="29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80" name="Line 92"/>
            <p:cNvSpPr/>
            <p:nvPr/>
          </p:nvSpPr>
          <p:spPr>
            <a:xfrm flipV="1">
              <a:off x="4656" y="3024"/>
              <a:ext cx="96"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781" name="Line 93"/>
            <p:cNvSpPr/>
            <p:nvPr/>
          </p:nvSpPr>
          <p:spPr>
            <a:xfrm flipH="1" flipV="1">
              <a:off x="4464" y="3024"/>
              <a:ext cx="96" cy="240"/>
            </a:xfrm>
            <a:prstGeom prst="line">
              <a:avLst/>
            </a:prstGeom>
            <a:ln w="25400" cap="flat" cmpd="sng">
              <a:solidFill>
                <a:schemeClr val="tx1"/>
              </a:solidFill>
              <a:prstDash val="solid"/>
              <a:round/>
              <a:headEnd type="stealth" w="lg" len="lg"/>
              <a:tailEnd type="none" w="lg"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82" name="Line 94"/>
            <p:cNvSpPr/>
            <p:nvPr/>
          </p:nvSpPr>
          <p:spPr>
            <a:xfrm>
              <a:off x="4752" y="302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83" name="Line 95"/>
            <p:cNvSpPr/>
            <p:nvPr/>
          </p:nvSpPr>
          <p:spPr>
            <a:xfrm>
              <a:off x="4608" y="3264"/>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784" name="Oval 96"/>
            <p:cNvSpPr/>
            <p:nvPr/>
          </p:nvSpPr>
          <p:spPr>
            <a:xfrm>
              <a:off x="4560" y="3600"/>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85" name="Rectangle 97"/>
            <p:cNvSpPr/>
            <p:nvPr/>
          </p:nvSpPr>
          <p:spPr>
            <a:xfrm>
              <a:off x="4656" y="3504"/>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73786" name="Rectangle 98"/>
            <p:cNvSpPr/>
            <p:nvPr/>
          </p:nvSpPr>
          <p:spPr>
            <a:xfrm>
              <a:off x="5232" y="28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73787" name="Rectangle 99"/>
            <p:cNvSpPr/>
            <p:nvPr/>
          </p:nvSpPr>
          <p:spPr>
            <a:xfrm>
              <a:off x="3744" y="28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grpSp>
      <p:sp>
        <p:nvSpPr>
          <p:cNvPr id="65636" name="Line 100"/>
          <p:cNvSpPr/>
          <p:nvPr/>
        </p:nvSpPr>
        <p:spPr>
          <a:xfrm flipH="1" flipV="1">
            <a:off x="2197100" y="3616325"/>
            <a:ext cx="762000" cy="533400"/>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5637" name="Line 101"/>
          <p:cNvSpPr/>
          <p:nvPr/>
        </p:nvSpPr>
        <p:spPr>
          <a:xfrm flipH="1">
            <a:off x="2197100" y="2701925"/>
            <a:ext cx="762000" cy="533400"/>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5638" name="Rectangle 102"/>
          <p:cNvSpPr/>
          <p:nvPr/>
        </p:nvSpPr>
        <p:spPr>
          <a:xfrm>
            <a:off x="1587500" y="3106738"/>
            <a:ext cx="1400175" cy="521970"/>
          </a:xfrm>
          <a:prstGeom prst="rect">
            <a:avLst/>
          </a:prstGeom>
          <a:noFill/>
          <a:ln w="25400">
            <a:noFill/>
          </a:ln>
        </p:spPr>
        <p:txBody>
          <a:bodyPr anchor="t" anchorCtr="0">
            <a:spAutoFit/>
          </a:bodyPr>
          <a:p>
            <a:pPr eaLnBrk="0" hangingPunct="0"/>
            <a:r>
              <a:rPr lang="zh-CN" altLang="en-US" sz="2800" b="1" dirty="0">
                <a:latin typeface="Times New Roman" panose="02020603050405020304" pitchFamily="18" charset="0"/>
                <a:ea typeface="宋体" panose="02010600030101010101" pitchFamily="2" charset="-122"/>
              </a:rPr>
              <a:t>发射结</a:t>
            </a:r>
            <a:endParaRPr lang="zh-CN" altLang="en-US" sz="2800" b="1" dirty="0">
              <a:latin typeface="Times New Roman" panose="02020603050405020304" pitchFamily="18" charset="0"/>
              <a:ea typeface="宋体" panose="02010600030101010101" pitchFamily="2" charset="-122"/>
            </a:endParaRPr>
          </a:p>
        </p:txBody>
      </p:sp>
      <p:sp>
        <p:nvSpPr>
          <p:cNvPr id="65639" name="Line 103"/>
          <p:cNvSpPr/>
          <p:nvPr/>
        </p:nvSpPr>
        <p:spPr>
          <a:xfrm flipH="1" flipV="1">
            <a:off x="3644900" y="2701925"/>
            <a:ext cx="914400" cy="533400"/>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5640" name="Line 104"/>
          <p:cNvSpPr/>
          <p:nvPr/>
        </p:nvSpPr>
        <p:spPr>
          <a:xfrm flipH="1">
            <a:off x="3644900" y="3616325"/>
            <a:ext cx="914400" cy="533400"/>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65641" name="Rectangle 105"/>
          <p:cNvSpPr/>
          <p:nvPr/>
        </p:nvSpPr>
        <p:spPr>
          <a:xfrm>
            <a:off x="4406900" y="3106738"/>
            <a:ext cx="1677988" cy="521970"/>
          </a:xfrm>
          <a:prstGeom prst="rect">
            <a:avLst/>
          </a:prstGeom>
          <a:noFill/>
          <a:ln w="25400">
            <a:noFill/>
          </a:ln>
        </p:spPr>
        <p:txBody>
          <a:bodyPr anchor="t" anchorCtr="0">
            <a:spAutoFit/>
          </a:bodyPr>
          <a:p>
            <a:pPr eaLnBrk="0" hangingPunct="0"/>
            <a:r>
              <a:rPr lang="zh-CN" altLang="en-US" sz="2800" b="1" dirty="0">
                <a:latin typeface="Times New Roman" panose="02020603050405020304" pitchFamily="18" charset="0"/>
                <a:ea typeface="宋体" panose="02010600030101010101" pitchFamily="2" charset="-122"/>
              </a:rPr>
              <a:t>集电结</a:t>
            </a:r>
            <a:endParaRPr lang="zh-CN" altLang="en-US" sz="2800" b="1" dirty="0">
              <a:latin typeface="Times New Roman" panose="02020603050405020304" pitchFamily="18" charset="0"/>
              <a:ea typeface="宋体" panose="02010600030101010101" pitchFamily="2" charset="-122"/>
            </a:endParaRPr>
          </a:p>
        </p:txBody>
      </p:sp>
      <p:grpSp>
        <p:nvGrpSpPr>
          <p:cNvPr id="73794" name="组合 90"/>
          <p:cNvGrpSpPr/>
          <p:nvPr/>
        </p:nvGrpSpPr>
        <p:grpSpPr>
          <a:xfrm>
            <a:off x="2197100" y="1939925"/>
            <a:ext cx="2133600" cy="774700"/>
            <a:chOff x="2197100" y="1939925"/>
            <a:chExt cx="2133600" cy="775489"/>
          </a:xfrm>
        </p:grpSpPr>
        <p:grpSp>
          <p:nvGrpSpPr>
            <p:cNvPr id="73795" name="Group 42"/>
            <p:cNvGrpSpPr/>
            <p:nvPr/>
          </p:nvGrpSpPr>
          <p:grpSpPr>
            <a:xfrm>
              <a:off x="2197100" y="1939925"/>
              <a:ext cx="2133600" cy="762000"/>
              <a:chOff x="1200" y="1488"/>
              <a:chExt cx="1344" cy="480"/>
            </a:xfrm>
          </p:grpSpPr>
          <p:sp>
            <p:nvSpPr>
              <p:cNvPr id="73796" name="Rectangle 43"/>
              <p:cNvSpPr/>
              <p:nvPr/>
            </p:nvSpPr>
            <p:spPr>
              <a:xfrm>
                <a:off x="1200" y="1536"/>
                <a:ext cx="1344" cy="432"/>
              </a:xfrm>
              <a:prstGeom prst="rect">
                <a:avLst/>
              </a:prstGeom>
              <a:solidFill>
                <a:srgbClr val="FFFFCC"/>
              </a:solidFill>
              <a:ln w="25400" cap="flat" cmpd="sng">
                <a:solidFill>
                  <a:schemeClr val="tx1"/>
                </a:solidFill>
                <a:prstDash val="solid"/>
                <a:miter/>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797" name="Line 44"/>
              <p:cNvSpPr/>
              <p:nvPr/>
            </p:nvSpPr>
            <p:spPr>
              <a:xfrm>
                <a:off x="1680" y="1536"/>
                <a:ext cx="0" cy="432"/>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798" name="Text Box 45"/>
              <p:cNvSpPr txBox="1"/>
              <p:nvPr/>
            </p:nvSpPr>
            <p:spPr>
              <a:xfrm>
                <a:off x="1680" y="1584"/>
                <a:ext cx="432"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P</a:t>
                </a:r>
                <a:endParaRPr lang="en-US" altLang="zh-CN" sz="2800" b="1" dirty="0">
                  <a:latin typeface="Times New Roman" panose="02020603050405020304" pitchFamily="18" charset="0"/>
                  <a:ea typeface="宋体" panose="02010600030101010101" pitchFamily="2" charset="-122"/>
                </a:endParaRPr>
              </a:p>
            </p:txBody>
          </p:sp>
          <p:sp>
            <p:nvSpPr>
              <p:cNvPr id="73799" name="Text Box 46"/>
              <p:cNvSpPr txBox="1"/>
              <p:nvPr/>
            </p:nvSpPr>
            <p:spPr>
              <a:xfrm>
                <a:off x="2112" y="1584"/>
                <a:ext cx="432"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N</a:t>
                </a:r>
                <a:endParaRPr lang="en-US" altLang="zh-CN" sz="2800" b="1" dirty="0">
                  <a:latin typeface="Times New Roman" panose="02020603050405020304" pitchFamily="18" charset="0"/>
                  <a:ea typeface="宋体" panose="02010600030101010101" pitchFamily="2" charset="-122"/>
                </a:endParaRPr>
              </a:p>
            </p:txBody>
          </p:sp>
          <p:sp>
            <p:nvSpPr>
              <p:cNvPr id="73800" name="Line 47"/>
              <p:cNvSpPr/>
              <p:nvPr/>
            </p:nvSpPr>
            <p:spPr>
              <a:xfrm>
                <a:off x="2112" y="1536"/>
                <a:ext cx="0" cy="43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801" name="Text Box 48"/>
              <p:cNvSpPr txBox="1"/>
              <p:nvPr/>
            </p:nvSpPr>
            <p:spPr>
              <a:xfrm>
                <a:off x="1200" y="1584"/>
                <a:ext cx="432"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N</a:t>
                </a:r>
                <a:endParaRPr lang="en-US" altLang="zh-CN" sz="2800" b="1" dirty="0">
                  <a:latin typeface="Times New Roman" panose="02020603050405020304" pitchFamily="18" charset="0"/>
                  <a:ea typeface="宋体" panose="02010600030101010101" pitchFamily="2" charset="-122"/>
                </a:endParaRPr>
              </a:p>
            </p:txBody>
          </p:sp>
          <p:sp>
            <p:nvSpPr>
              <p:cNvPr id="73802" name="Text Box 49"/>
              <p:cNvSpPr txBox="1"/>
              <p:nvPr/>
            </p:nvSpPr>
            <p:spPr>
              <a:xfrm>
                <a:off x="1440" y="1488"/>
                <a:ext cx="288"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p:txBody>
          </p:sp>
        </p:grpSp>
        <p:cxnSp>
          <p:nvCxnSpPr>
            <p:cNvPr id="73803" name="直接连接符 85"/>
            <p:cNvCxnSpPr/>
            <p:nvPr/>
          </p:nvCxnSpPr>
          <p:spPr>
            <a:xfrm rot="5400000">
              <a:off x="2643174" y="2357430"/>
              <a:ext cx="714380" cy="1588"/>
            </a:xfrm>
            <a:prstGeom prst="line">
              <a:avLst/>
            </a:prstGeom>
            <a:ln w="25400" cap="flat" cmpd="sng">
              <a:solidFill>
                <a:schemeClr val="tx1"/>
              </a:solidFill>
              <a:prstDash val="solid"/>
              <a:round/>
              <a:headEnd type="none" w="med" len="med"/>
              <a:tailEnd type="none" w="med" len="med"/>
            </a:ln>
          </p:spPr>
        </p:cxnSp>
        <p:cxnSp>
          <p:nvCxnSpPr>
            <p:cNvPr id="73804" name="直接连接符 87"/>
            <p:cNvCxnSpPr/>
            <p:nvPr/>
          </p:nvCxnSpPr>
          <p:spPr>
            <a:xfrm rot="5400000">
              <a:off x="3214678" y="2357430"/>
              <a:ext cx="714380" cy="1588"/>
            </a:xfrm>
            <a:prstGeom prst="line">
              <a:avLst/>
            </a:prstGeom>
            <a:ln w="25400" cap="flat" cmpd="sng">
              <a:solidFill>
                <a:schemeClr val="tx1"/>
              </a:solidFill>
              <a:prstDash val="solid"/>
              <a:round/>
              <a:headEnd type="none" w="med" len="med"/>
              <a:tailEnd type="none" w="med" len="med"/>
            </a:ln>
          </p:spPr>
        </p:cxnSp>
      </p:grpSp>
      <p:grpSp>
        <p:nvGrpSpPr>
          <p:cNvPr id="73805" name="组合 91"/>
          <p:cNvGrpSpPr/>
          <p:nvPr/>
        </p:nvGrpSpPr>
        <p:grpSpPr>
          <a:xfrm>
            <a:off x="2197100" y="4073525"/>
            <a:ext cx="2133600" cy="795338"/>
            <a:chOff x="2197100" y="4073525"/>
            <a:chExt cx="2133600" cy="794545"/>
          </a:xfrm>
        </p:grpSpPr>
        <p:grpSp>
          <p:nvGrpSpPr>
            <p:cNvPr id="73806" name="Group 65"/>
            <p:cNvGrpSpPr/>
            <p:nvPr/>
          </p:nvGrpSpPr>
          <p:grpSpPr>
            <a:xfrm>
              <a:off x="2197100" y="4073525"/>
              <a:ext cx="2133600" cy="762000"/>
              <a:chOff x="1248" y="2784"/>
              <a:chExt cx="1344" cy="480"/>
            </a:xfrm>
          </p:grpSpPr>
          <p:sp>
            <p:nvSpPr>
              <p:cNvPr id="73807" name="Rectangle 66"/>
              <p:cNvSpPr/>
              <p:nvPr/>
            </p:nvSpPr>
            <p:spPr>
              <a:xfrm>
                <a:off x="1248" y="2832"/>
                <a:ext cx="1344" cy="432"/>
              </a:xfrm>
              <a:prstGeom prst="rect">
                <a:avLst/>
              </a:prstGeom>
              <a:solidFill>
                <a:srgbClr val="FFCCFF"/>
              </a:solidFill>
              <a:ln w="25400" cap="flat" cmpd="sng">
                <a:solidFill>
                  <a:schemeClr val="tx1"/>
                </a:solidFill>
                <a:prstDash val="solid"/>
                <a:miter/>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3808" name="Line 67"/>
              <p:cNvSpPr/>
              <p:nvPr/>
            </p:nvSpPr>
            <p:spPr>
              <a:xfrm>
                <a:off x="1728" y="2832"/>
                <a:ext cx="0" cy="432"/>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3809" name="Text Box 68"/>
              <p:cNvSpPr txBox="1"/>
              <p:nvPr/>
            </p:nvSpPr>
            <p:spPr>
              <a:xfrm>
                <a:off x="1728" y="2880"/>
                <a:ext cx="432"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N</a:t>
                </a:r>
                <a:endParaRPr lang="en-US" altLang="zh-CN" sz="2800" b="1" dirty="0">
                  <a:latin typeface="Times New Roman" panose="02020603050405020304" pitchFamily="18" charset="0"/>
                  <a:ea typeface="宋体" panose="02010600030101010101" pitchFamily="2" charset="-122"/>
                </a:endParaRPr>
              </a:p>
            </p:txBody>
          </p:sp>
          <p:sp>
            <p:nvSpPr>
              <p:cNvPr id="73810" name="Text Box 69"/>
              <p:cNvSpPr txBox="1"/>
              <p:nvPr/>
            </p:nvSpPr>
            <p:spPr>
              <a:xfrm>
                <a:off x="2160" y="2880"/>
                <a:ext cx="432"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P</a:t>
                </a:r>
                <a:endParaRPr lang="en-US" altLang="zh-CN" sz="2800" b="1" dirty="0">
                  <a:latin typeface="Times New Roman" panose="02020603050405020304" pitchFamily="18" charset="0"/>
                  <a:ea typeface="宋体" panose="02010600030101010101" pitchFamily="2" charset="-122"/>
                </a:endParaRPr>
              </a:p>
            </p:txBody>
          </p:sp>
          <p:sp>
            <p:nvSpPr>
              <p:cNvPr id="73811" name="Line 70"/>
              <p:cNvSpPr/>
              <p:nvPr/>
            </p:nvSpPr>
            <p:spPr>
              <a:xfrm>
                <a:off x="2160" y="2832"/>
                <a:ext cx="0" cy="43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3812" name="Text Box 71"/>
              <p:cNvSpPr txBox="1"/>
              <p:nvPr/>
            </p:nvSpPr>
            <p:spPr>
              <a:xfrm>
                <a:off x="1248" y="2880"/>
                <a:ext cx="432"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P</a:t>
                </a:r>
                <a:endParaRPr lang="en-US" altLang="zh-CN" sz="2800" b="1" dirty="0">
                  <a:latin typeface="Times New Roman" panose="02020603050405020304" pitchFamily="18" charset="0"/>
                  <a:ea typeface="宋体" panose="02010600030101010101" pitchFamily="2" charset="-122"/>
                </a:endParaRPr>
              </a:p>
            </p:txBody>
          </p:sp>
          <p:sp>
            <p:nvSpPr>
              <p:cNvPr id="73813" name="Text Box 72"/>
              <p:cNvSpPr txBox="1"/>
              <p:nvPr/>
            </p:nvSpPr>
            <p:spPr>
              <a:xfrm>
                <a:off x="1488" y="2784"/>
                <a:ext cx="288" cy="327"/>
              </a:xfrm>
              <a:prstGeom prst="rect">
                <a:avLst/>
              </a:prstGeom>
              <a:noFill/>
              <a:ln w="25400">
                <a:noFill/>
              </a:ln>
            </p:spPr>
            <p:txBody>
              <a:bodyPr anchor="t" anchorCtr="0">
                <a:spAutoFit/>
              </a:bodyPr>
              <a:p>
                <a:pPr eaLnBrk="0" hangingPunct="0">
                  <a:spcBef>
                    <a:spcPct val="50000"/>
                  </a:spcBef>
                </a:pPr>
                <a:r>
                  <a:rPr lang="en-US" altLang="zh-CN"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p:txBody>
          </p:sp>
        </p:grpSp>
        <p:cxnSp>
          <p:nvCxnSpPr>
            <p:cNvPr id="73814" name="直接连接符 88"/>
            <p:cNvCxnSpPr/>
            <p:nvPr/>
          </p:nvCxnSpPr>
          <p:spPr>
            <a:xfrm rot="5400000">
              <a:off x="2659939" y="4510086"/>
              <a:ext cx="714380" cy="1588"/>
            </a:xfrm>
            <a:prstGeom prst="line">
              <a:avLst/>
            </a:prstGeom>
            <a:ln w="25400" cap="flat" cmpd="sng">
              <a:solidFill>
                <a:schemeClr val="tx1"/>
              </a:solidFill>
              <a:prstDash val="solid"/>
              <a:round/>
              <a:headEnd type="none" w="med" len="med"/>
              <a:tailEnd type="none" w="med" len="med"/>
            </a:ln>
          </p:spPr>
        </p:cxnSp>
        <p:cxnSp>
          <p:nvCxnSpPr>
            <p:cNvPr id="73815" name="直接连接符 89"/>
            <p:cNvCxnSpPr/>
            <p:nvPr/>
          </p:nvCxnSpPr>
          <p:spPr>
            <a:xfrm rot="5400000">
              <a:off x="3210782" y="4493389"/>
              <a:ext cx="714380" cy="1588"/>
            </a:xfrm>
            <a:prstGeom prst="line">
              <a:avLst/>
            </a:prstGeom>
            <a:ln w="25400" cap="flat" cmpd="sng">
              <a:solidFill>
                <a:schemeClr val="tx1"/>
              </a:solidFill>
              <a:prstDash val="solid"/>
              <a:round/>
              <a:headEnd type="none" w="med" len="med"/>
              <a:tailEnd type="none" w="med" len="med"/>
            </a:ln>
          </p:spPr>
        </p:cxnSp>
      </p:grpSp>
      <p:sp>
        <p:nvSpPr>
          <p:cNvPr id="2" name="Text Box 5"/>
          <p:cNvSpPr txBox="1">
            <a:spLocks noChangeArrowheads="1"/>
          </p:cNvSpPr>
          <p:nvPr/>
        </p:nvSpPr>
        <p:spPr bwMode="auto">
          <a:xfrm>
            <a:off x="395288" y="200978"/>
            <a:ext cx="8229600" cy="922337"/>
          </a:xfrm>
          <a:prstGeom prst="rect">
            <a:avLst/>
          </a:prstGeom>
          <a:noFill/>
          <a:ln w="9525">
            <a:noFill/>
            <a:miter lim="800000"/>
          </a:ln>
          <a:effectLst/>
        </p:spPr>
        <p:txBody>
          <a:bodyPr anchor="ctr"/>
          <a:p>
            <a:pPr marR="0" defTabSz="914400">
              <a:spcBef>
                <a:spcPct val="50000"/>
              </a:spcBef>
              <a:buClrTx/>
              <a:buSzTx/>
              <a:defRPr/>
            </a:pPr>
            <a:r>
              <a:rPr kumimoji="1" lang="en-US" altLang="zh-CN"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1.3.1  </a:t>
            </a:r>
            <a:r>
              <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三极管的基本结构</a:t>
            </a:r>
            <a:endPar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5568"/>
                                        </p:tgtEl>
                                        <p:attrNameLst>
                                          <p:attrName>style.visibility</p:attrName>
                                        </p:attrNameLst>
                                      </p:cBhvr>
                                      <p:to>
                                        <p:strVal val="visible"/>
                                      </p:to>
                                    </p:set>
                                    <p:animEffect transition="in" filter="wipe(right)">
                                      <p:cBhvr>
                                        <p:cTn id="11" dur="500"/>
                                        <p:tgtEl>
                                          <p:spTgt spid="65568"/>
                                        </p:tgtEl>
                                      </p:cBhvr>
                                    </p:animEffect>
                                  </p:childTnLst>
                                </p:cTn>
                              </p:par>
                            </p:childTnLst>
                          </p:cTn>
                        </p:par>
                        <p:par>
                          <p:cTn id="12" fill="hold">
                            <p:stCondLst>
                              <p:cond delay="1000"/>
                            </p:stCondLst>
                            <p:childTnLst>
                              <p:par>
                                <p:cTn id="13" presetID="22" presetClass="entr" presetSubtype="2"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65591"/>
                                        </p:tgtEl>
                                        <p:attrNameLst>
                                          <p:attrName>style.visibility</p:attrName>
                                        </p:attrNameLst>
                                      </p:cBhvr>
                                      <p:to>
                                        <p:strVal val="visible"/>
                                      </p:to>
                                    </p:set>
                                    <p:animEffect transition="in" filter="wipe(right)">
                                      <p:cBhvr>
                                        <p:cTn id="19" dur="500"/>
                                        <p:tgtEl>
                                          <p:spTgt spid="6559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5586"/>
                                        </p:tgtEl>
                                        <p:attrNameLst>
                                          <p:attrName>style.visibility</p:attrName>
                                        </p:attrNameLst>
                                      </p:cBhvr>
                                      <p:to>
                                        <p:strVal val="visible"/>
                                      </p:to>
                                    </p:set>
                                    <p:animEffect transition="in" filter="wipe(left)">
                                      <p:cBhvr>
                                        <p:cTn id="28" dur="500"/>
                                        <p:tgtEl>
                                          <p:spTgt spid="65586"/>
                                        </p:tgtEl>
                                      </p:cBhvr>
                                    </p:animEffect>
                                  </p:childTnLst>
                                </p:cTn>
                              </p:par>
                            </p:childTnLst>
                          </p:cTn>
                        </p:par>
                        <p:par>
                          <p:cTn id="29" fill="hold">
                            <p:stCondLst>
                              <p:cond delay="1000"/>
                            </p:stCondLst>
                            <p:childTnLst>
                              <p:par>
                                <p:cTn id="30" presetID="22" presetClass="entr" presetSubtype="8" fill="hold"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5609"/>
                                        </p:tgtEl>
                                        <p:attrNameLst>
                                          <p:attrName>style.visibility</p:attrName>
                                        </p:attrNameLst>
                                      </p:cBhvr>
                                      <p:to>
                                        <p:strVal val="visible"/>
                                      </p:to>
                                    </p:set>
                                    <p:animEffect transition="in" filter="wipe(left)">
                                      <p:cBhvr>
                                        <p:cTn id="36" dur="500"/>
                                        <p:tgtEl>
                                          <p:spTgt spid="6560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65569"/>
                                        </p:tgtEl>
                                        <p:attrNameLst>
                                          <p:attrName>style.visibility</p:attrName>
                                        </p:attrNameLst>
                                      </p:cBhvr>
                                      <p:to>
                                        <p:strVal val="visible"/>
                                      </p:to>
                                    </p:set>
                                    <p:animEffect transition="in" filter="wipe(up)">
                                      <p:cBhvr>
                                        <p:cTn id="45" dur="500"/>
                                        <p:tgtEl>
                                          <p:spTgt spid="65569"/>
                                        </p:tgtEl>
                                      </p:cBhvr>
                                    </p:animEffect>
                                  </p:childTnLst>
                                </p:cTn>
                              </p:par>
                            </p:childTnLst>
                          </p:cTn>
                        </p:par>
                        <p:par>
                          <p:cTn id="46" fill="hold">
                            <p:stCondLst>
                              <p:cond delay="1000"/>
                            </p:stCondLst>
                            <p:childTnLst>
                              <p:par>
                                <p:cTn id="47" presetID="22" presetClass="entr" presetSubtype="1" fill="hold" nodeType="afterEffect">
                                  <p:stCondLst>
                                    <p:cond delay="10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65592"/>
                                        </p:tgtEl>
                                        <p:attrNameLst>
                                          <p:attrName>style.visibility</p:attrName>
                                        </p:attrNameLst>
                                      </p:cBhvr>
                                      <p:to>
                                        <p:strVal val="visible"/>
                                      </p:to>
                                    </p:set>
                                    <p:animEffect transition="in" filter="wipe(up)">
                                      <p:cBhvr>
                                        <p:cTn id="53" dur="500"/>
                                        <p:tgtEl>
                                          <p:spTgt spid="6559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5637"/>
                                        </p:tgtEl>
                                        <p:attrNameLst>
                                          <p:attrName>style.visibility</p:attrName>
                                        </p:attrNameLst>
                                      </p:cBhvr>
                                      <p:to>
                                        <p:strVal val="visible"/>
                                      </p:to>
                                    </p:set>
                                    <p:animEffect transition="in" filter="wipe(right)">
                                      <p:cBhvr>
                                        <p:cTn id="58" dur="500"/>
                                        <p:tgtEl>
                                          <p:spTgt spid="65637"/>
                                        </p:tgtEl>
                                      </p:cBhvr>
                                    </p:animEffec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65636"/>
                                        </p:tgtEl>
                                        <p:attrNameLst>
                                          <p:attrName>style.visibility</p:attrName>
                                        </p:attrNameLst>
                                      </p:cBhvr>
                                      <p:to>
                                        <p:strVal val="visible"/>
                                      </p:to>
                                    </p:set>
                                    <p:animEffect transition="in" filter="wipe(right)">
                                      <p:cBhvr>
                                        <p:cTn id="62" dur="500"/>
                                        <p:tgtEl>
                                          <p:spTgt spid="65636"/>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65638"/>
                                        </p:tgtEl>
                                        <p:attrNameLst>
                                          <p:attrName>style.visibility</p:attrName>
                                        </p:attrNameLst>
                                      </p:cBhvr>
                                      <p:to>
                                        <p:strVal val="visible"/>
                                      </p:to>
                                    </p:set>
                                    <p:animEffect transition="in" filter="wipe(right)">
                                      <p:cBhvr>
                                        <p:cTn id="66" dur="500"/>
                                        <p:tgtEl>
                                          <p:spTgt spid="6563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5639"/>
                                        </p:tgtEl>
                                        <p:attrNameLst>
                                          <p:attrName>style.visibility</p:attrName>
                                        </p:attrNameLst>
                                      </p:cBhvr>
                                      <p:to>
                                        <p:strVal val="visible"/>
                                      </p:to>
                                    </p:set>
                                    <p:animEffect transition="in" filter="wipe(left)">
                                      <p:cBhvr>
                                        <p:cTn id="71" dur="500"/>
                                        <p:tgtEl>
                                          <p:spTgt spid="65639"/>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65640"/>
                                        </p:tgtEl>
                                        <p:attrNameLst>
                                          <p:attrName>style.visibility</p:attrName>
                                        </p:attrNameLst>
                                      </p:cBhvr>
                                      <p:to>
                                        <p:strVal val="visible"/>
                                      </p:to>
                                    </p:set>
                                    <p:animEffect transition="in" filter="wipe(left)">
                                      <p:cBhvr>
                                        <p:cTn id="75" dur="500"/>
                                        <p:tgtEl>
                                          <p:spTgt spid="65640"/>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5641"/>
                                        </p:tgtEl>
                                        <p:attrNameLst>
                                          <p:attrName>style.visibility</p:attrName>
                                        </p:attrNameLst>
                                      </p:cBhvr>
                                      <p:to>
                                        <p:strVal val="visible"/>
                                      </p:to>
                                    </p:set>
                                    <p:animEffect transition="in" filter="wipe(left)">
                                      <p:cBhvr>
                                        <p:cTn id="79" dur="500"/>
                                        <p:tgtEl>
                                          <p:spTgt spid="6564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blinds(horizontal)">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blinds(horizontal)">
                                      <p:cBhvr>
                                        <p:cTn id="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p:bldP spid="65569" grpId="0"/>
      <p:bldP spid="65586" grpId="0"/>
      <p:bldP spid="65591" grpId="0"/>
      <p:bldP spid="65592" grpId="0"/>
      <p:bldP spid="65609" grpId="0"/>
      <p:bldP spid="65638" grpId="0"/>
      <p:bldP spid="6564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8" name="Text Box 4"/>
          <p:cNvSpPr txBox="1">
            <a:spLocks noChangeArrowheads="1"/>
          </p:cNvSpPr>
          <p:nvPr/>
        </p:nvSpPr>
        <p:spPr bwMode="auto">
          <a:xfrm>
            <a:off x="179388" y="1225075"/>
            <a:ext cx="8424863" cy="521970"/>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defRPr/>
            </a:pPr>
            <a:r>
              <a:rPr kumimoji="1" lang="zh-CN" altLang="en-US" sz="2800" b="1"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内部载流子传输过程</a:t>
            </a:r>
            <a:r>
              <a:rPr kumimoji="1" lang="en-US" altLang="zh-CN"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1" lang="zh-CN" altLang="en-US"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以</a:t>
            </a:r>
            <a:r>
              <a:rPr kumimoji="1" lang="en-US" altLang="zh-CN"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NPN</a:t>
            </a:r>
            <a:r>
              <a:rPr kumimoji="1" lang="zh-CN" altLang="en-US"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为例</a:t>
            </a:r>
            <a:r>
              <a:rPr kumimoji="1" lang="en-US" altLang="zh-CN"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endParaRPr kumimoji="1" lang="en-US" altLang="zh-CN"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grpSp>
        <p:nvGrpSpPr>
          <p:cNvPr id="2" name="Group 5"/>
          <p:cNvGrpSpPr/>
          <p:nvPr/>
        </p:nvGrpSpPr>
        <p:grpSpPr>
          <a:xfrm>
            <a:off x="1752600" y="1700213"/>
            <a:ext cx="5638800" cy="4102100"/>
            <a:chOff x="1104" y="1104"/>
            <a:chExt cx="3552" cy="2377"/>
          </a:xfrm>
        </p:grpSpPr>
        <p:sp>
          <p:nvSpPr>
            <p:cNvPr id="75781" name="Oval 6"/>
            <p:cNvSpPr/>
            <p:nvPr/>
          </p:nvSpPr>
          <p:spPr>
            <a:xfrm>
              <a:off x="3312" y="2928"/>
              <a:ext cx="288" cy="288"/>
            </a:xfrm>
            <a:prstGeom prst="ellipse">
              <a:avLst/>
            </a:prstGeom>
            <a:solidFill>
              <a:srgbClr val="CCFFFF"/>
            </a:solid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782" name="Oval 7"/>
            <p:cNvSpPr/>
            <p:nvPr/>
          </p:nvSpPr>
          <p:spPr>
            <a:xfrm>
              <a:off x="2208" y="2928"/>
              <a:ext cx="288" cy="288"/>
            </a:xfrm>
            <a:prstGeom prst="ellipse">
              <a:avLst/>
            </a:prstGeom>
            <a:solidFill>
              <a:srgbClr val="CCFFFF"/>
            </a:solid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783" name="Rectangle 8"/>
            <p:cNvSpPr/>
            <p:nvPr/>
          </p:nvSpPr>
          <p:spPr>
            <a:xfrm>
              <a:off x="1488" y="1440"/>
              <a:ext cx="2784" cy="1152"/>
            </a:xfrm>
            <a:prstGeom prst="rect">
              <a:avLst/>
            </a:prstGeom>
            <a:solidFill>
              <a:srgbClr val="FFFFCC"/>
            </a:solidFill>
            <a:ln w="25400" cap="flat" cmpd="sng">
              <a:solidFill>
                <a:schemeClr val="tx1"/>
              </a:solidFill>
              <a:prstDash val="solid"/>
              <a:miter/>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784" name="Line 9"/>
            <p:cNvSpPr/>
            <p:nvPr/>
          </p:nvSpPr>
          <p:spPr>
            <a:xfrm>
              <a:off x="2400" y="1440"/>
              <a:ext cx="0" cy="1152"/>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5785" name="Text Box 10"/>
            <p:cNvSpPr txBox="1"/>
            <p:nvPr/>
          </p:nvSpPr>
          <p:spPr>
            <a:xfrm>
              <a:off x="2688" y="1152"/>
              <a:ext cx="432" cy="265"/>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P</a:t>
              </a:r>
              <a:endParaRPr lang="en-US" altLang="zh-CN" sz="2400" b="1" dirty="0">
                <a:latin typeface="Times New Roman" panose="02020603050405020304" pitchFamily="18" charset="0"/>
                <a:ea typeface="宋体" panose="02010600030101010101" pitchFamily="2" charset="-122"/>
              </a:endParaRPr>
            </a:p>
          </p:txBody>
        </p:sp>
        <p:sp>
          <p:nvSpPr>
            <p:cNvPr id="75786" name="Text Box 11"/>
            <p:cNvSpPr txBox="1"/>
            <p:nvPr/>
          </p:nvSpPr>
          <p:spPr>
            <a:xfrm>
              <a:off x="3600" y="1152"/>
              <a:ext cx="432" cy="265"/>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N</a:t>
              </a:r>
              <a:endParaRPr lang="en-US" altLang="zh-CN" sz="2400" b="1" dirty="0">
                <a:latin typeface="Times New Roman" panose="02020603050405020304" pitchFamily="18" charset="0"/>
                <a:ea typeface="宋体" panose="02010600030101010101" pitchFamily="2" charset="-122"/>
              </a:endParaRPr>
            </a:p>
          </p:txBody>
        </p:sp>
        <p:sp>
          <p:nvSpPr>
            <p:cNvPr id="75787" name="Line 12"/>
            <p:cNvSpPr/>
            <p:nvPr/>
          </p:nvSpPr>
          <p:spPr>
            <a:xfrm>
              <a:off x="3312" y="1440"/>
              <a:ext cx="0" cy="115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88" name="Text Box 13"/>
            <p:cNvSpPr txBox="1"/>
            <p:nvPr/>
          </p:nvSpPr>
          <p:spPr>
            <a:xfrm>
              <a:off x="1776" y="1152"/>
              <a:ext cx="432" cy="265"/>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N</a:t>
              </a:r>
              <a:endParaRPr lang="en-US" altLang="zh-CN" sz="2400" b="1" dirty="0">
                <a:latin typeface="Times New Roman" panose="02020603050405020304" pitchFamily="18" charset="0"/>
                <a:ea typeface="宋体" panose="02010600030101010101" pitchFamily="2" charset="-122"/>
              </a:endParaRPr>
            </a:p>
          </p:txBody>
        </p:sp>
        <p:sp>
          <p:nvSpPr>
            <p:cNvPr id="75789" name="Text Box 14"/>
            <p:cNvSpPr txBox="1"/>
            <p:nvPr/>
          </p:nvSpPr>
          <p:spPr>
            <a:xfrm>
              <a:off x="2016" y="1104"/>
              <a:ext cx="288" cy="265"/>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a:t>
              </a:r>
              <a:endParaRPr lang="en-US" altLang="zh-CN" sz="2400" b="1" dirty="0">
                <a:latin typeface="Times New Roman" panose="02020603050405020304" pitchFamily="18" charset="0"/>
                <a:ea typeface="宋体" panose="02010600030101010101" pitchFamily="2" charset="-122"/>
              </a:endParaRPr>
            </a:p>
          </p:txBody>
        </p:sp>
        <p:sp>
          <p:nvSpPr>
            <p:cNvPr id="75790" name="Line 15"/>
            <p:cNvSpPr/>
            <p:nvPr/>
          </p:nvSpPr>
          <p:spPr>
            <a:xfrm flipH="1">
              <a:off x="1104" y="2064"/>
              <a:ext cx="384"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91" name="Line 16"/>
            <p:cNvSpPr/>
            <p:nvPr/>
          </p:nvSpPr>
          <p:spPr>
            <a:xfrm flipH="1">
              <a:off x="4272" y="2064"/>
              <a:ext cx="384"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92" name="Line 17"/>
            <p:cNvSpPr/>
            <p:nvPr/>
          </p:nvSpPr>
          <p:spPr>
            <a:xfrm flipH="1">
              <a:off x="1104" y="3072"/>
              <a:ext cx="3552"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93" name="Line 18"/>
            <p:cNvSpPr/>
            <p:nvPr/>
          </p:nvSpPr>
          <p:spPr>
            <a:xfrm>
              <a:off x="1104" y="2064"/>
              <a:ext cx="0" cy="1008"/>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94" name="Line 19"/>
            <p:cNvSpPr/>
            <p:nvPr/>
          </p:nvSpPr>
          <p:spPr>
            <a:xfrm>
              <a:off x="4656" y="2064"/>
              <a:ext cx="0" cy="1008"/>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95" name="Line 20"/>
            <p:cNvSpPr/>
            <p:nvPr/>
          </p:nvSpPr>
          <p:spPr>
            <a:xfrm>
              <a:off x="2880" y="2592"/>
              <a:ext cx="0" cy="48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796" name="Rectangle 21"/>
            <p:cNvSpPr/>
            <p:nvPr/>
          </p:nvSpPr>
          <p:spPr>
            <a:xfrm>
              <a:off x="1440" y="3024"/>
              <a:ext cx="336" cy="144"/>
            </a:xfrm>
            <a:prstGeom prst="rect">
              <a:avLst/>
            </a:prstGeom>
            <a:solidFill>
              <a:srgbClr val="CCFFFF"/>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797" name="Rectangle 22"/>
            <p:cNvSpPr/>
            <p:nvPr/>
          </p:nvSpPr>
          <p:spPr>
            <a:xfrm>
              <a:off x="3984" y="3024"/>
              <a:ext cx="336" cy="144"/>
            </a:xfrm>
            <a:prstGeom prst="rect">
              <a:avLst/>
            </a:prstGeom>
            <a:solidFill>
              <a:srgbClr val="CCFFFF"/>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798" name="Text Box 23"/>
            <p:cNvSpPr txBox="1"/>
            <p:nvPr/>
          </p:nvSpPr>
          <p:spPr>
            <a:xfrm>
              <a:off x="2064" y="3072"/>
              <a:ext cx="624" cy="300"/>
            </a:xfrm>
            <a:prstGeom prst="rect">
              <a:avLst/>
            </a:prstGeom>
            <a:noFill/>
            <a:ln w="25400">
              <a:noFill/>
            </a:ln>
          </p:spPr>
          <p:txBody>
            <a:bodyPr anchor="t" anchorCtr="0">
              <a:spAutoFit/>
            </a:bodyPr>
            <a:p>
              <a:pPr eaLnBrk="0" hangingPunct="0">
                <a:spcBef>
                  <a:spcPct val="50000"/>
                </a:spcBef>
              </a:pPr>
              <a:r>
                <a:rPr lang="en-US" altLang="zh-CN" sz="2800" b="1" dirty="0">
                  <a:solidFill>
                    <a:srgbClr val="FF0000"/>
                  </a:solidFill>
                  <a:latin typeface="宋体" panose="02010600030101010101" pitchFamily="2" charset="-122"/>
                  <a:ea typeface="宋体" panose="02010600030101010101" pitchFamily="2" charset="-122"/>
                </a:rPr>
                <a:t>-  </a:t>
              </a:r>
              <a:r>
                <a:rPr lang="en-US" altLang="zh-CN" sz="2800" b="1" dirty="0">
                  <a:solidFill>
                    <a:srgbClr val="FF0000"/>
                  </a:solidFill>
                  <a:latin typeface="Times New Roman" panose="02020603050405020304" pitchFamily="18" charset="0"/>
                  <a:ea typeface="宋体" panose="02010600030101010101" pitchFamily="2" charset="-122"/>
                </a:rPr>
                <a:t>+</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75799" name="Text Box 24"/>
            <p:cNvSpPr txBox="1"/>
            <p:nvPr/>
          </p:nvSpPr>
          <p:spPr>
            <a:xfrm>
              <a:off x="3168" y="3072"/>
              <a:ext cx="624" cy="300"/>
            </a:xfrm>
            <a:prstGeom prst="rect">
              <a:avLst/>
            </a:prstGeom>
            <a:noFill/>
            <a:ln w="25400">
              <a:noFill/>
            </a:ln>
          </p:spPr>
          <p:txBody>
            <a:bodyPr anchor="t" anchorCtr="0">
              <a:spAutoFit/>
            </a:bodyPr>
            <a:p>
              <a:pPr eaLnBrk="0" hangingPunct="0">
                <a:spcBef>
                  <a:spcPct val="50000"/>
                </a:spcBef>
              </a:pPr>
              <a:r>
                <a:rPr lang="en-US" altLang="zh-CN" sz="2800" b="1" dirty="0">
                  <a:solidFill>
                    <a:srgbClr val="FF0000"/>
                  </a:solidFill>
                  <a:latin typeface="宋体" panose="02010600030101010101" pitchFamily="2" charset="-122"/>
                  <a:ea typeface="宋体" panose="02010600030101010101" pitchFamily="2" charset="-122"/>
                </a:rPr>
                <a:t>-  </a:t>
              </a:r>
              <a:r>
                <a:rPr lang="en-US" altLang="zh-CN" sz="2800" b="1" dirty="0">
                  <a:solidFill>
                    <a:srgbClr val="FF0000"/>
                  </a:solidFill>
                  <a:latin typeface="Times New Roman" panose="02020603050405020304" pitchFamily="18" charset="0"/>
                  <a:ea typeface="宋体" panose="02010600030101010101" pitchFamily="2" charset="-122"/>
                </a:rPr>
                <a:t>+</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75800" name="Text Box 25"/>
            <p:cNvSpPr txBox="1"/>
            <p:nvPr/>
          </p:nvSpPr>
          <p:spPr>
            <a:xfrm>
              <a:off x="2208" y="3216"/>
              <a:ext cx="432" cy="265"/>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V</a:t>
              </a:r>
              <a:r>
                <a:rPr lang="en-US" altLang="zh-CN" sz="2400" b="1" baseline="-25000" dirty="0">
                  <a:latin typeface="Times New Roman" panose="02020603050405020304" pitchFamily="18" charset="0"/>
                  <a:ea typeface="宋体" panose="02010600030101010101" pitchFamily="2" charset="-122"/>
                </a:rPr>
                <a:t>1</a:t>
              </a:r>
              <a:endParaRPr lang="en-US" altLang="zh-CN" sz="2400" b="1" baseline="-25000" dirty="0">
                <a:latin typeface="Times New Roman" panose="02020603050405020304" pitchFamily="18" charset="0"/>
                <a:ea typeface="宋体" panose="02010600030101010101" pitchFamily="2" charset="-122"/>
              </a:endParaRPr>
            </a:p>
          </p:txBody>
        </p:sp>
        <p:sp>
          <p:nvSpPr>
            <p:cNvPr id="75801" name="Text Box 26"/>
            <p:cNvSpPr txBox="1"/>
            <p:nvPr/>
          </p:nvSpPr>
          <p:spPr>
            <a:xfrm>
              <a:off x="3360" y="3216"/>
              <a:ext cx="432" cy="265"/>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V</a:t>
              </a:r>
              <a:r>
                <a:rPr lang="en-US" altLang="zh-CN" sz="2400" b="1" baseline="-25000" dirty="0">
                  <a:latin typeface="Times New Roman" panose="02020603050405020304" pitchFamily="18" charset="0"/>
                  <a:ea typeface="宋体" panose="02010600030101010101" pitchFamily="2" charset="-122"/>
                </a:rPr>
                <a:t>2</a:t>
              </a:r>
              <a:endParaRPr lang="en-US" altLang="zh-CN" sz="2400" b="1" baseline="-25000" dirty="0">
                <a:latin typeface="Times New Roman" panose="02020603050405020304" pitchFamily="18" charset="0"/>
                <a:ea typeface="宋体" panose="02010600030101010101" pitchFamily="2" charset="-122"/>
              </a:endParaRPr>
            </a:p>
          </p:txBody>
        </p:sp>
        <p:sp>
          <p:nvSpPr>
            <p:cNvPr id="75802" name="Text Box 27"/>
            <p:cNvSpPr txBox="1"/>
            <p:nvPr/>
          </p:nvSpPr>
          <p:spPr>
            <a:xfrm>
              <a:off x="3984" y="3168"/>
              <a:ext cx="432" cy="265"/>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R</a:t>
              </a:r>
              <a:r>
                <a:rPr lang="en-US" altLang="zh-CN" sz="2400" b="1" baseline="-25000" dirty="0">
                  <a:latin typeface="Times New Roman" panose="02020603050405020304" pitchFamily="18" charset="0"/>
                  <a:ea typeface="宋体" panose="02010600030101010101" pitchFamily="2" charset="-122"/>
                </a:rPr>
                <a:t>2</a:t>
              </a:r>
              <a:endParaRPr lang="en-US" altLang="zh-CN" sz="2400" b="1" baseline="-25000" dirty="0">
                <a:latin typeface="Times New Roman" panose="02020603050405020304" pitchFamily="18" charset="0"/>
                <a:ea typeface="宋体" panose="02010600030101010101" pitchFamily="2" charset="-122"/>
              </a:endParaRPr>
            </a:p>
          </p:txBody>
        </p:sp>
        <p:sp>
          <p:nvSpPr>
            <p:cNvPr id="75803" name="Text Box 28"/>
            <p:cNvSpPr txBox="1"/>
            <p:nvPr/>
          </p:nvSpPr>
          <p:spPr>
            <a:xfrm>
              <a:off x="1440" y="3168"/>
              <a:ext cx="432" cy="265"/>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R</a:t>
              </a:r>
              <a:r>
                <a:rPr lang="en-US" altLang="zh-CN" sz="2400" b="1" baseline="-25000" dirty="0">
                  <a:latin typeface="Times New Roman" panose="02020603050405020304" pitchFamily="18" charset="0"/>
                  <a:ea typeface="宋体" panose="02010600030101010101" pitchFamily="2" charset="-122"/>
                </a:rPr>
                <a:t>1</a:t>
              </a:r>
              <a:endParaRPr lang="en-US" altLang="zh-CN" sz="2400" b="1" baseline="-25000" dirty="0">
                <a:latin typeface="Times New Roman" panose="02020603050405020304" pitchFamily="18" charset="0"/>
                <a:ea typeface="宋体" panose="02010600030101010101" pitchFamily="2" charset="-122"/>
              </a:endParaRPr>
            </a:p>
          </p:txBody>
        </p:sp>
      </p:grpSp>
      <p:grpSp>
        <p:nvGrpSpPr>
          <p:cNvPr id="3" name="Group 29"/>
          <p:cNvGrpSpPr/>
          <p:nvPr/>
        </p:nvGrpSpPr>
        <p:grpSpPr>
          <a:xfrm>
            <a:off x="3429000" y="2590800"/>
            <a:ext cx="838200" cy="609600"/>
            <a:chOff x="2064" y="1632"/>
            <a:chExt cx="528" cy="384"/>
          </a:xfrm>
        </p:grpSpPr>
        <p:sp>
          <p:nvSpPr>
            <p:cNvPr id="75805" name="Line 30"/>
            <p:cNvSpPr/>
            <p:nvPr/>
          </p:nvSpPr>
          <p:spPr>
            <a:xfrm>
              <a:off x="2064" y="1632"/>
              <a:ext cx="528"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06" name="Line 31"/>
            <p:cNvSpPr/>
            <p:nvPr/>
          </p:nvSpPr>
          <p:spPr>
            <a:xfrm>
              <a:off x="2064" y="1728"/>
              <a:ext cx="528"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07" name="Line 32"/>
            <p:cNvSpPr/>
            <p:nvPr/>
          </p:nvSpPr>
          <p:spPr>
            <a:xfrm>
              <a:off x="2064" y="1824"/>
              <a:ext cx="528"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08" name="Line 33"/>
            <p:cNvSpPr/>
            <p:nvPr/>
          </p:nvSpPr>
          <p:spPr>
            <a:xfrm>
              <a:off x="2064" y="1920"/>
              <a:ext cx="528"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09" name="Line 34"/>
            <p:cNvSpPr/>
            <p:nvPr/>
          </p:nvSpPr>
          <p:spPr>
            <a:xfrm>
              <a:off x="2064" y="2016"/>
              <a:ext cx="528"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4" name="Group 35"/>
          <p:cNvGrpSpPr/>
          <p:nvPr/>
        </p:nvGrpSpPr>
        <p:grpSpPr>
          <a:xfrm>
            <a:off x="3429000" y="3733800"/>
            <a:ext cx="762000" cy="152400"/>
            <a:chOff x="2064" y="2304"/>
            <a:chExt cx="480" cy="96"/>
          </a:xfrm>
        </p:grpSpPr>
        <p:sp>
          <p:nvSpPr>
            <p:cNvPr id="75811" name="Oval 36"/>
            <p:cNvSpPr/>
            <p:nvPr/>
          </p:nvSpPr>
          <p:spPr>
            <a:xfrm>
              <a:off x="2496" y="2352"/>
              <a:ext cx="48" cy="48"/>
            </a:xfrm>
            <a:prstGeom prst="ellipse">
              <a:avLst/>
            </a:prstGeom>
            <a:solidFill>
              <a:schemeClr val="bg1"/>
            </a:solid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812" name="Line 37"/>
            <p:cNvSpPr/>
            <p:nvPr/>
          </p:nvSpPr>
          <p:spPr>
            <a:xfrm flipH="1" flipV="1">
              <a:off x="2064" y="2304"/>
              <a:ext cx="432" cy="48"/>
            </a:xfrm>
            <a:prstGeom prst="line">
              <a:avLst/>
            </a:prstGeom>
            <a:ln w="25400" cap="flat" cmpd="sng">
              <a:solidFill>
                <a:srgbClr val="0000CC"/>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13702" name="Rectangle 38"/>
          <p:cNvSpPr/>
          <p:nvPr/>
        </p:nvSpPr>
        <p:spPr>
          <a:xfrm>
            <a:off x="2514600" y="2667000"/>
            <a:ext cx="609600" cy="460375"/>
          </a:xfrm>
          <a:prstGeom prst="rect">
            <a:avLst/>
          </a:prstGeom>
          <a:noFill/>
          <a:ln w="25400">
            <a:noFill/>
          </a:ln>
        </p:spPr>
        <p:txBody>
          <a:bodyPr anchor="t" anchorCtr="0">
            <a:spAutoFit/>
          </a:bodyPr>
          <a:p>
            <a:pPr eaLnBrk="0" hangingPunct="0"/>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EN</a:t>
            </a:r>
            <a:endParaRPr lang="en-US" altLang="zh-CN" sz="2400" b="1" baseline="-25000" dirty="0">
              <a:latin typeface="Times New Roman" panose="02020603050405020304" pitchFamily="18" charset="0"/>
              <a:ea typeface="宋体" panose="02010600030101010101" pitchFamily="2" charset="-122"/>
            </a:endParaRPr>
          </a:p>
        </p:txBody>
      </p:sp>
      <p:sp>
        <p:nvSpPr>
          <p:cNvPr id="113703" name="Rectangle 39"/>
          <p:cNvSpPr/>
          <p:nvPr/>
        </p:nvSpPr>
        <p:spPr>
          <a:xfrm>
            <a:off x="2667000" y="3429000"/>
            <a:ext cx="609600" cy="460375"/>
          </a:xfrm>
          <a:prstGeom prst="rect">
            <a:avLst/>
          </a:prstGeom>
          <a:noFill/>
          <a:ln w="25400">
            <a:noFill/>
          </a:ln>
        </p:spPr>
        <p:txBody>
          <a:bodyPr anchor="t" anchorCtr="0">
            <a:spAutoFit/>
          </a:bodyPr>
          <a:p>
            <a:pPr eaLnBrk="0" hangingPunct="0"/>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EP</a:t>
            </a:r>
            <a:endParaRPr lang="en-US" altLang="zh-CN" sz="2400" b="1" baseline="-25000" dirty="0">
              <a:latin typeface="Times New Roman" panose="02020603050405020304" pitchFamily="18" charset="0"/>
              <a:ea typeface="宋体" panose="02010600030101010101" pitchFamily="2" charset="-122"/>
            </a:endParaRPr>
          </a:p>
        </p:txBody>
      </p:sp>
      <p:grpSp>
        <p:nvGrpSpPr>
          <p:cNvPr id="5" name="Group 40"/>
          <p:cNvGrpSpPr/>
          <p:nvPr/>
        </p:nvGrpSpPr>
        <p:grpSpPr>
          <a:xfrm>
            <a:off x="4419600" y="3200400"/>
            <a:ext cx="304800" cy="457200"/>
            <a:chOff x="2784" y="2016"/>
            <a:chExt cx="192" cy="288"/>
          </a:xfrm>
        </p:grpSpPr>
        <p:sp>
          <p:nvSpPr>
            <p:cNvPr id="75816" name="Oval 41"/>
            <p:cNvSpPr/>
            <p:nvPr/>
          </p:nvSpPr>
          <p:spPr>
            <a:xfrm>
              <a:off x="2784" y="2016"/>
              <a:ext cx="48" cy="42"/>
            </a:xfrm>
            <a:prstGeom prst="ellipse">
              <a:avLst/>
            </a:prstGeom>
            <a:solidFill>
              <a:srgbClr val="0000FF"/>
            </a:solid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817" name="Line 42"/>
            <p:cNvSpPr/>
            <p:nvPr/>
          </p:nvSpPr>
          <p:spPr>
            <a:xfrm>
              <a:off x="2832" y="2058"/>
              <a:ext cx="96" cy="198"/>
            </a:xfrm>
            <a:prstGeom prst="line">
              <a:avLst/>
            </a:prstGeom>
            <a:ln w="25400" cap="flat" cmpd="sng">
              <a:solidFill>
                <a:srgbClr val="0000CC"/>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18" name="Oval 43"/>
            <p:cNvSpPr/>
            <p:nvPr/>
          </p:nvSpPr>
          <p:spPr>
            <a:xfrm>
              <a:off x="2928" y="2256"/>
              <a:ext cx="48" cy="48"/>
            </a:xfrm>
            <a:prstGeom prst="ellipse">
              <a:avLst/>
            </a:prstGeom>
            <a:solidFill>
              <a:schemeClr val="bg1"/>
            </a:solid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3708" name="Rectangle 44"/>
          <p:cNvSpPr/>
          <p:nvPr/>
        </p:nvSpPr>
        <p:spPr>
          <a:xfrm>
            <a:off x="6227763" y="2636838"/>
            <a:ext cx="762000" cy="460375"/>
          </a:xfrm>
          <a:prstGeom prst="rect">
            <a:avLst/>
          </a:prstGeom>
          <a:noFill/>
          <a:ln w="25400">
            <a:noFill/>
          </a:ln>
        </p:spPr>
        <p:txBody>
          <a:bodyPr anchor="t" anchorCtr="0">
            <a:spAutoFit/>
          </a:bodyPr>
          <a:p>
            <a:pPr eaLnBrk="0" hangingPunct="0"/>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CN</a:t>
            </a:r>
            <a:endParaRPr lang="en-US" altLang="zh-CN" sz="2400" b="1" baseline="-25000" dirty="0">
              <a:latin typeface="Times New Roman" panose="02020603050405020304" pitchFamily="18" charset="0"/>
              <a:ea typeface="宋体" panose="02010600030101010101" pitchFamily="2" charset="-122"/>
            </a:endParaRPr>
          </a:p>
        </p:txBody>
      </p:sp>
      <p:sp>
        <p:nvSpPr>
          <p:cNvPr id="113709" name="Line 45"/>
          <p:cNvSpPr/>
          <p:nvPr/>
        </p:nvSpPr>
        <p:spPr>
          <a:xfrm flipV="1">
            <a:off x="5181600" y="3505200"/>
            <a:ext cx="609600" cy="152400"/>
          </a:xfrm>
          <a:prstGeom prst="line">
            <a:avLst/>
          </a:prstGeom>
          <a:ln w="25400" cap="flat" cmpd="sng">
            <a:solidFill>
              <a:srgbClr val="0000CC"/>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6" name="Group 46"/>
          <p:cNvGrpSpPr/>
          <p:nvPr/>
        </p:nvGrpSpPr>
        <p:grpSpPr>
          <a:xfrm>
            <a:off x="5181600" y="3657600"/>
            <a:ext cx="609600" cy="152400"/>
            <a:chOff x="3120" y="2304"/>
            <a:chExt cx="384" cy="96"/>
          </a:xfrm>
        </p:grpSpPr>
        <p:sp>
          <p:nvSpPr>
            <p:cNvPr id="75822" name="Oval 47"/>
            <p:cNvSpPr/>
            <p:nvPr/>
          </p:nvSpPr>
          <p:spPr>
            <a:xfrm>
              <a:off x="3456" y="2304"/>
              <a:ext cx="48" cy="48"/>
            </a:xfrm>
            <a:prstGeom prst="ellipse">
              <a:avLst/>
            </a:prstGeom>
            <a:solidFill>
              <a:schemeClr val="bg1"/>
            </a:solid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5823" name="Line 48"/>
            <p:cNvSpPr/>
            <p:nvPr/>
          </p:nvSpPr>
          <p:spPr>
            <a:xfrm flipH="1">
              <a:off x="3120" y="2304"/>
              <a:ext cx="384" cy="96"/>
            </a:xfrm>
            <a:prstGeom prst="line">
              <a:avLst/>
            </a:prstGeom>
            <a:ln w="25400" cap="flat" cmpd="sng">
              <a:solidFill>
                <a:srgbClr val="0000CC"/>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13713" name="Rectangle 49"/>
          <p:cNvSpPr/>
          <p:nvPr/>
        </p:nvSpPr>
        <p:spPr>
          <a:xfrm>
            <a:off x="6019800" y="3429000"/>
            <a:ext cx="762000" cy="398780"/>
          </a:xfrm>
          <a:prstGeom prst="rect">
            <a:avLst/>
          </a:prstGeom>
          <a:noFill/>
          <a:ln w="25400">
            <a:noFill/>
          </a:ln>
        </p:spPr>
        <p:txBody>
          <a:bodyPr anchor="t" anchorCtr="0">
            <a:spAutoFit/>
          </a:bodyPr>
          <a:p>
            <a:pPr eaLnBrk="0" hangingPunct="0"/>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CBO</a:t>
            </a:r>
            <a:endParaRPr lang="en-US" altLang="zh-CN" sz="2000" b="1" baseline="-25000" dirty="0">
              <a:latin typeface="Times New Roman" panose="02020603050405020304" pitchFamily="18" charset="0"/>
              <a:ea typeface="宋体" panose="02010600030101010101" pitchFamily="2" charset="-122"/>
            </a:endParaRPr>
          </a:p>
        </p:txBody>
      </p:sp>
      <p:grpSp>
        <p:nvGrpSpPr>
          <p:cNvPr id="7" name="Group 50"/>
          <p:cNvGrpSpPr/>
          <p:nvPr/>
        </p:nvGrpSpPr>
        <p:grpSpPr>
          <a:xfrm>
            <a:off x="2971800" y="2286000"/>
            <a:ext cx="1295400" cy="1219200"/>
            <a:chOff x="1776" y="1440"/>
            <a:chExt cx="816" cy="768"/>
          </a:xfrm>
        </p:grpSpPr>
        <p:sp>
          <p:nvSpPr>
            <p:cNvPr id="75826" name="Line 51"/>
            <p:cNvSpPr/>
            <p:nvPr/>
          </p:nvSpPr>
          <p:spPr>
            <a:xfrm flipH="1">
              <a:off x="1776" y="1440"/>
              <a:ext cx="384" cy="384"/>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27" name="Line 52"/>
            <p:cNvSpPr/>
            <p:nvPr/>
          </p:nvSpPr>
          <p:spPr>
            <a:xfrm>
              <a:off x="1776" y="1824"/>
              <a:ext cx="384" cy="384"/>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28" name="Line 53"/>
            <p:cNvSpPr/>
            <p:nvPr/>
          </p:nvSpPr>
          <p:spPr>
            <a:xfrm>
              <a:off x="2064" y="2112"/>
              <a:ext cx="528" cy="0"/>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29" name="Line 54"/>
            <p:cNvSpPr/>
            <p:nvPr/>
          </p:nvSpPr>
          <p:spPr>
            <a:xfrm>
              <a:off x="2064" y="1536"/>
              <a:ext cx="528" cy="0"/>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8" name="Group 55"/>
          <p:cNvGrpSpPr/>
          <p:nvPr/>
        </p:nvGrpSpPr>
        <p:grpSpPr>
          <a:xfrm>
            <a:off x="3276600" y="3581400"/>
            <a:ext cx="1143000" cy="381000"/>
            <a:chOff x="1968" y="2256"/>
            <a:chExt cx="720" cy="240"/>
          </a:xfrm>
        </p:grpSpPr>
        <p:sp>
          <p:nvSpPr>
            <p:cNvPr id="75831" name="Line 56"/>
            <p:cNvSpPr/>
            <p:nvPr/>
          </p:nvSpPr>
          <p:spPr>
            <a:xfrm flipH="1" flipV="1">
              <a:off x="2064" y="2448"/>
              <a:ext cx="624" cy="48"/>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32" name="Line 57"/>
            <p:cNvSpPr/>
            <p:nvPr/>
          </p:nvSpPr>
          <p:spPr>
            <a:xfrm>
              <a:off x="1968" y="2352"/>
              <a:ext cx="144" cy="144"/>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33" name="Line 58"/>
            <p:cNvSpPr/>
            <p:nvPr/>
          </p:nvSpPr>
          <p:spPr>
            <a:xfrm flipV="1">
              <a:off x="1968" y="2256"/>
              <a:ext cx="192" cy="96"/>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34" name="Line 59"/>
            <p:cNvSpPr/>
            <p:nvPr/>
          </p:nvSpPr>
          <p:spPr>
            <a:xfrm flipH="1" flipV="1">
              <a:off x="2112" y="2304"/>
              <a:ext cx="576" cy="48"/>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35" name="Line 60"/>
            <p:cNvSpPr/>
            <p:nvPr/>
          </p:nvSpPr>
          <p:spPr>
            <a:xfrm flipH="1">
              <a:off x="2592" y="2352"/>
              <a:ext cx="96" cy="48"/>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36" name="Line 61"/>
            <p:cNvSpPr/>
            <p:nvPr/>
          </p:nvSpPr>
          <p:spPr>
            <a:xfrm>
              <a:off x="2592" y="2400"/>
              <a:ext cx="96" cy="96"/>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9" name="Group 62"/>
          <p:cNvGrpSpPr/>
          <p:nvPr/>
        </p:nvGrpSpPr>
        <p:grpSpPr>
          <a:xfrm>
            <a:off x="4267200" y="3200400"/>
            <a:ext cx="609600" cy="685800"/>
            <a:chOff x="2592" y="2016"/>
            <a:chExt cx="384" cy="480"/>
          </a:xfrm>
        </p:grpSpPr>
        <p:sp>
          <p:nvSpPr>
            <p:cNvPr id="75838" name="Freeform 63"/>
            <p:cNvSpPr/>
            <p:nvPr/>
          </p:nvSpPr>
          <p:spPr>
            <a:xfrm>
              <a:off x="2592" y="2112"/>
              <a:ext cx="144" cy="240"/>
            </a:xfrm>
            <a:custGeom>
              <a:avLst/>
              <a:gdLst/>
              <a:ahLst/>
              <a:cxnLst>
                <a:cxn ang="0">
                  <a:pos x="0" y="0"/>
                </a:cxn>
                <a:cxn ang="0">
                  <a:pos x="96" y="94"/>
                </a:cxn>
                <a:cxn ang="0">
                  <a:pos x="144" y="375"/>
                </a:cxn>
              </a:cxnLst>
              <a:pathLst>
                <a:path w="144" h="192">
                  <a:moveTo>
                    <a:pt x="0" y="0"/>
                  </a:moveTo>
                  <a:cubicBezTo>
                    <a:pt x="36" y="8"/>
                    <a:pt x="72" y="16"/>
                    <a:pt x="96" y="48"/>
                  </a:cubicBezTo>
                  <a:cubicBezTo>
                    <a:pt x="120" y="80"/>
                    <a:pt x="132" y="136"/>
                    <a:pt x="144" y="192"/>
                  </a:cubicBezTo>
                </a:path>
              </a:pathLst>
            </a:custGeom>
            <a:noFill/>
            <a:ln w="25400" cap="flat" cmpd="sng">
              <a:solidFill>
                <a:srgbClr val="008000"/>
              </a:solidFill>
              <a:prstDash val="solid"/>
              <a:round/>
              <a:headEnd type="none" w="med" len="med"/>
              <a:tailEnd type="none" w="med" len="med"/>
            </a:ln>
          </p:spPr>
          <p:txBody>
            <a:bodyPr/>
            <a:p>
              <a:endParaRPr lang="zh-CN" altLang="en-US"/>
            </a:p>
          </p:txBody>
        </p:sp>
        <p:sp>
          <p:nvSpPr>
            <p:cNvPr id="75839" name="Line 64"/>
            <p:cNvSpPr/>
            <p:nvPr/>
          </p:nvSpPr>
          <p:spPr>
            <a:xfrm>
              <a:off x="2880" y="2016"/>
              <a:ext cx="96" cy="432"/>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40" name="Line 65"/>
            <p:cNvSpPr/>
            <p:nvPr/>
          </p:nvSpPr>
          <p:spPr>
            <a:xfrm flipH="1" flipV="1">
              <a:off x="2880" y="2400"/>
              <a:ext cx="96" cy="48"/>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41" name="Line 66"/>
            <p:cNvSpPr/>
            <p:nvPr/>
          </p:nvSpPr>
          <p:spPr>
            <a:xfrm flipH="1">
              <a:off x="2784" y="2400"/>
              <a:ext cx="96" cy="96"/>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42" name="Line 67"/>
            <p:cNvSpPr/>
            <p:nvPr/>
          </p:nvSpPr>
          <p:spPr>
            <a:xfrm>
              <a:off x="2736" y="2304"/>
              <a:ext cx="48" cy="192"/>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10" name="Group 68"/>
          <p:cNvGrpSpPr/>
          <p:nvPr/>
        </p:nvGrpSpPr>
        <p:grpSpPr>
          <a:xfrm>
            <a:off x="4267200" y="2438400"/>
            <a:ext cx="2057400" cy="762000"/>
            <a:chOff x="2592" y="1536"/>
            <a:chExt cx="1200" cy="480"/>
          </a:xfrm>
        </p:grpSpPr>
        <p:sp>
          <p:nvSpPr>
            <p:cNvPr id="75844" name="Line 69"/>
            <p:cNvSpPr/>
            <p:nvPr/>
          </p:nvSpPr>
          <p:spPr>
            <a:xfrm>
              <a:off x="2880" y="2016"/>
              <a:ext cx="912" cy="0"/>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45" name="Line 70"/>
            <p:cNvSpPr/>
            <p:nvPr/>
          </p:nvSpPr>
          <p:spPr>
            <a:xfrm flipH="1">
              <a:off x="3552" y="1536"/>
              <a:ext cx="240" cy="240"/>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46" name="Line 71"/>
            <p:cNvSpPr/>
            <p:nvPr/>
          </p:nvSpPr>
          <p:spPr>
            <a:xfrm>
              <a:off x="3552" y="1776"/>
              <a:ext cx="240" cy="240"/>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47" name="Line 72"/>
            <p:cNvSpPr/>
            <p:nvPr/>
          </p:nvSpPr>
          <p:spPr>
            <a:xfrm>
              <a:off x="2592" y="1536"/>
              <a:ext cx="1200" cy="0"/>
            </a:xfrm>
            <a:prstGeom prst="line">
              <a:avLst/>
            </a:prstGeom>
            <a:ln w="25400" cap="flat" cmpd="sng">
              <a:solidFill>
                <a:srgbClr val="008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11" name="Group 73"/>
          <p:cNvGrpSpPr/>
          <p:nvPr/>
        </p:nvGrpSpPr>
        <p:grpSpPr>
          <a:xfrm>
            <a:off x="4953000" y="3429000"/>
            <a:ext cx="1066800" cy="533400"/>
            <a:chOff x="3072" y="2112"/>
            <a:chExt cx="624" cy="384"/>
          </a:xfrm>
        </p:grpSpPr>
        <p:sp>
          <p:nvSpPr>
            <p:cNvPr id="75849" name="Line 74"/>
            <p:cNvSpPr/>
            <p:nvPr/>
          </p:nvSpPr>
          <p:spPr>
            <a:xfrm flipH="1">
              <a:off x="3072" y="2160"/>
              <a:ext cx="96" cy="240"/>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50" name="Line 75"/>
            <p:cNvSpPr/>
            <p:nvPr/>
          </p:nvSpPr>
          <p:spPr>
            <a:xfrm>
              <a:off x="3072" y="2400"/>
              <a:ext cx="288" cy="96"/>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51" name="Line 76"/>
            <p:cNvSpPr/>
            <p:nvPr/>
          </p:nvSpPr>
          <p:spPr>
            <a:xfrm flipV="1">
              <a:off x="3264" y="2352"/>
              <a:ext cx="432" cy="96"/>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52" name="Line 77"/>
            <p:cNvSpPr/>
            <p:nvPr/>
          </p:nvSpPr>
          <p:spPr>
            <a:xfrm flipV="1">
              <a:off x="3120" y="2112"/>
              <a:ext cx="528" cy="144"/>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53" name="Line 78"/>
            <p:cNvSpPr/>
            <p:nvPr/>
          </p:nvSpPr>
          <p:spPr>
            <a:xfrm flipH="1">
              <a:off x="3552" y="2112"/>
              <a:ext cx="96" cy="144"/>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54" name="Line 79"/>
            <p:cNvSpPr/>
            <p:nvPr/>
          </p:nvSpPr>
          <p:spPr>
            <a:xfrm>
              <a:off x="3552" y="2256"/>
              <a:ext cx="144" cy="96"/>
            </a:xfrm>
            <a:prstGeom prst="line">
              <a:avLst/>
            </a:prstGeom>
            <a:ln w="1905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13744" name="Line 80"/>
          <p:cNvSpPr/>
          <p:nvPr/>
        </p:nvSpPr>
        <p:spPr>
          <a:xfrm flipH="1">
            <a:off x="1828800" y="3200400"/>
            <a:ext cx="609600"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3745" name="Rectangle 81"/>
          <p:cNvSpPr/>
          <p:nvPr/>
        </p:nvSpPr>
        <p:spPr>
          <a:xfrm>
            <a:off x="1371600" y="2895600"/>
            <a:ext cx="475615" cy="521970"/>
          </a:xfrm>
          <a:prstGeom prst="rect">
            <a:avLst/>
          </a:prstGeom>
          <a:noFill/>
          <a:ln w="25400">
            <a:noFill/>
          </a:ln>
        </p:spPr>
        <p:txBody>
          <a:bodyPr wrap="none" anchor="t" anchorCtr="0">
            <a:spAutoFit/>
          </a:bodyPr>
          <a:p>
            <a:pPr eaLnBrk="0" hangingPunct="0"/>
            <a:r>
              <a:rPr lang="en-US" altLang="zh-CN" sz="2800" b="1" i="1" dirty="0">
                <a:solidFill>
                  <a:srgbClr val="FF0000"/>
                </a:solidFill>
                <a:latin typeface="Times New Roman" panose="02020603050405020304" pitchFamily="18" charset="0"/>
                <a:ea typeface="宋体" panose="02010600030101010101" pitchFamily="2" charset="-122"/>
              </a:rPr>
              <a:t>I</a:t>
            </a:r>
            <a:r>
              <a:rPr lang="en-US" altLang="zh-CN" sz="2800" b="1" baseline="-25000" dirty="0">
                <a:solidFill>
                  <a:srgbClr val="FF0000"/>
                </a:solidFill>
                <a:latin typeface="Times New Roman" panose="02020603050405020304" pitchFamily="18" charset="0"/>
                <a:ea typeface="宋体" panose="02010600030101010101" pitchFamily="2" charset="-122"/>
              </a:rPr>
              <a:t>E</a:t>
            </a:r>
            <a:endParaRPr lang="en-US" altLang="zh-CN" sz="2800" b="1" baseline="-25000" dirty="0">
              <a:solidFill>
                <a:srgbClr val="FF0000"/>
              </a:solidFill>
              <a:latin typeface="Times New Roman" panose="02020603050405020304" pitchFamily="18" charset="0"/>
              <a:ea typeface="宋体" panose="02010600030101010101" pitchFamily="2" charset="-122"/>
            </a:endParaRPr>
          </a:p>
        </p:txBody>
      </p:sp>
      <p:sp>
        <p:nvSpPr>
          <p:cNvPr id="113746" name="Rectangle 82"/>
          <p:cNvSpPr/>
          <p:nvPr/>
        </p:nvSpPr>
        <p:spPr>
          <a:xfrm>
            <a:off x="179388" y="2349500"/>
            <a:ext cx="1981200" cy="491490"/>
          </a:xfrm>
          <a:prstGeom prst="rect">
            <a:avLst/>
          </a:prstGeom>
          <a:noFill/>
          <a:ln w="25400">
            <a:noFill/>
          </a:ln>
        </p:spPr>
        <p:txBody>
          <a:bodyPr anchor="t" anchorCtr="0">
            <a:spAutoFit/>
          </a:bodyPr>
          <a:p>
            <a:pPr eaLnBrk="0" hangingPunct="0"/>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E</a:t>
            </a:r>
            <a:r>
              <a:rPr lang="en-US" altLang="zh-CN" sz="2600" b="1" dirty="0">
                <a:solidFill>
                  <a:srgbClr val="0000CC"/>
                </a:solidFill>
                <a:latin typeface="Times New Roman" panose="02020603050405020304" pitchFamily="18" charset="0"/>
                <a:ea typeface="宋体" panose="02010600030101010101" pitchFamily="2" charset="-122"/>
              </a:rPr>
              <a:t>=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EN</a:t>
            </a:r>
            <a:r>
              <a:rPr lang="en-US" altLang="zh-CN" sz="2600" b="1" dirty="0">
                <a:solidFill>
                  <a:srgbClr val="0000CC"/>
                </a:solidFill>
                <a:latin typeface="Times New Roman" panose="02020603050405020304" pitchFamily="18" charset="0"/>
                <a:ea typeface="宋体" panose="02010600030101010101" pitchFamily="2" charset="-122"/>
              </a:rPr>
              <a:t>+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EP</a:t>
            </a:r>
            <a:endParaRPr lang="en-US" altLang="zh-CN" sz="2600" b="1" baseline="-25000" dirty="0">
              <a:solidFill>
                <a:srgbClr val="0000CC"/>
              </a:solidFill>
              <a:latin typeface="Times New Roman" panose="02020603050405020304" pitchFamily="18" charset="0"/>
              <a:ea typeface="宋体" panose="02010600030101010101" pitchFamily="2" charset="-122"/>
            </a:endParaRPr>
          </a:p>
        </p:txBody>
      </p:sp>
      <p:sp>
        <p:nvSpPr>
          <p:cNvPr id="113747" name="Line 83"/>
          <p:cNvSpPr/>
          <p:nvPr/>
        </p:nvSpPr>
        <p:spPr>
          <a:xfrm flipH="1">
            <a:off x="7010400" y="3200400"/>
            <a:ext cx="609600"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3748" name="Rectangle 84"/>
          <p:cNvSpPr/>
          <p:nvPr/>
        </p:nvSpPr>
        <p:spPr>
          <a:xfrm>
            <a:off x="7696200" y="2971800"/>
            <a:ext cx="533400" cy="521970"/>
          </a:xfrm>
          <a:prstGeom prst="rect">
            <a:avLst/>
          </a:prstGeom>
          <a:noFill/>
          <a:ln w="25400">
            <a:noFill/>
          </a:ln>
        </p:spPr>
        <p:txBody>
          <a:bodyPr anchor="t" anchorCtr="0">
            <a:spAutoFit/>
          </a:bodyPr>
          <a:p>
            <a:pPr eaLnBrk="0" hangingPunct="0"/>
            <a:r>
              <a:rPr lang="en-US" altLang="zh-CN" sz="2800" b="1" i="1" dirty="0">
                <a:solidFill>
                  <a:srgbClr val="FF0000"/>
                </a:solidFill>
                <a:latin typeface="Times New Roman" panose="02020603050405020304" pitchFamily="18" charset="0"/>
                <a:ea typeface="宋体" panose="02010600030101010101" pitchFamily="2" charset="-122"/>
              </a:rPr>
              <a:t>I</a:t>
            </a:r>
            <a:r>
              <a:rPr lang="en-US" altLang="zh-CN" sz="2800" b="1" baseline="-25000" dirty="0">
                <a:solidFill>
                  <a:srgbClr val="FF0000"/>
                </a:solidFill>
                <a:latin typeface="Times New Roman" panose="02020603050405020304" pitchFamily="18" charset="0"/>
                <a:ea typeface="宋体" panose="02010600030101010101" pitchFamily="2" charset="-122"/>
              </a:rPr>
              <a:t>C</a:t>
            </a:r>
            <a:endParaRPr lang="en-US" altLang="zh-CN" sz="2800" b="1" baseline="-25000" dirty="0">
              <a:solidFill>
                <a:srgbClr val="FF0000"/>
              </a:solidFill>
              <a:latin typeface="Times New Roman" panose="02020603050405020304" pitchFamily="18" charset="0"/>
              <a:ea typeface="宋体" panose="02010600030101010101" pitchFamily="2" charset="-122"/>
            </a:endParaRPr>
          </a:p>
        </p:txBody>
      </p:sp>
      <p:sp>
        <p:nvSpPr>
          <p:cNvPr id="113749" name="Rectangle 85"/>
          <p:cNvSpPr/>
          <p:nvPr/>
        </p:nvSpPr>
        <p:spPr>
          <a:xfrm>
            <a:off x="7010400" y="2420938"/>
            <a:ext cx="2133600" cy="491490"/>
          </a:xfrm>
          <a:prstGeom prst="rect">
            <a:avLst/>
          </a:prstGeom>
          <a:noFill/>
          <a:ln w="25400">
            <a:noFill/>
          </a:ln>
        </p:spPr>
        <p:txBody>
          <a:bodyPr anchor="t" anchorCtr="0">
            <a:spAutoFit/>
          </a:bodyPr>
          <a:p>
            <a:pPr eaLnBrk="0" hangingPunct="0"/>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C</a:t>
            </a:r>
            <a:r>
              <a:rPr lang="en-US" altLang="zh-CN" sz="2600" b="1" dirty="0">
                <a:solidFill>
                  <a:srgbClr val="0000CC"/>
                </a:solidFill>
                <a:latin typeface="Times New Roman" panose="02020603050405020304" pitchFamily="18" charset="0"/>
                <a:ea typeface="宋体" panose="02010600030101010101" pitchFamily="2" charset="-122"/>
              </a:rPr>
              <a:t>=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CN</a:t>
            </a:r>
            <a:r>
              <a:rPr lang="en-US" altLang="zh-CN" sz="2600" b="1" dirty="0">
                <a:solidFill>
                  <a:srgbClr val="0000CC"/>
                </a:solidFill>
                <a:latin typeface="Times New Roman" panose="02020603050405020304" pitchFamily="18" charset="0"/>
                <a:ea typeface="宋体" panose="02010600030101010101" pitchFamily="2" charset="-122"/>
              </a:rPr>
              <a:t>+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CBO</a:t>
            </a:r>
            <a:endParaRPr lang="en-US" altLang="zh-CN" sz="2600" b="1" baseline="-25000" dirty="0">
              <a:solidFill>
                <a:srgbClr val="0000CC"/>
              </a:solidFill>
              <a:latin typeface="Times New Roman" panose="02020603050405020304" pitchFamily="18" charset="0"/>
              <a:ea typeface="宋体" panose="02010600030101010101" pitchFamily="2" charset="-122"/>
            </a:endParaRPr>
          </a:p>
        </p:txBody>
      </p:sp>
      <p:sp>
        <p:nvSpPr>
          <p:cNvPr id="113750" name="Line 86"/>
          <p:cNvSpPr/>
          <p:nvPr/>
        </p:nvSpPr>
        <p:spPr>
          <a:xfrm flipV="1">
            <a:off x="4876800" y="4343400"/>
            <a:ext cx="0" cy="53340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3751" name="Rectangle 87"/>
          <p:cNvSpPr/>
          <p:nvPr/>
        </p:nvSpPr>
        <p:spPr>
          <a:xfrm>
            <a:off x="4876800" y="4419600"/>
            <a:ext cx="533400" cy="521970"/>
          </a:xfrm>
          <a:prstGeom prst="rect">
            <a:avLst/>
          </a:prstGeom>
          <a:noFill/>
          <a:ln w="25400">
            <a:noFill/>
          </a:ln>
        </p:spPr>
        <p:txBody>
          <a:bodyPr anchor="t" anchorCtr="0">
            <a:spAutoFit/>
          </a:bodyPr>
          <a:p>
            <a:pPr eaLnBrk="0" hangingPunct="0"/>
            <a:r>
              <a:rPr lang="en-US" altLang="zh-CN" sz="2800" b="1" i="1" dirty="0">
                <a:solidFill>
                  <a:srgbClr val="FF0000"/>
                </a:solidFill>
                <a:latin typeface="Times New Roman" panose="02020603050405020304" pitchFamily="18" charset="0"/>
                <a:ea typeface="宋体" panose="02010600030101010101" pitchFamily="2" charset="-122"/>
              </a:rPr>
              <a:t>I</a:t>
            </a:r>
            <a:r>
              <a:rPr lang="en-US" altLang="zh-CN" sz="2800" b="1" baseline="-25000" dirty="0">
                <a:solidFill>
                  <a:srgbClr val="FF0000"/>
                </a:solidFill>
                <a:latin typeface="Times New Roman" panose="02020603050405020304" pitchFamily="18" charset="0"/>
                <a:ea typeface="宋体" panose="02010600030101010101" pitchFamily="2" charset="-122"/>
              </a:rPr>
              <a:t>B</a:t>
            </a:r>
            <a:endParaRPr lang="en-US" altLang="zh-CN" sz="2800" b="1" baseline="-25000" dirty="0">
              <a:solidFill>
                <a:srgbClr val="FF0000"/>
              </a:solidFill>
              <a:latin typeface="Times New Roman" panose="02020603050405020304" pitchFamily="18" charset="0"/>
              <a:ea typeface="宋体" panose="02010600030101010101" pitchFamily="2" charset="-122"/>
            </a:endParaRPr>
          </a:p>
        </p:txBody>
      </p:sp>
      <p:sp>
        <p:nvSpPr>
          <p:cNvPr id="113752" name="Rectangle 88"/>
          <p:cNvSpPr/>
          <p:nvPr/>
        </p:nvSpPr>
        <p:spPr>
          <a:xfrm>
            <a:off x="250825" y="6021388"/>
            <a:ext cx="3241675" cy="521970"/>
          </a:xfrm>
          <a:prstGeom prst="rect">
            <a:avLst/>
          </a:prstGeom>
          <a:noFill/>
          <a:ln w="25400">
            <a:noFill/>
          </a:ln>
        </p:spPr>
        <p:txBody>
          <a:bodyPr anchor="t" anchorCtr="0">
            <a:spAutoFit/>
          </a:bodyPr>
          <a:p>
            <a:pPr eaLnBrk="0" hangingPunct="0"/>
            <a:r>
              <a:rPr lang="en-US" altLang="zh-CN" sz="2800" b="1" i="1" dirty="0">
                <a:solidFill>
                  <a:srgbClr val="FF0000"/>
                </a:solidFill>
                <a:latin typeface="Times New Roman" panose="02020603050405020304" pitchFamily="18" charset="0"/>
                <a:ea typeface="宋体" panose="02010600030101010101" pitchFamily="2" charset="-122"/>
              </a:rPr>
              <a:t>I</a:t>
            </a:r>
            <a:r>
              <a:rPr lang="en-US" altLang="zh-CN" sz="2800" b="1" baseline="-25000" dirty="0">
                <a:solidFill>
                  <a:srgbClr val="FF0000"/>
                </a:solidFill>
                <a:latin typeface="Times New Roman" panose="02020603050405020304" pitchFamily="18" charset="0"/>
                <a:ea typeface="宋体" panose="02010600030101010101" pitchFamily="2" charset="-122"/>
              </a:rPr>
              <a:t>B </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EP</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BN</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dirty="0">
                <a:solidFill>
                  <a:srgbClr val="0000CC"/>
                </a:solidFill>
                <a:latin typeface="宋体" panose="02010600030101010101" pitchFamily="2" charset="-122"/>
                <a:ea typeface="宋体" panose="02010600030101010101" pitchFamily="2" charset="-122"/>
              </a:rPr>
              <a:t>-</a:t>
            </a:r>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CBO</a:t>
            </a:r>
            <a:endParaRPr lang="en-US" altLang="zh-CN" sz="2800" b="1" baseline="-25000" dirty="0">
              <a:solidFill>
                <a:srgbClr val="FF0000"/>
              </a:solidFill>
              <a:latin typeface="Times New Roman" panose="02020603050405020304" pitchFamily="18" charset="0"/>
              <a:ea typeface="宋体" panose="02010600030101010101" pitchFamily="2" charset="-122"/>
            </a:endParaRPr>
          </a:p>
        </p:txBody>
      </p:sp>
      <p:grpSp>
        <p:nvGrpSpPr>
          <p:cNvPr id="12" name="Group 89"/>
          <p:cNvGrpSpPr/>
          <p:nvPr/>
        </p:nvGrpSpPr>
        <p:grpSpPr>
          <a:xfrm>
            <a:off x="4495800" y="2590800"/>
            <a:ext cx="533400" cy="457200"/>
            <a:chOff x="2832" y="1632"/>
            <a:chExt cx="336" cy="288"/>
          </a:xfrm>
        </p:grpSpPr>
        <p:sp>
          <p:nvSpPr>
            <p:cNvPr id="75865" name="Line 90"/>
            <p:cNvSpPr/>
            <p:nvPr/>
          </p:nvSpPr>
          <p:spPr>
            <a:xfrm>
              <a:off x="2832" y="1632"/>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66" name="Line 91"/>
            <p:cNvSpPr/>
            <p:nvPr/>
          </p:nvSpPr>
          <p:spPr>
            <a:xfrm>
              <a:off x="2832" y="1728"/>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67" name="Line 92"/>
            <p:cNvSpPr/>
            <p:nvPr/>
          </p:nvSpPr>
          <p:spPr>
            <a:xfrm>
              <a:off x="2832" y="1824"/>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68" name="Line 93"/>
            <p:cNvSpPr/>
            <p:nvPr/>
          </p:nvSpPr>
          <p:spPr>
            <a:xfrm>
              <a:off x="2832" y="1920"/>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13" name="Group 94"/>
          <p:cNvGrpSpPr/>
          <p:nvPr/>
        </p:nvGrpSpPr>
        <p:grpSpPr>
          <a:xfrm>
            <a:off x="5257800" y="2590800"/>
            <a:ext cx="609600" cy="457200"/>
            <a:chOff x="2832" y="1632"/>
            <a:chExt cx="336" cy="288"/>
          </a:xfrm>
        </p:grpSpPr>
        <p:sp>
          <p:nvSpPr>
            <p:cNvPr id="75870" name="Line 95"/>
            <p:cNvSpPr/>
            <p:nvPr/>
          </p:nvSpPr>
          <p:spPr>
            <a:xfrm>
              <a:off x="2832" y="1632"/>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71" name="Line 96"/>
            <p:cNvSpPr/>
            <p:nvPr/>
          </p:nvSpPr>
          <p:spPr>
            <a:xfrm>
              <a:off x="2832" y="1728"/>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72" name="Line 97"/>
            <p:cNvSpPr/>
            <p:nvPr/>
          </p:nvSpPr>
          <p:spPr>
            <a:xfrm>
              <a:off x="2832" y="1824"/>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5873" name="Line 98"/>
            <p:cNvSpPr/>
            <p:nvPr/>
          </p:nvSpPr>
          <p:spPr>
            <a:xfrm>
              <a:off x="2832" y="1920"/>
              <a:ext cx="336" cy="0"/>
            </a:xfrm>
            <a:prstGeom prst="line">
              <a:avLst/>
            </a:prstGeom>
            <a:ln w="25400" cap="flat" cmpd="sng">
              <a:solidFill>
                <a:srgbClr val="FF0000"/>
              </a:solidFill>
              <a:prstDash val="solid"/>
              <a:round/>
              <a:headEnd type="oval"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13763" name="Rectangle 99"/>
          <p:cNvSpPr/>
          <p:nvPr/>
        </p:nvSpPr>
        <p:spPr>
          <a:xfrm>
            <a:off x="4427538" y="3716338"/>
            <a:ext cx="609600" cy="460375"/>
          </a:xfrm>
          <a:prstGeom prst="rect">
            <a:avLst/>
          </a:prstGeom>
          <a:noFill/>
          <a:ln w="25400">
            <a:noFill/>
          </a:ln>
        </p:spPr>
        <p:txBody>
          <a:bodyPr anchor="t" anchorCtr="0">
            <a:spAutoFit/>
          </a:bodyPr>
          <a:p>
            <a:pPr eaLnBrk="0" hangingPunct="0"/>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BN</a:t>
            </a:r>
            <a:endParaRPr lang="en-US" altLang="zh-CN" sz="2400" b="1" baseline="-25000" dirty="0">
              <a:latin typeface="Times New Roman" panose="02020603050405020304" pitchFamily="18" charset="0"/>
              <a:ea typeface="宋体" panose="02010600030101010101" pitchFamily="2" charset="-122"/>
            </a:endParaRPr>
          </a:p>
        </p:txBody>
      </p:sp>
      <p:sp>
        <p:nvSpPr>
          <p:cNvPr id="113764" name="Rectangle 100"/>
          <p:cNvSpPr/>
          <p:nvPr/>
        </p:nvSpPr>
        <p:spPr>
          <a:xfrm>
            <a:off x="3203575" y="6021388"/>
            <a:ext cx="3582670" cy="521970"/>
          </a:xfrm>
          <a:prstGeom prst="rect">
            <a:avLst/>
          </a:prstGeom>
          <a:noFill/>
          <a:ln w="9525">
            <a:noFill/>
          </a:ln>
        </p:spPr>
        <p:txBody>
          <a:bodyPr wrap="none" anchor="t" anchorCtr="0">
            <a:spAutoFit/>
          </a:bodyPr>
          <a:p>
            <a:pPr eaLnBrk="0" hangingPunct="0"/>
            <a:r>
              <a:rPr lang="en-US" altLang="zh-CN" sz="2800" b="1" dirty="0">
                <a:solidFill>
                  <a:srgbClr val="0000CC"/>
                </a:solidFill>
                <a:latin typeface="Times New Roman" panose="02020603050405020304" pitchFamily="18" charset="0"/>
                <a:ea typeface="楷体_GB2312" pitchFamily="49" charset="-122"/>
              </a:rPr>
              <a:t>= </a:t>
            </a:r>
            <a:r>
              <a:rPr lang="en-US" altLang="zh-CN" sz="2800" b="1" i="1" dirty="0">
                <a:solidFill>
                  <a:srgbClr val="0000CC"/>
                </a:solidFill>
                <a:latin typeface="Times New Roman" panose="02020603050405020304" pitchFamily="18" charset="0"/>
                <a:ea typeface="楷体_GB2312" pitchFamily="49" charset="-122"/>
              </a:rPr>
              <a:t>I</a:t>
            </a:r>
            <a:r>
              <a:rPr lang="en-US" altLang="zh-CN" sz="2800" b="1" baseline="-25000" dirty="0">
                <a:solidFill>
                  <a:srgbClr val="0000CC"/>
                </a:solidFill>
                <a:latin typeface="Times New Roman" panose="02020603050405020304" pitchFamily="18" charset="0"/>
                <a:ea typeface="楷体_GB2312" pitchFamily="49" charset="-122"/>
              </a:rPr>
              <a:t>EP </a:t>
            </a:r>
            <a:r>
              <a:rPr lang="en-US" altLang="zh-CN" sz="2800" b="1" dirty="0">
                <a:solidFill>
                  <a:srgbClr val="0000CC"/>
                </a:solidFill>
                <a:latin typeface="Times New Roman" panose="02020603050405020304" pitchFamily="18" charset="0"/>
                <a:ea typeface="楷体_GB2312" pitchFamily="49" charset="-122"/>
              </a:rPr>
              <a:t>+ (</a:t>
            </a:r>
            <a:r>
              <a:rPr lang="en-US" altLang="zh-CN" sz="2800" b="1" i="1" dirty="0">
                <a:solidFill>
                  <a:srgbClr val="0000CC"/>
                </a:solidFill>
                <a:latin typeface="Times New Roman" panose="02020603050405020304" pitchFamily="18" charset="0"/>
                <a:ea typeface="楷体_GB2312" pitchFamily="49" charset="-122"/>
              </a:rPr>
              <a:t>I</a:t>
            </a:r>
            <a:r>
              <a:rPr lang="en-US" altLang="zh-CN" sz="2800" b="1" baseline="-25000" dirty="0">
                <a:solidFill>
                  <a:srgbClr val="0000CC"/>
                </a:solidFill>
                <a:latin typeface="Times New Roman" panose="02020603050405020304" pitchFamily="18" charset="0"/>
                <a:ea typeface="楷体_GB2312" pitchFamily="49" charset="-122"/>
              </a:rPr>
              <a:t>EN</a:t>
            </a:r>
            <a:r>
              <a:rPr lang="en-US" altLang="zh-CN" sz="2800" b="1" dirty="0">
                <a:solidFill>
                  <a:srgbClr val="0000CC"/>
                </a:solidFill>
                <a:latin typeface="宋体" panose="02010600030101010101" pitchFamily="2" charset="-122"/>
                <a:ea typeface="宋体" panose="02010600030101010101" pitchFamily="2" charset="-122"/>
              </a:rPr>
              <a:t>-</a:t>
            </a:r>
            <a:r>
              <a:rPr lang="en-US" altLang="zh-CN" sz="2800" b="1" dirty="0">
                <a:solidFill>
                  <a:srgbClr val="0000CC"/>
                </a:solidFill>
                <a:latin typeface="Times New Roman" panose="02020603050405020304" pitchFamily="18" charset="0"/>
                <a:ea typeface="楷体_GB2312" pitchFamily="49" charset="-122"/>
              </a:rPr>
              <a:t> </a:t>
            </a:r>
            <a:r>
              <a:rPr lang="en-US" altLang="zh-CN" sz="2800" b="1" i="1" dirty="0">
                <a:solidFill>
                  <a:srgbClr val="0000CC"/>
                </a:solidFill>
                <a:latin typeface="Times New Roman" panose="02020603050405020304" pitchFamily="18" charset="0"/>
                <a:ea typeface="楷体_GB2312" pitchFamily="49" charset="-122"/>
              </a:rPr>
              <a:t>I</a:t>
            </a:r>
            <a:r>
              <a:rPr lang="en-US" altLang="zh-CN" sz="2800" b="1" baseline="-25000" dirty="0">
                <a:solidFill>
                  <a:srgbClr val="0000CC"/>
                </a:solidFill>
                <a:latin typeface="Times New Roman" panose="02020603050405020304" pitchFamily="18" charset="0"/>
                <a:ea typeface="楷体_GB2312" pitchFamily="49" charset="-122"/>
              </a:rPr>
              <a:t>CN</a:t>
            </a:r>
            <a:r>
              <a:rPr lang="en-US" altLang="zh-CN" sz="2800" b="1" dirty="0">
                <a:solidFill>
                  <a:srgbClr val="0000CC"/>
                </a:solidFill>
                <a:latin typeface="Times New Roman" panose="02020603050405020304" pitchFamily="18" charset="0"/>
                <a:ea typeface="楷体_GB2312" pitchFamily="49" charset="-122"/>
              </a:rPr>
              <a:t>) </a:t>
            </a:r>
            <a:r>
              <a:rPr lang="en-US" altLang="zh-CN" sz="2800" b="1" dirty="0">
                <a:solidFill>
                  <a:srgbClr val="0000CC"/>
                </a:solidFill>
                <a:latin typeface="宋体" panose="02010600030101010101" pitchFamily="2" charset="-122"/>
                <a:ea typeface="宋体" panose="02010600030101010101" pitchFamily="2" charset="-122"/>
              </a:rPr>
              <a:t>-</a:t>
            </a:r>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CBO</a:t>
            </a:r>
            <a:endParaRPr lang="en-US" altLang="zh-CN" sz="2800" b="1" baseline="-25000" dirty="0">
              <a:solidFill>
                <a:srgbClr val="0000CC"/>
              </a:solidFill>
              <a:latin typeface="Times New Roman" panose="02020603050405020304" pitchFamily="18" charset="0"/>
              <a:ea typeface="宋体" panose="02010600030101010101" pitchFamily="2" charset="-122"/>
            </a:endParaRPr>
          </a:p>
        </p:txBody>
      </p:sp>
      <p:sp>
        <p:nvSpPr>
          <p:cNvPr id="113765" name="Rectangle 101"/>
          <p:cNvSpPr/>
          <p:nvPr/>
        </p:nvSpPr>
        <p:spPr>
          <a:xfrm>
            <a:off x="6877050" y="6021388"/>
            <a:ext cx="1368425" cy="521970"/>
          </a:xfrm>
          <a:prstGeom prst="rect">
            <a:avLst/>
          </a:prstGeom>
          <a:noFill/>
          <a:ln w="9525">
            <a:noFill/>
          </a:ln>
        </p:spPr>
        <p:txBody>
          <a:bodyPr wrap="none" anchor="t" anchorCtr="0">
            <a:spAutoFit/>
          </a:bodyPr>
          <a:p>
            <a:r>
              <a:rPr lang="en-US" altLang="zh-CN" sz="2800" b="1" dirty="0">
                <a:solidFill>
                  <a:srgbClr val="FF0000"/>
                </a:solidFill>
                <a:latin typeface="Times New Roman" panose="02020603050405020304" pitchFamily="18" charset="0"/>
                <a:ea typeface="楷体_GB2312" pitchFamily="49" charset="-122"/>
              </a:rPr>
              <a:t>= </a:t>
            </a:r>
            <a:r>
              <a:rPr lang="en-US" altLang="zh-CN" sz="2800" b="1" i="1" dirty="0">
                <a:solidFill>
                  <a:srgbClr val="FF0000"/>
                </a:solidFill>
                <a:latin typeface="Times New Roman" panose="02020603050405020304" pitchFamily="18" charset="0"/>
                <a:ea typeface="楷体_GB2312" pitchFamily="49" charset="-122"/>
              </a:rPr>
              <a:t>I</a:t>
            </a:r>
            <a:r>
              <a:rPr lang="en-US" altLang="zh-CN" sz="2800" b="1" baseline="-25000" dirty="0">
                <a:solidFill>
                  <a:srgbClr val="FF0000"/>
                </a:solidFill>
                <a:latin typeface="Times New Roman" panose="02020603050405020304" pitchFamily="18" charset="0"/>
                <a:ea typeface="楷体_GB2312" pitchFamily="49" charset="-122"/>
              </a:rPr>
              <a:t>E</a:t>
            </a:r>
            <a:r>
              <a:rPr lang="en-US" altLang="zh-CN" sz="2800" b="1" dirty="0">
                <a:solidFill>
                  <a:srgbClr val="FF0000"/>
                </a:solidFill>
                <a:latin typeface="Times New Roman" panose="02020603050405020304" pitchFamily="18" charset="0"/>
                <a:ea typeface="楷体_GB2312" pitchFamily="49" charset="-122"/>
              </a:rPr>
              <a:t> - </a:t>
            </a:r>
            <a:r>
              <a:rPr lang="en-US" altLang="zh-CN" sz="2800" b="1" i="1" dirty="0">
                <a:solidFill>
                  <a:srgbClr val="FF0000"/>
                </a:solidFill>
                <a:latin typeface="Times New Roman" panose="02020603050405020304" pitchFamily="18" charset="0"/>
                <a:ea typeface="楷体_GB2312" pitchFamily="49" charset="-122"/>
              </a:rPr>
              <a:t>I</a:t>
            </a:r>
            <a:r>
              <a:rPr lang="en-US" altLang="zh-CN" sz="2800" b="1" baseline="-25000" dirty="0">
                <a:solidFill>
                  <a:srgbClr val="FF0000"/>
                </a:solidFill>
                <a:latin typeface="Times New Roman" panose="02020603050405020304" pitchFamily="18" charset="0"/>
                <a:ea typeface="楷体_GB2312" pitchFamily="49" charset="-122"/>
              </a:rPr>
              <a:t>C</a:t>
            </a:r>
            <a:endParaRPr lang="en-US" altLang="zh-CN" sz="2800" b="1" baseline="-25000" dirty="0">
              <a:solidFill>
                <a:srgbClr val="FF0000"/>
              </a:solidFill>
              <a:latin typeface="Times New Roman" panose="02020603050405020304" pitchFamily="18" charset="0"/>
              <a:ea typeface="楷体_GB2312" pitchFamily="49" charset="-122"/>
            </a:endParaRPr>
          </a:p>
        </p:txBody>
      </p:sp>
      <p:grpSp>
        <p:nvGrpSpPr>
          <p:cNvPr id="73729" name="Group 4"/>
          <p:cNvGrpSpPr/>
          <p:nvPr/>
        </p:nvGrpSpPr>
        <p:grpSpPr>
          <a:xfrm>
            <a:off x="0" y="200978"/>
            <a:ext cx="9144000" cy="922337"/>
            <a:chOff x="0" y="119"/>
            <a:chExt cx="5760" cy="581"/>
          </a:xfrm>
        </p:grpSpPr>
        <p:sp>
          <p:nvSpPr>
            <p:cNvPr id="65541" name="Text Box 5"/>
            <p:cNvSpPr txBox="1">
              <a:spLocks noChangeArrowheads="1"/>
            </p:cNvSpPr>
            <p:nvPr/>
          </p:nvSpPr>
          <p:spPr bwMode="auto">
            <a:xfrm>
              <a:off x="249" y="119"/>
              <a:ext cx="5184" cy="581"/>
            </a:xfrm>
            <a:prstGeom prst="rect">
              <a:avLst/>
            </a:prstGeom>
            <a:noFill/>
            <a:ln w="9525">
              <a:noFill/>
              <a:miter lim="800000"/>
            </a:ln>
            <a:effectLst/>
          </p:spPr>
          <p:txBody>
            <a:bodyPr anchor="ctr"/>
            <a:p>
              <a:pPr marR="0" defTabSz="914400">
                <a:spcBef>
                  <a:spcPct val="50000"/>
                </a:spcBef>
                <a:buClrTx/>
                <a:buSzTx/>
                <a:defRPr/>
              </a:pPr>
              <a:r>
                <a:rPr kumimoji="1" lang="en-US" altLang="zh-CN"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1.3.2  </a:t>
              </a:r>
              <a:r>
                <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rPr>
                <a:t>三极管的放大原理</a:t>
              </a:r>
              <a:endParaRPr kumimoji="1" lang="zh-CN" altLang="en-US" sz="3200" b="1"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黑体" panose="02010609060101010101" pitchFamily="2" charset="-122"/>
              </a:endParaRPr>
            </a:p>
          </p:txBody>
        </p:sp>
        <p:sp>
          <p:nvSpPr>
            <p:cNvPr id="73731" name="Line 6"/>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Sld>
  <p:clrMapOvr>
    <a:masterClrMapping/>
  </p:clrMapOvr>
  <p:transition>
    <p:random/>
    <p:sndAc>
      <p:stSnd>
        <p:snd r:embed="rId1"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p:cTn id="7" dur="500" fill="hold"/>
                                        <p:tgtEl>
                                          <p:spTgt spid="113668"/>
                                        </p:tgtEl>
                                        <p:attrNameLst>
                                          <p:attrName>ppt_x</p:attrName>
                                        </p:attrNameLst>
                                      </p:cBhvr>
                                      <p:tavLst>
                                        <p:tav tm="0">
                                          <p:val>
                                            <p:strVal val="0-#ppt_w/2"/>
                                          </p:val>
                                        </p:tav>
                                        <p:tav tm="100000">
                                          <p:val>
                                            <p:strVal val="#ppt_x"/>
                                          </p:val>
                                        </p:tav>
                                      </p:tavLst>
                                    </p:anim>
                                    <p:anim calcmode="lin" valueType="num">
                                      <p:cBhvr>
                                        <p:cTn id="8" dur="500" fill="hold"/>
                                        <p:tgtEl>
                                          <p:spTgt spid="1136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13702"/>
                                        </p:tgtEl>
                                        <p:attrNameLst>
                                          <p:attrName>style.visibility</p:attrName>
                                        </p:attrNameLst>
                                      </p:cBhvr>
                                      <p:to>
                                        <p:strVal val="visible"/>
                                      </p:to>
                                    </p:set>
                                    <p:animEffect transition="in" filter="wipe(left)">
                                      <p:cBhvr>
                                        <p:cTn id="22" dur="500"/>
                                        <p:tgtEl>
                                          <p:spTgt spid="113702"/>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113703"/>
                                        </p:tgtEl>
                                        <p:attrNameLst>
                                          <p:attrName>style.visibility</p:attrName>
                                        </p:attrNameLst>
                                      </p:cBhvr>
                                      <p:to>
                                        <p:strVal val="visible"/>
                                      </p:to>
                                    </p:set>
                                    <p:animEffect transition="in" filter="wipe(right)">
                                      <p:cBhvr>
                                        <p:cTn id="39" dur="500"/>
                                        <p:tgtEl>
                                          <p:spTgt spid="1137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13744"/>
                                        </p:tgtEl>
                                        <p:attrNameLst>
                                          <p:attrName>style.visibility</p:attrName>
                                        </p:attrNameLst>
                                      </p:cBhvr>
                                      <p:to>
                                        <p:strVal val="visible"/>
                                      </p:to>
                                    </p:set>
                                    <p:animEffect transition="in" filter="wipe(right)">
                                      <p:cBhvr>
                                        <p:cTn id="44" dur="500"/>
                                        <p:tgtEl>
                                          <p:spTgt spid="113744"/>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113745"/>
                                        </p:tgtEl>
                                        <p:attrNameLst>
                                          <p:attrName>style.visibility</p:attrName>
                                        </p:attrNameLst>
                                      </p:cBhvr>
                                      <p:to>
                                        <p:strVal val="visible"/>
                                      </p:to>
                                    </p:set>
                                    <p:animEffect transition="in" filter="wipe(right)">
                                      <p:cBhvr>
                                        <p:cTn id="48" dur="500"/>
                                        <p:tgtEl>
                                          <p:spTgt spid="1137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3746"/>
                                        </p:tgtEl>
                                        <p:attrNameLst>
                                          <p:attrName>style.visibility</p:attrName>
                                        </p:attrNameLst>
                                      </p:cBhvr>
                                      <p:to>
                                        <p:strVal val="visible"/>
                                      </p:to>
                                    </p:set>
                                    <p:animEffect transition="in" filter="wipe(left)">
                                      <p:cBhvr>
                                        <p:cTn id="53" dur="500"/>
                                        <p:tgtEl>
                                          <p:spTgt spid="1137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500"/>
                                        <p:tgtEl>
                                          <p:spTgt spid="5"/>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113763"/>
                                        </p:tgtEl>
                                        <p:attrNameLst>
                                          <p:attrName>style.visibility</p:attrName>
                                        </p:attrNameLst>
                                      </p:cBhvr>
                                      <p:to>
                                        <p:strVal val="visible"/>
                                      </p:to>
                                    </p:set>
                                    <p:animEffect transition="in" filter="wipe(left)">
                                      <p:cBhvr>
                                        <p:cTn id="70" dur="500"/>
                                        <p:tgtEl>
                                          <p:spTgt spid="11376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13708"/>
                                        </p:tgtEl>
                                        <p:attrNameLst>
                                          <p:attrName>style.visibility</p:attrName>
                                        </p:attrNameLst>
                                      </p:cBhvr>
                                      <p:to>
                                        <p:strVal val="visible"/>
                                      </p:to>
                                    </p:set>
                                    <p:animEffect transition="in" filter="wipe(left)">
                                      <p:cBhvr>
                                        <p:cTn id="83" dur="500"/>
                                        <p:tgtEl>
                                          <p:spTgt spid="1137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13709"/>
                                        </p:tgtEl>
                                        <p:attrNameLst>
                                          <p:attrName>style.visibility</p:attrName>
                                        </p:attrNameLst>
                                      </p:cBhvr>
                                      <p:to>
                                        <p:strVal val="visible"/>
                                      </p:to>
                                    </p:set>
                                    <p:animEffect transition="in" filter="wipe(left)">
                                      <p:cBhvr>
                                        <p:cTn id="88" dur="500"/>
                                        <p:tgtEl>
                                          <p:spTgt spid="113709"/>
                                        </p:tgtEl>
                                      </p:cBhvr>
                                    </p:animEffect>
                                  </p:childTnLst>
                                </p:cTn>
                              </p:par>
                            </p:childTnLst>
                          </p:cTn>
                        </p:par>
                        <p:par>
                          <p:cTn id="89" fill="hold">
                            <p:stCondLst>
                              <p:cond delay="500"/>
                            </p:stCondLst>
                            <p:childTnLst>
                              <p:par>
                                <p:cTn id="90" presetID="22" presetClass="entr" presetSubtype="2"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right)">
                                      <p:cBhvr>
                                        <p:cTn id="92" dur="500"/>
                                        <p:tgtEl>
                                          <p:spTgt spid="6"/>
                                        </p:tgtEl>
                                      </p:cBhvr>
                                    </p:animEffect>
                                  </p:childTnLst>
                                </p:cTn>
                              </p:par>
                            </p:childTnLst>
                          </p:cTn>
                        </p:par>
                        <p:par>
                          <p:cTn id="93" fill="hold">
                            <p:stCondLst>
                              <p:cond delay="1000"/>
                            </p:stCondLst>
                            <p:childTnLst>
                              <p:par>
                                <p:cTn id="94" presetID="22" presetClass="entr" presetSubtype="2"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right)">
                                      <p:cBhvr>
                                        <p:cTn id="96" dur="500"/>
                                        <p:tgtEl>
                                          <p:spTgt spid="11"/>
                                        </p:tgtEl>
                                      </p:cBhvr>
                                    </p:animEffect>
                                  </p:childTnLst>
                                </p:cTn>
                              </p:par>
                            </p:childTnLst>
                          </p:cTn>
                        </p:par>
                        <p:par>
                          <p:cTn id="97" fill="hold">
                            <p:stCondLst>
                              <p:cond delay="1500"/>
                            </p:stCondLst>
                            <p:childTnLst>
                              <p:par>
                                <p:cTn id="98" presetID="22" presetClass="entr" presetSubtype="2" fill="hold" grpId="0" nodeType="afterEffect">
                                  <p:stCondLst>
                                    <p:cond delay="0"/>
                                  </p:stCondLst>
                                  <p:childTnLst>
                                    <p:set>
                                      <p:cBhvr>
                                        <p:cTn id="99" dur="1" fill="hold">
                                          <p:stCondLst>
                                            <p:cond delay="0"/>
                                          </p:stCondLst>
                                        </p:cTn>
                                        <p:tgtEl>
                                          <p:spTgt spid="113713"/>
                                        </p:tgtEl>
                                        <p:attrNameLst>
                                          <p:attrName>style.visibility</p:attrName>
                                        </p:attrNameLst>
                                      </p:cBhvr>
                                      <p:to>
                                        <p:strVal val="visible"/>
                                      </p:to>
                                    </p:set>
                                    <p:animEffect transition="in" filter="wipe(right)">
                                      <p:cBhvr>
                                        <p:cTn id="100" dur="500"/>
                                        <p:tgtEl>
                                          <p:spTgt spid="1137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113747"/>
                                        </p:tgtEl>
                                        <p:attrNameLst>
                                          <p:attrName>style.visibility</p:attrName>
                                        </p:attrNameLst>
                                      </p:cBhvr>
                                      <p:to>
                                        <p:strVal val="visible"/>
                                      </p:to>
                                    </p:set>
                                    <p:animEffect transition="in" filter="wipe(right)">
                                      <p:cBhvr>
                                        <p:cTn id="105" dur="500"/>
                                        <p:tgtEl>
                                          <p:spTgt spid="113747"/>
                                        </p:tgtEl>
                                      </p:cBhvr>
                                    </p:animEffect>
                                  </p:childTnLst>
                                </p:cTn>
                              </p:par>
                            </p:childTnLst>
                          </p:cTn>
                        </p:par>
                        <p:par>
                          <p:cTn id="106" fill="hold">
                            <p:stCondLst>
                              <p:cond delay="500"/>
                            </p:stCondLst>
                            <p:childTnLst>
                              <p:par>
                                <p:cTn id="107" presetID="22" presetClass="entr" presetSubtype="2" fill="hold" grpId="0" nodeType="afterEffect">
                                  <p:stCondLst>
                                    <p:cond delay="0"/>
                                  </p:stCondLst>
                                  <p:childTnLst>
                                    <p:set>
                                      <p:cBhvr>
                                        <p:cTn id="108" dur="1" fill="hold">
                                          <p:stCondLst>
                                            <p:cond delay="0"/>
                                          </p:stCondLst>
                                        </p:cTn>
                                        <p:tgtEl>
                                          <p:spTgt spid="113748"/>
                                        </p:tgtEl>
                                        <p:attrNameLst>
                                          <p:attrName>style.visibility</p:attrName>
                                        </p:attrNameLst>
                                      </p:cBhvr>
                                      <p:to>
                                        <p:strVal val="visible"/>
                                      </p:to>
                                    </p:set>
                                    <p:animEffect transition="in" filter="wipe(right)">
                                      <p:cBhvr>
                                        <p:cTn id="109" dur="500"/>
                                        <p:tgtEl>
                                          <p:spTgt spid="113748"/>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3749"/>
                                        </p:tgtEl>
                                        <p:attrNameLst>
                                          <p:attrName>style.visibility</p:attrName>
                                        </p:attrNameLst>
                                      </p:cBhvr>
                                      <p:to>
                                        <p:strVal val="visible"/>
                                      </p:to>
                                    </p:set>
                                    <p:animEffect transition="in" filter="diamond(in)">
                                      <p:cBhvr>
                                        <p:cTn id="114" dur="500"/>
                                        <p:tgtEl>
                                          <p:spTgt spid="11374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113750"/>
                                        </p:tgtEl>
                                        <p:attrNameLst>
                                          <p:attrName>style.visibility</p:attrName>
                                        </p:attrNameLst>
                                      </p:cBhvr>
                                      <p:to>
                                        <p:strVal val="visible"/>
                                      </p:to>
                                    </p:set>
                                    <p:animEffect transition="in" filter="wipe(down)">
                                      <p:cBhvr>
                                        <p:cTn id="119" dur="500"/>
                                        <p:tgtEl>
                                          <p:spTgt spid="113750"/>
                                        </p:tgtEl>
                                      </p:cBhvr>
                                    </p:animEffect>
                                  </p:childTnLst>
                                </p:cTn>
                              </p:par>
                            </p:childTnLst>
                          </p:cTn>
                        </p:par>
                        <p:par>
                          <p:cTn id="120" fill="hold">
                            <p:stCondLst>
                              <p:cond delay="500"/>
                            </p:stCondLst>
                            <p:childTnLst>
                              <p:par>
                                <p:cTn id="121" presetID="22" presetClass="entr" presetSubtype="4" fill="hold" grpId="0" nodeType="afterEffect">
                                  <p:stCondLst>
                                    <p:cond delay="0"/>
                                  </p:stCondLst>
                                  <p:childTnLst>
                                    <p:set>
                                      <p:cBhvr>
                                        <p:cTn id="122" dur="1" fill="hold">
                                          <p:stCondLst>
                                            <p:cond delay="0"/>
                                          </p:stCondLst>
                                        </p:cTn>
                                        <p:tgtEl>
                                          <p:spTgt spid="113751"/>
                                        </p:tgtEl>
                                        <p:attrNameLst>
                                          <p:attrName>style.visibility</p:attrName>
                                        </p:attrNameLst>
                                      </p:cBhvr>
                                      <p:to>
                                        <p:strVal val="visible"/>
                                      </p:to>
                                    </p:set>
                                    <p:animEffect transition="in" filter="wipe(down)">
                                      <p:cBhvr>
                                        <p:cTn id="123" dur="500"/>
                                        <p:tgtEl>
                                          <p:spTgt spid="11375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13752"/>
                                        </p:tgtEl>
                                        <p:attrNameLst>
                                          <p:attrName>style.visibility</p:attrName>
                                        </p:attrNameLst>
                                      </p:cBhvr>
                                      <p:to>
                                        <p:strVal val="visible"/>
                                      </p:to>
                                    </p:set>
                                    <p:animEffect transition="in" filter="wipe(left)">
                                      <p:cBhvr>
                                        <p:cTn id="128" dur="500"/>
                                        <p:tgtEl>
                                          <p:spTgt spid="11375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13764"/>
                                        </p:tgtEl>
                                        <p:attrNameLst>
                                          <p:attrName>style.visibility</p:attrName>
                                        </p:attrNameLst>
                                      </p:cBhvr>
                                      <p:to>
                                        <p:strVal val="visible"/>
                                      </p:to>
                                    </p:set>
                                    <p:animEffect transition="in" filter="wipe(left)">
                                      <p:cBhvr>
                                        <p:cTn id="133" dur="500"/>
                                        <p:tgtEl>
                                          <p:spTgt spid="11376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13765"/>
                                        </p:tgtEl>
                                        <p:attrNameLst>
                                          <p:attrName>style.visibility</p:attrName>
                                        </p:attrNameLst>
                                      </p:cBhvr>
                                      <p:to>
                                        <p:strVal val="visible"/>
                                      </p:to>
                                    </p:set>
                                    <p:animEffect transition="in" filter="wipe(left)">
                                      <p:cBhvr>
                                        <p:cTn id="138" dur="500"/>
                                        <p:tgtEl>
                                          <p:spTgt spid="11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ldLvl="0" animBg="1"/>
      <p:bldP spid="113702" grpId="0"/>
      <p:bldP spid="113703" grpId="0"/>
      <p:bldP spid="113708" grpId="0"/>
      <p:bldP spid="113713" grpId="0"/>
      <p:bldP spid="113745" grpId="0"/>
      <p:bldP spid="113746" grpId="0"/>
      <p:bldP spid="113748" grpId="0"/>
      <p:bldP spid="113749" grpId="0"/>
      <p:bldP spid="113751" grpId="0"/>
      <p:bldP spid="113752" grpId="0"/>
      <p:bldP spid="113763" grpId="0"/>
      <p:bldP spid="113764" grpId="0"/>
      <p:bldP spid="11376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Text Box 2"/>
          <p:cNvSpPr txBox="1">
            <a:spLocks noChangeArrowheads="1"/>
          </p:cNvSpPr>
          <p:nvPr/>
        </p:nvSpPr>
        <p:spPr bwMode="auto">
          <a:xfrm>
            <a:off x="3779838" y="206058"/>
            <a:ext cx="1439863" cy="645160"/>
          </a:xfrm>
          <a:prstGeom prst="rect">
            <a:avLst/>
          </a:prstGeom>
          <a:noFill/>
          <a:ln w="38100">
            <a:solidFill>
              <a:schemeClr val="hlink"/>
            </a:solidFill>
            <a:miter lim="800000"/>
          </a:ln>
          <a:effectLst/>
        </p:spPr>
        <p:txBody>
          <a:bodyPr anchor="ctr">
            <a:spAutoFit/>
          </a:bodyPr>
          <a:lstStyle/>
          <a:p>
            <a:pPr marR="0" defTabSz="914400">
              <a:buClrTx/>
              <a:buSzTx/>
              <a:buFont typeface="Wingdings" panose="05000000000000000000" pitchFamily="2" charset="2"/>
              <a:defRPr/>
            </a:pPr>
            <a:r>
              <a:rPr kumimoji="1" lang="zh-CN" altLang="en-US" sz="3600" b="1"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结  论</a:t>
            </a:r>
            <a:endParaRPr kumimoji="1" lang="zh-CN" altLang="en-US" sz="3600" b="1"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5715" name="Text Box 3"/>
          <p:cNvSpPr txBox="1">
            <a:spLocks noChangeArrowheads="1"/>
          </p:cNvSpPr>
          <p:nvPr/>
        </p:nvSpPr>
        <p:spPr bwMode="auto">
          <a:xfrm>
            <a:off x="179388" y="2273460"/>
            <a:ext cx="9615488" cy="521970"/>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defRPr/>
            </a:pPr>
            <a:r>
              <a:rPr kumimoji="1" lang="en-US" altLang="zh-CN" sz="2800" b="1"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rPr>
              <a:t>2</a:t>
            </a:r>
            <a:r>
              <a:rPr kumimoji="1" lang="zh-CN" altLang="en-US" sz="2800" b="1"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rPr>
              <a:t>、放大作用要求三极管在制作时必须满足</a:t>
            </a:r>
            <a:r>
              <a:rPr kumimoji="1" lang="en-US" altLang="zh-CN" sz="2800" b="1"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rPr>
              <a:t>---</a:t>
            </a:r>
            <a:r>
              <a:rPr kumimoji="1" lang="zh-CN" altLang="en-US" sz="2800" b="1"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rPr>
              <a:t>内部条件</a:t>
            </a:r>
            <a:endParaRPr kumimoji="1" lang="zh-CN" altLang="en-US" sz="2800" b="1" kern="1200" cap="none" spc="0" normalizeH="0" baseline="0" noProof="0">
              <a:effectLst>
                <a:outerShdw blurRad="38100" dist="38100" dir="2700000" algn="tl">
                  <a:srgbClr val="C0C0C0"/>
                </a:outerShdw>
              </a:effectLst>
              <a:latin typeface="宋体" panose="02010600030101010101" pitchFamily="2" charset="-122"/>
              <a:ea typeface="宋体" panose="02010600030101010101" pitchFamily="2" charset="-122"/>
              <a:cs typeface="+mn-cs"/>
            </a:endParaRPr>
          </a:p>
        </p:txBody>
      </p:sp>
      <p:sp>
        <p:nvSpPr>
          <p:cNvPr id="115716" name="Text Box 4"/>
          <p:cNvSpPr txBox="1">
            <a:spLocks noChangeArrowheads="1"/>
          </p:cNvSpPr>
          <p:nvPr/>
        </p:nvSpPr>
        <p:spPr bwMode="auto">
          <a:xfrm>
            <a:off x="179388" y="832009"/>
            <a:ext cx="8424863" cy="1383665"/>
          </a:xfrm>
          <a:prstGeom prst="rect">
            <a:avLst/>
          </a:prstGeom>
          <a:noFill/>
          <a:ln w="38100">
            <a:noFill/>
            <a:miter lim="800000"/>
          </a:ln>
          <a:effectLst/>
        </p:spPr>
        <p:txBody>
          <a:bodyPr anchor="ctr">
            <a:spAutoFit/>
          </a:bodyPr>
          <a:p>
            <a:pPr>
              <a:buFont typeface="Wingdings" panose="05000000000000000000" pitchFamily="2" charset="2"/>
            </a:pPr>
            <a:r>
              <a:rPr lang="en-US" altLang="zh-CN" sz="2800" b="1" noProof="1" dirty="0">
                <a:effectLst>
                  <a:outerShdw blurRad="38100" dist="38100" dir="2700000">
                    <a:srgbClr val="C0C0C0"/>
                  </a:outerShdw>
                </a:effectLst>
                <a:latin typeface="Times New Roman" panose="02020603050405020304" pitchFamily="18" charset="0"/>
                <a:ea typeface="宋体" panose="02010600030101010101" pitchFamily="2" charset="-122"/>
                <a:cs typeface="+mn-cs"/>
              </a:rPr>
              <a:t>1</a:t>
            </a:r>
            <a:r>
              <a:rPr lang="zh-CN" altLang="en-US" sz="2800" b="1" noProof="1" dirty="0">
                <a:effectLst>
                  <a:outerShdw blurRad="38100" dist="38100" dir="2700000">
                    <a:srgbClr val="C0C0C0"/>
                  </a:outerShdw>
                </a:effectLst>
                <a:latin typeface="Times New Roman" panose="02020603050405020304" pitchFamily="18" charset="0"/>
                <a:ea typeface="宋体" panose="02010600030101010101" pitchFamily="2" charset="-122"/>
                <a:cs typeface="+mn-cs"/>
              </a:rPr>
              <a:t>、三极管具有放大作用</a:t>
            </a:r>
            <a:r>
              <a:rPr kumimoji="1" lang="zh-CN" altLang="en-US" sz="2800" b="1" noProof="0">
                <a:effectLst>
                  <a:outerShdw blurRad="38100" dist="38100" dir="2700000" algn="tl">
                    <a:srgbClr val="C0C0C0"/>
                  </a:outerShdw>
                </a:effectLst>
                <a:latin typeface="黑体" panose="02010609060101010101" pitchFamily="2" charset="-122"/>
                <a:ea typeface="黑体" panose="02010609060101010101" pitchFamily="2" charset="-122"/>
                <a:sym typeface="Symbol" panose="05050102010706020507" pitchFamily="18" charset="2"/>
              </a:rPr>
              <a:t>主要是依靠它的发射极电流能够通过基区传输，然后到达集电极而实现的。</a:t>
            </a:r>
            <a:r>
              <a:rPr lang="zh-CN" altLang="en-US" sz="2800" b="1" noProof="1" dirty="0">
                <a:effectLst>
                  <a:outerShdw blurRad="38100" dist="38100" dir="2700000">
                    <a:srgbClr val="C0C0C0"/>
                  </a:outerShdw>
                </a:effectLst>
                <a:latin typeface="Times New Roman" panose="02020603050405020304" pitchFamily="18" charset="0"/>
                <a:ea typeface="宋体" panose="02010600030101010101" pitchFamily="2" charset="-122"/>
                <a:cs typeface="+mn-cs"/>
              </a:rPr>
              <a:t>外部条件</a:t>
            </a:r>
            <a:r>
              <a:rPr lang="zh-CN" altLang="en-US" sz="2800" b="1" noProof="1" dirty="0">
                <a:solidFill>
                  <a:schemeClr val="accent2"/>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a:t>
            </a:r>
            <a:r>
              <a:rPr lang="zh-CN" altLang="en-US" sz="2800" b="1" noProof="1" dirty="0">
                <a:solidFill>
                  <a:srgbClr val="FF0000"/>
                </a:solidFill>
                <a:effectLst>
                  <a:outerShdw blurRad="38100" dist="38100" dir="2700000">
                    <a:srgbClr val="C0C0C0"/>
                  </a:outerShdw>
                </a:effectLst>
                <a:latin typeface="Times New Roman" panose="02020603050405020304" pitchFamily="18" charset="0"/>
                <a:ea typeface="楷体_GB2312" pitchFamily="49" charset="-122"/>
                <a:cs typeface="+mn-cs"/>
              </a:rPr>
              <a:t>发射结正偏，集电结反偏。</a:t>
            </a:r>
            <a:endParaRPr lang="zh-CN" altLang="en-US" sz="2800" b="1" noProof="1" dirty="0">
              <a:solidFill>
                <a:srgbClr val="FF0000"/>
              </a:solidFill>
              <a:effectLst>
                <a:outerShdw blurRad="38100" dist="38100" dir="2700000">
                  <a:srgbClr val="C0C0C0"/>
                </a:outerShdw>
              </a:effectLst>
              <a:latin typeface="Times New Roman" panose="02020603050405020304" pitchFamily="18" charset="0"/>
              <a:ea typeface="楷体_GB2312" pitchFamily="49" charset="-122"/>
            </a:endParaRPr>
          </a:p>
        </p:txBody>
      </p:sp>
      <p:sp>
        <p:nvSpPr>
          <p:cNvPr id="115717" name="Rectangle 5"/>
          <p:cNvSpPr>
            <a:spLocks noChangeArrowheads="1"/>
          </p:cNvSpPr>
          <p:nvPr/>
        </p:nvSpPr>
        <p:spPr bwMode="auto">
          <a:xfrm>
            <a:off x="107950" y="2780348"/>
            <a:ext cx="8610600" cy="1124585"/>
          </a:xfrm>
          <a:prstGeom prst="rect">
            <a:avLst/>
          </a:prstGeom>
          <a:noFill/>
          <a:ln w="25400">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Wingdings" panose="05000000000000000000" pitchFamily="2" charset="2"/>
              <a:buChar char="§"/>
              <a:defRPr/>
            </a:pPr>
            <a:r>
              <a:rPr kumimoji="1"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发射区掺杂浓度 </a:t>
            </a:r>
            <a:r>
              <a:rPr kumimoji="1" lang="en-US" altLang="zh-CN"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&gt;&gt; </a:t>
            </a:r>
            <a:r>
              <a:rPr kumimoji="1"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基区掺杂浓度 ：</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减少基区向发射区发射的多子，提高发射效率。</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5718" name="Rectangle 6"/>
          <p:cNvSpPr>
            <a:spLocks noChangeArrowheads="1"/>
          </p:cNvSpPr>
          <p:nvPr/>
        </p:nvSpPr>
        <p:spPr bwMode="auto">
          <a:xfrm>
            <a:off x="143510" y="4077335"/>
            <a:ext cx="8893175" cy="1124585"/>
          </a:xfrm>
          <a:prstGeom prst="rect">
            <a:avLst/>
          </a:prstGeom>
          <a:noFill/>
          <a:ln w="25400">
            <a:noFill/>
            <a:miter lim="800000"/>
          </a:ln>
          <a:effectLst/>
        </p:spPr>
        <p:txBody>
          <a:bodyPr>
            <a:spAutoFit/>
          </a:bodyPr>
          <a:lstStyle/>
          <a:p>
            <a:pPr marL="0" marR="0" lvl="0" indent="0" algn="just" defTabSz="914400" rtl="0" eaLnBrk="1" fontAlgn="base" latinLnBrk="0" hangingPunct="1">
              <a:lnSpc>
                <a:spcPct val="120000"/>
              </a:lnSpc>
              <a:spcBef>
                <a:spcPct val="0"/>
              </a:spcBef>
              <a:spcAft>
                <a:spcPct val="0"/>
              </a:spcAft>
              <a:buClrTx/>
              <a:buSzTx/>
              <a:buFont typeface="Wingdings" panose="05000000000000000000" pitchFamily="2" charset="2"/>
              <a:buChar char="§"/>
              <a:defRPr/>
            </a:pPr>
            <a:r>
              <a:rPr kumimoji="1" lang="en-US" altLang="zh-CN"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基区很薄：</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减少多子传输过程中在基区的复合机会，保证绝大部分载流子扩散到集电结边界</a:t>
            </a:r>
            <a:r>
              <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5719" name="Rectangle 7"/>
          <p:cNvSpPr>
            <a:spLocks noChangeArrowheads="1"/>
          </p:cNvSpPr>
          <p:nvPr/>
        </p:nvSpPr>
        <p:spPr bwMode="auto">
          <a:xfrm>
            <a:off x="143510" y="5444490"/>
            <a:ext cx="8739505" cy="1124585"/>
          </a:xfrm>
          <a:prstGeom prst="rect">
            <a:avLst/>
          </a:prstGeom>
          <a:noFill/>
          <a:ln w="25400">
            <a:noFill/>
            <a:miter lim="800000"/>
          </a:ln>
          <a:effectLst/>
        </p:spPr>
        <p:txBody>
          <a:bodyPr wrap="square">
            <a:spAutoFit/>
          </a:bodyPr>
          <a:lstStyle/>
          <a:p>
            <a:pPr marL="0" marR="0" lvl="0" indent="0" algn="just" defTabSz="914400" rtl="0" eaLnBrk="1" fontAlgn="base" latinLnBrk="0" hangingPunct="1">
              <a:lnSpc>
                <a:spcPct val="120000"/>
              </a:lnSpc>
              <a:spcBef>
                <a:spcPct val="0"/>
              </a:spcBef>
              <a:spcAft>
                <a:spcPct val="0"/>
              </a:spcAft>
              <a:buClrTx/>
              <a:buSzTx/>
              <a:buFont typeface="Wingdings" panose="05000000000000000000" pitchFamily="2" charset="2"/>
              <a:buChar char="§"/>
              <a:defRPr/>
            </a:pP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集电结面积大：</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保证扩散到集电结边界的载流子全部漂移到集电区，形成受控的集电极电流。</a:t>
            </a:r>
            <a:endParaRPr kumimoji="1" lang="zh-CN" altLang="en-US" sz="2800" b="1" i="0" u="none" strike="noStrike" kern="1200" cap="none" spc="0" normalizeH="0" baseline="0" noProof="0">
              <a:ln>
                <a:noFill/>
              </a:ln>
              <a:solidFill>
                <a:srgbClr val="008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p:cTn id="7" dur="500" fill="hold"/>
                                        <p:tgtEl>
                                          <p:spTgt spid="115716"/>
                                        </p:tgtEl>
                                        <p:attrNameLst>
                                          <p:attrName>ppt_x</p:attrName>
                                        </p:attrNameLst>
                                      </p:cBhvr>
                                      <p:tavLst>
                                        <p:tav tm="0">
                                          <p:val>
                                            <p:strVal val="0-#ppt_w/2"/>
                                          </p:val>
                                        </p:tav>
                                        <p:tav tm="100000">
                                          <p:val>
                                            <p:strVal val="#ppt_x"/>
                                          </p:val>
                                        </p:tav>
                                      </p:tavLst>
                                    </p:anim>
                                    <p:anim calcmode="lin" valueType="num">
                                      <p:cBhvr>
                                        <p:cTn id="8" dur="500" fill="hold"/>
                                        <p:tgtEl>
                                          <p:spTgt spid="1157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gtEl>
                                        <p:attrNameLst>
                                          <p:attrName>style.visibility</p:attrName>
                                        </p:attrNameLst>
                                      </p:cBhvr>
                                      <p:to>
                                        <p:strVal val="visible"/>
                                      </p:to>
                                    </p:set>
                                    <p:anim calcmode="lin" valueType="num">
                                      <p:cBhvr>
                                        <p:cTn id="13" dur="500" fill="hold"/>
                                        <p:tgtEl>
                                          <p:spTgt spid="115715"/>
                                        </p:tgtEl>
                                        <p:attrNameLst>
                                          <p:attrName>ppt_x</p:attrName>
                                        </p:attrNameLst>
                                      </p:cBhvr>
                                      <p:tavLst>
                                        <p:tav tm="0">
                                          <p:val>
                                            <p:strVal val="0-#ppt_w/2"/>
                                          </p:val>
                                        </p:tav>
                                        <p:tav tm="100000">
                                          <p:val>
                                            <p:strVal val="#ppt_x"/>
                                          </p:val>
                                        </p:tav>
                                      </p:tavLst>
                                    </p:anim>
                                    <p:anim calcmode="lin" valueType="num">
                                      <p:cBhvr>
                                        <p:cTn id="14" dur="500" fill="hold"/>
                                        <p:tgtEl>
                                          <p:spTgt spid="1157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5717"/>
                                        </p:tgtEl>
                                        <p:attrNameLst>
                                          <p:attrName>style.visibility</p:attrName>
                                        </p:attrNameLst>
                                      </p:cBhvr>
                                      <p:to>
                                        <p:strVal val="visible"/>
                                      </p:to>
                                    </p:set>
                                    <p:animEffect transition="in" filter="blinds(horizontal)">
                                      <p:cBhvr>
                                        <p:cTn id="19" dur="500"/>
                                        <p:tgtEl>
                                          <p:spTgt spid="1157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5718"/>
                                        </p:tgtEl>
                                        <p:attrNameLst>
                                          <p:attrName>style.visibility</p:attrName>
                                        </p:attrNameLst>
                                      </p:cBhvr>
                                      <p:to>
                                        <p:strVal val="visible"/>
                                      </p:to>
                                    </p:set>
                                    <p:animEffect transition="in" filter="blinds(horizontal)">
                                      <p:cBhvr>
                                        <p:cTn id="24" dur="500"/>
                                        <p:tgtEl>
                                          <p:spTgt spid="1157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5719"/>
                                        </p:tgtEl>
                                        <p:attrNameLst>
                                          <p:attrName>style.visibility</p:attrName>
                                        </p:attrNameLst>
                                      </p:cBhvr>
                                      <p:to>
                                        <p:strVal val="visible"/>
                                      </p:to>
                                    </p:set>
                                    <p:animEffect transition="in" filter="blinds(horizontal)">
                                      <p:cBhvr>
                                        <p:cTn id="29"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ldLvl="0" animBg="1"/>
      <p:bldP spid="115716" grpId="0" bldLvl="0" animBg="1"/>
      <p:bldP spid="115717" grpId="0" bldLvl="0" animBg="1"/>
      <p:bldP spid="115718" grpId="0" bldLvl="0" animBg="1"/>
      <p:bldP spid="115719"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Text Box 2"/>
          <p:cNvSpPr txBox="1">
            <a:spLocks noChangeArrowheads="1"/>
          </p:cNvSpPr>
          <p:nvPr/>
        </p:nvSpPr>
        <p:spPr bwMode="auto">
          <a:xfrm>
            <a:off x="69850" y="1552100"/>
            <a:ext cx="9074150" cy="521970"/>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defRPr/>
            </a:pPr>
            <a:r>
              <a:rPr kumimoji="1"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1"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、三极管三个电极电流满足节点方程：</a:t>
            </a:r>
            <a:r>
              <a:rPr kumimoji="1" lang="en-US" altLang="zh-CN" sz="2800" b="1" i="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a:t>
            </a:r>
            <a:r>
              <a:rPr kumimoji="1" lang="en-US" altLang="zh-CN" sz="28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a:t>
            </a:r>
            <a:r>
              <a:rPr kumimoji="1"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1" lang="en-US" altLang="zh-CN" sz="2800" b="1" i="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a:t>
            </a:r>
            <a:r>
              <a:rPr kumimoji="1" lang="en-US" altLang="zh-CN" sz="28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B</a:t>
            </a:r>
            <a:r>
              <a:rPr kumimoji="1"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1" lang="en-US" altLang="zh-CN" sz="2800" b="1" i="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a:t>
            </a:r>
            <a:r>
              <a:rPr kumimoji="1" lang="en-US" altLang="zh-CN" sz="28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a:t>
            </a:r>
            <a:endParaRPr kumimoji="1" lang="en-US" altLang="zh-CN" sz="28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6739" name="Text Box 3"/>
          <p:cNvSpPr txBox="1">
            <a:spLocks noChangeArrowheads="1"/>
          </p:cNvSpPr>
          <p:nvPr/>
        </p:nvSpPr>
        <p:spPr bwMode="auto">
          <a:xfrm>
            <a:off x="107950" y="2344262"/>
            <a:ext cx="6950075" cy="521970"/>
          </a:xfrm>
          <a:prstGeom prst="rect">
            <a:avLst/>
          </a:prstGeom>
          <a:noFill/>
          <a:ln w="38100">
            <a:noFill/>
            <a:miter lim="800000"/>
          </a:ln>
          <a:effectLst/>
        </p:spPr>
        <p:txBody>
          <a:bodyPr anchor="ctr">
            <a:spAutoFit/>
          </a:bodyPr>
          <a:lstStyle/>
          <a:p>
            <a:pPr marR="0" defTabSz="914400">
              <a:buClrTx/>
              <a:buSzTx/>
              <a:buFont typeface="Wingdings" panose="05000000000000000000" pitchFamily="2" charset="2"/>
              <a:defRPr/>
            </a:pPr>
            <a:r>
              <a:rPr kumimoji="1" lang="en-US" altLang="zh-CN"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a:t>
            </a:r>
            <a:r>
              <a:rPr kumimoji="1" lang="zh-CN" altLang="en-US" sz="28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、三极管具有正向受控作用</a:t>
            </a:r>
            <a:endParaRPr kumimoji="1" lang="zh-CN" altLang="en-US" sz="2800" b="1" kern="1200" cap="none" spc="0" normalizeH="0" baseline="-2500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6740" name="Rectangle 4"/>
          <p:cNvSpPr>
            <a:spLocks noChangeArrowheads="1"/>
          </p:cNvSpPr>
          <p:nvPr/>
        </p:nvSpPr>
        <p:spPr bwMode="auto">
          <a:xfrm>
            <a:off x="0" y="2993390"/>
            <a:ext cx="8853488" cy="1124585"/>
          </a:xfrm>
          <a:prstGeom prst="rect">
            <a:avLst/>
          </a:prstGeom>
          <a:noFill/>
          <a:ln w="25400">
            <a:noFill/>
            <a:miter lim="800000"/>
          </a:ln>
          <a:effectLst/>
        </p:spPr>
        <p:txBody>
          <a:bodyPr>
            <a:spAutoFit/>
          </a:bodyPr>
          <a:lstStyle/>
          <a:p>
            <a:pPr marL="0" marR="0" lvl="0" indent="0" algn="just" defTabSz="914400" rtl="0" eaLnBrk="1" fontAlgn="base" latinLnBrk="0" hangingPunct="1">
              <a:lnSpc>
                <a:spcPct val="120000"/>
              </a:lnSpc>
              <a:spcBef>
                <a:spcPct val="0"/>
              </a:spcBef>
              <a:spcAft>
                <a:spcPct val="0"/>
              </a:spcAft>
              <a:buClrTx/>
              <a:buSzTx/>
              <a:buFont typeface="Wingdings" panose="05000000000000000000" pitchFamily="2" charset="2"/>
              <a:buNone/>
              <a:defRPr/>
            </a:pPr>
            <a:r>
              <a:rPr kumimoji="1" lang="zh-CN" altLang="en-US"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三极管输出的集电极电流 </a:t>
            </a:r>
            <a:r>
              <a:rPr kumimoji="1" lang="en-US" altLang="zh-CN" sz="2800" b="1" i="1"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800" b="1" i="0" u="none" strike="noStrike" kern="1200" cap="none" spc="0" normalizeH="0" baseline="-3000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 </a:t>
            </a:r>
            <a:r>
              <a:rPr kumimoji="1" lang="zh-CN" altLang="en-US"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，主要受正向发射结电压 </a:t>
            </a:r>
            <a:r>
              <a:rPr kumimoji="1" lang="en-US" altLang="zh-CN" sz="2800" b="1" i="1"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3000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BE</a:t>
            </a:r>
            <a:r>
              <a:rPr kumimoji="1" lang="en-US" altLang="zh-CN"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的控制，而与反向集电结电压 </a:t>
            </a:r>
            <a:r>
              <a:rPr kumimoji="1" lang="en-US" altLang="zh-CN" sz="2800" b="1" i="1"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3000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CE</a:t>
            </a:r>
            <a:r>
              <a:rPr kumimoji="1" lang="en-US" altLang="zh-CN"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近似无关。 </a:t>
            </a:r>
            <a:endParaRPr kumimoji="1" lang="zh-CN" altLang="en-US" sz="2800" b="1" i="0" u="none" strike="noStrike" kern="1200" cap="none" spc="0" normalizeH="0" baseline="0" noProof="0">
              <a:ln>
                <a:noFill/>
              </a:ln>
              <a:solidFill>
                <a:srgbClr val="000066"/>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5714" name="Text Box 2"/>
          <p:cNvSpPr txBox="1">
            <a:spLocks noChangeArrowheads="1"/>
          </p:cNvSpPr>
          <p:nvPr/>
        </p:nvSpPr>
        <p:spPr bwMode="auto">
          <a:xfrm>
            <a:off x="3779838" y="206058"/>
            <a:ext cx="1439863" cy="645160"/>
          </a:xfrm>
          <a:prstGeom prst="rect">
            <a:avLst/>
          </a:prstGeom>
          <a:noFill/>
          <a:ln w="38100">
            <a:solidFill>
              <a:schemeClr val="hlink"/>
            </a:solidFill>
            <a:miter lim="800000"/>
          </a:ln>
          <a:effectLst/>
        </p:spPr>
        <p:txBody>
          <a:bodyPr anchor="ctr">
            <a:spAutoFit/>
          </a:bodyPr>
          <a:p>
            <a:pPr marR="0" defTabSz="914400">
              <a:buClrTx/>
              <a:buSzTx/>
              <a:buFont typeface="Wingdings" panose="05000000000000000000" pitchFamily="2" charset="2"/>
              <a:defRPr/>
            </a:pPr>
            <a:r>
              <a:rPr kumimoji="1" lang="zh-CN" altLang="en-US" sz="3600" b="1"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结  论</a:t>
            </a:r>
            <a:endParaRPr kumimoji="1" lang="zh-CN" altLang="en-US" sz="3600" b="1" kern="1200" cap="none" spc="0" normalizeH="0" baseline="0" noProof="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p:cTn id="7" dur="500" fill="hold"/>
                                        <p:tgtEl>
                                          <p:spTgt spid="116739"/>
                                        </p:tgtEl>
                                        <p:attrNameLst>
                                          <p:attrName>ppt_x</p:attrName>
                                        </p:attrNameLst>
                                      </p:cBhvr>
                                      <p:tavLst>
                                        <p:tav tm="0">
                                          <p:val>
                                            <p:strVal val="0-#ppt_w/2"/>
                                          </p:val>
                                        </p:tav>
                                        <p:tav tm="100000">
                                          <p:val>
                                            <p:strVal val="#ppt_x"/>
                                          </p:val>
                                        </p:tav>
                                      </p:tavLst>
                                    </p:anim>
                                    <p:anim calcmode="lin" valueType="num">
                                      <p:cBhvr>
                                        <p:cTn id="8" dur="500" fill="hold"/>
                                        <p:tgtEl>
                                          <p:spTgt spid="1167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6740"/>
                                        </p:tgtEl>
                                        <p:attrNameLst>
                                          <p:attrName>style.visibility</p:attrName>
                                        </p:attrNameLst>
                                      </p:cBhvr>
                                      <p:to>
                                        <p:strVal val="visible"/>
                                      </p:to>
                                    </p:set>
                                    <p:animEffect transition="in" filter="blinds(horizontal)">
                                      <p:cBhvr>
                                        <p:cTn id="13"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ldLvl="0" animBg="1"/>
      <p:bldP spid="11674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一、电子技术及其发展</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10243" name="图片 10242" descr="3"/>
          <p:cNvPicPr>
            <a:picLocks noChangeAspect="1"/>
          </p:cNvPicPr>
          <p:nvPr/>
        </p:nvPicPr>
        <p:blipFill>
          <a:blip r:embed="rId1"/>
          <a:stretch>
            <a:fillRect/>
          </a:stretch>
        </p:blipFill>
        <p:spPr>
          <a:xfrm>
            <a:off x="827405" y="3716973"/>
            <a:ext cx="7561263" cy="3143250"/>
          </a:xfrm>
          <a:prstGeom prst="rect">
            <a:avLst/>
          </a:prstGeom>
          <a:noFill/>
          <a:ln w="9525">
            <a:noFill/>
          </a:ln>
        </p:spPr>
      </p:pic>
      <p:sp>
        <p:nvSpPr>
          <p:cNvPr id="10244" name="矩形 10243"/>
          <p:cNvSpPr/>
          <p:nvPr/>
        </p:nvSpPr>
        <p:spPr>
          <a:xfrm>
            <a:off x="179388" y="1265238"/>
            <a:ext cx="5695950" cy="519112"/>
          </a:xfrm>
          <a:prstGeom prst="rect">
            <a:avLst/>
          </a:prstGeom>
          <a:noFill/>
          <a:ln w="9525">
            <a:noFill/>
          </a:ln>
        </p:spPr>
        <p:txBody>
          <a:bodyPr wrap="none" anchor="t" anchorCtr="0">
            <a:spAutoFit/>
          </a:bodyPr>
          <a:p>
            <a:pPr eaLnBrk="0" hangingPunct="0"/>
            <a:r>
              <a:rPr lang="en-US" altLang="zh-CN" sz="2800">
                <a:solidFill>
                  <a:srgbClr val="000066"/>
                </a:solidFill>
                <a:latin typeface="黑体" panose="02010609060101010101" pitchFamily="2" charset="-122"/>
                <a:ea typeface="黑体" panose="02010609060101010101" pitchFamily="2" charset="-122"/>
              </a:rPr>
              <a:t>3</a:t>
            </a:r>
            <a:r>
              <a:rPr lang="zh-CN" altLang="en-US" sz="2800">
                <a:solidFill>
                  <a:srgbClr val="000066"/>
                </a:solidFill>
                <a:latin typeface="黑体" panose="02010609060101010101" pitchFamily="2" charset="-122"/>
                <a:ea typeface="黑体" panose="02010609060101010101" pitchFamily="2" charset="-122"/>
              </a:rPr>
              <a:t>．第三代电子器件</a:t>
            </a:r>
            <a:r>
              <a:rPr lang="en-US" altLang="zh-CN" sz="2800">
                <a:solidFill>
                  <a:srgbClr val="000066"/>
                </a:solidFill>
                <a:latin typeface="Times New Roman" panose="02020603050405020304" pitchFamily="18" charset="0"/>
                <a:ea typeface="黑体" panose="02010609060101010101" pitchFamily="2" charset="-122"/>
              </a:rPr>
              <a:t>——</a:t>
            </a:r>
            <a:r>
              <a:rPr lang="zh-CN" altLang="en-US" sz="2800">
                <a:solidFill>
                  <a:srgbClr val="000066"/>
                </a:solidFill>
                <a:latin typeface="黑体" panose="02010609060101010101" pitchFamily="2" charset="-122"/>
                <a:ea typeface="黑体" panose="02010609060101010101" pitchFamily="2" charset="-122"/>
              </a:rPr>
              <a:t>集成电路</a:t>
            </a:r>
            <a:r>
              <a:rPr lang="en-US" altLang="zh-CN" sz="2800">
                <a:solidFill>
                  <a:srgbClr val="000066"/>
                </a:solidFill>
                <a:latin typeface="黑体" panose="02010609060101010101" pitchFamily="2" charset="-122"/>
                <a:ea typeface="黑体" panose="02010609060101010101" pitchFamily="2" charset="-122"/>
              </a:rPr>
              <a:t>IC</a:t>
            </a:r>
            <a:endParaRPr lang="en-US" altLang="zh-CN" sz="2800">
              <a:solidFill>
                <a:srgbClr val="000066"/>
              </a:solidFill>
              <a:latin typeface="黑体" panose="02010609060101010101" pitchFamily="2" charset="-122"/>
              <a:ea typeface="黑体" panose="02010609060101010101" pitchFamily="2" charset="-122"/>
            </a:endParaRPr>
          </a:p>
        </p:txBody>
      </p:sp>
      <p:sp>
        <p:nvSpPr>
          <p:cNvPr id="5" name="文本框 4"/>
          <p:cNvSpPr txBox="1"/>
          <p:nvPr/>
        </p:nvSpPr>
        <p:spPr>
          <a:xfrm>
            <a:off x="899795" y="1812925"/>
            <a:ext cx="7411085" cy="1899285"/>
          </a:xfrm>
          <a:prstGeom prst="rect">
            <a:avLst/>
          </a:prstGeom>
          <a:noFill/>
        </p:spPr>
        <p:txBody>
          <a:bodyPr wrap="square" rtlCol="0" anchor="t">
            <a:spAutoFit/>
          </a:bodyPr>
          <a:p>
            <a:pPr algn="just">
              <a:lnSpc>
                <a:spcPct val="115000"/>
              </a:lnSpc>
              <a:spcBef>
                <a:spcPct val="15000"/>
              </a:spcBef>
              <a:buClr>
                <a:srgbClr val="0000FF"/>
              </a:buClr>
              <a:buFont typeface="Wingdings" panose="05000000000000000000" pitchFamily="2" charset="2"/>
              <a:buChar char="§"/>
            </a:pPr>
            <a:r>
              <a:rPr lang="en-US" altLang="zh-CN" sz="2400" b="1">
                <a:latin typeface="幼圆" panose="02010509060101010101" pitchFamily="49" charset="-122"/>
                <a:ea typeface="幼圆" panose="02010509060101010101" pitchFamily="49" charset="-122"/>
                <a:sym typeface="+mn-ea"/>
              </a:rPr>
              <a:t>1958</a:t>
            </a:r>
            <a:r>
              <a:rPr lang="zh-CN" altLang="en-US" sz="2400" b="1">
                <a:latin typeface="幼圆" panose="02010509060101010101" pitchFamily="49" charset="-122"/>
                <a:ea typeface="幼圆" panose="02010509060101010101" pitchFamily="49" charset="-122"/>
                <a:sym typeface="+mn-ea"/>
              </a:rPr>
              <a:t>年诞生</a:t>
            </a:r>
            <a:endParaRPr lang="zh-CN" altLang="en-US" sz="2400" b="1">
              <a:latin typeface="幼圆" panose="02010509060101010101" pitchFamily="49" charset="-122"/>
              <a:ea typeface="幼圆" panose="02010509060101010101" pitchFamily="49" charset="-122"/>
            </a:endParaRPr>
          </a:p>
          <a:p>
            <a:pPr algn="just">
              <a:lnSpc>
                <a:spcPct val="115000"/>
              </a:lnSpc>
              <a:spcBef>
                <a:spcPct val="15000"/>
              </a:spcBef>
              <a:buClr>
                <a:srgbClr val="0000FF"/>
              </a:buClr>
              <a:buFont typeface="Wingdings" panose="05000000000000000000" pitchFamily="2" charset="2"/>
              <a:buChar char="§"/>
            </a:pPr>
            <a:r>
              <a:rPr lang="zh-CN" altLang="en-US" sz="2400" b="1">
                <a:latin typeface="幼圆" panose="02010509060101010101" pitchFamily="49" charset="-122"/>
                <a:ea typeface="幼圆" panose="02010509060101010101" pitchFamily="49" charset="-122"/>
                <a:sym typeface="+mn-ea"/>
              </a:rPr>
              <a:t>把组成电路的元器件和连线一起做在一块硅片上，实现电路的微型化</a:t>
            </a:r>
            <a:endParaRPr lang="zh-CN" altLang="en-US" sz="2400" b="1">
              <a:latin typeface="幼圆" panose="02010509060101010101" pitchFamily="49" charset="-122"/>
              <a:ea typeface="幼圆" panose="02010509060101010101" pitchFamily="49" charset="-122"/>
            </a:endParaRPr>
          </a:p>
          <a:p>
            <a:pPr algn="just">
              <a:lnSpc>
                <a:spcPct val="115000"/>
              </a:lnSpc>
              <a:spcBef>
                <a:spcPct val="15000"/>
              </a:spcBef>
              <a:buClr>
                <a:srgbClr val="0000FF"/>
              </a:buClr>
              <a:buFont typeface="Wingdings" panose="05000000000000000000" pitchFamily="2" charset="2"/>
              <a:buChar char="§"/>
            </a:pPr>
            <a:r>
              <a:rPr lang="zh-CN" altLang="en-US" sz="2400" b="1">
                <a:latin typeface="幼圆" panose="02010509060101010101" pitchFamily="49" charset="-122"/>
                <a:ea typeface="幼圆" panose="02010509060101010101" pitchFamily="49" charset="-122"/>
                <a:sym typeface="+mn-ea"/>
              </a:rPr>
              <a:t>体积和功耗都很小 ，功能强</a:t>
            </a:r>
            <a:endParaRPr lang="zh-CN" altLang="en-US" sz="2400" dirty="0" smtClean="0">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5"/>
          <p:cNvGrpSpPr/>
          <p:nvPr/>
        </p:nvGrpSpPr>
        <p:grpSpPr>
          <a:xfrm>
            <a:off x="539750" y="4076700"/>
            <a:ext cx="7916863" cy="1981200"/>
            <a:chOff x="480" y="2736"/>
            <a:chExt cx="4987" cy="1248"/>
          </a:xfrm>
        </p:grpSpPr>
        <p:grpSp>
          <p:nvGrpSpPr>
            <p:cNvPr id="79874" name="Group 6"/>
            <p:cNvGrpSpPr/>
            <p:nvPr/>
          </p:nvGrpSpPr>
          <p:grpSpPr>
            <a:xfrm>
              <a:off x="768" y="2784"/>
              <a:ext cx="4416" cy="1200"/>
              <a:chOff x="768" y="2784"/>
              <a:chExt cx="4416" cy="1200"/>
            </a:xfrm>
          </p:grpSpPr>
          <p:sp>
            <p:nvSpPr>
              <p:cNvPr id="79875" name="Oval 7"/>
              <p:cNvSpPr/>
              <p:nvPr/>
            </p:nvSpPr>
            <p:spPr>
              <a:xfrm>
                <a:off x="1872" y="3504"/>
                <a:ext cx="192" cy="192"/>
              </a:xfrm>
              <a:prstGeom prst="ellipse">
                <a:avLst/>
              </a:prstGeom>
              <a:solidFill>
                <a:srgbClr val="CCFFFF"/>
              </a:solid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76" name="Oval 8"/>
              <p:cNvSpPr/>
              <p:nvPr/>
            </p:nvSpPr>
            <p:spPr>
              <a:xfrm>
                <a:off x="1344" y="3504"/>
                <a:ext cx="192" cy="192"/>
              </a:xfrm>
              <a:prstGeom prst="ellipse">
                <a:avLst/>
              </a:prstGeom>
              <a:solidFill>
                <a:srgbClr val="CCFFFF"/>
              </a:solid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77" name="Text Box 9"/>
              <p:cNvSpPr txBox="1"/>
              <p:nvPr/>
            </p:nvSpPr>
            <p:spPr>
              <a:xfrm>
                <a:off x="1296" y="3696"/>
                <a:ext cx="480"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楷体_GB2312" pitchFamily="49" charset="-122"/>
                  </a:rPr>
                  <a:t>V</a:t>
                </a:r>
                <a:r>
                  <a:rPr lang="en-US" altLang="zh-CN" sz="2400" b="1" baseline="-25000" dirty="0">
                    <a:solidFill>
                      <a:srgbClr val="FF0000"/>
                    </a:solidFill>
                    <a:latin typeface="Times New Roman" panose="02020603050405020304" pitchFamily="18" charset="0"/>
                    <a:ea typeface="楷体_GB2312" pitchFamily="49" charset="-122"/>
                  </a:rPr>
                  <a:t>1</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878" name="Line 10"/>
              <p:cNvSpPr/>
              <p:nvPr/>
            </p:nvSpPr>
            <p:spPr>
              <a:xfrm flipH="1">
                <a:off x="768" y="3024"/>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879" name="Line 11"/>
              <p:cNvSpPr/>
              <p:nvPr/>
            </p:nvSpPr>
            <p:spPr>
              <a:xfrm>
                <a:off x="768" y="3024"/>
                <a:ext cx="0" cy="57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80" name="Line 12"/>
              <p:cNvSpPr/>
              <p:nvPr/>
            </p:nvSpPr>
            <p:spPr>
              <a:xfrm>
                <a:off x="768" y="3600"/>
                <a:ext cx="1824"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81" name="Line 13"/>
              <p:cNvSpPr/>
              <p:nvPr/>
            </p:nvSpPr>
            <p:spPr>
              <a:xfrm flipH="1">
                <a:off x="2352" y="3024"/>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882" name="Line 14"/>
              <p:cNvSpPr/>
              <p:nvPr/>
            </p:nvSpPr>
            <p:spPr>
              <a:xfrm>
                <a:off x="2592" y="3024"/>
                <a:ext cx="0" cy="57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83" name="Line 15"/>
              <p:cNvSpPr/>
              <p:nvPr/>
            </p:nvSpPr>
            <p:spPr>
              <a:xfrm>
                <a:off x="1728" y="3264"/>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84" name="Rectangle 16"/>
              <p:cNvSpPr/>
              <p:nvPr/>
            </p:nvSpPr>
            <p:spPr>
              <a:xfrm>
                <a:off x="912" y="3552"/>
                <a:ext cx="240" cy="96"/>
              </a:xfrm>
              <a:prstGeom prst="rect">
                <a:avLst/>
              </a:prstGeom>
              <a:solidFill>
                <a:srgbClr val="CCFFFF"/>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85" name="Rectangle 17"/>
              <p:cNvSpPr/>
              <p:nvPr/>
            </p:nvSpPr>
            <p:spPr>
              <a:xfrm>
                <a:off x="2256" y="3552"/>
                <a:ext cx="240" cy="96"/>
              </a:xfrm>
              <a:prstGeom prst="rect">
                <a:avLst/>
              </a:prstGeom>
              <a:solidFill>
                <a:srgbClr val="CCFFFF"/>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86" name="Oval 18"/>
              <p:cNvSpPr/>
              <p:nvPr/>
            </p:nvSpPr>
            <p:spPr>
              <a:xfrm>
                <a:off x="4512" y="3504"/>
                <a:ext cx="192" cy="192"/>
              </a:xfrm>
              <a:prstGeom prst="ellipse">
                <a:avLst/>
              </a:prstGeom>
              <a:solidFill>
                <a:srgbClr val="CCFFFF"/>
              </a:solid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87" name="Oval 19"/>
              <p:cNvSpPr/>
              <p:nvPr/>
            </p:nvSpPr>
            <p:spPr>
              <a:xfrm>
                <a:off x="3984" y="3504"/>
                <a:ext cx="192" cy="192"/>
              </a:xfrm>
              <a:prstGeom prst="ellipse">
                <a:avLst/>
              </a:prstGeom>
              <a:solidFill>
                <a:srgbClr val="CCFFFF"/>
              </a:solid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88" name="Line 20"/>
              <p:cNvSpPr/>
              <p:nvPr/>
            </p:nvSpPr>
            <p:spPr>
              <a:xfrm flipH="1">
                <a:off x="3360" y="3024"/>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grpSp>
            <p:nvGrpSpPr>
              <p:cNvPr id="79889" name="Group 21"/>
              <p:cNvGrpSpPr/>
              <p:nvPr/>
            </p:nvGrpSpPr>
            <p:grpSpPr>
              <a:xfrm>
                <a:off x="3600" y="2784"/>
                <a:ext cx="1344" cy="480"/>
                <a:chOff x="1248" y="2784"/>
                <a:chExt cx="1344" cy="480"/>
              </a:xfrm>
            </p:grpSpPr>
            <p:sp>
              <p:nvSpPr>
                <p:cNvPr id="79890" name="Rectangle 22"/>
                <p:cNvSpPr/>
                <p:nvPr/>
              </p:nvSpPr>
              <p:spPr>
                <a:xfrm>
                  <a:off x="1248" y="2832"/>
                  <a:ext cx="1344" cy="432"/>
                </a:xfrm>
                <a:prstGeom prst="rect">
                  <a:avLst/>
                </a:prstGeom>
                <a:solidFill>
                  <a:srgbClr val="FFCCFF"/>
                </a:solidFill>
                <a:ln w="25400" cap="flat" cmpd="sng">
                  <a:solidFill>
                    <a:schemeClr val="tx1"/>
                  </a:solidFill>
                  <a:prstDash val="solid"/>
                  <a:miter/>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891" name="Line 23"/>
                <p:cNvSpPr/>
                <p:nvPr/>
              </p:nvSpPr>
              <p:spPr>
                <a:xfrm>
                  <a:off x="1728" y="2832"/>
                  <a:ext cx="0" cy="432"/>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892" name="Text Box 24"/>
                <p:cNvSpPr txBox="1"/>
                <p:nvPr/>
              </p:nvSpPr>
              <p:spPr>
                <a:xfrm>
                  <a:off x="1728" y="2880"/>
                  <a:ext cx="432"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N</a:t>
                  </a:r>
                  <a:endParaRPr lang="en-US" altLang="zh-CN" sz="2400" b="1" dirty="0">
                    <a:latin typeface="Times New Roman" panose="02020603050405020304" pitchFamily="18" charset="0"/>
                    <a:ea typeface="宋体" panose="02010600030101010101" pitchFamily="2" charset="-122"/>
                  </a:endParaRPr>
                </a:p>
              </p:txBody>
            </p:sp>
            <p:sp>
              <p:nvSpPr>
                <p:cNvPr id="79893" name="Text Box 25"/>
                <p:cNvSpPr txBox="1"/>
                <p:nvPr/>
              </p:nvSpPr>
              <p:spPr>
                <a:xfrm>
                  <a:off x="2160" y="2880"/>
                  <a:ext cx="432"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P</a:t>
                  </a:r>
                  <a:endParaRPr lang="en-US" altLang="zh-CN" sz="2400" b="1" dirty="0">
                    <a:latin typeface="Times New Roman" panose="02020603050405020304" pitchFamily="18" charset="0"/>
                    <a:ea typeface="宋体" panose="02010600030101010101" pitchFamily="2" charset="-122"/>
                  </a:endParaRPr>
                </a:p>
              </p:txBody>
            </p:sp>
            <p:sp>
              <p:nvSpPr>
                <p:cNvPr id="79894" name="Line 26"/>
                <p:cNvSpPr/>
                <p:nvPr/>
              </p:nvSpPr>
              <p:spPr>
                <a:xfrm>
                  <a:off x="2160" y="2832"/>
                  <a:ext cx="0" cy="43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95" name="Text Box 27"/>
                <p:cNvSpPr txBox="1"/>
                <p:nvPr/>
              </p:nvSpPr>
              <p:spPr>
                <a:xfrm>
                  <a:off x="1248" y="2880"/>
                  <a:ext cx="432"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P</a:t>
                  </a:r>
                  <a:endParaRPr lang="en-US" altLang="zh-CN" sz="2400" b="1" dirty="0">
                    <a:latin typeface="Times New Roman" panose="02020603050405020304" pitchFamily="18" charset="0"/>
                    <a:ea typeface="宋体" panose="02010600030101010101" pitchFamily="2" charset="-122"/>
                  </a:endParaRPr>
                </a:p>
              </p:txBody>
            </p:sp>
            <p:sp>
              <p:nvSpPr>
                <p:cNvPr id="79896" name="Text Box 28"/>
                <p:cNvSpPr txBox="1"/>
                <p:nvPr/>
              </p:nvSpPr>
              <p:spPr>
                <a:xfrm>
                  <a:off x="1488" y="2784"/>
                  <a:ext cx="288"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a:t>
                  </a:r>
                  <a:endParaRPr lang="en-US" altLang="zh-CN" sz="2400" b="1" dirty="0">
                    <a:latin typeface="Times New Roman" panose="02020603050405020304" pitchFamily="18" charset="0"/>
                    <a:ea typeface="宋体" panose="02010600030101010101" pitchFamily="2" charset="-122"/>
                  </a:endParaRPr>
                </a:p>
              </p:txBody>
            </p:sp>
          </p:grpSp>
          <p:sp>
            <p:nvSpPr>
              <p:cNvPr id="79897" name="Line 29"/>
              <p:cNvSpPr/>
              <p:nvPr/>
            </p:nvSpPr>
            <p:spPr>
              <a:xfrm>
                <a:off x="3360" y="3024"/>
                <a:ext cx="0" cy="57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98" name="Line 30"/>
              <p:cNvSpPr/>
              <p:nvPr/>
            </p:nvSpPr>
            <p:spPr>
              <a:xfrm>
                <a:off x="3360" y="3600"/>
                <a:ext cx="1824"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899" name="Line 31"/>
              <p:cNvSpPr/>
              <p:nvPr/>
            </p:nvSpPr>
            <p:spPr>
              <a:xfrm flipH="1">
                <a:off x="4944" y="3024"/>
                <a:ext cx="240"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00" name="Line 32"/>
              <p:cNvSpPr/>
              <p:nvPr/>
            </p:nvSpPr>
            <p:spPr>
              <a:xfrm>
                <a:off x="5184" y="3024"/>
                <a:ext cx="0" cy="57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01" name="Line 33"/>
              <p:cNvSpPr/>
              <p:nvPr/>
            </p:nvSpPr>
            <p:spPr>
              <a:xfrm>
                <a:off x="4320" y="3264"/>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02" name="Rectangle 34"/>
              <p:cNvSpPr/>
              <p:nvPr/>
            </p:nvSpPr>
            <p:spPr>
              <a:xfrm>
                <a:off x="3504" y="3552"/>
                <a:ext cx="240" cy="96"/>
              </a:xfrm>
              <a:prstGeom prst="rect">
                <a:avLst/>
              </a:prstGeom>
              <a:solidFill>
                <a:srgbClr val="CCFFFF"/>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03" name="Rectangle 35"/>
              <p:cNvSpPr/>
              <p:nvPr/>
            </p:nvSpPr>
            <p:spPr>
              <a:xfrm>
                <a:off x="4848" y="3552"/>
                <a:ext cx="240" cy="96"/>
              </a:xfrm>
              <a:prstGeom prst="rect">
                <a:avLst/>
              </a:prstGeom>
              <a:solidFill>
                <a:srgbClr val="CCFFFF"/>
              </a:solidFill>
              <a:ln w="25400"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79904" name="Group 36"/>
              <p:cNvGrpSpPr/>
              <p:nvPr/>
            </p:nvGrpSpPr>
            <p:grpSpPr>
              <a:xfrm>
                <a:off x="1008" y="2784"/>
                <a:ext cx="1344" cy="480"/>
                <a:chOff x="1200" y="1488"/>
                <a:chExt cx="1344" cy="480"/>
              </a:xfrm>
            </p:grpSpPr>
            <p:sp>
              <p:nvSpPr>
                <p:cNvPr id="79905" name="Rectangle 37"/>
                <p:cNvSpPr/>
                <p:nvPr/>
              </p:nvSpPr>
              <p:spPr>
                <a:xfrm>
                  <a:off x="1200" y="1536"/>
                  <a:ext cx="1344" cy="432"/>
                </a:xfrm>
                <a:prstGeom prst="rect">
                  <a:avLst/>
                </a:prstGeom>
                <a:solidFill>
                  <a:srgbClr val="FFFFCC"/>
                </a:solidFill>
                <a:ln w="25400" cap="flat" cmpd="sng">
                  <a:solidFill>
                    <a:schemeClr val="tx1"/>
                  </a:solidFill>
                  <a:prstDash val="solid"/>
                  <a:miter/>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06" name="Line 38"/>
                <p:cNvSpPr/>
                <p:nvPr/>
              </p:nvSpPr>
              <p:spPr>
                <a:xfrm>
                  <a:off x="1680" y="1536"/>
                  <a:ext cx="0" cy="432"/>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07" name="Text Box 39"/>
                <p:cNvSpPr txBox="1"/>
                <p:nvPr/>
              </p:nvSpPr>
              <p:spPr>
                <a:xfrm>
                  <a:off x="1680" y="1584"/>
                  <a:ext cx="432"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P</a:t>
                  </a:r>
                  <a:endParaRPr lang="en-US" altLang="zh-CN" sz="2400" b="1" dirty="0">
                    <a:latin typeface="Times New Roman" panose="02020603050405020304" pitchFamily="18" charset="0"/>
                    <a:ea typeface="宋体" panose="02010600030101010101" pitchFamily="2" charset="-122"/>
                  </a:endParaRPr>
                </a:p>
              </p:txBody>
            </p:sp>
            <p:sp>
              <p:nvSpPr>
                <p:cNvPr id="79908" name="Text Box 40"/>
                <p:cNvSpPr txBox="1"/>
                <p:nvPr/>
              </p:nvSpPr>
              <p:spPr>
                <a:xfrm>
                  <a:off x="2112" y="1584"/>
                  <a:ext cx="432"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N</a:t>
                  </a:r>
                  <a:endParaRPr lang="en-US" altLang="zh-CN" sz="2400" b="1" dirty="0">
                    <a:latin typeface="Times New Roman" panose="02020603050405020304" pitchFamily="18" charset="0"/>
                    <a:ea typeface="宋体" panose="02010600030101010101" pitchFamily="2" charset="-122"/>
                  </a:endParaRPr>
                </a:p>
              </p:txBody>
            </p:sp>
            <p:sp>
              <p:nvSpPr>
                <p:cNvPr id="79909" name="Line 41"/>
                <p:cNvSpPr/>
                <p:nvPr/>
              </p:nvSpPr>
              <p:spPr>
                <a:xfrm>
                  <a:off x="2112" y="1536"/>
                  <a:ext cx="0" cy="43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10" name="Text Box 42"/>
                <p:cNvSpPr txBox="1"/>
                <p:nvPr/>
              </p:nvSpPr>
              <p:spPr>
                <a:xfrm>
                  <a:off x="1200" y="1584"/>
                  <a:ext cx="432"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N</a:t>
                  </a:r>
                  <a:endParaRPr lang="en-US" altLang="zh-CN" sz="2400" b="1" dirty="0">
                    <a:latin typeface="Times New Roman" panose="02020603050405020304" pitchFamily="18" charset="0"/>
                    <a:ea typeface="宋体" panose="02010600030101010101" pitchFamily="2" charset="-122"/>
                  </a:endParaRPr>
                </a:p>
              </p:txBody>
            </p:sp>
            <p:sp>
              <p:nvSpPr>
                <p:cNvPr id="79911" name="Text Box 43"/>
                <p:cNvSpPr txBox="1"/>
                <p:nvPr/>
              </p:nvSpPr>
              <p:spPr>
                <a:xfrm>
                  <a:off x="1440" y="1488"/>
                  <a:ext cx="288" cy="288"/>
                </a:xfrm>
                <a:prstGeom prst="rect">
                  <a:avLst/>
                </a:prstGeom>
                <a:noFill/>
                <a:ln w="25400">
                  <a:noFill/>
                </a:ln>
              </p:spPr>
              <p:txBody>
                <a:bodyPr anchor="t" anchorCtr="0">
                  <a:spAutoFit/>
                </a:bodyPr>
                <a:p>
                  <a:pPr eaLnBrk="0" hangingPunct="0">
                    <a:spcBef>
                      <a:spcPct val="50000"/>
                    </a:spcBef>
                  </a:pPr>
                  <a:r>
                    <a:rPr lang="en-US" altLang="zh-CN" sz="2400" b="1" dirty="0">
                      <a:latin typeface="Times New Roman" panose="02020603050405020304" pitchFamily="18" charset="0"/>
                      <a:ea typeface="宋体" panose="02010600030101010101" pitchFamily="2" charset="-122"/>
                    </a:rPr>
                    <a:t>+</a:t>
                  </a:r>
                  <a:endParaRPr lang="en-US" altLang="zh-CN" sz="2400" b="1" dirty="0">
                    <a:latin typeface="Times New Roman" panose="02020603050405020304" pitchFamily="18" charset="0"/>
                    <a:ea typeface="宋体" panose="02010600030101010101" pitchFamily="2" charset="-122"/>
                  </a:endParaRPr>
                </a:p>
              </p:txBody>
            </p:sp>
          </p:grpSp>
          <p:sp>
            <p:nvSpPr>
              <p:cNvPr id="79912" name="Text Box 44"/>
              <p:cNvSpPr txBox="1"/>
              <p:nvPr/>
            </p:nvSpPr>
            <p:spPr>
              <a:xfrm>
                <a:off x="1824" y="3696"/>
                <a:ext cx="480"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楷体_GB2312" pitchFamily="49" charset="-122"/>
                  </a:rPr>
                  <a:t>V</a:t>
                </a:r>
                <a:r>
                  <a:rPr lang="en-US" altLang="zh-CN" sz="2400" b="1" baseline="-25000" dirty="0">
                    <a:solidFill>
                      <a:srgbClr val="FF0000"/>
                    </a:solidFill>
                    <a:latin typeface="Times New Roman" panose="02020603050405020304" pitchFamily="18" charset="0"/>
                    <a:ea typeface="楷体_GB2312" pitchFamily="49" charset="-122"/>
                  </a:rPr>
                  <a:t>2</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13" name="Text Box 45"/>
              <p:cNvSpPr txBox="1"/>
              <p:nvPr/>
            </p:nvSpPr>
            <p:spPr>
              <a:xfrm>
                <a:off x="4464" y="3696"/>
                <a:ext cx="480"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楷体_GB2312" pitchFamily="49" charset="-122"/>
                  </a:rPr>
                  <a:t>V</a:t>
                </a:r>
                <a:r>
                  <a:rPr lang="en-US" altLang="zh-CN" sz="2400" b="1" baseline="-25000" dirty="0">
                    <a:solidFill>
                      <a:srgbClr val="FF0000"/>
                    </a:solidFill>
                    <a:latin typeface="Times New Roman" panose="02020603050405020304" pitchFamily="18" charset="0"/>
                    <a:ea typeface="楷体_GB2312" pitchFamily="49" charset="-122"/>
                  </a:rPr>
                  <a:t>2</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14" name="Text Box 46"/>
              <p:cNvSpPr txBox="1"/>
              <p:nvPr/>
            </p:nvSpPr>
            <p:spPr>
              <a:xfrm>
                <a:off x="3936" y="3696"/>
                <a:ext cx="480"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楷体_GB2312" pitchFamily="49" charset="-122"/>
                  </a:rPr>
                  <a:t>V</a:t>
                </a:r>
                <a:r>
                  <a:rPr lang="en-US" altLang="zh-CN" sz="2400" b="1" baseline="-25000" dirty="0">
                    <a:solidFill>
                      <a:srgbClr val="FF0000"/>
                    </a:solidFill>
                    <a:latin typeface="Times New Roman" panose="02020603050405020304" pitchFamily="18" charset="0"/>
                    <a:ea typeface="楷体_GB2312" pitchFamily="49" charset="-122"/>
                  </a:rPr>
                  <a:t>1</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15" name="Text Box 47"/>
              <p:cNvSpPr txBox="1"/>
              <p:nvPr/>
            </p:nvSpPr>
            <p:spPr>
              <a:xfrm>
                <a:off x="3840" y="3552"/>
                <a:ext cx="576" cy="288"/>
              </a:xfrm>
              <a:prstGeom prst="rect">
                <a:avLst/>
              </a:prstGeom>
              <a:noFill/>
              <a:ln w="25400">
                <a:noFill/>
              </a:ln>
            </p:spPr>
            <p:txBody>
              <a:bodyPr anchor="t" anchorCtr="0">
                <a:spAutoFit/>
              </a:bodyPr>
              <a:p>
                <a:pPr eaLnBrk="0" hangingPunct="0">
                  <a:spcBef>
                    <a:spcPct val="50000"/>
                  </a:spcBef>
                </a:pPr>
                <a:r>
                  <a:rPr lang="en-US" altLang="zh-CN"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Times New Roman" panose="02020603050405020304" pitchFamily="18" charset="0"/>
                    <a:ea typeface="宋体" panose="02010600030101010101" pitchFamily="2" charset="-122"/>
                  </a:rPr>
                  <a:t>    </a:t>
                </a:r>
                <a:r>
                  <a:rPr lang="en-US" altLang="zh-CN" sz="2400" b="1" dirty="0">
                    <a:solidFill>
                      <a:srgbClr val="FF0000"/>
                    </a:solidFill>
                    <a:latin typeface="宋体" panose="02010600030101010101" pitchFamily="2" charset="-122"/>
                    <a:ea typeface="宋体" panose="02010600030101010101" pitchFamily="2" charset="-122"/>
                  </a:rPr>
                  <a:t>-               </a:t>
                </a:r>
                <a:endParaRPr lang="en-US" altLang="zh-CN" sz="2400" b="1" dirty="0">
                  <a:solidFill>
                    <a:srgbClr val="FF0000"/>
                  </a:solidFill>
                  <a:latin typeface="宋体" panose="02010600030101010101" pitchFamily="2" charset="-122"/>
                  <a:ea typeface="宋体" panose="02010600030101010101" pitchFamily="2" charset="-122"/>
                </a:endParaRPr>
              </a:p>
            </p:txBody>
          </p:sp>
          <p:sp>
            <p:nvSpPr>
              <p:cNvPr id="79916" name="Text Box 48"/>
              <p:cNvSpPr txBox="1"/>
              <p:nvPr/>
            </p:nvSpPr>
            <p:spPr>
              <a:xfrm>
                <a:off x="4368" y="3552"/>
                <a:ext cx="576" cy="288"/>
              </a:xfrm>
              <a:prstGeom prst="rect">
                <a:avLst/>
              </a:prstGeom>
              <a:noFill/>
              <a:ln w="25400">
                <a:noFill/>
              </a:ln>
            </p:spPr>
            <p:txBody>
              <a:bodyPr anchor="t" anchorCtr="0">
                <a:spAutoFit/>
              </a:bodyPr>
              <a:p>
                <a:pPr eaLnBrk="0" hangingPunct="0">
                  <a:spcBef>
                    <a:spcPct val="50000"/>
                  </a:spcBef>
                </a:pPr>
                <a:r>
                  <a:rPr lang="en-US" altLang="zh-CN" sz="2400" b="1" dirty="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Times New Roman" panose="02020603050405020304" pitchFamily="18" charset="0"/>
                    <a:ea typeface="宋体" panose="02010600030101010101" pitchFamily="2" charset="-122"/>
                  </a:rPr>
                  <a:t>    </a:t>
                </a:r>
                <a:r>
                  <a:rPr lang="en-US" altLang="zh-CN" sz="2400" b="1" dirty="0">
                    <a:solidFill>
                      <a:srgbClr val="FF0000"/>
                    </a:solidFill>
                    <a:latin typeface="宋体" panose="02010600030101010101" pitchFamily="2" charset="-122"/>
                    <a:ea typeface="宋体" panose="02010600030101010101" pitchFamily="2" charset="-122"/>
                  </a:rPr>
                  <a:t>-               </a:t>
                </a:r>
                <a:endParaRPr lang="en-US" altLang="zh-CN" sz="2400" b="1" dirty="0">
                  <a:solidFill>
                    <a:srgbClr val="FF0000"/>
                  </a:solidFill>
                  <a:latin typeface="宋体" panose="02010600030101010101" pitchFamily="2" charset="-122"/>
                  <a:ea typeface="宋体" panose="02010600030101010101" pitchFamily="2" charset="-122"/>
                </a:endParaRPr>
              </a:p>
            </p:txBody>
          </p:sp>
          <p:sp>
            <p:nvSpPr>
              <p:cNvPr id="79917" name="Text Box 49"/>
              <p:cNvSpPr txBox="1"/>
              <p:nvPr/>
            </p:nvSpPr>
            <p:spPr>
              <a:xfrm>
                <a:off x="1200" y="3552"/>
                <a:ext cx="576" cy="288"/>
              </a:xfrm>
              <a:prstGeom prst="rect">
                <a:avLst/>
              </a:prstGeom>
              <a:noFill/>
              <a:ln w="25400">
                <a:noFill/>
              </a:ln>
            </p:spPr>
            <p:txBody>
              <a:bodyPr anchor="t" anchorCtr="0">
                <a:spAutoFit/>
              </a:bodyPr>
              <a:p>
                <a:pPr eaLnBrk="0" hangingPunct="0">
                  <a:spcBef>
                    <a:spcPct val="50000"/>
                  </a:spcBef>
                </a:pPr>
                <a:r>
                  <a:rPr lang="en-US" altLang="zh-CN" sz="2400" b="1" dirty="0">
                    <a:solidFill>
                      <a:srgbClr val="FF0000"/>
                    </a:solidFill>
                    <a:latin typeface="宋体" panose="02010600030101010101" pitchFamily="2" charset="-122"/>
                    <a:ea typeface="宋体" panose="02010600030101010101" pitchFamily="2" charset="-122"/>
                  </a:rPr>
                  <a:t>-  +              </a:t>
                </a:r>
                <a:endParaRPr lang="en-US" altLang="zh-CN" sz="2400" b="1" dirty="0">
                  <a:solidFill>
                    <a:srgbClr val="FF0000"/>
                  </a:solidFill>
                  <a:latin typeface="宋体" panose="02010600030101010101" pitchFamily="2" charset="-122"/>
                  <a:ea typeface="宋体" panose="02010600030101010101" pitchFamily="2" charset="-122"/>
                </a:endParaRPr>
              </a:p>
            </p:txBody>
          </p:sp>
          <p:sp>
            <p:nvSpPr>
              <p:cNvPr id="79918" name="Text Box 50"/>
              <p:cNvSpPr txBox="1"/>
              <p:nvPr/>
            </p:nvSpPr>
            <p:spPr>
              <a:xfrm>
                <a:off x="1728" y="3552"/>
                <a:ext cx="576" cy="288"/>
              </a:xfrm>
              <a:prstGeom prst="rect">
                <a:avLst/>
              </a:prstGeom>
              <a:noFill/>
              <a:ln w="25400">
                <a:noFill/>
              </a:ln>
            </p:spPr>
            <p:txBody>
              <a:bodyPr anchor="t" anchorCtr="0">
                <a:spAutoFit/>
              </a:bodyPr>
              <a:p>
                <a:pPr eaLnBrk="0" hangingPunct="0">
                  <a:spcBef>
                    <a:spcPct val="50000"/>
                  </a:spcBef>
                </a:pPr>
                <a:r>
                  <a:rPr lang="en-US" altLang="zh-CN" sz="2400" b="1" dirty="0">
                    <a:solidFill>
                      <a:srgbClr val="FF0000"/>
                    </a:solidFill>
                    <a:latin typeface="宋体" panose="02010600030101010101" pitchFamily="2" charset="-122"/>
                    <a:ea typeface="宋体" panose="02010600030101010101" pitchFamily="2" charset="-122"/>
                  </a:rPr>
                  <a:t>-  +              </a:t>
                </a:r>
                <a:endParaRPr lang="en-US" altLang="zh-CN" sz="2400" b="1" dirty="0">
                  <a:solidFill>
                    <a:srgbClr val="FF0000"/>
                  </a:solidFill>
                  <a:latin typeface="宋体" panose="02010600030101010101" pitchFamily="2" charset="-122"/>
                  <a:ea typeface="宋体" panose="02010600030101010101" pitchFamily="2" charset="-122"/>
                </a:endParaRPr>
              </a:p>
            </p:txBody>
          </p:sp>
        </p:grpSp>
        <p:sp>
          <p:nvSpPr>
            <p:cNvPr id="79919" name="Line 51"/>
            <p:cNvSpPr/>
            <p:nvPr/>
          </p:nvSpPr>
          <p:spPr>
            <a:xfrm flipH="1">
              <a:off x="720" y="2928"/>
              <a:ext cx="240"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20" name="Line 52"/>
            <p:cNvSpPr/>
            <p:nvPr/>
          </p:nvSpPr>
          <p:spPr>
            <a:xfrm flipH="1">
              <a:off x="2352" y="2928"/>
              <a:ext cx="240"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21" name="Line 53"/>
            <p:cNvSpPr/>
            <p:nvPr/>
          </p:nvSpPr>
          <p:spPr>
            <a:xfrm flipH="1" flipV="1">
              <a:off x="1824" y="3264"/>
              <a:ext cx="0" cy="24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22" name="Rectangle 54"/>
            <p:cNvSpPr/>
            <p:nvPr/>
          </p:nvSpPr>
          <p:spPr>
            <a:xfrm>
              <a:off x="480" y="2736"/>
              <a:ext cx="276" cy="288"/>
            </a:xfrm>
            <a:prstGeom prst="rect">
              <a:avLst/>
            </a:prstGeom>
            <a:noFill/>
            <a:ln w="25400">
              <a:noFill/>
            </a:ln>
          </p:spPr>
          <p:txBody>
            <a:bodyPr wrap="none" anchor="t" anchorCtr="0">
              <a:spAutoFit/>
            </a:bodyPr>
            <a:p>
              <a:pPr eaLnBrk="0" hangingPunct="0"/>
              <a:r>
                <a:rPr lang="en-US" altLang="zh-CN" sz="2400" b="1" i="1" dirty="0">
                  <a:solidFill>
                    <a:srgbClr val="FF0000"/>
                  </a:solidFill>
                  <a:latin typeface="Times New Roman" panose="02020603050405020304" pitchFamily="18" charset="0"/>
                  <a:ea typeface="楷体_GB2312" pitchFamily="49" charset="-122"/>
                </a:rPr>
                <a:t>I</a:t>
              </a:r>
              <a:r>
                <a:rPr lang="en-US" altLang="zh-CN" sz="2400" b="1" baseline="-25000" dirty="0">
                  <a:solidFill>
                    <a:srgbClr val="FF0000"/>
                  </a:solidFill>
                  <a:latin typeface="Times New Roman" panose="02020603050405020304" pitchFamily="18" charset="0"/>
                  <a:ea typeface="楷体_GB2312" pitchFamily="49" charset="-122"/>
                </a:rPr>
                <a:t>E</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23" name="Rectangle 55"/>
            <p:cNvSpPr/>
            <p:nvPr/>
          </p:nvSpPr>
          <p:spPr>
            <a:xfrm>
              <a:off x="2592" y="2784"/>
              <a:ext cx="283" cy="288"/>
            </a:xfrm>
            <a:prstGeom prst="rect">
              <a:avLst/>
            </a:prstGeom>
            <a:noFill/>
            <a:ln w="25400">
              <a:noFill/>
            </a:ln>
          </p:spPr>
          <p:txBody>
            <a:bodyPr wrap="none" anchor="t" anchorCtr="0">
              <a:spAutoFit/>
            </a:bodyPr>
            <a:p>
              <a:pPr eaLnBrk="0" hangingPunct="0"/>
              <a:r>
                <a:rPr lang="en-US" altLang="zh-CN" sz="2400" b="1" i="1" dirty="0">
                  <a:solidFill>
                    <a:srgbClr val="FF0000"/>
                  </a:solidFill>
                  <a:latin typeface="Times New Roman" panose="02020603050405020304" pitchFamily="18" charset="0"/>
                  <a:ea typeface="楷体_GB2312" pitchFamily="49" charset="-122"/>
                </a:rPr>
                <a:t>I</a:t>
              </a:r>
              <a:r>
                <a:rPr lang="en-US" altLang="zh-CN" sz="2400" b="1" baseline="-25000" dirty="0">
                  <a:solidFill>
                    <a:srgbClr val="FF0000"/>
                  </a:solidFill>
                  <a:latin typeface="Times New Roman" panose="02020603050405020304" pitchFamily="18" charset="0"/>
                  <a:ea typeface="楷体_GB2312" pitchFamily="49" charset="-122"/>
                </a:rPr>
                <a:t>C</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24" name="Rectangle 56"/>
            <p:cNvSpPr/>
            <p:nvPr/>
          </p:nvSpPr>
          <p:spPr>
            <a:xfrm>
              <a:off x="1824" y="3216"/>
              <a:ext cx="276" cy="288"/>
            </a:xfrm>
            <a:prstGeom prst="rect">
              <a:avLst/>
            </a:prstGeom>
            <a:noFill/>
            <a:ln w="25400">
              <a:noFill/>
            </a:ln>
          </p:spPr>
          <p:txBody>
            <a:bodyPr wrap="none" anchor="t" anchorCtr="0">
              <a:spAutoFit/>
            </a:bodyPr>
            <a:p>
              <a:pPr eaLnBrk="0" hangingPunct="0"/>
              <a:r>
                <a:rPr lang="en-US" altLang="zh-CN" sz="2400" b="1" i="1" dirty="0">
                  <a:solidFill>
                    <a:srgbClr val="FF0000"/>
                  </a:solidFill>
                  <a:latin typeface="Times New Roman" panose="02020603050405020304" pitchFamily="18" charset="0"/>
                  <a:ea typeface="楷体_GB2312" pitchFamily="49" charset="-122"/>
                </a:rPr>
                <a:t>I</a:t>
              </a:r>
              <a:r>
                <a:rPr lang="en-US" altLang="zh-CN" sz="2400" b="1" baseline="-25000" dirty="0">
                  <a:solidFill>
                    <a:srgbClr val="FF0000"/>
                  </a:solidFill>
                  <a:latin typeface="Times New Roman" panose="02020603050405020304" pitchFamily="18" charset="0"/>
                  <a:ea typeface="楷体_GB2312" pitchFamily="49" charset="-122"/>
                </a:rPr>
                <a:t>B</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25" name="Line 57"/>
            <p:cNvSpPr/>
            <p:nvPr/>
          </p:nvSpPr>
          <p:spPr>
            <a:xfrm flipH="1">
              <a:off x="3312" y="2928"/>
              <a:ext cx="240" cy="0"/>
            </a:xfrm>
            <a:prstGeom prst="line">
              <a:avLst/>
            </a:prstGeom>
            <a:ln w="25400" cap="flat" cmpd="sng">
              <a:solidFill>
                <a:srgbClr val="FF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26" name="Line 58"/>
            <p:cNvSpPr/>
            <p:nvPr/>
          </p:nvSpPr>
          <p:spPr>
            <a:xfrm flipH="1">
              <a:off x="4992" y="2928"/>
              <a:ext cx="240" cy="0"/>
            </a:xfrm>
            <a:prstGeom prst="line">
              <a:avLst/>
            </a:prstGeom>
            <a:ln w="25400" cap="flat" cmpd="sng">
              <a:solidFill>
                <a:srgbClr val="FF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27" name="Line 59"/>
            <p:cNvSpPr/>
            <p:nvPr/>
          </p:nvSpPr>
          <p:spPr>
            <a:xfrm flipH="1" flipV="1">
              <a:off x="4416" y="3264"/>
              <a:ext cx="0" cy="240"/>
            </a:xfrm>
            <a:prstGeom prst="line">
              <a:avLst/>
            </a:prstGeom>
            <a:ln w="25400" cap="flat" cmpd="sng">
              <a:solidFill>
                <a:srgbClr val="FF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28" name="Rectangle 60"/>
            <p:cNvSpPr/>
            <p:nvPr/>
          </p:nvSpPr>
          <p:spPr>
            <a:xfrm>
              <a:off x="3072" y="2736"/>
              <a:ext cx="276" cy="288"/>
            </a:xfrm>
            <a:prstGeom prst="rect">
              <a:avLst/>
            </a:prstGeom>
            <a:noFill/>
            <a:ln w="25400">
              <a:noFill/>
            </a:ln>
          </p:spPr>
          <p:txBody>
            <a:bodyPr wrap="none" anchor="t" anchorCtr="0">
              <a:spAutoFit/>
            </a:bodyPr>
            <a:p>
              <a:pPr eaLnBrk="0" hangingPunct="0"/>
              <a:r>
                <a:rPr lang="en-US" altLang="zh-CN" sz="2400" b="1" i="1" dirty="0">
                  <a:solidFill>
                    <a:srgbClr val="FF0000"/>
                  </a:solidFill>
                  <a:latin typeface="Times New Roman" panose="02020603050405020304" pitchFamily="18" charset="0"/>
                  <a:ea typeface="楷体_GB2312" pitchFamily="49" charset="-122"/>
                </a:rPr>
                <a:t>I</a:t>
              </a:r>
              <a:r>
                <a:rPr lang="en-US" altLang="zh-CN" sz="2400" b="1" baseline="-25000" dirty="0">
                  <a:solidFill>
                    <a:srgbClr val="FF0000"/>
                  </a:solidFill>
                  <a:latin typeface="Times New Roman" panose="02020603050405020304" pitchFamily="18" charset="0"/>
                  <a:ea typeface="楷体_GB2312" pitchFamily="49" charset="-122"/>
                </a:rPr>
                <a:t>E</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29" name="Rectangle 61"/>
            <p:cNvSpPr/>
            <p:nvPr/>
          </p:nvSpPr>
          <p:spPr>
            <a:xfrm>
              <a:off x="5184" y="2784"/>
              <a:ext cx="283" cy="288"/>
            </a:xfrm>
            <a:prstGeom prst="rect">
              <a:avLst/>
            </a:prstGeom>
            <a:noFill/>
            <a:ln w="25400">
              <a:noFill/>
            </a:ln>
          </p:spPr>
          <p:txBody>
            <a:bodyPr wrap="none" anchor="t" anchorCtr="0">
              <a:spAutoFit/>
            </a:bodyPr>
            <a:p>
              <a:pPr eaLnBrk="0" hangingPunct="0"/>
              <a:r>
                <a:rPr lang="en-US" altLang="zh-CN" sz="2400" b="1" i="1" dirty="0">
                  <a:solidFill>
                    <a:srgbClr val="FF0000"/>
                  </a:solidFill>
                  <a:latin typeface="Times New Roman" panose="02020603050405020304" pitchFamily="18" charset="0"/>
                  <a:ea typeface="楷体_GB2312" pitchFamily="49" charset="-122"/>
                </a:rPr>
                <a:t>I</a:t>
              </a:r>
              <a:r>
                <a:rPr lang="en-US" altLang="zh-CN" sz="2400" b="1" baseline="-25000" dirty="0">
                  <a:solidFill>
                    <a:srgbClr val="FF0000"/>
                  </a:solidFill>
                  <a:latin typeface="Times New Roman" panose="02020603050405020304" pitchFamily="18" charset="0"/>
                  <a:ea typeface="楷体_GB2312" pitchFamily="49" charset="-122"/>
                </a:rPr>
                <a:t>C</a:t>
              </a:r>
              <a:endParaRPr lang="en-US" altLang="zh-CN" sz="2400" b="1" baseline="-25000" dirty="0">
                <a:solidFill>
                  <a:srgbClr val="FF0000"/>
                </a:solidFill>
                <a:latin typeface="Times New Roman" panose="02020603050405020304" pitchFamily="18" charset="0"/>
                <a:ea typeface="楷体_GB2312" pitchFamily="49" charset="-122"/>
              </a:endParaRPr>
            </a:p>
          </p:txBody>
        </p:sp>
        <p:sp>
          <p:nvSpPr>
            <p:cNvPr id="79930" name="Rectangle 62"/>
            <p:cNvSpPr/>
            <p:nvPr/>
          </p:nvSpPr>
          <p:spPr>
            <a:xfrm>
              <a:off x="4416" y="3216"/>
              <a:ext cx="276" cy="288"/>
            </a:xfrm>
            <a:prstGeom prst="rect">
              <a:avLst/>
            </a:prstGeom>
            <a:noFill/>
            <a:ln w="25400">
              <a:noFill/>
            </a:ln>
          </p:spPr>
          <p:txBody>
            <a:bodyPr wrap="none" anchor="t" anchorCtr="0">
              <a:spAutoFit/>
            </a:bodyPr>
            <a:p>
              <a:pPr eaLnBrk="0" hangingPunct="0"/>
              <a:r>
                <a:rPr lang="en-US" altLang="zh-CN" sz="2400" b="1" i="1" dirty="0">
                  <a:solidFill>
                    <a:srgbClr val="FF0000"/>
                  </a:solidFill>
                  <a:latin typeface="Times New Roman" panose="02020603050405020304" pitchFamily="18" charset="0"/>
                  <a:ea typeface="楷体_GB2312" pitchFamily="49" charset="-122"/>
                </a:rPr>
                <a:t>I</a:t>
              </a:r>
              <a:r>
                <a:rPr lang="en-US" altLang="zh-CN" sz="2400" b="1" baseline="-25000" dirty="0">
                  <a:solidFill>
                    <a:srgbClr val="FF0000"/>
                  </a:solidFill>
                  <a:latin typeface="Times New Roman" panose="02020603050405020304" pitchFamily="18" charset="0"/>
                  <a:ea typeface="楷体_GB2312" pitchFamily="49" charset="-122"/>
                </a:rPr>
                <a:t>B</a:t>
              </a:r>
              <a:endParaRPr lang="en-US" altLang="zh-CN" sz="2400" b="1" baseline="-25000" dirty="0">
                <a:solidFill>
                  <a:srgbClr val="FF0000"/>
                </a:solidFill>
                <a:latin typeface="Times New Roman" panose="02020603050405020304" pitchFamily="18" charset="0"/>
                <a:ea typeface="楷体_GB2312" pitchFamily="49" charset="-122"/>
              </a:endParaRPr>
            </a:p>
          </p:txBody>
        </p:sp>
      </p:grpSp>
      <p:sp>
        <p:nvSpPr>
          <p:cNvPr id="116799" name="Rectangle 63"/>
          <p:cNvSpPr>
            <a:spLocks noChangeArrowheads="1"/>
          </p:cNvSpPr>
          <p:nvPr/>
        </p:nvSpPr>
        <p:spPr bwMode="auto">
          <a:xfrm>
            <a:off x="0" y="3429000"/>
            <a:ext cx="1879600" cy="521970"/>
          </a:xfrm>
          <a:prstGeom prst="rect">
            <a:avLst/>
          </a:prstGeom>
          <a:noFill/>
          <a:ln w="9525">
            <a:noFill/>
            <a:miter lim="800000"/>
          </a:ln>
          <a:effectLst/>
        </p:spPr>
        <p:txBody>
          <a:bodyPr wrap="none">
            <a:spAutoFit/>
          </a:bodyPr>
          <a:lstStyle/>
          <a:p>
            <a:pPr marL="0" marR="0" lvl="0" indent="0" algn="ctr" defTabSz="914400" rtl="0" eaLnBrk="1" fontAlgn="base" latinLnBrk="0" hangingPunct="1">
              <a:spcBef>
                <a:spcPct val="0"/>
              </a:spcBef>
              <a:spcAft>
                <a:spcPct val="0"/>
              </a:spcAft>
              <a:buClrTx/>
              <a:buSzTx/>
              <a:buFontTx/>
              <a:buNone/>
              <a:defRPr/>
            </a:pP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注 意：</a:t>
            </a: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a:t>
            </a: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6800" name="Rectangle 64"/>
          <p:cNvSpPr>
            <a:spLocks noChangeArrowheads="1"/>
          </p:cNvSpPr>
          <p:nvPr/>
        </p:nvSpPr>
        <p:spPr bwMode="auto">
          <a:xfrm>
            <a:off x="1270953" y="6165850"/>
            <a:ext cx="1833245" cy="521970"/>
          </a:xfrm>
          <a:prstGeom prst="rect">
            <a:avLst/>
          </a:prstGeom>
          <a:noFill/>
          <a:ln w="9525">
            <a:noFill/>
            <a:miter lim="800000"/>
          </a:ln>
          <a:effectLst/>
        </p:spPr>
        <p:txBody>
          <a:bodyPr wrap="none">
            <a:spAutoFit/>
          </a:bodyPr>
          <a:lstStyle/>
          <a:p>
            <a:pPr marL="0" marR="0" lvl="0" indent="0" algn="ctr" defTabSz="914400" rtl="0" eaLnBrk="1" fontAlgn="base" latinLnBrk="0" hangingPunct="1">
              <a:spcBef>
                <a:spcPct val="0"/>
              </a:spcBef>
              <a:spcAft>
                <a:spcPct val="0"/>
              </a:spcAft>
              <a:buClrTx/>
              <a:buSzTx/>
              <a:buFontTx/>
              <a:buNone/>
              <a:defRPr/>
            </a:pP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a:t>
            </a: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&gt;V</a:t>
            </a:r>
            <a:r>
              <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a:t>
            </a: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&gt;V</a:t>
            </a:r>
            <a:r>
              <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E</a:t>
            </a:r>
            <a:endPar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16801" name="Rectangle 65"/>
          <p:cNvSpPr>
            <a:spLocks noChangeArrowheads="1"/>
          </p:cNvSpPr>
          <p:nvPr/>
        </p:nvSpPr>
        <p:spPr bwMode="auto">
          <a:xfrm>
            <a:off x="5520690" y="6165850"/>
            <a:ext cx="1833245" cy="521970"/>
          </a:xfrm>
          <a:prstGeom prst="rect">
            <a:avLst/>
          </a:prstGeom>
          <a:noFill/>
          <a:ln w="9525">
            <a:noFill/>
            <a:miter lim="800000"/>
          </a:ln>
          <a:effectLst/>
        </p:spPr>
        <p:txBody>
          <a:bodyPr wrap="none">
            <a:spAutoFit/>
          </a:bodyPr>
          <a:lstStyle/>
          <a:p>
            <a:pPr marL="0" marR="0" lvl="0" indent="0" algn="ctr" defTabSz="914400" rtl="0" eaLnBrk="1" fontAlgn="base" latinLnBrk="0" hangingPunct="1">
              <a:spcBef>
                <a:spcPct val="0"/>
              </a:spcBef>
              <a:spcAft>
                <a:spcPct val="0"/>
              </a:spcAft>
              <a:buClrTx/>
              <a:buSzTx/>
              <a:buFontTx/>
              <a:buNone/>
              <a:defRPr/>
            </a:pP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a:t>
            </a: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&lt;V</a:t>
            </a:r>
            <a:r>
              <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a:t>
            </a: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&lt;V</a:t>
            </a:r>
            <a:r>
              <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E</a:t>
            </a:r>
            <a:endParaRPr kumimoji="1" lang="en-US" altLang="zh-CN" sz="2800" b="1" i="0" u="none" strike="noStrike" kern="1200" cap="none" spc="0" normalizeH="0" baseline="-2500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grpSp>
        <p:nvGrpSpPr>
          <p:cNvPr id="9" name="Group 74"/>
          <p:cNvGrpSpPr/>
          <p:nvPr/>
        </p:nvGrpSpPr>
        <p:grpSpPr>
          <a:xfrm>
            <a:off x="931863" y="1400175"/>
            <a:ext cx="2743200" cy="1470025"/>
            <a:chOff x="3792" y="1570"/>
            <a:chExt cx="1728" cy="926"/>
          </a:xfrm>
        </p:grpSpPr>
        <p:sp>
          <p:nvSpPr>
            <p:cNvPr id="79935" name="Line 75"/>
            <p:cNvSpPr/>
            <p:nvPr/>
          </p:nvSpPr>
          <p:spPr>
            <a:xfrm rot="-5400000">
              <a:off x="4656" y="1776"/>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36" name="Line 76"/>
            <p:cNvSpPr/>
            <p:nvPr/>
          </p:nvSpPr>
          <p:spPr>
            <a:xfrm flipV="1">
              <a:off x="4105" y="1706"/>
              <a:ext cx="363"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37" name="Oval 77"/>
            <p:cNvSpPr/>
            <p:nvPr/>
          </p:nvSpPr>
          <p:spPr>
            <a:xfrm>
              <a:off x="4014" y="1661"/>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38" name="Oval 78"/>
            <p:cNvSpPr/>
            <p:nvPr/>
          </p:nvSpPr>
          <p:spPr>
            <a:xfrm>
              <a:off x="5169" y="166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39" name="Line 79"/>
            <p:cNvSpPr/>
            <p:nvPr/>
          </p:nvSpPr>
          <p:spPr>
            <a:xfrm flipV="1">
              <a:off x="4704" y="1706"/>
              <a:ext cx="81" cy="262"/>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40" name="Line 80"/>
            <p:cNvSpPr/>
            <p:nvPr/>
          </p:nvSpPr>
          <p:spPr>
            <a:xfrm flipH="1" flipV="1">
              <a:off x="4468" y="1706"/>
              <a:ext cx="140" cy="262"/>
            </a:xfrm>
            <a:prstGeom prst="line">
              <a:avLst/>
            </a:prstGeom>
            <a:ln w="25400" cap="flat" cmpd="sng">
              <a:solidFill>
                <a:schemeClr val="tx1"/>
              </a:solidFill>
              <a:prstDash val="solid"/>
              <a:round/>
              <a:headEnd type="none" w="med" len="med"/>
              <a:tailEnd type="stealth" w="lg"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41" name="Line 81"/>
            <p:cNvSpPr/>
            <p:nvPr/>
          </p:nvSpPr>
          <p:spPr>
            <a:xfrm>
              <a:off x="4785" y="171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42" name="Line 82"/>
            <p:cNvSpPr/>
            <p:nvPr/>
          </p:nvSpPr>
          <p:spPr>
            <a:xfrm>
              <a:off x="4656" y="1968"/>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43" name="Oval 83"/>
            <p:cNvSpPr/>
            <p:nvPr/>
          </p:nvSpPr>
          <p:spPr>
            <a:xfrm>
              <a:off x="4608" y="230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44" name="Rectangle 84"/>
            <p:cNvSpPr/>
            <p:nvPr/>
          </p:nvSpPr>
          <p:spPr>
            <a:xfrm>
              <a:off x="4704" y="2208"/>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79945" name="Rectangle 85"/>
            <p:cNvSpPr/>
            <p:nvPr/>
          </p:nvSpPr>
          <p:spPr>
            <a:xfrm>
              <a:off x="5280" y="157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79946" name="Rectangle 86"/>
            <p:cNvSpPr/>
            <p:nvPr/>
          </p:nvSpPr>
          <p:spPr>
            <a:xfrm>
              <a:off x="3792" y="1584"/>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grpSp>
      <p:grpSp>
        <p:nvGrpSpPr>
          <p:cNvPr id="10" name="Group 87"/>
          <p:cNvGrpSpPr/>
          <p:nvPr/>
        </p:nvGrpSpPr>
        <p:grpSpPr>
          <a:xfrm>
            <a:off x="5111750" y="1371600"/>
            <a:ext cx="2743200" cy="1447800"/>
            <a:chOff x="3744" y="2880"/>
            <a:chExt cx="1728" cy="912"/>
          </a:xfrm>
        </p:grpSpPr>
        <p:sp>
          <p:nvSpPr>
            <p:cNvPr id="79948" name="Line 88"/>
            <p:cNvSpPr/>
            <p:nvPr/>
          </p:nvSpPr>
          <p:spPr>
            <a:xfrm rot="-5400000">
              <a:off x="4608" y="3072"/>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49" name="Line 89"/>
            <p:cNvSpPr/>
            <p:nvPr/>
          </p:nvSpPr>
          <p:spPr>
            <a:xfrm>
              <a:off x="4080" y="302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50" name="Oval 90"/>
            <p:cNvSpPr/>
            <p:nvPr/>
          </p:nvSpPr>
          <p:spPr>
            <a:xfrm>
              <a:off x="3984" y="29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51" name="Oval 91"/>
            <p:cNvSpPr/>
            <p:nvPr/>
          </p:nvSpPr>
          <p:spPr>
            <a:xfrm>
              <a:off x="5136" y="29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52" name="Line 92"/>
            <p:cNvSpPr/>
            <p:nvPr/>
          </p:nvSpPr>
          <p:spPr>
            <a:xfrm flipV="1">
              <a:off x="4656" y="3024"/>
              <a:ext cx="96"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53" name="Line 93"/>
            <p:cNvSpPr/>
            <p:nvPr/>
          </p:nvSpPr>
          <p:spPr>
            <a:xfrm flipH="1" flipV="1">
              <a:off x="4464" y="3024"/>
              <a:ext cx="96" cy="240"/>
            </a:xfrm>
            <a:prstGeom prst="line">
              <a:avLst/>
            </a:prstGeom>
            <a:ln w="25400" cap="flat" cmpd="sng">
              <a:solidFill>
                <a:schemeClr val="tx1"/>
              </a:solidFill>
              <a:prstDash val="solid"/>
              <a:round/>
              <a:headEnd type="stealth" w="lg" len="lg"/>
              <a:tailEnd type="none" w="lg"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54" name="Line 94"/>
            <p:cNvSpPr/>
            <p:nvPr/>
          </p:nvSpPr>
          <p:spPr>
            <a:xfrm>
              <a:off x="4752" y="302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79955" name="Line 95"/>
            <p:cNvSpPr/>
            <p:nvPr/>
          </p:nvSpPr>
          <p:spPr>
            <a:xfrm>
              <a:off x="4608" y="3264"/>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79956" name="Oval 96"/>
            <p:cNvSpPr/>
            <p:nvPr/>
          </p:nvSpPr>
          <p:spPr>
            <a:xfrm>
              <a:off x="4560" y="3600"/>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79957" name="Rectangle 97"/>
            <p:cNvSpPr/>
            <p:nvPr/>
          </p:nvSpPr>
          <p:spPr>
            <a:xfrm>
              <a:off x="4656" y="3504"/>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79958" name="Rectangle 98"/>
            <p:cNvSpPr/>
            <p:nvPr/>
          </p:nvSpPr>
          <p:spPr>
            <a:xfrm>
              <a:off x="5232" y="28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79959" name="Rectangle 99"/>
            <p:cNvSpPr/>
            <p:nvPr/>
          </p:nvSpPr>
          <p:spPr>
            <a:xfrm>
              <a:off x="3744" y="28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99"/>
                                        </p:tgtEl>
                                        <p:attrNameLst>
                                          <p:attrName>style.visibility</p:attrName>
                                        </p:attrNameLst>
                                      </p:cBhvr>
                                      <p:to>
                                        <p:strVal val="visible"/>
                                      </p:to>
                                    </p:set>
                                    <p:animEffect transition="in" filter="blinds(horizontal)">
                                      <p:cBhvr>
                                        <p:cTn id="7" dur="500"/>
                                        <p:tgtEl>
                                          <p:spTgt spid="1167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6800"/>
                                        </p:tgtEl>
                                        <p:attrNameLst>
                                          <p:attrName>style.visibility</p:attrName>
                                        </p:attrNameLst>
                                      </p:cBhvr>
                                      <p:to>
                                        <p:strVal val="visible"/>
                                      </p:to>
                                    </p:set>
                                    <p:animEffect transition="in" filter="blinds(horizontal)">
                                      <p:cBhvr>
                                        <p:cTn id="17" dur="500"/>
                                        <p:tgtEl>
                                          <p:spTgt spid="1168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6801"/>
                                        </p:tgtEl>
                                        <p:attrNameLst>
                                          <p:attrName>style.visibility</p:attrName>
                                        </p:attrNameLst>
                                      </p:cBhvr>
                                      <p:to>
                                        <p:strVal val="visible"/>
                                      </p:to>
                                    </p:set>
                                    <p:animEffect transition="in" filter="blinds(horizontal)">
                                      <p:cBhvr>
                                        <p:cTn id="22" dur="500"/>
                                        <p:tgtEl>
                                          <p:spTgt spid="11680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99" grpId="0" bldLvl="0" animBg="1"/>
      <p:bldP spid="116800" grpId="0" bldLvl="0" animBg="1"/>
      <p:bldP spid="116801"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05" name="Text Box 9"/>
          <p:cNvSpPr txBox="1">
            <a:spLocks noChangeArrowheads="1"/>
          </p:cNvSpPr>
          <p:nvPr/>
        </p:nvSpPr>
        <p:spPr bwMode="auto">
          <a:xfrm>
            <a:off x="250825" y="5013325"/>
            <a:ext cx="8382000" cy="1117600"/>
          </a:xfrm>
          <a:prstGeom prst="rect">
            <a:avLst/>
          </a:prstGeom>
          <a:noFill/>
          <a:ln w="38100">
            <a:noFill/>
            <a:miter lim="800000"/>
          </a:ln>
          <a:effectLst/>
        </p:spPr>
        <p:txBody>
          <a:bodyPr anchor="ctr">
            <a:spAutoFit/>
          </a:bodyPr>
          <a:lstStyle/>
          <a:p>
            <a:pPr marR="0" defTabSz="914400">
              <a:lnSpc>
                <a:spcPct val="120000"/>
              </a:lnSpc>
              <a:buClrTx/>
              <a:buSzTx/>
              <a:buFont typeface="Wingdings" panose="05000000000000000000" pitchFamily="2" charset="2"/>
              <a:buChar char="q"/>
              <a:defRPr/>
            </a:pPr>
            <a:r>
              <a:rPr kumimoji="1" lang="en-US" altLang="zh-CN"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观察输入信号作用在哪个电极上，输出信号从哪个电极取出，此外的另一个电极即为组态形式。</a:t>
            </a:r>
            <a:endParaRPr kumimoji="1" lang="zh-CN" altLang="en-US" sz="28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80906" name="Text Box 10"/>
          <p:cNvSpPr txBox="1"/>
          <p:nvPr/>
        </p:nvSpPr>
        <p:spPr>
          <a:xfrm>
            <a:off x="395288" y="476250"/>
            <a:ext cx="8229600" cy="519113"/>
          </a:xfrm>
          <a:prstGeom prst="rect">
            <a:avLst/>
          </a:prstGeom>
          <a:noFill/>
          <a:ln w="38100">
            <a:noFill/>
          </a:ln>
        </p:spPr>
        <p:txBody>
          <a:bodyPr anchor="ctr" anchorCtr="0">
            <a:spAutoFit/>
          </a:bodyPr>
          <a:p>
            <a:pPr algn="just"/>
            <a:r>
              <a:rPr lang="zh-CN" altLang="en-US" sz="2800" b="1" dirty="0">
                <a:latin typeface="Times New Roman" panose="02020603050405020304" pitchFamily="18" charset="0"/>
                <a:ea typeface="黑体" panose="02010609060101010101" pitchFamily="2" charset="-122"/>
              </a:rPr>
              <a:t>三极管的三种连接方式</a:t>
            </a:r>
            <a:r>
              <a:rPr lang="en-US" altLang="zh-CN" sz="2800" b="1" dirty="0">
                <a:latin typeface="Times New Roman" panose="02020603050405020304" pitchFamily="18" charset="0"/>
                <a:ea typeface="黑体" panose="02010609060101010101" pitchFamily="2" charset="-122"/>
              </a:rPr>
              <a:t>——</a:t>
            </a:r>
            <a:r>
              <a:rPr lang="zh-CN" altLang="en-US" sz="2800" b="1" dirty="0">
                <a:latin typeface="Times New Roman" panose="02020603050405020304" pitchFamily="18" charset="0"/>
                <a:ea typeface="黑体" panose="02010609060101010101" pitchFamily="2" charset="-122"/>
              </a:rPr>
              <a:t>三种组态</a:t>
            </a:r>
            <a:endParaRPr lang="zh-CN" altLang="en-US" sz="2800" b="1" dirty="0">
              <a:latin typeface="Times New Roman" panose="02020603050405020304" pitchFamily="18" charset="0"/>
              <a:ea typeface="黑体" panose="02010609060101010101" pitchFamily="2" charset="-122"/>
            </a:endParaRPr>
          </a:p>
        </p:txBody>
      </p:sp>
      <p:grpSp>
        <p:nvGrpSpPr>
          <p:cNvPr id="2" name="Group 11"/>
          <p:cNvGrpSpPr/>
          <p:nvPr/>
        </p:nvGrpSpPr>
        <p:grpSpPr>
          <a:xfrm>
            <a:off x="539750" y="1125538"/>
            <a:ext cx="8382000" cy="1981200"/>
            <a:chOff x="432" y="1248"/>
            <a:chExt cx="5280" cy="1248"/>
          </a:xfrm>
        </p:grpSpPr>
        <p:grpSp>
          <p:nvGrpSpPr>
            <p:cNvPr id="80900" name="Group 12"/>
            <p:cNvGrpSpPr/>
            <p:nvPr/>
          </p:nvGrpSpPr>
          <p:grpSpPr>
            <a:xfrm>
              <a:off x="432" y="1392"/>
              <a:ext cx="1632" cy="1104"/>
              <a:chOff x="2064" y="1296"/>
              <a:chExt cx="1728" cy="1104"/>
            </a:xfrm>
          </p:grpSpPr>
          <p:sp>
            <p:nvSpPr>
              <p:cNvPr id="80901" name="Line 13"/>
              <p:cNvSpPr/>
              <p:nvPr/>
            </p:nvSpPr>
            <p:spPr>
              <a:xfrm rot="-5400000">
                <a:off x="2928" y="1728"/>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02" name="Line 14"/>
              <p:cNvSpPr/>
              <p:nvPr/>
            </p:nvSpPr>
            <p:spPr>
              <a:xfrm>
                <a:off x="2400" y="1680"/>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03" name="Oval 15"/>
              <p:cNvSpPr/>
              <p:nvPr/>
            </p:nvSpPr>
            <p:spPr>
              <a:xfrm>
                <a:off x="2304" y="1632"/>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04" name="Oval 16"/>
              <p:cNvSpPr/>
              <p:nvPr/>
            </p:nvSpPr>
            <p:spPr>
              <a:xfrm>
                <a:off x="3456" y="1632"/>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3" name="Line 17"/>
              <p:cNvSpPr/>
              <p:nvPr/>
            </p:nvSpPr>
            <p:spPr>
              <a:xfrm flipV="1">
                <a:off x="2976" y="1680"/>
                <a:ext cx="96"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4" name="Line 18"/>
              <p:cNvSpPr/>
              <p:nvPr/>
            </p:nvSpPr>
            <p:spPr>
              <a:xfrm flipH="1" flipV="1">
                <a:off x="2736" y="1632"/>
                <a:ext cx="144" cy="288"/>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07" name="Line 19"/>
              <p:cNvSpPr/>
              <p:nvPr/>
            </p:nvSpPr>
            <p:spPr>
              <a:xfrm>
                <a:off x="3072" y="1680"/>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08" name="Line 20"/>
              <p:cNvSpPr/>
              <p:nvPr/>
            </p:nvSpPr>
            <p:spPr>
              <a:xfrm>
                <a:off x="2928" y="1920"/>
                <a:ext cx="0" cy="336"/>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09" name="Oval 21"/>
              <p:cNvSpPr/>
              <p:nvPr/>
            </p:nvSpPr>
            <p:spPr>
              <a:xfrm>
                <a:off x="2304" y="2208"/>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10" name="Rectangle 22"/>
              <p:cNvSpPr/>
              <p:nvPr/>
            </p:nvSpPr>
            <p:spPr>
              <a:xfrm>
                <a:off x="2064" y="2112"/>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80911" name="Rectangle 23"/>
              <p:cNvSpPr/>
              <p:nvPr/>
            </p:nvSpPr>
            <p:spPr>
              <a:xfrm>
                <a:off x="3552" y="1536"/>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80912" name="Rectangle 24"/>
              <p:cNvSpPr/>
              <p:nvPr/>
            </p:nvSpPr>
            <p:spPr>
              <a:xfrm>
                <a:off x="2064" y="1536"/>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sp>
            <p:nvSpPr>
              <p:cNvPr id="80913" name="Line 25"/>
              <p:cNvSpPr/>
              <p:nvPr/>
            </p:nvSpPr>
            <p:spPr>
              <a:xfrm>
                <a:off x="2400" y="2256"/>
                <a:ext cx="1056"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14" name="Oval 26"/>
              <p:cNvSpPr/>
              <p:nvPr/>
            </p:nvSpPr>
            <p:spPr>
              <a:xfrm>
                <a:off x="3456" y="2208"/>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15" name="Rectangle 27"/>
              <p:cNvSpPr/>
              <p:nvPr/>
            </p:nvSpPr>
            <p:spPr>
              <a:xfrm>
                <a:off x="3552" y="2112"/>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80916" name="Rectangle 28"/>
              <p:cNvSpPr/>
              <p:nvPr/>
            </p:nvSpPr>
            <p:spPr>
              <a:xfrm>
                <a:off x="3168" y="16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T</a:t>
                </a:r>
                <a:endParaRPr lang="en-US" altLang="zh-CN" sz="2400" b="1" dirty="0">
                  <a:latin typeface="Times New Roman" panose="02020603050405020304" pitchFamily="18" charset="0"/>
                  <a:ea typeface="楷体_GB2312" pitchFamily="49" charset="-122"/>
                </a:endParaRPr>
              </a:p>
            </p:txBody>
          </p:sp>
          <p:sp>
            <p:nvSpPr>
              <p:cNvPr id="80917" name="Line 29"/>
              <p:cNvSpPr/>
              <p:nvPr/>
            </p:nvSpPr>
            <p:spPr>
              <a:xfrm flipH="1">
                <a:off x="2400" y="1584"/>
                <a:ext cx="288"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18" name="Line 30"/>
              <p:cNvSpPr/>
              <p:nvPr/>
            </p:nvSpPr>
            <p:spPr>
              <a:xfrm flipH="1">
                <a:off x="3168" y="1584"/>
                <a:ext cx="288"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19" name="Text Box 31"/>
              <p:cNvSpPr txBox="1"/>
              <p:nvPr/>
            </p:nvSpPr>
            <p:spPr>
              <a:xfrm>
                <a:off x="3216" y="1296"/>
                <a:ext cx="336"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宋体" panose="02010600030101010101" pitchFamily="2" charset="-122"/>
                  </a:rPr>
                  <a:t>i</a:t>
                </a:r>
                <a:r>
                  <a:rPr lang="en-US" altLang="zh-CN" sz="2400" b="1" baseline="-25000" dirty="0">
                    <a:solidFill>
                      <a:srgbClr val="FF0000"/>
                    </a:solidFill>
                    <a:latin typeface="Times New Roman" panose="02020603050405020304" pitchFamily="18" charset="0"/>
                    <a:ea typeface="宋体" panose="02010600030101010101" pitchFamily="2" charset="-122"/>
                  </a:rPr>
                  <a:t>c</a:t>
                </a:r>
                <a:endParaRPr lang="en-US" altLang="zh-CN" sz="2400" b="1" baseline="-25000" dirty="0">
                  <a:solidFill>
                    <a:srgbClr val="FF0000"/>
                  </a:solidFill>
                  <a:latin typeface="Times New Roman" panose="02020603050405020304" pitchFamily="18" charset="0"/>
                  <a:ea typeface="宋体" panose="02010600030101010101" pitchFamily="2" charset="-122"/>
                </a:endParaRPr>
              </a:p>
            </p:txBody>
          </p:sp>
          <p:sp>
            <p:nvSpPr>
              <p:cNvPr id="80920" name="Text Box 32"/>
              <p:cNvSpPr txBox="1"/>
              <p:nvPr/>
            </p:nvSpPr>
            <p:spPr>
              <a:xfrm>
                <a:off x="2448" y="1296"/>
                <a:ext cx="336"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宋体" panose="02010600030101010101" pitchFamily="2" charset="-122"/>
                  </a:rPr>
                  <a:t>i</a:t>
                </a:r>
                <a:r>
                  <a:rPr lang="en-US" altLang="zh-CN" sz="2400" b="1" baseline="-25000" dirty="0">
                    <a:solidFill>
                      <a:srgbClr val="FF0000"/>
                    </a:solidFill>
                    <a:latin typeface="Times New Roman" panose="02020603050405020304" pitchFamily="18" charset="0"/>
                    <a:ea typeface="宋体" panose="02010600030101010101" pitchFamily="2" charset="-122"/>
                  </a:rPr>
                  <a:t>e</a:t>
                </a:r>
                <a:endParaRPr lang="en-US" altLang="zh-CN" sz="2400" b="1" baseline="-25000" dirty="0">
                  <a:solidFill>
                    <a:srgbClr val="FF0000"/>
                  </a:solidFill>
                  <a:latin typeface="Times New Roman" panose="02020603050405020304" pitchFamily="18" charset="0"/>
                  <a:ea typeface="宋体" panose="02010600030101010101" pitchFamily="2" charset="-122"/>
                </a:endParaRPr>
              </a:p>
            </p:txBody>
          </p:sp>
        </p:grpSp>
        <p:grpSp>
          <p:nvGrpSpPr>
            <p:cNvPr id="80921" name="Group 33"/>
            <p:cNvGrpSpPr/>
            <p:nvPr/>
          </p:nvGrpSpPr>
          <p:grpSpPr>
            <a:xfrm>
              <a:off x="2352" y="1248"/>
              <a:ext cx="1632" cy="1248"/>
              <a:chOff x="2352" y="1152"/>
              <a:chExt cx="1728" cy="1248"/>
            </a:xfrm>
          </p:grpSpPr>
          <p:sp>
            <p:nvSpPr>
              <p:cNvPr id="80922" name="Line 34"/>
              <p:cNvSpPr/>
              <p:nvPr/>
            </p:nvSpPr>
            <p:spPr>
              <a:xfrm>
                <a:off x="2688" y="1824"/>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23" name="Oval 35"/>
              <p:cNvSpPr/>
              <p:nvPr/>
            </p:nvSpPr>
            <p:spPr>
              <a:xfrm>
                <a:off x="2592" y="1776"/>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24" name="Oval 36"/>
              <p:cNvSpPr/>
              <p:nvPr/>
            </p:nvSpPr>
            <p:spPr>
              <a:xfrm>
                <a:off x="3696" y="1488"/>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80925" name="Group 37"/>
              <p:cNvGrpSpPr/>
              <p:nvPr/>
            </p:nvGrpSpPr>
            <p:grpSpPr>
              <a:xfrm rot="5400000" flipH="1">
                <a:off x="3024" y="1680"/>
                <a:ext cx="384" cy="288"/>
                <a:chOff x="3120" y="1488"/>
                <a:chExt cx="384" cy="288"/>
              </a:xfrm>
            </p:grpSpPr>
            <p:sp>
              <p:nvSpPr>
                <p:cNvPr id="80926" name="Line 38"/>
                <p:cNvSpPr/>
                <p:nvPr/>
              </p:nvSpPr>
              <p:spPr>
                <a:xfrm rot="-5400000">
                  <a:off x="3312" y="1584"/>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27" name="Line 39"/>
                <p:cNvSpPr/>
                <p:nvPr/>
              </p:nvSpPr>
              <p:spPr>
                <a:xfrm flipV="1">
                  <a:off x="3360" y="1536"/>
                  <a:ext cx="96"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28" name="Line 40"/>
                <p:cNvSpPr/>
                <p:nvPr/>
              </p:nvSpPr>
              <p:spPr>
                <a:xfrm flipH="1" flipV="1">
                  <a:off x="3120" y="1488"/>
                  <a:ext cx="144" cy="288"/>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80929" name="Line 41"/>
              <p:cNvSpPr/>
              <p:nvPr/>
            </p:nvSpPr>
            <p:spPr>
              <a:xfrm>
                <a:off x="3312" y="1536"/>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30" name="Line 42"/>
              <p:cNvSpPr/>
              <p:nvPr/>
            </p:nvSpPr>
            <p:spPr>
              <a:xfrm>
                <a:off x="3360" y="2016"/>
                <a:ext cx="0"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31" name="Oval 43"/>
              <p:cNvSpPr/>
              <p:nvPr/>
            </p:nvSpPr>
            <p:spPr>
              <a:xfrm>
                <a:off x="2592" y="2208"/>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32" name="Rectangle 44"/>
              <p:cNvSpPr/>
              <p:nvPr/>
            </p:nvSpPr>
            <p:spPr>
              <a:xfrm>
                <a:off x="2352" y="2112"/>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sp>
            <p:nvSpPr>
              <p:cNvPr id="80933" name="Rectangle 45"/>
              <p:cNvSpPr/>
              <p:nvPr/>
            </p:nvSpPr>
            <p:spPr>
              <a:xfrm>
                <a:off x="3792" y="1392"/>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80934" name="Rectangle 46"/>
              <p:cNvSpPr/>
              <p:nvPr/>
            </p:nvSpPr>
            <p:spPr>
              <a:xfrm>
                <a:off x="2352" y="16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80935" name="Line 47"/>
              <p:cNvSpPr/>
              <p:nvPr/>
            </p:nvSpPr>
            <p:spPr>
              <a:xfrm>
                <a:off x="2688" y="2256"/>
                <a:ext cx="1056"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36" name="Oval 48"/>
              <p:cNvSpPr/>
              <p:nvPr/>
            </p:nvSpPr>
            <p:spPr>
              <a:xfrm>
                <a:off x="3744" y="2208"/>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37" name="Rectangle 49"/>
              <p:cNvSpPr/>
              <p:nvPr/>
            </p:nvSpPr>
            <p:spPr>
              <a:xfrm>
                <a:off x="3840" y="2112"/>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sp>
            <p:nvSpPr>
              <p:cNvPr id="80938" name="Rectangle 50"/>
              <p:cNvSpPr/>
              <p:nvPr/>
            </p:nvSpPr>
            <p:spPr>
              <a:xfrm>
                <a:off x="3264" y="1680"/>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T</a:t>
                </a:r>
                <a:endParaRPr lang="en-US" altLang="zh-CN" sz="2400" b="1" dirty="0">
                  <a:latin typeface="Times New Roman" panose="02020603050405020304" pitchFamily="18" charset="0"/>
                  <a:ea typeface="楷体_GB2312" pitchFamily="49" charset="-122"/>
                </a:endParaRPr>
              </a:p>
            </p:txBody>
          </p:sp>
          <p:sp>
            <p:nvSpPr>
              <p:cNvPr id="80939" name="Line 51"/>
              <p:cNvSpPr/>
              <p:nvPr/>
            </p:nvSpPr>
            <p:spPr>
              <a:xfrm flipH="1">
                <a:off x="2688" y="1728"/>
                <a:ext cx="288" cy="0"/>
              </a:xfrm>
              <a:prstGeom prst="line">
                <a:avLst/>
              </a:prstGeom>
              <a:ln w="25400" cap="flat" cmpd="sng">
                <a:solidFill>
                  <a:srgbClr val="FF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40" name="Line 52"/>
              <p:cNvSpPr/>
              <p:nvPr/>
            </p:nvSpPr>
            <p:spPr>
              <a:xfrm flipH="1">
                <a:off x="3408" y="1440"/>
                <a:ext cx="288" cy="0"/>
              </a:xfrm>
              <a:prstGeom prst="line">
                <a:avLst/>
              </a:prstGeom>
              <a:ln w="25400" cap="flat" cmpd="sng">
                <a:solidFill>
                  <a:srgbClr val="FF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41" name="Text Box 53"/>
              <p:cNvSpPr txBox="1"/>
              <p:nvPr/>
            </p:nvSpPr>
            <p:spPr>
              <a:xfrm>
                <a:off x="3456" y="1152"/>
                <a:ext cx="336"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宋体" panose="02010600030101010101" pitchFamily="2" charset="-122"/>
                  </a:rPr>
                  <a:t>i</a:t>
                </a:r>
                <a:r>
                  <a:rPr lang="en-US" altLang="zh-CN" sz="2400" b="1" baseline="-25000" dirty="0">
                    <a:solidFill>
                      <a:srgbClr val="FF0000"/>
                    </a:solidFill>
                    <a:latin typeface="Times New Roman" panose="02020603050405020304" pitchFamily="18" charset="0"/>
                    <a:ea typeface="宋体" panose="02010600030101010101" pitchFamily="2" charset="-122"/>
                  </a:rPr>
                  <a:t>c</a:t>
                </a:r>
                <a:endParaRPr lang="en-US" altLang="zh-CN" sz="2400" b="1" baseline="-25000" dirty="0">
                  <a:solidFill>
                    <a:srgbClr val="FF0000"/>
                  </a:solidFill>
                  <a:latin typeface="Times New Roman" panose="02020603050405020304" pitchFamily="18" charset="0"/>
                  <a:ea typeface="宋体" panose="02010600030101010101" pitchFamily="2" charset="-122"/>
                </a:endParaRPr>
              </a:p>
            </p:txBody>
          </p:sp>
          <p:sp>
            <p:nvSpPr>
              <p:cNvPr id="80942" name="Text Box 54"/>
              <p:cNvSpPr txBox="1"/>
              <p:nvPr/>
            </p:nvSpPr>
            <p:spPr>
              <a:xfrm>
                <a:off x="2640" y="1392"/>
                <a:ext cx="336"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宋体" panose="02010600030101010101" pitchFamily="2" charset="-122"/>
                  </a:rPr>
                  <a:t>i</a:t>
                </a:r>
                <a:r>
                  <a:rPr lang="en-US" altLang="zh-CN" sz="2400" b="1" baseline="-25000" dirty="0">
                    <a:solidFill>
                      <a:srgbClr val="FF0000"/>
                    </a:solidFill>
                    <a:latin typeface="Times New Roman" panose="02020603050405020304" pitchFamily="18" charset="0"/>
                    <a:ea typeface="宋体" panose="02010600030101010101" pitchFamily="2" charset="-122"/>
                  </a:rPr>
                  <a:t>b</a:t>
                </a:r>
                <a:endParaRPr lang="en-US" altLang="zh-CN" sz="2400" b="1" baseline="-25000" dirty="0">
                  <a:solidFill>
                    <a:srgbClr val="FF0000"/>
                  </a:solidFill>
                  <a:latin typeface="Times New Roman" panose="02020603050405020304" pitchFamily="18" charset="0"/>
                  <a:ea typeface="宋体" panose="02010600030101010101" pitchFamily="2" charset="-122"/>
                </a:endParaRPr>
              </a:p>
            </p:txBody>
          </p:sp>
          <p:sp>
            <p:nvSpPr>
              <p:cNvPr id="80943" name="Line 55"/>
              <p:cNvSpPr/>
              <p:nvPr/>
            </p:nvSpPr>
            <p:spPr>
              <a:xfrm>
                <a:off x="3312" y="1536"/>
                <a:ext cx="0" cy="144"/>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80944" name="Group 56"/>
            <p:cNvGrpSpPr/>
            <p:nvPr/>
          </p:nvGrpSpPr>
          <p:grpSpPr>
            <a:xfrm>
              <a:off x="4176" y="1248"/>
              <a:ext cx="1536" cy="1248"/>
              <a:chOff x="4032" y="1008"/>
              <a:chExt cx="1728" cy="1248"/>
            </a:xfrm>
          </p:grpSpPr>
          <p:sp>
            <p:nvSpPr>
              <p:cNvPr id="80945" name="Line 57"/>
              <p:cNvSpPr/>
              <p:nvPr/>
            </p:nvSpPr>
            <p:spPr>
              <a:xfrm>
                <a:off x="4368" y="1680"/>
                <a:ext cx="384"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46" name="Oval 58"/>
              <p:cNvSpPr/>
              <p:nvPr/>
            </p:nvSpPr>
            <p:spPr>
              <a:xfrm>
                <a:off x="4272" y="1632"/>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47" name="Oval 59"/>
              <p:cNvSpPr/>
              <p:nvPr/>
            </p:nvSpPr>
            <p:spPr>
              <a:xfrm>
                <a:off x="5376" y="134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80948" name="Group 60"/>
              <p:cNvGrpSpPr/>
              <p:nvPr/>
            </p:nvGrpSpPr>
            <p:grpSpPr>
              <a:xfrm rot="-5400000" flipH="1" flipV="1">
                <a:off x="4704" y="1536"/>
                <a:ext cx="384" cy="288"/>
                <a:chOff x="3120" y="1488"/>
                <a:chExt cx="384" cy="288"/>
              </a:xfrm>
            </p:grpSpPr>
            <p:sp>
              <p:nvSpPr>
                <p:cNvPr id="80949" name="Line 61"/>
                <p:cNvSpPr/>
                <p:nvPr/>
              </p:nvSpPr>
              <p:spPr>
                <a:xfrm rot="-5400000">
                  <a:off x="3312" y="1584"/>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50" name="Line 62"/>
                <p:cNvSpPr/>
                <p:nvPr/>
              </p:nvSpPr>
              <p:spPr>
                <a:xfrm flipV="1">
                  <a:off x="3360" y="1536"/>
                  <a:ext cx="96"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51" name="Line 63"/>
                <p:cNvSpPr/>
                <p:nvPr/>
              </p:nvSpPr>
              <p:spPr>
                <a:xfrm flipH="1" flipV="1">
                  <a:off x="3120" y="1488"/>
                  <a:ext cx="144" cy="288"/>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80952" name="Line 64"/>
              <p:cNvSpPr/>
              <p:nvPr/>
            </p:nvSpPr>
            <p:spPr>
              <a:xfrm>
                <a:off x="5040" y="1392"/>
                <a:ext cx="336"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0953" name="Line 65"/>
              <p:cNvSpPr/>
              <p:nvPr/>
            </p:nvSpPr>
            <p:spPr>
              <a:xfrm>
                <a:off x="4992" y="1824"/>
                <a:ext cx="0" cy="288"/>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54" name="Oval 66"/>
              <p:cNvSpPr/>
              <p:nvPr/>
            </p:nvSpPr>
            <p:spPr>
              <a:xfrm>
                <a:off x="4272" y="206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55" name="Rectangle 67"/>
              <p:cNvSpPr/>
              <p:nvPr/>
            </p:nvSpPr>
            <p:spPr>
              <a:xfrm>
                <a:off x="4032" y="1968"/>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80956" name="Rectangle 68"/>
              <p:cNvSpPr/>
              <p:nvPr/>
            </p:nvSpPr>
            <p:spPr>
              <a:xfrm>
                <a:off x="5472" y="1248"/>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E</a:t>
                </a:r>
                <a:endParaRPr lang="en-US" altLang="zh-CN" sz="2400" b="1" dirty="0">
                  <a:latin typeface="Times New Roman" panose="02020603050405020304" pitchFamily="18" charset="0"/>
                  <a:ea typeface="楷体_GB2312" pitchFamily="49" charset="-122"/>
                </a:endParaRPr>
              </a:p>
            </p:txBody>
          </p:sp>
          <p:sp>
            <p:nvSpPr>
              <p:cNvPr id="80957" name="Rectangle 69"/>
              <p:cNvSpPr/>
              <p:nvPr/>
            </p:nvSpPr>
            <p:spPr>
              <a:xfrm>
                <a:off x="4032" y="1536"/>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B</a:t>
                </a:r>
                <a:endParaRPr lang="en-US" altLang="zh-CN" sz="2400" b="1" dirty="0">
                  <a:latin typeface="Times New Roman" panose="02020603050405020304" pitchFamily="18" charset="0"/>
                  <a:ea typeface="楷体_GB2312" pitchFamily="49" charset="-122"/>
                </a:endParaRPr>
              </a:p>
            </p:txBody>
          </p:sp>
          <p:sp>
            <p:nvSpPr>
              <p:cNvPr id="80958" name="Line 70"/>
              <p:cNvSpPr/>
              <p:nvPr/>
            </p:nvSpPr>
            <p:spPr>
              <a:xfrm>
                <a:off x="4368" y="2112"/>
                <a:ext cx="1056"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59" name="Oval 71"/>
              <p:cNvSpPr/>
              <p:nvPr/>
            </p:nvSpPr>
            <p:spPr>
              <a:xfrm>
                <a:off x="5424" y="2064"/>
                <a:ext cx="96"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0960" name="Rectangle 72"/>
              <p:cNvSpPr/>
              <p:nvPr/>
            </p:nvSpPr>
            <p:spPr>
              <a:xfrm>
                <a:off x="5520" y="1968"/>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C</a:t>
                </a:r>
                <a:endParaRPr lang="en-US" altLang="zh-CN" sz="2400" b="1" dirty="0">
                  <a:latin typeface="Times New Roman" panose="02020603050405020304" pitchFamily="18" charset="0"/>
                  <a:ea typeface="楷体_GB2312" pitchFamily="49" charset="-122"/>
                </a:endParaRPr>
              </a:p>
            </p:txBody>
          </p:sp>
          <p:sp>
            <p:nvSpPr>
              <p:cNvPr id="80961" name="Rectangle 73"/>
              <p:cNvSpPr/>
              <p:nvPr/>
            </p:nvSpPr>
            <p:spPr>
              <a:xfrm>
                <a:off x="4944" y="1536"/>
                <a:ext cx="240"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T</a:t>
                </a:r>
                <a:endParaRPr lang="en-US" altLang="zh-CN" sz="2400" b="1" dirty="0">
                  <a:latin typeface="Times New Roman" panose="02020603050405020304" pitchFamily="18" charset="0"/>
                  <a:ea typeface="楷体_GB2312" pitchFamily="49" charset="-122"/>
                </a:endParaRPr>
              </a:p>
            </p:txBody>
          </p:sp>
          <p:sp>
            <p:nvSpPr>
              <p:cNvPr id="80962" name="Line 74"/>
              <p:cNvSpPr/>
              <p:nvPr/>
            </p:nvSpPr>
            <p:spPr>
              <a:xfrm flipH="1">
                <a:off x="4368" y="1584"/>
                <a:ext cx="288" cy="0"/>
              </a:xfrm>
              <a:prstGeom prst="line">
                <a:avLst/>
              </a:prstGeom>
              <a:ln w="25400" cap="flat" cmpd="sng">
                <a:solidFill>
                  <a:srgbClr val="FF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63" name="Line 75"/>
              <p:cNvSpPr/>
              <p:nvPr/>
            </p:nvSpPr>
            <p:spPr>
              <a:xfrm flipH="1">
                <a:off x="5088" y="1296"/>
                <a:ext cx="288" cy="0"/>
              </a:xfrm>
              <a:prstGeom prst="line">
                <a:avLst/>
              </a:prstGeom>
              <a:ln w="25400" cap="flat" cmpd="sng">
                <a:solidFill>
                  <a:srgbClr val="FF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0964" name="Text Box 76"/>
              <p:cNvSpPr txBox="1"/>
              <p:nvPr/>
            </p:nvSpPr>
            <p:spPr>
              <a:xfrm>
                <a:off x="5040" y="1008"/>
                <a:ext cx="336"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宋体" panose="02010600030101010101" pitchFamily="2" charset="-122"/>
                  </a:rPr>
                  <a:t>i</a:t>
                </a:r>
                <a:r>
                  <a:rPr lang="en-US" altLang="zh-CN" sz="2400" b="1" baseline="-25000" dirty="0">
                    <a:solidFill>
                      <a:srgbClr val="FF0000"/>
                    </a:solidFill>
                    <a:latin typeface="Times New Roman" panose="02020603050405020304" pitchFamily="18" charset="0"/>
                    <a:ea typeface="宋体" panose="02010600030101010101" pitchFamily="2" charset="-122"/>
                  </a:rPr>
                  <a:t>e</a:t>
                </a:r>
                <a:endParaRPr lang="en-US" altLang="zh-CN" sz="2400" b="1" baseline="-25000" dirty="0">
                  <a:solidFill>
                    <a:srgbClr val="FF0000"/>
                  </a:solidFill>
                  <a:latin typeface="Times New Roman" panose="02020603050405020304" pitchFamily="18" charset="0"/>
                  <a:ea typeface="宋体" panose="02010600030101010101" pitchFamily="2" charset="-122"/>
                </a:endParaRPr>
              </a:p>
            </p:txBody>
          </p:sp>
          <p:sp>
            <p:nvSpPr>
              <p:cNvPr id="80965" name="Text Box 77"/>
              <p:cNvSpPr txBox="1"/>
              <p:nvPr/>
            </p:nvSpPr>
            <p:spPr>
              <a:xfrm>
                <a:off x="4320" y="1248"/>
                <a:ext cx="336" cy="288"/>
              </a:xfrm>
              <a:prstGeom prst="rect">
                <a:avLst/>
              </a:prstGeom>
              <a:noFill/>
              <a:ln w="25400">
                <a:noFill/>
              </a:ln>
            </p:spPr>
            <p:txBody>
              <a:bodyPr anchor="t" anchorCtr="0">
                <a:spAutoFit/>
              </a:bodyPr>
              <a:p>
                <a:pPr eaLnBrk="0" hangingPunct="0">
                  <a:spcBef>
                    <a:spcPct val="50000"/>
                  </a:spcBef>
                </a:pPr>
                <a:r>
                  <a:rPr lang="en-US" altLang="zh-CN" sz="2400" b="1" i="1" dirty="0">
                    <a:solidFill>
                      <a:srgbClr val="FF0000"/>
                    </a:solidFill>
                    <a:latin typeface="Times New Roman" panose="02020603050405020304" pitchFamily="18" charset="0"/>
                    <a:ea typeface="宋体" panose="02010600030101010101" pitchFamily="2" charset="-122"/>
                  </a:rPr>
                  <a:t>i</a:t>
                </a:r>
                <a:r>
                  <a:rPr lang="en-US" altLang="zh-CN" sz="2400" b="1" baseline="-25000" dirty="0">
                    <a:solidFill>
                      <a:srgbClr val="FF0000"/>
                    </a:solidFill>
                    <a:latin typeface="Times New Roman" panose="02020603050405020304" pitchFamily="18" charset="0"/>
                    <a:ea typeface="宋体" panose="02010600030101010101" pitchFamily="2" charset="-122"/>
                  </a:rPr>
                  <a:t>b</a:t>
                </a:r>
                <a:endParaRPr lang="en-US" altLang="zh-CN" sz="2400" b="1" baseline="-25000" dirty="0">
                  <a:solidFill>
                    <a:srgbClr val="FF0000"/>
                  </a:solidFill>
                  <a:latin typeface="Times New Roman" panose="02020603050405020304" pitchFamily="18" charset="0"/>
                  <a:ea typeface="宋体" panose="02010600030101010101" pitchFamily="2" charset="-122"/>
                </a:endParaRPr>
              </a:p>
            </p:txBody>
          </p:sp>
          <p:sp>
            <p:nvSpPr>
              <p:cNvPr id="80966" name="Line 78"/>
              <p:cNvSpPr/>
              <p:nvPr/>
            </p:nvSpPr>
            <p:spPr>
              <a:xfrm>
                <a:off x="5040" y="1392"/>
                <a:ext cx="0" cy="144"/>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sp>
        <p:nvSpPr>
          <p:cNvPr id="80975" name="Text Box 79"/>
          <p:cNvSpPr txBox="1"/>
          <p:nvPr/>
        </p:nvSpPr>
        <p:spPr>
          <a:xfrm>
            <a:off x="3581400" y="3197225"/>
            <a:ext cx="2514600" cy="488950"/>
          </a:xfrm>
          <a:prstGeom prst="rect">
            <a:avLst/>
          </a:prstGeom>
          <a:noFill/>
          <a:ln w="38100">
            <a:noFill/>
          </a:ln>
        </p:spPr>
        <p:txBody>
          <a:bodyPr anchor="ctr" anchorCtr="0">
            <a:spAutoFit/>
          </a:bodyPr>
          <a:p>
            <a:r>
              <a:rPr lang="en-US" altLang="zh-CN" sz="2600" b="1" dirty="0">
                <a:solidFill>
                  <a:srgbClr val="FF0000"/>
                </a:solidFill>
                <a:latin typeface="宋体" panose="02010600030101010101" pitchFamily="2" charset="-122"/>
                <a:ea typeface="宋体" panose="02010600030101010101" pitchFamily="2" charset="-122"/>
              </a:rPr>
              <a:t>(</a:t>
            </a:r>
            <a:r>
              <a:rPr lang="zh-CN" altLang="en-US" sz="2600" b="1" dirty="0">
                <a:solidFill>
                  <a:srgbClr val="FF0000"/>
                </a:solidFill>
                <a:latin typeface="宋体" panose="02010600030101010101" pitchFamily="2" charset="-122"/>
                <a:ea typeface="宋体" panose="02010600030101010101" pitchFamily="2" charset="-122"/>
              </a:rPr>
              <a:t>共发射极</a:t>
            </a:r>
            <a:r>
              <a:rPr lang="en-US" altLang="zh-CN" sz="2600" b="1" dirty="0">
                <a:solidFill>
                  <a:srgbClr val="FF0000"/>
                </a:solidFill>
                <a:latin typeface="宋体" panose="02010600030101010101" pitchFamily="2" charset="-122"/>
                <a:ea typeface="宋体" panose="02010600030101010101" pitchFamily="2" charset="-122"/>
              </a:rPr>
              <a:t>)</a:t>
            </a:r>
            <a:endParaRPr lang="en-US" altLang="zh-CN" sz="2600" b="1" dirty="0">
              <a:solidFill>
                <a:srgbClr val="0000CC"/>
              </a:solidFill>
              <a:latin typeface="宋体" panose="02010600030101010101" pitchFamily="2" charset="-122"/>
              <a:ea typeface="宋体" panose="02010600030101010101" pitchFamily="2" charset="-122"/>
            </a:endParaRPr>
          </a:p>
        </p:txBody>
      </p:sp>
      <p:sp>
        <p:nvSpPr>
          <p:cNvPr id="80976" name="Text Box 80"/>
          <p:cNvSpPr txBox="1"/>
          <p:nvPr/>
        </p:nvSpPr>
        <p:spPr>
          <a:xfrm>
            <a:off x="685800" y="3197225"/>
            <a:ext cx="2209800" cy="488950"/>
          </a:xfrm>
          <a:prstGeom prst="rect">
            <a:avLst/>
          </a:prstGeom>
          <a:noFill/>
          <a:ln w="38100">
            <a:noFill/>
          </a:ln>
        </p:spPr>
        <p:txBody>
          <a:bodyPr anchor="ctr" anchorCtr="0">
            <a:spAutoFit/>
          </a:bodyPr>
          <a:p>
            <a:r>
              <a:rPr lang="en-US" altLang="zh-CN" sz="2600" b="1" dirty="0">
                <a:solidFill>
                  <a:srgbClr val="FF0000"/>
                </a:solidFill>
                <a:latin typeface="宋体" panose="02010600030101010101" pitchFamily="2" charset="-122"/>
                <a:ea typeface="宋体" panose="02010600030101010101" pitchFamily="2" charset="-122"/>
              </a:rPr>
              <a:t>(</a:t>
            </a:r>
            <a:r>
              <a:rPr lang="zh-CN" altLang="en-US" sz="2600" b="1" dirty="0">
                <a:solidFill>
                  <a:srgbClr val="FF0000"/>
                </a:solidFill>
                <a:latin typeface="宋体" panose="02010600030101010101" pitchFamily="2" charset="-122"/>
                <a:ea typeface="宋体" panose="02010600030101010101" pitchFamily="2" charset="-122"/>
              </a:rPr>
              <a:t>共基极</a:t>
            </a:r>
            <a:r>
              <a:rPr lang="en-US" altLang="zh-CN" sz="2600" b="1" dirty="0">
                <a:solidFill>
                  <a:srgbClr val="FF0000"/>
                </a:solidFill>
                <a:latin typeface="宋体" panose="02010600030101010101" pitchFamily="2" charset="-122"/>
                <a:ea typeface="宋体" panose="02010600030101010101" pitchFamily="2" charset="-122"/>
              </a:rPr>
              <a:t>)</a:t>
            </a:r>
            <a:endParaRPr lang="en-US" altLang="zh-CN" sz="2600" b="1" dirty="0">
              <a:solidFill>
                <a:srgbClr val="0000CC"/>
              </a:solidFill>
              <a:latin typeface="宋体" panose="02010600030101010101" pitchFamily="2" charset="-122"/>
              <a:ea typeface="宋体" panose="02010600030101010101" pitchFamily="2" charset="-122"/>
            </a:endParaRPr>
          </a:p>
        </p:txBody>
      </p:sp>
      <p:sp>
        <p:nvSpPr>
          <p:cNvPr id="80977" name="Text Box 81"/>
          <p:cNvSpPr txBox="1"/>
          <p:nvPr/>
        </p:nvSpPr>
        <p:spPr>
          <a:xfrm>
            <a:off x="6629400" y="3197225"/>
            <a:ext cx="2362200" cy="488950"/>
          </a:xfrm>
          <a:prstGeom prst="rect">
            <a:avLst/>
          </a:prstGeom>
          <a:noFill/>
          <a:ln w="38100">
            <a:noFill/>
          </a:ln>
        </p:spPr>
        <p:txBody>
          <a:bodyPr anchor="ctr" anchorCtr="0">
            <a:spAutoFit/>
          </a:bodyPr>
          <a:p>
            <a:r>
              <a:rPr lang="en-US" altLang="zh-CN" sz="2600" b="1" dirty="0">
                <a:solidFill>
                  <a:srgbClr val="FF0000"/>
                </a:solidFill>
                <a:latin typeface="宋体" panose="02010600030101010101" pitchFamily="2" charset="-122"/>
                <a:ea typeface="宋体" panose="02010600030101010101" pitchFamily="2" charset="-122"/>
              </a:rPr>
              <a:t>(</a:t>
            </a:r>
            <a:r>
              <a:rPr lang="zh-CN" altLang="en-US" sz="2600" b="1" dirty="0">
                <a:solidFill>
                  <a:srgbClr val="FF0000"/>
                </a:solidFill>
                <a:latin typeface="宋体" panose="02010600030101010101" pitchFamily="2" charset="-122"/>
                <a:ea typeface="宋体" panose="02010600030101010101" pitchFamily="2" charset="-122"/>
              </a:rPr>
              <a:t>共集电极</a:t>
            </a:r>
            <a:r>
              <a:rPr lang="en-US" altLang="zh-CN" sz="2600" b="1" dirty="0">
                <a:solidFill>
                  <a:srgbClr val="FF0000"/>
                </a:solidFill>
                <a:latin typeface="宋体" panose="02010600030101010101" pitchFamily="2" charset="-122"/>
                <a:ea typeface="宋体" panose="02010600030101010101" pitchFamily="2" charset="-122"/>
              </a:rPr>
              <a:t>)</a:t>
            </a:r>
            <a:endParaRPr lang="en-US" altLang="zh-CN" sz="2600" b="1" dirty="0">
              <a:solidFill>
                <a:srgbClr val="0000CC"/>
              </a:solidFill>
              <a:latin typeface="宋体" panose="02010600030101010101" pitchFamily="2" charset="-122"/>
              <a:ea typeface="宋体" panose="02010600030101010101" pitchFamily="2" charset="-122"/>
            </a:endParaRPr>
          </a:p>
        </p:txBody>
      </p:sp>
      <p:sp>
        <p:nvSpPr>
          <p:cNvPr id="80978" name="Rectangle 82"/>
          <p:cNvSpPr>
            <a:spLocks noChangeArrowheads="1"/>
          </p:cNvSpPr>
          <p:nvPr/>
        </p:nvSpPr>
        <p:spPr bwMode="auto">
          <a:xfrm>
            <a:off x="323850" y="4221163"/>
            <a:ext cx="7019925" cy="519113"/>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 typeface="Wingdings" panose="05000000000000000000" pitchFamily="2" charset="2"/>
              <a:buChar char="q"/>
              <a:defRPr/>
            </a:pPr>
            <a:r>
              <a:rPr kumimoji="1" lang="en-US" altLang="zh-CN"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放大电路的组态是针对交流信号而言的。</a:t>
            </a:r>
            <a:endParaRPr kumimoji="1" lang="zh-CN" altLang="en-US" sz="2800" b="1" i="0" u="none" strike="noStrike" kern="1200" cap="none" spc="0" normalizeH="0" baseline="0" noProof="0">
              <a:ln>
                <a:noFill/>
              </a:ln>
              <a:solidFill>
                <a:srgbClr val="0000CC"/>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0906"/>
                                        </p:tgtEl>
                                        <p:attrNameLst>
                                          <p:attrName>style.visibility</p:attrName>
                                        </p:attrNameLst>
                                      </p:cBhvr>
                                      <p:to>
                                        <p:strVal val="visible"/>
                                      </p:to>
                                    </p:set>
                                    <p:animEffect transition="in" filter="blinds(vertical)">
                                      <p:cBhvr>
                                        <p:cTn id="7" dur="500"/>
                                        <p:tgtEl>
                                          <p:spTgt spid="80906"/>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80978"/>
                                        </p:tgtEl>
                                        <p:attrNameLst>
                                          <p:attrName>style.visibility</p:attrName>
                                        </p:attrNameLst>
                                      </p:cBhvr>
                                      <p:to>
                                        <p:strVal val="visible"/>
                                      </p:to>
                                    </p:set>
                                    <p:animEffect transition="in" filter="blinds(vertical)">
                                      <p:cBhvr>
                                        <p:cTn id="16" dur="500"/>
                                        <p:tgtEl>
                                          <p:spTgt spid="8097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grpId="0" nodeType="clickEffect">
                                  <p:stCondLst>
                                    <p:cond delay="0"/>
                                  </p:stCondLst>
                                  <p:childTnLst>
                                    <p:set>
                                      <p:cBhvr>
                                        <p:cTn id="20" dur="1" fill="hold">
                                          <p:stCondLst>
                                            <p:cond delay="0"/>
                                          </p:stCondLst>
                                        </p:cTn>
                                        <p:tgtEl>
                                          <p:spTgt spid="80905"/>
                                        </p:tgtEl>
                                        <p:attrNameLst>
                                          <p:attrName>style.visibility</p:attrName>
                                        </p:attrNameLst>
                                      </p:cBhvr>
                                      <p:to>
                                        <p:strVal val="visible"/>
                                      </p:to>
                                    </p:set>
                                    <p:animEffect transition="in" filter="blinds(vertical)">
                                      <p:cBhvr>
                                        <p:cTn id="21" dur="500"/>
                                        <p:tgtEl>
                                          <p:spTgt spid="8090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80976"/>
                                        </p:tgtEl>
                                        <p:attrNameLst>
                                          <p:attrName>style.visibility</p:attrName>
                                        </p:attrNameLst>
                                      </p:cBhvr>
                                      <p:to>
                                        <p:strVal val="visible"/>
                                      </p:to>
                                    </p:set>
                                    <p:animEffect transition="in" filter="blinds(vertical)">
                                      <p:cBhvr>
                                        <p:cTn id="26" dur="500"/>
                                        <p:tgtEl>
                                          <p:spTgt spid="8097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80975"/>
                                        </p:tgtEl>
                                        <p:attrNameLst>
                                          <p:attrName>style.visibility</p:attrName>
                                        </p:attrNameLst>
                                      </p:cBhvr>
                                      <p:to>
                                        <p:strVal val="visible"/>
                                      </p:to>
                                    </p:set>
                                    <p:animEffect transition="in" filter="blinds(vertical)">
                                      <p:cBhvr>
                                        <p:cTn id="31" dur="500"/>
                                        <p:tgtEl>
                                          <p:spTgt spid="8097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80977"/>
                                        </p:tgtEl>
                                        <p:attrNameLst>
                                          <p:attrName>style.visibility</p:attrName>
                                        </p:attrNameLst>
                                      </p:cBhvr>
                                      <p:to>
                                        <p:strVal val="visible"/>
                                      </p:to>
                                    </p:set>
                                    <p:animEffect transition="in" filter="blinds(vertical)">
                                      <p:cBhvr>
                                        <p:cTn id="36" dur="500"/>
                                        <p:tgtEl>
                                          <p:spTgt spid="8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bldLvl="0" animBg="1"/>
      <p:bldP spid="80906" grpId="0"/>
      <p:bldP spid="80975" grpId="0"/>
      <p:bldP spid="80976" grpId="0"/>
      <p:bldP spid="80977" grpId="0"/>
      <p:bldP spid="80978"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684" name="Object 4"/>
          <p:cNvGraphicFramePr/>
          <p:nvPr/>
        </p:nvGraphicFramePr>
        <p:xfrm>
          <a:off x="3563938" y="188913"/>
          <a:ext cx="4822825" cy="3429000"/>
        </p:xfrm>
        <a:graphic>
          <a:graphicData uri="http://schemas.openxmlformats.org/presentationml/2006/ole">
            <mc:AlternateContent xmlns:mc="http://schemas.openxmlformats.org/markup-compatibility/2006">
              <mc:Choice xmlns:v="urn:schemas-microsoft-com:vml" Requires="v">
                <p:oleObj spid="_x0000_s3094" name="" r:id="rId1" imgW="3364230" imgH="2517140" progId="Visio.Drawing.11">
                  <p:embed/>
                </p:oleObj>
              </mc:Choice>
              <mc:Fallback>
                <p:oleObj name="" r:id="rId1" imgW="3364230" imgH="2517140" progId="Visio.Drawing.11">
                  <p:embed/>
                  <p:pic>
                    <p:nvPicPr>
                      <p:cNvPr id="0" name="图片 3093"/>
                      <p:cNvPicPr/>
                      <p:nvPr/>
                    </p:nvPicPr>
                    <p:blipFill>
                      <a:blip r:embed="rId2"/>
                      <a:stretch>
                        <a:fillRect/>
                      </a:stretch>
                    </p:blipFill>
                    <p:spPr>
                      <a:xfrm>
                        <a:off x="3563938" y="188913"/>
                        <a:ext cx="4822825" cy="3429000"/>
                      </a:xfrm>
                      <a:prstGeom prst="rect">
                        <a:avLst/>
                      </a:prstGeom>
                      <a:noFill/>
                      <a:ln w="38100">
                        <a:noFill/>
                        <a:miter/>
                      </a:ln>
                    </p:spPr>
                  </p:pic>
                </p:oleObj>
              </mc:Fallback>
            </mc:AlternateContent>
          </a:graphicData>
        </a:graphic>
      </p:graphicFrame>
      <p:graphicFrame>
        <p:nvGraphicFramePr>
          <p:cNvPr id="71813" name="Group 133"/>
          <p:cNvGraphicFramePr>
            <a:graphicFrameLocks noGrp="1"/>
          </p:cNvGraphicFramePr>
          <p:nvPr/>
        </p:nvGraphicFramePr>
        <p:xfrm>
          <a:off x="179388" y="3933825"/>
          <a:ext cx="8713788" cy="2074863"/>
        </p:xfrm>
        <a:graphic>
          <a:graphicData uri="http://schemas.openxmlformats.org/drawingml/2006/table">
            <a:tbl>
              <a:tblPr/>
              <a:tblGrid>
                <a:gridCol w="1584325"/>
                <a:gridCol w="1152525"/>
                <a:gridCol w="1152525"/>
                <a:gridCol w="1008062"/>
                <a:gridCol w="1439863"/>
                <a:gridCol w="1223962"/>
                <a:gridCol w="1152525"/>
              </a:tblGrid>
              <a:tr h="692150">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400" b="1"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0</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0.02</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0.03</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0.05</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400" b="1" i="0" u="none" strike="noStrike" cap="none" normalizeH="0" baseline="-3000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0.56</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1.14</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1.74</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2.33</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2.91</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4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a:t>
                      </a:r>
                      <a:r>
                        <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0.57</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1.16</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1.77</a:t>
                      </a:r>
                      <a:endParaRPr kumimoji="0" lang="en-US" altLang="zh-CN" sz="2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2.37</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2.96</a:t>
                      </a:r>
                      <a:endPar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2980" name="Group 134"/>
          <p:cNvGrpSpPr/>
          <p:nvPr/>
        </p:nvGrpSpPr>
        <p:grpSpPr>
          <a:xfrm>
            <a:off x="250825" y="2781300"/>
            <a:ext cx="8642350" cy="863600"/>
            <a:chOff x="431" y="2115"/>
            <a:chExt cx="4263" cy="363"/>
          </a:xfrm>
        </p:grpSpPr>
        <p:sp>
          <p:nvSpPr>
            <p:cNvPr id="82981" name="Line 135"/>
            <p:cNvSpPr/>
            <p:nvPr/>
          </p:nvSpPr>
          <p:spPr>
            <a:xfrm>
              <a:off x="431" y="2115"/>
              <a:ext cx="1315" cy="0"/>
            </a:xfrm>
            <a:prstGeom prst="line">
              <a:avLst/>
            </a:prstGeom>
            <a:ln w="28575" cap="flat" cmpd="sng">
              <a:solidFill>
                <a:schemeClr val="fo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2982" name="Line 136"/>
            <p:cNvSpPr/>
            <p:nvPr/>
          </p:nvSpPr>
          <p:spPr>
            <a:xfrm>
              <a:off x="1746" y="2115"/>
              <a:ext cx="0" cy="363"/>
            </a:xfrm>
            <a:prstGeom prst="line">
              <a:avLst/>
            </a:prstGeom>
            <a:ln w="28575" cap="flat" cmpd="sng">
              <a:solidFill>
                <a:schemeClr val="fo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2983" name="Line 137"/>
            <p:cNvSpPr/>
            <p:nvPr/>
          </p:nvSpPr>
          <p:spPr>
            <a:xfrm flipV="1">
              <a:off x="1741" y="2478"/>
              <a:ext cx="2953" cy="0"/>
            </a:xfrm>
            <a:prstGeom prst="line">
              <a:avLst/>
            </a:prstGeom>
            <a:ln w="28575" cap="flat" cmpd="sng">
              <a:solidFill>
                <a:schemeClr val="folHlink"/>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20482" name="文本框 20481"/>
          <p:cNvSpPr txBox="1"/>
          <p:nvPr/>
        </p:nvSpPr>
        <p:spPr>
          <a:xfrm>
            <a:off x="34925" y="547688"/>
            <a:ext cx="5638800" cy="1116012"/>
          </a:xfrm>
          <a:prstGeom prst="rect">
            <a:avLst/>
          </a:prstGeom>
          <a:noFill/>
          <a:ln w="12700">
            <a:noFill/>
          </a:ln>
        </p:spPr>
        <p:txBody>
          <a:bodyPr anchor="t" anchorCtr="0">
            <a:spAutoFit/>
          </a:bodyPr>
          <a:p>
            <a:pPr>
              <a:lnSpc>
                <a:spcPct val="120000"/>
              </a:lnSpc>
            </a:pPr>
            <a:r>
              <a:rPr lang="en-US" altLang="zh-CN" sz="2800" b="1" dirty="0">
                <a:solidFill>
                  <a:srgbClr val="000000"/>
                </a:solidFill>
                <a:latin typeface="Times New Roman" panose="02020603050405020304" pitchFamily="18" charset="0"/>
                <a:ea typeface="宋体" panose="02010600030101010101" pitchFamily="2" charset="-122"/>
              </a:rPr>
              <a:t> </a:t>
            </a:r>
            <a:r>
              <a:rPr lang="zh-CN" altLang="zh-CN" sz="2800" b="1" dirty="0">
                <a:solidFill>
                  <a:srgbClr val="000000"/>
                </a:solidFill>
                <a:latin typeface="Times New Roman" panose="02020603050405020304" pitchFamily="18" charset="0"/>
                <a:ea typeface="宋体" panose="02010600030101010101" pitchFamily="2" charset="-122"/>
              </a:rPr>
              <a:t>三级管</a:t>
            </a:r>
            <a:r>
              <a:rPr lang="zh-CN" altLang="en-US" sz="2800" b="1" dirty="0">
                <a:solidFill>
                  <a:srgbClr val="000000"/>
                </a:solidFill>
                <a:latin typeface="Times New Roman" panose="02020603050405020304" pitchFamily="18" charset="0"/>
                <a:ea typeface="宋体" panose="02010600030101010101" pitchFamily="2" charset="-122"/>
              </a:rPr>
              <a:t>交流电流放大系数</a:t>
            </a:r>
            <a:r>
              <a:rPr lang="en-US" altLang="zh-CN" sz="2800" b="1" i="1" dirty="0">
                <a:solidFill>
                  <a:srgbClr val="000000"/>
                </a:solidFill>
                <a:latin typeface="Times New Roman" panose="02020603050405020304" pitchFamily="18" charset="0"/>
                <a:ea typeface="宋体" panose="02010600030101010101" pitchFamily="2" charset="-122"/>
                <a:sym typeface="Symbol" panose="05050102010706020507" pitchFamily="18" charset="2"/>
              </a:rPr>
              <a:t></a:t>
            </a:r>
            <a:endParaRPr lang="en-US" altLang="zh-CN" sz="2800" b="1" dirty="0">
              <a:solidFill>
                <a:srgbClr val="000000"/>
              </a:solidFill>
              <a:latin typeface="Times New Roman" panose="02020603050405020304" pitchFamily="18" charset="0"/>
              <a:ea typeface="宋体" panose="02010600030101010101" pitchFamily="2" charset="-122"/>
            </a:endParaRPr>
          </a:p>
          <a:p>
            <a:pPr>
              <a:lnSpc>
                <a:spcPct val="120000"/>
              </a:lnSpc>
            </a:pPr>
            <a:r>
              <a:rPr lang="en-US" altLang="zh-CN" sz="2800" b="1" dirty="0">
                <a:solidFill>
                  <a:srgbClr val="000000"/>
                </a:solidFill>
                <a:latin typeface="Times New Roman" panose="02020603050405020304" pitchFamily="18" charset="0"/>
                <a:ea typeface="宋体" panose="02010600030101010101" pitchFamily="2" charset="-122"/>
              </a:rPr>
              <a:t>              </a:t>
            </a:r>
            <a:r>
              <a:rPr lang="en-US" altLang="zh-CN" sz="2800" b="1" i="1" dirty="0">
                <a:solidFill>
                  <a:srgbClr val="000000"/>
                </a:solidFill>
                <a:latin typeface="Times New Roman" panose="02020603050405020304" pitchFamily="18" charset="0"/>
                <a:ea typeface="宋体" panose="02010600030101010101" pitchFamily="2" charset="-122"/>
                <a:sym typeface="Symbol" panose="05050102010706020507" pitchFamily="18" charset="2"/>
              </a:rPr>
              <a:t> </a:t>
            </a:r>
            <a:r>
              <a:rPr lang="en-US" altLang="zh-CN" sz="2800" b="1">
                <a:solidFill>
                  <a:srgbClr val="000000"/>
                </a:solidFill>
                <a:latin typeface="Times New Roman" panose="02020603050405020304" pitchFamily="18" charset="0"/>
                <a:ea typeface="宋体" panose="02010600030101010101" pitchFamily="2" charset="-122"/>
              </a:rPr>
              <a:t>=</a:t>
            </a:r>
            <a:r>
              <a:rPr lang="en-US" altLang="zh-CN" sz="2800" b="1">
                <a:solidFill>
                  <a:srgbClr val="000000"/>
                </a:solidFill>
                <a:latin typeface="Times New Roman" panose="02020603050405020304" pitchFamily="18" charset="0"/>
                <a:ea typeface="宋体" panose="02010600030101010101" pitchFamily="2" charset="-122"/>
                <a:sym typeface="Symbol" panose="05050102010706020507" pitchFamily="18" charset="2"/>
              </a:rPr>
              <a:t></a:t>
            </a:r>
            <a:r>
              <a:rPr lang="en-US" altLang="zh-CN" sz="2800" b="1" i="1">
                <a:solidFill>
                  <a:srgbClr val="000000"/>
                </a:solidFill>
                <a:latin typeface="Times New Roman" panose="02020603050405020304" pitchFamily="18" charset="0"/>
                <a:ea typeface="宋体" panose="02010600030101010101" pitchFamily="2" charset="-122"/>
              </a:rPr>
              <a:t>I</a:t>
            </a:r>
            <a:r>
              <a:rPr lang="en-US" altLang="zh-CN" sz="2800" b="1" baseline="-25000">
                <a:solidFill>
                  <a:srgbClr val="000000"/>
                </a:solidFill>
                <a:latin typeface="Times New Roman" panose="02020603050405020304" pitchFamily="18" charset="0"/>
                <a:ea typeface="宋体" panose="02010600030101010101" pitchFamily="2" charset="-122"/>
              </a:rPr>
              <a:t>C</a:t>
            </a:r>
            <a:r>
              <a:rPr lang="en-US" altLang="zh-CN" sz="2800" b="1">
                <a:solidFill>
                  <a:srgbClr val="000000"/>
                </a:solidFill>
                <a:latin typeface="Times New Roman" panose="02020603050405020304" pitchFamily="18" charset="0"/>
                <a:ea typeface="宋体" panose="02010600030101010101" pitchFamily="2" charset="-122"/>
              </a:rPr>
              <a:t>/</a:t>
            </a:r>
            <a:r>
              <a:rPr lang="en-US" altLang="zh-CN" sz="2800" b="1">
                <a:solidFill>
                  <a:srgbClr val="000000"/>
                </a:solidFill>
                <a:latin typeface="Times New Roman" panose="02020603050405020304" pitchFamily="18" charset="0"/>
                <a:ea typeface="宋体" panose="02010600030101010101" pitchFamily="2" charset="-122"/>
                <a:sym typeface="Symbol" panose="05050102010706020507" pitchFamily="18" charset="2"/>
              </a:rPr>
              <a:t></a:t>
            </a:r>
            <a:r>
              <a:rPr lang="en-US" altLang="zh-CN" sz="2800" b="1" i="1" err="1">
                <a:solidFill>
                  <a:srgbClr val="000000"/>
                </a:solidFill>
                <a:latin typeface="Times New Roman" panose="02020603050405020304" pitchFamily="18" charset="0"/>
                <a:ea typeface="宋体" panose="02010600030101010101" pitchFamily="2" charset="-122"/>
              </a:rPr>
              <a:t>I</a:t>
            </a:r>
            <a:r>
              <a:rPr lang="en-US" altLang="zh-CN" sz="2800" b="1" baseline="-25000" err="1">
                <a:solidFill>
                  <a:srgbClr val="000000"/>
                </a:solidFill>
                <a:latin typeface="Times New Roman" panose="02020603050405020304" pitchFamily="18" charset="0"/>
                <a:ea typeface="宋体" panose="02010600030101010101" pitchFamily="2" charset="-122"/>
              </a:rPr>
              <a:t>B</a:t>
            </a:r>
            <a:endParaRPr lang="en-US" altLang="zh-CN" sz="2800" baseline="-14000">
              <a:solidFill>
                <a:srgbClr val="0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000000"/>
                                          </p:val>
                                        </p:tav>
                                        <p:tav tm="100000">
                                          <p:val>
                                            <p:strVal val="#ppt_w"/>
                                          </p:val>
                                        </p:tav>
                                      </p:tavLst>
                                    </p:anim>
                                    <p:anim calcmode="lin" valueType="num">
                                      <p:cBhvr>
                                        <p:cTn id="8" dur="500" fill="hold"/>
                                        <p:tgtEl>
                                          <p:spTgt spid="7168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71813"/>
                                        </p:tgtEl>
                                        <p:attrNameLst>
                                          <p:attrName>style.visibility</p:attrName>
                                        </p:attrNameLst>
                                      </p:cBhvr>
                                      <p:to>
                                        <p:strVal val="visible"/>
                                      </p:to>
                                    </p:set>
                                    <p:anim calcmode="lin" valueType="num">
                                      <p:cBhvr>
                                        <p:cTn id="13" dur="500" fill="hold"/>
                                        <p:tgtEl>
                                          <p:spTgt spid="71813"/>
                                        </p:tgtEl>
                                        <p:attrNameLst>
                                          <p:attrName>ppt_w</p:attrName>
                                        </p:attrNameLst>
                                      </p:cBhvr>
                                      <p:tavLst>
                                        <p:tav tm="0">
                                          <p:val>
                                            <p:fltVal val="0.000000"/>
                                          </p:val>
                                        </p:tav>
                                        <p:tav tm="100000">
                                          <p:val>
                                            <p:strVal val="#ppt_w"/>
                                          </p:val>
                                        </p:tav>
                                      </p:tavLst>
                                    </p:anim>
                                    <p:anim calcmode="lin" valueType="num">
                                      <p:cBhvr>
                                        <p:cTn id="14" dur="500" fill="hold"/>
                                        <p:tgtEl>
                                          <p:spTgt spid="718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2"/>
                                        </p:tgtEl>
                                        <p:attrNameLst>
                                          <p:attrName>style.visibility</p:attrName>
                                        </p:attrNameLst>
                                      </p:cBhvr>
                                      <p:to>
                                        <p:strVal val="visible"/>
                                      </p:to>
                                    </p:set>
                                    <p:anim calcmode="lin" valueType="num">
                                      <p:cBhvr>
                                        <p:cTn id="19" dur="500" fill="hold"/>
                                        <p:tgtEl>
                                          <p:spTgt spid="20482"/>
                                        </p:tgtEl>
                                        <p:attrNameLst>
                                          <p:attrName>ppt_x</p:attrName>
                                        </p:attrNameLst>
                                      </p:cBhvr>
                                      <p:tavLst>
                                        <p:tav tm="0">
                                          <p:val>
                                            <p:strVal val="1+#ppt_w/2"/>
                                          </p:val>
                                        </p:tav>
                                        <p:tav tm="100000">
                                          <p:val>
                                            <p:strVal val="#ppt_x"/>
                                          </p:val>
                                        </p:tav>
                                      </p:tavLst>
                                    </p:anim>
                                    <p:anim calcmode="lin" valueType="num">
                                      <p:cBhvr>
                                        <p:cTn id="20"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nvGrpSpPr>
          <p:cNvPr id="2" name="Group 21"/>
          <p:cNvGrpSpPr/>
          <p:nvPr/>
        </p:nvGrpSpPr>
        <p:grpSpPr>
          <a:xfrm>
            <a:off x="827088" y="4437063"/>
            <a:ext cx="7772400" cy="1600200"/>
            <a:chOff x="528" y="2880"/>
            <a:chExt cx="4896" cy="1008"/>
          </a:xfrm>
        </p:grpSpPr>
        <p:grpSp>
          <p:nvGrpSpPr>
            <p:cNvPr id="83972" name="Group 22"/>
            <p:cNvGrpSpPr/>
            <p:nvPr/>
          </p:nvGrpSpPr>
          <p:grpSpPr>
            <a:xfrm>
              <a:off x="2928" y="2880"/>
              <a:ext cx="2448" cy="480"/>
              <a:chOff x="1536" y="3024"/>
              <a:chExt cx="2448" cy="480"/>
            </a:xfrm>
          </p:grpSpPr>
          <p:sp>
            <p:nvSpPr>
              <p:cNvPr id="83973" name="Rectangle 23"/>
              <p:cNvSpPr/>
              <p:nvPr/>
            </p:nvSpPr>
            <p:spPr>
              <a:xfrm>
                <a:off x="1536" y="3024"/>
                <a:ext cx="1440" cy="327"/>
              </a:xfrm>
              <a:prstGeom prst="rect">
                <a:avLst/>
              </a:prstGeom>
              <a:noFill/>
              <a:ln w="25400">
                <a:noFill/>
              </a:ln>
            </p:spPr>
            <p:txBody>
              <a:bodyPr anchor="t" anchorCtr="0">
                <a:spAutoFit/>
              </a:bodyPr>
              <a:p>
                <a:pPr eaLnBrk="0" hangingPunct="0"/>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B</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f</a:t>
                </a:r>
                <a:r>
                  <a:rPr lang="en-US" altLang="zh-CN" sz="2800" b="1" baseline="-25000" dirty="0">
                    <a:solidFill>
                      <a:srgbClr val="CC3300"/>
                    </a:solidFill>
                    <a:latin typeface="Times New Roman" panose="02020603050405020304" pitchFamily="18" charset="0"/>
                    <a:ea typeface="宋体" panose="02010600030101010101" pitchFamily="2" charset="-122"/>
                  </a:rPr>
                  <a:t>1E </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v</a:t>
                </a:r>
                <a:r>
                  <a:rPr lang="en-US" altLang="zh-CN" sz="2800" b="1" baseline="-25000" dirty="0">
                    <a:solidFill>
                      <a:srgbClr val="0000CC"/>
                    </a:solidFill>
                    <a:latin typeface="Times New Roman" panose="02020603050405020304" pitchFamily="18" charset="0"/>
                    <a:ea typeface="宋体" panose="02010600030101010101" pitchFamily="2" charset="-122"/>
                  </a:rPr>
                  <a:t>BE </a:t>
                </a:r>
                <a:r>
                  <a:rPr lang="en-US" altLang="zh-CN" sz="2800" b="1" dirty="0">
                    <a:solidFill>
                      <a:srgbClr val="0000CC"/>
                    </a:solidFill>
                    <a:latin typeface="Times New Roman" panose="02020603050405020304" pitchFamily="18" charset="0"/>
                    <a:ea typeface="宋体" panose="02010600030101010101" pitchFamily="2" charset="-122"/>
                  </a:rPr>
                  <a:t>)</a:t>
                </a:r>
                <a:endParaRPr lang="en-US" altLang="zh-CN" sz="2800" b="1" baseline="-25000" dirty="0">
                  <a:solidFill>
                    <a:srgbClr val="0000CC"/>
                  </a:solidFill>
                  <a:latin typeface="Times New Roman" panose="02020603050405020304" pitchFamily="18" charset="0"/>
                  <a:ea typeface="宋体" panose="02010600030101010101" pitchFamily="2" charset="-122"/>
                </a:endParaRPr>
              </a:p>
            </p:txBody>
          </p:sp>
          <p:sp>
            <p:nvSpPr>
              <p:cNvPr id="83974" name="Rectangle 24"/>
              <p:cNvSpPr/>
              <p:nvPr/>
            </p:nvSpPr>
            <p:spPr>
              <a:xfrm>
                <a:off x="2928" y="3216"/>
                <a:ext cx="1056" cy="288"/>
              </a:xfrm>
              <a:prstGeom prst="rect">
                <a:avLst/>
              </a:prstGeom>
              <a:noFill/>
              <a:ln w="25400">
                <a:noFill/>
              </a:ln>
            </p:spPr>
            <p:txBody>
              <a:bodyPr anchor="t" anchorCtr="0">
                <a:spAutoFit/>
              </a:bodyPr>
              <a:p>
                <a:pPr eaLnBrk="0" hangingPunct="0"/>
                <a:r>
                  <a:rPr lang="en-US" altLang="zh-CN" sz="2400" b="1" i="1" dirty="0">
                    <a:solidFill>
                      <a:srgbClr val="0000CC"/>
                    </a:solidFill>
                    <a:latin typeface="Times New Roman" panose="02020603050405020304" pitchFamily="18" charset="0"/>
                    <a:ea typeface="宋体" panose="02010600030101010101" pitchFamily="2" charset="-122"/>
                  </a:rPr>
                  <a:t>v</a:t>
                </a:r>
                <a:r>
                  <a:rPr lang="en-US" altLang="zh-CN" sz="2400" b="1" baseline="-25000" dirty="0">
                    <a:solidFill>
                      <a:srgbClr val="0000CC"/>
                    </a:solidFill>
                    <a:latin typeface="Times New Roman" panose="02020603050405020304" pitchFamily="18" charset="0"/>
                    <a:ea typeface="宋体" panose="02010600030101010101" pitchFamily="2" charset="-122"/>
                  </a:rPr>
                  <a:t>CE </a:t>
                </a:r>
                <a:r>
                  <a:rPr lang="en-US" altLang="zh-CN" sz="2400" b="1" dirty="0">
                    <a:solidFill>
                      <a:srgbClr val="0000CC"/>
                    </a:solidFill>
                    <a:latin typeface="Times New Roman" panose="02020603050405020304" pitchFamily="18" charset="0"/>
                    <a:ea typeface="宋体" panose="02010600030101010101" pitchFamily="2" charset="-122"/>
                  </a:rPr>
                  <a:t>= </a:t>
                </a:r>
                <a:r>
                  <a:rPr lang="zh-CN" altLang="en-US" sz="2400" b="1" dirty="0">
                    <a:solidFill>
                      <a:srgbClr val="0000CC"/>
                    </a:solidFill>
                    <a:latin typeface="Times New Roman" panose="02020603050405020304" pitchFamily="18" charset="0"/>
                    <a:ea typeface="宋体" panose="02010600030101010101" pitchFamily="2" charset="-122"/>
                  </a:rPr>
                  <a:t>常数</a:t>
                </a:r>
                <a:endParaRPr lang="zh-CN" altLang="en-US" sz="2400" b="1" dirty="0">
                  <a:solidFill>
                    <a:srgbClr val="0000CC"/>
                  </a:solidFill>
                  <a:latin typeface="Times New Roman" panose="02020603050405020304" pitchFamily="18" charset="0"/>
                  <a:ea typeface="宋体" panose="02010600030101010101" pitchFamily="2" charset="-122"/>
                </a:endParaRPr>
              </a:p>
            </p:txBody>
          </p:sp>
          <p:sp>
            <p:nvSpPr>
              <p:cNvPr id="83975" name="Line 25"/>
              <p:cNvSpPr/>
              <p:nvPr/>
            </p:nvSpPr>
            <p:spPr>
              <a:xfrm>
                <a:off x="2928" y="3072"/>
                <a:ext cx="0" cy="384"/>
              </a:xfrm>
              <a:prstGeom prst="line">
                <a:avLst/>
              </a:prstGeom>
              <a:ln w="2540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83976" name="Group 26"/>
            <p:cNvGrpSpPr/>
            <p:nvPr/>
          </p:nvGrpSpPr>
          <p:grpSpPr>
            <a:xfrm>
              <a:off x="2928" y="3408"/>
              <a:ext cx="2496" cy="480"/>
              <a:chOff x="1536" y="3552"/>
              <a:chExt cx="2496" cy="480"/>
            </a:xfrm>
          </p:grpSpPr>
          <p:sp>
            <p:nvSpPr>
              <p:cNvPr id="83977" name="Rectangle 27"/>
              <p:cNvSpPr/>
              <p:nvPr/>
            </p:nvSpPr>
            <p:spPr>
              <a:xfrm>
                <a:off x="1536" y="3552"/>
                <a:ext cx="1440" cy="327"/>
              </a:xfrm>
              <a:prstGeom prst="rect">
                <a:avLst/>
              </a:prstGeom>
              <a:noFill/>
              <a:ln w="25400">
                <a:noFill/>
              </a:ln>
            </p:spPr>
            <p:txBody>
              <a:bodyPr anchor="t" anchorCtr="0">
                <a:spAutoFit/>
              </a:bodyPr>
              <a:p>
                <a:pPr eaLnBrk="0" hangingPunct="0"/>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C</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f</a:t>
                </a:r>
                <a:r>
                  <a:rPr lang="en-US" altLang="zh-CN" sz="2800" b="1" baseline="-25000" dirty="0">
                    <a:solidFill>
                      <a:srgbClr val="CC3300"/>
                    </a:solidFill>
                    <a:latin typeface="Times New Roman" panose="02020603050405020304" pitchFamily="18" charset="0"/>
                    <a:ea typeface="宋体" panose="02010600030101010101" pitchFamily="2" charset="-122"/>
                  </a:rPr>
                  <a:t>2E</a:t>
                </a:r>
                <a:r>
                  <a:rPr lang="en-US" altLang="zh-CN" sz="2800" b="1" baseline="-25000" dirty="0">
                    <a:solidFill>
                      <a:srgbClr val="0000CC"/>
                    </a:solidFill>
                    <a:latin typeface="Times New Roman" panose="02020603050405020304" pitchFamily="18" charset="0"/>
                    <a:ea typeface="宋体" panose="02010600030101010101" pitchFamily="2" charset="-122"/>
                  </a:rPr>
                  <a:t> </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v</a:t>
                </a:r>
                <a:r>
                  <a:rPr lang="en-US" altLang="zh-CN" sz="2800" b="1" baseline="-25000" dirty="0">
                    <a:solidFill>
                      <a:srgbClr val="0000CC"/>
                    </a:solidFill>
                    <a:latin typeface="Times New Roman" panose="02020603050405020304" pitchFamily="18" charset="0"/>
                    <a:ea typeface="宋体" panose="02010600030101010101" pitchFamily="2" charset="-122"/>
                  </a:rPr>
                  <a:t>CE </a:t>
                </a:r>
                <a:r>
                  <a:rPr lang="en-US" altLang="zh-CN" sz="2800" b="1" dirty="0">
                    <a:solidFill>
                      <a:srgbClr val="0000CC"/>
                    </a:solidFill>
                    <a:latin typeface="Times New Roman" panose="02020603050405020304" pitchFamily="18" charset="0"/>
                    <a:ea typeface="宋体" panose="02010600030101010101" pitchFamily="2" charset="-122"/>
                  </a:rPr>
                  <a:t>)</a:t>
                </a:r>
                <a:endParaRPr lang="en-US" altLang="zh-CN" sz="2800" b="1" baseline="-25000" dirty="0">
                  <a:solidFill>
                    <a:srgbClr val="0000CC"/>
                  </a:solidFill>
                  <a:latin typeface="Times New Roman" panose="02020603050405020304" pitchFamily="18" charset="0"/>
                  <a:ea typeface="宋体" panose="02010600030101010101" pitchFamily="2" charset="-122"/>
                </a:endParaRPr>
              </a:p>
            </p:txBody>
          </p:sp>
          <p:sp>
            <p:nvSpPr>
              <p:cNvPr id="83978" name="Rectangle 28"/>
              <p:cNvSpPr/>
              <p:nvPr/>
            </p:nvSpPr>
            <p:spPr>
              <a:xfrm>
                <a:off x="2976" y="3744"/>
                <a:ext cx="1056" cy="288"/>
              </a:xfrm>
              <a:prstGeom prst="rect">
                <a:avLst/>
              </a:prstGeom>
              <a:noFill/>
              <a:ln w="25400">
                <a:noFill/>
              </a:ln>
            </p:spPr>
            <p:txBody>
              <a:bodyPr anchor="t" anchorCtr="0">
                <a:spAutoFit/>
              </a:bodyPr>
              <a:p>
                <a:pPr eaLnBrk="0" hangingPunct="0"/>
                <a:r>
                  <a:rPr lang="en-US" altLang="zh-CN" sz="2400" b="1" i="1" dirty="0">
                    <a:solidFill>
                      <a:srgbClr val="0000CC"/>
                    </a:solidFill>
                    <a:latin typeface="Times New Roman" panose="02020603050405020304" pitchFamily="18" charset="0"/>
                    <a:ea typeface="宋体" panose="02010600030101010101" pitchFamily="2" charset="-122"/>
                  </a:rPr>
                  <a:t>i</a:t>
                </a:r>
                <a:r>
                  <a:rPr lang="en-US" altLang="zh-CN" sz="2400" b="1" baseline="-25000" dirty="0">
                    <a:solidFill>
                      <a:srgbClr val="0000CC"/>
                    </a:solidFill>
                    <a:latin typeface="Times New Roman" panose="02020603050405020304" pitchFamily="18" charset="0"/>
                    <a:ea typeface="宋体" panose="02010600030101010101" pitchFamily="2" charset="-122"/>
                  </a:rPr>
                  <a:t>B </a:t>
                </a:r>
                <a:r>
                  <a:rPr lang="en-US" altLang="zh-CN" sz="2400" b="1" dirty="0">
                    <a:solidFill>
                      <a:srgbClr val="0000CC"/>
                    </a:solidFill>
                    <a:latin typeface="Times New Roman" panose="02020603050405020304" pitchFamily="18" charset="0"/>
                    <a:ea typeface="宋体" panose="02010600030101010101" pitchFamily="2" charset="-122"/>
                  </a:rPr>
                  <a:t>= </a:t>
                </a:r>
                <a:r>
                  <a:rPr lang="zh-CN" altLang="en-US" sz="2400" b="1" dirty="0">
                    <a:solidFill>
                      <a:srgbClr val="0000CC"/>
                    </a:solidFill>
                    <a:latin typeface="Times New Roman" panose="02020603050405020304" pitchFamily="18" charset="0"/>
                    <a:ea typeface="宋体" panose="02010600030101010101" pitchFamily="2" charset="-122"/>
                  </a:rPr>
                  <a:t>常数</a:t>
                </a:r>
                <a:endParaRPr lang="zh-CN" altLang="en-US" sz="2400" b="1" dirty="0">
                  <a:solidFill>
                    <a:srgbClr val="0000CC"/>
                  </a:solidFill>
                  <a:latin typeface="Times New Roman" panose="02020603050405020304" pitchFamily="18" charset="0"/>
                  <a:ea typeface="宋体" panose="02010600030101010101" pitchFamily="2" charset="-122"/>
                </a:endParaRPr>
              </a:p>
            </p:txBody>
          </p:sp>
          <p:sp>
            <p:nvSpPr>
              <p:cNvPr id="83979" name="Line 29"/>
              <p:cNvSpPr/>
              <p:nvPr/>
            </p:nvSpPr>
            <p:spPr>
              <a:xfrm>
                <a:off x="2928" y="3600"/>
                <a:ext cx="0" cy="384"/>
              </a:xfrm>
              <a:prstGeom prst="line">
                <a:avLst/>
              </a:prstGeom>
              <a:ln w="2540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83980" name="AutoShape 30"/>
            <p:cNvSpPr/>
            <p:nvPr/>
          </p:nvSpPr>
          <p:spPr>
            <a:xfrm>
              <a:off x="1584" y="3072"/>
              <a:ext cx="144" cy="528"/>
            </a:xfrm>
            <a:prstGeom prst="leftBrace">
              <a:avLst>
                <a:gd name="adj1" fmla="val 30334"/>
                <a:gd name="adj2" fmla="val 50000"/>
              </a:avLst>
            </a:prstGeom>
            <a:noFill/>
            <a:ln w="25400" cap="flat" cmpd="sng">
              <a:solidFill>
                <a:srgbClr val="0000CC"/>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3981" name="Text Box 31"/>
            <p:cNvSpPr txBox="1"/>
            <p:nvPr/>
          </p:nvSpPr>
          <p:spPr>
            <a:xfrm>
              <a:off x="528" y="3177"/>
              <a:ext cx="1152" cy="308"/>
            </a:xfrm>
            <a:prstGeom prst="rect">
              <a:avLst/>
            </a:prstGeom>
            <a:noFill/>
            <a:ln w="38100">
              <a:noFill/>
            </a:ln>
          </p:spPr>
          <p:txBody>
            <a:bodyPr anchor="ctr" anchorCtr="0">
              <a:spAutoFit/>
            </a:bodyPr>
            <a:p>
              <a:r>
                <a:rPr lang="zh-CN" altLang="en-US" sz="2600" b="1" dirty="0">
                  <a:solidFill>
                    <a:srgbClr val="0000CC"/>
                  </a:solidFill>
                  <a:latin typeface="Times New Roman" panose="02020603050405020304" pitchFamily="18" charset="0"/>
                  <a:ea typeface="宋体" panose="02010600030101010101" pitchFamily="2" charset="-122"/>
                </a:rPr>
                <a:t>共发射极</a:t>
              </a:r>
              <a:endParaRPr lang="zh-CN" altLang="en-US" sz="2600" b="1" dirty="0">
                <a:solidFill>
                  <a:srgbClr val="0000CC"/>
                </a:solidFill>
                <a:latin typeface="Times New Roman" panose="02020603050405020304" pitchFamily="18" charset="0"/>
                <a:ea typeface="宋体" panose="02010600030101010101" pitchFamily="2" charset="-122"/>
              </a:endParaRPr>
            </a:p>
          </p:txBody>
        </p:sp>
        <p:sp>
          <p:nvSpPr>
            <p:cNvPr id="83982" name="Text Box 32"/>
            <p:cNvSpPr txBox="1"/>
            <p:nvPr/>
          </p:nvSpPr>
          <p:spPr>
            <a:xfrm>
              <a:off x="1776" y="2889"/>
              <a:ext cx="1285" cy="308"/>
            </a:xfrm>
            <a:prstGeom prst="rect">
              <a:avLst/>
            </a:prstGeom>
            <a:noFill/>
            <a:ln w="38100">
              <a:noFill/>
            </a:ln>
          </p:spPr>
          <p:txBody>
            <a:bodyPr anchor="ctr" anchorCtr="0">
              <a:spAutoFit/>
            </a:bodyPr>
            <a:p>
              <a:r>
                <a:rPr lang="zh-CN" altLang="en-US" sz="2600" b="1" dirty="0">
                  <a:solidFill>
                    <a:srgbClr val="FF0000"/>
                  </a:solidFill>
                  <a:latin typeface="Times New Roman" panose="02020603050405020304" pitchFamily="18" charset="0"/>
                  <a:ea typeface="宋体" panose="02010600030101010101" pitchFamily="2" charset="-122"/>
                </a:rPr>
                <a:t>输入特性：</a:t>
              </a:r>
              <a:endParaRPr lang="zh-CN" altLang="en-US" sz="2600" b="1" dirty="0">
                <a:solidFill>
                  <a:srgbClr val="FF0000"/>
                </a:solidFill>
                <a:latin typeface="Times New Roman" panose="02020603050405020304" pitchFamily="18" charset="0"/>
                <a:ea typeface="宋体" panose="02010600030101010101" pitchFamily="2" charset="-122"/>
              </a:endParaRPr>
            </a:p>
          </p:txBody>
        </p:sp>
        <p:sp>
          <p:nvSpPr>
            <p:cNvPr id="83983" name="Text Box 33"/>
            <p:cNvSpPr txBox="1"/>
            <p:nvPr/>
          </p:nvSpPr>
          <p:spPr>
            <a:xfrm>
              <a:off x="1776" y="3417"/>
              <a:ext cx="1240" cy="308"/>
            </a:xfrm>
            <a:prstGeom prst="rect">
              <a:avLst/>
            </a:prstGeom>
            <a:noFill/>
            <a:ln w="38100">
              <a:noFill/>
            </a:ln>
          </p:spPr>
          <p:txBody>
            <a:bodyPr anchor="ctr" anchorCtr="0">
              <a:spAutoFit/>
            </a:bodyPr>
            <a:p>
              <a:r>
                <a:rPr lang="zh-CN" altLang="en-US" sz="2600" b="1" dirty="0">
                  <a:solidFill>
                    <a:srgbClr val="FF0000"/>
                  </a:solidFill>
                  <a:latin typeface="Times New Roman" panose="02020603050405020304" pitchFamily="18" charset="0"/>
                  <a:ea typeface="宋体" panose="02010600030101010101" pitchFamily="2" charset="-122"/>
                </a:rPr>
                <a:t>输出特性：</a:t>
              </a:r>
              <a:endParaRPr lang="zh-CN" altLang="en-US" sz="2600" b="1" dirty="0">
                <a:solidFill>
                  <a:srgbClr val="FF0000"/>
                </a:solidFill>
                <a:latin typeface="Times New Roman" panose="02020603050405020304" pitchFamily="18" charset="0"/>
                <a:ea typeface="宋体" panose="02010600030101010101" pitchFamily="2" charset="-122"/>
              </a:endParaRPr>
            </a:p>
          </p:txBody>
        </p:sp>
      </p:grpSp>
      <p:grpSp>
        <p:nvGrpSpPr>
          <p:cNvPr id="83984" name="Group 34"/>
          <p:cNvGrpSpPr/>
          <p:nvPr/>
        </p:nvGrpSpPr>
        <p:grpSpPr>
          <a:xfrm>
            <a:off x="2771775" y="1196975"/>
            <a:ext cx="3200400" cy="2530475"/>
            <a:chOff x="1746" y="845"/>
            <a:chExt cx="2016" cy="1594"/>
          </a:xfrm>
        </p:grpSpPr>
        <p:sp>
          <p:nvSpPr>
            <p:cNvPr id="83985" name="Line 35"/>
            <p:cNvSpPr/>
            <p:nvPr/>
          </p:nvSpPr>
          <p:spPr>
            <a:xfrm>
              <a:off x="2082" y="1709"/>
              <a:ext cx="488"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3986" name="Oval 36"/>
            <p:cNvSpPr/>
            <p:nvPr/>
          </p:nvSpPr>
          <p:spPr>
            <a:xfrm>
              <a:off x="1986" y="1661"/>
              <a:ext cx="90"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3987" name="Oval 37"/>
            <p:cNvSpPr/>
            <p:nvPr/>
          </p:nvSpPr>
          <p:spPr>
            <a:xfrm>
              <a:off x="3383" y="1229"/>
              <a:ext cx="91"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83988" name="Group 38"/>
            <p:cNvGrpSpPr/>
            <p:nvPr/>
          </p:nvGrpSpPr>
          <p:grpSpPr>
            <a:xfrm rot="5400000" flipH="1">
              <a:off x="2514" y="1573"/>
              <a:ext cx="384" cy="272"/>
              <a:chOff x="3120" y="1488"/>
              <a:chExt cx="384" cy="288"/>
            </a:xfrm>
          </p:grpSpPr>
          <p:sp>
            <p:nvSpPr>
              <p:cNvPr id="83989" name="Line 39"/>
              <p:cNvSpPr/>
              <p:nvPr/>
            </p:nvSpPr>
            <p:spPr>
              <a:xfrm rot="-5400000">
                <a:off x="3312" y="1584"/>
                <a:ext cx="0" cy="384"/>
              </a:xfrm>
              <a:prstGeom prst="line">
                <a:avLst/>
              </a:prstGeom>
              <a:ln w="5715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3990" name="Line 40"/>
              <p:cNvSpPr/>
              <p:nvPr/>
            </p:nvSpPr>
            <p:spPr>
              <a:xfrm flipV="1">
                <a:off x="3360" y="1536"/>
                <a:ext cx="96"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3991" name="Line 41"/>
              <p:cNvSpPr/>
              <p:nvPr/>
            </p:nvSpPr>
            <p:spPr>
              <a:xfrm flipH="1" flipV="1">
                <a:off x="3120" y="1488"/>
                <a:ext cx="144" cy="288"/>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83992" name="Line 42"/>
            <p:cNvSpPr/>
            <p:nvPr/>
          </p:nvSpPr>
          <p:spPr>
            <a:xfrm flipV="1">
              <a:off x="2802" y="1277"/>
              <a:ext cx="576" cy="0"/>
            </a:xfrm>
            <a:prstGeom prst="line">
              <a:avLst/>
            </a:prstGeom>
            <a:ln w="25400" cap="flat" cmpd="sng">
              <a:solidFill>
                <a:schemeClr val="tx1"/>
              </a:solidFill>
              <a:prstDash val="solid"/>
              <a:round/>
              <a:headEnd type="none" w="med" len="med"/>
              <a:tailEnd type="none" w="sm" len="lg"/>
            </a:ln>
          </p:spPr>
          <p:txBody>
            <a:bodyPr anchor="t" anchorCtr="0"/>
            <a:p>
              <a:endParaRPr lang="zh-CN" altLang="en-US">
                <a:latin typeface="Arial" panose="020B0604020202020204" pitchFamily="34" charset="0"/>
                <a:ea typeface="宋体" panose="02010600030101010101" pitchFamily="2" charset="-122"/>
              </a:endParaRPr>
            </a:p>
          </p:txBody>
        </p:sp>
        <p:sp>
          <p:nvSpPr>
            <p:cNvPr id="83993" name="Oval 43"/>
            <p:cNvSpPr/>
            <p:nvPr/>
          </p:nvSpPr>
          <p:spPr>
            <a:xfrm>
              <a:off x="1986" y="2333"/>
              <a:ext cx="90"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3994" name="Rectangle 44"/>
            <p:cNvSpPr/>
            <p:nvPr/>
          </p:nvSpPr>
          <p:spPr>
            <a:xfrm>
              <a:off x="1794" y="1613"/>
              <a:ext cx="288" cy="826"/>
            </a:xfrm>
            <a:prstGeom prst="rect">
              <a:avLst/>
            </a:prstGeom>
            <a:noFill/>
            <a:ln w="25400">
              <a:noFill/>
            </a:ln>
          </p:spPr>
          <p:txBody>
            <a:bodyPr anchor="t" anchorCtr="0">
              <a:spAutoFit/>
            </a:bodyPr>
            <a:p>
              <a:pPr eaLnBrk="0" hangingPunct="0"/>
              <a:r>
                <a:rPr lang="en-US" altLang="zh-CN" sz="2000" b="1" dirty="0">
                  <a:latin typeface="Times New Roman" panose="02020603050405020304" pitchFamily="18" charset="0"/>
                  <a:ea typeface="楷体_GB2312" pitchFamily="49" charset="-122"/>
                </a:rPr>
                <a:t>+</a:t>
              </a:r>
              <a:endParaRPr lang="en-US" altLang="zh-CN" sz="2000" b="1" dirty="0">
                <a:latin typeface="Times New Roman" panose="02020603050405020304" pitchFamily="18" charset="0"/>
                <a:ea typeface="楷体_GB2312" pitchFamily="49" charset="-122"/>
              </a:endParaRPr>
            </a:p>
            <a:p>
              <a:pPr eaLnBrk="0" hangingPunct="0"/>
              <a:endParaRPr lang="en-US" altLang="zh-CN" sz="2000" b="1" dirty="0">
                <a:latin typeface="Times New Roman" panose="02020603050405020304" pitchFamily="18" charset="0"/>
                <a:ea typeface="楷体_GB2312" pitchFamily="49" charset="-122"/>
              </a:endParaRPr>
            </a:p>
            <a:p>
              <a:pPr eaLnBrk="0" hangingPunct="0"/>
              <a:endParaRPr lang="en-US" altLang="zh-CN" sz="2000" b="1" dirty="0">
                <a:latin typeface="仿宋_GB2312" pitchFamily="49" charset="-122"/>
                <a:ea typeface="仿宋_GB2312" pitchFamily="49" charset="-122"/>
              </a:endParaRPr>
            </a:p>
            <a:p>
              <a:pPr eaLnBrk="0" hangingPunct="0"/>
              <a:r>
                <a:rPr lang="en-US" altLang="zh-CN" sz="2000" b="1" dirty="0">
                  <a:latin typeface="仿宋_GB2312" pitchFamily="49" charset="-122"/>
                  <a:ea typeface="仿宋_GB2312" pitchFamily="49" charset="-122"/>
                </a:rPr>
                <a:t>-</a:t>
              </a:r>
              <a:endParaRPr lang="en-US" altLang="zh-CN" sz="2000" b="1" dirty="0">
                <a:latin typeface="仿宋_GB2312" pitchFamily="49" charset="-122"/>
                <a:ea typeface="仿宋_GB2312" pitchFamily="49" charset="-122"/>
              </a:endParaRPr>
            </a:p>
          </p:txBody>
        </p:sp>
        <p:sp>
          <p:nvSpPr>
            <p:cNvPr id="83995" name="Line 45"/>
            <p:cNvSpPr/>
            <p:nvPr/>
          </p:nvSpPr>
          <p:spPr>
            <a:xfrm>
              <a:off x="2082" y="2381"/>
              <a:ext cx="1296" cy="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3996" name="Oval 46"/>
            <p:cNvSpPr/>
            <p:nvPr/>
          </p:nvSpPr>
          <p:spPr>
            <a:xfrm>
              <a:off x="3378" y="2333"/>
              <a:ext cx="90" cy="96"/>
            </a:xfrm>
            <a:prstGeom prst="ellipse">
              <a:avLst/>
            </a:prstGeom>
            <a:noFill/>
            <a:ln w="25400" cap="flat" cmpd="sng">
              <a:solidFill>
                <a:schemeClr val="tx1"/>
              </a:solidFill>
              <a:prstDash val="solid"/>
              <a:round/>
              <a:headEnd type="none" w="med" len="med"/>
              <a:tailEnd type="none" w="sm" len="lg"/>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3997" name="Rectangle 47"/>
            <p:cNvSpPr/>
            <p:nvPr/>
          </p:nvSpPr>
          <p:spPr>
            <a:xfrm>
              <a:off x="2850" y="1565"/>
              <a:ext cx="227" cy="288"/>
            </a:xfrm>
            <a:prstGeom prst="rect">
              <a:avLst/>
            </a:prstGeom>
            <a:noFill/>
            <a:ln w="25400">
              <a:noFill/>
            </a:ln>
          </p:spPr>
          <p:txBody>
            <a:bodyPr anchor="t" anchorCtr="0">
              <a:spAutoFit/>
            </a:bodyPr>
            <a:p>
              <a:pPr eaLnBrk="0" hangingPunct="0"/>
              <a:r>
                <a:rPr lang="en-US" altLang="zh-CN" sz="2400" b="1" dirty="0">
                  <a:latin typeface="Times New Roman" panose="02020603050405020304" pitchFamily="18" charset="0"/>
                  <a:ea typeface="楷体_GB2312" pitchFamily="49" charset="-122"/>
                </a:rPr>
                <a:t>T</a:t>
              </a:r>
              <a:endParaRPr lang="en-US" altLang="zh-CN" sz="2400" b="1" dirty="0">
                <a:latin typeface="Times New Roman" panose="02020603050405020304" pitchFamily="18" charset="0"/>
                <a:ea typeface="楷体_GB2312" pitchFamily="49" charset="-122"/>
              </a:endParaRPr>
            </a:p>
          </p:txBody>
        </p:sp>
        <p:sp>
          <p:nvSpPr>
            <p:cNvPr id="83998" name="Line 48"/>
            <p:cNvSpPr/>
            <p:nvPr/>
          </p:nvSpPr>
          <p:spPr>
            <a:xfrm flipH="1">
              <a:off x="2130" y="1613"/>
              <a:ext cx="272" cy="0"/>
            </a:xfrm>
            <a:prstGeom prst="line">
              <a:avLst/>
            </a:prstGeom>
            <a:ln w="25400" cap="flat" cmpd="sng">
              <a:solidFill>
                <a:schemeClr val="tx1"/>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3999" name="Line 49"/>
            <p:cNvSpPr/>
            <p:nvPr/>
          </p:nvSpPr>
          <p:spPr>
            <a:xfrm flipH="1">
              <a:off x="2994" y="1181"/>
              <a:ext cx="336" cy="0"/>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4000" name="Text Box 50"/>
            <p:cNvSpPr txBox="1"/>
            <p:nvPr/>
          </p:nvSpPr>
          <p:spPr>
            <a:xfrm>
              <a:off x="3282" y="1661"/>
              <a:ext cx="480" cy="288"/>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v</a:t>
              </a:r>
              <a:r>
                <a:rPr lang="en-US" altLang="zh-CN" sz="2400" b="1" baseline="-25000" dirty="0">
                  <a:latin typeface="Times New Roman" panose="02020603050405020304" pitchFamily="18" charset="0"/>
                  <a:ea typeface="宋体" panose="02010600030101010101" pitchFamily="2" charset="-122"/>
                </a:rPr>
                <a:t>CE</a:t>
              </a:r>
              <a:endParaRPr lang="en-US" altLang="zh-CN" sz="2400" b="1" baseline="-25000" dirty="0">
                <a:latin typeface="Times New Roman" panose="02020603050405020304" pitchFamily="18" charset="0"/>
                <a:ea typeface="宋体" panose="02010600030101010101" pitchFamily="2" charset="-122"/>
              </a:endParaRPr>
            </a:p>
          </p:txBody>
        </p:sp>
        <p:sp>
          <p:nvSpPr>
            <p:cNvPr id="84001" name="Text Box 51"/>
            <p:cNvSpPr txBox="1"/>
            <p:nvPr/>
          </p:nvSpPr>
          <p:spPr>
            <a:xfrm>
              <a:off x="2130" y="1277"/>
              <a:ext cx="317" cy="288"/>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B</a:t>
              </a:r>
              <a:endParaRPr lang="en-US" altLang="zh-CN" sz="2400" b="1" baseline="-25000" dirty="0">
                <a:latin typeface="Times New Roman" panose="02020603050405020304" pitchFamily="18" charset="0"/>
                <a:ea typeface="宋体" panose="02010600030101010101" pitchFamily="2" charset="-122"/>
              </a:endParaRPr>
            </a:p>
          </p:txBody>
        </p:sp>
        <p:sp>
          <p:nvSpPr>
            <p:cNvPr id="84002" name="Line 52"/>
            <p:cNvSpPr/>
            <p:nvPr/>
          </p:nvSpPr>
          <p:spPr>
            <a:xfrm>
              <a:off x="2802" y="1277"/>
              <a:ext cx="0" cy="288"/>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4003" name="Text Box 53"/>
            <p:cNvSpPr txBox="1"/>
            <p:nvPr/>
          </p:nvSpPr>
          <p:spPr>
            <a:xfrm>
              <a:off x="1746" y="1901"/>
              <a:ext cx="480" cy="288"/>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v</a:t>
              </a:r>
              <a:r>
                <a:rPr lang="en-US" altLang="zh-CN" sz="2400" b="1" baseline="-25000" dirty="0">
                  <a:latin typeface="Times New Roman" panose="02020603050405020304" pitchFamily="18" charset="0"/>
                  <a:ea typeface="宋体" panose="02010600030101010101" pitchFamily="2" charset="-122"/>
                </a:rPr>
                <a:t>BE</a:t>
              </a:r>
              <a:endParaRPr lang="en-US" altLang="zh-CN" sz="2400" b="1" baseline="-25000" dirty="0">
                <a:latin typeface="Times New Roman" panose="02020603050405020304" pitchFamily="18" charset="0"/>
                <a:ea typeface="宋体" panose="02010600030101010101" pitchFamily="2" charset="-122"/>
              </a:endParaRPr>
            </a:p>
          </p:txBody>
        </p:sp>
        <p:sp>
          <p:nvSpPr>
            <p:cNvPr id="84004" name="Text Box 54"/>
            <p:cNvSpPr txBox="1"/>
            <p:nvPr/>
          </p:nvSpPr>
          <p:spPr>
            <a:xfrm>
              <a:off x="3090" y="845"/>
              <a:ext cx="317" cy="288"/>
            </a:xfrm>
            <a:prstGeom prst="rect">
              <a:avLst/>
            </a:prstGeom>
            <a:noFill/>
            <a:ln w="25400">
              <a:noFill/>
            </a:ln>
          </p:spPr>
          <p:txBody>
            <a:bodyPr anchor="t" anchorCtr="0">
              <a:spAutoFit/>
            </a:bodyPr>
            <a:p>
              <a:pPr eaLnBrk="0" hangingPunct="0">
                <a:spcBef>
                  <a:spcPct val="50000"/>
                </a:spcBef>
              </a:pPr>
              <a:r>
                <a:rPr lang="en-US" altLang="zh-CN" sz="2400" b="1" i="1" dirty="0">
                  <a:latin typeface="Times New Roman" panose="02020603050405020304" pitchFamily="18" charset="0"/>
                  <a:ea typeface="宋体" panose="02010600030101010101" pitchFamily="2" charset="-122"/>
                </a:rPr>
                <a:t>i</a:t>
              </a:r>
              <a:r>
                <a:rPr lang="en-US" altLang="zh-CN" sz="2400" b="1" baseline="-25000" dirty="0">
                  <a:latin typeface="Times New Roman" panose="02020603050405020304" pitchFamily="18" charset="0"/>
                  <a:ea typeface="宋体" panose="02010600030101010101" pitchFamily="2" charset="-122"/>
                </a:rPr>
                <a:t>C</a:t>
              </a:r>
              <a:endParaRPr lang="en-US" altLang="zh-CN" sz="2400" b="1" baseline="-25000" dirty="0">
                <a:latin typeface="Times New Roman" panose="02020603050405020304" pitchFamily="18" charset="0"/>
                <a:ea typeface="宋体" panose="02010600030101010101" pitchFamily="2" charset="-122"/>
              </a:endParaRPr>
            </a:p>
          </p:txBody>
        </p:sp>
        <p:sp>
          <p:nvSpPr>
            <p:cNvPr id="84005" name="Rectangle 55"/>
            <p:cNvSpPr/>
            <p:nvPr/>
          </p:nvSpPr>
          <p:spPr>
            <a:xfrm>
              <a:off x="3330" y="1325"/>
              <a:ext cx="288" cy="1018"/>
            </a:xfrm>
            <a:prstGeom prst="rect">
              <a:avLst/>
            </a:prstGeom>
            <a:noFill/>
            <a:ln w="25400">
              <a:noFill/>
            </a:ln>
          </p:spPr>
          <p:txBody>
            <a:bodyPr anchor="t" anchorCtr="0">
              <a:spAutoFit/>
            </a:bodyPr>
            <a:p>
              <a:pPr eaLnBrk="0" hangingPunct="0"/>
              <a:r>
                <a:rPr lang="en-US" altLang="zh-CN" sz="2000" b="1" dirty="0">
                  <a:latin typeface="Times New Roman" panose="02020603050405020304" pitchFamily="18" charset="0"/>
                  <a:ea typeface="楷体_GB2312" pitchFamily="49" charset="-122"/>
                </a:rPr>
                <a:t>+</a:t>
              </a:r>
              <a:endParaRPr lang="en-US" altLang="zh-CN" sz="2000" b="1" dirty="0">
                <a:latin typeface="Times New Roman" panose="02020603050405020304" pitchFamily="18" charset="0"/>
                <a:ea typeface="楷体_GB2312" pitchFamily="49" charset="-122"/>
              </a:endParaRPr>
            </a:p>
            <a:p>
              <a:pPr eaLnBrk="0" hangingPunct="0"/>
              <a:endParaRPr lang="en-US" altLang="zh-CN" sz="2000" b="1" dirty="0">
                <a:latin typeface="Times New Roman" panose="02020603050405020304" pitchFamily="18" charset="0"/>
                <a:ea typeface="楷体_GB2312" pitchFamily="49" charset="-122"/>
              </a:endParaRPr>
            </a:p>
            <a:p>
              <a:pPr eaLnBrk="0" hangingPunct="0"/>
              <a:endParaRPr lang="en-US" altLang="zh-CN" sz="2000" b="1" dirty="0">
                <a:latin typeface="仿宋_GB2312" pitchFamily="49" charset="-122"/>
                <a:ea typeface="仿宋_GB2312" pitchFamily="49" charset="-122"/>
              </a:endParaRPr>
            </a:p>
            <a:p>
              <a:pPr eaLnBrk="0" hangingPunct="0"/>
              <a:endParaRPr lang="en-US" altLang="zh-CN" sz="2000" b="1" dirty="0">
                <a:latin typeface="仿宋_GB2312" pitchFamily="49" charset="-122"/>
                <a:ea typeface="仿宋_GB2312" pitchFamily="49" charset="-122"/>
              </a:endParaRPr>
            </a:p>
            <a:p>
              <a:pPr eaLnBrk="0" hangingPunct="0"/>
              <a:r>
                <a:rPr lang="en-US" altLang="zh-CN" sz="2000" b="1" dirty="0">
                  <a:latin typeface="仿宋_GB2312" pitchFamily="49" charset="-122"/>
                  <a:ea typeface="仿宋_GB2312" pitchFamily="49" charset="-122"/>
                </a:rPr>
                <a:t>-</a:t>
              </a:r>
              <a:endParaRPr lang="en-US" altLang="zh-CN" sz="2000" b="1" dirty="0">
                <a:latin typeface="仿宋_GB2312" pitchFamily="49" charset="-122"/>
                <a:ea typeface="仿宋_GB2312" pitchFamily="49" charset="-122"/>
              </a:endParaRPr>
            </a:p>
          </p:txBody>
        </p:sp>
        <p:sp>
          <p:nvSpPr>
            <p:cNvPr id="84006" name="Line 56"/>
            <p:cNvSpPr/>
            <p:nvPr/>
          </p:nvSpPr>
          <p:spPr>
            <a:xfrm>
              <a:off x="2850" y="1901"/>
              <a:ext cx="0" cy="48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Text Box 3"/>
          <p:cNvSpPr txBox="1"/>
          <p:nvPr/>
        </p:nvSpPr>
        <p:spPr>
          <a:xfrm>
            <a:off x="392430" y="1014413"/>
            <a:ext cx="7391400" cy="521970"/>
          </a:xfrm>
          <a:prstGeom prst="rect">
            <a:avLst/>
          </a:prstGeom>
          <a:noFill/>
          <a:ln w="12700">
            <a:noFill/>
          </a:ln>
        </p:spPr>
        <p:txBody>
          <a:bodyPr anchor="t" anchorCtr="0">
            <a:spAutoFit/>
          </a:bodyPr>
          <a:p>
            <a:pPr>
              <a:spcBef>
                <a:spcPct val="50000"/>
              </a:spcBef>
            </a:pP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一、 输入特性曲线</a:t>
            </a:r>
            <a:r>
              <a:rPr lang="zh-CN" altLang="zh-CN" sz="2800" i="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a:t>
            </a:r>
            <a:r>
              <a:rPr lang="en-US" altLang="zh-CN" sz="2800" b="1" i="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i</a:t>
            </a:r>
            <a:r>
              <a:rPr lang="en-US" altLang="zh-CN" sz="2800" b="1" baseline="-25000"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B</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a:t>
            </a:r>
            <a:r>
              <a:rPr lang="en-US" altLang="zh-CN" sz="2800" b="1" i="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f</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a:t>
            </a:r>
            <a:r>
              <a:rPr lang="en-US" altLang="zh-CN" sz="2800" b="1" i="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v</a:t>
            </a:r>
            <a:r>
              <a:rPr lang="en-US" altLang="zh-CN" sz="2800" b="1" baseline="-25000"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BE</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sym typeface="Symbol" panose="05050102010706020507" pitchFamily="18" charset="2"/>
              </a:rPr>
              <a:t></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a:t>
            </a:r>
            <a:r>
              <a:rPr lang="en-US" altLang="zh-CN" sz="2800" b="1" i="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v</a:t>
            </a:r>
            <a:r>
              <a:rPr lang="en-US" altLang="zh-CN" sz="2800" b="1" baseline="-25000"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CE</a:t>
            </a:r>
            <a:r>
              <a:rPr lang="en-US" altLang="zh-CN" sz="2800" b="1" baseline="-10000"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=const</a:t>
            </a:r>
            <a:endParaRPr lang="en-US" altLang="zh-CN" sz="2800" b="1" baseline="-10000"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grpSp>
        <p:nvGrpSpPr>
          <p:cNvPr id="2" name="组合 31"/>
          <p:cNvGrpSpPr/>
          <p:nvPr/>
        </p:nvGrpSpPr>
        <p:grpSpPr>
          <a:xfrm>
            <a:off x="4352925" y="1536700"/>
            <a:ext cx="4800600" cy="2590800"/>
            <a:chOff x="4343400" y="1557338"/>
            <a:chExt cx="4800600" cy="2590800"/>
          </a:xfrm>
        </p:grpSpPr>
        <p:grpSp>
          <p:nvGrpSpPr>
            <p:cNvPr id="84997" name="Group 29"/>
            <p:cNvGrpSpPr/>
            <p:nvPr/>
          </p:nvGrpSpPr>
          <p:grpSpPr>
            <a:xfrm>
              <a:off x="6516688" y="1860550"/>
              <a:ext cx="2209800" cy="1519238"/>
              <a:chOff x="4100" y="346"/>
              <a:chExt cx="1392" cy="957"/>
            </a:xfrm>
          </p:grpSpPr>
          <p:sp>
            <p:nvSpPr>
              <p:cNvPr id="84998" name="Freeform 30"/>
              <p:cNvSpPr/>
              <p:nvPr/>
            </p:nvSpPr>
            <p:spPr>
              <a:xfrm>
                <a:off x="4100" y="391"/>
                <a:ext cx="912" cy="912"/>
              </a:xfrm>
              <a:custGeom>
                <a:avLst/>
                <a:gdLst/>
                <a:ahLst/>
                <a:cxnLst>
                  <a:cxn ang="0">
                    <a:pos x="0" y="622"/>
                  </a:cxn>
                  <a:cxn ang="0">
                    <a:pos x="1143" y="595"/>
                  </a:cxn>
                  <a:cxn ang="0">
                    <a:pos x="1715" y="487"/>
                  </a:cxn>
                  <a:cxn ang="0">
                    <a:pos x="2096" y="271"/>
                  </a:cxn>
                  <a:cxn ang="0">
                    <a:pos x="2286" y="0"/>
                  </a:cxn>
                </a:cxnLst>
                <a:pathLst>
                  <a:path w="576" h="1104">
                    <a:moveTo>
                      <a:pt x="0" y="1104"/>
                    </a:moveTo>
                    <a:cubicBezTo>
                      <a:pt x="108" y="1100"/>
                      <a:pt x="216" y="1096"/>
                      <a:pt x="288" y="1056"/>
                    </a:cubicBezTo>
                    <a:cubicBezTo>
                      <a:pt x="360" y="1016"/>
                      <a:pt x="392" y="960"/>
                      <a:pt x="432" y="864"/>
                    </a:cubicBezTo>
                    <a:cubicBezTo>
                      <a:pt x="472" y="768"/>
                      <a:pt x="504" y="624"/>
                      <a:pt x="528" y="480"/>
                    </a:cubicBezTo>
                    <a:cubicBezTo>
                      <a:pt x="552" y="336"/>
                      <a:pt x="564" y="168"/>
                      <a:pt x="576" y="0"/>
                    </a:cubicBezTo>
                  </a:path>
                </a:pathLst>
              </a:custGeom>
              <a:noFill/>
              <a:ln w="25400" cap="flat" cmpd="sng">
                <a:solidFill>
                  <a:srgbClr val="0000CC"/>
                </a:solidFill>
                <a:prstDash val="solid"/>
                <a:round/>
                <a:headEnd type="none" w="med" len="med"/>
                <a:tailEnd type="none" w="med" len="med"/>
              </a:ln>
            </p:spPr>
            <p:txBody>
              <a:bodyPr/>
              <a:p>
                <a:endParaRPr lang="zh-CN" altLang="en-US"/>
              </a:p>
            </p:txBody>
          </p:sp>
          <p:sp>
            <p:nvSpPr>
              <p:cNvPr id="84999" name="Text Box 31"/>
              <p:cNvSpPr txBox="1"/>
              <p:nvPr/>
            </p:nvSpPr>
            <p:spPr>
              <a:xfrm>
                <a:off x="5012" y="346"/>
                <a:ext cx="480" cy="250"/>
              </a:xfrm>
              <a:prstGeom prst="rect">
                <a:avLst/>
              </a:prstGeom>
              <a:noFill/>
              <a:ln w="25400">
                <a:noFill/>
              </a:ln>
            </p:spPr>
            <p:txBody>
              <a:bodyPr anchor="t" anchorCtr="0">
                <a:spAutoFit/>
              </a:bodyPr>
              <a:p>
                <a:pPr eaLnBrk="0" hangingPunct="0">
                  <a:spcBef>
                    <a:spcPct val="50000"/>
                  </a:spcBef>
                </a:pPr>
                <a:r>
                  <a:rPr lang="en-US" altLang="zh-CN" sz="2000" b="1" dirty="0">
                    <a:solidFill>
                      <a:srgbClr val="0000CC"/>
                    </a:solidFill>
                    <a:latin typeface="Times New Roman" panose="02020603050405020304" pitchFamily="18" charset="0"/>
                    <a:ea typeface="宋体" panose="02010600030101010101" pitchFamily="2" charset="-122"/>
                  </a:rPr>
                  <a:t>10 V</a:t>
                </a:r>
                <a:endParaRPr lang="en-US" altLang="zh-CN" sz="2000" b="1" dirty="0">
                  <a:solidFill>
                    <a:srgbClr val="0000CC"/>
                  </a:solidFill>
                  <a:latin typeface="Times New Roman" panose="02020603050405020304" pitchFamily="18" charset="0"/>
                  <a:ea typeface="宋体" panose="02010600030101010101" pitchFamily="2" charset="-122"/>
                </a:endParaRPr>
              </a:p>
            </p:txBody>
          </p:sp>
        </p:grpSp>
        <p:grpSp>
          <p:nvGrpSpPr>
            <p:cNvPr id="85000" name="Group 32"/>
            <p:cNvGrpSpPr/>
            <p:nvPr/>
          </p:nvGrpSpPr>
          <p:grpSpPr>
            <a:xfrm>
              <a:off x="4343400" y="1557338"/>
              <a:ext cx="4800600" cy="2590800"/>
              <a:chOff x="2736" y="144"/>
              <a:chExt cx="3024" cy="1632"/>
            </a:xfrm>
          </p:grpSpPr>
          <p:sp>
            <p:nvSpPr>
              <p:cNvPr id="85001" name="Text Box 33"/>
              <p:cNvSpPr txBox="1"/>
              <p:nvPr/>
            </p:nvSpPr>
            <p:spPr>
              <a:xfrm>
                <a:off x="4080" y="165"/>
                <a:ext cx="818" cy="251"/>
              </a:xfrm>
              <a:prstGeom prst="rect">
                <a:avLst/>
              </a:prstGeom>
              <a:noFill/>
              <a:ln w="25400">
                <a:noFill/>
              </a:ln>
            </p:spPr>
            <p:txBody>
              <a:bodyPr wrap="square" anchor="t" anchorCtr="0">
                <a:spAutoFit/>
              </a:bodyPr>
              <a:p>
                <a:pPr eaLnBrk="0" hangingPunct="0">
                  <a:spcBef>
                    <a:spcPct val="50000"/>
                  </a:spcBef>
                </a:pPr>
                <a:r>
                  <a:rPr lang="en-US" altLang="zh-CN" sz="2000" b="1" i="1" dirty="0">
                    <a:solidFill>
                      <a:srgbClr val="006600"/>
                    </a:solidFill>
                    <a:latin typeface="Times New Roman" panose="02020603050405020304" pitchFamily="18" charset="0"/>
                    <a:ea typeface="宋体" panose="02010600030101010101" pitchFamily="2" charset="-122"/>
                  </a:rPr>
                  <a:t>V</a:t>
                </a:r>
                <a:r>
                  <a:rPr lang="en-US" altLang="zh-CN" sz="2000" b="1" baseline="-25000" dirty="0">
                    <a:solidFill>
                      <a:srgbClr val="006600"/>
                    </a:solidFill>
                    <a:latin typeface="Times New Roman" panose="02020603050405020304" pitchFamily="18" charset="0"/>
                    <a:ea typeface="宋体" panose="02010600030101010101" pitchFamily="2" charset="-122"/>
                  </a:rPr>
                  <a:t>CE </a:t>
                </a:r>
                <a:r>
                  <a:rPr lang="en-US" altLang="zh-CN" sz="2000" b="1" dirty="0">
                    <a:solidFill>
                      <a:srgbClr val="006600"/>
                    </a:solidFill>
                    <a:latin typeface="Times New Roman" panose="02020603050405020304" pitchFamily="18" charset="0"/>
                    <a:ea typeface="宋体" panose="02010600030101010101" pitchFamily="2" charset="-122"/>
                  </a:rPr>
                  <a:t>= 0</a:t>
                </a:r>
                <a:r>
                  <a:rPr lang="zh-CN" altLang="en-US" sz="2000" b="1" dirty="0">
                    <a:solidFill>
                      <a:srgbClr val="006600"/>
                    </a:solidFill>
                    <a:latin typeface="Times New Roman" panose="02020603050405020304" pitchFamily="18" charset="0"/>
                    <a:ea typeface="宋体" panose="02010600030101010101" pitchFamily="2" charset="-122"/>
                  </a:rPr>
                  <a:t>Ｖ</a:t>
                </a:r>
                <a:endParaRPr lang="zh-CN" altLang="en-US" sz="2000" b="1" dirty="0">
                  <a:solidFill>
                    <a:srgbClr val="006600"/>
                  </a:solidFill>
                  <a:latin typeface="Times New Roman" panose="02020603050405020304" pitchFamily="18" charset="0"/>
                  <a:ea typeface="宋体" panose="02010600030101010101" pitchFamily="2" charset="-122"/>
                </a:endParaRPr>
              </a:p>
            </p:txBody>
          </p:sp>
          <p:sp>
            <p:nvSpPr>
              <p:cNvPr id="85002" name="Text Box 34"/>
              <p:cNvSpPr txBox="1"/>
              <p:nvPr/>
            </p:nvSpPr>
            <p:spPr>
              <a:xfrm>
                <a:off x="4992" y="1296"/>
                <a:ext cx="768"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V</a:t>
                </a:r>
                <a:r>
                  <a:rPr lang="en-US" altLang="zh-CN" sz="2000" b="1" baseline="-25000" dirty="0">
                    <a:latin typeface="Times New Roman" panose="02020603050405020304" pitchFamily="18" charset="0"/>
                    <a:ea typeface="宋体" panose="02010600030101010101" pitchFamily="2" charset="-122"/>
                  </a:rPr>
                  <a:t>BE </a:t>
                </a:r>
                <a:r>
                  <a:rPr lang="en-US" altLang="zh-CN" sz="2000" b="1" dirty="0">
                    <a:latin typeface="Times New Roman" panose="02020603050405020304" pitchFamily="18" charset="0"/>
                    <a:ea typeface="宋体" panose="02010600030101010101" pitchFamily="2" charset="-122"/>
                  </a:rPr>
                  <a:t>/V</a:t>
                </a:r>
                <a:endParaRPr lang="en-US" altLang="zh-CN" sz="2000" b="1" dirty="0">
                  <a:latin typeface="Times New Roman" panose="02020603050405020304" pitchFamily="18" charset="0"/>
                  <a:ea typeface="宋体" panose="02010600030101010101" pitchFamily="2" charset="-122"/>
                </a:endParaRPr>
              </a:p>
            </p:txBody>
          </p:sp>
          <p:sp>
            <p:nvSpPr>
              <p:cNvPr id="85003" name="Line 35"/>
              <p:cNvSpPr/>
              <p:nvPr/>
            </p:nvSpPr>
            <p:spPr>
              <a:xfrm flipV="1">
                <a:off x="4128" y="240"/>
                <a:ext cx="0" cy="1536"/>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5004" name="Line 36"/>
              <p:cNvSpPr/>
              <p:nvPr/>
            </p:nvSpPr>
            <p:spPr>
              <a:xfrm>
                <a:off x="2784" y="1296"/>
                <a:ext cx="2592" cy="0"/>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5005" name="Freeform 37"/>
              <p:cNvSpPr/>
              <p:nvPr/>
            </p:nvSpPr>
            <p:spPr>
              <a:xfrm>
                <a:off x="4128" y="384"/>
                <a:ext cx="816" cy="912"/>
              </a:xfrm>
              <a:custGeom>
                <a:avLst/>
                <a:gdLst/>
                <a:ahLst/>
                <a:cxnLst>
                  <a:cxn ang="0">
                    <a:pos x="0" y="622"/>
                  </a:cxn>
                  <a:cxn ang="0">
                    <a:pos x="819" y="595"/>
                  </a:cxn>
                  <a:cxn ang="0">
                    <a:pos x="1228" y="487"/>
                  </a:cxn>
                  <a:cxn ang="0">
                    <a:pos x="1502" y="271"/>
                  </a:cxn>
                  <a:cxn ang="0">
                    <a:pos x="1638" y="0"/>
                  </a:cxn>
                </a:cxnLst>
                <a:pathLst>
                  <a:path w="576" h="1104">
                    <a:moveTo>
                      <a:pt x="0" y="1104"/>
                    </a:moveTo>
                    <a:cubicBezTo>
                      <a:pt x="108" y="1100"/>
                      <a:pt x="216" y="1096"/>
                      <a:pt x="288" y="1056"/>
                    </a:cubicBezTo>
                    <a:cubicBezTo>
                      <a:pt x="360" y="1016"/>
                      <a:pt x="392" y="960"/>
                      <a:pt x="432" y="864"/>
                    </a:cubicBezTo>
                    <a:cubicBezTo>
                      <a:pt x="472" y="768"/>
                      <a:pt x="504" y="624"/>
                      <a:pt x="528" y="480"/>
                    </a:cubicBezTo>
                    <a:cubicBezTo>
                      <a:pt x="552" y="336"/>
                      <a:pt x="564" y="168"/>
                      <a:pt x="576" y="0"/>
                    </a:cubicBezTo>
                  </a:path>
                </a:pathLst>
              </a:custGeom>
              <a:noFill/>
              <a:ln w="25400" cap="flat" cmpd="sng">
                <a:solidFill>
                  <a:srgbClr val="FF0000"/>
                </a:solidFill>
                <a:prstDash val="solid"/>
                <a:round/>
                <a:headEnd type="none" w="med" len="med"/>
                <a:tailEnd type="none" w="med" len="med"/>
              </a:ln>
            </p:spPr>
            <p:txBody>
              <a:bodyPr/>
              <a:p>
                <a:endParaRPr lang="zh-CN" altLang="en-US"/>
              </a:p>
            </p:txBody>
          </p:sp>
          <p:sp>
            <p:nvSpPr>
              <p:cNvPr id="85006" name="Line 38"/>
              <p:cNvSpPr/>
              <p:nvPr/>
            </p:nvSpPr>
            <p:spPr>
              <a:xfrm>
                <a:off x="4704" y="1248"/>
                <a:ext cx="0" cy="48"/>
              </a:xfrm>
              <a:prstGeom prst="line">
                <a:avLst/>
              </a:prstGeom>
              <a:ln w="25400"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5007" name="Text Box 39"/>
              <p:cNvSpPr txBox="1"/>
              <p:nvPr/>
            </p:nvSpPr>
            <p:spPr>
              <a:xfrm>
                <a:off x="4416" y="1248"/>
                <a:ext cx="720" cy="250"/>
              </a:xfrm>
              <a:prstGeom prst="rect">
                <a:avLst/>
              </a:prstGeom>
              <a:noFill/>
              <a:ln w="25400">
                <a:noFill/>
              </a:ln>
            </p:spPr>
            <p:txBody>
              <a:bodyPr anchor="t" anchorCtr="0">
                <a:spAutoFit/>
              </a:bodyPr>
              <a:p>
                <a:pPr eaLnBrk="0" hangingPunct="0">
                  <a:spcBef>
                    <a:spcPct val="50000"/>
                  </a:spcBef>
                </a:pPr>
                <a:r>
                  <a:rPr lang="en-US" altLang="zh-CN" sz="2000" b="1" i="1" dirty="0">
                    <a:solidFill>
                      <a:srgbClr val="FF0000"/>
                    </a:solidFill>
                    <a:latin typeface="Times New Roman" panose="02020603050405020304" pitchFamily="18" charset="0"/>
                    <a:ea typeface="宋体" panose="02010600030101010101" pitchFamily="2" charset="-122"/>
                  </a:rPr>
                  <a:t>V</a:t>
                </a:r>
                <a:r>
                  <a:rPr lang="en-US" altLang="zh-CN" sz="2000" b="1" baseline="-25000" dirty="0">
                    <a:solidFill>
                      <a:srgbClr val="FF0000"/>
                    </a:solidFill>
                    <a:latin typeface="Times New Roman" panose="02020603050405020304" pitchFamily="18" charset="0"/>
                    <a:ea typeface="宋体" panose="02010600030101010101" pitchFamily="2" charset="-122"/>
                  </a:rPr>
                  <a:t>BE(on)</a:t>
                </a:r>
                <a:endParaRPr lang="en-US" altLang="zh-CN" sz="2000" b="1" dirty="0">
                  <a:solidFill>
                    <a:srgbClr val="FF0000"/>
                  </a:solidFill>
                  <a:latin typeface="Times New Roman" panose="02020603050405020304" pitchFamily="18" charset="0"/>
                  <a:ea typeface="宋体" panose="02010600030101010101" pitchFamily="2" charset="-122"/>
                </a:endParaRPr>
              </a:p>
            </p:txBody>
          </p:sp>
          <p:sp>
            <p:nvSpPr>
              <p:cNvPr id="85008" name="Freeform 40"/>
              <p:cNvSpPr/>
              <p:nvPr/>
            </p:nvSpPr>
            <p:spPr>
              <a:xfrm>
                <a:off x="4128" y="384"/>
                <a:ext cx="576" cy="912"/>
              </a:xfrm>
              <a:custGeom>
                <a:avLst/>
                <a:gdLst/>
                <a:ahLst/>
                <a:cxnLst>
                  <a:cxn ang="0">
                    <a:pos x="0" y="622"/>
                  </a:cxn>
                  <a:cxn ang="0">
                    <a:pos x="288" y="595"/>
                  </a:cxn>
                  <a:cxn ang="0">
                    <a:pos x="432" y="487"/>
                  </a:cxn>
                  <a:cxn ang="0">
                    <a:pos x="528" y="271"/>
                  </a:cxn>
                  <a:cxn ang="0">
                    <a:pos x="576" y="0"/>
                  </a:cxn>
                </a:cxnLst>
                <a:pathLst>
                  <a:path w="576" h="1104">
                    <a:moveTo>
                      <a:pt x="0" y="1104"/>
                    </a:moveTo>
                    <a:cubicBezTo>
                      <a:pt x="108" y="1100"/>
                      <a:pt x="216" y="1096"/>
                      <a:pt x="288" y="1056"/>
                    </a:cubicBezTo>
                    <a:cubicBezTo>
                      <a:pt x="360" y="1016"/>
                      <a:pt x="392" y="960"/>
                      <a:pt x="432" y="864"/>
                    </a:cubicBezTo>
                    <a:cubicBezTo>
                      <a:pt x="472" y="768"/>
                      <a:pt x="504" y="624"/>
                      <a:pt x="528" y="480"/>
                    </a:cubicBezTo>
                    <a:cubicBezTo>
                      <a:pt x="552" y="336"/>
                      <a:pt x="564" y="168"/>
                      <a:pt x="576" y="0"/>
                    </a:cubicBezTo>
                  </a:path>
                </a:pathLst>
              </a:custGeom>
              <a:noFill/>
              <a:ln w="28575" cap="flat" cmpd="sng">
                <a:solidFill>
                  <a:srgbClr val="006600"/>
                </a:solidFill>
                <a:prstDash val="solid"/>
                <a:round/>
                <a:headEnd type="none" w="med" len="med"/>
                <a:tailEnd type="none" w="med" len="med"/>
              </a:ln>
            </p:spPr>
            <p:txBody>
              <a:bodyPr/>
              <a:p>
                <a:endParaRPr lang="zh-CN" altLang="en-US"/>
              </a:p>
            </p:txBody>
          </p:sp>
          <p:sp>
            <p:nvSpPr>
              <p:cNvPr id="85009" name="Text Box 41"/>
              <p:cNvSpPr txBox="1"/>
              <p:nvPr/>
            </p:nvSpPr>
            <p:spPr>
              <a:xfrm>
                <a:off x="4791" y="144"/>
                <a:ext cx="480" cy="250"/>
              </a:xfrm>
              <a:prstGeom prst="rect">
                <a:avLst/>
              </a:prstGeom>
              <a:noFill/>
              <a:ln w="25400">
                <a:noFill/>
              </a:ln>
            </p:spPr>
            <p:txBody>
              <a:bodyPr anchor="t" anchorCtr="0">
                <a:spAutoFit/>
              </a:bodyPr>
              <a:p>
                <a:pPr eaLnBrk="0" hangingPunct="0">
                  <a:spcBef>
                    <a:spcPct val="50000"/>
                  </a:spcBef>
                </a:pPr>
                <a:r>
                  <a:rPr lang="en-US" altLang="zh-CN" sz="2000" b="1" dirty="0">
                    <a:solidFill>
                      <a:srgbClr val="FF0000"/>
                    </a:solidFill>
                    <a:latin typeface="Times New Roman" panose="02020603050405020304" pitchFamily="18" charset="0"/>
                    <a:ea typeface="宋体" panose="02010600030101010101" pitchFamily="2" charset="-122"/>
                  </a:rPr>
                  <a:t>1V</a:t>
                </a:r>
                <a:endParaRPr lang="en-US" altLang="zh-CN" sz="2000" b="1" dirty="0">
                  <a:solidFill>
                    <a:srgbClr val="FF0000"/>
                  </a:solidFill>
                  <a:latin typeface="Times New Roman" panose="02020603050405020304" pitchFamily="18" charset="0"/>
                  <a:ea typeface="宋体" panose="02010600030101010101" pitchFamily="2" charset="-122"/>
                </a:endParaRPr>
              </a:p>
            </p:txBody>
          </p:sp>
          <p:sp>
            <p:nvSpPr>
              <p:cNvPr id="85010" name="Line 42"/>
              <p:cNvSpPr/>
              <p:nvPr/>
            </p:nvSpPr>
            <p:spPr>
              <a:xfrm flipH="1">
                <a:off x="3024" y="1296"/>
                <a:ext cx="1104" cy="48"/>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5011" name="Freeform 43"/>
              <p:cNvSpPr/>
              <p:nvPr/>
            </p:nvSpPr>
            <p:spPr>
              <a:xfrm>
                <a:off x="2880" y="1344"/>
                <a:ext cx="144" cy="192"/>
              </a:xfrm>
              <a:custGeom>
                <a:avLst/>
                <a:gdLst/>
                <a:ahLst/>
                <a:cxnLst>
                  <a:cxn ang="0">
                    <a:pos x="144" y="0"/>
                  </a:cxn>
                  <a:cxn ang="0">
                    <a:pos x="48" y="48"/>
                  </a:cxn>
                  <a:cxn ang="0">
                    <a:pos x="0" y="192"/>
                  </a:cxn>
                </a:cxnLst>
                <a:pathLst>
                  <a:path w="144" h="192">
                    <a:moveTo>
                      <a:pt x="144" y="0"/>
                    </a:moveTo>
                    <a:cubicBezTo>
                      <a:pt x="108" y="8"/>
                      <a:pt x="72" y="16"/>
                      <a:pt x="48" y="48"/>
                    </a:cubicBezTo>
                    <a:cubicBezTo>
                      <a:pt x="24" y="80"/>
                      <a:pt x="8" y="168"/>
                      <a:pt x="0" y="192"/>
                    </a:cubicBezTo>
                  </a:path>
                </a:pathLst>
              </a:custGeom>
              <a:noFill/>
              <a:ln w="25400" cap="flat" cmpd="sng">
                <a:solidFill>
                  <a:schemeClr val="tx1"/>
                </a:solidFill>
                <a:prstDash val="solid"/>
                <a:round/>
                <a:headEnd type="none" w="med" len="med"/>
                <a:tailEnd type="none" w="med" len="med"/>
              </a:ln>
            </p:spPr>
            <p:txBody>
              <a:bodyPr/>
              <a:p>
                <a:endParaRPr lang="zh-CN" altLang="en-US"/>
              </a:p>
            </p:txBody>
          </p:sp>
          <p:sp>
            <p:nvSpPr>
              <p:cNvPr id="85012" name="Line 44"/>
              <p:cNvSpPr/>
              <p:nvPr/>
            </p:nvSpPr>
            <p:spPr>
              <a:xfrm flipH="1">
                <a:off x="2880" y="1536"/>
                <a:ext cx="0" cy="240"/>
              </a:xfrm>
              <a:prstGeom prst="line">
                <a:avLst/>
              </a:prstGeom>
              <a:ln w="25400" cap="flat" cmpd="sng">
                <a:solidFill>
                  <a:schemeClr val="tx1"/>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5013" name="Text Box 45"/>
              <p:cNvSpPr txBox="1"/>
              <p:nvPr/>
            </p:nvSpPr>
            <p:spPr>
              <a:xfrm>
                <a:off x="4128" y="1296"/>
                <a:ext cx="288"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O</a:t>
                </a:r>
                <a:endParaRPr lang="en-US" altLang="zh-CN" sz="2000" b="1" i="1" dirty="0">
                  <a:latin typeface="Times New Roman" panose="02020603050405020304" pitchFamily="18" charset="0"/>
                  <a:ea typeface="宋体" panose="02010600030101010101" pitchFamily="2" charset="-122"/>
                </a:endParaRPr>
              </a:p>
            </p:txBody>
          </p:sp>
          <p:sp>
            <p:nvSpPr>
              <p:cNvPr id="85014" name="Text Box 46"/>
              <p:cNvSpPr txBox="1"/>
              <p:nvPr/>
            </p:nvSpPr>
            <p:spPr>
              <a:xfrm>
                <a:off x="2736" y="1008"/>
                <a:ext cx="768"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V</a:t>
                </a:r>
                <a:r>
                  <a:rPr lang="en-US" altLang="zh-CN" sz="2000" b="1" baseline="-25000" dirty="0">
                    <a:latin typeface="Times New Roman" panose="02020603050405020304" pitchFamily="18" charset="0"/>
                    <a:ea typeface="宋体" panose="02010600030101010101" pitchFamily="2" charset="-122"/>
                  </a:rPr>
                  <a:t>(BR)BEO</a:t>
                </a:r>
                <a:endParaRPr lang="en-US" altLang="zh-CN" sz="2000" b="1" dirty="0">
                  <a:latin typeface="Times New Roman" panose="02020603050405020304" pitchFamily="18" charset="0"/>
                  <a:ea typeface="宋体" panose="02010600030101010101" pitchFamily="2" charset="-122"/>
                </a:endParaRPr>
              </a:p>
            </p:txBody>
          </p:sp>
          <p:sp>
            <p:nvSpPr>
              <p:cNvPr id="85015" name="Text Box 47"/>
              <p:cNvSpPr txBox="1"/>
              <p:nvPr/>
            </p:nvSpPr>
            <p:spPr>
              <a:xfrm>
                <a:off x="3216" y="1488"/>
                <a:ext cx="864"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EBO </a:t>
                </a:r>
                <a:r>
                  <a:rPr lang="en-US" altLang="zh-CN" sz="2000" b="1" dirty="0">
                    <a:latin typeface="Times New Roman" panose="02020603050405020304" pitchFamily="18" charset="0"/>
                    <a:ea typeface="宋体" panose="02010600030101010101" pitchFamily="2" charset="-122"/>
                  </a:rPr>
                  <a:t>+ </a:t>
                </a:r>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CBO</a:t>
                </a:r>
                <a:endParaRPr lang="en-US" altLang="zh-CN" sz="2000" b="1" baseline="-25000" dirty="0">
                  <a:latin typeface="Times New Roman" panose="02020603050405020304" pitchFamily="18" charset="0"/>
                  <a:ea typeface="宋体" panose="02010600030101010101" pitchFamily="2" charset="-122"/>
                </a:endParaRPr>
              </a:p>
            </p:txBody>
          </p:sp>
          <p:sp>
            <p:nvSpPr>
              <p:cNvPr id="85016" name="Line 48"/>
              <p:cNvSpPr/>
              <p:nvPr/>
            </p:nvSpPr>
            <p:spPr>
              <a:xfrm>
                <a:off x="3600" y="1056"/>
                <a:ext cx="0" cy="240"/>
              </a:xfrm>
              <a:prstGeom prst="line">
                <a:avLst/>
              </a:prstGeom>
              <a:ln w="19050" cap="flat" cmpd="sng">
                <a:solidFill>
                  <a:srgbClr val="990000"/>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5017" name="Line 49"/>
              <p:cNvSpPr/>
              <p:nvPr/>
            </p:nvSpPr>
            <p:spPr>
              <a:xfrm>
                <a:off x="3600" y="1296"/>
                <a:ext cx="0" cy="240"/>
              </a:xfrm>
              <a:prstGeom prst="line">
                <a:avLst/>
              </a:prstGeom>
              <a:ln w="19050" cap="flat" cmpd="sng">
                <a:solidFill>
                  <a:srgbClr val="990000"/>
                </a:solidFill>
                <a:prstDash val="solid"/>
                <a:round/>
                <a:headEnd type="triangl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sp>
        <p:nvSpPr>
          <p:cNvPr id="31794" name="Rectangle 50"/>
          <p:cNvSpPr/>
          <p:nvPr/>
        </p:nvSpPr>
        <p:spPr>
          <a:xfrm>
            <a:off x="392113" y="1735138"/>
            <a:ext cx="2740025" cy="607695"/>
          </a:xfrm>
          <a:prstGeom prst="rect">
            <a:avLst/>
          </a:prstGeom>
          <a:noFill/>
          <a:ln w="25400">
            <a:noFill/>
          </a:ln>
        </p:spPr>
        <p:txBody>
          <a:bodyPr anchor="t" anchorCtr="0">
            <a:spAutoFit/>
          </a:bodyPr>
          <a:p>
            <a:pPr>
              <a:lnSpc>
                <a:spcPct val="120000"/>
              </a:lnSpc>
              <a:buClr>
                <a:srgbClr val="FF0000"/>
              </a:buClr>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V</a:t>
            </a:r>
            <a:r>
              <a:rPr lang="en-US" altLang="zh-CN" sz="2800" b="1" baseline="-25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CE</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=0V</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1795" name="Rectangle 51"/>
          <p:cNvSpPr/>
          <p:nvPr/>
        </p:nvSpPr>
        <p:spPr>
          <a:xfrm>
            <a:off x="685800" y="2446338"/>
            <a:ext cx="4168140" cy="491490"/>
          </a:xfrm>
          <a:prstGeom prst="rect">
            <a:avLst/>
          </a:prstGeom>
          <a:noFill/>
          <a:ln w="25400">
            <a:noFill/>
          </a:ln>
        </p:spPr>
        <p:txBody>
          <a:bodyPr wrap="none" anchor="t" anchorCtr="0">
            <a:spAutoFit/>
          </a:bodyPr>
          <a:p>
            <a:pPr eaLnBrk="0" hangingPunct="0"/>
            <a:r>
              <a:rPr lang="zh-CN" altLang="en-US" sz="2600" b="1" dirty="0">
                <a:solidFill>
                  <a:srgbClr val="0000CC"/>
                </a:solidFill>
                <a:latin typeface="Times New Roman" panose="02020603050405020304" pitchFamily="18" charset="0"/>
                <a:ea typeface="宋体" panose="02010600030101010101" pitchFamily="2" charset="-122"/>
              </a:rPr>
              <a:t>类似二极管正向</a:t>
            </a:r>
            <a:r>
              <a:rPr lang="zh-CN" altLang="en-US" sz="2600" b="1" dirty="0">
                <a:solidFill>
                  <a:srgbClr val="0000CC"/>
                </a:solidFill>
                <a:latin typeface="Times New Roman" panose="02020603050405020304" pitchFamily="18" charset="0"/>
                <a:ea typeface="宋体" panose="02010600030101010101" pitchFamily="2" charset="-122"/>
              </a:rPr>
              <a:t>伏安特性。</a:t>
            </a:r>
            <a:endParaRPr lang="zh-CN" altLang="en-US" sz="2600" b="1" dirty="0">
              <a:solidFill>
                <a:srgbClr val="0000CC"/>
              </a:solidFill>
              <a:latin typeface="Times New Roman" panose="02020603050405020304" pitchFamily="18" charset="0"/>
              <a:ea typeface="宋体" panose="02010600030101010101" pitchFamily="2" charset="-122"/>
            </a:endParaRPr>
          </a:p>
        </p:txBody>
      </p:sp>
      <p:sp>
        <p:nvSpPr>
          <p:cNvPr id="31796" name="Rectangle 52"/>
          <p:cNvSpPr/>
          <p:nvPr/>
        </p:nvSpPr>
        <p:spPr>
          <a:xfrm>
            <a:off x="468313" y="3157538"/>
            <a:ext cx="2667000" cy="607695"/>
          </a:xfrm>
          <a:prstGeom prst="rect">
            <a:avLst/>
          </a:prstGeom>
          <a:noFill/>
          <a:ln w="25400">
            <a:noFill/>
          </a:ln>
        </p:spPr>
        <p:txBody>
          <a:bodyPr anchor="t" anchorCtr="0">
            <a:spAutoFit/>
          </a:bodyPr>
          <a:p>
            <a:pPr>
              <a:lnSpc>
                <a:spcPct val="120000"/>
              </a:lnSpc>
              <a:buClr>
                <a:srgbClr val="FF0000"/>
              </a:buClr>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a:t>
            </a:r>
            <a:r>
              <a:rPr lang="zh-CN" altLang="en-US" sz="2800" b="1"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800" b="1" i="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V</a:t>
            </a:r>
            <a:r>
              <a:rPr lang="en-US" altLang="zh-CN" sz="2800" b="1" baseline="-25000"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CE</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a:solidFill>
                  <a:srgbClr val="FF0000"/>
                </a:solidFill>
                <a:latin typeface="Times New Roman" panose="02020603050405020304" pitchFamily="18" charset="0"/>
                <a:sym typeface="+mn-ea"/>
              </a:rPr>
              <a:t>≥1V</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1797" name="Rectangle 53"/>
          <p:cNvSpPr/>
          <p:nvPr/>
        </p:nvSpPr>
        <p:spPr>
          <a:xfrm>
            <a:off x="684530" y="4092575"/>
            <a:ext cx="7955280" cy="1529715"/>
          </a:xfrm>
          <a:prstGeom prst="rect">
            <a:avLst/>
          </a:prstGeom>
          <a:noFill/>
          <a:ln w="25400">
            <a:noFill/>
          </a:ln>
        </p:spPr>
        <p:txBody>
          <a:bodyPr wrap="square" anchor="t" anchorCtr="0">
            <a:spAutoFit/>
          </a:bodyPr>
          <a:p>
            <a:pPr>
              <a:lnSpc>
                <a:spcPct val="120000"/>
              </a:lnSpc>
              <a:spcBef>
                <a:spcPct val="0"/>
              </a:spcBef>
            </a:pPr>
            <a:r>
              <a:rPr lang="en-US" altLang="zh-CN" sz="2600" b="1" i="1" err="1">
                <a:solidFill>
                  <a:srgbClr val="0000FF"/>
                </a:solidFill>
                <a:latin typeface="Times New Roman" panose="02020603050405020304" pitchFamily="18" charset="0"/>
                <a:sym typeface="+mn-ea"/>
              </a:rPr>
              <a:t>v</a:t>
            </a:r>
            <a:r>
              <a:rPr lang="en-US" altLang="zh-CN" sz="2600" b="1" baseline="-25000" err="1">
                <a:solidFill>
                  <a:srgbClr val="0000FF"/>
                </a:solidFill>
                <a:latin typeface="Times New Roman" panose="02020603050405020304" pitchFamily="18" charset="0"/>
                <a:sym typeface="+mn-ea"/>
              </a:rPr>
              <a:t>CB</a:t>
            </a:r>
            <a:r>
              <a:rPr lang="en-US" altLang="zh-CN" sz="2600" b="1">
                <a:solidFill>
                  <a:srgbClr val="0000FF"/>
                </a:solidFill>
                <a:latin typeface="Times New Roman" panose="02020603050405020304" pitchFamily="18" charset="0"/>
                <a:sym typeface="+mn-ea"/>
              </a:rPr>
              <a:t>= </a:t>
            </a:r>
            <a:r>
              <a:rPr lang="en-US" altLang="zh-CN" sz="2600" b="1" i="1" err="1">
                <a:solidFill>
                  <a:srgbClr val="0000FF"/>
                </a:solidFill>
                <a:latin typeface="Times New Roman" panose="02020603050405020304" pitchFamily="18" charset="0"/>
                <a:sym typeface="+mn-ea"/>
              </a:rPr>
              <a:t>v</a:t>
            </a:r>
            <a:r>
              <a:rPr lang="en-US" altLang="zh-CN" sz="2600" b="1" baseline="-25000" err="1">
                <a:solidFill>
                  <a:srgbClr val="0000FF"/>
                </a:solidFill>
                <a:latin typeface="Times New Roman" panose="02020603050405020304" pitchFamily="18" charset="0"/>
                <a:sym typeface="+mn-ea"/>
              </a:rPr>
              <a:t>CE</a:t>
            </a:r>
            <a:r>
              <a:rPr lang="en-US" altLang="zh-CN" sz="2600" b="1">
                <a:solidFill>
                  <a:srgbClr val="0000FF"/>
                </a:solidFill>
                <a:latin typeface="Times New Roman" panose="02020603050405020304" pitchFamily="18" charset="0"/>
                <a:sym typeface="+mn-ea"/>
              </a:rPr>
              <a:t> </a:t>
            </a:r>
            <a:r>
              <a:rPr lang="en-US" altLang="zh-CN" sz="2600" b="1">
                <a:solidFill>
                  <a:srgbClr val="0000FF"/>
                </a:solidFill>
                <a:latin typeface="宋体" panose="02010600030101010101" pitchFamily="2" charset="-122"/>
                <a:sym typeface="+mn-ea"/>
              </a:rPr>
              <a:t>- </a:t>
            </a:r>
            <a:r>
              <a:rPr lang="en-US" altLang="zh-CN" sz="2600" b="1" i="1" err="1">
                <a:solidFill>
                  <a:srgbClr val="0000FF"/>
                </a:solidFill>
                <a:latin typeface="Times New Roman" panose="02020603050405020304" pitchFamily="18" charset="0"/>
                <a:sym typeface="+mn-ea"/>
              </a:rPr>
              <a:t>v</a:t>
            </a:r>
            <a:r>
              <a:rPr lang="en-US" altLang="zh-CN" sz="2600" b="1" baseline="-25000" err="1">
                <a:solidFill>
                  <a:srgbClr val="0000FF"/>
                </a:solidFill>
                <a:latin typeface="Times New Roman" panose="02020603050405020304" pitchFamily="18" charset="0"/>
                <a:sym typeface="+mn-ea"/>
              </a:rPr>
              <a:t>BE</a:t>
            </a:r>
            <a:r>
              <a:rPr lang="en-US" altLang="zh-CN" sz="2600" b="1">
                <a:solidFill>
                  <a:srgbClr val="0000FF"/>
                </a:solidFill>
                <a:latin typeface="Times New Roman" panose="02020603050405020304" pitchFamily="18" charset="0"/>
                <a:sym typeface="+mn-ea"/>
              </a:rPr>
              <a:t>&gt;0</a:t>
            </a:r>
            <a:r>
              <a:rPr lang="zh-CN" altLang="en-US" sz="2600" b="1">
                <a:solidFill>
                  <a:srgbClr val="0000FF"/>
                </a:solidFill>
                <a:latin typeface="Times New Roman" panose="02020603050405020304" pitchFamily="18" charset="0"/>
                <a:sym typeface="+mn-ea"/>
              </a:rPr>
              <a:t>，</a:t>
            </a:r>
            <a:r>
              <a:rPr lang="zh-CN" altLang="en-US" sz="2600" b="1" dirty="0">
                <a:solidFill>
                  <a:srgbClr val="0000FF"/>
                </a:solidFill>
                <a:latin typeface="Times New Roman" panose="02020603050405020304" pitchFamily="18" charset="0"/>
                <a:sym typeface="+mn-ea"/>
              </a:rPr>
              <a:t>集电结已进入反偏状态，开始收集电子，基区复合减少，同样的</a:t>
            </a:r>
            <a:r>
              <a:rPr lang="en-US" altLang="zh-CN" sz="2600" b="1" i="1" err="1">
                <a:solidFill>
                  <a:srgbClr val="0000FF"/>
                </a:solidFill>
                <a:latin typeface="Times New Roman" panose="02020603050405020304" pitchFamily="18" charset="0"/>
                <a:sym typeface="+mn-ea"/>
              </a:rPr>
              <a:t>v</a:t>
            </a:r>
            <a:r>
              <a:rPr lang="en-US" altLang="zh-CN" sz="2600" b="1" baseline="-25000" err="1">
                <a:solidFill>
                  <a:srgbClr val="0000FF"/>
                </a:solidFill>
                <a:latin typeface="Times New Roman" panose="02020603050405020304" pitchFamily="18" charset="0"/>
                <a:sym typeface="+mn-ea"/>
              </a:rPr>
              <a:t>BE</a:t>
            </a:r>
            <a:r>
              <a:rPr lang="zh-CN" altLang="en-US" sz="2600" b="1">
                <a:solidFill>
                  <a:srgbClr val="0000FF"/>
                </a:solidFill>
                <a:latin typeface="Times New Roman" panose="02020603050405020304" pitchFamily="18" charset="0"/>
                <a:sym typeface="+mn-ea"/>
              </a:rPr>
              <a:t>下  </a:t>
            </a:r>
            <a:r>
              <a:rPr lang="en-US" altLang="zh-CN" sz="2600" b="1" i="1">
                <a:solidFill>
                  <a:srgbClr val="0000FF"/>
                </a:solidFill>
                <a:latin typeface="Times New Roman" panose="02020603050405020304" pitchFamily="18" charset="0"/>
                <a:sym typeface="+mn-ea"/>
              </a:rPr>
              <a:t>I</a:t>
            </a:r>
            <a:r>
              <a:rPr lang="en-US" altLang="zh-CN" sz="2600" b="1" baseline="-25000">
                <a:solidFill>
                  <a:srgbClr val="0000FF"/>
                </a:solidFill>
                <a:latin typeface="Times New Roman" panose="02020603050405020304" pitchFamily="18" charset="0"/>
                <a:sym typeface="+mn-ea"/>
              </a:rPr>
              <a:t>B</a:t>
            </a:r>
            <a:r>
              <a:rPr lang="zh-CN" altLang="en-US" sz="2600" b="1" dirty="0">
                <a:solidFill>
                  <a:srgbClr val="0000FF"/>
                </a:solidFill>
                <a:latin typeface="Times New Roman" panose="02020603050405020304" pitchFamily="18" charset="0"/>
                <a:sym typeface="+mn-ea"/>
              </a:rPr>
              <a:t>减小，特性曲线右移。</a:t>
            </a:r>
            <a:endParaRPr lang="zh-CN" altLang="en-US" sz="2600" b="1" dirty="0">
              <a:solidFill>
                <a:srgbClr val="0000FF"/>
              </a:solidFill>
              <a:latin typeface="Times New Roman" panose="02020603050405020304" pitchFamily="18" charset="0"/>
              <a:ea typeface="宋体" panose="02010600030101010101" pitchFamily="2" charset="-122"/>
              <a:sym typeface="+mn-ea"/>
            </a:endParaRPr>
          </a:p>
        </p:txBody>
      </p:sp>
      <p:sp>
        <p:nvSpPr>
          <p:cNvPr id="31798" name="Rectangle 54"/>
          <p:cNvSpPr>
            <a:spLocks noChangeArrowheads="1"/>
          </p:cNvSpPr>
          <p:nvPr/>
        </p:nvSpPr>
        <p:spPr bwMode="auto">
          <a:xfrm>
            <a:off x="612458" y="5586413"/>
            <a:ext cx="6335713" cy="488950"/>
          </a:xfrm>
          <a:prstGeom prst="rect">
            <a:avLst/>
          </a:prstGeom>
          <a:noFill/>
          <a:ln w="25400">
            <a:noFill/>
            <a:miter lim="800000"/>
          </a:ln>
          <a:effectLst/>
        </p:spPr>
        <p:txBody>
          <a:bodyPr>
            <a:spAutoFit/>
          </a:bodyPr>
          <a:lstStyle/>
          <a:p>
            <a:pPr marL="0" marR="0" lvl="0" indent="0" algn="l" defTabSz="914400" rtl="0" eaLnBrk="0" fontAlgn="base" latinLnBrk="0" hangingPunct="0">
              <a:spcBef>
                <a:spcPct val="0"/>
              </a:spcBef>
              <a:spcAft>
                <a:spcPct val="0"/>
              </a:spcAft>
              <a:buClrTx/>
              <a:buSzTx/>
              <a:buFontTx/>
              <a:buNone/>
              <a:defRPr/>
            </a:pPr>
            <a:r>
              <a:rPr kumimoji="1" lang="en-US" altLang="zh-CN" sz="2600" b="1" i="1" u="none" strike="noStrike" kern="1200" cap="none" spc="0" normalizeH="0" baseline="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2500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CE</a:t>
            </a:r>
            <a:r>
              <a:rPr kumimoji="1" lang="en-US" altLang="zh-CN" sz="2600" b="1" i="0" u="none" strike="noStrike" kern="1200" cap="none" spc="0" normalizeH="0" baseline="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&gt; 1 V </a:t>
            </a:r>
            <a:r>
              <a:rPr kumimoji="1" lang="zh-CN" altLang="en-US" sz="2600" b="1" i="0" u="none" strike="noStrike" kern="1200" cap="none" spc="0" normalizeH="0" baseline="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后，曲线略向右移，几乎重合。</a:t>
            </a:r>
            <a:endParaRPr kumimoji="1" lang="zh-CN" altLang="en-US" sz="2600" b="1" i="0" u="none" strike="noStrike" kern="1200" cap="none" spc="0" normalizeH="0" baseline="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1799" name="Rectangle 55"/>
          <p:cNvSpPr>
            <a:spLocks noChangeArrowheads="1"/>
          </p:cNvSpPr>
          <p:nvPr/>
        </p:nvSpPr>
        <p:spPr bwMode="auto">
          <a:xfrm>
            <a:off x="611188" y="6091555"/>
            <a:ext cx="7850188" cy="488950"/>
          </a:xfrm>
          <a:prstGeom prst="rect">
            <a:avLst/>
          </a:prstGeom>
          <a:noFill/>
          <a:ln w="25400">
            <a:noFill/>
            <a:miter lim="800000"/>
          </a:ln>
          <a:effectLst/>
        </p:spPr>
        <p:txBody>
          <a:bodyPr>
            <a:spAutoFit/>
          </a:bodyPr>
          <a:lstStyle/>
          <a:p>
            <a:pPr marL="0" marR="0" lvl="0" indent="0" algn="l" defTabSz="914400" rtl="0" eaLnBrk="0" fontAlgn="base" latinLnBrk="0" hangingPunct="0">
              <a:spcBef>
                <a:spcPct val="0"/>
              </a:spcBef>
              <a:spcAft>
                <a:spcPct val="0"/>
              </a:spcAft>
              <a:buClrTx/>
              <a:buSzTx/>
              <a:buFontTx/>
              <a:buNone/>
              <a:defRPr/>
            </a:pPr>
            <a:r>
              <a:rPr kumimoji="1" lang="zh-CN" altLang="en-US"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放大状态下，</a:t>
            </a:r>
            <a:r>
              <a:rPr kumimoji="1" lang="en-US" altLang="zh-CN"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600" b="1" i="0" u="none" strike="noStrike" kern="1200" cap="none" spc="0" normalizeH="0" baseline="-2500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a:t>
            </a:r>
            <a:r>
              <a:rPr kumimoji="1" lang="zh-CN" altLang="en-US"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主要受</a:t>
            </a:r>
            <a:r>
              <a:rPr kumimoji="1" lang="en-US" altLang="zh-CN"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2500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BE</a:t>
            </a:r>
            <a:r>
              <a:rPr kumimoji="1" lang="zh-CN" altLang="en-US"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控制，与</a:t>
            </a:r>
            <a:r>
              <a:rPr kumimoji="1" lang="en-US" altLang="zh-CN"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600" b="1" i="0" u="none" strike="noStrike" kern="1200" cap="none" spc="0" normalizeH="0" baseline="-2500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CE</a:t>
            </a:r>
            <a:r>
              <a:rPr kumimoji="1" lang="zh-CN" altLang="en-US"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近似无关。</a:t>
            </a:r>
            <a:endParaRPr kumimoji="1" lang="zh-CN" altLang="en-US" sz="2600" b="1" i="0" u="none" strike="noStrike" kern="1200" cap="none" spc="0" normalizeH="0" baseline="0" noProof="0">
              <a:ln>
                <a:noFill/>
              </a:ln>
              <a:solidFill>
                <a:srgbClr val="CC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94"/>
                                        </p:tgtEl>
                                        <p:attrNameLst>
                                          <p:attrName>style.visibility</p:attrName>
                                        </p:attrNameLst>
                                      </p:cBhvr>
                                      <p:to>
                                        <p:strVal val="visible"/>
                                      </p:to>
                                    </p:set>
                                    <p:animEffect transition="in" filter="wipe(left)">
                                      <p:cBhvr>
                                        <p:cTn id="17" dur="500"/>
                                        <p:tgtEl>
                                          <p:spTgt spid="3179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1795"/>
                                        </p:tgtEl>
                                        <p:attrNameLst>
                                          <p:attrName>style.visibility</p:attrName>
                                        </p:attrNameLst>
                                      </p:cBhvr>
                                      <p:to>
                                        <p:strVal val="visible"/>
                                      </p:to>
                                    </p:set>
                                    <p:animEffect transition="in" filter="wipe(left)">
                                      <p:cBhvr>
                                        <p:cTn id="21" dur="500"/>
                                        <p:tgtEl>
                                          <p:spTgt spid="3179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796"/>
                                        </p:tgtEl>
                                        <p:attrNameLst>
                                          <p:attrName>style.visibility</p:attrName>
                                        </p:attrNameLst>
                                      </p:cBhvr>
                                      <p:to>
                                        <p:strVal val="visible"/>
                                      </p:to>
                                    </p:set>
                                    <p:animEffect transition="in" filter="wipe(left)">
                                      <p:cBhvr>
                                        <p:cTn id="26" dur="500"/>
                                        <p:tgtEl>
                                          <p:spTgt spid="3179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1797"/>
                                        </p:tgtEl>
                                        <p:attrNameLst>
                                          <p:attrName>style.visibility</p:attrName>
                                        </p:attrNameLst>
                                      </p:cBhvr>
                                      <p:to>
                                        <p:strVal val="visible"/>
                                      </p:to>
                                    </p:set>
                                    <p:animEffect transition="in" filter="wipe(left)">
                                      <p:cBhvr>
                                        <p:cTn id="30" dur="500"/>
                                        <p:tgtEl>
                                          <p:spTgt spid="3179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798"/>
                                        </p:tgtEl>
                                        <p:attrNameLst>
                                          <p:attrName>style.visibility</p:attrName>
                                        </p:attrNameLst>
                                      </p:cBhvr>
                                      <p:to>
                                        <p:strVal val="visible"/>
                                      </p:to>
                                    </p:set>
                                    <p:animEffect transition="in" filter="wipe(left)">
                                      <p:cBhvr>
                                        <p:cTn id="35" dur="500"/>
                                        <p:tgtEl>
                                          <p:spTgt spid="3179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799"/>
                                        </p:tgtEl>
                                        <p:attrNameLst>
                                          <p:attrName>style.visibility</p:attrName>
                                        </p:attrNameLst>
                                      </p:cBhvr>
                                      <p:to>
                                        <p:strVal val="visible"/>
                                      </p:to>
                                    </p:set>
                                    <p:animEffect transition="in" filter="wipe(left)">
                                      <p:cBhvr>
                                        <p:cTn id="40" dur="500"/>
                                        <p:tgtEl>
                                          <p:spTgt spid="3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94" grpId="0"/>
      <p:bldP spid="31795" grpId="0"/>
      <p:bldP spid="31796" grpId="0"/>
      <p:bldP spid="31797" grpId="0"/>
      <p:bldP spid="31798" grpId="0" bldLvl="0" animBg="1"/>
      <p:bldP spid="31799"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7" name="Text Box 3"/>
          <p:cNvSpPr txBox="1">
            <a:spLocks noChangeArrowheads="1"/>
          </p:cNvSpPr>
          <p:nvPr/>
        </p:nvSpPr>
        <p:spPr bwMode="auto">
          <a:xfrm>
            <a:off x="179388" y="1121252"/>
            <a:ext cx="3429000" cy="521970"/>
          </a:xfrm>
          <a:prstGeom prst="rect">
            <a:avLst/>
          </a:prstGeom>
          <a:noFill/>
          <a:ln w="38100">
            <a:noFill/>
            <a:miter lim="800000"/>
          </a:ln>
          <a:effectLst/>
        </p:spPr>
        <p:txBody>
          <a:bodyPr anchor="ctr">
            <a:spAutoFit/>
            <a:scene3d>
              <a:camera prst="orthographicFront"/>
              <a:lightRig rig="threePt" dir="t"/>
            </a:scene3d>
          </a:bodyPr>
          <a:lstStyle/>
          <a:p>
            <a:pPr marR="0" algn="just" defTabSz="914400">
              <a:buClrTx/>
              <a:buSzTx/>
              <a:buFont typeface="Wingdings" panose="05000000000000000000" pitchFamily="2" charset="2"/>
              <a:defRPr/>
            </a:pPr>
            <a:r>
              <a:rPr kumimoji="1" lang="zh-CN" altLang="en-US" sz="2800" b="1" kern="1200" cap="none" spc="0" normalizeH="0" baseline="0" noProof="0">
                <a:solidFill>
                  <a:schemeClr val="tx1">
                    <a:lumMod val="50000"/>
                  </a:schemeClr>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rPr>
              <a:t>二、输出特性曲线</a:t>
            </a:r>
            <a:endParaRPr kumimoji="1" lang="zh-CN" altLang="en-US" sz="2800" b="1" kern="1200" cap="none" spc="0" normalizeH="0" baseline="0" noProof="0">
              <a:solidFill>
                <a:schemeClr val="tx1">
                  <a:lumMod val="50000"/>
                </a:schemeClr>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cs"/>
            </a:endParaRPr>
          </a:p>
        </p:txBody>
      </p:sp>
      <p:sp>
        <p:nvSpPr>
          <p:cNvPr id="123936" name="Rectangle 32"/>
          <p:cNvSpPr>
            <a:spLocks noChangeArrowheads="1"/>
          </p:cNvSpPr>
          <p:nvPr/>
        </p:nvSpPr>
        <p:spPr bwMode="auto">
          <a:xfrm>
            <a:off x="1295400" y="2526030"/>
            <a:ext cx="1547813" cy="1706880"/>
          </a:xfrm>
          <a:prstGeom prst="rect">
            <a:avLst/>
          </a:prstGeom>
          <a:noFill/>
          <a:ln w="25400">
            <a:noFill/>
            <a:miter lim="800000"/>
          </a:ln>
          <a:effectLst/>
        </p:spPr>
        <p:txBody>
          <a:bodyPr>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66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饱和区放大区截止区</a:t>
            </a:r>
            <a:endParaRPr kumimoji="1" lang="zh-CN" altLang="en-US" sz="2800" b="1" i="0" u="none" strike="noStrike" kern="1200" cap="none" spc="0" normalizeH="0" baseline="0" noProof="0">
              <a:ln>
                <a:noFill/>
              </a:ln>
              <a:solidFill>
                <a:srgbClr val="0066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grpSp>
        <p:nvGrpSpPr>
          <p:cNvPr id="3" name="Group 33"/>
          <p:cNvGrpSpPr/>
          <p:nvPr/>
        </p:nvGrpSpPr>
        <p:grpSpPr>
          <a:xfrm>
            <a:off x="358775" y="1841818"/>
            <a:ext cx="3962400" cy="762000"/>
            <a:chOff x="1536" y="3552"/>
            <a:chExt cx="2496" cy="480"/>
          </a:xfrm>
        </p:grpSpPr>
        <p:sp>
          <p:nvSpPr>
            <p:cNvPr id="86020" name="Rectangle 34"/>
            <p:cNvSpPr/>
            <p:nvPr/>
          </p:nvSpPr>
          <p:spPr>
            <a:xfrm>
              <a:off x="1536" y="3552"/>
              <a:ext cx="1440" cy="327"/>
            </a:xfrm>
            <a:prstGeom prst="rect">
              <a:avLst/>
            </a:prstGeom>
            <a:noFill/>
            <a:ln w="25400">
              <a:noFill/>
            </a:ln>
          </p:spPr>
          <p:txBody>
            <a:bodyPr anchor="t" anchorCtr="0">
              <a:spAutoFit/>
            </a:bodyPr>
            <a:p>
              <a:pPr eaLnBrk="0" hangingPunct="0"/>
              <a:r>
                <a:rPr lang="en-US" altLang="zh-CN" sz="2800" b="1" i="1" dirty="0">
                  <a:solidFill>
                    <a:srgbClr val="0000CC"/>
                  </a:solidFill>
                  <a:latin typeface="Times New Roman" panose="02020603050405020304" pitchFamily="18" charset="0"/>
                  <a:ea typeface="宋体" panose="02010600030101010101" pitchFamily="2" charset="-122"/>
                </a:rPr>
                <a:t>i</a:t>
              </a:r>
              <a:r>
                <a:rPr lang="en-US" altLang="zh-CN" sz="2800" b="1" baseline="-25000" dirty="0">
                  <a:solidFill>
                    <a:srgbClr val="0000CC"/>
                  </a:solidFill>
                  <a:latin typeface="Times New Roman" panose="02020603050405020304" pitchFamily="18" charset="0"/>
                  <a:ea typeface="宋体" panose="02010600030101010101" pitchFamily="2" charset="-122"/>
                </a:rPr>
                <a:t>C</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f</a:t>
              </a:r>
              <a:r>
                <a:rPr lang="en-US" altLang="zh-CN" sz="2800" b="1" baseline="-25000" dirty="0">
                  <a:solidFill>
                    <a:srgbClr val="CC3300"/>
                  </a:solidFill>
                  <a:latin typeface="Times New Roman" panose="02020603050405020304" pitchFamily="18" charset="0"/>
                  <a:ea typeface="宋体" panose="02010600030101010101" pitchFamily="2" charset="-122"/>
                </a:rPr>
                <a:t>2E</a:t>
              </a:r>
              <a:r>
                <a:rPr lang="en-US" altLang="zh-CN" sz="2800" b="1" baseline="-25000" dirty="0">
                  <a:solidFill>
                    <a:srgbClr val="0000CC"/>
                  </a:solidFill>
                  <a:latin typeface="Times New Roman" panose="02020603050405020304" pitchFamily="18" charset="0"/>
                  <a:ea typeface="宋体" panose="02010600030101010101" pitchFamily="2" charset="-122"/>
                </a:rPr>
                <a:t> </a:t>
              </a:r>
              <a:r>
                <a:rPr lang="en-US" altLang="zh-CN" sz="2800" b="1" dirty="0">
                  <a:solidFill>
                    <a:srgbClr val="0000CC"/>
                  </a:solidFill>
                  <a:latin typeface="Times New Roman" panose="02020603050405020304" pitchFamily="18" charset="0"/>
                  <a:ea typeface="宋体" panose="02010600030101010101" pitchFamily="2" charset="-122"/>
                </a:rPr>
                <a:t>( </a:t>
              </a:r>
              <a:r>
                <a:rPr lang="en-US" altLang="zh-CN" sz="2800" b="1" i="1" dirty="0">
                  <a:solidFill>
                    <a:srgbClr val="0000CC"/>
                  </a:solidFill>
                  <a:latin typeface="Times New Roman" panose="02020603050405020304" pitchFamily="18" charset="0"/>
                  <a:ea typeface="宋体" panose="02010600030101010101" pitchFamily="2" charset="-122"/>
                </a:rPr>
                <a:t>v</a:t>
              </a:r>
              <a:r>
                <a:rPr lang="en-US" altLang="zh-CN" sz="2800" b="1" baseline="-25000" dirty="0">
                  <a:solidFill>
                    <a:srgbClr val="0000CC"/>
                  </a:solidFill>
                  <a:latin typeface="Times New Roman" panose="02020603050405020304" pitchFamily="18" charset="0"/>
                  <a:ea typeface="宋体" panose="02010600030101010101" pitchFamily="2" charset="-122"/>
                </a:rPr>
                <a:t>CE </a:t>
              </a:r>
              <a:r>
                <a:rPr lang="en-US" altLang="zh-CN" sz="2800" b="1" dirty="0">
                  <a:solidFill>
                    <a:srgbClr val="0000CC"/>
                  </a:solidFill>
                  <a:latin typeface="Times New Roman" panose="02020603050405020304" pitchFamily="18" charset="0"/>
                  <a:ea typeface="宋体" panose="02010600030101010101" pitchFamily="2" charset="-122"/>
                </a:rPr>
                <a:t>)</a:t>
              </a:r>
              <a:endParaRPr lang="en-US" altLang="zh-CN" sz="2800" b="1" baseline="-25000" dirty="0">
                <a:solidFill>
                  <a:srgbClr val="0000CC"/>
                </a:solidFill>
                <a:latin typeface="Times New Roman" panose="02020603050405020304" pitchFamily="18" charset="0"/>
                <a:ea typeface="宋体" panose="02010600030101010101" pitchFamily="2" charset="-122"/>
              </a:endParaRPr>
            </a:p>
          </p:txBody>
        </p:sp>
        <p:sp>
          <p:nvSpPr>
            <p:cNvPr id="86021" name="Rectangle 35"/>
            <p:cNvSpPr/>
            <p:nvPr/>
          </p:nvSpPr>
          <p:spPr>
            <a:xfrm>
              <a:off x="2976" y="3744"/>
              <a:ext cx="1056" cy="288"/>
            </a:xfrm>
            <a:prstGeom prst="rect">
              <a:avLst/>
            </a:prstGeom>
            <a:noFill/>
            <a:ln w="25400">
              <a:noFill/>
            </a:ln>
          </p:spPr>
          <p:txBody>
            <a:bodyPr anchor="t" anchorCtr="0">
              <a:spAutoFit/>
            </a:bodyPr>
            <a:p>
              <a:pPr eaLnBrk="0" hangingPunct="0"/>
              <a:r>
                <a:rPr lang="en-US" altLang="zh-CN" sz="2400" b="1" i="1" dirty="0">
                  <a:solidFill>
                    <a:srgbClr val="0000CC"/>
                  </a:solidFill>
                  <a:latin typeface="Times New Roman" panose="02020603050405020304" pitchFamily="18" charset="0"/>
                  <a:ea typeface="宋体" panose="02010600030101010101" pitchFamily="2" charset="-122"/>
                </a:rPr>
                <a:t>i</a:t>
              </a:r>
              <a:r>
                <a:rPr lang="en-US" altLang="zh-CN" sz="2400" b="1" baseline="-25000" dirty="0">
                  <a:solidFill>
                    <a:srgbClr val="0000CC"/>
                  </a:solidFill>
                  <a:latin typeface="Times New Roman" panose="02020603050405020304" pitchFamily="18" charset="0"/>
                  <a:ea typeface="宋体" panose="02010600030101010101" pitchFamily="2" charset="-122"/>
                </a:rPr>
                <a:t>B </a:t>
              </a:r>
              <a:r>
                <a:rPr lang="en-US" altLang="zh-CN" sz="2400" b="1" dirty="0">
                  <a:solidFill>
                    <a:srgbClr val="0000CC"/>
                  </a:solidFill>
                  <a:latin typeface="Times New Roman" panose="02020603050405020304" pitchFamily="18" charset="0"/>
                  <a:ea typeface="宋体" panose="02010600030101010101" pitchFamily="2" charset="-122"/>
                </a:rPr>
                <a:t>= </a:t>
              </a:r>
              <a:r>
                <a:rPr lang="zh-CN" altLang="en-US" sz="2400" b="1" dirty="0">
                  <a:solidFill>
                    <a:srgbClr val="0000CC"/>
                  </a:solidFill>
                  <a:latin typeface="Times New Roman" panose="02020603050405020304" pitchFamily="18" charset="0"/>
                  <a:ea typeface="宋体" panose="02010600030101010101" pitchFamily="2" charset="-122"/>
                </a:rPr>
                <a:t>常数</a:t>
              </a:r>
              <a:endParaRPr lang="zh-CN" altLang="en-US" sz="2400" b="1" dirty="0">
                <a:solidFill>
                  <a:srgbClr val="0000CC"/>
                </a:solidFill>
                <a:latin typeface="Times New Roman" panose="02020603050405020304" pitchFamily="18" charset="0"/>
                <a:ea typeface="宋体" panose="02010600030101010101" pitchFamily="2" charset="-122"/>
              </a:endParaRPr>
            </a:p>
          </p:txBody>
        </p:sp>
        <p:sp>
          <p:nvSpPr>
            <p:cNvPr id="86022" name="Line 36"/>
            <p:cNvSpPr/>
            <p:nvPr/>
          </p:nvSpPr>
          <p:spPr>
            <a:xfrm>
              <a:off x="2928" y="3600"/>
              <a:ext cx="0" cy="384"/>
            </a:xfrm>
            <a:prstGeom prst="line">
              <a:avLst/>
            </a:prstGeom>
            <a:ln w="2540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nvGrpSpPr>
          <p:cNvPr id="4" name="Group 2"/>
          <p:cNvGrpSpPr/>
          <p:nvPr/>
        </p:nvGrpSpPr>
        <p:grpSpPr>
          <a:xfrm>
            <a:off x="4979988" y="1660843"/>
            <a:ext cx="3155950" cy="2087562"/>
            <a:chOff x="528" y="960"/>
            <a:chExt cx="1920" cy="1200"/>
          </a:xfrm>
        </p:grpSpPr>
        <p:sp>
          <p:nvSpPr>
            <p:cNvPr id="86024" name="AutoShape 3" descr="浅色上对角线"/>
            <p:cNvSpPr/>
            <p:nvPr/>
          </p:nvSpPr>
          <p:spPr>
            <a:xfrm>
              <a:off x="2016" y="960"/>
              <a:ext cx="432" cy="1200"/>
            </a:xfrm>
            <a:prstGeom prst="rtTriangle">
              <a:avLst/>
            </a:prstGeom>
            <a:pattFill prst="ltUpDiag">
              <a:fgClr>
                <a:srgbClr val="00FFFF"/>
              </a:fgClr>
              <a:bgClr>
                <a:srgbClr val="FFFFFF"/>
              </a:bgClr>
            </a:pattFill>
            <a:ln w="254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6025" name="Rectangle 4" descr="浅色上对角线"/>
            <p:cNvSpPr/>
            <p:nvPr/>
          </p:nvSpPr>
          <p:spPr>
            <a:xfrm>
              <a:off x="528" y="960"/>
              <a:ext cx="1488" cy="1200"/>
            </a:xfrm>
            <a:prstGeom prst="rect">
              <a:avLst/>
            </a:prstGeom>
            <a:pattFill prst="ltUpDiag">
              <a:fgClr>
                <a:srgbClr val="00FFFF"/>
              </a:fgClr>
              <a:bgClr>
                <a:srgbClr val="FFFFFF"/>
              </a:bgClr>
            </a:pattFill>
            <a:ln w="19050">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5" name="Group 6"/>
          <p:cNvGrpSpPr/>
          <p:nvPr/>
        </p:nvGrpSpPr>
        <p:grpSpPr>
          <a:xfrm>
            <a:off x="4414838" y="1276668"/>
            <a:ext cx="4635500" cy="2987675"/>
            <a:chOff x="2496" y="768"/>
            <a:chExt cx="2920" cy="1882"/>
          </a:xfrm>
        </p:grpSpPr>
        <p:sp>
          <p:nvSpPr>
            <p:cNvPr id="86027" name="Text Box 7"/>
            <p:cNvSpPr txBox="1"/>
            <p:nvPr/>
          </p:nvSpPr>
          <p:spPr>
            <a:xfrm>
              <a:off x="2496" y="768"/>
              <a:ext cx="890"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C </a:t>
              </a:r>
              <a:r>
                <a:rPr lang="en-US" altLang="zh-CN" sz="2000" b="1" dirty="0">
                  <a:latin typeface="Times New Roman" panose="02020603050405020304" pitchFamily="18" charset="0"/>
                  <a:ea typeface="宋体" panose="02010600030101010101" pitchFamily="2" charset="-122"/>
                </a:rPr>
                <a:t>/</a:t>
              </a:r>
              <a:r>
                <a:rPr lang="en-US" altLang="zh-CN" sz="2000" b="1" dirty="0">
                  <a:latin typeface="Times New Roman" panose="02020603050405020304" pitchFamily="18" charset="0"/>
                  <a:ea typeface="宋体" panose="02010600030101010101" pitchFamily="2" charset="-122"/>
                  <a:sym typeface="Symbol" panose="05050102010706020507" pitchFamily="18" charset="2"/>
                </a:rPr>
                <a:t>m</a:t>
              </a:r>
              <a:r>
                <a:rPr lang="en-US" altLang="zh-CN" sz="2000" b="1" dirty="0">
                  <a:latin typeface="Times New Roman" panose="02020603050405020304" pitchFamily="18" charset="0"/>
                  <a:ea typeface="宋体" panose="02010600030101010101" pitchFamily="2" charset="-122"/>
                </a:rPr>
                <a:t>A</a:t>
              </a:r>
              <a:endParaRPr lang="en-US" altLang="zh-CN" sz="2000" b="1" dirty="0">
                <a:latin typeface="Times New Roman" panose="02020603050405020304" pitchFamily="18" charset="0"/>
                <a:ea typeface="宋体" panose="02010600030101010101" pitchFamily="2" charset="-122"/>
              </a:endParaRPr>
            </a:p>
          </p:txBody>
        </p:sp>
        <p:sp>
          <p:nvSpPr>
            <p:cNvPr id="86028" name="Text Box 8"/>
            <p:cNvSpPr txBox="1"/>
            <p:nvPr/>
          </p:nvSpPr>
          <p:spPr>
            <a:xfrm>
              <a:off x="4704" y="2400"/>
              <a:ext cx="712"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v</a:t>
              </a:r>
              <a:r>
                <a:rPr lang="en-US" altLang="zh-CN" sz="2000" b="1" baseline="-25000" dirty="0">
                  <a:latin typeface="Times New Roman" panose="02020603050405020304" pitchFamily="18" charset="0"/>
                  <a:ea typeface="宋体" panose="02010600030101010101" pitchFamily="2" charset="-122"/>
                </a:rPr>
                <a:t>CE </a:t>
              </a:r>
              <a:r>
                <a:rPr lang="en-US" altLang="zh-CN" sz="2000" b="1" dirty="0">
                  <a:latin typeface="Times New Roman" panose="02020603050405020304" pitchFamily="18" charset="0"/>
                  <a:ea typeface="宋体" panose="02010600030101010101" pitchFamily="2" charset="-122"/>
                </a:rPr>
                <a:t>/V</a:t>
              </a:r>
              <a:endParaRPr lang="en-US" altLang="zh-CN" sz="2000" b="1" dirty="0">
                <a:latin typeface="Times New Roman" panose="02020603050405020304" pitchFamily="18" charset="0"/>
                <a:ea typeface="宋体" panose="02010600030101010101" pitchFamily="2" charset="-122"/>
              </a:endParaRPr>
            </a:p>
          </p:txBody>
        </p:sp>
        <p:sp>
          <p:nvSpPr>
            <p:cNvPr id="86029" name="Line 9"/>
            <p:cNvSpPr/>
            <p:nvPr/>
          </p:nvSpPr>
          <p:spPr>
            <a:xfrm flipV="1">
              <a:off x="2674" y="1008"/>
              <a:ext cx="0" cy="1392"/>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6030" name="Line 10"/>
            <p:cNvSpPr/>
            <p:nvPr/>
          </p:nvSpPr>
          <p:spPr>
            <a:xfrm>
              <a:off x="2674" y="2400"/>
              <a:ext cx="2462" cy="0"/>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6031" name="Text Box 11"/>
            <p:cNvSpPr txBox="1"/>
            <p:nvPr/>
          </p:nvSpPr>
          <p:spPr>
            <a:xfrm>
              <a:off x="2555" y="2400"/>
              <a:ext cx="356"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O</a:t>
              </a:r>
              <a:endParaRPr lang="en-US" altLang="zh-CN" sz="2000" b="1" i="1" dirty="0">
                <a:latin typeface="Times New Roman" panose="02020603050405020304" pitchFamily="18" charset="0"/>
                <a:ea typeface="宋体" panose="02010600030101010101" pitchFamily="2" charset="-122"/>
              </a:endParaRPr>
            </a:p>
          </p:txBody>
        </p:sp>
        <p:sp>
          <p:nvSpPr>
            <p:cNvPr id="86032" name="Text Box 12"/>
            <p:cNvSpPr txBox="1"/>
            <p:nvPr/>
          </p:nvSpPr>
          <p:spPr>
            <a:xfrm>
              <a:off x="3149" y="960"/>
              <a:ext cx="1068" cy="250"/>
            </a:xfrm>
            <a:prstGeom prst="rect">
              <a:avLst/>
            </a:prstGeom>
            <a:noFill/>
            <a:ln w="25400">
              <a:noFill/>
            </a:ln>
          </p:spPr>
          <p:txBody>
            <a:bodyPr anchor="t" anchorCtr="0">
              <a:spAutoFit/>
            </a:bodyPr>
            <a:p>
              <a:pPr eaLnBrk="0" hangingPunct="0">
                <a:spcBef>
                  <a:spcPct val="50000"/>
                </a:spcBef>
              </a:pPr>
              <a:r>
                <a:rPr lang="en-US" altLang="zh-CN" sz="2000" b="1" i="1" dirty="0">
                  <a:solidFill>
                    <a:srgbClr val="006600"/>
                  </a:solidFill>
                  <a:latin typeface="Times New Roman" panose="02020603050405020304" pitchFamily="18" charset="0"/>
                  <a:ea typeface="宋体" panose="02010600030101010101" pitchFamily="2" charset="-122"/>
                </a:rPr>
                <a:t>I</a:t>
              </a:r>
              <a:r>
                <a:rPr lang="en-US" altLang="zh-CN" sz="2000" b="1" baseline="-25000" dirty="0">
                  <a:solidFill>
                    <a:srgbClr val="006600"/>
                  </a:solidFill>
                  <a:latin typeface="Times New Roman" panose="02020603050405020304" pitchFamily="18" charset="0"/>
                  <a:ea typeface="宋体" panose="02010600030101010101" pitchFamily="2" charset="-122"/>
                </a:rPr>
                <a:t>B </a:t>
              </a:r>
              <a:r>
                <a:rPr lang="en-US" altLang="zh-CN" sz="2000" b="1" dirty="0">
                  <a:solidFill>
                    <a:srgbClr val="006600"/>
                  </a:solidFill>
                  <a:latin typeface="Times New Roman" panose="02020603050405020304" pitchFamily="18" charset="0"/>
                  <a:ea typeface="宋体" panose="02010600030101010101" pitchFamily="2" charset="-122"/>
                </a:rPr>
                <a:t>= 40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endParaRPr>
            </a:p>
          </p:txBody>
        </p:sp>
        <p:sp>
          <p:nvSpPr>
            <p:cNvPr id="86033" name="Freeform 13"/>
            <p:cNvSpPr/>
            <p:nvPr/>
          </p:nvSpPr>
          <p:spPr>
            <a:xfrm>
              <a:off x="2674" y="2256"/>
              <a:ext cx="2196" cy="144"/>
            </a:xfrm>
            <a:custGeom>
              <a:avLst/>
              <a:gdLst/>
              <a:ahLst/>
              <a:cxnLst>
                <a:cxn ang="0">
                  <a:pos x="0" y="144"/>
                </a:cxn>
                <a:cxn ang="0">
                  <a:pos x="756" y="96"/>
                </a:cxn>
                <a:cxn ang="0">
                  <a:pos x="2268" y="48"/>
                </a:cxn>
                <a:cxn ang="0">
                  <a:pos x="8689" y="0"/>
                </a:cxn>
              </a:cxnLst>
              <a:pathLst>
                <a:path w="1104" h="144">
                  <a:moveTo>
                    <a:pt x="0" y="144"/>
                  </a:moveTo>
                  <a:cubicBezTo>
                    <a:pt x="24" y="128"/>
                    <a:pt x="48" y="112"/>
                    <a:pt x="96" y="96"/>
                  </a:cubicBezTo>
                  <a:cubicBezTo>
                    <a:pt x="144" y="80"/>
                    <a:pt x="120" y="64"/>
                    <a:pt x="288" y="48"/>
                  </a:cubicBezTo>
                  <a:cubicBezTo>
                    <a:pt x="456" y="32"/>
                    <a:pt x="780" y="16"/>
                    <a:pt x="1104"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34" name="Line 14"/>
            <p:cNvSpPr/>
            <p:nvPr/>
          </p:nvSpPr>
          <p:spPr>
            <a:xfrm flipH="1">
              <a:off x="2674" y="1392"/>
              <a:ext cx="178" cy="1008"/>
            </a:xfrm>
            <a:prstGeom prst="line">
              <a:avLst/>
            </a:prstGeom>
            <a:ln w="25400" cap="flat" cmpd="sng">
              <a:solidFill>
                <a:srgbClr val="0066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6035" name="Freeform 15"/>
            <p:cNvSpPr/>
            <p:nvPr/>
          </p:nvSpPr>
          <p:spPr>
            <a:xfrm>
              <a:off x="2733" y="1728"/>
              <a:ext cx="1899" cy="240"/>
            </a:xfrm>
            <a:custGeom>
              <a:avLst/>
              <a:gdLst/>
              <a:ahLst/>
              <a:cxnLst>
                <a:cxn ang="0">
                  <a:pos x="0" y="240"/>
                </a:cxn>
                <a:cxn ang="0">
                  <a:pos x="338" y="144"/>
                </a:cxn>
                <a:cxn ang="0">
                  <a:pos x="676" y="96"/>
                </a:cxn>
                <a:cxn ang="0">
                  <a:pos x="1522" y="48"/>
                </a:cxn>
                <a:cxn ang="0">
                  <a:pos x="4398"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36" name="Freeform 16"/>
            <p:cNvSpPr/>
            <p:nvPr/>
          </p:nvSpPr>
          <p:spPr>
            <a:xfrm>
              <a:off x="2674" y="2016"/>
              <a:ext cx="2077" cy="240"/>
            </a:xfrm>
            <a:custGeom>
              <a:avLst/>
              <a:gdLst/>
              <a:ahLst/>
              <a:cxnLst>
                <a:cxn ang="0">
                  <a:pos x="0" y="240"/>
                </a:cxn>
                <a:cxn ang="0">
                  <a:pos x="443" y="144"/>
                </a:cxn>
                <a:cxn ang="0">
                  <a:pos x="887" y="96"/>
                </a:cxn>
                <a:cxn ang="0">
                  <a:pos x="1992" y="48"/>
                </a:cxn>
                <a:cxn ang="0">
                  <a:pos x="5753"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37" name="Freeform 17"/>
            <p:cNvSpPr/>
            <p:nvPr/>
          </p:nvSpPr>
          <p:spPr>
            <a:xfrm>
              <a:off x="2793" y="1440"/>
              <a:ext cx="1721" cy="240"/>
            </a:xfrm>
            <a:custGeom>
              <a:avLst/>
              <a:gdLst/>
              <a:ahLst/>
              <a:cxnLst>
                <a:cxn ang="0">
                  <a:pos x="0" y="240"/>
                </a:cxn>
                <a:cxn ang="0">
                  <a:pos x="251" y="144"/>
                </a:cxn>
                <a:cxn ang="0">
                  <a:pos x="503" y="96"/>
                </a:cxn>
                <a:cxn ang="0">
                  <a:pos x="1134" y="48"/>
                </a:cxn>
                <a:cxn ang="0">
                  <a:pos x="3272"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38" name="Freeform 18"/>
            <p:cNvSpPr/>
            <p:nvPr/>
          </p:nvSpPr>
          <p:spPr>
            <a:xfrm>
              <a:off x="2852" y="1152"/>
              <a:ext cx="1543" cy="240"/>
            </a:xfrm>
            <a:custGeom>
              <a:avLst/>
              <a:gdLst/>
              <a:ahLst/>
              <a:cxnLst>
                <a:cxn ang="0">
                  <a:pos x="0" y="240"/>
                </a:cxn>
                <a:cxn ang="0">
                  <a:pos x="182" y="144"/>
                </a:cxn>
                <a:cxn ang="0">
                  <a:pos x="362" y="96"/>
                </a:cxn>
                <a:cxn ang="0">
                  <a:pos x="816" y="48"/>
                </a:cxn>
                <a:cxn ang="0">
                  <a:pos x="2359"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39" name="Rectangle 19"/>
            <p:cNvSpPr/>
            <p:nvPr/>
          </p:nvSpPr>
          <p:spPr>
            <a:xfrm>
              <a:off x="3386" y="1248"/>
              <a:ext cx="5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30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6040" name="Rectangle 20"/>
            <p:cNvSpPr/>
            <p:nvPr/>
          </p:nvSpPr>
          <p:spPr>
            <a:xfrm>
              <a:off x="3446" y="1536"/>
              <a:ext cx="5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20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6041" name="Rectangle 21"/>
            <p:cNvSpPr/>
            <p:nvPr/>
          </p:nvSpPr>
          <p:spPr>
            <a:xfrm>
              <a:off x="3446" y="1824"/>
              <a:ext cx="5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10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6042" name="Rectangle 22"/>
            <p:cNvSpPr/>
            <p:nvPr/>
          </p:nvSpPr>
          <p:spPr>
            <a:xfrm>
              <a:off x="3624" y="2064"/>
              <a:ext cx="196"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0</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6043" name="Freeform 23"/>
            <p:cNvSpPr/>
            <p:nvPr/>
          </p:nvSpPr>
          <p:spPr>
            <a:xfrm>
              <a:off x="4870" y="2160"/>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44" name="Freeform 24"/>
            <p:cNvSpPr/>
            <p:nvPr/>
          </p:nvSpPr>
          <p:spPr>
            <a:xfrm>
              <a:off x="4751" y="1920"/>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45" name="Freeform 25"/>
            <p:cNvSpPr/>
            <p:nvPr/>
          </p:nvSpPr>
          <p:spPr>
            <a:xfrm>
              <a:off x="4632" y="1632"/>
              <a:ext cx="60" cy="96"/>
            </a:xfrm>
            <a:custGeom>
              <a:avLst/>
              <a:gdLst/>
              <a:ahLst/>
              <a:cxnLst>
                <a:cxn ang="0">
                  <a:pos x="0" y="384"/>
                </a:cxn>
                <a:cxn ang="0">
                  <a:pos x="94"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46" name="Freeform 26"/>
            <p:cNvSpPr/>
            <p:nvPr/>
          </p:nvSpPr>
          <p:spPr>
            <a:xfrm>
              <a:off x="4514" y="1344"/>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6047" name="Freeform 27"/>
            <p:cNvSpPr/>
            <p:nvPr/>
          </p:nvSpPr>
          <p:spPr>
            <a:xfrm>
              <a:off x="4395" y="1056"/>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grpSp>
      <p:sp>
        <p:nvSpPr>
          <p:cNvPr id="124933" name="Rectangle 5"/>
          <p:cNvSpPr>
            <a:spLocks noChangeArrowheads="1"/>
          </p:cNvSpPr>
          <p:nvPr/>
        </p:nvSpPr>
        <p:spPr bwMode="auto">
          <a:xfrm>
            <a:off x="295275" y="4326255"/>
            <a:ext cx="6689725" cy="607695"/>
          </a:xfrm>
          <a:prstGeom prst="rect">
            <a:avLst/>
          </a:prstGeom>
          <a:noFill/>
          <a:ln w="25400">
            <a:noFill/>
            <a:miter lim="800000"/>
          </a:ln>
          <a:effectLst/>
        </p:spPr>
        <p:txBody>
          <a:bodyPr>
            <a:spAutoFit/>
          </a:bodyPr>
          <a:p>
            <a:pPr marL="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None/>
              <a:defRPr/>
            </a:pPr>
            <a:r>
              <a:rPr kumimoji="1" lang="en-US" altLang="zh-CN"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a:t>
            </a:r>
            <a:r>
              <a:rPr kumimoji="1"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、放大区</a:t>
            </a:r>
            <a:endPar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124956" name="Rectangle 28"/>
          <p:cNvSpPr/>
          <p:nvPr/>
        </p:nvSpPr>
        <p:spPr>
          <a:xfrm>
            <a:off x="4302125" y="5037455"/>
            <a:ext cx="1022350" cy="521970"/>
          </a:xfrm>
          <a:prstGeom prst="rect">
            <a:avLst/>
          </a:prstGeom>
          <a:noFill/>
          <a:ln w="25400">
            <a:noFill/>
          </a:ln>
        </p:spPr>
        <p:txBody>
          <a:bodyPr anchor="t" anchorCtr="0">
            <a:spAutoFit/>
          </a:bodyPr>
          <a:p>
            <a:pPr eaLnBrk="0" hangingPunct="0"/>
            <a:r>
              <a:rPr lang="zh-CN" altLang="en-US" sz="2800" b="1" dirty="0">
                <a:solidFill>
                  <a:srgbClr val="FF0000"/>
                </a:solidFill>
                <a:latin typeface="Times New Roman" panose="02020603050405020304" pitchFamily="18" charset="0"/>
                <a:ea typeface="黑体" panose="02010609060101010101" pitchFamily="2" charset="-122"/>
              </a:rPr>
              <a:t>特点</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124957" name="Rectangle 29"/>
          <p:cNvSpPr/>
          <p:nvPr/>
        </p:nvSpPr>
        <p:spPr>
          <a:xfrm>
            <a:off x="525463" y="5285105"/>
            <a:ext cx="1022350" cy="521970"/>
          </a:xfrm>
          <a:prstGeom prst="rect">
            <a:avLst/>
          </a:prstGeom>
          <a:noFill/>
          <a:ln w="25400">
            <a:noFill/>
          </a:ln>
        </p:spPr>
        <p:txBody>
          <a:bodyPr anchor="t" anchorCtr="0">
            <a:spAutoFit/>
          </a:bodyPr>
          <a:p>
            <a:pPr eaLnBrk="0" hangingPunct="0"/>
            <a:r>
              <a:rPr lang="zh-CN" altLang="en-US" sz="2800" b="1" dirty="0">
                <a:solidFill>
                  <a:srgbClr val="FF0000"/>
                </a:solidFill>
                <a:latin typeface="Times New Roman" panose="02020603050405020304" pitchFamily="18" charset="0"/>
                <a:ea typeface="黑体" panose="02010609060101010101" pitchFamily="2" charset="-122"/>
              </a:rPr>
              <a:t>条件</a:t>
            </a:r>
            <a:endParaRPr lang="zh-CN" altLang="en-US" sz="2800" b="1" dirty="0">
              <a:solidFill>
                <a:srgbClr val="FF0000"/>
              </a:solidFill>
              <a:latin typeface="Times New Roman" panose="02020603050405020304" pitchFamily="18" charset="0"/>
              <a:ea typeface="黑体" panose="02010609060101010101" pitchFamily="2" charset="-122"/>
            </a:endParaRPr>
          </a:p>
        </p:txBody>
      </p:sp>
      <p:grpSp>
        <p:nvGrpSpPr>
          <p:cNvPr id="6" name="Group 30"/>
          <p:cNvGrpSpPr/>
          <p:nvPr/>
        </p:nvGrpSpPr>
        <p:grpSpPr>
          <a:xfrm>
            <a:off x="1462088" y="5069205"/>
            <a:ext cx="2667000" cy="976313"/>
            <a:chOff x="816" y="816"/>
            <a:chExt cx="1680" cy="615"/>
          </a:xfrm>
        </p:grpSpPr>
        <p:sp>
          <p:nvSpPr>
            <p:cNvPr id="86052" name="Rectangle 31"/>
            <p:cNvSpPr/>
            <p:nvPr/>
          </p:nvSpPr>
          <p:spPr>
            <a:xfrm>
              <a:off x="1008" y="816"/>
              <a:ext cx="1488" cy="327"/>
            </a:xfrm>
            <a:prstGeom prst="rect">
              <a:avLst/>
            </a:prstGeom>
            <a:noFill/>
            <a:ln w="25400">
              <a:noFill/>
            </a:ln>
          </p:spPr>
          <p:txBody>
            <a:bodyPr anchor="t" anchorCtr="0">
              <a:spAutoFit/>
            </a:bodyPr>
            <a:p>
              <a:pPr eaLnBrk="0" hangingPunct="0"/>
              <a:r>
                <a:rPr lang="zh-CN" altLang="en-US" sz="2800" b="1" dirty="0">
                  <a:solidFill>
                    <a:srgbClr val="0033CC"/>
                  </a:solidFill>
                  <a:latin typeface="Times New Roman" panose="02020603050405020304" pitchFamily="18" charset="0"/>
                  <a:ea typeface="黑体" panose="02010609060101010101" pitchFamily="2" charset="-122"/>
                </a:rPr>
                <a:t>发射结正偏</a:t>
              </a:r>
              <a:endParaRPr lang="zh-CN" altLang="en-US" sz="2800" b="1" dirty="0">
                <a:solidFill>
                  <a:srgbClr val="0033CC"/>
                </a:solidFill>
                <a:latin typeface="Times New Roman" panose="02020603050405020304" pitchFamily="18" charset="0"/>
                <a:ea typeface="黑体" panose="02010609060101010101" pitchFamily="2" charset="-122"/>
              </a:endParaRPr>
            </a:p>
          </p:txBody>
        </p:sp>
        <p:sp>
          <p:nvSpPr>
            <p:cNvPr id="86053" name="Rectangle 32"/>
            <p:cNvSpPr/>
            <p:nvPr/>
          </p:nvSpPr>
          <p:spPr>
            <a:xfrm>
              <a:off x="1008" y="1104"/>
              <a:ext cx="1236" cy="327"/>
            </a:xfrm>
            <a:prstGeom prst="rect">
              <a:avLst/>
            </a:prstGeom>
            <a:noFill/>
            <a:ln w="25400">
              <a:noFill/>
            </a:ln>
          </p:spPr>
          <p:txBody>
            <a:bodyPr wrap="none" anchor="t" anchorCtr="0">
              <a:spAutoFit/>
            </a:bodyPr>
            <a:p>
              <a:pPr eaLnBrk="0" hangingPunct="0"/>
              <a:r>
                <a:rPr lang="zh-CN" altLang="en-US" sz="2800" b="1" dirty="0">
                  <a:solidFill>
                    <a:srgbClr val="0033CC"/>
                  </a:solidFill>
                  <a:latin typeface="Times New Roman" panose="02020603050405020304" pitchFamily="18" charset="0"/>
                  <a:ea typeface="黑体" panose="02010609060101010101" pitchFamily="2" charset="-122"/>
                </a:rPr>
                <a:t>集电结反偏</a:t>
              </a:r>
              <a:endParaRPr lang="zh-CN" altLang="en-US" sz="2800" b="1" dirty="0">
                <a:solidFill>
                  <a:srgbClr val="0033CC"/>
                </a:solidFill>
                <a:latin typeface="Times New Roman" panose="02020603050405020304" pitchFamily="18" charset="0"/>
                <a:ea typeface="黑体" panose="02010609060101010101" pitchFamily="2" charset="-122"/>
              </a:endParaRPr>
            </a:p>
          </p:txBody>
        </p:sp>
        <p:sp>
          <p:nvSpPr>
            <p:cNvPr id="86054" name="AutoShape 33"/>
            <p:cNvSpPr/>
            <p:nvPr/>
          </p:nvSpPr>
          <p:spPr>
            <a:xfrm>
              <a:off x="816" y="960"/>
              <a:ext cx="144" cy="384"/>
            </a:xfrm>
            <a:prstGeom prst="leftBrace">
              <a:avLst>
                <a:gd name="adj1" fmla="val 22061"/>
                <a:gd name="adj2" fmla="val 50000"/>
              </a:avLst>
            </a:prstGeom>
            <a:noFill/>
            <a:ln w="28575" cap="flat" cmpd="sng">
              <a:solidFill>
                <a:schemeClr val="accent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7" name="Group 34"/>
          <p:cNvGrpSpPr/>
          <p:nvPr/>
        </p:nvGrpSpPr>
        <p:grpSpPr>
          <a:xfrm>
            <a:off x="5108575" y="4392930"/>
            <a:ext cx="3581400" cy="1711325"/>
            <a:chOff x="816" y="1440"/>
            <a:chExt cx="2256" cy="1078"/>
          </a:xfrm>
        </p:grpSpPr>
        <p:sp>
          <p:nvSpPr>
            <p:cNvPr id="86056" name="Rectangle 35"/>
            <p:cNvSpPr/>
            <p:nvPr/>
          </p:nvSpPr>
          <p:spPr>
            <a:xfrm>
              <a:off x="960" y="2160"/>
              <a:ext cx="1968" cy="358"/>
            </a:xfrm>
            <a:prstGeom prst="rect">
              <a:avLst/>
            </a:prstGeom>
            <a:noFill/>
            <a:ln w="25400">
              <a:noFill/>
            </a:ln>
          </p:spPr>
          <p:txBody>
            <a:bodyPr anchor="t" anchorCtr="0">
              <a:spAutoFit/>
            </a:bodyPr>
            <a:p>
              <a:pPr eaLnBrk="0" hangingPunct="0">
                <a:lnSpc>
                  <a:spcPct val="120000"/>
                </a:lnSpc>
              </a:pPr>
              <a:r>
                <a:rPr lang="en-US" altLang="zh-CN" sz="2600" b="1" i="1" dirty="0">
                  <a:solidFill>
                    <a:srgbClr val="0033CC"/>
                  </a:solidFill>
                  <a:latin typeface="Times New Roman" panose="02020603050405020304" pitchFamily="18" charset="0"/>
                  <a:ea typeface="宋体" panose="02010600030101010101" pitchFamily="2" charset="-122"/>
                </a:rPr>
                <a:t>v</a:t>
              </a:r>
              <a:r>
                <a:rPr lang="en-US" altLang="zh-CN" sz="2600" b="1" baseline="-30000" dirty="0">
                  <a:solidFill>
                    <a:srgbClr val="0033CC"/>
                  </a:solidFill>
                  <a:latin typeface="Times New Roman" panose="02020603050405020304" pitchFamily="18" charset="0"/>
                  <a:ea typeface="宋体" panose="02010600030101010101" pitchFamily="2" charset="-122"/>
                </a:rPr>
                <a:t>CE</a:t>
              </a:r>
              <a:r>
                <a:rPr lang="en-US" altLang="zh-CN" sz="2600" b="1" dirty="0">
                  <a:solidFill>
                    <a:srgbClr val="0033CC"/>
                  </a:solidFill>
                  <a:latin typeface="Times New Roman" panose="02020603050405020304" pitchFamily="18" charset="0"/>
                  <a:ea typeface="宋体" panose="02010600030101010101" pitchFamily="2" charset="-122"/>
                  <a:sym typeface="Symbol" panose="05050102010706020507" pitchFamily="18" charset="2"/>
                </a:rPr>
                <a:t></a:t>
              </a:r>
              <a:r>
                <a:rPr lang="zh-CN" altLang="en-US" sz="2600" b="1" dirty="0">
                  <a:solidFill>
                    <a:srgbClr val="0033CC"/>
                  </a:solidFill>
                  <a:latin typeface="Times New Roman" panose="02020603050405020304" pitchFamily="18" charset="0"/>
                  <a:ea typeface="宋体" panose="02010600030101010101" pitchFamily="2" charset="-122"/>
                </a:rPr>
                <a:t>曲线略上翘</a:t>
              </a:r>
              <a:endParaRPr lang="zh-CN" altLang="en-US" sz="2600" b="1" dirty="0">
                <a:solidFill>
                  <a:srgbClr val="0033CC"/>
                </a:solidFill>
                <a:latin typeface="Times New Roman" panose="02020603050405020304" pitchFamily="18" charset="0"/>
                <a:ea typeface="宋体" panose="02010600030101010101" pitchFamily="2" charset="-122"/>
              </a:endParaRPr>
            </a:p>
          </p:txBody>
        </p:sp>
        <p:sp>
          <p:nvSpPr>
            <p:cNvPr id="86057" name="Rectangle 36"/>
            <p:cNvSpPr/>
            <p:nvPr/>
          </p:nvSpPr>
          <p:spPr>
            <a:xfrm>
              <a:off x="960" y="1440"/>
              <a:ext cx="2112" cy="381"/>
            </a:xfrm>
            <a:prstGeom prst="rect">
              <a:avLst/>
            </a:prstGeom>
            <a:noFill/>
            <a:ln w="25400">
              <a:noFill/>
            </a:ln>
          </p:spPr>
          <p:txBody>
            <a:bodyPr anchor="t" anchorCtr="0">
              <a:spAutoFit/>
            </a:bodyPr>
            <a:p>
              <a:pPr algn="just" eaLnBrk="0" hangingPunct="0">
                <a:lnSpc>
                  <a:spcPct val="120000"/>
                </a:lnSpc>
              </a:pPr>
              <a:r>
                <a:rPr lang="zh-CN" altLang="en-US" sz="2800" b="1" dirty="0">
                  <a:solidFill>
                    <a:srgbClr val="0033CC"/>
                  </a:solidFill>
                  <a:latin typeface="Times New Roman" panose="02020603050405020304" pitchFamily="18" charset="0"/>
                  <a:ea typeface="黑体" panose="02010609060101010101" pitchFamily="2" charset="-122"/>
                </a:rPr>
                <a:t>具有正向受控作用</a:t>
              </a:r>
              <a:endParaRPr lang="zh-CN" altLang="en-US" sz="2800" b="1" dirty="0">
                <a:solidFill>
                  <a:srgbClr val="0033CC"/>
                </a:solidFill>
                <a:latin typeface="Times New Roman" panose="02020603050405020304" pitchFamily="18" charset="0"/>
                <a:ea typeface="黑体" panose="02010609060101010101" pitchFamily="2" charset="-122"/>
              </a:endParaRPr>
            </a:p>
          </p:txBody>
        </p:sp>
        <p:sp>
          <p:nvSpPr>
            <p:cNvPr id="86058" name="AutoShape 37"/>
            <p:cNvSpPr/>
            <p:nvPr/>
          </p:nvSpPr>
          <p:spPr>
            <a:xfrm>
              <a:off x="816" y="1632"/>
              <a:ext cx="144" cy="720"/>
            </a:xfrm>
            <a:prstGeom prst="leftBrace">
              <a:avLst>
                <a:gd name="adj1" fmla="val 41365"/>
                <a:gd name="adj2" fmla="val 50000"/>
              </a:avLst>
            </a:prstGeom>
            <a:noFill/>
            <a:ln w="28575" cap="flat" cmpd="sng">
              <a:solidFill>
                <a:schemeClr val="accent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6059" name="Rectangle 38"/>
            <p:cNvSpPr/>
            <p:nvPr/>
          </p:nvSpPr>
          <p:spPr>
            <a:xfrm>
              <a:off x="960" y="1795"/>
              <a:ext cx="1226" cy="358"/>
            </a:xfrm>
            <a:prstGeom prst="rect">
              <a:avLst/>
            </a:prstGeom>
            <a:noFill/>
            <a:ln w="25400">
              <a:noFill/>
            </a:ln>
          </p:spPr>
          <p:txBody>
            <a:bodyPr wrap="none" anchor="t" anchorCtr="0">
              <a:spAutoFit/>
            </a:bodyPr>
            <a:p>
              <a:pPr eaLnBrk="0" hangingPunct="0">
                <a:lnSpc>
                  <a:spcPct val="120000"/>
                </a:lnSpc>
              </a:pPr>
              <a:r>
                <a:rPr lang="zh-CN" altLang="en-US" sz="2600" b="1" dirty="0">
                  <a:solidFill>
                    <a:srgbClr val="0033CC"/>
                  </a:solidFill>
                  <a:latin typeface="Times New Roman" panose="02020603050405020304" pitchFamily="18" charset="0"/>
                  <a:ea typeface="宋体" panose="02010600030101010101" pitchFamily="2" charset="-122"/>
                </a:rPr>
                <a:t>满足 </a:t>
              </a:r>
              <a:r>
                <a:rPr lang="en-US" altLang="zh-CN" sz="2600" b="1" i="1" dirty="0">
                  <a:solidFill>
                    <a:srgbClr val="0033CC"/>
                  </a:solidFill>
                  <a:latin typeface="Times New Roman" panose="02020603050405020304" pitchFamily="18" charset="0"/>
                  <a:ea typeface="宋体" panose="02010600030101010101" pitchFamily="2" charset="-122"/>
                </a:rPr>
                <a:t>i</a:t>
              </a:r>
              <a:r>
                <a:rPr lang="en-US" altLang="zh-CN" sz="2600" b="1" baseline="-30000" dirty="0">
                  <a:solidFill>
                    <a:srgbClr val="0033CC"/>
                  </a:solidFill>
                  <a:latin typeface="Times New Roman" panose="02020603050405020304" pitchFamily="18" charset="0"/>
                  <a:ea typeface="宋体" panose="02010600030101010101" pitchFamily="2" charset="-122"/>
                </a:rPr>
                <a:t>C</a:t>
              </a:r>
              <a:r>
                <a:rPr lang="en-US" altLang="zh-CN" sz="2600" b="1" dirty="0">
                  <a:solidFill>
                    <a:srgbClr val="0033CC"/>
                  </a:solidFill>
                  <a:latin typeface="Times New Roman" panose="02020603050405020304" pitchFamily="18" charset="0"/>
                  <a:ea typeface="宋体" panose="02010600030101010101" pitchFamily="2" charset="-122"/>
                </a:rPr>
                <a:t> = </a:t>
              </a:r>
              <a:r>
                <a:rPr lang="en-US" altLang="zh-CN" sz="2600" b="1" i="1" dirty="0">
                  <a:solidFill>
                    <a:srgbClr val="0033CC"/>
                  </a:solidFill>
                  <a:latin typeface="Times New Roman" panose="02020603050405020304" pitchFamily="18" charset="0"/>
                  <a:ea typeface="宋体" panose="02010600030101010101" pitchFamily="2" charset="-122"/>
                  <a:sym typeface="Symbol" panose="05050102010706020507" pitchFamily="18" charset="2"/>
                </a:rPr>
                <a:t>i</a:t>
              </a:r>
              <a:r>
                <a:rPr lang="en-US" altLang="zh-CN" sz="2600" b="1" baseline="-30000" dirty="0">
                  <a:solidFill>
                    <a:srgbClr val="0033CC"/>
                  </a:solidFill>
                  <a:latin typeface="Times New Roman" panose="02020603050405020304" pitchFamily="18" charset="0"/>
                  <a:ea typeface="宋体" panose="02010600030101010101" pitchFamily="2" charset="-122"/>
                </a:rPr>
                <a:t>B</a:t>
              </a:r>
              <a:endParaRPr lang="en-US" altLang="zh-CN" sz="2600" b="1" baseline="-30000" dirty="0">
                <a:solidFill>
                  <a:srgbClr val="0033CC"/>
                </a:solidFill>
                <a:latin typeface="Times New Roman" panose="02020603050405020304" pitchFamily="18" charset="0"/>
                <a:ea typeface="宋体" panose="02010600030101010101" pitchFamily="2" charset="-122"/>
              </a:endParaRPr>
            </a:p>
          </p:txBody>
        </p:sp>
      </p:grpSp>
      <p:sp>
        <p:nvSpPr>
          <p:cNvPr id="29706" name="Rectangle 59"/>
          <p:cNvSpPr/>
          <p:nvPr/>
        </p:nvSpPr>
        <p:spPr>
          <a:xfrm>
            <a:off x="909638" y="6297930"/>
            <a:ext cx="6718300" cy="491490"/>
          </a:xfrm>
          <a:prstGeom prst="rect">
            <a:avLst/>
          </a:prstGeom>
          <a:noFill/>
          <a:ln w="25400">
            <a:noFill/>
          </a:ln>
        </p:spPr>
        <p:txBody>
          <a:bodyPr wrap="none" anchor="t" anchorCtr="0">
            <a:spAutoFit/>
          </a:bodyPr>
          <a:p>
            <a:pPr eaLnBrk="0" hangingPunct="0"/>
            <a:r>
              <a:rPr lang="zh-CN" altLang="en-US" sz="2600" b="1" dirty="0">
                <a:latin typeface="Times New Roman" panose="02020603050405020304" pitchFamily="18" charset="0"/>
                <a:ea typeface="宋体" panose="02010600030101010101" pitchFamily="2" charset="-122"/>
              </a:rPr>
              <a:t>上翘原因</a:t>
            </a:r>
            <a:r>
              <a:rPr lang="en-US" altLang="zh-CN" sz="2600" b="1" dirty="0">
                <a:latin typeface="Times New Roman" panose="02020603050405020304" pitchFamily="18" charset="0"/>
                <a:ea typeface="宋体" panose="02010600030101010101" pitchFamily="2" charset="-122"/>
              </a:rPr>
              <a:t>—</a:t>
            </a:r>
            <a:r>
              <a:rPr lang="zh-CN" altLang="en-US" sz="2600" b="1" dirty="0">
                <a:latin typeface="Times New Roman" panose="02020603050405020304" pitchFamily="18" charset="0"/>
                <a:ea typeface="宋体" panose="02010600030101010101" pitchFamily="2" charset="-122"/>
                <a:sym typeface="Symbol" panose="05050102010706020507" pitchFamily="18" charset="2"/>
              </a:rPr>
              <a:t>基区宽度调制效应</a:t>
            </a:r>
            <a:r>
              <a:rPr lang="en-US" altLang="zh-CN" sz="2600" b="1" dirty="0">
                <a:latin typeface="宋体" panose="02010600030101010101" pitchFamily="2" charset="-122"/>
                <a:ea typeface="宋体" panose="02010600030101010101" pitchFamily="2" charset="-122"/>
                <a:sym typeface="Symbol" panose="05050102010706020507" pitchFamily="18" charset="2"/>
              </a:rPr>
              <a:t>(</a:t>
            </a:r>
            <a:r>
              <a:rPr lang="en-US" altLang="zh-CN" sz="2600" b="1" i="1" dirty="0">
                <a:latin typeface="Times New Roman" panose="02020603050405020304" pitchFamily="18" charset="0"/>
                <a:ea typeface="宋体" panose="02010600030101010101" pitchFamily="2" charset="-122"/>
              </a:rPr>
              <a:t>v</a:t>
            </a:r>
            <a:r>
              <a:rPr lang="en-US" altLang="zh-CN" sz="2600" b="1" baseline="-30000" dirty="0">
                <a:latin typeface="Times New Roman" panose="02020603050405020304" pitchFamily="18" charset="0"/>
                <a:ea typeface="宋体" panose="02010600030101010101" pitchFamily="2" charset="-122"/>
              </a:rPr>
              <a:t>CE</a:t>
            </a:r>
            <a:r>
              <a:rPr lang="en-US" altLang="zh-CN" sz="2600" b="1" dirty="0">
                <a:latin typeface="Times New Roman" panose="02020603050405020304" pitchFamily="18" charset="0"/>
                <a:ea typeface="宋体" panose="02010600030101010101" pitchFamily="2" charset="-122"/>
                <a:sym typeface="Symbol" panose="05050102010706020507" pitchFamily="18" charset="2"/>
              </a:rPr>
              <a:t> </a:t>
            </a:r>
            <a:r>
              <a:rPr lang="en-US" altLang="zh-CN" sz="2600" b="1" i="1" dirty="0">
                <a:latin typeface="Times New Roman" panose="02020603050405020304" pitchFamily="18" charset="0"/>
                <a:ea typeface="宋体" panose="02010600030101010101" pitchFamily="2" charset="-122"/>
              </a:rPr>
              <a:t>i</a:t>
            </a:r>
            <a:r>
              <a:rPr lang="en-US" altLang="zh-CN" sz="2600" b="1" baseline="-30000" dirty="0">
                <a:latin typeface="Times New Roman" panose="02020603050405020304" pitchFamily="18" charset="0"/>
                <a:ea typeface="宋体" panose="02010600030101010101" pitchFamily="2" charset="-122"/>
              </a:rPr>
              <a:t>C </a:t>
            </a:r>
            <a:r>
              <a:rPr lang="zh-CN" altLang="en-US" sz="2600" b="1" dirty="0">
                <a:latin typeface="Times New Roman" panose="02020603050405020304" pitchFamily="18" charset="0"/>
                <a:ea typeface="宋体" panose="02010600030101010101" pitchFamily="2" charset="-122"/>
              </a:rPr>
              <a:t>略</a:t>
            </a:r>
            <a:r>
              <a:rPr lang="zh-CN" altLang="en-US" sz="2600" b="1" dirty="0">
                <a:latin typeface="Times New Roman" panose="02020603050405020304" pitchFamily="18" charset="0"/>
                <a:ea typeface="宋体" panose="02010600030101010101" pitchFamily="2" charset="-122"/>
                <a:sym typeface="Symbol" panose="05050102010706020507" pitchFamily="18" charset="2"/>
              </a:rPr>
              <a:t></a:t>
            </a:r>
            <a:r>
              <a:rPr lang="en-US" altLang="zh-CN" sz="2600" b="1" dirty="0">
                <a:latin typeface="宋体" panose="02010600030101010101" pitchFamily="2" charset="-122"/>
                <a:ea typeface="宋体" panose="02010600030101010101" pitchFamily="2" charset="-122"/>
                <a:sym typeface="Symbol" panose="05050102010706020507" pitchFamily="18" charset="2"/>
              </a:rPr>
              <a:t>)</a:t>
            </a:r>
            <a:endParaRPr lang="en-US" altLang="zh-CN" sz="2600" b="1" dirty="0">
              <a:latin typeface="宋体" panose="02010600030101010101" pitchFamily="2" charset="-122"/>
              <a:ea typeface="宋体" panose="02010600030101010101" pitchFamily="2" charset="-122"/>
              <a:sym typeface="Symbol" panose="05050102010706020507" pitchFamily="18" charset="2"/>
            </a:endParaRPr>
          </a:p>
        </p:txBody>
      </p:sp>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36"/>
                                        </p:tgtEl>
                                        <p:attrNameLst>
                                          <p:attrName>style.visibility</p:attrName>
                                        </p:attrNameLst>
                                      </p:cBhvr>
                                      <p:to>
                                        <p:strVal val="visible"/>
                                      </p:to>
                                    </p:set>
                                    <p:anim calcmode="lin" valueType="num">
                                      <p:cBhvr>
                                        <p:cTn id="12" dur="500" fill="hold"/>
                                        <p:tgtEl>
                                          <p:spTgt spid="123936"/>
                                        </p:tgtEl>
                                        <p:attrNameLst>
                                          <p:attrName>ppt_x</p:attrName>
                                        </p:attrNameLst>
                                      </p:cBhvr>
                                      <p:tavLst>
                                        <p:tav tm="0">
                                          <p:val>
                                            <p:strVal val="#ppt_x"/>
                                          </p:val>
                                        </p:tav>
                                        <p:tav tm="100000">
                                          <p:val>
                                            <p:strVal val="#ppt_x"/>
                                          </p:val>
                                        </p:tav>
                                      </p:tavLst>
                                    </p:anim>
                                    <p:anim calcmode="lin" valueType="num">
                                      <p:cBhvr>
                                        <p:cTn id="13" dur="500" fill="hold"/>
                                        <p:tgtEl>
                                          <p:spTgt spid="12393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9"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124933"/>
                                        </p:tgtEl>
                                        <p:attrNameLst>
                                          <p:attrName>style.visibility</p:attrName>
                                        </p:attrNameLst>
                                      </p:cBhvr>
                                      <p:to>
                                        <p:strVal val="visible"/>
                                      </p:to>
                                    </p:set>
                                    <p:animEffect transition="in" filter="checkerboard(across)">
                                      <p:cBhvr>
                                        <p:cTn id="26" dur="500"/>
                                        <p:tgtEl>
                                          <p:spTgt spid="1249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4957"/>
                                        </p:tgtEl>
                                        <p:attrNameLst>
                                          <p:attrName>style.visibility</p:attrName>
                                        </p:attrNameLst>
                                      </p:cBhvr>
                                      <p:to>
                                        <p:strVal val="visible"/>
                                      </p:to>
                                    </p:set>
                                    <p:animEffect transition="in" filter="wipe(left)">
                                      <p:cBhvr>
                                        <p:cTn id="31" dur="500"/>
                                        <p:tgtEl>
                                          <p:spTgt spid="1249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4956"/>
                                        </p:tgtEl>
                                        <p:attrNameLst>
                                          <p:attrName>style.visibility</p:attrName>
                                        </p:attrNameLst>
                                      </p:cBhvr>
                                      <p:to>
                                        <p:strVal val="visible"/>
                                      </p:to>
                                    </p:set>
                                    <p:animEffect transition="in" filter="wipe(left)">
                                      <p:cBhvr>
                                        <p:cTn id="41" dur="500"/>
                                        <p:tgtEl>
                                          <p:spTgt spid="12495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706"/>
                                        </p:tgtEl>
                                        <p:attrNameLst>
                                          <p:attrName>style.visibility</p:attrName>
                                        </p:attrNameLst>
                                      </p:cBhvr>
                                      <p:to>
                                        <p:strVal val="visible"/>
                                      </p:to>
                                    </p:set>
                                    <p:anim calcmode="lin" valueType="num">
                                      <p:cBhvr>
                                        <p:cTn id="51" dur="500" fill="hold"/>
                                        <p:tgtEl>
                                          <p:spTgt spid="29706"/>
                                        </p:tgtEl>
                                        <p:attrNameLst>
                                          <p:attrName>ppt_x</p:attrName>
                                        </p:attrNameLst>
                                      </p:cBhvr>
                                      <p:tavLst>
                                        <p:tav tm="0">
                                          <p:val>
                                            <p:strVal val="#ppt_x"/>
                                          </p:val>
                                        </p:tav>
                                        <p:tav tm="100000">
                                          <p:val>
                                            <p:strVal val="#ppt_x"/>
                                          </p:val>
                                        </p:tav>
                                      </p:tavLst>
                                    </p:anim>
                                    <p:anim calcmode="lin" valueType="num">
                                      <p:cBhvr>
                                        <p:cTn id="52"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6" grpId="0" bldLvl="0" animBg="1"/>
      <p:bldP spid="124933" grpId="0" bldLvl="0" animBg="1"/>
      <p:bldP spid="124956" grpId="0"/>
      <p:bldP spid="124957" grpId="0"/>
      <p:bldP spid="2970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descr="宽上对角线"/>
          <p:cNvSpPr/>
          <p:nvPr/>
        </p:nvSpPr>
        <p:spPr>
          <a:xfrm>
            <a:off x="4411663" y="2163445"/>
            <a:ext cx="236537" cy="1981200"/>
          </a:xfrm>
          <a:prstGeom prst="rect">
            <a:avLst/>
          </a:prstGeom>
          <a:pattFill prst="wdUpDiag">
            <a:fgClr>
              <a:srgbClr val="FFFF00"/>
            </a:fgClr>
            <a:bgClr>
              <a:srgbClr val="FFFFFF"/>
            </a:bgClr>
          </a:pattFill>
          <a:ln w="19050" cap="flat" cmpd="sng">
            <a:solidFill>
              <a:srgbClr val="FFFFCC"/>
            </a:solidFill>
            <a:prstDash val="solid"/>
            <a:miter/>
            <a:headEnd type="none" w="med" len="med"/>
            <a:tailEnd type="none" w="med" len="med"/>
          </a:ln>
        </p:spPr>
        <p:txBody>
          <a:bodyPr wrap="none" anchor="ctr" anchorCtr="0"/>
          <a:p>
            <a:pPr eaLnBrk="0" hangingPunct="0"/>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123908" name="Rectangle 4"/>
          <p:cNvSpPr>
            <a:spLocks noChangeArrowheads="1"/>
          </p:cNvSpPr>
          <p:nvPr/>
        </p:nvSpPr>
        <p:spPr bwMode="auto">
          <a:xfrm>
            <a:off x="330200" y="1256983"/>
            <a:ext cx="7239000" cy="607695"/>
          </a:xfrm>
          <a:prstGeom prst="rect">
            <a:avLst/>
          </a:prstGeom>
          <a:noFill/>
          <a:ln w="25400">
            <a:noFill/>
            <a:miter lim="800000"/>
          </a:ln>
          <a:effectLst/>
        </p:spPr>
        <p:txBody>
          <a:bodyPr>
            <a:spAutoFit/>
          </a:bodyPr>
          <a:p>
            <a:pPr fontAlgn="base">
              <a:lnSpc>
                <a:spcPct val="120000"/>
              </a:lnSpc>
              <a:buClr>
                <a:srgbClr val="FF0000"/>
              </a:buClr>
              <a:buFont typeface="Wingdings" panose="05000000000000000000" pitchFamily="2" charset="2"/>
            </a:pPr>
            <a:r>
              <a:rPr lang="en-US" altLang="zh-CN" sz="2800" b="1" strike="noStrike" noProof="1"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rPr>
              <a:t>2</a:t>
            </a:r>
            <a:r>
              <a:rPr lang="zh-CN" altLang="en-US" sz="2800" b="1" strike="noStrike" noProof="1"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rPr>
              <a:t>、饱和区</a:t>
            </a:r>
            <a:r>
              <a:rPr lang="en-US" altLang="zh-CN" sz="2800" b="1" strike="noStrike" noProof="1"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rPr>
              <a:t>(</a:t>
            </a:r>
            <a:r>
              <a:rPr lang="en-US" altLang="zh-CN" sz="2800" b="1" strike="noStrike" noProof="1" dirty="0">
                <a:solidFill>
                  <a:srgbClr val="FF0000"/>
                </a:solidFill>
                <a:effectLst>
                  <a:outerShdw blurRad="38100" dist="38100" dir="2700000">
                    <a:srgbClr val="C0C0C0"/>
                  </a:outerShdw>
                </a:effectLst>
                <a:latin typeface="Times New Roman" panose="02020603050405020304" pitchFamily="18" charset="0"/>
                <a:ea typeface="楷体_GB2312" pitchFamily="49" charset="-122"/>
                <a:cs typeface="+mn-cs"/>
              </a:rPr>
              <a:t> </a:t>
            </a:r>
            <a:r>
              <a:rPr lang="en-US" altLang="zh-CN" sz="2800" b="1">
                <a:latin typeface="Times New Roman" panose="02020603050405020304" pitchFamily="18" charset="0"/>
                <a:ea typeface="楷体_GB2312" pitchFamily="49" charset="-122"/>
                <a:sym typeface="+mn-ea"/>
              </a:rPr>
              <a:t>V</a:t>
            </a:r>
            <a:r>
              <a:rPr lang="en-US" altLang="zh-CN" sz="2800" b="1" baseline="-25000">
                <a:latin typeface="Times New Roman" panose="02020603050405020304" pitchFamily="18" charset="0"/>
                <a:ea typeface="楷体_GB2312" pitchFamily="49" charset="-122"/>
                <a:sym typeface="+mn-ea"/>
              </a:rPr>
              <a:t>CE</a:t>
            </a:r>
            <a:r>
              <a:rPr lang="en-US" altLang="zh-CN" sz="2800" b="1">
                <a:latin typeface="Times New Roman" panose="02020603050405020304" pitchFamily="18" charset="0"/>
                <a:ea typeface="楷体_GB2312" pitchFamily="49" charset="-122"/>
                <a:sym typeface="Symbol" panose="05050102010706020507" pitchFamily="18" charset="2"/>
              </a:rPr>
              <a:t>V</a:t>
            </a:r>
            <a:r>
              <a:rPr lang="en-US" altLang="zh-CN" sz="2800" b="1" baseline="-25000">
                <a:latin typeface="Times New Roman" panose="02020603050405020304" pitchFamily="18" charset="0"/>
                <a:ea typeface="楷体_GB2312" pitchFamily="49" charset="-122"/>
                <a:sym typeface="Symbol" panose="05050102010706020507" pitchFamily="18" charset="2"/>
              </a:rPr>
              <a:t>BE</a:t>
            </a:r>
            <a:r>
              <a:rPr lang="en-US" altLang="zh-CN" sz="2800" b="1" strike="noStrike" noProof="1"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rPr>
              <a:t>)</a:t>
            </a:r>
            <a:endParaRPr lang="en-US" altLang="zh-CN" sz="2800" b="1" strike="noStrike" noProof="1"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grpSp>
        <p:nvGrpSpPr>
          <p:cNvPr id="2" name="Group 5"/>
          <p:cNvGrpSpPr/>
          <p:nvPr/>
        </p:nvGrpSpPr>
        <p:grpSpPr>
          <a:xfrm>
            <a:off x="4106863" y="1839595"/>
            <a:ext cx="5181600" cy="2987675"/>
            <a:chOff x="2928" y="384"/>
            <a:chExt cx="2640" cy="1882"/>
          </a:xfrm>
        </p:grpSpPr>
        <p:sp>
          <p:nvSpPr>
            <p:cNvPr id="87044" name="Text Box 6"/>
            <p:cNvSpPr txBox="1"/>
            <p:nvPr/>
          </p:nvSpPr>
          <p:spPr>
            <a:xfrm>
              <a:off x="2928" y="384"/>
              <a:ext cx="720"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C </a:t>
              </a:r>
              <a:r>
                <a:rPr lang="en-US" altLang="zh-CN" sz="2000" b="1" dirty="0">
                  <a:latin typeface="Times New Roman" panose="02020603050405020304" pitchFamily="18" charset="0"/>
                  <a:ea typeface="宋体" panose="02010600030101010101" pitchFamily="2" charset="-122"/>
                </a:rPr>
                <a:t>/</a:t>
              </a:r>
              <a:r>
                <a:rPr lang="en-US" altLang="zh-CN" sz="2000" b="1" dirty="0">
                  <a:latin typeface="Times New Roman" panose="02020603050405020304" pitchFamily="18" charset="0"/>
                  <a:ea typeface="宋体" panose="02010600030101010101" pitchFamily="2" charset="-122"/>
                  <a:sym typeface="Symbol" panose="05050102010706020507" pitchFamily="18" charset="2"/>
                </a:rPr>
                <a:t>m</a:t>
              </a:r>
              <a:r>
                <a:rPr lang="en-US" altLang="zh-CN" sz="2000" b="1" dirty="0">
                  <a:latin typeface="Times New Roman" panose="02020603050405020304" pitchFamily="18" charset="0"/>
                  <a:ea typeface="宋体" panose="02010600030101010101" pitchFamily="2" charset="-122"/>
                </a:rPr>
                <a:t>A</a:t>
              </a:r>
              <a:endParaRPr lang="en-US" altLang="zh-CN" sz="2000" b="1" dirty="0">
                <a:latin typeface="Times New Roman" panose="02020603050405020304" pitchFamily="18" charset="0"/>
                <a:ea typeface="宋体" panose="02010600030101010101" pitchFamily="2" charset="-122"/>
              </a:endParaRPr>
            </a:p>
          </p:txBody>
        </p:sp>
        <p:sp>
          <p:nvSpPr>
            <p:cNvPr id="87045" name="Text Box 7"/>
            <p:cNvSpPr txBox="1"/>
            <p:nvPr/>
          </p:nvSpPr>
          <p:spPr>
            <a:xfrm>
              <a:off x="4992" y="2016"/>
              <a:ext cx="576"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v</a:t>
              </a:r>
              <a:r>
                <a:rPr lang="en-US" altLang="zh-CN" sz="2000" b="1" baseline="-25000" dirty="0">
                  <a:latin typeface="Times New Roman" panose="02020603050405020304" pitchFamily="18" charset="0"/>
                  <a:ea typeface="宋体" panose="02010600030101010101" pitchFamily="2" charset="-122"/>
                </a:rPr>
                <a:t>CE </a:t>
              </a:r>
              <a:r>
                <a:rPr lang="en-US" altLang="zh-CN" sz="2000" b="1" dirty="0">
                  <a:latin typeface="Times New Roman" panose="02020603050405020304" pitchFamily="18" charset="0"/>
                  <a:ea typeface="宋体" panose="02010600030101010101" pitchFamily="2" charset="-122"/>
                </a:rPr>
                <a:t>/V</a:t>
              </a:r>
              <a:endParaRPr lang="en-US" altLang="zh-CN" sz="2000" b="1" dirty="0">
                <a:latin typeface="Times New Roman" panose="02020603050405020304" pitchFamily="18" charset="0"/>
                <a:ea typeface="宋体" panose="02010600030101010101" pitchFamily="2" charset="-122"/>
              </a:endParaRPr>
            </a:p>
          </p:txBody>
        </p:sp>
        <p:sp>
          <p:nvSpPr>
            <p:cNvPr id="87046" name="Line 8"/>
            <p:cNvSpPr/>
            <p:nvPr/>
          </p:nvSpPr>
          <p:spPr>
            <a:xfrm flipV="1">
              <a:off x="3072" y="624"/>
              <a:ext cx="0" cy="1392"/>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7047" name="Line 9"/>
            <p:cNvSpPr/>
            <p:nvPr/>
          </p:nvSpPr>
          <p:spPr>
            <a:xfrm>
              <a:off x="3072" y="2016"/>
              <a:ext cx="2160" cy="0"/>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7048" name="Text Box 10"/>
            <p:cNvSpPr txBox="1"/>
            <p:nvPr/>
          </p:nvSpPr>
          <p:spPr>
            <a:xfrm>
              <a:off x="2976" y="2016"/>
              <a:ext cx="288"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O</a:t>
              </a:r>
              <a:endParaRPr lang="en-US" altLang="zh-CN" sz="2000" b="1" i="1" dirty="0">
                <a:latin typeface="Times New Roman" panose="02020603050405020304" pitchFamily="18" charset="0"/>
                <a:ea typeface="宋体" panose="02010600030101010101" pitchFamily="2" charset="-122"/>
              </a:endParaRPr>
            </a:p>
          </p:txBody>
        </p:sp>
        <p:sp>
          <p:nvSpPr>
            <p:cNvPr id="87049" name="Text Box 11"/>
            <p:cNvSpPr txBox="1"/>
            <p:nvPr/>
          </p:nvSpPr>
          <p:spPr>
            <a:xfrm>
              <a:off x="3456" y="576"/>
              <a:ext cx="864" cy="250"/>
            </a:xfrm>
            <a:prstGeom prst="rect">
              <a:avLst/>
            </a:prstGeom>
            <a:noFill/>
            <a:ln w="25400">
              <a:noFill/>
            </a:ln>
          </p:spPr>
          <p:txBody>
            <a:bodyPr anchor="t" anchorCtr="0">
              <a:spAutoFit/>
            </a:bodyPr>
            <a:p>
              <a:pPr eaLnBrk="0" hangingPunct="0">
                <a:spcBef>
                  <a:spcPct val="50000"/>
                </a:spcBef>
              </a:pPr>
              <a:r>
                <a:rPr lang="en-US" altLang="zh-CN" sz="2000" b="1" i="1" dirty="0">
                  <a:solidFill>
                    <a:srgbClr val="006600"/>
                  </a:solidFill>
                  <a:latin typeface="Times New Roman" panose="02020603050405020304" pitchFamily="18" charset="0"/>
                  <a:ea typeface="宋体" panose="02010600030101010101" pitchFamily="2" charset="-122"/>
                </a:rPr>
                <a:t>I</a:t>
              </a:r>
              <a:r>
                <a:rPr lang="en-US" altLang="zh-CN" sz="2000" b="1" baseline="-25000" dirty="0">
                  <a:solidFill>
                    <a:srgbClr val="006600"/>
                  </a:solidFill>
                  <a:latin typeface="Times New Roman" panose="02020603050405020304" pitchFamily="18" charset="0"/>
                  <a:ea typeface="宋体" panose="02010600030101010101" pitchFamily="2" charset="-122"/>
                </a:rPr>
                <a:t>B </a:t>
              </a:r>
              <a:r>
                <a:rPr lang="en-US" altLang="zh-CN" sz="2000" b="1" dirty="0">
                  <a:solidFill>
                    <a:srgbClr val="006600"/>
                  </a:solidFill>
                  <a:latin typeface="Times New Roman" panose="02020603050405020304" pitchFamily="18" charset="0"/>
                  <a:ea typeface="宋体" panose="02010600030101010101" pitchFamily="2" charset="-122"/>
                </a:rPr>
                <a:t>= 40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endParaRPr>
            </a:p>
          </p:txBody>
        </p:sp>
        <p:sp>
          <p:nvSpPr>
            <p:cNvPr id="87050" name="Freeform 12"/>
            <p:cNvSpPr/>
            <p:nvPr/>
          </p:nvSpPr>
          <p:spPr>
            <a:xfrm>
              <a:off x="3072" y="1872"/>
              <a:ext cx="1776" cy="144"/>
            </a:xfrm>
            <a:custGeom>
              <a:avLst/>
              <a:gdLst/>
              <a:ahLst/>
              <a:cxnLst>
                <a:cxn ang="0">
                  <a:pos x="0" y="144"/>
                </a:cxn>
                <a:cxn ang="0">
                  <a:pos x="399" y="96"/>
                </a:cxn>
                <a:cxn ang="0">
                  <a:pos x="1198" y="48"/>
                </a:cxn>
                <a:cxn ang="0">
                  <a:pos x="4596" y="0"/>
                </a:cxn>
              </a:cxnLst>
              <a:pathLst>
                <a:path w="1104" h="144">
                  <a:moveTo>
                    <a:pt x="0" y="144"/>
                  </a:moveTo>
                  <a:cubicBezTo>
                    <a:pt x="24" y="128"/>
                    <a:pt x="48" y="112"/>
                    <a:pt x="96" y="96"/>
                  </a:cubicBezTo>
                  <a:cubicBezTo>
                    <a:pt x="144" y="80"/>
                    <a:pt x="120" y="64"/>
                    <a:pt x="288" y="48"/>
                  </a:cubicBezTo>
                  <a:cubicBezTo>
                    <a:pt x="456" y="32"/>
                    <a:pt x="780" y="16"/>
                    <a:pt x="1104"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51" name="Line 13"/>
            <p:cNvSpPr/>
            <p:nvPr/>
          </p:nvSpPr>
          <p:spPr>
            <a:xfrm flipH="1">
              <a:off x="3072" y="1008"/>
              <a:ext cx="144" cy="1008"/>
            </a:xfrm>
            <a:prstGeom prst="line">
              <a:avLst/>
            </a:prstGeom>
            <a:ln w="25400" cap="flat" cmpd="sng">
              <a:solidFill>
                <a:srgbClr val="0066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7052" name="Freeform 14"/>
            <p:cNvSpPr/>
            <p:nvPr/>
          </p:nvSpPr>
          <p:spPr>
            <a:xfrm>
              <a:off x="3120" y="1344"/>
              <a:ext cx="1536" cy="240"/>
            </a:xfrm>
            <a:custGeom>
              <a:avLst/>
              <a:gdLst/>
              <a:ahLst/>
              <a:cxnLst>
                <a:cxn ang="0">
                  <a:pos x="0" y="240"/>
                </a:cxn>
                <a:cxn ang="0">
                  <a:pos x="178" y="144"/>
                </a:cxn>
                <a:cxn ang="0">
                  <a:pos x="357" y="96"/>
                </a:cxn>
                <a:cxn ang="0">
                  <a:pos x="806" y="48"/>
                </a:cxn>
                <a:cxn ang="0">
                  <a:pos x="2326"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53" name="Freeform 15"/>
            <p:cNvSpPr/>
            <p:nvPr/>
          </p:nvSpPr>
          <p:spPr>
            <a:xfrm>
              <a:off x="3072" y="1632"/>
              <a:ext cx="1680" cy="240"/>
            </a:xfrm>
            <a:custGeom>
              <a:avLst/>
              <a:gdLst/>
              <a:ahLst/>
              <a:cxnLst>
                <a:cxn ang="0">
                  <a:pos x="0" y="240"/>
                </a:cxn>
                <a:cxn ang="0">
                  <a:pos x="234" y="144"/>
                </a:cxn>
                <a:cxn ang="0">
                  <a:pos x="467" y="96"/>
                </a:cxn>
                <a:cxn ang="0">
                  <a:pos x="1054" y="48"/>
                </a:cxn>
                <a:cxn ang="0">
                  <a:pos x="3045"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54" name="Freeform 16"/>
            <p:cNvSpPr/>
            <p:nvPr/>
          </p:nvSpPr>
          <p:spPr>
            <a:xfrm>
              <a:off x="3168" y="1056"/>
              <a:ext cx="1392" cy="240"/>
            </a:xfrm>
            <a:custGeom>
              <a:avLst/>
              <a:gdLst/>
              <a:ahLst/>
              <a:cxnLst>
                <a:cxn ang="0">
                  <a:pos x="0" y="240"/>
                </a:cxn>
                <a:cxn ang="0">
                  <a:pos x="133" y="144"/>
                </a:cxn>
                <a:cxn ang="0">
                  <a:pos x="267" y="96"/>
                </a:cxn>
                <a:cxn ang="0">
                  <a:pos x="600" y="48"/>
                </a:cxn>
                <a:cxn ang="0">
                  <a:pos x="1732"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55" name="Freeform 17"/>
            <p:cNvSpPr/>
            <p:nvPr/>
          </p:nvSpPr>
          <p:spPr>
            <a:xfrm>
              <a:off x="3216" y="768"/>
              <a:ext cx="1248" cy="240"/>
            </a:xfrm>
            <a:custGeom>
              <a:avLst/>
              <a:gdLst/>
              <a:ahLst/>
              <a:cxnLst>
                <a:cxn ang="0">
                  <a:pos x="0" y="240"/>
                </a:cxn>
                <a:cxn ang="0">
                  <a:pos x="96" y="144"/>
                </a:cxn>
                <a:cxn ang="0">
                  <a:pos x="192" y="96"/>
                </a:cxn>
                <a:cxn ang="0">
                  <a:pos x="432" y="48"/>
                </a:cxn>
                <a:cxn ang="0">
                  <a:pos x="1248"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56" name="Rectangle 18"/>
            <p:cNvSpPr/>
            <p:nvPr/>
          </p:nvSpPr>
          <p:spPr>
            <a:xfrm>
              <a:off x="3648" y="864"/>
              <a:ext cx="4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30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7057" name="Rectangle 19"/>
            <p:cNvSpPr/>
            <p:nvPr/>
          </p:nvSpPr>
          <p:spPr>
            <a:xfrm>
              <a:off x="3696" y="1152"/>
              <a:ext cx="4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20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7058" name="Rectangle 20"/>
            <p:cNvSpPr/>
            <p:nvPr/>
          </p:nvSpPr>
          <p:spPr>
            <a:xfrm>
              <a:off x="3696" y="1440"/>
              <a:ext cx="4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10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7059" name="Rectangle 21"/>
            <p:cNvSpPr/>
            <p:nvPr/>
          </p:nvSpPr>
          <p:spPr>
            <a:xfrm>
              <a:off x="3840" y="1680"/>
              <a:ext cx="159"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0</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7060" name="Freeform 22"/>
            <p:cNvSpPr/>
            <p:nvPr/>
          </p:nvSpPr>
          <p:spPr>
            <a:xfrm>
              <a:off x="4848" y="1776"/>
              <a:ext cx="48" cy="96"/>
            </a:xfrm>
            <a:custGeom>
              <a:avLst/>
              <a:gdLst/>
              <a:ahLst/>
              <a:cxnLst>
                <a:cxn ang="0">
                  <a:pos x="0" y="384"/>
                </a:cxn>
                <a:cxn ang="0">
                  <a:pos x="48"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61" name="Freeform 23"/>
            <p:cNvSpPr/>
            <p:nvPr/>
          </p:nvSpPr>
          <p:spPr>
            <a:xfrm>
              <a:off x="4752" y="1536"/>
              <a:ext cx="48" cy="96"/>
            </a:xfrm>
            <a:custGeom>
              <a:avLst/>
              <a:gdLst/>
              <a:ahLst/>
              <a:cxnLst>
                <a:cxn ang="0">
                  <a:pos x="0" y="384"/>
                </a:cxn>
                <a:cxn ang="0">
                  <a:pos x="48"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62" name="Freeform 24"/>
            <p:cNvSpPr/>
            <p:nvPr/>
          </p:nvSpPr>
          <p:spPr>
            <a:xfrm>
              <a:off x="4656" y="1248"/>
              <a:ext cx="48" cy="96"/>
            </a:xfrm>
            <a:custGeom>
              <a:avLst/>
              <a:gdLst/>
              <a:ahLst/>
              <a:cxnLst>
                <a:cxn ang="0">
                  <a:pos x="0" y="384"/>
                </a:cxn>
                <a:cxn ang="0">
                  <a:pos x="48"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63" name="Freeform 25"/>
            <p:cNvSpPr/>
            <p:nvPr/>
          </p:nvSpPr>
          <p:spPr>
            <a:xfrm>
              <a:off x="4560" y="960"/>
              <a:ext cx="48" cy="96"/>
            </a:xfrm>
            <a:custGeom>
              <a:avLst/>
              <a:gdLst/>
              <a:ahLst/>
              <a:cxnLst>
                <a:cxn ang="0">
                  <a:pos x="0" y="384"/>
                </a:cxn>
                <a:cxn ang="0">
                  <a:pos x="48"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7064" name="Freeform 26"/>
            <p:cNvSpPr/>
            <p:nvPr/>
          </p:nvSpPr>
          <p:spPr>
            <a:xfrm>
              <a:off x="4464" y="672"/>
              <a:ext cx="48" cy="96"/>
            </a:xfrm>
            <a:custGeom>
              <a:avLst/>
              <a:gdLst/>
              <a:ahLst/>
              <a:cxnLst>
                <a:cxn ang="0">
                  <a:pos x="0" y="384"/>
                </a:cxn>
                <a:cxn ang="0">
                  <a:pos x="48"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grpSp>
      <p:sp>
        <p:nvSpPr>
          <p:cNvPr id="123931" name="Rectangle 27"/>
          <p:cNvSpPr>
            <a:spLocks noChangeArrowheads="1"/>
          </p:cNvSpPr>
          <p:nvPr/>
        </p:nvSpPr>
        <p:spPr bwMode="auto">
          <a:xfrm>
            <a:off x="420688" y="5068570"/>
            <a:ext cx="1255395" cy="521970"/>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Tx/>
              <a:buNone/>
              <a:defRPr/>
            </a:pP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特点：</a:t>
            </a:r>
            <a:endPar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sp>
        <p:nvSpPr>
          <p:cNvPr id="123932" name="Rectangle 28"/>
          <p:cNvSpPr>
            <a:spLocks noChangeArrowheads="1"/>
          </p:cNvSpPr>
          <p:nvPr/>
        </p:nvSpPr>
        <p:spPr bwMode="auto">
          <a:xfrm>
            <a:off x="441325" y="2790508"/>
            <a:ext cx="1255395" cy="521970"/>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Tx/>
              <a:buNone/>
              <a:defRPr/>
            </a:pP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条件：</a:t>
            </a:r>
            <a:endPar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sp>
        <p:nvSpPr>
          <p:cNvPr id="123933" name="Rectangle 29"/>
          <p:cNvSpPr>
            <a:spLocks noChangeArrowheads="1"/>
          </p:cNvSpPr>
          <p:nvPr/>
        </p:nvSpPr>
        <p:spPr bwMode="auto">
          <a:xfrm>
            <a:off x="1701800" y="2790508"/>
            <a:ext cx="2571750" cy="953135"/>
          </a:xfrm>
          <a:prstGeom prst="rect">
            <a:avLst/>
          </a:prstGeom>
          <a:noFill/>
          <a:ln w="25400">
            <a:noFill/>
            <a:miter lim="800000"/>
          </a:ln>
          <a:effectLst/>
        </p:spPr>
        <p:txBody>
          <a:bodyPr wrap="square">
            <a:spAutoFit/>
          </a:bodyPr>
          <a:lstStyle/>
          <a:p>
            <a:pPr marL="0" marR="0" lvl="0" indent="0" algn="l" defTabSz="914400" rtl="0" eaLnBrk="0" fontAlgn="base" latinLnBrk="0" hangingPunct="0">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发射结正偏，</a:t>
            </a:r>
            <a:endPar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spcBef>
                <a:spcPct val="0"/>
              </a:spcBef>
              <a:spcAft>
                <a:spcPct val="0"/>
              </a:spcAft>
              <a:buClrTx/>
              <a:buSzTx/>
              <a:buFontTx/>
              <a:buNone/>
              <a:defRPr/>
            </a:pP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集电结正偏。</a:t>
            </a:r>
            <a:endPar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23934" name="Rectangle 30"/>
          <p:cNvSpPr>
            <a:spLocks noChangeArrowheads="1"/>
          </p:cNvSpPr>
          <p:nvPr/>
        </p:nvSpPr>
        <p:spPr bwMode="auto">
          <a:xfrm>
            <a:off x="1558925" y="4984433"/>
            <a:ext cx="5562600" cy="607695"/>
          </a:xfrm>
          <a:prstGeom prst="rect">
            <a:avLst/>
          </a:prstGeom>
          <a:noFill/>
          <a:ln w="25400">
            <a:noFill/>
            <a:miter lim="800000"/>
          </a:ln>
          <a:effectLst/>
        </p:spPr>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1" lang="en-US" altLang="zh-CN" sz="28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800" b="1" i="0" u="none" strike="noStrike" kern="1200" cap="none" spc="0" normalizeH="0" baseline="-3000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a:t>
            </a:r>
            <a:r>
              <a:rPr kumimoji="1"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不受 </a:t>
            </a:r>
            <a:r>
              <a:rPr kumimoji="1" lang="en-US" altLang="zh-CN" sz="28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800" b="1" i="0" u="none" strike="noStrike" kern="1200" cap="none" spc="0" normalizeH="0" baseline="-3000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a:t>
            </a:r>
            <a:r>
              <a:rPr kumimoji="1"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控制，而受 </a:t>
            </a:r>
            <a:r>
              <a:rPr kumimoji="1" lang="en-US" altLang="zh-CN" sz="28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3000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CE</a:t>
            </a:r>
            <a:r>
              <a:rPr kumimoji="1"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影响。</a:t>
            </a:r>
            <a:endPar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23935" name="Rectangle 31"/>
          <p:cNvSpPr>
            <a:spLocks noChangeArrowheads="1"/>
          </p:cNvSpPr>
          <p:nvPr/>
        </p:nvSpPr>
        <p:spPr bwMode="auto">
          <a:xfrm>
            <a:off x="1536700" y="5752783"/>
            <a:ext cx="5303520" cy="953135"/>
          </a:xfrm>
          <a:prstGeom prst="rect">
            <a:avLst/>
          </a:prstGeom>
          <a:noFill/>
          <a:ln w="25400">
            <a:noFill/>
            <a:miter lim="800000"/>
          </a:ln>
          <a:effectLst/>
        </p:spPr>
        <p:txBody>
          <a:bodyPr wrap="none">
            <a:spAutoFit/>
          </a:bodyPr>
          <a:lstStyle/>
          <a:p>
            <a:pPr marL="0" marR="0" lvl="0" indent="0" algn="l" defTabSz="914400" rtl="0" eaLnBrk="0" fontAlgn="base" latinLnBrk="0" hangingPunct="0">
              <a:spcBef>
                <a:spcPct val="0"/>
              </a:spcBef>
              <a:spcAft>
                <a:spcPct val="0"/>
              </a:spcAft>
              <a:buClrTx/>
              <a:buSzTx/>
              <a:buFontTx/>
              <a:buNone/>
              <a:defRPr/>
            </a:pPr>
            <a:r>
              <a:rPr kumimoji="1" lang="en-US" altLang="zh-CN" sz="28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3000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CE</a:t>
            </a:r>
            <a:r>
              <a:rPr kumimoji="1"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略增，</a:t>
            </a:r>
            <a:r>
              <a:rPr kumimoji="1" lang="en-US" altLang="zh-CN" sz="2800" b="1" i="1" u="none" strike="noStrike" kern="1200" cap="none" spc="0" normalizeH="0" baseline="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i</a:t>
            </a:r>
            <a:r>
              <a:rPr kumimoji="1" lang="en-US" altLang="zh-CN" sz="2800" b="1" i="0" u="none" strike="noStrike" kern="1200" cap="none" spc="0" normalizeH="0" baseline="-30000" noProof="0" dirty="0" err="1">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a:t>
            </a:r>
            <a:r>
              <a:rPr kumimoji="1"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显著增加。</a:t>
            </a:r>
            <a:endPar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spcBef>
                <a:spcPct val="0"/>
              </a:spcBef>
              <a:spcAft>
                <a:spcPct val="0"/>
              </a:spcAft>
              <a:buClrTx/>
              <a:buSzTx/>
              <a:buFontTx/>
              <a:buNone/>
              <a:defRPr/>
            </a:pPr>
            <a:r>
              <a:rPr lang="en-US" altLang="zh-CN" sz="2800" b="1" i="1" err="1">
                <a:solidFill>
                  <a:srgbClr val="0000CC"/>
                </a:solidFill>
                <a:latin typeface="Times New Roman" panose="02020603050405020304" pitchFamily="18" charset="0"/>
                <a:sym typeface="+mn-ea"/>
              </a:rPr>
              <a:t>v</a:t>
            </a:r>
            <a:r>
              <a:rPr lang="en-US" altLang="zh-CN" sz="2800" b="1" baseline="-25000" err="1">
                <a:solidFill>
                  <a:srgbClr val="0000CC"/>
                </a:solidFill>
                <a:latin typeface="Times New Roman" panose="02020603050405020304" pitchFamily="18" charset="0"/>
                <a:sym typeface="+mn-ea"/>
              </a:rPr>
              <a:t>CE</a:t>
            </a:r>
            <a:r>
              <a:rPr lang="en-US" altLang="zh-CN" sz="2800" b="1">
                <a:solidFill>
                  <a:srgbClr val="0000CC"/>
                </a:solidFill>
                <a:latin typeface="Times New Roman" panose="02020603050405020304" pitchFamily="18" charset="0"/>
                <a:sym typeface="+mn-ea"/>
              </a:rPr>
              <a:t>= </a:t>
            </a:r>
            <a:r>
              <a:rPr lang="en-US" altLang="zh-CN" sz="2800" b="1" i="1">
                <a:solidFill>
                  <a:srgbClr val="0000CC"/>
                </a:solidFill>
                <a:latin typeface="Times New Roman" panose="02020603050405020304" pitchFamily="18" charset="0"/>
                <a:sym typeface="+mn-ea"/>
              </a:rPr>
              <a:t>V</a:t>
            </a:r>
            <a:r>
              <a:rPr lang="en-US" altLang="zh-CN" sz="2800" b="1" baseline="-25000">
                <a:solidFill>
                  <a:srgbClr val="0000CC"/>
                </a:solidFill>
                <a:latin typeface="Times New Roman" panose="02020603050405020304" pitchFamily="18" charset="0"/>
                <a:sym typeface="+mn-ea"/>
              </a:rPr>
              <a:t>CES  </a:t>
            </a:r>
            <a:r>
              <a:rPr lang="zh-CN" altLang="en-US" sz="2800" b="1" dirty="0">
                <a:solidFill>
                  <a:srgbClr val="0000CC"/>
                </a:solidFill>
                <a:latin typeface="Times New Roman" panose="02020603050405020304" pitchFamily="18" charset="0"/>
                <a:sym typeface="+mn-ea"/>
              </a:rPr>
              <a:t>，典型值为</a:t>
            </a:r>
            <a:r>
              <a:rPr lang="en-US" altLang="zh-CN" sz="2800" b="1">
                <a:solidFill>
                  <a:srgbClr val="0000CC"/>
                </a:solidFill>
                <a:latin typeface="Times New Roman" panose="02020603050405020304" pitchFamily="18" charset="0"/>
                <a:sym typeface="+mn-ea"/>
              </a:rPr>
              <a:t>0.3V</a:t>
            </a:r>
            <a:r>
              <a:rPr lang="zh-CN" altLang="en-US" sz="2800" b="1">
                <a:solidFill>
                  <a:srgbClr val="0000CC"/>
                </a:solidFill>
                <a:latin typeface="Times New Roman" panose="02020603050405020304" pitchFamily="18" charset="0"/>
                <a:sym typeface="+mn-ea"/>
              </a:rPr>
              <a:t>或</a:t>
            </a:r>
            <a:r>
              <a:rPr lang="en-US" altLang="zh-CN" sz="2800" b="1">
                <a:solidFill>
                  <a:srgbClr val="0000CC"/>
                </a:solidFill>
                <a:latin typeface="Times New Roman" panose="02020603050405020304" pitchFamily="18" charset="0"/>
                <a:sym typeface="+mn-ea"/>
              </a:rPr>
              <a:t>0.7V</a:t>
            </a:r>
            <a:endParaRPr lang="en-US" altLang="zh-CN" sz="2800" b="1">
              <a:solidFill>
                <a:srgbClr val="0000CC"/>
              </a:solidFill>
              <a:latin typeface="Times New Roman" panose="02020603050405020304" pitchFamily="18" charset="0"/>
              <a:sym typeface="+mn-ea"/>
            </a:endParaRPr>
          </a:p>
        </p:txBody>
      </p:sp>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aphicFrame>
        <p:nvGraphicFramePr>
          <p:cNvPr id="19511" name="Object 55"/>
          <p:cNvGraphicFramePr/>
          <p:nvPr/>
        </p:nvGraphicFramePr>
        <p:xfrm>
          <a:off x="6665595" y="5079365"/>
          <a:ext cx="1101725" cy="530225"/>
        </p:xfrm>
        <a:graphic>
          <a:graphicData uri="http://schemas.openxmlformats.org/presentationml/2006/ole">
            <mc:AlternateContent xmlns:mc="http://schemas.openxmlformats.org/markup-compatibility/2006">
              <mc:Choice xmlns:v="urn:schemas-microsoft-com:vml" Requires="v">
                <p:oleObj spid="_x0000_s3106" name="" r:id="rId1" imgW="635000" imgH="228600" progId="Equation.DSMT4">
                  <p:embed/>
                </p:oleObj>
              </mc:Choice>
              <mc:Fallback>
                <p:oleObj name="" r:id="rId1" imgW="635000" imgH="228600" progId="Equation.DSMT4">
                  <p:embed/>
                  <p:pic>
                    <p:nvPicPr>
                      <p:cNvPr id="0" name="图片 3105"/>
                      <p:cNvPicPr/>
                      <p:nvPr/>
                    </p:nvPicPr>
                    <p:blipFill>
                      <a:blip r:embed="rId2"/>
                      <a:stretch>
                        <a:fillRect/>
                      </a:stretch>
                    </p:blipFill>
                    <p:spPr>
                      <a:xfrm>
                        <a:off x="6665595" y="5079365"/>
                        <a:ext cx="1101725" cy="530225"/>
                      </a:xfrm>
                      <a:prstGeom prst="rect">
                        <a:avLst/>
                      </a:prstGeom>
                      <a:noFill/>
                      <a:ln w="38100">
                        <a:no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08"/>
                                        </p:tgtEl>
                                        <p:attrNameLst>
                                          <p:attrName>style.visibility</p:attrName>
                                        </p:attrNameLst>
                                      </p:cBhvr>
                                      <p:to>
                                        <p:strVal val="visible"/>
                                      </p:to>
                                    </p:set>
                                    <p:animEffect transition="in" filter="blinds(horizontal)">
                                      <p:cBhvr>
                                        <p:cTn id="12" dur="500"/>
                                        <p:tgtEl>
                                          <p:spTgt spid="1239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3906"/>
                                        </p:tgtEl>
                                        <p:attrNameLst>
                                          <p:attrName>style.visibility</p:attrName>
                                        </p:attrNameLst>
                                      </p:cBhvr>
                                      <p:to>
                                        <p:strVal val="visible"/>
                                      </p:to>
                                    </p:set>
                                    <p:animEffect transition="in" filter="wipe(up)">
                                      <p:cBhvr>
                                        <p:cTn id="17" dur="500"/>
                                        <p:tgtEl>
                                          <p:spTgt spid="1239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3932"/>
                                        </p:tgtEl>
                                        <p:attrNameLst>
                                          <p:attrName>style.visibility</p:attrName>
                                        </p:attrNameLst>
                                      </p:cBhvr>
                                      <p:to>
                                        <p:strVal val="visible"/>
                                      </p:to>
                                    </p:set>
                                    <p:animEffect transition="in" filter="blinds(horizontal)">
                                      <p:cBhvr>
                                        <p:cTn id="22" dur="500"/>
                                        <p:tgtEl>
                                          <p:spTgt spid="123932"/>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123933"/>
                                        </p:tgtEl>
                                        <p:attrNameLst>
                                          <p:attrName>style.visibility</p:attrName>
                                        </p:attrNameLst>
                                      </p:cBhvr>
                                      <p:to>
                                        <p:strVal val="visible"/>
                                      </p:to>
                                    </p:set>
                                    <p:animEffect transition="in" filter="blinds(horizontal)">
                                      <p:cBhvr>
                                        <p:cTn id="26" dur="500"/>
                                        <p:tgtEl>
                                          <p:spTgt spid="12393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3931"/>
                                        </p:tgtEl>
                                        <p:attrNameLst>
                                          <p:attrName>style.visibility</p:attrName>
                                        </p:attrNameLst>
                                      </p:cBhvr>
                                      <p:to>
                                        <p:strVal val="visible"/>
                                      </p:to>
                                    </p:set>
                                    <p:animEffect transition="in" filter="blinds(horizontal)">
                                      <p:cBhvr>
                                        <p:cTn id="31" dur="500"/>
                                        <p:tgtEl>
                                          <p:spTgt spid="123931"/>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123934"/>
                                        </p:tgtEl>
                                        <p:attrNameLst>
                                          <p:attrName>style.visibility</p:attrName>
                                        </p:attrNameLst>
                                      </p:cBhvr>
                                      <p:to>
                                        <p:strVal val="visible"/>
                                      </p:to>
                                    </p:set>
                                    <p:animEffect transition="in" filter="blinds(horizontal)">
                                      <p:cBhvr>
                                        <p:cTn id="35" dur="500"/>
                                        <p:tgtEl>
                                          <p:spTgt spid="123934"/>
                                        </p:tgtEl>
                                      </p:cBhvr>
                                    </p:animEffect>
                                  </p:childTnLst>
                                </p:cTn>
                              </p:par>
                            </p:childTnLst>
                          </p:cTn>
                        </p:par>
                        <p:par>
                          <p:cTn id="36" fill="hold">
                            <p:stCondLst>
                              <p:cond delay="1000"/>
                            </p:stCondLst>
                            <p:childTnLst>
                              <p:par>
                                <p:cTn id="37" presetID="3" presetClass="entr" presetSubtype="10" fill="hold" grpId="0" nodeType="afterEffect">
                                  <p:stCondLst>
                                    <p:cond delay="0"/>
                                  </p:stCondLst>
                                  <p:childTnLst>
                                    <p:set>
                                      <p:cBhvr>
                                        <p:cTn id="38" dur="1" fill="hold">
                                          <p:stCondLst>
                                            <p:cond delay="0"/>
                                          </p:stCondLst>
                                        </p:cTn>
                                        <p:tgtEl>
                                          <p:spTgt spid="123935"/>
                                        </p:tgtEl>
                                        <p:attrNameLst>
                                          <p:attrName>style.visibility</p:attrName>
                                        </p:attrNameLst>
                                      </p:cBhvr>
                                      <p:to>
                                        <p:strVal val="visible"/>
                                      </p:to>
                                    </p:set>
                                    <p:animEffect transition="in" filter="blinds(horizontal)">
                                      <p:cBhvr>
                                        <p:cTn id="39" dur="500"/>
                                        <p:tgtEl>
                                          <p:spTgt spid="123935"/>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9511"/>
                                        </p:tgtEl>
                                        <p:attrNameLst>
                                          <p:attrName>style.visibility</p:attrName>
                                        </p:attrNameLst>
                                      </p:cBhvr>
                                      <p:to>
                                        <p:strVal val="visible"/>
                                      </p:to>
                                    </p:set>
                                    <p:animEffect transition="in" filter="wipe(left)">
                                      <p:cBhvr>
                                        <p:cTn id="43" dur="500"/>
                                        <p:tgtEl>
                                          <p:spTgt spid="1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ldLvl="0" animBg="1"/>
      <p:bldP spid="123908" grpId="0" bldLvl="0" animBg="1"/>
      <p:bldP spid="123931" grpId="0" bldLvl="0" animBg="1"/>
      <p:bldP spid="123932" grpId="0" bldLvl="0" animBg="1"/>
      <p:bldP spid="123933" grpId="0" bldLvl="0" animBg="1"/>
      <p:bldP spid="123934" grpId="0" bldLvl="0" animBg="1"/>
      <p:bldP spid="123935"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Freeform 2" descr="宽上对角线"/>
          <p:cNvSpPr/>
          <p:nvPr/>
        </p:nvSpPr>
        <p:spPr>
          <a:xfrm>
            <a:off x="4787900" y="1610995"/>
            <a:ext cx="1473200" cy="2814638"/>
          </a:xfrm>
          <a:custGeom>
            <a:avLst/>
            <a:gdLst/>
            <a:ahLst/>
            <a:cxnLst>
              <a:cxn ang="0">
                <a:pos x="0" y="2147483647"/>
              </a:cxn>
              <a:cxn ang="0">
                <a:pos x="2147483647" y="2147483647"/>
              </a:cxn>
              <a:cxn ang="0">
                <a:pos x="2147483647" y="2147483647"/>
              </a:cxn>
              <a:cxn ang="0">
                <a:pos x="2147483647" y="2147483647"/>
              </a:cxn>
              <a:cxn ang="0">
                <a:pos x="2147483647" y="2147483647"/>
              </a:cxn>
              <a:cxn ang="0">
                <a:pos x="0" y="2147483647"/>
              </a:cxn>
            </a:cxnLst>
            <a:pathLst>
              <a:path w="928" h="1773">
                <a:moveTo>
                  <a:pt x="0" y="327"/>
                </a:moveTo>
                <a:cubicBezTo>
                  <a:pt x="15" y="467"/>
                  <a:pt x="185" y="845"/>
                  <a:pt x="295" y="1076"/>
                </a:cubicBezTo>
                <a:cubicBezTo>
                  <a:pt x="405" y="1307"/>
                  <a:pt x="565" y="1649"/>
                  <a:pt x="658" y="1711"/>
                </a:cubicBezTo>
                <a:cubicBezTo>
                  <a:pt x="751" y="1773"/>
                  <a:pt x="928" y="1703"/>
                  <a:pt x="851" y="1449"/>
                </a:cubicBezTo>
                <a:cubicBezTo>
                  <a:pt x="774" y="1195"/>
                  <a:pt x="335" y="374"/>
                  <a:pt x="193" y="187"/>
                </a:cubicBezTo>
                <a:cubicBezTo>
                  <a:pt x="51" y="0"/>
                  <a:pt x="40" y="298"/>
                  <a:pt x="0" y="327"/>
                </a:cubicBezTo>
                <a:close/>
              </a:path>
            </a:pathLst>
          </a:custGeom>
          <a:pattFill prst="wdUpDiag">
            <a:fgClr>
              <a:schemeClr val="accent1"/>
            </a:fgClr>
            <a:bgClr>
              <a:schemeClr val="bg1"/>
            </a:bgClr>
          </a:pattFill>
          <a:ln w="9525">
            <a:noFill/>
          </a:ln>
        </p:spPr>
        <p:txBody>
          <a:bodyPr/>
          <a:p>
            <a:endParaRPr lang="zh-CN" altLang="en-US"/>
          </a:p>
        </p:txBody>
      </p:sp>
      <p:grpSp>
        <p:nvGrpSpPr>
          <p:cNvPr id="2" name="Group 3"/>
          <p:cNvGrpSpPr/>
          <p:nvPr/>
        </p:nvGrpSpPr>
        <p:grpSpPr>
          <a:xfrm>
            <a:off x="2438400" y="4146233"/>
            <a:ext cx="3286125" cy="298450"/>
            <a:chOff x="1296" y="3127"/>
            <a:chExt cx="2208" cy="185"/>
          </a:xfrm>
        </p:grpSpPr>
        <p:sp>
          <p:nvSpPr>
            <p:cNvPr id="88067" name="AutoShape 4" descr="深色上对角线"/>
            <p:cNvSpPr/>
            <p:nvPr/>
          </p:nvSpPr>
          <p:spPr>
            <a:xfrm rot="10645792">
              <a:off x="2256" y="3127"/>
              <a:ext cx="1248" cy="96"/>
            </a:xfrm>
            <a:prstGeom prst="rtTriangle">
              <a:avLst/>
            </a:prstGeom>
            <a:pattFill prst="dkUpDiag">
              <a:fgClr>
                <a:srgbClr val="00CC00"/>
              </a:fgClr>
              <a:bgClr>
                <a:srgbClr val="FFFFFF"/>
              </a:bgClr>
            </a:pattFill>
            <a:ln w="254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8068" name="AutoShape 5" descr="深色上对角线"/>
            <p:cNvSpPr/>
            <p:nvPr/>
          </p:nvSpPr>
          <p:spPr>
            <a:xfrm rot="10474834">
              <a:off x="1296" y="3192"/>
              <a:ext cx="1000" cy="120"/>
            </a:xfrm>
            <a:prstGeom prst="rtTriangle">
              <a:avLst/>
            </a:prstGeom>
            <a:pattFill prst="dkUpDiag">
              <a:fgClr>
                <a:srgbClr val="00CC00"/>
              </a:fgClr>
              <a:bgClr>
                <a:srgbClr val="FFFFFF"/>
              </a:bgClr>
            </a:pattFill>
            <a:ln w="25400">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88069" name="Rectangle 6" descr="深色上对角线"/>
            <p:cNvSpPr/>
            <p:nvPr/>
          </p:nvSpPr>
          <p:spPr>
            <a:xfrm>
              <a:off x="2296" y="3168"/>
              <a:ext cx="1208" cy="96"/>
            </a:xfrm>
            <a:prstGeom prst="rect">
              <a:avLst/>
            </a:prstGeom>
            <a:pattFill prst="dkUpDiag">
              <a:fgClr>
                <a:srgbClr val="00CC00"/>
              </a:fgClr>
              <a:bgClr>
                <a:srgbClr val="FFFFFF"/>
              </a:bgClr>
            </a:pattFill>
            <a:ln w="19050">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25959" name="Rectangle 7"/>
          <p:cNvSpPr>
            <a:spLocks noChangeArrowheads="1"/>
          </p:cNvSpPr>
          <p:nvPr/>
        </p:nvSpPr>
        <p:spPr bwMode="auto">
          <a:xfrm>
            <a:off x="468313" y="979170"/>
            <a:ext cx="6781800" cy="607695"/>
          </a:xfrm>
          <a:prstGeom prst="rect">
            <a:avLst/>
          </a:prstGeom>
          <a:noFill/>
          <a:ln w="25400">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None/>
              <a:defRPr/>
            </a:pP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3</a:t>
            </a: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截止区</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r>
              <a:rPr kumimoji="1" lang="en-US" altLang="zh-CN" sz="28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BE</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0.5 V</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endPar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grpSp>
        <p:nvGrpSpPr>
          <p:cNvPr id="3" name="Group 8"/>
          <p:cNvGrpSpPr/>
          <p:nvPr/>
        </p:nvGrpSpPr>
        <p:grpSpPr>
          <a:xfrm>
            <a:off x="1828800" y="1788795"/>
            <a:ext cx="5321300" cy="2759075"/>
            <a:chOff x="1344" y="720"/>
            <a:chExt cx="3352" cy="1738"/>
          </a:xfrm>
        </p:grpSpPr>
        <p:sp>
          <p:nvSpPr>
            <p:cNvPr id="88072" name="Text Box 9"/>
            <p:cNvSpPr txBox="1"/>
            <p:nvPr/>
          </p:nvSpPr>
          <p:spPr>
            <a:xfrm>
              <a:off x="1392" y="720"/>
              <a:ext cx="890"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C </a:t>
              </a:r>
              <a:r>
                <a:rPr lang="en-US" altLang="zh-CN" sz="2000" b="1" dirty="0">
                  <a:latin typeface="Times New Roman" panose="02020603050405020304" pitchFamily="18" charset="0"/>
                  <a:ea typeface="宋体" panose="02010600030101010101" pitchFamily="2" charset="-122"/>
                </a:rPr>
                <a:t>/</a:t>
              </a:r>
              <a:r>
                <a:rPr lang="en-US" altLang="zh-CN" sz="2000" b="1" dirty="0">
                  <a:latin typeface="Times New Roman" panose="02020603050405020304" pitchFamily="18" charset="0"/>
                  <a:ea typeface="宋体" panose="02010600030101010101" pitchFamily="2" charset="-122"/>
                  <a:sym typeface="Symbol" panose="05050102010706020507" pitchFamily="18" charset="2"/>
                </a:rPr>
                <a:t>m</a:t>
              </a:r>
              <a:r>
                <a:rPr lang="en-US" altLang="zh-CN" sz="2000" b="1" dirty="0">
                  <a:latin typeface="Times New Roman" panose="02020603050405020304" pitchFamily="18" charset="0"/>
                  <a:ea typeface="宋体" panose="02010600030101010101" pitchFamily="2" charset="-122"/>
                </a:rPr>
                <a:t>A</a:t>
              </a:r>
              <a:endParaRPr lang="en-US" altLang="zh-CN" sz="2000" b="1" dirty="0">
                <a:latin typeface="Times New Roman" panose="02020603050405020304" pitchFamily="18" charset="0"/>
                <a:ea typeface="宋体" panose="02010600030101010101" pitchFamily="2" charset="-122"/>
              </a:endParaRPr>
            </a:p>
          </p:txBody>
        </p:sp>
        <p:sp>
          <p:nvSpPr>
            <p:cNvPr id="88073" name="Text Box 10"/>
            <p:cNvSpPr txBox="1"/>
            <p:nvPr/>
          </p:nvSpPr>
          <p:spPr>
            <a:xfrm>
              <a:off x="3984" y="2208"/>
              <a:ext cx="712"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v</a:t>
              </a:r>
              <a:r>
                <a:rPr lang="en-US" altLang="zh-CN" sz="2000" b="1" baseline="-25000" dirty="0">
                  <a:latin typeface="Times New Roman" panose="02020603050405020304" pitchFamily="18" charset="0"/>
                  <a:ea typeface="宋体" panose="02010600030101010101" pitchFamily="2" charset="-122"/>
                </a:rPr>
                <a:t>CE </a:t>
              </a:r>
              <a:r>
                <a:rPr lang="en-US" altLang="zh-CN" sz="2000" b="1" dirty="0">
                  <a:latin typeface="Times New Roman" panose="02020603050405020304" pitchFamily="18" charset="0"/>
                  <a:ea typeface="宋体" panose="02010600030101010101" pitchFamily="2" charset="-122"/>
                </a:rPr>
                <a:t>/V</a:t>
              </a:r>
              <a:endParaRPr lang="en-US" altLang="zh-CN" sz="2000" b="1" dirty="0">
                <a:latin typeface="Times New Roman" panose="02020603050405020304" pitchFamily="18" charset="0"/>
                <a:ea typeface="宋体" panose="02010600030101010101" pitchFamily="2" charset="-122"/>
              </a:endParaRPr>
            </a:p>
          </p:txBody>
        </p:sp>
        <p:sp>
          <p:nvSpPr>
            <p:cNvPr id="88074" name="Line 11"/>
            <p:cNvSpPr/>
            <p:nvPr/>
          </p:nvSpPr>
          <p:spPr>
            <a:xfrm flipV="1">
              <a:off x="1570" y="960"/>
              <a:ext cx="0" cy="1392"/>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8075" name="Line 12"/>
            <p:cNvSpPr/>
            <p:nvPr/>
          </p:nvSpPr>
          <p:spPr>
            <a:xfrm>
              <a:off x="1570" y="2352"/>
              <a:ext cx="2462" cy="0"/>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8076" name="Text Box 13"/>
            <p:cNvSpPr txBox="1"/>
            <p:nvPr/>
          </p:nvSpPr>
          <p:spPr>
            <a:xfrm>
              <a:off x="1344" y="2208"/>
              <a:ext cx="356"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O</a:t>
              </a:r>
              <a:endParaRPr lang="en-US" altLang="zh-CN" sz="2000" b="1" i="1" dirty="0">
                <a:latin typeface="Times New Roman" panose="02020603050405020304" pitchFamily="18" charset="0"/>
                <a:ea typeface="宋体" panose="02010600030101010101" pitchFamily="2" charset="-122"/>
              </a:endParaRPr>
            </a:p>
          </p:txBody>
        </p:sp>
        <p:sp>
          <p:nvSpPr>
            <p:cNvPr id="88077" name="Text Box 14"/>
            <p:cNvSpPr txBox="1"/>
            <p:nvPr/>
          </p:nvSpPr>
          <p:spPr>
            <a:xfrm>
              <a:off x="2045" y="912"/>
              <a:ext cx="1068" cy="250"/>
            </a:xfrm>
            <a:prstGeom prst="rect">
              <a:avLst/>
            </a:prstGeom>
            <a:noFill/>
            <a:ln w="25400">
              <a:noFill/>
            </a:ln>
          </p:spPr>
          <p:txBody>
            <a:bodyPr anchor="t" anchorCtr="0">
              <a:spAutoFit/>
            </a:bodyPr>
            <a:p>
              <a:pPr eaLnBrk="0" hangingPunct="0">
                <a:spcBef>
                  <a:spcPct val="50000"/>
                </a:spcBef>
              </a:pPr>
              <a:r>
                <a:rPr lang="en-US" altLang="zh-CN" sz="2000" b="1" i="1" dirty="0">
                  <a:solidFill>
                    <a:srgbClr val="006600"/>
                  </a:solidFill>
                  <a:latin typeface="Times New Roman" panose="02020603050405020304" pitchFamily="18" charset="0"/>
                  <a:ea typeface="宋体" panose="02010600030101010101" pitchFamily="2" charset="-122"/>
                </a:rPr>
                <a:t>I</a:t>
              </a:r>
              <a:r>
                <a:rPr lang="en-US" altLang="zh-CN" sz="2000" b="1" baseline="-25000" dirty="0">
                  <a:solidFill>
                    <a:srgbClr val="006600"/>
                  </a:solidFill>
                  <a:latin typeface="Times New Roman" panose="02020603050405020304" pitchFamily="18" charset="0"/>
                  <a:ea typeface="宋体" panose="02010600030101010101" pitchFamily="2" charset="-122"/>
                </a:rPr>
                <a:t>B </a:t>
              </a:r>
              <a:r>
                <a:rPr lang="en-US" altLang="zh-CN" sz="2000" b="1" dirty="0">
                  <a:solidFill>
                    <a:srgbClr val="006600"/>
                  </a:solidFill>
                  <a:latin typeface="Times New Roman" panose="02020603050405020304" pitchFamily="18" charset="0"/>
                  <a:ea typeface="宋体" panose="02010600030101010101" pitchFamily="2" charset="-122"/>
                </a:rPr>
                <a:t>= 40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endParaRPr>
            </a:p>
          </p:txBody>
        </p:sp>
        <p:sp>
          <p:nvSpPr>
            <p:cNvPr id="88078" name="Freeform 15"/>
            <p:cNvSpPr/>
            <p:nvPr/>
          </p:nvSpPr>
          <p:spPr>
            <a:xfrm>
              <a:off x="1570" y="2208"/>
              <a:ext cx="2196" cy="144"/>
            </a:xfrm>
            <a:custGeom>
              <a:avLst/>
              <a:gdLst/>
              <a:ahLst/>
              <a:cxnLst>
                <a:cxn ang="0">
                  <a:pos x="0" y="144"/>
                </a:cxn>
                <a:cxn ang="0">
                  <a:pos x="756" y="96"/>
                </a:cxn>
                <a:cxn ang="0">
                  <a:pos x="2268" y="48"/>
                </a:cxn>
                <a:cxn ang="0">
                  <a:pos x="8689" y="0"/>
                </a:cxn>
              </a:cxnLst>
              <a:pathLst>
                <a:path w="1104" h="144">
                  <a:moveTo>
                    <a:pt x="0" y="144"/>
                  </a:moveTo>
                  <a:cubicBezTo>
                    <a:pt x="24" y="128"/>
                    <a:pt x="48" y="112"/>
                    <a:pt x="96" y="96"/>
                  </a:cubicBezTo>
                  <a:cubicBezTo>
                    <a:pt x="144" y="80"/>
                    <a:pt x="120" y="64"/>
                    <a:pt x="288" y="48"/>
                  </a:cubicBezTo>
                  <a:cubicBezTo>
                    <a:pt x="456" y="32"/>
                    <a:pt x="780" y="16"/>
                    <a:pt x="1104"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79" name="Line 16"/>
            <p:cNvSpPr/>
            <p:nvPr/>
          </p:nvSpPr>
          <p:spPr>
            <a:xfrm flipH="1">
              <a:off x="1570" y="1344"/>
              <a:ext cx="178" cy="1008"/>
            </a:xfrm>
            <a:prstGeom prst="line">
              <a:avLst/>
            </a:prstGeom>
            <a:ln w="25400" cap="flat" cmpd="sng">
              <a:solidFill>
                <a:srgbClr val="0066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88080" name="Freeform 17"/>
            <p:cNvSpPr/>
            <p:nvPr/>
          </p:nvSpPr>
          <p:spPr>
            <a:xfrm>
              <a:off x="1629" y="1680"/>
              <a:ext cx="1899" cy="240"/>
            </a:xfrm>
            <a:custGeom>
              <a:avLst/>
              <a:gdLst/>
              <a:ahLst/>
              <a:cxnLst>
                <a:cxn ang="0">
                  <a:pos x="0" y="240"/>
                </a:cxn>
                <a:cxn ang="0">
                  <a:pos x="338" y="144"/>
                </a:cxn>
                <a:cxn ang="0">
                  <a:pos x="676" y="96"/>
                </a:cxn>
                <a:cxn ang="0">
                  <a:pos x="1522" y="48"/>
                </a:cxn>
                <a:cxn ang="0">
                  <a:pos x="4398"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81" name="Freeform 18"/>
            <p:cNvSpPr/>
            <p:nvPr/>
          </p:nvSpPr>
          <p:spPr>
            <a:xfrm>
              <a:off x="1570" y="1968"/>
              <a:ext cx="2077" cy="240"/>
            </a:xfrm>
            <a:custGeom>
              <a:avLst/>
              <a:gdLst/>
              <a:ahLst/>
              <a:cxnLst>
                <a:cxn ang="0">
                  <a:pos x="0" y="240"/>
                </a:cxn>
                <a:cxn ang="0">
                  <a:pos x="443" y="144"/>
                </a:cxn>
                <a:cxn ang="0">
                  <a:pos x="887" y="96"/>
                </a:cxn>
                <a:cxn ang="0">
                  <a:pos x="1992" y="48"/>
                </a:cxn>
                <a:cxn ang="0">
                  <a:pos x="5753"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82" name="Freeform 19"/>
            <p:cNvSpPr/>
            <p:nvPr/>
          </p:nvSpPr>
          <p:spPr>
            <a:xfrm>
              <a:off x="1689" y="1392"/>
              <a:ext cx="1721" cy="240"/>
            </a:xfrm>
            <a:custGeom>
              <a:avLst/>
              <a:gdLst/>
              <a:ahLst/>
              <a:cxnLst>
                <a:cxn ang="0">
                  <a:pos x="0" y="240"/>
                </a:cxn>
                <a:cxn ang="0">
                  <a:pos x="251" y="144"/>
                </a:cxn>
                <a:cxn ang="0">
                  <a:pos x="503" y="96"/>
                </a:cxn>
                <a:cxn ang="0">
                  <a:pos x="1134" y="48"/>
                </a:cxn>
                <a:cxn ang="0">
                  <a:pos x="3272"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83" name="Freeform 20"/>
            <p:cNvSpPr/>
            <p:nvPr/>
          </p:nvSpPr>
          <p:spPr>
            <a:xfrm>
              <a:off x="1748" y="1104"/>
              <a:ext cx="1543" cy="240"/>
            </a:xfrm>
            <a:custGeom>
              <a:avLst/>
              <a:gdLst/>
              <a:ahLst/>
              <a:cxnLst>
                <a:cxn ang="0">
                  <a:pos x="0" y="240"/>
                </a:cxn>
                <a:cxn ang="0">
                  <a:pos x="182" y="144"/>
                </a:cxn>
                <a:cxn ang="0">
                  <a:pos x="362" y="96"/>
                </a:cxn>
                <a:cxn ang="0">
                  <a:pos x="816" y="48"/>
                </a:cxn>
                <a:cxn ang="0">
                  <a:pos x="2359"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84" name="Rectangle 21"/>
            <p:cNvSpPr/>
            <p:nvPr/>
          </p:nvSpPr>
          <p:spPr>
            <a:xfrm>
              <a:off x="2282" y="1200"/>
              <a:ext cx="5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30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8085" name="Rectangle 22"/>
            <p:cNvSpPr/>
            <p:nvPr/>
          </p:nvSpPr>
          <p:spPr>
            <a:xfrm>
              <a:off x="2342" y="1488"/>
              <a:ext cx="5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20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8086" name="Rectangle 23"/>
            <p:cNvSpPr/>
            <p:nvPr/>
          </p:nvSpPr>
          <p:spPr>
            <a:xfrm>
              <a:off x="2342" y="1776"/>
              <a:ext cx="524"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10 </a:t>
              </a:r>
              <a:r>
                <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rPr>
                <a:t>A</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8087" name="Rectangle 24"/>
            <p:cNvSpPr/>
            <p:nvPr/>
          </p:nvSpPr>
          <p:spPr>
            <a:xfrm>
              <a:off x="2520" y="2016"/>
              <a:ext cx="196" cy="250"/>
            </a:xfrm>
            <a:prstGeom prst="rect">
              <a:avLst/>
            </a:prstGeom>
            <a:noFill/>
            <a:ln w="25400">
              <a:noFill/>
            </a:ln>
          </p:spPr>
          <p:txBody>
            <a:bodyPr wrap="none" anchor="t" anchorCtr="0">
              <a:spAutoFit/>
            </a:bodyPr>
            <a:p>
              <a:pPr eaLnBrk="0" hangingPunct="0"/>
              <a:r>
                <a:rPr lang="en-US" altLang="zh-CN" sz="2000" b="1" dirty="0">
                  <a:solidFill>
                    <a:srgbClr val="006600"/>
                  </a:solidFill>
                  <a:latin typeface="Times New Roman" panose="02020603050405020304" pitchFamily="18" charset="0"/>
                  <a:ea typeface="宋体" panose="02010600030101010101" pitchFamily="2" charset="-122"/>
                </a:rPr>
                <a:t>0</a:t>
              </a:r>
              <a:endParaRPr lang="en-US" altLang="zh-CN" sz="2000" b="1" dirty="0">
                <a:solidFill>
                  <a:srgbClr val="006600"/>
                </a:solidFill>
                <a:latin typeface="Times New Roman" panose="02020603050405020304" pitchFamily="18" charset="0"/>
                <a:ea typeface="宋体" panose="02010600030101010101" pitchFamily="2" charset="-122"/>
                <a:sym typeface="Symbol" panose="05050102010706020507" pitchFamily="18" charset="2"/>
              </a:endParaRPr>
            </a:p>
          </p:txBody>
        </p:sp>
        <p:sp>
          <p:nvSpPr>
            <p:cNvPr id="88088" name="Freeform 25"/>
            <p:cNvSpPr/>
            <p:nvPr/>
          </p:nvSpPr>
          <p:spPr>
            <a:xfrm>
              <a:off x="3766" y="2112"/>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89" name="Freeform 26"/>
            <p:cNvSpPr/>
            <p:nvPr/>
          </p:nvSpPr>
          <p:spPr>
            <a:xfrm>
              <a:off x="3647" y="1872"/>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90" name="Freeform 27"/>
            <p:cNvSpPr/>
            <p:nvPr/>
          </p:nvSpPr>
          <p:spPr>
            <a:xfrm>
              <a:off x="3528" y="1584"/>
              <a:ext cx="60" cy="96"/>
            </a:xfrm>
            <a:custGeom>
              <a:avLst/>
              <a:gdLst/>
              <a:ahLst/>
              <a:cxnLst>
                <a:cxn ang="0">
                  <a:pos x="0" y="384"/>
                </a:cxn>
                <a:cxn ang="0">
                  <a:pos x="94"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91" name="Freeform 28"/>
            <p:cNvSpPr/>
            <p:nvPr/>
          </p:nvSpPr>
          <p:spPr>
            <a:xfrm>
              <a:off x="3410" y="1296"/>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88092" name="Freeform 29"/>
            <p:cNvSpPr/>
            <p:nvPr/>
          </p:nvSpPr>
          <p:spPr>
            <a:xfrm>
              <a:off x="3291" y="1008"/>
              <a:ext cx="59" cy="96"/>
            </a:xfrm>
            <a:custGeom>
              <a:avLst/>
              <a:gdLst/>
              <a:ahLst/>
              <a:cxnLst>
                <a:cxn ang="0">
                  <a:pos x="0" y="384"/>
                </a:cxn>
                <a:cxn ang="0">
                  <a:pos x="90" y="0"/>
                </a:cxn>
              </a:cxnLst>
              <a:pathLst>
                <a:path w="48" h="48">
                  <a:moveTo>
                    <a:pt x="0" y="48"/>
                  </a:moveTo>
                  <a:cubicBezTo>
                    <a:pt x="20" y="32"/>
                    <a:pt x="40" y="16"/>
                    <a:pt x="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grpSp>
      <p:sp>
        <p:nvSpPr>
          <p:cNvPr id="125982" name="Rectangle 30"/>
          <p:cNvSpPr/>
          <p:nvPr/>
        </p:nvSpPr>
        <p:spPr>
          <a:xfrm>
            <a:off x="468313" y="5227320"/>
            <a:ext cx="1255395" cy="521970"/>
          </a:xfrm>
          <a:prstGeom prst="rect">
            <a:avLst/>
          </a:prstGeom>
          <a:noFill/>
          <a:ln w="25400">
            <a:noFill/>
          </a:ln>
        </p:spPr>
        <p:txBody>
          <a:bodyPr wrap="none" anchor="t" anchorCtr="0">
            <a:spAutoFit/>
          </a:bodyPr>
          <a:p>
            <a:pPr eaLnBrk="0" hangingPunct="0"/>
            <a:r>
              <a:rPr lang="zh-CN" altLang="en-US" sz="2800" b="1" dirty="0">
                <a:solidFill>
                  <a:srgbClr val="FF0000"/>
                </a:solidFill>
                <a:latin typeface="Times New Roman" panose="02020603050405020304" pitchFamily="18" charset="0"/>
                <a:ea typeface="黑体" panose="02010609060101010101" pitchFamily="2" charset="-122"/>
              </a:rPr>
              <a:t>特点：</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125983" name="Rectangle 31"/>
          <p:cNvSpPr/>
          <p:nvPr/>
        </p:nvSpPr>
        <p:spPr>
          <a:xfrm>
            <a:off x="503238" y="4579620"/>
            <a:ext cx="1255395" cy="521970"/>
          </a:xfrm>
          <a:prstGeom prst="rect">
            <a:avLst/>
          </a:prstGeom>
          <a:noFill/>
          <a:ln w="25400">
            <a:noFill/>
          </a:ln>
        </p:spPr>
        <p:txBody>
          <a:bodyPr wrap="none" anchor="t" anchorCtr="0">
            <a:spAutoFit/>
          </a:bodyPr>
          <a:p>
            <a:pPr eaLnBrk="0" hangingPunct="0"/>
            <a:r>
              <a:rPr lang="zh-CN" altLang="en-US" sz="2800" b="1" dirty="0">
                <a:solidFill>
                  <a:srgbClr val="FF0000"/>
                </a:solidFill>
                <a:latin typeface="Times New Roman" panose="02020603050405020304" pitchFamily="18" charset="0"/>
                <a:ea typeface="黑体" panose="02010609060101010101" pitchFamily="2" charset="-122"/>
              </a:rPr>
              <a:t>条件：</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125984" name="Rectangle 32"/>
          <p:cNvSpPr/>
          <p:nvPr/>
        </p:nvSpPr>
        <p:spPr>
          <a:xfrm>
            <a:off x="1763713" y="4614545"/>
            <a:ext cx="2095500" cy="521970"/>
          </a:xfrm>
          <a:prstGeom prst="rect">
            <a:avLst/>
          </a:prstGeom>
          <a:noFill/>
          <a:ln w="25400">
            <a:noFill/>
          </a:ln>
        </p:spPr>
        <p:txBody>
          <a:bodyPr anchor="t" anchorCtr="0">
            <a:spAutoFit/>
          </a:bodyPr>
          <a:p>
            <a:pPr eaLnBrk="0" hangingPunct="0"/>
            <a:r>
              <a:rPr lang="zh-CN" altLang="en-US" sz="2800" b="1" dirty="0">
                <a:solidFill>
                  <a:srgbClr val="0033CC"/>
                </a:solidFill>
                <a:latin typeface="Times New Roman" panose="02020603050405020304" pitchFamily="18" charset="0"/>
                <a:ea typeface="黑体" panose="02010609060101010101" pitchFamily="2" charset="-122"/>
              </a:rPr>
              <a:t>发射结反偏</a:t>
            </a:r>
            <a:endParaRPr lang="zh-CN" altLang="en-US" sz="2800" b="1" dirty="0">
              <a:solidFill>
                <a:srgbClr val="0033CC"/>
              </a:solidFill>
              <a:latin typeface="Times New Roman" panose="02020603050405020304" pitchFamily="18" charset="0"/>
              <a:ea typeface="黑体" panose="02010609060101010101" pitchFamily="2" charset="-122"/>
            </a:endParaRPr>
          </a:p>
        </p:txBody>
      </p:sp>
      <p:sp>
        <p:nvSpPr>
          <p:cNvPr id="125985" name="Rectangle 33"/>
          <p:cNvSpPr/>
          <p:nvPr/>
        </p:nvSpPr>
        <p:spPr>
          <a:xfrm>
            <a:off x="1764030" y="5227320"/>
            <a:ext cx="4925060" cy="521970"/>
          </a:xfrm>
          <a:prstGeom prst="rect">
            <a:avLst/>
          </a:prstGeom>
          <a:noFill/>
          <a:ln w="25400">
            <a:noFill/>
          </a:ln>
        </p:spPr>
        <p:txBody>
          <a:bodyPr wrap="square" anchor="t" anchorCtr="0">
            <a:spAutoFit/>
          </a:bodyPr>
          <a:p>
            <a:pPr eaLnBrk="0" hangingPunct="0"/>
            <a:r>
              <a:rPr lang="en-US" altLang="zh-CN" sz="2800" b="1" i="1" dirty="0">
                <a:solidFill>
                  <a:srgbClr val="0033CC"/>
                </a:solidFill>
                <a:latin typeface="Times New Roman" panose="02020603050405020304" pitchFamily="18" charset="0"/>
                <a:sym typeface="+mn-ea"/>
              </a:rPr>
              <a:t>I</a:t>
            </a:r>
            <a:r>
              <a:rPr lang="en-US" altLang="zh-CN" sz="2800" b="1" baseline="-30000" dirty="0">
                <a:solidFill>
                  <a:srgbClr val="0033CC"/>
                </a:solidFill>
                <a:latin typeface="Times New Roman" panose="02020603050405020304" pitchFamily="18" charset="0"/>
                <a:sym typeface="+mn-ea"/>
              </a:rPr>
              <a:t>B </a:t>
            </a:r>
            <a:r>
              <a:rPr lang="en-US" altLang="zh-CN" sz="2800" b="1" dirty="0">
                <a:solidFill>
                  <a:srgbClr val="0033CC"/>
                </a:solidFill>
                <a:latin typeface="Times New Roman" panose="02020603050405020304" pitchFamily="18" charset="0"/>
                <a:sym typeface="Symbol" panose="05050102010706020507" pitchFamily="18" charset="2"/>
              </a:rPr>
              <a:t>= </a:t>
            </a:r>
            <a:r>
              <a:rPr lang="en-US" altLang="zh-CN" sz="2800" b="1" dirty="0">
                <a:solidFill>
                  <a:srgbClr val="0033CC"/>
                </a:solidFill>
                <a:latin typeface="Times New Roman" panose="02020603050405020304" pitchFamily="18" charset="0"/>
                <a:sym typeface="Symbol" panose="05050102010706020507" pitchFamily="18" charset="2"/>
              </a:rPr>
              <a:t>0    </a:t>
            </a:r>
            <a:r>
              <a:rPr lang="en-US" altLang="zh-CN" sz="2800" b="1" i="1" dirty="0">
                <a:solidFill>
                  <a:srgbClr val="0033CC"/>
                </a:solidFill>
                <a:latin typeface="Times New Roman" panose="02020603050405020304" pitchFamily="18" charset="0"/>
                <a:ea typeface="宋体" panose="02010600030101010101" pitchFamily="2" charset="-122"/>
              </a:rPr>
              <a:t>I</a:t>
            </a:r>
            <a:r>
              <a:rPr lang="en-US" altLang="zh-CN" sz="2800" b="1" baseline="-30000" dirty="0">
                <a:solidFill>
                  <a:srgbClr val="0033CC"/>
                </a:solidFill>
                <a:latin typeface="Times New Roman" panose="02020603050405020304" pitchFamily="18" charset="0"/>
                <a:ea typeface="宋体" panose="02010600030101010101" pitchFamily="2" charset="-122"/>
              </a:rPr>
              <a:t>C</a:t>
            </a:r>
            <a:r>
              <a:rPr lang="en-US" altLang="zh-CN" sz="2800" b="1">
                <a:solidFill>
                  <a:srgbClr val="0000CC"/>
                </a:solidFill>
                <a:latin typeface="Times New Roman" panose="02020603050405020304" pitchFamily="18" charset="0"/>
                <a:sym typeface="+mn-ea"/>
              </a:rPr>
              <a:t>= </a:t>
            </a:r>
            <a:r>
              <a:rPr lang="en-US" altLang="zh-CN" sz="2800" b="1" i="1">
                <a:solidFill>
                  <a:srgbClr val="0000CC"/>
                </a:solidFill>
                <a:latin typeface="Times New Roman" panose="02020603050405020304" pitchFamily="18" charset="0"/>
                <a:sym typeface="+mn-ea"/>
              </a:rPr>
              <a:t>I</a:t>
            </a:r>
            <a:r>
              <a:rPr lang="en-US" altLang="zh-CN" sz="2800" b="1" baseline="-25000">
                <a:solidFill>
                  <a:srgbClr val="0000CC"/>
                </a:solidFill>
                <a:latin typeface="Times New Roman" panose="02020603050405020304" pitchFamily="18" charset="0"/>
                <a:sym typeface="+mn-ea"/>
              </a:rPr>
              <a:t>CEO</a:t>
            </a:r>
            <a:r>
              <a:rPr lang="en-US" altLang="zh-CN" sz="2800" b="1" baseline="-30000" dirty="0">
                <a:solidFill>
                  <a:srgbClr val="0033CC"/>
                </a:solidFill>
                <a:latin typeface="Times New Roman" panose="02020603050405020304" pitchFamily="18" charset="0"/>
                <a:ea typeface="宋体" panose="02010600030101010101" pitchFamily="2" charset="-122"/>
              </a:rPr>
              <a:t> </a:t>
            </a:r>
            <a:r>
              <a:rPr lang="en-US" altLang="zh-CN" sz="2800" b="1" dirty="0">
                <a:solidFill>
                  <a:srgbClr val="0033CC"/>
                </a:solidFill>
                <a:latin typeface="Times New Roman" panose="02020603050405020304" pitchFamily="18" charset="0"/>
                <a:ea typeface="宋体" panose="02010600030101010101" pitchFamily="2" charset="-122"/>
                <a:sym typeface="Symbol" panose="05050102010706020507" pitchFamily="18" charset="2"/>
              </a:rPr>
              <a:t> 0</a:t>
            </a:r>
            <a:r>
              <a:rPr lang="zh-CN" altLang="en-US" sz="2800" b="1" dirty="0">
                <a:solidFill>
                  <a:srgbClr val="0033CC"/>
                </a:solidFill>
                <a:latin typeface="Times New Roman" panose="02020603050405020304" pitchFamily="18" charset="0"/>
                <a:ea typeface="宋体" panose="02010600030101010101" pitchFamily="2" charset="-122"/>
                <a:sym typeface="Symbol" panose="05050102010706020507" pitchFamily="18" charset="2"/>
              </a:rPr>
              <a:t>，</a:t>
            </a:r>
            <a:endParaRPr lang="en-US" altLang="zh-CN" sz="2800" b="1" baseline="-30000" dirty="0">
              <a:solidFill>
                <a:srgbClr val="0033CC"/>
              </a:solidFill>
              <a:latin typeface="Times New Roman" panose="02020603050405020304" pitchFamily="18" charset="0"/>
              <a:ea typeface="宋体" panose="02010600030101010101" pitchFamily="2" charset="-122"/>
            </a:endParaRPr>
          </a:p>
        </p:txBody>
      </p:sp>
      <p:grpSp>
        <p:nvGrpSpPr>
          <p:cNvPr id="4" name="Group 34"/>
          <p:cNvGrpSpPr/>
          <p:nvPr/>
        </p:nvGrpSpPr>
        <p:grpSpPr>
          <a:xfrm>
            <a:off x="5105400" y="3084195"/>
            <a:ext cx="3886200" cy="1219200"/>
            <a:chOff x="3312" y="1536"/>
            <a:chExt cx="2448" cy="768"/>
          </a:xfrm>
        </p:grpSpPr>
        <p:sp>
          <p:nvSpPr>
            <p:cNvPr id="125987" name="Rectangle 35"/>
            <p:cNvSpPr>
              <a:spLocks noChangeArrowheads="1"/>
            </p:cNvSpPr>
            <p:nvPr/>
          </p:nvSpPr>
          <p:spPr bwMode="auto">
            <a:xfrm>
              <a:off x="3648" y="1536"/>
              <a:ext cx="2112" cy="288"/>
            </a:xfrm>
            <a:prstGeom prst="rect">
              <a:avLst/>
            </a:prstGeom>
            <a:noFill/>
            <a:ln w="25400">
              <a:noFill/>
              <a:miter lim="800000"/>
            </a:ln>
            <a:effectLst/>
          </p:spPr>
          <p:txBody>
            <a:bodyPr>
              <a:spAutoFit/>
            </a:bodyPr>
            <a:p>
              <a:pPr fontAlgn="base"/>
              <a:r>
                <a:rPr lang="zh-CN" altLang="en-US" sz="2400" b="1" strike="noStrike"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rPr>
                <a:t>近似为</a:t>
              </a:r>
              <a:r>
                <a:rPr lang="zh-CN" altLang="en-US" sz="2400" b="1" strike="noStrike" noProof="1" dirty="0">
                  <a:solidFill>
                    <a:schemeClr val="accent2"/>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 </a:t>
              </a:r>
              <a:r>
                <a:rPr lang="en-US" altLang="zh-CN" sz="2400" b="1" i="1" strike="noStrike" noProof="1" dirty="0">
                  <a:solidFill>
                    <a:schemeClr val="accent2"/>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I</a:t>
              </a:r>
              <a:r>
                <a:rPr lang="en-US" altLang="zh-CN" sz="2400" b="1" strike="noStrike" baseline="-30000" noProof="1" dirty="0">
                  <a:solidFill>
                    <a:schemeClr val="accent2"/>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B </a:t>
              </a:r>
              <a:r>
                <a:rPr lang="en-US" altLang="zh-CN" sz="2000" b="1" strike="noStrike" noProof="1" dirty="0">
                  <a:solidFill>
                    <a:schemeClr val="accent2"/>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 </a:t>
              </a:r>
              <a:r>
                <a:rPr lang="en-US" altLang="zh-CN" sz="2400" b="1" strike="noStrike" noProof="1" dirty="0">
                  <a:solidFill>
                    <a:schemeClr val="accent2"/>
                  </a:solidFill>
                  <a:effectLst>
                    <a:outerShdw blurRad="38100" dist="38100" dir="2700000">
                      <a:srgbClr val="C0C0C0"/>
                    </a:outerShdw>
                  </a:effectLst>
                  <a:latin typeface="Times New Roman" panose="02020603050405020304" pitchFamily="18" charset="0"/>
                  <a:ea typeface="宋体" panose="02010600030101010101" pitchFamily="2" charset="-122"/>
                  <a:cs typeface="+mn-cs"/>
                </a:rPr>
                <a:t>0 </a:t>
              </a:r>
              <a:r>
                <a:rPr lang="zh-CN" altLang="en-US" sz="2400" b="1" strike="noStrike"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rPr>
                <a:t>以下区域</a:t>
              </a:r>
              <a:r>
                <a:rPr lang="zh-CN" altLang="en-US" sz="2400" b="1" strike="noStrike" noProof="1" dirty="0">
                  <a:solidFill>
                    <a:schemeClr val="accent2"/>
                  </a:solidFill>
                  <a:effectLst>
                    <a:outerShdw blurRad="38100" dist="38100" dir="2700000">
                      <a:srgbClr val="C0C0C0"/>
                    </a:outerShdw>
                  </a:effectLst>
                  <a:latin typeface="楷体_GB2312" pitchFamily="49" charset="-122"/>
                  <a:ea typeface="楷体_GB2312" pitchFamily="49" charset="-122"/>
                  <a:cs typeface="+mn-cs"/>
                </a:rPr>
                <a:t> </a:t>
              </a:r>
              <a:endParaRPr lang="zh-CN" altLang="en-US" sz="2400" b="1" strike="noStrike" noProof="1" dirty="0">
                <a:solidFill>
                  <a:schemeClr val="accent2"/>
                </a:solidFill>
                <a:effectLst>
                  <a:outerShdw blurRad="38100" dist="38100" dir="2700000">
                    <a:srgbClr val="C0C0C0"/>
                  </a:outerShdw>
                </a:effectLst>
                <a:latin typeface="楷体_GB2312" pitchFamily="49" charset="-122"/>
                <a:ea typeface="楷体_GB2312" pitchFamily="49" charset="-122"/>
              </a:endParaRPr>
            </a:p>
          </p:txBody>
        </p:sp>
        <p:sp>
          <p:nvSpPr>
            <p:cNvPr id="88099" name="Line 36"/>
            <p:cNvSpPr/>
            <p:nvPr/>
          </p:nvSpPr>
          <p:spPr>
            <a:xfrm flipV="1">
              <a:off x="3312" y="1824"/>
              <a:ext cx="720" cy="480"/>
            </a:xfrm>
            <a:prstGeom prst="line">
              <a:avLst/>
            </a:prstGeom>
            <a:ln w="1905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25989" name="Rectangle 37"/>
          <p:cNvSpPr>
            <a:spLocks noChangeArrowheads="1"/>
          </p:cNvSpPr>
          <p:nvPr/>
        </p:nvSpPr>
        <p:spPr bwMode="auto">
          <a:xfrm>
            <a:off x="323850" y="6054408"/>
            <a:ext cx="6781800" cy="607695"/>
          </a:xfrm>
          <a:prstGeom prst="rect">
            <a:avLst/>
          </a:prstGeom>
          <a:noFill/>
          <a:ln w="25400">
            <a:noFill/>
            <a:miter lim="800000"/>
          </a:ln>
          <a:effectLst/>
        </p:spPr>
        <p:txBody>
          <a:bodyPr>
            <a:spAutoFit/>
          </a:bodyPr>
          <a:lstStyle/>
          <a:p>
            <a:pPr marL="0" marR="0" lvl="0" indent="0" algn="l" defTabSz="914400" rtl="0" eaLnBrk="1" fontAlgn="base" latinLnBrk="0" hangingPunct="1">
              <a:lnSpc>
                <a:spcPct val="120000"/>
              </a:lnSpc>
              <a:spcBef>
                <a:spcPct val="0"/>
              </a:spcBef>
              <a:spcAft>
                <a:spcPct val="0"/>
              </a:spcAft>
              <a:buClr>
                <a:srgbClr val="FF0000"/>
              </a:buClr>
              <a:buSzTx/>
              <a:buFont typeface="Wingdings" panose="05000000000000000000" pitchFamily="2" charset="2"/>
              <a:buNone/>
              <a:defRPr/>
            </a:pP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4</a:t>
            </a: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、击穿区</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r>
              <a:rPr kumimoji="1" lang="en-US" altLang="zh-CN" sz="28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CE</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sym typeface="Symbol" panose="05050102010706020507" pitchFamily="18" charset="2"/>
              </a:rPr>
              <a:t>&gt;</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1" lang="en-US" altLang="zh-CN" sz="2800" b="1" i="1"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V</a:t>
            </a:r>
            <a:r>
              <a:rPr kumimoji="1" lang="en-US" altLang="zh-CN" sz="2800" b="1" i="0" u="none" strike="noStrike" kern="1200" cap="none" spc="0" normalizeH="0" baseline="-2500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(BR)CEO</a:t>
            </a:r>
            <a:r>
              <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a:t>
            </a:r>
            <a:endParaRPr kumimoji="1" lang="en-US" altLang="zh-CN"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checkerboard(across)">
                                      <p:cBhvr>
                                        <p:cTn id="7" dur="500"/>
                                        <p:tgtEl>
                                          <p:spTgt spid="125959"/>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5983"/>
                                        </p:tgtEl>
                                        <p:attrNameLst>
                                          <p:attrName>style.visibility</p:attrName>
                                        </p:attrNameLst>
                                      </p:cBhvr>
                                      <p:to>
                                        <p:strVal val="visible"/>
                                      </p:to>
                                    </p:set>
                                    <p:animEffect transition="in" filter="dissolve">
                                      <p:cBhvr>
                                        <p:cTn id="21" dur="500"/>
                                        <p:tgtEl>
                                          <p:spTgt spid="12598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25984"/>
                                        </p:tgtEl>
                                        <p:attrNameLst>
                                          <p:attrName>style.visibility</p:attrName>
                                        </p:attrNameLst>
                                      </p:cBhvr>
                                      <p:to>
                                        <p:strVal val="visible"/>
                                      </p:to>
                                    </p:set>
                                    <p:animEffect transition="in" filter="dissolve">
                                      <p:cBhvr>
                                        <p:cTn id="25" dur="500"/>
                                        <p:tgtEl>
                                          <p:spTgt spid="12598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5982"/>
                                        </p:tgtEl>
                                        <p:attrNameLst>
                                          <p:attrName>style.visibility</p:attrName>
                                        </p:attrNameLst>
                                      </p:cBhvr>
                                      <p:to>
                                        <p:strVal val="visible"/>
                                      </p:to>
                                    </p:set>
                                    <p:animEffect transition="in" filter="dissolve">
                                      <p:cBhvr>
                                        <p:cTn id="30" dur="500"/>
                                        <p:tgtEl>
                                          <p:spTgt spid="125982"/>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25985"/>
                                        </p:tgtEl>
                                        <p:attrNameLst>
                                          <p:attrName>style.visibility</p:attrName>
                                        </p:attrNameLst>
                                      </p:cBhvr>
                                      <p:to>
                                        <p:strVal val="visible"/>
                                      </p:to>
                                    </p:set>
                                    <p:animEffect transition="in" filter="dissolve">
                                      <p:cBhvr>
                                        <p:cTn id="34" dur="500"/>
                                        <p:tgtEl>
                                          <p:spTgt spid="12598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25989"/>
                                        </p:tgtEl>
                                        <p:attrNameLst>
                                          <p:attrName>style.visibility</p:attrName>
                                        </p:attrNameLst>
                                      </p:cBhvr>
                                      <p:to>
                                        <p:strVal val="visible"/>
                                      </p:to>
                                    </p:set>
                                    <p:animEffect transition="in" filter="checkerboard(across)">
                                      <p:cBhvr>
                                        <p:cTn id="44" dur="500"/>
                                        <p:tgtEl>
                                          <p:spTgt spid="12598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5954"/>
                                        </p:tgtEl>
                                        <p:attrNameLst>
                                          <p:attrName>style.visibility</p:attrName>
                                        </p:attrNameLst>
                                      </p:cBhvr>
                                      <p:to>
                                        <p:strVal val="visible"/>
                                      </p:to>
                                    </p:set>
                                    <p:animEffect transition="in" filter="wipe(left)">
                                      <p:cBhvr>
                                        <p:cTn id="49" dur="5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ldLvl="0" animBg="1"/>
      <p:bldP spid="125959" grpId="0" bldLvl="0" animBg="1"/>
      <p:bldP spid="125982" grpId="0"/>
      <p:bldP spid="125983" grpId="0"/>
      <p:bldP spid="125984" grpId="0"/>
      <p:bldP spid="125985" grpId="0"/>
      <p:bldP spid="125989"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7" name="Picture 9"/>
          <p:cNvPicPr>
            <a:picLocks noChangeAspect="1"/>
          </p:cNvPicPr>
          <p:nvPr/>
        </p:nvPicPr>
        <p:blipFill>
          <a:blip r:embed="rId1"/>
          <a:stretch>
            <a:fillRect/>
          </a:stretch>
        </p:blipFill>
        <p:spPr>
          <a:xfrm>
            <a:off x="4210050" y="3765550"/>
            <a:ext cx="4114800" cy="2576513"/>
          </a:xfrm>
          <a:prstGeom prst="rect">
            <a:avLst/>
          </a:prstGeom>
          <a:noFill/>
          <a:ln w="12700">
            <a:noFill/>
          </a:ln>
        </p:spPr>
      </p:pic>
      <p:sp>
        <p:nvSpPr>
          <p:cNvPr id="2052" name="Rectangle 2"/>
          <p:cNvSpPr>
            <a:spLocks noGrp="1"/>
          </p:cNvSpPr>
          <p:nvPr>
            <p:ph type="title" hasCustomPrompt="1"/>
          </p:nvPr>
        </p:nvSpPr>
        <p:spPr>
          <a:xfrm>
            <a:off x="601017" y="898525"/>
            <a:ext cx="8229600" cy="1143000"/>
          </a:xfrm>
        </p:spPr>
        <p:txBody>
          <a:bodyPr vert="horz" wrap="square" lIns="91440" tIns="45720" rIns="91440" bIns="45720" rtlCol="0" anchor="ctr">
            <a:normAutofit/>
            <a:scene3d>
              <a:camera prst="orthographicFront"/>
              <a:lightRig rig="threePt" dir="t"/>
            </a:scene3d>
          </a:bodyPr>
          <a:p>
            <a:pPr algn="l" eaLnBrk="1" fontAlgn="base" hangingPunct="1">
              <a:lnSpc>
                <a:spcPct val="135000"/>
              </a:lnSpc>
            </a:pPr>
            <a:r>
              <a:rPr lang="zh-CN" altLang="en-US" sz="2800" b="1" strike="noStrike" noProof="1" dirty="0">
                <a:solidFill>
                  <a:srgbClr val="FF0000"/>
                </a:solidFill>
                <a:effectLst/>
                <a:latin typeface="Times New Roman" panose="02020603050405020304" pitchFamily="18" charset="0"/>
                <a:cs typeface="Times New Roman" panose="02020603050405020304" pitchFamily="18" charset="0"/>
              </a:rPr>
              <a:t>输出特性曲线 </a:t>
            </a:r>
            <a:r>
              <a:rPr lang="en-US" altLang="zh-CN" sz="2800" b="1" i="1" strike="noStrike" noProof="1" dirty="0">
                <a:solidFill>
                  <a:srgbClr val="FF0000"/>
                </a:solidFill>
                <a:effectLst/>
                <a:latin typeface="Times New Roman" panose="02020603050405020304" pitchFamily="18" charset="0"/>
                <a:cs typeface="Times New Roman" panose="02020603050405020304" pitchFamily="18" charset="0"/>
              </a:rPr>
              <a:t>i</a:t>
            </a:r>
            <a:r>
              <a:rPr lang="en-US" altLang="zh-CN" sz="2800" b="1" strike="noStrike" baseline="-25000" noProof="1" dirty="0">
                <a:solidFill>
                  <a:srgbClr val="FF0000"/>
                </a:solidFill>
                <a:effectLst/>
                <a:latin typeface="Times New Roman" panose="02020603050405020304" pitchFamily="18" charset="0"/>
                <a:cs typeface="Times New Roman" panose="02020603050405020304" pitchFamily="18" charset="0"/>
              </a:rPr>
              <a:t>C</a:t>
            </a:r>
            <a:r>
              <a:rPr lang="en-US" altLang="zh-CN" sz="2800" b="1" strike="noStrike" noProof="1" dirty="0">
                <a:solidFill>
                  <a:srgbClr val="FF0000"/>
                </a:solidFill>
                <a:effectLst/>
                <a:latin typeface="Times New Roman" panose="02020603050405020304" pitchFamily="18" charset="0"/>
                <a:cs typeface="Times New Roman" panose="02020603050405020304" pitchFamily="18" charset="0"/>
              </a:rPr>
              <a:t>=</a:t>
            </a:r>
            <a:r>
              <a:rPr lang="en-US" altLang="zh-CN" sz="2800" b="1" i="1" strike="noStrike" noProof="1" dirty="0">
                <a:solidFill>
                  <a:srgbClr val="FF0000"/>
                </a:solidFill>
                <a:effectLst/>
                <a:latin typeface="Times New Roman" panose="02020603050405020304" pitchFamily="18" charset="0"/>
                <a:cs typeface="Times New Roman" panose="02020603050405020304" pitchFamily="18" charset="0"/>
              </a:rPr>
              <a:t>f</a:t>
            </a:r>
            <a:r>
              <a:rPr lang="en-US" altLang="zh-CN" sz="2800" b="1" strike="noStrike" noProof="1" dirty="0">
                <a:solidFill>
                  <a:srgbClr val="FF0000"/>
                </a:solidFill>
                <a:effectLst/>
                <a:latin typeface="Times New Roman" panose="02020603050405020304" pitchFamily="18" charset="0"/>
                <a:cs typeface="Times New Roman" panose="02020603050405020304" pitchFamily="18" charset="0"/>
              </a:rPr>
              <a:t>(</a:t>
            </a:r>
            <a:r>
              <a:rPr lang="en-US" altLang="zh-CN" sz="2800" b="1" i="1" strike="noStrike" noProof="1" dirty="0">
                <a:solidFill>
                  <a:srgbClr val="FF0000"/>
                </a:solidFill>
                <a:effectLst/>
                <a:latin typeface="Times New Roman" panose="02020603050405020304" pitchFamily="18" charset="0"/>
                <a:cs typeface="Times New Roman" panose="02020603050405020304" pitchFamily="18" charset="0"/>
              </a:rPr>
              <a:t>v</a:t>
            </a:r>
            <a:r>
              <a:rPr lang="en-US" altLang="zh-CN" sz="2800" b="1" strike="noStrike" baseline="-25000" noProof="1" dirty="0">
                <a:solidFill>
                  <a:srgbClr val="FF0000"/>
                </a:solidFill>
                <a:effectLst/>
                <a:latin typeface="Times New Roman" panose="02020603050405020304" pitchFamily="18" charset="0"/>
                <a:cs typeface="Times New Roman" panose="02020603050405020304" pitchFamily="18" charset="0"/>
              </a:rPr>
              <a:t>CE</a:t>
            </a:r>
            <a:r>
              <a:rPr lang="en-US" altLang="zh-CN" sz="2800" b="1" strike="noStrike" noProof="1" dirty="0">
                <a:solidFill>
                  <a:srgbClr val="FF0000"/>
                </a:solidFill>
                <a:effectLst/>
                <a:latin typeface="Times New Roman" panose="02020603050405020304" pitchFamily="18" charset="0"/>
                <a:cs typeface="Times New Roman" panose="02020603050405020304" pitchFamily="18" charset="0"/>
              </a:rPr>
              <a:t>)</a:t>
            </a:r>
            <a:r>
              <a:rPr lang="en-US" altLang="zh-CN" sz="2800" b="1" strike="noStrike" noProof="1" dirty="0">
                <a:solidFill>
                  <a:srgbClr val="FF0000"/>
                </a:solidFill>
                <a:effectLst/>
                <a:latin typeface="Times New Roman" panose="02020603050405020304" pitchFamily="18" charset="0"/>
                <a:cs typeface="Times New Roman" panose="02020603050405020304" pitchFamily="18" charset="0"/>
                <a:sym typeface="Symbol" panose="05050102010706020507" pitchFamily="18" charset="2"/>
              </a:rPr>
              <a:t></a:t>
            </a:r>
            <a:r>
              <a:rPr lang="en-US" altLang="zh-CN" sz="2800" b="1" strike="noStrike" noProof="1" dirty="0">
                <a:solidFill>
                  <a:srgbClr val="FF0000"/>
                </a:solidFill>
                <a:effectLst/>
                <a:latin typeface="Times New Roman" panose="02020603050405020304" pitchFamily="18" charset="0"/>
                <a:cs typeface="Times New Roman" panose="02020603050405020304" pitchFamily="18" charset="0"/>
              </a:rPr>
              <a:t> </a:t>
            </a:r>
            <a:r>
              <a:rPr lang="en-US" altLang="zh-CN" sz="2800" b="1" i="1" strike="noStrike" baseline="-10000" noProof="1" dirty="0">
                <a:solidFill>
                  <a:srgbClr val="FF0000"/>
                </a:solidFill>
                <a:effectLst/>
                <a:latin typeface="Times New Roman" panose="02020603050405020304" pitchFamily="18" charset="0"/>
                <a:cs typeface="Times New Roman" panose="02020603050405020304" pitchFamily="18" charset="0"/>
              </a:rPr>
              <a:t>i</a:t>
            </a:r>
            <a:r>
              <a:rPr lang="en-US" altLang="zh-CN" sz="2800" b="1" strike="noStrike" baseline="-30000" noProof="1" dirty="0">
                <a:solidFill>
                  <a:srgbClr val="FF0000"/>
                </a:solidFill>
                <a:effectLst/>
                <a:latin typeface="Times New Roman" panose="02020603050405020304" pitchFamily="18" charset="0"/>
                <a:cs typeface="Times New Roman" panose="02020603050405020304" pitchFamily="18" charset="0"/>
              </a:rPr>
              <a:t>B</a:t>
            </a:r>
            <a:r>
              <a:rPr lang="en-US" altLang="zh-CN" sz="2800" b="1" strike="noStrike" baseline="-10000" noProof="1" dirty="0">
                <a:solidFill>
                  <a:srgbClr val="FF0000"/>
                </a:solidFill>
                <a:effectLst/>
                <a:latin typeface="Times New Roman" panose="02020603050405020304" pitchFamily="18" charset="0"/>
                <a:cs typeface="Times New Roman" panose="02020603050405020304" pitchFamily="18" charset="0"/>
              </a:rPr>
              <a:t>=const</a:t>
            </a:r>
            <a:r>
              <a:rPr lang="en-US" altLang="zh-CN" sz="2800" strike="noStrike" noProof="1" dirty="0">
                <a:solidFill>
                  <a:srgbClr val="FF0000"/>
                </a:solidFill>
                <a:effectLst/>
                <a:latin typeface="Times New Roman" panose="02020603050405020304" pitchFamily="18" charset="0"/>
                <a:cs typeface="Times New Roman" panose="02020603050405020304" pitchFamily="18" charset="0"/>
              </a:rPr>
              <a:t> </a:t>
            </a:r>
            <a:r>
              <a:rPr lang="zh-CN" altLang="en-US" sz="2800" b="1" strike="noStrike" noProof="1" dirty="0">
                <a:solidFill>
                  <a:srgbClr val="FF0000"/>
                </a:solidFill>
                <a:effectLst/>
                <a:latin typeface="Times New Roman" panose="02020603050405020304" pitchFamily="18" charset="0"/>
                <a:cs typeface="Times New Roman" panose="02020603050405020304" pitchFamily="18" charset="0"/>
              </a:rPr>
              <a:t>小结</a:t>
            </a:r>
            <a:endParaRPr lang="zh-CN" altLang="en-US" sz="2800" b="1" strike="noStrike" noProof="1" dirty="0">
              <a:solidFill>
                <a:srgbClr val="FF0000"/>
              </a:solidFill>
              <a:effectLst/>
              <a:latin typeface="Times New Roman" panose="02020603050405020304" pitchFamily="18" charset="0"/>
              <a:cs typeface="Times New Roman" panose="02020603050405020304" pitchFamily="18" charset="0"/>
            </a:endParaRPr>
          </a:p>
        </p:txBody>
      </p:sp>
      <p:sp>
        <p:nvSpPr>
          <p:cNvPr id="32772" name="Rectangle 4"/>
          <p:cNvSpPr/>
          <p:nvPr/>
        </p:nvSpPr>
        <p:spPr>
          <a:xfrm>
            <a:off x="468313" y="2058988"/>
            <a:ext cx="7315200" cy="533400"/>
          </a:xfrm>
          <a:prstGeom prst="rect">
            <a:avLst/>
          </a:prstGeom>
          <a:noFill/>
          <a:ln w="9525">
            <a:noFill/>
          </a:ln>
        </p:spPr>
        <p:txBody>
          <a:bodyPr lIns="92075" tIns="46038" rIns="92075" bIns="46038" anchor="t" anchorCtr="0"/>
          <a:p>
            <a:pPr marL="342900" indent="-342900">
              <a:lnSpc>
                <a:spcPct val="125000"/>
              </a:lnSpc>
              <a:spcBef>
                <a:spcPct val="20000"/>
              </a:spcBef>
            </a:pPr>
            <a:r>
              <a:rPr lang="zh-CN" altLang="en-US" sz="2400" b="1" dirty="0">
                <a:solidFill>
                  <a:srgbClr val="660033"/>
                </a:solidFill>
                <a:latin typeface="Times New Roman" panose="02020603050405020304" pitchFamily="18" charset="0"/>
                <a:ea typeface="宋体" panose="02010600030101010101" pitchFamily="2" charset="-122"/>
              </a:rPr>
              <a:t>（</a:t>
            </a:r>
            <a:r>
              <a:rPr lang="en-US" altLang="zh-CN" sz="2400" b="1" dirty="0">
                <a:solidFill>
                  <a:srgbClr val="660033"/>
                </a:solidFill>
                <a:latin typeface="Times New Roman" panose="02020603050405020304" pitchFamily="18" charset="0"/>
                <a:ea typeface="宋体" panose="02010600030101010101" pitchFamily="2" charset="-122"/>
              </a:rPr>
              <a:t>1</a:t>
            </a:r>
            <a:r>
              <a:rPr lang="zh-CN" altLang="en-US" sz="2400" b="1" dirty="0">
                <a:solidFill>
                  <a:srgbClr val="660033"/>
                </a:solidFill>
                <a:latin typeface="Times New Roman" panose="02020603050405020304" pitchFamily="18" charset="0"/>
                <a:ea typeface="宋体" panose="02010600030101010101" pitchFamily="2" charset="-122"/>
              </a:rPr>
              <a:t>）当</a:t>
            </a:r>
            <a:r>
              <a:rPr lang="en-US" altLang="zh-CN" sz="2400" b="1" i="1" dirty="0">
                <a:solidFill>
                  <a:srgbClr val="660033"/>
                </a:solidFill>
                <a:latin typeface="Times New Roman" panose="02020603050405020304" pitchFamily="18" charset="0"/>
                <a:ea typeface="宋体" panose="02010600030101010101" pitchFamily="2" charset="-122"/>
              </a:rPr>
              <a:t>v</a:t>
            </a:r>
            <a:r>
              <a:rPr lang="en-US" altLang="zh-CN" sz="2400" b="1" baseline="-25000" dirty="0">
                <a:solidFill>
                  <a:srgbClr val="660033"/>
                </a:solidFill>
                <a:latin typeface="Times New Roman" panose="02020603050405020304" pitchFamily="18" charset="0"/>
                <a:ea typeface="宋体" panose="02010600030101010101" pitchFamily="2" charset="-122"/>
              </a:rPr>
              <a:t>CE</a:t>
            </a:r>
            <a:r>
              <a:rPr lang="en-US" altLang="zh-CN" sz="2400" b="1" dirty="0">
                <a:solidFill>
                  <a:srgbClr val="660033"/>
                </a:solidFill>
                <a:latin typeface="Times New Roman" panose="02020603050405020304" pitchFamily="18" charset="0"/>
                <a:ea typeface="宋体" panose="02010600030101010101" pitchFamily="2" charset="-122"/>
              </a:rPr>
              <a:t>=0</a:t>
            </a:r>
            <a:r>
              <a:rPr lang="en-US" altLang="zh-CN" sz="1400" b="1" dirty="0">
                <a:solidFill>
                  <a:srgbClr val="660033"/>
                </a:solidFill>
                <a:latin typeface="Times New Roman" panose="02020603050405020304" pitchFamily="18" charset="0"/>
                <a:ea typeface="宋体" panose="02010600030101010101" pitchFamily="2" charset="-122"/>
              </a:rPr>
              <a:t> </a:t>
            </a:r>
            <a:r>
              <a:rPr lang="en-US" altLang="zh-CN" sz="2400" b="1" dirty="0">
                <a:solidFill>
                  <a:srgbClr val="660033"/>
                </a:solidFill>
                <a:latin typeface="Times New Roman" panose="02020603050405020304" pitchFamily="18" charset="0"/>
                <a:ea typeface="宋体" panose="02010600030101010101" pitchFamily="2" charset="-122"/>
              </a:rPr>
              <a:t>V</a:t>
            </a:r>
            <a:r>
              <a:rPr lang="zh-CN" altLang="en-US" sz="2400" b="1" dirty="0">
                <a:solidFill>
                  <a:srgbClr val="660033"/>
                </a:solidFill>
                <a:latin typeface="Times New Roman" panose="02020603050405020304" pitchFamily="18" charset="0"/>
                <a:ea typeface="宋体" panose="02010600030101010101" pitchFamily="2" charset="-122"/>
              </a:rPr>
              <a:t>时，因集电极无收集作用，</a:t>
            </a:r>
            <a:r>
              <a:rPr lang="en-US" altLang="zh-CN" sz="2400" b="1" i="1" dirty="0">
                <a:solidFill>
                  <a:srgbClr val="660033"/>
                </a:solidFill>
                <a:latin typeface="Times New Roman" panose="02020603050405020304" pitchFamily="18" charset="0"/>
                <a:ea typeface="宋体" panose="02010600030101010101" pitchFamily="2" charset="-122"/>
              </a:rPr>
              <a:t>i</a:t>
            </a:r>
            <a:r>
              <a:rPr lang="en-US" altLang="zh-CN" sz="2400" b="1" baseline="-25000" dirty="0">
                <a:solidFill>
                  <a:srgbClr val="660033"/>
                </a:solidFill>
                <a:latin typeface="Times New Roman" panose="02020603050405020304" pitchFamily="18" charset="0"/>
                <a:ea typeface="宋体" panose="02010600030101010101" pitchFamily="2" charset="-122"/>
              </a:rPr>
              <a:t>C</a:t>
            </a:r>
            <a:r>
              <a:rPr lang="en-US" altLang="zh-CN" sz="2400" b="1" dirty="0">
                <a:solidFill>
                  <a:srgbClr val="660033"/>
                </a:solidFill>
                <a:latin typeface="Times New Roman" panose="02020603050405020304" pitchFamily="18" charset="0"/>
                <a:ea typeface="宋体" panose="02010600030101010101" pitchFamily="2" charset="-122"/>
              </a:rPr>
              <a:t>=0</a:t>
            </a:r>
            <a:r>
              <a:rPr lang="zh-CN" altLang="en-US" sz="2400" b="1" dirty="0">
                <a:solidFill>
                  <a:srgbClr val="660033"/>
                </a:solidFill>
                <a:latin typeface="Times New Roman" panose="02020603050405020304" pitchFamily="18" charset="0"/>
                <a:ea typeface="宋体" panose="02010600030101010101" pitchFamily="2" charset="-122"/>
              </a:rPr>
              <a:t>。</a:t>
            </a:r>
            <a:endParaRPr lang="zh-CN" altLang="en-US" sz="2400" b="1" dirty="0">
              <a:solidFill>
                <a:srgbClr val="660033"/>
              </a:solidFill>
              <a:latin typeface="Times New Roman" panose="02020603050405020304" pitchFamily="18" charset="0"/>
              <a:ea typeface="宋体" panose="02010600030101010101" pitchFamily="2" charset="-122"/>
            </a:endParaRPr>
          </a:p>
        </p:txBody>
      </p:sp>
      <p:sp>
        <p:nvSpPr>
          <p:cNvPr id="32773" name="Rectangle 5"/>
          <p:cNvSpPr/>
          <p:nvPr/>
        </p:nvSpPr>
        <p:spPr>
          <a:xfrm>
            <a:off x="468313" y="2778125"/>
            <a:ext cx="3429000" cy="685800"/>
          </a:xfrm>
          <a:prstGeom prst="rect">
            <a:avLst/>
          </a:prstGeom>
          <a:noFill/>
          <a:ln w="9525">
            <a:noFill/>
          </a:ln>
        </p:spPr>
        <p:txBody>
          <a:bodyPr lIns="92075" tIns="46038" rIns="92075" bIns="46038" anchor="t" anchorCtr="0"/>
          <a:p>
            <a:pPr marL="342900" indent="-342900">
              <a:lnSpc>
                <a:spcPct val="125000"/>
              </a:lnSpc>
              <a:spcBef>
                <a:spcPct val="20000"/>
              </a:spcBef>
            </a:pPr>
            <a:r>
              <a:rPr lang="zh-CN" altLang="en-US" sz="2400" b="1" dirty="0">
                <a:solidFill>
                  <a:srgbClr val="660033"/>
                </a:solidFill>
                <a:latin typeface="Times New Roman" panose="02020603050405020304" pitchFamily="18" charset="0"/>
                <a:ea typeface="宋体" panose="02010600030101010101" pitchFamily="2" charset="-122"/>
              </a:rPr>
              <a:t>（</a:t>
            </a:r>
            <a:r>
              <a:rPr lang="en-US" altLang="zh-CN" sz="2400" b="1" dirty="0">
                <a:solidFill>
                  <a:srgbClr val="660033"/>
                </a:solidFill>
                <a:latin typeface="Times New Roman" panose="02020603050405020304" pitchFamily="18" charset="0"/>
                <a:ea typeface="宋体" panose="02010600030101010101" pitchFamily="2" charset="-122"/>
              </a:rPr>
              <a:t>2</a:t>
            </a:r>
            <a:r>
              <a:rPr lang="zh-CN" altLang="en-US" sz="2400" b="1" dirty="0">
                <a:solidFill>
                  <a:srgbClr val="660033"/>
                </a:solidFill>
                <a:latin typeface="Times New Roman" panose="02020603050405020304" pitchFamily="18" charset="0"/>
                <a:ea typeface="宋体" panose="02010600030101010101" pitchFamily="2" charset="-122"/>
              </a:rPr>
              <a:t>） </a:t>
            </a:r>
            <a:r>
              <a:rPr lang="en-US" altLang="zh-CN" sz="2400" b="1" i="1" dirty="0">
                <a:solidFill>
                  <a:srgbClr val="660033"/>
                </a:solidFill>
                <a:latin typeface="Times New Roman" panose="02020603050405020304" pitchFamily="18" charset="0"/>
                <a:ea typeface="宋体" panose="02010600030101010101" pitchFamily="2" charset="-122"/>
              </a:rPr>
              <a:t>v</a:t>
            </a:r>
            <a:r>
              <a:rPr lang="en-US" altLang="zh-CN" sz="2400" b="1" baseline="-25000" dirty="0">
                <a:solidFill>
                  <a:srgbClr val="660033"/>
                </a:solidFill>
                <a:latin typeface="Times New Roman" panose="02020603050405020304" pitchFamily="18" charset="0"/>
                <a:ea typeface="宋体" panose="02010600030101010101" pitchFamily="2" charset="-122"/>
              </a:rPr>
              <a:t>CE</a:t>
            </a:r>
            <a:r>
              <a:rPr lang="en-US" altLang="zh-CN" sz="2400" b="1" dirty="0">
                <a:solidFill>
                  <a:srgbClr val="660033"/>
                </a:solidFill>
                <a:latin typeface="Times New Roman" panose="02020603050405020304" pitchFamily="18" charset="0"/>
                <a:ea typeface="宋体" panose="02010600030101010101" pitchFamily="2" charset="-122"/>
              </a:rPr>
              <a:t> ↑ →</a:t>
            </a:r>
            <a:r>
              <a:rPr lang="en-US" altLang="zh-CN" sz="2400" b="1" i="1" dirty="0">
                <a:solidFill>
                  <a:srgbClr val="660033"/>
                </a:solidFill>
                <a:latin typeface="Times New Roman" panose="02020603050405020304" pitchFamily="18" charset="0"/>
                <a:ea typeface="宋体" panose="02010600030101010101" pitchFamily="2" charset="-122"/>
              </a:rPr>
              <a:t>i</a:t>
            </a:r>
            <a:r>
              <a:rPr lang="en-US" altLang="zh-CN" sz="2400" b="1" i="1" baseline="-25000" dirty="0">
                <a:solidFill>
                  <a:srgbClr val="660033"/>
                </a:solidFill>
                <a:latin typeface="Times New Roman" panose="02020603050405020304" pitchFamily="18" charset="0"/>
                <a:ea typeface="宋体" panose="02010600030101010101" pitchFamily="2" charset="-122"/>
              </a:rPr>
              <a:t>c</a:t>
            </a:r>
            <a:r>
              <a:rPr lang="en-US" altLang="zh-CN" sz="2400" b="1" i="1" dirty="0">
                <a:solidFill>
                  <a:srgbClr val="660033"/>
                </a:solidFill>
                <a:latin typeface="Times New Roman" panose="02020603050405020304" pitchFamily="18" charset="0"/>
                <a:ea typeface="宋体" panose="02010600030101010101" pitchFamily="2" charset="-122"/>
              </a:rPr>
              <a:t> </a:t>
            </a:r>
            <a:r>
              <a:rPr lang="en-US" altLang="zh-CN" sz="2400" b="1" dirty="0">
                <a:solidFill>
                  <a:srgbClr val="660033"/>
                </a:solidFill>
                <a:latin typeface="Times New Roman" panose="02020603050405020304" pitchFamily="18" charset="0"/>
                <a:ea typeface="宋体" panose="02010600030101010101" pitchFamily="2" charset="-122"/>
              </a:rPr>
              <a:t>↑</a:t>
            </a:r>
            <a:r>
              <a:rPr lang="en-US" altLang="zh-CN" sz="2400" b="1" i="1" dirty="0">
                <a:solidFill>
                  <a:srgbClr val="660033"/>
                </a:solidFill>
                <a:latin typeface="Times New Roman" panose="02020603050405020304" pitchFamily="18" charset="0"/>
                <a:ea typeface="宋体" panose="02010600030101010101" pitchFamily="2" charset="-122"/>
              </a:rPr>
              <a:t> </a:t>
            </a:r>
            <a:r>
              <a:rPr lang="zh-CN" altLang="en-US" sz="2400" b="1" dirty="0">
                <a:solidFill>
                  <a:srgbClr val="660033"/>
                </a:solidFill>
                <a:latin typeface="Times New Roman" panose="02020603050405020304" pitchFamily="18" charset="0"/>
                <a:ea typeface="宋体" panose="02010600030101010101" pitchFamily="2" charset="-122"/>
              </a:rPr>
              <a:t>。</a:t>
            </a:r>
            <a:endParaRPr lang="zh-CN" altLang="en-US" sz="2400" b="1" dirty="0">
              <a:solidFill>
                <a:srgbClr val="660033"/>
              </a:solidFill>
              <a:latin typeface="Times New Roman" panose="02020603050405020304" pitchFamily="18" charset="0"/>
              <a:ea typeface="宋体" panose="02010600030101010101" pitchFamily="2" charset="-122"/>
            </a:endParaRPr>
          </a:p>
        </p:txBody>
      </p:sp>
      <p:sp>
        <p:nvSpPr>
          <p:cNvPr id="32774" name="Rectangle 6"/>
          <p:cNvSpPr/>
          <p:nvPr/>
        </p:nvSpPr>
        <p:spPr>
          <a:xfrm>
            <a:off x="250825" y="3570288"/>
            <a:ext cx="3838575" cy="2978150"/>
          </a:xfrm>
          <a:prstGeom prst="rect">
            <a:avLst/>
          </a:prstGeom>
          <a:noFill/>
          <a:ln w="9525">
            <a:noFill/>
          </a:ln>
        </p:spPr>
        <p:txBody>
          <a:bodyPr lIns="92075" tIns="46038" rIns="92075" bIns="46038" anchor="t" anchorCtr="0"/>
          <a:p>
            <a:pPr marL="342900" indent="-342900">
              <a:lnSpc>
                <a:spcPct val="125000"/>
              </a:lnSpc>
              <a:spcBef>
                <a:spcPct val="20000"/>
              </a:spcBef>
            </a:pPr>
            <a:r>
              <a:rPr lang="en-US" altLang="zh-CN" sz="2400" b="1" dirty="0">
                <a:solidFill>
                  <a:srgbClr val="660033"/>
                </a:solidFill>
                <a:latin typeface="Times New Roman" panose="02020603050405020304" pitchFamily="18" charset="0"/>
                <a:ea typeface="宋体" panose="02010600030101010101" pitchFamily="2" charset="-122"/>
              </a:rPr>
              <a:t>   </a:t>
            </a:r>
            <a:r>
              <a:rPr lang="zh-CN" altLang="en-US" sz="2400" b="1" dirty="0">
                <a:solidFill>
                  <a:srgbClr val="660033"/>
                </a:solidFill>
                <a:latin typeface="Times New Roman" panose="02020603050405020304" pitchFamily="18" charset="0"/>
                <a:ea typeface="宋体" panose="02010600030101010101" pitchFamily="2" charset="-122"/>
              </a:rPr>
              <a:t>（</a:t>
            </a:r>
            <a:r>
              <a:rPr lang="en-US" altLang="zh-CN" sz="2400" b="1" dirty="0">
                <a:solidFill>
                  <a:srgbClr val="660033"/>
                </a:solidFill>
                <a:latin typeface="Times New Roman" panose="02020603050405020304" pitchFamily="18" charset="0"/>
                <a:ea typeface="宋体" panose="02010600030101010101" pitchFamily="2" charset="-122"/>
              </a:rPr>
              <a:t>3</a:t>
            </a:r>
            <a:r>
              <a:rPr lang="zh-CN" altLang="en-US" sz="2400" b="1" dirty="0">
                <a:solidFill>
                  <a:srgbClr val="660033"/>
                </a:solidFill>
                <a:latin typeface="Times New Roman" panose="02020603050405020304" pitchFamily="18" charset="0"/>
                <a:ea typeface="宋体" panose="02010600030101010101" pitchFamily="2" charset="-122"/>
              </a:rPr>
              <a:t>） 当</a:t>
            </a:r>
            <a:r>
              <a:rPr lang="en-US" altLang="zh-CN" sz="2400" b="1" i="1" dirty="0">
                <a:solidFill>
                  <a:srgbClr val="660033"/>
                </a:solidFill>
                <a:latin typeface="Times New Roman" panose="02020603050405020304" pitchFamily="18" charset="0"/>
                <a:ea typeface="宋体" panose="02010600030101010101" pitchFamily="2" charset="-122"/>
              </a:rPr>
              <a:t>v</a:t>
            </a:r>
            <a:r>
              <a:rPr lang="en-US" altLang="zh-CN" sz="2400" b="1" baseline="-25000" dirty="0">
                <a:solidFill>
                  <a:srgbClr val="660033"/>
                </a:solidFill>
                <a:latin typeface="Times New Roman" panose="02020603050405020304" pitchFamily="18" charset="0"/>
                <a:ea typeface="宋体" panose="02010600030101010101" pitchFamily="2" charset="-122"/>
              </a:rPr>
              <a:t>CE</a:t>
            </a:r>
            <a:r>
              <a:rPr lang="en-US" altLang="zh-CN" sz="2400" b="1" dirty="0">
                <a:solidFill>
                  <a:srgbClr val="660033"/>
                </a:solidFill>
                <a:latin typeface="Times New Roman" panose="02020603050405020304" pitchFamily="18" charset="0"/>
                <a:ea typeface="宋体" panose="02010600030101010101" pitchFamily="2" charset="-122"/>
              </a:rPr>
              <a:t> </a:t>
            </a:r>
            <a:r>
              <a:rPr lang="zh-CN" altLang="en-US" sz="2400" b="1" dirty="0">
                <a:solidFill>
                  <a:srgbClr val="660033"/>
                </a:solidFill>
                <a:latin typeface="Times New Roman" panose="02020603050405020304" pitchFamily="18" charset="0"/>
                <a:ea typeface="宋体" panose="02010600030101010101" pitchFamily="2" charset="-122"/>
              </a:rPr>
              <a:t>＞</a:t>
            </a:r>
            <a:r>
              <a:rPr lang="en-US" altLang="zh-CN" sz="2400" b="1" dirty="0">
                <a:solidFill>
                  <a:srgbClr val="660033"/>
                </a:solidFill>
                <a:latin typeface="Times New Roman" panose="02020603050405020304" pitchFamily="18" charset="0"/>
                <a:ea typeface="宋体" panose="02010600030101010101" pitchFamily="2" charset="-122"/>
              </a:rPr>
              <a:t>1V</a:t>
            </a:r>
            <a:r>
              <a:rPr lang="zh-CN" altLang="en-US" sz="2400" b="1" dirty="0">
                <a:solidFill>
                  <a:srgbClr val="660033"/>
                </a:solidFill>
                <a:latin typeface="Times New Roman" panose="02020603050405020304" pitchFamily="18" charset="0"/>
                <a:ea typeface="宋体" panose="02010600030101010101" pitchFamily="2" charset="-122"/>
              </a:rPr>
              <a:t>后，收集电子的能力足够强。这时，发射到基区的电子都被集电极收集，形成</a:t>
            </a:r>
            <a:r>
              <a:rPr lang="en-US" altLang="zh-CN" sz="2400" b="1" i="1" dirty="0">
                <a:solidFill>
                  <a:srgbClr val="660033"/>
                </a:solidFill>
                <a:latin typeface="Times New Roman" panose="02020603050405020304" pitchFamily="18" charset="0"/>
                <a:ea typeface="宋体" panose="02010600030101010101" pitchFamily="2" charset="-122"/>
              </a:rPr>
              <a:t>i</a:t>
            </a:r>
            <a:r>
              <a:rPr lang="en-US" altLang="zh-CN" sz="2400" b="1" baseline="-30000" dirty="0">
                <a:solidFill>
                  <a:srgbClr val="660033"/>
                </a:solidFill>
                <a:latin typeface="Times New Roman" panose="02020603050405020304" pitchFamily="18" charset="0"/>
                <a:ea typeface="宋体" panose="02010600030101010101" pitchFamily="2" charset="-122"/>
              </a:rPr>
              <a:t>C</a:t>
            </a:r>
            <a:r>
              <a:rPr lang="zh-CN" altLang="en-US" sz="2400" b="1" dirty="0">
                <a:solidFill>
                  <a:srgbClr val="660033"/>
                </a:solidFill>
                <a:latin typeface="Times New Roman" panose="02020603050405020304" pitchFamily="18" charset="0"/>
                <a:ea typeface="宋体" panose="02010600030101010101" pitchFamily="2" charset="-122"/>
              </a:rPr>
              <a:t>。所以</a:t>
            </a:r>
            <a:r>
              <a:rPr lang="en-US" altLang="zh-CN" sz="2400" b="1" i="1" dirty="0">
                <a:solidFill>
                  <a:srgbClr val="660033"/>
                </a:solidFill>
                <a:latin typeface="Times New Roman" panose="02020603050405020304" pitchFamily="18" charset="0"/>
                <a:ea typeface="宋体" panose="02010600030101010101" pitchFamily="2" charset="-122"/>
              </a:rPr>
              <a:t>v</a:t>
            </a:r>
            <a:r>
              <a:rPr lang="en-US" altLang="zh-CN" sz="2400" b="1" baseline="-30000" dirty="0">
                <a:solidFill>
                  <a:srgbClr val="660033"/>
                </a:solidFill>
                <a:latin typeface="Times New Roman" panose="02020603050405020304" pitchFamily="18" charset="0"/>
                <a:ea typeface="宋体" panose="02010600030101010101" pitchFamily="2" charset="-122"/>
              </a:rPr>
              <a:t>CE</a:t>
            </a:r>
            <a:r>
              <a:rPr lang="zh-CN" altLang="en-US" sz="2400" b="1" dirty="0">
                <a:solidFill>
                  <a:srgbClr val="660033"/>
                </a:solidFill>
                <a:latin typeface="Times New Roman" panose="02020603050405020304" pitchFamily="18" charset="0"/>
                <a:ea typeface="宋体" panose="02010600030101010101" pitchFamily="2" charset="-122"/>
              </a:rPr>
              <a:t>再增加，</a:t>
            </a:r>
            <a:r>
              <a:rPr lang="en-US" altLang="zh-CN" sz="2400" b="1" i="1" dirty="0">
                <a:solidFill>
                  <a:srgbClr val="660033"/>
                </a:solidFill>
                <a:latin typeface="Times New Roman" panose="02020603050405020304" pitchFamily="18" charset="0"/>
                <a:ea typeface="宋体" panose="02010600030101010101" pitchFamily="2" charset="-122"/>
              </a:rPr>
              <a:t>i</a:t>
            </a:r>
            <a:r>
              <a:rPr lang="en-US" altLang="zh-CN" sz="2400" b="1" baseline="-30000" dirty="0">
                <a:solidFill>
                  <a:srgbClr val="660033"/>
                </a:solidFill>
                <a:latin typeface="Times New Roman" panose="02020603050405020304" pitchFamily="18" charset="0"/>
                <a:ea typeface="宋体" panose="02010600030101010101" pitchFamily="2" charset="-122"/>
              </a:rPr>
              <a:t>C</a:t>
            </a:r>
            <a:r>
              <a:rPr lang="zh-CN" altLang="en-US" sz="2400" b="1" dirty="0">
                <a:solidFill>
                  <a:srgbClr val="660033"/>
                </a:solidFill>
                <a:latin typeface="Times New Roman" panose="02020603050405020304" pitchFamily="18" charset="0"/>
                <a:ea typeface="宋体" panose="02010600030101010101" pitchFamily="2" charset="-122"/>
              </a:rPr>
              <a:t>基本保持不变。</a:t>
            </a:r>
            <a:endParaRPr lang="zh-CN" altLang="en-US" sz="2400" b="1" dirty="0">
              <a:solidFill>
                <a:srgbClr val="660033"/>
              </a:solidFill>
              <a:latin typeface="Times New Roman" panose="02020603050405020304" pitchFamily="18" charset="0"/>
              <a:ea typeface="宋体" panose="02010600030101010101" pitchFamily="2" charset="-122"/>
            </a:endParaRPr>
          </a:p>
        </p:txBody>
      </p:sp>
      <p:grpSp>
        <p:nvGrpSpPr>
          <p:cNvPr id="89095" name="Group 16"/>
          <p:cNvGrpSpPr/>
          <p:nvPr/>
        </p:nvGrpSpPr>
        <p:grpSpPr>
          <a:xfrm>
            <a:off x="4191000" y="3384550"/>
            <a:ext cx="4738688" cy="3152775"/>
            <a:chOff x="2640" y="1680"/>
            <a:chExt cx="2985" cy="1986"/>
          </a:xfrm>
        </p:grpSpPr>
        <p:grpSp>
          <p:nvGrpSpPr>
            <p:cNvPr id="89096" name="Group 15"/>
            <p:cNvGrpSpPr/>
            <p:nvPr/>
          </p:nvGrpSpPr>
          <p:grpSpPr>
            <a:xfrm>
              <a:off x="2640" y="1680"/>
              <a:ext cx="2985" cy="1986"/>
              <a:chOff x="2640" y="1680"/>
              <a:chExt cx="2985" cy="1986"/>
            </a:xfrm>
          </p:grpSpPr>
          <p:pic>
            <p:nvPicPr>
              <p:cNvPr id="89097" name="Picture 8"/>
              <p:cNvPicPr>
                <a:picLocks noChangeAspect="1"/>
              </p:cNvPicPr>
              <p:nvPr/>
            </p:nvPicPr>
            <p:blipFill>
              <a:blip r:embed="rId2"/>
              <a:stretch>
                <a:fillRect/>
              </a:stretch>
            </p:blipFill>
            <p:spPr>
              <a:xfrm>
                <a:off x="2640" y="1680"/>
                <a:ext cx="2985" cy="1986"/>
              </a:xfrm>
              <a:prstGeom prst="rect">
                <a:avLst/>
              </a:prstGeom>
              <a:noFill/>
              <a:ln w="12700">
                <a:noFill/>
              </a:ln>
            </p:spPr>
          </p:pic>
          <p:sp>
            <p:nvSpPr>
              <p:cNvPr id="89098" name="Rectangle 14"/>
              <p:cNvSpPr/>
              <p:nvPr/>
            </p:nvSpPr>
            <p:spPr>
              <a:xfrm>
                <a:off x="5057" y="3430"/>
                <a:ext cx="226" cy="181"/>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89099" name="Object 12"/>
            <p:cNvGraphicFramePr/>
            <p:nvPr/>
          </p:nvGraphicFramePr>
          <p:xfrm>
            <a:off x="5057" y="3339"/>
            <a:ext cx="318" cy="298"/>
          </p:xfrm>
          <a:graphic>
            <a:graphicData uri="http://schemas.openxmlformats.org/presentationml/2006/ole">
              <mc:AlternateContent xmlns:mc="http://schemas.openxmlformats.org/markup-compatibility/2006">
                <mc:Choice xmlns:v="urn:schemas-microsoft-com:vml" Requires="v">
                  <p:oleObj spid="_x0000_s3095" name="" r:id="rId3" imgW="205105" imgH="192405" progId="Equation.DSMT4">
                    <p:embed/>
                  </p:oleObj>
                </mc:Choice>
                <mc:Fallback>
                  <p:oleObj name="" r:id="rId3" imgW="205105" imgH="192405" progId="Equation.DSMT4">
                    <p:embed/>
                    <p:pic>
                      <p:nvPicPr>
                        <p:cNvPr id="0" name="图片 3094"/>
                        <p:cNvPicPr/>
                        <p:nvPr/>
                      </p:nvPicPr>
                      <p:blipFill>
                        <a:blip r:embed="rId4"/>
                        <a:stretch>
                          <a:fillRect/>
                        </a:stretch>
                      </p:blipFill>
                      <p:spPr>
                        <a:xfrm>
                          <a:off x="5057" y="3339"/>
                          <a:ext cx="318" cy="298"/>
                        </a:xfrm>
                        <a:prstGeom prst="rect">
                          <a:avLst/>
                        </a:prstGeom>
                        <a:noFill/>
                        <a:ln w="38100">
                          <a:noFill/>
                          <a:miter/>
                        </a:ln>
                      </p:spPr>
                    </p:pic>
                  </p:oleObj>
                </mc:Fallback>
              </mc:AlternateContent>
            </a:graphicData>
          </a:graphic>
        </p:graphicFrame>
      </p:grpSp>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blinds(horizontal)">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blinds(horizontal)">
                                      <p:cBhvr>
                                        <p:cTn id="17" dur="500"/>
                                        <p:tgtEl>
                                          <p:spTgt spid="327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777"/>
                                        </p:tgtEl>
                                        <p:attrNameLst>
                                          <p:attrName>style.visibility</p:attrName>
                                        </p:attrNameLst>
                                      </p:cBhvr>
                                      <p:to>
                                        <p:strVal val="visible"/>
                                      </p:to>
                                    </p:set>
                                    <p:animEffect transition="in" filter="wipe(left)">
                                      <p:cBhvr>
                                        <p:cTn id="22"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00" name="AutoShape 8"/>
          <p:cNvSpPr/>
          <p:nvPr/>
        </p:nvSpPr>
        <p:spPr>
          <a:xfrm>
            <a:off x="755650" y="3509002"/>
            <a:ext cx="1148732" cy="513097"/>
          </a:xfrm>
          <a:prstGeom prst="wedgeRoundRectCallout">
            <a:avLst>
              <a:gd name="adj1" fmla="val 118611"/>
              <a:gd name="adj2" fmla="val 50333"/>
              <a:gd name="adj3" fmla="val 16667"/>
            </a:avLst>
          </a:prstGeom>
          <a:solidFill>
            <a:schemeClr val="bg1"/>
          </a:solidFill>
          <a:ln w="38100" cap="flat" cmpd="sng">
            <a:solidFill>
              <a:srgbClr val="99CC00"/>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latin typeface="Times New Roman" panose="02020603050405020304" pitchFamily="18" charset="0"/>
                <a:ea typeface="长城楷体" pitchFamily="49" charset="-122"/>
              </a:rPr>
              <a:t>饱和区</a:t>
            </a:r>
            <a:endParaRPr lang="zh-CN" altLang="en-US" sz="3200" b="1" dirty="0">
              <a:latin typeface="Times New Roman" panose="02020603050405020304" pitchFamily="18" charset="0"/>
              <a:ea typeface="长城楷体" pitchFamily="49" charset="-122"/>
            </a:endParaRPr>
          </a:p>
        </p:txBody>
      </p:sp>
      <p:sp>
        <p:nvSpPr>
          <p:cNvPr id="33801" name="AutoShape 9"/>
          <p:cNvSpPr/>
          <p:nvPr/>
        </p:nvSpPr>
        <p:spPr>
          <a:xfrm>
            <a:off x="4645025" y="1708777"/>
            <a:ext cx="1148732" cy="513097"/>
          </a:xfrm>
          <a:prstGeom prst="wedgeRoundRectCallout">
            <a:avLst>
              <a:gd name="adj1" fmla="val -84472"/>
              <a:gd name="adj2" fmla="val 233435"/>
              <a:gd name="adj3" fmla="val 16667"/>
            </a:avLst>
          </a:prstGeom>
          <a:solidFill>
            <a:schemeClr val="bg1"/>
          </a:solidFill>
          <a:ln w="38100" cap="flat" cmpd="sng">
            <a:solidFill>
              <a:srgbClr val="99CC00"/>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latin typeface="Times New Roman" panose="02020603050405020304" pitchFamily="18" charset="0"/>
                <a:ea typeface="长城楷体" pitchFamily="49" charset="-122"/>
              </a:rPr>
              <a:t>放大区</a:t>
            </a:r>
            <a:endParaRPr lang="zh-CN" altLang="en-US" sz="3200" b="1" dirty="0">
              <a:latin typeface="Times New Roman" panose="02020603050405020304" pitchFamily="18" charset="0"/>
              <a:ea typeface="长城楷体" pitchFamily="49" charset="-122"/>
            </a:endParaRPr>
          </a:p>
        </p:txBody>
      </p:sp>
      <p:sp>
        <p:nvSpPr>
          <p:cNvPr id="33802" name="AutoShape 10"/>
          <p:cNvSpPr/>
          <p:nvPr/>
        </p:nvSpPr>
        <p:spPr>
          <a:xfrm>
            <a:off x="2916238" y="5380665"/>
            <a:ext cx="1148732" cy="513097"/>
          </a:xfrm>
          <a:prstGeom prst="wedgeRoundRectCallout">
            <a:avLst>
              <a:gd name="adj1" fmla="val 104870"/>
              <a:gd name="adj2" fmla="val -134338"/>
              <a:gd name="adj3" fmla="val 16667"/>
            </a:avLst>
          </a:prstGeom>
          <a:solidFill>
            <a:schemeClr val="bg1"/>
          </a:solidFill>
          <a:ln w="38100" cap="flat" cmpd="sng">
            <a:solidFill>
              <a:srgbClr val="99CC00"/>
            </a:solidFill>
            <a:prstDash val="solid"/>
            <a:miter/>
            <a:headEnd type="none" w="sm" len="sm"/>
            <a:tailEnd type="none" w="sm" len="sm"/>
          </a:ln>
        </p:spPr>
        <p:txBody>
          <a:bodyPr wrap="none" lIns="90000" tIns="46800" rIns="90000" bIns="46800" anchor="ctr" anchorCtr="0">
            <a:spAutoFit/>
          </a:bodyPr>
          <a:p>
            <a:pPr eaLnBrk="0" hangingPunct="0">
              <a:spcBef>
                <a:spcPct val="50000"/>
              </a:spcBef>
            </a:pPr>
            <a:r>
              <a:rPr lang="zh-CN" altLang="en-US" sz="2400" b="1" dirty="0">
                <a:latin typeface="Times New Roman" panose="02020603050405020304" pitchFamily="18" charset="0"/>
                <a:ea typeface="长城楷体" pitchFamily="49" charset="-122"/>
              </a:rPr>
              <a:t>截止区</a:t>
            </a:r>
            <a:endParaRPr lang="zh-CN" altLang="en-US" sz="3200" b="1" dirty="0">
              <a:latin typeface="Times New Roman" panose="02020603050405020304" pitchFamily="18" charset="0"/>
              <a:ea typeface="长城楷体" pitchFamily="49" charset="-122"/>
            </a:endParaRPr>
          </a:p>
        </p:txBody>
      </p:sp>
      <p:grpSp>
        <p:nvGrpSpPr>
          <p:cNvPr id="90118" name="Group 26"/>
          <p:cNvGrpSpPr/>
          <p:nvPr/>
        </p:nvGrpSpPr>
        <p:grpSpPr>
          <a:xfrm>
            <a:off x="2535238" y="1628775"/>
            <a:ext cx="4953000" cy="3540125"/>
            <a:chOff x="2640" y="1434"/>
            <a:chExt cx="3120" cy="2230"/>
          </a:xfrm>
        </p:grpSpPr>
        <p:grpSp>
          <p:nvGrpSpPr>
            <p:cNvPr id="90119" name="Group 24"/>
            <p:cNvGrpSpPr/>
            <p:nvPr/>
          </p:nvGrpSpPr>
          <p:grpSpPr>
            <a:xfrm>
              <a:off x="2640" y="1434"/>
              <a:ext cx="3120" cy="2230"/>
              <a:chOff x="2640" y="1434"/>
              <a:chExt cx="3120" cy="2230"/>
            </a:xfrm>
          </p:grpSpPr>
          <p:pic>
            <p:nvPicPr>
              <p:cNvPr id="90120" name="Picture 7"/>
              <p:cNvPicPr>
                <a:picLocks noChangeAspect="1"/>
              </p:cNvPicPr>
              <p:nvPr/>
            </p:nvPicPr>
            <p:blipFill>
              <a:blip r:embed="rId1"/>
              <a:stretch>
                <a:fillRect/>
              </a:stretch>
            </p:blipFill>
            <p:spPr>
              <a:xfrm>
                <a:off x="2640" y="1434"/>
                <a:ext cx="3120" cy="2230"/>
              </a:xfrm>
              <a:prstGeom prst="rect">
                <a:avLst/>
              </a:prstGeom>
              <a:noFill/>
              <a:ln w="12700">
                <a:noFill/>
              </a:ln>
            </p:spPr>
          </p:pic>
          <p:sp>
            <p:nvSpPr>
              <p:cNvPr id="90121" name="Rectangle 23"/>
              <p:cNvSpPr/>
              <p:nvPr/>
            </p:nvSpPr>
            <p:spPr>
              <a:xfrm>
                <a:off x="5148" y="3430"/>
                <a:ext cx="227" cy="181"/>
              </a:xfrm>
              <a:prstGeom prst="rect">
                <a:avLst/>
              </a:prstGeom>
              <a:solidFill>
                <a:schemeClr val="bg1"/>
              </a:soli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grpSp>
        <p:graphicFrame>
          <p:nvGraphicFramePr>
            <p:cNvPr id="90122" name="Object 25"/>
            <p:cNvGraphicFramePr/>
            <p:nvPr/>
          </p:nvGraphicFramePr>
          <p:xfrm>
            <a:off x="5148" y="3339"/>
            <a:ext cx="317" cy="297"/>
          </p:xfrm>
          <a:graphic>
            <a:graphicData uri="http://schemas.openxmlformats.org/presentationml/2006/ole">
              <mc:AlternateContent xmlns:mc="http://schemas.openxmlformats.org/markup-compatibility/2006">
                <mc:Choice xmlns:v="urn:schemas-microsoft-com:vml" Requires="v">
                  <p:oleObj spid="_x0000_s3096" name="" r:id="rId2" imgW="205105" imgH="192405" progId="Equation.DSMT4">
                    <p:embed/>
                  </p:oleObj>
                </mc:Choice>
                <mc:Fallback>
                  <p:oleObj name="" r:id="rId2" imgW="205105" imgH="192405" progId="Equation.DSMT4">
                    <p:embed/>
                    <p:pic>
                      <p:nvPicPr>
                        <p:cNvPr id="0" name="图片 3095"/>
                        <p:cNvPicPr/>
                        <p:nvPr/>
                      </p:nvPicPr>
                      <p:blipFill>
                        <a:blip r:embed="rId3"/>
                        <a:stretch>
                          <a:fillRect/>
                        </a:stretch>
                      </p:blipFill>
                      <p:spPr>
                        <a:xfrm>
                          <a:off x="5148" y="3339"/>
                          <a:ext cx="317" cy="297"/>
                        </a:xfrm>
                        <a:prstGeom prst="rect">
                          <a:avLst/>
                        </a:prstGeom>
                        <a:noFill/>
                        <a:ln w="38100">
                          <a:noFill/>
                          <a:miter/>
                        </a:ln>
                      </p:spPr>
                    </p:pic>
                  </p:oleObj>
                </mc:Fallback>
              </mc:AlternateContent>
            </a:graphicData>
          </a:graphic>
        </p:graphicFrame>
      </p:grpSp>
      <p:sp>
        <p:nvSpPr>
          <p:cNvPr id="2"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cs typeface="黑体" panose="02010609060101010101" pitchFamily="2" charset="-122"/>
              </a:rPr>
              <a:t>1.3.3 BJT</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的特性曲线（</a:t>
            </a:r>
            <a:r>
              <a:rPr lang="zh-CN" altLang="en-US" sz="3200" b="1" dirty="0">
                <a:latin typeface="黑体" panose="02010609060101010101" pitchFamily="2" charset="-122"/>
                <a:ea typeface="黑体" panose="02010609060101010101" pitchFamily="2" charset="-122"/>
                <a:cs typeface="黑体" panose="02010609060101010101" pitchFamily="2" charset="-122"/>
              </a:rPr>
              <a:t>共发射极接法</a:t>
            </a:r>
            <a:r>
              <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32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3"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linds(horizontal)">
                                      <p:cBhvr>
                                        <p:cTn id="7" dur="5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strips(downLeft)">
                                      <p:cBhvr>
                                        <p:cTn id="12" dur="500"/>
                                        <p:tgtEl>
                                          <p:spTgt spid="338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blinds(horizontal)">
                                      <p:cBhvr>
                                        <p:cTn id="17" dur="5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ldLvl="0" animBg="1"/>
      <p:bldP spid="33801" grpId="0" bldLvl="0" animBg="1"/>
      <p:bldP spid="3380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ChangeArrowheads="1"/>
          </p:cNvSpPr>
          <p:nvPr>
            <p:ph type="title" hasCustomPrompt="1"/>
          </p:nvPr>
        </p:nvSpPr>
        <p:spPr>
          <a:xfrm>
            <a:off x="180975" y="188912"/>
            <a:ext cx="7248525" cy="857250"/>
          </a:xfrm>
        </p:spPr>
        <p:txBody>
          <a:bodyPr vert="horz" wrap="square" lIns="91440" tIns="45720" rIns="91440" bIns="45720" numCol="1" rtlCol="0" anchor="ctr" anchorCtr="0" compatLnSpc="1"/>
          <a:p>
            <a:pPr marL="0" indent="0" defTabSz="914400" eaLnBrk="1" fontAlgn="base" latinLnBrk="0" hangingPunct="1">
              <a:buNone/>
            </a:pPr>
            <a:r>
              <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rPr>
              <a:t>一、电子技术及其发展</a:t>
            </a:r>
            <a:endParaRPr lang="zh-CN" altLang="en-US" sz="4800" strike="noStrike" kern="1200" baseline="0" noProof="1"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cs typeface="+mj-cs"/>
            </a:endParaRPr>
          </a:p>
        </p:txBody>
      </p:sp>
      <p:sp>
        <p:nvSpPr>
          <p:cNvPr id="17412" name="Line 5"/>
          <p:cNvSpPr/>
          <p:nvPr/>
        </p:nvSpPr>
        <p:spPr>
          <a:xfrm>
            <a:off x="180975" y="1052513"/>
            <a:ext cx="6677025" cy="46037"/>
          </a:xfrm>
          <a:prstGeom prst="line">
            <a:avLst/>
          </a:prstGeom>
          <a:ln w="76200" cap="flat" cmpd="tri">
            <a:solidFill>
              <a:srgbClr val="FF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11268" name="标题 11267"/>
          <p:cNvSpPr/>
          <p:nvPr/>
        </p:nvSpPr>
        <p:spPr>
          <a:xfrm>
            <a:off x="430530" y="1121410"/>
            <a:ext cx="8229600" cy="765175"/>
          </a:xfrm>
          <a:prstGeom prst="rect">
            <a:avLst/>
          </a:prstGeom>
          <a:noFill/>
          <a:ln w="9525">
            <a:noFill/>
          </a:ln>
        </p:spPr>
        <p:txBody>
          <a:bodyPr vert="horz" wrap="square" anchor="ctr" anchorCtr="0"/>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a:lstStyle>
          <a:p>
            <a:pPr algn="l" eaLnBrk="0" hangingPunct="0"/>
            <a:r>
              <a:rPr lang="en-US" altLang="zh-CN" sz="2800">
                <a:solidFill>
                  <a:srgbClr val="000066"/>
                </a:solidFill>
                <a:latin typeface="黑体" panose="02010609060101010101" pitchFamily="2" charset="-122"/>
                <a:ea typeface="黑体" panose="02010609060101010101" pitchFamily="2" charset="-122"/>
              </a:rPr>
              <a:t>4</a:t>
            </a:r>
            <a:r>
              <a:rPr lang="zh-CN" altLang="en-US" sz="2800">
                <a:solidFill>
                  <a:srgbClr val="000066"/>
                </a:solidFill>
                <a:latin typeface="黑体" panose="02010609060101010101" pitchFamily="2" charset="-122"/>
                <a:ea typeface="黑体" panose="02010609060101010101" pitchFamily="2" charset="-122"/>
              </a:rPr>
              <a:t>．第四代电子器件</a:t>
            </a:r>
            <a:r>
              <a:rPr lang="en-US" altLang="zh-CN" sz="2800">
                <a:solidFill>
                  <a:srgbClr val="000066"/>
                </a:solidFill>
                <a:latin typeface="Times New Roman" panose="02020603050405020304" pitchFamily="18" charset="0"/>
                <a:ea typeface="黑体" panose="02010609060101010101" pitchFamily="2" charset="-122"/>
              </a:rPr>
              <a:t>——</a:t>
            </a:r>
            <a:r>
              <a:rPr lang="zh-CN" altLang="en-US" sz="2800">
                <a:solidFill>
                  <a:srgbClr val="000066"/>
                </a:solidFill>
                <a:latin typeface="黑体" panose="02010609060101010101" pitchFamily="2" charset="-122"/>
                <a:ea typeface="黑体" panose="02010609060101010101" pitchFamily="2" charset="-122"/>
              </a:rPr>
              <a:t>集成电路</a:t>
            </a:r>
            <a:r>
              <a:rPr lang="en-US" altLang="zh-CN" sz="2800">
                <a:solidFill>
                  <a:srgbClr val="000066"/>
                </a:solidFill>
                <a:latin typeface="黑体" panose="02010609060101010101" pitchFamily="2" charset="-122"/>
                <a:ea typeface="黑体" panose="02010609060101010101" pitchFamily="2" charset="-122"/>
              </a:rPr>
              <a:t>IC</a:t>
            </a:r>
            <a:endParaRPr lang="en-US" altLang="zh-CN" sz="2800">
              <a:solidFill>
                <a:srgbClr val="000066"/>
              </a:solidFill>
              <a:latin typeface="黑体" panose="02010609060101010101" pitchFamily="2" charset="-122"/>
              <a:ea typeface="黑体" panose="02010609060101010101" pitchFamily="2" charset="-122"/>
            </a:endParaRPr>
          </a:p>
        </p:txBody>
      </p:sp>
      <p:sp>
        <p:nvSpPr>
          <p:cNvPr id="7" name="文本框 6"/>
          <p:cNvSpPr txBox="1"/>
          <p:nvPr/>
        </p:nvSpPr>
        <p:spPr>
          <a:xfrm>
            <a:off x="611505" y="2131060"/>
            <a:ext cx="7856855" cy="1517015"/>
          </a:xfrm>
          <a:prstGeom prst="rect">
            <a:avLst/>
          </a:prstGeom>
          <a:noFill/>
        </p:spPr>
        <p:txBody>
          <a:bodyPr wrap="square" rtlCol="0" anchor="t">
            <a:spAutoFit/>
          </a:bodyPr>
          <a:p>
            <a:pPr>
              <a:lnSpc>
                <a:spcPct val="80000"/>
              </a:lnSpc>
              <a:buNone/>
            </a:pPr>
            <a:r>
              <a:rPr lang="en-US" altLang="zh-CN" sz="2400" b="1">
                <a:sym typeface="+mn-ea"/>
              </a:rPr>
              <a:t>       </a:t>
            </a:r>
            <a:r>
              <a:rPr lang="zh-CN" altLang="en-US" sz="2400" b="1">
                <a:sym typeface="+mn-ea"/>
              </a:rPr>
              <a:t>集成电路从小规模集成电路迅速发展到</a:t>
            </a:r>
            <a:r>
              <a:rPr lang="zh-CN" altLang="en-US" sz="2400" b="1">
                <a:solidFill>
                  <a:srgbClr val="FF0000"/>
                </a:solidFill>
                <a:sym typeface="+mn-ea"/>
              </a:rPr>
              <a:t>大规模集成</a:t>
            </a:r>
            <a:endParaRPr lang="zh-CN" altLang="en-US" sz="2400" b="1">
              <a:solidFill>
                <a:srgbClr val="FF0000"/>
              </a:solidFill>
              <a:sym typeface="+mn-ea"/>
            </a:endParaRPr>
          </a:p>
          <a:p>
            <a:pPr>
              <a:lnSpc>
                <a:spcPct val="80000"/>
              </a:lnSpc>
              <a:buNone/>
            </a:pPr>
            <a:endParaRPr lang="zh-CN" altLang="en-US" sz="2400" b="1">
              <a:solidFill>
                <a:srgbClr val="FF0000"/>
              </a:solidFill>
              <a:sym typeface="+mn-ea"/>
            </a:endParaRPr>
          </a:p>
          <a:p>
            <a:pPr>
              <a:lnSpc>
                <a:spcPct val="80000"/>
              </a:lnSpc>
              <a:buNone/>
            </a:pPr>
            <a:r>
              <a:rPr lang="zh-CN" altLang="en-US" sz="2400" b="1">
                <a:solidFill>
                  <a:srgbClr val="FF0000"/>
                </a:solidFill>
                <a:sym typeface="+mn-ea"/>
              </a:rPr>
              <a:t>电路</a:t>
            </a:r>
            <a:r>
              <a:rPr lang="zh-CN" altLang="en-US" sz="2400" b="1">
                <a:solidFill>
                  <a:schemeClr val="tx1">
                    <a:lumMod val="50000"/>
                  </a:schemeClr>
                </a:solidFill>
                <a:sym typeface="+mn-ea"/>
              </a:rPr>
              <a:t>（</a:t>
            </a:r>
            <a:r>
              <a:rPr lang="en-US" altLang="zh-CN" sz="2400" b="1">
                <a:solidFill>
                  <a:schemeClr val="tx1">
                    <a:lumMod val="50000"/>
                  </a:schemeClr>
                </a:solidFill>
                <a:sym typeface="+mn-ea"/>
              </a:rPr>
              <a:t>60</a:t>
            </a:r>
            <a:r>
              <a:rPr lang="zh-CN" altLang="en-US" sz="2400" b="1">
                <a:solidFill>
                  <a:schemeClr val="tx1">
                    <a:lumMod val="50000"/>
                  </a:schemeClr>
                </a:solidFill>
                <a:sym typeface="+mn-ea"/>
              </a:rPr>
              <a:t>年代末）</a:t>
            </a:r>
            <a:r>
              <a:rPr lang="zh-CN" altLang="en-US" sz="2400" b="1">
                <a:solidFill>
                  <a:srgbClr val="FF0000"/>
                </a:solidFill>
                <a:sym typeface="+mn-ea"/>
              </a:rPr>
              <a:t>和超大规模集成电路</a:t>
            </a:r>
            <a:r>
              <a:rPr lang="zh-CN" altLang="en-US" sz="2400" b="1">
                <a:solidFill>
                  <a:schemeClr val="tx1">
                    <a:lumMod val="50000"/>
                  </a:schemeClr>
                </a:solidFill>
                <a:sym typeface="+mn-ea"/>
              </a:rPr>
              <a:t>（</a:t>
            </a:r>
            <a:r>
              <a:rPr lang="en-US" altLang="zh-CN" sz="2400" b="1">
                <a:solidFill>
                  <a:schemeClr val="tx1">
                    <a:lumMod val="50000"/>
                  </a:schemeClr>
                </a:solidFill>
                <a:sym typeface="+mn-ea"/>
              </a:rPr>
              <a:t>70</a:t>
            </a:r>
            <a:r>
              <a:rPr lang="zh-CN" altLang="en-US" sz="2400" b="1">
                <a:solidFill>
                  <a:schemeClr val="tx1">
                    <a:lumMod val="50000"/>
                  </a:schemeClr>
                </a:solidFill>
                <a:sym typeface="+mn-ea"/>
              </a:rPr>
              <a:t>年代中期）。</a:t>
            </a:r>
            <a:endParaRPr lang="zh-CN" altLang="en-US" sz="2400" b="1">
              <a:solidFill>
                <a:srgbClr val="FF0000"/>
              </a:solidFill>
              <a:latin typeface="幼圆" panose="02010509060101010101" pitchFamily="49" charset="-122"/>
              <a:ea typeface="幼圆" panose="02010509060101010101" pitchFamily="49" charset="-122"/>
            </a:endParaRPr>
          </a:p>
          <a:p>
            <a:pPr>
              <a:lnSpc>
                <a:spcPct val="80000"/>
              </a:lnSpc>
              <a:buNone/>
            </a:pPr>
            <a:endParaRPr lang="zh-CN" altLang="en-US" sz="2400" b="1">
              <a:latin typeface="幼圆" panose="02010509060101010101" pitchFamily="49" charset="-122"/>
              <a:ea typeface="幼圆" panose="02010509060101010101" pitchFamily="49" charset="-122"/>
              <a:sym typeface="+mn-ea"/>
            </a:endParaRPr>
          </a:p>
          <a:p>
            <a:pPr>
              <a:lnSpc>
                <a:spcPct val="80000"/>
              </a:lnSpc>
              <a:buNone/>
            </a:pPr>
            <a:endParaRPr lang="zh-CN" altLang="en-US" sz="2000" dirty="0" smtClean="0">
              <a:latin typeface="Arial" panose="020B0604020202020204" pitchFamily="34" charset="0"/>
              <a:ea typeface="微软雅黑" panose="020B0503020204020204" charset="-122"/>
            </a:endParaRPr>
          </a:p>
        </p:txBody>
      </p:sp>
      <p:graphicFrame>
        <p:nvGraphicFramePr>
          <p:cNvPr id="2" name="对象 1"/>
          <p:cNvGraphicFramePr>
            <a:graphicFrameLocks noChangeAspect="1"/>
          </p:cNvGraphicFramePr>
          <p:nvPr/>
        </p:nvGraphicFramePr>
        <p:xfrm>
          <a:off x="1475740" y="3716655"/>
          <a:ext cx="5650865" cy="2026920"/>
        </p:xfrm>
        <a:graphic>
          <a:graphicData uri="http://schemas.openxmlformats.org/presentationml/2006/ole">
            <mc:AlternateContent xmlns:mc="http://schemas.openxmlformats.org/markup-compatibility/2006">
              <mc:Choice xmlns:v="urn:schemas-microsoft-com:vml" Requires="v">
                <p:oleObj spid="_x0000_s3" name="" r:id="rId1" imgW="3505200" imgH="1257300" progId="Word.Document.8">
                  <p:embed/>
                </p:oleObj>
              </mc:Choice>
              <mc:Fallback>
                <p:oleObj name="" r:id="rId1" imgW="3505200" imgH="1257300" progId="Word.Document.8">
                  <p:embed/>
                  <p:pic>
                    <p:nvPicPr>
                      <p:cNvPr id="0" name="图片 3075"/>
                      <p:cNvPicPr/>
                      <p:nvPr/>
                    </p:nvPicPr>
                    <p:blipFill>
                      <a:blip r:embed="rId2">
                        <a:lum bright="-20001"/>
                      </a:blip>
                      <a:stretch>
                        <a:fillRect/>
                      </a:stretch>
                    </p:blipFill>
                    <p:spPr>
                      <a:xfrm>
                        <a:off x="1475740" y="3716655"/>
                        <a:ext cx="5650865" cy="2026920"/>
                      </a:xfrm>
                      <a:prstGeom prst="rect">
                        <a:avLst/>
                      </a:prstGeom>
                      <a:noFill/>
                      <a:ln w="38100">
                        <a:noFill/>
                        <a:miter/>
                      </a:ln>
                    </p:spPr>
                  </p:pic>
                </p:oleObj>
              </mc:Fallback>
            </mc:AlternateContent>
          </a:graphicData>
        </a:graphic>
      </p:graphicFrame>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9573" name="Object 5"/>
          <p:cNvGraphicFramePr/>
          <p:nvPr/>
        </p:nvGraphicFramePr>
        <p:xfrm>
          <a:off x="1600200" y="1557338"/>
          <a:ext cx="6705600" cy="2651125"/>
        </p:xfrm>
        <a:graphic>
          <a:graphicData uri="http://schemas.openxmlformats.org/presentationml/2006/ole">
            <mc:AlternateContent xmlns:mc="http://schemas.openxmlformats.org/markup-compatibility/2006">
              <mc:Choice xmlns:v="urn:schemas-microsoft-com:vml" Requires="v">
                <p:oleObj spid="_x0000_s3097" name="" r:id="rId1" imgW="2805430" imgH="1115060" progId="Paint.Picture">
                  <p:embed/>
                </p:oleObj>
              </mc:Choice>
              <mc:Fallback>
                <p:oleObj name="" r:id="rId1" imgW="2805430" imgH="1115060" progId="Paint.Picture">
                  <p:embed/>
                  <p:pic>
                    <p:nvPicPr>
                      <p:cNvPr id="0" name="图片 3096"/>
                      <p:cNvPicPr/>
                      <p:nvPr/>
                    </p:nvPicPr>
                    <p:blipFill>
                      <a:blip r:embed="rId2"/>
                      <a:stretch>
                        <a:fillRect/>
                      </a:stretch>
                    </p:blipFill>
                    <p:spPr>
                      <a:xfrm>
                        <a:off x="1600200" y="1557338"/>
                        <a:ext cx="6705600" cy="2651125"/>
                      </a:xfrm>
                      <a:prstGeom prst="rect">
                        <a:avLst/>
                      </a:prstGeom>
                      <a:noFill/>
                      <a:ln w="38100">
                        <a:noFill/>
                        <a:miter/>
                      </a:ln>
                    </p:spPr>
                  </p:pic>
                </p:oleObj>
              </mc:Fallback>
            </mc:AlternateContent>
          </a:graphicData>
        </a:graphic>
      </p:graphicFrame>
      <p:grpSp>
        <p:nvGrpSpPr>
          <p:cNvPr id="2" name="Group 6"/>
          <p:cNvGrpSpPr/>
          <p:nvPr/>
        </p:nvGrpSpPr>
        <p:grpSpPr>
          <a:xfrm>
            <a:off x="1143000" y="4071938"/>
            <a:ext cx="1066800" cy="533400"/>
            <a:chOff x="720" y="3648"/>
            <a:chExt cx="672" cy="336"/>
          </a:xfrm>
        </p:grpSpPr>
        <p:sp>
          <p:nvSpPr>
            <p:cNvPr id="91139" name="AutoShape 7"/>
            <p:cNvSpPr/>
            <p:nvPr/>
          </p:nvSpPr>
          <p:spPr>
            <a:xfrm>
              <a:off x="720" y="3648"/>
              <a:ext cx="672" cy="336"/>
            </a:xfrm>
            <a:prstGeom prst="wedgeRoundRectCallout">
              <a:avLst>
                <a:gd name="adj1" fmla="val 88097"/>
                <a:gd name="adj2" fmla="val -248514"/>
                <a:gd name="adj3" fmla="val 16667"/>
              </a:avLst>
            </a:prstGeom>
            <a:solidFill>
              <a:schemeClr val="folHlink"/>
            </a:solidFill>
            <a:ln w="12700" cap="sq" cmpd="sng">
              <a:solidFill>
                <a:schemeClr val="tx1"/>
              </a:solidFill>
              <a:prstDash val="solid"/>
              <a:miter/>
              <a:headEnd type="none" w="sm" len="sm"/>
              <a:tailEnd type="none" w="sm" len="sm"/>
            </a:ln>
          </p:spPr>
          <p:txBody>
            <a:bodyPr wrap="none" anchor="ctr" anchorCtr="0"/>
            <a:p>
              <a:endParaRPr lang="zh-CN" altLang="zh-CN" sz="2400" dirty="0">
                <a:latin typeface="Times New Roman" panose="02020603050405020304" pitchFamily="18" charset="0"/>
                <a:ea typeface="宋体" panose="02010600030101010101" pitchFamily="2" charset="-122"/>
              </a:endParaRPr>
            </a:p>
          </p:txBody>
        </p:sp>
        <p:sp>
          <p:nvSpPr>
            <p:cNvPr id="91140" name="Text Box 8"/>
            <p:cNvSpPr txBox="1"/>
            <p:nvPr/>
          </p:nvSpPr>
          <p:spPr>
            <a:xfrm>
              <a:off x="768" y="3648"/>
              <a:ext cx="624" cy="288"/>
            </a:xfrm>
            <a:prstGeom prst="rect">
              <a:avLst/>
            </a:prstGeom>
            <a:noFill/>
            <a:ln w="12700">
              <a:noFill/>
            </a:ln>
          </p:spPr>
          <p:txBody>
            <a:bodyPr anchor="t" anchorCtr="0">
              <a:spAutoFit/>
            </a:bodyPr>
            <a:p>
              <a:pPr>
                <a:spcBef>
                  <a:spcPct val="50000"/>
                </a:spcBef>
              </a:pPr>
              <a:r>
                <a:rPr lang="en-US" altLang="zh-CN" sz="2400" dirty="0">
                  <a:solidFill>
                    <a:srgbClr val="0000FF"/>
                  </a:solidFill>
                  <a:latin typeface="Times New Roman" panose="02020603050405020304" pitchFamily="18" charset="0"/>
                  <a:ea typeface="宋体" panose="02010600030101010101" pitchFamily="2" charset="-122"/>
                </a:rPr>
                <a:t> </a:t>
              </a:r>
              <a:r>
                <a:rPr lang="zh-CN" altLang="en-US" sz="2400" b="1" dirty="0">
                  <a:solidFill>
                    <a:srgbClr val="0000FF"/>
                  </a:solidFill>
                  <a:latin typeface="Times New Roman" panose="02020603050405020304" pitchFamily="18" charset="0"/>
                  <a:ea typeface="宋体" panose="02010600030101010101" pitchFamily="2" charset="-122"/>
                </a:rPr>
                <a:t>放大</a:t>
              </a:r>
              <a:endParaRPr lang="zh-CN" altLang="en-US" sz="2400" b="1" dirty="0">
                <a:solidFill>
                  <a:srgbClr val="0000FF"/>
                </a:solidFill>
                <a:latin typeface="Times New Roman" panose="02020603050405020304" pitchFamily="18" charset="0"/>
                <a:ea typeface="宋体" panose="02010600030101010101" pitchFamily="2" charset="-122"/>
              </a:endParaRPr>
            </a:p>
          </p:txBody>
        </p:sp>
      </p:grpSp>
      <p:grpSp>
        <p:nvGrpSpPr>
          <p:cNvPr id="3" name="Group 9"/>
          <p:cNvGrpSpPr/>
          <p:nvPr/>
        </p:nvGrpSpPr>
        <p:grpSpPr>
          <a:xfrm>
            <a:off x="3200400" y="4071938"/>
            <a:ext cx="1066800" cy="533400"/>
            <a:chOff x="2016" y="3744"/>
            <a:chExt cx="672" cy="336"/>
          </a:xfrm>
        </p:grpSpPr>
        <p:sp>
          <p:nvSpPr>
            <p:cNvPr id="91142" name="AutoShape 10"/>
            <p:cNvSpPr/>
            <p:nvPr/>
          </p:nvSpPr>
          <p:spPr>
            <a:xfrm>
              <a:off x="2016" y="3744"/>
              <a:ext cx="672" cy="336"/>
            </a:xfrm>
            <a:prstGeom prst="wedgeRoundRectCallout">
              <a:avLst>
                <a:gd name="adj1" fmla="val 88097"/>
                <a:gd name="adj2" fmla="val -248514"/>
                <a:gd name="adj3" fmla="val 16667"/>
              </a:avLst>
            </a:prstGeom>
            <a:solidFill>
              <a:schemeClr val="folHlink"/>
            </a:solidFill>
            <a:ln w="12700" cap="sq" cmpd="sng">
              <a:solidFill>
                <a:schemeClr val="tx1"/>
              </a:solidFill>
              <a:prstDash val="solid"/>
              <a:miter/>
              <a:headEnd type="none" w="sm" len="sm"/>
              <a:tailEnd type="none" w="sm" len="sm"/>
            </a:ln>
          </p:spPr>
          <p:txBody>
            <a:bodyPr wrap="none" anchor="ctr" anchorCtr="0"/>
            <a:p>
              <a:endParaRPr lang="zh-CN" altLang="zh-CN" sz="2400" dirty="0">
                <a:latin typeface="Times New Roman" panose="02020603050405020304" pitchFamily="18" charset="0"/>
                <a:ea typeface="宋体" panose="02010600030101010101" pitchFamily="2" charset="-122"/>
              </a:endParaRPr>
            </a:p>
          </p:txBody>
        </p:sp>
        <p:sp>
          <p:nvSpPr>
            <p:cNvPr id="91143" name="Text Box 11"/>
            <p:cNvSpPr txBox="1"/>
            <p:nvPr/>
          </p:nvSpPr>
          <p:spPr>
            <a:xfrm>
              <a:off x="2102" y="3744"/>
              <a:ext cx="500" cy="288"/>
            </a:xfrm>
            <a:prstGeom prst="rect">
              <a:avLst/>
            </a:prstGeom>
            <a:noFill/>
            <a:ln w="12700">
              <a:noFill/>
            </a:ln>
          </p:spPr>
          <p:txBody>
            <a:bodyPr wrap="none" anchor="t" anchorCtr="0">
              <a:spAutoFit/>
            </a:bodyPr>
            <a:p>
              <a:r>
                <a:rPr lang="zh-CN" altLang="en-US" sz="2400" b="1" dirty="0">
                  <a:solidFill>
                    <a:srgbClr val="0000FF"/>
                  </a:solidFill>
                  <a:latin typeface="Times New Roman" panose="02020603050405020304" pitchFamily="18" charset="0"/>
                  <a:ea typeface="宋体" panose="02010600030101010101" pitchFamily="2" charset="-122"/>
                </a:rPr>
                <a:t>截止</a:t>
              </a:r>
              <a:endParaRPr lang="zh-CN" altLang="en-US" sz="2400" b="1" dirty="0">
                <a:solidFill>
                  <a:srgbClr val="0000FF"/>
                </a:solidFill>
                <a:latin typeface="Times New Roman" panose="02020603050405020304" pitchFamily="18" charset="0"/>
                <a:ea typeface="宋体" panose="02010600030101010101" pitchFamily="2" charset="-122"/>
              </a:endParaRPr>
            </a:p>
          </p:txBody>
        </p:sp>
      </p:grpSp>
      <p:grpSp>
        <p:nvGrpSpPr>
          <p:cNvPr id="4" name="Group 12"/>
          <p:cNvGrpSpPr/>
          <p:nvPr/>
        </p:nvGrpSpPr>
        <p:grpSpPr>
          <a:xfrm>
            <a:off x="5638800" y="4071938"/>
            <a:ext cx="1066800" cy="533400"/>
            <a:chOff x="3648" y="3696"/>
            <a:chExt cx="672" cy="336"/>
          </a:xfrm>
        </p:grpSpPr>
        <p:sp>
          <p:nvSpPr>
            <p:cNvPr id="91145" name="AutoShape 13"/>
            <p:cNvSpPr/>
            <p:nvPr/>
          </p:nvSpPr>
          <p:spPr>
            <a:xfrm>
              <a:off x="3648" y="3696"/>
              <a:ext cx="672" cy="336"/>
            </a:xfrm>
            <a:prstGeom prst="wedgeRoundRectCallout">
              <a:avLst>
                <a:gd name="adj1" fmla="val 88097"/>
                <a:gd name="adj2" fmla="val -248514"/>
                <a:gd name="adj3" fmla="val 16667"/>
              </a:avLst>
            </a:prstGeom>
            <a:solidFill>
              <a:schemeClr val="folHlink"/>
            </a:solidFill>
            <a:ln w="12700" cap="sq" cmpd="sng">
              <a:solidFill>
                <a:schemeClr val="tx1"/>
              </a:solidFill>
              <a:prstDash val="solid"/>
              <a:miter/>
              <a:headEnd type="none" w="sm" len="sm"/>
              <a:tailEnd type="none" w="sm" len="sm"/>
            </a:ln>
          </p:spPr>
          <p:txBody>
            <a:bodyPr wrap="none" anchor="ctr" anchorCtr="0"/>
            <a:p>
              <a:endParaRPr lang="zh-CN" altLang="zh-CN" sz="2400" dirty="0">
                <a:latin typeface="Times New Roman" panose="02020603050405020304" pitchFamily="18" charset="0"/>
                <a:ea typeface="宋体" panose="02010600030101010101" pitchFamily="2" charset="-122"/>
              </a:endParaRPr>
            </a:p>
          </p:txBody>
        </p:sp>
        <p:sp>
          <p:nvSpPr>
            <p:cNvPr id="91146" name="Text Box 14"/>
            <p:cNvSpPr txBox="1"/>
            <p:nvPr/>
          </p:nvSpPr>
          <p:spPr>
            <a:xfrm>
              <a:off x="3724" y="3696"/>
              <a:ext cx="500" cy="288"/>
            </a:xfrm>
            <a:prstGeom prst="rect">
              <a:avLst/>
            </a:prstGeom>
            <a:noFill/>
            <a:ln w="12700">
              <a:noFill/>
            </a:ln>
          </p:spPr>
          <p:txBody>
            <a:bodyPr wrap="none" anchor="t" anchorCtr="0">
              <a:spAutoFit/>
            </a:bodyPr>
            <a:p>
              <a:r>
                <a:rPr lang="zh-CN" altLang="en-US" sz="2400" b="1" dirty="0">
                  <a:solidFill>
                    <a:srgbClr val="0000FF"/>
                  </a:solidFill>
                  <a:latin typeface="Times New Roman" panose="02020603050405020304" pitchFamily="18" charset="0"/>
                  <a:ea typeface="宋体" panose="02010600030101010101" pitchFamily="2" charset="-122"/>
                </a:rPr>
                <a:t>饱和</a:t>
              </a:r>
              <a:endParaRPr lang="zh-CN" altLang="en-US" sz="2400" b="1" dirty="0">
                <a:solidFill>
                  <a:srgbClr val="0000FF"/>
                </a:solidFill>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000000"/>
                                          </p:val>
                                        </p:tav>
                                        <p:tav tm="100000">
                                          <p:val>
                                            <p:strVal val="#ppt_w"/>
                                          </p:val>
                                        </p:tav>
                                      </p:tavLst>
                                    </p:anim>
                                    <p:anim calcmode="lin" valueType="num">
                                      <p:cBhvr>
                                        <p:cTn id="8" dur="500" fill="hold"/>
                                        <p:tgtEl>
                                          <p:spTgt spid="109573"/>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Rectangle 3"/>
          <p:cNvSpPr>
            <a:spLocks noGrp="1"/>
          </p:cNvSpPr>
          <p:nvPr>
            <p:ph idx="1"/>
          </p:nvPr>
        </p:nvSpPr>
        <p:spPr>
          <a:xfrm>
            <a:off x="468630" y="1268730"/>
            <a:ext cx="5659755" cy="609600"/>
          </a:xfrm>
        </p:spPr>
        <p:txBody>
          <a:bodyPr wrap="square" lIns="91440" tIns="45720" rIns="91440" bIns="45720" anchor="t" anchorCtr="0"/>
          <a:p>
            <a:pPr eaLnBrk="1" hangingPunct="1">
              <a:lnSpc>
                <a:spcPct val="90000"/>
              </a:lnSpc>
              <a:buSzPct val="60000"/>
              <a:buFont typeface="Wingdings" panose="05000000000000000000" pitchFamily="2" charset="2"/>
            </a:pPr>
            <a:r>
              <a:rPr lang="en-US" altLang="zh-CN" sz="2800" b="1" kern="1200" dirty="0">
                <a:solidFill>
                  <a:schemeClr val="tx1">
                    <a:lumMod val="50000"/>
                  </a:schemeClr>
                </a:solidFill>
                <a:latin typeface="黑体" panose="02010609060101010101" pitchFamily="2" charset="-122"/>
                <a:cs typeface="黑体" panose="02010609060101010101" pitchFamily="2" charset="-122"/>
              </a:rPr>
              <a:t>1.</a:t>
            </a:r>
            <a:r>
              <a:rPr lang="zh-CN" altLang="en-US" sz="2800" b="1" kern="1200" dirty="0">
                <a:solidFill>
                  <a:schemeClr val="tx1">
                    <a:lumMod val="50000"/>
                  </a:schemeClr>
                </a:solidFill>
                <a:latin typeface="黑体" panose="02010609060101010101" pitchFamily="2" charset="-122"/>
                <a:cs typeface="黑体" panose="02010609060101010101" pitchFamily="2" charset="-122"/>
              </a:rPr>
              <a:t>电流放大系数（直流和交流）</a:t>
            </a:r>
            <a:endParaRPr lang="zh-CN" altLang="en-US" sz="2800" b="1" kern="1200" dirty="0">
              <a:solidFill>
                <a:schemeClr val="tx1">
                  <a:lumMod val="50000"/>
                </a:schemeClr>
              </a:solidFill>
              <a:latin typeface="黑体" panose="02010609060101010101" pitchFamily="2" charset="-122"/>
              <a:cs typeface="黑体" panose="02010609060101010101" pitchFamily="2" charset="-122"/>
            </a:endParaRPr>
          </a:p>
        </p:txBody>
      </p:sp>
      <p:graphicFrame>
        <p:nvGraphicFramePr>
          <p:cNvPr id="34821" name="Object 5"/>
          <p:cNvGraphicFramePr/>
          <p:nvPr/>
        </p:nvGraphicFramePr>
        <p:xfrm>
          <a:off x="904875" y="2339975"/>
          <a:ext cx="990600" cy="892175"/>
        </p:xfrm>
        <a:graphic>
          <a:graphicData uri="http://schemas.openxmlformats.org/presentationml/2006/ole">
            <mc:AlternateContent xmlns:mc="http://schemas.openxmlformats.org/markup-compatibility/2006">
              <mc:Choice xmlns:v="urn:schemas-microsoft-com:vml" Requires="v">
                <p:oleObj spid="_x0000_s3099" name="" r:id="rId1" imgW="496570" imgH="445770" progId="Equation.3">
                  <p:embed/>
                </p:oleObj>
              </mc:Choice>
              <mc:Fallback>
                <p:oleObj name="" r:id="rId1" imgW="496570" imgH="445770" progId="Equation.3">
                  <p:embed/>
                  <p:pic>
                    <p:nvPicPr>
                      <p:cNvPr id="0" name="图片 3098"/>
                      <p:cNvPicPr/>
                      <p:nvPr/>
                    </p:nvPicPr>
                    <p:blipFill>
                      <a:blip r:embed="rId2"/>
                      <a:stretch>
                        <a:fillRect/>
                      </a:stretch>
                    </p:blipFill>
                    <p:spPr>
                      <a:xfrm>
                        <a:off x="904875" y="2339975"/>
                        <a:ext cx="990600" cy="892175"/>
                      </a:xfrm>
                      <a:prstGeom prst="rect">
                        <a:avLst/>
                      </a:prstGeom>
                      <a:noFill/>
                      <a:ln w="38100">
                        <a:noFill/>
                        <a:miter/>
                      </a:ln>
                    </p:spPr>
                  </p:pic>
                </p:oleObj>
              </mc:Fallback>
            </mc:AlternateContent>
          </a:graphicData>
        </a:graphic>
      </p:graphicFrame>
      <p:graphicFrame>
        <p:nvGraphicFramePr>
          <p:cNvPr id="34822" name="Object 6"/>
          <p:cNvGraphicFramePr/>
          <p:nvPr/>
        </p:nvGraphicFramePr>
        <p:xfrm>
          <a:off x="2124075" y="2349500"/>
          <a:ext cx="1066800" cy="869950"/>
        </p:xfrm>
        <a:graphic>
          <a:graphicData uri="http://schemas.openxmlformats.org/presentationml/2006/ole">
            <mc:AlternateContent xmlns:mc="http://schemas.openxmlformats.org/markup-compatibility/2006">
              <mc:Choice xmlns:v="urn:schemas-microsoft-com:vml" Requires="v">
                <p:oleObj spid="_x0000_s3098" name="" r:id="rId3" imgW="547370" imgH="445770" progId="Equation.3">
                  <p:embed/>
                </p:oleObj>
              </mc:Choice>
              <mc:Fallback>
                <p:oleObj name="" r:id="rId3" imgW="547370" imgH="445770" progId="Equation.3">
                  <p:embed/>
                  <p:pic>
                    <p:nvPicPr>
                      <p:cNvPr id="0" name="图片 3097"/>
                      <p:cNvPicPr/>
                      <p:nvPr/>
                    </p:nvPicPr>
                    <p:blipFill>
                      <a:blip r:embed="rId4"/>
                      <a:stretch>
                        <a:fillRect/>
                      </a:stretch>
                    </p:blipFill>
                    <p:spPr>
                      <a:xfrm>
                        <a:off x="2124075" y="2349500"/>
                        <a:ext cx="1066800" cy="869950"/>
                      </a:xfrm>
                      <a:prstGeom prst="rect">
                        <a:avLst/>
                      </a:prstGeom>
                      <a:noFill/>
                      <a:ln w="38100">
                        <a:noFill/>
                        <a:miter/>
                      </a:ln>
                    </p:spPr>
                  </p:pic>
                </p:oleObj>
              </mc:Fallback>
            </mc:AlternateContent>
          </a:graphicData>
        </a:graphic>
      </p:graphicFrame>
      <p:grpSp>
        <p:nvGrpSpPr>
          <p:cNvPr id="2" name="Group 9"/>
          <p:cNvGrpSpPr/>
          <p:nvPr/>
        </p:nvGrpSpPr>
        <p:grpSpPr>
          <a:xfrm>
            <a:off x="3860800" y="1800225"/>
            <a:ext cx="5283200" cy="3057525"/>
            <a:chOff x="2389" y="727"/>
            <a:chExt cx="3199" cy="1917"/>
          </a:xfrm>
        </p:grpSpPr>
        <p:sp>
          <p:nvSpPr>
            <p:cNvPr id="92166" name="Line 10"/>
            <p:cNvSpPr/>
            <p:nvPr/>
          </p:nvSpPr>
          <p:spPr>
            <a:xfrm flipH="1">
              <a:off x="4949" y="2525"/>
              <a:ext cx="68" cy="1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67" name="Line 11"/>
            <p:cNvSpPr/>
            <p:nvPr/>
          </p:nvSpPr>
          <p:spPr>
            <a:xfrm>
              <a:off x="4949" y="2514"/>
              <a:ext cx="68" cy="1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68" name="Line 12"/>
            <p:cNvSpPr/>
            <p:nvPr/>
          </p:nvSpPr>
          <p:spPr>
            <a:xfrm flipV="1">
              <a:off x="4949" y="2514"/>
              <a:ext cx="1" cy="22"/>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69" name="Line 13"/>
            <p:cNvSpPr/>
            <p:nvPr/>
          </p:nvSpPr>
          <p:spPr>
            <a:xfrm>
              <a:off x="4949" y="2514"/>
              <a:ext cx="1"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0" name="Line 14"/>
            <p:cNvSpPr/>
            <p:nvPr/>
          </p:nvSpPr>
          <p:spPr>
            <a:xfrm>
              <a:off x="5017" y="2525"/>
              <a:ext cx="1"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1" name="Line 15"/>
            <p:cNvSpPr/>
            <p:nvPr/>
          </p:nvSpPr>
          <p:spPr>
            <a:xfrm>
              <a:off x="4949" y="2525"/>
              <a:ext cx="68"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2" name="Line 16"/>
            <p:cNvSpPr/>
            <p:nvPr/>
          </p:nvSpPr>
          <p:spPr>
            <a:xfrm>
              <a:off x="4949" y="2536"/>
              <a:ext cx="1"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3" name="Line 17"/>
            <p:cNvSpPr/>
            <p:nvPr/>
          </p:nvSpPr>
          <p:spPr>
            <a:xfrm>
              <a:off x="4836" y="2525"/>
              <a:ext cx="113"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4" name="Line 18"/>
            <p:cNvSpPr/>
            <p:nvPr/>
          </p:nvSpPr>
          <p:spPr>
            <a:xfrm flipH="1">
              <a:off x="2779" y="749"/>
              <a:ext cx="11" cy="66"/>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5" name="Line 19"/>
            <p:cNvSpPr/>
            <p:nvPr/>
          </p:nvSpPr>
          <p:spPr>
            <a:xfrm flipH="1" flipV="1">
              <a:off x="2790" y="749"/>
              <a:ext cx="11" cy="66"/>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6" name="Line 20"/>
            <p:cNvSpPr/>
            <p:nvPr/>
          </p:nvSpPr>
          <p:spPr>
            <a:xfrm>
              <a:off x="2779" y="815"/>
              <a:ext cx="22"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7" name="Line 21"/>
            <p:cNvSpPr/>
            <p:nvPr/>
          </p:nvSpPr>
          <p:spPr>
            <a:xfrm>
              <a:off x="2801" y="815"/>
              <a:ext cx="1"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8" name="Line 22"/>
            <p:cNvSpPr/>
            <p:nvPr/>
          </p:nvSpPr>
          <p:spPr>
            <a:xfrm>
              <a:off x="2790" y="749"/>
              <a:ext cx="1"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79" name="Line 23"/>
            <p:cNvSpPr/>
            <p:nvPr/>
          </p:nvSpPr>
          <p:spPr>
            <a:xfrm flipV="1">
              <a:off x="2790" y="749"/>
              <a:ext cx="1" cy="66"/>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80" name="Line 24"/>
            <p:cNvSpPr/>
            <p:nvPr/>
          </p:nvSpPr>
          <p:spPr>
            <a:xfrm>
              <a:off x="2779" y="815"/>
              <a:ext cx="1" cy="1"/>
            </a:xfrm>
            <a:prstGeom prst="line">
              <a:avLst/>
            </a:prstGeom>
            <a:ln w="17463" cap="flat" cmpd="sng">
              <a:solidFill>
                <a:srgbClr val="00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81" name="Line 25"/>
            <p:cNvSpPr/>
            <p:nvPr/>
          </p:nvSpPr>
          <p:spPr>
            <a:xfrm flipV="1">
              <a:off x="2790" y="815"/>
              <a:ext cx="1" cy="109"/>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82" name="Arc 26"/>
            <p:cNvSpPr/>
            <p:nvPr/>
          </p:nvSpPr>
          <p:spPr>
            <a:xfrm>
              <a:off x="2899" y="1324"/>
              <a:ext cx="157" cy="154"/>
            </a:xfrm>
            <a:custGeom>
              <a:avLst/>
              <a:gdLst/>
              <a:ahLst/>
              <a:cxnLst>
                <a:cxn ang="0">
                  <a:pos x="0" y="0"/>
                </a:cxn>
                <a:cxn ang="0">
                  <a:pos x="0" y="0"/>
                </a:cxn>
                <a:cxn ang="0">
                  <a:pos x="0" y="0"/>
                </a:cxn>
              </a:cxnLst>
              <a:pathLst>
                <a:path w="20642" h="20895" fill="none">
                  <a:moveTo>
                    <a:pt x="-1" y="14533"/>
                  </a:moveTo>
                  <a:cubicBezTo>
                    <a:pt x="2200" y="7391"/>
                    <a:pt x="7937" y="1894"/>
                    <a:pt x="15167" y="0"/>
                  </a:cubicBezTo>
                </a:path>
                <a:path w="20642" h="20895" stroke="0">
                  <a:moveTo>
                    <a:pt x="-1" y="14533"/>
                  </a:moveTo>
                  <a:cubicBezTo>
                    <a:pt x="2200" y="7391"/>
                    <a:pt x="7937" y="1894"/>
                    <a:pt x="15167" y="0"/>
                  </a:cubicBezTo>
                  <a:lnTo>
                    <a:pt x="20642" y="20895"/>
                  </a:lnTo>
                  <a:close/>
                </a:path>
              </a:pathLst>
            </a:custGeom>
            <a:noFill/>
            <a:ln w="17463" cap="flat" cmpd="sng">
              <a:solidFill>
                <a:srgbClr val="0000FF"/>
              </a:solidFill>
              <a:prstDash val="solid"/>
              <a:round/>
              <a:headEnd type="none" w="med" len="med"/>
              <a:tailEnd type="none" w="med" len="med"/>
            </a:ln>
          </p:spPr>
          <p:txBody>
            <a:bodyPr/>
            <a:p>
              <a:endParaRPr lang="zh-CN" altLang="en-US"/>
            </a:p>
          </p:txBody>
        </p:sp>
        <p:sp>
          <p:nvSpPr>
            <p:cNvPr id="92183" name="Arc 27"/>
            <p:cNvSpPr/>
            <p:nvPr/>
          </p:nvSpPr>
          <p:spPr>
            <a:xfrm>
              <a:off x="2926" y="1072"/>
              <a:ext cx="164" cy="154"/>
            </a:xfrm>
            <a:custGeom>
              <a:avLst/>
              <a:gdLst/>
              <a:ahLst/>
              <a:cxnLst>
                <a:cxn ang="0">
                  <a:pos x="0" y="0"/>
                </a:cxn>
                <a:cxn ang="0">
                  <a:pos x="0" y="0"/>
                </a:cxn>
                <a:cxn ang="0">
                  <a:pos x="0" y="0"/>
                </a:cxn>
              </a:cxnLst>
              <a:pathLst>
                <a:path w="21585" h="20895" fill="none">
                  <a:moveTo>
                    <a:pt x="0" y="20080"/>
                  </a:moveTo>
                  <a:cubicBezTo>
                    <a:pt x="359" y="10568"/>
                    <a:pt x="6902" y="2412"/>
                    <a:pt x="16110" y="0"/>
                  </a:cubicBezTo>
                </a:path>
                <a:path w="21585" h="20895" stroke="0">
                  <a:moveTo>
                    <a:pt x="0" y="20080"/>
                  </a:moveTo>
                  <a:cubicBezTo>
                    <a:pt x="359" y="10568"/>
                    <a:pt x="6902" y="2412"/>
                    <a:pt x="16110" y="0"/>
                  </a:cubicBezTo>
                  <a:lnTo>
                    <a:pt x="21585" y="20895"/>
                  </a:lnTo>
                  <a:close/>
                </a:path>
              </a:pathLst>
            </a:custGeom>
            <a:noFill/>
            <a:ln w="17463" cap="flat" cmpd="sng">
              <a:solidFill>
                <a:srgbClr val="0000FF"/>
              </a:solidFill>
              <a:prstDash val="solid"/>
              <a:round/>
              <a:headEnd type="none" w="med" len="med"/>
              <a:tailEnd type="none" w="med" len="med"/>
            </a:ln>
          </p:spPr>
          <p:txBody>
            <a:bodyPr/>
            <a:p>
              <a:endParaRPr lang="zh-CN" altLang="en-US"/>
            </a:p>
          </p:txBody>
        </p:sp>
        <p:sp>
          <p:nvSpPr>
            <p:cNvPr id="92184" name="Arc 28"/>
            <p:cNvSpPr/>
            <p:nvPr/>
          </p:nvSpPr>
          <p:spPr>
            <a:xfrm>
              <a:off x="2887" y="1609"/>
              <a:ext cx="157" cy="154"/>
            </a:xfrm>
            <a:custGeom>
              <a:avLst/>
              <a:gdLst/>
              <a:ahLst/>
              <a:cxnLst>
                <a:cxn ang="0">
                  <a:pos x="0" y="0"/>
                </a:cxn>
                <a:cxn ang="0">
                  <a:pos x="0" y="0"/>
                </a:cxn>
                <a:cxn ang="0">
                  <a:pos x="0" y="0"/>
                </a:cxn>
              </a:cxnLst>
              <a:pathLst>
                <a:path w="20642" h="20928" fill="none">
                  <a:moveTo>
                    <a:pt x="-1" y="14566"/>
                  </a:moveTo>
                  <a:cubicBezTo>
                    <a:pt x="2214" y="7379"/>
                    <a:pt x="8008" y="1861"/>
                    <a:pt x="15295" y="0"/>
                  </a:cubicBezTo>
                </a:path>
                <a:path w="20642" h="20928" stroke="0">
                  <a:moveTo>
                    <a:pt x="-1" y="14566"/>
                  </a:moveTo>
                  <a:cubicBezTo>
                    <a:pt x="2214" y="7379"/>
                    <a:pt x="8008" y="1861"/>
                    <a:pt x="15295" y="0"/>
                  </a:cubicBezTo>
                  <a:lnTo>
                    <a:pt x="20642" y="20928"/>
                  </a:lnTo>
                  <a:close/>
                </a:path>
              </a:pathLst>
            </a:custGeom>
            <a:noFill/>
            <a:ln w="17463" cap="flat" cmpd="sng">
              <a:solidFill>
                <a:srgbClr val="0000FF"/>
              </a:solidFill>
              <a:prstDash val="solid"/>
              <a:round/>
              <a:headEnd type="none" w="med" len="med"/>
              <a:tailEnd type="none" w="med" len="med"/>
            </a:ln>
          </p:spPr>
          <p:txBody>
            <a:bodyPr/>
            <a:p>
              <a:endParaRPr lang="zh-CN" altLang="en-US"/>
            </a:p>
          </p:txBody>
        </p:sp>
        <p:sp>
          <p:nvSpPr>
            <p:cNvPr id="92185" name="Arc 29"/>
            <p:cNvSpPr/>
            <p:nvPr/>
          </p:nvSpPr>
          <p:spPr>
            <a:xfrm>
              <a:off x="2852" y="1934"/>
              <a:ext cx="193" cy="191"/>
            </a:xfrm>
            <a:custGeom>
              <a:avLst/>
              <a:gdLst/>
              <a:ahLst/>
              <a:cxnLst>
                <a:cxn ang="0">
                  <a:pos x="0" y="0"/>
                </a:cxn>
                <a:cxn ang="0">
                  <a:pos x="0" y="0"/>
                </a:cxn>
                <a:cxn ang="0">
                  <a:pos x="0" y="0"/>
                </a:cxn>
              </a:cxnLst>
              <a:pathLst>
                <a:path w="21143" h="21511" fill="none">
                  <a:moveTo>
                    <a:pt x="0" y="17091"/>
                  </a:moveTo>
                  <a:cubicBezTo>
                    <a:pt x="1942" y="7797"/>
                    <a:pt x="9727" y="861"/>
                    <a:pt x="19183" y="0"/>
                  </a:cubicBezTo>
                </a:path>
                <a:path w="21143" h="21511" stroke="0">
                  <a:moveTo>
                    <a:pt x="0" y="17091"/>
                  </a:moveTo>
                  <a:cubicBezTo>
                    <a:pt x="1942" y="7797"/>
                    <a:pt x="9727" y="861"/>
                    <a:pt x="19183" y="0"/>
                  </a:cubicBezTo>
                  <a:lnTo>
                    <a:pt x="21143" y="21511"/>
                  </a:lnTo>
                  <a:close/>
                </a:path>
              </a:pathLst>
            </a:custGeom>
            <a:noFill/>
            <a:ln w="17463" cap="flat" cmpd="sng">
              <a:solidFill>
                <a:srgbClr val="0000FF"/>
              </a:solidFill>
              <a:prstDash val="solid"/>
              <a:round/>
              <a:headEnd type="none" w="med" len="med"/>
              <a:tailEnd type="none" w="med" len="med"/>
            </a:ln>
          </p:spPr>
          <p:txBody>
            <a:bodyPr/>
            <a:p>
              <a:endParaRPr lang="zh-CN" altLang="en-US"/>
            </a:p>
          </p:txBody>
        </p:sp>
        <p:sp>
          <p:nvSpPr>
            <p:cNvPr id="92186" name="Arc 30"/>
            <p:cNvSpPr/>
            <p:nvPr/>
          </p:nvSpPr>
          <p:spPr>
            <a:xfrm>
              <a:off x="2805" y="2263"/>
              <a:ext cx="194" cy="191"/>
            </a:xfrm>
            <a:custGeom>
              <a:avLst/>
              <a:gdLst/>
              <a:ahLst/>
              <a:cxnLst>
                <a:cxn ang="0">
                  <a:pos x="0" y="0"/>
                </a:cxn>
                <a:cxn ang="0">
                  <a:pos x="0" y="0"/>
                </a:cxn>
                <a:cxn ang="0">
                  <a:pos x="0" y="0"/>
                </a:cxn>
              </a:cxnLst>
              <a:pathLst>
                <a:path w="21136" h="21521" fill="none">
                  <a:moveTo>
                    <a:pt x="-1" y="17067"/>
                  </a:moveTo>
                  <a:cubicBezTo>
                    <a:pt x="1963" y="7748"/>
                    <a:pt x="9798" y="815"/>
                    <a:pt x="19288" y="0"/>
                  </a:cubicBezTo>
                </a:path>
                <a:path w="21136" h="21521" stroke="0">
                  <a:moveTo>
                    <a:pt x="-1" y="17067"/>
                  </a:moveTo>
                  <a:cubicBezTo>
                    <a:pt x="1963" y="7748"/>
                    <a:pt x="9798" y="815"/>
                    <a:pt x="19288" y="0"/>
                  </a:cubicBezTo>
                  <a:lnTo>
                    <a:pt x="21136" y="21521"/>
                  </a:lnTo>
                  <a:close/>
                </a:path>
              </a:pathLst>
            </a:custGeom>
            <a:noFill/>
            <a:ln w="17463" cap="flat" cmpd="sng">
              <a:solidFill>
                <a:srgbClr val="0000FF"/>
              </a:solidFill>
              <a:prstDash val="solid"/>
              <a:round/>
              <a:headEnd type="none" w="med" len="med"/>
              <a:tailEnd type="none" w="med" len="med"/>
            </a:ln>
          </p:spPr>
          <p:txBody>
            <a:bodyPr/>
            <a:p>
              <a:endParaRPr lang="zh-CN" altLang="en-US"/>
            </a:p>
          </p:txBody>
        </p:sp>
        <p:sp>
          <p:nvSpPr>
            <p:cNvPr id="92187" name="Line 31"/>
            <p:cNvSpPr/>
            <p:nvPr/>
          </p:nvSpPr>
          <p:spPr>
            <a:xfrm>
              <a:off x="2666" y="1725"/>
              <a:ext cx="34" cy="44"/>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88" name="Line 32"/>
            <p:cNvSpPr/>
            <p:nvPr/>
          </p:nvSpPr>
          <p:spPr>
            <a:xfrm flipV="1">
              <a:off x="3909" y="1604"/>
              <a:ext cx="1" cy="77"/>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89" name="Line 33"/>
            <p:cNvSpPr/>
            <p:nvPr/>
          </p:nvSpPr>
          <p:spPr>
            <a:xfrm>
              <a:off x="3920" y="1769"/>
              <a:ext cx="1" cy="109"/>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0" name="Line 34"/>
            <p:cNvSpPr/>
            <p:nvPr/>
          </p:nvSpPr>
          <p:spPr>
            <a:xfrm flipV="1">
              <a:off x="3050" y="1023"/>
              <a:ext cx="1560"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1" name="Line 35"/>
            <p:cNvSpPr/>
            <p:nvPr/>
          </p:nvSpPr>
          <p:spPr>
            <a:xfrm>
              <a:off x="2835" y="1900"/>
              <a:ext cx="125"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2" name="Line 36"/>
            <p:cNvSpPr/>
            <p:nvPr/>
          </p:nvSpPr>
          <p:spPr>
            <a:xfrm>
              <a:off x="2847" y="1582"/>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3" name="Line 37"/>
            <p:cNvSpPr/>
            <p:nvPr/>
          </p:nvSpPr>
          <p:spPr>
            <a:xfrm>
              <a:off x="3853" y="1626"/>
              <a:ext cx="1" cy="12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4" name="Line 38"/>
            <p:cNvSpPr/>
            <p:nvPr/>
          </p:nvSpPr>
          <p:spPr>
            <a:xfrm>
              <a:off x="3853" y="2021"/>
              <a:ext cx="1" cy="12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5" name="Line 39"/>
            <p:cNvSpPr/>
            <p:nvPr/>
          </p:nvSpPr>
          <p:spPr>
            <a:xfrm>
              <a:off x="3265" y="1900"/>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6" name="Line 40"/>
            <p:cNvSpPr/>
            <p:nvPr/>
          </p:nvSpPr>
          <p:spPr>
            <a:xfrm>
              <a:off x="3683" y="1582"/>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7" name="Line 41"/>
            <p:cNvSpPr/>
            <p:nvPr/>
          </p:nvSpPr>
          <p:spPr>
            <a:xfrm flipH="1">
              <a:off x="3920" y="1725"/>
              <a:ext cx="34" cy="44"/>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8" name="Line 42"/>
            <p:cNvSpPr/>
            <p:nvPr/>
          </p:nvSpPr>
          <p:spPr>
            <a:xfrm flipV="1">
              <a:off x="2711" y="1604"/>
              <a:ext cx="1" cy="77"/>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199" name="Line 43"/>
            <p:cNvSpPr/>
            <p:nvPr/>
          </p:nvSpPr>
          <p:spPr>
            <a:xfrm>
              <a:off x="3853" y="1824"/>
              <a:ext cx="1" cy="120"/>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0" name="Line 44"/>
            <p:cNvSpPr/>
            <p:nvPr/>
          </p:nvSpPr>
          <p:spPr>
            <a:xfrm flipV="1">
              <a:off x="2982" y="1900"/>
              <a:ext cx="1560"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1" name="Line 45"/>
            <p:cNvSpPr/>
            <p:nvPr/>
          </p:nvSpPr>
          <p:spPr>
            <a:xfrm>
              <a:off x="3468" y="1900"/>
              <a:ext cx="125"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2" name="Line 46"/>
            <p:cNvSpPr/>
            <p:nvPr/>
          </p:nvSpPr>
          <p:spPr>
            <a:xfrm>
              <a:off x="3073" y="1582"/>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3" name="Line 47"/>
            <p:cNvSpPr/>
            <p:nvPr/>
          </p:nvSpPr>
          <p:spPr>
            <a:xfrm>
              <a:off x="2790" y="2525"/>
              <a:ext cx="1933"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4" name="Line 48"/>
            <p:cNvSpPr/>
            <p:nvPr/>
          </p:nvSpPr>
          <p:spPr>
            <a:xfrm flipH="1">
              <a:off x="2892" y="1198"/>
              <a:ext cx="45" cy="46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5" name="Line 49"/>
            <p:cNvSpPr/>
            <p:nvPr/>
          </p:nvSpPr>
          <p:spPr>
            <a:xfrm>
              <a:off x="3853" y="1209"/>
              <a:ext cx="1" cy="12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6" name="Line 50"/>
            <p:cNvSpPr/>
            <p:nvPr/>
          </p:nvSpPr>
          <p:spPr>
            <a:xfrm>
              <a:off x="3853" y="1429"/>
              <a:ext cx="1" cy="120"/>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7" name="Line 51"/>
            <p:cNvSpPr/>
            <p:nvPr/>
          </p:nvSpPr>
          <p:spPr>
            <a:xfrm>
              <a:off x="2700" y="1769"/>
              <a:ext cx="1" cy="109"/>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8" name="Line 52"/>
            <p:cNvSpPr/>
            <p:nvPr/>
          </p:nvSpPr>
          <p:spPr>
            <a:xfrm>
              <a:off x="2700" y="1878"/>
              <a:ext cx="56" cy="22"/>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09" name="Line 53"/>
            <p:cNvSpPr/>
            <p:nvPr/>
          </p:nvSpPr>
          <p:spPr>
            <a:xfrm flipH="1">
              <a:off x="2801" y="1670"/>
              <a:ext cx="79" cy="855"/>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0" name="Line 54"/>
            <p:cNvSpPr/>
            <p:nvPr/>
          </p:nvSpPr>
          <p:spPr>
            <a:xfrm>
              <a:off x="2790" y="804"/>
              <a:ext cx="1" cy="1754"/>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1" name="Line 55"/>
            <p:cNvSpPr/>
            <p:nvPr/>
          </p:nvSpPr>
          <p:spPr>
            <a:xfrm flipV="1">
              <a:off x="2790" y="2493"/>
              <a:ext cx="1741" cy="32"/>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2" name="Line 56"/>
            <p:cNvSpPr/>
            <p:nvPr/>
          </p:nvSpPr>
          <p:spPr>
            <a:xfrm flipH="1" flipV="1">
              <a:off x="3853" y="1582"/>
              <a:ext cx="56"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3" name="Line 57"/>
            <p:cNvSpPr/>
            <p:nvPr/>
          </p:nvSpPr>
          <p:spPr>
            <a:xfrm flipH="1">
              <a:off x="2971" y="1330"/>
              <a:ext cx="11"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4" name="Line 58"/>
            <p:cNvSpPr/>
            <p:nvPr/>
          </p:nvSpPr>
          <p:spPr>
            <a:xfrm>
              <a:off x="3672" y="1900"/>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5" name="Line 59"/>
            <p:cNvSpPr/>
            <p:nvPr/>
          </p:nvSpPr>
          <p:spPr>
            <a:xfrm flipV="1">
              <a:off x="2677" y="1681"/>
              <a:ext cx="34" cy="44"/>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6" name="Line 60"/>
            <p:cNvSpPr/>
            <p:nvPr/>
          </p:nvSpPr>
          <p:spPr>
            <a:xfrm>
              <a:off x="3864" y="2394"/>
              <a:ext cx="1" cy="120"/>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7" name="Line 61"/>
            <p:cNvSpPr/>
            <p:nvPr/>
          </p:nvSpPr>
          <p:spPr>
            <a:xfrm>
              <a:off x="3480" y="1582"/>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8" name="Line 62"/>
            <p:cNvSpPr/>
            <p:nvPr/>
          </p:nvSpPr>
          <p:spPr>
            <a:xfrm flipH="1" flipV="1">
              <a:off x="3909" y="1681"/>
              <a:ext cx="34" cy="44"/>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19" name="Line 63"/>
            <p:cNvSpPr/>
            <p:nvPr/>
          </p:nvSpPr>
          <p:spPr>
            <a:xfrm flipV="1">
              <a:off x="2982" y="1297"/>
              <a:ext cx="1560"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0" name="Line 64"/>
            <p:cNvSpPr/>
            <p:nvPr/>
          </p:nvSpPr>
          <p:spPr>
            <a:xfrm flipH="1">
              <a:off x="3864" y="1878"/>
              <a:ext cx="56" cy="22"/>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1" name="Line 65"/>
            <p:cNvSpPr/>
            <p:nvPr/>
          </p:nvSpPr>
          <p:spPr>
            <a:xfrm flipV="1">
              <a:off x="2971" y="1582"/>
              <a:ext cx="1560"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2" name="Line 66"/>
            <p:cNvSpPr/>
            <p:nvPr/>
          </p:nvSpPr>
          <p:spPr>
            <a:xfrm>
              <a:off x="3061" y="1900"/>
              <a:ext cx="125"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3" name="Line 67"/>
            <p:cNvSpPr/>
            <p:nvPr/>
          </p:nvSpPr>
          <p:spPr>
            <a:xfrm>
              <a:off x="3864" y="2196"/>
              <a:ext cx="1" cy="12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4" name="Line 68"/>
            <p:cNvSpPr/>
            <p:nvPr/>
          </p:nvSpPr>
          <p:spPr>
            <a:xfrm>
              <a:off x="3853" y="1012"/>
              <a:ext cx="1" cy="12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5" name="Line 69"/>
            <p:cNvSpPr/>
            <p:nvPr/>
          </p:nvSpPr>
          <p:spPr>
            <a:xfrm>
              <a:off x="3276" y="1582"/>
              <a:ext cx="124" cy="1"/>
            </a:xfrm>
            <a:prstGeom prst="line">
              <a:avLst/>
            </a:prstGeom>
            <a:ln w="17463" cap="flat" cmpd="sng">
              <a:solidFill>
                <a:srgbClr val="FF00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6" name="Line 70"/>
            <p:cNvSpPr/>
            <p:nvPr/>
          </p:nvSpPr>
          <p:spPr>
            <a:xfrm flipV="1">
              <a:off x="2711" y="1582"/>
              <a:ext cx="56"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7" name="Line 71"/>
            <p:cNvSpPr/>
            <p:nvPr/>
          </p:nvSpPr>
          <p:spPr>
            <a:xfrm flipV="1">
              <a:off x="2982" y="2229"/>
              <a:ext cx="1560" cy="33"/>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8" name="Line 72"/>
            <p:cNvSpPr/>
            <p:nvPr/>
          </p:nvSpPr>
          <p:spPr>
            <a:xfrm flipV="1">
              <a:off x="2790" y="924"/>
              <a:ext cx="1" cy="274"/>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29" name="Line 73"/>
            <p:cNvSpPr/>
            <p:nvPr/>
          </p:nvSpPr>
          <p:spPr>
            <a:xfrm>
              <a:off x="2971" y="1330"/>
              <a:ext cx="34"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30" name="Line 74"/>
            <p:cNvSpPr/>
            <p:nvPr/>
          </p:nvSpPr>
          <p:spPr>
            <a:xfrm>
              <a:off x="4011" y="2229"/>
              <a:ext cx="1" cy="1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31" name="Line 75"/>
            <p:cNvSpPr/>
            <p:nvPr/>
          </p:nvSpPr>
          <p:spPr>
            <a:xfrm>
              <a:off x="4723" y="2525"/>
              <a:ext cx="113"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32" name="Line 76"/>
            <p:cNvSpPr/>
            <p:nvPr/>
          </p:nvSpPr>
          <p:spPr>
            <a:xfrm>
              <a:off x="2994" y="1330"/>
              <a:ext cx="1" cy="1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33" name="Line 77"/>
            <p:cNvSpPr/>
            <p:nvPr/>
          </p:nvSpPr>
          <p:spPr>
            <a:xfrm>
              <a:off x="3762" y="1911"/>
              <a:ext cx="23" cy="1"/>
            </a:xfrm>
            <a:prstGeom prst="line">
              <a:avLst/>
            </a:prstGeom>
            <a:ln w="17463" cap="flat" cmpd="sng">
              <a:solidFill>
                <a:srgbClr val="0000FF"/>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2234" name="Rectangle 78"/>
            <p:cNvSpPr/>
            <p:nvPr/>
          </p:nvSpPr>
          <p:spPr>
            <a:xfrm>
              <a:off x="2551" y="1615"/>
              <a:ext cx="48" cy="210"/>
            </a:xfrm>
            <a:prstGeom prst="rect">
              <a:avLst/>
            </a:prstGeom>
            <a:noFill/>
            <a:ln w="9525">
              <a:noFill/>
            </a:ln>
          </p:spPr>
          <p:txBody>
            <a:bodyPr wrap="none" lIns="0" tIns="0" rIns="0" bIns="0" anchor="t" anchorCtr="0">
              <a:spAutoFit/>
            </a:bodyPr>
            <a:p>
              <a:pPr eaLnBrk="0" hangingPunct="0"/>
              <a:r>
                <a:rPr lang="en-US" altLang="zh-CN" sz="22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35" name="Rectangle 79"/>
            <p:cNvSpPr/>
            <p:nvPr/>
          </p:nvSpPr>
          <p:spPr>
            <a:xfrm>
              <a:off x="5150" y="2514"/>
              <a:ext cx="118" cy="114"/>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CE</a:t>
              </a:r>
              <a:endParaRPr lang="en-US" altLang="zh-CN" sz="2400" b="1" dirty="0">
                <a:latin typeface="Times New Roman" panose="02020603050405020304" pitchFamily="18" charset="0"/>
                <a:ea typeface="宋体" panose="02010600030101010101" pitchFamily="2" charset="-122"/>
              </a:endParaRPr>
            </a:p>
          </p:txBody>
        </p:sp>
        <p:sp>
          <p:nvSpPr>
            <p:cNvPr id="92236" name="Rectangle 80"/>
            <p:cNvSpPr/>
            <p:nvPr/>
          </p:nvSpPr>
          <p:spPr>
            <a:xfrm>
              <a:off x="2389" y="1670"/>
              <a:ext cx="146" cy="181"/>
            </a:xfrm>
            <a:prstGeom prst="rect">
              <a:avLst/>
            </a:prstGeom>
            <a:noFill/>
            <a:ln w="9525">
              <a:noFill/>
            </a:ln>
          </p:spPr>
          <p:txBody>
            <a:bodyPr wrap="none" lIns="0" tIns="0" rIns="0" bIns="0" anchor="t" anchorCtr="0">
              <a:spAutoFit/>
            </a:bodyPr>
            <a:p>
              <a:pPr eaLnBrk="0" hangingPunct="0"/>
              <a:r>
                <a:rPr lang="en-US" altLang="zh-CN" sz="1900" dirty="0">
                  <a:solidFill>
                    <a:srgbClr val="000000"/>
                  </a:solidFill>
                  <a:latin typeface="Times New Roman" panose="02020603050405020304" pitchFamily="18" charset="0"/>
                  <a:ea typeface="宋体" panose="02010600030101010101" pitchFamily="2" charset="-122"/>
                </a:rPr>
                <a:t>△</a:t>
              </a:r>
              <a:endParaRPr lang="en-US" altLang="zh-CN" sz="2400" b="1" dirty="0">
                <a:latin typeface="Times New Roman" panose="02020603050405020304" pitchFamily="18" charset="0"/>
                <a:ea typeface="宋体" panose="02010600030101010101" pitchFamily="2" charset="-122"/>
              </a:endParaRPr>
            </a:p>
          </p:txBody>
        </p:sp>
        <p:sp>
          <p:nvSpPr>
            <p:cNvPr id="92237" name="Rectangle 81"/>
            <p:cNvSpPr/>
            <p:nvPr/>
          </p:nvSpPr>
          <p:spPr>
            <a:xfrm>
              <a:off x="4752" y="2120"/>
              <a:ext cx="394" cy="162"/>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=20uA</a:t>
              </a:r>
              <a:endParaRPr lang="en-US" altLang="zh-CN" sz="2400" b="1" dirty="0">
                <a:latin typeface="Times New Roman" panose="02020603050405020304" pitchFamily="18" charset="0"/>
                <a:ea typeface="宋体" panose="02010600030101010101" pitchFamily="2" charset="-122"/>
              </a:endParaRPr>
            </a:p>
          </p:txBody>
        </p:sp>
        <p:sp>
          <p:nvSpPr>
            <p:cNvPr id="92238" name="Rectangle 82"/>
            <p:cNvSpPr/>
            <p:nvPr/>
          </p:nvSpPr>
          <p:spPr>
            <a:xfrm>
              <a:off x="3000" y="760"/>
              <a:ext cx="316" cy="162"/>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(mA)</a:t>
              </a:r>
              <a:endParaRPr lang="en-US" altLang="zh-CN" sz="2400" b="1" dirty="0">
                <a:latin typeface="Times New Roman" panose="02020603050405020304" pitchFamily="18" charset="0"/>
                <a:ea typeface="宋体" panose="02010600030101010101" pitchFamily="2" charset="-122"/>
              </a:endParaRPr>
            </a:p>
          </p:txBody>
        </p:sp>
        <p:sp>
          <p:nvSpPr>
            <p:cNvPr id="92239" name="Rectangle 83"/>
            <p:cNvSpPr/>
            <p:nvPr/>
          </p:nvSpPr>
          <p:spPr>
            <a:xfrm>
              <a:off x="4658" y="1560"/>
              <a:ext cx="62" cy="115"/>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40" name="Rectangle 84"/>
            <p:cNvSpPr/>
            <p:nvPr/>
          </p:nvSpPr>
          <p:spPr>
            <a:xfrm>
              <a:off x="4762" y="1802"/>
              <a:ext cx="394" cy="162"/>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=40uA</a:t>
              </a:r>
              <a:endParaRPr lang="en-US" altLang="zh-CN" sz="2400" b="1" dirty="0">
                <a:latin typeface="Times New Roman" panose="02020603050405020304" pitchFamily="18" charset="0"/>
                <a:ea typeface="宋体" panose="02010600030101010101" pitchFamily="2" charset="-122"/>
              </a:endParaRPr>
            </a:p>
          </p:txBody>
        </p:sp>
        <p:sp>
          <p:nvSpPr>
            <p:cNvPr id="92241" name="Rectangle 85"/>
            <p:cNvSpPr/>
            <p:nvPr/>
          </p:nvSpPr>
          <p:spPr>
            <a:xfrm>
              <a:off x="4616" y="1506"/>
              <a:ext cx="43" cy="163"/>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42" name="Rectangle 86"/>
            <p:cNvSpPr/>
            <p:nvPr/>
          </p:nvSpPr>
          <p:spPr>
            <a:xfrm>
              <a:off x="2601" y="1725"/>
              <a:ext cx="72" cy="134"/>
            </a:xfrm>
            <a:prstGeom prst="rect">
              <a:avLst/>
            </a:prstGeom>
            <a:noFill/>
            <a:ln w="9525">
              <a:noFill/>
            </a:ln>
          </p:spPr>
          <p:txBody>
            <a:bodyPr wrap="none" lIns="0" tIns="0" rIns="0" bIns="0" anchor="t" anchorCtr="0">
              <a:spAutoFit/>
            </a:bodyPr>
            <a:p>
              <a:pPr eaLnBrk="0" hangingPunct="0"/>
              <a:r>
                <a:rPr lang="en-US" altLang="zh-CN" sz="1400" dirty="0">
                  <a:solidFill>
                    <a:srgbClr val="000000"/>
                  </a:solidFill>
                  <a:latin typeface="Times New Roman" panose="02020603050405020304" pitchFamily="18" charset="0"/>
                  <a:ea typeface="宋体" panose="02010600030101010101" pitchFamily="2" charset="-122"/>
                </a:rPr>
                <a:t>C</a:t>
              </a:r>
              <a:endParaRPr lang="en-US" altLang="zh-CN" sz="2400" b="1" dirty="0">
                <a:latin typeface="Times New Roman" panose="02020603050405020304" pitchFamily="18" charset="0"/>
                <a:ea typeface="宋体" panose="02010600030101010101" pitchFamily="2" charset="-122"/>
              </a:endParaRPr>
            </a:p>
          </p:txBody>
        </p:sp>
        <p:sp>
          <p:nvSpPr>
            <p:cNvPr id="92243" name="Rectangle 87"/>
            <p:cNvSpPr/>
            <p:nvPr/>
          </p:nvSpPr>
          <p:spPr>
            <a:xfrm>
              <a:off x="5091" y="2427"/>
              <a:ext cx="65"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u</a:t>
              </a:r>
              <a:endParaRPr lang="en-US" altLang="zh-CN" sz="2400" b="1" dirty="0">
                <a:latin typeface="Times New Roman" panose="02020603050405020304" pitchFamily="18" charset="0"/>
                <a:ea typeface="宋体" panose="02010600030101010101" pitchFamily="2" charset="-122"/>
              </a:endParaRPr>
            </a:p>
          </p:txBody>
        </p:sp>
        <p:sp>
          <p:nvSpPr>
            <p:cNvPr id="92244" name="Rectangle 88"/>
            <p:cNvSpPr/>
            <p:nvPr/>
          </p:nvSpPr>
          <p:spPr>
            <a:xfrm>
              <a:off x="4709" y="2372"/>
              <a:ext cx="140" cy="163"/>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Times New Roman" panose="02020603050405020304" pitchFamily="18" charset="0"/>
                  <a:ea typeface="宋体" panose="02010600030101010101" pitchFamily="2" charset="-122"/>
                </a:rPr>
                <a:t>=0</a:t>
              </a:r>
              <a:endParaRPr lang="en-US" altLang="zh-CN" sz="2400" b="1" dirty="0">
                <a:latin typeface="Times New Roman" panose="02020603050405020304" pitchFamily="18" charset="0"/>
                <a:ea typeface="宋体" panose="02010600030101010101" pitchFamily="2" charset="-122"/>
              </a:endParaRPr>
            </a:p>
          </p:txBody>
        </p:sp>
        <p:sp>
          <p:nvSpPr>
            <p:cNvPr id="92245" name="Rectangle 89"/>
            <p:cNvSpPr/>
            <p:nvPr/>
          </p:nvSpPr>
          <p:spPr>
            <a:xfrm>
              <a:off x="5351" y="2482"/>
              <a:ext cx="237" cy="162"/>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(V)</a:t>
              </a:r>
              <a:endParaRPr lang="en-US" altLang="zh-CN" sz="2400" b="1" dirty="0">
                <a:latin typeface="Times New Roman" panose="02020603050405020304" pitchFamily="18" charset="0"/>
                <a:ea typeface="宋体" panose="02010600030101010101" pitchFamily="2" charset="-122"/>
              </a:endParaRPr>
            </a:p>
          </p:txBody>
        </p:sp>
        <p:sp>
          <p:nvSpPr>
            <p:cNvPr id="92246" name="Rectangle 90"/>
            <p:cNvSpPr/>
            <p:nvPr/>
          </p:nvSpPr>
          <p:spPr>
            <a:xfrm>
              <a:off x="4774" y="1253"/>
              <a:ext cx="394" cy="162"/>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=80uA</a:t>
              </a:r>
              <a:endParaRPr lang="en-US" altLang="zh-CN" sz="2400" b="1" dirty="0">
                <a:latin typeface="Times New Roman" panose="02020603050405020304" pitchFamily="18" charset="0"/>
                <a:ea typeface="宋体" panose="02010600030101010101" pitchFamily="2" charset="-122"/>
              </a:endParaRPr>
            </a:p>
          </p:txBody>
        </p:sp>
        <p:sp>
          <p:nvSpPr>
            <p:cNvPr id="92247" name="Rectangle 91"/>
            <p:cNvSpPr/>
            <p:nvPr/>
          </p:nvSpPr>
          <p:spPr>
            <a:xfrm>
              <a:off x="4605" y="1780"/>
              <a:ext cx="44"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48" name="Rectangle 92"/>
            <p:cNvSpPr/>
            <p:nvPr/>
          </p:nvSpPr>
          <p:spPr>
            <a:xfrm>
              <a:off x="4039" y="1648"/>
              <a:ext cx="146" cy="181"/>
            </a:xfrm>
            <a:prstGeom prst="rect">
              <a:avLst/>
            </a:prstGeom>
            <a:noFill/>
            <a:ln w="9525">
              <a:noFill/>
            </a:ln>
          </p:spPr>
          <p:txBody>
            <a:bodyPr wrap="none" lIns="0" tIns="0" rIns="0" bIns="0" anchor="t" anchorCtr="0">
              <a:spAutoFit/>
            </a:bodyPr>
            <a:p>
              <a:pPr eaLnBrk="0" hangingPunct="0"/>
              <a:r>
                <a:rPr lang="en-US" altLang="zh-CN" sz="1900" dirty="0">
                  <a:solidFill>
                    <a:srgbClr val="000000"/>
                  </a:solidFill>
                  <a:latin typeface="Times New Roman" panose="02020603050405020304" pitchFamily="18" charset="0"/>
                  <a:ea typeface="宋体" panose="02010600030101010101" pitchFamily="2" charset="-122"/>
                </a:rPr>
                <a:t>△</a:t>
              </a:r>
              <a:endParaRPr lang="en-US" altLang="zh-CN" sz="2400" b="1" dirty="0">
                <a:latin typeface="Times New Roman" panose="02020603050405020304" pitchFamily="18" charset="0"/>
                <a:ea typeface="宋体" panose="02010600030101010101" pitchFamily="2" charset="-122"/>
              </a:endParaRPr>
            </a:p>
          </p:txBody>
        </p:sp>
        <p:sp>
          <p:nvSpPr>
            <p:cNvPr id="92249" name="Rectangle 93"/>
            <p:cNvSpPr/>
            <p:nvPr/>
          </p:nvSpPr>
          <p:spPr>
            <a:xfrm>
              <a:off x="4692" y="1001"/>
              <a:ext cx="61" cy="114"/>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50" name="Rectangle 94"/>
            <p:cNvSpPr/>
            <p:nvPr/>
          </p:nvSpPr>
          <p:spPr>
            <a:xfrm>
              <a:off x="4647" y="1835"/>
              <a:ext cx="61" cy="114"/>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51" name="Rectangle 95"/>
            <p:cNvSpPr/>
            <p:nvPr/>
          </p:nvSpPr>
          <p:spPr>
            <a:xfrm>
              <a:off x="4647" y="2405"/>
              <a:ext cx="61" cy="115"/>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52" name="Rectangle 96"/>
            <p:cNvSpPr/>
            <p:nvPr/>
          </p:nvSpPr>
          <p:spPr>
            <a:xfrm>
              <a:off x="4605" y="2350"/>
              <a:ext cx="44"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53" name="Rectangle 97"/>
            <p:cNvSpPr/>
            <p:nvPr/>
          </p:nvSpPr>
          <p:spPr>
            <a:xfrm>
              <a:off x="4229" y="1703"/>
              <a:ext cx="72" cy="134"/>
            </a:xfrm>
            <a:prstGeom prst="rect">
              <a:avLst/>
            </a:prstGeom>
            <a:noFill/>
            <a:ln w="9525">
              <a:noFill/>
            </a:ln>
          </p:spPr>
          <p:txBody>
            <a:bodyPr wrap="none" lIns="0" tIns="0" rIns="0" bIns="0" anchor="t" anchorCtr="0">
              <a:spAutoFit/>
            </a:bodyPr>
            <a:p>
              <a:pPr eaLnBrk="0" hangingPunct="0"/>
              <a:r>
                <a:rPr lang="en-US" altLang="zh-CN" sz="14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54" name="Rectangle 98"/>
            <p:cNvSpPr/>
            <p:nvPr/>
          </p:nvSpPr>
          <p:spPr>
            <a:xfrm>
              <a:off x="4202" y="1593"/>
              <a:ext cx="47" cy="210"/>
            </a:xfrm>
            <a:prstGeom prst="rect">
              <a:avLst/>
            </a:prstGeom>
            <a:noFill/>
            <a:ln w="9525">
              <a:noFill/>
            </a:ln>
          </p:spPr>
          <p:txBody>
            <a:bodyPr wrap="none" lIns="0" tIns="0" rIns="0" bIns="0" anchor="t" anchorCtr="0">
              <a:spAutoFit/>
            </a:bodyPr>
            <a:p>
              <a:pPr eaLnBrk="0" hangingPunct="0"/>
              <a:r>
                <a:rPr lang="en-US" altLang="zh-CN" sz="22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55" name="Rectangle 99"/>
            <p:cNvSpPr/>
            <p:nvPr/>
          </p:nvSpPr>
          <p:spPr>
            <a:xfrm>
              <a:off x="4616" y="1231"/>
              <a:ext cx="43"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56" name="Rectangle 100"/>
            <p:cNvSpPr/>
            <p:nvPr/>
          </p:nvSpPr>
          <p:spPr>
            <a:xfrm>
              <a:off x="4658" y="1286"/>
              <a:ext cx="62" cy="115"/>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57" name="Rectangle 101"/>
            <p:cNvSpPr/>
            <p:nvPr/>
          </p:nvSpPr>
          <p:spPr>
            <a:xfrm>
              <a:off x="4650" y="946"/>
              <a:ext cx="43"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58" name="Rectangle 102"/>
            <p:cNvSpPr/>
            <p:nvPr/>
          </p:nvSpPr>
          <p:spPr>
            <a:xfrm>
              <a:off x="4769" y="968"/>
              <a:ext cx="473" cy="162"/>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=100uA</a:t>
              </a:r>
              <a:endParaRPr lang="en-US" altLang="zh-CN" sz="2400" b="1" dirty="0">
                <a:latin typeface="Times New Roman" panose="02020603050405020304" pitchFamily="18" charset="0"/>
                <a:ea typeface="宋体" panose="02010600030101010101" pitchFamily="2" charset="-122"/>
              </a:endParaRPr>
            </a:p>
          </p:txBody>
        </p:sp>
        <p:sp>
          <p:nvSpPr>
            <p:cNvPr id="92259" name="Rectangle 103"/>
            <p:cNvSpPr/>
            <p:nvPr/>
          </p:nvSpPr>
          <p:spPr>
            <a:xfrm>
              <a:off x="2918" y="804"/>
              <a:ext cx="61" cy="114"/>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C</a:t>
              </a:r>
              <a:endParaRPr lang="en-US" altLang="zh-CN" sz="2400" b="1" dirty="0">
                <a:latin typeface="Times New Roman" panose="02020603050405020304" pitchFamily="18" charset="0"/>
                <a:ea typeface="宋体" panose="02010600030101010101" pitchFamily="2" charset="-122"/>
              </a:endParaRPr>
            </a:p>
          </p:txBody>
        </p:sp>
        <p:sp>
          <p:nvSpPr>
            <p:cNvPr id="92260" name="Rectangle 104"/>
            <p:cNvSpPr/>
            <p:nvPr/>
          </p:nvSpPr>
          <p:spPr>
            <a:xfrm>
              <a:off x="4635" y="2153"/>
              <a:ext cx="62" cy="115"/>
            </a:xfrm>
            <a:prstGeom prst="rect">
              <a:avLst/>
            </a:prstGeom>
            <a:noFill/>
            <a:ln w="9525">
              <a:noFill/>
            </a:ln>
          </p:spPr>
          <p:txBody>
            <a:bodyPr wrap="none" lIns="0" tIns="0" rIns="0" bIns="0" anchor="t" anchorCtr="0">
              <a:spAutoFit/>
            </a:bodyPr>
            <a:p>
              <a:pPr eaLnBrk="0" hangingPunct="0"/>
              <a:r>
                <a:rPr lang="en-US" altLang="zh-CN" sz="1200" dirty="0">
                  <a:solidFill>
                    <a:srgbClr val="000000"/>
                  </a:solidFill>
                  <a:latin typeface="Times New Roman" panose="02020603050405020304" pitchFamily="18" charset="0"/>
                  <a:ea typeface="宋体" panose="02010600030101010101" pitchFamily="2" charset="-122"/>
                </a:rPr>
                <a:t>B</a:t>
              </a:r>
              <a:endParaRPr lang="en-US" altLang="zh-CN" sz="2400" b="1" dirty="0">
                <a:latin typeface="Times New Roman" panose="02020603050405020304" pitchFamily="18" charset="0"/>
                <a:ea typeface="宋体" panose="02010600030101010101" pitchFamily="2" charset="-122"/>
              </a:endParaRPr>
            </a:p>
          </p:txBody>
        </p:sp>
        <p:sp>
          <p:nvSpPr>
            <p:cNvPr id="92261" name="Rectangle 105"/>
            <p:cNvSpPr/>
            <p:nvPr/>
          </p:nvSpPr>
          <p:spPr>
            <a:xfrm>
              <a:off x="4594" y="2098"/>
              <a:ext cx="43"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sp>
          <p:nvSpPr>
            <p:cNvPr id="92262" name="Rectangle 106"/>
            <p:cNvSpPr/>
            <p:nvPr/>
          </p:nvSpPr>
          <p:spPr>
            <a:xfrm>
              <a:off x="4786" y="1527"/>
              <a:ext cx="394" cy="163"/>
            </a:xfrm>
            <a:prstGeom prst="rect">
              <a:avLst/>
            </a:prstGeom>
            <a:noFill/>
            <a:ln w="9525">
              <a:noFill/>
            </a:ln>
          </p:spPr>
          <p:txBody>
            <a:bodyPr wrap="none" lIns="0" tIns="0" rIns="0" bIns="0" anchor="t" anchorCtr="0">
              <a:spAutoFit/>
            </a:bodyPr>
            <a:p>
              <a:pPr eaLnBrk="0" hangingPunct="0"/>
              <a:r>
                <a:rPr lang="en-US" altLang="zh-CN" sz="1700" dirty="0">
                  <a:solidFill>
                    <a:srgbClr val="000000"/>
                  </a:solidFill>
                  <a:latin typeface="Courier New" panose="02070309020205020404" pitchFamily="49" charset="0"/>
                  <a:ea typeface="宋体" panose="02010600030101010101" pitchFamily="2" charset="-122"/>
                </a:rPr>
                <a:t>=60uA</a:t>
              </a:r>
              <a:endParaRPr lang="en-US" altLang="zh-CN" sz="2400" b="1" dirty="0">
                <a:latin typeface="Times New Roman" panose="02020603050405020304" pitchFamily="18" charset="0"/>
                <a:ea typeface="宋体" panose="02010600030101010101" pitchFamily="2" charset="-122"/>
              </a:endParaRPr>
            </a:p>
          </p:txBody>
        </p:sp>
        <p:sp>
          <p:nvSpPr>
            <p:cNvPr id="92263" name="Rectangle 107"/>
            <p:cNvSpPr/>
            <p:nvPr/>
          </p:nvSpPr>
          <p:spPr>
            <a:xfrm>
              <a:off x="2862" y="727"/>
              <a:ext cx="36" cy="162"/>
            </a:xfrm>
            <a:prstGeom prst="rect">
              <a:avLst/>
            </a:prstGeom>
            <a:noFill/>
            <a:ln w="9525">
              <a:noFill/>
            </a:ln>
          </p:spPr>
          <p:txBody>
            <a:bodyPr wrap="none" lIns="0" tIns="0" rIns="0" bIns="0" anchor="t" anchorCtr="0">
              <a:spAutoFit/>
            </a:bodyPr>
            <a:p>
              <a:pPr eaLnBrk="0" hangingPunct="0"/>
              <a:r>
                <a:rPr lang="en-US" altLang="zh-CN" sz="1700" i="1" dirty="0">
                  <a:solidFill>
                    <a:srgbClr val="000000"/>
                  </a:solidFill>
                  <a:latin typeface="Times New Roman" panose="02020603050405020304" pitchFamily="18" charset="0"/>
                  <a:ea typeface="宋体" panose="02010600030101010101" pitchFamily="2" charset="-122"/>
                </a:rPr>
                <a:t>i</a:t>
              </a:r>
              <a:endParaRPr lang="en-US" altLang="zh-CN" sz="2400" b="1" dirty="0">
                <a:latin typeface="Times New Roman" panose="02020603050405020304" pitchFamily="18" charset="0"/>
                <a:ea typeface="宋体" panose="02010600030101010101" pitchFamily="2" charset="-122"/>
              </a:endParaRPr>
            </a:p>
          </p:txBody>
        </p:sp>
      </p:grpSp>
      <p:sp>
        <p:nvSpPr>
          <p:cNvPr id="34924" name="Text Box 108"/>
          <p:cNvSpPr txBox="1"/>
          <p:nvPr/>
        </p:nvSpPr>
        <p:spPr>
          <a:xfrm>
            <a:off x="5095875" y="5141913"/>
            <a:ext cx="2971800" cy="457200"/>
          </a:xfrm>
          <a:prstGeom prst="rect">
            <a:avLst/>
          </a:prstGeom>
          <a:noFill/>
          <a:ln w="27051">
            <a:noFill/>
          </a:ln>
        </p:spPr>
        <p:txBody>
          <a:bodyPr anchor="t" anchorCtr="0">
            <a:spAutoFit/>
          </a:bodyPr>
          <a:p>
            <a:pPr eaLnBrk="0" hangingPunct="0">
              <a:spcBef>
                <a:spcPct val="50000"/>
              </a:spcBef>
            </a:pPr>
            <a:r>
              <a:rPr lang="zh-CN" altLang="en-US" sz="2400" b="1" dirty="0">
                <a:solidFill>
                  <a:schemeClr val="accent2"/>
                </a:solidFill>
                <a:latin typeface="Times New Roman" panose="02020603050405020304" pitchFamily="18" charset="0"/>
                <a:ea typeface="宋体" panose="02010600030101010101" pitchFamily="2" charset="-122"/>
              </a:rPr>
              <a:t>一般取</a:t>
            </a:r>
            <a:r>
              <a:rPr lang="en-US" altLang="zh-CN" sz="2400" b="1" dirty="0">
                <a:solidFill>
                  <a:schemeClr val="accent2"/>
                </a:solidFill>
                <a:latin typeface="Times New Roman" panose="02020603050405020304" pitchFamily="18" charset="0"/>
                <a:ea typeface="宋体" panose="02010600030101010101" pitchFamily="2" charset="-122"/>
              </a:rPr>
              <a:t>20~200</a:t>
            </a:r>
            <a:r>
              <a:rPr lang="zh-CN" altLang="en-US" sz="2400" b="1" dirty="0">
                <a:solidFill>
                  <a:schemeClr val="accent2"/>
                </a:solidFill>
                <a:latin typeface="Times New Roman" panose="02020603050405020304" pitchFamily="18" charset="0"/>
                <a:ea typeface="宋体" panose="02010600030101010101" pitchFamily="2" charset="-122"/>
              </a:rPr>
              <a:t>之间</a:t>
            </a:r>
            <a:endParaRPr lang="zh-CN" altLang="en-US" sz="2400" b="1" dirty="0">
              <a:solidFill>
                <a:schemeClr val="accent2"/>
              </a:solidFill>
              <a:latin typeface="Times New Roman" panose="02020603050405020304" pitchFamily="18" charset="0"/>
              <a:ea typeface="宋体" panose="02010600030101010101" pitchFamily="2" charset="-122"/>
            </a:endParaRPr>
          </a:p>
        </p:txBody>
      </p:sp>
      <p:sp>
        <p:nvSpPr>
          <p:cNvPr id="34925" name="Text Box 109"/>
          <p:cNvSpPr txBox="1"/>
          <p:nvPr/>
        </p:nvSpPr>
        <p:spPr>
          <a:xfrm>
            <a:off x="3952875" y="2932113"/>
            <a:ext cx="838200" cy="366712"/>
          </a:xfrm>
          <a:prstGeom prst="rect">
            <a:avLst/>
          </a:prstGeom>
          <a:noFill/>
          <a:ln w="27051">
            <a:noFill/>
          </a:ln>
        </p:spPr>
        <p:txBody>
          <a:bodyPr anchor="t" anchorCtr="0">
            <a:spAutoFit/>
          </a:bodyPr>
          <a:p>
            <a:pPr eaLnBrk="0" hangingPunct="0">
              <a:spcBef>
                <a:spcPct val="50000"/>
              </a:spcBef>
            </a:pPr>
            <a:r>
              <a:rPr lang="en-US" altLang="zh-CN" b="1" dirty="0">
                <a:latin typeface="Times New Roman" panose="02020603050405020304" pitchFamily="18" charset="0"/>
                <a:ea typeface="宋体" panose="02010600030101010101" pitchFamily="2" charset="-122"/>
              </a:rPr>
              <a:t>2.3</a:t>
            </a:r>
            <a:endParaRPr lang="en-US" altLang="zh-CN" b="1" dirty="0">
              <a:latin typeface="Times New Roman" panose="02020603050405020304" pitchFamily="18" charset="0"/>
              <a:ea typeface="宋体" panose="02010600030101010101" pitchFamily="2" charset="-122"/>
            </a:endParaRPr>
          </a:p>
        </p:txBody>
      </p:sp>
      <p:sp>
        <p:nvSpPr>
          <p:cNvPr id="34926" name="Text Box 110"/>
          <p:cNvSpPr txBox="1"/>
          <p:nvPr/>
        </p:nvSpPr>
        <p:spPr>
          <a:xfrm>
            <a:off x="4029075" y="3541713"/>
            <a:ext cx="685800" cy="366712"/>
          </a:xfrm>
          <a:prstGeom prst="rect">
            <a:avLst/>
          </a:prstGeom>
          <a:noFill/>
          <a:ln w="27051">
            <a:noFill/>
          </a:ln>
        </p:spPr>
        <p:txBody>
          <a:bodyPr anchor="t" anchorCtr="0">
            <a:spAutoFit/>
          </a:bodyPr>
          <a:p>
            <a:pPr eaLnBrk="0" hangingPunct="0">
              <a:spcBef>
                <a:spcPct val="50000"/>
              </a:spcBef>
            </a:pPr>
            <a:r>
              <a:rPr lang="en-US" altLang="zh-CN" b="1" dirty="0">
                <a:latin typeface="Times New Roman" panose="02020603050405020304" pitchFamily="18" charset="0"/>
                <a:ea typeface="宋体" panose="02010600030101010101" pitchFamily="2" charset="-122"/>
              </a:rPr>
              <a:t>1.5</a:t>
            </a:r>
            <a:endParaRPr lang="en-US" altLang="zh-CN" b="1" dirty="0">
              <a:latin typeface="Times New Roman" panose="02020603050405020304" pitchFamily="18" charset="0"/>
              <a:ea typeface="宋体" panose="02010600030101010101" pitchFamily="2" charset="-122"/>
            </a:endParaRPr>
          </a:p>
        </p:txBody>
      </p:sp>
      <p:graphicFrame>
        <p:nvGraphicFramePr>
          <p:cNvPr id="34927" name="Object 111"/>
          <p:cNvGraphicFramePr/>
          <p:nvPr/>
        </p:nvGraphicFramePr>
        <p:xfrm>
          <a:off x="828675" y="3617913"/>
          <a:ext cx="2743200" cy="866775"/>
        </p:xfrm>
        <a:graphic>
          <a:graphicData uri="http://schemas.openxmlformats.org/presentationml/2006/ole">
            <mc:AlternateContent xmlns:mc="http://schemas.openxmlformats.org/markup-compatibility/2006">
              <mc:Choice xmlns:v="urn:schemas-microsoft-com:vml" Requires="v">
                <p:oleObj spid="_x0000_s3100" name="" r:id="rId5" imgW="1374775" imgH="432435" progId="Equation.3">
                  <p:embed/>
                </p:oleObj>
              </mc:Choice>
              <mc:Fallback>
                <p:oleObj name="" r:id="rId5" imgW="1374775" imgH="432435" progId="Equation.3">
                  <p:embed/>
                  <p:pic>
                    <p:nvPicPr>
                      <p:cNvPr id="0" name="图片 3099"/>
                      <p:cNvPicPr/>
                      <p:nvPr/>
                    </p:nvPicPr>
                    <p:blipFill>
                      <a:blip r:embed="rId6"/>
                      <a:stretch>
                        <a:fillRect/>
                      </a:stretch>
                    </p:blipFill>
                    <p:spPr>
                      <a:xfrm>
                        <a:off x="828675" y="3617913"/>
                        <a:ext cx="2743200" cy="866775"/>
                      </a:xfrm>
                      <a:prstGeom prst="rect">
                        <a:avLst/>
                      </a:prstGeom>
                      <a:noFill/>
                      <a:ln w="38100">
                        <a:noFill/>
                        <a:miter/>
                      </a:ln>
                    </p:spPr>
                  </p:pic>
                </p:oleObj>
              </mc:Fallback>
            </mc:AlternateContent>
          </a:graphicData>
        </a:graphic>
      </p:graphicFrame>
      <p:graphicFrame>
        <p:nvGraphicFramePr>
          <p:cNvPr id="34928" name="Object 112"/>
          <p:cNvGraphicFramePr/>
          <p:nvPr/>
        </p:nvGraphicFramePr>
        <p:xfrm>
          <a:off x="676275" y="4760913"/>
          <a:ext cx="3886200" cy="912812"/>
        </p:xfrm>
        <a:graphic>
          <a:graphicData uri="http://schemas.openxmlformats.org/presentationml/2006/ole">
            <mc:AlternateContent xmlns:mc="http://schemas.openxmlformats.org/markup-compatibility/2006">
              <mc:Choice xmlns:v="urn:schemas-microsoft-com:vml" Requires="v">
                <p:oleObj spid="_x0000_s3101" name="" r:id="rId7" imgW="1840865" imgH="431800" progId="Equation.3">
                  <p:embed/>
                </p:oleObj>
              </mc:Choice>
              <mc:Fallback>
                <p:oleObj name="" r:id="rId7" imgW="1840865" imgH="431800" progId="Equation.3">
                  <p:embed/>
                  <p:pic>
                    <p:nvPicPr>
                      <p:cNvPr id="0" name="图片 3100"/>
                      <p:cNvPicPr/>
                      <p:nvPr/>
                    </p:nvPicPr>
                    <p:blipFill>
                      <a:blip r:embed="rId8"/>
                      <a:stretch>
                        <a:fillRect/>
                      </a:stretch>
                    </p:blipFill>
                    <p:spPr>
                      <a:xfrm>
                        <a:off x="676275" y="4760913"/>
                        <a:ext cx="3886200" cy="912812"/>
                      </a:xfrm>
                      <a:prstGeom prst="rect">
                        <a:avLst/>
                      </a:prstGeom>
                      <a:noFill/>
                      <a:ln w="38100">
                        <a:noFill/>
                        <a:miter/>
                      </a:ln>
                    </p:spPr>
                  </p:pic>
                </p:oleObj>
              </mc:Fallback>
            </mc:AlternateContent>
          </a:graphicData>
        </a:graphic>
      </p:graphicFrame>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1.3.4 BJT</a:t>
            </a:r>
            <a:r>
              <a:rPr lang="zh-CN" altLang="en-US" sz="3200" b="1" dirty="0">
                <a:solidFill>
                  <a:srgbClr val="FF0000"/>
                </a:solidFill>
                <a:latin typeface="黑体" panose="02010609060101010101" pitchFamily="2" charset="-122"/>
                <a:ea typeface="黑体" panose="02010609060101010101" pitchFamily="2" charset="-122"/>
              </a:rPr>
              <a:t>的主要参数</a:t>
            </a:r>
            <a:endParaRPr lang="zh-CN" altLang="en-US" sz="3200" b="1" dirty="0">
              <a:solidFill>
                <a:srgbClr val="FF0000"/>
              </a:solidFill>
              <a:latin typeface="Times New Roman" panose="02020603050405020304" pitchFamily="18" charset="0"/>
              <a:ea typeface="宋体" panose="0201060003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charRg st="0" end="16"/>
                                            </p:txEl>
                                          </p:spTgt>
                                        </p:tgtEl>
                                        <p:attrNameLst>
                                          <p:attrName>style.visibility</p:attrName>
                                        </p:attrNameLst>
                                      </p:cBhvr>
                                      <p:to>
                                        <p:strVal val="visible"/>
                                      </p:to>
                                    </p:set>
                                    <p:animEffect transition="in" filter="blinds(horizontal)">
                                      <p:cBhvr>
                                        <p:cTn id="7" dur="500"/>
                                        <p:tgtEl>
                                          <p:spTgt spid="34819">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blinds(horizontal)">
                                      <p:cBhvr>
                                        <p:cTn id="17" dur="500"/>
                                        <p:tgtEl>
                                          <p:spTgt spid="348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926"/>
                                        </p:tgtEl>
                                        <p:attrNameLst>
                                          <p:attrName>style.visibility</p:attrName>
                                        </p:attrNameLst>
                                      </p:cBhvr>
                                      <p:to>
                                        <p:strVal val="visible"/>
                                      </p:to>
                                    </p:set>
                                    <p:animEffect transition="in" filter="blinds(horizontal)">
                                      <p:cBhvr>
                                        <p:cTn id="27" dur="500"/>
                                        <p:tgtEl>
                                          <p:spTgt spid="349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925"/>
                                        </p:tgtEl>
                                        <p:attrNameLst>
                                          <p:attrName>style.visibility</p:attrName>
                                        </p:attrNameLst>
                                      </p:cBhvr>
                                      <p:to>
                                        <p:strVal val="visible"/>
                                      </p:to>
                                    </p:set>
                                    <p:animEffect transition="in" filter="blinds(horizontal)">
                                      <p:cBhvr>
                                        <p:cTn id="32" dur="500"/>
                                        <p:tgtEl>
                                          <p:spTgt spid="349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927"/>
                                        </p:tgtEl>
                                        <p:attrNameLst>
                                          <p:attrName>style.visibility</p:attrName>
                                        </p:attrNameLst>
                                      </p:cBhvr>
                                      <p:to>
                                        <p:strVal val="visible"/>
                                      </p:to>
                                    </p:set>
                                    <p:animEffect transition="in" filter="blinds(horizontal)">
                                      <p:cBhvr>
                                        <p:cTn id="37" dur="500"/>
                                        <p:tgtEl>
                                          <p:spTgt spid="349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4928"/>
                                        </p:tgtEl>
                                        <p:attrNameLst>
                                          <p:attrName>style.visibility</p:attrName>
                                        </p:attrNameLst>
                                      </p:cBhvr>
                                      <p:to>
                                        <p:strVal val="visible"/>
                                      </p:to>
                                    </p:set>
                                    <p:animEffect transition="in" filter="blinds(horizontal)">
                                      <p:cBhvr>
                                        <p:cTn id="42" dur="500"/>
                                        <p:tgtEl>
                                          <p:spTgt spid="349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924"/>
                                        </p:tgtEl>
                                        <p:attrNameLst>
                                          <p:attrName>style.visibility</p:attrName>
                                        </p:attrNameLst>
                                      </p:cBhvr>
                                      <p:to>
                                        <p:strVal val="visible"/>
                                      </p:to>
                                    </p:set>
                                    <p:animEffect transition="in" filter="blinds(horizontal)">
                                      <p:cBhvr>
                                        <p:cTn id="47" dur="500"/>
                                        <p:tgtEl>
                                          <p:spTgt spid="34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924" grpId="0"/>
      <p:bldP spid="34925" grpId="0"/>
      <p:bldP spid="3492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2"/>
          <p:cNvSpPr/>
          <p:nvPr/>
        </p:nvSpPr>
        <p:spPr>
          <a:xfrm>
            <a:off x="395288" y="1122680"/>
            <a:ext cx="3657600" cy="706755"/>
          </a:xfrm>
          <a:prstGeom prst="rect">
            <a:avLst/>
          </a:prstGeom>
          <a:noFill/>
          <a:ln w="9525">
            <a:noFill/>
          </a:ln>
        </p:spPr>
        <p:txBody>
          <a:bodyPr lIns="92075" tIns="46038" rIns="92075" bIns="46038" anchor="t" anchorCtr="0">
            <a:spAutoFit/>
          </a:bodyPr>
          <a:p>
            <a:pPr marL="342900" indent="-342900">
              <a:lnSpc>
                <a:spcPct val="125000"/>
              </a:lnSpc>
              <a:spcBef>
                <a:spcPct val="20000"/>
              </a:spcBef>
            </a:pPr>
            <a:r>
              <a:rPr lang="en-US" altLang="zh-CN" sz="3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2. </a:t>
            </a: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极间反向电流</a:t>
            </a:r>
            <a:endPar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103427" name="Rectangle 3"/>
          <p:cNvSpPr>
            <a:spLocks noChangeArrowheads="1"/>
          </p:cNvSpPr>
          <p:nvPr/>
        </p:nvSpPr>
        <p:spPr bwMode="auto">
          <a:xfrm>
            <a:off x="0" y="1914525"/>
            <a:ext cx="7772400" cy="1146810"/>
          </a:xfrm>
          <a:prstGeom prst="rect">
            <a:avLst/>
          </a:prstGeom>
          <a:noFill/>
          <a:ln w="9525">
            <a:noFill/>
            <a:miter lim="800000"/>
          </a:ln>
          <a:effectLst/>
        </p:spPr>
        <p:txBody>
          <a:bodyPr lIns="92075" tIns="46038" rIns="92075" bIns="46038">
            <a:spAutoFit/>
          </a:bodyPr>
          <a:lstStyle/>
          <a:p>
            <a:pPr marL="342900" marR="0" lvl="0" indent="-342900" algn="l" defTabSz="914400" rtl="0" eaLnBrk="1" fontAlgn="base" latinLnBrk="0" hangingPunct="1">
              <a:lnSpc>
                <a:spcPct val="125000"/>
              </a:lnSpc>
              <a:spcBef>
                <a:spcPct val="2000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rPr>
              <a:t>	 (1) </a:t>
            </a:r>
            <a:r>
              <a:rPr kumimoji="0" lang="zh-CN" altLang="en-US" sz="28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rPr>
              <a:t>集电极基极间反向饱和电流</a:t>
            </a:r>
            <a:r>
              <a:rPr kumimoji="0" lang="en-US" altLang="zh-CN" sz="2800" b="1" i="1"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rPr>
              <a:t>I</a:t>
            </a:r>
            <a:r>
              <a:rPr kumimoji="0" lang="en-US" altLang="zh-CN" sz="2800" b="1" i="0" u="none" strike="noStrike" kern="1200" cap="none" spc="0" normalizeH="0" baseline="-2500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rPr>
              <a:t>CBO</a:t>
            </a:r>
            <a:r>
              <a:rPr kumimoji="0" lang="en-US" altLang="zh-CN" sz="28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rPr>
              <a:t> </a:t>
            </a:r>
            <a:endParaRPr kumimoji="0" lang="en-US" altLang="zh-CN" sz="28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endParaRPr>
          </a:p>
          <a:p>
            <a:pPr marL="342900" marR="0" lvl="0" indent="-342900" algn="l" defTabSz="914400" rtl="0" eaLnBrk="1" fontAlgn="base" latinLnBrk="0" hangingPunct="1">
              <a:spcBef>
                <a:spcPct val="2000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rPr>
              <a:t>        </a:t>
            </a:r>
            <a:endParaRPr kumimoji="0" lang="en-US" altLang="zh-CN" sz="28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黑体" panose="02010609060101010101" pitchFamily="2" charset="-122"/>
            </a:endParaRPr>
          </a:p>
        </p:txBody>
      </p:sp>
      <p:pic>
        <p:nvPicPr>
          <p:cNvPr id="103428" name="Picture 4" descr="4113"/>
          <p:cNvPicPr>
            <a:picLocks noChangeAspect="1"/>
          </p:cNvPicPr>
          <p:nvPr/>
        </p:nvPicPr>
        <p:blipFill>
          <a:blip r:embed="rId1"/>
          <a:stretch>
            <a:fillRect/>
          </a:stretch>
        </p:blipFill>
        <p:spPr>
          <a:xfrm>
            <a:off x="900113" y="2779713"/>
            <a:ext cx="3384550" cy="2332037"/>
          </a:xfrm>
          <a:prstGeom prst="rect">
            <a:avLst/>
          </a:prstGeom>
          <a:noFill/>
          <a:ln w="9525">
            <a:noFill/>
          </a:ln>
        </p:spPr>
      </p:pic>
      <p:sp>
        <p:nvSpPr>
          <p:cNvPr id="103429" name="Text Box 5"/>
          <p:cNvSpPr txBox="1">
            <a:spLocks noChangeArrowheads="1"/>
          </p:cNvSpPr>
          <p:nvPr/>
        </p:nvSpPr>
        <p:spPr bwMode="auto">
          <a:xfrm>
            <a:off x="0" y="5228590"/>
            <a:ext cx="8075613" cy="586105"/>
          </a:xfrm>
          <a:prstGeom prst="rect">
            <a:avLst/>
          </a:prstGeom>
          <a:noFill/>
          <a:ln w="12700" cap="sq">
            <a:noFill/>
            <a:miter lim="800000"/>
            <a:headEnd type="none" w="sm" len="sm"/>
            <a:tailEnd type="none" w="sm" len="sm"/>
          </a:ln>
          <a:effectLst/>
        </p:spPr>
        <p:txBody>
          <a:bodyPr>
            <a:spAutoFit/>
          </a:bodyPr>
          <a:lstStyle/>
          <a:p>
            <a:pPr marR="0" defTabSz="914400">
              <a:lnSpc>
                <a:spcPct val="115000"/>
              </a:lnSpc>
              <a:buClrTx/>
              <a:buSzTx/>
              <a:defRPr/>
            </a:pPr>
            <a:r>
              <a:rPr kumimoji="1" lang="en-US" altLang="zh-CN" sz="2800" b="1" kern="1200" cap="none" spc="0" normalizeH="0" baseline="0" noProof="0">
                <a:solidFill>
                  <a:srgbClr val="0000FF"/>
                </a:solidFill>
                <a:effectLst/>
                <a:latin typeface="黑体" panose="02010609060101010101" pitchFamily="2" charset="-122"/>
                <a:ea typeface="黑体" panose="02010609060101010101" pitchFamily="2" charset="-122"/>
                <a:cs typeface="黑体" panose="02010609060101010101" pitchFamily="2" charset="-122"/>
              </a:rPr>
              <a:t>   (2) </a:t>
            </a:r>
            <a:r>
              <a:rPr kumimoji="1" lang="zh-CN" altLang="en-US" sz="2800" b="1" kern="1200" cap="none" spc="0" normalizeH="0" baseline="0" noProof="0">
                <a:solidFill>
                  <a:srgbClr val="0000FF"/>
                </a:solidFill>
                <a:effectLst/>
                <a:latin typeface="黑体" panose="02010609060101010101" pitchFamily="2" charset="-122"/>
                <a:ea typeface="黑体" panose="02010609060101010101" pitchFamily="2" charset="-122"/>
                <a:cs typeface="黑体" panose="02010609060101010101" pitchFamily="2" charset="-122"/>
              </a:rPr>
              <a:t>集电极发射极间的反向饱和电流</a:t>
            </a:r>
            <a:r>
              <a:rPr kumimoji="1" lang="en-US" altLang="zh-CN" sz="2800" b="1" i="1" kern="1200" cap="none" spc="0" normalizeH="0" baseline="0" noProof="0">
                <a:solidFill>
                  <a:srgbClr val="0000FF"/>
                </a:solidFill>
                <a:effectLst/>
                <a:latin typeface="黑体" panose="02010609060101010101" pitchFamily="2" charset="-122"/>
                <a:ea typeface="黑体" panose="02010609060101010101" pitchFamily="2" charset="-122"/>
                <a:cs typeface="黑体" panose="02010609060101010101" pitchFamily="2" charset="-122"/>
              </a:rPr>
              <a:t>I</a:t>
            </a:r>
            <a:r>
              <a:rPr kumimoji="1" lang="en-US" altLang="zh-CN" sz="2800" b="1" kern="1200" cap="none" spc="0" normalizeH="0" baseline="-25000" noProof="0">
                <a:solidFill>
                  <a:srgbClr val="0000FF"/>
                </a:solidFill>
                <a:effectLst/>
                <a:latin typeface="黑体" panose="02010609060101010101" pitchFamily="2" charset="-122"/>
                <a:ea typeface="黑体" panose="02010609060101010101" pitchFamily="2" charset="-122"/>
                <a:cs typeface="黑体" panose="02010609060101010101" pitchFamily="2" charset="-122"/>
              </a:rPr>
              <a:t>CEO</a:t>
            </a:r>
            <a:r>
              <a:rPr kumimoji="1" lang="en-US" altLang="zh-CN" sz="2800" b="1" kern="1200" cap="none" spc="0" normalizeH="0" baseline="0" noProof="0">
                <a:solidFill>
                  <a:srgbClr val="0000FF"/>
                </a:solidFill>
                <a:effectLst/>
                <a:latin typeface="黑体" panose="02010609060101010101" pitchFamily="2" charset="-122"/>
                <a:ea typeface="黑体" panose="02010609060101010101" pitchFamily="2" charset="-122"/>
                <a:cs typeface="黑体" panose="02010609060101010101" pitchFamily="2" charset="-122"/>
              </a:rPr>
              <a:t>         </a:t>
            </a:r>
            <a:endParaRPr kumimoji="1" lang="en-US" altLang="zh-CN" sz="2800" b="1" kern="1200" cap="none" spc="0" normalizeH="0" baseline="0" noProof="0">
              <a:solidFill>
                <a:srgbClr val="0000FF"/>
              </a:solidFill>
              <a:effectLst/>
              <a:latin typeface="黑体" panose="02010609060101010101" pitchFamily="2" charset="-122"/>
              <a:ea typeface="黑体" panose="02010609060101010101" pitchFamily="2" charset="-122"/>
              <a:cs typeface="黑体" panose="02010609060101010101" pitchFamily="2" charset="-122"/>
            </a:endParaRPr>
          </a:p>
        </p:txBody>
      </p:sp>
      <p:grpSp>
        <p:nvGrpSpPr>
          <p:cNvPr id="2" name="Group 6"/>
          <p:cNvGrpSpPr/>
          <p:nvPr/>
        </p:nvGrpSpPr>
        <p:grpSpPr>
          <a:xfrm>
            <a:off x="2124075" y="5805488"/>
            <a:ext cx="3962400" cy="582612"/>
            <a:chOff x="864" y="1601"/>
            <a:chExt cx="2496" cy="367"/>
          </a:xfrm>
        </p:grpSpPr>
        <p:sp>
          <p:nvSpPr>
            <p:cNvPr id="93190" name="Text Box 7"/>
            <p:cNvSpPr txBox="1"/>
            <p:nvPr/>
          </p:nvSpPr>
          <p:spPr>
            <a:xfrm>
              <a:off x="864" y="1601"/>
              <a:ext cx="2496" cy="367"/>
            </a:xfrm>
            <a:prstGeom prst="rect">
              <a:avLst/>
            </a:prstGeom>
            <a:noFill/>
            <a:ln w="12700">
              <a:noFill/>
            </a:ln>
          </p:spPr>
          <p:txBody>
            <a:bodyPr anchor="t" anchorCtr="0">
              <a:spAutoFit/>
            </a:bodyPr>
            <a:p>
              <a:pPr>
                <a:lnSpc>
                  <a:spcPct val="115000"/>
                </a:lnSpc>
              </a:pPr>
              <a:r>
                <a:rPr lang="en-US" altLang="zh-CN" sz="2800" b="1" i="1" dirty="0">
                  <a:solidFill>
                    <a:srgbClr val="000000"/>
                  </a:solidFill>
                  <a:latin typeface="Times New Roman" panose="02020603050405020304" pitchFamily="18" charset="0"/>
                  <a:ea typeface="宋体" panose="02010600030101010101" pitchFamily="2" charset="-122"/>
                </a:rPr>
                <a:t>I</a:t>
              </a:r>
              <a:r>
                <a:rPr lang="en-US" altLang="zh-CN" sz="2800" b="1" baseline="-25000" dirty="0">
                  <a:solidFill>
                    <a:srgbClr val="000000"/>
                  </a:solidFill>
                  <a:latin typeface="Times New Roman" panose="02020603050405020304" pitchFamily="18" charset="0"/>
                  <a:ea typeface="宋体" panose="02010600030101010101" pitchFamily="2" charset="-122"/>
                </a:rPr>
                <a:t>CEO</a:t>
              </a:r>
              <a:r>
                <a:rPr lang="en-US" altLang="zh-CN" sz="2800" b="1" dirty="0">
                  <a:solidFill>
                    <a:srgbClr val="000000"/>
                  </a:solidFill>
                  <a:latin typeface="Times New Roman" panose="02020603050405020304" pitchFamily="18" charset="0"/>
                  <a:ea typeface="宋体" panose="02010600030101010101" pitchFamily="2" charset="-122"/>
                </a:rPr>
                <a:t>=</a:t>
              </a:r>
              <a:r>
                <a:rPr lang="zh-CN" altLang="en-US" sz="2800" b="1" dirty="0">
                  <a:solidFill>
                    <a:srgbClr val="000000"/>
                  </a:solidFill>
                  <a:latin typeface="Times New Roman" panose="02020603050405020304" pitchFamily="18" charset="0"/>
                  <a:ea typeface="宋体" panose="02010600030101010101" pitchFamily="2" charset="-122"/>
                </a:rPr>
                <a:t>（</a:t>
              </a:r>
              <a:r>
                <a:rPr lang="en-US" altLang="zh-CN" sz="2800" b="1" dirty="0">
                  <a:solidFill>
                    <a:srgbClr val="000000"/>
                  </a:solidFill>
                  <a:latin typeface="Times New Roman" panose="02020603050405020304" pitchFamily="18" charset="0"/>
                  <a:ea typeface="宋体" panose="02010600030101010101" pitchFamily="2" charset="-122"/>
                </a:rPr>
                <a:t>1+   </a:t>
              </a:r>
              <a:r>
                <a:rPr lang="zh-CN" altLang="en-US" sz="2800" b="1" dirty="0">
                  <a:solidFill>
                    <a:srgbClr val="000000"/>
                  </a:solidFill>
                  <a:latin typeface="Times New Roman" panose="02020603050405020304" pitchFamily="18" charset="0"/>
                  <a:ea typeface="宋体" panose="02010600030101010101" pitchFamily="2" charset="-122"/>
                </a:rPr>
                <a:t>）</a:t>
              </a:r>
              <a:r>
                <a:rPr lang="en-US" altLang="zh-CN" sz="2800" b="1" i="1" dirty="0">
                  <a:solidFill>
                    <a:srgbClr val="000000"/>
                  </a:solidFill>
                  <a:latin typeface="Times New Roman" panose="02020603050405020304" pitchFamily="18" charset="0"/>
                  <a:ea typeface="宋体" panose="02010600030101010101" pitchFamily="2" charset="-122"/>
                </a:rPr>
                <a:t>I</a:t>
              </a:r>
              <a:r>
                <a:rPr lang="en-US" altLang="zh-CN" sz="2800" b="1" baseline="-25000" dirty="0">
                  <a:solidFill>
                    <a:srgbClr val="000000"/>
                  </a:solidFill>
                  <a:latin typeface="Times New Roman" panose="02020603050405020304" pitchFamily="18" charset="0"/>
                  <a:ea typeface="宋体" panose="02010600030101010101" pitchFamily="2" charset="-122"/>
                </a:rPr>
                <a:t>CBO</a:t>
              </a:r>
              <a:r>
                <a:rPr lang="en-US" altLang="zh-CN" sz="2800" b="1" dirty="0">
                  <a:solidFill>
                    <a:srgbClr val="000000"/>
                  </a:solidFill>
                  <a:latin typeface="Times New Roman" panose="02020603050405020304" pitchFamily="18" charset="0"/>
                  <a:ea typeface="宋体" panose="02010600030101010101" pitchFamily="2" charset="-122"/>
                </a:rPr>
                <a:t>        </a:t>
              </a:r>
              <a:endParaRPr lang="en-US" altLang="zh-CN" sz="2400" b="1" dirty="0">
                <a:solidFill>
                  <a:srgbClr val="000000"/>
                </a:solidFill>
                <a:latin typeface="Times New Roman" panose="02020603050405020304" pitchFamily="18" charset="0"/>
                <a:ea typeface="宋体" panose="02010600030101010101" pitchFamily="2" charset="-122"/>
              </a:endParaRPr>
            </a:p>
          </p:txBody>
        </p:sp>
        <p:graphicFrame>
          <p:nvGraphicFramePr>
            <p:cNvPr id="93191" name="Object 8"/>
            <p:cNvGraphicFramePr/>
            <p:nvPr/>
          </p:nvGraphicFramePr>
          <p:xfrm>
            <a:off x="1916" y="1650"/>
            <a:ext cx="188" cy="254"/>
          </p:xfrm>
          <a:graphic>
            <a:graphicData uri="http://schemas.openxmlformats.org/presentationml/2006/ole">
              <mc:AlternateContent xmlns:mc="http://schemas.openxmlformats.org/markup-compatibility/2006">
                <mc:Choice xmlns:v="urn:schemas-microsoft-com:vml" Requires="v">
                  <p:oleObj spid="_x0000_s3102" name="" r:id="rId2" imgW="153670" imgH="205105" progId="Equation.DSMT4">
                    <p:embed/>
                  </p:oleObj>
                </mc:Choice>
                <mc:Fallback>
                  <p:oleObj name="" r:id="rId2" imgW="153670" imgH="205105" progId="Equation.DSMT4">
                    <p:embed/>
                    <p:pic>
                      <p:nvPicPr>
                        <p:cNvPr id="0" name="图片 3101"/>
                        <p:cNvPicPr/>
                        <p:nvPr/>
                      </p:nvPicPr>
                      <p:blipFill>
                        <a:blip r:embed="rId3"/>
                        <a:stretch>
                          <a:fillRect/>
                        </a:stretch>
                      </p:blipFill>
                      <p:spPr>
                        <a:xfrm>
                          <a:off x="1916" y="1650"/>
                          <a:ext cx="188" cy="254"/>
                        </a:xfrm>
                        <a:prstGeom prst="rect">
                          <a:avLst/>
                        </a:prstGeom>
                        <a:noFill/>
                        <a:ln w="38100">
                          <a:noFill/>
                          <a:miter/>
                        </a:ln>
                      </p:spPr>
                    </p:pic>
                  </p:oleObj>
                </mc:Fallback>
              </mc:AlternateContent>
            </a:graphicData>
          </a:graphic>
        </p:graphicFrame>
      </p:grpSp>
      <p:pic>
        <p:nvPicPr>
          <p:cNvPr id="103433" name="Picture 9" descr="4114"/>
          <p:cNvPicPr>
            <a:picLocks noChangeAspect="1"/>
          </p:cNvPicPr>
          <p:nvPr/>
        </p:nvPicPr>
        <p:blipFill>
          <a:blip r:embed="rId4"/>
          <a:stretch>
            <a:fillRect/>
          </a:stretch>
        </p:blipFill>
        <p:spPr>
          <a:xfrm>
            <a:off x="4859338" y="2708275"/>
            <a:ext cx="2371725" cy="2520950"/>
          </a:xfrm>
          <a:prstGeom prst="rect">
            <a:avLst/>
          </a:prstGeom>
          <a:noFill/>
          <a:ln w="9525">
            <a:noFill/>
          </a:ln>
        </p:spPr>
      </p:pic>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1.3.4 BJT</a:t>
            </a:r>
            <a:r>
              <a:rPr lang="zh-CN" altLang="en-US" sz="3200" b="1" dirty="0">
                <a:solidFill>
                  <a:srgbClr val="FF0000"/>
                </a:solidFill>
                <a:latin typeface="黑体" panose="02010609060101010101" pitchFamily="2" charset="-122"/>
                <a:ea typeface="黑体" panose="02010609060101010101" pitchFamily="2" charset="-122"/>
              </a:rPr>
              <a:t>的主要参数</a:t>
            </a:r>
            <a:endParaRPr lang="zh-CN" altLang="en-US" sz="3200" b="1" dirty="0">
              <a:solidFill>
                <a:srgbClr val="FF0000"/>
              </a:solidFill>
              <a:latin typeface="Times New Roman" panose="02020603050405020304" pitchFamily="18" charset="0"/>
              <a:ea typeface="宋体" panose="0201060003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blinds/>
    <p:sndAc>
      <p:stSnd>
        <p:snd r:embed="rId5"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500" fill="hold"/>
                                        <p:tgtEl>
                                          <p:spTgt spid="103427"/>
                                        </p:tgtEl>
                                        <p:attrNameLst>
                                          <p:attrName>ppt_x</p:attrName>
                                        </p:attrNameLst>
                                      </p:cBhvr>
                                      <p:tavLst>
                                        <p:tav tm="0">
                                          <p:val>
                                            <p:strVal val="1+#ppt_w/2"/>
                                          </p:val>
                                        </p:tav>
                                        <p:tav tm="100000">
                                          <p:val>
                                            <p:strVal val="#ppt_x"/>
                                          </p:val>
                                        </p:tav>
                                      </p:tavLst>
                                    </p:anim>
                                    <p:anim calcmode="lin" valueType="num">
                                      <p:cBhvr>
                                        <p:cTn id="8" dur="500" fill="hold"/>
                                        <p:tgtEl>
                                          <p:spTgt spid="1034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3428"/>
                                        </p:tgtEl>
                                        <p:attrNameLst>
                                          <p:attrName>style.visibility</p:attrName>
                                        </p:attrNameLst>
                                      </p:cBhvr>
                                      <p:to>
                                        <p:strVal val="visible"/>
                                      </p:to>
                                    </p:set>
                                    <p:animEffect transition="in" filter="box(in)">
                                      <p:cBhvr>
                                        <p:cTn id="13" dur="500"/>
                                        <p:tgtEl>
                                          <p:spTgt spid="1034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3429"/>
                                        </p:tgtEl>
                                        <p:attrNameLst>
                                          <p:attrName>style.visibility</p:attrName>
                                        </p:attrNameLst>
                                      </p:cBhvr>
                                      <p:to>
                                        <p:strVal val="visible"/>
                                      </p:to>
                                    </p:set>
                                    <p:anim calcmode="lin" valueType="num">
                                      <p:cBhvr>
                                        <p:cTn id="18" dur="500" fill="hold"/>
                                        <p:tgtEl>
                                          <p:spTgt spid="103429"/>
                                        </p:tgtEl>
                                        <p:attrNameLst>
                                          <p:attrName>ppt_x</p:attrName>
                                        </p:attrNameLst>
                                      </p:cBhvr>
                                      <p:tavLst>
                                        <p:tav tm="0">
                                          <p:val>
                                            <p:strVal val="#ppt_x"/>
                                          </p:val>
                                        </p:tav>
                                        <p:tav tm="100000">
                                          <p:val>
                                            <p:strVal val="#ppt_x"/>
                                          </p:val>
                                        </p:tav>
                                      </p:tavLst>
                                    </p:anim>
                                    <p:anim calcmode="lin" valueType="num">
                                      <p:cBhvr>
                                        <p:cTn id="19" dur="500" fill="hold"/>
                                        <p:tgtEl>
                                          <p:spTgt spid="1034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Righ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7" name="CHIMES.WAV"/>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3433"/>
                                        </p:tgtEl>
                                        <p:attrNameLst>
                                          <p:attrName>style.visibility</p:attrName>
                                        </p:attrNameLst>
                                      </p:cBhvr>
                                      <p:to>
                                        <p:strVal val="visible"/>
                                      </p:to>
                                    </p:set>
                                    <p:animEffect transition="in" filter="box(in)">
                                      <p:cBhvr>
                                        <p:cTn id="29" dur="500"/>
                                        <p:tgtEl>
                                          <p:spTgt spid="103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ldLvl="0" animBg="1"/>
      <p:bldP spid="103429"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1371600" y="1425575"/>
            <a:ext cx="4800600" cy="2759075"/>
            <a:chOff x="2544" y="480"/>
            <a:chExt cx="3024" cy="1738"/>
          </a:xfrm>
        </p:grpSpPr>
        <p:sp>
          <p:nvSpPr>
            <p:cNvPr id="94210" name="Text Box 3"/>
            <p:cNvSpPr txBox="1"/>
            <p:nvPr/>
          </p:nvSpPr>
          <p:spPr>
            <a:xfrm>
              <a:off x="2688" y="480"/>
              <a:ext cx="288"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I</a:t>
              </a:r>
              <a:r>
                <a:rPr lang="en-US" altLang="zh-CN" sz="2000" b="1" baseline="-25000" dirty="0">
                  <a:latin typeface="Times New Roman" panose="02020603050405020304" pitchFamily="18" charset="0"/>
                  <a:ea typeface="宋体" panose="02010600030101010101" pitchFamily="2" charset="-122"/>
                </a:rPr>
                <a:t>C</a:t>
              </a:r>
              <a:endParaRPr lang="en-US" altLang="zh-CN" sz="2000" b="1" dirty="0">
                <a:latin typeface="Times New Roman" panose="02020603050405020304" pitchFamily="18" charset="0"/>
                <a:ea typeface="宋体" panose="02010600030101010101" pitchFamily="2" charset="-122"/>
              </a:endParaRPr>
            </a:p>
          </p:txBody>
        </p:sp>
        <p:sp>
          <p:nvSpPr>
            <p:cNvPr id="94211" name="Text Box 4"/>
            <p:cNvSpPr txBox="1"/>
            <p:nvPr/>
          </p:nvSpPr>
          <p:spPr>
            <a:xfrm>
              <a:off x="5088" y="1968"/>
              <a:ext cx="480"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V</a:t>
              </a:r>
              <a:r>
                <a:rPr lang="en-US" altLang="zh-CN" sz="2000" b="1" baseline="-25000" dirty="0">
                  <a:latin typeface="Times New Roman" panose="02020603050405020304" pitchFamily="18" charset="0"/>
                  <a:ea typeface="宋体" panose="02010600030101010101" pitchFamily="2" charset="-122"/>
                </a:rPr>
                <a:t>CE</a:t>
              </a:r>
              <a:endParaRPr lang="en-US" altLang="zh-CN" sz="2000" b="1" dirty="0">
                <a:latin typeface="Times New Roman" panose="02020603050405020304" pitchFamily="18" charset="0"/>
                <a:ea typeface="宋体" panose="02010600030101010101" pitchFamily="2" charset="-122"/>
              </a:endParaRPr>
            </a:p>
          </p:txBody>
        </p:sp>
        <p:sp>
          <p:nvSpPr>
            <p:cNvPr id="94212" name="Line 5"/>
            <p:cNvSpPr/>
            <p:nvPr/>
          </p:nvSpPr>
          <p:spPr>
            <a:xfrm flipV="1">
              <a:off x="2770" y="720"/>
              <a:ext cx="0" cy="1392"/>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13" name="Line 6"/>
            <p:cNvSpPr/>
            <p:nvPr/>
          </p:nvSpPr>
          <p:spPr>
            <a:xfrm>
              <a:off x="2770" y="2112"/>
              <a:ext cx="2366" cy="0"/>
            </a:xfrm>
            <a:prstGeom prst="line">
              <a:avLst/>
            </a:prstGeom>
            <a:ln w="25400" cap="flat" cmpd="sng">
              <a:solidFill>
                <a:schemeClr val="tx1"/>
              </a:solidFill>
              <a:prstDash val="solid"/>
              <a:round/>
              <a:headEnd type="none" w="med" len="med"/>
              <a:tailEnd type="triangl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14" name="Text Box 7"/>
            <p:cNvSpPr txBox="1"/>
            <p:nvPr/>
          </p:nvSpPr>
          <p:spPr>
            <a:xfrm>
              <a:off x="2544" y="1968"/>
              <a:ext cx="356" cy="250"/>
            </a:xfrm>
            <a:prstGeom prst="rect">
              <a:avLst/>
            </a:prstGeom>
            <a:noFill/>
            <a:ln w="25400">
              <a:noFill/>
            </a:ln>
          </p:spPr>
          <p:txBody>
            <a:bodyPr anchor="t" anchorCtr="0">
              <a:spAutoFit/>
            </a:bodyPr>
            <a:p>
              <a:pPr eaLnBrk="0" hangingPunct="0">
                <a:spcBef>
                  <a:spcPct val="50000"/>
                </a:spcBef>
              </a:pPr>
              <a:r>
                <a:rPr lang="en-US" altLang="zh-CN" sz="2000" b="1" i="1" dirty="0">
                  <a:latin typeface="Times New Roman" panose="02020603050405020304" pitchFamily="18" charset="0"/>
                  <a:ea typeface="宋体" panose="02010600030101010101" pitchFamily="2" charset="-122"/>
                </a:rPr>
                <a:t>O</a:t>
              </a:r>
              <a:endParaRPr lang="en-US" altLang="zh-CN" sz="2000" b="1" i="1" dirty="0">
                <a:latin typeface="Times New Roman" panose="02020603050405020304" pitchFamily="18" charset="0"/>
                <a:ea typeface="宋体" panose="02010600030101010101" pitchFamily="2" charset="-122"/>
              </a:endParaRPr>
            </a:p>
          </p:txBody>
        </p:sp>
        <p:sp>
          <p:nvSpPr>
            <p:cNvPr id="94215" name="Freeform 8"/>
            <p:cNvSpPr/>
            <p:nvPr/>
          </p:nvSpPr>
          <p:spPr>
            <a:xfrm>
              <a:off x="2770" y="1968"/>
              <a:ext cx="2196" cy="144"/>
            </a:xfrm>
            <a:custGeom>
              <a:avLst/>
              <a:gdLst/>
              <a:ahLst/>
              <a:cxnLst>
                <a:cxn ang="0">
                  <a:pos x="0" y="144"/>
                </a:cxn>
                <a:cxn ang="0">
                  <a:pos x="756" y="96"/>
                </a:cxn>
                <a:cxn ang="0">
                  <a:pos x="2268" y="48"/>
                </a:cxn>
                <a:cxn ang="0">
                  <a:pos x="8689" y="0"/>
                </a:cxn>
              </a:cxnLst>
              <a:pathLst>
                <a:path w="1104" h="144">
                  <a:moveTo>
                    <a:pt x="0" y="144"/>
                  </a:moveTo>
                  <a:cubicBezTo>
                    <a:pt x="24" y="128"/>
                    <a:pt x="48" y="112"/>
                    <a:pt x="96" y="96"/>
                  </a:cubicBezTo>
                  <a:cubicBezTo>
                    <a:pt x="144" y="80"/>
                    <a:pt x="120" y="64"/>
                    <a:pt x="288" y="48"/>
                  </a:cubicBezTo>
                  <a:cubicBezTo>
                    <a:pt x="456" y="32"/>
                    <a:pt x="780" y="16"/>
                    <a:pt x="1104"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94216" name="Line 9"/>
            <p:cNvSpPr/>
            <p:nvPr/>
          </p:nvSpPr>
          <p:spPr>
            <a:xfrm flipH="1">
              <a:off x="2770" y="1104"/>
              <a:ext cx="178" cy="1008"/>
            </a:xfrm>
            <a:prstGeom prst="line">
              <a:avLst/>
            </a:prstGeom>
            <a:ln w="25400" cap="flat" cmpd="sng">
              <a:solidFill>
                <a:srgbClr val="006600"/>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17" name="Freeform 10"/>
            <p:cNvSpPr/>
            <p:nvPr/>
          </p:nvSpPr>
          <p:spPr>
            <a:xfrm>
              <a:off x="2829" y="1440"/>
              <a:ext cx="1899" cy="240"/>
            </a:xfrm>
            <a:custGeom>
              <a:avLst/>
              <a:gdLst/>
              <a:ahLst/>
              <a:cxnLst>
                <a:cxn ang="0">
                  <a:pos x="0" y="240"/>
                </a:cxn>
                <a:cxn ang="0">
                  <a:pos x="338" y="144"/>
                </a:cxn>
                <a:cxn ang="0">
                  <a:pos x="676" y="96"/>
                </a:cxn>
                <a:cxn ang="0">
                  <a:pos x="1522" y="48"/>
                </a:cxn>
                <a:cxn ang="0">
                  <a:pos x="4398"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94218" name="Freeform 11"/>
            <p:cNvSpPr/>
            <p:nvPr/>
          </p:nvSpPr>
          <p:spPr>
            <a:xfrm>
              <a:off x="2770" y="1728"/>
              <a:ext cx="2077" cy="240"/>
            </a:xfrm>
            <a:custGeom>
              <a:avLst/>
              <a:gdLst/>
              <a:ahLst/>
              <a:cxnLst>
                <a:cxn ang="0">
                  <a:pos x="0" y="240"/>
                </a:cxn>
                <a:cxn ang="0">
                  <a:pos x="443" y="144"/>
                </a:cxn>
                <a:cxn ang="0">
                  <a:pos x="887" y="96"/>
                </a:cxn>
                <a:cxn ang="0">
                  <a:pos x="1992" y="48"/>
                </a:cxn>
                <a:cxn ang="0">
                  <a:pos x="5753"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94219" name="Freeform 12"/>
            <p:cNvSpPr/>
            <p:nvPr/>
          </p:nvSpPr>
          <p:spPr>
            <a:xfrm>
              <a:off x="2889" y="1152"/>
              <a:ext cx="1721" cy="240"/>
            </a:xfrm>
            <a:custGeom>
              <a:avLst/>
              <a:gdLst/>
              <a:ahLst/>
              <a:cxnLst>
                <a:cxn ang="0">
                  <a:pos x="0" y="240"/>
                </a:cxn>
                <a:cxn ang="0">
                  <a:pos x="251" y="144"/>
                </a:cxn>
                <a:cxn ang="0">
                  <a:pos x="503" y="96"/>
                </a:cxn>
                <a:cxn ang="0">
                  <a:pos x="1134" y="48"/>
                </a:cxn>
                <a:cxn ang="0">
                  <a:pos x="3272"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sp>
          <p:nvSpPr>
            <p:cNvPr id="94220" name="Freeform 13"/>
            <p:cNvSpPr/>
            <p:nvPr/>
          </p:nvSpPr>
          <p:spPr>
            <a:xfrm>
              <a:off x="2948" y="864"/>
              <a:ext cx="1543" cy="240"/>
            </a:xfrm>
            <a:custGeom>
              <a:avLst/>
              <a:gdLst/>
              <a:ahLst/>
              <a:cxnLst>
                <a:cxn ang="0">
                  <a:pos x="0" y="240"/>
                </a:cxn>
                <a:cxn ang="0">
                  <a:pos x="182" y="144"/>
                </a:cxn>
                <a:cxn ang="0">
                  <a:pos x="362" y="96"/>
                </a:cxn>
                <a:cxn ang="0">
                  <a:pos x="816" y="48"/>
                </a:cxn>
                <a:cxn ang="0">
                  <a:pos x="2359" y="0"/>
                </a:cxn>
              </a:cxnLst>
              <a:pathLst>
                <a:path w="1248" h="240">
                  <a:moveTo>
                    <a:pt x="0" y="240"/>
                  </a:moveTo>
                  <a:cubicBezTo>
                    <a:pt x="32" y="204"/>
                    <a:pt x="64" y="168"/>
                    <a:pt x="96" y="144"/>
                  </a:cubicBezTo>
                  <a:cubicBezTo>
                    <a:pt x="128" y="120"/>
                    <a:pt x="136" y="112"/>
                    <a:pt x="192" y="96"/>
                  </a:cubicBezTo>
                  <a:cubicBezTo>
                    <a:pt x="248" y="80"/>
                    <a:pt x="256" y="64"/>
                    <a:pt x="432" y="48"/>
                  </a:cubicBezTo>
                  <a:cubicBezTo>
                    <a:pt x="608" y="32"/>
                    <a:pt x="1112" y="8"/>
                    <a:pt x="1248" y="0"/>
                  </a:cubicBezTo>
                </a:path>
              </a:pathLst>
            </a:custGeom>
            <a:noFill/>
            <a:ln w="25400" cap="flat" cmpd="sng">
              <a:solidFill>
                <a:srgbClr val="006600"/>
              </a:solidFill>
              <a:prstDash val="solid"/>
              <a:round/>
              <a:headEnd type="none" w="med" len="med"/>
              <a:tailEnd type="none" w="med" len="med"/>
            </a:ln>
          </p:spPr>
          <p:txBody>
            <a:bodyPr/>
            <a:p>
              <a:endParaRPr lang="zh-CN" altLang="en-US"/>
            </a:p>
          </p:txBody>
        </p:sp>
      </p:grpSp>
      <p:grpSp>
        <p:nvGrpSpPr>
          <p:cNvPr id="3" name="Group 14"/>
          <p:cNvGrpSpPr/>
          <p:nvPr/>
        </p:nvGrpSpPr>
        <p:grpSpPr>
          <a:xfrm>
            <a:off x="4495800" y="3101975"/>
            <a:ext cx="1447800" cy="1371600"/>
            <a:chOff x="2832" y="1728"/>
            <a:chExt cx="912" cy="864"/>
          </a:xfrm>
        </p:grpSpPr>
        <p:sp>
          <p:nvSpPr>
            <p:cNvPr id="94222" name="Rectangle 15"/>
            <p:cNvSpPr/>
            <p:nvPr/>
          </p:nvSpPr>
          <p:spPr>
            <a:xfrm>
              <a:off x="2832" y="2304"/>
              <a:ext cx="912" cy="288"/>
            </a:xfrm>
            <a:prstGeom prst="rect">
              <a:avLst/>
            </a:prstGeom>
            <a:noFill/>
            <a:ln w="25400">
              <a:noFill/>
            </a:ln>
          </p:spPr>
          <p:txBody>
            <a:bodyPr anchor="t" anchorCtr="0">
              <a:spAutoFit/>
            </a:bodyPr>
            <a:p>
              <a:pPr eaLnBrk="0" hangingPunct="0"/>
              <a:r>
                <a:rPr lang="en-US" altLang="zh-CN" sz="2400" b="1" i="1" dirty="0">
                  <a:solidFill>
                    <a:srgbClr val="006600"/>
                  </a:solidFill>
                  <a:latin typeface="Times New Roman" panose="02020603050405020304" pitchFamily="18" charset="0"/>
                  <a:ea typeface="宋体" panose="02010600030101010101" pitchFamily="2" charset="-122"/>
                </a:rPr>
                <a:t>V</a:t>
              </a:r>
              <a:r>
                <a:rPr lang="en-US" altLang="zh-CN" sz="2400" b="1" baseline="-25000" dirty="0">
                  <a:solidFill>
                    <a:srgbClr val="006600"/>
                  </a:solidFill>
                  <a:latin typeface="Times New Roman" panose="02020603050405020304" pitchFamily="18" charset="0"/>
                  <a:ea typeface="宋体" panose="02010600030101010101" pitchFamily="2" charset="-122"/>
                </a:rPr>
                <a:t>(BR)CEO</a:t>
              </a:r>
              <a:endParaRPr lang="en-US" altLang="zh-CN" sz="2400" b="1" baseline="-25000" dirty="0">
                <a:solidFill>
                  <a:srgbClr val="006600"/>
                </a:solidFill>
                <a:latin typeface="Times New Roman" panose="02020603050405020304" pitchFamily="18" charset="0"/>
                <a:ea typeface="宋体" panose="02010600030101010101" pitchFamily="2" charset="-122"/>
              </a:endParaRPr>
            </a:p>
          </p:txBody>
        </p:sp>
        <p:grpSp>
          <p:nvGrpSpPr>
            <p:cNvPr id="94223" name="Group 16"/>
            <p:cNvGrpSpPr/>
            <p:nvPr/>
          </p:nvGrpSpPr>
          <p:grpSpPr>
            <a:xfrm>
              <a:off x="3072" y="1728"/>
              <a:ext cx="144" cy="576"/>
              <a:chOff x="3744" y="1920"/>
              <a:chExt cx="144" cy="576"/>
            </a:xfrm>
          </p:grpSpPr>
          <p:sp>
            <p:nvSpPr>
              <p:cNvPr id="94224" name="Line 17"/>
              <p:cNvSpPr/>
              <p:nvPr/>
            </p:nvSpPr>
            <p:spPr>
              <a:xfrm>
                <a:off x="3744" y="2016"/>
                <a:ext cx="0" cy="480"/>
              </a:xfrm>
              <a:prstGeom prst="line">
                <a:avLst/>
              </a:prstGeom>
              <a:ln w="25400" cap="flat" cmpd="sng">
                <a:solidFill>
                  <a:srgbClr val="0000CC"/>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25" name="Line 18"/>
              <p:cNvSpPr/>
              <p:nvPr/>
            </p:nvSpPr>
            <p:spPr>
              <a:xfrm flipH="1">
                <a:off x="3744" y="2016"/>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26" name="Line 19"/>
              <p:cNvSpPr/>
              <p:nvPr/>
            </p:nvSpPr>
            <p:spPr>
              <a:xfrm flipH="1">
                <a:off x="3744" y="216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27" name="Line 20"/>
              <p:cNvSpPr/>
              <p:nvPr/>
            </p:nvSpPr>
            <p:spPr>
              <a:xfrm flipH="1">
                <a:off x="3744" y="2256"/>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28" name="Line 21"/>
              <p:cNvSpPr/>
              <p:nvPr/>
            </p:nvSpPr>
            <p:spPr>
              <a:xfrm flipH="1">
                <a:off x="3744" y="235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29" name="Line 22"/>
              <p:cNvSpPr/>
              <p:nvPr/>
            </p:nvSpPr>
            <p:spPr>
              <a:xfrm flipH="1">
                <a:off x="3744" y="192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grpSp>
      <p:grpSp>
        <p:nvGrpSpPr>
          <p:cNvPr id="5" name="Group 23"/>
          <p:cNvGrpSpPr/>
          <p:nvPr/>
        </p:nvGrpSpPr>
        <p:grpSpPr>
          <a:xfrm>
            <a:off x="1066800" y="1806575"/>
            <a:ext cx="1828800" cy="457200"/>
            <a:chOff x="1536" y="864"/>
            <a:chExt cx="1152" cy="288"/>
          </a:xfrm>
        </p:grpSpPr>
        <p:grpSp>
          <p:nvGrpSpPr>
            <p:cNvPr id="94231" name="Group 24"/>
            <p:cNvGrpSpPr/>
            <p:nvPr/>
          </p:nvGrpSpPr>
          <p:grpSpPr>
            <a:xfrm>
              <a:off x="1968" y="912"/>
              <a:ext cx="720" cy="144"/>
              <a:chOff x="1632" y="912"/>
              <a:chExt cx="720" cy="144"/>
            </a:xfrm>
          </p:grpSpPr>
          <p:sp>
            <p:nvSpPr>
              <p:cNvPr id="94232" name="Line 25"/>
              <p:cNvSpPr/>
              <p:nvPr/>
            </p:nvSpPr>
            <p:spPr>
              <a:xfrm>
                <a:off x="1632" y="1056"/>
                <a:ext cx="720" cy="0"/>
              </a:xfrm>
              <a:prstGeom prst="line">
                <a:avLst/>
              </a:prstGeom>
              <a:ln w="25400" cap="flat" cmpd="sng">
                <a:solidFill>
                  <a:srgbClr val="0000CC"/>
                </a:solidFill>
                <a:prstDash val="sysDot"/>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33" name="Line 26"/>
              <p:cNvSpPr/>
              <p:nvPr/>
            </p:nvSpPr>
            <p:spPr>
              <a:xfrm flipH="1">
                <a:off x="1632" y="91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34" name="Line 27"/>
              <p:cNvSpPr/>
              <p:nvPr/>
            </p:nvSpPr>
            <p:spPr>
              <a:xfrm flipH="1">
                <a:off x="1728" y="91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35" name="Line 28"/>
              <p:cNvSpPr/>
              <p:nvPr/>
            </p:nvSpPr>
            <p:spPr>
              <a:xfrm flipH="1">
                <a:off x="1824" y="91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36" name="Line 29"/>
              <p:cNvSpPr/>
              <p:nvPr/>
            </p:nvSpPr>
            <p:spPr>
              <a:xfrm flipH="1">
                <a:off x="1920" y="91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37" name="Line 30"/>
              <p:cNvSpPr/>
              <p:nvPr/>
            </p:nvSpPr>
            <p:spPr>
              <a:xfrm flipH="1">
                <a:off x="2016" y="91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38" name="Line 31"/>
              <p:cNvSpPr/>
              <p:nvPr/>
            </p:nvSpPr>
            <p:spPr>
              <a:xfrm flipH="1">
                <a:off x="2112" y="91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94239" name="Rectangle 32"/>
            <p:cNvSpPr/>
            <p:nvPr/>
          </p:nvSpPr>
          <p:spPr>
            <a:xfrm>
              <a:off x="1536" y="864"/>
              <a:ext cx="480" cy="288"/>
            </a:xfrm>
            <a:prstGeom prst="rect">
              <a:avLst/>
            </a:prstGeom>
            <a:noFill/>
            <a:ln w="25400">
              <a:noFill/>
            </a:ln>
          </p:spPr>
          <p:txBody>
            <a:bodyPr anchor="t" anchorCtr="0">
              <a:spAutoFit/>
            </a:bodyPr>
            <a:p>
              <a:pPr eaLnBrk="0" hangingPunct="0"/>
              <a:r>
                <a:rPr lang="en-US" altLang="zh-CN" sz="2400" b="1" i="1" dirty="0">
                  <a:solidFill>
                    <a:srgbClr val="006600"/>
                  </a:solidFill>
                  <a:latin typeface="Times New Roman" panose="02020603050405020304" pitchFamily="18" charset="0"/>
                  <a:ea typeface="楷体_GB2312" pitchFamily="49" charset="-122"/>
                </a:rPr>
                <a:t>I</a:t>
              </a:r>
              <a:r>
                <a:rPr lang="en-US" altLang="zh-CN" sz="2400" b="1" baseline="-30000" dirty="0">
                  <a:solidFill>
                    <a:srgbClr val="006600"/>
                  </a:solidFill>
                  <a:latin typeface="Times New Roman" panose="02020603050405020304" pitchFamily="18" charset="0"/>
                  <a:ea typeface="楷体_GB2312" pitchFamily="49" charset="-122"/>
                </a:rPr>
                <a:t>CM</a:t>
              </a:r>
              <a:endParaRPr lang="en-US" altLang="zh-CN" sz="2400" b="1" baseline="-30000" dirty="0">
                <a:solidFill>
                  <a:srgbClr val="006600"/>
                </a:solidFill>
                <a:latin typeface="Times New Roman" panose="02020603050405020304" pitchFamily="18" charset="0"/>
                <a:ea typeface="楷体_GB2312" pitchFamily="49" charset="-122"/>
              </a:endParaRPr>
            </a:p>
          </p:txBody>
        </p:sp>
      </p:grpSp>
      <p:grpSp>
        <p:nvGrpSpPr>
          <p:cNvPr id="7" name="Group 33"/>
          <p:cNvGrpSpPr/>
          <p:nvPr/>
        </p:nvGrpSpPr>
        <p:grpSpPr>
          <a:xfrm>
            <a:off x="2514600" y="1882775"/>
            <a:ext cx="2819400" cy="1905000"/>
            <a:chOff x="2448" y="912"/>
            <a:chExt cx="1776" cy="1200"/>
          </a:xfrm>
        </p:grpSpPr>
        <p:grpSp>
          <p:nvGrpSpPr>
            <p:cNvPr id="94241" name="Group 34"/>
            <p:cNvGrpSpPr/>
            <p:nvPr/>
          </p:nvGrpSpPr>
          <p:grpSpPr>
            <a:xfrm>
              <a:off x="2448" y="912"/>
              <a:ext cx="1776" cy="1200"/>
              <a:chOff x="2112" y="912"/>
              <a:chExt cx="1776" cy="1200"/>
            </a:xfrm>
          </p:grpSpPr>
          <p:sp>
            <p:nvSpPr>
              <p:cNvPr id="94242" name="Arc 35"/>
              <p:cNvSpPr/>
              <p:nvPr/>
            </p:nvSpPr>
            <p:spPr>
              <a:xfrm rot="-5400000" flipH="1">
                <a:off x="2400" y="624"/>
                <a:ext cx="1200" cy="1776"/>
              </a:xfrm>
              <a:custGeom>
                <a:avLst/>
                <a:gdLst/>
                <a:ahLst/>
                <a:cxnLst>
                  <a:cxn ang="0">
                    <a:pos x="0" y="0"/>
                  </a:cxn>
                  <a:cxn ang="0">
                    <a:pos x="0" y="1"/>
                  </a:cxn>
                  <a:cxn ang="0">
                    <a:pos x="0" y="1"/>
                  </a:cxn>
                </a:cxnLst>
                <a:pathLst>
                  <a:path w="21597" h="21600" fill="none">
                    <a:moveTo>
                      <a:pt x="-1" y="0"/>
                    </a:moveTo>
                    <a:cubicBezTo>
                      <a:pt x="11790" y="0"/>
                      <a:pt x="21403" y="9455"/>
                      <a:pt x="21597" y="21244"/>
                    </a:cubicBezTo>
                  </a:path>
                  <a:path w="21597" h="21600" stroke="0">
                    <a:moveTo>
                      <a:pt x="-1" y="0"/>
                    </a:moveTo>
                    <a:cubicBezTo>
                      <a:pt x="11790" y="0"/>
                      <a:pt x="21403" y="9455"/>
                      <a:pt x="21597" y="21244"/>
                    </a:cubicBezTo>
                    <a:lnTo>
                      <a:pt x="0" y="21600"/>
                    </a:lnTo>
                    <a:close/>
                  </a:path>
                </a:pathLst>
              </a:custGeom>
              <a:noFill/>
              <a:ln w="25400" cap="flat" cmpd="sng">
                <a:solidFill>
                  <a:srgbClr val="0000CC"/>
                </a:solidFill>
                <a:prstDash val="dash"/>
                <a:round/>
                <a:headEnd type="none" w="med" len="med"/>
                <a:tailEnd type="none" w="med" len="med"/>
              </a:ln>
            </p:spPr>
            <p:txBody>
              <a:bodyPr/>
              <a:p>
                <a:endParaRPr lang="zh-CN" altLang="en-US"/>
              </a:p>
            </p:txBody>
          </p:sp>
          <p:sp>
            <p:nvSpPr>
              <p:cNvPr id="94243" name="Line 36"/>
              <p:cNvSpPr/>
              <p:nvPr/>
            </p:nvSpPr>
            <p:spPr>
              <a:xfrm flipH="1">
                <a:off x="2160" y="1008"/>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44" name="Line 37"/>
              <p:cNvSpPr/>
              <p:nvPr/>
            </p:nvSpPr>
            <p:spPr>
              <a:xfrm flipH="1">
                <a:off x="2208" y="1104"/>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45" name="Line 38"/>
              <p:cNvSpPr/>
              <p:nvPr/>
            </p:nvSpPr>
            <p:spPr>
              <a:xfrm flipH="1">
                <a:off x="2256" y="120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46" name="Line 39"/>
              <p:cNvSpPr/>
              <p:nvPr/>
            </p:nvSpPr>
            <p:spPr>
              <a:xfrm flipH="1">
                <a:off x="2304" y="1296"/>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47" name="Line 40"/>
              <p:cNvSpPr/>
              <p:nvPr/>
            </p:nvSpPr>
            <p:spPr>
              <a:xfrm flipH="1">
                <a:off x="2352" y="139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48" name="Line 41"/>
              <p:cNvSpPr/>
              <p:nvPr/>
            </p:nvSpPr>
            <p:spPr>
              <a:xfrm flipH="1">
                <a:off x="2448" y="144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49" name="Line 42"/>
              <p:cNvSpPr/>
              <p:nvPr/>
            </p:nvSpPr>
            <p:spPr>
              <a:xfrm flipH="1">
                <a:off x="2496" y="1536"/>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0" name="Line 43"/>
              <p:cNvSpPr/>
              <p:nvPr/>
            </p:nvSpPr>
            <p:spPr>
              <a:xfrm flipH="1">
                <a:off x="2592" y="1584"/>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1" name="Line 44"/>
              <p:cNvSpPr/>
              <p:nvPr/>
            </p:nvSpPr>
            <p:spPr>
              <a:xfrm flipH="1">
                <a:off x="2688" y="163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2" name="Line 45"/>
              <p:cNvSpPr/>
              <p:nvPr/>
            </p:nvSpPr>
            <p:spPr>
              <a:xfrm flipH="1">
                <a:off x="2784" y="168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3" name="Line 46"/>
              <p:cNvSpPr/>
              <p:nvPr/>
            </p:nvSpPr>
            <p:spPr>
              <a:xfrm flipH="1">
                <a:off x="2880" y="1728"/>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4" name="Line 47"/>
              <p:cNvSpPr/>
              <p:nvPr/>
            </p:nvSpPr>
            <p:spPr>
              <a:xfrm flipH="1">
                <a:off x="2976" y="1776"/>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5" name="Line 48"/>
              <p:cNvSpPr/>
              <p:nvPr/>
            </p:nvSpPr>
            <p:spPr>
              <a:xfrm flipH="1">
                <a:off x="3072" y="1824"/>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6" name="Line 49"/>
              <p:cNvSpPr/>
              <p:nvPr/>
            </p:nvSpPr>
            <p:spPr>
              <a:xfrm flipH="1">
                <a:off x="3168" y="1872"/>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7" name="Line 50"/>
              <p:cNvSpPr/>
              <p:nvPr/>
            </p:nvSpPr>
            <p:spPr>
              <a:xfrm flipH="1">
                <a:off x="3264" y="192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8" name="Line 51"/>
              <p:cNvSpPr/>
              <p:nvPr/>
            </p:nvSpPr>
            <p:spPr>
              <a:xfrm flipH="1">
                <a:off x="3360" y="192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94259" name="Line 52"/>
              <p:cNvSpPr/>
              <p:nvPr/>
            </p:nvSpPr>
            <p:spPr>
              <a:xfrm flipH="1">
                <a:off x="3456" y="1920"/>
                <a:ext cx="144" cy="144"/>
              </a:xfrm>
              <a:prstGeom prst="line">
                <a:avLst/>
              </a:prstGeom>
              <a:ln w="19050" cap="flat" cmpd="sng">
                <a:solidFill>
                  <a:srgbClr val="0000CC"/>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94260" name="Rectangle 53"/>
            <p:cNvSpPr/>
            <p:nvPr/>
          </p:nvSpPr>
          <p:spPr>
            <a:xfrm>
              <a:off x="2976" y="1296"/>
              <a:ext cx="446" cy="288"/>
            </a:xfrm>
            <a:prstGeom prst="rect">
              <a:avLst/>
            </a:prstGeom>
            <a:noFill/>
            <a:ln w="25400">
              <a:noFill/>
            </a:ln>
          </p:spPr>
          <p:txBody>
            <a:bodyPr wrap="none" anchor="t" anchorCtr="0">
              <a:spAutoFit/>
            </a:bodyPr>
            <a:p>
              <a:pPr eaLnBrk="0" hangingPunct="0"/>
              <a:r>
                <a:rPr lang="en-US" altLang="zh-CN" sz="2400" b="1" i="1" dirty="0">
                  <a:solidFill>
                    <a:srgbClr val="006600"/>
                  </a:solidFill>
                  <a:latin typeface="Times New Roman" panose="02020603050405020304" pitchFamily="18" charset="0"/>
                  <a:ea typeface="楷体_GB2312" pitchFamily="49" charset="-122"/>
                </a:rPr>
                <a:t>P</a:t>
              </a:r>
              <a:r>
                <a:rPr lang="en-US" altLang="zh-CN" sz="2400" b="1" baseline="-30000" dirty="0">
                  <a:solidFill>
                    <a:srgbClr val="006600"/>
                  </a:solidFill>
                  <a:latin typeface="Times New Roman" panose="02020603050405020304" pitchFamily="18" charset="0"/>
                  <a:ea typeface="楷体_GB2312" pitchFamily="49" charset="-122"/>
                </a:rPr>
                <a:t>CM</a:t>
              </a:r>
              <a:endParaRPr lang="en-US" altLang="zh-CN" sz="2400" b="1" baseline="-30000" dirty="0">
                <a:solidFill>
                  <a:srgbClr val="006600"/>
                </a:solidFill>
                <a:latin typeface="Times New Roman" panose="02020603050405020304" pitchFamily="18" charset="0"/>
                <a:ea typeface="楷体_GB2312" pitchFamily="49" charset="-122"/>
              </a:endParaRPr>
            </a:p>
          </p:txBody>
        </p:sp>
      </p:grpSp>
      <p:sp>
        <p:nvSpPr>
          <p:cNvPr id="102454" name="Rectangle 54"/>
          <p:cNvSpPr/>
          <p:nvPr/>
        </p:nvSpPr>
        <p:spPr>
          <a:xfrm>
            <a:off x="457200" y="4549775"/>
            <a:ext cx="4572000" cy="491490"/>
          </a:xfrm>
          <a:prstGeom prst="rect">
            <a:avLst/>
          </a:prstGeom>
          <a:noFill/>
          <a:ln w="25400">
            <a:noFill/>
          </a:ln>
        </p:spPr>
        <p:txBody>
          <a:bodyPr anchor="t" anchorCtr="0">
            <a:spAutoFit/>
          </a:bodyPr>
          <a:p>
            <a:pPr eaLnBrk="0" hangingPunct="0">
              <a:buFont typeface="Wingdings" panose="05000000000000000000" pitchFamily="2" charset="2"/>
              <a:buChar char="§"/>
            </a:pPr>
            <a:r>
              <a:rPr lang="en-US" altLang="zh-CN" sz="2600" b="1" dirty="0">
                <a:solidFill>
                  <a:srgbClr val="FF3300"/>
                </a:solidFill>
                <a:latin typeface="Times New Roman" panose="02020603050405020304" pitchFamily="18" charset="0"/>
                <a:ea typeface="宋体" panose="02010600030101010101" pitchFamily="2" charset="-122"/>
              </a:rPr>
              <a:t> </a:t>
            </a:r>
            <a:r>
              <a:rPr lang="zh-CN" altLang="en-US" sz="2600" b="1" dirty="0">
                <a:solidFill>
                  <a:srgbClr val="FF3300"/>
                </a:solidFill>
                <a:latin typeface="Times New Roman" panose="02020603050405020304" pitchFamily="18" charset="0"/>
                <a:ea typeface="宋体" panose="02010600030101010101" pitchFamily="2" charset="-122"/>
              </a:rPr>
              <a:t>最大允许集电极电流 </a:t>
            </a:r>
            <a:r>
              <a:rPr lang="en-US" altLang="zh-CN" sz="2600" b="1" i="1" dirty="0">
                <a:solidFill>
                  <a:srgbClr val="FF3300"/>
                </a:solidFill>
                <a:latin typeface="Times New Roman" panose="02020603050405020304" pitchFamily="18" charset="0"/>
                <a:ea typeface="宋体" panose="02010600030101010101" pitchFamily="2" charset="-122"/>
              </a:rPr>
              <a:t>I</a:t>
            </a:r>
            <a:r>
              <a:rPr lang="en-US" altLang="zh-CN" sz="2600" b="1" baseline="-25000" dirty="0">
                <a:solidFill>
                  <a:srgbClr val="FF3300"/>
                </a:solidFill>
                <a:latin typeface="Times New Roman" panose="02020603050405020304" pitchFamily="18" charset="0"/>
                <a:ea typeface="宋体" panose="02010600030101010101" pitchFamily="2" charset="-122"/>
              </a:rPr>
              <a:t>CM</a:t>
            </a:r>
            <a:endParaRPr lang="en-US" altLang="zh-CN" sz="2600" b="1" baseline="-25000" dirty="0">
              <a:solidFill>
                <a:srgbClr val="FF3300"/>
              </a:solidFill>
              <a:latin typeface="Times New Roman" panose="02020603050405020304" pitchFamily="18" charset="0"/>
              <a:ea typeface="宋体" panose="02010600030101010101" pitchFamily="2" charset="-122"/>
            </a:endParaRPr>
          </a:p>
        </p:txBody>
      </p:sp>
      <p:sp>
        <p:nvSpPr>
          <p:cNvPr id="102455" name="Rectangle 55"/>
          <p:cNvSpPr/>
          <p:nvPr/>
        </p:nvSpPr>
        <p:spPr>
          <a:xfrm>
            <a:off x="4572000" y="4549775"/>
            <a:ext cx="4343400" cy="491490"/>
          </a:xfrm>
          <a:prstGeom prst="rect">
            <a:avLst/>
          </a:prstGeom>
          <a:noFill/>
          <a:ln w="25400">
            <a:noFill/>
          </a:ln>
        </p:spPr>
        <p:txBody>
          <a:bodyPr anchor="t" anchorCtr="0">
            <a:spAutoFit/>
          </a:bodyPr>
          <a:p>
            <a:pPr eaLnBrk="0" hangingPunct="0"/>
            <a:r>
              <a:rPr lang="en-US" altLang="zh-CN" sz="2600" b="1" dirty="0">
                <a:solidFill>
                  <a:srgbClr val="0000CC"/>
                </a:solidFill>
                <a:latin typeface="宋体" panose="02010600030101010101" pitchFamily="2" charset="-122"/>
                <a:ea typeface="宋体" panose="02010600030101010101" pitchFamily="2" charset="-122"/>
              </a:rPr>
              <a:t>(</a:t>
            </a:r>
            <a:r>
              <a:rPr lang="zh-CN" altLang="en-US" sz="2600" b="1" dirty="0">
                <a:solidFill>
                  <a:srgbClr val="0000CC"/>
                </a:solidFill>
                <a:latin typeface="Times New Roman" panose="02020603050405020304" pitchFamily="18" charset="0"/>
                <a:ea typeface="宋体" panose="02010600030101010101" pitchFamily="2" charset="-122"/>
              </a:rPr>
              <a:t>若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C</a:t>
            </a:r>
            <a:r>
              <a:rPr lang="en-US" altLang="zh-CN" sz="2600" b="1" dirty="0">
                <a:solidFill>
                  <a:srgbClr val="0000CC"/>
                </a:solidFill>
                <a:latin typeface="Times New Roman" panose="02020603050405020304" pitchFamily="18" charset="0"/>
                <a:ea typeface="宋体" panose="02010600030101010101" pitchFamily="2" charset="-122"/>
              </a:rPr>
              <a:t> &gt;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CM </a:t>
            </a:r>
            <a:r>
              <a:rPr lang="en-US" altLang="zh-CN"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 </a:t>
            </a:r>
            <a:r>
              <a:rPr lang="zh-CN" altLang="en-US"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造成 </a:t>
            </a:r>
            <a:r>
              <a:rPr lang="zh-CN" altLang="en-US" sz="2600" b="1" i="1" dirty="0">
                <a:solidFill>
                  <a:srgbClr val="0000CC"/>
                </a:solidFill>
                <a:latin typeface="Times New Roman" panose="02020603050405020304" pitchFamily="18" charset="0"/>
                <a:ea typeface="宋体" panose="02010600030101010101" pitchFamily="2" charset="-122"/>
                <a:sym typeface="Symbol" panose="05050102010706020507" pitchFamily="18" charset="2"/>
              </a:rPr>
              <a:t> </a:t>
            </a:r>
            <a:r>
              <a:rPr lang="zh-CN" altLang="en-US"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 </a:t>
            </a:r>
            <a:r>
              <a:rPr lang="zh-CN" altLang="en-US" sz="24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 </a:t>
            </a:r>
            <a:r>
              <a:rPr lang="en-US" altLang="zh-CN" sz="2600" b="1" dirty="0">
                <a:solidFill>
                  <a:srgbClr val="0000CC"/>
                </a:solidFill>
                <a:latin typeface="宋体" panose="02010600030101010101" pitchFamily="2" charset="-122"/>
                <a:ea typeface="宋体" panose="02010600030101010101" pitchFamily="2" charset="-122"/>
                <a:sym typeface="Symbol" panose="05050102010706020507" pitchFamily="18" charset="2"/>
              </a:rPr>
              <a:t>)</a:t>
            </a:r>
            <a:endParaRPr lang="en-US" altLang="zh-CN" sz="2600" b="1" dirty="0">
              <a:solidFill>
                <a:srgbClr val="0000CC"/>
              </a:solidFill>
              <a:latin typeface="宋体" panose="02010600030101010101" pitchFamily="2" charset="-122"/>
              <a:ea typeface="宋体" panose="02010600030101010101" pitchFamily="2" charset="-122"/>
              <a:sym typeface="Symbol" panose="05050102010706020507" pitchFamily="18" charset="2"/>
            </a:endParaRPr>
          </a:p>
        </p:txBody>
      </p:sp>
      <p:sp>
        <p:nvSpPr>
          <p:cNvPr id="102456" name="Rectangle 56"/>
          <p:cNvSpPr/>
          <p:nvPr/>
        </p:nvSpPr>
        <p:spPr>
          <a:xfrm>
            <a:off x="457200" y="5159375"/>
            <a:ext cx="4114800" cy="491490"/>
          </a:xfrm>
          <a:prstGeom prst="rect">
            <a:avLst/>
          </a:prstGeom>
          <a:noFill/>
          <a:ln w="25400">
            <a:noFill/>
          </a:ln>
        </p:spPr>
        <p:txBody>
          <a:bodyPr anchor="t" anchorCtr="0">
            <a:spAutoFit/>
          </a:bodyPr>
          <a:p>
            <a:pPr eaLnBrk="0" hangingPunct="0">
              <a:buFont typeface="Wingdings" panose="05000000000000000000" pitchFamily="2" charset="2"/>
              <a:buChar char="§"/>
            </a:pPr>
            <a:r>
              <a:rPr lang="en-US" altLang="zh-CN" sz="2600" b="1" dirty="0">
                <a:solidFill>
                  <a:srgbClr val="FF3300"/>
                </a:solidFill>
                <a:latin typeface="Times New Roman" panose="02020603050405020304" pitchFamily="18" charset="0"/>
                <a:ea typeface="宋体" panose="02010600030101010101" pitchFamily="2" charset="-122"/>
              </a:rPr>
              <a:t> </a:t>
            </a:r>
            <a:r>
              <a:rPr lang="zh-CN" altLang="en-US" sz="2600" b="1" dirty="0">
                <a:solidFill>
                  <a:srgbClr val="FF3300"/>
                </a:solidFill>
                <a:latin typeface="Times New Roman" panose="02020603050405020304" pitchFamily="18" charset="0"/>
                <a:ea typeface="宋体" panose="02010600030101010101" pitchFamily="2" charset="-122"/>
              </a:rPr>
              <a:t>反向击穿电压 </a:t>
            </a:r>
            <a:r>
              <a:rPr lang="en-US" altLang="zh-CN" sz="2600" b="1" i="1" dirty="0">
                <a:solidFill>
                  <a:srgbClr val="FF3300"/>
                </a:solidFill>
                <a:latin typeface="Times New Roman" panose="02020603050405020304" pitchFamily="18" charset="0"/>
                <a:ea typeface="宋体" panose="02010600030101010101" pitchFamily="2" charset="-122"/>
              </a:rPr>
              <a:t>V</a:t>
            </a:r>
            <a:r>
              <a:rPr lang="en-US" altLang="zh-CN" sz="2600" b="1" baseline="-25000" dirty="0">
                <a:solidFill>
                  <a:srgbClr val="FF3300"/>
                </a:solidFill>
                <a:latin typeface="Times New Roman" panose="02020603050405020304" pitchFamily="18" charset="0"/>
                <a:ea typeface="宋体" panose="02010600030101010101" pitchFamily="2" charset="-122"/>
              </a:rPr>
              <a:t>(BR)CEO</a:t>
            </a:r>
            <a:endParaRPr lang="en-US" altLang="zh-CN" sz="2600" b="1" baseline="-25000" dirty="0">
              <a:solidFill>
                <a:srgbClr val="FF3300"/>
              </a:solidFill>
              <a:latin typeface="Times New Roman" panose="02020603050405020304" pitchFamily="18" charset="0"/>
              <a:ea typeface="宋体" panose="02010600030101010101" pitchFamily="2" charset="-122"/>
            </a:endParaRPr>
          </a:p>
        </p:txBody>
      </p:sp>
      <p:sp>
        <p:nvSpPr>
          <p:cNvPr id="102457" name="Rectangle 57"/>
          <p:cNvSpPr/>
          <p:nvPr/>
        </p:nvSpPr>
        <p:spPr>
          <a:xfrm>
            <a:off x="3962400" y="5235575"/>
            <a:ext cx="5181600" cy="491490"/>
          </a:xfrm>
          <a:prstGeom prst="rect">
            <a:avLst/>
          </a:prstGeom>
          <a:noFill/>
          <a:ln w="25400">
            <a:noFill/>
          </a:ln>
        </p:spPr>
        <p:txBody>
          <a:bodyPr anchor="t" anchorCtr="0">
            <a:spAutoFit/>
          </a:bodyPr>
          <a:p>
            <a:pPr eaLnBrk="0" hangingPunct="0"/>
            <a:r>
              <a:rPr lang="en-US" altLang="zh-CN" sz="2600" b="1" dirty="0">
                <a:solidFill>
                  <a:srgbClr val="0000CC"/>
                </a:solidFill>
                <a:latin typeface="宋体" panose="02010600030101010101" pitchFamily="2" charset="-122"/>
                <a:ea typeface="宋体" panose="02010600030101010101" pitchFamily="2" charset="-122"/>
              </a:rPr>
              <a:t>(</a:t>
            </a:r>
            <a:r>
              <a:rPr lang="zh-CN" altLang="en-US" sz="2600" b="1" dirty="0">
                <a:solidFill>
                  <a:srgbClr val="0000CC"/>
                </a:solidFill>
                <a:latin typeface="Times New Roman" panose="02020603050405020304" pitchFamily="18" charset="0"/>
                <a:ea typeface="宋体" panose="02010600030101010101" pitchFamily="2" charset="-122"/>
              </a:rPr>
              <a:t>若 </a:t>
            </a:r>
            <a:r>
              <a:rPr lang="en-US" altLang="zh-CN" sz="2600" b="1" i="1" dirty="0">
                <a:solidFill>
                  <a:srgbClr val="0000CC"/>
                </a:solidFill>
                <a:latin typeface="Times New Roman" panose="02020603050405020304" pitchFamily="18" charset="0"/>
                <a:ea typeface="宋体" panose="02010600030101010101" pitchFamily="2" charset="-122"/>
              </a:rPr>
              <a:t>V</a:t>
            </a:r>
            <a:r>
              <a:rPr lang="en-US" altLang="zh-CN" sz="2600" b="1" baseline="-25000" dirty="0">
                <a:solidFill>
                  <a:srgbClr val="0000CC"/>
                </a:solidFill>
                <a:latin typeface="Times New Roman" panose="02020603050405020304" pitchFamily="18" charset="0"/>
                <a:ea typeface="宋体" panose="02010600030101010101" pitchFamily="2" charset="-122"/>
              </a:rPr>
              <a:t>CE</a:t>
            </a:r>
            <a:r>
              <a:rPr lang="en-US" altLang="zh-CN" sz="2600" b="1" dirty="0">
                <a:solidFill>
                  <a:srgbClr val="0000CC"/>
                </a:solidFill>
                <a:latin typeface="Times New Roman" panose="02020603050405020304" pitchFamily="18" charset="0"/>
                <a:ea typeface="宋体" panose="02010600030101010101" pitchFamily="2" charset="-122"/>
              </a:rPr>
              <a:t> &gt; </a:t>
            </a:r>
            <a:r>
              <a:rPr lang="en-US" altLang="zh-CN" sz="2600" b="1" i="1" dirty="0">
                <a:solidFill>
                  <a:srgbClr val="0000CC"/>
                </a:solidFill>
                <a:latin typeface="Times New Roman" panose="02020603050405020304" pitchFamily="18" charset="0"/>
                <a:ea typeface="宋体" panose="02010600030101010101" pitchFamily="2" charset="-122"/>
              </a:rPr>
              <a:t>V</a:t>
            </a:r>
            <a:r>
              <a:rPr lang="en-US" altLang="zh-CN" sz="2600" b="1" baseline="-25000" dirty="0">
                <a:solidFill>
                  <a:srgbClr val="0000CC"/>
                </a:solidFill>
                <a:latin typeface="Times New Roman" panose="02020603050405020304" pitchFamily="18" charset="0"/>
                <a:ea typeface="宋体" panose="02010600030101010101" pitchFamily="2" charset="-122"/>
              </a:rPr>
              <a:t>(BR)CEO </a:t>
            </a:r>
            <a:r>
              <a:rPr lang="en-US" altLang="zh-CN"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 </a:t>
            </a:r>
            <a:r>
              <a:rPr lang="zh-CN" altLang="en-US"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管子击穿</a:t>
            </a:r>
            <a:r>
              <a:rPr lang="en-US" altLang="zh-CN" sz="2600" b="1" dirty="0">
                <a:solidFill>
                  <a:srgbClr val="0000CC"/>
                </a:solidFill>
                <a:latin typeface="宋体" panose="02010600030101010101" pitchFamily="2" charset="-122"/>
                <a:ea typeface="宋体" panose="02010600030101010101" pitchFamily="2" charset="-122"/>
                <a:sym typeface="Symbol" panose="05050102010706020507" pitchFamily="18" charset="2"/>
              </a:rPr>
              <a:t>)</a:t>
            </a:r>
            <a:endParaRPr lang="en-US" altLang="zh-CN" sz="2600" b="1" dirty="0">
              <a:solidFill>
                <a:srgbClr val="0000CC"/>
              </a:solidFill>
              <a:latin typeface="宋体" panose="02010600030101010101" pitchFamily="2" charset="-122"/>
              <a:ea typeface="宋体" panose="02010600030101010101" pitchFamily="2" charset="-122"/>
              <a:sym typeface="Symbol" panose="05050102010706020507" pitchFamily="18" charset="2"/>
            </a:endParaRPr>
          </a:p>
        </p:txBody>
      </p:sp>
      <p:sp>
        <p:nvSpPr>
          <p:cNvPr id="102458" name="Rectangle 58"/>
          <p:cNvSpPr/>
          <p:nvPr/>
        </p:nvSpPr>
        <p:spPr>
          <a:xfrm>
            <a:off x="6553200" y="2492375"/>
            <a:ext cx="2590800" cy="491490"/>
          </a:xfrm>
          <a:prstGeom prst="rect">
            <a:avLst/>
          </a:prstGeom>
          <a:noFill/>
          <a:ln w="25400">
            <a:noFill/>
          </a:ln>
        </p:spPr>
        <p:txBody>
          <a:bodyPr anchor="t" anchorCtr="0">
            <a:spAutoFit/>
          </a:bodyPr>
          <a:p>
            <a:pPr eaLnBrk="0" hangingPunct="0"/>
            <a:r>
              <a:rPr lang="en-US" altLang="zh-CN" sz="2600" b="1" i="1" dirty="0">
                <a:solidFill>
                  <a:srgbClr val="006600"/>
                </a:solidFill>
                <a:latin typeface="Times New Roman" panose="02020603050405020304" pitchFamily="18" charset="0"/>
                <a:ea typeface="楷体_GB2312" pitchFamily="49" charset="-122"/>
              </a:rPr>
              <a:t>V</a:t>
            </a:r>
            <a:r>
              <a:rPr lang="en-US" altLang="zh-CN" sz="2600" b="1" baseline="-25000" dirty="0">
                <a:solidFill>
                  <a:srgbClr val="006600"/>
                </a:solidFill>
                <a:latin typeface="Times New Roman" panose="02020603050405020304" pitchFamily="18" charset="0"/>
                <a:ea typeface="楷体_GB2312" pitchFamily="49" charset="-122"/>
              </a:rPr>
              <a:t>CE</a:t>
            </a:r>
            <a:r>
              <a:rPr lang="en-US" altLang="zh-CN" sz="2600" b="1" dirty="0">
                <a:solidFill>
                  <a:srgbClr val="006600"/>
                </a:solidFill>
                <a:latin typeface="Times New Roman" panose="02020603050405020304" pitchFamily="18" charset="0"/>
                <a:ea typeface="楷体_GB2312" pitchFamily="49" charset="-122"/>
              </a:rPr>
              <a:t> &lt; </a:t>
            </a:r>
            <a:r>
              <a:rPr lang="en-US" altLang="zh-CN" sz="2600" b="1" i="1" dirty="0">
                <a:solidFill>
                  <a:srgbClr val="006600"/>
                </a:solidFill>
                <a:latin typeface="Times New Roman" panose="02020603050405020304" pitchFamily="18" charset="0"/>
                <a:ea typeface="宋体" panose="02010600030101010101" pitchFamily="2" charset="-122"/>
              </a:rPr>
              <a:t>V</a:t>
            </a:r>
            <a:r>
              <a:rPr lang="en-US" altLang="zh-CN" sz="2600" b="1" baseline="-25000" dirty="0">
                <a:solidFill>
                  <a:srgbClr val="006600"/>
                </a:solidFill>
                <a:latin typeface="Times New Roman" panose="02020603050405020304" pitchFamily="18" charset="0"/>
                <a:ea typeface="宋体" panose="02010600030101010101" pitchFamily="2" charset="-122"/>
              </a:rPr>
              <a:t>(BR)CEO</a:t>
            </a:r>
            <a:r>
              <a:rPr lang="en-US" altLang="zh-CN" sz="2600" b="1" baseline="-25000" dirty="0">
                <a:solidFill>
                  <a:srgbClr val="006600"/>
                </a:solidFill>
                <a:latin typeface="Times New Roman" panose="02020603050405020304" pitchFamily="18" charset="0"/>
                <a:ea typeface="楷体_GB2312" pitchFamily="49" charset="-122"/>
              </a:rPr>
              <a:t> </a:t>
            </a:r>
            <a:endParaRPr lang="en-US" altLang="zh-CN" sz="2600" b="1" baseline="-25000" dirty="0">
              <a:solidFill>
                <a:srgbClr val="006600"/>
              </a:solidFill>
              <a:latin typeface="Times New Roman" panose="02020603050405020304" pitchFamily="18" charset="0"/>
              <a:ea typeface="楷体_GB2312" pitchFamily="49" charset="-122"/>
            </a:endParaRPr>
          </a:p>
        </p:txBody>
      </p:sp>
      <p:sp>
        <p:nvSpPr>
          <p:cNvPr id="102459" name="Rectangle 59"/>
          <p:cNvSpPr/>
          <p:nvPr/>
        </p:nvSpPr>
        <p:spPr>
          <a:xfrm>
            <a:off x="457200" y="5768975"/>
            <a:ext cx="5181600" cy="491490"/>
          </a:xfrm>
          <a:prstGeom prst="rect">
            <a:avLst/>
          </a:prstGeom>
          <a:noFill/>
          <a:ln w="25400">
            <a:noFill/>
          </a:ln>
        </p:spPr>
        <p:txBody>
          <a:bodyPr anchor="t" anchorCtr="0">
            <a:spAutoFit/>
          </a:bodyPr>
          <a:p>
            <a:pPr eaLnBrk="0" hangingPunct="0">
              <a:buFont typeface="Wingdings" panose="05000000000000000000" pitchFamily="2" charset="2"/>
              <a:buChar char="§"/>
            </a:pPr>
            <a:r>
              <a:rPr lang="en-US" altLang="zh-CN" sz="2600" b="1" dirty="0">
                <a:solidFill>
                  <a:srgbClr val="FF3300"/>
                </a:solidFill>
                <a:latin typeface="Times New Roman" panose="02020603050405020304" pitchFamily="18" charset="0"/>
                <a:ea typeface="宋体" panose="02010600030101010101" pitchFamily="2" charset="-122"/>
              </a:rPr>
              <a:t> </a:t>
            </a:r>
            <a:r>
              <a:rPr lang="zh-CN" altLang="en-US" sz="2600" b="1" dirty="0">
                <a:solidFill>
                  <a:srgbClr val="FF3300"/>
                </a:solidFill>
                <a:latin typeface="Times New Roman" panose="02020603050405020304" pitchFamily="18" charset="0"/>
                <a:ea typeface="宋体" panose="02010600030101010101" pitchFamily="2" charset="-122"/>
              </a:rPr>
              <a:t>最大允许集电极耗散功率 </a:t>
            </a:r>
            <a:r>
              <a:rPr lang="en-US" altLang="zh-CN" sz="2600" b="1" i="1" dirty="0">
                <a:solidFill>
                  <a:srgbClr val="FF3300"/>
                </a:solidFill>
                <a:latin typeface="Times New Roman" panose="02020603050405020304" pitchFamily="18" charset="0"/>
                <a:ea typeface="宋体" panose="02010600030101010101" pitchFamily="2" charset="-122"/>
              </a:rPr>
              <a:t>P</a:t>
            </a:r>
            <a:r>
              <a:rPr lang="en-US" altLang="zh-CN" sz="2600" b="1" baseline="-25000" dirty="0">
                <a:solidFill>
                  <a:srgbClr val="FF3300"/>
                </a:solidFill>
                <a:latin typeface="Times New Roman" panose="02020603050405020304" pitchFamily="18" charset="0"/>
                <a:ea typeface="宋体" panose="02010600030101010101" pitchFamily="2" charset="-122"/>
              </a:rPr>
              <a:t>CM</a:t>
            </a:r>
            <a:endParaRPr lang="en-US" altLang="zh-CN" sz="2600" b="1" baseline="-25000" dirty="0">
              <a:solidFill>
                <a:srgbClr val="FF3300"/>
              </a:solidFill>
              <a:latin typeface="Times New Roman" panose="02020603050405020304" pitchFamily="18" charset="0"/>
              <a:ea typeface="宋体" panose="02010600030101010101" pitchFamily="2" charset="-122"/>
            </a:endParaRPr>
          </a:p>
        </p:txBody>
      </p:sp>
      <p:sp>
        <p:nvSpPr>
          <p:cNvPr id="102460" name="Rectangle 60"/>
          <p:cNvSpPr/>
          <p:nvPr/>
        </p:nvSpPr>
        <p:spPr>
          <a:xfrm>
            <a:off x="1752600" y="6302375"/>
            <a:ext cx="5664200" cy="491490"/>
          </a:xfrm>
          <a:prstGeom prst="rect">
            <a:avLst/>
          </a:prstGeom>
          <a:noFill/>
          <a:ln w="25400">
            <a:noFill/>
          </a:ln>
        </p:spPr>
        <p:txBody>
          <a:bodyPr anchor="t" anchorCtr="0">
            <a:spAutoFit/>
          </a:bodyPr>
          <a:p>
            <a:pPr eaLnBrk="0" hangingPunct="0"/>
            <a:r>
              <a:rPr lang="en-US" altLang="zh-CN" sz="2600" b="1" dirty="0">
                <a:solidFill>
                  <a:srgbClr val="0000CC"/>
                </a:solidFill>
                <a:latin typeface="宋体" panose="02010600030101010101" pitchFamily="2" charset="-122"/>
                <a:ea typeface="宋体" panose="02010600030101010101" pitchFamily="2" charset="-122"/>
              </a:rPr>
              <a:t>(</a:t>
            </a:r>
            <a:r>
              <a:rPr lang="en-US" altLang="zh-CN" sz="2600" b="1" i="1" dirty="0">
                <a:solidFill>
                  <a:srgbClr val="0000CC"/>
                </a:solidFill>
                <a:latin typeface="Times New Roman" panose="02020603050405020304" pitchFamily="18" charset="0"/>
                <a:ea typeface="宋体" panose="02010600030101010101" pitchFamily="2" charset="-122"/>
              </a:rPr>
              <a:t>P</a:t>
            </a:r>
            <a:r>
              <a:rPr lang="en-US" altLang="zh-CN" sz="2600" b="1" baseline="-25000" dirty="0">
                <a:solidFill>
                  <a:srgbClr val="0000CC"/>
                </a:solidFill>
                <a:latin typeface="Times New Roman" panose="02020603050405020304" pitchFamily="18" charset="0"/>
                <a:ea typeface="宋体" panose="02010600030101010101" pitchFamily="2" charset="-122"/>
              </a:rPr>
              <a:t>C</a:t>
            </a:r>
            <a:r>
              <a:rPr lang="en-US" altLang="zh-CN" sz="2600" b="1" dirty="0">
                <a:solidFill>
                  <a:srgbClr val="0000CC"/>
                </a:solidFill>
                <a:latin typeface="Times New Roman" panose="02020603050405020304" pitchFamily="18" charset="0"/>
                <a:ea typeface="宋体" panose="02010600030101010101" pitchFamily="2" charset="-122"/>
              </a:rPr>
              <a:t> = </a:t>
            </a:r>
            <a:r>
              <a:rPr lang="en-US" altLang="zh-CN" sz="2600" b="1" i="1" dirty="0">
                <a:solidFill>
                  <a:srgbClr val="0000CC"/>
                </a:solidFill>
                <a:latin typeface="Times New Roman" panose="02020603050405020304" pitchFamily="18" charset="0"/>
                <a:ea typeface="宋体" panose="02010600030101010101" pitchFamily="2" charset="-122"/>
              </a:rPr>
              <a:t>I</a:t>
            </a:r>
            <a:r>
              <a:rPr lang="en-US" altLang="zh-CN" sz="2600" b="1" baseline="-25000" dirty="0">
                <a:solidFill>
                  <a:srgbClr val="0000CC"/>
                </a:solidFill>
                <a:latin typeface="Times New Roman" panose="02020603050405020304" pitchFamily="18" charset="0"/>
                <a:ea typeface="宋体" panose="02010600030101010101" pitchFamily="2" charset="-122"/>
              </a:rPr>
              <a:t>C </a:t>
            </a:r>
            <a:r>
              <a:rPr lang="en-US" altLang="zh-CN" sz="2600" b="1" i="1" dirty="0">
                <a:solidFill>
                  <a:srgbClr val="0000CC"/>
                </a:solidFill>
                <a:latin typeface="Times New Roman" panose="02020603050405020304" pitchFamily="18" charset="0"/>
                <a:ea typeface="宋体" panose="02010600030101010101" pitchFamily="2" charset="-122"/>
              </a:rPr>
              <a:t>V</a:t>
            </a:r>
            <a:r>
              <a:rPr lang="en-US" altLang="zh-CN" sz="2600" b="1" baseline="-25000" dirty="0">
                <a:solidFill>
                  <a:srgbClr val="0000CC"/>
                </a:solidFill>
                <a:latin typeface="Times New Roman" panose="02020603050405020304" pitchFamily="18" charset="0"/>
                <a:ea typeface="宋体" panose="02010600030101010101" pitchFamily="2" charset="-122"/>
              </a:rPr>
              <a:t>CE</a:t>
            </a:r>
            <a:r>
              <a:rPr lang="zh-CN" altLang="en-US" sz="2600" b="1" dirty="0">
                <a:solidFill>
                  <a:srgbClr val="0000CC"/>
                </a:solidFill>
                <a:latin typeface="Times New Roman" panose="02020603050405020304" pitchFamily="18" charset="0"/>
                <a:ea typeface="宋体" panose="02010600030101010101" pitchFamily="2" charset="-122"/>
              </a:rPr>
              <a:t>，若 </a:t>
            </a:r>
            <a:r>
              <a:rPr lang="en-US" altLang="zh-CN" sz="2600" b="1" i="1" dirty="0">
                <a:solidFill>
                  <a:srgbClr val="0000CC"/>
                </a:solidFill>
                <a:latin typeface="Times New Roman" panose="02020603050405020304" pitchFamily="18" charset="0"/>
                <a:ea typeface="宋体" panose="02010600030101010101" pitchFamily="2" charset="-122"/>
              </a:rPr>
              <a:t>P</a:t>
            </a:r>
            <a:r>
              <a:rPr lang="en-US" altLang="zh-CN" sz="2600" b="1" baseline="-25000" dirty="0">
                <a:solidFill>
                  <a:srgbClr val="0000CC"/>
                </a:solidFill>
                <a:latin typeface="Times New Roman" panose="02020603050405020304" pitchFamily="18" charset="0"/>
                <a:ea typeface="宋体" panose="02010600030101010101" pitchFamily="2" charset="-122"/>
              </a:rPr>
              <a:t>C</a:t>
            </a:r>
            <a:r>
              <a:rPr lang="en-US" altLang="zh-CN" sz="2600" b="1" dirty="0">
                <a:solidFill>
                  <a:srgbClr val="0000CC"/>
                </a:solidFill>
                <a:latin typeface="Times New Roman" panose="02020603050405020304" pitchFamily="18" charset="0"/>
                <a:ea typeface="宋体" panose="02010600030101010101" pitchFamily="2" charset="-122"/>
              </a:rPr>
              <a:t> &gt; </a:t>
            </a:r>
            <a:r>
              <a:rPr lang="en-US" altLang="zh-CN" sz="2600" b="1" i="1" dirty="0">
                <a:solidFill>
                  <a:srgbClr val="0000CC"/>
                </a:solidFill>
                <a:latin typeface="Times New Roman" panose="02020603050405020304" pitchFamily="18" charset="0"/>
                <a:ea typeface="宋体" panose="02010600030101010101" pitchFamily="2" charset="-122"/>
              </a:rPr>
              <a:t>P</a:t>
            </a:r>
            <a:r>
              <a:rPr lang="en-US" altLang="zh-CN" sz="2600" b="1" baseline="-25000" dirty="0">
                <a:solidFill>
                  <a:srgbClr val="0000CC"/>
                </a:solidFill>
                <a:latin typeface="Times New Roman" panose="02020603050405020304" pitchFamily="18" charset="0"/>
                <a:ea typeface="宋体" panose="02010600030101010101" pitchFamily="2" charset="-122"/>
              </a:rPr>
              <a:t>CM </a:t>
            </a:r>
            <a:r>
              <a:rPr lang="en-US" altLang="zh-CN"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 </a:t>
            </a:r>
            <a:r>
              <a:rPr lang="zh-CN" altLang="en-US" sz="2600" b="1" dirty="0">
                <a:solidFill>
                  <a:srgbClr val="0000CC"/>
                </a:solidFill>
                <a:latin typeface="Times New Roman" panose="02020603050405020304" pitchFamily="18" charset="0"/>
                <a:ea typeface="宋体" panose="02010600030101010101" pitchFamily="2" charset="-122"/>
                <a:sym typeface="Symbol" panose="05050102010706020507" pitchFamily="18" charset="2"/>
              </a:rPr>
              <a:t>烧管</a:t>
            </a:r>
            <a:r>
              <a:rPr lang="en-US" altLang="zh-CN" sz="2600" b="1" dirty="0">
                <a:solidFill>
                  <a:srgbClr val="0000CC"/>
                </a:solidFill>
                <a:latin typeface="宋体" panose="02010600030101010101" pitchFamily="2" charset="-122"/>
                <a:ea typeface="宋体" panose="02010600030101010101" pitchFamily="2" charset="-122"/>
                <a:sym typeface="Symbol" panose="05050102010706020507" pitchFamily="18" charset="2"/>
              </a:rPr>
              <a:t>)</a:t>
            </a:r>
            <a:endParaRPr lang="en-US" altLang="zh-CN" sz="2600" b="1" dirty="0">
              <a:solidFill>
                <a:srgbClr val="0000CC"/>
              </a:solidFill>
              <a:latin typeface="宋体" panose="02010600030101010101" pitchFamily="2" charset="-122"/>
              <a:ea typeface="宋体" panose="02010600030101010101" pitchFamily="2" charset="-122"/>
              <a:sym typeface="Symbol" panose="05050102010706020507" pitchFamily="18" charset="2"/>
            </a:endParaRPr>
          </a:p>
        </p:txBody>
      </p:sp>
      <p:sp>
        <p:nvSpPr>
          <p:cNvPr id="102461" name="Rectangle 61"/>
          <p:cNvSpPr/>
          <p:nvPr/>
        </p:nvSpPr>
        <p:spPr>
          <a:xfrm>
            <a:off x="6629400" y="3178175"/>
            <a:ext cx="1752600" cy="491490"/>
          </a:xfrm>
          <a:prstGeom prst="rect">
            <a:avLst/>
          </a:prstGeom>
          <a:noFill/>
          <a:ln w="25400">
            <a:noFill/>
          </a:ln>
        </p:spPr>
        <p:txBody>
          <a:bodyPr anchor="t" anchorCtr="0">
            <a:spAutoFit/>
          </a:bodyPr>
          <a:p>
            <a:pPr eaLnBrk="0" hangingPunct="0"/>
            <a:r>
              <a:rPr lang="en-US" altLang="zh-CN" sz="2600" b="1" i="1" dirty="0">
                <a:solidFill>
                  <a:srgbClr val="006600"/>
                </a:solidFill>
                <a:latin typeface="Times New Roman" panose="02020603050405020304" pitchFamily="18" charset="0"/>
                <a:ea typeface="楷体_GB2312" pitchFamily="49" charset="-122"/>
              </a:rPr>
              <a:t>P</a:t>
            </a:r>
            <a:r>
              <a:rPr lang="en-US" altLang="zh-CN" sz="2600" b="1" baseline="-25000" dirty="0">
                <a:solidFill>
                  <a:srgbClr val="006600"/>
                </a:solidFill>
                <a:latin typeface="Times New Roman" panose="02020603050405020304" pitchFamily="18" charset="0"/>
                <a:ea typeface="楷体_GB2312" pitchFamily="49" charset="-122"/>
              </a:rPr>
              <a:t>C</a:t>
            </a:r>
            <a:r>
              <a:rPr lang="en-US" altLang="zh-CN" sz="2600" b="1" dirty="0">
                <a:solidFill>
                  <a:srgbClr val="006600"/>
                </a:solidFill>
                <a:latin typeface="Times New Roman" panose="02020603050405020304" pitchFamily="18" charset="0"/>
                <a:ea typeface="楷体_GB2312" pitchFamily="49" charset="-122"/>
              </a:rPr>
              <a:t> &lt; </a:t>
            </a:r>
            <a:r>
              <a:rPr lang="en-US" altLang="zh-CN" sz="2600" b="1" i="1" dirty="0">
                <a:solidFill>
                  <a:srgbClr val="006600"/>
                </a:solidFill>
                <a:latin typeface="Times New Roman" panose="02020603050405020304" pitchFamily="18" charset="0"/>
                <a:ea typeface="宋体" panose="02010600030101010101" pitchFamily="2" charset="-122"/>
              </a:rPr>
              <a:t>P</a:t>
            </a:r>
            <a:r>
              <a:rPr lang="en-US" altLang="zh-CN" sz="2600" b="1" baseline="-25000" dirty="0">
                <a:solidFill>
                  <a:srgbClr val="006600"/>
                </a:solidFill>
                <a:latin typeface="Times New Roman" panose="02020603050405020304" pitchFamily="18" charset="0"/>
                <a:ea typeface="宋体" panose="02010600030101010101" pitchFamily="2" charset="-122"/>
              </a:rPr>
              <a:t>CM</a:t>
            </a:r>
            <a:r>
              <a:rPr lang="en-US" altLang="zh-CN" sz="2600" b="1" baseline="-25000" dirty="0">
                <a:solidFill>
                  <a:srgbClr val="006600"/>
                </a:solidFill>
                <a:latin typeface="Times New Roman" panose="02020603050405020304" pitchFamily="18" charset="0"/>
                <a:ea typeface="楷体_GB2312" pitchFamily="49" charset="-122"/>
              </a:rPr>
              <a:t> </a:t>
            </a:r>
            <a:endParaRPr lang="en-US" altLang="zh-CN" sz="2600" b="1" baseline="-25000" dirty="0">
              <a:solidFill>
                <a:srgbClr val="006600"/>
              </a:solidFill>
              <a:latin typeface="Times New Roman" panose="02020603050405020304" pitchFamily="18" charset="0"/>
              <a:ea typeface="楷体_GB2312" pitchFamily="49" charset="-122"/>
            </a:endParaRPr>
          </a:p>
        </p:txBody>
      </p:sp>
      <p:grpSp>
        <p:nvGrpSpPr>
          <p:cNvPr id="9" name="Group 62"/>
          <p:cNvGrpSpPr/>
          <p:nvPr/>
        </p:nvGrpSpPr>
        <p:grpSpPr>
          <a:xfrm>
            <a:off x="5486400" y="2035175"/>
            <a:ext cx="1066800" cy="1600200"/>
            <a:chOff x="3456" y="1008"/>
            <a:chExt cx="672" cy="1008"/>
          </a:xfrm>
        </p:grpSpPr>
        <p:sp>
          <p:nvSpPr>
            <p:cNvPr id="94270" name="Rectangle 63"/>
            <p:cNvSpPr/>
            <p:nvPr/>
          </p:nvSpPr>
          <p:spPr>
            <a:xfrm>
              <a:off x="3456" y="1296"/>
              <a:ext cx="576" cy="308"/>
            </a:xfrm>
            <a:prstGeom prst="rect">
              <a:avLst/>
            </a:prstGeom>
            <a:noFill/>
            <a:ln w="25400">
              <a:noFill/>
            </a:ln>
          </p:spPr>
          <p:txBody>
            <a:bodyPr anchor="t" anchorCtr="0">
              <a:spAutoFit/>
            </a:bodyPr>
            <a:p>
              <a:pPr eaLnBrk="0" hangingPunct="0"/>
              <a:r>
                <a:rPr lang="zh-CN" altLang="en-US" sz="2600" b="1" dirty="0">
                  <a:solidFill>
                    <a:srgbClr val="006600"/>
                  </a:solidFill>
                  <a:latin typeface="宋体" panose="02010600030101010101" pitchFamily="2" charset="-122"/>
                  <a:ea typeface="宋体" panose="02010600030101010101" pitchFamily="2" charset="-122"/>
                </a:rPr>
                <a:t>要求</a:t>
              </a:r>
              <a:endParaRPr lang="zh-CN" altLang="en-US" sz="2600" b="1" baseline="-25000" dirty="0">
                <a:solidFill>
                  <a:srgbClr val="006600"/>
                </a:solidFill>
                <a:latin typeface="宋体" panose="02010600030101010101" pitchFamily="2" charset="-122"/>
                <a:ea typeface="宋体" panose="02010600030101010101" pitchFamily="2" charset="-122"/>
              </a:endParaRPr>
            </a:p>
          </p:txBody>
        </p:sp>
        <p:sp>
          <p:nvSpPr>
            <p:cNvPr id="94271" name="AutoShape 64"/>
            <p:cNvSpPr/>
            <p:nvPr/>
          </p:nvSpPr>
          <p:spPr>
            <a:xfrm>
              <a:off x="3984" y="1008"/>
              <a:ext cx="144" cy="1008"/>
            </a:xfrm>
            <a:prstGeom prst="leftBrace">
              <a:avLst>
                <a:gd name="adj1" fmla="val 57912"/>
                <a:gd name="adj2" fmla="val 50000"/>
              </a:avLst>
            </a:prstGeom>
            <a:noFill/>
            <a:ln w="25400" cap="flat" cmpd="sng">
              <a:solidFill>
                <a:srgbClr val="006600"/>
              </a:solidFill>
              <a:prstDash val="solid"/>
              <a:round/>
              <a:headEnd type="none" w="med" len="med"/>
              <a:tailEnd type="none" w="med" len="med"/>
            </a:ln>
          </p:spPr>
          <p:txBody>
            <a:bodyPr wrap="none" anchor="ctr" anchorCtr="0"/>
            <a:p>
              <a:pPr eaLnBrk="0" hangingPunct="0"/>
              <a:endParaRPr lang="zh-CN" altLang="zh-CN" sz="2600" b="1" dirty="0">
                <a:solidFill>
                  <a:srgbClr val="006600"/>
                </a:solidFill>
                <a:latin typeface="Times New Roman" panose="02020603050405020304" pitchFamily="18" charset="0"/>
                <a:ea typeface="宋体" panose="02010600030101010101" pitchFamily="2" charset="-122"/>
              </a:endParaRPr>
            </a:p>
          </p:txBody>
        </p:sp>
      </p:grpSp>
      <p:sp>
        <p:nvSpPr>
          <p:cNvPr id="102465" name="Rectangle 65"/>
          <p:cNvSpPr/>
          <p:nvPr/>
        </p:nvSpPr>
        <p:spPr>
          <a:xfrm>
            <a:off x="6629400" y="1831975"/>
            <a:ext cx="1676400" cy="491490"/>
          </a:xfrm>
          <a:prstGeom prst="rect">
            <a:avLst/>
          </a:prstGeom>
          <a:noFill/>
          <a:ln w="25400">
            <a:noFill/>
          </a:ln>
        </p:spPr>
        <p:txBody>
          <a:bodyPr anchor="t" anchorCtr="0">
            <a:spAutoFit/>
          </a:bodyPr>
          <a:p>
            <a:pPr eaLnBrk="0" hangingPunct="0"/>
            <a:r>
              <a:rPr lang="en-US" altLang="zh-CN" sz="2600" b="1" i="1" dirty="0">
                <a:solidFill>
                  <a:srgbClr val="006600"/>
                </a:solidFill>
                <a:latin typeface="Times New Roman" panose="02020603050405020304" pitchFamily="18" charset="0"/>
                <a:ea typeface="楷体_GB2312" pitchFamily="49" charset="-122"/>
              </a:rPr>
              <a:t>I</a:t>
            </a:r>
            <a:r>
              <a:rPr lang="en-US" altLang="zh-CN" sz="2600" b="1" baseline="-25000" dirty="0">
                <a:solidFill>
                  <a:srgbClr val="006600"/>
                </a:solidFill>
                <a:latin typeface="Times New Roman" panose="02020603050405020304" pitchFamily="18" charset="0"/>
                <a:ea typeface="楷体_GB2312" pitchFamily="49" charset="-122"/>
              </a:rPr>
              <a:t>C</a:t>
            </a:r>
            <a:r>
              <a:rPr lang="en-US" altLang="zh-CN" sz="2600" b="1" dirty="0">
                <a:solidFill>
                  <a:srgbClr val="006600"/>
                </a:solidFill>
                <a:latin typeface="Times New Roman" panose="02020603050405020304" pitchFamily="18" charset="0"/>
                <a:ea typeface="楷体_GB2312" pitchFamily="49" charset="-122"/>
              </a:rPr>
              <a:t> </a:t>
            </a:r>
            <a:r>
              <a:rPr lang="en-US" altLang="zh-CN" sz="2600" b="1" dirty="0">
                <a:solidFill>
                  <a:srgbClr val="006600"/>
                </a:solidFill>
                <a:latin typeface="Times New Roman" panose="02020603050405020304" pitchFamily="18" charset="0"/>
                <a:ea typeface="楷体_GB2312" pitchFamily="49" charset="-122"/>
                <a:sym typeface="Symbol" panose="05050102010706020507" pitchFamily="18" charset="2"/>
              </a:rPr>
              <a:t> </a:t>
            </a:r>
            <a:r>
              <a:rPr lang="en-US" altLang="zh-CN" sz="2600" b="1" i="1" dirty="0">
                <a:solidFill>
                  <a:srgbClr val="006600"/>
                </a:solidFill>
                <a:latin typeface="Times New Roman" panose="02020603050405020304" pitchFamily="18" charset="0"/>
                <a:ea typeface="楷体_GB2312" pitchFamily="49" charset="-122"/>
              </a:rPr>
              <a:t>I</a:t>
            </a:r>
            <a:r>
              <a:rPr lang="en-US" altLang="zh-CN" sz="2600" b="1" baseline="-25000" dirty="0">
                <a:solidFill>
                  <a:srgbClr val="006600"/>
                </a:solidFill>
                <a:latin typeface="Times New Roman" panose="02020603050405020304" pitchFamily="18" charset="0"/>
                <a:ea typeface="楷体_GB2312" pitchFamily="49" charset="-122"/>
              </a:rPr>
              <a:t>CM </a:t>
            </a:r>
            <a:endParaRPr lang="en-US" altLang="zh-CN" sz="2600" b="1" baseline="-25000" dirty="0">
              <a:solidFill>
                <a:srgbClr val="006600"/>
              </a:solidFill>
              <a:latin typeface="Times New Roman" panose="02020603050405020304" pitchFamily="18" charset="0"/>
              <a:ea typeface="楷体_GB2312" pitchFamily="49" charset="-122"/>
            </a:endParaRPr>
          </a:p>
        </p:txBody>
      </p:sp>
      <p:sp>
        <p:nvSpPr>
          <p:cNvPr id="94273" name="Rectangle 66"/>
          <p:cNvSpPr/>
          <p:nvPr/>
        </p:nvSpPr>
        <p:spPr>
          <a:xfrm>
            <a:off x="228600" y="787083"/>
            <a:ext cx="3657600" cy="706755"/>
          </a:xfrm>
          <a:prstGeom prst="rect">
            <a:avLst/>
          </a:prstGeom>
          <a:noFill/>
          <a:ln w="9525">
            <a:noFill/>
          </a:ln>
        </p:spPr>
        <p:txBody>
          <a:bodyPr lIns="92075" tIns="46038" rIns="92075" bIns="46038" anchor="t" anchorCtr="0">
            <a:spAutoFit/>
          </a:bodyPr>
          <a:p>
            <a:pPr marL="342900" indent="-342900">
              <a:lnSpc>
                <a:spcPct val="125000"/>
              </a:lnSpc>
              <a:spcBef>
                <a:spcPct val="20000"/>
              </a:spcBef>
            </a:pPr>
            <a:r>
              <a:rPr lang="en-US" altLang="zh-CN" sz="32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 </a:t>
            </a:r>
            <a:r>
              <a:rPr lang="en-US" altLang="zh-CN"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3. </a:t>
            </a:r>
            <a:r>
              <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rPr>
              <a:t>极限参数</a:t>
            </a:r>
            <a:endParaRPr lang="zh-CN" altLang="en-US" sz="2800" b="1" dirty="0">
              <a:solidFill>
                <a:schemeClr val="tx1">
                  <a:lumMod val="50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102467" name="Text Box 67"/>
          <p:cNvSpPr txBox="1">
            <a:spLocks noChangeArrowheads="1"/>
          </p:cNvSpPr>
          <p:nvPr/>
        </p:nvSpPr>
        <p:spPr bwMode="auto">
          <a:xfrm>
            <a:off x="2087563" y="2527300"/>
            <a:ext cx="539750" cy="1476375"/>
          </a:xfrm>
          <a:prstGeom prst="rect">
            <a:avLst/>
          </a:prstGeom>
          <a:solidFill>
            <a:srgbClr val="FFFF00"/>
          </a:solidFill>
          <a:ln w="9525">
            <a:noFill/>
            <a:miter lim="800000"/>
          </a:ln>
          <a:effectLst/>
        </p:spPr>
        <p:txBody>
          <a:bodyPr>
            <a:spAutoFit/>
          </a:bodyPr>
          <a:lstStyle/>
          <a:p>
            <a:pPr marR="0" algn="ctr" defTabSz="914400">
              <a:spcBef>
                <a:spcPct val="50000"/>
              </a:spcBef>
              <a:buClrTx/>
              <a:buSzTx/>
              <a:defRPr/>
            </a:pPr>
            <a:r>
              <a:rPr kumimoji="1" lang="zh-CN" altLang="en-US" b="1" kern="1200" cap="none" spc="0" normalizeH="0" baseline="0" noProof="0">
                <a:solidFill>
                  <a:srgbClr val="CC0000"/>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安全工作区</a:t>
            </a:r>
            <a:endParaRPr kumimoji="1" lang="zh-CN" altLang="en-US" b="1" kern="1200" cap="none" spc="0" normalizeH="0" baseline="0" noProof="0">
              <a:solidFill>
                <a:srgbClr val="CC0000"/>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endParaRPr>
          </a:p>
        </p:txBody>
      </p:sp>
      <p:sp>
        <p:nvSpPr>
          <p:cNvPr id="83969" name="Text Box 2"/>
          <p:cNvSpPr txBox="1"/>
          <p:nvPr/>
        </p:nvSpPr>
        <p:spPr>
          <a:xfrm>
            <a:off x="0" y="260350"/>
            <a:ext cx="8532813" cy="583565"/>
          </a:xfrm>
          <a:prstGeom prst="rect">
            <a:avLst/>
          </a:prstGeom>
          <a:noFill/>
          <a:ln w="12700">
            <a:noFill/>
          </a:ln>
        </p:spPr>
        <p:txBody>
          <a:bodyPr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1.3.4 BJT</a:t>
            </a:r>
            <a:r>
              <a:rPr lang="zh-CN" altLang="en-US" sz="3200" b="1" dirty="0">
                <a:solidFill>
                  <a:srgbClr val="FF0000"/>
                </a:solidFill>
                <a:latin typeface="黑体" panose="02010609060101010101" pitchFamily="2" charset="-122"/>
                <a:ea typeface="黑体" panose="02010609060101010101" pitchFamily="2" charset="-122"/>
              </a:rPr>
              <a:t>的主要参数</a:t>
            </a:r>
            <a:endParaRPr lang="zh-CN" altLang="en-US" sz="3200" b="1" dirty="0">
              <a:solidFill>
                <a:srgbClr val="FF0000"/>
              </a:solidFill>
              <a:latin typeface="Times New Roman" panose="02020603050405020304" pitchFamily="18" charset="0"/>
              <a:ea typeface="宋体" panose="0201060003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54"/>
                                        </p:tgtEl>
                                        <p:attrNameLst>
                                          <p:attrName>style.visibility</p:attrName>
                                        </p:attrNameLst>
                                      </p:cBhvr>
                                      <p:to>
                                        <p:strVal val="visible"/>
                                      </p:to>
                                    </p:set>
                                    <p:animEffect transition="in" filter="dissolve">
                                      <p:cBhvr>
                                        <p:cTn id="12" dur="500"/>
                                        <p:tgtEl>
                                          <p:spTgt spid="10245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2455"/>
                                        </p:tgtEl>
                                        <p:attrNameLst>
                                          <p:attrName>style.visibility</p:attrName>
                                        </p:attrNameLst>
                                      </p:cBhvr>
                                      <p:to>
                                        <p:strVal val="visible"/>
                                      </p:to>
                                    </p:set>
                                    <p:animEffect transition="in" filter="dissolve">
                                      <p:cBhvr>
                                        <p:cTn id="21" dur="500"/>
                                        <p:tgtEl>
                                          <p:spTgt spid="1024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2465"/>
                                        </p:tgtEl>
                                        <p:attrNameLst>
                                          <p:attrName>style.visibility</p:attrName>
                                        </p:attrNameLst>
                                      </p:cBhvr>
                                      <p:to>
                                        <p:strVal val="visible"/>
                                      </p:to>
                                    </p:set>
                                    <p:animEffect transition="in" filter="wipe(left)">
                                      <p:cBhvr>
                                        <p:cTn id="30" dur="500"/>
                                        <p:tgtEl>
                                          <p:spTgt spid="10246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2456"/>
                                        </p:tgtEl>
                                        <p:attrNameLst>
                                          <p:attrName>style.visibility</p:attrName>
                                        </p:attrNameLst>
                                      </p:cBhvr>
                                      <p:to>
                                        <p:strVal val="visible"/>
                                      </p:to>
                                    </p:set>
                                    <p:animEffect transition="in" filter="dissolve">
                                      <p:cBhvr>
                                        <p:cTn id="35" dur="500"/>
                                        <p:tgtEl>
                                          <p:spTgt spid="102456"/>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2457"/>
                                        </p:tgtEl>
                                        <p:attrNameLst>
                                          <p:attrName>style.visibility</p:attrName>
                                        </p:attrNameLst>
                                      </p:cBhvr>
                                      <p:to>
                                        <p:strVal val="visible"/>
                                      </p:to>
                                    </p:set>
                                    <p:animEffect transition="in" filter="dissolve">
                                      <p:cBhvr>
                                        <p:cTn id="44" dur="500"/>
                                        <p:tgtEl>
                                          <p:spTgt spid="10245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2458"/>
                                        </p:tgtEl>
                                        <p:attrNameLst>
                                          <p:attrName>style.visibility</p:attrName>
                                        </p:attrNameLst>
                                      </p:cBhvr>
                                      <p:to>
                                        <p:strVal val="visible"/>
                                      </p:to>
                                    </p:set>
                                    <p:animEffect transition="in" filter="wipe(left)">
                                      <p:cBhvr>
                                        <p:cTn id="49" dur="500"/>
                                        <p:tgtEl>
                                          <p:spTgt spid="10245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02459"/>
                                        </p:tgtEl>
                                        <p:attrNameLst>
                                          <p:attrName>style.visibility</p:attrName>
                                        </p:attrNameLst>
                                      </p:cBhvr>
                                      <p:to>
                                        <p:strVal val="visible"/>
                                      </p:to>
                                    </p:set>
                                    <p:animEffect transition="in" filter="dissolve">
                                      <p:cBhvr>
                                        <p:cTn id="54" dur="500"/>
                                        <p:tgtEl>
                                          <p:spTgt spid="102459"/>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up)">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02460"/>
                                        </p:tgtEl>
                                        <p:attrNameLst>
                                          <p:attrName>style.visibility</p:attrName>
                                        </p:attrNameLst>
                                      </p:cBhvr>
                                      <p:to>
                                        <p:strVal val="visible"/>
                                      </p:to>
                                    </p:set>
                                    <p:animEffect transition="in" filter="dissolve">
                                      <p:cBhvr>
                                        <p:cTn id="63" dur="500"/>
                                        <p:tgtEl>
                                          <p:spTgt spid="1024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2461"/>
                                        </p:tgtEl>
                                        <p:attrNameLst>
                                          <p:attrName>style.visibility</p:attrName>
                                        </p:attrNameLst>
                                      </p:cBhvr>
                                      <p:to>
                                        <p:strVal val="visible"/>
                                      </p:to>
                                    </p:set>
                                    <p:animEffect transition="in" filter="wipe(left)">
                                      <p:cBhvr>
                                        <p:cTn id="68" dur="500"/>
                                        <p:tgtEl>
                                          <p:spTgt spid="10246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2467"/>
                                        </p:tgtEl>
                                        <p:attrNameLst>
                                          <p:attrName>style.visibility</p:attrName>
                                        </p:attrNameLst>
                                      </p:cBhvr>
                                      <p:to>
                                        <p:strVal val="visible"/>
                                      </p:to>
                                    </p:set>
                                    <p:animEffect transition="in" filter="wipe(left)">
                                      <p:cBhvr>
                                        <p:cTn id="73" dur="500"/>
                                        <p:tgtEl>
                                          <p:spTgt spid="10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4" grpId="0"/>
      <p:bldP spid="102455" grpId="0"/>
      <p:bldP spid="102456" grpId="0"/>
      <p:bldP spid="102457" grpId="0"/>
      <p:bldP spid="102458" grpId="0"/>
      <p:bldP spid="102459" grpId="0"/>
      <p:bldP spid="102460" grpId="0"/>
      <p:bldP spid="102461" grpId="0"/>
      <p:bldP spid="102465" grpId="0"/>
      <p:bldP spid="102467"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idx="4294967295" hasCustomPrompt="1"/>
          </p:nvPr>
        </p:nvSpPr>
        <p:spPr>
          <a:xfrm>
            <a:off x="645795" y="430530"/>
            <a:ext cx="8229600" cy="765175"/>
          </a:xfrm>
        </p:spPr>
        <p:txBody>
          <a:bodyPr vert="horz" wrap="square" lIns="91440" tIns="45720" rIns="91440" bIns="45720" rtlCol="0" anchor="ctr" anchorCtr="0">
            <a:normAutofit/>
          </a:bodyPr>
          <a:p>
            <a:pPr algn="ctr" eaLnBrk="1" fontAlgn="base" hangingPunct="1"/>
            <a:r>
              <a:rPr lang="zh-CN" altLang="en-US" sz="4400" strike="noStrike" noProof="1" dirty="0">
                <a:solidFill>
                  <a:srgbClr val="0000CC"/>
                </a:solidFill>
                <a:latin typeface="黑体" panose="02010609060101010101" pitchFamily="2" charset="-122"/>
                <a:ea typeface="黑体" panose="02010609060101010101" pitchFamily="2" charset="-122"/>
              </a:rPr>
              <a:t>三极管的型号</a:t>
            </a:r>
            <a:endParaRPr lang="zh-CN" altLang="en-US" sz="4400" strike="noStrike" noProof="1" dirty="0">
              <a:solidFill>
                <a:srgbClr val="0000CC"/>
              </a:solidFill>
              <a:latin typeface="黑体" panose="02010609060101010101" pitchFamily="2" charset="-122"/>
              <a:ea typeface="黑体" panose="02010609060101010101" pitchFamily="2" charset="-122"/>
            </a:endParaRPr>
          </a:p>
        </p:txBody>
      </p:sp>
      <p:sp>
        <p:nvSpPr>
          <p:cNvPr id="95234" name="Rectangle 3"/>
          <p:cNvSpPr/>
          <p:nvPr/>
        </p:nvSpPr>
        <p:spPr>
          <a:xfrm>
            <a:off x="762000" y="1636395"/>
            <a:ext cx="7848600" cy="2819400"/>
          </a:xfrm>
          <a:prstGeom prst="rect">
            <a:avLst/>
          </a:prstGeom>
          <a:noFill/>
          <a:ln w="9525">
            <a:noFill/>
          </a:ln>
        </p:spPr>
        <p:txBody>
          <a:bodyPr lIns="92075" tIns="46038" rIns="92075" bIns="46038" anchor="t" anchorCtr="0"/>
          <a:p>
            <a:pPr marL="342900" indent="-342900">
              <a:spcBef>
                <a:spcPct val="20000"/>
              </a:spcBef>
              <a:buClr>
                <a:schemeClr val="folHlink"/>
              </a:buClr>
              <a:buSzPct val="60000"/>
            </a:pPr>
            <a:r>
              <a:rPr lang="zh-CN" altLang="en-US" sz="2400" b="1" dirty="0">
                <a:solidFill>
                  <a:srgbClr val="000000"/>
                </a:solidFill>
                <a:latin typeface="宋体" panose="02010600030101010101" pitchFamily="2" charset="-122"/>
                <a:ea typeface="宋体" panose="02010600030101010101" pitchFamily="2" charset="-122"/>
              </a:rPr>
              <a:t>国家标准对半导体三极管的命名如下</a:t>
            </a:r>
            <a:r>
              <a:rPr lang="en-US" altLang="zh-CN"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marL="342900" indent="-342900">
              <a:spcBef>
                <a:spcPct val="20000"/>
              </a:spcBef>
              <a:buClr>
                <a:schemeClr val="folHlink"/>
              </a:buClr>
              <a:buSzPct val="60000"/>
            </a:pPr>
            <a:r>
              <a:rPr lang="en-US" altLang="zh-CN" sz="2400" b="1" dirty="0">
                <a:solidFill>
                  <a:srgbClr val="FF9900"/>
                </a:solidFill>
                <a:latin typeface="Times New Roman" panose="02020603050405020304" pitchFamily="18" charset="0"/>
                <a:ea typeface="宋体" panose="02010600030101010101" pitchFamily="2" charset="-122"/>
              </a:rPr>
              <a:t>3</a:t>
            </a:r>
            <a:r>
              <a:rPr lang="en-US" altLang="zh-CN" sz="2400" b="1" dirty="0">
                <a:solidFill>
                  <a:srgbClr val="000000"/>
                </a:solidFill>
                <a:latin typeface="Times New Roman" panose="02020603050405020304" pitchFamily="18" charset="0"/>
                <a:ea typeface="宋体" panose="02010600030101010101" pitchFamily="2" charset="-122"/>
              </a:rPr>
              <a:t>  </a:t>
            </a:r>
            <a:r>
              <a:rPr lang="en-US" altLang="zh-CN" sz="2400" b="1" dirty="0">
                <a:solidFill>
                  <a:srgbClr val="FF0000"/>
                </a:solidFill>
                <a:latin typeface="Times New Roman" panose="02020603050405020304" pitchFamily="18" charset="0"/>
                <a:ea typeface="宋体" panose="02010600030101010101" pitchFamily="2" charset="-122"/>
              </a:rPr>
              <a:t>D</a:t>
            </a:r>
            <a:r>
              <a:rPr lang="en-US" altLang="zh-CN" sz="2400" b="1" dirty="0">
                <a:solidFill>
                  <a:srgbClr val="000000"/>
                </a:solidFill>
                <a:latin typeface="Times New Roman" panose="02020603050405020304" pitchFamily="18" charset="0"/>
                <a:ea typeface="宋体" panose="02010600030101010101" pitchFamily="2" charset="-122"/>
              </a:rPr>
              <a:t> </a:t>
            </a:r>
            <a:r>
              <a:rPr lang="en-US" altLang="zh-CN" sz="2400" b="1" dirty="0">
                <a:solidFill>
                  <a:schemeClr val="tx2"/>
                </a:solidFill>
                <a:latin typeface="Times New Roman" panose="02020603050405020304" pitchFamily="18" charset="0"/>
                <a:ea typeface="宋体" panose="02010600030101010101" pitchFamily="2" charset="-122"/>
              </a:rPr>
              <a:t>G</a:t>
            </a:r>
            <a:r>
              <a:rPr lang="en-US" altLang="zh-CN" sz="2400" b="1" dirty="0">
                <a:solidFill>
                  <a:srgbClr val="000000"/>
                </a:solidFill>
                <a:latin typeface="Times New Roman" panose="02020603050405020304" pitchFamily="18" charset="0"/>
                <a:ea typeface="宋体" panose="02010600030101010101" pitchFamily="2" charset="-122"/>
              </a:rPr>
              <a:t> </a:t>
            </a:r>
            <a:r>
              <a:rPr lang="en-US" altLang="zh-CN" sz="2400" b="1" dirty="0">
                <a:solidFill>
                  <a:srgbClr val="009900"/>
                </a:solidFill>
                <a:latin typeface="Times New Roman" panose="02020603050405020304" pitchFamily="18" charset="0"/>
                <a:ea typeface="宋体" panose="02010600030101010101" pitchFamily="2" charset="-122"/>
              </a:rPr>
              <a:t>110</a:t>
            </a:r>
            <a:r>
              <a:rPr lang="en-US" altLang="zh-CN" sz="2400" b="1" dirty="0">
                <a:solidFill>
                  <a:srgbClr val="000000"/>
                </a:solidFill>
                <a:latin typeface="Times New Roman" panose="02020603050405020304" pitchFamily="18" charset="0"/>
                <a:ea typeface="宋体" panose="02010600030101010101" pitchFamily="2" charset="-122"/>
              </a:rPr>
              <a:t>  B</a:t>
            </a:r>
            <a:endParaRPr lang="en-US" altLang="zh-CN" sz="2400" b="1" dirty="0">
              <a:solidFill>
                <a:srgbClr val="000000"/>
              </a:solidFill>
              <a:latin typeface="宋体" panose="02010600030101010101" pitchFamily="2" charset="-122"/>
              <a:ea typeface="宋体" panose="02010600030101010101" pitchFamily="2" charset="-122"/>
            </a:endParaRPr>
          </a:p>
          <a:p>
            <a:pPr marL="342900" indent="-342900">
              <a:spcBef>
                <a:spcPct val="20000"/>
              </a:spcBef>
              <a:buClr>
                <a:schemeClr val="folHlink"/>
              </a:buClr>
              <a:buSzPct val="60000"/>
            </a:pPr>
            <a:r>
              <a:rPr lang="en-US" altLang="zh-CN" sz="2400" b="1" dirty="0">
                <a:solidFill>
                  <a:srgbClr val="000000"/>
                </a:solidFill>
                <a:latin typeface="宋体" panose="02010600030101010101" pitchFamily="2" charset="-122"/>
                <a:ea typeface="宋体" panose="02010600030101010101" pitchFamily="2" charset="-122"/>
              </a:rPr>
              <a:t>                                    </a:t>
            </a:r>
            <a:endParaRPr lang="en-US" altLang="zh-CN" sz="2400" b="1" dirty="0">
              <a:solidFill>
                <a:srgbClr val="000000"/>
              </a:solidFill>
              <a:latin typeface="宋体" panose="02010600030101010101" pitchFamily="2" charset="-122"/>
              <a:ea typeface="宋体" panose="02010600030101010101" pitchFamily="2" charset="-122"/>
            </a:endParaRPr>
          </a:p>
          <a:p>
            <a:pPr marL="342900" indent="-342900">
              <a:spcBef>
                <a:spcPct val="20000"/>
              </a:spcBef>
              <a:buClr>
                <a:schemeClr val="folHlink"/>
              </a:buClr>
              <a:buSzPct val="60000"/>
            </a:pPr>
            <a:r>
              <a:rPr lang="en-US" altLang="zh-CN" sz="2400" b="1" dirty="0">
                <a:solidFill>
                  <a:srgbClr val="000000"/>
                </a:solidFill>
                <a:latin typeface="宋体" panose="02010600030101010101" pitchFamily="2" charset="-122"/>
                <a:ea typeface="宋体" panose="02010600030101010101" pitchFamily="2" charset="-122"/>
              </a:rPr>
              <a:t>                  </a:t>
            </a:r>
            <a:endParaRPr lang="en-US" altLang="zh-CN" sz="2400" b="1" dirty="0">
              <a:solidFill>
                <a:srgbClr val="000000"/>
              </a:solidFill>
              <a:latin typeface="宋体" panose="02010600030101010101" pitchFamily="2" charset="-122"/>
              <a:ea typeface="宋体" panose="02010600030101010101" pitchFamily="2" charset="-122"/>
            </a:endParaRPr>
          </a:p>
          <a:p>
            <a:pPr marL="342900" indent="-342900">
              <a:spcBef>
                <a:spcPct val="20000"/>
              </a:spcBef>
              <a:buClr>
                <a:schemeClr val="folHlink"/>
              </a:buClr>
              <a:buSzPct val="60000"/>
            </a:pPr>
            <a:r>
              <a:rPr lang="en-US" altLang="zh-CN" sz="2400" b="1" dirty="0">
                <a:solidFill>
                  <a:srgbClr val="000000"/>
                </a:solidFill>
                <a:latin typeface="Times New Roman" panose="02020603050405020304" pitchFamily="18" charset="0"/>
                <a:ea typeface="宋体" panose="02010600030101010101" pitchFamily="2" charset="-122"/>
              </a:rPr>
              <a:t>	</a:t>
            </a:r>
            <a:endParaRPr lang="en-US" altLang="zh-CN" sz="2400" b="1" dirty="0">
              <a:solidFill>
                <a:srgbClr val="000000"/>
              </a:solidFill>
              <a:latin typeface="宋体" panose="02010600030101010101" pitchFamily="2" charset="-122"/>
              <a:ea typeface="宋体" panose="02010600030101010101" pitchFamily="2" charset="-122"/>
            </a:endParaRPr>
          </a:p>
          <a:p>
            <a:pPr marL="342900" indent="-342900">
              <a:spcBef>
                <a:spcPct val="20000"/>
              </a:spcBef>
              <a:buClr>
                <a:schemeClr val="folHlink"/>
              </a:buClr>
              <a:buSzPct val="60000"/>
            </a:pPr>
            <a:endParaRPr lang="en-US" altLang="zh-CN" sz="2400" b="1" dirty="0">
              <a:solidFill>
                <a:srgbClr val="FF9900"/>
              </a:solidFill>
              <a:latin typeface="宋体" panose="02010600030101010101" pitchFamily="2" charset="-122"/>
              <a:ea typeface="宋体" panose="02010600030101010101" pitchFamily="2" charset="-122"/>
            </a:endParaRPr>
          </a:p>
        </p:txBody>
      </p:sp>
      <p:sp>
        <p:nvSpPr>
          <p:cNvPr id="95235" name="Line 4"/>
          <p:cNvSpPr/>
          <p:nvPr/>
        </p:nvSpPr>
        <p:spPr>
          <a:xfrm>
            <a:off x="990600" y="2550795"/>
            <a:ext cx="0" cy="1447800"/>
          </a:xfrm>
          <a:prstGeom prst="line">
            <a:avLst/>
          </a:prstGeom>
          <a:ln w="12700" cap="sq" cmpd="sng">
            <a:solidFill>
              <a:srgbClr val="FF9900"/>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36" name="Line 5"/>
          <p:cNvSpPr/>
          <p:nvPr/>
        </p:nvSpPr>
        <p:spPr>
          <a:xfrm>
            <a:off x="990600" y="3998595"/>
            <a:ext cx="2514600" cy="0"/>
          </a:xfrm>
          <a:prstGeom prst="line">
            <a:avLst/>
          </a:prstGeom>
          <a:ln w="12700" cap="sq" cmpd="sng">
            <a:solidFill>
              <a:srgbClr val="FF9900"/>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37" name="Line 6"/>
          <p:cNvSpPr/>
          <p:nvPr/>
        </p:nvSpPr>
        <p:spPr>
          <a:xfrm>
            <a:off x="1295400" y="2550795"/>
            <a:ext cx="0" cy="1066800"/>
          </a:xfrm>
          <a:prstGeom prst="line">
            <a:avLst/>
          </a:prstGeom>
          <a:ln w="12700" cap="sq" cmpd="sng">
            <a:solidFill>
              <a:srgbClr val="FF0000"/>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38" name="Line 7"/>
          <p:cNvSpPr/>
          <p:nvPr/>
        </p:nvSpPr>
        <p:spPr>
          <a:xfrm>
            <a:off x="1295400" y="3617595"/>
            <a:ext cx="2209800" cy="0"/>
          </a:xfrm>
          <a:prstGeom prst="line">
            <a:avLst/>
          </a:prstGeom>
          <a:ln w="12700" cap="sq" cmpd="sng">
            <a:solidFill>
              <a:srgbClr val="FF0000"/>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39" name="Line 8"/>
          <p:cNvSpPr/>
          <p:nvPr/>
        </p:nvSpPr>
        <p:spPr>
          <a:xfrm>
            <a:off x="1600200" y="2474595"/>
            <a:ext cx="0" cy="685800"/>
          </a:xfrm>
          <a:prstGeom prst="line">
            <a:avLst/>
          </a:prstGeom>
          <a:ln w="12700" cap="sq" cmpd="sng">
            <a:solidFill>
              <a:schemeClr val="tx2"/>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40" name="Line 9"/>
          <p:cNvSpPr/>
          <p:nvPr/>
        </p:nvSpPr>
        <p:spPr>
          <a:xfrm>
            <a:off x="1600200" y="3160395"/>
            <a:ext cx="1905000" cy="0"/>
          </a:xfrm>
          <a:prstGeom prst="line">
            <a:avLst/>
          </a:prstGeom>
          <a:ln w="12700" cap="sq" cmpd="sng">
            <a:solidFill>
              <a:schemeClr val="tx2"/>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41" name="Line 10"/>
          <p:cNvSpPr/>
          <p:nvPr/>
        </p:nvSpPr>
        <p:spPr>
          <a:xfrm>
            <a:off x="1981200" y="2474595"/>
            <a:ext cx="0" cy="304800"/>
          </a:xfrm>
          <a:prstGeom prst="line">
            <a:avLst/>
          </a:prstGeom>
          <a:ln w="12700" cap="sq" cmpd="sng">
            <a:solidFill>
              <a:srgbClr val="008000"/>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42" name="Line 11"/>
          <p:cNvSpPr/>
          <p:nvPr/>
        </p:nvSpPr>
        <p:spPr>
          <a:xfrm>
            <a:off x="1981200" y="2779395"/>
            <a:ext cx="1524000" cy="0"/>
          </a:xfrm>
          <a:prstGeom prst="line">
            <a:avLst/>
          </a:prstGeom>
          <a:ln w="12700" cap="sq" cmpd="sng">
            <a:solidFill>
              <a:srgbClr val="008000"/>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95243" name="Line 12"/>
          <p:cNvSpPr/>
          <p:nvPr/>
        </p:nvSpPr>
        <p:spPr>
          <a:xfrm>
            <a:off x="2667000" y="2322195"/>
            <a:ext cx="838200" cy="0"/>
          </a:xfrm>
          <a:prstGeom prst="line">
            <a:avLst/>
          </a:prstGeom>
          <a:ln w="12700" cap="sq" cmpd="sng">
            <a:solidFill>
              <a:schemeClr val="tx1"/>
            </a:solidFill>
            <a:prstDash val="solid"/>
            <a:round/>
            <a:headEnd type="none" w="sm" len="sm"/>
            <a:tailEnd type="none" w="sm" len="sm"/>
          </a:ln>
        </p:spPr>
        <p:txBody>
          <a:bodyPr anchor="t" anchorCtr="0"/>
          <a:p>
            <a:endParaRPr lang="zh-CN" altLang="en-US">
              <a:latin typeface="Arial" panose="020B0604020202020204" pitchFamily="34" charset="0"/>
              <a:ea typeface="宋体" panose="02010600030101010101" pitchFamily="2" charset="-122"/>
            </a:endParaRPr>
          </a:p>
        </p:txBody>
      </p:sp>
      <p:sp>
        <p:nvSpPr>
          <p:cNvPr id="104461" name="Text Box 13"/>
          <p:cNvSpPr txBox="1"/>
          <p:nvPr/>
        </p:nvSpPr>
        <p:spPr>
          <a:xfrm>
            <a:off x="838200" y="4455795"/>
            <a:ext cx="7924800" cy="891540"/>
          </a:xfrm>
          <a:prstGeom prst="rect">
            <a:avLst/>
          </a:prstGeom>
          <a:noFill/>
          <a:ln w="12700">
            <a:noFill/>
          </a:ln>
        </p:spPr>
        <p:txBody>
          <a:bodyPr anchor="t" anchorCtr="0">
            <a:spAutoFit/>
          </a:bodyPr>
          <a:p>
            <a:pPr eaLnBrk="0" hangingPunct="0"/>
            <a:r>
              <a:rPr lang="zh-CN" altLang="en-US" sz="2400" dirty="0">
                <a:solidFill>
                  <a:srgbClr val="FF0000"/>
                </a:solidFill>
                <a:latin typeface="Times New Roman" panose="02020603050405020304" pitchFamily="18" charset="0"/>
                <a:ea typeface="宋体" panose="02010600030101010101" pitchFamily="2" charset="-122"/>
              </a:rPr>
              <a:t>第二位：</a:t>
            </a:r>
            <a:r>
              <a:rPr lang="en-US" altLang="zh-CN" sz="2400" dirty="0">
                <a:solidFill>
                  <a:srgbClr val="FF0000"/>
                </a:solidFill>
                <a:latin typeface="Times New Roman" panose="02020603050405020304" pitchFamily="18" charset="0"/>
                <a:ea typeface="宋体" panose="02010600030101010101" pitchFamily="2" charset="-122"/>
              </a:rPr>
              <a:t>A</a:t>
            </a:r>
            <a:r>
              <a:rPr lang="zh-CN" altLang="en-US" sz="2400" dirty="0">
                <a:solidFill>
                  <a:srgbClr val="000000"/>
                </a:solidFill>
                <a:latin typeface="Times New Roman" panose="02020603050405020304" pitchFamily="18" charset="0"/>
                <a:ea typeface="宋体" panose="02010600030101010101" pitchFamily="2" charset="-122"/>
              </a:rPr>
              <a:t>锗</a:t>
            </a:r>
            <a:r>
              <a:rPr lang="en-US" altLang="zh-CN" sz="2400" dirty="0">
                <a:solidFill>
                  <a:srgbClr val="000000"/>
                </a:solidFill>
                <a:latin typeface="Times New Roman" panose="02020603050405020304" pitchFamily="18" charset="0"/>
                <a:ea typeface="宋体" panose="02010600030101010101" pitchFamily="2" charset="-122"/>
              </a:rPr>
              <a:t>PNP</a:t>
            </a:r>
            <a:r>
              <a:rPr lang="zh-CN" altLang="en-US" sz="2400" dirty="0">
                <a:solidFill>
                  <a:srgbClr val="000000"/>
                </a:solidFill>
                <a:latin typeface="Times New Roman" panose="02020603050405020304" pitchFamily="18" charset="0"/>
                <a:ea typeface="宋体" panose="02010600030101010101" pitchFamily="2" charset="-122"/>
              </a:rPr>
              <a:t>管、</a:t>
            </a:r>
            <a:r>
              <a:rPr lang="en-US" altLang="zh-CN" sz="2400" dirty="0">
                <a:solidFill>
                  <a:srgbClr val="FF0000"/>
                </a:solidFill>
                <a:latin typeface="Times New Roman" panose="02020603050405020304" pitchFamily="18" charset="0"/>
                <a:ea typeface="宋体" panose="02010600030101010101" pitchFamily="2" charset="-122"/>
              </a:rPr>
              <a:t>B</a:t>
            </a:r>
            <a:r>
              <a:rPr lang="zh-CN" altLang="en-US" sz="2400" dirty="0">
                <a:solidFill>
                  <a:srgbClr val="000000"/>
                </a:solidFill>
                <a:latin typeface="Times New Roman" panose="02020603050405020304" pitchFamily="18" charset="0"/>
                <a:ea typeface="宋体" panose="02010600030101010101" pitchFamily="2" charset="-122"/>
              </a:rPr>
              <a:t>锗</a:t>
            </a:r>
            <a:r>
              <a:rPr lang="en-US" altLang="zh-CN" sz="2400" dirty="0">
                <a:solidFill>
                  <a:srgbClr val="000000"/>
                </a:solidFill>
                <a:latin typeface="Times New Roman" panose="02020603050405020304" pitchFamily="18" charset="0"/>
                <a:ea typeface="宋体" panose="02010600030101010101" pitchFamily="2" charset="-122"/>
              </a:rPr>
              <a:t>NPN</a:t>
            </a:r>
            <a:r>
              <a:rPr lang="zh-CN" altLang="en-US" sz="2400" dirty="0">
                <a:solidFill>
                  <a:srgbClr val="000000"/>
                </a:solidFill>
                <a:latin typeface="Times New Roman" panose="02020603050405020304" pitchFamily="18" charset="0"/>
                <a:ea typeface="宋体" panose="02010600030101010101" pitchFamily="2" charset="-122"/>
              </a:rPr>
              <a:t>管、</a:t>
            </a:r>
            <a:endParaRPr lang="zh-CN" altLang="en-US" sz="2400" dirty="0">
              <a:solidFill>
                <a:srgbClr val="000000"/>
              </a:solidFill>
              <a:latin typeface="Times New Roman" panose="02020603050405020304" pitchFamily="18" charset="0"/>
              <a:ea typeface="宋体" panose="02010600030101010101" pitchFamily="2" charset="-122"/>
            </a:endParaRPr>
          </a:p>
          <a:p>
            <a:pPr eaLnBrk="0" hangingPunct="0"/>
            <a:r>
              <a:rPr lang="zh-CN" altLang="en-US" sz="2400" dirty="0">
                <a:solidFill>
                  <a:srgbClr val="000000"/>
                </a:solidFill>
                <a:latin typeface="Times New Roman" panose="02020603050405020304" pitchFamily="18" charset="0"/>
                <a:ea typeface="宋体" panose="02010600030101010101" pitchFamily="2" charset="-122"/>
              </a:rPr>
              <a:t>                </a:t>
            </a:r>
            <a:r>
              <a:rPr lang="en-US" altLang="zh-CN" sz="2400" dirty="0">
                <a:solidFill>
                  <a:srgbClr val="FF0000"/>
                </a:solidFill>
                <a:latin typeface="Times New Roman" panose="02020603050405020304" pitchFamily="18" charset="0"/>
                <a:ea typeface="宋体" panose="02010600030101010101" pitchFamily="2" charset="-122"/>
              </a:rPr>
              <a:t>C</a:t>
            </a:r>
            <a:r>
              <a:rPr lang="zh-CN" altLang="en-US" sz="2400" dirty="0">
                <a:solidFill>
                  <a:srgbClr val="000000"/>
                </a:solidFill>
                <a:latin typeface="Times New Roman" panose="02020603050405020304" pitchFamily="18" charset="0"/>
                <a:ea typeface="宋体" panose="02010600030101010101" pitchFamily="2" charset="-122"/>
              </a:rPr>
              <a:t>硅</a:t>
            </a:r>
            <a:r>
              <a:rPr lang="en-US" altLang="zh-CN" sz="2400" dirty="0">
                <a:solidFill>
                  <a:srgbClr val="000000"/>
                </a:solidFill>
                <a:latin typeface="Times New Roman" panose="02020603050405020304" pitchFamily="18" charset="0"/>
                <a:ea typeface="宋体" panose="02010600030101010101" pitchFamily="2" charset="-122"/>
              </a:rPr>
              <a:t>PNP</a:t>
            </a:r>
            <a:r>
              <a:rPr lang="zh-CN" altLang="en-US" sz="2400" dirty="0">
                <a:solidFill>
                  <a:srgbClr val="000000"/>
                </a:solidFill>
                <a:latin typeface="Times New Roman" panose="02020603050405020304" pitchFamily="18" charset="0"/>
                <a:ea typeface="宋体" panose="02010600030101010101" pitchFamily="2" charset="-122"/>
              </a:rPr>
              <a:t>管、</a:t>
            </a:r>
            <a:r>
              <a:rPr lang="en-US" altLang="zh-CN" sz="2400" dirty="0">
                <a:solidFill>
                  <a:srgbClr val="FF0000"/>
                </a:solidFill>
                <a:latin typeface="Times New Roman" panose="02020603050405020304" pitchFamily="18" charset="0"/>
                <a:ea typeface="宋体" panose="02010600030101010101" pitchFamily="2" charset="-122"/>
              </a:rPr>
              <a:t>D</a:t>
            </a:r>
            <a:r>
              <a:rPr lang="zh-CN" altLang="en-US" sz="2400" dirty="0">
                <a:solidFill>
                  <a:srgbClr val="000000"/>
                </a:solidFill>
                <a:latin typeface="Times New Roman" panose="02020603050405020304" pitchFamily="18" charset="0"/>
                <a:ea typeface="宋体" panose="02010600030101010101" pitchFamily="2" charset="-122"/>
              </a:rPr>
              <a:t>硅</a:t>
            </a:r>
            <a:r>
              <a:rPr lang="en-US" altLang="zh-CN" sz="2400" dirty="0">
                <a:solidFill>
                  <a:srgbClr val="000000"/>
                </a:solidFill>
                <a:latin typeface="Times New Roman" panose="02020603050405020304" pitchFamily="18" charset="0"/>
                <a:ea typeface="宋体" panose="02010600030101010101" pitchFamily="2" charset="-122"/>
              </a:rPr>
              <a:t>NPN</a:t>
            </a:r>
            <a:r>
              <a:rPr lang="zh-CN" altLang="en-US" sz="2400" dirty="0">
                <a:solidFill>
                  <a:srgbClr val="000000"/>
                </a:solidFill>
                <a:latin typeface="Times New Roman" panose="02020603050405020304" pitchFamily="18" charset="0"/>
                <a:ea typeface="宋体" panose="02010600030101010101" pitchFamily="2" charset="-122"/>
              </a:rPr>
              <a:t>管</a:t>
            </a:r>
            <a:r>
              <a:rPr lang="zh-CN" altLang="en-US" sz="2800" dirty="0">
                <a:solidFill>
                  <a:srgbClr val="000000"/>
                </a:solidFill>
                <a:latin typeface="Times New Roman" panose="02020603050405020304" pitchFamily="18" charset="0"/>
                <a:ea typeface="宋体" panose="02010600030101010101" pitchFamily="2" charset="-122"/>
              </a:rPr>
              <a:t>    </a:t>
            </a:r>
            <a:endParaRPr lang="zh-CN" altLang="en-US" sz="2800" dirty="0">
              <a:solidFill>
                <a:srgbClr val="000000"/>
              </a:solidFill>
              <a:latin typeface="Times New Roman" panose="02020603050405020304" pitchFamily="18" charset="0"/>
              <a:ea typeface="宋体" panose="02010600030101010101" pitchFamily="2" charset="-122"/>
            </a:endParaRPr>
          </a:p>
        </p:txBody>
      </p:sp>
      <p:sp>
        <p:nvSpPr>
          <p:cNvPr id="104462" name="Text Box 14"/>
          <p:cNvSpPr txBox="1"/>
          <p:nvPr/>
        </p:nvSpPr>
        <p:spPr>
          <a:xfrm>
            <a:off x="762000" y="5538470"/>
            <a:ext cx="8001000" cy="829945"/>
          </a:xfrm>
          <a:prstGeom prst="rect">
            <a:avLst/>
          </a:prstGeom>
          <a:noFill/>
          <a:ln w="12700">
            <a:noFill/>
          </a:ln>
        </p:spPr>
        <p:txBody>
          <a:bodyPr anchor="t" anchorCtr="0">
            <a:spAutoFit/>
          </a:bodyPr>
          <a:p>
            <a:pPr eaLnBrk="0" hangingPunct="0"/>
            <a:r>
              <a:rPr lang="zh-CN" altLang="en-US" sz="2400" dirty="0">
                <a:solidFill>
                  <a:schemeClr val="tx2"/>
                </a:solidFill>
                <a:latin typeface="Times New Roman" panose="02020603050405020304" pitchFamily="18" charset="0"/>
                <a:ea typeface="宋体" panose="02010600030101010101" pitchFamily="2" charset="-122"/>
              </a:rPr>
              <a:t>第三位：</a:t>
            </a:r>
            <a:r>
              <a:rPr lang="en-US" altLang="zh-CN" sz="2400" dirty="0">
                <a:solidFill>
                  <a:schemeClr val="tx2"/>
                </a:solidFill>
                <a:latin typeface="Times New Roman" panose="02020603050405020304" pitchFamily="18" charset="0"/>
                <a:ea typeface="宋体" panose="02010600030101010101" pitchFamily="2" charset="-122"/>
              </a:rPr>
              <a:t>X</a:t>
            </a:r>
            <a:r>
              <a:rPr lang="zh-CN" altLang="en-US" sz="2400" dirty="0">
                <a:solidFill>
                  <a:srgbClr val="000000"/>
                </a:solidFill>
                <a:latin typeface="Times New Roman" panose="02020603050405020304" pitchFamily="18" charset="0"/>
                <a:ea typeface="宋体" panose="02010600030101010101" pitchFamily="2" charset="-122"/>
              </a:rPr>
              <a:t>低频小功率管、</a:t>
            </a:r>
            <a:r>
              <a:rPr lang="en-US" altLang="zh-CN" sz="2400" dirty="0">
                <a:solidFill>
                  <a:schemeClr val="tx2"/>
                </a:solidFill>
                <a:latin typeface="Times New Roman" panose="02020603050405020304" pitchFamily="18" charset="0"/>
                <a:ea typeface="宋体" panose="02010600030101010101" pitchFamily="2" charset="-122"/>
              </a:rPr>
              <a:t>D</a:t>
            </a:r>
            <a:r>
              <a:rPr lang="zh-CN" altLang="en-US" sz="2400" dirty="0">
                <a:solidFill>
                  <a:srgbClr val="000000"/>
                </a:solidFill>
                <a:latin typeface="Times New Roman" panose="02020603050405020304" pitchFamily="18" charset="0"/>
                <a:ea typeface="宋体" panose="02010600030101010101" pitchFamily="2" charset="-122"/>
              </a:rPr>
              <a:t>低频大功率管、</a:t>
            </a:r>
            <a:endParaRPr lang="zh-CN" altLang="en-US" sz="2400" dirty="0">
              <a:solidFill>
                <a:srgbClr val="000000"/>
              </a:solidFill>
              <a:latin typeface="Times New Roman" panose="02020603050405020304" pitchFamily="18" charset="0"/>
              <a:ea typeface="宋体" panose="02010600030101010101" pitchFamily="2" charset="-122"/>
            </a:endParaRPr>
          </a:p>
          <a:p>
            <a:pPr eaLnBrk="0" hangingPunct="0"/>
            <a:r>
              <a:rPr lang="zh-CN" altLang="en-US" sz="2400" dirty="0">
                <a:solidFill>
                  <a:srgbClr val="000000"/>
                </a:solidFill>
                <a:latin typeface="Times New Roman" panose="02020603050405020304" pitchFamily="18" charset="0"/>
                <a:ea typeface="宋体" panose="02010600030101010101" pitchFamily="2" charset="-122"/>
              </a:rPr>
              <a:t>                </a:t>
            </a:r>
            <a:r>
              <a:rPr lang="en-US" altLang="zh-CN" sz="2400" dirty="0">
                <a:solidFill>
                  <a:schemeClr val="tx2"/>
                </a:solidFill>
                <a:latin typeface="Times New Roman" panose="02020603050405020304" pitchFamily="18" charset="0"/>
                <a:ea typeface="宋体" panose="02010600030101010101" pitchFamily="2" charset="-122"/>
              </a:rPr>
              <a:t>G</a:t>
            </a:r>
            <a:r>
              <a:rPr lang="zh-CN" altLang="en-US" sz="2400" dirty="0">
                <a:solidFill>
                  <a:srgbClr val="000000"/>
                </a:solidFill>
                <a:latin typeface="Times New Roman" panose="02020603050405020304" pitchFamily="18" charset="0"/>
                <a:ea typeface="宋体" panose="02010600030101010101" pitchFamily="2" charset="-122"/>
              </a:rPr>
              <a:t>高频小功率管、</a:t>
            </a:r>
            <a:r>
              <a:rPr lang="en-US" altLang="zh-CN" sz="2400" dirty="0">
                <a:solidFill>
                  <a:schemeClr val="tx2"/>
                </a:solidFill>
                <a:latin typeface="Times New Roman" panose="02020603050405020304" pitchFamily="18" charset="0"/>
                <a:ea typeface="宋体" panose="02010600030101010101" pitchFamily="2" charset="-122"/>
              </a:rPr>
              <a:t>A</a:t>
            </a:r>
            <a:r>
              <a:rPr lang="zh-CN" altLang="en-US" sz="2400" dirty="0">
                <a:solidFill>
                  <a:srgbClr val="000000"/>
                </a:solidFill>
                <a:latin typeface="Times New Roman" panose="02020603050405020304" pitchFamily="18" charset="0"/>
                <a:ea typeface="宋体" panose="02010600030101010101" pitchFamily="2" charset="-122"/>
              </a:rPr>
              <a:t>高频大功率管、</a:t>
            </a:r>
            <a:r>
              <a:rPr lang="en-US" altLang="zh-CN" sz="2400" dirty="0">
                <a:solidFill>
                  <a:schemeClr val="tx2"/>
                </a:solidFill>
                <a:latin typeface="Times New Roman" panose="02020603050405020304" pitchFamily="18" charset="0"/>
                <a:ea typeface="宋体" panose="02010600030101010101" pitchFamily="2" charset="-122"/>
              </a:rPr>
              <a:t>K</a:t>
            </a:r>
            <a:r>
              <a:rPr lang="zh-CN" altLang="en-US" sz="2400" dirty="0">
                <a:solidFill>
                  <a:srgbClr val="000000"/>
                </a:solidFill>
                <a:latin typeface="Times New Roman" panose="02020603050405020304" pitchFamily="18" charset="0"/>
                <a:ea typeface="宋体" panose="02010600030101010101" pitchFamily="2" charset="-122"/>
              </a:rPr>
              <a:t>开关管</a:t>
            </a:r>
            <a:endParaRPr lang="zh-CN" altLang="en-US" sz="2400" dirty="0">
              <a:latin typeface="Times New Roman" panose="02020603050405020304" pitchFamily="18" charset="0"/>
              <a:ea typeface="宋体" panose="02010600030101010101" pitchFamily="2" charset="-122"/>
            </a:endParaRPr>
          </a:p>
        </p:txBody>
      </p:sp>
      <p:sp>
        <p:nvSpPr>
          <p:cNvPr id="104463" name="Text Box 15"/>
          <p:cNvSpPr txBox="1"/>
          <p:nvPr/>
        </p:nvSpPr>
        <p:spPr>
          <a:xfrm>
            <a:off x="3505200" y="3388995"/>
            <a:ext cx="3200400" cy="460375"/>
          </a:xfrm>
          <a:prstGeom prst="rect">
            <a:avLst/>
          </a:prstGeom>
          <a:noFill/>
          <a:ln w="12700">
            <a:noFill/>
          </a:ln>
        </p:spPr>
        <p:txBody>
          <a:bodyPr anchor="t" anchorCtr="0">
            <a:spAutoFit/>
          </a:bodyPr>
          <a:p>
            <a:pPr>
              <a:spcBef>
                <a:spcPct val="50000"/>
              </a:spcBef>
            </a:pPr>
            <a:r>
              <a:rPr lang="zh-CN" altLang="en-US" sz="2400" b="1" dirty="0">
                <a:solidFill>
                  <a:srgbClr val="FF0000"/>
                </a:solidFill>
                <a:latin typeface="宋体" panose="02010600030101010101" pitchFamily="2" charset="-122"/>
                <a:ea typeface="宋体" panose="02010600030101010101" pitchFamily="2" charset="-122"/>
              </a:rPr>
              <a:t>用字母表示材料</a:t>
            </a:r>
            <a:endParaRPr lang="zh-CN" altLang="en-US" b="1" dirty="0">
              <a:solidFill>
                <a:srgbClr val="FF0000"/>
              </a:solidFill>
              <a:latin typeface="宋体" panose="02010600030101010101" pitchFamily="2" charset="-122"/>
              <a:ea typeface="宋体" panose="02010600030101010101" pitchFamily="2" charset="-122"/>
            </a:endParaRPr>
          </a:p>
        </p:txBody>
      </p:sp>
      <p:sp>
        <p:nvSpPr>
          <p:cNvPr id="104464" name="Text Box 16"/>
          <p:cNvSpPr txBox="1"/>
          <p:nvPr/>
        </p:nvSpPr>
        <p:spPr>
          <a:xfrm>
            <a:off x="3505200" y="2931795"/>
            <a:ext cx="3886200" cy="460375"/>
          </a:xfrm>
          <a:prstGeom prst="rect">
            <a:avLst/>
          </a:prstGeom>
          <a:noFill/>
          <a:ln w="12700">
            <a:noFill/>
          </a:ln>
        </p:spPr>
        <p:txBody>
          <a:bodyPr anchor="t" anchorCtr="0">
            <a:spAutoFit/>
          </a:bodyPr>
          <a:p>
            <a:pPr>
              <a:spcBef>
                <a:spcPct val="50000"/>
              </a:spcBef>
            </a:pPr>
            <a:r>
              <a:rPr lang="zh-CN" altLang="en-US" sz="2400" b="1" dirty="0">
                <a:solidFill>
                  <a:schemeClr val="tx2"/>
                </a:solidFill>
                <a:latin typeface="宋体" panose="02010600030101010101" pitchFamily="2" charset="-122"/>
                <a:ea typeface="宋体" panose="02010600030101010101" pitchFamily="2" charset="-122"/>
              </a:rPr>
              <a:t>用字母表示器件的种类</a:t>
            </a:r>
            <a:endParaRPr lang="zh-CN" altLang="en-US" sz="2400" b="1" dirty="0">
              <a:solidFill>
                <a:schemeClr val="tx2"/>
              </a:solidFill>
              <a:latin typeface="宋体" panose="02010600030101010101" pitchFamily="2" charset="-122"/>
              <a:ea typeface="宋体" panose="02010600030101010101" pitchFamily="2" charset="-122"/>
            </a:endParaRPr>
          </a:p>
        </p:txBody>
      </p:sp>
      <p:sp>
        <p:nvSpPr>
          <p:cNvPr id="104465" name="Text Box 17"/>
          <p:cNvSpPr txBox="1"/>
          <p:nvPr/>
        </p:nvSpPr>
        <p:spPr>
          <a:xfrm>
            <a:off x="3505200" y="2474595"/>
            <a:ext cx="4800600" cy="460375"/>
          </a:xfrm>
          <a:prstGeom prst="rect">
            <a:avLst/>
          </a:prstGeom>
          <a:noFill/>
          <a:ln w="12700">
            <a:noFill/>
          </a:ln>
        </p:spPr>
        <p:txBody>
          <a:bodyPr anchor="t" anchorCtr="0">
            <a:spAutoFit/>
          </a:bodyPr>
          <a:p>
            <a:pPr eaLnBrk="0" hangingPunct="0"/>
            <a:r>
              <a:rPr lang="zh-CN" altLang="en-US" sz="2400" b="1" dirty="0">
                <a:solidFill>
                  <a:srgbClr val="008000"/>
                </a:solidFill>
                <a:latin typeface="宋体" panose="02010600030101010101" pitchFamily="2" charset="-122"/>
                <a:ea typeface="宋体" panose="02010600030101010101" pitchFamily="2" charset="-122"/>
              </a:rPr>
              <a:t>用数字表示同种器件型号的序号</a:t>
            </a:r>
            <a:endParaRPr lang="zh-CN" altLang="en-US" sz="2400" dirty="0">
              <a:latin typeface="Times New Roman" panose="02020603050405020304" pitchFamily="18" charset="0"/>
              <a:ea typeface="宋体" panose="02010600030101010101" pitchFamily="2" charset="-122"/>
            </a:endParaRPr>
          </a:p>
        </p:txBody>
      </p:sp>
      <p:sp>
        <p:nvSpPr>
          <p:cNvPr id="104466" name="Text Box 18"/>
          <p:cNvSpPr txBox="1"/>
          <p:nvPr/>
        </p:nvSpPr>
        <p:spPr>
          <a:xfrm>
            <a:off x="3505200" y="2017395"/>
            <a:ext cx="4876800" cy="460375"/>
          </a:xfrm>
          <a:prstGeom prst="rect">
            <a:avLst/>
          </a:prstGeom>
          <a:noFill/>
          <a:ln w="12700">
            <a:noFill/>
          </a:ln>
        </p:spPr>
        <p:txBody>
          <a:bodyPr anchor="t" anchorCtr="0">
            <a:spAutoFit/>
          </a:bodyPr>
          <a:p>
            <a:pPr>
              <a:spcBef>
                <a:spcPct val="50000"/>
              </a:spcBef>
            </a:pPr>
            <a:r>
              <a:rPr lang="zh-CN" altLang="en-US" sz="2400" b="1" dirty="0">
                <a:solidFill>
                  <a:srgbClr val="000000"/>
                </a:solidFill>
                <a:latin typeface="宋体" panose="02010600030101010101" pitchFamily="2" charset="-122"/>
                <a:ea typeface="宋体" panose="02010600030101010101" pitchFamily="2" charset="-122"/>
              </a:rPr>
              <a:t>用字母表示同一型号中的不同规格</a:t>
            </a:r>
            <a:endParaRPr lang="zh-CN" altLang="en-US" sz="2400" b="1" dirty="0">
              <a:solidFill>
                <a:srgbClr val="000000"/>
              </a:solidFill>
              <a:latin typeface="宋体" panose="02010600030101010101" pitchFamily="2" charset="-122"/>
              <a:ea typeface="宋体" panose="02010600030101010101" pitchFamily="2" charset="-122"/>
            </a:endParaRPr>
          </a:p>
        </p:txBody>
      </p:sp>
      <p:sp>
        <p:nvSpPr>
          <p:cNvPr id="104467" name="Text Box 19"/>
          <p:cNvSpPr txBox="1"/>
          <p:nvPr/>
        </p:nvSpPr>
        <p:spPr>
          <a:xfrm>
            <a:off x="3505200" y="3769995"/>
            <a:ext cx="1676400" cy="460375"/>
          </a:xfrm>
          <a:prstGeom prst="rect">
            <a:avLst/>
          </a:prstGeom>
          <a:noFill/>
          <a:ln w="12700">
            <a:noFill/>
          </a:ln>
        </p:spPr>
        <p:txBody>
          <a:bodyPr anchor="t" anchorCtr="0">
            <a:spAutoFit/>
          </a:bodyPr>
          <a:p>
            <a:pPr>
              <a:spcBef>
                <a:spcPct val="50000"/>
              </a:spcBef>
            </a:pPr>
            <a:r>
              <a:rPr lang="zh-CN" altLang="en-US" sz="2400" b="1" dirty="0">
                <a:solidFill>
                  <a:srgbClr val="F709CA"/>
                </a:solidFill>
                <a:latin typeface="宋体" panose="02010600030101010101" pitchFamily="2" charset="-122"/>
                <a:ea typeface="宋体" panose="02010600030101010101" pitchFamily="2" charset="-122"/>
              </a:rPr>
              <a:t>三极管</a:t>
            </a:r>
            <a:endParaRPr lang="zh-CN" altLang="en-US" sz="2400" b="1" dirty="0">
              <a:solidFill>
                <a:srgbClr val="F709CA"/>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4467"/>
                                        </p:tgtEl>
                                        <p:attrNameLst>
                                          <p:attrName>style.visibility</p:attrName>
                                        </p:attrNameLst>
                                      </p:cBhvr>
                                      <p:to>
                                        <p:strVal val="visible"/>
                                      </p:to>
                                    </p:set>
                                    <p:anim calcmode="lin" valueType="num">
                                      <p:cBhvr>
                                        <p:cTn id="7" dur="500" fill="hold"/>
                                        <p:tgtEl>
                                          <p:spTgt spid="104467"/>
                                        </p:tgtEl>
                                        <p:attrNameLst>
                                          <p:attrName>ppt_x</p:attrName>
                                        </p:attrNameLst>
                                      </p:cBhvr>
                                      <p:tavLst>
                                        <p:tav tm="0">
                                          <p:val>
                                            <p:strVal val="1+#ppt_w/2"/>
                                          </p:val>
                                        </p:tav>
                                        <p:tav tm="100000">
                                          <p:val>
                                            <p:strVal val="#ppt_x"/>
                                          </p:val>
                                        </p:tav>
                                      </p:tavLst>
                                    </p:anim>
                                    <p:anim calcmode="lin" valueType="num">
                                      <p:cBhvr>
                                        <p:cTn id="8" dur="500" fill="hold"/>
                                        <p:tgtEl>
                                          <p:spTgt spid="1044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463"/>
                                        </p:tgtEl>
                                        <p:attrNameLst>
                                          <p:attrName>style.visibility</p:attrName>
                                        </p:attrNameLst>
                                      </p:cBhvr>
                                      <p:to>
                                        <p:strVal val="visible"/>
                                      </p:to>
                                    </p:set>
                                    <p:anim calcmode="lin" valueType="num">
                                      <p:cBhvr>
                                        <p:cTn id="13" dur="500" fill="hold"/>
                                        <p:tgtEl>
                                          <p:spTgt spid="104463"/>
                                        </p:tgtEl>
                                        <p:attrNameLst>
                                          <p:attrName>ppt_x</p:attrName>
                                        </p:attrNameLst>
                                      </p:cBhvr>
                                      <p:tavLst>
                                        <p:tav tm="0">
                                          <p:val>
                                            <p:strVal val="1+#ppt_w/2"/>
                                          </p:val>
                                        </p:tav>
                                        <p:tav tm="100000">
                                          <p:val>
                                            <p:strVal val="#ppt_x"/>
                                          </p:val>
                                        </p:tav>
                                      </p:tavLst>
                                    </p:anim>
                                    <p:anim calcmode="lin" valueType="num">
                                      <p:cBhvr>
                                        <p:cTn id="14" dur="500" fill="hold"/>
                                        <p:tgtEl>
                                          <p:spTgt spid="1044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104461"/>
                                        </p:tgtEl>
                                        <p:attrNameLst>
                                          <p:attrName>style.visibility</p:attrName>
                                        </p:attrNameLst>
                                      </p:cBhvr>
                                      <p:to>
                                        <p:strVal val="visible"/>
                                      </p:to>
                                    </p:set>
                                    <p:animEffect transition="in" filter="blinds(vertical)">
                                      <p:cBhvr>
                                        <p:cTn id="19" dur="500"/>
                                        <p:tgtEl>
                                          <p:spTgt spid="10446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104464"/>
                                        </p:tgtEl>
                                        <p:attrNameLst>
                                          <p:attrName>style.visibility</p:attrName>
                                        </p:attrNameLst>
                                      </p:cBhvr>
                                      <p:to>
                                        <p:strVal val="visible"/>
                                      </p:to>
                                    </p:set>
                                    <p:animEffect transition="in" filter="blinds(vertical)">
                                      <p:cBhvr>
                                        <p:cTn id="24" dur="500"/>
                                        <p:tgtEl>
                                          <p:spTgt spid="10446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4462"/>
                                        </p:tgtEl>
                                        <p:attrNameLst>
                                          <p:attrName>style.visibility</p:attrName>
                                        </p:attrNameLst>
                                      </p:cBhvr>
                                      <p:to>
                                        <p:strVal val="visible"/>
                                      </p:to>
                                    </p:set>
                                    <p:animEffect transition="in" filter="checkerboard(across)">
                                      <p:cBhvr>
                                        <p:cTn id="29" dur="500"/>
                                        <p:tgtEl>
                                          <p:spTgt spid="10446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4465"/>
                                        </p:tgtEl>
                                        <p:attrNameLst>
                                          <p:attrName>style.visibility</p:attrName>
                                        </p:attrNameLst>
                                      </p:cBhvr>
                                      <p:to>
                                        <p:strVal val="visible"/>
                                      </p:to>
                                    </p:set>
                                    <p:animEffect transition="in" filter="blinds(horizontal)">
                                      <p:cBhvr>
                                        <p:cTn id="34" dur="500"/>
                                        <p:tgtEl>
                                          <p:spTgt spid="10446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04466"/>
                                        </p:tgtEl>
                                        <p:attrNameLst>
                                          <p:attrName>style.visibility</p:attrName>
                                        </p:attrNameLst>
                                      </p:cBhvr>
                                      <p:to>
                                        <p:strVal val="visible"/>
                                      </p:to>
                                    </p:set>
                                    <p:animEffect transition="in" filter="box(out)">
                                      <p:cBhvr>
                                        <p:cTn id="39" dur="500"/>
                                        <p:tgtEl>
                                          <p:spTgt spid="104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1" grpId="0"/>
      <p:bldP spid="104462" grpId="0"/>
      <p:bldP spid="104463" grpId="0"/>
      <p:bldP spid="104464" grpId="0"/>
      <p:bldP spid="104465" grpId="0"/>
      <p:bldP spid="104466" grpId="0"/>
      <p:bldP spid="10446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idx="1"/>
          </p:nvPr>
        </p:nvSpPr>
        <p:spPr>
          <a:xfrm>
            <a:off x="916305" y="1624330"/>
            <a:ext cx="8001000" cy="4187825"/>
          </a:xfrm>
        </p:spPr>
        <p:txBody>
          <a:bodyPr wrap="square" lIns="91440" tIns="45720" rIns="91440" bIns="45720" anchor="t" anchorCtr="0"/>
          <a:p>
            <a:pPr marL="609600" indent="-609600" eaLnBrk="1" hangingPunct="1">
              <a:buSzPct val="60000"/>
              <a:buFont typeface="Wingdings" panose="05000000000000000000" charset="0"/>
              <a:buChar char="l"/>
            </a:pPr>
            <a:r>
              <a:rPr lang="zh-CN" altLang="en-US" sz="2800" b="1" kern="1200" dirty="0">
                <a:solidFill>
                  <a:schemeClr val="tx1">
                    <a:lumMod val="50000"/>
                  </a:schemeClr>
                </a:solidFill>
                <a:latin typeface="黑体" panose="02010609060101010101" pitchFamily="2" charset="-122"/>
                <a:cs typeface="+mn-cs"/>
              </a:rPr>
              <a:t>了解三极管的内部结构及电路符号</a:t>
            </a:r>
            <a:endParaRPr lang="zh-CN" altLang="en-US" sz="2800" b="1" kern="1200" dirty="0">
              <a:solidFill>
                <a:schemeClr val="tx1">
                  <a:lumMod val="50000"/>
                </a:schemeClr>
              </a:solidFill>
              <a:latin typeface="黑体" panose="02010609060101010101" pitchFamily="2" charset="-122"/>
              <a:cs typeface="+mn-cs"/>
            </a:endParaRPr>
          </a:p>
          <a:p>
            <a:pPr marL="609600" indent="-609600" eaLnBrk="1" hangingPunct="1">
              <a:buSzPct val="60000"/>
              <a:buFont typeface="Wingdings" panose="05000000000000000000" charset="0"/>
              <a:buChar char="l"/>
            </a:pPr>
            <a:r>
              <a:rPr lang="zh-CN" altLang="en-US" sz="2800" b="1" kern="1200" dirty="0">
                <a:solidFill>
                  <a:schemeClr val="tx1">
                    <a:lumMod val="50000"/>
                  </a:schemeClr>
                </a:solidFill>
                <a:latin typeface="黑体" panose="02010609060101010101" pitchFamily="2" charset="-122"/>
                <a:cs typeface="+mn-cs"/>
              </a:rPr>
              <a:t>理解三极管的特性曲线及主要参数</a:t>
            </a:r>
            <a:endParaRPr lang="zh-CN" altLang="en-US" sz="2800" b="1" kern="1200" dirty="0">
              <a:solidFill>
                <a:schemeClr val="tx1">
                  <a:lumMod val="50000"/>
                </a:schemeClr>
              </a:solidFill>
              <a:latin typeface="黑体" panose="02010609060101010101" pitchFamily="2" charset="-122"/>
              <a:cs typeface="+mn-cs"/>
            </a:endParaRPr>
          </a:p>
          <a:p>
            <a:pPr marL="609600" indent="-609600" eaLnBrk="1" hangingPunct="1">
              <a:buSzPct val="60000"/>
              <a:buFont typeface="Wingdings" panose="05000000000000000000" charset="0"/>
              <a:buChar char="l"/>
            </a:pPr>
            <a:r>
              <a:rPr lang="zh-CN" altLang="en-US" sz="2800" b="1" kern="1200" dirty="0">
                <a:solidFill>
                  <a:schemeClr val="tx1">
                    <a:lumMod val="50000"/>
                  </a:schemeClr>
                </a:solidFill>
                <a:latin typeface="黑体" panose="02010609060101010101" pitchFamily="2" charset="-122"/>
                <a:cs typeface="+mn-cs"/>
              </a:rPr>
              <a:t>理解三极管的三种工作状态（放大、饱和、截止）</a:t>
            </a:r>
            <a:endParaRPr lang="zh-CN" altLang="en-US" sz="2800" b="1" kern="1200" dirty="0">
              <a:solidFill>
                <a:schemeClr val="tx1">
                  <a:lumMod val="50000"/>
                </a:schemeClr>
              </a:solidFill>
              <a:latin typeface="黑体" panose="02010609060101010101" pitchFamily="2" charset="-122"/>
              <a:cs typeface="+mn-cs"/>
            </a:endParaRPr>
          </a:p>
          <a:p>
            <a:pPr marL="609600" indent="-609600" eaLnBrk="1" hangingPunct="1">
              <a:buSzPct val="60000"/>
              <a:buFont typeface="Wingdings" panose="05000000000000000000" charset="0"/>
              <a:buChar char="l"/>
            </a:pPr>
            <a:r>
              <a:rPr lang="zh-CN" altLang="en-US" sz="2800" b="1" kern="1200" dirty="0">
                <a:solidFill>
                  <a:schemeClr val="tx1">
                    <a:lumMod val="50000"/>
                  </a:schemeClr>
                </a:solidFill>
                <a:latin typeface="黑体" panose="02010609060101010101" pitchFamily="2" charset="-122"/>
                <a:cs typeface="+mn-cs"/>
              </a:rPr>
              <a:t>熟练掌握三极管在放大状态下电流分配关系及放大条件。</a:t>
            </a:r>
            <a:endParaRPr lang="zh-CN" altLang="en-US" sz="2800" b="1" kern="1200" dirty="0">
              <a:solidFill>
                <a:schemeClr val="tx1">
                  <a:lumMod val="50000"/>
                </a:schemeClr>
              </a:solidFill>
              <a:latin typeface="黑体" panose="02010609060101010101" pitchFamily="2" charset="-122"/>
              <a:cs typeface="+mn-cs"/>
            </a:endParaRPr>
          </a:p>
          <a:p>
            <a:pPr marL="609600" indent="-609600" eaLnBrk="1" hangingPunct="1">
              <a:buSzPct val="60000"/>
              <a:buFont typeface="Wingdings" panose="05000000000000000000" charset="0"/>
              <a:buChar char="l"/>
            </a:pPr>
            <a:r>
              <a:rPr lang="zh-CN" altLang="en-US" sz="2800" b="1" kern="1200" dirty="0">
                <a:solidFill>
                  <a:schemeClr val="tx1">
                    <a:lumMod val="50000"/>
                  </a:schemeClr>
                </a:solidFill>
                <a:latin typeface="黑体" panose="02010609060101010101" pitchFamily="2" charset="-122"/>
                <a:cs typeface="+mn-cs"/>
              </a:rPr>
              <a:t>掌握放大电路的三种基本组态</a:t>
            </a:r>
            <a:endParaRPr lang="zh-CN" altLang="en-US" sz="2800" b="1" kern="1200" dirty="0">
              <a:solidFill>
                <a:schemeClr val="tx1">
                  <a:lumMod val="50000"/>
                </a:schemeClr>
              </a:solidFill>
              <a:latin typeface="黑体" panose="02010609060101010101" pitchFamily="2" charset="-122"/>
              <a:cs typeface="+mn-cs"/>
            </a:endParaRPr>
          </a:p>
        </p:txBody>
      </p:sp>
      <p:grpSp>
        <p:nvGrpSpPr>
          <p:cNvPr id="96258" name="Group 5"/>
          <p:cNvGrpSpPr/>
          <p:nvPr/>
        </p:nvGrpSpPr>
        <p:grpSpPr>
          <a:xfrm>
            <a:off x="0" y="188913"/>
            <a:ext cx="9144000" cy="922337"/>
            <a:chOff x="0" y="119"/>
            <a:chExt cx="5760" cy="581"/>
          </a:xfrm>
        </p:grpSpPr>
        <p:sp>
          <p:nvSpPr>
            <p:cNvPr id="63491" name="Text Box 3"/>
            <p:cNvSpPr txBox="1">
              <a:spLocks noChangeArrowheads="1"/>
            </p:cNvSpPr>
            <p:nvPr/>
          </p:nvSpPr>
          <p:spPr bwMode="auto">
            <a:xfrm>
              <a:off x="249" y="119"/>
              <a:ext cx="5184" cy="581"/>
            </a:xfrm>
            <a:prstGeom prst="rect">
              <a:avLst/>
            </a:prstGeom>
            <a:noFill/>
            <a:ln>
              <a:noFill/>
            </a:ln>
            <a:effectLst/>
          </p:spPr>
          <p:txBody>
            <a:bodyPr anchor="ctr"/>
            <a:lstStyle/>
            <a:p>
              <a:pPr marR="0" defTabSz="914400">
                <a:spcBef>
                  <a:spcPct val="50000"/>
                </a:spcBef>
                <a:buClrTx/>
                <a:buSzTx/>
                <a:defRPr/>
              </a:pPr>
              <a:r>
                <a:rPr kumimoji="1" lang="zh-CN" altLang="en-US"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小结</a:t>
              </a:r>
              <a:endParaRPr kumimoji="1" lang="zh-CN" altLang="en-US"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96260" name="Line 4"/>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3490">
                                            <p:txEl>
                                              <p:charRg st="0" end="16"/>
                                            </p:txEl>
                                          </p:spTgt>
                                        </p:tgtEl>
                                        <p:attrNameLst>
                                          <p:attrName>style.visibility</p:attrName>
                                        </p:attrNameLst>
                                      </p:cBhvr>
                                      <p:to>
                                        <p:strVal val="visible"/>
                                      </p:to>
                                    </p:set>
                                    <p:anim calcmode="discrete" valueType="clr">
                                      <p:cBhvr override="childStyle">
                                        <p:cTn id="7" dur="80"/>
                                        <p:tgtEl>
                                          <p:spTgt spid="63490">
                                            <p:txEl>
                                              <p:charRg st="0"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490">
                                            <p:txEl>
                                              <p:charRg st="0" end="16"/>
                                            </p:txEl>
                                          </p:spTgt>
                                        </p:tgtEl>
                                        <p:attrNameLst>
                                          <p:attrName>fillcolor</p:attrName>
                                        </p:attrNameLst>
                                      </p:cBhvr>
                                      <p:tavLst>
                                        <p:tav tm="0">
                                          <p:val>
                                            <p:clrVal>
                                              <a:schemeClr val="accent2"/>
                                            </p:clrVal>
                                          </p:val>
                                        </p:tav>
                                        <p:tav tm="50000">
                                          <p:val>
                                            <p:clrVal>
                                              <a:schemeClr val="hlink"/>
                                            </p:clrVal>
                                          </p:val>
                                        </p:tav>
                                      </p:tavLst>
                                    </p:anim>
                                    <p:set>
                                      <p:cBhvr>
                                        <p:cTn id="9" dur="80"/>
                                        <p:tgtEl>
                                          <p:spTgt spid="63490">
                                            <p:txEl>
                                              <p:charRg st="0" end="16"/>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3490">
                                            <p:txEl>
                                              <p:charRg st="16" end="32"/>
                                            </p:txEl>
                                          </p:spTgt>
                                        </p:tgtEl>
                                        <p:attrNameLst>
                                          <p:attrName>style.visibility</p:attrName>
                                        </p:attrNameLst>
                                      </p:cBhvr>
                                      <p:to>
                                        <p:strVal val="visible"/>
                                      </p:to>
                                    </p:set>
                                    <p:anim calcmode="discrete" valueType="clr">
                                      <p:cBhvr override="childStyle">
                                        <p:cTn id="14" dur="80"/>
                                        <p:tgtEl>
                                          <p:spTgt spid="63490">
                                            <p:txEl>
                                              <p:charRg st="16" end="3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3490">
                                            <p:txEl>
                                              <p:charRg st="16" end="32"/>
                                            </p:txEl>
                                          </p:spTgt>
                                        </p:tgtEl>
                                        <p:attrNameLst>
                                          <p:attrName>fillcolor</p:attrName>
                                        </p:attrNameLst>
                                      </p:cBhvr>
                                      <p:tavLst>
                                        <p:tav tm="0">
                                          <p:val>
                                            <p:clrVal>
                                              <a:schemeClr val="accent2"/>
                                            </p:clrVal>
                                          </p:val>
                                        </p:tav>
                                        <p:tav tm="50000">
                                          <p:val>
                                            <p:clrVal>
                                              <a:schemeClr val="hlink"/>
                                            </p:clrVal>
                                          </p:val>
                                        </p:tav>
                                      </p:tavLst>
                                    </p:anim>
                                    <p:set>
                                      <p:cBhvr>
                                        <p:cTn id="16" dur="80"/>
                                        <p:tgtEl>
                                          <p:spTgt spid="63490">
                                            <p:txEl>
                                              <p:charRg st="16" end="3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3490">
                                            <p:txEl>
                                              <p:charRg st="32" end="55"/>
                                            </p:txEl>
                                          </p:spTgt>
                                        </p:tgtEl>
                                        <p:attrNameLst>
                                          <p:attrName>style.visibility</p:attrName>
                                        </p:attrNameLst>
                                      </p:cBhvr>
                                      <p:to>
                                        <p:strVal val="visible"/>
                                      </p:to>
                                    </p:set>
                                    <p:anim calcmode="discrete" valueType="clr">
                                      <p:cBhvr override="childStyle">
                                        <p:cTn id="21" dur="80"/>
                                        <p:tgtEl>
                                          <p:spTgt spid="63490">
                                            <p:txEl>
                                              <p:charRg st="32" end="5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3490">
                                            <p:txEl>
                                              <p:charRg st="32" end="55"/>
                                            </p:txEl>
                                          </p:spTgt>
                                        </p:tgtEl>
                                        <p:attrNameLst>
                                          <p:attrName>fillcolor</p:attrName>
                                        </p:attrNameLst>
                                      </p:cBhvr>
                                      <p:tavLst>
                                        <p:tav tm="0">
                                          <p:val>
                                            <p:clrVal>
                                              <a:schemeClr val="accent2"/>
                                            </p:clrVal>
                                          </p:val>
                                        </p:tav>
                                        <p:tav tm="50000">
                                          <p:val>
                                            <p:clrVal>
                                              <a:schemeClr val="hlink"/>
                                            </p:clrVal>
                                          </p:val>
                                        </p:tav>
                                      </p:tavLst>
                                    </p:anim>
                                    <p:set>
                                      <p:cBhvr>
                                        <p:cTn id="23" dur="80"/>
                                        <p:tgtEl>
                                          <p:spTgt spid="63490">
                                            <p:txEl>
                                              <p:charRg st="32" end="55"/>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3490">
                                            <p:txEl>
                                              <p:charRg st="55" end="81"/>
                                            </p:txEl>
                                          </p:spTgt>
                                        </p:tgtEl>
                                        <p:attrNameLst>
                                          <p:attrName>style.visibility</p:attrName>
                                        </p:attrNameLst>
                                      </p:cBhvr>
                                      <p:to>
                                        <p:strVal val="visible"/>
                                      </p:to>
                                    </p:set>
                                    <p:anim calcmode="discrete" valueType="clr">
                                      <p:cBhvr override="childStyle">
                                        <p:cTn id="28" dur="80"/>
                                        <p:tgtEl>
                                          <p:spTgt spid="63490">
                                            <p:txEl>
                                              <p:charRg st="55" end="8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3490">
                                            <p:txEl>
                                              <p:charRg st="55" end="81"/>
                                            </p:txEl>
                                          </p:spTgt>
                                        </p:tgtEl>
                                        <p:attrNameLst>
                                          <p:attrName>fillcolor</p:attrName>
                                        </p:attrNameLst>
                                      </p:cBhvr>
                                      <p:tavLst>
                                        <p:tav tm="0">
                                          <p:val>
                                            <p:clrVal>
                                              <a:schemeClr val="accent2"/>
                                            </p:clrVal>
                                          </p:val>
                                        </p:tav>
                                        <p:tav tm="50000">
                                          <p:val>
                                            <p:clrVal>
                                              <a:schemeClr val="hlink"/>
                                            </p:clrVal>
                                          </p:val>
                                        </p:tav>
                                      </p:tavLst>
                                    </p:anim>
                                    <p:set>
                                      <p:cBhvr>
                                        <p:cTn id="30" dur="80"/>
                                        <p:tgtEl>
                                          <p:spTgt spid="63490">
                                            <p:txEl>
                                              <p:charRg st="55" end="8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63490">
                                            <p:txEl>
                                              <p:charRg st="81" end="95"/>
                                            </p:txEl>
                                          </p:spTgt>
                                        </p:tgtEl>
                                        <p:attrNameLst>
                                          <p:attrName>style.visibility</p:attrName>
                                        </p:attrNameLst>
                                      </p:cBhvr>
                                      <p:to>
                                        <p:strVal val="visible"/>
                                      </p:to>
                                    </p:set>
                                    <p:anim calcmode="discrete" valueType="clr">
                                      <p:cBhvr override="childStyle">
                                        <p:cTn id="35" dur="80"/>
                                        <p:tgtEl>
                                          <p:spTgt spid="63490">
                                            <p:txEl>
                                              <p:charRg st="81" end="9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3490">
                                            <p:txEl>
                                              <p:charRg st="81" end="95"/>
                                            </p:txEl>
                                          </p:spTgt>
                                        </p:tgtEl>
                                        <p:attrNameLst>
                                          <p:attrName>fillcolor</p:attrName>
                                        </p:attrNameLst>
                                      </p:cBhvr>
                                      <p:tavLst>
                                        <p:tav tm="0">
                                          <p:val>
                                            <p:clrVal>
                                              <a:schemeClr val="accent2"/>
                                            </p:clrVal>
                                          </p:val>
                                        </p:tav>
                                        <p:tav tm="50000">
                                          <p:val>
                                            <p:clrVal>
                                              <a:schemeClr val="hlink"/>
                                            </p:clrVal>
                                          </p:val>
                                        </p:tav>
                                      </p:tavLst>
                                    </p:anim>
                                    <p:set>
                                      <p:cBhvr>
                                        <p:cTn id="37" dur="80"/>
                                        <p:tgtEl>
                                          <p:spTgt spid="63490">
                                            <p:txEl>
                                              <p:charRg st="81" end="9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7281" name="Group 2"/>
          <p:cNvGrpSpPr/>
          <p:nvPr/>
        </p:nvGrpSpPr>
        <p:grpSpPr>
          <a:xfrm>
            <a:off x="0" y="188913"/>
            <a:ext cx="9144000" cy="922337"/>
            <a:chOff x="0" y="119"/>
            <a:chExt cx="5760" cy="581"/>
          </a:xfrm>
        </p:grpSpPr>
        <p:sp>
          <p:nvSpPr>
            <p:cNvPr id="111619" name="Text Box 3"/>
            <p:cNvSpPr txBox="1">
              <a:spLocks noChangeArrowheads="1"/>
            </p:cNvSpPr>
            <p:nvPr/>
          </p:nvSpPr>
          <p:spPr bwMode="auto">
            <a:xfrm>
              <a:off x="249" y="119"/>
              <a:ext cx="5184" cy="581"/>
            </a:xfrm>
            <a:prstGeom prst="rect">
              <a:avLst/>
            </a:prstGeom>
            <a:noFill/>
            <a:ln>
              <a:noFill/>
            </a:ln>
            <a:effectLst/>
          </p:spPr>
          <p:txBody>
            <a:bodyPr anchor="ctr"/>
            <a:lstStyle/>
            <a:p>
              <a:pPr marR="0" defTabSz="914400">
                <a:spcBef>
                  <a:spcPct val="50000"/>
                </a:spcBef>
                <a:buClrTx/>
                <a:buSzTx/>
                <a:defRPr/>
              </a:pP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1.4  </a:t>
              </a:r>
              <a:r>
                <a:rPr kumimoji="1" lang="zh-CN" altLang="en-US"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场效应管</a:t>
              </a:r>
              <a:r>
                <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(FET)</a:t>
              </a:r>
              <a:endParaRPr kumimoji="1" lang="en-US" altLang="zh-CN" sz="400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97283" name="Line 4"/>
            <p:cNvSpPr/>
            <p:nvPr/>
          </p:nvSpPr>
          <p:spPr>
            <a:xfrm>
              <a:off x="0" y="663"/>
              <a:ext cx="5760" cy="0"/>
            </a:xfrm>
            <a:prstGeom prst="line">
              <a:avLst/>
            </a:prstGeom>
            <a:ln w="38100"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grpSp>
      <p:sp>
        <p:nvSpPr>
          <p:cNvPr id="111621" name="Text Box 5"/>
          <p:cNvSpPr txBox="1">
            <a:spLocks noChangeArrowheads="1"/>
          </p:cNvSpPr>
          <p:nvPr/>
        </p:nvSpPr>
        <p:spPr bwMode="auto">
          <a:xfrm>
            <a:off x="1403350" y="1844675"/>
            <a:ext cx="4968875"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rPr>
              <a:t>场效应管的</a:t>
            </a:r>
            <a:r>
              <a:rPr kumimoji="1" lang="zh-CN" altLang="en-US" sz="3200" b="1" kern="1200" cap="none" spc="0" normalizeH="0" baseline="0" noProof="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基本结构</a:t>
            </a:r>
            <a:endParaRPr kumimoji="1" lang="zh-CN" altLang="en-US" sz="2400" kern="1200" cap="none" spc="0" normalizeH="0" baseline="0" noProof="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
        <p:nvSpPr>
          <p:cNvPr id="111623" name="Text Box 7"/>
          <p:cNvSpPr txBox="1">
            <a:spLocks noChangeArrowheads="1"/>
          </p:cNvSpPr>
          <p:nvPr/>
        </p:nvSpPr>
        <p:spPr bwMode="auto">
          <a:xfrm>
            <a:off x="1428750" y="2571750"/>
            <a:ext cx="4895850"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rPr>
              <a:t>场效应管的</a:t>
            </a:r>
            <a:r>
              <a:rPr kumimoji="1" lang="zh-CN" altLang="en-US" sz="3200" b="1" kern="1200" cap="none" spc="0" normalizeH="0" baseline="0" noProof="0" dirty="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特性曲线</a:t>
            </a:r>
            <a:r>
              <a:rPr kumimoji="1" lang="zh-CN" altLang="en-US" sz="3200" b="1"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endParaRPr kumimoji="1" lang="zh-CN" altLang="en-US" sz="2400"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
        <p:nvSpPr>
          <p:cNvPr id="111624" name="Text Box 8"/>
          <p:cNvSpPr txBox="1">
            <a:spLocks noChangeArrowheads="1"/>
          </p:cNvSpPr>
          <p:nvPr/>
        </p:nvSpPr>
        <p:spPr bwMode="auto">
          <a:xfrm>
            <a:off x="1428750" y="3338513"/>
            <a:ext cx="5113338" cy="583565"/>
          </a:xfrm>
          <a:prstGeom prst="rect">
            <a:avLst/>
          </a:prstGeom>
          <a:noFill/>
          <a:ln w="9525">
            <a:noFill/>
            <a:miter lim="800000"/>
          </a:ln>
          <a:effectLst/>
        </p:spPr>
        <p:txBody>
          <a:bodyPr>
            <a:spAutoFit/>
          </a:bodyPr>
          <a:lstStyle/>
          <a:p>
            <a:pPr marR="0" defTabSz="914400">
              <a:buClrTx/>
              <a:buSzTx/>
              <a:defRPr/>
            </a:pPr>
            <a:r>
              <a:rPr kumimoji="1" lang="en-US" altLang="zh-CN" sz="3200" b="1"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r>
              <a:rPr kumimoji="1" lang="zh-CN" altLang="en-US" sz="3200" b="1"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rPr>
              <a:t>场效应管的</a:t>
            </a:r>
            <a:r>
              <a:rPr kumimoji="1" lang="zh-CN" altLang="en-US" sz="3200" b="1" kern="1200" cap="none" spc="0" normalizeH="0" baseline="0" noProof="0" dirty="0">
                <a:solidFill>
                  <a:srgbClr val="0000FF"/>
                </a:solidFill>
                <a:effectLst>
                  <a:outerShdw blurRad="38100" dist="38100" dir="2700000" algn="tl">
                    <a:srgbClr val="C0C0C0"/>
                  </a:outerShdw>
                </a:effectLst>
                <a:latin typeface="Tahoma" panose="020B0604030504040204" pitchFamily="34" charset="0"/>
                <a:ea typeface="宋体" panose="02010600030101010101" pitchFamily="2" charset="-122"/>
                <a:cs typeface="+mn-cs"/>
              </a:rPr>
              <a:t>主要参数</a:t>
            </a:r>
            <a:r>
              <a:rPr kumimoji="1" lang="zh-CN" altLang="en-US" sz="2400"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rPr>
              <a:t>            </a:t>
            </a:r>
            <a:endParaRPr kumimoji="1" lang="zh-CN" altLang="en-US" sz="2400" kern="1200" cap="none" spc="0" normalizeH="0" baseline="0" noProof="0" dirty="0">
              <a:effectLst>
                <a:outerShdw blurRad="38100" dist="38100" dir="2700000" algn="tl">
                  <a:srgbClr val="C0C0C0"/>
                </a:outerShdw>
              </a:effectLst>
              <a:latin typeface="Tahoma" panose="020B060403050404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1621">
                                            <p:txEl>
                                              <p:charRg st="0" end="13"/>
                                            </p:txEl>
                                          </p:spTgt>
                                        </p:tgtEl>
                                        <p:attrNameLst>
                                          <p:attrName>style.visibility</p:attrName>
                                        </p:attrNameLst>
                                      </p:cBhvr>
                                      <p:to>
                                        <p:strVal val="visible"/>
                                      </p:to>
                                    </p:set>
                                    <p:animEffect transition="in" filter="wipe(left)">
                                      <p:cBhvr>
                                        <p:cTn id="7" dur="1000"/>
                                        <p:tgtEl>
                                          <p:spTgt spid="111621">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623">
                                            <p:txEl>
                                              <p:charRg st="0" end="21"/>
                                            </p:txEl>
                                          </p:spTgt>
                                        </p:tgtEl>
                                        <p:attrNameLst>
                                          <p:attrName>style.visibility</p:attrName>
                                        </p:attrNameLst>
                                      </p:cBhvr>
                                      <p:to>
                                        <p:strVal val="visible"/>
                                      </p:to>
                                    </p:set>
                                    <p:animEffect transition="in" filter="wipe(left)">
                                      <p:cBhvr>
                                        <p:cTn id="12" dur="1000"/>
                                        <p:tgtEl>
                                          <p:spTgt spid="111623">
                                            <p:txEl>
                                              <p:charRg st="0"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24">
                                            <p:txEl>
                                              <p:charRg st="0" end="25"/>
                                            </p:txEl>
                                          </p:spTgt>
                                        </p:tgtEl>
                                        <p:attrNameLst>
                                          <p:attrName>style.visibility</p:attrName>
                                        </p:attrNameLst>
                                      </p:cBhvr>
                                      <p:to>
                                        <p:strVal val="visible"/>
                                      </p:to>
                                    </p:set>
                                    <p:animEffect transition="in" filter="wipe(left)">
                                      <p:cBhvr>
                                        <p:cTn id="17" dur="1000"/>
                                        <p:tgtEl>
                                          <p:spTgt spid="111624">
                                            <p:txEl>
                                              <p:charRg st="0"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77" name="Text Box 25"/>
          <p:cNvSpPr txBox="1"/>
          <p:nvPr/>
        </p:nvSpPr>
        <p:spPr>
          <a:xfrm>
            <a:off x="4495800" y="4149725"/>
            <a:ext cx="1295400" cy="607695"/>
          </a:xfrm>
          <a:prstGeom prst="rect">
            <a:avLst/>
          </a:prstGeom>
          <a:noFill/>
          <a:ln w="9525">
            <a:noFill/>
          </a:ln>
        </p:spPr>
        <p:txBody>
          <a:bodyPr anchor="t" anchorCtr="0">
            <a:spAutoFit/>
          </a:bodyPr>
          <a:p>
            <a:pPr>
              <a:lnSpc>
                <a:spcPct val="120000"/>
              </a:lnSpc>
            </a:pPr>
            <a:r>
              <a:rPr lang="en-US" altLang="zh-CN" sz="2800" b="1" dirty="0">
                <a:latin typeface="Times New Roman" panose="02020603050405020304" pitchFamily="18" charset="0"/>
                <a:ea typeface="宋体" panose="02010600030101010101" pitchFamily="2" charset="-122"/>
              </a:rPr>
              <a:t>P</a:t>
            </a:r>
            <a:r>
              <a:rPr lang="zh-CN" altLang="en-US" sz="2800" b="1" dirty="0">
                <a:latin typeface="Times New Roman" panose="02020603050405020304" pitchFamily="18" charset="0"/>
                <a:ea typeface="宋体" panose="02010600030101010101" pitchFamily="2" charset="-122"/>
              </a:rPr>
              <a:t>沟道</a:t>
            </a:r>
            <a:endParaRPr lang="zh-CN" altLang="en-US" sz="2400" dirty="0">
              <a:latin typeface="Times New Roman" panose="02020603050405020304" pitchFamily="18" charset="0"/>
              <a:ea typeface="宋体" panose="02010600030101010101" pitchFamily="2" charset="-122"/>
            </a:endParaRPr>
          </a:p>
        </p:txBody>
      </p:sp>
      <p:sp>
        <p:nvSpPr>
          <p:cNvPr id="49178" name="Text Box 26"/>
          <p:cNvSpPr txBox="1"/>
          <p:nvPr/>
        </p:nvSpPr>
        <p:spPr>
          <a:xfrm>
            <a:off x="5029200" y="2547938"/>
            <a:ext cx="1295400" cy="607695"/>
          </a:xfrm>
          <a:prstGeom prst="rect">
            <a:avLst/>
          </a:prstGeom>
          <a:noFill/>
          <a:ln w="9525">
            <a:noFill/>
          </a:ln>
        </p:spPr>
        <p:txBody>
          <a:bodyPr anchor="t" anchorCtr="0">
            <a:spAutoFit/>
          </a:bodyPr>
          <a:p>
            <a:pPr>
              <a:lnSpc>
                <a:spcPct val="120000"/>
              </a:lnSpc>
            </a:pPr>
            <a:r>
              <a:rPr lang="zh-CN" altLang="en-US" sz="2800" b="1" dirty="0">
                <a:latin typeface="Times New Roman" panose="02020603050405020304" pitchFamily="18" charset="0"/>
                <a:ea typeface="宋体" panose="02010600030101010101" pitchFamily="2" charset="-122"/>
              </a:rPr>
              <a:t>耗尽型</a:t>
            </a:r>
            <a:endParaRPr lang="zh-CN" altLang="en-US" sz="2400" dirty="0">
              <a:latin typeface="Times New Roman" panose="02020603050405020304" pitchFamily="18" charset="0"/>
              <a:ea typeface="宋体" panose="02010600030101010101" pitchFamily="2" charset="-122"/>
            </a:endParaRPr>
          </a:p>
        </p:txBody>
      </p:sp>
      <p:sp>
        <p:nvSpPr>
          <p:cNvPr id="49179" name="Text Box 27"/>
          <p:cNvSpPr txBox="1"/>
          <p:nvPr/>
        </p:nvSpPr>
        <p:spPr>
          <a:xfrm>
            <a:off x="6858000" y="1554163"/>
            <a:ext cx="1295400" cy="607695"/>
          </a:xfrm>
          <a:prstGeom prst="rect">
            <a:avLst/>
          </a:prstGeom>
          <a:noFill/>
          <a:ln w="9525">
            <a:noFill/>
          </a:ln>
        </p:spPr>
        <p:txBody>
          <a:bodyPr anchor="t" anchorCtr="0">
            <a:spAutoFit/>
          </a:bodyPr>
          <a:p>
            <a:pPr>
              <a:lnSpc>
                <a:spcPct val="120000"/>
              </a:lnSpc>
            </a:pPr>
            <a:r>
              <a:rPr lang="en-US" altLang="zh-CN" sz="2800" b="1" dirty="0">
                <a:latin typeface="Times New Roman" panose="02020603050405020304" pitchFamily="18" charset="0"/>
                <a:ea typeface="宋体" panose="02010600030101010101" pitchFamily="2" charset="-122"/>
              </a:rPr>
              <a:t>P</a:t>
            </a:r>
            <a:r>
              <a:rPr lang="zh-CN" altLang="en-US" sz="2800" b="1" dirty="0">
                <a:latin typeface="Times New Roman" panose="02020603050405020304" pitchFamily="18" charset="0"/>
                <a:ea typeface="宋体" panose="02010600030101010101" pitchFamily="2" charset="-122"/>
              </a:rPr>
              <a:t>沟道</a:t>
            </a:r>
            <a:endParaRPr lang="zh-CN" altLang="en-US" sz="2400" dirty="0">
              <a:latin typeface="Times New Roman" panose="02020603050405020304" pitchFamily="18" charset="0"/>
              <a:ea typeface="宋体" panose="02010600030101010101" pitchFamily="2" charset="-122"/>
            </a:endParaRPr>
          </a:p>
        </p:txBody>
      </p:sp>
      <p:sp>
        <p:nvSpPr>
          <p:cNvPr id="49180" name="Text Box 28"/>
          <p:cNvSpPr txBox="1"/>
          <p:nvPr/>
        </p:nvSpPr>
        <p:spPr>
          <a:xfrm>
            <a:off x="6858000" y="2930525"/>
            <a:ext cx="1295400" cy="607695"/>
          </a:xfrm>
          <a:prstGeom prst="rect">
            <a:avLst/>
          </a:prstGeom>
          <a:noFill/>
          <a:ln w="9525">
            <a:noFill/>
          </a:ln>
        </p:spPr>
        <p:txBody>
          <a:bodyPr anchor="t" anchorCtr="0">
            <a:spAutoFit/>
          </a:bodyPr>
          <a:p>
            <a:pPr>
              <a:lnSpc>
                <a:spcPct val="120000"/>
              </a:lnSpc>
            </a:pPr>
            <a:r>
              <a:rPr lang="en-US" altLang="zh-CN" sz="2800" b="1" dirty="0">
                <a:latin typeface="Times New Roman" panose="02020603050405020304" pitchFamily="18" charset="0"/>
                <a:ea typeface="宋体" panose="02010600030101010101" pitchFamily="2" charset="-122"/>
              </a:rPr>
              <a:t>P</a:t>
            </a:r>
            <a:r>
              <a:rPr lang="zh-CN" altLang="en-US" sz="2800" b="1" dirty="0">
                <a:latin typeface="Times New Roman" panose="02020603050405020304" pitchFamily="18" charset="0"/>
                <a:ea typeface="宋体" panose="02010600030101010101" pitchFamily="2" charset="-122"/>
              </a:rPr>
              <a:t>沟道</a:t>
            </a:r>
            <a:endParaRPr lang="zh-CN" altLang="en-US" sz="2400" dirty="0">
              <a:latin typeface="Times New Roman" panose="02020603050405020304" pitchFamily="18" charset="0"/>
              <a:ea typeface="宋体" panose="02010600030101010101" pitchFamily="2" charset="-122"/>
            </a:endParaRPr>
          </a:p>
        </p:txBody>
      </p:sp>
      <p:grpSp>
        <p:nvGrpSpPr>
          <p:cNvPr id="2" name="Group 29"/>
          <p:cNvGrpSpPr/>
          <p:nvPr/>
        </p:nvGrpSpPr>
        <p:grpSpPr>
          <a:xfrm>
            <a:off x="4038600" y="3463925"/>
            <a:ext cx="1752600" cy="1143000"/>
            <a:chOff x="2544" y="1827"/>
            <a:chExt cx="1104" cy="720"/>
          </a:xfrm>
        </p:grpSpPr>
        <p:sp>
          <p:nvSpPr>
            <p:cNvPr id="98312" name="Text Box 30"/>
            <p:cNvSpPr txBox="1"/>
            <p:nvPr/>
          </p:nvSpPr>
          <p:spPr>
            <a:xfrm>
              <a:off x="2832" y="1827"/>
              <a:ext cx="816" cy="381"/>
            </a:xfrm>
            <a:prstGeom prst="rect">
              <a:avLst/>
            </a:prstGeom>
            <a:noFill/>
            <a:ln w="9525">
              <a:noFill/>
            </a:ln>
          </p:spPr>
          <p:txBody>
            <a:bodyPr anchor="t" anchorCtr="0">
              <a:spAutoFit/>
            </a:bodyPr>
            <a:p>
              <a:pPr>
                <a:lnSpc>
                  <a:spcPct val="120000"/>
                </a:lnSpc>
              </a:pPr>
              <a:r>
                <a:rPr lang="en-US" altLang="zh-CN" sz="2800" b="1" dirty="0">
                  <a:latin typeface="Times New Roman" panose="02020603050405020304" pitchFamily="18" charset="0"/>
                  <a:ea typeface="宋体" panose="02010600030101010101" pitchFamily="2" charset="-122"/>
                </a:rPr>
                <a:t>N</a:t>
              </a:r>
              <a:r>
                <a:rPr lang="zh-CN" altLang="en-US" sz="2800" b="1" dirty="0">
                  <a:latin typeface="Times New Roman" panose="02020603050405020304" pitchFamily="18" charset="0"/>
                  <a:ea typeface="宋体" panose="02010600030101010101" pitchFamily="2" charset="-122"/>
                </a:rPr>
                <a:t>沟道</a:t>
              </a:r>
              <a:endParaRPr lang="zh-CN" altLang="en-US" sz="2400" dirty="0">
                <a:latin typeface="Times New Roman" panose="02020603050405020304" pitchFamily="18" charset="0"/>
                <a:ea typeface="宋体" panose="02010600030101010101" pitchFamily="2" charset="-122"/>
              </a:endParaRPr>
            </a:p>
          </p:txBody>
        </p:sp>
        <p:sp>
          <p:nvSpPr>
            <p:cNvPr id="98313" name="AutoShape 31"/>
            <p:cNvSpPr/>
            <p:nvPr/>
          </p:nvSpPr>
          <p:spPr>
            <a:xfrm>
              <a:off x="2544" y="1971"/>
              <a:ext cx="144" cy="576"/>
            </a:xfrm>
            <a:prstGeom prst="leftBrace">
              <a:avLst>
                <a:gd name="adj1" fmla="val 33092"/>
                <a:gd name="adj2" fmla="val 50000"/>
              </a:avLst>
            </a:prstGeom>
            <a:no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3" name="Group 32"/>
          <p:cNvGrpSpPr/>
          <p:nvPr/>
        </p:nvGrpSpPr>
        <p:grpSpPr>
          <a:xfrm>
            <a:off x="4648200" y="1173163"/>
            <a:ext cx="1676400" cy="1676400"/>
            <a:chOff x="2928" y="336"/>
            <a:chExt cx="1056" cy="1056"/>
          </a:xfrm>
        </p:grpSpPr>
        <p:sp>
          <p:nvSpPr>
            <p:cNvPr id="98315" name="Text Box 33"/>
            <p:cNvSpPr txBox="1"/>
            <p:nvPr/>
          </p:nvSpPr>
          <p:spPr>
            <a:xfrm>
              <a:off x="3168" y="336"/>
              <a:ext cx="816" cy="381"/>
            </a:xfrm>
            <a:prstGeom prst="rect">
              <a:avLst/>
            </a:prstGeom>
            <a:noFill/>
            <a:ln w="9525">
              <a:noFill/>
            </a:ln>
          </p:spPr>
          <p:txBody>
            <a:bodyPr anchor="t" anchorCtr="0">
              <a:spAutoFit/>
            </a:bodyPr>
            <a:p>
              <a:pPr>
                <a:lnSpc>
                  <a:spcPct val="120000"/>
                </a:lnSpc>
              </a:pPr>
              <a:r>
                <a:rPr lang="zh-CN" altLang="en-US" sz="2800" b="1" dirty="0">
                  <a:latin typeface="Times New Roman" panose="02020603050405020304" pitchFamily="18" charset="0"/>
                  <a:ea typeface="宋体" panose="02010600030101010101" pitchFamily="2" charset="-122"/>
                </a:rPr>
                <a:t>增强型</a:t>
              </a:r>
              <a:endParaRPr lang="zh-CN" altLang="en-US" sz="2400" dirty="0">
                <a:latin typeface="Times New Roman" panose="02020603050405020304" pitchFamily="18" charset="0"/>
                <a:ea typeface="宋体" panose="02010600030101010101" pitchFamily="2" charset="-122"/>
              </a:endParaRPr>
            </a:p>
          </p:txBody>
        </p:sp>
        <p:sp>
          <p:nvSpPr>
            <p:cNvPr id="98316" name="AutoShape 34"/>
            <p:cNvSpPr/>
            <p:nvPr/>
          </p:nvSpPr>
          <p:spPr>
            <a:xfrm>
              <a:off x="2928" y="528"/>
              <a:ext cx="144" cy="864"/>
            </a:xfrm>
            <a:prstGeom prst="leftBrace">
              <a:avLst>
                <a:gd name="adj1" fmla="val 50000"/>
                <a:gd name="adj2" fmla="val 50000"/>
              </a:avLst>
            </a:prstGeom>
            <a:no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4" name="Group 35"/>
          <p:cNvGrpSpPr/>
          <p:nvPr/>
        </p:nvGrpSpPr>
        <p:grpSpPr>
          <a:xfrm>
            <a:off x="6553200" y="868363"/>
            <a:ext cx="1600200" cy="1143000"/>
            <a:chOff x="4176" y="144"/>
            <a:chExt cx="1008" cy="720"/>
          </a:xfrm>
        </p:grpSpPr>
        <p:sp>
          <p:nvSpPr>
            <p:cNvPr id="98318" name="Text Box 36"/>
            <p:cNvSpPr txBox="1"/>
            <p:nvPr/>
          </p:nvSpPr>
          <p:spPr>
            <a:xfrm>
              <a:off x="4368" y="144"/>
              <a:ext cx="816" cy="381"/>
            </a:xfrm>
            <a:prstGeom prst="rect">
              <a:avLst/>
            </a:prstGeom>
            <a:noFill/>
            <a:ln w="9525">
              <a:noFill/>
            </a:ln>
          </p:spPr>
          <p:txBody>
            <a:bodyPr anchor="t" anchorCtr="0">
              <a:spAutoFit/>
            </a:bodyPr>
            <a:p>
              <a:pPr>
                <a:lnSpc>
                  <a:spcPct val="120000"/>
                </a:lnSpc>
              </a:pPr>
              <a:r>
                <a:rPr lang="en-US" altLang="zh-CN" sz="2800" b="1" dirty="0">
                  <a:latin typeface="Times New Roman" panose="02020603050405020304" pitchFamily="18" charset="0"/>
                  <a:ea typeface="宋体" panose="02010600030101010101" pitchFamily="2" charset="-122"/>
                </a:rPr>
                <a:t>N</a:t>
              </a:r>
              <a:r>
                <a:rPr lang="zh-CN" altLang="en-US" sz="2800" b="1" dirty="0">
                  <a:latin typeface="Times New Roman" panose="02020603050405020304" pitchFamily="18" charset="0"/>
                  <a:ea typeface="宋体" panose="02010600030101010101" pitchFamily="2" charset="-122"/>
                </a:rPr>
                <a:t>沟道</a:t>
              </a:r>
              <a:endParaRPr lang="zh-CN" altLang="en-US" sz="2400" dirty="0">
                <a:latin typeface="Times New Roman" panose="02020603050405020304" pitchFamily="18" charset="0"/>
                <a:ea typeface="宋体" panose="02010600030101010101" pitchFamily="2" charset="-122"/>
              </a:endParaRPr>
            </a:p>
          </p:txBody>
        </p:sp>
        <p:sp>
          <p:nvSpPr>
            <p:cNvPr id="98319" name="AutoShape 37"/>
            <p:cNvSpPr/>
            <p:nvPr/>
          </p:nvSpPr>
          <p:spPr>
            <a:xfrm>
              <a:off x="4176" y="288"/>
              <a:ext cx="144" cy="576"/>
            </a:xfrm>
            <a:prstGeom prst="leftBrace">
              <a:avLst>
                <a:gd name="adj1" fmla="val 33092"/>
                <a:gd name="adj2" fmla="val 50000"/>
              </a:avLst>
            </a:prstGeom>
            <a:no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grpSp>
        <p:nvGrpSpPr>
          <p:cNvPr id="5" name="Group 38"/>
          <p:cNvGrpSpPr/>
          <p:nvPr/>
        </p:nvGrpSpPr>
        <p:grpSpPr>
          <a:xfrm>
            <a:off x="6553200" y="2239963"/>
            <a:ext cx="1600200" cy="1066800"/>
            <a:chOff x="4128" y="1008"/>
            <a:chExt cx="1008" cy="672"/>
          </a:xfrm>
        </p:grpSpPr>
        <p:sp>
          <p:nvSpPr>
            <p:cNvPr id="98321" name="Text Box 39"/>
            <p:cNvSpPr txBox="1"/>
            <p:nvPr/>
          </p:nvSpPr>
          <p:spPr>
            <a:xfrm>
              <a:off x="4320" y="1008"/>
              <a:ext cx="816" cy="381"/>
            </a:xfrm>
            <a:prstGeom prst="rect">
              <a:avLst/>
            </a:prstGeom>
            <a:noFill/>
            <a:ln w="9525">
              <a:noFill/>
            </a:ln>
          </p:spPr>
          <p:txBody>
            <a:bodyPr anchor="t" anchorCtr="0">
              <a:spAutoFit/>
            </a:bodyPr>
            <a:p>
              <a:pPr>
                <a:lnSpc>
                  <a:spcPct val="120000"/>
                </a:lnSpc>
              </a:pPr>
              <a:r>
                <a:rPr lang="en-US" altLang="zh-CN" sz="2800" b="1" dirty="0">
                  <a:latin typeface="Times New Roman" panose="02020603050405020304" pitchFamily="18" charset="0"/>
                  <a:ea typeface="宋体" panose="02010600030101010101" pitchFamily="2" charset="-122"/>
                </a:rPr>
                <a:t>N</a:t>
              </a:r>
              <a:r>
                <a:rPr lang="zh-CN" altLang="en-US" sz="2800" b="1" dirty="0">
                  <a:latin typeface="Times New Roman" panose="02020603050405020304" pitchFamily="18" charset="0"/>
                  <a:ea typeface="宋体" panose="02010600030101010101" pitchFamily="2" charset="-122"/>
                </a:rPr>
                <a:t>沟道</a:t>
              </a:r>
              <a:endParaRPr lang="zh-CN" altLang="en-US" sz="2400" dirty="0">
                <a:latin typeface="Times New Roman" panose="02020603050405020304" pitchFamily="18" charset="0"/>
                <a:ea typeface="宋体" panose="02010600030101010101" pitchFamily="2" charset="-122"/>
              </a:endParaRPr>
            </a:p>
          </p:txBody>
        </p:sp>
        <p:sp>
          <p:nvSpPr>
            <p:cNvPr id="98322" name="AutoShape 40"/>
            <p:cNvSpPr/>
            <p:nvPr/>
          </p:nvSpPr>
          <p:spPr>
            <a:xfrm>
              <a:off x="4128" y="1200"/>
              <a:ext cx="144" cy="480"/>
            </a:xfrm>
            <a:prstGeom prst="leftBrace">
              <a:avLst>
                <a:gd name="adj1" fmla="val 27577"/>
                <a:gd name="adj2" fmla="val 50000"/>
              </a:avLst>
            </a:prstGeom>
            <a:no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49193" name="Text Box 41"/>
          <p:cNvSpPr txBox="1"/>
          <p:nvPr/>
        </p:nvSpPr>
        <p:spPr>
          <a:xfrm>
            <a:off x="5638800" y="3768725"/>
            <a:ext cx="1981200" cy="607695"/>
          </a:xfrm>
          <a:prstGeom prst="rect">
            <a:avLst/>
          </a:prstGeom>
          <a:noFill/>
          <a:ln w="9525">
            <a:noFill/>
          </a:ln>
        </p:spPr>
        <p:txBody>
          <a:bodyPr anchor="t" anchorCtr="0">
            <a:spAutoFit/>
          </a:bodyPr>
          <a:p>
            <a:pPr>
              <a:lnSpc>
                <a:spcPct val="120000"/>
              </a:lnSpc>
            </a:pPr>
            <a:r>
              <a:rPr lang="zh-CN" altLang="en-US" sz="2800" b="1" dirty="0">
                <a:latin typeface="Times New Roman" panose="02020603050405020304" pitchFamily="18" charset="0"/>
                <a:ea typeface="宋体" panose="02010600030101010101" pitchFamily="2" charset="-122"/>
              </a:rPr>
              <a:t>（耗尽型）</a:t>
            </a:r>
            <a:endParaRPr lang="zh-CN" altLang="en-US" sz="2400" dirty="0">
              <a:latin typeface="Times New Roman" panose="02020603050405020304" pitchFamily="18" charset="0"/>
              <a:ea typeface="宋体" panose="02010600030101010101" pitchFamily="2" charset="-122"/>
            </a:endParaRPr>
          </a:p>
        </p:txBody>
      </p:sp>
      <p:grpSp>
        <p:nvGrpSpPr>
          <p:cNvPr id="6" name="Group 42"/>
          <p:cNvGrpSpPr/>
          <p:nvPr/>
        </p:nvGrpSpPr>
        <p:grpSpPr>
          <a:xfrm>
            <a:off x="533400" y="2544763"/>
            <a:ext cx="1752600" cy="1062037"/>
            <a:chOff x="624" y="2112"/>
            <a:chExt cx="1104" cy="669"/>
          </a:xfrm>
        </p:grpSpPr>
        <p:sp>
          <p:nvSpPr>
            <p:cNvPr id="98325" name="Text Box 43"/>
            <p:cNvSpPr txBox="1"/>
            <p:nvPr/>
          </p:nvSpPr>
          <p:spPr>
            <a:xfrm>
              <a:off x="864" y="2112"/>
              <a:ext cx="816" cy="381"/>
            </a:xfrm>
            <a:prstGeom prst="rect">
              <a:avLst/>
            </a:prstGeom>
            <a:noFill/>
            <a:ln w="9525">
              <a:noFill/>
            </a:ln>
          </p:spPr>
          <p:txBody>
            <a:bodyPr anchor="t" anchorCtr="0">
              <a:spAutoFit/>
            </a:bodyPr>
            <a:p>
              <a:pPr>
                <a:lnSpc>
                  <a:spcPct val="120000"/>
                </a:lnSpc>
              </a:pPr>
              <a:r>
                <a:rPr lang="en-US" altLang="zh-CN" sz="2800" b="1" dirty="0">
                  <a:solidFill>
                    <a:srgbClr val="FF0000"/>
                  </a:solidFill>
                  <a:latin typeface="Times New Roman" panose="02020603050405020304" pitchFamily="18" charset="0"/>
                  <a:ea typeface="宋体" panose="02010600030101010101" pitchFamily="2" charset="-122"/>
                </a:rPr>
                <a:t>FET</a:t>
              </a:r>
              <a:endParaRPr lang="en-US" altLang="zh-CN" sz="2400" dirty="0">
                <a:latin typeface="Times New Roman" panose="02020603050405020304" pitchFamily="18" charset="0"/>
                <a:ea typeface="宋体" panose="02010600030101010101" pitchFamily="2" charset="-122"/>
              </a:endParaRPr>
            </a:p>
          </p:txBody>
        </p:sp>
        <p:sp>
          <p:nvSpPr>
            <p:cNvPr id="98326" name="Text Box 44"/>
            <p:cNvSpPr txBox="1"/>
            <p:nvPr/>
          </p:nvSpPr>
          <p:spPr>
            <a:xfrm>
              <a:off x="624" y="2400"/>
              <a:ext cx="1104" cy="381"/>
            </a:xfrm>
            <a:prstGeom prst="rect">
              <a:avLst/>
            </a:prstGeom>
            <a:noFill/>
            <a:ln w="9525">
              <a:noFill/>
            </a:ln>
          </p:spPr>
          <p:txBody>
            <a:bodyPr anchor="t" anchorCtr="0">
              <a:spAutoFit/>
            </a:bodyPr>
            <a:p>
              <a:pPr>
                <a:lnSpc>
                  <a:spcPct val="120000"/>
                </a:lnSpc>
              </a:pPr>
              <a:r>
                <a:rPr lang="zh-CN" altLang="en-US" sz="2800" b="1" dirty="0">
                  <a:latin typeface="Times New Roman" panose="02020603050405020304" pitchFamily="18" charset="0"/>
                  <a:ea typeface="宋体" panose="02010600030101010101" pitchFamily="2" charset="-122"/>
                </a:rPr>
                <a:t>场效应管</a:t>
              </a:r>
              <a:endParaRPr lang="zh-CN" altLang="en-US" sz="2400" dirty="0">
                <a:latin typeface="Times New Roman" panose="02020603050405020304" pitchFamily="18" charset="0"/>
                <a:ea typeface="宋体" panose="02010600030101010101" pitchFamily="2" charset="-122"/>
              </a:endParaRPr>
            </a:p>
          </p:txBody>
        </p:sp>
      </p:grpSp>
      <p:grpSp>
        <p:nvGrpSpPr>
          <p:cNvPr id="7" name="Group 45"/>
          <p:cNvGrpSpPr/>
          <p:nvPr/>
        </p:nvGrpSpPr>
        <p:grpSpPr>
          <a:xfrm>
            <a:off x="2743200" y="3540125"/>
            <a:ext cx="1295400" cy="1062038"/>
            <a:chOff x="1920" y="1680"/>
            <a:chExt cx="816" cy="669"/>
          </a:xfrm>
        </p:grpSpPr>
        <p:sp>
          <p:nvSpPr>
            <p:cNvPr id="98328" name="Text Box 46"/>
            <p:cNvSpPr txBox="1"/>
            <p:nvPr/>
          </p:nvSpPr>
          <p:spPr>
            <a:xfrm>
              <a:off x="1920" y="1680"/>
              <a:ext cx="816" cy="381"/>
            </a:xfrm>
            <a:prstGeom prst="rect">
              <a:avLst/>
            </a:prstGeom>
            <a:noFill/>
            <a:ln w="9525">
              <a:noFill/>
            </a:ln>
          </p:spPr>
          <p:txBody>
            <a:bodyPr anchor="t" anchorCtr="0">
              <a:spAutoFit/>
            </a:bodyPr>
            <a:p>
              <a:pPr>
                <a:lnSpc>
                  <a:spcPct val="120000"/>
                </a:lnSpc>
              </a:pPr>
              <a:r>
                <a:rPr lang="en-US" altLang="zh-CN" sz="2800" b="1" dirty="0">
                  <a:solidFill>
                    <a:srgbClr val="FF0000"/>
                  </a:solidFill>
                  <a:latin typeface="Times New Roman" panose="02020603050405020304" pitchFamily="18" charset="0"/>
                  <a:ea typeface="宋体" panose="02010600030101010101" pitchFamily="2" charset="-122"/>
                </a:rPr>
                <a:t>JFET</a:t>
              </a:r>
              <a:endParaRPr lang="en-US" altLang="zh-CN" sz="2400" dirty="0">
                <a:latin typeface="Times New Roman" panose="02020603050405020304" pitchFamily="18" charset="0"/>
                <a:ea typeface="宋体" panose="02010600030101010101" pitchFamily="2" charset="-122"/>
              </a:endParaRPr>
            </a:p>
          </p:txBody>
        </p:sp>
        <p:sp>
          <p:nvSpPr>
            <p:cNvPr id="98329" name="Text Box 47"/>
            <p:cNvSpPr txBox="1"/>
            <p:nvPr/>
          </p:nvSpPr>
          <p:spPr>
            <a:xfrm>
              <a:off x="1920" y="1968"/>
              <a:ext cx="816" cy="381"/>
            </a:xfrm>
            <a:prstGeom prst="rect">
              <a:avLst/>
            </a:prstGeom>
            <a:noFill/>
            <a:ln w="9525">
              <a:noFill/>
            </a:ln>
          </p:spPr>
          <p:txBody>
            <a:bodyPr anchor="t" anchorCtr="0">
              <a:spAutoFit/>
            </a:bodyPr>
            <a:p>
              <a:pPr>
                <a:lnSpc>
                  <a:spcPct val="120000"/>
                </a:lnSpc>
              </a:pPr>
              <a:r>
                <a:rPr lang="zh-CN" altLang="en-US" sz="2800" b="1" dirty="0">
                  <a:latin typeface="Times New Roman" panose="02020603050405020304" pitchFamily="18" charset="0"/>
                  <a:ea typeface="宋体" panose="02010600030101010101" pitchFamily="2" charset="-122"/>
                </a:rPr>
                <a:t>结型</a:t>
              </a:r>
              <a:endParaRPr lang="zh-CN" altLang="en-US" sz="2400" dirty="0">
                <a:latin typeface="Times New Roman" panose="02020603050405020304" pitchFamily="18" charset="0"/>
                <a:ea typeface="宋体" panose="02010600030101010101" pitchFamily="2" charset="-122"/>
              </a:endParaRPr>
            </a:p>
          </p:txBody>
        </p:sp>
      </p:grpSp>
      <p:grpSp>
        <p:nvGrpSpPr>
          <p:cNvPr id="8" name="Group 48"/>
          <p:cNvGrpSpPr/>
          <p:nvPr/>
        </p:nvGrpSpPr>
        <p:grpSpPr>
          <a:xfrm>
            <a:off x="2209800" y="1630363"/>
            <a:ext cx="2362200" cy="2438400"/>
            <a:chOff x="1392" y="624"/>
            <a:chExt cx="1488" cy="1536"/>
          </a:xfrm>
        </p:grpSpPr>
        <p:sp>
          <p:nvSpPr>
            <p:cNvPr id="98331" name="AutoShape 49"/>
            <p:cNvSpPr/>
            <p:nvPr/>
          </p:nvSpPr>
          <p:spPr>
            <a:xfrm>
              <a:off x="1392" y="1056"/>
              <a:ext cx="144" cy="1104"/>
            </a:xfrm>
            <a:prstGeom prst="leftBrace">
              <a:avLst>
                <a:gd name="adj1" fmla="val 63427"/>
                <a:gd name="adj2" fmla="val 50000"/>
              </a:avLst>
            </a:prstGeom>
            <a:noFill/>
            <a:ln w="25400"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nvGrpSpPr>
            <p:cNvPr id="98332" name="Group 50"/>
            <p:cNvGrpSpPr/>
            <p:nvPr/>
          </p:nvGrpSpPr>
          <p:grpSpPr>
            <a:xfrm>
              <a:off x="1632" y="624"/>
              <a:ext cx="1248" cy="957"/>
              <a:chOff x="1824" y="2688"/>
              <a:chExt cx="1248" cy="957"/>
            </a:xfrm>
          </p:grpSpPr>
          <p:sp>
            <p:nvSpPr>
              <p:cNvPr id="98333" name="Text Box 51"/>
              <p:cNvSpPr txBox="1"/>
              <p:nvPr/>
            </p:nvSpPr>
            <p:spPr>
              <a:xfrm>
                <a:off x="1872" y="2688"/>
                <a:ext cx="1200" cy="381"/>
              </a:xfrm>
              <a:prstGeom prst="rect">
                <a:avLst/>
              </a:prstGeom>
              <a:noFill/>
              <a:ln w="9525">
                <a:noFill/>
              </a:ln>
            </p:spPr>
            <p:txBody>
              <a:bodyPr anchor="t" anchorCtr="0">
                <a:spAutoFit/>
              </a:bodyPr>
              <a:p>
                <a:pPr>
                  <a:lnSpc>
                    <a:spcPct val="120000"/>
                  </a:lnSpc>
                </a:pPr>
                <a:r>
                  <a:rPr lang="en-US" altLang="zh-CN" sz="2800" b="1" dirty="0">
                    <a:solidFill>
                      <a:srgbClr val="FF0000"/>
                    </a:solidFill>
                    <a:latin typeface="Times New Roman" panose="02020603050405020304" pitchFamily="18" charset="0"/>
                    <a:ea typeface="宋体" panose="02010600030101010101" pitchFamily="2" charset="-122"/>
                  </a:rPr>
                  <a:t>MOSFET</a:t>
                </a:r>
                <a:endParaRPr lang="en-US" altLang="zh-CN" sz="2400" b="1" dirty="0">
                  <a:solidFill>
                    <a:srgbClr val="FF0000"/>
                  </a:solidFill>
                  <a:latin typeface="Times New Roman" panose="02020603050405020304" pitchFamily="18" charset="0"/>
                  <a:ea typeface="宋体" panose="02010600030101010101" pitchFamily="2" charset="-122"/>
                </a:endParaRPr>
              </a:p>
            </p:txBody>
          </p:sp>
          <p:sp>
            <p:nvSpPr>
              <p:cNvPr id="98334" name="Text Box 52"/>
              <p:cNvSpPr txBox="1"/>
              <p:nvPr/>
            </p:nvSpPr>
            <p:spPr>
              <a:xfrm>
                <a:off x="1824" y="3264"/>
                <a:ext cx="1152" cy="381"/>
              </a:xfrm>
              <a:prstGeom prst="rect">
                <a:avLst/>
              </a:prstGeom>
              <a:noFill/>
              <a:ln w="9525">
                <a:noFill/>
              </a:ln>
            </p:spPr>
            <p:txBody>
              <a:bodyPr anchor="t" anchorCtr="0">
                <a:spAutoFit/>
              </a:bodyPr>
              <a:p>
                <a:pPr>
                  <a:lnSpc>
                    <a:spcPct val="120000"/>
                  </a:lnSpc>
                </a:pPr>
                <a:r>
                  <a:rPr lang="zh-CN" altLang="en-US" sz="2800" b="1" dirty="0">
                    <a:latin typeface="Times New Roman" panose="02020603050405020304" pitchFamily="18" charset="0"/>
                    <a:ea typeface="宋体" panose="02010600030101010101" pitchFamily="2" charset="-122"/>
                  </a:rPr>
                  <a:t>绝缘栅型</a:t>
                </a:r>
                <a:endParaRPr lang="zh-CN" altLang="en-US" sz="2400" dirty="0">
                  <a:latin typeface="Times New Roman" panose="02020603050405020304" pitchFamily="18" charset="0"/>
                  <a:ea typeface="宋体" panose="02010600030101010101" pitchFamily="2" charset="-122"/>
                </a:endParaRPr>
              </a:p>
            </p:txBody>
          </p:sp>
          <p:sp>
            <p:nvSpPr>
              <p:cNvPr id="98335" name="Text Box 53"/>
              <p:cNvSpPr txBox="1"/>
              <p:nvPr/>
            </p:nvSpPr>
            <p:spPr>
              <a:xfrm>
                <a:off x="1872" y="2976"/>
                <a:ext cx="1152" cy="381"/>
              </a:xfrm>
              <a:prstGeom prst="rect">
                <a:avLst/>
              </a:prstGeom>
              <a:noFill/>
              <a:ln w="9525">
                <a:noFill/>
              </a:ln>
            </p:spPr>
            <p:txBody>
              <a:bodyPr anchor="t" anchorCtr="0">
                <a:spAutoFit/>
              </a:bodyPr>
              <a:p>
                <a:pPr>
                  <a:lnSpc>
                    <a:spcPct val="120000"/>
                  </a:lnSpc>
                </a:pPr>
                <a:r>
                  <a:rPr lang="en-US" altLang="zh-CN" sz="2800" b="1" dirty="0">
                    <a:solidFill>
                      <a:srgbClr val="FF0000"/>
                    </a:solidFill>
                    <a:latin typeface="Times New Roman" panose="02020603050405020304" pitchFamily="18" charset="0"/>
                    <a:ea typeface="宋体" panose="02010600030101010101" pitchFamily="2" charset="-122"/>
                  </a:rPr>
                  <a:t>(IGFET)</a:t>
                </a:r>
                <a:endParaRPr lang="en-US" altLang="zh-CN" sz="2400" dirty="0">
                  <a:latin typeface="Times New Roman" panose="02020603050405020304" pitchFamily="18" charset="0"/>
                  <a:ea typeface="宋体" panose="02010600030101010101" pitchFamily="2" charset="-122"/>
                </a:endParaRPr>
              </a:p>
            </p:txBody>
          </p:sp>
        </p:grpSp>
      </p:grpSp>
      <p:grpSp>
        <p:nvGrpSpPr>
          <p:cNvPr id="10" name="Group 54"/>
          <p:cNvGrpSpPr/>
          <p:nvPr/>
        </p:nvGrpSpPr>
        <p:grpSpPr>
          <a:xfrm>
            <a:off x="468313" y="4852988"/>
            <a:ext cx="8229600" cy="1600200"/>
            <a:chOff x="192" y="144"/>
            <a:chExt cx="5184" cy="1008"/>
          </a:xfrm>
        </p:grpSpPr>
        <p:sp>
          <p:nvSpPr>
            <p:cNvPr id="98337" name="AutoShape 55" descr="羊皮纸"/>
            <p:cNvSpPr/>
            <p:nvPr/>
          </p:nvSpPr>
          <p:spPr>
            <a:xfrm>
              <a:off x="192" y="144"/>
              <a:ext cx="5184" cy="1008"/>
            </a:xfrm>
            <a:prstGeom prst="roundRect">
              <a:avLst>
                <a:gd name="adj" fmla="val 16667"/>
              </a:avLst>
            </a:prstGeom>
            <a:blipFill rotWithShape="0">
              <a:blip r:embed="rId1"/>
            </a:blipFill>
            <a:ln w="9525">
              <a:noFill/>
            </a:ln>
          </p:spPr>
          <p:txBody>
            <a:bodyPr anchor="ctr" anchorCtr="0">
              <a:spAutoFit/>
            </a:bodyPr>
            <a:p>
              <a:endParaRPr lang="zh-CN" altLang="en-US" dirty="0">
                <a:latin typeface="Arial" panose="020B0604020202020204" pitchFamily="34" charset="0"/>
                <a:ea typeface="宋体" panose="02010600030101010101" pitchFamily="2" charset="-122"/>
              </a:endParaRPr>
            </a:p>
          </p:txBody>
        </p:sp>
        <p:sp>
          <p:nvSpPr>
            <p:cNvPr id="98338" name="Text Box 56"/>
            <p:cNvSpPr txBox="1"/>
            <p:nvPr/>
          </p:nvSpPr>
          <p:spPr>
            <a:xfrm>
              <a:off x="327" y="752"/>
              <a:ext cx="4944" cy="288"/>
            </a:xfrm>
            <a:prstGeom prst="rect">
              <a:avLst/>
            </a:prstGeom>
            <a:noFill/>
            <a:ln w="9525">
              <a:noFill/>
            </a:ln>
          </p:spPr>
          <p:txBody>
            <a:bodyPr anchor="t" anchorCtr="0">
              <a:spAutoFit/>
            </a:bodyPr>
            <a:p>
              <a:pPr>
                <a:spcBef>
                  <a:spcPct val="50000"/>
                </a:spcBef>
              </a:pPr>
              <a:r>
                <a:rPr lang="zh-CN" altLang="en-US" sz="2400" b="1" dirty="0">
                  <a:solidFill>
                    <a:srgbClr val="FF0000"/>
                  </a:solidFill>
                  <a:latin typeface="Times New Roman" panose="02020603050405020304" pitchFamily="18" charset="0"/>
                  <a:ea typeface="黑体" panose="02010609060101010101" pitchFamily="2" charset="-122"/>
                </a:rPr>
                <a:t>耗尽型</a:t>
              </a:r>
              <a:r>
                <a:rPr lang="zh-CN" altLang="en-US" sz="2400" b="1" dirty="0">
                  <a:latin typeface="Times New Roman" panose="02020603050405020304" pitchFamily="18" charset="0"/>
                  <a:ea typeface="黑体" panose="02010609060101010101" pitchFamily="2" charset="-122"/>
                </a:rPr>
                <a:t>：场效应管没有加偏置电压时，有导电沟道存在</a:t>
              </a:r>
              <a:endParaRPr lang="zh-CN" altLang="en-US" sz="2400" b="1" dirty="0">
                <a:latin typeface="Times New Roman" panose="02020603050405020304" pitchFamily="18" charset="0"/>
                <a:ea typeface="黑体" panose="02010609060101010101" pitchFamily="2" charset="-122"/>
              </a:endParaRPr>
            </a:p>
          </p:txBody>
        </p:sp>
        <p:sp>
          <p:nvSpPr>
            <p:cNvPr id="98339" name="Text Box 57"/>
            <p:cNvSpPr txBox="1"/>
            <p:nvPr/>
          </p:nvSpPr>
          <p:spPr>
            <a:xfrm>
              <a:off x="336" y="306"/>
              <a:ext cx="4656" cy="288"/>
            </a:xfrm>
            <a:prstGeom prst="rect">
              <a:avLst/>
            </a:prstGeom>
            <a:noFill/>
            <a:ln w="9525">
              <a:noFill/>
            </a:ln>
          </p:spPr>
          <p:txBody>
            <a:bodyPr anchor="t" anchorCtr="0">
              <a:spAutoFit/>
            </a:bodyPr>
            <a:p>
              <a:pPr>
                <a:spcBef>
                  <a:spcPct val="50000"/>
                </a:spcBef>
              </a:pPr>
              <a:r>
                <a:rPr lang="zh-CN" altLang="en-US" sz="2400" b="1" dirty="0">
                  <a:solidFill>
                    <a:srgbClr val="FF0000"/>
                  </a:solidFill>
                  <a:latin typeface="Times New Roman" panose="02020603050405020304" pitchFamily="18" charset="0"/>
                  <a:ea typeface="黑体" panose="02010609060101010101" pitchFamily="2" charset="-122"/>
                </a:rPr>
                <a:t>增强型</a:t>
              </a:r>
              <a:r>
                <a:rPr lang="zh-CN" altLang="en-US" sz="2400" b="1" dirty="0">
                  <a:latin typeface="Times New Roman" panose="02020603050405020304" pitchFamily="18" charset="0"/>
                  <a:ea typeface="黑体" panose="02010609060101010101" pitchFamily="2" charset="-122"/>
                </a:rPr>
                <a:t>：场效应管没有加偏置电压时，没有导电沟道</a:t>
              </a:r>
              <a:endParaRPr lang="zh-CN" altLang="en-US" sz="2400" b="1" dirty="0">
                <a:latin typeface="Times New Roman" panose="02020603050405020304" pitchFamily="18" charset="0"/>
                <a:ea typeface="黑体" panose="02010609060101010101" pitchFamily="2" charset="-122"/>
              </a:endParaRPr>
            </a:p>
          </p:txBody>
        </p:sp>
      </p:grpSp>
      <p:sp>
        <p:nvSpPr>
          <p:cNvPr id="83969" name="Text Box 2"/>
          <p:cNvSpPr txBox="1"/>
          <p:nvPr/>
        </p:nvSpPr>
        <p:spPr>
          <a:xfrm>
            <a:off x="356235" y="26035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1.4.1 </a:t>
            </a:r>
            <a:r>
              <a:rPr lang="zh-CN" altLang="en-US" sz="3200" b="1" dirty="0">
                <a:solidFill>
                  <a:srgbClr val="FF0000"/>
                </a:solidFill>
                <a:latin typeface="黑体" panose="02010609060101010101" pitchFamily="2" charset="-122"/>
                <a:ea typeface="黑体" panose="02010609060101010101" pitchFamily="2" charset="-122"/>
              </a:rPr>
              <a:t>场效应管的工作原理</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78"/>
                                        </p:tgtEl>
                                        <p:attrNameLst>
                                          <p:attrName>style.visibility</p:attrName>
                                        </p:attrNameLst>
                                      </p:cBhvr>
                                      <p:to>
                                        <p:strVal val="visible"/>
                                      </p:to>
                                    </p:set>
                                    <p:animEffect transition="in" filter="wipe(left)">
                                      <p:cBhvr>
                                        <p:cTn id="27" dur="500"/>
                                        <p:tgtEl>
                                          <p:spTgt spid="49178"/>
                                        </p:tgtEl>
                                      </p:cBhvr>
                                    </p:animEffect>
                                  </p:childTnLst>
                                  <p:subTnLst>
                                    <p:audio>
                                      <p:cMediaNode>
                                        <p:cTn display="0" masterRel="sameClick">
                                          <p:stCondLst>
                                            <p:cond evt="begin" delay="0">
                                              <p:tn val="25"/>
                                            </p:cond>
                                          </p:stCondLst>
                                          <p:endCondLst>
                                            <p:cond evt="onStopAudio" delay="0">
                                              <p:tgtEl>
                                                <p:sldTgt/>
                                              </p:tgtEl>
                                            </p:cond>
                                          </p:endCondLst>
                                        </p:cTn>
                                        <p:tgtEl>
                                          <p:sndTgt r:embed="rId6"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7"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79"/>
                                        </p:tgtEl>
                                        <p:attrNameLst>
                                          <p:attrName>style.visibility</p:attrName>
                                        </p:attrNameLst>
                                      </p:cBhvr>
                                      <p:to>
                                        <p:strVal val="visible"/>
                                      </p:to>
                                    </p:set>
                                    <p:animEffect transition="in" filter="wipe(left)">
                                      <p:cBhvr>
                                        <p:cTn id="37" dur="500"/>
                                        <p:tgtEl>
                                          <p:spTgt spid="49179"/>
                                        </p:tgtEl>
                                      </p:cBhvr>
                                    </p:animEffect>
                                  </p:childTnLst>
                                  <p:subTnLst>
                                    <p:audio>
                                      <p:cMediaNode>
                                        <p:cTn display="0" masterRel="sameClick">
                                          <p:stCondLst>
                                            <p:cond evt="begin" delay="0">
                                              <p:tn val="35"/>
                                            </p:cond>
                                          </p:stCondLst>
                                          <p:endCondLst>
                                            <p:cond evt="onStopAudio" delay="0">
                                              <p:tgtEl>
                                                <p:sldTgt/>
                                              </p:tgtEl>
                                            </p:cond>
                                          </p:endCondLst>
                                        </p:cTn>
                                        <p:tgtEl>
                                          <p:sndTgt r:embed="rId8"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trips(downRight)">
                                      <p:cBhvr>
                                        <p:cTn id="42" dur="5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9"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180"/>
                                        </p:tgtEl>
                                        <p:attrNameLst>
                                          <p:attrName>style.visibility</p:attrName>
                                        </p:attrNameLst>
                                      </p:cBhvr>
                                      <p:to>
                                        <p:strVal val="visible"/>
                                      </p:to>
                                    </p:set>
                                    <p:animEffect transition="in" filter="wipe(left)">
                                      <p:cBhvr>
                                        <p:cTn id="47" dur="500"/>
                                        <p:tgtEl>
                                          <p:spTgt spid="49180"/>
                                        </p:tgtEl>
                                      </p:cBhvr>
                                    </p:animEffect>
                                  </p:childTnLst>
                                  <p:subTnLst>
                                    <p:audio>
                                      <p:cMediaNode>
                                        <p:cTn display="0" masterRel="sameClick">
                                          <p:stCondLst>
                                            <p:cond evt="begin" delay="0">
                                              <p:tn val="45"/>
                                            </p:cond>
                                          </p:stCondLst>
                                          <p:endCondLst>
                                            <p:cond evt="onStopAudio" delay="0">
                                              <p:tgtEl>
                                                <p:sldTgt/>
                                              </p:tgtEl>
                                            </p:cond>
                                          </p:endCondLst>
                                        </p:cTn>
                                        <p:tgtEl>
                                          <p:sndTgt r:embed="rId10"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strips(downRight)">
                                      <p:cBhvr>
                                        <p:cTn id="52" dur="500"/>
                                        <p:tgtEl>
                                          <p:spTgt spid="2"/>
                                        </p:tgtEl>
                                      </p:cBhvr>
                                    </p:animEffect>
                                  </p:childTnLst>
                                  <p:subTnLst>
                                    <p:audio>
                                      <p:cMediaNode>
                                        <p:cTn display="0" masterRel="sameClick">
                                          <p:stCondLst>
                                            <p:cond evt="begin" delay="0">
                                              <p:tn val="50"/>
                                            </p:cond>
                                          </p:stCondLst>
                                          <p:endCondLst>
                                            <p:cond evt="onStopAudio" delay="0">
                                              <p:tgtEl>
                                                <p:sldTgt/>
                                              </p:tgtEl>
                                            </p:cond>
                                          </p:endCondLst>
                                        </p:cTn>
                                        <p:tgtEl>
                                          <p:sndTgt r:embed="rId11"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177"/>
                                        </p:tgtEl>
                                        <p:attrNameLst>
                                          <p:attrName>style.visibility</p:attrName>
                                        </p:attrNameLst>
                                      </p:cBhvr>
                                      <p:to>
                                        <p:strVal val="visible"/>
                                      </p:to>
                                    </p:set>
                                    <p:animEffect transition="in" filter="wipe(left)">
                                      <p:cBhvr>
                                        <p:cTn id="57" dur="500"/>
                                        <p:tgtEl>
                                          <p:spTgt spid="49177"/>
                                        </p:tgtEl>
                                      </p:cBhvr>
                                    </p:animEffect>
                                  </p:childTnLst>
                                  <p:subTnLst>
                                    <p:audio>
                                      <p:cMediaNode>
                                        <p:cTn display="0" masterRel="sameClick">
                                          <p:stCondLst>
                                            <p:cond evt="begin" delay="0">
                                              <p:tn val="55"/>
                                            </p:cond>
                                          </p:stCondLst>
                                          <p:endCondLst>
                                            <p:cond evt="onStopAudio" delay="0">
                                              <p:tgtEl>
                                                <p:sldTgt/>
                                              </p:tgtEl>
                                            </p:cond>
                                          </p:endCondLst>
                                        </p:cTn>
                                        <p:tgtEl>
                                          <p:sndTgt r:embed="rId12"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193"/>
                                        </p:tgtEl>
                                        <p:attrNameLst>
                                          <p:attrName>style.visibility</p:attrName>
                                        </p:attrNameLst>
                                      </p:cBhvr>
                                      <p:to>
                                        <p:strVal val="visible"/>
                                      </p:to>
                                    </p:set>
                                    <p:animEffect transition="in" filter="wipe(left)">
                                      <p:cBhvr>
                                        <p:cTn id="62" dur="500"/>
                                        <p:tgtEl>
                                          <p:spTgt spid="49193"/>
                                        </p:tgtEl>
                                      </p:cBhvr>
                                    </p:animEffect>
                                  </p:childTnLst>
                                  <p:subTnLst>
                                    <p:audio>
                                      <p:cMediaNode>
                                        <p:cTn display="0" masterRel="sameClick">
                                          <p:stCondLst>
                                            <p:cond evt="begin" delay="0">
                                              <p:tn val="60"/>
                                            </p:cond>
                                          </p:stCondLst>
                                          <p:endCondLst>
                                            <p:cond evt="onStopAudio" delay="0">
                                              <p:tgtEl>
                                                <p:sldTgt/>
                                              </p:tgtEl>
                                            </p:cond>
                                          </p:endCondLst>
                                        </p:cTn>
                                        <p:tgtEl>
                                          <p:sndTgt r:embed="rId1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000000"/>
                                          </p:val>
                                        </p:tav>
                                        <p:tav tm="100000">
                                          <p:val>
                                            <p:strVal val="#ppt_w"/>
                                          </p:val>
                                        </p:tav>
                                      </p:tavLst>
                                    </p:anim>
                                    <p:anim calcmode="lin" valueType="num">
                                      <p:cBhvr>
                                        <p:cTn id="68" dur="500" fill="hold"/>
                                        <p:tgtEl>
                                          <p:spTgt spid="10"/>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7" grpId="0"/>
      <p:bldP spid="49178" grpId="0"/>
      <p:bldP spid="49179" grpId="0"/>
      <p:bldP spid="49180" grpId="0"/>
      <p:bldP spid="4919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Rectangle 2"/>
          <p:cNvSpPr/>
          <p:nvPr/>
        </p:nvSpPr>
        <p:spPr>
          <a:xfrm>
            <a:off x="0" y="2917508"/>
            <a:ext cx="309880" cy="36830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99330" name="Rectangle 3"/>
          <p:cNvSpPr/>
          <p:nvPr/>
        </p:nvSpPr>
        <p:spPr>
          <a:xfrm>
            <a:off x="0" y="2307908"/>
            <a:ext cx="309880" cy="368300"/>
          </a:xfrm>
          <a:prstGeom prst="rect">
            <a:avLst/>
          </a:prstGeom>
          <a:noFill/>
          <a:ln w="9525">
            <a:noFill/>
          </a:ln>
        </p:spPr>
        <p:txBody>
          <a:bodyPr wrap="none" anchor="ctr" anchorCtr="0">
            <a:spAutoFit/>
          </a:bodyPr>
          <a:p>
            <a:endParaRPr lang="zh-CN" altLang="en-US" dirty="0">
              <a:latin typeface="Arial" panose="020B0604020202020204" pitchFamily="34" charset="0"/>
              <a:ea typeface="宋体" panose="02010600030101010101" pitchFamily="2" charset="-122"/>
            </a:endParaRPr>
          </a:p>
        </p:txBody>
      </p:sp>
      <p:sp>
        <p:nvSpPr>
          <p:cNvPr id="99331" name="Text Box 5"/>
          <p:cNvSpPr txBox="1"/>
          <p:nvPr/>
        </p:nvSpPr>
        <p:spPr>
          <a:xfrm>
            <a:off x="499110" y="4638675"/>
            <a:ext cx="4826000" cy="460375"/>
          </a:xfrm>
          <a:prstGeom prst="rect">
            <a:avLst/>
          </a:prstGeom>
          <a:noFill/>
          <a:ln w="9525">
            <a:noFill/>
          </a:ln>
        </p:spPr>
        <p:txBody>
          <a:bodyPr wrap="square" anchor="t" anchorCtr="0">
            <a:spAutoFit/>
          </a:bodyPr>
          <a:p>
            <a:pPr algn="just" eaLnBrk="0" hangingPunct="0">
              <a:spcBef>
                <a:spcPct val="50000"/>
              </a:spcBef>
            </a:pPr>
            <a:r>
              <a:rPr lang="zh-CN" altLang="en-US" sz="2400" b="1" dirty="0">
                <a:solidFill>
                  <a:schemeClr val="tx1">
                    <a:lumMod val="50000"/>
                  </a:schemeClr>
                </a:solidFill>
                <a:latin typeface="Times New Roman" panose="02020603050405020304" pitchFamily="18" charset="0"/>
                <a:ea typeface="宋体" panose="02010600030101010101" pitchFamily="2" charset="-122"/>
              </a:rPr>
              <a:t>增强型</a:t>
            </a:r>
            <a:r>
              <a:rPr lang="en-US" altLang="zh-CN" sz="2400" b="1" dirty="0">
                <a:solidFill>
                  <a:schemeClr val="tx1">
                    <a:lumMod val="50000"/>
                  </a:schemeClr>
                </a:solidFill>
                <a:latin typeface="Times New Roman" panose="02020603050405020304" pitchFamily="18" charset="0"/>
                <a:ea typeface="宋体" panose="02010600030101010101" pitchFamily="2" charset="-122"/>
              </a:rPr>
              <a:t>NMOSFET</a:t>
            </a:r>
            <a:r>
              <a:rPr lang="zh-CN" altLang="en-US" sz="2400" b="1" dirty="0">
                <a:solidFill>
                  <a:schemeClr val="tx1">
                    <a:lumMod val="50000"/>
                  </a:schemeClr>
                </a:solidFill>
                <a:latin typeface="Times New Roman" panose="02020603050405020304" pitchFamily="18" charset="0"/>
                <a:ea typeface="宋体" panose="02010600030101010101" pitchFamily="2" charset="-122"/>
              </a:rPr>
              <a:t>结构图（剖面）</a:t>
            </a:r>
            <a:endParaRPr lang="zh-CN" altLang="en-US" sz="2400" b="1" dirty="0">
              <a:solidFill>
                <a:schemeClr val="tx1">
                  <a:lumMod val="50000"/>
                </a:schemeClr>
              </a:solidFill>
              <a:latin typeface="Times New Roman" panose="02020603050405020304" pitchFamily="18" charset="0"/>
              <a:ea typeface="宋体" panose="02010600030101010101" pitchFamily="2" charset="-122"/>
            </a:endParaRPr>
          </a:p>
        </p:txBody>
      </p:sp>
      <p:sp>
        <p:nvSpPr>
          <p:cNvPr id="83969" name="Text Box 2"/>
          <p:cNvSpPr txBox="1"/>
          <p:nvPr/>
        </p:nvSpPr>
        <p:spPr>
          <a:xfrm>
            <a:off x="309880" y="220345"/>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1.4.1 </a:t>
            </a:r>
            <a:r>
              <a:rPr lang="zh-CN" altLang="en-US" sz="3200" b="1" dirty="0">
                <a:solidFill>
                  <a:srgbClr val="FF0000"/>
                </a:solidFill>
                <a:latin typeface="黑体" panose="02010609060101010101" pitchFamily="2" charset="-122"/>
                <a:ea typeface="黑体" panose="02010609060101010101" pitchFamily="2" charset="-122"/>
              </a:rPr>
              <a:t>场效应管的工作原理</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0" y="90836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pic>
        <p:nvPicPr>
          <p:cNvPr id="8199" name="图片 8198" descr="未标题-2 拷贝"/>
          <p:cNvPicPr>
            <a:picLocks noChangeAspect="1"/>
          </p:cNvPicPr>
          <p:nvPr/>
        </p:nvPicPr>
        <p:blipFill>
          <a:blip r:embed="rId1"/>
          <a:stretch>
            <a:fillRect/>
          </a:stretch>
        </p:blipFill>
        <p:spPr>
          <a:xfrm>
            <a:off x="646113" y="1466215"/>
            <a:ext cx="4300537" cy="3068638"/>
          </a:xfrm>
          <a:prstGeom prst="rect">
            <a:avLst/>
          </a:prstGeom>
          <a:noFill/>
          <a:ln w="9525">
            <a:noFill/>
          </a:ln>
        </p:spPr>
      </p:pic>
      <p:grpSp>
        <p:nvGrpSpPr>
          <p:cNvPr id="8200" name="组合 8199"/>
          <p:cNvGrpSpPr/>
          <p:nvPr/>
        </p:nvGrpSpPr>
        <p:grpSpPr>
          <a:xfrm>
            <a:off x="5969318" y="2063750"/>
            <a:ext cx="2413000" cy="3021013"/>
            <a:chOff x="3719" y="1434"/>
            <a:chExt cx="1520" cy="1903"/>
          </a:xfrm>
        </p:grpSpPr>
        <p:sp>
          <p:nvSpPr>
            <p:cNvPr id="8201" name="文本框 8200"/>
            <p:cNvSpPr txBox="1"/>
            <p:nvPr/>
          </p:nvSpPr>
          <p:spPr>
            <a:xfrm>
              <a:off x="4128" y="2991"/>
              <a:ext cx="864" cy="346"/>
            </a:xfrm>
            <a:prstGeom prst="rect">
              <a:avLst/>
            </a:prstGeom>
            <a:noFill/>
            <a:ln w="12700">
              <a:noFill/>
            </a:ln>
          </p:spPr>
          <p:txBody>
            <a:bodyPr>
              <a:spAutoFit/>
            </a:bodyPr>
            <a:p>
              <a:pPr algn="ctr">
                <a:lnSpc>
                  <a:spcPct val="125000"/>
                </a:lnSpc>
              </a:pPr>
              <a:r>
                <a:rPr lang="zh-CN" altLang="en-US" sz="2400" b="1" dirty="0">
                  <a:latin typeface="Times New Roman" panose="02020603050405020304" pitchFamily="18" charset="0"/>
                  <a:ea typeface="楷体_GB2312" pitchFamily="49" charset="-122"/>
                </a:rPr>
                <a:t>符号</a:t>
              </a:r>
              <a:endParaRPr lang="zh-CN" altLang="en-US" sz="2400" b="1" baseline="-25000">
                <a:latin typeface="Times New Roman" panose="02020603050405020304" pitchFamily="18" charset="0"/>
                <a:ea typeface="楷体_GB2312" pitchFamily="49" charset="-122"/>
              </a:endParaRPr>
            </a:p>
          </p:txBody>
        </p:sp>
        <p:pic>
          <p:nvPicPr>
            <p:cNvPr id="8202" name="图片 8201" descr="未标题-2 拷贝"/>
            <p:cNvPicPr>
              <a:picLocks noChangeAspect="1"/>
            </p:cNvPicPr>
            <p:nvPr/>
          </p:nvPicPr>
          <p:blipFill>
            <a:blip r:embed="rId2"/>
            <a:stretch>
              <a:fillRect/>
            </a:stretch>
          </p:blipFill>
          <p:spPr>
            <a:xfrm>
              <a:off x="3719" y="1434"/>
              <a:ext cx="1520" cy="1542"/>
            </a:xfrm>
            <a:prstGeom prst="rect">
              <a:avLst/>
            </a:prstGeom>
            <a:noFill/>
            <a:ln w="9525">
              <a:noFill/>
            </a:ln>
          </p:spPr>
        </p:pic>
      </p:grpSp>
      <p:sp>
        <p:nvSpPr>
          <p:cNvPr id="3" name="文本框 2"/>
          <p:cNvSpPr txBox="1"/>
          <p:nvPr/>
        </p:nvSpPr>
        <p:spPr>
          <a:xfrm>
            <a:off x="7990205" y="5719445"/>
            <a:ext cx="894080" cy="650875"/>
          </a:xfrm>
          <a:prstGeom prst="rect">
            <a:avLst/>
          </a:prstGeom>
          <a:noFill/>
        </p:spPr>
        <p:txBody>
          <a:bodyPr wrap="none" rtlCol="0">
            <a:spAutoFit/>
          </a:bodyPr>
          <a:p>
            <a:pPr>
              <a:lnSpc>
                <a:spcPct val="130000"/>
              </a:lnSpc>
            </a:pPr>
            <a:r>
              <a:rPr lang="zh-CN" altLang="en-US" sz="2800" dirty="0" smtClean="0">
                <a:solidFill>
                  <a:srgbClr val="FF0000"/>
                </a:solidFill>
                <a:latin typeface="Arial" panose="020B0604020202020204" pitchFamily="34" charset="0"/>
                <a:ea typeface="微软雅黑" panose="020B0503020204020204" charset="-122"/>
              </a:rPr>
              <a:t>动画</a:t>
            </a:r>
            <a:endParaRPr lang="zh-CN" altLang="en-US" sz="2800" dirty="0" smtClean="0">
              <a:solidFill>
                <a:srgbClr val="FF0000"/>
              </a:solidFill>
              <a:latin typeface="Arial" panose="020B0604020202020204" pitchFamily="34" charset="0"/>
              <a:ea typeface="微软雅黑" panose="020B0503020204020204"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in)">
                                      <p:cBhvr>
                                        <p:cTn id="7"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44" name="Group 2"/>
          <p:cNvGrpSpPr/>
          <p:nvPr/>
        </p:nvGrpSpPr>
        <p:grpSpPr>
          <a:xfrm>
            <a:off x="381000" y="2033588"/>
            <a:ext cx="3524250" cy="4252912"/>
            <a:chOff x="240" y="1152"/>
            <a:chExt cx="2220" cy="2679"/>
          </a:xfrm>
        </p:grpSpPr>
        <p:graphicFrame>
          <p:nvGraphicFramePr>
            <p:cNvPr id="5143" name="Object 23"/>
            <p:cNvGraphicFramePr/>
            <p:nvPr/>
          </p:nvGraphicFramePr>
          <p:xfrm>
            <a:off x="240" y="1152"/>
            <a:ext cx="2220" cy="2679"/>
          </p:xfrm>
          <a:graphic>
            <a:graphicData uri="http://schemas.openxmlformats.org/presentationml/2006/ole">
              <mc:AlternateContent xmlns:mc="http://schemas.openxmlformats.org/markup-compatibility/2006">
                <mc:Choice xmlns:v="urn:schemas-microsoft-com:vml" Requires="v">
                  <p:oleObj spid="_x0000_s3150" name="" r:id="rId1" imgW="3523615" imgH="4252595" progId="Flash.Movie">
                    <p:embed/>
                  </p:oleObj>
                </mc:Choice>
                <mc:Fallback>
                  <p:oleObj name="" r:id="rId1" imgW="3523615" imgH="4252595" progId="Flash.Movie">
                    <p:embed/>
                    <p:pic>
                      <p:nvPicPr>
                        <p:cNvPr id="0" name="图片 3149"/>
                        <p:cNvPicPr/>
                        <p:nvPr/>
                      </p:nvPicPr>
                      <p:blipFill>
                        <a:blip r:embed="rId2"/>
                        <a:stretch>
                          <a:fillRect/>
                        </a:stretch>
                      </p:blipFill>
                      <p:spPr>
                        <a:xfrm>
                          <a:off x="240" y="1152"/>
                          <a:ext cx="2220" cy="2679"/>
                        </a:xfrm>
                        <a:prstGeom prst="rect">
                          <a:avLst/>
                        </a:prstGeom>
                        <a:solidFill>
                          <a:srgbClr val="CCFFCC"/>
                        </a:solidFill>
                        <a:ln w="38100">
                          <a:noFill/>
                          <a:miter/>
                        </a:ln>
                      </p:spPr>
                    </p:pic>
                  </p:oleObj>
                </mc:Fallback>
              </mc:AlternateContent>
            </a:graphicData>
          </a:graphic>
        </p:graphicFrame>
        <p:sp>
          <p:nvSpPr>
            <p:cNvPr id="5154" name="Rectangle 4"/>
            <p:cNvSpPr/>
            <p:nvPr/>
          </p:nvSpPr>
          <p:spPr>
            <a:xfrm>
              <a:off x="264" y="1736"/>
              <a:ext cx="96" cy="329"/>
            </a:xfrm>
            <a:prstGeom prst="rect">
              <a:avLst/>
            </a:prstGeom>
            <a:solidFill>
              <a:srgbClr val="CCFFCC"/>
            </a:solidFill>
            <a:ln w="9525">
              <a:noFill/>
            </a:ln>
          </p:spPr>
          <p:txBody>
            <a:bodyPr wrap="none" anchor="ctr"/>
            <a:p>
              <a:endParaRPr lang="zh-CN" altLang="en-US" dirty="0">
                <a:latin typeface="Times New Roman" panose="02020603050405020304" pitchFamily="18" charset="0"/>
              </a:endParaRPr>
            </a:p>
          </p:txBody>
        </p:sp>
        <p:sp>
          <p:nvSpPr>
            <p:cNvPr id="5155" name="Line 5"/>
            <p:cNvSpPr/>
            <p:nvPr/>
          </p:nvSpPr>
          <p:spPr>
            <a:xfrm>
              <a:off x="264" y="1680"/>
              <a:ext cx="0" cy="480"/>
            </a:xfrm>
            <a:prstGeom prst="line">
              <a:avLst/>
            </a:prstGeom>
            <a:ln w="19050" cap="flat" cmpd="sng">
              <a:solidFill>
                <a:schemeClr val="tx1"/>
              </a:solidFill>
              <a:prstDash val="solid"/>
              <a:headEnd type="none" w="med" len="med"/>
              <a:tailEnd type="none" w="med" len="med"/>
            </a:ln>
          </p:spPr>
        </p:sp>
      </p:grpSp>
      <p:sp>
        <p:nvSpPr>
          <p:cNvPr id="5145" name="Text Box 6"/>
          <p:cNvSpPr txBox="1"/>
          <p:nvPr/>
        </p:nvSpPr>
        <p:spPr>
          <a:xfrm>
            <a:off x="990600" y="1028700"/>
            <a:ext cx="7315200" cy="457200"/>
          </a:xfrm>
          <a:prstGeom prst="rect">
            <a:avLst/>
          </a:prstGeom>
          <a:noFill/>
          <a:ln w="9525">
            <a:noFill/>
          </a:ln>
        </p:spPr>
        <p:txBody>
          <a:bodyPr>
            <a:spAutoFit/>
          </a:bodyPr>
          <a:p>
            <a:pPr>
              <a:spcBef>
                <a:spcPct val="50000"/>
              </a:spcBef>
            </a:pPr>
            <a:endParaRPr lang="zh-CN" altLang="zh-CN" dirty="0">
              <a:solidFill>
                <a:srgbClr val="008000"/>
              </a:solidFill>
              <a:latin typeface="创艺简中圆"/>
              <a:ea typeface="创艺简中圆"/>
            </a:endParaRPr>
          </a:p>
        </p:txBody>
      </p:sp>
      <p:sp>
        <p:nvSpPr>
          <p:cNvPr id="5146" name="Text Box 7"/>
          <p:cNvSpPr txBox="1"/>
          <p:nvPr/>
        </p:nvSpPr>
        <p:spPr>
          <a:xfrm>
            <a:off x="304800" y="1181100"/>
            <a:ext cx="5334000" cy="457200"/>
          </a:xfrm>
          <a:prstGeom prst="rect">
            <a:avLst/>
          </a:prstGeom>
          <a:noFill/>
          <a:ln w="9525">
            <a:noFill/>
          </a:ln>
        </p:spPr>
        <p:txBody>
          <a:bodyPr>
            <a:spAutoFit/>
          </a:bodyPr>
          <a:p>
            <a:pPr>
              <a:spcBef>
                <a:spcPct val="50000"/>
              </a:spcBef>
            </a:pPr>
            <a:r>
              <a:rPr lang="en-US" altLang="zh-CN" dirty="0">
                <a:solidFill>
                  <a:srgbClr val="000000"/>
                </a:solidFill>
                <a:latin typeface="Times New Roman" panose="02020603050405020304" pitchFamily="18" charset="0"/>
              </a:rPr>
              <a:t> </a:t>
            </a:r>
            <a:endParaRPr lang="en-US" altLang="zh-CN" dirty="0">
              <a:solidFill>
                <a:srgbClr val="000000"/>
              </a:solidFill>
              <a:latin typeface="Times New Roman" panose="02020603050405020304" pitchFamily="18" charset="0"/>
            </a:endParaRPr>
          </a:p>
        </p:txBody>
      </p:sp>
      <p:graphicFrame>
        <p:nvGraphicFramePr>
          <p:cNvPr id="208904" name="Object 2"/>
          <p:cNvGraphicFramePr/>
          <p:nvPr/>
        </p:nvGraphicFramePr>
        <p:xfrm>
          <a:off x="1466850" y="2933700"/>
          <a:ext cx="631825" cy="68263"/>
        </p:xfrm>
        <a:graphic>
          <a:graphicData uri="http://schemas.openxmlformats.org/presentationml/2006/ole">
            <mc:AlternateContent xmlns:mc="http://schemas.openxmlformats.org/markup-compatibility/2006">
              <mc:Choice xmlns:v="urn:schemas-microsoft-com:vml" Requires="v">
                <p:oleObj spid="_x0000_s3146" name="" r:id="rId3" imgW="632460" imgH="68580" progId="Flash.Movie">
                  <p:embed/>
                </p:oleObj>
              </mc:Choice>
              <mc:Fallback>
                <p:oleObj name="" r:id="rId3" imgW="632460" imgH="68580" progId="Flash.Movie">
                  <p:embed/>
                  <p:pic>
                    <p:nvPicPr>
                      <p:cNvPr id="0" name="图片 3145"/>
                      <p:cNvPicPr/>
                      <p:nvPr/>
                    </p:nvPicPr>
                    <p:blipFill>
                      <a:blip r:embed="rId4"/>
                      <a:stretch>
                        <a:fillRect/>
                      </a:stretch>
                    </p:blipFill>
                    <p:spPr>
                      <a:xfrm>
                        <a:off x="1466850" y="2933700"/>
                        <a:ext cx="631825" cy="68263"/>
                      </a:xfrm>
                      <a:prstGeom prst="rect">
                        <a:avLst/>
                      </a:prstGeom>
                      <a:noFill/>
                      <a:ln w="38100">
                        <a:noFill/>
                        <a:miter/>
                      </a:ln>
                    </p:spPr>
                  </p:pic>
                </p:oleObj>
              </mc:Fallback>
            </mc:AlternateContent>
          </a:graphicData>
        </a:graphic>
      </p:graphicFrame>
      <p:graphicFrame>
        <p:nvGraphicFramePr>
          <p:cNvPr id="208905" name="Object 3"/>
          <p:cNvGraphicFramePr/>
          <p:nvPr/>
        </p:nvGraphicFramePr>
        <p:xfrm>
          <a:off x="2008188" y="2933700"/>
          <a:ext cx="68262" cy="557213"/>
        </p:xfrm>
        <a:graphic>
          <a:graphicData uri="http://schemas.openxmlformats.org/presentationml/2006/ole">
            <mc:AlternateContent xmlns:mc="http://schemas.openxmlformats.org/markup-compatibility/2006">
              <mc:Choice xmlns:v="urn:schemas-microsoft-com:vml" Requires="v">
                <p:oleObj spid="_x0000_s3152" name="" r:id="rId5" imgW="68580" imgH="557530" progId="Flash.Movie">
                  <p:embed/>
                </p:oleObj>
              </mc:Choice>
              <mc:Fallback>
                <p:oleObj name="" r:id="rId5" imgW="68580" imgH="557530" progId="Flash.Movie">
                  <p:embed/>
                  <p:pic>
                    <p:nvPicPr>
                      <p:cNvPr id="0" name="图片 3151"/>
                      <p:cNvPicPr/>
                      <p:nvPr/>
                    </p:nvPicPr>
                    <p:blipFill>
                      <a:blip r:embed="rId6"/>
                      <a:stretch>
                        <a:fillRect/>
                      </a:stretch>
                    </p:blipFill>
                    <p:spPr>
                      <a:xfrm>
                        <a:off x="2008188" y="2933700"/>
                        <a:ext cx="68262" cy="557213"/>
                      </a:xfrm>
                      <a:prstGeom prst="rect">
                        <a:avLst/>
                      </a:prstGeom>
                      <a:noFill/>
                      <a:ln w="38100">
                        <a:noFill/>
                        <a:miter/>
                      </a:ln>
                    </p:spPr>
                  </p:pic>
                </p:oleObj>
              </mc:Fallback>
            </mc:AlternateContent>
          </a:graphicData>
        </a:graphic>
      </p:graphicFrame>
      <p:graphicFrame>
        <p:nvGraphicFramePr>
          <p:cNvPr id="208906" name="Object 4"/>
          <p:cNvGraphicFramePr/>
          <p:nvPr/>
        </p:nvGraphicFramePr>
        <p:xfrm>
          <a:off x="1619250" y="3730625"/>
          <a:ext cx="755650" cy="346075"/>
        </p:xfrm>
        <a:graphic>
          <a:graphicData uri="http://schemas.openxmlformats.org/presentationml/2006/ole">
            <mc:AlternateContent xmlns:mc="http://schemas.openxmlformats.org/markup-compatibility/2006">
              <mc:Choice xmlns:v="urn:schemas-microsoft-com:vml" Requires="v">
                <p:oleObj spid="_x0000_s3154" name="" r:id="rId7" imgW="756285" imgH="347345" progId="Flash.Movie">
                  <p:embed/>
                </p:oleObj>
              </mc:Choice>
              <mc:Fallback>
                <p:oleObj name="" r:id="rId7" imgW="756285" imgH="347345" progId="Flash.Movie">
                  <p:embed/>
                  <p:pic>
                    <p:nvPicPr>
                      <p:cNvPr id="0" name="图片 3153"/>
                      <p:cNvPicPr/>
                      <p:nvPr/>
                    </p:nvPicPr>
                    <p:blipFill>
                      <a:blip r:embed="rId8"/>
                      <a:stretch>
                        <a:fillRect/>
                      </a:stretch>
                    </p:blipFill>
                    <p:spPr>
                      <a:xfrm>
                        <a:off x="1619250" y="3730625"/>
                        <a:ext cx="755650" cy="346075"/>
                      </a:xfrm>
                      <a:prstGeom prst="rect">
                        <a:avLst/>
                      </a:prstGeom>
                      <a:noFill/>
                      <a:ln w="38100">
                        <a:noFill/>
                        <a:miter/>
                      </a:ln>
                    </p:spPr>
                  </p:pic>
                </p:oleObj>
              </mc:Fallback>
            </mc:AlternateContent>
          </a:graphicData>
        </a:graphic>
      </p:graphicFrame>
      <p:graphicFrame>
        <p:nvGraphicFramePr>
          <p:cNvPr id="208907" name="Object 5"/>
          <p:cNvGraphicFramePr/>
          <p:nvPr/>
        </p:nvGraphicFramePr>
        <p:xfrm>
          <a:off x="1771650" y="3730625"/>
          <a:ext cx="773113" cy="346075"/>
        </p:xfrm>
        <a:graphic>
          <a:graphicData uri="http://schemas.openxmlformats.org/presentationml/2006/ole">
            <mc:AlternateContent xmlns:mc="http://schemas.openxmlformats.org/markup-compatibility/2006">
              <mc:Choice xmlns:v="urn:schemas-microsoft-com:vml" Requires="v">
                <p:oleObj spid="_x0000_s3155" name="" r:id="rId9" imgW="772795" imgH="347345" progId="Flash.Movie">
                  <p:embed/>
                </p:oleObj>
              </mc:Choice>
              <mc:Fallback>
                <p:oleObj name="" r:id="rId9" imgW="772795" imgH="347345" progId="Flash.Movie">
                  <p:embed/>
                  <p:pic>
                    <p:nvPicPr>
                      <p:cNvPr id="0" name="图片 3154"/>
                      <p:cNvPicPr/>
                      <p:nvPr/>
                    </p:nvPicPr>
                    <p:blipFill>
                      <a:blip r:embed="rId10"/>
                      <a:stretch>
                        <a:fillRect/>
                      </a:stretch>
                    </p:blipFill>
                    <p:spPr>
                      <a:xfrm>
                        <a:off x="1771650" y="3730625"/>
                        <a:ext cx="773113" cy="346075"/>
                      </a:xfrm>
                      <a:prstGeom prst="rect">
                        <a:avLst/>
                      </a:prstGeom>
                      <a:noFill/>
                      <a:ln w="38100">
                        <a:noFill/>
                        <a:miter/>
                      </a:ln>
                    </p:spPr>
                  </p:pic>
                </p:oleObj>
              </mc:Fallback>
            </mc:AlternateContent>
          </a:graphicData>
        </a:graphic>
      </p:graphicFrame>
      <p:sp>
        <p:nvSpPr>
          <p:cNvPr id="208908" name="Text Box 12"/>
          <p:cNvSpPr txBox="1"/>
          <p:nvPr/>
        </p:nvSpPr>
        <p:spPr>
          <a:xfrm>
            <a:off x="3924300" y="1863090"/>
            <a:ext cx="5435600" cy="497205"/>
          </a:xfrm>
          <a:prstGeom prst="rect">
            <a:avLst/>
          </a:prstGeom>
          <a:noFill/>
          <a:ln w="9525">
            <a:noFill/>
          </a:ln>
        </p:spPr>
        <p:txBody>
          <a:bodyPr>
            <a:spAutoFit/>
          </a:bodyPr>
          <a:p>
            <a:pPr eaLnBrk="0" hangingPunct="0">
              <a:lnSpc>
                <a:spcPct val="110000"/>
              </a:lnSpc>
            </a:pPr>
            <a:r>
              <a:rPr lang="en-US" altLang="zh-CN" sz="2400" b="1" dirty="0">
                <a:solidFill>
                  <a:srgbClr val="000000"/>
                </a:solidFill>
                <a:latin typeface="Times New Roman" panose="02020603050405020304" pitchFamily="18" charset="0"/>
              </a:rPr>
              <a:t> </a:t>
            </a:r>
            <a:r>
              <a:rPr lang="zh-CN" altLang="en-US" sz="2400" b="1" dirty="0">
                <a:solidFill>
                  <a:srgbClr val="000000"/>
                </a:solidFill>
                <a:latin typeface="Times New Roman" panose="02020603050405020304" pitchFamily="18" charset="0"/>
              </a:rPr>
              <a:t>令漏源电压</a:t>
            </a:r>
            <a:r>
              <a:rPr lang="en-US" altLang="zh-CN" sz="2400" b="1" i="1" dirty="0">
                <a:solidFill>
                  <a:srgbClr val="000000"/>
                </a:solidFill>
                <a:latin typeface="Times New Roman" panose="02020603050405020304" pitchFamily="18" charset="0"/>
              </a:rPr>
              <a:t>v</a:t>
            </a:r>
            <a:r>
              <a:rPr lang="en-US" altLang="zh-CN" sz="2400" b="1" baseline="-25000" dirty="0">
                <a:solidFill>
                  <a:srgbClr val="000000"/>
                </a:solidFill>
                <a:latin typeface="Times New Roman" panose="02020603050405020304" pitchFamily="18" charset="0"/>
              </a:rPr>
              <a:t>DS</a:t>
            </a:r>
            <a:r>
              <a:rPr lang="en-US" altLang="zh-CN" sz="2400" b="1" dirty="0">
                <a:solidFill>
                  <a:srgbClr val="000000"/>
                </a:solidFill>
                <a:latin typeface="Times New Roman" panose="02020603050405020304" pitchFamily="18" charset="0"/>
              </a:rPr>
              <a:t>=0</a:t>
            </a:r>
            <a:r>
              <a:rPr lang="zh-CN" altLang="en-US" sz="2400" b="1" dirty="0">
                <a:solidFill>
                  <a:srgbClr val="000000"/>
                </a:solidFill>
                <a:latin typeface="Times New Roman" panose="02020603050405020304" pitchFamily="18" charset="0"/>
              </a:rPr>
              <a:t>，加入栅源电压</a:t>
            </a:r>
            <a:r>
              <a:rPr lang="en-US" altLang="zh-CN" sz="2400" b="1" i="1" dirty="0">
                <a:solidFill>
                  <a:srgbClr val="000000"/>
                </a:solidFill>
                <a:latin typeface="Times New Roman" panose="02020603050405020304" pitchFamily="18" charset="0"/>
              </a:rPr>
              <a:t>v</a:t>
            </a:r>
            <a:r>
              <a:rPr lang="en-US" altLang="zh-CN" sz="2400" b="1" baseline="-25000" dirty="0">
                <a:solidFill>
                  <a:srgbClr val="000000"/>
                </a:solidFill>
                <a:latin typeface="Times New Roman" panose="02020603050405020304" pitchFamily="18" charset="0"/>
              </a:rPr>
              <a:t>GS</a:t>
            </a:r>
            <a:r>
              <a:rPr lang="zh-CN" altLang="en-US" sz="2400" b="1" dirty="0">
                <a:solidFill>
                  <a:srgbClr val="000000"/>
                </a:solidFill>
                <a:latin typeface="Times New Roman" panose="02020603050405020304" pitchFamily="18" charset="0"/>
              </a:rPr>
              <a:t>。</a:t>
            </a:r>
            <a:endParaRPr lang="zh-CN" altLang="en-US" sz="2400" b="1" dirty="0">
              <a:solidFill>
                <a:srgbClr val="000000"/>
              </a:solidFill>
              <a:latin typeface="Times New Roman" panose="02020603050405020304" pitchFamily="18" charset="0"/>
            </a:endParaRPr>
          </a:p>
        </p:txBody>
      </p:sp>
      <p:sp>
        <p:nvSpPr>
          <p:cNvPr id="208909" name="Text Box 13"/>
          <p:cNvSpPr txBox="1"/>
          <p:nvPr/>
        </p:nvSpPr>
        <p:spPr>
          <a:xfrm>
            <a:off x="3995420" y="2552065"/>
            <a:ext cx="4648200" cy="939800"/>
          </a:xfrm>
          <a:prstGeom prst="rect">
            <a:avLst/>
          </a:prstGeom>
          <a:noFill/>
          <a:ln w="9525">
            <a:noFill/>
          </a:ln>
        </p:spPr>
        <p:txBody>
          <a:bodyPr>
            <a:spAutoFit/>
          </a:bodyPr>
          <a:p>
            <a:pPr eaLnBrk="0" hangingPunct="0">
              <a:lnSpc>
                <a:spcPct val="115000"/>
              </a:lnSpc>
            </a:pPr>
            <a:r>
              <a:rPr lang="en-US" altLang="zh-CN" sz="2400" b="1" dirty="0">
                <a:solidFill>
                  <a:srgbClr val="000000"/>
                </a:solidFill>
                <a:latin typeface="Times New Roman" panose="02020603050405020304" pitchFamily="18" charset="0"/>
              </a:rPr>
              <a:t> </a:t>
            </a:r>
            <a:r>
              <a:rPr lang="en-US" altLang="zh-CN" sz="2400" b="1" i="1" dirty="0">
                <a:solidFill>
                  <a:srgbClr val="000000"/>
                </a:solidFill>
                <a:latin typeface="Times New Roman" panose="02020603050405020304" pitchFamily="18" charset="0"/>
              </a:rPr>
              <a:t>v</a:t>
            </a:r>
            <a:r>
              <a:rPr lang="en-US" altLang="zh-CN" sz="2400" b="1" baseline="-25000" dirty="0">
                <a:solidFill>
                  <a:srgbClr val="000000"/>
                </a:solidFill>
                <a:latin typeface="Times New Roman" panose="02020603050405020304" pitchFamily="18" charset="0"/>
              </a:rPr>
              <a:t>GS</a:t>
            </a:r>
            <a:r>
              <a:rPr lang="zh-CN" altLang="en-US" sz="2400" b="1" dirty="0">
                <a:solidFill>
                  <a:srgbClr val="000000"/>
                </a:solidFill>
                <a:latin typeface="Times New Roman" panose="02020603050405020304" pitchFamily="18" charset="0"/>
              </a:rPr>
              <a:t>排斥空穴，形成一层负离子层（耗尽层）。</a:t>
            </a:r>
            <a:endParaRPr lang="zh-CN" altLang="en-US" sz="2400" b="1" dirty="0">
              <a:solidFill>
                <a:srgbClr val="000000"/>
              </a:solidFill>
              <a:latin typeface="Times New Roman" panose="02020603050405020304" pitchFamily="18" charset="0"/>
            </a:endParaRPr>
          </a:p>
        </p:txBody>
      </p:sp>
      <p:graphicFrame>
        <p:nvGraphicFramePr>
          <p:cNvPr id="208910" name="Object 6"/>
          <p:cNvGraphicFramePr/>
          <p:nvPr/>
        </p:nvGraphicFramePr>
        <p:xfrm>
          <a:off x="1771650" y="4371975"/>
          <a:ext cx="600075" cy="161925"/>
        </p:xfrm>
        <a:graphic>
          <a:graphicData uri="http://schemas.openxmlformats.org/presentationml/2006/ole">
            <mc:AlternateContent xmlns:mc="http://schemas.openxmlformats.org/markup-compatibility/2006">
              <mc:Choice xmlns:v="urn:schemas-microsoft-com:vml" Requires="v">
                <p:oleObj spid="_x0000_s3151" name="" r:id="rId11" imgW="600075" imgH="162560" progId="Flash.Movie">
                  <p:embed/>
                </p:oleObj>
              </mc:Choice>
              <mc:Fallback>
                <p:oleObj name="" r:id="rId11" imgW="600075" imgH="162560" progId="Flash.Movie">
                  <p:embed/>
                  <p:pic>
                    <p:nvPicPr>
                      <p:cNvPr id="0" name="图片 3150"/>
                      <p:cNvPicPr/>
                      <p:nvPr/>
                    </p:nvPicPr>
                    <p:blipFill>
                      <a:blip r:embed="rId12"/>
                      <a:stretch>
                        <a:fillRect/>
                      </a:stretch>
                    </p:blipFill>
                    <p:spPr>
                      <a:xfrm>
                        <a:off x="1771650" y="4371975"/>
                        <a:ext cx="600075" cy="161925"/>
                      </a:xfrm>
                      <a:prstGeom prst="rect">
                        <a:avLst/>
                      </a:prstGeom>
                      <a:noFill/>
                      <a:ln w="38100">
                        <a:noFill/>
                        <a:miter/>
                      </a:ln>
                    </p:spPr>
                  </p:pic>
                </p:oleObj>
              </mc:Fallback>
            </mc:AlternateContent>
          </a:graphicData>
        </a:graphic>
      </p:graphicFrame>
      <p:graphicFrame>
        <p:nvGraphicFramePr>
          <p:cNvPr id="208911" name="Object 7"/>
          <p:cNvGraphicFramePr/>
          <p:nvPr/>
        </p:nvGraphicFramePr>
        <p:xfrm>
          <a:off x="1771650" y="4524375"/>
          <a:ext cx="600075" cy="161925"/>
        </p:xfrm>
        <a:graphic>
          <a:graphicData uri="http://schemas.openxmlformats.org/presentationml/2006/ole">
            <mc:AlternateContent xmlns:mc="http://schemas.openxmlformats.org/markup-compatibility/2006">
              <mc:Choice xmlns:v="urn:schemas-microsoft-com:vml" Requires="v">
                <p:oleObj spid="_x0000_s3156" name="" r:id="rId13" imgW="600075" imgH="162560" progId="Flash.Movie">
                  <p:embed/>
                </p:oleObj>
              </mc:Choice>
              <mc:Fallback>
                <p:oleObj name="" r:id="rId13" imgW="600075" imgH="162560" progId="Flash.Movie">
                  <p:embed/>
                  <p:pic>
                    <p:nvPicPr>
                      <p:cNvPr id="0" name="图片 3155"/>
                      <p:cNvPicPr/>
                      <p:nvPr/>
                    </p:nvPicPr>
                    <p:blipFill>
                      <a:blip r:embed="rId12"/>
                      <a:stretch>
                        <a:fillRect/>
                      </a:stretch>
                    </p:blipFill>
                    <p:spPr>
                      <a:xfrm>
                        <a:off x="1771650" y="4524375"/>
                        <a:ext cx="600075" cy="161925"/>
                      </a:xfrm>
                      <a:prstGeom prst="rect">
                        <a:avLst/>
                      </a:prstGeom>
                      <a:noFill/>
                      <a:ln w="38100">
                        <a:noFill/>
                        <a:miter/>
                      </a:ln>
                    </p:spPr>
                  </p:pic>
                </p:oleObj>
              </mc:Fallback>
            </mc:AlternateContent>
          </a:graphicData>
        </a:graphic>
      </p:graphicFrame>
      <p:graphicFrame>
        <p:nvGraphicFramePr>
          <p:cNvPr id="208912" name="Object 8"/>
          <p:cNvGraphicFramePr/>
          <p:nvPr/>
        </p:nvGraphicFramePr>
        <p:xfrm>
          <a:off x="1771650" y="4676775"/>
          <a:ext cx="600075" cy="161925"/>
        </p:xfrm>
        <a:graphic>
          <a:graphicData uri="http://schemas.openxmlformats.org/presentationml/2006/ole">
            <mc:AlternateContent xmlns:mc="http://schemas.openxmlformats.org/markup-compatibility/2006">
              <mc:Choice xmlns:v="urn:schemas-microsoft-com:vml" Requires="v">
                <p:oleObj spid="_x0000_s3153" name="" r:id="rId14" imgW="600075" imgH="162560" progId="Flash.Movie">
                  <p:embed/>
                </p:oleObj>
              </mc:Choice>
              <mc:Fallback>
                <p:oleObj name="" r:id="rId14" imgW="600075" imgH="162560" progId="Flash.Movie">
                  <p:embed/>
                  <p:pic>
                    <p:nvPicPr>
                      <p:cNvPr id="0" name="图片 3152"/>
                      <p:cNvPicPr/>
                      <p:nvPr/>
                    </p:nvPicPr>
                    <p:blipFill>
                      <a:blip r:embed="rId12"/>
                      <a:stretch>
                        <a:fillRect/>
                      </a:stretch>
                    </p:blipFill>
                    <p:spPr>
                      <a:xfrm>
                        <a:off x="1771650" y="4676775"/>
                        <a:ext cx="600075" cy="161925"/>
                      </a:xfrm>
                      <a:prstGeom prst="rect">
                        <a:avLst/>
                      </a:prstGeom>
                      <a:noFill/>
                      <a:ln w="38100">
                        <a:noFill/>
                        <a:miter/>
                      </a:ln>
                    </p:spPr>
                  </p:pic>
                </p:oleObj>
              </mc:Fallback>
            </mc:AlternateContent>
          </a:graphicData>
        </a:graphic>
      </p:graphicFrame>
      <p:graphicFrame>
        <p:nvGraphicFramePr>
          <p:cNvPr id="208913" name="Object 9"/>
          <p:cNvGraphicFramePr/>
          <p:nvPr/>
        </p:nvGraphicFramePr>
        <p:xfrm>
          <a:off x="1720850" y="4529138"/>
          <a:ext cx="663575" cy="157162"/>
        </p:xfrm>
        <a:graphic>
          <a:graphicData uri="http://schemas.openxmlformats.org/presentationml/2006/ole">
            <mc:AlternateContent xmlns:mc="http://schemas.openxmlformats.org/markup-compatibility/2006">
              <mc:Choice xmlns:v="urn:schemas-microsoft-com:vml" Requires="v">
                <p:oleObj spid="_x0000_s3143" name="" r:id="rId15" imgW="663575" imgH="157480" progId="Flash.Movie">
                  <p:embed/>
                </p:oleObj>
              </mc:Choice>
              <mc:Fallback>
                <p:oleObj name="" r:id="rId15" imgW="663575" imgH="157480" progId="Flash.Movie">
                  <p:embed/>
                  <p:pic>
                    <p:nvPicPr>
                      <p:cNvPr id="0" name="图片 3142"/>
                      <p:cNvPicPr/>
                      <p:nvPr/>
                    </p:nvPicPr>
                    <p:blipFill>
                      <a:blip r:embed="rId16"/>
                      <a:stretch>
                        <a:fillRect/>
                      </a:stretch>
                    </p:blipFill>
                    <p:spPr>
                      <a:xfrm>
                        <a:off x="1720850" y="4529138"/>
                        <a:ext cx="663575" cy="157162"/>
                      </a:xfrm>
                      <a:prstGeom prst="rect">
                        <a:avLst/>
                      </a:prstGeom>
                      <a:noFill/>
                      <a:ln w="38100">
                        <a:noFill/>
                        <a:miter/>
                      </a:ln>
                    </p:spPr>
                  </p:pic>
                </p:oleObj>
              </mc:Fallback>
            </mc:AlternateContent>
          </a:graphicData>
        </a:graphic>
      </p:graphicFrame>
      <p:sp>
        <p:nvSpPr>
          <p:cNvPr id="208914" name="Text Box 18"/>
          <p:cNvSpPr txBox="1"/>
          <p:nvPr/>
        </p:nvSpPr>
        <p:spPr>
          <a:xfrm>
            <a:off x="4092575" y="3632835"/>
            <a:ext cx="4800600" cy="2213610"/>
          </a:xfrm>
          <a:prstGeom prst="rect">
            <a:avLst/>
          </a:prstGeom>
          <a:noFill/>
          <a:ln w="9525">
            <a:noFill/>
          </a:ln>
        </p:spPr>
        <p:txBody>
          <a:bodyPr>
            <a:spAutoFit/>
          </a:bodyPr>
          <a:p>
            <a:pPr eaLnBrk="0" hangingPunct="0">
              <a:lnSpc>
                <a:spcPct val="115000"/>
              </a:lnSpc>
            </a:pPr>
            <a:r>
              <a:rPr lang="zh-CN" altLang="en-US" sz="2400" b="1" dirty="0">
                <a:solidFill>
                  <a:srgbClr val="000000"/>
                </a:solidFill>
                <a:latin typeface="Times New Roman" panose="02020603050405020304" pitchFamily="18" charset="0"/>
              </a:rPr>
              <a:t>感生电子电荷，在漏源之间形成导电沟道。称为</a:t>
            </a:r>
            <a:r>
              <a:rPr lang="zh-CN" altLang="en-US" sz="2400" b="1" dirty="0">
                <a:solidFill>
                  <a:schemeClr val="accent2"/>
                </a:solidFill>
                <a:latin typeface="Times New Roman" panose="02020603050405020304" pitchFamily="18" charset="0"/>
              </a:rPr>
              <a:t>反型层</a:t>
            </a:r>
            <a:r>
              <a:rPr lang="zh-CN" altLang="en-US" sz="2400" b="1" dirty="0">
                <a:solidFill>
                  <a:srgbClr val="000000"/>
                </a:solidFill>
                <a:latin typeface="Times New Roman" panose="02020603050405020304" pitchFamily="18" charset="0"/>
              </a:rPr>
              <a:t>。</a:t>
            </a:r>
            <a:r>
              <a:rPr lang="en-US" altLang="zh-CN" sz="2400" b="1" i="1" err="1">
                <a:latin typeface="Book Antiqua" panose="02040602050305030304" pitchFamily="18" charset="0"/>
                <a:ea typeface="楷体_GB2312" pitchFamily="49" charset="-122"/>
                <a:sym typeface="+mn-ea"/>
              </a:rPr>
              <a:t>v</a:t>
            </a:r>
            <a:r>
              <a:rPr lang="en-US" altLang="zh-CN" sz="2400" b="1" baseline="-25000" err="1">
                <a:latin typeface="楷体_GB2312" pitchFamily="49" charset="-122"/>
                <a:ea typeface="楷体_GB2312" pitchFamily="49" charset="-122"/>
                <a:sym typeface="+mn-ea"/>
              </a:rPr>
              <a:t>GS</a:t>
            </a:r>
            <a:r>
              <a:rPr lang="zh-CN" altLang="en-US" sz="2400" b="1" dirty="0">
                <a:ea typeface="楷体_GB2312" pitchFamily="49" charset="-122"/>
                <a:sym typeface="+mn-ea"/>
              </a:rPr>
              <a:t>越大，导电沟道越厚</a:t>
            </a:r>
            <a:endParaRPr lang="zh-CN" altLang="en-US" sz="2400" b="1">
              <a:ea typeface="楷体_GB2312" pitchFamily="49" charset="-122"/>
            </a:endParaRPr>
          </a:p>
          <a:p>
            <a:pPr eaLnBrk="0" hangingPunct="0">
              <a:lnSpc>
                <a:spcPct val="115000"/>
              </a:lnSpc>
            </a:pPr>
            <a:endParaRPr lang="zh-CN" altLang="en-US" sz="2400" b="1" dirty="0">
              <a:solidFill>
                <a:srgbClr val="000000"/>
              </a:solidFill>
              <a:latin typeface="Times New Roman" panose="02020603050405020304" pitchFamily="18" charset="0"/>
            </a:endParaRPr>
          </a:p>
          <a:p>
            <a:pPr eaLnBrk="0" hangingPunct="0">
              <a:lnSpc>
                <a:spcPct val="115000"/>
              </a:lnSpc>
            </a:pPr>
            <a:endParaRPr lang="zh-CN" altLang="en-US" sz="2400" b="1" dirty="0">
              <a:solidFill>
                <a:srgbClr val="000000"/>
              </a:solidFill>
              <a:latin typeface="Times New Roman" panose="02020603050405020304" pitchFamily="18" charset="0"/>
            </a:endParaRPr>
          </a:p>
        </p:txBody>
      </p:sp>
      <p:graphicFrame>
        <p:nvGraphicFramePr>
          <p:cNvPr id="208915" name="Object 10"/>
          <p:cNvGraphicFramePr/>
          <p:nvPr/>
        </p:nvGraphicFramePr>
        <p:xfrm>
          <a:off x="1695450" y="4521200"/>
          <a:ext cx="771525" cy="176213"/>
        </p:xfrm>
        <a:graphic>
          <a:graphicData uri="http://schemas.openxmlformats.org/presentationml/2006/ole">
            <mc:AlternateContent xmlns:mc="http://schemas.openxmlformats.org/markup-compatibility/2006">
              <mc:Choice xmlns:v="urn:schemas-microsoft-com:vml" Requires="v">
                <p:oleObj spid="_x0000_s3157" name="" r:id="rId17" imgW="772160" imgH="177165" progId="Flash.Movie">
                  <p:embed/>
                </p:oleObj>
              </mc:Choice>
              <mc:Fallback>
                <p:oleObj name="" r:id="rId17" imgW="772160" imgH="177165" progId="Flash.Movie">
                  <p:embed/>
                  <p:pic>
                    <p:nvPicPr>
                      <p:cNvPr id="0" name="图片 3156"/>
                      <p:cNvPicPr/>
                      <p:nvPr/>
                    </p:nvPicPr>
                    <p:blipFill>
                      <a:blip r:embed="rId18"/>
                      <a:stretch>
                        <a:fillRect/>
                      </a:stretch>
                    </p:blipFill>
                    <p:spPr>
                      <a:xfrm>
                        <a:off x="1695450" y="4521200"/>
                        <a:ext cx="771525" cy="176213"/>
                      </a:xfrm>
                      <a:prstGeom prst="rect">
                        <a:avLst/>
                      </a:prstGeom>
                      <a:noFill/>
                      <a:ln w="38100">
                        <a:noFill/>
                        <a:miter/>
                      </a:ln>
                    </p:spPr>
                  </p:pic>
                </p:oleObj>
              </mc:Fallback>
            </mc:AlternateContent>
          </a:graphicData>
        </a:graphic>
      </p:graphicFrame>
      <p:graphicFrame>
        <p:nvGraphicFramePr>
          <p:cNvPr id="208916" name="Object 11"/>
          <p:cNvGraphicFramePr/>
          <p:nvPr/>
        </p:nvGraphicFramePr>
        <p:xfrm>
          <a:off x="1720850" y="4343400"/>
          <a:ext cx="663575" cy="157163"/>
        </p:xfrm>
        <a:graphic>
          <a:graphicData uri="http://schemas.openxmlformats.org/presentationml/2006/ole">
            <mc:AlternateContent xmlns:mc="http://schemas.openxmlformats.org/markup-compatibility/2006">
              <mc:Choice xmlns:v="urn:schemas-microsoft-com:vml" Requires="v">
                <p:oleObj spid="_x0000_s3144" name="" r:id="rId19" imgW="663575" imgH="157480" progId="Flash.Movie">
                  <p:embed/>
                </p:oleObj>
              </mc:Choice>
              <mc:Fallback>
                <p:oleObj name="" r:id="rId19" imgW="663575" imgH="157480" progId="Flash.Movie">
                  <p:embed/>
                  <p:pic>
                    <p:nvPicPr>
                      <p:cNvPr id="0" name="图片 3143"/>
                      <p:cNvPicPr/>
                      <p:nvPr/>
                    </p:nvPicPr>
                    <p:blipFill>
                      <a:blip r:embed="rId20"/>
                      <a:stretch>
                        <a:fillRect/>
                      </a:stretch>
                    </p:blipFill>
                    <p:spPr>
                      <a:xfrm>
                        <a:off x="1720850" y="4343400"/>
                        <a:ext cx="663575" cy="157163"/>
                      </a:xfrm>
                      <a:prstGeom prst="rect">
                        <a:avLst/>
                      </a:prstGeom>
                      <a:noFill/>
                      <a:ln w="38100">
                        <a:noFill/>
                        <a:miter/>
                      </a:ln>
                    </p:spPr>
                  </p:pic>
                </p:oleObj>
              </mc:Fallback>
            </mc:AlternateContent>
          </a:graphicData>
        </a:graphic>
      </p:graphicFrame>
      <p:sp>
        <p:nvSpPr>
          <p:cNvPr id="208917" name="Text Box 21"/>
          <p:cNvSpPr txBox="1"/>
          <p:nvPr/>
        </p:nvSpPr>
        <p:spPr>
          <a:xfrm>
            <a:off x="4119245" y="5144453"/>
            <a:ext cx="4572000" cy="939800"/>
          </a:xfrm>
          <a:prstGeom prst="rect">
            <a:avLst/>
          </a:prstGeom>
          <a:noFill/>
          <a:ln w="9525">
            <a:noFill/>
          </a:ln>
        </p:spPr>
        <p:txBody>
          <a:bodyPr>
            <a:spAutoFit/>
          </a:bodyPr>
          <a:p>
            <a:pPr eaLnBrk="0" hangingPunct="0">
              <a:lnSpc>
                <a:spcPct val="115000"/>
              </a:lnSpc>
            </a:pPr>
            <a:r>
              <a:rPr lang="zh-CN" altLang="en-US" sz="2400" b="1" dirty="0">
                <a:solidFill>
                  <a:srgbClr val="000000"/>
                </a:solidFill>
                <a:latin typeface="Times New Roman" panose="02020603050405020304" pitchFamily="18" charset="0"/>
              </a:rPr>
              <a:t>若加上</a:t>
            </a:r>
            <a:r>
              <a:rPr lang="en-US" altLang="zh-CN" sz="2400" b="1" i="1" dirty="0">
                <a:solidFill>
                  <a:srgbClr val="000000"/>
                </a:solidFill>
                <a:latin typeface="Times New Roman" panose="02020603050405020304" pitchFamily="18" charset="0"/>
              </a:rPr>
              <a:t>v</a:t>
            </a:r>
            <a:r>
              <a:rPr lang="en-US" altLang="zh-CN" sz="2400" b="1" baseline="-25000" dirty="0">
                <a:solidFill>
                  <a:srgbClr val="000000"/>
                </a:solidFill>
                <a:latin typeface="Times New Roman" panose="02020603050405020304" pitchFamily="18" charset="0"/>
              </a:rPr>
              <a:t>DS</a:t>
            </a:r>
            <a:r>
              <a:rPr lang="en-US" altLang="zh-CN" sz="2400" b="1" dirty="0">
                <a:solidFill>
                  <a:srgbClr val="000000"/>
                </a:solidFill>
                <a:latin typeface="Times New Roman" panose="02020603050405020304" pitchFamily="18" charset="0"/>
              </a:rPr>
              <a:t> </a:t>
            </a:r>
            <a:r>
              <a:rPr lang="zh-CN" altLang="en-US" sz="2400" b="1" dirty="0">
                <a:solidFill>
                  <a:srgbClr val="000000"/>
                </a:solidFill>
                <a:latin typeface="Times New Roman" panose="02020603050405020304" pitchFamily="18" charset="0"/>
              </a:rPr>
              <a:t>，就会有漏极电流 </a:t>
            </a:r>
            <a:r>
              <a:rPr lang="en-US" altLang="zh-CN" sz="2400" b="1" i="1" dirty="0">
                <a:solidFill>
                  <a:srgbClr val="000000"/>
                </a:solidFill>
                <a:latin typeface="Times New Roman" panose="02020603050405020304" pitchFamily="18" charset="0"/>
              </a:rPr>
              <a:t>i</a:t>
            </a:r>
            <a:r>
              <a:rPr lang="en-US" altLang="zh-CN" sz="2400" b="1" baseline="-25000" dirty="0">
                <a:solidFill>
                  <a:srgbClr val="000000"/>
                </a:solidFill>
                <a:latin typeface="Times New Roman" panose="02020603050405020304" pitchFamily="18" charset="0"/>
              </a:rPr>
              <a:t>D</a:t>
            </a:r>
            <a:r>
              <a:rPr lang="zh-CN" altLang="en-US" sz="2400" b="1" dirty="0">
                <a:solidFill>
                  <a:srgbClr val="000000"/>
                </a:solidFill>
                <a:latin typeface="Times New Roman" panose="02020603050405020304" pitchFamily="18" charset="0"/>
              </a:rPr>
              <a:t>产生。</a:t>
            </a:r>
            <a:endParaRPr lang="zh-CN" altLang="en-US" sz="2400" b="1" dirty="0">
              <a:solidFill>
                <a:srgbClr val="000000"/>
              </a:solidFill>
              <a:latin typeface="Times New Roman" panose="02020603050405020304" pitchFamily="18" charset="0"/>
            </a:endParaRPr>
          </a:p>
        </p:txBody>
      </p:sp>
      <p:sp>
        <p:nvSpPr>
          <p:cNvPr id="208918" name="AutoShape 22"/>
          <p:cNvSpPr/>
          <p:nvPr/>
        </p:nvSpPr>
        <p:spPr>
          <a:xfrm>
            <a:off x="2914650" y="3238500"/>
            <a:ext cx="990600" cy="381000"/>
          </a:xfrm>
          <a:prstGeom prst="wedgeRoundRectCallout">
            <a:avLst>
              <a:gd name="adj1" fmla="val -112662"/>
              <a:gd name="adj2" fmla="val 267083"/>
              <a:gd name="adj3" fmla="val 16667"/>
            </a:avLst>
          </a:prstGeom>
          <a:solidFill>
            <a:srgbClr val="FFCCCC"/>
          </a:solidFill>
          <a:ln w="9525" cap="flat" cmpd="sng">
            <a:solidFill>
              <a:schemeClr val="tx1"/>
            </a:solidFill>
            <a:prstDash val="solid"/>
            <a:miter/>
            <a:headEnd type="none" w="med" len="med"/>
            <a:tailEnd type="none" w="med" len="med"/>
          </a:ln>
        </p:spPr>
        <p:txBody>
          <a:bodyPr wrap="none" anchor="ctr"/>
          <a:p>
            <a:pPr algn="ctr"/>
            <a:r>
              <a:rPr lang="zh-CN" altLang="en-US" sz="2000" dirty="0">
                <a:latin typeface="Times New Roman" panose="02020603050405020304" pitchFamily="18" charset="0"/>
              </a:rPr>
              <a:t>反型层</a:t>
            </a:r>
            <a:endParaRPr lang="zh-CN" altLang="en-US" dirty="0">
              <a:latin typeface="Times New Roman" panose="02020603050405020304" pitchFamily="18" charset="0"/>
            </a:endParaRPr>
          </a:p>
        </p:txBody>
      </p:sp>
      <p:graphicFrame>
        <p:nvGraphicFramePr>
          <p:cNvPr id="208926" name="Object 12"/>
          <p:cNvGraphicFramePr/>
          <p:nvPr/>
        </p:nvGraphicFramePr>
        <p:xfrm>
          <a:off x="933450" y="2227263"/>
          <a:ext cx="485775" cy="401637"/>
        </p:xfrm>
        <a:graphic>
          <a:graphicData uri="http://schemas.openxmlformats.org/presentationml/2006/ole">
            <mc:AlternateContent xmlns:mc="http://schemas.openxmlformats.org/markup-compatibility/2006">
              <mc:Choice xmlns:v="urn:schemas-microsoft-com:vml" Requires="v">
                <p:oleObj spid="_x0000_s3145" name="" r:id="rId21" imgW="485775" imgH="402590" progId="Flash.Movie">
                  <p:embed/>
                </p:oleObj>
              </mc:Choice>
              <mc:Fallback>
                <p:oleObj name="" r:id="rId21" imgW="485775" imgH="402590" progId="Flash.Movie">
                  <p:embed/>
                  <p:pic>
                    <p:nvPicPr>
                      <p:cNvPr id="0" name="图片 3144"/>
                      <p:cNvPicPr/>
                      <p:nvPr/>
                    </p:nvPicPr>
                    <p:blipFill>
                      <a:blip r:embed="rId22"/>
                      <a:stretch>
                        <a:fillRect/>
                      </a:stretch>
                    </p:blipFill>
                    <p:spPr>
                      <a:xfrm>
                        <a:off x="933450" y="2227263"/>
                        <a:ext cx="485775" cy="401637"/>
                      </a:xfrm>
                      <a:prstGeom prst="rect">
                        <a:avLst/>
                      </a:prstGeom>
                      <a:solidFill>
                        <a:srgbClr val="CCFFCC"/>
                      </a:solidFill>
                      <a:ln w="38100">
                        <a:noFill/>
                        <a:miter/>
                      </a:ln>
                    </p:spPr>
                  </p:pic>
                </p:oleObj>
              </mc:Fallback>
            </mc:AlternateContent>
          </a:graphicData>
        </a:graphic>
      </p:graphicFrame>
      <p:graphicFrame>
        <p:nvGraphicFramePr>
          <p:cNvPr id="208927" name="Object 13"/>
          <p:cNvGraphicFramePr/>
          <p:nvPr/>
        </p:nvGraphicFramePr>
        <p:xfrm>
          <a:off x="1466692" y="2019142"/>
          <a:ext cx="862330" cy="411480"/>
        </p:xfrm>
        <a:graphic>
          <a:graphicData uri="http://schemas.openxmlformats.org/presentationml/2006/ole">
            <mc:AlternateContent xmlns:mc="http://schemas.openxmlformats.org/markup-compatibility/2006">
              <mc:Choice xmlns:v="urn:schemas-microsoft-com:vml" Requires="v">
                <p:oleObj spid="_x0000_s3147" name="" r:id="rId23" imgW="862330" imgH="412115" progId="Flash.Movie">
                  <p:embed/>
                </p:oleObj>
              </mc:Choice>
              <mc:Fallback>
                <p:oleObj name="" r:id="rId23" imgW="862330" imgH="412115" progId="Flash.Movie">
                  <p:embed/>
                  <p:pic>
                    <p:nvPicPr>
                      <p:cNvPr id="0" name="图片 3146"/>
                      <p:cNvPicPr/>
                      <p:nvPr/>
                    </p:nvPicPr>
                    <p:blipFill>
                      <a:blip r:embed="rId24"/>
                      <a:stretch>
                        <a:fillRect/>
                      </a:stretch>
                    </p:blipFill>
                    <p:spPr>
                      <a:xfrm>
                        <a:off x="1466692" y="2019142"/>
                        <a:ext cx="862330" cy="411480"/>
                      </a:xfrm>
                      <a:prstGeom prst="rect">
                        <a:avLst/>
                      </a:prstGeom>
                      <a:solidFill>
                        <a:srgbClr val="CCFFCC"/>
                      </a:solidFill>
                      <a:ln w="38100">
                        <a:noFill/>
                        <a:miter/>
                      </a:ln>
                    </p:spPr>
                  </p:pic>
                </p:oleObj>
              </mc:Fallback>
            </mc:AlternateContent>
          </a:graphicData>
        </a:graphic>
      </p:graphicFrame>
      <p:graphicFrame>
        <p:nvGraphicFramePr>
          <p:cNvPr id="208928" name="Object 14"/>
          <p:cNvGraphicFramePr/>
          <p:nvPr/>
        </p:nvGraphicFramePr>
        <p:xfrm>
          <a:off x="1916113" y="2332038"/>
          <a:ext cx="998537" cy="68262"/>
        </p:xfrm>
        <a:graphic>
          <a:graphicData uri="http://schemas.openxmlformats.org/presentationml/2006/ole">
            <mc:AlternateContent xmlns:mc="http://schemas.openxmlformats.org/markup-compatibility/2006">
              <mc:Choice xmlns:v="urn:schemas-microsoft-com:vml" Requires="v">
                <p:oleObj spid="_x0000_s3148" name="" r:id="rId25" imgW="998220" imgH="68580" progId="Flash.Movie">
                  <p:embed/>
                </p:oleObj>
              </mc:Choice>
              <mc:Fallback>
                <p:oleObj name="" r:id="rId25" imgW="998220" imgH="68580" progId="Flash.Movie">
                  <p:embed/>
                  <p:pic>
                    <p:nvPicPr>
                      <p:cNvPr id="0" name="图片 3147"/>
                      <p:cNvPicPr/>
                      <p:nvPr/>
                    </p:nvPicPr>
                    <p:blipFill>
                      <a:blip r:embed="rId26"/>
                      <a:stretch>
                        <a:fillRect/>
                      </a:stretch>
                    </p:blipFill>
                    <p:spPr>
                      <a:xfrm>
                        <a:off x="1916113" y="2332038"/>
                        <a:ext cx="998537" cy="68262"/>
                      </a:xfrm>
                      <a:prstGeom prst="rect">
                        <a:avLst/>
                      </a:prstGeom>
                      <a:noFill/>
                      <a:ln w="38100">
                        <a:noFill/>
                        <a:miter/>
                      </a:ln>
                    </p:spPr>
                  </p:pic>
                </p:oleObj>
              </mc:Fallback>
            </mc:AlternateContent>
          </a:graphicData>
        </a:graphic>
      </p:graphicFrame>
      <p:graphicFrame>
        <p:nvGraphicFramePr>
          <p:cNvPr id="208929" name="Object 15"/>
          <p:cNvGraphicFramePr/>
          <p:nvPr/>
        </p:nvGraphicFramePr>
        <p:xfrm>
          <a:off x="2762250" y="2332038"/>
          <a:ext cx="198438" cy="898525"/>
        </p:xfrm>
        <a:graphic>
          <a:graphicData uri="http://schemas.openxmlformats.org/presentationml/2006/ole">
            <mc:AlternateContent xmlns:mc="http://schemas.openxmlformats.org/markup-compatibility/2006">
              <mc:Choice xmlns:v="urn:schemas-microsoft-com:vml" Requires="v">
                <p:oleObj spid="_x0000_s3159" name="" r:id="rId27" imgW="199390" imgH="899795" progId="Flash.Movie">
                  <p:embed/>
                </p:oleObj>
              </mc:Choice>
              <mc:Fallback>
                <p:oleObj name="" r:id="rId27" imgW="199390" imgH="899795" progId="Flash.Movie">
                  <p:embed/>
                  <p:pic>
                    <p:nvPicPr>
                      <p:cNvPr id="0" name="图片 3158"/>
                      <p:cNvPicPr/>
                      <p:nvPr/>
                    </p:nvPicPr>
                    <p:blipFill>
                      <a:blip r:embed="rId28"/>
                      <a:stretch>
                        <a:fillRect/>
                      </a:stretch>
                    </p:blipFill>
                    <p:spPr>
                      <a:xfrm>
                        <a:off x="2762250" y="2332038"/>
                        <a:ext cx="198438" cy="898525"/>
                      </a:xfrm>
                      <a:prstGeom prst="rect">
                        <a:avLst/>
                      </a:prstGeom>
                      <a:noFill/>
                      <a:ln w="38100">
                        <a:noFill/>
                        <a:miter/>
                      </a:ln>
                    </p:spPr>
                  </p:pic>
                </p:oleObj>
              </mc:Fallback>
            </mc:AlternateContent>
          </a:graphicData>
        </a:graphic>
      </p:graphicFrame>
      <p:graphicFrame>
        <p:nvGraphicFramePr>
          <p:cNvPr id="208930" name="Object 16"/>
          <p:cNvGraphicFramePr/>
          <p:nvPr/>
        </p:nvGraphicFramePr>
        <p:xfrm>
          <a:off x="2686050" y="3781425"/>
          <a:ext cx="198438" cy="676275"/>
        </p:xfrm>
        <a:graphic>
          <a:graphicData uri="http://schemas.openxmlformats.org/presentationml/2006/ole">
            <mc:AlternateContent xmlns:mc="http://schemas.openxmlformats.org/markup-compatibility/2006">
              <mc:Choice xmlns:v="urn:schemas-microsoft-com:vml" Requires="v">
                <p:oleObj spid="_x0000_s3158" name="" r:id="rId29" imgW="199390" imgH="676275" progId="Flash.Movie">
                  <p:embed/>
                </p:oleObj>
              </mc:Choice>
              <mc:Fallback>
                <p:oleObj name="" r:id="rId29" imgW="199390" imgH="676275" progId="Flash.Movie">
                  <p:embed/>
                  <p:pic>
                    <p:nvPicPr>
                      <p:cNvPr id="0" name="图片 3157"/>
                      <p:cNvPicPr/>
                      <p:nvPr/>
                    </p:nvPicPr>
                    <p:blipFill>
                      <a:blip r:embed="rId30"/>
                      <a:stretch>
                        <a:fillRect/>
                      </a:stretch>
                    </p:blipFill>
                    <p:spPr>
                      <a:xfrm>
                        <a:off x="2686050" y="3781425"/>
                        <a:ext cx="198438" cy="676275"/>
                      </a:xfrm>
                      <a:prstGeom prst="rect">
                        <a:avLst/>
                      </a:prstGeom>
                      <a:noFill/>
                      <a:ln w="38100">
                        <a:noFill/>
                        <a:miter/>
                      </a:ln>
                    </p:spPr>
                  </p:pic>
                </p:oleObj>
              </mc:Fallback>
            </mc:AlternateContent>
          </a:graphicData>
        </a:graphic>
      </p:graphicFrame>
      <p:graphicFrame>
        <p:nvGraphicFramePr>
          <p:cNvPr id="208931" name="Object 17"/>
          <p:cNvGraphicFramePr/>
          <p:nvPr/>
        </p:nvGraphicFramePr>
        <p:xfrm>
          <a:off x="1695450" y="4335463"/>
          <a:ext cx="639763" cy="198437"/>
        </p:xfrm>
        <a:graphic>
          <a:graphicData uri="http://schemas.openxmlformats.org/presentationml/2006/ole">
            <mc:AlternateContent xmlns:mc="http://schemas.openxmlformats.org/markup-compatibility/2006">
              <mc:Choice xmlns:v="urn:schemas-microsoft-com:vml" Requires="v">
                <p:oleObj spid="_x0000_s3149" name="" r:id="rId31" imgW="640715" imgH="199390" progId="Flash.Movie">
                  <p:embed/>
                </p:oleObj>
              </mc:Choice>
              <mc:Fallback>
                <p:oleObj name="" r:id="rId31" imgW="640715" imgH="199390" progId="Flash.Movie">
                  <p:embed/>
                  <p:pic>
                    <p:nvPicPr>
                      <p:cNvPr id="0" name="图片 3148"/>
                      <p:cNvPicPr/>
                      <p:nvPr/>
                    </p:nvPicPr>
                    <p:blipFill>
                      <a:blip r:embed="rId32"/>
                      <a:stretch>
                        <a:fillRect/>
                      </a:stretch>
                    </p:blipFill>
                    <p:spPr>
                      <a:xfrm>
                        <a:off x="1695450" y="4335463"/>
                        <a:ext cx="639763" cy="198437"/>
                      </a:xfrm>
                      <a:prstGeom prst="rect">
                        <a:avLst/>
                      </a:prstGeom>
                      <a:noFill/>
                      <a:ln w="38100">
                        <a:noFill/>
                        <a:miter/>
                      </a:ln>
                    </p:spPr>
                  </p:pic>
                </p:oleObj>
              </mc:Fallback>
            </mc:AlternateContent>
          </a:graphicData>
        </a:graphic>
      </p:graphicFrame>
      <p:graphicFrame>
        <p:nvGraphicFramePr>
          <p:cNvPr id="208932" name="Object 18"/>
          <p:cNvGraphicFramePr/>
          <p:nvPr/>
        </p:nvGraphicFramePr>
        <p:xfrm>
          <a:off x="1238250" y="3695700"/>
          <a:ext cx="198438" cy="676275"/>
        </p:xfrm>
        <a:graphic>
          <a:graphicData uri="http://schemas.openxmlformats.org/presentationml/2006/ole">
            <mc:AlternateContent xmlns:mc="http://schemas.openxmlformats.org/markup-compatibility/2006">
              <mc:Choice xmlns:v="urn:schemas-microsoft-com:vml" Requires="v">
                <p:oleObj spid="_x0000_s3203" name="" r:id="rId33" imgW="199390" imgH="676275" progId="Flash.Movie">
                  <p:embed/>
                </p:oleObj>
              </mc:Choice>
              <mc:Fallback>
                <p:oleObj name="" r:id="rId33" imgW="199390" imgH="676275" progId="Flash.Movie">
                  <p:embed/>
                  <p:pic>
                    <p:nvPicPr>
                      <p:cNvPr id="0" name="图片 3202"/>
                      <p:cNvPicPr/>
                      <p:nvPr/>
                    </p:nvPicPr>
                    <p:blipFill>
                      <a:blip r:embed="rId34"/>
                      <a:stretch>
                        <a:fillRect/>
                      </a:stretch>
                    </p:blipFill>
                    <p:spPr>
                      <a:xfrm>
                        <a:off x="1238250" y="3695700"/>
                        <a:ext cx="198438" cy="676275"/>
                      </a:xfrm>
                      <a:prstGeom prst="rect">
                        <a:avLst/>
                      </a:prstGeom>
                      <a:noFill/>
                      <a:ln w="38100">
                        <a:noFill/>
                        <a:miter/>
                      </a:ln>
                    </p:spPr>
                  </p:pic>
                </p:oleObj>
              </mc:Fallback>
            </mc:AlternateContent>
          </a:graphicData>
        </a:graphic>
      </p:graphicFrame>
      <p:graphicFrame>
        <p:nvGraphicFramePr>
          <p:cNvPr id="208933" name="Object 19"/>
          <p:cNvGraphicFramePr/>
          <p:nvPr/>
        </p:nvGraphicFramePr>
        <p:xfrm>
          <a:off x="476250" y="3238500"/>
          <a:ext cx="639763" cy="198438"/>
        </p:xfrm>
        <a:graphic>
          <a:graphicData uri="http://schemas.openxmlformats.org/presentationml/2006/ole">
            <mc:AlternateContent xmlns:mc="http://schemas.openxmlformats.org/markup-compatibility/2006">
              <mc:Choice xmlns:v="urn:schemas-microsoft-com:vml" Requires="v">
                <p:oleObj spid="_x0000_s3202" name="" r:id="rId35" imgW="640715" imgH="199390" progId="Flash.Movie">
                  <p:embed/>
                </p:oleObj>
              </mc:Choice>
              <mc:Fallback>
                <p:oleObj name="" r:id="rId35" imgW="640715" imgH="199390" progId="Flash.Movie">
                  <p:embed/>
                  <p:pic>
                    <p:nvPicPr>
                      <p:cNvPr id="0" name="图片 3201"/>
                      <p:cNvPicPr/>
                      <p:nvPr/>
                    </p:nvPicPr>
                    <p:blipFill>
                      <a:blip r:embed="rId32"/>
                      <a:stretch>
                        <a:fillRect/>
                      </a:stretch>
                    </p:blipFill>
                    <p:spPr>
                      <a:xfrm>
                        <a:off x="476250" y="3238500"/>
                        <a:ext cx="639763" cy="198438"/>
                      </a:xfrm>
                      <a:prstGeom prst="rect">
                        <a:avLst/>
                      </a:prstGeom>
                      <a:noFill/>
                      <a:ln w="38100">
                        <a:noFill/>
                        <a:miter/>
                      </a:ln>
                    </p:spPr>
                  </p:pic>
                </p:oleObj>
              </mc:Fallback>
            </mc:AlternateContent>
          </a:graphicData>
        </a:graphic>
      </p:graphicFrame>
      <p:graphicFrame>
        <p:nvGraphicFramePr>
          <p:cNvPr id="208934" name="Object 20"/>
          <p:cNvGraphicFramePr/>
          <p:nvPr/>
        </p:nvGraphicFramePr>
        <p:xfrm>
          <a:off x="400050" y="2552700"/>
          <a:ext cx="198438" cy="676275"/>
        </p:xfrm>
        <a:graphic>
          <a:graphicData uri="http://schemas.openxmlformats.org/presentationml/2006/ole">
            <mc:AlternateContent xmlns:mc="http://schemas.openxmlformats.org/markup-compatibility/2006">
              <mc:Choice xmlns:v="urn:schemas-microsoft-com:vml" Requires="v">
                <p:oleObj spid="_x0000_s3194" name="" r:id="rId36" imgW="199390" imgH="676275" progId="Flash.Movie">
                  <p:embed/>
                </p:oleObj>
              </mc:Choice>
              <mc:Fallback>
                <p:oleObj name="" r:id="rId36" imgW="199390" imgH="676275" progId="Flash.Movie">
                  <p:embed/>
                  <p:pic>
                    <p:nvPicPr>
                      <p:cNvPr id="0" name="图片 3193"/>
                      <p:cNvPicPr/>
                      <p:nvPr/>
                    </p:nvPicPr>
                    <p:blipFill>
                      <a:blip r:embed="rId34"/>
                      <a:stretch>
                        <a:fillRect/>
                      </a:stretch>
                    </p:blipFill>
                    <p:spPr>
                      <a:xfrm>
                        <a:off x="400050" y="2552700"/>
                        <a:ext cx="198438" cy="676275"/>
                      </a:xfrm>
                      <a:prstGeom prst="rect">
                        <a:avLst/>
                      </a:prstGeom>
                      <a:noFill/>
                      <a:ln w="38100">
                        <a:noFill/>
                        <a:miter/>
                      </a:ln>
                    </p:spPr>
                  </p:pic>
                </p:oleObj>
              </mc:Fallback>
            </mc:AlternateContent>
          </a:graphicData>
        </a:graphic>
      </p:graphicFrame>
      <p:graphicFrame>
        <p:nvGraphicFramePr>
          <p:cNvPr id="208935" name="Object 21"/>
          <p:cNvGraphicFramePr/>
          <p:nvPr/>
        </p:nvGraphicFramePr>
        <p:xfrm>
          <a:off x="400050" y="2247900"/>
          <a:ext cx="639763" cy="198438"/>
        </p:xfrm>
        <a:graphic>
          <a:graphicData uri="http://schemas.openxmlformats.org/presentationml/2006/ole">
            <mc:AlternateContent xmlns:mc="http://schemas.openxmlformats.org/markup-compatibility/2006">
              <mc:Choice xmlns:v="urn:schemas-microsoft-com:vml" Requires="v">
                <p:oleObj spid="_x0000_s3205" name="" r:id="rId37" imgW="640715" imgH="199390" progId="Flash.Movie">
                  <p:embed/>
                </p:oleObj>
              </mc:Choice>
              <mc:Fallback>
                <p:oleObj name="" r:id="rId37" imgW="640715" imgH="199390" progId="Flash.Movie">
                  <p:embed/>
                  <p:pic>
                    <p:nvPicPr>
                      <p:cNvPr id="0" name="图片 3204"/>
                      <p:cNvPicPr/>
                      <p:nvPr/>
                    </p:nvPicPr>
                    <p:blipFill>
                      <a:blip r:embed="rId38"/>
                      <a:stretch>
                        <a:fillRect/>
                      </a:stretch>
                    </p:blipFill>
                    <p:spPr>
                      <a:xfrm>
                        <a:off x="400050" y="2247900"/>
                        <a:ext cx="639763" cy="198438"/>
                      </a:xfrm>
                      <a:prstGeom prst="rect">
                        <a:avLst/>
                      </a:prstGeom>
                      <a:noFill/>
                      <a:ln w="38100">
                        <a:noFill/>
                        <a:miter/>
                      </a:ln>
                    </p:spPr>
                  </p:pic>
                </p:oleObj>
              </mc:Fallback>
            </mc:AlternateContent>
          </a:graphicData>
        </a:graphic>
      </p:graphicFrame>
      <p:graphicFrame>
        <p:nvGraphicFramePr>
          <p:cNvPr id="208938" name="Object 22"/>
          <p:cNvGraphicFramePr/>
          <p:nvPr/>
        </p:nvGraphicFramePr>
        <p:xfrm>
          <a:off x="1733550" y="4681538"/>
          <a:ext cx="663575" cy="157162"/>
        </p:xfrm>
        <a:graphic>
          <a:graphicData uri="http://schemas.openxmlformats.org/presentationml/2006/ole">
            <mc:AlternateContent xmlns:mc="http://schemas.openxmlformats.org/markup-compatibility/2006">
              <mc:Choice xmlns:v="urn:schemas-microsoft-com:vml" Requires="v">
                <p:oleObj spid="_x0000_s3206" name="" r:id="rId39" imgW="663575" imgH="157480" progId="Flash.Movie">
                  <p:embed/>
                </p:oleObj>
              </mc:Choice>
              <mc:Fallback>
                <p:oleObj name="" r:id="rId39" imgW="663575" imgH="157480" progId="Flash.Movie">
                  <p:embed/>
                  <p:pic>
                    <p:nvPicPr>
                      <p:cNvPr id="0" name="图片 3205"/>
                      <p:cNvPicPr/>
                      <p:nvPr/>
                    </p:nvPicPr>
                    <p:blipFill>
                      <a:blip r:embed="rId20"/>
                      <a:stretch>
                        <a:fillRect/>
                      </a:stretch>
                    </p:blipFill>
                    <p:spPr>
                      <a:xfrm>
                        <a:off x="1733550" y="4681538"/>
                        <a:ext cx="663575" cy="157162"/>
                      </a:xfrm>
                      <a:prstGeom prst="rect">
                        <a:avLst/>
                      </a:prstGeom>
                      <a:noFill/>
                      <a:ln w="38100">
                        <a:noFill/>
                        <a:miter/>
                      </a:ln>
                    </p:spPr>
                  </p:pic>
                </p:oleObj>
              </mc:Fallback>
            </mc:AlternateContent>
          </a:graphicData>
        </a:graphic>
      </p:graphicFrame>
      <p:sp>
        <p:nvSpPr>
          <p:cNvPr id="95532" name="Text Box 300"/>
          <p:cNvSpPr txBox="1"/>
          <p:nvPr/>
        </p:nvSpPr>
        <p:spPr>
          <a:xfrm>
            <a:off x="468313" y="1065213"/>
            <a:ext cx="5296535" cy="607695"/>
          </a:xfrm>
          <a:prstGeom prst="rect">
            <a:avLst/>
          </a:prstGeom>
          <a:noFill/>
          <a:ln w="9525">
            <a:noFill/>
          </a:ln>
        </p:spPr>
        <p:txBody>
          <a:bodyPr wrap="none" anchor="t" anchorCtr="0">
            <a:spAutoFit/>
          </a:bodyPr>
          <a:p>
            <a:pPr eaLnBrk="0" hangingPunct="0">
              <a:lnSpc>
                <a:spcPct val="120000"/>
              </a:lnSpc>
            </a:pPr>
            <a:r>
              <a:rPr lang="en-US" altLang="zh-CN" sz="2800" b="1" dirty="0">
                <a:solidFill>
                  <a:srgbClr val="3333CC"/>
                </a:solidFill>
                <a:latin typeface="Times New Roman" panose="02020603050405020304" pitchFamily="18" charset="0"/>
                <a:ea typeface="宋体" panose="02010600030101010101" pitchFamily="2" charset="-122"/>
              </a:rPr>
              <a:t>①</a:t>
            </a:r>
            <a:r>
              <a:rPr lang="zh-CN" altLang="en-US" sz="2800" b="1" dirty="0">
                <a:solidFill>
                  <a:srgbClr val="3333CC"/>
                </a:solidFill>
                <a:latin typeface="Times New Roman" panose="02020603050405020304" pitchFamily="18" charset="0"/>
                <a:ea typeface="宋体" panose="02010600030101010101" pitchFamily="2" charset="-122"/>
              </a:rPr>
              <a:t>栅源电压</a:t>
            </a:r>
            <a:r>
              <a:rPr lang="en-US" altLang="zh-CN" sz="2800" b="1" i="1" dirty="0">
                <a:solidFill>
                  <a:srgbClr val="3333CC"/>
                </a:solidFill>
                <a:latin typeface="Times New Roman" panose="02020603050405020304" pitchFamily="18" charset="0"/>
                <a:ea typeface="宋体" panose="02010600030101010101" pitchFamily="2" charset="-122"/>
              </a:rPr>
              <a:t>v</a:t>
            </a:r>
            <a:r>
              <a:rPr lang="en-US" altLang="zh-CN" sz="2800" b="1" baseline="-25000" dirty="0">
                <a:solidFill>
                  <a:srgbClr val="3333CC"/>
                </a:solidFill>
                <a:latin typeface="Times New Roman" panose="02020603050405020304" pitchFamily="18" charset="0"/>
                <a:ea typeface="宋体" panose="02010600030101010101" pitchFamily="2" charset="-122"/>
              </a:rPr>
              <a:t>GS</a:t>
            </a:r>
            <a:r>
              <a:rPr lang="zh-CN" altLang="en-US" sz="2800" b="1" dirty="0">
                <a:solidFill>
                  <a:srgbClr val="3333CC"/>
                </a:solidFill>
                <a:latin typeface="Times New Roman" panose="02020603050405020304" pitchFamily="18" charset="0"/>
                <a:ea typeface="宋体" panose="02010600030101010101" pitchFamily="2" charset="-122"/>
              </a:rPr>
              <a:t>对沟道的</a:t>
            </a:r>
            <a:r>
              <a:rPr lang="zh-CN" altLang="en-US" sz="2800" b="1" dirty="0">
                <a:solidFill>
                  <a:srgbClr val="3333CC"/>
                </a:solidFill>
                <a:latin typeface="Times New Roman" panose="02020603050405020304" pitchFamily="18" charset="0"/>
                <a:ea typeface="宋体" panose="02010600030101010101" pitchFamily="2" charset="-122"/>
              </a:rPr>
              <a:t>控制作用</a:t>
            </a:r>
            <a:endParaRPr lang="zh-CN" altLang="en-US" sz="2800" dirty="0">
              <a:latin typeface="Times New Roman" panose="02020603050405020304" pitchFamily="18" charset="0"/>
              <a:ea typeface="宋体" panose="02010600030101010101" pitchFamily="2" charset="-122"/>
            </a:endParaRPr>
          </a:p>
        </p:txBody>
      </p:sp>
      <p:sp>
        <p:nvSpPr>
          <p:cNvPr id="83969" name="Text Box 2"/>
          <p:cNvSpPr txBox="1"/>
          <p:nvPr/>
        </p:nvSpPr>
        <p:spPr>
          <a:xfrm>
            <a:off x="353060" y="248920"/>
            <a:ext cx="8176895" cy="583565"/>
          </a:xfrm>
          <a:prstGeom prst="rect">
            <a:avLst/>
          </a:prstGeom>
          <a:noFill/>
          <a:ln w="12700">
            <a:noFill/>
          </a:ln>
        </p:spPr>
        <p:txBody>
          <a:bodyPr wrap="square" anchor="t" anchorCtr="0">
            <a:spAutoFit/>
          </a:bodyPr>
          <a:p>
            <a:pPr eaLnBrk="0" hangingPunct="0"/>
            <a:r>
              <a:rPr lang="en-US" altLang="zh-CN" sz="3200" b="1" dirty="0">
                <a:solidFill>
                  <a:srgbClr val="FF0000"/>
                </a:solidFill>
                <a:latin typeface="黑体" panose="02010609060101010101" pitchFamily="2" charset="-122"/>
                <a:ea typeface="黑体" panose="02010609060101010101" pitchFamily="2" charset="-122"/>
              </a:rPr>
              <a:t>1.4.1 </a:t>
            </a:r>
            <a:r>
              <a:rPr lang="zh-CN" altLang="en-US" sz="3200" b="1" dirty="0">
                <a:solidFill>
                  <a:srgbClr val="FF0000"/>
                </a:solidFill>
                <a:latin typeface="黑体" panose="02010609060101010101" pitchFamily="2" charset="-122"/>
                <a:ea typeface="黑体" panose="02010609060101010101" pitchFamily="2" charset="-122"/>
              </a:rPr>
              <a:t>场效应管的工作原理</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83970" name="Line 19"/>
          <p:cNvSpPr/>
          <p:nvPr/>
        </p:nvSpPr>
        <p:spPr>
          <a:xfrm>
            <a:off x="-3175" y="896938"/>
            <a:ext cx="9144000" cy="0"/>
          </a:xfrm>
          <a:prstGeom prst="line">
            <a:avLst/>
          </a:prstGeom>
          <a:ln w="28575" cap="flat" cmpd="sng">
            <a:solidFill>
              <a:schemeClr val="accent2"/>
            </a:solidFill>
            <a:prstDash val="solid"/>
            <a:round/>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8908"/>
                                        </p:tgtEl>
                                        <p:attrNameLst>
                                          <p:attrName>style.visibility</p:attrName>
                                        </p:attrNameLst>
                                      </p:cBhvr>
                                      <p:to>
                                        <p:strVal val="visible"/>
                                      </p:to>
                                    </p:set>
                                    <p:animEffect transition="in" filter="wipe(up)">
                                      <p:cBhvr>
                                        <p:cTn id="7" dur="500"/>
                                        <p:tgtEl>
                                          <p:spTgt spid="2089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8904"/>
                                        </p:tgtEl>
                                        <p:attrNameLst>
                                          <p:attrName>style.visibility</p:attrName>
                                        </p:attrNameLst>
                                      </p:cBhvr>
                                      <p:to>
                                        <p:strVal val="visible"/>
                                      </p:to>
                                    </p:set>
                                    <p:animEffect transition="in" filter="wipe(left)">
                                      <p:cBhvr>
                                        <p:cTn id="12" dur="500"/>
                                        <p:tgtEl>
                                          <p:spTgt spid="20890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8905"/>
                                        </p:tgtEl>
                                        <p:attrNameLst>
                                          <p:attrName>style.visibility</p:attrName>
                                        </p:attrNameLst>
                                      </p:cBhvr>
                                      <p:to>
                                        <p:strVal val="visible"/>
                                      </p:to>
                                    </p:set>
                                    <p:animEffect transition="in" filter="wipe(up)">
                                      <p:cBhvr>
                                        <p:cTn id="16" dur="500"/>
                                        <p:tgtEl>
                                          <p:spTgt spid="20890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8909"/>
                                        </p:tgtEl>
                                        <p:attrNameLst>
                                          <p:attrName>style.visibility</p:attrName>
                                        </p:attrNameLst>
                                      </p:cBhvr>
                                      <p:to>
                                        <p:strVal val="visible"/>
                                      </p:to>
                                    </p:set>
                                    <p:animEffect transition="in" filter="wipe(up)">
                                      <p:cBhvr>
                                        <p:cTn id="21" dur="500"/>
                                        <p:tgtEl>
                                          <p:spTgt spid="20890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08906"/>
                                        </p:tgtEl>
                                        <p:attrNameLst>
                                          <p:attrName>style.visibility</p:attrName>
                                        </p:attrNameLst>
                                      </p:cBhvr>
                                      <p:to>
                                        <p:strVal val="visible"/>
                                      </p:to>
                                    </p:set>
                                    <p:animEffect transition="in" filter="wipe(up)">
                                      <p:cBhvr>
                                        <p:cTn id="26" dur="500"/>
                                        <p:tgtEl>
                                          <p:spTgt spid="20890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08907"/>
                                        </p:tgtEl>
                                        <p:attrNameLst>
                                          <p:attrName>style.visibility</p:attrName>
                                        </p:attrNameLst>
                                      </p:cBhvr>
                                      <p:to>
                                        <p:strVal val="visible"/>
                                      </p:to>
                                    </p:set>
                                    <p:animEffect transition="in" filter="wipe(up)">
                                      <p:cBhvr>
                                        <p:cTn id="31" dur="500"/>
                                        <p:tgtEl>
                                          <p:spTgt spid="20890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08910"/>
                                        </p:tgtEl>
                                        <p:attrNameLst>
                                          <p:attrName>style.visibility</p:attrName>
                                        </p:attrNameLst>
                                      </p:cBhvr>
                                      <p:to>
                                        <p:strVal val="visible"/>
                                      </p:to>
                                    </p:set>
                                    <p:animEffect transition="in" filter="wipe(up)">
                                      <p:cBhvr>
                                        <p:cTn id="36" dur="500"/>
                                        <p:tgtEl>
                                          <p:spTgt spid="208910"/>
                                        </p:tgtEl>
                                      </p:cBhvr>
                                    </p:animEffect>
                                  </p:childTnLst>
                                  <p:subTnLst>
                                    <p:set>
                                      <p:cBhvr override="childStyle">
                                        <p:cTn dur="1" fill="hold" display="0" masterRel="nextClick" afterEffect="1"/>
                                        <p:tgtEl>
                                          <p:spTgt spid="20891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08911"/>
                                        </p:tgtEl>
                                        <p:attrNameLst>
                                          <p:attrName>style.visibility</p:attrName>
                                        </p:attrNameLst>
                                      </p:cBhvr>
                                      <p:to>
                                        <p:strVal val="visible"/>
                                      </p:to>
                                    </p:set>
                                    <p:animEffect transition="in" filter="wipe(up)">
                                      <p:cBhvr>
                                        <p:cTn id="41" dur="500"/>
                                        <p:tgtEl>
                                          <p:spTgt spid="208911"/>
                                        </p:tgtEl>
                                      </p:cBhvr>
                                    </p:animEffect>
                                  </p:childTnLst>
                                  <p:subTnLst>
                                    <p:set>
                                      <p:cBhvr override="childStyle">
                                        <p:cTn dur="1" fill="hold" display="0" masterRel="nextClick" afterEffect="1"/>
                                        <p:tgtEl>
                                          <p:spTgt spid="208911"/>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08912"/>
                                        </p:tgtEl>
                                        <p:attrNameLst>
                                          <p:attrName>style.visibility</p:attrName>
                                        </p:attrNameLst>
                                      </p:cBhvr>
                                      <p:to>
                                        <p:strVal val="visible"/>
                                      </p:to>
                                    </p:set>
                                    <p:animEffect transition="in" filter="wipe(up)">
                                      <p:cBhvr>
                                        <p:cTn id="46" dur="500"/>
                                        <p:tgtEl>
                                          <p:spTgt spid="2089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08913"/>
                                        </p:tgtEl>
                                        <p:attrNameLst>
                                          <p:attrName>style.visibility</p:attrName>
                                        </p:attrNameLst>
                                      </p:cBhvr>
                                      <p:to>
                                        <p:strVal val="visible"/>
                                      </p:to>
                                    </p:set>
                                    <p:animEffect transition="in" filter="wipe(up)">
                                      <p:cBhvr>
                                        <p:cTn id="51" dur="500"/>
                                        <p:tgtEl>
                                          <p:spTgt spid="2089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08915"/>
                                        </p:tgtEl>
                                        <p:attrNameLst>
                                          <p:attrName>style.visibility</p:attrName>
                                        </p:attrNameLst>
                                      </p:cBhvr>
                                      <p:to>
                                        <p:strVal val="visible"/>
                                      </p:to>
                                    </p:set>
                                    <p:animEffect transition="in" filter="wipe(up)">
                                      <p:cBhvr>
                                        <p:cTn id="56" dur="500"/>
                                        <p:tgtEl>
                                          <p:spTgt spid="2089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08914"/>
                                        </p:tgtEl>
                                        <p:attrNameLst>
                                          <p:attrName>style.visibility</p:attrName>
                                        </p:attrNameLst>
                                      </p:cBhvr>
                                      <p:to>
                                        <p:strVal val="visible"/>
                                      </p:to>
                                    </p:set>
                                    <p:animEffect transition="in" filter="wipe(up)">
                                      <p:cBhvr>
                                        <p:cTn id="61" dur="500"/>
                                        <p:tgtEl>
                                          <p:spTgt spid="208914"/>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4" fill="hold" nodeType="clickEffect">
                                  <p:stCondLst>
                                    <p:cond delay="0"/>
                                  </p:stCondLst>
                                  <p:childTnLst>
                                    <p:set>
                                      <p:cBhvr>
                                        <p:cTn id="65" dur="1" fill="hold">
                                          <p:stCondLst>
                                            <p:cond delay="0"/>
                                          </p:stCondLst>
                                        </p:cTn>
                                        <p:tgtEl>
                                          <p:spTgt spid="208938"/>
                                        </p:tgtEl>
                                        <p:attrNameLst>
                                          <p:attrName>style.visibility</p:attrName>
                                        </p:attrNameLst>
                                      </p:cBhvr>
                                      <p:to>
                                        <p:strVal val="visible"/>
                                      </p:to>
                                    </p:set>
                                    <p:anim calcmode="lin" valueType="num">
                                      <p:cBhvr>
                                        <p:cTn id="66" dur="500" fill="hold"/>
                                        <p:tgtEl>
                                          <p:spTgt spid="208938"/>
                                        </p:tgtEl>
                                        <p:attrNameLst>
                                          <p:attrName>ppt_x</p:attrName>
                                        </p:attrNameLst>
                                      </p:cBhvr>
                                      <p:tavLst>
                                        <p:tav tm="0">
                                          <p:val>
                                            <p:strVal val="#ppt_x"/>
                                          </p:val>
                                        </p:tav>
                                        <p:tav tm="100000">
                                          <p:val>
                                            <p:strVal val="#ppt_x"/>
                                          </p:val>
                                        </p:tav>
                                      </p:tavLst>
                                    </p:anim>
                                    <p:anim calcmode="lin" valueType="num">
                                      <p:cBhvr>
                                        <p:cTn id="67" dur="500" fill="hold"/>
                                        <p:tgtEl>
                                          <p:spTgt spid="208938"/>
                                        </p:tgtEl>
                                        <p:attrNameLst>
                                          <p:attrName>ppt_y</p:attrName>
                                        </p:attrNameLst>
                                      </p:cBhvr>
                                      <p:tavLst>
                                        <p:tav tm="0">
                                          <p:val>
                                            <p:strVal val="#ppt_y+#ppt_h/2"/>
                                          </p:val>
                                        </p:tav>
                                        <p:tav tm="100000">
                                          <p:val>
                                            <p:strVal val="#ppt_y"/>
                                          </p:val>
                                        </p:tav>
                                      </p:tavLst>
                                    </p:anim>
                                    <p:anim calcmode="lin" valueType="num">
                                      <p:cBhvr>
                                        <p:cTn id="68" dur="500" fill="hold"/>
                                        <p:tgtEl>
                                          <p:spTgt spid="208938"/>
                                        </p:tgtEl>
                                        <p:attrNameLst>
                                          <p:attrName>ppt_w</p:attrName>
                                        </p:attrNameLst>
                                      </p:cBhvr>
                                      <p:tavLst>
                                        <p:tav tm="0">
                                          <p:val>
                                            <p:strVal val="#ppt_w"/>
                                          </p:val>
                                        </p:tav>
                                        <p:tav tm="100000">
                                          <p:val>
                                            <p:strVal val="#ppt_w"/>
                                          </p:val>
                                        </p:tav>
                                      </p:tavLst>
                                    </p:anim>
                                    <p:anim calcmode="lin" valueType="num">
                                      <p:cBhvr>
                                        <p:cTn id="69" dur="500" fill="hold"/>
                                        <p:tgtEl>
                                          <p:spTgt spid="208938"/>
                                        </p:tgtEl>
                                        <p:attrNameLst>
                                          <p:attrName>ppt_h</p:attrName>
                                        </p:attrNameLst>
                                      </p:cBhvr>
                                      <p:tavLst>
                                        <p:tav tm="0">
                                          <p:val>
                                            <p:fltVal val="0.000000"/>
                                          </p:val>
                                        </p:tav>
                                        <p:tav tm="100000">
                                          <p:val>
                                            <p:strVal val="#ppt_h"/>
                                          </p:val>
                                        </p:tav>
                                      </p:tavLst>
                                    </p:anim>
                                  </p:childTnLst>
                                  <p:subTnLst>
                                    <p:set>
                                      <p:cBhvr override="childStyle">
                                        <p:cTn dur="1" fill="hold" display="0" masterRel="nextClick" afterEffect="1"/>
                                        <p:tgtEl>
                                          <p:spTgt spid="208938"/>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7" presetClass="entr" presetSubtype="4" fill="hold" nodeType="clickEffect">
                                  <p:stCondLst>
                                    <p:cond delay="0"/>
                                  </p:stCondLst>
                                  <p:childTnLst>
                                    <p:set>
                                      <p:cBhvr>
                                        <p:cTn id="73" dur="1" fill="hold">
                                          <p:stCondLst>
                                            <p:cond delay="0"/>
                                          </p:stCondLst>
                                        </p:cTn>
                                        <p:tgtEl>
                                          <p:spTgt spid="208916"/>
                                        </p:tgtEl>
                                        <p:attrNameLst>
                                          <p:attrName>style.visibility</p:attrName>
                                        </p:attrNameLst>
                                      </p:cBhvr>
                                      <p:to>
                                        <p:strVal val="visible"/>
                                      </p:to>
                                    </p:set>
                                    <p:anim calcmode="lin" valueType="num">
                                      <p:cBhvr>
                                        <p:cTn id="74" dur="500" fill="hold"/>
                                        <p:tgtEl>
                                          <p:spTgt spid="208916"/>
                                        </p:tgtEl>
                                        <p:attrNameLst>
                                          <p:attrName>ppt_x</p:attrName>
                                        </p:attrNameLst>
                                      </p:cBhvr>
                                      <p:tavLst>
                                        <p:tav tm="0">
                                          <p:val>
                                            <p:strVal val="#ppt_x"/>
                                          </p:val>
                                        </p:tav>
                                        <p:tav tm="100000">
                                          <p:val>
                                            <p:strVal val="#ppt_x"/>
                                          </p:val>
                                        </p:tav>
                                      </p:tavLst>
                                    </p:anim>
                                    <p:anim calcmode="lin" valueType="num">
                                      <p:cBhvr>
                                        <p:cTn id="75" dur="500" fill="hold"/>
                                        <p:tgtEl>
                                          <p:spTgt spid="208916"/>
                                        </p:tgtEl>
                                        <p:attrNameLst>
                                          <p:attrName>ppt_y</p:attrName>
                                        </p:attrNameLst>
                                      </p:cBhvr>
                                      <p:tavLst>
                                        <p:tav tm="0">
                                          <p:val>
                                            <p:strVal val="#ppt_y+#ppt_h/2"/>
                                          </p:val>
                                        </p:tav>
                                        <p:tav tm="100000">
                                          <p:val>
                                            <p:strVal val="#ppt_y"/>
                                          </p:val>
                                        </p:tav>
                                      </p:tavLst>
                                    </p:anim>
                                    <p:anim calcmode="lin" valueType="num">
                                      <p:cBhvr>
                                        <p:cTn id="76" dur="500" fill="hold"/>
                                        <p:tgtEl>
                                          <p:spTgt spid="208916"/>
                                        </p:tgtEl>
                                        <p:attrNameLst>
                                          <p:attrName>ppt_w</p:attrName>
                                        </p:attrNameLst>
                                      </p:cBhvr>
                                      <p:tavLst>
                                        <p:tav tm="0">
                                          <p:val>
                                            <p:strVal val="#ppt_w"/>
                                          </p:val>
                                        </p:tav>
                                        <p:tav tm="100000">
                                          <p:val>
                                            <p:strVal val="#ppt_w"/>
                                          </p:val>
                                        </p:tav>
                                      </p:tavLst>
                                    </p:anim>
                                    <p:anim calcmode="lin" valueType="num">
                                      <p:cBhvr>
                                        <p:cTn id="77" dur="500" fill="hold"/>
                                        <p:tgtEl>
                                          <p:spTgt spid="208916"/>
                                        </p:tgtEl>
                                        <p:attrNameLst>
                                          <p:attrName>ppt_h</p:attrName>
                                        </p:attrNameLst>
                                      </p:cBhvr>
                                      <p:tavLst>
                                        <p:tav tm="0">
                                          <p:val>
                                            <p:fltVal val="0.000000"/>
                                          </p:val>
                                        </p:tav>
                                        <p:tav tm="100000">
                                          <p:val>
                                            <p:strVal val="#ppt_h"/>
                                          </p:val>
                                        </p:tav>
                                      </p:tavLst>
                                    </p:anim>
                                  </p:childTnLst>
                                </p:cTn>
                              </p:par>
                            </p:childTnLst>
                          </p:cTn>
                        </p:par>
                        <p:par>
                          <p:cTn id="78" fill="hold">
                            <p:stCondLst>
                              <p:cond delay="500"/>
                            </p:stCondLst>
                            <p:childTnLst>
                              <p:par>
                                <p:cTn id="79" presetID="2" presetClass="entr" presetSubtype="1" fill="hold" grpId="0" nodeType="afterEffect">
                                  <p:stCondLst>
                                    <p:cond delay="0"/>
                                  </p:stCondLst>
                                  <p:childTnLst>
                                    <p:set>
                                      <p:cBhvr>
                                        <p:cTn id="80" dur="1" fill="hold">
                                          <p:stCondLst>
                                            <p:cond delay="0"/>
                                          </p:stCondLst>
                                        </p:cTn>
                                        <p:tgtEl>
                                          <p:spTgt spid="208918"/>
                                        </p:tgtEl>
                                        <p:attrNameLst>
                                          <p:attrName>style.visibility</p:attrName>
                                        </p:attrNameLst>
                                      </p:cBhvr>
                                      <p:to>
                                        <p:strVal val="visible"/>
                                      </p:to>
                                    </p:set>
                                    <p:anim calcmode="lin" valueType="num">
                                      <p:cBhvr additive="base">
                                        <p:cTn id="81" dur="500" fill="hold"/>
                                        <p:tgtEl>
                                          <p:spTgt spid="208918"/>
                                        </p:tgtEl>
                                        <p:attrNameLst>
                                          <p:attrName>ppt_x</p:attrName>
                                        </p:attrNameLst>
                                      </p:cBhvr>
                                      <p:tavLst>
                                        <p:tav tm="0">
                                          <p:val>
                                            <p:strVal val="#ppt_x"/>
                                          </p:val>
                                        </p:tav>
                                        <p:tav tm="100000">
                                          <p:val>
                                            <p:strVal val="#ppt_x"/>
                                          </p:val>
                                        </p:tav>
                                      </p:tavLst>
                                    </p:anim>
                                    <p:anim calcmode="lin" valueType="num">
                                      <p:cBhvr additive="base">
                                        <p:cTn id="82" dur="500" fill="hold"/>
                                        <p:tgtEl>
                                          <p:spTgt spid="208918"/>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08917"/>
                                        </p:tgtEl>
                                        <p:attrNameLst>
                                          <p:attrName>style.visibility</p:attrName>
                                        </p:attrNameLst>
                                      </p:cBhvr>
                                      <p:to>
                                        <p:strVal val="visible"/>
                                      </p:to>
                                    </p:set>
                                    <p:animEffect transition="in" filter="wipe(up)">
                                      <p:cBhvr>
                                        <p:cTn id="87" dur="500"/>
                                        <p:tgtEl>
                                          <p:spTgt spid="20891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08926"/>
                                        </p:tgtEl>
                                        <p:attrNameLst>
                                          <p:attrName>style.visibility</p:attrName>
                                        </p:attrNameLst>
                                      </p:cBhvr>
                                      <p:to>
                                        <p:strVal val="visible"/>
                                      </p:to>
                                    </p:set>
                                    <p:animEffect transition="in" filter="wipe(left)">
                                      <p:cBhvr>
                                        <p:cTn id="92" dur="500"/>
                                        <p:tgtEl>
                                          <p:spTgt spid="208926"/>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208927"/>
                                        </p:tgtEl>
                                        <p:attrNameLst>
                                          <p:attrName>style.visibility</p:attrName>
                                        </p:attrNameLst>
                                      </p:cBhvr>
                                      <p:to>
                                        <p:strVal val="visible"/>
                                      </p:to>
                                    </p:set>
                                    <p:animEffect transition="in" filter="wipe(left)">
                                      <p:cBhvr>
                                        <p:cTn id="96" dur="500"/>
                                        <p:tgtEl>
                                          <p:spTgt spid="20892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08928"/>
                                        </p:tgtEl>
                                        <p:attrNameLst>
                                          <p:attrName>style.visibility</p:attrName>
                                        </p:attrNameLst>
                                      </p:cBhvr>
                                      <p:to>
                                        <p:strVal val="visible"/>
                                      </p:to>
                                    </p:set>
                                    <p:animEffect transition="in" filter="wipe(left)">
                                      <p:cBhvr>
                                        <p:cTn id="101" dur="500"/>
                                        <p:tgtEl>
                                          <p:spTgt spid="20892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208929"/>
                                        </p:tgtEl>
                                        <p:attrNameLst>
                                          <p:attrName>style.visibility</p:attrName>
                                        </p:attrNameLst>
                                      </p:cBhvr>
                                      <p:to>
                                        <p:strVal val="visible"/>
                                      </p:to>
                                    </p:set>
                                    <p:animEffect transition="in" filter="wipe(up)">
                                      <p:cBhvr>
                                        <p:cTn id="106" dur="500"/>
                                        <p:tgtEl>
                                          <p:spTgt spid="20892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208930"/>
                                        </p:tgtEl>
                                        <p:attrNameLst>
                                          <p:attrName>style.visibility</p:attrName>
                                        </p:attrNameLst>
                                      </p:cBhvr>
                                      <p:to>
                                        <p:strVal val="visible"/>
                                      </p:to>
                                    </p:set>
                                    <p:animEffect transition="in" filter="wipe(up)">
                                      <p:cBhvr>
                                        <p:cTn id="111" dur="500"/>
                                        <p:tgtEl>
                                          <p:spTgt spid="20893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stCondLst>
                                    <p:cond delay="0"/>
                                  </p:stCondLst>
                                  <p:childTnLst>
                                    <p:set>
                                      <p:cBhvr>
                                        <p:cTn id="115" dur="1" fill="hold">
                                          <p:stCondLst>
                                            <p:cond delay="0"/>
                                          </p:stCondLst>
                                        </p:cTn>
                                        <p:tgtEl>
                                          <p:spTgt spid="208931"/>
                                        </p:tgtEl>
                                        <p:attrNameLst>
                                          <p:attrName>style.visibility</p:attrName>
                                        </p:attrNameLst>
                                      </p:cBhvr>
                                      <p:to>
                                        <p:strVal val="visible"/>
                                      </p:to>
                                    </p:set>
                                    <p:animEffect transition="in" filter="wipe(right)">
                                      <p:cBhvr>
                                        <p:cTn id="116" dur="500"/>
                                        <p:tgtEl>
                                          <p:spTgt spid="20893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208932"/>
                                        </p:tgtEl>
                                        <p:attrNameLst>
                                          <p:attrName>style.visibility</p:attrName>
                                        </p:attrNameLst>
                                      </p:cBhvr>
                                      <p:to>
                                        <p:strVal val="visible"/>
                                      </p:to>
                                    </p:set>
                                    <p:animEffect transition="in" filter="wipe(down)">
                                      <p:cBhvr>
                                        <p:cTn id="121" dur="500"/>
                                        <p:tgtEl>
                                          <p:spTgt spid="20893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208933"/>
                                        </p:tgtEl>
                                        <p:attrNameLst>
                                          <p:attrName>style.visibility</p:attrName>
                                        </p:attrNameLst>
                                      </p:cBhvr>
                                      <p:to>
                                        <p:strVal val="visible"/>
                                      </p:to>
                                    </p:set>
                                    <p:animEffect transition="in" filter="wipe(right)">
                                      <p:cBhvr>
                                        <p:cTn id="126" dur="500"/>
                                        <p:tgtEl>
                                          <p:spTgt spid="2089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208934"/>
                                        </p:tgtEl>
                                        <p:attrNameLst>
                                          <p:attrName>style.visibility</p:attrName>
                                        </p:attrNameLst>
                                      </p:cBhvr>
                                      <p:to>
                                        <p:strVal val="visible"/>
                                      </p:to>
                                    </p:set>
                                    <p:animEffect transition="in" filter="wipe(down)">
                                      <p:cBhvr>
                                        <p:cTn id="131" dur="500"/>
                                        <p:tgtEl>
                                          <p:spTgt spid="20893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208935"/>
                                        </p:tgtEl>
                                        <p:attrNameLst>
                                          <p:attrName>style.visibility</p:attrName>
                                        </p:attrNameLst>
                                      </p:cBhvr>
                                      <p:to>
                                        <p:strVal val="visible"/>
                                      </p:to>
                                    </p:set>
                                    <p:animEffect transition="in" filter="wipe(left)">
                                      <p:cBhvr>
                                        <p:cTn id="136" dur="500"/>
                                        <p:tgtEl>
                                          <p:spTgt spid="208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8" grpId="0"/>
      <p:bldP spid="208909" grpId="0"/>
      <p:bldP spid="208914" grpId="0"/>
      <p:bldP spid="208917" grpId="0"/>
      <p:bldP spid="208918" grpId="0" bldLvl="0" animBg="1"/>
    </p:bldLst>
  </p:timing>
</p:sld>
</file>

<file path=ppt/tags/tag1.xml><?xml version="1.0" encoding="utf-8"?>
<p:tagLst xmlns:p="http://schemas.openxmlformats.org/presentationml/2006/main">
  <p:tag name="KSO_WM_TEMPLATE_CATEGORY" val="custom"/>
  <p:tag name="KSO_WM_TEMPLATE_INDEX" val="164"/>
</p:tagLst>
</file>

<file path=ppt/tags/tag10.xml><?xml version="1.0" encoding="utf-8"?>
<p:tagLst xmlns:p="http://schemas.openxmlformats.org/presentationml/2006/main">
  <p:tag name="KSO_WM_BEAUTIFY_FLAG" val="#wm#"/>
  <p:tag name="KSO_WM_TEMPLATE_CATEGORY" val="custom"/>
  <p:tag name="KSO_WM_TEMPLATE_INDEX" val="164"/>
</p:tagLst>
</file>

<file path=ppt/tags/tag11.xml><?xml version="1.0" encoding="utf-8"?>
<p:tagLst xmlns:p="http://schemas.openxmlformats.org/presentationml/2006/main">
  <p:tag name="KSO_WM_BEAUTIFY_FLAG" val="#wm#"/>
  <p:tag name="KSO_WM_TEMPLATE_CATEGORY" val="custom"/>
  <p:tag name="KSO_WM_TEMPLATE_INDEX" val="164"/>
</p:tagLst>
</file>

<file path=ppt/tags/tag12.xml><?xml version="1.0" encoding="utf-8"?>
<p:tagLst xmlns:p="http://schemas.openxmlformats.org/presentationml/2006/main">
  <p:tag name="KSO_WM_BEAUTIFY_FLAG" val="#wm#"/>
  <p:tag name="KSO_WM_TEMPLATE_CATEGORY" val="custom"/>
  <p:tag name="KSO_WM_TEMPLATE_INDEX" val="164"/>
</p:tagLst>
</file>

<file path=ppt/tags/tag13.xml><?xml version="1.0" encoding="utf-8"?>
<p:tagLst xmlns:p="http://schemas.openxmlformats.org/presentationml/2006/main">
  <p:tag name="KSO_WM_BEAUTIFY_FLAG" val="#wm#"/>
  <p:tag name="KSO_WM_TEMPLATE_CATEGORY" val="custom"/>
  <p:tag name="KSO_WM_TEMPLATE_INDEX" val="164"/>
</p:tagLst>
</file>

<file path=ppt/tags/tag14.xml><?xml version="1.0" encoding="utf-8"?>
<p:tagLst xmlns:p="http://schemas.openxmlformats.org/presentationml/2006/main">
  <p:tag name="KSO_WM_TEMPLATE_CATEGORY" val="custom"/>
  <p:tag name="KSO_WM_TEMPLATE_INDEX" val="164"/>
</p:tagLst>
</file>

<file path=ppt/tags/tag15.xml><?xml version="1.0" encoding="utf-8"?>
<p:tagLst xmlns:p="http://schemas.openxmlformats.org/presentationml/2006/main">
  <p:tag name="KSO_WM_TEMPLATE_CATEGORY" val="custom"/>
  <p:tag name="KSO_WM_TEMPLATE_INDEX" val="164"/>
</p:tagLst>
</file>

<file path=ppt/tags/tag16.xml><?xml version="1.0" encoding="utf-8"?>
<p:tagLst xmlns:p="http://schemas.openxmlformats.org/presentationml/2006/main">
  <p:tag name="KSO_WM_TEMPLATE_CATEGORY" val="custom"/>
  <p:tag name="KSO_WM_TEMPLATE_INDEX" val="164"/>
</p:tagLst>
</file>

<file path=ppt/tags/tag17.xml><?xml version="1.0" encoding="utf-8"?>
<p:tagLst xmlns:p="http://schemas.openxmlformats.org/presentationml/2006/main">
  <p:tag name="KSO_WM_TEMPLATE_CATEGORY" val="custom"/>
  <p:tag name="KSO_WM_TEMPLATE_INDEX" val="164"/>
</p:tagLst>
</file>

<file path=ppt/tags/tag18.xml><?xml version="1.0" encoding="utf-8"?>
<p:tagLst xmlns:p="http://schemas.openxmlformats.org/presentationml/2006/main">
  <p:tag name="KSO_WM_TEMPLATE_CATEGORY" val="custom"/>
  <p:tag name="KSO_WM_TEMPLATE_INDEX" val="164"/>
</p:tagLst>
</file>

<file path=ppt/tags/tag19.xml><?xml version="1.0" encoding="utf-8"?>
<p:tagLst xmlns:p="http://schemas.openxmlformats.org/presentationml/2006/main">
  <p:tag name="KSO_WM_TEMPLATE_CATEGORY" val="custom"/>
  <p:tag name="KSO_WM_TEMPLATE_INDEX" val="164"/>
</p:tagLst>
</file>

<file path=ppt/tags/tag2.xml><?xml version="1.0" encoding="utf-8"?>
<p:tagLst xmlns:p="http://schemas.openxmlformats.org/presentationml/2006/main">
  <p:tag name="KSO_WM_UNIT_PLACING_PICTURE_USER_VIEWPORT" val="{&quot;height&quot;:5175,&quot;width&quot;:13395}"/>
</p:tagLst>
</file>

<file path=ppt/tags/tag20.xml><?xml version="1.0" encoding="utf-8"?>
<p:tagLst xmlns:p="http://schemas.openxmlformats.org/presentationml/2006/main">
  <p:tag name="KSO_WM_BEAUTIFY_FLAG" val="#wm#"/>
  <p:tag name="KSO_WM_TEMPLATE_CATEGORY" val="custom"/>
  <p:tag name="KSO_WM_TEMPLATE_INDEX" val="164"/>
</p:tagLst>
</file>

<file path=ppt/tags/tag21.xml><?xml version="1.0" encoding="utf-8"?>
<p:tagLst xmlns:p="http://schemas.openxmlformats.org/presentationml/2006/main">
  <p:tag name="KSO_WM_TEMPLATE_CATEGORY" val="custom"/>
  <p:tag name="KSO_WM_TEMPLATE_INDEX" val="164"/>
</p:tagLst>
</file>

<file path=ppt/tags/tag22.xml><?xml version="1.0" encoding="utf-8"?>
<p:tagLst xmlns:p="http://schemas.openxmlformats.org/presentationml/2006/main">
  <p:tag name="KSO_WM_TEMPLATE_CATEGORY" val="custom"/>
  <p:tag name="KSO_WM_TEMPLATE_INDEX" val="164"/>
</p:tagLst>
</file>

<file path=ppt/tags/tag23.xml><?xml version="1.0" encoding="utf-8"?>
<p:tagLst xmlns:p="http://schemas.openxmlformats.org/presentationml/2006/main">
  <p:tag name="KSO_WM_TEMPLATE_CATEGORY" val="custom"/>
  <p:tag name="KSO_WM_TEMPLATE_INDEX" val="164"/>
</p:tagLst>
</file>

<file path=ppt/tags/tag24.xml><?xml version="1.0" encoding="utf-8"?>
<p:tagLst xmlns:p="http://schemas.openxmlformats.org/presentationml/2006/main">
  <p:tag name="KSO_WM_TEMPLATE_CATEGORY" val="custom"/>
  <p:tag name="KSO_WM_TEMPLATE_INDEX" val="164"/>
</p:tagLst>
</file>

<file path=ppt/tags/tag25.xml><?xml version="1.0" encoding="utf-8"?>
<p:tagLst xmlns:p="http://schemas.openxmlformats.org/presentationml/2006/main">
  <p:tag name="KSO_WM_TEMPLATE_CATEGORY" val="custom"/>
  <p:tag name="KSO_WM_TEMPLATE_INDEX" val="164"/>
</p:tagLst>
</file>

<file path=ppt/tags/tag26.xml><?xml version="1.0" encoding="utf-8"?>
<p:tagLst xmlns:p="http://schemas.openxmlformats.org/presentationml/2006/main">
  <p:tag name="KSO_WM_TEMPLATE_CATEGORY" val="custom"/>
  <p:tag name="KSO_WM_TEMPLATE_INDEX" val="164"/>
</p:tagLst>
</file>

<file path=ppt/tags/tag27.xml><?xml version="1.0" encoding="utf-8"?>
<p:tagLst xmlns:p="http://schemas.openxmlformats.org/presentationml/2006/main">
  <p:tag name="KSO_WM_TEMPLATE_CATEGORY" val="custom"/>
  <p:tag name="KSO_WM_TEMPLATE_INDEX" val="164"/>
</p:tagLst>
</file>

<file path=ppt/tags/tag28.xml><?xml version="1.0" encoding="utf-8"?>
<p:tagLst xmlns:p="http://schemas.openxmlformats.org/presentationml/2006/main">
  <p:tag name="KSO_WM_TEMPLATE_CATEGORY" val="custom"/>
  <p:tag name="KSO_WM_TEMPLATE_INDEX" val="164"/>
</p:tagLst>
</file>

<file path=ppt/tags/tag29.xml><?xml version="1.0" encoding="utf-8"?>
<p:tagLst xmlns:p="http://schemas.openxmlformats.org/presentationml/2006/main">
  <p:tag name="KSO_WM_TEMPLATE_CATEGORY" val="custom"/>
  <p:tag name="KSO_WM_TEMPLATE_INDEX" val="164"/>
</p:tagLst>
</file>

<file path=ppt/tags/tag3.xml><?xml version="1.0" encoding="utf-8"?>
<p:tagLst xmlns:p="http://schemas.openxmlformats.org/presentationml/2006/main">
  <p:tag name="KSO_WM_TEMPLATE_CATEGORY" val="custom"/>
  <p:tag name="KSO_WM_TEMPLATE_INDEX" val="164"/>
</p:tagLst>
</file>

<file path=ppt/tags/tag30.xml><?xml version="1.0" encoding="utf-8"?>
<p:tagLst xmlns:p="http://schemas.openxmlformats.org/presentationml/2006/main">
  <p:tag name="KSO_WM_TEMPLATE_CATEGORY" val="custom"/>
  <p:tag name="KSO_WM_TEMPLATE_INDEX" val="164"/>
</p:tagLst>
</file>

<file path=ppt/tags/tag31.xml><?xml version="1.0" encoding="utf-8"?>
<p:tagLst xmlns:p="http://schemas.openxmlformats.org/presentationml/2006/main">
  <p:tag name="KSO_WM_TEMPLATE_CATEGORY" val="custom"/>
  <p:tag name="KSO_WM_TEMPLATE_INDEX" val="164"/>
</p:tagLst>
</file>

<file path=ppt/tags/tag32.xml><?xml version="1.0" encoding="utf-8"?>
<p:tagLst xmlns:p="http://schemas.openxmlformats.org/presentationml/2006/main">
  <p:tag name="KSO_WM_TEMPLATE_CATEGORY" val="custom"/>
  <p:tag name="KSO_WM_TEMPLATE_INDEX" val="164"/>
</p:tagLst>
</file>

<file path=ppt/tags/tag33.xml><?xml version="1.0" encoding="utf-8"?>
<p:tagLst xmlns:p="http://schemas.openxmlformats.org/presentationml/2006/main">
  <p:tag name="KSO_WM_TEMPLATE_CATEGORY" val="custom"/>
  <p:tag name="KSO_WM_TEMPLATE_INDEX" val="164"/>
</p:tagLst>
</file>

<file path=ppt/tags/tag34.xml><?xml version="1.0" encoding="utf-8"?>
<p:tagLst xmlns:p="http://schemas.openxmlformats.org/presentationml/2006/main">
  <p:tag name="KSO_WM_TEMPLATE_CATEGORY" val="custom"/>
  <p:tag name="KSO_WM_TEMPLATE_INDEX" val="164"/>
</p:tagLst>
</file>

<file path=ppt/tags/tag35.xml><?xml version="1.0" encoding="utf-8"?>
<p:tagLst xmlns:p="http://schemas.openxmlformats.org/presentationml/2006/main">
  <p:tag name="KSO_WM_MEDIACOVER_FLAG" val="1"/>
  <p:tag name="KSO_WM_UNIT_MEDIACOVER_BTN_STATE" val="1"/>
  <p:tag name="KSO_WM_UNIT_MEDIACOVER_BTNRECT" val="0*0*0*0"/>
</p:tagLst>
</file>

<file path=ppt/tags/tag36.xml><?xml version="1.0" encoding="utf-8"?>
<p:tagLst xmlns:p="http://schemas.openxmlformats.org/presentationml/2006/main">
  <p:tag name="KSO_WM_MEDIACOVER_FLAG" val="1"/>
  <p:tag name="KSO_WM_UNIT_MEDIACOVER_BTN_STATE" val="1"/>
  <p:tag name="KSO_WM_UNIT_MEDIACOVER_BTNRECT" val="0*0*0*0"/>
</p:tagLst>
</file>

<file path=ppt/tags/tag37.xml><?xml version="1.0" encoding="utf-8"?>
<p:tagLst xmlns:p="http://schemas.openxmlformats.org/presentationml/2006/main">
  <p:tag name="KSO_WM_UNIT_PLACING_PICTURE_USER_VIEWPORT" val="{&quot;height&quot;:6600,&quot;width&quot;:7035}"/>
</p:tagLst>
</file>

<file path=ppt/tags/tag38.xml><?xml version="1.0" encoding="utf-8"?>
<p:tagLst xmlns:p="http://schemas.openxmlformats.org/presentationml/2006/main">
  <p:tag name="KSO_WM_TEMPLATE_CATEGORY" val="custom"/>
  <p:tag name="KSO_WM_TEMPLATE_INDEX" val="164"/>
</p:tagLst>
</file>

<file path=ppt/tags/tag39.xml><?xml version="1.0" encoding="utf-8"?>
<p:tagLst xmlns:p="http://schemas.openxmlformats.org/presentationml/2006/main">
  <p:tag name="KSO_WM_TEMPLATE_CATEGORY" val="custom"/>
  <p:tag name="KSO_WM_TEMPLATE_INDEX" val="164"/>
</p:tagLst>
</file>

<file path=ppt/tags/tag4.xml><?xml version="1.0" encoding="utf-8"?>
<p:tagLst xmlns:p="http://schemas.openxmlformats.org/presentationml/2006/main">
  <p:tag name="KSO_WM_TEMPLATE_CATEGORY" val="custom"/>
  <p:tag name="KSO_WM_TEMPLATE_INDEX" val="164"/>
</p:tagLst>
</file>

<file path=ppt/tags/tag40.xml><?xml version="1.0" encoding="utf-8"?>
<p:tagLst xmlns:p="http://schemas.openxmlformats.org/presentationml/2006/main">
  <p:tag name="KSO_WM_TEMPLATE_CATEGORY" val="custom"/>
  <p:tag name="KSO_WM_TEMPLATE_INDEX" val="164"/>
</p:tagLst>
</file>

<file path=ppt/tags/tag41.xml><?xml version="1.0" encoding="utf-8"?>
<p:tagLst xmlns:p="http://schemas.openxmlformats.org/presentationml/2006/main">
  <p:tag name="KSO_WM_TEMPLATE_CATEGORY" val="custom"/>
  <p:tag name="KSO_WM_TEMPLATE_INDEX" val="164"/>
</p:tagLst>
</file>

<file path=ppt/tags/tag42.xml><?xml version="1.0" encoding="utf-8"?>
<p:tagLst xmlns:p="http://schemas.openxmlformats.org/presentationml/2006/main">
  <p:tag name="KSO_WM_TEMPLATE_CATEGORY" val="custom"/>
  <p:tag name="KSO_WM_TEMPLATE_INDEX" val="164"/>
</p:tagLst>
</file>

<file path=ppt/tags/tag43.xml><?xml version="1.0" encoding="utf-8"?>
<p:tagLst xmlns:p="http://schemas.openxmlformats.org/presentationml/2006/main">
  <p:tag name="KSO_WM_TEMPLATE_CATEGORY" val="custom"/>
  <p:tag name="KSO_WM_TEMPLATE_INDEX" val="164"/>
</p:tagLst>
</file>

<file path=ppt/tags/tag44.xml><?xml version="1.0" encoding="utf-8"?>
<p:tagLst xmlns:p="http://schemas.openxmlformats.org/presentationml/2006/main">
  <p:tag name="KSO_WM_TEMPLATE_CATEGORY" val="custom"/>
  <p:tag name="KSO_WM_TEMPLATE_INDEX" val="164"/>
</p:tagLst>
</file>

<file path=ppt/tags/tag45.xml><?xml version="1.0" encoding="utf-8"?>
<p:tagLst xmlns:p="http://schemas.openxmlformats.org/presentationml/2006/main">
  <p:tag name="KSO_WM_TEMPLATE_CATEGORY" val="custom"/>
  <p:tag name="KSO_WM_TEMPLATE_INDEX" val="164"/>
</p:tagLst>
</file>

<file path=ppt/tags/tag46.xml><?xml version="1.0" encoding="utf-8"?>
<p:tagLst xmlns:p="http://schemas.openxmlformats.org/presentationml/2006/main">
  <p:tag name="KSO_WM_MEDIACOVER_FLAG" val="1"/>
  <p:tag name="KSO_WM_UNIT_MEDIACOVER_BTN_STATE" val="1"/>
  <p:tag name="KSO_WM_UNIT_MEDIACOVER_BTNRECT" val="0*0*0*0"/>
</p:tagLst>
</file>

<file path=ppt/tags/tag5.xml><?xml version="1.0" encoding="utf-8"?>
<p:tagLst xmlns:p="http://schemas.openxmlformats.org/presentationml/2006/main">
  <p:tag name="KSO_WM_TEMPLATE_CATEGORY" val="custom"/>
  <p:tag name="KSO_WM_TEMPLATE_INDEX" val="164"/>
</p:tagLst>
</file>

<file path=ppt/tags/tag6.xml><?xml version="1.0" encoding="utf-8"?>
<p:tagLst xmlns:p="http://schemas.openxmlformats.org/presentationml/2006/main">
  <p:tag name="KSO_WM_UNIT_PLACING_PICTURE_USER_VIEWPORT" val="{&quot;height&quot;:5175,&quot;width&quot;:13395}"/>
</p:tagLst>
</file>

<file path=ppt/tags/tag7.xml><?xml version="1.0" encoding="utf-8"?>
<p:tagLst xmlns:p="http://schemas.openxmlformats.org/presentationml/2006/main">
  <p:tag name="KSO_WM_TEMPLATE_CATEGORY" val="custom"/>
  <p:tag name="KSO_WM_TEMPLATE_INDEX" val="164"/>
</p:tagLst>
</file>

<file path=ppt/tags/tag8.xml><?xml version="1.0" encoding="utf-8"?>
<p:tagLst xmlns:p="http://schemas.openxmlformats.org/presentationml/2006/main">
  <p:tag name="KSO_WM_UNIT_PLACING_PICTURE_USER_VIEWPORT" val="{&quot;height&quot;:5000,&quot;width&quot;:7635}"/>
</p:tagLst>
</file>

<file path=ppt/tags/tag9.xml><?xml version="1.0" encoding="utf-8"?>
<p:tagLst xmlns:p="http://schemas.openxmlformats.org/presentationml/2006/main">
  <p:tag name="KSO_WM_BEAUTIFY_FLAG" val="#wm#"/>
  <p:tag name="KSO_WM_TEMPLATE_CATEGORY" val="custom"/>
  <p:tag name="KSO_WM_TEMPLATE_INDEX" val="164"/>
</p:tagLst>
</file>

<file path=ppt/theme/theme1.xml><?xml version="1.0" encoding="utf-8"?>
<a:theme xmlns:a="http://schemas.openxmlformats.org/drawingml/2006/main" name="A000120140530A79PPBG">
  <a:themeElements>
    <a:clrScheme name="自定义 1">
      <a:dk1>
        <a:srgbClr val="47494B"/>
      </a:dk1>
      <a:lt1>
        <a:srgbClr val="FFFFFF"/>
      </a:lt1>
      <a:dk2>
        <a:srgbClr val="454749"/>
      </a:dk2>
      <a:lt2>
        <a:srgbClr val="FFFFFF"/>
      </a:lt2>
      <a:accent1>
        <a:srgbClr val="887DCD"/>
      </a:accent1>
      <a:accent2>
        <a:srgbClr val="6F8BC9"/>
      </a:accent2>
      <a:accent3>
        <a:srgbClr val="BA88C2"/>
      </a:accent3>
      <a:accent4>
        <a:srgbClr val="84ADE4"/>
      </a:accent4>
      <a:accent5>
        <a:srgbClr val="9D9394"/>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79PPBG">
  <a:themeElements>
    <a:clrScheme name="自定义 1">
      <a:dk1>
        <a:srgbClr val="47494B"/>
      </a:dk1>
      <a:lt1>
        <a:srgbClr val="FFFFFF"/>
      </a:lt1>
      <a:dk2>
        <a:srgbClr val="454749"/>
      </a:dk2>
      <a:lt2>
        <a:srgbClr val="FFFFFF"/>
      </a:lt2>
      <a:accent1>
        <a:srgbClr val="887DCD"/>
      </a:accent1>
      <a:accent2>
        <a:srgbClr val="6F8BC9"/>
      </a:accent2>
      <a:accent3>
        <a:srgbClr val="BA88C2"/>
      </a:accent3>
      <a:accent4>
        <a:srgbClr val="84ADE4"/>
      </a:accent4>
      <a:accent5>
        <a:srgbClr val="9D9394"/>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11137</Words>
  <Application>WPS 演示</Application>
  <PresentationFormat>全屏显示(4:3)</PresentationFormat>
  <Paragraphs>1837</Paragraphs>
  <Slides>116</Slides>
  <Notes>4</Notes>
  <HiddenSlides>0</HiddenSlides>
  <MMClips>0</MMClips>
  <ScaleCrop>false</ScaleCrop>
  <HeadingPairs>
    <vt:vector size="8" baseType="variant">
      <vt:variant>
        <vt:lpstr>已用的字体</vt:lpstr>
      </vt:variant>
      <vt:variant>
        <vt:i4>26</vt:i4>
      </vt:variant>
      <vt:variant>
        <vt:lpstr>主题</vt:lpstr>
      </vt:variant>
      <vt:variant>
        <vt:i4>2</vt:i4>
      </vt:variant>
      <vt:variant>
        <vt:lpstr>嵌入 OLE 服务器</vt:lpstr>
      </vt:variant>
      <vt:variant>
        <vt:i4>120</vt:i4>
      </vt:variant>
      <vt:variant>
        <vt:lpstr>幻灯片标题</vt:lpstr>
      </vt:variant>
      <vt:variant>
        <vt:i4>116</vt:i4>
      </vt:variant>
    </vt:vector>
  </HeadingPairs>
  <TitlesOfParts>
    <vt:vector size="264" baseType="lpstr">
      <vt:lpstr>Arial</vt:lpstr>
      <vt:lpstr>宋体</vt:lpstr>
      <vt:lpstr>Wingdings</vt:lpstr>
      <vt:lpstr>微软雅黑</vt:lpstr>
      <vt:lpstr>黑体</vt:lpstr>
      <vt:lpstr>幼圆</vt:lpstr>
      <vt:lpstr>Tahoma</vt:lpstr>
      <vt:lpstr>Times New Roman</vt:lpstr>
      <vt:lpstr>隶书</vt:lpstr>
      <vt:lpstr>Monotype Sorts</vt:lpstr>
      <vt:lpstr>Wingdings</vt:lpstr>
      <vt:lpstr>Arial Unicode MS</vt:lpstr>
      <vt:lpstr>长城粗隶书</vt:lpstr>
      <vt:lpstr>仿宋_GB2312</vt:lpstr>
      <vt:lpstr>仿宋</vt:lpstr>
      <vt:lpstr>长城楷体</vt:lpstr>
      <vt:lpstr>楷体_GB2312</vt:lpstr>
      <vt:lpstr>新宋体</vt:lpstr>
      <vt:lpstr>幼圆_GB2312</vt:lpstr>
      <vt:lpstr>Symbol</vt:lpstr>
      <vt:lpstr>华文新魏</vt:lpstr>
      <vt:lpstr>楷体</vt:lpstr>
      <vt:lpstr>Courier New</vt:lpstr>
      <vt:lpstr>创艺简中圆</vt:lpstr>
      <vt:lpstr>Book Antiqua</vt:lpstr>
      <vt:lpstr>Segoe Print</vt:lpstr>
      <vt:lpstr>A000120140530A79PPBG</vt:lpstr>
      <vt:lpstr>1_A000120140530A79PPBG</vt:lpstr>
      <vt:lpstr>Word.Document.8</vt:lpstr>
      <vt:lpstr>Equation.3</vt:lpstr>
      <vt:lpstr>Equation.DSMT4</vt:lpstr>
      <vt:lpstr>Equation.DSMT4</vt:lpstr>
      <vt:lpstr>Equation.DSMT4</vt:lpstr>
      <vt:lpstr>Equation.DSMT4</vt:lpstr>
      <vt:lpstr>Equation.DSMT4</vt:lpstr>
      <vt:lpstr>Paint.Picture</vt:lpstr>
      <vt:lpstr>Paint.Picture</vt:lpstr>
      <vt:lpstr>Visio.Drawing.6</vt:lpstr>
      <vt:lpstr>Visio.Drawing.6</vt:lpstr>
      <vt:lpstr>Visio.Drawing.6</vt:lpstr>
      <vt:lpstr>Equation.DSMT4</vt:lpstr>
      <vt:lpstr>Visio.Drawing.6</vt:lpstr>
      <vt:lpstr>Visio.Drawing.6</vt:lpstr>
      <vt:lpstr>Visio.Drawing.6</vt:lpstr>
      <vt:lpstr>Visio.Drawing.6</vt:lpstr>
      <vt:lpstr>Visio.Drawing.6</vt:lpstr>
      <vt:lpstr>Visio.Drawing.6</vt:lpstr>
      <vt:lpstr>Visio.Drawing.6</vt:lpstr>
      <vt:lpstr>Visio.Drawing.6</vt:lpstr>
      <vt:lpstr>Visio.Drawing.6</vt:lpstr>
      <vt:lpstr>Visio.Drawing.6</vt:lpstr>
      <vt:lpstr>Equation.3</vt:lpstr>
      <vt:lpstr>Visio.Drawing.6</vt:lpstr>
      <vt:lpstr>Equation.3</vt:lpstr>
      <vt:lpstr>Equation.3</vt:lpstr>
      <vt:lpstr>Equation.3</vt:lpstr>
      <vt:lpstr>Equation.DSMT4</vt:lpstr>
      <vt:lpstr>Equation.DSMT4</vt:lpstr>
      <vt:lpstr>Equation.3</vt:lpstr>
      <vt:lpstr>Equation.3</vt:lpstr>
      <vt:lpstr>Word.Document.8</vt:lpstr>
      <vt:lpstr>Equation.3</vt:lpstr>
      <vt:lpstr>Equation.3</vt:lpstr>
      <vt:lpstr>Equation.3</vt:lpstr>
      <vt:lpstr>Equation.3</vt:lpstr>
      <vt:lpstr>Equation.3</vt:lpstr>
      <vt:lpstr>Equation.3</vt:lpstr>
      <vt:lpstr>Equation.3</vt:lpstr>
      <vt:lpstr>Equation.DSMT4</vt:lpstr>
      <vt:lpstr>Paint.Picture</vt:lpstr>
      <vt:lpstr>Equation.3</vt:lpstr>
      <vt:lpstr>MS_ClipArt_Gallery.2</vt:lpstr>
      <vt:lpstr>Equation.3</vt:lpstr>
      <vt:lpstr>Visio.Drawing.6</vt:lpstr>
      <vt:lpstr>Visio.Drawing.6</vt:lpstr>
      <vt:lpstr>Visio.Drawing.11</vt:lpstr>
      <vt:lpstr>Visio.Drawing.11</vt:lpstr>
      <vt:lpstr>Paint.Picture</vt:lpstr>
      <vt:lpstr>Paint.Picture</vt:lpstr>
      <vt:lpstr>Paint.Picture</vt:lpstr>
      <vt:lpstr>Word.Picture.8</vt:lpstr>
      <vt:lpstr>Paint.Picture</vt:lpstr>
      <vt:lpstr>MS_ClipArt_Gallery.2</vt:lpstr>
      <vt:lpstr>Visio.Drawing.11</vt:lpstr>
      <vt:lpstr>Visio.Drawing.11</vt:lpstr>
      <vt:lpstr>Visio.Drawing.11</vt:lpstr>
      <vt:lpstr>Visio.Drawing.11</vt:lpstr>
      <vt:lpstr>Equation.DSMT4</vt:lpstr>
      <vt:lpstr>Equation.DSMT4</vt:lpstr>
      <vt:lpstr>Equation.DSMT4</vt:lpstr>
      <vt:lpstr>Paint.Picture</vt:lpstr>
      <vt:lpstr>Equation.3</vt:lpstr>
      <vt:lpstr>Equation.3</vt:lpstr>
      <vt:lpstr>MS_ClipArt_Gallery.2</vt:lpstr>
      <vt:lpstr>Equation.3</vt:lpstr>
      <vt:lpstr>Equation.3</vt:lpstr>
      <vt:lpstr>Equation.DSMT4</vt:lpstr>
      <vt:lpstr>Flash.Movie</vt:lpstr>
      <vt:lpstr>Flash.Movie</vt:lpstr>
      <vt:lpstr>Flash.Movie</vt:lpstr>
      <vt:lpstr>Flash.Movie</vt:lpstr>
      <vt:lpstr>Flash.Movie</vt:lpstr>
      <vt:lpstr>Flash.Movie</vt:lpstr>
      <vt:lpstr>Flash.Movie</vt:lpstr>
      <vt:lpstr>Equation.3</vt:lpstr>
      <vt:lpstr>Flash.Movie</vt:lpstr>
      <vt:lpstr>Flash.Movie</vt:lpstr>
      <vt:lpstr>Flash.Movie</vt:lpstr>
      <vt:lpstr>Flash.Movie</vt:lpstr>
      <vt:lpstr>Flash.Movie</vt:lpstr>
      <vt:lpstr>Flash.Movie</vt:lpstr>
      <vt:lpstr>Flash.Movie</vt:lpstr>
      <vt:lpstr>Flash.Movie</vt:lpstr>
      <vt:lpstr>Flash.Movie</vt:lpstr>
      <vt:lpstr>Flash.Movie</vt:lpstr>
      <vt:lpstr>Equation.3</vt:lpstr>
      <vt:lpstr>Flash.Movie</vt:lpstr>
      <vt:lpstr>Flash.Movie</vt:lpstr>
      <vt:lpstr>Flash.Movie</vt:lpstr>
      <vt:lpstr>Flash.Movie</vt:lpstr>
      <vt:lpstr>Flash.Movie</vt:lpstr>
      <vt:lpstr>Flash.Movie</vt:lpstr>
      <vt:lpstr>Flash.Movie</vt:lpstr>
      <vt:lpstr>Flash.Movie</vt:lpstr>
      <vt:lpstr>Flash.Movie</vt:lpstr>
      <vt:lpstr>Flash.Movie</vt:lpstr>
      <vt:lpstr>Equation.3</vt:lpstr>
      <vt:lpstr>Flash.Movie</vt:lpstr>
      <vt:lpstr>Flash.Movie</vt:lpstr>
      <vt:lpstr>Flash.Movie</vt:lpstr>
      <vt:lpstr>Flash.Movie</vt:lpstr>
      <vt:lpstr>Flash.Movie</vt:lpstr>
      <vt:lpstr>Flash.Movie</vt:lpstr>
      <vt:lpstr>Flash.Movie</vt:lpstr>
      <vt:lpstr>Flash.Movie</vt:lpstr>
      <vt:lpstr>Flash.Movie</vt:lpstr>
      <vt:lpstr>Flash.Movie</vt:lpstr>
      <vt:lpstr>Equation.3</vt:lpstr>
      <vt:lpstr>Flash.Movie</vt:lpstr>
      <vt:lpstr>Flash.Movie</vt:lpstr>
      <vt:lpstr>Flash.Movie</vt:lpstr>
      <vt:lpstr>Flash.Movie</vt:lpstr>
      <vt:lpstr>Flash.Movie</vt:lpstr>
      <vt:lpstr>Flash.Movie</vt:lpstr>
      <vt:lpstr>Flash.Movie</vt:lpstr>
      <vt:lpstr>Paint.Picture</vt:lpstr>
      <vt:lpstr>Paint.Picture</vt:lpstr>
      <vt:lpstr>Equation.DSMT4</vt:lpstr>
      <vt:lpstr> 电子技术基础 </vt:lpstr>
      <vt:lpstr>绪论</vt:lpstr>
      <vt:lpstr>绪论</vt:lpstr>
      <vt:lpstr>绪论</vt:lpstr>
      <vt:lpstr>绪论</vt:lpstr>
      <vt:lpstr>一、电子技术及其发展</vt:lpstr>
      <vt:lpstr>一、电子技术及其发展</vt:lpstr>
      <vt:lpstr>一、电子技术及其发展</vt:lpstr>
      <vt:lpstr>一、电子技术及其发展</vt:lpstr>
      <vt:lpstr>一、电子技术及其发展</vt:lpstr>
      <vt:lpstr>一、电子技术及其发展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输出特性曲线 iC=f(vCE) iB=const 小结</vt:lpstr>
      <vt:lpstr>PowerPoint 演示文稿</vt:lpstr>
      <vt:lpstr>PowerPoint 演示文稿</vt:lpstr>
      <vt:lpstr>PowerPoint 演示文稿</vt:lpstr>
      <vt:lpstr>PowerPoint 演示文稿</vt:lpstr>
      <vt:lpstr>PowerPoint 演示文稿</vt:lpstr>
      <vt:lpstr>三极管的型号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MOS管的主要参数</vt:lpstr>
      <vt:lpstr>PowerPoint 演示文稿</vt:lpstr>
      <vt:lpstr>PowerPoint 演示文稿</vt:lpstr>
      <vt:lpstr>PowerPoint 演示文稿</vt:lpstr>
      <vt:lpstr>1.5光电耦合器</vt:lpstr>
      <vt:lpstr>PowerPoint 演示文稿</vt:lpstr>
      <vt:lpstr>PowerPoint 演示文稿</vt:lpstr>
      <vt:lpstr>PowerPoint 演示文稿</vt:lpstr>
      <vt:lpstr>PowerPoint 演示文稿</vt:lpstr>
      <vt:lpstr>作业 </vt:lpstr>
    </vt:vector>
  </TitlesOfParts>
  <Company>广东交通职业技术学院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杨志伟</dc:creator>
  <cp:lastModifiedBy>Jane</cp:lastModifiedBy>
  <cp:revision>156</cp:revision>
  <dcterms:created xsi:type="dcterms:W3CDTF">2002-10-02T10:51:00Z</dcterms:created>
  <dcterms:modified xsi:type="dcterms:W3CDTF">2022-03-04T13:21:37Z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094DE2DC31E2497B9C7DE4BC57BB8493</vt:lpwstr>
  </property>
</Properties>
</file>