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983" r:id="rId2"/>
    <p:sldId id="985" r:id="rId3"/>
    <p:sldId id="986" r:id="rId4"/>
    <p:sldId id="98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87" d="100"/>
          <a:sy n="87" d="100"/>
        </p:scale>
        <p:origin x="-7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329ED-B0EE-407D-96B0-324799625241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47103-D2A7-4E2A-8370-458AAED7A3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91785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5CC8B93-3BB8-472F-81A5-DC5AEF7753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967B4F39-3E0A-457B-9AA8-9FA2838AE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2C33084-A390-4E89-812B-72ECDF4A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239B94C-F109-4790-B3FF-27EF75574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5F4CD11-3D9F-4E1E-8C3F-39592E87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4854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A61120-FB41-48F7-B77A-E89EC9CC4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0471C3A6-E338-4D81-835F-09C40D3AF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5E0EF12-5D5A-466C-8A82-06D5ECBC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905E782-0D1B-41DE-9C51-875D4993E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BBE8B06-F524-4C30-BF09-661D3C42C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2749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6682D163-B841-45F8-BD16-C8689673B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34752405-A6AF-4D5C-97AD-95D0A4D10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B46055B6-3C08-4C5B-897E-23A8E6DB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966988F-D465-4C99-AD63-2A3F0B6C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77FA617B-1A9F-4994-9850-67BAE7B2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6300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1723E3F-950E-4DA0-8B10-37C765E73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2AA6B67-6AF9-49B2-AB21-8F51E30E8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49E3690-3648-4B45-82AA-B0085A1DB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248098F-7FFF-43BE-88F1-57751C73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1223C560-6E56-4608-8144-61C7208F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5254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CA70730-7ECD-45FB-B336-BA96F90AF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FEBC28FC-D635-4F1C-AF5D-3CFF85C5E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523519CE-0FEC-4016-A1D8-F2E35E903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138917E-0811-4A49-A2F2-15AA52F94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F544D452-82CA-4984-981F-D3029AC2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4378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DE60B2A-C970-413B-8CCE-D0600402A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C8A9429-FBE3-4085-A277-5BE77B83C7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9C5434F-CEE7-4334-A4C9-D51DC4F51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7374E75D-02D1-43B3-9C2C-D0B381077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DED11353-B511-4F42-AD49-2900685D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A7D15BB-3A85-4130-A548-AA90500C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655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38A5F75-E112-4DD0-833F-5E4157541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DDB2DC3-1010-47E5-AF56-E2F1264E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8A21EF9A-ED7A-456E-9CA8-6E46E60E0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8D8D42E1-0FA1-4077-9BB7-5537CBFC1A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E6F86DEB-EC41-4DF6-923B-FA6FFD25C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A3F99C45-5A28-48BB-8725-4E37F4AB7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006F2417-E347-4FE7-B9AB-32B88D457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1B938C22-D6C3-4212-BAD7-C2840B566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352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351E2F9-4367-4435-AE6F-456A21E72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D877937C-0A45-4B3F-830A-AC4AFA87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A64B84B-B3C2-4E27-BA6C-D54ABF8ED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CBF94A80-6E0B-430A-950E-662D49029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619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92F4BA5A-C6DB-42A3-96D4-F19F77612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868A88FD-2BD6-4527-A969-8240B5C9D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72F72E8C-2F4E-462B-92AE-48793A05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5939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AA38FD6-65EE-4CAF-ACD6-B1E71058D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236A835E-B72E-4314-83F5-CBC636FAA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1B3C745C-5293-4199-9209-0425008C6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CD748AD-5E53-4F8D-82DD-76D75531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AC717297-8213-4667-A3B3-C8439FA1A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C5CCD3B6-AFC8-471D-A3C5-CC0A6201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27873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9D76CEC-F83B-406D-BDCD-E81F3002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A1AB0007-2F69-4423-B97C-2CE0A148D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DA9D4857-7B67-4318-AD2F-9151941F7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60A0436-7559-4ABA-83E2-9A0909814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0949A75-AD75-489B-AC77-22D88EBC2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EB266259-186C-4D27-9EC3-896B355E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80207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F973B575-C217-4C7E-AB22-62894CD91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00D62D3-21B9-4119-8676-0659FDF20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6A7AEF4-FB30-47CF-83D8-057FAFF83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86F6-E265-47D6-AF2C-9CC3DDBA57F8}" type="datetimeFigureOut">
              <a:rPr lang="zh-CN" altLang="en-US" smtClean="0"/>
              <a:pPr/>
              <a:t>2021/1/9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A7C10677-1707-4E80-B285-CA0420ED6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F6AEFBB-EC28-497C-A204-31ED40996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6E835-04E7-4365-903E-6B4E922990D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6208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7227B27A-66D8-4A2C-B865-ACE3CD79B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13386" y="312373"/>
            <a:ext cx="10887608" cy="616794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zh-CN" altLang="en-US" sz="2400" dirty="0"/>
              <a:t>大家好</a:t>
            </a:r>
            <a:r>
              <a:rPr lang="zh-CN" altLang="en-US" sz="2400" dirty="0" smtClean="0"/>
              <a:t>，供应链管理的</a:t>
            </a:r>
            <a:r>
              <a:rPr lang="zh-CN" altLang="en-US" sz="2400" dirty="0"/>
              <a:t>说课包括六项内容</a:t>
            </a:r>
            <a:endParaRPr lang="en-US" altLang="zh-CN" sz="24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2400" dirty="0"/>
              <a:t>一是说本课程的基本概况</a:t>
            </a:r>
            <a:endParaRPr lang="en-US" altLang="zh-CN" sz="24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/>
              <a:t>       </a:t>
            </a:r>
            <a:r>
              <a:rPr lang="zh-CN" altLang="en-US" sz="2400" dirty="0" smtClean="0"/>
              <a:t>在万物互联与共享经济的时代背景下，互联网、大数据、云计算等现代信息技术正在深刻地改变着人们的生活与生产方式，消费者需求趋向多样化、个性化，对需求订单响应周期的要求越来越高，市场不确定性加剧了竞争环境的复杂性，从而倒逼企业必须变革孤岛式和纵向一体化式的生产模式，突破时</a:t>
            </a:r>
            <a:r>
              <a:rPr lang="zh-CN" altLang="en-US" sz="2400" dirty="0"/>
              <a:t>空束</a:t>
            </a:r>
            <a:r>
              <a:rPr lang="zh-CN" altLang="en-US" sz="2400" dirty="0" smtClean="0"/>
              <a:t>缚在全球范围内寻求战略合作资源，构建横向一体化式的虚拟联盟组织。目前全球范围内的价值创造和价值创新现象，无</a:t>
            </a:r>
            <a:r>
              <a:rPr lang="zh-CN" altLang="en-US" sz="2400" dirty="0"/>
              <a:t>不烙刻</a:t>
            </a:r>
            <a:r>
              <a:rPr lang="zh-CN" altLang="en-US" sz="2400" dirty="0" smtClean="0"/>
              <a:t>了供应链管理连</a:t>
            </a:r>
            <a:r>
              <a:rPr lang="zh-CN" altLang="en-US" sz="2400" dirty="0"/>
              <a:t>通效应和蝴蝶效应的痕迹</a:t>
            </a:r>
            <a:r>
              <a:rPr lang="zh-CN" altLang="en-US" sz="2400" dirty="0" smtClean="0"/>
              <a:t>。</a:t>
            </a:r>
            <a:endParaRPr lang="en-US" altLang="zh-CN" sz="24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/>
              <a:t>       </a:t>
            </a:r>
            <a:r>
              <a:rPr lang="zh-CN" altLang="en-US" sz="2400" dirty="0" smtClean="0"/>
              <a:t>供应链管理是工商管</a:t>
            </a:r>
            <a:r>
              <a:rPr lang="zh-CN" altLang="en-US" sz="2400" dirty="0" smtClean="0"/>
              <a:t>理</a:t>
            </a:r>
            <a:r>
              <a:rPr lang="zh-CN" altLang="en-US" sz="2400" dirty="0" smtClean="0"/>
              <a:t>、物流管理、信息管理、电子商务等</a:t>
            </a:r>
            <a:r>
              <a:rPr lang="zh-CN" altLang="en-US" sz="2400" dirty="0" smtClean="0"/>
              <a:t>专</a:t>
            </a:r>
            <a:r>
              <a:rPr lang="zh-CN" altLang="en-US" sz="2400" dirty="0"/>
              <a:t>业的核心课</a:t>
            </a:r>
            <a:r>
              <a:rPr lang="zh-CN" altLang="en-US" sz="2400" dirty="0" smtClean="0"/>
              <a:t>程。通过本课程理论方法的系统学习和实践应用，帮助学生理解和掌握供应链管理的基本概念和理论，了解供应链管理的工作内容与业务流程，启发学生塑造供应链管理思维，培养学生开展采购、生产、物流和库存控制等领域的资源优化方法和实践应用方法，具备以实现供应链整体效益最大化为目的的供应链设计构建能力、供应链实施运作能力及相关创新创业能力。</a:t>
            </a:r>
            <a:endParaRPr lang="en-US" altLang="zh-CN" sz="2400" dirty="0"/>
          </a:p>
          <a:p>
            <a:pPr marL="0" indent="0">
              <a:buNone/>
            </a:pPr>
            <a:endParaRPr lang="en-US" altLang="zh-CN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99FD60EE-39D4-42C8-9C68-7E4D3C5AB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90668" y="836613"/>
            <a:ext cx="11500993" cy="48958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zh-CN" altLang="en-US" sz="2200" dirty="0"/>
              <a:t>二是说本课程的教学设计思路</a:t>
            </a:r>
            <a:endParaRPr lang="en-US" altLang="zh-CN" sz="2200" dirty="0"/>
          </a:p>
          <a:p>
            <a:pPr marL="0" indent="0">
              <a:buNone/>
            </a:pPr>
            <a:r>
              <a:rPr lang="zh-CN" altLang="en-US" sz="2200" dirty="0"/>
              <a:t>       我们贯彻以学生为中心的教育理念，通过解</a:t>
            </a:r>
            <a:r>
              <a:rPr lang="zh-CN" altLang="en-US" sz="2200" dirty="0" smtClean="0"/>
              <a:t>构供应链管</a:t>
            </a:r>
            <a:r>
              <a:rPr lang="zh-CN" altLang="en-US" sz="2200" dirty="0"/>
              <a:t>理者的专业职能，构</a:t>
            </a:r>
            <a:r>
              <a:rPr lang="zh-CN" altLang="en-US" sz="2200" dirty="0" smtClean="0"/>
              <a:t>建三步式供应链管</a:t>
            </a:r>
            <a:r>
              <a:rPr lang="zh-CN" altLang="en-US" sz="2200" dirty="0"/>
              <a:t>理思维问题导图</a:t>
            </a:r>
            <a:endParaRPr lang="en-US" altLang="zh-CN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200" dirty="0"/>
              <a:t>第一步提出</a:t>
            </a:r>
            <a:r>
              <a:rPr lang="zh-CN" altLang="en-US" sz="2200" dirty="0" smtClean="0"/>
              <a:t>：我们为了获得市场竞争优势，需要创造怎样的商品价值？</a:t>
            </a:r>
            <a:endParaRPr lang="en-US" altLang="zh-CN" sz="2200" dirty="0"/>
          </a:p>
          <a:p>
            <a:pPr marL="0" indent="0">
              <a:buNone/>
            </a:pPr>
            <a:r>
              <a:rPr lang="zh-CN" altLang="en-US" sz="2200" dirty="0"/>
              <a:t>第二步提出</a:t>
            </a:r>
            <a:r>
              <a:rPr lang="zh-CN" altLang="en-US" sz="2200" dirty="0" smtClean="0"/>
              <a:t>：为了达到商品价值的市场要求，我们需要整合哪</a:t>
            </a:r>
            <a:r>
              <a:rPr lang="zh-CN" altLang="en-US" sz="2200" dirty="0" smtClean="0"/>
              <a:t>些资</a:t>
            </a:r>
            <a:r>
              <a:rPr lang="zh-CN" altLang="en-US" sz="2200" dirty="0" smtClean="0"/>
              <a:t>源？</a:t>
            </a:r>
            <a:endParaRPr lang="en-US" altLang="zh-CN" sz="2200" dirty="0"/>
          </a:p>
          <a:p>
            <a:pPr marL="0" indent="0">
              <a:buNone/>
            </a:pPr>
            <a:r>
              <a:rPr lang="zh-CN" altLang="en-US" sz="2200" dirty="0"/>
              <a:t>第三步提出：</a:t>
            </a:r>
            <a:r>
              <a:rPr lang="zh-CN" altLang="en-US" sz="2200" dirty="0" smtClean="0"/>
              <a:t>我们如何实</a:t>
            </a:r>
            <a:r>
              <a:rPr lang="zh-CN" altLang="en-US" sz="2200" dirty="0" smtClean="0"/>
              <a:t>现全球性资</a:t>
            </a:r>
            <a:r>
              <a:rPr lang="zh-CN" altLang="en-US" sz="2200" dirty="0" smtClean="0"/>
              <a:t>源配置的最佳效率？</a:t>
            </a:r>
            <a:endParaRPr lang="en-US" altLang="zh-CN" sz="2200" dirty="0"/>
          </a:p>
          <a:p>
            <a:pPr marL="0" indent="0">
              <a:buNone/>
            </a:pPr>
            <a:r>
              <a:rPr lang="zh-CN" altLang="en-US" sz="2200" dirty="0"/>
              <a:t>       在遵</a:t>
            </a:r>
            <a:r>
              <a:rPr lang="zh-CN" altLang="en-US" sz="2200" dirty="0" smtClean="0"/>
              <a:t>循思</a:t>
            </a:r>
            <a:r>
              <a:rPr lang="zh-CN" altLang="en-US" sz="2200" dirty="0"/>
              <a:t>维问题导图的基础上，我们</a:t>
            </a:r>
            <a:r>
              <a:rPr lang="zh-CN" altLang="en-US" sz="2200" dirty="0" smtClean="0"/>
              <a:t>将供应链管理教</a:t>
            </a:r>
            <a:r>
              <a:rPr lang="zh-CN" altLang="en-US" sz="2200" dirty="0"/>
              <a:t>学方案设计</a:t>
            </a:r>
            <a:r>
              <a:rPr lang="zh-CN" altLang="en-US" sz="2200" dirty="0" smtClean="0"/>
              <a:t>为三个</a:t>
            </a:r>
            <a:r>
              <a:rPr lang="zh-CN" altLang="en-US" sz="2200" dirty="0"/>
              <a:t>理论模块</a:t>
            </a:r>
            <a:endParaRPr lang="en-US" altLang="zh-CN" sz="2200" dirty="0"/>
          </a:p>
          <a:p>
            <a:pPr marL="0" indent="0">
              <a:buNone/>
            </a:pPr>
            <a:r>
              <a:rPr lang="zh-CN" altLang="en-US" sz="2200" dirty="0"/>
              <a:t>模块一：讲</a:t>
            </a:r>
            <a:r>
              <a:rPr lang="zh-CN" altLang="en-US" sz="2200" dirty="0" smtClean="0"/>
              <a:t>授供应链的涵义、供应链管理的形成与发展、供应链管理的内容、特征与战略优势。</a:t>
            </a:r>
            <a:endParaRPr lang="en-US" altLang="zh-CN" sz="2200" dirty="0"/>
          </a:p>
          <a:p>
            <a:pPr marL="0" indent="0">
              <a:buNone/>
            </a:pPr>
            <a:r>
              <a:rPr lang="zh-CN" altLang="en-US" sz="2200" dirty="0"/>
              <a:t>模块二：讲</a:t>
            </a:r>
            <a:r>
              <a:rPr lang="zh-CN" altLang="en-US" sz="2200" dirty="0" smtClean="0"/>
              <a:t>授供应链的结构、流</a:t>
            </a:r>
            <a:r>
              <a:rPr lang="zh-CN" altLang="en-US" sz="2200" dirty="0" smtClean="0"/>
              <a:t>程、设</a:t>
            </a:r>
            <a:r>
              <a:rPr lang="zh-CN" altLang="en-US" sz="2200" dirty="0" smtClean="0"/>
              <a:t>计原则与构建方法。</a:t>
            </a:r>
            <a:endParaRPr lang="en-US" altLang="zh-CN" sz="2200" dirty="0"/>
          </a:p>
          <a:p>
            <a:pPr marL="0" indent="0">
              <a:buNone/>
            </a:pPr>
            <a:r>
              <a:rPr lang="zh-CN" altLang="en-US" sz="2200" dirty="0"/>
              <a:t>模块三：讲</a:t>
            </a:r>
            <a:r>
              <a:rPr lang="zh-CN" altLang="en-US" sz="2200" dirty="0" smtClean="0"/>
              <a:t>授订单驱动的供应链采购、生产、库存、物流、客户管理的运作实施与绩效评价。</a:t>
            </a:r>
            <a:endParaRPr lang="en-US" altLang="zh-CN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99FD60EE-39D4-42C8-9C68-7E4D3C5AB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90668" y="836613"/>
            <a:ext cx="11500993" cy="48958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buNone/>
            </a:pPr>
            <a:r>
              <a:rPr lang="zh-CN" altLang="en-US" sz="2200" dirty="0"/>
              <a:t>三是说本课程的教学环境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200" dirty="0"/>
              <a:t>     本课程将采取线上线下混合式教学模式。</a:t>
            </a:r>
            <a:endParaRPr lang="en-US" altLang="zh-CN" sz="22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200" dirty="0"/>
              <a:t>     线上，一方面，依托砺儒云课堂、腾讯课堂和微信群，借鉴国家精品在线开放课程库和慕课库的教学资源，进行在线课程的开发、录播、答疑、讨论、作业布置。另一方面，利用中国管理案例共享中心的案例资源，开展案例教学和案例分析竞赛。</a:t>
            </a:r>
            <a:endParaRPr lang="en-US" altLang="zh-CN" sz="22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200" dirty="0"/>
              <a:t>     </a:t>
            </a:r>
            <a:r>
              <a:rPr lang="zh-CN" altLang="en-US" sz="2200" dirty="0"/>
              <a:t>线下，利用教室、多功能研讨室进行作业口头汇报与评析、案例分析展示与交流。</a:t>
            </a:r>
            <a:endParaRPr lang="en-US" altLang="zh-CN" sz="22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2200" dirty="0"/>
              <a:t>四是说本课程的教学方法</a:t>
            </a:r>
            <a:endParaRPr lang="en-US" altLang="zh-CN" sz="22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200" dirty="0"/>
              <a:t>     </a:t>
            </a:r>
            <a:r>
              <a:rPr lang="zh-CN" altLang="en-US" sz="2200" dirty="0"/>
              <a:t>本课程采取理论讲授、案例教学、虚拟仿真实</a:t>
            </a:r>
            <a:r>
              <a:rPr lang="zh-CN" altLang="en-US" sz="2200" dirty="0" smtClean="0"/>
              <a:t>验、翻转课堂相</a:t>
            </a:r>
            <a:r>
              <a:rPr lang="zh-CN" altLang="en-US" sz="2200" dirty="0"/>
              <a:t>结合的教学方式，在学以致用、用以促学、学用相长中，提升学生从</a:t>
            </a:r>
            <a:r>
              <a:rPr lang="zh-CN" altLang="en-US" sz="2200" dirty="0" smtClean="0"/>
              <a:t>事供应链管</a:t>
            </a:r>
            <a:r>
              <a:rPr lang="zh-CN" altLang="en-US" sz="2200" dirty="0"/>
              <a:t>理实践的高阶能力。</a:t>
            </a:r>
            <a:endParaRPr lang="en-US" altLang="zh-CN" sz="2200" dirty="0"/>
          </a:p>
        </p:txBody>
      </p:sp>
    </p:spTree>
    <p:extLst>
      <p:ext uri="{BB962C8B-B14F-4D97-AF65-F5344CB8AC3E}">
        <p14:creationId xmlns:p14="http://schemas.microsoft.com/office/powerpoint/2010/main" xmlns="" val="2606339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99FD60EE-39D4-42C8-9C68-7E4D3C5AB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90668" y="836612"/>
            <a:ext cx="11500993" cy="560962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zh-CN" altLang="en-US" sz="2200" dirty="0"/>
              <a:t>五是说本课程的创新特色</a:t>
            </a:r>
            <a:endParaRPr lang="en-US" altLang="zh-CN" sz="22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200" dirty="0"/>
              <a:t>     </a:t>
            </a:r>
            <a:r>
              <a:rPr lang="zh-CN" altLang="en-US" sz="2200" dirty="0"/>
              <a:t>本课</a:t>
            </a:r>
            <a:r>
              <a:rPr lang="zh-CN" altLang="en-US" sz="2200" dirty="0" smtClean="0"/>
              <a:t>程综合运用多种线上线下教学手段，突出学生的学习主体地位；强调通过线上教学手段创造更多师生、生生互动及知识共创的机会；紧扣“两性一度”的基本要求，培养学生解决复杂问题的综合能力和高级思维</a:t>
            </a:r>
            <a:endParaRPr lang="en-US" altLang="zh-CN" sz="22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zh-CN" altLang="en-US" sz="2200" dirty="0"/>
              <a:t>六是说本课程教学效果的评价与比较</a:t>
            </a:r>
            <a:endParaRPr lang="en-US" altLang="zh-CN" sz="22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200" dirty="0"/>
              <a:t>     本课程采取线上线下双重考核、学生评价和教师自评相结合的评价方式。一方面通过学生座谈、问卷调查，分析学生的主观评价，另一方面通过跟踪考勤记录、讨论答疑、作业展示和案例汇报的情况，分析学生的理论素养和应用能力，从而综合评价教学效果。并根据与普通教学模式的平行班的对比，实现对混合式教学模式的分析与反思。</a:t>
            </a:r>
            <a:endParaRPr lang="en-US" altLang="zh-CN" sz="22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200" dirty="0"/>
              <a:t>  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200" smtClean="0"/>
              <a:t>     以</a:t>
            </a:r>
            <a:r>
              <a:rPr lang="zh-CN" altLang="en-US" sz="2200" dirty="0"/>
              <a:t>上</a:t>
            </a:r>
            <a:r>
              <a:rPr lang="zh-CN" altLang="en-US" sz="2200" dirty="0" smtClean="0"/>
              <a:t>是供</a:t>
            </a:r>
            <a:r>
              <a:rPr lang="zh-CN" altLang="en-US" sz="2200" smtClean="0"/>
              <a:t>应链管理的</a:t>
            </a:r>
            <a:r>
              <a:rPr lang="zh-CN" altLang="en-US" sz="2200" dirty="0"/>
              <a:t>说课，谢谢大家！</a:t>
            </a:r>
            <a:endParaRPr lang="en-US" altLang="zh-CN" sz="2200" dirty="0"/>
          </a:p>
        </p:txBody>
      </p:sp>
    </p:spTree>
    <p:extLst>
      <p:ext uri="{BB962C8B-B14F-4D97-AF65-F5344CB8AC3E}">
        <p14:creationId xmlns:p14="http://schemas.microsoft.com/office/powerpoint/2010/main" xmlns="" val="4278930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3045</TotalTime>
  <Words>1279</Words>
  <Application>Microsoft Office PowerPoint</Application>
  <PresentationFormat>自定义</PresentationFormat>
  <Paragraphs>25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幻灯片 1</vt:lpstr>
      <vt:lpstr>幻灯片 2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weijian chen</dc:creator>
  <cp:lastModifiedBy>Administrator</cp:lastModifiedBy>
  <cp:revision>112</cp:revision>
  <dcterms:created xsi:type="dcterms:W3CDTF">2020-03-18T12:17:34Z</dcterms:created>
  <dcterms:modified xsi:type="dcterms:W3CDTF">2021-01-09T10:03:26Z</dcterms:modified>
</cp:coreProperties>
</file>