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5" r:id="rId3"/>
    <p:sldId id="267" r:id="rId4"/>
    <p:sldId id="287" r:id="rId5"/>
    <p:sldId id="286" r:id="rId6"/>
    <p:sldId id="278" r:id="rId7"/>
    <p:sldId id="284" r:id="rId8"/>
    <p:sldId id="288" r:id="rId9"/>
    <p:sldId id="289" r:id="rId10"/>
    <p:sldId id="290" r:id="rId11"/>
    <p:sldId id="292" r:id="rId12"/>
    <p:sldId id="293" r:id="rId13"/>
    <p:sldId id="2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66" userDrawn="1">
          <p15:clr>
            <a:srgbClr val="A4A3A4"/>
          </p15:clr>
        </p15:guide>
        <p15:guide id="2" pos="5654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6F65"/>
    <a:srgbClr val="287184"/>
    <a:srgbClr val="89A67A"/>
    <a:srgbClr val="E49B35"/>
    <a:srgbClr val="508799"/>
    <a:srgbClr val="ED7167"/>
    <a:srgbClr val="ED6E64"/>
    <a:srgbClr val="D57053"/>
    <a:srgbClr val="EBCEBC"/>
    <a:srgbClr val="EBD3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00" y="-108"/>
      </p:cViewPr>
      <p:guideLst>
        <p:guide orient="horz" pos="3566"/>
        <p:guide orient="horz" pos="867"/>
        <p:guide pos="5654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3E77-8F22-493D-ACBE-B56E5C879701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71428-AFFE-40BA-A2D2-A8E25095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27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496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005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473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85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005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1043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1541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290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16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412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086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0778-D782-46AB-918C-02950C9E19C4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C713-0A25-4B27-8294-86EE1C308F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9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/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EE8F82"/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F756B">
              <a:alpha val="88000"/>
            </a:srgbClr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4" name="任意多边形 823"/>
          <p:cNvSpPr/>
          <p:nvPr/>
        </p:nvSpPr>
        <p:spPr>
          <a:xfrm flipH="1" flipV="1">
            <a:off x="4399933" y="4206056"/>
            <a:ext cx="2239155" cy="2690045"/>
          </a:xfrm>
          <a:custGeom>
            <a:avLst/>
            <a:gdLst>
              <a:gd name="connsiteX0" fmla="*/ 1850042 w 2239155"/>
              <a:gd name="connsiteY0" fmla="*/ 2690045 h 2690045"/>
              <a:gd name="connsiteX1" fmla="*/ 0 w 2239155"/>
              <a:gd name="connsiteY1" fmla="*/ 0 h 2690045"/>
              <a:gd name="connsiteX2" fmla="*/ 798132 w 2239155"/>
              <a:gd name="connsiteY2" fmla="*/ 0 h 2690045"/>
              <a:gd name="connsiteX3" fmla="*/ 2239155 w 2239155"/>
              <a:gd name="connsiteY3" fmla="*/ 2095312 h 2690045"/>
              <a:gd name="connsiteX4" fmla="*/ 1865159 w 2239155"/>
              <a:gd name="connsiteY4" fmla="*/ 2679648 h 2690045"/>
              <a:gd name="connsiteX5" fmla="*/ 1850042 w 2239155"/>
              <a:gd name="connsiteY5" fmla="*/ 2690045 h 269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155" h="2690045">
                <a:moveTo>
                  <a:pt x="1850042" y="2690045"/>
                </a:moveTo>
                <a:lnTo>
                  <a:pt x="0" y="0"/>
                </a:lnTo>
                <a:lnTo>
                  <a:pt x="798132" y="0"/>
                </a:lnTo>
                <a:lnTo>
                  <a:pt x="2239155" y="2095312"/>
                </a:lnTo>
                <a:lnTo>
                  <a:pt x="1865159" y="2679648"/>
                </a:lnTo>
                <a:lnTo>
                  <a:pt x="1850042" y="2690045"/>
                </a:lnTo>
                <a:close/>
              </a:path>
            </a:pathLst>
          </a:custGeom>
          <a:solidFill>
            <a:srgbClr val="A9BD9C"/>
          </a:solidFill>
          <a:ln>
            <a:solidFill>
              <a:srgbClr val="A9B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09D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500062" y="2101122"/>
            <a:ext cx="8896350" cy="51086"/>
          </a:xfrm>
          <a:prstGeom prst="ellipse">
            <a:avLst/>
          </a:prstGeom>
          <a:gradFill flip="none" rotWithShape="1">
            <a:gsLst>
              <a:gs pos="62000">
                <a:schemeClr val="bg1"/>
              </a:gs>
              <a:gs pos="47000">
                <a:schemeClr val="tx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500062" y="3463196"/>
            <a:ext cx="8896350" cy="51086"/>
          </a:xfrm>
          <a:prstGeom prst="ellipse">
            <a:avLst/>
          </a:prstGeom>
          <a:gradFill flip="none" rotWithShape="1">
            <a:gsLst>
              <a:gs pos="70000">
                <a:schemeClr val="bg1"/>
              </a:gs>
              <a:gs pos="47000">
                <a:schemeClr val="tx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" t="30898" r="26794" b="49213"/>
          <a:stretch/>
        </p:blipFill>
        <p:spPr>
          <a:xfrm>
            <a:off x="495119" y="2123164"/>
            <a:ext cx="8906237" cy="1371601"/>
          </a:xfrm>
          <a:prstGeom prst="rect">
            <a:avLst/>
          </a:prstGeom>
        </p:spPr>
      </p:pic>
      <p:sp>
        <p:nvSpPr>
          <p:cNvPr id="534" name="任意多边形 533"/>
          <p:cNvSpPr/>
          <p:nvPr/>
        </p:nvSpPr>
        <p:spPr>
          <a:xfrm flipH="1" flipV="1">
            <a:off x="4012411" y="420605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/>
          </a:solidFill>
          <a:ln>
            <a:solidFill>
              <a:srgbClr val="89A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>
            <a:off x="2147990" y="4206055"/>
            <a:ext cx="2243162" cy="2702024"/>
          </a:xfrm>
          <a:custGeom>
            <a:avLst/>
            <a:gdLst>
              <a:gd name="connsiteX0" fmla="*/ 296787 w 2243162"/>
              <a:gd name="connsiteY0" fmla="*/ 2270482 h 2702024"/>
              <a:gd name="connsiteX1" fmla="*/ 593574 w 2243162"/>
              <a:gd name="connsiteY1" fmla="*/ 2702024 h 2702024"/>
              <a:gd name="connsiteX2" fmla="*/ 0 w 2243162"/>
              <a:gd name="connsiteY2" fmla="*/ 2702024 h 2702024"/>
              <a:gd name="connsiteX3" fmla="*/ 1852001 w 2243162"/>
              <a:gd name="connsiteY3" fmla="*/ 0 h 2702024"/>
              <a:gd name="connsiteX4" fmla="*/ 1874186 w 2243162"/>
              <a:gd name="connsiteY4" fmla="*/ 15258 h 2702024"/>
              <a:gd name="connsiteX5" fmla="*/ 2101791 w 2243162"/>
              <a:gd name="connsiteY5" fmla="*/ 370872 h 2702024"/>
              <a:gd name="connsiteX6" fmla="*/ 2099207 w 2243162"/>
              <a:gd name="connsiteY6" fmla="*/ 372649 h 2702024"/>
              <a:gd name="connsiteX7" fmla="*/ 2152853 w 2243162"/>
              <a:gd name="connsiteY7" fmla="*/ 450653 h 2702024"/>
              <a:gd name="connsiteX8" fmla="*/ 2243162 w 2243162"/>
              <a:gd name="connsiteY8" fmla="*/ 591754 h 2702024"/>
              <a:gd name="connsiteX9" fmla="*/ 800090 w 2243162"/>
              <a:gd name="connsiteY9" fmla="*/ 2690045 h 2702024"/>
              <a:gd name="connsiteX10" fmla="*/ 591618 w 2243162"/>
              <a:gd name="connsiteY10" fmla="*/ 2690045 h 2702024"/>
              <a:gd name="connsiteX11" fmla="*/ 296788 w 2243162"/>
              <a:gd name="connsiteY11" fmla="*/ 2261349 h 27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3162" h="2702024">
                <a:moveTo>
                  <a:pt x="296787" y="2270482"/>
                </a:moveTo>
                <a:lnTo>
                  <a:pt x="593574" y="2702024"/>
                </a:lnTo>
                <a:lnTo>
                  <a:pt x="0" y="2702024"/>
                </a:lnTo>
                <a:close/>
                <a:moveTo>
                  <a:pt x="1852001" y="0"/>
                </a:moveTo>
                <a:lnTo>
                  <a:pt x="1874186" y="15258"/>
                </a:lnTo>
                <a:lnTo>
                  <a:pt x="2101791" y="370872"/>
                </a:lnTo>
                <a:lnTo>
                  <a:pt x="2099207" y="372649"/>
                </a:lnTo>
                <a:lnTo>
                  <a:pt x="2152853" y="450653"/>
                </a:lnTo>
                <a:lnTo>
                  <a:pt x="2243162" y="591754"/>
                </a:lnTo>
                <a:lnTo>
                  <a:pt x="800090" y="2690045"/>
                </a:lnTo>
                <a:lnTo>
                  <a:pt x="591618" y="2690045"/>
                </a:lnTo>
                <a:lnTo>
                  <a:pt x="296788" y="2261349"/>
                </a:lnTo>
                <a:close/>
              </a:path>
            </a:pathLst>
          </a:custGeom>
          <a:solidFill>
            <a:srgbClr val="A2B894">
              <a:alpha val="91000"/>
            </a:srgbClr>
          </a:solidFill>
          <a:ln>
            <a:solidFill>
              <a:srgbClr val="A9B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/>
          </a:solidFill>
          <a:ln>
            <a:solidFill>
              <a:srgbClr val="508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D957C"/>
          </a:solidFill>
          <a:ln>
            <a:solidFill>
              <a:srgbClr val="DD9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/>
          </a:solidFill>
          <a:ln>
            <a:solidFill>
              <a:srgbClr val="D5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任意多边形 647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/>
          </a:solidFill>
          <a:ln>
            <a:solidFill>
              <a:srgbClr val="ED6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/>
          </a:solidFill>
          <a:ln>
            <a:solidFill>
              <a:srgbClr val="377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30728C">
              <a:alpha val="59000"/>
            </a:srgbClr>
          </a:solidFill>
          <a:ln>
            <a:solidFill>
              <a:srgbClr val="7CA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7CA5A8"/>
          </a:solidFill>
          <a:ln>
            <a:solidFill>
              <a:srgbClr val="7BA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/>
          </a:solidFill>
          <a:ln>
            <a:solidFill>
              <a:srgbClr val="E4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87000"/>
            </a:srgbClr>
          </a:solidFill>
          <a:ln>
            <a:solidFill>
              <a:srgbClr val="E5A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87000"/>
            </a:srgbClr>
          </a:solidFill>
          <a:ln>
            <a:solidFill>
              <a:srgbClr val="E5A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D957C">
              <a:alpha val="76000"/>
            </a:srgbClr>
          </a:solidFill>
          <a:ln>
            <a:solidFill>
              <a:srgbClr val="E2A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3" name="矩形 712"/>
          <p:cNvSpPr/>
          <p:nvPr/>
        </p:nvSpPr>
        <p:spPr>
          <a:xfrm>
            <a:off x="0" y="453529"/>
            <a:ext cx="686812" cy="46330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4" name="TextBox 40"/>
          <p:cNvSpPr txBox="1"/>
          <p:nvPr/>
        </p:nvSpPr>
        <p:spPr>
          <a:xfrm>
            <a:off x="832747" y="454348"/>
            <a:ext cx="27429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第六小组 绩点</a:t>
            </a:r>
            <a:r>
              <a:rPr lang="en-US" altLang="zh-CN" sz="2400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endParaRPr lang="zh-CN" altLang="en-US" sz="24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5" name="直接连接符 714"/>
          <p:cNvCxnSpPr/>
          <p:nvPr/>
        </p:nvCxnSpPr>
        <p:spPr>
          <a:xfrm>
            <a:off x="789728" y="452710"/>
            <a:ext cx="0" cy="464941"/>
          </a:xfrm>
          <a:prstGeom prst="line">
            <a:avLst/>
          </a:prstGeom>
          <a:ln w="19050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8" name="矩形 827"/>
          <p:cNvSpPr/>
          <p:nvPr/>
        </p:nvSpPr>
        <p:spPr>
          <a:xfrm>
            <a:off x="842301" y="2536909"/>
            <a:ext cx="821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3600" b="1" kern="100" dirty="0" smtClean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信息技术教育的理论和方法</a:t>
            </a:r>
            <a:endParaRPr lang="zh-CN" altLang="zh-CN" sz="36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88000"/>
            </a:srgbClr>
          </a:solidFill>
          <a:ln>
            <a:solidFill>
              <a:srgbClr val="ED8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82000"/>
            </a:srgbClr>
          </a:solidFill>
          <a:ln>
            <a:solidFill>
              <a:srgbClr val="EE6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5227092" y="3493827"/>
            <a:ext cx="6964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可视化编程的教学策略及方法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以中小学信息技术课程为例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1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>
              <a:alpha val="25000"/>
            </a:srgbClr>
          </a:solidFill>
          <a:ln>
            <a:solidFill>
              <a:srgbClr val="EED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F1DBCC"/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444778" y="4491806"/>
            <a:ext cx="1946374" cy="2416275"/>
          </a:xfrm>
          <a:custGeom>
            <a:avLst/>
            <a:gdLst>
              <a:gd name="connsiteX0" fmla="*/ 1555213 w 1946374"/>
              <a:gd name="connsiteY0" fmla="*/ 0 h 2416275"/>
              <a:gd name="connsiteX1" fmla="*/ 1577398 w 1946374"/>
              <a:gd name="connsiteY1" fmla="*/ 15258 h 2416275"/>
              <a:gd name="connsiteX2" fmla="*/ 1805003 w 1946374"/>
              <a:gd name="connsiteY2" fmla="*/ 370872 h 2416275"/>
              <a:gd name="connsiteX3" fmla="*/ 1802419 w 1946374"/>
              <a:gd name="connsiteY3" fmla="*/ 372649 h 2416275"/>
              <a:gd name="connsiteX4" fmla="*/ 1856065 w 1946374"/>
              <a:gd name="connsiteY4" fmla="*/ 450653 h 2416275"/>
              <a:gd name="connsiteX5" fmla="*/ 1946374 w 1946374"/>
              <a:gd name="connsiteY5" fmla="*/ 591754 h 2416275"/>
              <a:gd name="connsiteX6" fmla="*/ 691584 w 1946374"/>
              <a:gd name="connsiteY6" fmla="*/ 2416275 h 2416275"/>
              <a:gd name="connsiteX7" fmla="*/ 106548 w 1946374"/>
              <a:gd name="connsiteY7" fmla="*/ 2416275 h 2416275"/>
              <a:gd name="connsiteX8" fmla="*/ 0 w 1946374"/>
              <a:gd name="connsiteY8" fmla="*/ 2261349 h 2416275"/>
              <a:gd name="connsiteX9" fmla="*/ 1555213 w 1946374"/>
              <a:gd name="connsiteY9" fmla="*/ 0 h 24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74" h="2416275">
                <a:moveTo>
                  <a:pt x="1555213" y="0"/>
                </a:moveTo>
                <a:lnTo>
                  <a:pt x="1577398" y="15258"/>
                </a:lnTo>
                <a:lnTo>
                  <a:pt x="1805003" y="370872"/>
                </a:lnTo>
                <a:lnTo>
                  <a:pt x="1802419" y="372649"/>
                </a:lnTo>
                <a:lnTo>
                  <a:pt x="1856065" y="450653"/>
                </a:lnTo>
                <a:lnTo>
                  <a:pt x="1946374" y="591754"/>
                </a:lnTo>
                <a:lnTo>
                  <a:pt x="691584" y="2416275"/>
                </a:lnTo>
                <a:lnTo>
                  <a:pt x="106548" y="2416275"/>
                </a:lnTo>
                <a:lnTo>
                  <a:pt x="0" y="2261349"/>
                </a:lnTo>
                <a:lnTo>
                  <a:pt x="15552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99934" y="4491806"/>
            <a:ext cx="2050873" cy="2416274"/>
          </a:xfrm>
          <a:custGeom>
            <a:avLst/>
            <a:gdLst>
              <a:gd name="connsiteX0" fmla="*/ 389113 w 2050873"/>
              <a:gd name="connsiteY0" fmla="*/ 0 h 2416274"/>
              <a:gd name="connsiteX1" fmla="*/ 2050873 w 2050873"/>
              <a:gd name="connsiteY1" fmla="*/ 2416274 h 2416274"/>
              <a:gd name="connsiteX2" fmla="*/ 1252741 w 2050873"/>
              <a:gd name="connsiteY2" fmla="*/ 2416274 h 2416274"/>
              <a:gd name="connsiteX3" fmla="*/ 0 w 2050873"/>
              <a:gd name="connsiteY3" fmla="*/ 594733 h 2416274"/>
              <a:gd name="connsiteX4" fmla="*/ 373996 w 2050873"/>
              <a:gd name="connsiteY4" fmla="*/ 10397 h 2416274"/>
              <a:gd name="connsiteX5" fmla="*/ 389113 w 2050873"/>
              <a:gd name="connsiteY5" fmla="*/ 0 h 24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73" h="2416274">
                <a:moveTo>
                  <a:pt x="389113" y="0"/>
                </a:moveTo>
                <a:lnTo>
                  <a:pt x="2050873" y="2416274"/>
                </a:lnTo>
                <a:lnTo>
                  <a:pt x="1252741" y="2416274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3D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35000"/>
            </a:srgbClr>
          </a:solidFill>
          <a:ln>
            <a:solidFill>
              <a:srgbClr val="E6C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>
              <a:alpha val="35000"/>
            </a:srgbClr>
          </a:solidFill>
          <a:ln>
            <a:solidFill>
              <a:srgbClr val="B5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4D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BFD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5000"/>
            </a:srgbClr>
          </a:solidFill>
          <a:ln>
            <a:solidFill>
              <a:srgbClr val="EB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35000"/>
            </a:srgbClr>
          </a:solidFill>
          <a:ln>
            <a:solidFill>
              <a:srgbClr val="EF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4012411" y="449180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>
              <a:alpha val="35000"/>
            </a:srgbClr>
          </a:solidFill>
          <a:ln>
            <a:solidFill>
              <a:srgbClr val="CF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>
              <a:alpha val="35000"/>
            </a:srgbClr>
          </a:solidFill>
          <a:ln>
            <a:solidFill>
              <a:srgbClr val="F2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50042" y="5184826"/>
            <a:ext cx="87560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26288" y="3448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感想总结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56"/>
          <p:cNvGrpSpPr/>
          <p:nvPr/>
        </p:nvGrpSpPr>
        <p:grpSpPr>
          <a:xfrm>
            <a:off x="439482" y="1240171"/>
            <a:ext cx="8295085" cy="4955913"/>
            <a:chOff x="1285643" y="1772435"/>
            <a:chExt cx="7135479" cy="3572664"/>
          </a:xfrm>
        </p:grpSpPr>
        <p:sp>
          <p:nvSpPr>
            <p:cNvPr id="58" name="矩形 57"/>
            <p:cNvSpPr/>
            <p:nvPr/>
          </p:nvSpPr>
          <p:spPr>
            <a:xfrm>
              <a:off x="1285644" y="2104682"/>
              <a:ext cx="7135478" cy="3240417"/>
            </a:xfrm>
            <a:prstGeom prst="rect">
              <a:avLst/>
            </a:prstGeom>
            <a:noFill/>
            <a:ln w="12700">
              <a:solidFill>
                <a:srgbClr val="346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285643" y="1772435"/>
              <a:ext cx="3572960" cy="338554"/>
            </a:xfrm>
            <a:prstGeom prst="rect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2063"/>
          <p:cNvSpPr txBox="1"/>
          <p:nvPr/>
        </p:nvSpPr>
        <p:spPr>
          <a:xfrm>
            <a:off x="510789" y="1229308"/>
            <a:ext cx="47257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教学与生活相关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5161" y="1732992"/>
            <a:ext cx="7918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老师的课上，我有幸学习了目前高中在程序算法课上的教学风格模式，老师的讲授细致深入，由浅入深，让我受益匪浅，首先在学习算法时，老师提到的类比密码箱便是一个很有趣的引入范例，让我明白其实即使是学习这么抽象且有难度的程序设计，也应该要和生活实际相联合，也要讲的有趣生动，课堂的内容确实不应与生活脱节，否则岂不是曲高和寡？让学生知道了解我们所学的内容与是有用的实用的，学习兴趣才能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高涨。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ea1e0da6568dace91f7d7cb52d62c5b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504" y="2076624"/>
            <a:ext cx="3300991" cy="355092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472752" y="3394024"/>
            <a:ext cx="1501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教学策略与方法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35270" y="1103231"/>
            <a:ext cx="451741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制订科学有效的评价机制</a:t>
            </a:r>
            <a:endParaRPr lang="en-US" altLang="zh-CN" sz="28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77064" y="5682946"/>
            <a:ext cx="6096000" cy="662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程序生活化</a:t>
            </a:r>
            <a:endParaRPr lang="en-US" altLang="zh-CN" sz="28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26477" y="3420757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开展项目学习活动</a:t>
            </a:r>
            <a:endParaRPr lang="en-US" altLang="zh-CN" sz="28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69084" y="3417711"/>
            <a:ext cx="387140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深度挖掘课程思想</a:t>
            </a:r>
            <a:endParaRPr lang="en-US" altLang="zh-CN" sz="28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26288" y="3448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感想总结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7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>
              <a:alpha val="25000"/>
            </a:srgbClr>
          </a:solidFill>
          <a:ln>
            <a:solidFill>
              <a:srgbClr val="EED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F1DBCC"/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444778" y="4491806"/>
            <a:ext cx="1946374" cy="2416275"/>
          </a:xfrm>
          <a:custGeom>
            <a:avLst/>
            <a:gdLst>
              <a:gd name="connsiteX0" fmla="*/ 1555213 w 1946374"/>
              <a:gd name="connsiteY0" fmla="*/ 0 h 2416275"/>
              <a:gd name="connsiteX1" fmla="*/ 1577398 w 1946374"/>
              <a:gd name="connsiteY1" fmla="*/ 15258 h 2416275"/>
              <a:gd name="connsiteX2" fmla="*/ 1805003 w 1946374"/>
              <a:gd name="connsiteY2" fmla="*/ 370872 h 2416275"/>
              <a:gd name="connsiteX3" fmla="*/ 1802419 w 1946374"/>
              <a:gd name="connsiteY3" fmla="*/ 372649 h 2416275"/>
              <a:gd name="connsiteX4" fmla="*/ 1856065 w 1946374"/>
              <a:gd name="connsiteY4" fmla="*/ 450653 h 2416275"/>
              <a:gd name="connsiteX5" fmla="*/ 1946374 w 1946374"/>
              <a:gd name="connsiteY5" fmla="*/ 591754 h 2416275"/>
              <a:gd name="connsiteX6" fmla="*/ 691584 w 1946374"/>
              <a:gd name="connsiteY6" fmla="*/ 2416275 h 2416275"/>
              <a:gd name="connsiteX7" fmla="*/ 106548 w 1946374"/>
              <a:gd name="connsiteY7" fmla="*/ 2416275 h 2416275"/>
              <a:gd name="connsiteX8" fmla="*/ 0 w 1946374"/>
              <a:gd name="connsiteY8" fmla="*/ 2261349 h 2416275"/>
              <a:gd name="connsiteX9" fmla="*/ 1555213 w 1946374"/>
              <a:gd name="connsiteY9" fmla="*/ 0 h 24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74" h="2416275">
                <a:moveTo>
                  <a:pt x="1555213" y="0"/>
                </a:moveTo>
                <a:lnTo>
                  <a:pt x="1577398" y="15258"/>
                </a:lnTo>
                <a:lnTo>
                  <a:pt x="1805003" y="370872"/>
                </a:lnTo>
                <a:lnTo>
                  <a:pt x="1802419" y="372649"/>
                </a:lnTo>
                <a:lnTo>
                  <a:pt x="1856065" y="450653"/>
                </a:lnTo>
                <a:lnTo>
                  <a:pt x="1946374" y="591754"/>
                </a:lnTo>
                <a:lnTo>
                  <a:pt x="691584" y="2416275"/>
                </a:lnTo>
                <a:lnTo>
                  <a:pt x="106548" y="2416275"/>
                </a:lnTo>
                <a:lnTo>
                  <a:pt x="0" y="2261349"/>
                </a:lnTo>
                <a:lnTo>
                  <a:pt x="15552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99934" y="4491806"/>
            <a:ext cx="2050873" cy="2416274"/>
          </a:xfrm>
          <a:custGeom>
            <a:avLst/>
            <a:gdLst>
              <a:gd name="connsiteX0" fmla="*/ 389113 w 2050873"/>
              <a:gd name="connsiteY0" fmla="*/ 0 h 2416274"/>
              <a:gd name="connsiteX1" fmla="*/ 2050873 w 2050873"/>
              <a:gd name="connsiteY1" fmla="*/ 2416274 h 2416274"/>
              <a:gd name="connsiteX2" fmla="*/ 1252741 w 2050873"/>
              <a:gd name="connsiteY2" fmla="*/ 2416274 h 2416274"/>
              <a:gd name="connsiteX3" fmla="*/ 0 w 2050873"/>
              <a:gd name="connsiteY3" fmla="*/ 594733 h 2416274"/>
              <a:gd name="connsiteX4" fmla="*/ 373996 w 2050873"/>
              <a:gd name="connsiteY4" fmla="*/ 10397 h 2416274"/>
              <a:gd name="connsiteX5" fmla="*/ 389113 w 2050873"/>
              <a:gd name="connsiteY5" fmla="*/ 0 h 24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73" h="2416274">
                <a:moveTo>
                  <a:pt x="389113" y="0"/>
                </a:moveTo>
                <a:lnTo>
                  <a:pt x="2050873" y="2416274"/>
                </a:lnTo>
                <a:lnTo>
                  <a:pt x="1252741" y="2416274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3D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35000"/>
            </a:srgbClr>
          </a:solidFill>
          <a:ln>
            <a:solidFill>
              <a:srgbClr val="E6C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>
              <a:alpha val="35000"/>
            </a:srgbClr>
          </a:solidFill>
          <a:ln>
            <a:solidFill>
              <a:srgbClr val="B5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4D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BFD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5000"/>
            </a:srgbClr>
          </a:solidFill>
          <a:ln>
            <a:solidFill>
              <a:srgbClr val="EB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35000"/>
            </a:srgbClr>
          </a:solidFill>
          <a:ln>
            <a:solidFill>
              <a:srgbClr val="EF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4012411" y="449180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>
              <a:alpha val="35000"/>
            </a:srgbClr>
          </a:solidFill>
          <a:ln>
            <a:solidFill>
              <a:srgbClr val="CF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>
              <a:alpha val="35000"/>
            </a:srgbClr>
          </a:solidFill>
          <a:ln>
            <a:solidFill>
              <a:srgbClr val="F2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190" y="2273743"/>
            <a:ext cx="658265" cy="423548"/>
          </a:xfrm>
          <a:prstGeom prst="rect">
            <a:avLst/>
          </a:prstGeom>
          <a:solidFill>
            <a:srgbClr val="ED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87190" y="3052934"/>
            <a:ext cx="658265" cy="423548"/>
          </a:xfrm>
          <a:prstGeom prst="rect">
            <a:avLst/>
          </a:prstGeom>
          <a:solidFill>
            <a:srgbClr val="89A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214485" y="4802381"/>
            <a:ext cx="658265" cy="423548"/>
          </a:xfrm>
          <a:prstGeom prst="rect">
            <a:avLst/>
          </a:prstGeom>
          <a:solidFill>
            <a:srgbClr val="D57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214485" y="4118726"/>
            <a:ext cx="658265" cy="423548"/>
          </a:xfrm>
          <a:prstGeom prst="rect">
            <a:avLst/>
          </a:prstGeom>
          <a:solidFill>
            <a:srgbClr val="E4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</p:grpSpPr>
        <p:sp>
          <p:nvSpPr>
            <p:cNvPr id="47" name="矩形 46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solidFill>
              <a:srgbClr val="508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02239" y="1562931"/>
              <a:ext cx="23903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学无止境  边学边教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977338" y="3873717"/>
            <a:ext cx="8238541" cy="280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对我们教育技术学师范生来说，我们以后是要到中小学去担任信息技术课程的老师，我们要提高自身的专业素养和专业能力水平。只有我们自己做到了，才懂得教学生，并教好他们。而且在我国信息技术课程最新的</a:t>
            </a:r>
            <a:r>
              <a:rPr lang="en-US" sz="2000" b="1" dirty="0" smtClean="0"/>
              <a:t>2017</a:t>
            </a:r>
            <a:r>
              <a:rPr lang="zh-CN" altLang="en-US" sz="2000" b="1" dirty="0" smtClean="0"/>
              <a:t>年修订版中，增加了新的内容，比如移动应用设计模块，开源硬件项目设计模块等，我们也需要紧跟信息时代科学技术发展的步伐，拓宽视野，为以后做铺垫。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936394" y="2086166"/>
            <a:ext cx="8285779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喻老师分别从我国信息技术课程总体发展趋势、</a:t>
            </a:r>
            <a:r>
              <a:rPr lang="en-US" sz="2000" b="1" dirty="0" smtClean="0"/>
              <a:t>2003</a:t>
            </a:r>
            <a:r>
              <a:rPr lang="zh-CN" altLang="en-US" sz="2000" b="1" dirty="0" smtClean="0"/>
              <a:t>版课程与</a:t>
            </a:r>
            <a:r>
              <a:rPr lang="en-US" sz="2000" b="1" dirty="0" smtClean="0"/>
              <a:t>2017</a:t>
            </a:r>
            <a:r>
              <a:rPr lang="zh-CN" altLang="en-US" sz="2000" b="1" dirty="0" smtClean="0"/>
              <a:t>年修订版比较、常见的编程环境、教学现状、课程核心价值和教学策略与方法这六大方面给我们讲述。老师讲话抑扬顿挫，铿锵有力，简明生动，让我们了解到在中小学信息技术课程里的改革变化。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50042" y="5184826"/>
            <a:ext cx="87560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26288" y="3448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感受总结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  <p:bldP spid="46" grpId="0" animBg="1"/>
      <p:bldP spid="6" grpId="0"/>
      <p:bldP spid="48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/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EE8F82"/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F756B">
              <a:alpha val="88000"/>
            </a:srgbClr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4" name="任意多边形 823"/>
          <p:cNvSpPr/>
          <p:nvPr/>
        </p:nvSpPr>
        <p:spPr>
          <a:xfrm flipH="1" flipV="1">
            <a:off x="4399933" y="4206056"/>
            <a:ext cx="2239155" cy="2690045"/>
          </a:xfrm>
          <a:custGeom>
            <a:avLst/>
            <a:gdLst>
              <a:gd name="connsiteX0" fmla="*/ 1850042 w 2239155"/>
              <a:gd name="connsiteY0" fmla="*/ 2690045 h 2690045"/>
              <a:gd name="connsiteX1" fmla="*/ 0 w 2239155"/>
              <a:gd name="connsiteY1" fmla="*/ 0 h 2690045"/>
              <a:gd name="connsiteX2" fmla="*/ 798132 w 2239155"/>
              <a:gd name="connsiteY2" fmla="*/ 0 h 2690045"/>
              <a:gd name="connsiteX3" fmla="*/ 2239155 w 2239155"/>
              <a:gd name="connsiteY3" fmla="*/ 2095312 h 2690045"/>
              <a:gd name="connsiteX4" fmla="*/ 1865159 w 2239155"/>
              <a:gd name="connsiteY4" fmla="*/ 2679648 h 2690045"/>
              <a:gd name="connsiteX5" fmla="*/ 1850042 w 2239155"/>
              <a:gd name="connsiteY5" fmla="*/ 2690045 h 269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155" h="2690045">
                <a:moveTo>
                  <a:pt x="1850042" y="2690045"/>
                </a:moveTo>
                <a:lnTo>
                  <a:pt x="0" y="0"/>
                </a:lnTo>
                <a:lnTo>
                  <a:pt x="798132" y="0"/>
                </a:lnTo>
                <a:lnTo>
                  <a:pt x="2239155" y="2095312"/>
                </a:lnTo>
                <a:lnTo>
                  <a:pt x="1865159" y="2679648"/>
                </a:lnTo>
                <a:lnTo>
                  <a:pt x="1850042" y="2690045"/>
                </a:lnTo>
                <a:close/>
              </a:path>
            </a:pathLst>
          </a:custGeom>
          <a:solidFill>
            <a:srgbClr val="A9BD9C"/>
          </a:solidFill>
          <a:ln>
            <a:solidFill>
              <a:srgbClr val="A9B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09D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1822366" y="2101122"/>
            <a:ext cx="8896350" cy="51086"/>
          </a:xfrm>
          <a:prstGeom prst="ellipse">
            <a:avLst/>
          </a:prstGeom>
          <a:gradFill flip="none" rotWithShape="1">
            <a:gsLst>
              <a:gs pos="62000">
                <a:schemeClr val="bg1"/>
              </a:gs>
              <a:gs pos="47000">
                <a:schemeClr val="tx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500062" y="3463196"/>
            <a:ext cx="8896350" cy="51086"/>
          </a:xfrm>
          <a:prstGeom prst="ellipse">
            <a:avLst/>
          </a:prstGeom>
          <a:gradFill flip="none" rotWithShape="1">
            <a:gsLst>
              <a:gs pos="70000">
                <a:schemeClr val="bg1"/>
              </a:gs>
              <a:gs pos="47000">
                <a:schemeClr val="tx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" t="30898" r="26794" b="49213"/>
          <a:stretch/>
        </p:blipFill>
        <p:spPr>
          <a:xfrm>
            <a:off x="495119" y="2123164"/>
            <a:ext cx="8906237" cy="1371601"/>
          </a:xfrm>
          <a:prstGeom prst="rect">
            <a:avLst/>
          </a:prstGeom>
        </p:spPr>
      </p:pic>
      <p:sp>
        <p:nvSpPr>
          <p:cNvPr id="534" name="任意多边形 533"/>
          <p:cNvSpPr/>
          <p:nvPr/>
        </p:nvSpPr>
        <p:spPr>
          <a:xfrm flipH="1" flipV="1">
            <a:off x="4012411" y="420605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/>
          </a:solidFill>
          <a:ln>
            <a:solidFill>
              <a:srgbClr val="89A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>
            <a:off x="2147990" y="4206055"/>
            <a:ext cx="2243162" cy="2702024"/>
          </a:xfrm>
          <a:custGeom>
            <a:avLst/>
            <a:gdLst>
              <a:gd name="connsiteX0" fmla="*/ 296787 w 2243162"/>
              <a:gd name="connsiteY0" fmla="*/ 2270482 h 2702024"/>
              <a:gd name="connsiteX1" fmla="*/ 593574 w 2243162"/>
              <a:gd name="connsiteY1" fmla="*/ 2702024 h 2702024"/>
              <a:gd name="connsiteX2" fmla="*/ 0 w 2243162"/>
              <a:gd name="connsiteY2" fmla="*/ 2702024 h 2702024"/>
              <a:gd name="connsiteX3" fmla="*/ 1852001 w 2243162"/>
              <a:gd name="connsiteY3" fmla="*/ 0 h 2702024"/>
              <a:gd name="connsiteX4" fmla="*/ 1874186 w 2243162"/>
              <a:gd name="connsiteY4" fmla="*/ 15258 h 2702024"/>
              <a:gd name="connsiteX5" fmla="*/ 2101791 w 2243162"/>
              <a:gd name="connsiteY5" fmla="*/ 370872 h 2702024"/>
              <a:gd name="connsiteX6" fmla="*/ 2099207 w 2243162"/>
              <a:gd name="connsiteY6" fmla="*/ 372649 h 2702024"/>
              <a:gd name="connsiteX7" fmla="*/ 2152853 w 2243162"/>
              <a:gd name="connsiteY7" fmla="*/ 450653 h 2702024"/>
              <a:gd name="connsiteX8" fmla="*/ 2243162 w 2243162"/>
              <a:gd name="connsiteY8" fmla="*/ 591754 h 2702024"/>
              <a:gd name="connsiteX9" fmla="*/ 800090 w 2243162"/>
              <a:gd name="connsiteY9" fmla="*/ 2690045 h 2702024"/>
              <a:gd name="connsiteX10" fmla="*/ 591618 w 2243162"/>
              <a:gd name="connsiteY10" fmla="*/ 2690045 h 2702024"/>
              <a:gd name="connsiteX11" fmla="*/ 296788 w 2243162"/>
              <a:gd name="connsiteY11" fmla="*/ 2261349 h 27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3162" h="2702024">
                <a:moveTo>
                  <a:pt x="296787" y="2270482"/>
                </a:moveTo>
                <a:lnTo>
                  <a:pt x="593574" y="2702024"/>
                </a:lnTo>
                <a:lnTo>
                  <a:pt x="0" y="2702024"/>
                </a:lnTo>
                <a:close/>
                <a:moveTo>
                  <a:pt x="1852001" y="0"/>
                </a:moveTo>
                <a:lnTo>
                  <a:pt x="1874186" y="15258"/>
                </a:lnTo>
                <a:lnTo>
                  <a:pt x="2101791" y="370872"/>
                </a:lnTo>
                <a:lnTo>
                  <a:pt x="2099207" y="372649"/>
                </a:lnTo>
                <a:lnTo>
                  <a:pt x="2152853" y="450653"/>
                </a:lnTo>
                <a:lnTo>
                  <a:pt x="2243162" y="591754"/>
                </a:lnTo>
                <a:lnTo>
                  <a:pt x="800090" y="2690045"/>
                </a:lnTo>
                <a:lnTo>
                  <a:pt x="591618" y="2690045"/>
                </a:lnTo>
                <a:lnTo>
                  <a:pt x="296788" y="2261349"/>
                </a:lnTo>
                <a:close/>
              </a:path>
            </a:pathLst>
          </a:custGeom>
          <a:solidFill>
            <a:srgbClr val="A2B894">
              <a:alpha val="91000"/>
            </a:srgbClr>
          </a:solidFill>
          <a:ln>
            <a:solidFill>
              <a:srgbClr val="A9B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/>
          </a:solidFill>
          <a:ln>
            <a:solidFill>
              <a:srgbClr val="508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D957C"/>
          </a:solidFill>
          <a:ln>
            <a:solidFill>
              <a:srgbClr val="DD9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/>
          </a:solidFill>
          <a:ln>
            <a:solidFill>
              <a:srgbClr val="D5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任意多边形 647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/>
          </a:solidFill>
          <a:ln>
            <a:solidFill>
              <a:srgbClr val="ED6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/>
          </a:solidFill>
          <a:ln>
            <a:solidFill>
              <a:srgbClr val="377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30728C">
              <a:alpha val="59000"/>
            </a:srgbClr>
          </a:solidFill>
          <a:ln>
            <a:solidFill>
              <a:srgbClr val="7CA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7CA5A8"/>
          </a:solidFill>
          <a:ln>
            <a:solidFill>
              <a:srgbClr val="7BA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/>
          </a:solidFill>
          <a:ln>
            <a:solidFill>
              <a:srgbClr val="E4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87000"/>
            </a:srgbClr>
          </a:solidFill>
          <a:ln>
            <a:solidFill>
              <a:srgbClr val="E5A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87000"/>
            </a:srgbClr>
          </a:solidFill>
          <a:ln>
            <a:solidFill>
              <a:srgbClr val="E5A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D957C">
              <a:alpha val="76000"/>
            </a:srgbClr>
          </a:solidFill>
          <a:ln>
            <a:solidFill>
              <a:srgbClr val="E2A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3" name="矩形 712"/>
          <p:cNvSpPr/>
          <p:nvPr/>
        </p:nvSpPr>
        <p:spPr>
          <a:xfrm>
            <a:off x="0" y="453529"/>
            <a:ext cx="686812" cy="46330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5" name="直接连接符 714"/>
          <p:cNvCxnSpPr/>
          <p:nvPr/>
        </p:nvCxnSpPr>
        <p:spPr>
          <a:xfrm>
            <a:off x="789728" y="452710"/>
            <a:ext cx="0" cy="464941"/>
          </a:xfrm>
          <a:prstGeom prst="line">
            <a:avLst/>
          </a:prstGeom>
          <a:ln w="19050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8" name="矩形 827"/>
          <p:cNvSpPr/>
          <p:nvPr/>
        </p:nvSpPr>
        <p:spPr>
          <a:xfrm>
            <a:off x="4605237" y="2434371"/>
            <a:ext cx="3186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r>
              <a:rPr lang="en-US" altLang="zh-CN" sz="4400" b="1" kern="100" dirty="0" smtClean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END</a:t>
            </a:r>
            <a:endParaRPr lang="zh-CN" altLang="zh-CN" sz="28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88000"/>
            </a:srgbClr>
          </a:solidFill>
          <a:ln>
            <a:solidFill>
              <a:srgbClr val="ED8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82000"/>
            </a:srgbClr>
          </a:solidFill>
          <a:ln>
            <a:solidFill>
              <a:srgbClr val="EE6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0"/>
          <p:cNvSpPr txBox="1"/>
          <p:nvPr/>
        </p:nvSpPr>
        <p:spPr>
          <a:xfrm>
            <a:off x="832746" y="454348"/>
            <a:ext cx="3370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第六小组 </a:t>
            </a:r>
            <a:r>
              <a:rPr lang="zh-CN" altLang="en-US" sz="2400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绩点</a:t>
            </a:r>
            <a:r>
              <a:rPr lang="en-US" altLang="zh-CN" sz="2400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endParaRPr lang="zh-CN" altLang="en-US" sz="24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8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>
              <a:alpha val="25000"/>
            </a:srgbClr>
          </a:solidFill>
          <a:ln>
            <a:solidFill>
              <a:srgbClr val="EED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F1DBCC"/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09D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444778" y="4491806"/>
            <a:ext cx="1946374" cy="2416275"/>
          </a:xfrm>
          <a:custGeom>
            <a:avLst/>
            <a:gdLst>
              <a:gd name="connsiteX0" fmla="*/ 1555213 w 1946374"/>
              <a:gd name="connsiteY0" fmla="*/ 0 h 2416275"/>
              <a:gd name="connsiteX1" fmla="*/ 1577398 w 1946374"/>
              <a:gd name="connsiteY1" fmla="*/ 15258 h 2416275"/>
              <a:gd name="connsiteX2" fmla="*/ 1805003 w 1946374"/>
              <a:gd name="connsiteY2" fmla="*/ 370872 h 2416275"/>
              <a:gd name="connsiteX3" fmla="*/ 1802419 w 1946374"/>
              <a:gd name="connsiteY3" fmla="*/ 372649 h 2416275"/>
              <a:gd name="connsiteX4" fmla="*/ 1856065 w 1946374"/>
              <a:gd name="connsiteY4" fmla="*/ 450653 h 2416275"/>
              <a:gd name="connsiteX5" fmla="*/ 1946374 w 1946374"/>
              <a:gd name="connsiteY5" fmla="*/ 591754 h 2416275"/>
              <a:gd name="connsiteX6" fmla="*/ 691584 w 1946374"/>
              <a:gd name="connsiteY6" fmla="*/ 2416275 h 2416275"/>
              <a:gd name="connsiteX7" fmla="*/ 106548 w 1946374"/>
              <a:gd name="connsiteY7" fmla="*/ 2416275 h 2416275"/>
              <a:gd name="connsiteX8" fmla="*/ 0 w 1946374"/>
              <a:gd name="connsiteY8" fmla="*/ 2261349 h 2416275"/>
              <a:gd name="connsiteX9" fmla="*/ 1555213 w 1946374"/>
              <a:gd name="connsiteY9" fmla="*/ 0 h 24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74" h="2416275">
                <a:moveTo>
                  <a:pt x="1555213" y="0"/>
                </a:moveTo>
                <a:lnTo>
                  <a:pt x="1577398" y="15258"/>
                </a:lnTo>
                <a:lnTo>
                  <a:pt x="1805003" y="370872"/>
                </a:lnTo>
                <a:lnTo>
                  <a:pt x="1802419" y="372649"/>
                </a:lnTo>
                <a:lnTo>
                  <a:pt x="1856065" y="450653"/>
                </a:lnTo>
                <a:lnTo>
                  <a:pt x="1946374" y="591754"/>
                </a:lnTo>
                <a:lnTo>
                  <a:pt x="691584" y="2416275"/>
                </a:lnTo>
                <a:lnTo>
                  <a:pt x="106548" y="2416275"/>
                </a:lnTo>
                <a:lnTo>
                  <a:pt x="0" y="2261349"/>
                </a:lnTo>
                <a:lnTo>
                  <a:pt x="15552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99934" y="4491806"/>
            <a:ext cx="2050873" cy="2416274"/>
          </a:xfrm>
          <a:custGeom>
            <a:avLst/>
            <a:gdLst>
              <a:gd name="connsiteX0" fmla="*/ 389113 w 2050873"/>
              <a:gd name="connsiteY0" fmla="*/ 0 h 2416274"/>
              <a:gd name="connsiteX1" fmla="*/ 2050873 w 2050873"/>
              <a:gd name="connsiteY1" fmla="*/ 2416274 h 2416274"/>
              <a:gd name="connsiteX2" fmla="*/ 1252741 w 2050873"/>
              <a:gd name="connsiteY2" fmla="*/ 2416274 h 2416274"/>
              <a:gd name="connsiteX3" fmla="*/ 0 w 2050873"/>
              <a:gd name="connsiteY3" fmla="*/ 594733 h 2416274"/>
              <a:gd name="connsiteX4" fmla="*/ 373996 w 2050873"/>
              <a:gd name="connsiteY4" fmla="*/ 10397 h 2416274"/>
              <a:gd name="connsiteX5" fmla="*/ 389113 w 2050873"/>
              <a:gd name="connsiteY5" fmla="*/ 0 h 24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73" h="2416274">
                <a:moveTo>
                  <a:pt x="389113" y="0"/>
                </a:moveTo>
                <a:lnTo>
                  <a:pt x="2050873" y="2416274"/>
                </a:lnTo>
                <a:lnTo>
                  <a:pt x="1252741" y="2416274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3D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35000"/>
            </a:srgbClr>
          </a:solidFill>
          <a:ln>
            <a:solidFill>
              <a:srgbClr val="E6C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任意多边形 647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>
              <a:alpha val="35000"/>
            </a:srgbClr>
          </a:solidFill>
          <a:ln>
            <a:solidFill>
              <a:srgbClr val="F2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>
              <a:alpha val="35000"/>
            </a:srgbClr>
          </a:solidFill>
          <a:ln>
            <a:solidFill>
              <a:srgbClr val="B5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4D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BFD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5000"/>
            </a:srgbClr>
          </a:solidFill>
          <a:ln>
            <a:solidFill>
              <a:srgbClr val="EB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35000"/>
            </a:srgbClr>
          </a:solidFill>
          <a:ln>
            <a:solidFill>
              <a:srgbClr val="EF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1510"/>
            <a:ext cx="539750" cy="576064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600710" y="411510"/>
            <a:ext cx="0" cy="576064"/>
          </a:xfrm>
          <a:prstGeom prst="line">
            <a:avLst/>
          </a:prstGeom>
          <a:ln w="28575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"/>
          <p:cNvSpPr txBox="1"/>
          <p:nvPr/>
        </p:nvSpPr>
        <p:spPr>
          <a:xfrm>
            <a:off x="661670" y="345599"/>
            <a:ext cx="14095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0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2071250" y="574322"/>
            <a:ext cx="228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75885" y="2465767"/>
            <a:ext cx="6332495" cy="523220"/>
            <a:chOff x="2929753" y="1756083"/>
            <a:chExt cx="6332495" cy="52322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" name="平行四边形 2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2121294" y="3953288"/>
            <a:ext cx="6332495" cy="523220"/>
            <a:chOff x="2929753" y="1756083"/>
            <a:chExt cx="6332495" cy="523220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79" name="平行四边形 7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5" name="矩形 94"/>
          <p:cNvSpPr/>
          <p:nvPr/>
        </p:nvSpPr>
        <p:spPr>
          <a:xfrm>
            <a:off x="3168886" y="396593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感想总结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 flipH="1" flipV="1">
            <a:off x="4012411" y="449180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>
              <a:alpha val="35000"/>
            </a:srgbClr>
          </a:solidFill>
          <a:ln>
            <a:solidFill>
              <a:srgbClr val="CF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239397" y="24942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3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26288" y="344811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我国信息技术课程总体发展趋势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 descr="5afad8c47880b789ee3e0bc08ab9b67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33" y="-27467"/>
            <a:ext cx="6534925" cy="6312421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0" y="5484164"/>
            <a:ext cx="3084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文化论：没有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windows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，教学内容是编程，用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QB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90130" y="2606748"/>
            <a:ext cx="3084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技术论：认为编程无用，平时用到的是如编辑文稿等工具，出现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Windows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Excel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688251" y="2581730"/>
            <a:ext cx="3084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文化素养论：软件发展迅速，应该重视思想。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2003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年升为国家课程，开始课改。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84524" y="177424"/>
            <a:ext cx="3084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" action="ppaction://hlinkshowjump?jump=nextslide"/>
              </a:rPr>
              <a:t>核心素养论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：包括学科核心素养。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月份两会提出修订课标。</a:t>
            </a:r>
          </a:p>
        </p:txBody>
      </p:sp>
    </p:spTree>
    <p:extLst>
      <p:ext uri="{BB962C8B-B14F-4D97-AF65-F5344CB8AC3E}">
        <p14:creationId xmlns="" xmlns:p14="http://schemas.microsoft.com/office/powerpoint/2010/main" val="38078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>
              <a:alpha val="25000"/>
            </a:srgbClr>
          </a:solidFill>
          <a:ln>
            <a:solidFill>
              <a:srgbClr val="EED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F1DBCC"/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09D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444778" y="4491806"/>
            <a:ext cx="1946374" cy="2416275"/>
          </a:xfrm>
          <a:custGeom>
            <a:avLst/>
            <a:gdLst>
              <a:gd name="connsiteX0" fmla="*/ 1555213 w 1946374"/>
              <a:gd name="connsiteY0" fmla="*/ 0 h 2416275"/>
              <a:gd name="connsiteX1" fmla="*/ 1577398 w 1946374"/>
              <a:gd name="connsiteY1" fmla="*/ 15258 h 2416275"/>
              <a:gd name="connsiteX2" fmla="*/ 1805003 w 1946374"/>
              <a:gd name="connsiteY2" fmla="*/ 370872 h 2416275"/>
              <a:gd name="connsiteX3" fmla="*/ 1802419 w 1946374"/>
              <a:gd name="connsiteY3" fmla="*/ 372649 h 2416275"/>
              <a:gd name="connsiteX4" fmla="*/ 1856065 w 1946374"/>
              <a:gd name="connsiteY4" fmla="*/ 450653 h 2416275"/>
              <a:gd name="connsiteX5" fmla="*/ 1946374 w 1946374"/>
              <a:gd name="connsiteY5" fmla="*/ 591754 h 2416275"/>
              <a:gd name="connsiteX6" fmla="*/ 691584 w 1946374"/>
              <a:gd name="connsiteY6" fmla="*/ 2416275 h 2416275"/>
              <a:gd name="connsiteX7" fmla="*/ 106548 w 1946374"/>
              <a:gd name="connsiteY7" fmla="*/ 2416275 h 2416275"/>
              <a:gd name="connsiteX8" fmla="*/ 0 w 1946374"/>
              <a:gd name="connsiteY8" fmla="*/ 2261349 h 2416275"/>
              <a:gd name="connsiteX9" fmla="*/ 1555213 w 1946374"/>
              <a:gd name="connsiteY9" fmla="*/ 0 h 24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74" h="2416275">
                <a:moveTo>
                  <a:pt x="1555213" y="0"/>
                </a:moveTo>
                <a:lnTo>
                  <a:pt x="1577398" y="15258"/>
                </a:lnTo>
                <a:lnTo>
                  <a:pt x="1805003" y="370872"/>
                </a:lnTo>
                <a:lnTo>
                  <a:pt x="1802419" y="372649"/>
                </a:lnTo>
                <a:lnTo>
                  <a:pt x="1856065" y="450653"/>
                </a:lnTo>
                <a:lnTo>
                  <a:pt x="1946374" y="591754"/>
                </a:lnTo>
                <a:lnTo>
                  <a:pt x="691584" y="2416275"/>
                </a:lnTo>
                <a:lnTo>
                  <a:pt x="106548" y="2416275"/>
                </a:lnTo>
                <a:lnTo>
                  <a:pt x="0" y="2261349"/>
                </a:lnTo>
                <a:lnTo>
                  <a:pt x="15552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99934" y="4491806"/>
            <a:ext cx="2050873" cy="2416274"/>
          </a:xfrm>
          <a:custGeom>
            <a:avLst/>
            <a:gdLst>
              <a:gd name="connsiteX0" fmla="*/ 389113 w 2050873"/>
              <a:gd name="connsiteY0" fmla="*/ 0 h 2416274"/>
              <a:gd name="connsiteX1" fmla="*/ 2050873 w 2050873"/>
              <a:gd name="connsiteY1" fmla="*/ 2416274 h 2416274"/>
              <a:gd name="connsiteX2" fmla="*/ 1252741 w 2050873"/>
              <a:gd name="connsiteY2" fmla="*/ 2416274 h 2416274"/>
              <a:gd name="connsiteX3" fmla="*/ 0 w 2050873"/>
              <a:gd name="connsiteY3" fmla="*/ 594733 h 2416274"/>
              <a:gd name="connsiteX4" fmla="*/ 373996 w 2050873"/>
              <a:gd name="connsiteY4" fmla="*/ 10397 h 2416274"/>
              <a:gd name="connsiteX5" fmla="*/ 389113 w 2050873"/>
              <a:gd name="connsiteY5" fmla="*/ 0 h 24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73" h="2416274">
                <a:moveTo>
                  <a:pt x="389113" y="0"/>
                </a:moveTo>
                <a:lnTo>
                  <a:pt x="2050873" y="2416274"/>
                </a:lnTo>
                <a:lnTo>
                  <a:pt x="1252741" y="2416274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3D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35000"/>
            </a:srgbClr>
          </a:solidFill>
          <a:ln>
            <a:solidFill>
              <a:srgbClr val="E6C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任意多边形 647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>
              <a:alpha val="35000"/>
            </a:srgbClr>
          </a:solidFill>
          <a:ln>
            <a:solidFill>
              <a:srgbClr val="F2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>
              <a:alpha val="35000"/>
            </a:srgbClr>
          </a:solidFill>
          <a:ln>
            <a:solidFill>
              <a:srgbClr val="B5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4D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BFD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5000"/>
            </a:srgbClr>
          </a:solidFill>
          <a:ln>
            <a:solidFill>
              <a:srgbClr val="EB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35000"/>
            </a:srgbClr>
          </a:solidFill>
          <a:ln>
            <a:solidFill>
              <a:srgbClr val="EF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2189533" y="1756083"/>
            <a:ext cx="6332495" cy="523220"/>
            <a:chOff x="2929753" y="1756083"/>
            <a:chExt cx="6332495" cy="52322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" name="平行四边形 2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74"/>
          <p:cNvGrpSpPr/>
          <p:nvPr/>
        </p:nvGrpSpPr>
        <p:grpSpPr>
          <a:xfrm>
            <a:off x="2189533" y="2806878"/>
            <a:ext cx="6332495" cy="523220"/>
            <a:chOff x="2929753" y="1756083"/>
            <a:chExt cx="6332495" cy="523220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79" name="平行四边形 78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81"/>
          <p:cNvGrpSpPr/>
          <p:nvPr/>
        </p:nvGrpSpPr>
        <p:grpSpPr>
          <a:xfrm>
            <a:off x="2189533" y="3857673"/>
            <a:ext cx="6332495" cy="523220"/>
            <a:chOff x="2929753" y="1756083"/>
            <a:chExt cx="6332495" cy="523220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86" name="平行四边形 85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88"/>
          <p:cNvGrpSpPr/>
          <p:nvPr/>
        </p:nvGrpSpPr>
        <p:grpSpPr>
          <a:xfrm>
            <a:off x="2189533" y="4908467"/>
            <a:ext cx="6332495" cy="523220"/>
            <a:chOff x="2929753" y="1756083"/>
            <a:chExt cx="6332495" cy="523220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92" name="平行四边形 91"/>
              <p:cNvSpPr/>
              <p:nvPr/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237124" y="179723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信息的意识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237124" y="284681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信息社会化责任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37124" y="3767849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kern="100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数字化学习与创新</a:t>
            </a:r>
            <a:endParaRPr lang="zh-CN" altLang="zh-CN" sz="2400" b="1" kern="1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237124" y="494242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计算思维（最重要）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 flipH="1" flipV="1">
            <a:off x="4012411" y="449180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>
              <a:alpha val="35000"/>
            </a:srgbClr>
          </a:solidFill>
          <a:ln>
            <a:solidFill>
              <a:srgbClr val="CF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88784" y="34481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核心素养论</a:t>
            </a:r>
            <a:endParaRPr lang="zh-CN" altLang="en-US" sz="28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3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5" grpId="0"/>
      <p:bldP spid="20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ea1e0da6568dace91f7d7cb52d62c5b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504" y="2076624"/>
            <a:ext cx="3300991" cy="355092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734664" y="339402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程序</a:t>
            </a:r>
            <a:endParaRPr lang="en-US" altLang="zh-CN" sz="2400" b="1" dirty="0" smtClean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57850" y="666503"/>
            <a:ext cx="4517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2003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课标涉及：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必修中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课时和选修的算法与程序设计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要求解析，查找，穷举，递归）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90210" y="5462342"/>
            <a:ext cx="6096000" cy="14229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选修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：数据与数据结构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）浙江高考移动应用设计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来源硬件项目设计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95360" y="3529938"/>
            <a:ext cx="38363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选修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：算法初步（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）自主招生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7758" y="32402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课标涉及：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必修的模块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：（</a:t>
            </a:r>
            <a:r>
              <a:rPr lang="en-US" altLang="zh-CN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）学业水平</a:t>
            </a:r>
            <a:endParaRPr lang="en-US" altLang="zh-CN" sz="2000" b="1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26288" y="344811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2003</a:t>
            </a:r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版课标与</a:t>
            </a:r>
            <a:r>
              <a:rPr lang="en-US" altLang="zh-CN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修订版比较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7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>
              <a:alpha val="25000"/>
            </a:srgbClr>
          </a:solidFill>
          <a:ln>
            <a:solidFill>
              <a:srgbClr val="EED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F1DBCC"/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444778" y="4491806"/>
            <a:ext cx="1946374" cy="2416275"/>
          </a:xfrm>
          <a:custGeom>
            <a:avLst/>
            <a:gdLst>
              <a:gd name="connsiteX0" fmla="*/ 1555213 w 1946374"/>
              <a:gd name="connsiteY0" fmla="*/ 0 h 2416275"/>
              <a:gd name="connsiteX1" fmla="*/ 1577398 w 1946374"/>
              <a:gd name="connsiteY1" fmla="*/ 15258 h 2416275"/>
              <a:gd name="connsiteX2" fmla="*/ 1805003 w 1946374"/>
              <a:gd name="connsiteY2" fmla="*/ 370872 h 2416275"/>
              <a:gd name="connsiteX3" fmla="*/ 1802419 w 1946374"/>
              <a:gd name="connsiteY3" fmla="*/ 372649 h 2416275"/>
              <a:gd name="connsiteX4" fmla="*/ 1856065 w 1946374"/>
              <a:gd name="connsiteY4" fmla="*/ 450653 h 2416275"/>
              <a:gd name="connsiteX5" fmla="*/ 1946374 w 1946374"/>
              <a:gd name="connsiteY5" fmla="*/ 591754 h 2416275"/>
              <a:gd name="connsiteX6" fmla="*/ 691584 w 1946374"/>
              <a:gd name="connsiteY6" fmla="*/ 2416275 h 2416275"/>
              <a:gd name="connsiteX7" fmla="*/ 106548 w 1946374"/>
              <a:gd name="connsiteY7" fmla="*/ 2416275 h 2416275"/>
              <a:gd name="connsiteX8" fmla="*/ 0 w 1946374"/>
              <a:gd name="connsiteY8" fmla="*/ 2261349 h 2416275"/>
              <a:gd name="connsiteX9" fmla="*/ 1555213 w 1946374"/>
              <a:gd name="connsiteY9" fmla="*/ 0 h 24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74" h="2416275">
                <a:moveTo>
                  <a:pt x="1555213" y="0"/>
                </a:moveTo>
                <a:lnTo>
                  <a:pt x="1577398" y="15258"/>
                </a:lnTo>
                <a:lnTo>
                  <a:pt x="1805003" y="370872"/>
                </a:lnTo>
                <a:lnTo>
                  <a:pt x="1802419" y="372649"/>
                </a:lnTo>
                <a:lnTo>
                  <a:pt x="1856065" y="450653"/>
                </a:lnTo>
                <a:lnTo>
                  <a:pt x="1946374" y="591754"/>
                </a:lnTo>
                <a:lnTo>
                  <a:pt x="691584" y="2416275"/>
                </a:lnTo>
                <a:lnTo>
                  <a:pt x="106548" y="2416275"/>
                </a:lnTo>
                <a:lnTo>
                  <a:pt x="0" y="2261349"/>
                </a:lnTo>
                <a:lnTo>
                  <a:pt x="15552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99934" y="4491806"/>
            <a:ext cx="2050873" cy="2416274"/>
          </a:xfrm>
          <a:custGeom>
            <a:avLst/>
            <a:gdLst>
              <a:gd name="connsiteX0" fmla="*/ 389113 w 2050873"/>
              <a:gd name="connsiteY0" fmla="*/ 0 h 2416274"/>
              <a:gd name="connsiteX1" fmla="*/ 2050873 w 2050873"/>
              <a:gd name="connsiteY1" fmla="*/ 2416274 h 2416274"/>
              <a:gd name="connsiteX2" fmla="*/ 1252741 w 2050873"/>
              <a:gd name="connsiteY2" fmla="*/ 2416274 h 2416274"/>
              <a:gd name="connsiteX3" fmla="*/ 0 w 2050873"/>
              <a:gd name="connsiteY3" fmla="*/ 594733 h 2416274"/>
              <a:gd name="connsiteX4" fmla="*/ 373996 w 2050873"/>
              <a:gd name="connsiteY4" fmla="*/ 10397 h 2416274"/>
              <a:gd name="connsiteX5" fmla="*/ 389113 w 2050873"/>
              <a:gd name="connsiteY5" fmla="*/ 0 h 24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73" h="2416274">
                <a:moveTo>
                  <a:pt x="389113" y="0"/>
                </a:moveTo>
                <a:lnTo>
                  <a:pt x="2050873" y="2416274"/>
                </a:lnTo>
                <a:lnTo>
                  <a:pt x="1252741" y="2416274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3D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35000"/>
            </a:srgbClr>
          </a:solidFill>
          <a:ln>
            <a:solidFill>
              <a:srgbClr val="E6C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>
              <a:alpha val="35000"/>
            </a:srgbClr>
          </a:solidFill>
          <a:ln>
            <a:solidFill>
              <a:srgbClr val="B5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4D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BFD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5000"/>
            </a:srgbClr>
          </a:solidFill>
          <a:ln>
            <a:solidFill>
              <a:srgbClr val="EB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35000"/>
            </a:srgbClr>
          </a:solidFill>
          <a:ln>
            <a:solidFill>
              <a:srgbClr val="EF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4012411" y="449180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>
              <a:alpha val="35000"/>
            </a:srgbClr>
          </a:solidFill>
          <a:ln>
            <a:solidFill>
              <a:srgbClr val="CF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>
              <a:alpha val="35000"/>
            </a:srgbClr>
          </a:solidFill>
          <a:ln>
            <a:solidFill>
              <a:srgbClr val="F2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ED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87190" y="3339537"/>
            <a:ext cx="658265" cy="423548"/>
          </a:xfrm>
          <a:prstGeom prst="rect">
            <a:avLst/>
          </a:prstGeom>
          <a:solidFill>
            <a:srgbClr val="89A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187190" y="5170872"/>
            <a:ext cx="658265" cy="423548"/>
          </a:xfrm>
          <a:prstGeom prst="rect">
            <a:avLst/>
          </a:prstGeom>
          <a:solidFill>
            <a:srgbClr val="D57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187190" y="4255205"/>
            <a:ext cx="658265" cy="423548"/>
          </a:xfrm>
          <a:prstGeom prst="rect">
            <a:avLst/>
          </a:prstGeom>
          <a:solidFill>
            <a:srgbClr val="E49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88069" y="1551212"/>
            <a:ext cx="2502541" cy="473384"/>
            <a:chOff x="1188069" y="1551212"/>
            <a:chExt cx="2502541" cy="473384"/>
          </a:xfrm>
        </p:grpSpPr>
        <p:sp>
          <p:nvSpPr>
            <p:cNvPr id="47" name="矩形 46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solidFill>
              <a:srgbClr val="508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02239" y="1562931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常见的编程环境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950042" y="2249631"/>
            <a:ext cx="8238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VB</a:t>
            </a:r>
            <a:r>
              <a:rPr lang="zh-CN" altLang="en-US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可视化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950042" y="3164339"/>
            <a:ext cx="6863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C++</a:t>
            </a:r>
            <a:r>
              <a:rPr lang="zh-CN" altLang="en-US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Free Pascal </a:t>
            </a:r>
            <a:r>
              <a:rPr lang="zh-CN" altLang="en-US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自主招生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50042" y="5184826"/>
            <a:ext cx="87560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50042" y="4079046"/>
            <a:ext cx="5299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Python</a:t>
            </a:r>
            <a:r>
              <a:rPr lang="zh-CN" altLang="en-US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浙江的新教材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38666" y="4982089"/>
            <a:ext cx="6905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Scratch , APP inventor</a:t>
            </a:r>
            <a:r>
              <a:rPr lang="zh-CN" altLang="en-US" sz="2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，积木快乐米思奇</a:t>
            </a:r>
            <a:endParaRPr lang="en-US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26288" y="34481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常见的编程环境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  <p:bldP spid="46" grpId="0" animBg="1"/>
      <p:bldP spid="6" grpId="0"/>
      <p:bldP spid="48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65098" y="1025227"/>
            <a:ext cx="1981879" cy="4713419"/>
            <a:chOff x="5165098" y="1146250"/>
            <a:chExt cx="1981879" cy="4713419"/>
          </a:xfrm>
        </p:grpSpPr>
        <p:grpSp>
          <p:nvGrpSpPr>
            <p:cNvPr id="54" name="组合 53"/>
            <p:cNvGrpSpPr/>
            <p:nvPr/>
          </p:nvGrpSpPr>
          <p:grpSpPr>
            <a:xfrm>
              <a:off x="5165100" y="1146250"/>
              <a:ext cx="1981877" cy="4713419"/>
              <a:chOff x="6059488" y="1466844"/>
              <a:chExt cx="1981877" cy="4713419"/>
            </a:xfrm>
          </p:grpSpPr>
          <p:sp>
            <p:nvSpPr>
              <p:cNvPr id="56" name="等腰三角形 55"/>
              <p:cNvSpPr/>
              <p:nvPr/>
            </p:nvSpPr>
            <p:spPr>
              <a:xfrm rot="10800000">
                <a:off x="6343598" y="5798128"/>
                <a:ext cx="469009" cy="382134"/>
              </a:xfrm>
              <a:prstGeom prst="triangle">
                <a:avLst/>
              </a:prstGeom>
              <a:solidFill>
                <a:srgbClr val="324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流程图: 手动操作 56"/>
              <p:cNvSpPr/>
              <p:nvPr/>
            </p:nvSpPr>
            <p:spPr>
              <a:xfrm>
                <a:off x="6059488" y="5345643"/>
                <a:ext cx="1037229" cy="377422"/>
              </a:xfrm>
              <a:prstGeom prst="flowChartManualOperation">
                <a:avLst/>
              </a:prstGeom>
              <a:solidFill>
                <a:srgbClr val="C79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6059488" y="2449609"/>
                <a:ext cx="1037229" cy="2820972"/>
              </a:xfrm>
              <a:custGeom>
                <a:avLst/>
                <a:gdLst>
                  <a:gd name="connsiteX0" fmla="*/ 0 w 1037229"/>
                  <a:gd name="connsiteY0" fmla="*/ 0 h 2820972"/>
                  <a:gd name="connsiteX1" fmla="*/ 486988 w 1037229"/>
                  <a:gd name="connsiteY1" fmla="*/ 0 h 2820972"/>
                  <a:gd name="connsiteX2" fmla="*/ 486988 w 1037229"/>
                  <a:gd name="connsiteY2" fmla="*/ 532263 h 2820972"/>
                  <a:gd name="connsiteX3" fmla="*/ 1037229 w 1037229"/>
                  <a:gd name="connsiteY3" fmla="*/ 532263 h 2820972"/>
                  <a:gd name="connsiteX4" fmla="*/ 1037229 w 1037229"/>
                  <a:gd name="connsiteY4" fmla="*/ 2820972 h 2820972"/>
                  <a:gd name="connsiteX5" fmla="*/ 0 w 1037229"/>
                  <a:gd name="connsiteY5" fmla="*/ 2820972 h 2820972"/>
                  <a:gd name="connsiteX6" fmla="*/ 0 w 1037229"/>
                  <a:gd name="connsiteY6" fmla="*/ 0 h 282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7229" h="2820972">
                    <a:moveTo>
                      <a:pt x="0" y="0"/>
                    </a:moveTo>
                    <a:lnTo>
                      <a:pt x="486988" y="0"/>
                    </a:lnTo>
                    <a:lnTo>
                      <a:pt x="486988" y="532263"/>
                    </a:lnTo>
                    <a:lnTo>
                      <a:pt x="1037229" y="532263"/>
                    </a:lnTo>
                    <a:lnTo>
                      <a:pt x="1037229" y="2820972"/>
                    </a:lnTo>
                    <a:lnTo>
                      <a:pt x="0" y="28209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9B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698660" y="2340259"/>
                <a:ext cx="550242" cy="532263"/>
              </a:xfrm>
              <a:prstGeom prst="rect">
                <a:avLst/>
              </a:prstGeom>
              <a:solidFill>
                <a:srgbClr val="E49B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051107" y="1922226"/>
                <a:ext cx="197795" cy="191332"/>
              </a:xfrm>
              <a:prstGeom prst="rect">
                <a:avLst/>
              </a:prstGeom>
              <a:solidFill>
                <a:srgbClr val="89A6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7838807" y="1466844"/>
                <a:ext cx="202558" cy="195939"/>
              </a:xfrm>
              <a:prstGeom prst="rect">
                <a:avLst/>
              </a:prstGeom>
              <a:solidFill>
                <a:srgbClr val="C79B6C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374668" y="1642477"/>
                <a:ext cx="275120" cy="266131"/>
              </a:xfrm>
              <a:prstGeom prst="rect">
                <a:avLst/>
              </a:prstGeom>
              <a:solidFill>
                <a:srgbClr val="324554">
                  <a:alpha val="89000"/>
                </a:srgb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460769" y="2266766"/>
                <a:ext cx="378038" cy="365686"/>
              </a:xfrm>
              <a:prstGeom prst="rect">
                <a:avLst/>
              </a:prstGeom>
              <a:solidFill>
                <a:srgbClr val="508799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6857071" y="6180262"/>
                <a:ext cx="1184294" cy="1"/>
              </a:xfrm>
              <a:prstGeom prst="line">
                <a:avLst/>
              </a:prstGeom>
              <a:ln w="57150">
                <a:solidFill>
                  <a:srgbClr val="3245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65"/>
            <p:cNvSpPr/>
            <p:nvPr/>
          </p:nvSpPr>
          <p:spPr>
            <a:xfrm>
              <a:off x="5165100" y="4292763"/>
              <a:ext cx="1037229" cy="654131"/>
            </a:xfrm>
            <a:prstGeom prst="rect">
              <a:avLst/>
            </a:prstGeom>
            <a:solidFill>
              <a:srgbClr val="ED6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65099" y="3638632"/>
              <a:ext cx="1037229" cy="654131"/>
            </a:xfrm>
            <a:prstGeom prst="rect">
              <a:avLst/>
            </a:prstGeom>
            <a:solidFill>
              <a:srgbClr val="89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5165098" y="2986088"/>
              <a:ext cx="1037229" cy="654131"/>
            </a:xfrm>
            <a:prstGeom prst="rect">
              <a:avLst/>
            </a:prstGeom>
            <a:solidFill>
              <a:srgbClr val="287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439808" y="2361920"/>
            <a:ext cx="3966029" cy="0"/>
          </a:xfrm>
          <a:prstGeom prst="line">
            <a:avLst/>
          </a:prstGeom>
          <a:ln w="19050">
            <a:solidFill>
              <a:srgbClr val="E49B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1043148" y="1846732"/>
            <a:ext cx="368604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开设率偏低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439808" y="3842230"/>
            <a:ext cx="3966029" cy="0"/>
          </a:xfrm>
          <a:prstGeom prst="line">
            <a:avLst/>
          </a:prstGeom>
          <a:ln w="19050">
            <a:solidFill>
              <a:srgbClr val="89A6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6297532" y="2221577"/>
            <a:ext cx="39655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老师：无法激发兴趣，理论多记不住，课时少内容多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5933314" y="3159745"/>
            <a:ext cx="3966029" cy="0"/>
          </a:xfrm>
          <a:prstGeom prst="line">
            <a:avLst/>
          </a:prstGeom>
          <a:ln w="19050">
            <a:solidFill>
              <a:srgbClr val="2871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 flipH="1">
            <a:off x="1490281" y="2409361"/>
            <a:ext cx="368604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广州教育出版社销量：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算法与程序设计与必修的比例很小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5940574" y="4458775"/>
            <a:ext cx="3966029" cy="0"/>
          </a:xfrm>
          <a:prstGeom prst="line">
            <a:avLst/>
          </a:prstGeom>
          <a:ln w="19050">
            <a:solidFill>
              <a:srgbClr val="ED6F6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 flipH="1">
            <a:off x="6315199" y="3476374"/>
            <a:ext cx="471219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学生：心理障碍数学不好，理论愈发复杂，课时少没作业无巩固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78"/>
          <p:cNvSpPr txBox="1"/>
          <p:nvPr/>
        </p:nvSpPr>
        <p:spPr>
          <a:xfrm flipH="1">
            <a:off x="6290179" y="4652359"/>
            <a:ext cx="36860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老师算法与程序能力欠缺，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多媒体好考好教。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826288" y="3448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教学现状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1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7" grpId="0"/>
      <p:bldP spid="79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 69"/>
          <p:cNvSpPr/>
          <p:nvPr/>
        </p:nvSpPr>
        <p:spPr>
          <a:xfrm>
            <a:off x="561878" y="5459183"/>
            <a:ext cx="1379382" cy="1436917"/>
          </a:xfrm>
          <a:custGeom>
            <a:avLst/>
            <a:gdLst>
              <a:gd name="connsiteX0" fmla="*/ 988221 w 1379382"/>
              <a:gd name="connsiteY0" fmla="*/ 0 h 1436917"/>
              <a:gd name="connsiteX1" fmla="*/ 1010406 w 1379382"/>
              <a:gd name="connsiteY1" fmla="*/ 15258 h 1436917"/>
              <a:gd name="connsiteX2" fmla="*/ 1238011 w 1379382"/>
              <a:gd name="connsiteY2" fmla="*/ 370872 h 1436917"/>
              <a:gd name="connsiteX3" fmla="*/ 1235427 w 1379382"/>
              <a:gd name="connsiteY3" fmla="*/ 372649 h 1436917"/>
              <a:gd name="connsiteX4" fmla="*/ 1289073 w 1379382"/>
              <a:gd name="connsiteY4" fmla="*/ 450653 h 1436917"/>
              <a:gd name="connsiteX5" fmla="*/ 1379382 w 1379382"/>
              <a:gd name="connsiteY5" fmla="*/ 591754 h 1436917"/>
              <a:gd name="connsiteX6" fmla="*/ 798132 w 1379382"/>
              <a:gd name="connsiteY6" fmla="*/ 1436917 h 1436917"/>
              <a:gd name="connsiteX7" fmla="*/ 0 w 1379382"/>
              <a:gd name="connsiteY7" fmla="*/ 1436917 h 1436917"/>
              <a:gd name="connsiteX8" fmla="*/ 988221 w 1379382"/>
              <a:gd name="connsiteY8" fmla="*/ 0 h 14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382" h="1436917">
                <a:moveTo>
                  <a:pt x="988221" y="0"/>
                </a:moveTo>
                <a:lnTo>
                  <a:pt x="1010406" y="15258"/>
                </a:lnTo>
                <a:lnTo>
                  <a:pt x="1238011" y="370872"/>
                </a:lnTo>
                <a:lnTo>
                  <a:pt x="1235427" y="372649"/>
                </a:lnTo>
                <a:lnTo>
                  <a:pt x="1289073" y="450653"/>
                </a:lnTo>
                <a:lnTo>
                  <a:pt x="1379382" y="591754"/>
                </a:lnTo>
                <a:lnTo>
                  <a:pt x="798132" y="1436917"/>
                </a:lnTo>
                <a:lnTo>
                  <a:pt x="0" y="1436917"/>
                </a:lnTo>
                <a:lnTo>
                  <a:pt x="988221" y="0"/>
                </a:lnTo>
                <a:close/>
              </a:path>
            </a:pathLst>
          </a:custGeom>
          <a:solidFill>
            <a:srgbClr val="EE8F82">
              <a:alpha val="25000"/>
            </a:srgbClr>
          </a:solidFill>
          <a:ln>
            <a:solidFill>
              <a:srgbClr val="EED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950042" y="5459184"/>
            <a:ext cx="1377333" cy="1436916"/>
          </a:xfrm>
          <a:custGeom>
            <a:avLst/>
            <a:gdLst>
              <a:gd name="connsiteX0" fmla="*/ 389113 w 1377333"/>
              <a:gd name="connsiteY0" fmla="*/ 0 h 1436916"/>
              <a:gd name="connsiteX1" fmla="*/ 1377333 w 1377333"/>
              <a:gd name="connsiteY1" fmla="*/ 1436916 h 1436916"/>
              <a:gd name="connsiteX2" fmla="*/ 579200 w 1377333"/>
              <a:gd name="connsiteY2" fmla="*/ 1436916 h 1436916"/>
              <a:gd name="connsiteX3" fmla="*/ 0 w 1377333"/>
              <a:gd name="connsiteY3" fmla="*/ 594733 h 1436916"/>
              <a:gd name="connsiteX4" fmla="*/ 373996 w 1377333"/>
              <a:gd name="connsiteY4" fmla="*/ 10397 h 1436916"/>
              <a:gd name="connsiteX5" fmla="*/ 389113 w 1377333"/>
              <a:gd name="connsiteY5" fmla="*/ 0 h 14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333" h="1436916">
                <a:moveTo>
                  <a:pt x="389113" y="0"/>
                </a:moveTo>
                <a:lnTo>
                  <a:pt x="1377333" y="1436916"/>
                </a:lnTo>
                <a:lnTo>
                  <a:pt x="579200" y="1436916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F1DBCC"/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9" name="任意多边形 818"/>
          <p:cNvSpPr/>
          <p:nvPr/>
        </p:nvSpPr>
        <p:spPr>
          <a:xfrm flipV="1">
            <a:off x="5466342" y="512320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任意多边形 519"/>
          <p:cNvSpPr/>
          <p:nvPr/>
        </p:nvSpPr>
        <p:spPr>
          <a:xfrm>
            <a:off x="10576104" y="286921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49000"/>
            </a:srgbClr>
          </a:solidFill>
          <a:ln>
            <a:solidFill>
              <a:srgbClr val="DF9B83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6" name="任意多边形 685"/>
          <p:cNvSpPr/>
          <p:nvPr/>
        </p:nvSpPr>
        <p:spPr>
          <a:xfrm>
            <a:off x="9482391" y="0"/>
            <a:ext cx="1474363" cy="1578002"/>
          </a:xfrm>
          <a:custGeom>
            <a:avLst/>
            <a:gdLst>
              <a:gd name="connsiteX0" fmla="*/ 0 w 1474363"/>
              <a:gd name="connsiteY0" fmla="*/ 0 h 1578002"/>
              <a:gd name="connsiteX1" fmla="*/ 798133 w 1474363"/>
              <a:gd name="connsiteY1" fmla="*/ 0 h 1578002"/>
              <a:gd name="connsiteX2" fmla="*/ 1474363 w 1474363"/>
              <a:gd name="connsiteY2" fmla="*/ 983269 h 1578002"/>
              <a:gd name="connsiteX3" fmla="*/ 1100367 w 1474363"/>
              <a:gd name="connsiteY3" fmla="*/ 1567605 h 1578002"/>
              <a:gd name="connsiteX4" fmla="*/ 1085250 w 1474363"/>
              <a:gd name="connsiteY4" fmla="*/ 1578002 h 1578002"/>
              <a:gd name="connsiteX5" fmla="*/ 0 w 1474363"/>
              <a:gd name="connsiteY5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63" h="1578002">
                <a:moveTo>
                  <a:pt x="0" y="0"/>
                </a:moveTo>
                <a:lnTo>
                  <a:pt x="798133" y="0"/>
                </a:lnTo>
                <a:lnTo>
                  <a:pt x="1474363" y="983269"/>
                </a:lnTo>
                <a:lnTo>
                  <a:pt x="1100367" y="1567605"/>
                </a:lnTo>
                <a:lnTo>
                  <a:pt x="1085250" y="1578002"/>
                </a:lnTo>
                <a:lnTo>
                  <a:pt x="0" y="0"/>
                </a:lnTo>
                <a:close/>
              </a:path>
            </a:pathLst>
          </a:custGeom>
          <a:solidFill>
            <a:srgbClr val="E7B05E">
              <a:alpha val="25000"/>
            </a:srgbClr>
          </a:solidFill>
          <a:ln>
            <a:solidFill>
              <a:srgbClr val="EFE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10965534" y="0"/>
            <a:ext cx="1238362" cy="1578002"/>
          </a:xfrm>
          <a:custGeom>
            <a:avLst/>
            <a:gdLst>
              <a:gd name="connsiteX0" fmla="*/ 678279 w 1238362"/>
              <a:gd name="connsiteY0" fmla="*/ 0 h 1578002"/>
              <a:gd name="connsiteX1" fmla="*/ 1238362 w 1238362"/>
              <a:gd name="connsiteY1" fmla="*/ 0 h 1578002"/>
              <a:gd name="connsiteX2" fmla="*/ 1238362 w 1238362"/>
              <a:gd name="connsiteY2" fmla="*/ 346134 h 1578002"/>
              <a:gd name="connsiteX3" fmla="*/ 391161 w 1238362"/>
              <a:gd name="connsiteY3" fmla="*/ 1578002 h 1578002"/>
              <a:gd name="connsiteX4" fmla="*/ 368976 w 1238362"/>
              <a:gd name="connsiteY4" fmla="*/ 1562744 h 1578002"/>
              <a:gd name="connsiteX5" fmla="*/ 141371 w 1238362"/>
              <a:gd name="connsiteY5" fmla="*/ 1207130 h 1578002"/>
              <a:gd name="connsiteX6" fmla="*/ 143955 w 1238362"/>
              <a:gd name="connsiteY6" fmla="*/ 1205353 h 1578002"/>
              <a:gd name="connsiteX7" fmla="*/ 90309 w 1238362"/>
              <a:gd name="connsiteY7" fmla="*/ 1127349 h 1578002"/>
              <a:gd name="connsiteX8" fmla="*/ 0 w 1238362"/>
              <a:gd name="connsiteY8" fmla="*/ 986248 h 1578002"/>
              <a:gd name="connsiteX9" fmla="*/ 678279 w 1238362"/>
              <a:gd name="connsiteY9" fmla="*/ 0 h 157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362" h="1578002">
                <a:moveTo>
                  <a:pt x="678279" y="0"/>
                </a:moveTo>
                <a:lnTo>
                  <a:pt x="1238362" y="0"/>
                </a:lnTo>
                <a:lnTo>
                  <a:pt x="1238362" y="346134"/>
                </a:lnTo>
                <a:lnTo>
                  <a:pt x="391161" y="1578002"/>
                </a:lnTo>
                <a:lnTo>
                  <a:pt x="368976" y="1562744"/>
                </a:lnTo>
                <a:lnTo>
                  <a:pt x="141371" y="1207130"/>
                </a:lnTo>
                <a:lnTo>
                  <a:pt x="143955" y="1205353"/>
                </a:lnTo>
                <a:lnTo>
                  <a:pt x="90309" y="1127349"/>
                </a:lnTo>
                <a:lnTo>
                  <a:pt x="0" y="986248"/>
                </a:lnTo>
                <a:lnTo>
                  <a:pt x="678279" y="0"/>
                </a:lnTo>
                <a:close/>
              </a:path>
            </a:pathLst>
          </a:custGeom>
          <a:solidFill>
            <a:srgbClr val="EFE3C2">
              <a:alpha val="71000"/>
            </a:srgbClr>
          </a:solidFill>
          <a:ln>
            <a:solidFill>
              <a:srgbClr val="EE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4" name="任意多边形 703"/>
          <p:cNvSpPr/>
          <p:nvPr/>
        </p:nvSpPr>
        <p:spPr>
          <a:xfrm>
            <a:off x="11202884" y="1946822"/>
            <a:ext cx="798132" cy="1160519"/>
          </a:xfrm>
          <a:custGeom>
            <a:avLst/>
            <a:gdLst>
              <a:gd name="connsiteX0" fmla="*/ 399066 w 798132"/>
              <a:gd name="connsiteY0" fmla="*/ 0 h 1160519"/>
              <a:gd name="connsiteX1" fmla="*/ 798132 w 798132"/>
              <a:gd name="connsiteY1" fmla="*/ 580260 h 1160519"/>
              <a:gd name="connsiteX2" fmla="*/ 399066 w 798132"/>
              <a:gd name="connsiteY2" fmla="*/ 1160519 h 1160519"/>
              <a:gd name="connsiteX3" fmla="*/ 0 w 798132"/>
              <a:gd name="connsiteY3" fmla="*/ 580260 h 1160519"/>
              <a:gd name="connsiteX4" fmla="*/ 399066 w 798132"/>
              <a:gd name="connsiteY4" fmla="*/ 0 h 116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132" h="1160519">
                <a:moveTo>
                  <a:pt x="399066" y="0"/>
                </a:moveTo>
                <a:lnTo>
                  <a:pt x="798132" y="580260"/>
                </a:lnTo>
                <a:lnTo>
                  <a:pt x="399066" y="1160519"/>
                </a:lnTo>
                <a:lnTo>
                  <a:pt x="0" y="580260"/>
                </a:lnTo>
                <a:lnTo>
                  <a:pt x="399066" y="0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1601950" y="1071565"/>
            <a:ext cx="601946" cy="1455517"/>
          </a:xfrm>
          <a:custGeom>
            <a:avLst/>
            <a:gdLst>
              <a:gd name="connsiteX0" fmla="*/ 601946 w 601946"/>
              <a:gd name="connsiteY0" fmla="*/ 0 h 1455517"/>
              <a:gd name="connsiteX1" fmla="*/ 601946 w 601946"/>
              <a:gd name="connsiteY1" fmla="*/ 1160520 h 1455517"/>
              <a:gd name="connsiteX2" fmla="*/ 399066 w 601946"/>
              <a:gd name="connsiteY2" fmla="*/ 1455517 h 1455517"/>
              <a:gd name="connsiteX3" fmla="*/ 0 w 601946"/>
              <a:gd name="connsiteY3" fmla="*/ 875257 h 1455517"/>
              <a:gd name="connsiteX4" fmla="*/ 601946 w 601946"/>
              <a:gd name="connsiteY4" fmla="*/ 0 h 145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7">
                <a:moveTo>
                  <a:pt x="601946" y="0"/>
                </a:moveTo>
                <a:lnTo>
                  <a:pt x="601946" y="1160520"/>
                </a:lnTo>
                <a:lnTo>
                  <a:pt x="399066" y="1455517"/>
                </a:lnTo>
                <a:lnTo>
                  <a:pt x="0" y="875257"/>
                </a:lnTo>
                <a:lnTo>
                  <a:pt x="601946" y="0"/>
                </a:lnTo>
                <a:close/>
              </a:path>
            </a:pathLst>
          </a:custGeom>
          <a:solidFill>
            <a:srgbClr val="EBCEBC"/>
          </a:solidFill>
          <a:ln>
            <a:solidFill>
              <a:srgbClr val="EAC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0" name="任意多边形 699"/>
          <p:cNvSpPr/>
          <p:nvPr/>
        </p:nvSpPr>
        <p:spPr>
          <a:xfrm>
            <a:off x="10965534" y="1590209"/>
            <a:ext cx="636416" cy="936872"/>
          </a:xfrm>
          <a:custGeom>
            <a:avLst/>
            <a:gdLst>
              <a:gd name="connsiteX0" fmla="*/ 391161 w 636416"/>
              <a:gd name="connsiteY0" fmla="*/ 0 h 936872"/>
              <a:gd name="connsiteX1" fmla="*/ 636416 w 636416"/>
              <a:gd name="connsiteY1" fmla="*/ 356612 h 936872"/>
              <a:gd name="connsiteX2" fmla="*/ 237350 w 636416"/>
              <a:gd name="connsiteY2" fmla="*/ 936872 h 936872"/>
              <a:gd name="connsiteX3" fmla="*/ 0 w 636416"/>
              <a:gd name="connsiteY3" fmla="*/ 591754 h 936872"/>
              <a:gd name="connsiteX4" fmla="*/ 90309 w 636416"/>
              <a:gd name="connsiteY4" fmla="*/ 450653 h 936872"/>
              <a:gd name="connsiteX5" fmla="*/ 143955 w 636416"/>
              <a:gd name="connsiteY5" fmla="*/ 372649 h 936872"/>
              <a:gd name="connsiteX6" fmla="*/ 141371 w 636416"/>
              <a:gd name="connsiteY6" fmla="*/ 370872 h 936872"/>
              <a:gd name="connsiteX7" fmla="*/ 368976 w 636416"/>
              <a:gd name="connsiteY7" fmla="*/ 15258 h 936872"/>
              <a:gd name="connsiteX8" fmla="*/ 391161 w 636416"/>
              <a:gd name="connsiteY8" fmla="*/ 0 h 9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2">
                <a:moveTo>
                  <a:pt x="391161" y="0"/>
                </a:moveTo>
                <a:lnTo>
                  <a:pt x="636416" y="356612"/>
                </a:lnTo>
                <a:lnTo>
                  <a:pt x="237350" y="936872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D2DBC4"/>
          </a:solidFill>
          <a:ln>
            <a:solidFill>
              <a:srgbClr val="D3D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9" name="任意多边形 698"/>
          <p:cNvSpPr/>
          <p:nvPr/>
        </p:nvSpPr>
        <p:spPr>
          <a:xfrm>
            <a:off x="10965534" y="2527082"/>
            <a:ext cx="636416" cy="936871"/>
          </a:xfrm>
          <a:custGeom>
            <a:avLst/>
            <a:gdLst>
              <a:gd name="connsiteX0" fmla="*/ 237350 w 636416"/>
              <a:gd name="connsiteY0" fmla="*/ 0 h 936871"/>
              <a:gd name="connsiteX1" fmla="*/ 636416 w 636416"/>
              <a:gd name="connsiteY1" fmla="*/ 580259 h 936871"/>
              <a:gd name="connsiteX2" fmla="*/ 391161 w 636416"/>
              <a:gd name="connsiteY2" fmla="*/ 936871 h 936871"/>
              <a:gd name="connsiteX3" fmla="*/ 368976 w 636416"/>
              <a:gd name="connsiteY3" fmla="*/ 921613 h 936871"/>
              <a:gd name="connsiteX4" fmla="*/ 141371 w 636416"/>
              <a:gd name="connsiteY4" fmla="*/ 565999 h 936871"/>
              <a:gd name="connsiteX5" fmla="*/ 143955 w 636416"/>
              <a:gd name="connsiteY5" fmla="*/ 564222 h 936871"/>
              <a:gd name="connsiteX6" fmla="*/ 90309 w 636416"/>
              <a:gd name="connsiteY6" fmla="*/ 486218 h 936871"/>
              <a:gd name="connsiteX7" fmla="*/ 0 w 636416"/>
              <a:gd name="connsiteY7" fmla="*/ 345117 h 936871"/>
              <a:gd name="connsiteX8" fmla="*/ 237350 w 636416"/>
              <a:gd name="connsiteY8" fmla="*/ 0 h 9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16" h="936871">
                <a:moveTo>
                  <a:pt x="237350" y="0"/>
                </a:moveTo>
                <a:lnTo>
                  <a:pt x="636416" y="580259"/>
                </a:lnTo>
                <a:lnTo>
                  <a:pt x="391161" y="936871"/>
                </a:lnTo>
                <a:lnTo>
                  <a:pt x="368976" y="921613"/>
                </a:lnTo>
                <a:lnTo>
                  <a:pt x="141371" y="565999"/>
                </a:lnTo>
                <a:lnTo>
                  <a:pt x="143955" y="564222"/>
                </a:lnTo>
                <a:lnTo>
                  <a:pt x="90309" y="486218"/>
                </a:lnTo>
                <a:lnTo>
                  <a:pt x="0" y="345117"/>
                </a:lnTo>
                <a:lnTo>
                  <a:pt x="237350" y="0"/>
                </a:lnTo>
                <a:close/>
              </a:path>
            </a:pathLst>
          </a:custGeom>
          <a:solidFill>
            <a:srgbClr val="E9CCBA"/>
          </a:solidFill>
          <a:ln>
            <a:solidFill>
              <a:srgbClr val="EAC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11601950" y="2527081"/>
            <a:ext cx="601946" cy="1455516"/>
          </a:xfrm>
          <a:custGeom>
            <a:avLst/>
            <a:gdLst>
              <a:gd name="connsiteX0" fmla="*/ 399066 w 601946"/>
              <a:gd name="connsiteY0" fmla="*/ 0 h 1455516"/>
              <a:gd name="connsiteX1" fmla="*/ 601946 w 601946"/>
              <a:gd name="connsiteY1" fmla="*/ 294997 h 1455516"/>
              <a:gd name="connsiteX2" fmla="*/ 601946 w 601946"/>
              <a:gd name="connsiteY2" fmla="*/ 1455516 h 1455516"/>
              <a:gd name="connsiteX3" fmla="*/ 0 w 601946"/>
              <a:gd name="connsiteY3" fmla="*/ 580259 h 1455516"/>
              <a:gd name="connsiteX4" fmla="*/ 399066 w 601946"/>
              <a:gd name="connsiteY4" fmla="*/ 0 h 14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46" h="1455516">
                <a:moveTo>
                  <a:pt x="399066" y="0"/>
                </a:moveTo>
                <a:lnTo>
                  <a:pt x="601946" y="294997"/>
                </a:lnTo>
                <a:lnTo>
                  <a:pt x="601946" y="1455516"/>
                </a:lnTo>
                <a:lnTo>
                  <a:pt x="0" y="580259"/>
                </a:lnTo>
                <a:lnTo>
                  <a:pt x="399066" y="0"/>
                </a:lnTo>
                <a:close/>
              </a:path>
            </a:pathLst>
          </a:custGeom>
          <a:solidFill>
            <a:srgbClr val="D3DDC7"/>
          </a:solidFill>
          <a:ln>
            <a:solidFill>
              <a:srgbClr val="D3D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3" name="任意多边形 522"/>
          <p:cNvSpPr/>
          <p:nvPr/>
        </p:nvSpPr>
        <p:spPr>
          <a:xfrm>
            <a:off x="10576104" y="98326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6000"/>
            </a:srgbClr>
          </a:solidFill>
          <a:ln>
            <a:solidFill>
              <a:srgbClr val="EBD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任意多边形 528"/>
          <p:cNvSpPr/>
          <p:nvPr/>
        </p:nvSpPr>
        <p:spPr>
          <a:xfrm flipV="1">
            <a:off x="10576104" y="159020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8A378">
              <a:alpha val="53000"/>
            </a:srgbClr>
          </a:solidFill>
          <a:ln>
            <a:solidFill>
              <a:srgbClr val="B3C4A5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444778" y="4491806"/>
            <a:ext cx="1946374" cy="2416275"/>
          </a:xfrm>
          <a:custGeom>
            <a:avLst/>
            <a:gdLst>
              <a:gd name="connsiteX0" fmla="*/ 1555213 w 1946374"/>
              <a:gd name="connsiteY0" fmla="*/ 0 h 2416275"/>
              <a:gd name="connsiteX1" fmla="*/ 1577398 w 1946374"/>
              <a:gd name="connsiteY1" fmla="*/ 15258 h 2416275"/>
              <a:gd name="connsiteX2" fmla="*/ 1805003 w 1946374"/>
              <a:gd name="connsiteY2" fmla="*/ 370872 h 2416275"/>
              <a:gd name="connsiteX3" fmla="*/ 1802419 w 1946374"/>
              <a:gd name="connsiteY3" fmla="*/ 372649 h 2416275"/>
              <a:gd name="connsiteX4" fmla="*/ 1856065 w 1946374"/>
              <a:gd name="connsiteY4" fmla="*/ 450653 h 2416275"/>
              <a:gd name="connsiteX5" fmla="*/ 1946374 w 1946374"/>
              <a:gd name="connsiteY5" fmla="*/ 591754 h 2416275"/>
              <a:gd name="connsiteX6" fmla="*/ 691584 w 1946374"/>
              <a:gd name="connsiteY6" fmla="*/ 2416275 h 2416275"/>
              <a:gd name="connsiteX7" fmla="*/ 106548 w 1946374"/>
              <a:gd name="connsiteY7" fmla="*/ 2416275 h 2416275"/>
              <a:gd name="connsiteX8" fmla="*/ 0 w 1946374"/>
              <a:gd name="connsiteY8" fmla="*/ 2261349 h 2416275"/>
              <a:gd name="connsiteX9" fmla="*/ 1555213 w 1946374"/>
              <a:gd name="connsiteY9" fmla="*/ 0 h 24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374" h="2416275">
                <a:moveTo>
                  <a:pt x="1555213" y="0"/>
                </a:moveTo>
                <a:lnTo>
                  <a:pt x="1577398" y="15258"/>
                </a:lnTo>
                <a:lnTo>
                  <a:pt x="1805003" y="370872"/>
                </a:lnTo>
                <a:lnTo>
                  <a:pt x="1802419" y="372649"/>
                </a:lnTo>
                <a:lnTo>
                  <a:pt x="1856065" y="450653"/>
                </a:lnTo>
                <a:lnTo>
                  <a:pt x="1946374" y="591754"/>
                </a:lnTo>
                <a:lnTo>
                  <a:pt x="691584" y="2416275"/>
                </a:lnTo>
                <a:lnTo>
                  <a:pt x="106548" y="2416275"/>
                </a:lnTo>
                <a:lnTo>
                  <a:pt x="0" y="2261349"/>
                </a:lnTo>
                <a:lnTo>
                  <a:pt x="15552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399934" y="4491806"/>
            <a:ext cx="2050873" cy="2416274"/>
          </a:xfrm>
          <a:custGeom>
            <a:avLst/>
            <a:gdLst>
              <a:gd name="connsiteX0" fmla="*/ 389113 w 2050873"/>
              <a:gd name="connsiteY0" fmla="*/ 0 h 2416274"/>
              <a:gd name="connsiteX1" fmla="*/ 2050873 w 2050873"/>
              <a:gd name="connsiteY1" fmla="*/ 2416274 h 2416274"/>
              <a:gd name="connsiteX2" fmla="*/ 1252741 w 2050873"/>
              <a:gd name="connsiteY2" fmla="*/ 2416274 h 2416274"/>
              <a:gd name="connsiteX3" fmla="*/ 0 w 2050873"/>
              <a:gd name="connsiteY3" fmla="*/ 594733 h 2416274"/>
              <a:gd name="connsiteX4" fmla="*/ 373996 w 2050873"/>
              <a:gd name="connsiteY4" fmla="*/ 10397 h 2416274"/>
              <a:gd name="connsiteX5" fmla="*/ 389113 w 2050873"/>
              <a:gd name="connsiteY5" fmla="*/ 0 h 24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73" h="2416274">
                <a:moveTo>
                  <a:pt x="389113" y="0"/>
                </a:moveTo>
                <a:lnTo>
                  <a:pt x="2050873" y="2416274"/>
                </a:lnTo>
                <a:lnTo>
                  <a:pt x="1252741" y="2416274"/>
                </a:lnTo>
                <a:lnTo>
                  <a:pt x="0" y="594733"/>
                </a:lnTo>
                <a:lnTo>
                  <a:pt x="373996" y="10397"/>
                </a:lnTo>
                <a:lnTo>
                  <a:pt x="389113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-35280" y="4818139"/>
            <a:ext cx="1017046" cy="2052322"/>
          </a:xfrm>
          <a:custGeom>
            <a:avLst/>
            <a:gdLst>
              <a:gd name="connsiteX0" fmla="*/ 0 w 1017046"/>
              <a:gd name="connsiteY0" fmla="*/ 0 h 2052322"/>
              <a:gd name="connsiteX1" fmla="*/ 1017046 w 1017046"/>
              <a:gd name="connsiteY1" fmla="*/ 1478830 h 2052322"/>
              <a:gd name="connsiteX2" fmla="*/ 613325 w 1017046"/>
              <a:gd name="connsiteY2" fmla="*/ 2052322 h 2052322"/>
              <a:gd name="connsiteX3" fmla="*/ 0 w 1017046"/>
              <a:gd name="connsiteY3" fmla="*/ 1160520 h 2052322"/>
              <a:gd name="connsiteX4" fmla="*/ 0 w 1017046"/>
              <a:gd name="connsiteY4" fmla="*/ 0 h 20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46" h="2052322">
                <a:moveTo>
                  <a:pt x="0" y="0"/>
                </a:moveTo>
                <a:lnTo>
                  <a:pt x="1017046" y="1478830"/>
                </a:lnTo>
                <a:lnTo>
                  <a:pt x="613325" y="2052322"/>
                </a:lnTo>
                <a:lnTo>
                  <a:pt x="0" y="1160520"/>
                </a:lnTo>
                <a:lnTo>
                  <a:pt x="0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3D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2" name="任意多边形 811"/>
          <p:cNvSpPr/>
          <p:nvPr/>
        </p:nvSpPr>
        <p:spPr>
          <a:xfrm flipV="1">
            <a:off x="4397479" y="5881804"/>
            <a:ext cx="1088729" cy="1014296"/>
          </a:xfrm>
          <a:custGeom>
            <a:avLst/>
            <a:gdLst>
              <a:gd name="connsiteX0" fmla="*/ 391161 w 1088729"/>
              <a:gd name="connsiteY0" fmla="*/ 1014296 h 1014296"/>
              <a:gd name="connsiteX1" fmla="*/ 1088729 w 1088729"/>
              <a:gd name="connsiteY1" fmla="*/ 0 h 1014296"/>
              <a:gd name="connsiteX2" fmla="*/ 290598 w 1088729"/>
              <a:gd name="connsiteY2" fmla="*/ 0 h 1014296"/>
              <a:gd name="connsiteX3" fmla="*/ 0 w 1088729"/>
              <a:gd name="connsiteY3" fmla="*/ 422542 h 1014296"/>
              <a:gd name="connsiteX4" fmla="*/ 90309 w 1088729"/>
              <a:gd name="connsiteY4" fmla="*/ 563643 h 1014296"/>
              <a:gd name="connsiteX5" fmla="*/ 143955 w 1088729"/>
              <a:gd name="connsiteY5" fmla="*/ 641647 h 1014296"/>
              <a:gd name="connsiteX6" fmla="*/ 141371 w 1088729"/>
              <a:gd name="connsiteY6" fmla="*/ 643424 h 1014296"/>
              <a:gd name="connsiteX7" fmla="*/ 368976 w 1088729"/>
              <a:gd name="connsiteY7" fmla="*/ 999038 h 1014296"/>
              <a:gd name="connsiteX8" fmla="*/ 391161 w 1088729"/>
              <a:gd name="connsiteY8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729" h="1014296">
                <a:moveTo>
                  <a:pt x="391161" y="1014296"/>
                </a:moveTo>
                <a:lnTo>
                  <a:pt x="1088729" y="0"/>
                </a:lnTo>
                <a:lnTo>
                  <a:pt x="290598" y="0"/>
                </a:lnTo>
                <a:lnTo>
                  <a:pt x="0" y="422542"/>
                </a:lnTo>
                <a:lnTo>
                  <a:pt x="90309" y="563643"/>
                </a:lnTo>
                <a:lnTo>
                  <a:pt x="143955" y="641647"/>
                </a:lnTo>
                <a:lnTo>
                  <a:pt x="141371" y="643424"/>
                </a:lnTo>
                <a:lnTo>
                  <a:pt x="368976" y="999038"/>
                </a:lnTo>
                <a:lnTo>
                  <a:pt x="391161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 637"/>
          <p:cNvSpPr/>
          <p:nvPr/>
        </p:nvSpPr>
        <p:spPr>
          <a:xfrm flipV="1">
            <a:off x="4008048" y="58818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D57053">
              <a:alpha val="35000"/>
            </a:srgbClr>
          </a:solidFill>
          <a:ln>
            <a:solidFill>
              <a:srgbClr val="E6C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 660"/>
          <p:cNvSpPr/>
          <p:nvPr/>
        </p:nvSpPr>
        <p:spPr>
          <a:xfrm flipV="1">
            <a:off x="10822507" y="5495459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508799">
              <a:alpha val="35000"/>
            </a:srgbClr>
          </a:solidFill>
          <a:ln>
            <a:solidFill>
              <a:srgbClr val="B5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6" name="任意多边形 665"/>
          <p:cNvSpPr/>
          <p:nvPr/>
        </p:nvSpPr>
        <p:spPr>
          <a:xfrm>
            <a:off x="9861917" y="5495459"/>
            <a:ext cx="1341240" cy="1384436"/>
          </a:xfrm>
          <a:custGeom>
            <a:avLst/>
            <a:gdLst>
              <a:gd name="connsiteX0" fmla="*/ 952127 w 1341240"/>
              <a:gd name="connsiteY0" fmla="*/ 0 h 1384436"/>
              <a:gd name="connsiteX1" fmla="*/ 967244 w 1341240"/>
              <a:gd name="connsiteY1" fmla="*/ 10397 h 1384436"/>
              <a:gd name="connsiteX2" fmla="*/ 1341240 w 1341240"/>
              <a:gd name="connsiteY2" fmla="*/ 594733 h 1384436"/>
              <a:gd name="connsiteX3" fmla="*/ 798132 w 1341240"/>
              <a:gd name="connsiteY3" fmla="*/ 1384436 h 1384436"/>
              <a:gd name="connsiteX4" fmla="*/ 0 w 1341240"/>
              <a:gd name="connsiteY4" fmla="*/ 1384436 h 1384436"/>
              <a:gd name="connsiteX5" fmla="*/ 952127 w 1341240"/>
              <a:gd name="connsiteY5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40" h="1384436">
                <a:moveTo>
                  <a:pt x="952127" y="0"/>
                </a:moveTo>
                <a:lnTo>
                  <a:pt x="967244" y="10397"/>
                </a:lnTo>
                <a:lnTo>
                  <a:pt x="1341240" y="594733"/>
                </a:lnTo>
                <a:lnTo>
                  <a:pt x="798132" y="1384436"/>
                </a:lnTo>
                <a:lnTo>
                  <a:pt x="0" y="1384436"/>
                </a:lnTo>
                <a:lnTo>
                  <a:pt x="952127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C4D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0" name="任意多边形 709"/>
          <p:cNvSpPr/>
          <p:nvPr/>
        </p:nvSpPr>
        <p:spPr>
          <a:xfrm>
            <a:off x="11211938" y="5495459"/>
            <a:ext cx="980063" cy="1384436"/>
          </a:xfrm>
          <a:custGeom>
            <a:avLst/>
            <a:gdLst>
              <a:gd name="connsiteX0" fmla="*/ 391161 w 980063"/>
              <a:gd name="connsiteY0" fmla="*/ 0 h 1384436"/>
              <a:gd name="connsiteX1" fmla="*/ 980063 w 980063"/>
              <a:gd name="connsiteY1" fmla="*/ 856291 h 1384436"/>
              <a:gd name="connsiteX2" fmla="*/ 980063 w 980063"/>
              <a:gd name="connsiteY2" fmla="*/ 1384436 h 1384436"/>
              <a:gd name="connsiteX3" fmla="*/ 545157 w 980063"/>
              <a:gd name="connsiteY3" fmla="*/ 1384436 h 1384436"/>
              <a:gd name="connsiteX4" fmla="*/ 0 w 980063"/>
              <a:gd name="connsiteY4" fmla="*/ 591754 h 1384436"/>
              <a:gd name="connsiteX5" fmla="*/ 90309 w 980063"/>
              <a:gd name="connsiteY5" fmla="*/ 450653 h 1384436"/>
              <a:gd name="connsiteX6" fmla="*/ 143955 w 980063"/>
              <a:gd name="connsiteY6" fmla="*/ 372649 h 1384436"/>
              <a:gd name="connsiteX7" fmla="*/ 141371 w 980063"/>
              <a:gd name="connsiteY7" fmla="*/ 370872 h 1384436"/>
              <a:gd name="connsiteX8" fmla="*/ 368976 w 980063"/>
              <a:gd name="connsiteY8" fmla="*/ 15258 h 1384436"/>
              <a:gd name="connsiteX9" fmla="*/ 391161 w 980063"/>
              <a:gd name="connsiteY9" fmla="*/ 0 h 138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063" h="1384436">
                <a:moveTo>
                  <a:pt x="391161" y="0"/>
                </a:moveTo>
                <a:lnTo>
                  <a:pt x="980063" y="856291"/>
                </a:lnTo>
                <a:lnTo>
                  <a:pt x="980063" y="1384436"/>
                </a:lnTo>
                <a:lnTo>
                  <a:pt x="545157" y="1384436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508799">
              <a:alpha val="25000"/>
            </a:srgbClr>
          </a:solidFill>
          <a:ln>
            <a:solidFill>
              <a:srgbClr val="BFD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1" name="任意多边形 670"/>
          <p:cNvSpPr/>
          <p:nvPr/>
        </p:nvSpPr>
        <p:spPr>
          <a:xfrm flipV="1">
            <a:off x="9195717" y="55032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49B35">
              <a:alpha val="35000"/>
            </a:srgbClr>
          </a:solidFill>
          <a:ln>
            <a:solidFill>
              <a:srgbClr val="EBD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8221119" y="5503275"/>
            <a:ext cx="1355248" cy="1404805"/>
          </a:xfrm>
          <a:custGeom>
            <a:avLst/>
            <a:gdLst>
              <a:gd name="connsiteX0" fmla="*/ 966135 w 1355248"/>
              <a:gd name="connsiteY0" fmla="*/ 0 h 1404805"/>
              <a:gd name="connsiteX1" fmla="*/ 981252 w 1355248"/>
              <a:gd name="connsiteY1" fmla="*/ 10397 h 1404805"/>
              <a:gd name="connsiteX2" fmla="*/ 1355248 w 1355248"/>
              <a:gd name="connsiteY2" fmla="*/ 594733 h 1404805"/>
              <a:gd name="connsiteX3" fmla="*/ 798132 w 1355248"/>
              <a:gd name="connsiteY3" fmla="*/ 1404805 h 1404805"/>
              <a:gd name="connsiteX4" fmla="*/ 0 w 1355248"/>
              <a:gd name="connsiteY4" fmla="*/ 1404805 h 1404805"/>
              <a:gd name="connsiteX5" fmla="*/ 966135 w 1355248"/>
              <a:gd name="connsiteY5" fmla="*/ 0 h 14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48" h="1404805">
                <a:moveTo>
                  <a:pt x="966135" y="0"/>
                </a:moveTo>
                <a:lnTo>
                  <a:pt x="981252" y="10397"/>
                </a:lnTo>
                <a:lnTo>
                  <a:pt x="1355248" y="594733"/>
                </a:lnTo>
                <a:lnTo>
                  <a:pt x="798132" y="1404805"/>
                </a:lnTo>
                <a:lnTo>
                  <a:pt x="0" y="1404805"/>
                </a:lnTo>
                <a:lnTo>
                  <a:pt x="966135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9585148" y="5503275"/>
            <a:ext cx="1352191" cy="1397381"/>
          </a:xfrm>
          <a:custGeom>
            <a:avLst/>
            <a:gdLst>
              <a:gd name="connsiteX0" fmla="*/ 391161 w 1352191"/>
              <a:gd name="connsiteY0" fmla="*/ 0 h 1397381"/>
              <a:gd name="connsiteX1" fmla="*/ 1352191 w 1352191"/>
              <a:gd name="connsiteY1" fmla="*/ 1397381 h 1397381"/>
              <a:gd name="connsiteX2" fmla="*/ 554059 w 1352191"/>
              <a:gd name="connsiteY2" fmla="*/ 1397381 h 1397381"/>
              <a:gd name="connsiteX3" fmla="*/ 0 w 1352191"/>
              <a:gd name="connsiteY3" fmla="*/ 591754 h 1397381"/>
              <a:gd name="connsiteX4" fmla="*/ 90309 w 1352191"/>
              <a:gd name="connsiteY4" fmla="*/ 450653 h 1397381"/>
              <a:gd name="connsiteX5" fmla="*/ 143955 w 1352191"/>
              <a:gd name="connsiteY5" fmla="*/ 372649 h 1397381"/>
              <a:gd name="connsiteX6" fmla="*/ 141371 w 1352191"/>
              <a:gd name="connsiteY6" fmla="*/ 370872 h 1397381"/>
              <a:gd name="connsiteX7" fmla="*/ 368976 w 1352191"/>
              <a:gd name="connsiteY7" fmla="*/ 15258 h 1397381"/>
              <a:gd name="connsiteX8" fmla="*/ 391161 w 1352191"/>
              <a:gd name="connsiteY8" fmla="*/ 0 h 13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191" h="1397381">
                <a:moveTo>
                  <a:pt x="391161" y="0"/>
                </a:moveTo>
                <a:lnTo>
                  <a:pt x="1352191" y="1397381"/>
                </a:lnTo>
                <a:lnTo>
                  <a:pt x="554059" y="1397381"/>
                </a:lnTo>
                <a:lnTo>
                  <a:pt x="0" y="591754"/>
                </a:lnTo>
                <a:lnTo>
                  <a:pt x="90309" y="450653"/>
                </a:lnTo>
                <a:lnTo>
                  <a:pt x="143955" y="372649"/>
                </a:lnTo>
                <a:lnTo>
                  <a:pt x="141371" y="370872"/>
                </a:lnTo>
                <a:lnTo>
                  <a:pt x="368976" y="15258"/>
                </a:lnTo>
                <a:lnTo>
                  <a:pt x="391161" y="0"/>
                </a:lnTo>
                <a:close/>
              </a:path>
            </a:pathLst>
          </a:custGeom>
          <a:solidFill>
            <a:srgbClr val="E49B35">
              <a:alpha val="25000"/>
            </a:srgbClr>
          </a:solidFill>
          <a:ln>
            <a:solidFill>
              <a:srgbClr val="EBD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9" name="任意多边形 788"/>
          <p:cNvSpPr/>
          <p:nvPr/>
        </p:nvSpPr>
        <p:spPr>
          <a:xfrm flipV="1">
            <a:off x="3302696" y="5881804"/>
            <a:ext cx="1086681" cy="1014296"/>
          </a:xfrm>
          <a:custGeom>
            <a:avLst/>
            <a:gdLst>
              <a:gd name="connsiteX0" fmla="*/ 697568 w 1086681"/>
              <a:gd name="connsiteY0" fmla="*/ 1014296 h 1014296"/>
              <a:gd name="connsiteX1" fmla="*/ 712685 w 1086681"/>
              <a:gd name="connsiteY1" fmla="*/ 1003899 h 1014296"/>
              <a:gd name="connsiteX2" fmla="*/ 1086681 w 1086681"/>
              <a:gd name="connsiteY2" fmla="*/ 419563 h 1014296"/>
              <a:gd name="connsiteX3" fmla="*/ 798132 w 1086681"/>
              <a:gd name="connsiteY3" fmla="*/ 0 h 1014296"/>
              <a:gd name="connsiteX4" fmla="*/ 0 w 1086681"/>
              <a:gd name="connsiteY4" fmla="*/ 0 h 1014296"/>
              <a:gd name="connsiteX5" fmla="*/ 697568 w 1086681"/>
              <a:gd name="connsiteY5" fmla="*/ 1014296 h 10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81" h="1014296">
                <a:moveTo>
                  <a:pt x="697568" y="1014296"/>
                </a:moveTo>
                <a:lnTo>
                  <a:pt x="712685" y="1003899"/>
                </a:lnTo>
                <a:lnTo>
                  <a:pt x="1086681" y="419563"/>
                </a:lnTo>
                <a:lnTo>
                  <a:pt x="798132" y="0"/>
                </a:lnTo>
                <a:lnTo>
                  <a:pt x="0" y="0"/>
                </a:lnTo>
                <a:lnTo>
                  <a:pt x="697568" y="1014296"/>
                </a:lnTo>
                <a:close/>
              </a:path>
            </a:pathLst>
          </a:custGeom>
          <a:solidFill>
            <a:srgbClr val="D57053">
              <a:alpha val="25000"/>
            </a:srgbClr>
          </a:solidFill>
          <a:ln>
            <a:solidFill>
              <a:srgbClr val="EAD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7" name="任意多边形 686"/>
          <p:cNvSpPr/>
          <p:nvPr/>
        </p:nvSpPr>
        <p:spPr>
          <a:xfrm>
            <a:off x="8185355" y="0"/>
            <a:ext cx="2771399" cy="3463952"/>
          </a:xfrm>
          <a:custGeom>
            <a:avLst/>
            <a:gdLst>
              <a:gd name="connsiteX0" fmla="*/ 0 w 2771399"/>
              <a:gd name="connsiteY0" fmla="*/ 0 h 3463952"/>
              <a:gd name="connsiteX1" fmla="*/ 798131 w 2771399"/>
              <a:gd name="connsiteY1" fmla="*/ 0 h 3463952"/>
              <a:gd name="connsiteX2" fmla="*/ 2771399 w 2771399"/>
              <a:gd name="connsiteY2" fmla="*/ 2869219 h 3463952"/>
              <a:gd name="connsiteX3" fmla="*/ 2397403 w 2771399"/>
              <a:gd name="connsiteY3" fmla="*/ 3453555 h 3463952"/>
              <a:gd name="connsiteX4" fmla="*/ 2382286 w 2771399"/>
              <a:gd name="connsiteY4" fmla="*/ 3463952 h 3463952"/>
              <a:gd name="connsiteX5" fmla="*/ 0 w 2771399"/>
              <a:gd name="connsiteY5" fmla="*/ 0 h 34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399" h="3463952">
                <a:moveTo>
                  <a:pt x="0" y="0"/>
                </a:moveTo>
                <a:lnTo>
                  <a:pt x="798131" y="0"/>
                </a:lnTo>
                <a:lnTo>
                  <a:pt x="2771399" y="2869219"/>
                </a:lnTo>
                <a:lnTo>
                  <a:pt x="2397403" y="3453555"/>
                </a:lnTo>
                <a:lnTo>
                  <a:pt x="2382286" y="3463952"/>
                </a:lnTo>
                <a:lnTo>
                  <a:pt x="0" y="0"/>
                </a:lnTo>
                <a:close/>
              </a:path>
            </a:pathLst>
          </a:custGeom>
          <a:solidFill>
            <a:srgbClr val="D57053">
              <a:alpha val="30000"/>
            </a:srgbClr>
          </a:solidFill>
          <a:ln>
            <a:solidFill>
              <a:srgbClr val="EAC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5" name="任意多边形 824"/>
          <p:cNvSpPr/>
          <p:nvPr/>
        </p:nvSpPr>
        <p:spPr>
          <a:xfrm flipH="1" flipV="1">
            <a:off x="6913017" y="1590208"/>
            <a:ext cx="4043737" cy="5305892"/>
          </a:xfrm>
          <a:custGeom>
            <a:avLst/>
            <a:gdLst>
              <a:gd name="connsiteX0" fmla="*/ 389113 w 4043737"/>
              <a:gd name="connsiteY0" fmla="*/ 5305892 h 5305892"/>
              <a:gd name="connsiteX1" fmla="*/ 373996 w 4043737"/>
              <a:gd name="connsiteY1" fmla="*/ 5295495 h 5305892"/>
              <a:gd name="connsiteX2" fmla="*/ 0 w 4043737"/>
              <a:gd name="connsiteY2" fmla="*/ 4711159 h 5305892"/>
              <a:gd name="connsiteX3" fmla="*/ 2281471 w 4043737"/>
              <a:gd name="connsiteY3" fmla="*/ 1393799 h 5305892"/>
              <a:gd name="connsiteX4" fmla="*/ 2285250 w 4043737"/>
              <a:gd name="connsiteY4" fmla="*/ 1396398 h 5305892"/>
              <a:gd name="connsiteX5" fmla="*/ 3245605 w 4043737"/>
              <a:gd name="connsiteY5" fmla="*/ 0 h 5305892"/>
              <a:gd name="connsiteX6" fmla="*/ 4043737 w 4043737"/>
              <a:gd name="connsiteY6" fmla="*/ 0 h 5305892"/>
              <a:gd name="connsiteX7" fmla="*/ 1810872 w 4043737"/>
              <a:gd name="connsiteY7" fmla="*/ 3246685 h 5305892"/>
              <a:gd name="connsiteX8" fmla="*/ 1807092 w 4043737"/>
              <a:gd name="connsiteY8" fmla="*/ 3244086 h 5305892"/>
              <a:gd name="connsiteX9" fmla="*/ 389113 w 4043737"/>
              <a:gd name="connsiteY9" fmla="*/ 5305892 h 53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3737" h="5305892">
                <a:moveTo>
                  <a:pt x="389113" y="5305892"/>
                </a:moveTo>
                <a:lnTo>
                  <a:pt x="373996" y="5295495"/>
                </a:lnTo>
                <a:lnTo>
                  <a:pt x="0" y="4711159"/>
                </a:lnTo>
                <a:lnTo>
                  <a:pt x="2281471" y="1393799"/>
                </a:lnTo>
                <a:lnTo>
                  <a:pt x="2285250" y="1396398"/>
                </a:lnTo>
                <a:lnTo>
                  <a:pt x="3245605" y="0"/>
                </a:lnTo>
                <a:lnTo>
                  <a:pt x="4043737" y="0"/>
                </a:lnTo>
                <a:lnTo>
                  <a:pt x="1810872" y="3246685"/>
                </a:lnTo>
                <a:lnTo>
                  <a:pt x="1807092" y="3244086"/>
                </a:lnTo>
                <a:lnTo>
                  <a:pt x="389113" y="5305892"/>
                </a:lnTo>
                <a:close/>
              </a:path>
            </a:pathLst>
          </a:custGeom>
          <a:solidFill>
            <a:srgbClr val="88A378">
              <a:alpha val="30000"/>
            </a:srgbClr>
          </a:solidFill>
          <a:ln>
            <a:solidFill>
              <a:srgbClr val="D3DCC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8" name="任意多边形 817"/>
          <p:cNvSpPr/>
          <p:nvPr/>
        </p:nvSpPr>
        <p:spPr>
          <a:xfrm flipV="1">
            <a:off x="7083520" y="512320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25000"/>
            </a:srgbClr>
          </a:solidFill>
          <a:ln>
            <a:solidFill>
              <a:srgbClr val="F1D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1562519" y="5459183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5249">
              <a:alpha val="35000"/>
            </a:srgbClr>
          </a:solidFill>
          <a:ln>
            <a:solidFill>
              <a:srgbClr val="EFB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4012411" y="4491805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89A67A">
              <a:alpha val="35000"/>
            </a:srgbClr>
          </a:solidFill>
          <a:ln>
            <a:solidFill>
              <a:srgbClr val="CF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6694090" y="512320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>
              <a:alpha val="35000"/>
            </a:srgbClr>
          </a:solidFill>
          <a:ln>
            <a:solidFill>
              <a:srgbClr val="F2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1-5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50042" y="5184826"/>
            <a:ext cx="87560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26288" y="34481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课程核心价值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39482" y="1240171"/>
            <a:ext cx="8295085" cy="4792139"/>
            <a:chOff x="1285643" y="1772435"/>
            <a:chExt cx="7135479" cy="3572664"/>
          </a:xfrm>
        </p:grpSpPr>
        <p:sp>
          <p:nvSpPr>
            <p:cNvPr id="58" name="矩形 57"/>
            <p:cNvSpPr/>
            <p:nvPr/>
          </p:nvSpPr>
          <p:spPr>
            <a:xfrm>
              <a:off x="1285644" y="2104682"/>
              <a:ext cx="7135478" cy="3240417"/>
            </a:xfrm>
            <a:prstGeom prst="rect">
              <a:avLst/>
            </a:prstGeom>
            <a:noFill/>
            <a:ln w="12700">
              <a:solidFill>
                <a:srgbClr val="346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285643" y="1772435"/>
              <a:ext cx="3883532" cy="338554"/>
            </a:xfrm>
            <a:prstGeom prst="rect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2063"/>
          <p:cNvSpPr txBox="1"/>
          <p:nvPr/>
        </p:nvSpPr>
        <p:spPr>
          <a:xfrm>
            <a:off x="456197" y="1242955"/>
            <a:ext cx="46207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程序设计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文化、算法思维、计算思维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5161" y="1732992"/>
            <a:ext cx="791833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）最初停留的层次是程序设计文化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）算法思维    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穷举算法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）计算思维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①争论其是否存在，是否子虚乌有，但现在基本上认可其存在；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②与听说读写算并列；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③指像计算机科学家一样思考；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④人直接处理信息或者人利用工具处理信息，培养计算思维就是认识工具本身如何处理信息。</a:t>
            </a:r>
            <a:endParaRPr lang="en-US" altLang="zh-C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>
            <a:off x="2344510" y="6762288"/>
            <a:ext cx="200534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70687" y="294028"/>
            <a:ext cx="102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826288" y="34481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教学策略与方法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66968" y="1251587"/>
            <a:ext cx="2240823" cy="2240824"/>
          </a:xfrm>
          <a:prstGeom prst="ellipse">
            <a:avLst/>
          </a:prstGeom>
          <a:solidFill>
            <a:srgbClr val="53BAE9"/>
          </a:solidFill>
          <a:ln w="38100">
            <a:solidFill>
              <a:srgbClr val="53B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85"/>
          <p:cNvSpPr txBox="1"/>
          <p:nvPr/>
        </p:nvSpPr>
        <p:spPr>
          <a:xfrm>
            <a:off x="1389905" y="1436850"/>
            <a:ext cx="140788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制定科学有效的评价机制</a:t>
            </a:r>
            <a:endParaRPr lang="zh-CN" altLang="en-US" sz="3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975588" y="1251587"/>
            <a:ext cx="2240823" cy="2240824"/>
          </a:xfrm>
          <a:prstGeom prst="ellipse">
            <a:avLst/>
          </a:prstGeom>
          <a:solidFill>
            <a:srgbClr val="53BAE9"/>
          </a:solidFill>
          <a:ln w="38100">
            <a:solidFill>
              <a:srgbClr val="53B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984208" y="1251587"/>
            <a:ext cx="2240823" cy="2240824"/>
          </a:xfrm>
          <a:prstGeom prst="ellipse">
            <a:avLst/>
          </a:prstGeom>
          <a:solidFill>
            <a:srgbClr val="53BAE9"/>
          </a:solidFill>
          <a:ln w="38100">
            <a:solidFill>
              <a:srgbClr val="53BA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91"/>
          <p:cNvSpPr txBox="1"/>
          <p:nvPr/>
        </p:nvSpPr>
        <p:spPr>
          <a:xfrm>
            <a:off x="9366203" y="1846283"/>
            <a:ext cx="144282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zh-CN" altLang="en-US" sz="32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程序生活化</a:t>
            </a:r>
            <a:endParaRPr lang="zh-CN" altLang="en-US" sz="3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矩形 55"/>
          <p:cNvSpPr/>
          <p:nvPr/>
        </p:nvSpPr>
        <p:spPr>
          <a:xfrm>
            <a:off x="747188" y="3786975"/>
            <a:ext cx="2680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传统评价注重对错，忽视编程习惯、计算思维、创造力，学生自主思考总结，教师评价。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81" name="矩形 55"/>
          <p:cNvSpPr/>
          <p:nvPr/>
        </p:nvSpPr>
        <p:spPr>
          <a:xfrm>
            <a:off x="4673920" y="3663279"/>
            <a:ext cx="29961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全国大部分都是传统教学思想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转变教学思想：解决问题的过程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（是步骤不是程序， </a:t>
            </a:r>
            <a:r>
              <a:rPr lang="en-US" altLang="zh-CN" sz="2400" dirty="0" err="1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eg</a:t>
            </a: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: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起床 刷牙 洗脸，然后再是代码）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84" name="文本框 85"/>
          <p:cNvSpPr txBox="1"/>
          <p:nvPr/>
        </p:nvSpPr>
        <p:spPr>
          <a:xfrm>
            <a:off x="5404622" y="1589251"/>
            <a:ext cx="140788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深度挖掘课程思想</a:t>
            </a:r>
            <a:endParaRPr lang="zh-CN" altLang="en-US" sz="3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矩形 55"/>
          <p:cNvSpPr/>
          <p:nvPr/>
        </p:nvSpPr>
        <p:spPr>
          <a:xfrm>
            <a:off x="8897316" y="3652770"/>
            <a:ext cx="268038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程序生活化：贴近生活，解决生活问题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《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贫民窟的百万富翁</a:t>
            </a: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》</a:t>
            </a:r>
          </a:p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Open Sans" panose="020B0606030504020204" pitchFamily="34" charset="0"/>
              </a:rPr>
              <a:t>生活是最好的老师。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1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837</Words>
  <Application>Microsoft Office PowerPoint</Application>
  <PresentationFormat>自定义</PresentationFormat>
  <Paragraphs>93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Windows User</cp:lastModifiedBy>
  <cp:revision>141</cp:revision>
  <dcterms:created xsi:type="dcterms:W3CDTF">2014-12-17T13:36:09Z</dcterms:created>
  <dcterms:modified xsi:type="dcterms:W3CDTF">2017-06-05T03:04:00Z</dcterms:modified>
</cp:coreProperties>
</file>