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63" r:id="rId5"/>
    <p:sldId id="259" r:id="rId6"/>
    <p:sldId id="264" r:id="rId7"/>
    <p:sldId id="260" r:id="rId8"/>
    <p:sldId id="266" r:id="rId9"/>
    <p:sldId id="262" r:id="rId10"/>
    <p:sldId id="261" r:id="rId11"/>
    <p:sldId id="265" r:id="rId12"/>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4" d="100"/>
          <a:sy n="84" d="100"/>
        </p:scale>
        <p:origin x="-114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4C745C60-A814-4E26-BFF9-03D2E4FC1973}" type="datetimeFigureOut">
              <a:rPr lang="zh-CN" altLang="en-US" smtClean="0"/>
              <a:t>2015-11-24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62D2665-421A-4553-BFC3-0C11FB25228C}"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4C745C60-A814-4E26-BFF9-03D2E4FC1973}" type="datetimeFigureOut">
              <a:rPr lang="zh-CN" altLang="en-US" smtClean="0"/>
              <a:t>2015-11-24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62D2665-421A-4553-BFC3-0C11FB25228C}"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4C745C60-A814-4E26-BFF9-03D2E4FC1973}" type="datetimeFigureOut">
              <a:rPr lang="zh-CN" altLang="en-US" smtClean="0"/>
              <a:t>2015-11-24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62D2665-421A-4553-BFC3-0C11FB25228C}" type="slidenum">
              <a:rPr lang="zh-CN" altLang="en-US" smtClean="0"/>
              <a:t>‹#›</a:t>
            </a:fld>
            <a:endParaRPr lang="zh-CN" alt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4C745C60-A814-4E26-BFF9-03D2E4FC1973}" type="datetimeFigureOut">
              <a:rPr lang="zh-CN" altLang="en-US" smtClean="0"/>
              <a:t>2015-11-24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62D2665-421A-4553-BFC3-0C11FB25228C}" type="slidenum">
              <a:rPr lang="zh-CN" altLang="en-US" smtClean="0"/>
              <a:t>‹#›</a:t>
            </a:fld>
            <a:endParaRPr lang="zh-CN" altLang="en-US"/>
          </a:p>
        </p:txBody>
      </p:sp>
      <p:sp>
        <p:nvSpPr>
          <p:cNvPr id="7" name="Title 6"/>
          <p:cNvSpPr>
            <a:spLocks noGrp="1"/>
          </p:cNvSpPr>
          <p:nvPr>
            <p:ph type="title"/>
          </p:nvPr>
        </p:nvSpPr>
        <p:spPr/>
        <p:txBody>
          <a:bodyPr/>
          <a:lstStyle/>
          <a:p>
            <a:r>
              <a:rPr lang="zh-CN" altLang="en-US" smtClean="0"/>
              <a:t>单击此处编辑母版标题样式</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4C745C60-A814-4E26-BFF9-03D2E4FC1973}" type="datetimeFigureOut">
              <a:rPr lang="zh-CN" altLang="en-US" smtClean="0"/>
              <a:t>2015-11-24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62D2665-421A-4553-BFC3-0C11FB25228C}"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5" name="Date Placeholder 4"/>
          <p:cNvSpPr>
            <a:spLocks noGrp="1"/>
          </p:cNvSpPr>
          <p:nvPr>
            <p:ph type="dt" sz="half" idx="10"/>
          </p:nvPr>
        </p:nvSpPr>
        <p:spPr/>
        <p:txBody>
          <a:bodyPr/>
          <a:lstStyle/>
          <a:p>
            <a:fld id="{4C745C60-A814-4E26-BFF9-03D2E4FC1973}" type="datetimeFigureOut">
              <a:rPr lang="zh-CN" altLang="en-US" smtClean="0"/>
              <a:t>2015-11-24</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62D2665-421A-4553-BFC3-0C11FB25228C}" type="slidenum">
              <a:rPr lang="zh-CN" altLang="en-US" smtClean="0"/>
              <a:t>‹#›</a:t>
            </a:fld>
            <a:endParaRPr lang="zh-CN" altLang="en-US"/>
          </a:p>
        </p:txBody>
      </p:sp>
      <p:sp>
        <p:nvSpPr>
          <p:cNvPr id="9" name="Content Placeholder 8"/>
          <p:cNvSpPr>
            <a:spLocks noGrp="1"/>
          </p:cNvSpPr>
          <p:nvPr>
            <p:ph sz="quarter" idx="13"/>
          </p:nvPr>
        </p:nvSpPr>
        <p:spPr>
          <a:xfrm>
            <a:off x="676655" y="2679192"/>
            <a:ext cx="3822192" cy="34472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CN" altLang="en-US" smtClean="0"/>
              <a:t>单击此处编辑母版标题样式</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4C745C60-A814-4E26-BFF9-03D2E4FC1973}" type="datetimeFigureOut">
              <a:rPr lang="zh-CN" altLang="en-US" smtClean="0"/>
              <a:t>2015-11-24</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262D2665-421A-4553-BFC3-0C11FB25228C}"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4C745C60-A814-4E26-BFF9-03D2E4FC1973}" type="datetimeFigureOut">
              <a:rPr lang="zh-CN" altLang="en-US" smtClean="0"/>
              <a:t>2015-11-24</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262D2665-421A-4553-BFC3-0C11FB25228C}"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4C745C60-A814-4E26-BFF9-03D2E4FC1973}" type="datetimeFigureOut">
              <a:rPr lang="zh-CN" altLang="en-US" smtClean="0"/>
              <a:t>2015-11-24</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262D2665-421A-4553-BFC3-0C11FB25228C}"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4C745C60-A814-4E26-BFF9-03D2E4FC1973}" type="datetimeFigureOut">
              <a:rPr lang="zh-CN" altLang="en-US" smtClean="0"/>
              <a:t>2015-11-24</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62D2665-421A-4553-BFC3-0C11FB25228C}" type="slidenum">
              <a:rPr lang="zh-CN" altLang="en-US" smtClean="0"/>
              <a:t>‹#›</a:t>
            </a:fld>
            <a:endParaRPr lang="zh-CN" alt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zh-CN" altLang="en-US" smtClean="0"/>
              <a:t>单击此处编辑母版标题样式</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zh-CN" altLang="en-US" smtClean="0"/>
              <a:t>单击此处编辑母版标题样式</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4C745C60-A814-4E26-BFF9-03D2E4FC1973}" type="datetimeFigureOut">
              <a:rPr lang="zh-CN" altLang="en-US" smtClean="0"/>
              <a:t>2015-11-24</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62D2665-421A-4553-BFC3-0C11FB25228C}" type="slidenum">
              <a:rPr lang="zh-CN" altLang="en-US" smtClean="0"/>
              <a:t>‹#›</a:t>
            </a:fld>
            <a:endParaRPr lang="zh-CN" alt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4C745C60-A814-4E26-BFF9-03D2E4FC1973}" type="datetimeFigureOut">
              <a:rPr lang="zh-CN" altLang="en-US" smtClean="0"/>
              <a:t>2015-11-24</a:t>
            </a:fld>
            <a:endParaRPr lang="zh-CN" alt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zh-CN" altLang="en-US"/>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262D2665-421A-4553-BFC3-0C11FB25228C}" type="slidenum">
              <a:rPr lang="zh-CN" altLang="en-US" smtClean="0"/>
              <a:t>‹#›</a:t>
            </a:fld>
            <a:endParaRPr lang="zh-CN" alt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baike.baidu.com/subview/699754/699754.htm" TargetMode="External"/><Relationship Id="rId7" Type="http://schemas.openxmlformats.org/officeDocument/2006/relationships/image" Target="../media/image6.jpeg"/><Relationship Id="rId2" Type="http://schemas.openxmlformats.org/officeDocument/2006/relationships/hyperlink" Target="http://baike.baidu.com/subview/836108/836108.htm" TargetMode="External"/><Relationship Id="rId1" Type="http://schemas.openxmlformats.org/officeDocument/2006/relationships/slideLayout" Target="../slideLayouts/slideLayout2.xml"/><Relationship Id="rId6" Type="http://schemas.openxmlformats.org/officeDocument/2006/relationships/hyperlink" Target="http://baike.baidu.com/subview/3028/3028.htm" TargetMode="External"/><Relationship Id="rId5" Type="http://schemas.openxmlformats.org/officeDocument/2006/relationships/hyperlink" Target="http://baike.baidu.com/subview/2034209/2034209.htm" TargetMode="External"/><Relationship Id="rId4" Type="http://schemas.openxmlformats.org/officeDocument/2006/relationships/hyperlink" Target="http://baike.baidu.com/subview/907731/907731.htm"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1259632" y="1484784"/>
            <a:ext cx="7126560" cy="1780108"/>
          </a:xfrm>
        </p:spPr>
        <p:txBody>
          <a:bodyPr>
            <a:normAutofit/>
          </a:bodyPr>
          <a:lstStyle/>
          <a:p>
            <a:pPr algn="l"/>
            <a:r>
              <a:rPr lang="zh-CN" altLang="en-US" b="1" dirty="0" smtClean="0">
                <a:solidFill>
                  <a:schemeClr val="bg1"/>
                </a:solidFill>
              </a:rPr>
              <a:t>弗兰克</a:t>
            </a:r>
            <a:r>
              <a:rPr lang="en-US" altLang="zh-CN" b="1" dirty="0" smtClean="0">
                <a:solidFill>
                  <a:schemeClr val="bg1"/>
                </a:solidFill>
              </a:rPr>
              <a:t>-</a:t>
            </a:r>
            <a:r>
              <a:rPr lang="zh-CN" altLang="en-US" b="1" dirty="0" smtClean="0">
                <a:solidFill>
                  <a:schemeClr val="bg1"/>
                </a:solidFill>
              </a:rPr>
              <a:t>赫兹实验</a:t>
            </a:r>
            <a:r>
              <a:rPr lang="en-US" altLang="zh-CN" b="1" dirty="0" smtClean="0">
                <a:solidFill>
                  <a:schemeClr val="bg1"/>
                </a:solidFill>
              </a:rPr>
              <a:t/>
            </a:r>
            <a:br>
              <a:rPr lang="en-US" altLang="zh-CN" b="1" dirty="0" smtClean="0">
                <a:solidFill>
                  <a:schemeClr val="bg1"/>
                </a:solidFill>
              </a:rPr>
            </a:br>
            <a:r>
              <a:rPr lang="en-US" altLang="zh-CN" b="1" dirty="0">
                <a:solidFill>
                  <a:schemeClr val="bg1"/>
                </a:solidFill>
              </a:rPr>
              <a:t>(</a:t>
            </a:r>
            <a:r>
              <a:rPr lang="en-US" altLang="zh-CN" b="1" dirty="0" smtClean="0">
                <a:solidFill>
                  <a:schemeClr val="bg1"/>
                </a:solidFill>
              </a:rPr>
              <a:t>Franck-Hertz experiment)</a:t>
            </a:r>
            <a:endParaRPr lang="zh-CN" altLang="en-US" b="1" dirty="0">
              <a:solidFill>
                <a:schemeClr val="bg1"/>
              </a:solidFill>
            </a:endParaRPr>
          </a:p>
        </p:txBody>
      </p:sp>
      <p:sp>
        <p:nvSpPr>
          <p:cNvPr id="3" name="副标题 2"/>
          <p:cNvSpPr>
            <a:spLocks noGrp="1"/>
          </p:cNvSpPr>
          <p:nvPr>
            <p:ph type="subTitle" idx="1"/>
          </p:nvPr>
        </p:nvSpPr>
        <p:spPr/>
        <p:txBody>
          <a:bodyPr/>
          <a:lstStyle/>
          <a:p>
            <a:endParaRPr lang="zh-CN" altLang="en-US"/>
          </a:p>
        </p:txBody>
      </p:sp>
    </p:spTree>
    <p:extLst>
      <p:ext uri="{BB962C8B-B14F-4D97-AF65-F5344CB8AC3E}">
        <p14:creationId xmlns:p14="http://schemas.microsoft.com/office/powerpoint/2010/main" val="16140476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documents and settings\dell\application data\360se6\User Data\temp\23184343574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375" y="862047"/>
            <a:ext cx="7488832" cy="5298701"/>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4" descr="c:\documents and settings\dell\application data\360se6\User Data\temp\fetch_media=course:des_resiii:%E4%B8%8D%E5%90%8C%E6%B8%A9%E5%BA%A6%E4%B8%8B%E7%9.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3" name="AutoShape 6" descr="c:\documents and settings\dell\application data\360se6\User Data\temp\fetch_media=course:des_resiii:%E4%B8%8D%E5%90%8C%E6%B8%A9%E5%BA%A6%E4%B8%8B%E7%9.p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6" name="文本框 5"/>
          <p:cNvSpPr txBox="1"/>
          <p:nvPr/>
        </p:nvSpPr>
        <p:spPr>
          <a:xfrm>
            <a:off x="3059832" y="6309320"/>
            <a:ext cx="3960440" cy="400110"/>
          </a:xfrm>
          <a:prstGeom prst="rect">
            <a:avLst/>
          </a:prstGeom>
          <a:noFill/>
        </p:spPr>
        <p:txBody>
          <a:bodyPr wrap="square" rtlCol="0">
            <a:spAutoFit/>
          </a:bodyPr>
          <a:lstStyle/>
          <a:p>
            <a:r>
              <a:rPr kumimoji="1" lang="zh-CN" altLang="en-US" sz="2000" dirty="0" smtClean="0"/>
              <a:t>不同</a:t>
            </a:r>
            <a:r>
              <a:rPr kumimoji="1" lang="en-US" altLang="zh-CN" sz="2000" dirty="0" smtClean="0"/>
              <a:t>V</a:t>
            </a:r>
            <a:r>
              <a:rPr kumimoji="1" lang="en-US" altLang="zh-CN" sz="1600" dirty="0" smtClean="0"/>
              <a:t>F</a:t>
            </a:r>
            <a:r>
              <a:rPr kumimoji="1" lang="zh-CN" altLang="en-US" sz="2000" dirty="0" smtClean="0"/>
              <a:t>电压下的</a:t>
            </a:r>
            <a:r>
              <a:rPr kumimoji="1" lang="en-US" altLang="zh-CN" sz="2000" dirty="0" smtClean="0"/>
              <a:t>F-H</a:t>
            </a:r>
            <a:r>
              <a:rPr kumimoji="1" lang="zh-CN" altLang="en-US" sz="2000" dirty="0" smtClean="0"/>
              <a:t>曲线</a:t>
            </a:r>
            <a:endParaRPr kumimoji="1" lang="zh-CN" altLang="en-US" sz="2000" dirty="0"/>
          </a:p>
        </p:txBody>
      </p:sp>
    </p:spTree>
    <p:extLst>
      <p:ext uri="{BB962C8B-B14F-4D97-AF65-F5344CB8AC3E}">
        <p14:creationId xmlns:p14="http://schemas.microsoft.com/office/powerpoint/2010/main" val="11109127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592" y="188641"/>
            <a:ext cx="7275694" cy="5943726"/>
          </a:xfrm>
          <a:prstGeom prst="rect">
            <a:avLst/>
          </a:prstGeom>
        </p:spPr>
      </p:pic>
    </p:spTree>
    <p:extLst>
      <p:ext uri="{BB962C8B-B14F-4D97-AF65-F5344CB8AC3E}">
        <p14:creationId xmlns:p14="http://schemas.microsoft.com/office/powerpoint/2010/main" val="25231326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323528" y="980728"/>
            <a:ext cx="8496944" cy="2304256"/>
          </a:xfrm>
        </p:spPr>
        <p:txBody>
          <a:bodyPr>
            <a:normAutofit lnSpcReduction="10000"/>
          </a:bodyPr>
          <a:lstStyle/>
          <a:p>
            <a:pPr>
              <a:buClr>
                <a:schemeClr val="accent2">
                  <a:lumMod val="75000"/>
                </a:schemeClr>
              </a:buClr>
              <a:buFont typeface="Wingdings" charset="2"/>
              <a:buChar char="²"/>
            </a:pPr>
            <a:r>
              <a:rPr lang="zh-CN" altLang="en-US" dirty="0"/>
              <a:t>弗兰克－赫兹实验为能级的存在提供了直接的证据，对玻尔的原子理论是一个有力支持</a:t>
            </a:r>
            <a:r>
              <a:rPr lang="zh-CN" altLang="en-US" dirty="0" smtClean="0"/>
              <a:t>。</a:t>
            </a:r>
            <a:endParaRPr lang="en-US" altLang="zh-CN" dirty="0" smtClean="0"/>
          </a:p>
          <a:p>
            <a:pPr>
              <a:buClr>
                <a:schemeClr val="accent2">
                  <a:lumMod val="75000"/>
                </a:schemeClr>
              </a:buClr>
              <a:buFont typeface="Wingdings" charset="2"/>
              <a:buChar char="²"/>
            </a:pPr>
            <a:r>
              <a:rPr lang="zh-CN" altLang="en-US" dirty="0" smtClean="0"/>
              <a:t>弗兰克擅长低压气体放电</a:t>
            </a:r>
            <a:r>
              <a:rPr lang="zh-CN" altLang="en-US" dirty="0"/>
              <a:t>的实验研究。</a:t>
            </a:r>
            <a:r>
              <a:rPr lang="en-US" altLang="zh-CN" dirty="0"/>
              <a:t>1913 </a:t>
            </a:r>
            <a:r>
              <a:rPr lang="zh-CN" altLang="en-US" dirty="0"/>
              <a:t>年</a:t>
            </a:r>
            <a:r>
              <a:rPr lang="zh-CN" altLang="en-US" dirty="0" smtClean="0"/>
              <a:t>他和</a:t>
            </a:r>
            <a:r>
              <a:rPr lang="en-US" altLang="zh-CN" dirty="0" smtClean="0"/>
              <a:t>G</a:t>
            </a:r>
            <a:r>
              <a:rPr lang="en-US" altLang="zh-CN" dirty="0"/>
              <a:t>.</a:t>
            </a:r>
            <a:r>
              <a:rPr lang="zh-CN" altLang="en-US" dirty="0"/>
              <a:t>赫兹在柏林大学合作，研究电离电势和量子理论的关系，用的方法是勒纳德（</a:t>
            </a:r>
            <a:r>
              <a:rPr lang="en-US" altLang="zh-CN" dirty="0"/>
              <a:t>P.Lenard </a:t>
            </a:r>
            <a:r>
              <a:rPr lang="zh-CN" altLang="en-US" dirty="0"/>
              <a:t>）创</a:t>
            </a:r>
            <a:r>
              <a:rPr lang="zh-CN" altLang="en-US" dirty="0" smtClean="0"/>
              <a:t>造的反向电压法。他们测量了一系列气体如氦</a:t>
            </a:r>
            <a:r>
              <a:rPr lang="zh-CN" altLang="en-US" dirty="0"/>
              <a:t>、氖、氢和氧的</a:t>
            </a:r>
            <a:r>
              <a:rPr lang="zh-CN" altLang="en-US" dirty="0">
                <a:solidFill>
                  <a:srgbClr val="FF6600"/>
                </a:solidFill>
              </a:rPr>
              <a:t>电离</a:t>
            </a:r>
            <a:r>
              <a:rPr lang="zh-CN" altLang="en-US" dirty="0"/>
              <a:t>电势。</a:t>
            </a:r>
          </a:p>
        </p:txBody>
      </p:sp>
      <p:pic>
        <p:nvPicPr>
          <p:cNvPr id="4" name="图片 3"/>
          <p:cNvPicPr>
            <a:picLocks noChangeAspect="1"/>
          </p:cNvPicPr>
          <p:nvPr/>
        </p:nvPicPr>
        <p:blipFill>
          <a:blip r:embed="rId2"/>
          <a:stretch>
            <a:fillRect/>
          </a:stretch>
        </p:blipFill>
        <p:spPr>
          <a:xfrm>
            <a:off x="5004048" y="3501008"/>
            <a:ext cx="3312368" cy="2896096"/>
          </a:xfrm>
          <a:prstGeom prst="rect">
            <a:avLst/>
          </a:prstGeom>
        </p:spPr>
      </p:pic>
      <p:pic>
        <p:nvPicPr>
          <p:cNvPr id="5" name="图片 4"/>
          <p:cNvPicPr>
            <a:picLocks noChangeAspect="1"/>
          </p:cNvPicPr>
          <p:nvPr/>
        </p:nvPicPr>
        <p:blipFill>
          <a:blip r:embed="rId3"/>
          <a:stretch>
            <a:fillRect/>
          </a:stretch>
        </p:blipFill>
        <p:spPr>
          <a:xfrm>
            <a:off x="1331640" y="3429000"/>
            <a:ext cx="2664296" cy="2940921"/>
          </a:xfrm>
          <a:prstGeom prst="rect">
            <a:avLst/>
          </a:prstGeom>
        </p:spPr>
      </p:pic>
      <p:sp>
        <p:nvSpPr>
          <p:cNvPr id="6" name="文本框 5"/>
          <p:cNvSpPr txBox="1"/>
          <p:nvPr/>
        </p:nvSpPr>
        <p:spPr>
          <a:xfrm>
            <a:off x="1835696" y="6436955"/>
            <a:ext cx="2232248" cy="400110"/>
          </a:xfrm>
          <a:prstGeom prst="rect">
            <a:avLst/>
          </a:prstGeom>
          <a:noFill/>
        </p:spPr>
        <p:txBody>
          <a:bodyPr wrap="square" rtlCol="0">
            <a:spAutoFit/>
          </a:bodyPr>
          <a:lstStyle/>
          <a:p>
            <a:r>
              <a:rPr kumimoji="1" lang="zh-CN" altLang="en-US" sz="2000" dirty="0" smtClean="0"/>
              <a:t>弗兰克</a:t>
            </a:r>
            <a:endParaRPr kumimoji="1" lang="zh-CN" altLang="en-US" sz="2000" dirty="0"/>
          </a:p>
        </p:txBody>
      </p:sp>
      <p:sp>
        <p:nvSpPr>
          <p:cNvPr id="7" name="文本框 6"/>
          <p:cNvSpPr txBox="1"/>
          <p:nvPr/>
        </p:nvSpPr>
        <p:spPr>
          <a:xfrm>
            <a:off x="6372200" y="6457890"/>
            <a:ext cx="2160240" cy="400110"/>
          </a:xfrm>
          <a:prstGeom prst="rect">
            <a:avLst/>
          </a:prstGeom>
          <a:noFill/>
        </p:spPr>
        <p:txBody>
          <a:bodyPr wrap="square" rtlCol="0">
            <a:spAutoFit/>
          </a:bodyPr>
          <a:lstStyle/>
          <a:p>
            <a:r>
              <a:rPr kumimoji="1" lang="en-US" altLang="zh-CN" sz="2000" dirty="0" smtClean="0"/>
              <a:t>G.</a:t>
            </a:r>
            <a:r>
              <a:rPr kumimoji="1" lang="zh-CN" altLang="en-US" sz="2000" dirty="0" smtClean="0"/>
              <a:t>赫兹</a:t>
            </a:r>
            <a:endParaRPr kumimoji="1" lang="zh-CN" altLang="en-US" sz="2000" dirty="0"/>
          </a:p>
        </p:txBody>
      </p:sp>
      <p:sp>
        <p:nvSpPr>
          <p:cNvPr id="8" name="文本框 7"/>
          <p:cNvSpPr txBox="1"/>
          <p:nvPr/>
        </p:nvSpPr>
        <p:spPr>
          <a:xfrm>
            <a:off x="539552" y="404664"/>
            <a:ext cx="2160240" cy="523220"/>
          </a:xfrm>
          <a:prstGeom prst="rect">
            <a:avLst/>
          </a:prstGeom>
          <a:noFill/>
        </p:spPr>
        <p:txBody>
          <a:bodyPr wrap="square" rtlCol="0">
            <a:spAutoFit/>
          </a:bodyPr>
          <a:lstStyle/>
          <a:p>
            <a:r>
              <a:rPr kumimoji="1" lang="en-US" altLang="zh-CN" sz="2800" dirty="0" smtClean="0">
                <a:solidFill>
                  <a:srgbClr val="FFFF00"/>
                </a:solidFill>
              </a:rPr>
              <a:t>1.</a:t>
            </a:r>
            <a:r>
              <a:rPr kumimoji="1" lang="zh-CN" altLang="en-US" sz="2800" dirty="0" smtClean="0">
                <a:solidFill>
                  <a:srgbClr val="FFFF00"/>
                </a:solidFill>
              </a:rPr>
              <a:t>历史故事</a:t>
            </a:r>
            <a:endParaRPr kumimoji="1" lang="zh-CN" altLang="en-US" sz="2800" dirty="0">
              <a:solidFill>
                <a:srgbClr val="FFFF00"/>
              </a:solidFill>
            </a:endParaRPr>
          </a:p>
        </p:txBody>
      </p:sp>
    </p:spTree>
    <p:extLst>
      <p:ext uri="{BB962C8B-B14F-4D97-AF65-F5344CB8AC3E}">
        <p14:creationId xmlns:p14="http://schemas.microsoft.com/office/powerpoint/2010/main" val="32874827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23528" y="4293096"/>
            <a:ext cx="8568952" cy="2308324"/>
          </a:xfrm>
          <a:prstGeom prst="rect">
            <a:avLst/>
          </a:prstGeom>
          <a:noFill/>
        </p:spPr>
        <p:txBody>
          <a:bodyPr wrap="square" rtlCol="0">
            <a:spAutoFit/>
          </a:bodyPr>
          <a:lstStyle/>
          <a:p>
            <a:r>
              <a:rPr lang="zh-CN" altLang="en-US" sz="2400" dirty="0"/>
              <a:t>弗兰克和</a:t>
            </a:r>
            <a:r>
              <a:rPr lang="en-US" altLang="zh-CN" sz="2400" dirty="0"/>
              <a:t>G.</a:t>
            </a:r>
            <a:r>
              <a:rPr lang="zh-CN" altLang="en-US" sz="2400" dirty="0"/>
              <a:t>赫兹的实验装置主要是一只充气三极管。电子从加热的铂丝发射，铂丝外有一同轴圆柱形栅极，电压加于其间，形成加速电场。电子多穿过栅极被外面的圆柱形板极接受，板极电流用电流计测量。当电子管中充以汞蒸气时，他们观测到，每隔</a:t>
            </a:r>
            <a:r>
              <a:rPr lang="en-US" altLang="zh-CN" sz="2400" dirty="0"/>
              <a:t>4.9V</a:t>
            </a:r>
            <a:r>
              <a:rPr lang="zh-CN" altLang="en-US" sz="2400" dirty="0"/>
              <a:t>电势差，板极电流都要突降一次</a:t>
            </a:r>
            <a:r>
              <a:rPr lang="zh-CN" altLang="en-US" sz="2400" dirty="0" smtClean="0"/>
              <a:t>。</a:t>
            </a:r>
            <a:r>
              <a:rPr lang="zh-CN" altLang="en-US" sz="2400" dirty="0"/>
              <a:t>如在管子里充以氦气，也会发生类似情况，其临界电势差约为</a:t>
            </a:r>
            <a:r>
              <a:rPr lang="en-US" altLang="zh-CN" sz="2400" dirty="0"/>
              <a:t>21V</a:t>
            </a:r>
            <a:r>
              <a:rPr lang="zh-CN" altLang="en-US" sz="2400" dirty="0"/>
              <a:t>。</a:t>
            </a:r>
            <a:endParaRPr kumimoji="1" lang="zh-CN" altLang="en-US" sz="2400" dirty="0"/>
          </a:p>
        </p:txBody>
      </p:sp>
      <p:pic>
        <p:nvPicPr>
          <p:cNvPr id="8" name="Picture 4" descr="c:\documents and settings\dell\application data\360se6\User Data\temp\521px-Franck-Hertz_en.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3968" y="404665"/>
            <a:ext cx="4666856" cy="3493424"/>
          </a:xfrm>
          <a:prstGeom prst="rect">
            <a:avLst/>
          </a:prstGeom>
          <a:noFill/>
          <a:extLst>
            <a:ext uri="{909E8E84-426E-40DD-AFC4-6F175D3DCCD1}">
              <a14:hiddenFill xmlns:a14="http://schemas.microsoft.com/office/drawing/2010/main">
                <a:solidFill>
                  <a:srgbClr val="FFFFFF"/>
                </a:solidFill>
              </a14:hiddenFill>
            </a:ext>
          </a:extLst>
        </p:spPr>
      </p:pic>
      <p:pic>
        <p:nvPicPr>
          <p:cNvPr id="5" name="图片 4"/>
          <p:cNvPicPr>
            <a:picLocks noChangeAspect="1"/>
          </p:cNvPicPr>
          <p:nvPr/>
        </p:nvPicPr>
        <p:blipFill>
          <a:blip r:embed="rId3"/>
          <a:stretch>
            <a:fillRect/>
          </a:stretch>
        </p:blipFill>
        <p:spPr>
          <a:xfrm>
            <a:off x="179512" y="744258"/>
            <a:ext cx="3960440" cy="3188489"/>
          </a:xfrm>
          <a:prstGeom prst="rect">
            <a:avLst/>
          </a:prstGeom>
        </p:spPr>
      </p:pic>
    </p:spTree>
    <p:extLst>
      <p:ext uri="{BB962C8B-B14F-4D97-AF65-F5344CB8AC3E}">
        <p14:creationId xmlns:p14="http://schemas.microsoft.com/office/powerpoint/2010/main" val="10690603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251520" y="908720"/>
            <a:ext cx="5904656" cy="4896544"/>
          </a:xfrm>
        </p:spPr>
        <p:txBody>
          <a:bodyPr>
            <a:normAutofit/>
          </a:bodyPr>
          <a:lstStyle/>
          <a:p>
            <a:r>
              <a:rPr lang="en-US" altLang="zh-CN" dirty="0"/>
              <a:t>1914</a:t>
            </a:r>
            <a:r>
              <a:rPr lang="zh-CN" altLang="en-US" dirty="0"/>
              <a:t>年他们取得了意想不到的结果，他们的结论是：</a:t>
            </a:r>
          </a:p>
          <a:p>
            <a:r>
              <a:rPr lang="zh-CN" altLang="en-US" dirty="0"/>
              <a:t>（</a:t>
            </a:r>
            <a:r>
              <a:rPr lang="en-US" altLang="zh-CN" dirty="0"/>
              <a:t>1</a:t>
            </a:r>
            <a:r>
              <a:rPr lang="zh-CN" altLang="en-US" dirty="0"/>
              <a:t>）汞蒸气</a:t>
            </a:r>
            <a:r>
              <a:rPr lang="zh-CN" altLang="en-US" dirty="0" smtClean="0"/>
              <a:t>中的电子与分子进行</a:t>
            </a:r>
            <a:r>
              <a:rPr lang="zh-CN" altLang="en-US" dirty="0" smtClean="0">
                <a:hlinkClick r:id="rId2"/>
              </a:rPr>
              <a:t>弹性碰撞</a:t>
            </a:r>
            <a:r>
              <a:rPr lang="zh-CN" altLang="en-US" dirty="0">
                <a:hlinkClick r:id="rId2"/>
              </a:rPr>
              <a:t>，</a:t>
            </a:r>
            <a:r>
              <a:rPr lang="zh-CN" altLang="en-US" dirty="0" smtClean="0">
                <a:hlinkClick r:id="rId2"/>
              </a:rPr>
              <a:t>直到取得某一</a:t>
            </a:r>
            <a:r>
              <a:rPr lang="zh-CN" altLang="en-US" dirty="0" smtClean="0">
                <a:hlinkClick r:id="rId3"/>
              </a:rPr>
              <a:t>临界速度为止；</a:t>
            </a:r>
            <a:endParaRPr lang="zh-CN" altLang="en-US" dirty="0">
              <a:hlinkClick r:id="rId3"/>
            </a:endParaRPr>
          </a:p>
          <a:p>
            <a:r>
              <a:rPr lang="zh-CN" altLang="en-US" dirty="0"/>
              <a:t>（</a:t>
            </a:r>
            <a:r>
              <a:rPr lang="en-US" altLang="zh-CN" dirty="0"/>
              <a:t>2</a:t>
            </a:r>
            <a:r>
              <a:rPr lang="zh-CN" altLang="en-US" dirty="0"/>
              <a:t>）此临界速度可测准到</a:t>
            </a:r>
            <a:r>
              <a:rPr lang="en-US" altLang="zh-CN" dirty="0"/>
              <a:t>0.1V</a:t>
            </a:r>
            <a:r>
              <a:rPr lang="zh-CN" altLang="en-US" dirty="0"/>
              <a:t>，测得的结果是：这速度相当于电子经过</a:t>
            </a:r>
            <a:r>
              <a:rPr lang="en-US" altLang="zh-CN" dirty="0"/>
              <a:t>4.9V</a:t>
            </a:r>
            <a:r>
              <a:rPr lang="zh-CN" altLang="en-US" dirty="0"/>
              <a:t>的加速；</a:t>
            </a:r>
          </a:p>
          <a:p>
            <a:r>
              <a:rPr lang="zh-CN" altLang="en-US" dirty="0"/>
              <a:t>（</a:t>
            </a:r>
            <a:r>
              <a:rPr lang="en-US" altLang="zh-CN" dirty="0"/>
              <a:t>3</a:t>
            </a:r>
            <a:r>
              <a:rPr lang="zh-CN" altLang="en-US" dirty="0"/>
              <a:t>）可以证明</a:t>
            </a:r>
            <a:r>
              <a:rPr lang="en-US" altLang="zh-CN" dirty="0"/>
              <a:t>4.9</a:t>
            </a:r>
            <a:r>
              <a:rPr lang="zh-CN" altLang="en-US" dirty="0"/>
              <a:t>伏</a:t>
            </a:r>
            <a:r>
              <a:rPr lang="zh-CN" altLang="en-US" dirty="0">
                <a:hlinkClick r:id="rId4"/>
              </a:rPr>
              <a:t>电子束的能量等于波长为</a:t>
            </a:r>
            <a:r>
              <a:rPr lang="en-US" altLang="zh-CN" dirty="0" smtClean="0">
                <a:hlinkClick r:id="rId4"/>
              </a:rPr>
              <a:t>253.6nm </a:t>
            </a:r>
            <a:r>
              <a:rPr lang="zh-CN" altLang="en-US" dirty="0">
                <a:hlinkClick r:id="rId4"/>
              </a:rPr>
              <a:t>的汞</a:t>
            </a:r>
            <a:r>
              <a:rPr lang="zh-CN" altLang="en-US" dirty="0">
                <a:hlinkClick r:id="rId5"/>
              </a:rPr>
              <a:t>谱线的能</a:t>
            </a:r>
            <a:r>
              <a:rPr lang="zh-CN" altLang="en-US" dirty="0" smtClean="0">
                <a:hlinkClick r:id="rId6"/>
              </a:rPr>
              <a:t>量子</a:t>
            </a:r>
            <a:r>
              <a:rPr lang="zh-CN" altLang="en-US" dirty="0">
                <a:hlinkClick r:id="rId6"/>
              </a:rPr>
              <a:t>；</a:t>
            </a:r>
          </a:p>
          <a:p>
            <a:r>
              <a:rPr lang="zh-CN" altLang="en-US" dirty="0"/>
              <a:t>（</a:t>
            </a:r>
            <a:r>
              <a:rPr lang="en-US" altLang="zh-CN" dirty="0"/>
              <a:t>4</a:t>
            </a:r>
            <a:r>
              <a:rPr lang="zh-CN" altLang="en-US" dirty="0"/>
              <a:t>）</a:t>
            </a:r>
            <a:r>
              <a:rPr lang="en-US" altLang="zh-CN" dirty="0"/>
              <a:t>4.9</a:t>
            </a:r>
            <a:r>
              <a:rPr lang="zh-CN" altLang="en-US" dirty="0"/>
              <a:t>伏电子束损失的能量导致汞</a:t>
            </a:r>
            <a:r>
              <a:rPr lang="zh-CN" altLang="en-US" dirty="0">
                <a:solidFill>
                  <a:srgbClr val="FF6600"/>
                </a:solidFill>
              </a:rPr>
              <a:t>电离</a:t>
            </a:r>
            <a:r>
              <a:rPr lang="zh-CN" altLang="en-US" dirty="0"/>
              <a:t>，所以</a:t>
            </a:r>
            <a:r>
              <a:rPr lang="en-US" altLang="zh-CN" dirty="0"/>
              <a:t>4.9</a:t>
            </a:r>
            <a:r>
              <a:rPr lang="zh-CN" altLang="en-US" dirty="0"/>
              <a:t>伏也许就是汞原子的</a:t>
            </a:r>
            <a:r>
              <a:rPr lang="zh-CN" altLang="en-US" dirty="0">
                <a:solidFill>
                  <a:srgbClr val="FF6600"/>
                </a:solidFill>
              </a:rPr>
              <a:t>电离</a:t>
            </a:r>
            <a:r>
              <a:rPr lang="zh-CN" altLang="en-US" dirty="0"/>
              <a:t>电势</a:t>
            </a:r>
            <a:r>
              <a:rPr lang="zh-CN" altLang="en-US" dirty="0" smtClean="0"/>
              <a:t>。</a:t>
            </a:r>
            <a:endParaRPr kumimoji="1" lang="zh-CN" altLang="en-US" dirty="0"/>
          </a:p>
        </p:txBody>
      </p:sp>
      <p:pic>
        <p:nvPicPr>
          <p:cNvPr id="5" name="Picture 2" descr="c:\documents and settings\dell\application data\360se6\User Data\temp\200px-FranckHertzHgTube.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00192" y="476672"/>
            <a:ext cx="2627784" cy="59913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29373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documents and settings\dell\application data\360se6\User Data\temp\800px-Franck-Hertz-Neon-3.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48" y="2060848"/>
            <a:ext cx="2014615" cy="2664296"/>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
          <p:cNvSpPr txBox="1"/>
          <p:nvPr/>
        </p:nvSpPr>
        <p:spPr>
          <a:xfrm>
            <a:off x="2123728" y="332656"/>
            <a:ext cx="7020272" cy="6740306"/>
          </a:xfrm>
          <a:prstGeom prst="rect">
            <a:avLst/>
          </a:prstGeom>
          <a:noFill/>
        </p:spPr>
        <p:txBody>
          <a:bodyPr wrap="square" rtlCol="0">
            <a:spAutoFit/>
          </a:bodyPr>
          <a:lstStyle/>
          <a:p>
            <a:pPr marL="342900" indent="-342900">
              <a:buFont typeface="Wingdings" charset="2"/>
              <a:buChar char="²"/>
            </a:pPr>
            <a:r>
              <a:rPr lang="zh-CN" altLang="en-US" sz="2400" dirty="0"/>
              <a:t>弗兰克和</a:t>
            </a:r>
            <a:r>
              <a:rPr lang="en-US" altLang="zh-CN" sz="2400" dirty="0"/>
              <a:t>G.</a:t>
            </a:r>
            <a:r>
              <a:rPr lang="zh-CN" altLang="en-US" sz="2400" dirty="0"/>
              <a:t>赫兹最初是依据斯塔</a:t>
            </a:r>
            <a:r>
              <a:rPr lang="zh-CN" altLang="en-US" sz="2400" dirty="0" smtClean="0"/>
              <a:t>克（</a:t>
            </a:r>
            <a:r>
              <a:rPr lang="en-US" altLang="zh-CN" sz="2400" dirty="0"/>
              <a:t>Johannes </a:t>
            </a:r>
            <a:r>
              <a:rPr lang="en-US" altLang="zh-CN" sz="2400" dirty="0" smtClean="0"/>
              <a:t>Stark</a:t>
            </a:r>
            <a:r>
              <a:rPr lang="zh-CN" altLang="en-US" sz="2400" dirty="0" smtClean="0"/>
              <a:t>）的理论</a:t>
            </a:r>
            <a:r>
              <a:rPr lang="zh-CN" altLang="en-US" sz="2400" dirty="0"/>
              <a:t>，斯塔克认为线光谱产生的原因是原子或分子的电离，光谱频率</a:t>
            </a:r>
            <a:r>
              <a:rPr lang="en-US" altLang="zh-CN" sz="2400" dirty="0"/>
              <a:t>ν</a:t>
            </a:r>
            <a:r>
              <a:rPr lang="zh-CN" altLang="en-US" sz="2400" dirty="0"/>
              <a:t>与</a:t>
            </a:r>
            <a:r>
              <a:rPr lang="zh-CN" altLang="en-US" sz="2400" dirty="0">
                <a:solidFill>
                  <a:srgbClr val="FF6600"/>
                </a:solidFill>
              </a:rPr>
              <a:t>电离</a:t>
            </a:r>
            <a:r>
              <a:rPr lang="zh-CN" altLang="en-US" sz="2400" dirty="0"/>
              <a:t>电势</a:t>
            </a:r>
            <a:r>
              <a:rPr lang="en-US" altLang="zh-CN" sz="2400" dirty="0"/>
              <a:t>V</a:t>
            </a:r>
            <a:r>
              <a:rPr lang="zh-CN" altLang="en-US" sz="2400" dirty="0"/>
              <a:t>有如下的量子关系：</a:t>
            </a:r>
            <a:r>
              <a:rPr lang="en-US" altLang="zh-CN" sz="2400" dirty="0"/>
              <a:t>hν=</a:t>
            </a:r>
            <a:r>
              <a:rPr lang="en-US" altLang="zh-CN" sz="2400" dirty="0" err="1"/>
              <a:t>eV</a:t>
            </a:r>
            <a:r>
              <a:rPr lang="zh-CN" altLang="en-US" sz="2400" dirty="0" smtClean="0"/>
              <a:t>。</a:t>
            </a:r>
            <a:endParaRPr lang="en-US" altLang="zh-CN" sz="2400" dirty="0" smtClean="0"/>
          </a:p>
          <a:p>
            <a:pPr marL="342900" indent="-342900">
              <a:buFont typeface="Wingdings" charset="2"/>
              <a:buChar char="²"/>
            </a:pPr>
            <a:r>
              <a:rPr lang="zh-CN" altLang="en-US" sz="2400" dirty="0"/>
              <a:t>弗兰克和</a:t>
            </a:r>
            <a:r>
              <a:rPr lang="en-US" altLang="zh-CN" sz="2400" dirty="0"/>
              <a:t>G.</a:t>
            </a:r>
            <a:r>
              <a:rPr lang="zh-CN" altLang="en-US" sz="2400" dirty="0"/>
              <a:t>赫兹在 </a:t>
            </a:r>
            <a:r>
              <a:rPr lang="en-US" altLang="zh-CN" sz="2400" dirty="0"/>
              <a:t>1914</a:t>
            </a:r>
            <a:r>
              <a:rPr lang="zh-CN" altLang="en-US" sz="2400" dirty="0"/>
              <a:t>年以后有好几年仍然坚持斯塔克的观点，他们相信自己的实验无可辩驳地证实了斯塔克的观点，认为</a:t>
            </a:r>
            <a:r>
              <a:rPr lang="en-US" altLang="zh-CN" sz="2400" dirty="0"/>
              <a:t>4.9V</a:t>
            </a:r>
            <a:r>
              <a:rPr lang="zh-CN" altLang="en-US" sz="2400" dirty="0"/>
              <a:t>电势差引起了汞原子的</a:t>
            </a:r>
            <a:r>
              <a:rPr lang="zh-CN" altLang="en-US" sz="2400" dirty="0">
                <a:solidFill>
                  <a:srgbClr val="FF6600"/>
                </a:solidFill>
              </a:rPr>
              <a:t>电离</a:t>
            </a:r>
            <a:r>
              <a:rPr lang="zh-CN" altLang="en-US" sz="2400" dirty="0"/>
              <a:t>。他们也许因为战争期间信</a:t>
            </a:r>
            <a:r>
              <a:rPr lang="zh-CN" altLang="en-US" sz="2400" dirty="0" smtClean="0"/>
              <a:t>息不通</a:t>
            </a:r>
            <a:r>
              <a:rPr lang="en-US" altLang="zh-CN" sz="2400" dirty="0" smtClean="0"/>
              <a:t>,</a:t>
            </a:r>
            <a:r>
              <a:rPr lang="zh-CN" altLang="en-US" sz="2400" dirty="0" smtClean="0"/>
              <a:t>对玻尔</a:t>
            </a:r>
            <a:r>
              <a:rPr lang="zh-CN" altLang="en-US" sz="2400" dirty="0"/>
              <a:t>的原子理论不甚了解，所以还在论文中表示他们的实验结果不符合玻尔的理论</a:t>
            </a:r>
            <a:r>
              <a:rPr lang="zh-CN" altLang="en-US" sz="2400" dirty="0" smtClean="0"/>
              <a:t>。</a:t>
            </a:r>
            <a:endParaRPr lang="en-US" altLang="zh-CN" sz="2400" dirty="0" smtClean="0"/>
          </a:p>
          <a:p>
            <a:pPr marL="342900" indent="-342900">
              <a:buFont typeface="Wingdings" charset="2"/>
              <a:buChar char="²"/>
            </a:pPr>
            <a:r>
              <a:rPr lang="zh-CN" altLang="en-US" sz="2400" dirty="0" smtClean="0"/>
              <a:t>其实</a:t>
            </a:r>
            <a:r>
              <a:rPr lang="zh-CN" altLang="en-US" sz="2400" dirty="0"/>
              <a:t>，玻尔在得知弗兰克－赫兹的实验后，早在</a:t>
            </a:r>
            <a:r>
              <a:rPr lang="en-US" altLang="zh-CN" sz="2400" dirty="0"/>
              <a:t>1915</a:t>
            </a:r>
            <a:r>
              <a:rPr lang="zh-CN" altLang="en-US" sz="2400" dirty="0"/>
              <a:t>年就指出，弗兰克－赫兹实验的</a:t>
            </a:r>
            <a:r>
              <a:rPr lang="en-US" altLang="zh-CN" sz="2400" dirty="0"/>
              <a:t>4.9V</a:t>
            </a:r>
            <a:r>
              <a:rPr lang="zh-CN" altLang="en-US" sz="2400" dirty="0"/>
              <a:t>正是他的能级理论中预言的汞原子的第一激发电势</a:t>
            </a:r>
            <a:r>
              <a:rPr lang="zh-CN" altLang="en-US" sz="2400" dirty="0" smtClean="0"/>
              <a:t>。</a:t>
            </a:r>
            <a:endParaRPr lang="en-US" altLang="zh-CN" sz="2400" dirty="0" smtClean="0"/>
          </a:p>
          <a:p>
            <a:pPr marL="342900" indent="-342900">
              <a:buFont typeface="Wingdings" charset="2"/>
              <a:buChar char="²"/>
            </a:pPr>
            <a:r>
              <a:rPr lang="zh-CN" altLang="en-US" sz="2400" dirty="0" smtClean="0"/>
              <a:t>玻尔理论解释：电子与原子发生非弹</a:t>
            </a:r>
            <a:r>
              <a:rPr lang="zh-CN" altLang="en-US" sz="2400" dirty="0"/>
              <a:t>性碰撞时能量的转移是量子化的。他们的精确测定表明，电子与汞原子碰撞时，电子损失的能量严格地保持</a:t>
            </a:r>
            <a:r>
              <a:rPr lang="en-US" altLang="zh-CN" sz="2400" dirty="0"/>
              <a:t>4.9eV</a:t>
            </a:r>
            <a:r>
              <a:rPr lang="zh-CN" altLang="en-US" sz="2400" dirty="0"/>
              <a:t>，即汞原子只接收</a:t>
            </a:r>
            <a:r>
              <a:rPr lang="en-US" altLang="zh-CN" sz="2400" dirty="0"/>
              <a:t>4.9eV</a:t>
            </a:r>
            <a:r>
              <a:rPr lang="zh-CN" altLang="en-US" sz="2400" dirty="0"/>
              <a:t>的能量。</a:t>
            </a:r>
            <a:endParaRPr lang="en-US" altLang="zh-CN" sz="2400" dirty="0"/>
          </a:p>
          <a:p>
            <a:pPr marL="342900" indent="-342900">
              <a:buFont typeface="Wingdings" charset="2"/>
              <a:buChar char="²"/>
            </a:pPr>
            <a:endParaRPr kumimoji="1" lang="zh-CN" altLang="en-US" sz="2400" dirty="0"/>
          </a:p>
        </p:txBody>
      </p:sp>
    </p:spTree>
    <p:extLst>
      <p:ext uri="{BB962C8B-B14F-4D97-AF65-F5344CB8AC3E}">
        <p14:creationId xmlns:p14="http://schemas.microsoft.com/office/powerpoint/2010/main" val="39010239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23528" y="1268760"/>
            <a:ext cx="8352928" cy="4524315"/>
          </a:xfrm>
          <a:prstGeom prst="rect">
            <a:avLst/>
          </a:prstGeom>
          <a:noFill/>
        </p:spPr>
        <p:txBody>
          <a:bodyPr wrap="square" rtlCol="0">
            <a:spAutoFit/>
          </a:bodyPr>
          <a:lstStyle/>
          <a:p>
            <a:pPr marL="342900" indent="-342900">
              <a:buFont typeface="Wingdings" charset="2"/>
              <a:buChar char="²"/>
            </a:pPr>
            <a:r>
              <a:rPr lang="zh-CN" altLang="en-US" sz="2400" dirty="0" smtClean="0"/>
              <a:t>这个事实直接证明了汞</a:t>
            </a:r>
            <a:r>
              <a:rPr lang="zh-CN" altLang="en-US" sz="2400" dirty="0"/>
              <a:t>原子具有玻尔所设想的那种“完全确定的、互相分立的能量状态”，是对玻尔的原子量子化模型的第一个决定性的证据</a:t>
            </a:r>
            <a:r>
              <a:rPr lang="zh-CN" altLang="en-US" sz="2400" dirty="0" smtClean="0"/>
              <a:t>。</a:t>
            </a:r>
            <a:endParaRPr lang="en-US" altLang="zh-CN" sz="2400" dirty="0" smtClean="0"/>
          </a:p>
          <a:p>
            <a:pPr marL="342900" indent="-342900">
              <a:buFont typeface="Wingdings" charset="2"/>
              <a:buChar char="²"/>
            </a:pPr>
            <a:r>
              <a:rPr lang="zh-CN" altLang="en-US" sz="2400" dirty="0" smtClean="0"/>
              <a:t>由于他们</a:t>
            </a:r>
            <a:r>
              <a:rPr lang="zh-CN" altLang="en-US" sz="2400" dirty="0"/>
              <a:t>的工作对原子物理学的发展起了重要作用</a:t>
            </a:r>
            <a:r>
              <a:rPr lang="zh-CN" altLang="en-US" sz="2400" dirty="0" smtClean="0"/>
              <a:t>，共同获</a:t>
            </a:r>
            <a:r>
              <a:rPr lang="zh-CN" altLang="en-US" sz="2400" dirty="0"/>
              <a:t>得</a:t>
            </a:r>
            <a:r>
              <a:rPr lang="en-US" altLang="zh-CN" sz="2400" dirty="0"/>
              <a:t>1925</a:t>
            </a:r>
            <a:r>
              <a:rPr lang="zh-CN" altLang="en-US" sz="2400" dirty="0"/>
              <a:t>年</a:t>
            </a:r>
            <a:r>
              <a:rPr lang="zh-CN" altLang="en-US" sz="2400" dirty="0" smtClean="0"/>
              <a:t>的物理学诺贝尔奖。</a:t>
            </a:r>
            <a:endParaRPr lang="en-US" altLang="zh-CN" sz="2400" dirty="0" smtClean="0"/>
          </a:p>
          <a:p>
            <a:pPr marL="342900" indent="-342900">
              <a:buFont typeface="Wingdings" charset="2"/>
              <a:buChar char="²"/>
            </a:pPr>
            <a:r>
              <a:rPr lang="zh-CN" altLang="en-US" sz="2400" dirty="0"/>
              <a:t>弗兰克在他的诺贝尔奖领奖词中讲道：“在用电子碰撞方法证明向原子传递的能量是量子化的这一科学研究的发展中，我们所作的一部分工作犯了许多错误，走了一些弯路，尽管玻尔理论已为这个领域开辟了笔直的通道。后来我们认识到了玻尔理论的指导意义，一切困难才迎刃而解。我们清楚地知道，我们的工作所以会获得广泛的承认，是由于它和普朗克，特别是和玻尔的伟大思想和概念有了联系。”</a:t>
            </a:r>
            <a:endParaRPr kumimoji="1" lang="zh-CN" altLang="en-US" sz="2400" dirty="0"/>
          </a:p>
        </p:txBody>
      </p:sp>
    </p:spTree>
    <p:extLst>
      <p:ext uri="{BB962C8B-B14F-4D97-AF65-F5344CB8AC3E}">
        <p14:creationId xmlns:p14="http://schemas.microsoft.com/office/powerpoint/2010/main" val="30767507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c:\documents and settings\dell\application data\360se6\User Data\temp\\wk\197a67f0c2d7abeb03dccc62f9af0525\0_sign=MBOT:y1jXjmMD4FchJHFHIGN4z:bvq.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3" name="AutoShape 4" descr="c:\documents and settings\dell\application data\360se6\User Data\temp\\wk\197a67f0c2d7abeb03dccc62f9af0525\0_sign=MBOT:y1jXjmMD4FchJHFHIGN4z:bvq.p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4" name="文本框 3"/>
          <p:cNvSpPr txBox="1"/>
          <p:nvPr/>
        </p:nvSpPr>
        <p:spPr>
          <a:xfrm>
            <a:off x="467544" y="404664"/>
            <a:ext cx="2808312" cy="523220"/>
          </a:xfrm>
          <a:prstGeom prst="rect">
            <a:avLst/>
          </a:prstGeom>
          <a:noFill/>
        </p:spPr>
        <p:txBody>
          <a:bodyPr wrap="square" rtlCol="0">
            <a:spAutoFit/>
          </a:bodyPr>
          <a:lstStyle/>
          <a:p>
            <a:r>
              <a:rPr kumimoji="1" lang="en-US" altLang="zh-CN" sz="2800" dirty="0" smtClean="0"/>
              <a:t>2.</a:t>
            </a:r>
            <a:r>
              <a:rPr kumimoji="1" lang="zh-CN" altLang="en-US" sz="2800" dirty="0" smtClean="0"/>
              <a:t>实验原理</a:t>
            </a:r>
            <a:endParaRPr kumimoji="1" lang="zh-CN" altLang="en-US" sz="2800" dirty="0"/>
          </a:p>
        </p:txBody>
      </p:sp>
      <p:sp>
        <p:nvSpPr>
          <p:cNvPr id="5" name="文本框 4"/>
          <p:cNvSpPr txBox="1"/>
          <p:nvPr/>
        </p:nvSpPr>
        <p:spPr>
          <a:xfrm>
            <a:off x="251520" y="908720"/>
            <a:ext cx="7020272" cy="6370974"/>
          </a:xfrm>
          <a:prstGeom prst="rect">
            <a:avLst/>
          </a:prstGeom>
          <a:noFill/>
        </p:spPr>
        <p:txBody>
          <a:bodyPr wrap="square" rtlCol="0">
            <a:spAutoFit/>
          </a:bodyPr>
          <a:lstStyle/>
          <a:p>
            <a:r>
              <a:rPr lang="zh-CN" altLang="en-US" sz="2400" dirty="0"/>
              <a:t>玻尔的原子理论指出</a:t>
            </a:r>
            <a:r>
              <a:rPr lang="zh-CN" altLang="en-US" sz="2400" dirty="0" smtClean="0"/>
              <a:t>：</a:t>
            </a:r>
            <a:endParaRPr lang="en-US" altLang="zh-CN" sz="2400" dirty="0" smtClean="0"/>
          </a:p>
          <a:p>
            <a:r>
              <a:rPr lang="en-US" altLang="zh-CN" sz="2400" dirty="0" smtClean="0"/>
              <a:t>①</a:t>
            </a:r>
            <a:r>
              <a:rPr lang="zh-CN" altLang="en-US" sz="2400" dirty="0"/>
              <a:t>原子只能处于一些不连续的能量状态</a:t>
            </a:r>
            <a:r>
              <a:rPr lang="en-US" altLang="zh-CN" sz="2400" dirty="0"/>
              <a:t>E1</a:t>
            </a:r>
            <a:r>
              <a:rPr lang="zh-CN" altLang="en-US" sz="2400" dirty="0"/>
              <a:t>、</a:t>
            </a:r>
            <a:r>
              <a:rPr lang="en-US" altLang="zh-CN" sz="2400" dirty="0"/>
              <a:t>E2……</a:t>
            </a:r>
            <a:r>
              <a:rPr lang="zh-CN" altLang="en-US" sz="2400" dirty="0"/>
              <a:t>，处在这些状态的原子是稳定的，称为定态</a:t>
            </a:r>
            <a:r>
              <a:rPr lang="zh-CN" altLang="en-US" sz="2400" dirty="0" smtClean="0"/>
              <a:t>。</a:t>
            </a:r>
            <a:endParaRPr lang="en-US" altLang="zh-CN" sz="2400" dirty="0" smtClean="0"/>
          </a:p>
          <a:p>
            <a:r>
              <a:rPr lang="en-US" altLang="zh-CN" sz="2400" dirty="0"/>
              <a:t>②</a:t>
            </a:r>
            <a:r>
              <a:rPr lang="zh-CN" altLang="en-US" sz="2400" dirty="0"/>
              <a:t>原子从一个定态跃迁到另一个定态时，它将发射或吸收辐射的频率是一定的。</a:t>
            </a:r>
            <a:endParaRPr lang="en-US" altLang="zh-CN" sz="2400" dirty="0" smtClean="0"/>
          </a:p>
          <a:p>
            <a:r>
              <a:rPr lang="en-US" altLang="zh-CN" sz="2400" dirty="0" err="1" smtClean="0"/>
              <a:t>hv</a:t>
            </a:r>
            <a:r>
              <a:rPr lang="en-US" altLang="zh-CN" sz="2400" dirty="0"/>
              <a:t>=|</a:t>
            </a:r>
            <a:r>
              <a:rPr lang="en-US" altLang="zh-CN" sz="2400" dirty="0" err="1"/>
              <a:t>Em</a:t>
            </a:r>
            <a:r>
              <a:rPr lang="zh-CN" altLang="en-US" sz="2400" dirty="0"/>
              <a:t>－</a:t>
            </a:r>
            <a:r>
              <a:rPr lang="en-US" altLang="zh-CN" sz="2400" dirty="0"/>
              <a:t>En</a:t>
            </a:r>
            <a:r>
              <a:rPr lang="en-US" altLang="zh-CN" sz="2400" dirty="0" smtClean="0"/>
              <a:t>|</a:t>
            </a:r>
          </a:p>
          <a:p>
            <a:endParaRPr lang="en-US" altLang="zh-CN" sz="2400" dirty="0" smtClean="0"/>
          </a:p>
          <a:p>
            <a:r>
              <a:rPr lang="zh-CN" altLang="en-US" sz="2400" dirty="0"/>
              <a:t>初速度为零的电子在电位差为</a:t>
            </a:r>
            <a:r>
              <a:rPr lang="en-US" altLang="zh-CN" sz="2400" dirty="0"/>
              <a:t>U</a:t>
            </a:r>
            <a:r>
              <a:rPr lang="zh-CN" altLang="en-US" sz="2400" dirty="0"/>
              <a:t>的加速电场作用下具有能量</a:t>
            </a:r>
            <a:r>
              <a:rPr lang="en-US" altLang="zh-CN" sz="2400" dirty="0" err="1"/>
              <a:t>eU</a:t>
            </a:r>
            <a:r>
              <a:rPr lang="zh-CN" altLang="en-US" sz="2400" dirty="0"/>
              <a:t>，若</a:t>
            </a:r>
            <a:r>
              <a:rPr lang="en-US" altLang="zh-CN" sz="2400" dirty="0" err="1"/>
              <a:t>eU</a:t>
            </a:r>
            <a:r>
              <a:rPr lang="zh-CN" altLang="en-US" sz="2400" dirty="0"/>
              <a:t>小于</a:t>
            </a:r>
            <a:r>
              <a:rPr lang="en-US" altLang="zh-CN" sz="2400" dirty="0"/>
              <a:t>E2</a:t>
            </a:r>
            <a:r>
              <a:rPr lang="zh-CN" altLang="en-US" sz="2400" dirty="0"/>
              <a:t>－</a:t>
            </a:r>
            <a:r>
              <a:rPr lang="en-US" altLang="zh-CN" sz="2400" dirty="0"/>
              <a:t>E1</a:t>
            </a:r>
            <a:r>
              <a:rPr lang="zh-CN" altLang="en-US" sz="2400" dirty="0"/>
              <a:t>这份能量，则电子与汞原子只能发生弹性碰撞，二者之间几乎没有能量转移。当电子的能量</a:t>
            </a:r>
            <a:r>
              <a:rPr lang="en-US" altLang="zh-CN" sz="2400" dirty="0"/>
              <a:t>eU≥E2</a:t>
            </a:r>
            <a:r>
              <a:rPr lang="zh-CN" altLang="en-US" sz="2400" dirty="0"/>
              <a:t>－</a:t>
            </a:r>
            <a:r>
              <a:rPr lang="en-US" altLang="zh-CN" sz="2400" dirty="0"/>
              <a:t>E1</a:t>
            </a:r>
            <a:r>
              <a:rPr lang="zh-CN" altLang="en-US" sz="2400" dirty="0"/>
              <a:t>时，电子与汞原子就会发生非弹性碰撞，汞原子将从电子的能量中吸收相当于</a:t>
            </a:r>
            <a:r>
              <a:rPr lang="en-US" altLang="zh-CN" sz="2400" dirty="0"/>
              <a:t>E2</a:t>
            </a:r>
            <a:r>
              <a:rPr lang="zh-CN" altLang="en-US" sz="2400" dirty="0"/>
              <a:t>－</a:t>
            </a:r>
            <a:r>
              <a:rPr lang="en-US" altLang="zh-CN" sz="2400" dirty="0"/>
              <a:t>E1</a:t>
            </a:r>
            <a:r>
              <a:rPr lang="zh-CN" altLang="en-US" sz="2400" dirty="0"/>
              <a:t>的那一份，使自己从基态跃迁到第一激发态，而多余的部分仍留给电子</a:t>
            </a:r>
            <a:r>
              <a:rPr lang="zh-CN" altLang="en-US" sz="2400" dirty="0" smtClean="0"/>
              <a:t>。</a:t>
            </a:r>
            <a:endParaRPr lang="en-US" altLang="zh-CN" sz="2400" dirty="0" smtClean="0"/>
          </a:p>
          <a:p>
            <a:r>
              <a:rPr lang="en-US" altLang="zh-CN" sz="2400" dirty="0">
                <a:solidFill>
                  <a:srgbClr val="FF6600"/>
                </a:solidFill>
              </a:rPr>
              <a:t>U0</a:t>
            </a:r>
            <a:r>
              <a:rPr lang="zh-CN" altLang="en-US" sz="2400" dirty="0">
                <a:solidFill>
                  <a:srgbClr val="FF6600"/>
                </a:solidFill>
              </a:rPr>
              <a:t>为汞原子的第一激发电位（或中肯电位），是本实验要测的物理量。</a:t>
            </a:r>
            <a:endParaRPr kumimoji="1" lang="en-US" altLang="zh-CN" sz="2400" dirty="0" smtClean="0">
              <a:solidFill>
                <a:srgbClr val="FF6600"/>
              </a:solidFill>
            </a:endParaRPr>
          </a:p>
          <a:p>
            <a:endParaRPr kumimoji="1" lang="en-US" altLang="zh-CN" sz="2400" dirty="0"/>
          </a:p>
        </p:txBody>
      </p:sp>
      <p:pic>
        <p:nvPicPr>
          <p:cNvPr id="9" name="Picture 4" descr="c:\documents and settings\dell\application data\360se6\User Data\temp\191px-FHcollisions.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8264" y="2219067"/>
            <a:ext cx="2195736" cy="46328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06333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395536" y="476672"/>
            <a:ext cx="4176464" cy="523220"/>
          </a:xfrm>
          <a:prstGeom prst="rect">
            <a:avLst/>
          </a:prstGeom>
          <a:noFill/>
        </p:spPr>
        <p:txBody>
          <a:bodyPr wrap="square" rtlCol="0">
            <a:spAutoFit/>
          </a:bodyPr>
          <a:lstStyle/>
          <a:p>
            <a:r>
              <a:rPr kumimoji="1" lang="en-US" altLang="zh-CN" sz="2800" dirty="0" smtClean="0"/>
              <a:t>3.</a:t>
            </a:r>
            <a:r>
              <a:rPr kumimoji="1" lang="zh-CN" altLang="en-US" sz="2800" dirty="0" smtClean="0"/>
              <a:t>实验装置</a:t>
            </a:r>
            <a:endParaRPr kumimoji="1" lang="zh-CN" altLang="en-US" sz="2800" dirty="0"/>
          </a:p>
        </p:txBody>
      </p:sp>
      <p:sp>
        <p:nvSpPr>
          <p:cNvPr id="5" name="文本框 4"/>
          <p:cNvSpPr txBox="1"/>
          <p:nvPr/>
        </p:nvSpPr>
        <p:spPr>
          <a:xfrm>
            <a:off x="539552" y="1124744"/>
            <a:ext cx="7848872" cy="954107"/>
          </a:xfrm>
          <a:prstGeom prst="rect">
            <a:avLst/>
          </a:prstGeom>
          <a:noFill/>
        </p:spPr>
        <p:txBody>
          <a:bodyPr wrap="square" rtlCol="0">
            <a:spAutoFit/>
          </a:bodyPr>
          <a:lstStyle/>
          <a:p>
            <a:r>
              <a:rPr kumimoji="1" lang="zh-CN" altLang="en-US" sz="2800" dirty="0" smtClean="0"/>
              <a:t>目前，充汞气的</a:t>
            </a:r>
            <a:r>
              <a:rPr kumimoji="1" lang="en-US" altLang="zh-CN" sz="2800" dirty="0" smtClean="0"/>
              <a:t>F-H</a:t>
            </a:r>
            <a:r>
              <a:rPr kumimoji="1" lang="zh-CN" altLang="en-US" sz="2800" dirty="0" smtClean="0"/>
              <a:t>管已经不再使用，改用充氩气的</a:t>
            </a:r>
            <a:r>
              <a:rPr kumimoji="1" lang="en-US" altLang="zh-CN" sz="2800" dirty="0" smtClean="0"/>
              <a:t>F-H</a:t>
            </a:r>
            <a:r>
              <a:rPr kumimoji="1" lang="zh-CN" altLang="en-US" sz="2800" dirty="0" smtClean="0"/>
              <a:t>管。</a:t>
            </a:r>
            <a:endParaRPr kumimoji="1" lang="zh-CN" altLang="en-US" sz="2800" dirty="0"/>
          </a:p>
        </p:txBody>
      </p:sp>
      <p:pic>
        <p:nvPicPr>
          <p:cNvPr id="6" name="Picture 2" descr="c:\documents and settings\dell\application data\360se6\User Data\temp\9c16fdfaaf51f3dea86efe1e97eef01f3b2979e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1960" y="2564904"/>
            <a:ext cx="4762500" cy="357187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c:\documents and settings\dell\application data\360se6\User Data\temp\t015895f095ba6d1f71_size=222x23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056" y="2078851"/>
            <a:ext cx="3770734" cy="404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91563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c:\documents and settings\dell\application data\360se6\User Data\temp\quxia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8954" y="3729231"/>
            <a:ext cx="3456384" cy="2811536"/>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
          <p:cNvSpPr txBox="1"/>
          <p:nvPr/>
        </p:nvSpPr>
        <p:spPr>
          <a:xfrm>
            <a:off x="683568" y="620688"/>
            <a:ext cx="8208912" cy="3108543"/>
          </a:xfrm>
          <a:prstGeom prst="rect">
            <a:avLst/>
          </a:prstGeom>
          <a:noFill/>
        </p:spPr>
        <p:txBody>
          <a:bodyPr wrap="square" rtlCol="0">
            <a:spAutoFit/>
          </a:bodyPr>
          <a:lstStyle/>
          <a:p>
            <a:r>
              <a:rPr kumimoji="1" lang="en-US" altLang="zh-CN" sz="2400" dirty="0" smtClean="0"/>
              <a:t>4.</a:t>
            </a:r>
            <a:r>
              <a:rPr kumimoji="1" lang="zh-CN" altLang="en-US" sz="2400" dirty="0" smtClean="0"/>
              <a:t>实验要求</a:t>
            </a:r>
            <a:endParaRPr kumimoji="1" lang="en-US" altLang="zh-CN" sz="2400" dirty="0" smtClean="0"/>
          </a:p>
          <a:p>
            <a:r>
              <a:rPr kumimoji="1" lang="en-US" altLang="zh-CN" sz="2400" dirty="0" smtClean="0"/>
              <a:t>（1</a:t>
            </a:r>
            <a:r>
              <a:rPr kumimoji="1" lang="zh-CN" altLang="en-US" sz="2400" dirty="0" smtClean="0"/>
              <a:t>）根据原理图接线</a:t>
            </a:r>
            <a:endParaRPr kumimoji="1" lang="en-US" altLang="zh-CN" sz="2400" dirty="0" smtClean="0"/>
          </a:p>
          <a:p>
            <a:r>
              <a:rPr kumimoji="1" lang="en-US" altLang="zh-CN" sz="2400" dirty="0" smtClean="0"/>
              <a:t>（2</a:t>
            </a:r>
            <a:r>
              <a:rPr kumimoji="1" lang="zh-CN" altLang="en-US" sz="2400" dirty="0" smtClean="0"/>
              <a:t>）根据仪器推荐的参数设置电流量程，设置灯丝电压、栅极电压等。</a:t>
            </a:r>
            <a:endParaRPr kumimoji="1" lang="en-US" altLang="zh-CN" sz="2400" dirty="0" smtClean="0"/>
          </a:p>
          <a:p>
            <a:r>
              <a:rPr kumimoji="1" lang="en-US" altLang="zh-CN" sz="2400" dirty="0" smtClean="0"/>
              <a:t>（3</a:t>
            </a:r>
            <a:r>
              <a:rPr kumimoji="1" lang="zh-CN" altLang="en-US" sz="2400" dirty="0" smtClean="0"/>
              <a:t>）用手动模式</a:t>
            </a:r>
            <a:r>
              <a:rPr lang="zh-CN" altLang="en-US" sz="2400" dirty="0" smtClean="0"/>
              <a:t>测量</a:t>
            </a:r>
            <a:r>
              <a:rPr lang="en-US" altLang="zh-CN" sz="2400" dirty="0"/>
              <a:t>F—H</a:t>
            </a:r>
            <a:r>
              <a:rPr lang="zh-CN" altLang="en-US" sz="2400" dirty="0"/>
              <a:t>管的</a:t>
            </a:r>
            <a:r>
              <a:rPr lang="en-US" altLang="zh-CN" sz="2800" dirty="0" err="1"/>
              <a:t>I</a:t>
            </a:r>
            <a:r>
              <a:rPr lang="en-US" altLang="zh-CN" sz="2400" dirty="0" err="1"/>
              <a:t>p</a:t>
            </a:r>
            <a:r>
              <a:rPr lang="zh-CN" altLang="en-US" sz="2400" dirty="0"/>
              <a:t>～</a:t>
            </a:r>
            <a:r>
              <a:rPr lang="en-US" altLang="zh-CN" sz="2400" dirty="0"/>
              <a:t>U</a:t>
            </a:r>
            <a:r>
              <a:rPr lang="en-US" altLang="zh-CN" dirty="0"/>
              <a:t>G2K</a:t>
            </a:r>
            <a:r>
              <a:rPr lang="zh-CN" altLang="en-US" sz="2400" dirty="0"/>
              <a:t>曲线</a:t>
            </a:r>
            <a:r>
              <a:rPr lang="zh-CN" altLang="en-US" sz="2400" dirty="0" smtClean="0"/>
              <a:t>。</a:t>
            </a:r>
            <a:endParaRPr lang="en-US" altLang="zh-CN" sz="2400" dirty="0" smtClean="0"/>
          </a:p>
          <a:p>
            <a:r>
              <a:rPr kumimoji="1" lang="zh-CN" altLang="zh-CN" sz="2400" dirty="0" smtClean="0"/>
              <a:t>（</a:t>
            </a:r>
            <a:r>
              <a:rPr kumimoji="1" lang="en-US" altLang="zh-CN" sz="2400" dirty="0" smtClean="0"/>
              <a:t>4</a:t>
            </a:r>
            <a:r>
              <a:rPr kumimoji="1" lang="zh-CN" altLang="en-US" sz="2400" dirty="0" smtClean="0"/>
              <a:t>）依次改变</a:t>
            </a:r>
            <a:r>
              <a:rPr kumimoji="1" lang="zh-CN" altLang="en-US" sz="2400" dirty="0"/>
              <a:t>设置灯丝电压、</a:t>
            </a:r>
            <a:r>
              <a:rPr kumimoji="1" lang="zh-CN" altLang="en-US" sz="2400" dirty="0" smtClean="0"/>
              <a:t>栅极电压，测量在不同参数下的</a:t>
            </a:r>
            <a:r>
              <a:rPr kumimoji="1" lang="en-US" altLang="zh-CN" sz="2400" dirty="0" smtClean="0"/>
              <a:t>F-H</a:t>
            </a:r>
            <a:r>
              <a:rPr kumimoji="1" lang="zh-CN" altLang="en-US" sz="2400" dirty="0" smtClean="0"/>
              <a:t>曲线，然后比较这些曲线的异同。</a:t>
            </a:r>
            <a:endParaRPr kumimoji="1" lang="en-US" altLang="zh-CN" sz="2400" dirty="0" smtClean="0"/>
          </a:p>
          <a:p>
            <a:r>
              <a:rPr kumimoji="1" lang="zh-CN" altLang="zh-CN" sz="2400" dirty="0" smtClean="0"/>
              <a:t>（</a:t>
            </a:r>
            <a:r>
              <a:rPr kumimoji="1" lang="en-US" altLang="zh-CN" sz="2400" dirty="0" smtClean="0"/>
              <a:t>4</a:t>
            </a:r>
            <a:r>
              <a:rPr kumimoji="1" lang="zh-CN" altLang="en-US" sz="2400" dirty="0" smtClean="0"/>
              <a:t>）计算各峰值的电压差、峰高差等。</a:t>
            </a:r>
            <a:endParaRPr kumimoji="1" lang="zh-CN" altLang="en-US" sz="2400" dirty="0"/>
          </a:p>
        </p:txBody>
      </p:sp>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3746908"/>
            <a:ext cx="5076056" cy="2855282"/>
          </a:xfrm>
          <a:prstGeom prst="rect">
            <a:avLst/>
          </a:prstGeom>
        </p:spPr>
      </p:pic>
    </p:spTree>
    <p:extLst>
      <p:ext uri="{BB962C8B-B14F-4D97-AF65-F5344CB8AC3E}">
        <p14:creationId xmlns:p14="http://schemas.microsoft.com/office/powerpoint/2010/main" val="3300781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波形">
  <a:themeElements>
    <a:clrScheme name="波形">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波形">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波形">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798</TotalTime>
  <Words>1012</Words>
  <Application>Microsoft Office PowerPoint</Application>
  <PresentationFormat>全屏显示(4:3)</PresentationFormat>
  <Paragraphs>36</Paragraphs>
  <Slides>11</Slides>
  <Notes>0</Notes>
  <HiddenSlides>0</HiddenSlides>
  <MMClips>0</MMClips>
  <ScaleCrop>false</ScaleCrop>
  <HeadingPairs>
    <vt:vector size="4" baseType="variant">
      <vt:variant>
        <vt:lpstr>主题</vt:lpstr>
      </vt:variant>
      <vt:variant>
        <vt:i4>1</vt:i4>
      </vt:variant>
      <vt:variant>
        <vt:lpstr>幻灯片标题</vt:lpstr>
      </vt:variant>
      <vt:variant>
        <vt:i4>11</vt:i4>
      </vt:variant>
    </vt:vector>
  </HeadingPairs>
  <TitlesOfParts>
    <vt:vector size="12" baseType="lpstr">
      <vt:lpstr>波形</vt:lpstr>
      <vt:lpstr>弗兰克-赫兹实验 (Franck-Hertz experiment)</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弗兰克-赫兹实验 (Franck-Hertz experiment)</dc:title>
  <dc:creator>dell</dc:creator>
  <cp:lastModifiedBy>dell</cp:lastModifiedBy>
  <cp:revision>20</cp:revision>
  <dcterms:created xsi:type="dcterms:W3CDTF">2015-11-17T02:16:37Z</dcterms:created>
  <dcterms:modified xsi:type="dcterms:W3CDTF">2015-11-24T06:13:48Z</dcterms:modified>
</cp:coreProperties>
</file>