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B58495C-D517-4D84-BF61-1CAF772ED42E}" type="datetimeFigureOut">
              <a:rPr lang="zh-CN" altLang="en-US" smtClean="0"/>
              <a:t>2015-11-24</a:t>
            </a:fld>
            <a:endParaRPr lang="zh-CN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31D3B5C-1544-4DEA-9D7D-C1B9ADD9B7F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95C-D517-4D84-BF61-1CAF772ED42E}" type="datetimeFigureOut">
              <a:rPr lang="zh-CN" altLang="en-US" smtClean="0"/>
              <a:t>2015-11-24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3B5C-1544-4DEA-9D7D-C1B9ADD9B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95C-D517-4D84-BF61-1CAF772ED42E}" type="datetimeFigureOut">
              <a:rPr lang="zh-CN" altLang="en-US" smtClean="0"/>
              <a:t>2015-11-24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3B5C-1544-4DEA-9D7D-C1B9ADD9B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95C-D517-4D84-BF61-1CAF772ED42E}" type="datetimeFigureOut">
              <a:rPr lang="zh-CN" altLang="en-US" smtClean="0"/>
              <a:t>2015-11-24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3B5C-1544-4DEA-9D7D-C1B9ADD9B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95C-D517-4D84-BF61-1CAF772ED42E}" type="datetimeFigureOut">
              <a:rPr lang="zh-CN" altLang="en-US" smtClean="0"/>
              <a:t>2015-11-24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3B5C-1544-4DEA-9D7D-C1B9ADD9B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95C-D517-4D84-BF61-1CAF772ED42E}" type="datetimeFigureOut">
              <a:rPr lang="zh-CN" altLang="en-US" smtClean="0"/>
              <a:t>2015-11-24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3B5C-1544-4DEA-9D7D-C1B9ADD9B7F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95C-D517-4D84-BF61-1CAF772ED42E}" type="datetimeFigureOut">
              <a:rPr lang="zh-CN" altLang="en-US" smtClean="0"/>
              <a:t>2015-11-24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3B5C-1544-4DEA-9D7D-C1B9ADD9B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95C-D517-4D84-BF61-1CAF772ED42E}" type="datetimeFigureOut">
              <a:rPr lang="zh-CN" altLang="en-US" smtClean="0"/>
              <a:t>2015-11-24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3B5C-1544-4DEA-9D7D-C1B9ADD9B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95C-D517-4D84-BF61-1CAF772ED42E}" type="datetimeFigureOut">
              <a:rPr lang="zh-CN" altLang="en-US" smtClean="0"/>
              <a:t>2015-11-24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3B5C-1544-4DEA-9D7D-C1B9ADD9B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95C-D517-4D84-BF61-1CAF772ED42E}" type="datetimeFigureOut">
              <a:rPr lang="zh-CN" altLang="en-US" smtClean="0"/>
              <a:t>2015-11-24</a:t>
            </a:fld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3B5C-1544-4DEA-9D7D-C1B9ADD9B7F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495C-D517-4D84-BF61-1CAF772ED42E}" type="datetimeFigureOut">
              <a:rPr lang="zh-CN" altLang="en-US" smtClean="0"/>
              <a:t>2015-11-24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3B5C-1544-4DEA-9D7D-C1B9ADD9B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B58495C-D517-4D84-BF61-1CAF772ED42E}" type="datetimeFigureOut">
              <a:rPr lang="zh-CN" altLang="en-US" smtClean="0"/>
              <a:t>2015-11-24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31D3B5C-1544-4DEA-9D7D-C1B9ADD9B7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b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3672408" cy="216024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钠原子光谱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20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024744" cy="601136"/>
          </a:xfrm>
        </p:spPr>
        <p:txBody>
          <a:bodyPr>
            <a:no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光栅光谱仪实物图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82550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7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1" y="620688"/>
            <a:ext cx="7620339" cy="571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2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）根据所测量的锐线系谱线的波长，计算谱线的波数、量子缺和固定项。以谱线波数为单位，绘出钠原子光谱锐线系的能级图。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472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529128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/>
              <a:t>1.</a:t>
            </a:r>
            <a:r>
              <a:rPr kumimoji="1" lang="zh-CN" altLang="en-US" dirty="0" smtClean="0"/>
              <a:t>实验原理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7758" y="1056823"/>
            <a:ext cx="8188698" cy="5180489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碱金属原子光谱，特指碱金属锂、钠、钾、铷、铯等元素的光谱。它们具有相似的结构 ，明显地分成几个线系。通常观察到的有主线系、第一辅线系</a:t>
            </a:r>
            <a:r>
              <a:rPr lang="en-US" altLang="zh-CN" sz="2000" dirty="0"/>
              <a:t>(</a:t>
            </a:r>
            <a:r>
              <a:rPr lang="zh-CN" altLang="en-US" sz="2000" dirty="0"/>
              <a:t>漫线系</a:t>
            </a:r>
            <a:r>
              <a:rPr lang="en-US" altLang="zh-CN" sz="2000" dirty="0"/>
              <a:t>)</a:t>
            </a:r>
            <a:r>
              <a:rPr lang="zh-CN" altLang="en-US" sz="2000" dirty="0"/>
              <a:t>、第二辅线系（锐线系）和伯格曼线系（基线系）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kumimoji="1" lang="zh-CN" altLang="en-US" sz="2000" dirty="0" smtClean="0"/>
              <a:t>氢原子光谱是最简单的碱金属光谱。</a:t>
            </a:r>
            <a:endParaRPr kumimoji="1" lang="en-US" altLang="zh-CN" sz="2000" dirty="0" smtClean="0"/>
          </a:p>
          <a:p>
            <a:r>
              <a:rPr lang="zh-CN" altLang="zh-CN" sz="2000" dirty="0"/>
              <a:t>巴尔末总结出的可见光区氢光谱线的规律为：</a:t>
            </a:r>
            <a:endParaRPr lang="en-US" altLang="zh-CN" sz="2000" dirty="0"/>
          </a:p>
          <a:p>
            <a:endParaRPr kumimoji="1" lang="en-US" altLang="zh-CN" sz="2000" dirty="0" smtClean="0"/>
          </a:p>
          <a:p>
            <a:pPr marL="68580" indent="0">
              <a:buNone/>
            </a:pPr>
            <a:endParaRPr kumimoji="1" lang="en-US" altLang="zh-CN" sz="2000" dirty="0"/>
          </a:p>
          <a:p>
            <a:r>
              <a:rPr lang="zh-CN" altLang="zh-CN" sz="2000" dirty="0"/>
              <a:t>由玻尔理论或量子力学得出的类氢离子光谱规律为：</a:t>
            </a:r>
            <a:r>
              <a:rPr lang="en-US" altLang="zh-CN" sz="2000" dirty="0"/>
              <a:t> </a:t>
            </a:r>
            <a:endParaRPr lang="en-US" altLang="zh-CN" sz="2000" dirty="0" smtClean="0"/>
          </a:p>
          <a:p>
            <a:endParaRPr kumimoji="1" lang="en-US" altLang="zh-CN" sz="2000" dirty="0"/>
          </a:p>
          <a:p>
            <a:endParaRPr kumimoji="1" lang="en-US" altLang="zh-CN" sz="2000" dirty="0" smtClean="0"/>
          </a:p>
          <a:p>
            <a:endParaRPr kumimoji="1" lang="en-US" altLang="zh-CN" sz="2000" dirty="0"/>
          </a:p>
          <a:p>
            <a:r>
              <a:rPr kumimoji="1" lang="zh-CN" altLang="en-US" sz="2000" dirty="0" smtClean="0"/>
              <a:t>里德堡常数：</a:t>
            </a:r>
            <a:endParaRPr kumimoji="1" lang="zh-CN" altLang="en-US" sz="2000" dirty="0"/>
          </a:p>
        </p:txBody>
      </p:sp>
      <p:pic>
        <p:nvPicPr>
          <p:cNvPr id="6" name="图片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24944"/>
            <a:ext cx="3816424" cy="84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221088"/>
            <a:ext cx="30963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5085184"/>
            <a:ext cx="345638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17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365233"/>
              </p:ext>
            </p:extLst>
          </p:nvPr>
        </p:nvGraphicFramePr>
        <p:xfrm>
          <a:off x="827584" y="908720"/>
          <a:ext cx="9304104" cy="482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文档" r:id="rId3" imgW="5270500" imgH="2730500" progId="Word.Document.12">
                  <p:embed/>
                </p:oleObj>
              </mc:Choice>
              <mc:Fallback>
                <p:oleObj name="文档" r:id="rId3" imgW="5270500" imgH="273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908720"/>
                        <a:ext cx="9304104" cy="4820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425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024744" cy="457120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000000"/>
                </a:solidFill>
              </a:rPr>
              <a:t>2.</a:t>
            </a:r>
            <a:r>
              <a:rPr lang="zh-CN" altLang="zh-CN" sz="2800" dirty="0" smtClean="0">
                <a:solidFill>
                  <a:srgbClr val="000000"/>
                </a:solidFill>
              </a:rPr>
              <a:t>钠原子光谱</a:t>
            </a:r>
            <a:r>
              <a:rPr lang="en-US" altLang="zh-CN" sz="2800" dirty="0" smtClean="0">
                <a:solidFill>
                  <a:srgbClr val="000000"/>
                </a:solidFill>
              </a:rPr>
              <a:t> 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196753"/>
            <a:ext cx="7848872" cy="1152127"/>
          </a:xfrm>
        </p:spPr>
        <p:txBody>
          <a:bodyPr/>
          <a:lstStyle/>
          <a:p>
            <a:r>
              <a:rPr lang="zh-CN" altLang="zh-CN" sz="2000" dirty="0"/>
              <a:t>碱金属原子只有一个价电子，价电子在核和内层电子组成的原子实的中心力场中运动，和氢原子有些类似。若不考虑电子自旋和轨道运动的相互作用引起的能级分裂，可以把光谱项表示为：</a:t>
            </a:r>
            <a:endParaRPr lang="en-US" altLang="zh-CN" sz="2000" dirty="0"/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76872"/>
            <a:ext cx="1800200" cy="87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1187624" y="3501008"/>
            <a:ext cx="68407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/>
              <a:t>还可以</a:t>
            </a:r>
            <a:r>
              <a:rPr lang="zh-CN" altLang="zh-CN" sz="2000" dirty="0"/>
              <a:t>把上式改写为</a:t>
            </a:r>
            <a:r>
              <a:rPr lang="zh-CN" altLang="zh-CN" dirty="0"/>
              <a:t>：</a:t>
            </a:r>
            <a:endParaRPr lang="en-US" altLang="zh-CN" dirty="0"/>
          </a:p>
          <a:p>
            <a:endParaRPr kumimoji="1" lang="zh-CN" altLang="en-US" dirty="0"/>
          </a:p>
        </p:txBody>
      </p:sp>
      <p:pic>
        <p:nvPicPr>
          <p:cNvPr id="7" name="图片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12976"/>
            <a:ext cx="4032448" cy="102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899592" y="4293096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	</a:t>
            </a:r>
            <a:r>
              <a:rPr lang="zh-CN" altLang="zh-CN" sz="2000" dirty="0" smtClean="0"/>
              <a:t>是一个与</a:t>
            </a:r>
            <a:r>
              <a:rPr lang="en-US" altLang="zh-CN" sz="2000" i="1" dirty="0" smtClean="0"/>
              <a:t>n</a:t>
            </a:r>
            <a:r>
              <a:rPr lang="en-US" altLang="zh-CN" sz="2000" baseline="-25000" dirty="0" smtClean="0"/>
              <a:t> </a:t>
            </a:r>
            <a:r>
              <a:rPr lang="zh-CN" altLang="zh-CN" sz="2000" dirty="0" smtClean="0"/>
              <a:t>和</a:t>
            </a:r>
            <a:r>
              <a:rPr lang="zh-CN" altLang="en-US" sz="2000" dirty="0" smtClean="0"/>
              <a:t> </a:t>
            </a:r>
            <a:r>
              <a:rPr lang="en-US" altLang="zh-CN" sz="2000" i="1" dirty="0" smtClean="0"/>
              <a:t>l</a:t>
            </a:r>
            <a:r>
              <a:rPr lang="en-US" altLang="zh-CN" sz="2000" i="1" baseline="-25000" dirty="0" smtClean="0"/>
              <a:t> </a:t>
            </a:r>
            <a:r>
              <a:rPr lang="zh-CN" altLang="zh-CN" sz="2000" dirty="0"/>
              <a:t>都有关的正的修正数，称为量子缺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en-US" sz="2000" dirty="0" smtClean="0"/>
              <a:t>钠原子</a:t>
            </a:r>
            <a:r>
              <a:rPr lang="zh-CN" altLang="zh-CN" sz="2000" dirty="0" smtClean="0"/>
              <a:t>发</a:t>
            </a:r>
            <a:r>
              <a:rPr lang="zh-CN" altLang="zh-CN" sz="2000" dirty="0"/>
              <a:t>射的光谱线</a:t>
            </a:r>
            <a:r>
              <a:rPr lang="zh-CN" altLang="zh-CN" sz="2000" dirty="0" smtClean="0"/>
              <a:t>的波数由</a:t>
            </a:r>
            <a:r>
              <a:rPr lang="zh-CN" altLang="en-US" sz="2000" dirty="0" smtClean="0"/>
              <a:t>下</a:t>
            </a:r>
            <a:r>
              <a:rPr lang="zh-CN" altLang="zh-CN" sz="2000" dirty="0" smtClean="0"/>
              <a:t>式决</a:t>
            </a:r>
            <a:r>
              <a:rPr lang="zh-CN" altLang="zh-CN" sz="2000" dirty="0"/>
              <a:t>定：</a:t>
            </a:r>
            <a:endParaRPr lang="en-US" altLang="zh-CN" sz="2000" dirty="0"/>
          </a:p>
          <a:p>
            <a:r>
              <a:rPr lang="en-US" altLang="zh-CN" sz="2400" dirty="0"/>
              <a:t> </a:t>
            </a:r>
            <a:endParaRPr kumimoji="1" lang="zh-CN" altLang="en-US" sz="2400" dirty="0"/>
          </a:p>
        </p:txBody>
      </p:sp>
      <p:pic>
        <p:nvPicPr>
          <p:cNvPr id="9" name="图片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293096"/>
            <a:ext cx="453702" cy="44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157192"/>
            <a:ext cx="3168352" cy="93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848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340768"/>
            <a:ext cx="7704856" cy="3985668"/>
          </a:xfrm>
        </p:spPr>
        <p:txBody>
          <a:bodyPr>
            <a:normAutofit lnSpcReduction="10000"/>
          </a:bodyPr>
          <a:lstStyle/>
          <a:p>
            <a:r>
              <a:rPr lang="zh-CN" altLang="zh-CN" dirty="0"/>
              <a:t>钠原子光谱有四个线系：</a:t>
            </a:r>
            <a:endParaRPr lang="en-US" altLang="zh-CN" dirty="0"/>
          </a:p>
          <a:p>
            <a:r>
              <a:rPr lang="zh-CN" altLang="zh-CN" dirty="0"/>
              <a:t>主线系（</a:t>
            </a:r>
            <a:r>
              <a:rPr lang="en-US" altLang="zh-CN" dirty="0"/>
              <a:t>P</a:t>
            </a:r>
            <a:r>
              <a:rPr lang="zh-CN" altLang="zh-CN" dirty="0"/>
              <a:t>线系）：</a:t>
            </a:r>
            <a:r>
              <a:rPr lang="en-US" altLang="zh-CN" dirty="0"/>
              <a:t>3S-nP</a:t>
            </a:r>
            <a:r>
              <a:rPr lang="zh-CN" altLang="zh-CN" dirty="0"/>
              <a:t>，</a:t>
            </a:r>
            <a:r>
              <a:rPr lang="en-US" altLang="zh-CN" dirty="0"/>
              <a:t>      n=3,4,5,</a:t>
            </a:r>
            <a:r>
              <a:rPr lang="zh-CN" altLang="zh-CN" dirty="0"/>
              <a:t>…；</a:t>
            </a:r>
            <a:endParaRPr lang="en-US" altLang="zh-CN" dirty="0"/>
          </a:p>
          <a:p>
            <a:r>
              <a:rPr lang="zh-CN" altLang="zh-CN" dirty="0"/>
              <a:t>漫线系（</a:t>
            </a:r>
            <a:r>
              <a:rPr lang="en-US" altLang="zh-CN" dirty="0"/>
              <a:t>D</a:t>
            </a:r>
            <a:r>
              <a:rPr lang="zh-CN" altLang="zh-CN" dirty="0"/>
              <a:t>线</a:t>
            </a:r>
            <a:r>
              <a:rPr lang="zh-CN" altLang="zh-CN" dirty="0" smtClean="0"/>
              <a:t>系</a:t>
            </a:r>
            <a:r>
              <a:rPr lang="zh-CN" altLang="en-US" dirty="0" smtClean="0"/>
              <a:t>）</a:t>
            </a:r>
            <a:r>
              <a:rPr lang="zh-CN" altLang="zh-CN" dirty="0" smtClean="0"/>
              <a:t>：</a:t>
            </a:r>
            <a:r>
              <a:rPr lang="en-US" altLang="zh-CN" dirty="0"/>
              <a:t>3P-nD,       n=3,4,5,</a:t>
            </a:r>
            <a:r>
              <a:rPr lang="zh-CN" altLang="zh-CN" dirty="0"/>
              <a:t>…；</a:t>
            </a:r>
            <a:endParaRPr lang="en-US" altLang="zh-CN" dirty="0"/>
          </a:p>
          <a:p>
            <a:r>
              <a:rPr lang="zh-CN" altLang="zh-CN" dirty="0"/>
              <a:t>锐线系（</a:t>
            </a:r>
            <a:r>
              <a:rPr lang="en-US" altLang="zh-CN" dirty="0"/>
              <a:t>S</a:t>
            </a:r>
            <a:r>
              <a:rPr lang="zh-CN" altLang="zh-CN" dirty="0"/>
              <a:t>线系）：</a:t>
            </a:r>
            <a:r>
              <a:rPr lang="en-US" altLang="zh-CN" dirty="0"/>
              <a:t>3P-nS</a:t>
            </a:r>
            <a:r>
              <a:rPr lang="zh-CN" altLang="zh-CN" dirty="0"/>
              <a:t>，</a:t>
            </a:r>
            <a:r>
              <a:rPr lang="en-US" altLang="zh-CN" dirty="0"/>
              <a:t>      n=4,5,6,</a:t>
            </a:r>
            <a:r>
              <a:rPr lang="zh-CN" altLang="zh-CN" dirty="0"/>
              <a:t>…；</a:t>
            </a:r>
            <a:endParaRPr lang="en-US" altLang="zh-CN" dirty="0"/>
          </a:p>
          <a:p>
            <a:r>
              <a:rPr lang="zh-CN" altLang="zh-CN" dirty="0"/>
              <a:t>基线系（</a:t>
            </a:r>
            <a:r>
              <a:rPr lang="en-US" altLang="zh-CN" dirty="0"/>
              <a:t>F</a:t>
            </a:r>
            <a:r>
              <a:rPr lang="zh-CN" altLang="zh-CN" dirty="0"/>
              <a:t>线系）：</a:t>
            </a:r>
            <a:r>
              <a:rPr lang="en-US" altLang="zh-CN" dirty="0"/>
              <a:t>3P-nF</a:t>
            </a:r>
            <a:r>
              <a:rPr lang="zh-CN" altLang="zh-CN" dirty="0"/>
              <a:t>，</a:t>
            </a:r>
            <a:r>
              <a:rPr lang="en-US" altLang="zh-CN" dirty="0"/>
              <a:t>      n=4,5,6,</a:t>
            </a:r>
            <a:r>
              <a:rPr lang="zh-CN" altLang="zh-CN" dirty="0"/>
              <a:t>…</a:t>
            </a:r>
            <a:r>
              <a:rPr lang="zh-CN" altLang="zh-CN" dirty="0" smtClean="0"/>
              <a:t>；</a:t>
            </a:r>
            <a:endParaRPr lang="en-US" altLang="zh-CN" dirty="0" smtClean="0"/>
          </a:p>
          <a:p>
            <a:r>
              <a:rPr lang="zh-CN" altLang="zh-CN" dirty="0"/>
              <a:t>钠原子的</a:t>
            </a:r>
            <a:r>
              <a:rPr lang="zh-CN" altLang="zh-CN" dirty="0" smtClean="0"/>
              <a:t>主线</a:t>
            </a:r>
            <a:r>
              <a:rPr lang="zh-CN" altLang="zh-CN" dirty="0"/>
              <a:t>系的第一组线（双线）为共振线，钠原子的共振线就是有名的黄双线（</a:t>
            </a:r>
            <a:r>
              <a:rPr lang="en-US" altLang="zh-CN" dirty="0"/>
              <a:t>589.0nm</a:t>
            </a:r>
            <a:r>
              <a:rPr lang="zh-CN" altLang="zh-CN" dirty="0"/>
              <a:t>和</a:t>
            </a:r>
            <a:r>
              <a:rPr lang="en-US" altLang="zh-CN" dirty="0"/>
              <a:t>589.6nm</a:t>
            </a:r>
            <a:r>
              <a:rPr lang="zh-CN" altLang="zh-CN" dirty="0"/>
              <a:t>）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其他三个线</a:t>
            </a:r>
            <a:r>
              <a:rPr lang="zh-CN" altLang="zh-CN" dirty="0"/>
              <a:t>系，基线系在红外区域，漫线系和锐线系除第一组谱线在红外区域，其余都在可见区域。</a:t>
            </a:r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882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5616" y="980728"/>
            <a:ext cx="6777317" cy="3508977"/>
          </a:xfrm>
        </p:spPr>
        <p:txBody>
          <a:bodyPr/>
          <a:lstStyle/>
          <a:p>
            <a:r>
              <a:rPr lang="zh-CN" altLang="en-US" dirty="0" smtClean="0"/>
              <a:t>因为钠原子光谱在可见光波段可观察到主线系、漫线系和锐线系的谱线，本实验</a:t>
            </a:r>
            <a:r>
              <a:rPr lang="zh-CN" altLang="en-US" dirty="0" smtClean="0"/>
              <a:t>主要</a:t>
            </a:r>
            <a:r>
              <a:rPr lang="zh-CN" altLang="en-US" dirty="0"/>
              <a:t>研究</a:t>
            </a:r>
            <a:r>
              <a:rPr lang="zh-CN" altLang="en-US" dirty="0" smtClean="0"/>
              <a:t>钠</a:t>
            </a:r>
            <a:r>
              <a:rPr lang="zh-CN" altLang="en-US" dirty="0" smtClean="0"/>
              <a:t>原子光谱。</a:t>
            </a:r>
            <a:endParaRPr lang="zh-CN" altLang="en-US" dirty="0"/>
          </a:p>
        </p:txBody>
      </p:sp>
      <p:pic>
        <p:nvPicPr>
          <p:cNvPr id="1026" name="Picture 2" descr="c:\documents and settings\dell\application data\360se6\User Data\temp\20121118114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1"/>
            <a:ext cx="5234186" cy="402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7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024744" cy="576064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/>
              <a:t>3.</a:t>
            </a:r>
            <a:r>
              <a:rPr kumimoji="1" lang="zh-CN" altLang="en-US" dirty="0" smtClean="0"/>
              <a:t>实验要求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124744"/>
            <a:ext cx="7848872" cy="1584176"/>
          </a:xfrm>
        </p:spPr>
        <p:txBody>
          <a:bodyPr>
            <a:normAutofit fontScale="85000" lnSpcReduction="20000"/>
          </a:bodyPr>
          <a:lstStyle/>
          <a:p>
            <a:r>
              <a:rPr kumimoji="1" lang="zh-CN" altLang="en-US" dirty="0" smtClean="0"/>
              <a:t>（</a:t>
            </a:r>
            <a:r>
              <a:rPr kumimoji="1" lang="en-US" altLang="zh-CN" dirty="0" smtClean="0"/>
              <a:t>1</a:t>
            </a:r>
            <a:r>
              <a:rPr kumimoji="1" lang="zh-CN" altLang="en-US" dirty="0" smtClean="0"/>
              <a:t>）用棱镜摄谱仪观察钠原子光谱线。</a:t>
            </a:r>
            <a:endParaRPr kumimoji="1" lang="en-US" altLang="zh-CN" dirty="0" smtClean="0"/>
          </a:p>
          <a:p>
            <a:r>
              <a:rPr lang="zh-CN" altLang="en-US" sz="2600" dirty="0"/>
              <a:t>棱镜摄谱仪是以棱镜为色散元件的摄谱仪，它的结构包括机座、电弧（火花）电源、电极架、</a:t>
            </a:r>
            <a:r>
              <a:rPr lang="zh-CN" altLang="en-US" sz="2600" dirty="0" smtClean="0"/>
              <a:t>聚光镜、</a:t>
            </a:r>
            <a:r>
              <a:rPr lang="zh-CN" altLang="en-US" sz="2600" dirty="0"/>
              <a:t>狭缝、缝宽调节鼓轮、入射光管、棱镜方位调节鼓轮、棱镜罩、出射光管、看谱目镜、摄谱暗箱</a:t>
            </a:r>
            <a:r>
              <a:rPr lang="zh-CN" altLang="en-US" sz="2600" dirty="0" smtClean="0"/>
              <a:t>等。</a:t>
            </a:r>
            <a:endParaRPr kumimoji="1" lang="en-US" altLang="zh-CN" sz="2600" dirty="0" smtClean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708920"/>
            <a:ext cx="4824536" cy="362492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24128" y="2852936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/>
              <a:t>摄谱仪原来是采用摄影胶片拍摄光谱线，然后冲洗胶片进行分析的技术方法，但目前该技术已经被淘汰，故改用数码设备进行拍摄。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18371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052736"/>
            <a:ext cx="7200916" cy="1033340"/>
          </a:xfrm>
        </p:spPr>
        <p:txBody>
          <a:bodyPr/>
          <a:lstStyle/>
          <a:p>
            <a:r>
              <a:rPr kumimoji="1" lang="zh-CN" altLang="en-US" dirty="0" smtClean="0"/>
              <a:t>（</a:t>
            </a:r>
            <a:r>
              <a:rPr kumimoji="1" lang="en-US" altLang="zh-CN" dirty="0" smtClean="0"/>
              <a:t>2</a:t>
            </a:r>
            <a:r>
              <a:rPr kumimoji="1" lang="zh-CN" altLang="en-US" dirty="0" smtClean="0"/>
              <a:t>）根据钠原子光谱在可见光波段三个线系的性质特点，辨认所观察到谱线属于哪个线系。</a:t>
            </a:r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6480720" cy="281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0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817160"/>
          </a:xfrm>
        </p:spPr>
        <p:txBody>
          <a:bodyPr>
            <a:normAutofit fontScale="90000"/>
          </a:bodyPr>
          <a:lstStyle/>
          <a:p>
            <a:r>
              <a:rPr kumimoji="1" lang="zh-CN" altLang="en-US" sz="2400" dirty="0" smtClean="0">
                <a:solidFill>
                  <a:schemeClr val="tx1"/>
                </a:solidFill>
                <a:latin typeface="Songti SC Regular"/>
                <a:cs typeface="Songti SC Regular"/>
              </a:rPr>
              <a:t>（</a:t>
            </a:r>
            <a:r>
              <a:rPr kumimoji="1" lang="en-US" altLang="zh-CN" sz="2400" dirty="0" smtClean="0">
                <a:solidFill>
                  <a:schemeClr val="tx1"/>
                </a:solidFill>
                <a:latin typeface="Songti SC Regular"/>
                <a:cs typeface="Songti SC Regular"/>
              </a:rPr>
              <a:t>3</a:t>
            </a:r>
            <a:r>
              <a:rPr kumimoji="1" lang="zh-CN" altLang="en-US" sz="2400" dirty="0" smtClean="0">
                <a:solidFill>
                  <a:schemeClr val="tx1"/>
                </a:solidFill>
                <a:latin typeface="Songti SC Regular"/>
                <a:cs typeface="Songti SC Regular"/>
              </a:rPr>
              <a:t>）用光栅光谱仪测量钠原子光谱，以测量到的锐线系谱线波长值计算对应的固定项和量子缺。</a:t>
            </a:r>
            <a:endParaRPr kumimoji="1" lang="zh-CN" altLang="en-US" sz="2400" dirty="0">
              <a:solidFill>
                <a:schemeClr val="tx1"/>
              </a:solidFill>
              <a:latin typeface="Songti SC Regular"/>
              <a:cs typeface="Songti SC Regular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51720" y="5733256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latin typeface="Songti SC Regular"/>
                <a:cs typeface="Songti SC Regular"/>
              </a:rPr>
              <a:t>光栅光谱仪光路图</a:t>
            </a:r>
            <a:endParaRPr kumimoji="1"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765299"/>
            <a:ext cx="7632848" cy="46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40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奥斯汀">
  <a:themeElements>
    <a:clrScheme name="奥斯汀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奥斯汀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225</TotalTime>
  <Words>549</Words>
  <Application>Microsoft Office PowerPoint</Application>
  <PresentationFormat>全屏显示(4:3)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奥斯汀</vt:lpstr>
      <vt:lpstr>文档</vt:lpstr>
      <vt:lpstr>钠原子光谱</vt:lpstr>
      <vt:lpstr>1.实验原理</vt:lpstr>
      <vt:lpstr>PowerPoint 演示文稿</vt:lpstr>
      <vt:lpstr>2.钠原子光谱 </vt:lpstr>
      <vt:lpstr>PowerPoint 演示文稿</vt:lpstr>
      <vt:lpstr>PowerPoint 演示文稿</vt:lpstr>
      <vt:lpstr>3.实验要求</vt:lpstr>
      <vt:lpstr>PowerPoint 演示文稿</vt:lpstr>
      <vt:lpstr>（3）用光栅光谱仪测量钠原子光谱，以测量到的锐线系谱线波长值计算对应的固定项和量子缺。</vt:lpstr>
      <vt:lpstr>光栅光谱仪实物图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钠原子光谱</dc:title>
  <dc:creator>dell</dc:creator>
  <cp:lastModifiedBy>dell</cp:lastModifiedBy>
  <cp:revision>11</cp:revision>
  <dcterms:created xsi:type="dcterms:W3CDTF">2015-11-17T06:29:51Z</dcterms:created>
  <dcterms:modified xsi:type="dcterms:W3CDTF">2015-11-24T05:32:00Z</dcterms:modified>
</cp:coreProperties>
</file>