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8" r:id="rId2"/>
    <p:sldId id="517" r:id="rId3"/>
    <p:sldId id="520" r:id="rId4"/>
    <p:sldId id="521" r:id="rId5"/>
    <p:sldId id="522" r:id="rId6"/>
    <p:sldId id="523" r:id="rId7"/>
    <p:sldId id="524" r:id="rId8"/>
    <p:sldId id="518" r:id="rId9"/>
    <p:sldId id="525" r:id="rId10"/>
    <p:sldId id="526" r:id="rId11"/>
    <p:sldId id="519" r:id="rId12"/>
    <p:sldId id="527" r:id="rId13"/>
    <p:sldId id="59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1"/>
    <a:srgbClr val="008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69"/>
  </p:normalViewPr>
  <p:slideViewPr>
    <p:cSldViewPr snapToGrid="0">
      <p:cViewPr varScale="1">
        <p:scale>
          <a:sx n="74" d="100"/>
          <a:sy n="74" d="100"/>
        </p:scale>
        <p:origin x="3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6AC0EF5-0B79-A144-B555-F69514B4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CE7D98-606B-1F49-9C96-EF2B10655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67812-1068-B241-887E-577F5B2F40C3}" type="datetimeFigureOut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2021/11/3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C14550-9E86-6040-B26B-5ADF698FC1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F13564-FC6B-EB4B-B12A-21E49C4162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1964-3C4B-CC46-B32F-181449685D74}" type="slidenum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508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81D15-8EE8-4F64-8A68-7708546DA4E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96942-DAE8-4217-88F4-206D95170F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917CD-A51F-491E-B13D-4B9F7E1E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18EE77-01A8-4322-81D2-0668643C0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D6F63B-6350-48B6-9B23-82423754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FAB8FD-EA68-466D-BD03-632D7B0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68AF3-86FD-4605-88F3-0E981A2C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44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779F5C-B9D7-4489-8F7D-C37A4ED1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AD4848-D672-441A-9307-E64AB17AB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13962F-1817-4EBB-B353-D2D3A260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23AC7B-991B-4688-830D-E06BAA69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3683B-8BEB-4235-B86F-1E9409DC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9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811255-ACFC-4D0E-8DA2-897C44A03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46221F-2C87-432E-9E1F-3AD6EB07D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0D00A-DB6D-4D89-9CDF-FF2A466E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E9F96A-BDD9-409F-830C-92BFD5F9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A6F88E-082D-417F-8E4B-4BDE1CFC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59506-3497-4432-8B49-0A50AEAF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EE75F5-61AC-4288-ACB4-E2E5B306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887FE1-3E04-4266-92A7-3469F538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9DD73-77C4-42B4-8983-6329A18A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980639-AB8C-4A05-96B5-68A79622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83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28AC2-5BD8-4A0B-8E19-BBF2C94E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FEEC76-72F4-4A27-A567-274F90B3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65C9E-D24A-4753-84C7-7DCBD66D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3E005-4E75-41BD-B7A9-D19F1B1C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803245-9BCE-4F07-BB45-9D6AECD6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7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BC04C-8CB8-48B5-ACE9-EE74FB17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92F52A-FED3-42F3-8159-E75D06F36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D9F921-EC8F-470E-B513-1CFA2A80D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294F8B-161B-4708-9AAD-186ADB83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B1717C-48DC-4AD2-A4D5-39604512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A6F86E-1415-4489-9993-04A88CBF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8F360-489F-4C66-B1AE-AC5D8944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F25D6E-4D8B-4E3E-AFC8-566AA086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F4881F-BE26-4CF0-93D0-BE2440BCA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D35026-87A2-4BC1-9865-3E5CC396D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811A58-0A1B-4E16-BE0A-5090E58E9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E6EA1C-0D18-406F-BF11-9AB7CFD6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8E37453-095B-4667-B8F7-001AFD15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565B6E3-C85D-48DE-8196-D48CF8E8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0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0AB96-F9E6-4509-A7B3-2E4D5940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65F4CD-52A0-494B-A037-3F09DF52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527A32-6BB0-40BB-B253-2F08A530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7239B8-431D-46F9-A045-9546477A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6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6D3DB2-CE83-4DB1-9426-03D4C3EA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02580C-F844-4C5B-9E4C-B13F756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D9FE64-33CF-4296-86C0-F68E9E75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9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8CE58-4CC6-46B7-B305-DFEC9850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890E83-65C8-4087-BA4B-C8D2DF1A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880286-E784-47DE-A0D9-1C0C10A6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963E1F-1F28-4D2B-B212-D3EAE2CA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99A4E3-FBBB-4A69-BE06-3870A4DF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BD1E2D-0DC0-4207-8AF0-21D783FE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0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C3329-CB13-454B-A9F4-EFFF82F1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21E9F4-DD22-42B7-99D7-C5B5013C7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95C093-8539-4297-9B13-5ABA79C48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4FA150-6901-4D1B-A536-AFC610D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82C-AF6A-4024-ABD8-CBA2D66D70CB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786236-763F-494F-ACC2-84C3F28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B77ACB-B704-4BF4-ABE9-CCA2A190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E2C1-9FB9-4EC2-AD2C-39A0CA05F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30D98E-83D9-45B5-BB93-247A083C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F4092F-6A37-4201-BAC2-1F511A62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9647F-510D-4FC3-8423-A28CEDD3E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19A82C-AF6A-4024-ABD8-CBA2D66D70CB}" type="datetimeFigureOut">
              <a:rPr lang="zh-CN" altLang="en-US" smtClean="0"/>
              <a:pPr/>
              <a:t>2021/11/3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22EAF-F73B-40EE-ADE7-BCEB1D100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846B0-EAA0-4343-B369-C9DE4087D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2B5E2C1-9FB9-4EC2-AD2C-39A0CA05F31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F80CB4-F9B2-47FC-839A-8B99BE2032D3}"/>
              </a:ext>
            </a:extLst>
          </p:cNvPr>
          <p:cNvSpPr/>
          <p:nvPr userDrawn="1"/>
        </p:nvSpPr>
        <p:spPr>
          <a:xfrm>
            <a:off x="323528" y="-33114"/>
            <a:ext cx="232732" cy="578162"/>
          </a:xfrm>
          <a:prstGeom prst="rect">
            <a:avLst/>
          </a:prstGeom>
          <a:solidFill>
            <a:srgbClr val="C1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7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4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8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9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5" name="文本框 49"/>
          <p:cNvSpPr txBox="1"/>
          <p:nvPr/>
        </p:nvSpPr>
        <p:spPr>
          <a:xfrm>
            <a:off x="203749" y="2151053"/>
            <a:ext cx="1201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215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常用在线学习平台的分析</a:t>
            </a:r>
          </a:p>
        </p:txBody>
      </p:sp>
      <p:sp>
        <p:nvSpPr>
          <p:cNvPr id="1048656" name="文本框 50"/>
          <p:cNvSpPr txBox="1"/>
          <p:nvPr/>
        </p:nvSpPr>
        <p:spPr>
          <a:xfrm>
            <a:off x="1682496" y="3413037"/>
            <a:ext cx="90464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2000" dirty="0"/>
              <a:t>Rules and Types of Online Teaching</a:t>
            </a:r>
            <a:endParaRPr lang="zh-CN" altLang="en-US" sz="1600" b="1" cap="all" dirty="0">
              <a:solidFill>
                <a:srgbClr val="2159A5"/>
              </a:solidFill>
              <a:latin typeface="+mn-ea"/>
            </a:endParaRPr>
          </a:p>
        </p:txBody>
      </p:sp>
      <p:sp>
        <p:nvSpPr>
          <p:cNvPr id="1048658" name="矩形 7"/>
          <p:cNvSpPr/>
          <p:nvPr/>
        </p:nvSpPr>
        <p:spPr>
          <a:xfrm>
            <a:off x="4130085" y="4357120"/>
            <a:ext cx="3866400" cy="624678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穆肃   教授  博导</a:t>
            </a:r>
          </a:p>
        </p:txBody>
      </p:sp>
      <p:sp>
        <p:nvSpPr>
          <p:cNvPr id="1048659" name="矩形 8"/>
          <p:cNvSpPr/>
          <p:nvPr/>
        </p:nvSpPr>
        <p:spPr>
          <a:xfrm>
            <a:off x="4130097" y="5150340"/>
            <a:ext cx="3866388" cy="627299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华南师范大学  教育信息技术学院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048658" grpId="0" animBg="1"/>
      <p:bldP spid="10486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FC52D7-B882-4E6A-93C2-EC31F2AD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4" y="609118"/>
            <a:ext cx="4771203" cy="51451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208977-9A29-468F-A668-CE10DC473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75" y="1231283"/>
            <a:ext cx="5490719" cy="37977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29CCD3B-7459-4727-852B-D9E319C9F67F}"/>
              </a:ext>
            </a:extLst>
          </p:cNvPr>
          <p:cNvSpPr txBox="1"/>
          <p:nvPr/>
        </p:nvSpPr>
        <p:spPr>
          <a:xfrm>
            <a:off x="748584" y="5795035"/>
            <a:ext cx="10610582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魔晶科技平台在课程开发与管理方面具有优势，但是在用户管理、学习活动设计、交互设计方面仍有很大不足之处，比如：没有用户学籍管理功能，学习活动种类较少，缺少学生与学生之间的交互活动等。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6A9311-AD2E-4F43-A497-1CF0E220A896}"/>
              </a:ext>
            </a:extLst>
          </p:cNvPr>
          <p:cNvSpPr txBox="1"/>
          <p:nvPr/>
        </p:nvSpPr>
        <p:spPr>
          <a:xfrm>
            <a:off x="748584" y="171729"/>
            <a:ext cx="7706395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魔晶科技：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24918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D4F641-28A0-4599-A515-2E4861C4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4" y="713805"/>
            <a:ext cx="3164115" cy="5782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FCFAE6-7228-47D6-80C3-205730A4AA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2" t="1702" r="2317" b="6965"/>
          <a:stretch/>
        </p:blipFill>
        <p:spPr>
          <a:xfrm>
            <a:off x="4898035" y="928914"/>
            <a:ext cx="5290457" cy="37592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E88BEA-0EE3-480D-A5E4-3D353ED856B1}"/>
              </a:ext>
            </a:extLst>
          </p:cNvPr>
          <p:cNvSpPr txBox="1"/>
          <p:nvPr/>
        </p:nvSpPr>
        <p:spPr>
          <a:xfrm>
            <a:off x="5057692" y="4888022"/>
            <a:ext cx="6094926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总体而言，该平台适合于中小学教师开展在线直播课、在线活动课程。课程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和学科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的系统知识点可以以微课的形式进行呈现。可以增加具体知识点浏览量统计、学习日志等学习支持服务功能。在学习效果评价方面可以参加考试、随堂测验、习题库、以及作业批改等功能。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BA59DE-9912-4B8A-9274-7C71CBDA4040}"/>
              </a:ext>
            </a:extLst>
          </p:cNvPr>
          <p:cNvSpPr txBox="1"/>
          <p:nvPr/>
        </p:nvSpPr>
        <p:spPr>
          <a:xfrm>
            <a:off x="748584" y="171729"/>
            <a:ext cx="7706395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荔枝微课：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71.6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73499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3583FE-BC62-4C0C-9535-42489118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4" y="773558"/>
            <a:ext cx="4737343" cy="54549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BC644F-3C6A-45D9-BA41-00E9042C2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0" y="897478"/>
            <a:ext cx="5631699" cy="39225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DF311A5-31C4-4B6A-8E6D-1BE32292DA2E}"/>
              </a:ext>
            </a:extLst>
          </p:cNvPr>
          <p:cNvSpPr txBox="1"/>
          <p:nvPr/>
        </p:nvSpPr>
        <p:spPr>
          <a:xfrm>
            <a:off x="5887850" y="4928465"/>
            <a:ext cx="5631699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0" i="0" dirty="0" err="1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CCtalk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的优点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是：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直播教学工具丰富；直播过程全记录；依靠社群化学习；支持多终端学习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缺点是：不支持学生的协作学习、分组讨论、边看直播边记笔记、学习资料类型少。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6205DB-A02A-40B0-8CD7-E8EDD6AE82A2}"/>
              </a:ext>
            </a:extLst>
          </p:cNvPr>
          <p:cNvSpPr txBox="1"/>
          <p:nvPr/>
        </p:nvSpPr>
        <p:spPr>
          <a:xfrm>
            <a:off x="748584" y="171729"/>
            <a:ext cx="7706395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b="1" i="0" dirty="0" err="1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CCtalk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67.3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81526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直角三角形 9"/>
          <p:cNvSpPr/>
          <p:nvPr/>
        </p:nvSpPr>
        <p:spPr>
          <a:xfrm flipH="1" flipV="1">
            <a:off x="4949825" y="-3556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99" name="直角三角形 5"/>
          <p:cNvSpPr/>
          <p:nvPr/>
        </p:nvSpPr>
        <p:spPr>
          <a:xfrm>
            <a:off x="-13970" y="3239770"/>
            <a:ext cx="7269480" cy="3656330"/>
          </a:xfrm>
          <a:prstGeom prst="rtTriangle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500" name="矩形 6"/>
          <p:cNvSpPr/>
          <p:nvPr/>
        </p:nvSpPr>
        <p:spPr>
          <a:xfrm>
            <a:off x="419735" y="444500"/>
            <a:ext cx="11287125" cy="5969000"/>
          </a:xfrm>
          <a:prstGeom prst="rect">
            <a:avLst/>
          </a:prstGeom>
          <a:solidFill>
            <a:schemeClr val="bg1"/>
          </a:solidFill>
          <a:ln>
            <a:solidFill>
              <a:srgbClr val="215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567" name="文本框 50"/>
          <p:cNvSpPr txBox="1"/>
          <p:nvPr/>
        </p:nvSpPr>
        <p:spPr>
          <a:xfrm>
            <a:off x="3966224" y="3962180"/>
            <a:ext cx="4142741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1400" cap="all" dirty="0">
                <a:solidFill>
                  <a:srgbClr val="2159A5"/>
                </a:solidFill>
                <a:latin typeface="+mn-ea"/>
              </a:rPr>
              <a:t>THANKS</a:t>
            </a:r>
          </a:p>
        </p:txBody>
      </p:sp>
      <p:sp>
        <p:nvSpPr>
          <p:cNvPr id="76" name="文本框 51"/>
          <p:cNvSpPr txBox="1"/>
          <p:nvPr/>
        </p:nvSpPr>
        <p:spPr>
          <a:xfrm>
            <a:off x="3265497" y="1590818"/>
            <a:ext cx="598260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 spc="40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谢谢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6AE4F98-1072-6B41-9EC7-FBBA7C352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80" y="4501278"/>
            <a:ext cx="1921591" cy="1911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95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567" grpId="0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0507DD4-F072-4215-B2BF-8FD03381C204}"/>
              </a:ext>
            </a:extLst>
          </p:cNvPr>
          <p:cNvSpPr txBox="1"/>
          <p:nvPr/>
        </p:nvSpPr>
        <p:spPr>
          <a:xfrm>
            <a:off x="587598" y="198429"/>
            <a:ext cx="1075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基于软件可用性的视角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中“在线学习平台的评价指标体系”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C7BFB4-C8B8-4D75-9D49-3BD82DE4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523" y="779770"/>
            <a:ext cx="5376884" cy="56994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1EEE04-60D9-4401-9E66-962D6AB8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393" y="1156235"/>
            <a:ext cx="3427533" cy="471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57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4815202-A80F-47CE-9734-4611DBA6C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04"/>
          <a:stretch/>
        </p:blipFill>
        <p:spPr>
          <a:xfrm>
            <a:off x="157243" y="1159142"/>
            <a:ext cx="5764893" cy="453971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37261FF-A057-4408-BC06-EEAB0FBDCEAA}"/>
              </a:ext>
            </a:extLst>
          </p:cNvPr>
          <p:cNvSpPr txBox="1"/>
          <p:nvPr/>
        </p:nvSpPr>
        <p:spPr>
          <a:xfrm>
            <a:off x="6146800" y="856238"/>
            <a:ext cx="5544457" cy="528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）被誉为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MOOC“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三驾马车”的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edX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Coursera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Udacity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在各评测维度上表现类似，在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界面设计、媒体呈现和学习论坛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上的功能较完善，具备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学习活动设计、学习支持服务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的基本功能；在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课程开设与管理、交互设计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方面，则相对较弱。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）国内的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平台，诸如“好大学在线”“中国大学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MOOC”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学习活动设计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上的功能相对更完善；“学堂在线”在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学习支持服务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方面的功能更强，智慧树网注重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学习评价与分析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，慕课网在各方面表现均较好，但仅针对编程类课程。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）无论国内还是国外的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平台，都比较注重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用户体验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，但目前在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课程开设与管理方面的功能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依然不够完善，只有少数平台能支持用户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自主开设课程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    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媒体播放功能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方面，大多数平台的用户体验较好，但在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学习活动设计、学习支持服务、学习评价与分析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方面则各存在一些不足。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    国内的</a:t>
            </a:r>
            <a:r>
              <a:rPr lang="en-US" altLang="zh-CN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平台主要用于普通高校在线课程的实施和教学，这些课程多采用线上线下混合式学习，因在</a:t>
            </a:r>
            <a:r>
              <a:rPr lang="zh-CN" altLang="en-US" sz="14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线学习活动和学习支持服务功能</a:t>
            </a:r>
            <a:r>
              <a:rPr lang="zh-CN" altLang="en-US" sz="14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的欠缺，这些平台还需要不断改进和升级，才能服务于在线远程教育。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E1DB3A-D291-4B90-95D2-38F83FE2A662}"/>
              </a:ext>
            </a:extLst>
          </p:cNvPr>
          <p:cNvSpPr txBox="1"/>
          <p:nvPr/>
        </p:nvSpPr>
        <p:spPr>
          <a:xfrm>
            <a:off x="703509" y="60512"/>
            <a:ext cx="609492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平台的比较分析及结论</a:t>
            </a:r>
          </a:p>
        </p:txBody>
      </p:sp>
    </p:spTree>
    <p:extLst>
      <p:ext uri="{BB962C8B-B14F-4D97-AF65-F5344CB8AC3E}">
        <p14:creationId xmlns:p14="http://schemas.microsoft.com/office/powerpoint/2010/main" val="264345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7FA26E-863B-49DB-8865-013DBC10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5" y="962696"/>
            <a:ext cx="9267377" cy="51000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25F7DE3-B79F-4483-8F76-ECD68B96967C}"/>
              </a:ext>
            </a:extLst>
          </p:cNvPr>
          <p:cNvSpPr txBox="1"/>
          <p:nvPr/>
        </p:nvSpPr>
        <p:spPr>
          <a:xfrm>
            <a:off x="825857" y="47634"/>
            <a:ext cx="7706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各高校网络学院以及教育机构的教学平台比较分析</a:t>
            </a:r>
          </a:p>
        </p:txBody>
      </p:sp>
    </p:spTree>
    <p:extLst>
      <p:ext uri="{BB962C8B-B14F-4D97-AF65-F5344CB8AC3E}">
        <p14:creationId xmlns:p14="http://schemas.microsoft.com/office/powerpoint/2010/main" val="227121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4B4AE2-AC6A-4264-97FC-A4912CEC0AD8}"/>
              </a:ext>
            </a:extLst>
          </p:cNvPr>
          <p:cNvSpPr txBox="1"/>
          <p:nvPr/>
        </p:nvSpPr>
        <p:spPr>
          <a:xfrm>
            <a:off x="1019039" y="871690"/>
            <a:ext cx="10050351" cy="49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纵观各高校网络学院以及教育机构的教学平台，虽然在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整体的设计、架构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具体的功能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应用上存在差别，但是基本上都是基于“以教为中心”的理念来进行开发的。在十多年的教学实践中，各平台在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课程开发、学习支持、教学管理等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方面的功能比较完善，但也存在一些问题，总结如下。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学习活动设计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学习数据的统计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分析方面，各网院教学平台提供的功能较强，可以设计多种类型的教学活动，同时教师也能获取多种类型的数据报表。但是，在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学生的自主学习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方面，各平台提供的功能较少，大多缺少基于学生常用的交互方式的学习活动设计。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各网院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教学平台的应用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水平低于开发水平，主要表现在两个方面：一是目前的网院教学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平台能够提供的功能多于实际用到的功能，教师在网络课程中使用的功能很有限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；二是一些实际中在使用的功能应用得也不深入，如大多教师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只利用数据报表关注成绩、活动的数据内容，未利用数据报表了解学生学习的进度与进展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平台的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使用操作不易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。和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平台简便的操作相比，教师一般需要进行相关的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培训后才能使用网院教学平台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，而且在使用的过程中，还需要专业的团队长期对平台进行技术方面的维护。学生也需要通过学习才能掌握平台的功能，这不可避免地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增加了学习中不必要的认知负荷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7EE696-04A2-4613-B2B2-DACDA6B3E495}"/>
              </a:ext>
            </a:extLst>
          </p:cNvPr>
          <p:cNvSpPr txBox="1"/>
          <p:nvPr/>
        </p:nvSpPr>
        <p:spPr>
          <a:xfrm>
            <a:off x="697069" y="122245"/>
            <a:ext cx="7706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各高校网络学院以及教育机构的教学平台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分析结论</a:t>
            </a:r>
            <a:endParaRPr lang="zh-CN" altLang="en-US" b="1" i="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07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CCFB7-0BED-47CB-A834-D835F5EC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95" y="763167"/>
            <a:ext cx="9155999" cy="54864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21AB5F0-2764-4922-B7B3-B410AF5E5CEC}"/>
              </a:ext>
            </a:extLst>
          </p:cNvPr>
          <p:cNvSpPr txBox="1"/>
          <p:nvPr/>
        </p:nvSpPr>
        <p:spPr>
          <a:xfrm>
            <a:off x="703509" y="153817"/>
            <a:ext cx="7706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平台的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b="1" i="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0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6096377-542C-4FD0-A3CF-FA57E6949572}"/>
              </a:ext>
            </a:extLst>
          </p:cNvPr>
          <p:cNvSpPr txBox="1"/>
          <p:nvPr/>
        </p:nvSpPr>
        <p:spPr>
          <a:xfrm>
            <a:off x="774343" y="750023"/>
            <a:ext cx="10367493" cy="546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1200"/>
              </a:spcBef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作为全球范围内应用最广的在线学习平台，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各有千秋。虽然两者在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功能定位、应用范围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等方面存在差异，但就具体的功能而言，两者差别不大。他们主要的特点除体现在是否开源以外，还体现在以下方面：</a:t>
            </a:r>
            <a:endParaRPr lang="en-US" altLang="zh-CN" sz="1600" b="0" i="0" dirty="0">
              <a:solidFill>
                <a:srgbClr val="4F4F4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学习活动设计、学习分析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等方面提供了较为丰富的功能，但在实际的教学中，教师能够应用的比较少。其原因有两方面：一是平台所提供的功能使用起来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难度较大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，未经过训练的用户较难找到所需的功能，也难以快速应用这些功能；二是有些功能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专业性太强，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如教学的数据报表，不是所有教师都能理解原始数据的意义和作用，需要进行相关插件的开发来解析数据，才能使其更具可读性。</a:t>
            </a:r>
          </a:p>
          <a:p>
            <a:pPr indent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）在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方面，两个平台提供的功能都较为薄弱，两个平台都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不能提供直接播放视频的功能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，用户也不能在观看视频的过程中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提问、做笔记，或对视频做标记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Web 1.0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时代的产物，虽然经过多次版本升级，但架构的基本思路没改变，还是基于“以教为主”的思想架构，在用户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操作习惯、媒体应用体验、教学理念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等方面与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Web 2.0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时代都有些脱节，因此用户的体验不佳。</a:t>
            </a:r>
          </a:p>
          <a:p>
            <a:pPr indent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是学习内容管理平台，不是针对网络远程教育的平台，因此其系统功能的设置大都</a:t>
            </a:r>
            <a:r>
              <a:rPr lang="zh-CN" altLang="en-US" sz="1600" b="1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服务于常规教学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，有很多功能是针对课堂教学和混合学习的，在远程教学中并不适用，需要增补、开发相应的远程教学功能才能适应远程教育的需要；</a:t>
            </a:r>
            <a:r>
              <a:rPr lang="en-US" altLang="zh-CN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sz="16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的功能也有很多不适用于网络远程教育，也需要改进。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8DCA63-B5BB-4BB6-A04A-9F0521680E94}"/>
              </a:ext>
            </a:extLst>
          </p:cNvPr>
          <p:cNvSpPr txBox="1"/>
          <p:nvPr/>
        </p:nvSpPr>
        <p:spPr>
          <a:xfrm>
            <a:off x="703509" y="153817"/>
            <a:ext cx="770639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Blackboard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平台的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分析结论</a:t>
            </a:r>
            <a:endParaRPr lang="zh-CN" altLang="en-US" b="1" i="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21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B7AB732-F7D6-4A31-9684-DFCB1DEED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4" y="677458"/>
            <a:ext cx="492759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图片">
            <a:extLst>
              <a:ext uri="{FF2B5EF4-FFF2-40B4-BE49-F238E27FC236}">
                <a16:creationId xmlns:a16="http://schemas.microsoft.com/office/drawing/2014/main" id="{37E440FD-25AC-4BBD-88A3-95047B8482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63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3" descr="图片">
            <a:extLst>
              <a:ext uri="{FF2B5EF4-FFF2-40B4-BE49-F238E27FC236}">
                <a16:creationId xmlns:a16="http://schemas.microsoft.com/office/drawing/2014/main" id="{815B32D3-F028-40A5-A12C-9D3382820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350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832FE8-E74C-4AA9-BDFE-67605B73B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94"/>
          <a:stretch/>
        </p:blipFill>
        <p:spPr>
          <a:xfrm>
            <a:off x="585593" y="1674614"/>
            <a:ext cx="6241269" cy="46489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B67BD7-3F1D-44E1-8897-2766EF5C75B7}"/>
              </a:ext>
            </a:extLst>
          </p:cNvPr>
          <p:cNvSpPr txBox="1"/>
          <p:nvPr/>
        </p:nvSpPr>
        <p:spPr>
          <a:xfrm>
            <a:off x="7482626" y="2092616"/>
            <a:ext cx="3554568" cy="346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如右图所示，“雨课堂” 得分较低的为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“交互设计”和“界面设计功能”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，在“交互设计功能”上雨课堂的交互方式较少，仅提供平台讨论区与直播时弹幕发送两种方式，在“界面设计功能”方面，雨课堂整体导航以及界面设计较为简单。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2FF3C0-34B2-44FD-B34C-A7DBF8A0B07B}"/>
              </a:ext>
            </a:extLst>
          </p:cNvPr>
          <p:cNvSpPr txBox="1"/>
          <p:nvPr/>
        </p:nvSpPr>
        <p:spPr>
          <a:xfrm>
            <a:off x="585593" y="132796"/>
            <a:ext cx="7706395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雨课堂：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2000" b="1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en-US" b="1" i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6928C2-5A5F-49FA-9FE5-2FFDF6699695}"/>
              </a:ext>
            </a:extLst>
          </p:cNvPr>
          <p:cNvSpPr txBox="1"/>
          <p:nvPr/>
        </p:nvSpPr>
        <p:spPr>
          <a:xfrm>
            <a:off x="646962" y="708235"/>
            <a:ext cx="10677809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基于“在线学习平台教与学应用功能的分析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基于软件可用性的视角”的评价指标体系，集合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位教育技术学专业人士对下列各软件平台的打分最终取均值，具体得分情况如下：</a:t>
            </a:r>
          </a:p>
        </p:txBody>
      </p:sp>
    </p:spTree>
    <p:extLst>
      <p:ext uri="{BB962C8B-B14F-4D97-AF65-F5344CB8AC3E}">
        <p14:creationId xmlns:p14="http://schemas.microsoft.com/office/powerpoint/2010/main" val="319979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B965B8-B65D-4E0A-948E-C00343BC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7" y="767597"/>
            <a:ext cx="5569483" cy="49221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A59445-2D1F-4CF3-A8C7-EB42D26BA869}"/>
              </a:ext>
            </a:extLst>
          </p:cNvPr>
          <p:cNvSpPr txBox="1"/>
          <p:nvPr/>
        </p:nvSpPr>
        <p:spPr>
          <a:xfrm>
            <a:off x="748584" y="171729"/>
            <a:ext cx="7706395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在线学习平台教与学应用功能的分析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—UMU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67.34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3171D10-E28F-4C8E-9935-F317EAAC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5" t="1024" r="6088" b="3106"/>
          <a:stretch/>
        </p:blipFill>
        <p:spPr>
          <a:xfrm>
            <a:off x="6302062" y="1311642"/>
            <a:ext cx="5569483" cy="38340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708D48-9071-4DDC-A182-136B8D893AFE}"/>
              </a:ext>
            </a:extLst>
          </p:cNvPr>
          <p:cNvSpPr txBox="1"/>
          <p:nvPr/>
        </p:nvSpPr>
        <p:spPr>
          <a:xfrm>
            <a:off x="616670" y="5696272"/>
            <a:ext cx="1045764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总体而言，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UMU</a:t>
            </a: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作为目前的在线学习平台，经过评价指标打分可知其综合平均得分为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67.34</a:t>
            </a:r>
            <a:r>
              <a:rPr lang="zh-CN" altLang="en-US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分，其主要原因在于该平台在学习活动设计、学习支持服务、学习评价与分析以及其交互设计都不够完善。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35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1426</Words>
  <Application>Microsoft Office PowerPoint</Application>
  <PresentationFormat>宽屏</PresentationFormat>
  <Paragraphs>40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Arial</vt:lpstr>
      <vt:lpstr>Wingdings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晗</dc:creator>
  <cp:lastModifiedBy>qi wang</cp:lastModifiedBy>
  <cp:revision>51</cp:revision>
  <dcterms:created xsi:type="dcterms:W3CDTF">2019-03-20T10:36:01Z</dcterms:created>
  <dcterms:modified xsi:type="dcterms:W3CDTF">2021-11-03T02:29:31Z</dcterms:modified>
</cp:coreProperties>
</file>