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tags/tag7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48" r:id="rId1"/>
  </p:sldMasterIdLst>
  <p:notesMasterIdLst>
    <p:notesMasterId r:id="rId31"/>
  </p:notesMasterIdLst>
  <p:handoutMasterIdLst>
    <p:handoutMasterId r:id="rId32"/>
  </p:handoutMasterIdLst>
  <p:sldIdLst>
    <p:sldId id="521" r:id="rId2"/>
    <p:sldId id="522" r:id="rId3"/>
    <p:sldId id="256" r:id="rId4"/>
    <p:sldId id="541" r:id="rId5"/>
    <p:sldId id="525" r:id="rId6"/>
    <p:sldId id="523" r:id="rId7"/>
    <p:sldId id="529" r:id="rId8"/>
    <p:sldId id="546" r:id="rId9"/>
    <p:sldId id="544" r:id="rId10"/>
    <p:sldId id="545" r:id="rId11"/>
    <p:sldId id="548" r:id="rId12"/>
    <p:sldId id="547" r:id="rId13"/>
    <p:sldId id="550" r:id="rId14"/>
    <p:sldId id="533" r:id="rId15"/>
    <p:sldId id="549" r:id="rId16"/>
    <p:sldId id="554" r:id="rId17"/>
    <p:sldId id="527" r:id="rId18"/>
    <p:sldId id="551" r:id="rId19"/>
    <p:sldId id="557" r:id="rId20"/>
    <p:sldId id="560" r:id="rId21"/>
    <p:sldId id="558" r:id="rId22"/>
    <p:sldId id="562" r:id="rId23"/>
    <p:sldId id="559" r:id="rId24"/>
    <p:sldId id="561" r:id="rId25"/>
    <p:sldId id="563" r:id="rId26"/>
    <p:sldId id="564" r:id="rId27"/>
    <p:sldId id="565" r:id="rId28"/>
    <p:sldId id="567" r:id="rId29"/>
    <p:sldId id="543" r:id="rId30"/>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微软雅黑" panose="020B0503020204020204" pitchFamily="34" charset="-122"/>
      <p:regular r:id="rId37"/>
      <p:bold r:id="rId38"/>
    </p:embeddedFont>
    <p:embeddedFont>
      <p:font typeface="微软雅黑" panose="020B0503020204020204" pitchFamily="34" charset="-122"/>
      <p:regular r:id="rId37"/>
      <p:bold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AFF"/>
    <a:srgbClr val="2159A5"/>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273" y="57"/>
      </p:cViewPr>
      <p:guideLst>
        <p:guide orient="horz" pos="2160"/>
        <p:guide pos="390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9BCE48-18E0-413B-B8C6-A791642F6166}" type="doc">
      <dgm:prSet loTypeId="urn:microsoft.com/office/officeart/2005/8/layout/radial6" loCatId="cycle" qsTypeId="urn:microsoft.com/office/officeart/2005/8/quickstyle/simple2" qsCatId="simple" csTypeId="urn:microsoft.com/office/officeart/2005/8/colors/accent1_2" csCatId="accent1" phldr="1"/>
      <dgm:spPr/>
      <dgm:t>
        <a:bodyPr/>
        <a:lstStyle/>
        <a:p>
          <a:endParaRPr lang="zh-CN" altLang="en-US"/>
        </a:p>
      </dgm:t>
    </dgm:pt>
    <dgm:pt modelId="{661249D5-F1F5-4089-9B66-A80AC62E4372}">
      <dgm:prSet phldrT="[文本]" custT="1"/>
      <dgm:spPr/>
      <dgm:t>
        <a:bodyPr/>
        <a:lstStyle/>
        <a:p>
          <a:r>
            <a:rPr lang="zh-CN" altLang="en-US" sz="4000" dirty="0">
              <a:latin typeface="微软雅黑" panose="020B0503020204020204" pitchFamily="34" charset="-122"/>
              <a:ea typeface="微软雅黑" panose="020B0503020204020204" pitchFamily="34" charset="-122"/>
            </a:rPr>
            <a:t>学习</a:t>
          </a:r>
        </a:p>
      </dgm:t>
    </dgm:pt>
    <dgm:pt modelId="{B8499354-3895-4975-8E11-A01257C729BE}" type="parTrans" cxnId="{14FEE68C-8AB1-44B4-81FA-1CF663F4ED9A}">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3ECFAD1E-9C58-4CF9-AA37-3024255F143B}" type="sibTrans" cxnId="{14FEE68C-8AB1-44B4-81FA-1CF663F4ED9A}">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9148FFCE-9938-4A57-8807-7BBD4B61B26A}">
      <dgm:prSet phldrT="[文本]" custT="1"/>
      <dgm:spPr/>
      <dgm:t>
        <a:bodyPr/>
        <a:lstStyle/>
        <a:p>
          <a:r>
            <a:rPr lang="zh-CN" altLang="en-US" sz="1600" dirty="0">
              <a:latin typeface="微软雅黑" panose="020B0503020204020204" pitchFamily="34" charset="-122"/>
              <a:ea typeface="微软雅黑" panose="020B0503020204020204" pitchFamily="34" charset="-122"/>
            </a:rPr>
            <a:t>项目设置</a:t>
          </a:r>
        </a:p>
      </dgm:t>
    </dgm:pt>
    <dgm:pt modelId="{5722BC67-6167-4888-8393-B70251B25552}" type="parTrans" cxnId="{F43A6FBD-6C4D-442B-BE33-F2DE39EDD0C8}">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06F67B3C-F492-4880-9465-E1C13AE4DCEB}" type="sibTrans" cxnId="{F43A6FBD-6C4D-442B-BE33-F2DE39EDD0C8}">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7865BD4F-1670-4015-9647-3CC8631E26EC}">
      <dgm:prSet phldrT="[文本]" custT="1"/>
      <dgm:spPr/>
      <dgm:t>
        <a:bodyPr/>
        <a:lstStyle/>
        <a:p>
          <a:r>
            <a:rPr lang="zh-CN" altLang="en-US" sz="1600" dirty="0">
              <a:latin typeface="微软雅黑" panose="020B0503020204020204" pitchFamily="34" charset="-122"/>
              <a:ea typeface="微软雅黑" panose="020B0503020204020204" pitchFamily="34" charset="-122"/>
            </a:rPr>
            <a:t>课程开设</a:t>
          </a:r>
        </a:p>
      </dgm:t>
    </dgm:pt>
    <dgm:pt modelId="{A729B94A-A5C5-481B-93C3-6BB2DADE733D}" type="parTrans" cxnId="{CFB9F165-0DC0-4570-ACD7-57670D958E71}">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788497FE-BC5D-48D4-90F2-A8A2A7A1FA79}" type="sibTrans" cxnId="{CFB9F165-0DC0-4570-ACD7-57670D958E71}">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F30FF942-7D0C-48A9-8012-3E2BC9495AAE}">
      <dgm:prSet phldrT="[文本]" custT="1"/>
      <dgm:spPr/>
      <dgm:t>
        <a:bodyPr/>
        <a:lstStyle/>
        <a:p>
          <a:r>
            <a:rPr lang="zh-CN" altLang="en-US" sz="1600" dirty="0">
              <a:latin typeface="微软雅黑" panose="020B0503020204020204" pitchFamily="34" charset="-122"/>
              <a:ea typeface="微软雅黑" panose="020B0503020204020204" pitchFamily="34" charset="-122"/>
            </a:rPr>
            <a:t>学习目标设定</a:t>
          </a:r>
        </a:p>
      </dgm:t>
    </dgm:pt>
    <dgm:pt modelId="{116BD51D-2B31-4959-AA85-2A03AD558E63}" type="parTrans" cxnId="{8DFB3269-1042-46A0-9138-489ADC012AEB}">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ED9886BF-6413-4B93-ABB6-8EFBDC321741}" type="sibTrans" cxnId="{8DFB3269-1042-46A0-9138-489ADC012AEB}">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F525C760-8900-4E61-9066-5C8254BED327}">
      <dgm:prSet phldrT="[文本]" custT="1"/>
      <dgm:spPr/>
      <dgm:t>
        <a:bodyPr/>
        <a:lstStyle/>
        <a:p>
          <a:r>
            <a:rPr lang="zh-CN" altLang="en-US" sz="1600" dirty="0">
              <a:latin typeface="微软雅黑" panose="020B0503020204020204" pitchFamily="34" charset="-122"/>
              <a:ea typeface="微软雅黑" panose="020B0503020204020204" pitchFamily="34" charset="-122"/>
            </a:rPr>
            <a:t>内容组织</a:t>
          </a:r>
        </a:p>
      </dgm:t>
    </dgm:pt>
    <dgm:pt modelId="{F085EB47-91B8-4200-84B6-212E7BBC0B9C}" type="parTrans" cxnId="{56C0ED07-BD1A-495E-A65E-FFF5DC69D8B7}">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3EC76817-DDAB-4E6B-81D9-17AAC9048C25}" type="sibTrans" cxnId="{56C0ED07-BD1A-495E-A65E-FFF5DC69D8B7}">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1225E81F-80A4-44F3-83BF-77C6899341C2}">
      <dgm:prSet phldrT="[文本]" custT="1"/>
      <dgm:spPr/>
      <dgm:t>
        <a:bodyPr/>
        <a:lstStyle/>
        <a:p>
          <a:r>
            <a:rPr lang="zh-CN" altLang="en-US" sz="1600" dirty="0">
              <a:latin typeface="微软雅黑" panose="020B0503020204020204" pitchFamily="34" charset="-122"/>
              <a:ea typeface="微软雅黑" panose="020B0503020204020204" pitchFamily="34" charset="-122"/>
            </a:rPr>
            <a:t>媒体选择</a:t>
          </a:r>
        </a:p>
      </dgm:t>
    </dgm:pt>
    <dgm:pt modelId="{CDC3514D-E6CD-4170-AEF9-DAACCC30380A}" type="parTrans" cxnId="{16465293-450E-47AC-9DA8-2F3DE027CD57}">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5BE82A60-CC6A-4E91-BC5F-18C7E864D570}" type="sibTrans" cxnId="{16465293-450E-47AC-9DA8-2F3DE027CD57}">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E088DDE5-BC93-40CE-B255-9A4F7CBF396C}">
      <dgm:prSet phldrT="[文本]" custT="1"/>
      <dgm:spPr/>
      <dgm:t>
        <a:bodyPr/>
        <a:lstStyle/>
        <a:p>
          <a:r>
            <a:rPr lang="zh-CN" altLang="en-US" sz="1600" dirty="0">
              <a:latin typeface="微软雅黑" panose="020B0503020204020204" pitchFamily="34" charset="-122"/>
              <a:ea typeface="微软雅黑" panose="020B0503020204020204" pitchFamily="34" charset="-122"/>
            </a:rPr>
            <a:t>学习材料设计</a:t>
          </a:r>
        </a:p>
      </dgm:t>
    </dgm:pt>
    <dgm:pt modelId="{C32414DF-0CFF-4F37-8298-F36F704F3772}" type="parTrans" cxnId="{7F7F6D8D-367B-4CB5-AB26-2C5507D40502}">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8E736569-EB44-4DD3-8180-9D8D0B1BFD10}" type="sibTrans" cxnId="{7F7F6D8D-367B-4CB5-AB26-2C5507D40502}">
      <dgm:prSet/>
      <dgm:spPr/>
      <dgm:t>
        <a:bodyPr/>
        <a:lstStyle/>
        <a:p>
          <a:endParaRPr lang="zh-CN" altLang="en-US" sz="2800">
            <a:latin typeface="微软雅黑" panose="020B0503020204020204" pitchFamily="34" charset="-122"/>
            <a:ea typeface="微软雅黑" panose="020B0503020204020204" pitchFamily="34" charset="-122"/>
          </a:endParaRPr>
        </a:p>
      </dgm:t>
    </dgm:pt>
    <dgm:pt modelId="{AF7A1C98-2E44-475F-B199-877BDBE2B49B}">
      <dgm:prSet phldrT="[文本]" custT="1"/>
      <dgm:spPr/>
      <dgm:t>
        <a:bodyPr/>
        <a:lstStyle/>
        <a:p>
          <a:r>
            <a:rPr lang="zh-CN" altLang="en-US" sz="1600" dirty="0">
              <a:latin typeface="微软雅黑" panose="020B0503020204020204" pitchFamily="34" charset="-122"/>
              <a:ea typeface="微软雅黑" panose="020B0503020204020204" pitchFamily="34" charset="-122"/>
            </a:rPr>
            <a:t>学习活动设计</a:t>
          </a:r>
        </a:p>
      </dgm:t>
    </dgm:pt>
    <dgm:pt modelId="{6F8C9B2A-11FA-450C-83B1-ADB713A34F82}" type="parTrans" cxnId="{7CD02809-E1B4-4429-AFF3-ADFFC3CCA349}">
      <dgm:prSet/>
      <dgm:spPr/>
      <dgm:t>
        <a:bodyPr/>
        <a:lstStyle/>
        <a:p>
          <a:endParaRPr lang="zh-CN" altLang="en-US" sz="2800"/>
        </a:p>
      </dgm:t>
    </dgm:pt>
    <dgm:pt modelId="{C748237F-398D-4557-AE89-4FB86D389D55}" type="sibTrans" cxnId="{7CD02809-E1B4-4429-AFF3-ADFFC3CCA349}">
      <dgm:prSet/>
      <dgm:spPr/>
      <dgm:t>
        <a:bodyPr/>
        <a:lstStyle/>
        <a:p>
          <a:endParaRPr lang="zh-CN" altLang="en-US" sz="2800"/>
        </a:p>
      </dgm:t>
    </dgm:pt>
    <dgm:pt modelId="{89180CEB-E531-4262-B939-98617A89207D}">
      <dgm:prSet phldrT="[文本]" custT="1"/>
      <dgm:spPr/>
      <dgm:t>
        <a:bodyPr/>
        <a:lstStyle/>
        <a:p>
          <a:r>
            <a:rPr lang="zh-CN" altLang="en-US" sz="1600" dirty="0">
              <a:latin typeface="微软雅黑" panose="020B0503020204020204" pitchFamily="34" charset="-122"/>
              <a:ea typeface="微软雅黑" panose="020B0503020204020204" pitchFamily="34" charset="-122"/>
            </a:rPr>
            <a:t>学习评价设计</a:t>
          </a:r>
        </a:p>
      </dgm:t>
    </dgm:pt>
    <dgm:pt modelId="{42720849-9C75-4E76-9140-B758E340D287}" type="parTrans" cxnId="{2DE99ED7-1EEC-4C40-AE3E-CCEB5D9D68C4}">
      <dgm:prSet/>
      <dgm:spPr/>
      <dgm:t>
        <a:bodyPr/>
        <a:lstStyle/>
        <a:p>
          <a:endParaRPr lang="zh-CN" altLang="en-US" sz="2800"/>
        </a:p>
      </dgm:t>
    </dgm:pt>
    <dgm:pt modelId="{810823B3-199E-4A21-8693-7DDC64343060}" type="sibTrans" cxnId="{2DE99ED7-1EEC-4C40-AE3E-CCEB5D9D68C4}">
      <dgm:prSet/>
      <dgm:spPr/>
      <dgm:t>
        <a:bodyPr/>
        <a:lstStyle/>
        <a:p>
          <a:endParaRPr lang="zh-CN" altLang="en-US" sz="2800"/>
        </a:p>
      </dgm:t>
    </dgm:pt>
    <dgm:pt modelId="{B0AAD56F-09DC-4F0A-8E8F-6833229B1329}">
      <dgm:prSet phldrT="[文本]" custT="1"/>
      <dgm:spPr/>
      <dgm:t>
        <a:bodyPr/>
        <a:lstStyle/>
        <a:p>
          <a:r>
            <a:rPr lang="zh-CN" altLang="en-US" sz="1600" dirty="0">
              <a:latin typeface="微软雅黑" panose="020B0503020204020204" pitchFamily="34" charset="-122"/>
              <a:ea typeface="微软雅黑" panose="020B0503020204020204" pitchFamily="34" charset="-122"/>
            </a:rPr>
            <a:t>学习过程安排</a:t>
          </a:r>
        </a:p>
      </dgm:t>
    </dgm:pt>
    <dgm:pt modelId="{A38FE5B8-893A-4588-85D7-8BA866D05D60}" type="parTrans" cxnId="{659C56CB-FEBA-40E8-9D6B-CBC06E36A0AE}">
      <dgm:prSet/>
      <dgm:spPr/>
      <dgm:t>
        <a:bodyPr/>
        <a:lstStyle/>
        <a:p>
          <a:endParaRPr lang="zh-CN" altLang="en-US" sz="2800"/>
        </a:p>
      </dgm:t>
    </dgm:pt>
    <dgm:pt modelId="{CA6B8886-F81F-45B8-911B-5E5E51C67FC3}" type="sibTrans" cxnId="{659C56CB-FEBA-40E8-9D6B-CBC06E36A0AE}">
      <dgm:prSet/>
      <dgm:spPr/>
      <dgm:t>
        <a:bodyPr/>
        <a:lstStyle/>
        <a:p>
          <a:endParaRPr lang="zh-CN" altLang="en-US" sz="2800"/>
        </a:p>
      </dgm:t>
    </dgm:pt>
    <dgm:pt modelId="{FD8AF57D-5C74-408B-B852-54F34FE23311}">
      <dgm:prSet phldrT="[文本]" custT="1"/>
      <dgm:spPr/>
      <dgm:t>
        <a:bodyPr/>
        <a:lstStyle/>
        <a:p>
          <a:r>
            <a:rPr lang="zh-CN" altLang="en-US" sz="1600" dirty="0">
              <a:latin typeface="微软雅黑" panose="020B0503020204020204" pitchFamily="34" charset="-122"/>
              <a:ea typeface="微软雅黑" panose="020B0503020204020204" pitchFamily="34" charset="-122"/>
            </a:rPr>
            <a:t>学习服务提供</a:t>
          </a:r>
        </a:p>
      </dgm:t>
    </dgm:pt>
    <dgm:pt modelId="{1F4CD06C-83A6-4156-8089-FFD475C79F6C}" type="parTrans" cxnId="{B68B80EB-9236-47AA-BE54-F8827B86858F}">
      <dgm:prSet/>
      <dgm:spPr/>
      <dgm:t>
        <a:bodyPr/>
        <a:lstStyle/>
        <a:p>
          <a:endParaRPr lang="zh-CN" altLang="en-US" sz="2800"/>
        </a:p>
      </dgm:t>
    </dgm:pt>
    <dgm:pt modelId="{CD8A66C3-8634-42DF-8C9E-C4B2030227B8}" type="sibTrans" cxnId="{B68B80EB-9236-47AA-BE54-F8827B86858F}">
      <dgm:prSet/>
      <dgm:spPr/>
      <dgm:t>
        <a:bodyPr/>
        <a:lstStyle/>
        <a:p>
          <a:endParaRPr lang="zh-CN" altLang="en-US" sz="2800"/>
        </a:p>
      </dgm:t>
    </dgm:pt>
    <dgm:pt modelId="{298A6415-61CF-46A8-AF7F-E79030DAFCDB}" type="pres">
      <dgm:prSet presAssocID="{519BCE48-18E0-413B-B8C6-A791642F6166}" presName="Name0" presStyleCnt="0">
        <dgm:presLayoutVars>
          <dgm:chMax val="1"/>
          <dgm:dir/>
          <dgm:animLvl val="ctr"/>
          <dgm:resizeHandles val="exact"/>
        </dgm:presLayoutVars>
      </dgm:prSet>
      <dgm:spPr/>
    </dgm:pt>
    <dgm:pt modelId="{8F6A148F-4DB7-43F2-8806-F4B8596F7EC9}" type="pres">
      <dgm:prSet presAssocID="{661249D5-F1F5-4089-9B66-A80AC62E4372}" presName="centerShape" presStyleLbl="node0" presStyleIdx="0" presStyleCnt="1" custScaleX="157203" custScaleY="156399"/>
      <dgm:spPr/>
    </dgm:pt>
    <dgm:pt modelId="{07A0C13D-A523-4C26-AF42-D22E43CADA6C}" type="pres">
      <dgm:prSet presAssocID="{9148FFCE-9938-4A57-8807-7BBD4B61B26A}" presName="node" presStyleLbl="node1" presStyleIdx="0" presStyleCnt="10" custScaleX="135548" custScaleY="142037">
        <dgm:presLayoutVars>
          <dgm:bulletEnabled val="1"/>
        </dgm:presLayoutVars>
      </dgm:prSet>
      <dgm:spPr/>
    </dgm:pt>
    <dgm:pt modelId="{58406A00-5E09-4D81-9772-CAC818286506}" type="pres">
      <dgm:prSet presAssocID="{9148FFCE-9938-4A57-8807-7BBD4B61B26A}" presName="dummy" presStyleCnt="0"/>
      <dgm:spPr/>
    </dgm:pt>
    <dgm:pt modelId="{B3AB3150-E674-42BD-983C-72B68EE25466}" type="pres">
      <dgm:prSet presAssocID="{06F67B3C-F492-4880-9465-E1C13AE4DCEB}" presName="sibTrans" presStyleLbl="sibTrans2D1" presStyleIdx="0" presStyleCnt="10"/>
      <dgm:spPr/>
    </dgm:pt>
    <dgm:pt modelId="{C6F050FA-C6A0-435C-9116-B350C89A5B71}" type="pres">
      <dgm:prSet presAssocID="{7865BD4F-1670-4015-9647-3CC8631E26EC}" presName="node" presStyleLbl="node1" presStyleIdx="1" presStyleCnt="10" custScaleX="135548" custScaleY="142037">
        <dgm:presLayoutVars>
          <dgm:bulletEnabled val="1"/>
        </dgm:presLayoutVars>
      </dgm:prSet>
      <dgm:spPr/>
    </dgm:pt>
    <dgm:pt modelId="{E347143F-7946-459F-8BE9-372641C90723}" type="pres">
      <dgm:prSet presAssocID="{7865BD4F-1670-4015-9647-3CC8631E26EC}" presName="dummy" presStyleCnt="0"/>
      <dgm:spPr/>
    </dgm:pt>
    <dgm:pt modelId="{45B55143-62A7-4AB5-9CEA-42DF59F6F17F}" type="pres">
      <dgm:prSet presAssocID="{788497FE-BC5D-48D4-90F2-A8A2A7A1FA79}" presName="sibTrans" presStyleLbl="sibTrans2D1" presStyleIdx="1" presStyleCnt="10"/>
      <dgm:spPr/>
    </dgm:pt>
    <dgm:pt modelId="{7670CBFA-2504-46EF-9DEB-ACA05F0291F3}" type="pres">
      <dgm:prSet presAssocID="{F30FF942-7D0C-48A9-8012-3E2BC9495AAE}" presName="node" presStyleLbl="node1" presStyleIdx="2" presStyleCnt="10" custScaleX="135548" custScaleY="142037">
        <dgm:presLayoutVars>
          <dgm:bulletEnabled val="1"/>
        </dgm:presLayoutVars>
      </dgm:prSet>
      <dgm:spPr/>
    </dgm:pt>
    <dgm:pt modelId="{3F3A8100-7DDB-4CAC-B814-D8859511A433}" type="pres">
      <dgm:prSet presAssocID="{F30FF942-7D0C-48A9-8012-3E2BC9495AAE}" presName="dummy" presStyleCnt="0"/>
      <dgm:spPr/>
    </dgm:pt>
    <dgm:pt modelId="{B30990E7-F2A2-4F1C-9E81-007066AFDC53}" type="pres">
      <dgm:prSet presAssocID="{ED9886BF-6413-4B93-ABB6-8EFBDC321741}" presName="sibTrans" presStyleLbl="sibTrans2D1" presStyleIdx="2" presStyleCnt="10"/>
      <dgm:spPr/>
    </dgm:pt>
    <dgm:pt modelId="{086EA3CA-63A0-4655-818A-C3D468711C95}" type="pres">
      <dgm:prSet presAssocID="{F525C760-8900-4E61-9066-5C8254BED327}" presName="node" presStyleLbl="node1" presStyleIdx="3" presStyleCnt="10" custScaleX="135548" custScaleY="142037">
        <dgm:presLayoutVars>
          <dgm:bulletEnabled val="1"/>
        </dgm:presLayoutVars>
      </dgm:prSet>
      <dgm:spPr/>
    </dgm:pt>
    <dgm:pt modelId="{AEFBB64A-6F71-454D-8216-4B4FF4C60C39}" type="pres">
      <dgm:prSet presAssocID="{F525C760-8900-4E61-9066-5C8254BED327}" presName="dummy" presStyleCnt="0"/>
      <dgm:spPr/>
    </dgm:pt>
    <dgm:pt modelId="{5011F2EA-4F07-4DA2-8291-784477C7BCF4}" type="pres">
      <dgm:prSet presAssocID="{3EC76817-DDAB-4E6B-81D9-17AAC9048C25}" presName="sibTrans" presStyleLbl="sibTrans2D1" presStyleIdx="3" presStyleCnt="10"/>
      <dgm:spPr/>
    </dgm:pt>
    <dgm:pt modelId="{1824B166-9F53-42B7-A06E-53D4C4AE4C5F}" type="pres">
      <dgm:prSet presAssocID="{1225E81F-80A4-44F3-83BF-77C6899341C2}" presName="node" presStyleLbl="node1" presStyleIdx="4" presStyleCnt="10" custScaleX="135548" custScaleY="142037">
        <dgm:presLayoutVars>
          <dgm:bulletEnabled val="1"/>
        </dgm:presLayoutVars>
      </dgm:prSet>
      <dgm:spPr/>
    </dgm:pt>
    <dgm:pt modelId="{B470F9E4-D072-4909-8FCA-7CB56B355FFA}" type="pres">
      <dgm:prSet presAssocID="{1225E81F-80A4-44F3-83BF-77C6899341C2}" presName="dummy" presStyleCnt="0"/>
      <dgm:spPr/>
    </dgm:pt>
    <dgm:pt modelId="{BFD8915E-80AF-4FDE-833E-707495075B57}" type="pres">
      <dgm:prSet presAssocID="{5BE82A60-CC6A-4E91-BC5F-18C7E864D570}" presName="sibTrans" presStyleLbl="sibTrans2D1" presStyleIdx="4" presStyleCnt="10"/>
      <dgm:spPr/>
    </dgm:pt>
    <dgm:pt modelId="{AE5F3C5C-CAB3-4A9F-BF18-8B1C3C1CF5DB}" type="pres">
      <dgm:prSet presAssocID="{E088DDE5-BC93-40CE-B255-9A4F7CBF396C}" presName="node" presStyleLbl="node1" presStyleIdx="5" presStyleCnt="10" custScaleX="135548" custScaleY="142037">
        <dgm:presLayoutVars>
          <dgm:bulletEnabled val="1"/>
        </dgm:presLayoutVars>
      </dgm:prSet>
      <dgm:spPr/>
    </dgm:pt>
    <dgm:pt modelId="{A337E0FF-7759-45A6-84AD-155333CC07B7}" type="pres">
      <dgm:prSet presAssocID="{E088DDE5-BC93-40CE-B255-9A4F7CBF396C}" presName="dummy" presStyleCnt="0"/>
      <dgm:spPr/>
    </dgm:pt>
    <dgm:pt modelId="{A7CFB58B-8829-474B-865D-83F62DDA8BDE}" type="pres">
      <dgm:prSet presAssocID="{8E736569-EB44-4DD3-8180-9D8D0B1BFD10}" presName="sibTrans" presStyleLbl="sibTrans2D1" presStyleIdx="5" presStyleCnt="10"/>
      <dgm:spPr/>
    </dgm:pt>
    <dgm:pt modelId="{C9D417CD-240D-4F31-AA95-379C0A67A4D3}" type="pres">
      <dgm:prSet presAssocID="{AF7A1C98-2E44-475F-B199-877BDBE2B49B}" presName="node" presStyleLbl="node1" presStyleIdx="6" presStyleCnt="10" custScaleX="135548" custScaleY="142037">
        <dgm:presLayoutVars>
          <dgm:bulletEnabled val="1"/>
        </dgm:presLayoutVars>
      </dgm:prSet>
      <dgm:spPr/>
    </dgm:pt>
    <dgm:pt modelId="{175E37BE-A75B-45AC-B417-18B953B05BDB}" type="pres">
      <dgm:prSet presAssocID="{AF7A1C98-2E44-475F-B199-877BDBE2B49B}" presName="dummy" presStyleCnt="0"/>
      <dgm:spPr/>
    </dgm:pt>
    <dgm:pt modelId="{C0349A2D-9B0F-4C39-BA38-8C0B7E546FBE}" type="pres">
      <dgm:prSet presAssocID="{C748237F-398D-4557-AE89-4FB86D389D55}" presName="sibTrans" presStyleLbl="sibTrans2D1" presStyleIdx="6" presStyleCnt="10"/>
      <dgm:spPr/>
    </dgm:pt>
    <dgm:pt modelId="{73F577AA-93BC-47CE-BDE6-7B7EBFE73E5F}" type="pres">
      <dgm:prSet presAssocID="{89180CEB-E531-4262-B939-98617A89207D}" presName="node" presStyleLbl="node1" presStyleIdx="7" presStyleCnt="10" custScaleX="135548" custScaleY="142037">
        <dgm:presLayoutVars>
          <dgm:bulletEnabled val="1"/>
        </dgm:presLayoutVars>
      </dgm:prSet>
      <dgm:spPr/>
    </dgm:pt>
    <dgm:pt modelId="{DF6A106D-763B-4B35-AE57-79360862DDD1}" type="pres">
      <dgm:prSet presAssocID="{89180CEB-E531-4262-B939-98617A89207D}" presName="dummy" presStyleCnt="0"/>
      <dgm:spPr/>
    </dgm:pt>
    <dgm:pt modelId="{EC105875-3F51-4ED1-9AC1-1BFCAAFC1F70}" type="pres">
      <dgm:prSet presAssocID="{810823B3-199E-4A21-8693-7DDC64343060}" presName="sibTrans" presStyleLbl="sibTrans2D1" presStyleIdx="7" presStyleCnt="10"/>
      <dgm:spPr/>
    </dgm:pt>
    <dgm:pt modelId="{7CA6E820-6FDE-452C-843C-E7CD4C8641DF}" type="pres">
      <dgm:prSet presAssocID="{B0AAD56F-09DC-4F0A-8E8F-6833229B1329}" presName="node" presStyleLbl="node1" presStyleIdx="8" presStyleCnt="10" custScaleX="135548" custScaleY="142037">
        <dgm:presLayoutVars>
          <dgm:bulletEnabled val="1"/>
        </dgm:presLayoutVars>
      </dgm:prSet>
      <dgm:spPr/>
    </dgm:pt>
    <dgm:pt modelId="{841DEF17-70AA-45CF-A660-79FE2716BE4B}" type="pres">
      <dgm:prSet presAssocID="{B0AAD56F-09DC-4F0A-8E8F-6833229B1329}" presName="dummy" presStyleCnt="0"/>
      <dgm:spPr/>
    </dgm:pt>
    <dgm:pt modelId="{4E6EF563-6E4D-40A8-AAB0-AC04736687A4}" type="pres">
      <dgm:prSet presAssocID="{CA6B8886-F81F-45B8-911B-5E5E51C67FC3}" presName="sibTrans" presStyleLbl="sibTrans2D1" presStyleIdx="8" presStyleCnt="10"/>
      <dgm:spPr/>
    </dgm:pt>
    <dgm:pt modelId="{B5D853A0-709A-4B39-9A7A-479D767FFD2E}" type="pres">
      <dgm:prSet presAssocID="{FD8AF57D-5C74-408B-B852-54F34FE23311}" presName="node" presStyleLbl="node1" presStyleIdx="9" presStyleCnt="10" custScaleX="135548" custScaleY="142037">
        <dgm:presLayoutVars>
          <dgm:bulletEnabled val="1"/>
        </dgm:presLayoutVars>
      </dgm:prSet>
      <dgm:spPr/>
    </dgm:pt>
    <dgm:pt modelId="{88F9D4E5-711E-4A51-ACFF-532351742748}" type="pres">
      <dgm:prSet presAssocID="{FD8AF57D-5C74-408B-B852-54F34FE23311}" presName="dummy" presStyleCnt="0"/>
      <dgm:spPr/>
    </dgm:pt>
    <dgm:pt modelId="{E1E9E86F-9AEB-4B69-BF08-B686284006C6}" type="pres">
      <dgm:prSet presAssocID="{CD8A66C3-8634-42DF-8C9E-C4B2030227B8}" presName="sibTrans" presStyleLbl="sibTrans2D1" presStyleIdx="9" presStyleCnt="10"/>
      <dgm:spPr/>
    </dgm:pt>
  </dgm:ptLst>
  <dgm:cxnLst>
    <dgm:cxn modelId="{3DE25402-2528-4630-A7DF-51748750CC3A}" type="presOf" srcId="{8E736569-EB44-4DD3-8180-9D8D0B1BFD10}" destId="{A7CFB58B-8829-474B-865D-83F62DDA8BDE}" srcOrd="0" destOrd="0" presId="urn:microsoft.com/office/officeart/2005/8/layout/radial6"/>
    <dgm:cxn modelId="{56C0ED07-BD1A-495E-A65E-FFF5DC69D8B7}" srcId="{661249D5-F1F5-4089-9B66-A80AC62E4372}" destId="{F525C760-8900-4E61-9066-5C8254BED327}" srcOrd="3" destOrd="0" parTransId="{F085EB47-91B8-4200-84B6-212E7BBC0B9C}" sibTransId="{3EC76817-DDAB-4E6B-81D9-17AAC9048C25}"/>
    <dgm:cxn modelId="{7CD02809-E1B4-4429-AFF3-ADFFC3CCA349}" srcId="{661249D5-F1F5-4089-9B66-A80AC62E4372}" destId="{AF7A1C98-2E44-475F-B199-877BDBE2B49B}" srcOrd="6" destOrd="0" parTransId="{6F8C9B2A-11FA-450C-83B1-ADB713A34F82}" sibTransId="{C748237F-398D-4557-AE89-4FB86D389D55}"/>
    <dgm:cxn modelId="{0197530B-0671-45AB-9684-0D5B06FAEFEB}" type="presOf" srcId="{06F67B3C-F492-4880-9465-E1C13AE4DCEB}" destId="{B3AB3150-E674-42BD-983C-72B68EE25466}" srcOrd="0" destOrd="0" presId="urn:microsoft.com/office/officeart/2005/8/layout/radial6"/>
    <dgm:cxn modelId="{3A109210-3C42-4A2C-B8C8-AAACF634A473}" type="presOf" srcId="{788497FE-BC5D-48D4-90F2-A8A2A7A1FA79}" destId="{45B55143-62A7-4AB5-9CEA-42DF59F6F17F}" srcOrd="0" destOrd="0" presId="urn:microsoft.com/office/officeart/2005/8/layout/radial6"/>
    <dgm:cxn modelId="{B4F8C314-9B87-4A8D-B80E-2D92062079A3}" type="presOf" srcId="{CA6B8886-F81F-45B8-911B-5E5E51C67FC3}" destId="{4E6EF563-6E4D-40A8-AAB0-AC04736687A4}" srcOrd="0" destOrd="0" presId="urn:microsoft.com/office/officeart/2005/8/layout/radial6"/>
    <dgm:cxn modelId="{280A0C29-6B1B-47C3-99AA-C7C59DB65CB5}" type="presOf" srcId="{F525C760-8900-4E61-9066-5C8254BED327}" destId="{086EA3CA-63A0-4655-818A-C3D468711C95}" srcOrd="0" destOrd="0" presId="urn:microsoft.com/office/officeart/2005/8/layout/radial6"/>
    <dgm:cxn modelId="{EB19CD29-CDC1-403C-A48C-F0B0F7665B98}" type="presOf" srcId="{1225E81F-80A4-44F3-83BF-77C6899341C2}" destId="{1824B166-9F53-42B7-A06E-53D4C4AE4C5F}" srcOrd="0" destOrd="0" presId="urn:microsoft.com/office/officeart/2005/8/layout/radial6"/>
    <dgm:cxn modelId="{FD890C2E-DADF-475D-8082-6FB1FDDF74D8}" type="presOf" srcId="{E088DDE5-BC93-40CE-B255-9A4F7CBF396C}" destId="{AE5F3C5C-CAB3-4A9F-BF18-8B1C3C1CF5DB}" srcOrd="0" destOrd="0" presId="urn:microsoft.com/office/officeart/2005/8/layout/radial6"/>
    <dgm:cxn modelId="{83B2425D-D36E-43D1-A451-6D46E5A9160A}" type="presOf" srcId="{FD8AF57D-5C74-408B-B852-54F34FE23311}" destId="{B5D853A0-709A-4B39-9A7A-479D767FFD2E}" srcOrd="0" destOrd="0" presId="urn:microsoft.com/office/officeart/2005/8/layout/radial6"/>
    <dgm:cxn modelId="{142D6A61-6045-49DE-A86C-FEB44C50A142}" type="presOf" srcId="{ED9886BF-6413-4B93-ABB6-8EFBDC321741}" destId="{B30990E7-F2A2-4F1C-9E81-007066AFDC53}" srcOrd="0" destOrd="0" presId="urn:microsoft.com/office/officeart/2005/8/layout/radial6"/>
    <dgm:cxn modelId="{F181D345-AD92-4966-8365-F07C8ED40F62}" type="presOf" srcId="{F30FF942-7D0C-48A9-8012-3E2BC9495AAE}" destId="{7670CBFA-2504-46EF-9DEB-ACA05F0291F3}" srcOrd="0" destOrd="0" presId="urn:microsoft.com/office/officeart/2005/8/layout/radial6"/>
    <dgm:cxn modelId="{CFB9F165-0DC0-4570-ACD7-57670D958E71}" srcId="{661249D5-F1F5-4089-9B66-A80AC62E4372}" destId="{7865BD4F-1670-4015-9647-3CC8631E26EC}" srcOrd="1" destOrd="0" parTransId="{A729B94A-A5C5-481B-93C3-6BB2DADE733D}" sibTransId="{788497FE-BC5D-48D4-90F2-A8A2A7A1FA79}"/>
    <dgm:cxn modelId="{8DFB3269-1042-46A0-9138-489ADC012AEB}" srcId="{661249D5-F1F5-4089-9B66-A80AC62E4372}" destId="{F30FF942-7D0C-48A9-8012-3E2BC9495AAE}" srcOrd="2" destOrd="0" parTransId="{116BD51D-2B31-4959-AA85-2A03AD558E63}" sibTransId="{ED9886BF-6413-4B93-ABB6-8EFBDC321741}"/>
    <dgm:cxn modelId="{7EAA324E-5972-4095-AC01-1C3B99787B80}" type="presOf" srcId="{3EC76817-DDAB-4E6B-81D9-17AAC9048C25}" destId="{5011F2EA-4F07-4DA2-8291-784477C7BCF4}" srcOrd="0" destOrd="0" presId="urn:microsoft.com/office/officeart/2005/8/layout/radial6"/>
    <dgm:cxn modelId="{0176606F-0432-4E7A-88E5-E02860F578AE}" type="presOf" srcId="{519BCE48-18E0-413B-B8C6-A791642F6166}" destId="{298A6415-61CF-46A8-AF7F-E79030DAFCDB}" srcOrd="0" destOrd="0" presId="urn:microsoft.com/office/officeart/2005/8/layout/radial6"/>
    <dgm:cxn modelId="{AC520A70-2460-493A-BDFB-3B2049988789}" type="presOf" srcId="{CD8A66C3-8634-42DF-8C9E-C4B2030227B8}" destId="{E1E9E86F-9AEB-4B69-BF08-B686284006C6}" srcOrd="0" destOrd="0" presId="urn:microsoft.com/office/officeart/2005/8/layout/radial6"/>
    <dgm:cxn modelId="{11A07179-D31E-482B-86AF-05A707FA6395}" type="presOf" srcId="{89180CEB-E531-4262-B939-98617A89207D}" destId="{73F577AA-93BC-47CE-BDE6-7B7EBFE73E5F}" srcOrd="0" destOrd="0" presId="urn:microsoft.com/office/officeart/2005/8/layout/radial6"/>
    <dgm:cxn modelId="{2A416088-012C-484D-A89F-B3F401309849}" type="presOf" srcId="{AF7A1C98-2E44-475F-B199-877BDBE2B49B}" destId="{C9D417CD-240D-4F31-AA95-379C0A67A4D3}" srcOrd="0" destOrd="0" presId="urn:microsoft.com/office/officeart/2005/8/layout/radial6"/>
    <dgm:cxn modelId="{14FEE68C-8AB1-44B4-81FA-1CF663F4ED9A}" srcId="{519BCE48-18E0-413B-B8C6-A791642F6166}" destId="{661249D5-F1F5-4089-9B66-A80AC62E4372}" srcOrd="0" destOrd="0" parTransId="{B8499354-3895-4975-8E11-A01257C729BE}" sibTransId="{3ECFAD1E-9C58-4CF9-AA37-3024255F143B}"/>
    <dgm:cxn modelId="{7F7F6D8D-367B-4CB5-AB26-2C5507D40502}" srcId="{661249D5-F1F5-4089-9B66-A80AC62E4372}" destId="{E088DDE5-BC93-40CE-B255-9A4F7CBF396C}" srcOrd="5" destOrd="0" parTransId="{C32414DF-0CFF-4F37-8298-F36F704F3772}" sibTransId="{8E736569-EB44-4DD3-8180-9D8D0B1BFD10}"/>
    <dgm:cxn modelId="{16465293-450E-47AC-9DA8-2F3DE027CD57}" srcId="{661249D5-F1F5-4089-9B66-A80AC62E4372}" destId="{1225E81F-80A4-44F3-83BF-77C6899341C2}" srcOrd="4" destOrd="0" parTransId="{CDC3514D-E6CD-4170-AEF9-DAACCC30380A}" sibTransId="{5BE82A60-CC6A-4E91-BC5F-18C7E864D570}"/>
    <dgm:cxn modelId="{93C8FE9A-62E9-45FB-9976-DC9C1EE6FE50}" type="presOf" srcId="{C748237F-398D-4557-AE89-4FB86D389D55}" destId="{C0349A2D-9B0F-4C39-BA38-8C0B7E546FBE}" srcOrd="0" destOrd="0" presId="urn:microsoft.com/office/officeart/2005/8/layout/radial6"/>
    <dgm:cxn modelId="{69BAA99F-EC4C-4EE3-80E7-F4B46F7A7A45}" type="presOf" srcId="{B0AAD56F-09DC-4F0A-8E8F-6833229B1329}" destId="{7CA6E820-6FDE-452C-843C-E7CD4C8641DF}" srcOrd="0" destOrd="0" presId="urn:microsoft.com/office/officeart/2005/8/layout/radial6"/>
    <dgm:cxn modelId="{07DEC5A1-AA54-40DB-BC71-53E90E516460}" type="presOf" srcId="{810823B3-199E-4A21-8693-7DDC64343060}" destId="{EC105875-3F51-4ED1-9AC1-1BFCAAFC1F70}" srcOrd="0" destOrd="0" presId="urn:microsoft.com/office/officeart/2005/8/layout/radial6"/>
    <dgm:cxn modelId="{D4936AB5-ED63-4441-8A66-18A1518ABCB6}" type="presOf" srcId="{7865BD4F-1670-4015-9647-3CC8631E26EC}" destId="{C6F050FA-C6A0-435C-9116-B350C89A5B71}" srcOrd="0" destOrd="0" presId="urn:microsoft.com/office/officeart/2005/8/layout/radial6"/>
    <dgm:cxn modelId="{F43A6FBD-6C4D-442B-BE33-F2DE39EDD0C8}" srcId="{661249D5-F1F5-4089-9B66-A80AC62E4372}" destId="{9148FFCE-9938-4A57-8807-7BBD4B61B26A}" srcOrd="0" destOrd="0" parTransId="{5722BC67-6167-4888-8393-B70251B25552}" sibTransId="{06F67B3C-F492-4880-9465-E1C13AE4DCEB}"/>
    <dgm:cxn modelId="{659C56CB-FEBA-40E8-9D6B-CBC06E36A0AE}" srcId="{661249D5-F1F5-4089-9B66-A80AC62E4372}" destId="{B0AAD56F-09DC-4F0A-8E8F-6833229B1329}" srcOrd="8" destOrd="0" parTransId="{A38FE5B8-893A-4588-85D7-8BA866D05D60}" sibTransId="{CA6B8886-F81F-45B8-911B-5E5E51C67FC3}"/>
    <dgm:cxn modelId="{2DE99ED7-1EEC-4C40-AE3E-CCEB5D9D68C4}" srcId="{661249D5-F1F5-4089-9B66-A80AC62E4372}" destId="{89180CEB-E531-4262-B939-98617A89207D}" srcOrd="7" destOrd="0" parTransId="{42720849-9C75-4E76-9140-B758E340D287}" sibTransId="{810823B3-199E-4A21-8693-7DDC64343060}"/>
    <dgm:cxn modelId="{FA9592DA-841F-4142-B623-D7955E3F3113}" type="presOf" srcId="{9148FFCE-9938-4A57-8807-7BBD4B61B26A}" destId="{07A0C13D-A523-4C26-AF42-D22E43CADA6C}" srcOrd="0" destOrd="0" presId="urn:microsoft.com/office/officeart/2005/8/layout/radial6"/>
    <dgm:cxn modelId="{C18587E3-552C-4BE4-B01F-AE74AFD90DF8}" type="presOf" srcId="{5BE82A60-CC6A-4E91-BC5F-18C7E864D570}" destId="{BFD8915E-80AF-4FDE-833E-707495075B57}" srcOrd="0" destOrd="0" presId="urn:microsoft.com/office/officeart/2005/8/layout/radial6"/>
    <dgm:cxn modelId="{B68B80EB-9236-47AA-BE54-F8827B86858F}" srcId="{661249D5-F1F5-4089-9B66-A80AC62E4372}" destId="{FD8AF57D-5C74-408B-B852-54F34FE23311}" srcOrd="9" destOrd="0" parTransId="{1F4CD06C-83A6-4156-8089-FFD475C79F6C}" sibTransId="{CD8A66C3-8634-42DF-8C9E-C4B2030227B8}"/>
    <dgm:cxn modelId="{DA6E89FA-CD6C-4DBB-82EE-77706492C8F2}" type="presOf" srcId="{661249D5-F1F5-4089-9B66-A80AC62E4372}" destId="{8F6A148F-4DB7-43F2-8806-F4B8596F7EC9}" srcOrd="0" destOrd="0" presId="urn:microsoft.com/office/officeart/2005/8/layout/radial6"/>
    <dgm:cxn modelId="{F8CA88E1-3287-4286-B568-A0336A9FB82D}" type="presParOf" srcId="{298A6415-61CF-46A8-AF7F-E79030DAFCDB}" destId="{8F6A148F-4DB7-43F2-8806-F4B8596F7EC9}" srcOrd="0" destOrd="0" presId="urn:microsoft.com/office/officeart/2005/8/layout/radial6"/>
    <dgm:cxn modelId="{7BFA191F-39FF-44FD-9553-B3C0CFF5E5E5}" type="presParOf" srcId="{298A6415-61CF-46A8-AF7F-E79030DAFCDB}" destId="{07A0C13D-A523-4C26-AF42-D22E43CADA6C}" srcOrd="1" destOrd="0" presId="urn:microsoft.com/office/officeart/2005/8/layout/radial6"/>
    <dgm:cxn modelId="{E64FD06F-C49A-4720-9819-283A2BD50309}" type="presParOf" srcId="{298A6415-61CF-46A8-AF7F-E79030DAFCDB}" destId="{58406A00-5E09-4D81-9772-CAC818286506}" srcOrd="2" destOrd="0" presId="urn:microsoft.com/office/officeart/2005/8/layout/radial6"/>
    <dgm:cxn modelId="{034FCDB3-AE33-4FB1-BA17-FA9B77AE438E}" type="presParOf" srcId="{298A6415-61CF-46A8-AF7F-E79030DAFCDB}" destId="{B3AB3150-E674-42BD-983C-72B68EE25466}" srcOrd="3" destOrd="0" presId="urn:microsoft.com/office/officeart/2005/8/layout/radial6"/>
    <dgm:cxn modelId="{9215DD46-3DC1-4118-8694-E831BE13C6ED}" type="presParOf" srcId="{298A6415-61CF-46A8-AF7F-E79030DAFCDB}" destId="{C6F050FA-C6A0-435C-9116-B350C89A5B71}" srcOrd="4" destOrd="0" presId="urn:microsoft.com/office/officeart/2005/8/layout/radial6"/>
    <dgm:cxn modelId="{DD6CD34F-A27D-4520-9841-2042628FBA99}" type="presParOf" srcId="{298A6415-61CF-46A8-AF7F-E79030DAFCDB}" destId="{E347143F-7946-459F-8BE9-372641C90723}" srcOrd="5" destOrd="0" presId="urn:microsoft.com/office/officeart/2005/8/layout/radial6"/>
    <dgm:cxn modelId="{6E55FB85-E991-492F-B8F6-33BBE6ED2B30}" type="presParOf" srcId="{298A6415-61CF-46A8-AF7F-E79030DAFCDB}" destId="{45B55143-62A7-4AB5-9CEA-42DF59F6F17F}" srcOrd="6" destOrd="0" presId="urn:microsoft.com/office/officeart/2005/8/layout/radial6"/>
    <dgm:cxn modelId="{58CABD2A-230C-431C-843A-7EE7957D7C66}" type="presParOf" srcId="{298A6415-61CF-46A8-AF7F-E79030DAFCDB}" destId="{7670CBFA-2504-46EF-9DEB-ACA05F0291F3}" srcOrd="7" destOrd="0" presId="urn:microsoft.com/office/officeart/2005/8/layout/radial6"/>
    <dgm:cxn modelId="{80270DFA-0CD5-494D-B15A-5FCE1AFEED6B}" type="presParOf" srcId="{298A6415-61CF-46A8-AF7F-E79030DAFCDB}" destId="{3F3A8100-7DDB-4CAC-B814-D8859511A433}" srcOrd="8" destOrd="0" presId="urn:microsoft.com/office/officeart/2005/8/layout/radial6"/>
    <dgm:cxn modelId="{58042EFE-A471-40A4-AE78-5211D41A453C}" type="presParOf" srcId="{298A6415-61CF-46A8-AF7F-E79030DAFCDB}" destId="{B30990E7-F2A2-4F1C-9E81-007066AFDC53}" srcOrd="9" destOrd="0" presId="urn:microsoft.com/office/officeart/2005/8/layout/radial6"/>
    <dgm:cxn modelId="{DEDB0DDA-89CA-4905-8009-6CDB926608E5}" type="presParOf" srcId="{298A6415-61CF-46A8-AF7F-E79030DAFCDB}" destId="{086EA3CA-63A0-4655-818A-C3D468711C95}" srcOrd="10" destOrd="0" presId="urn:microsoft.com/office/officeart/2005/8/layout/radial6"/>
    <dgm:cxn modelId="{C8F70974-2E54-4CBB-945E-91F6A4427C78}" type="presParOf" srcId="{298A6415-61CF-46A8-AF7F-E79030DAFCDB}" destId="{AEFBB64A-6F71-454D-8216-4B4FF4C60C39}" srcOrd="11" destOrd="0" presId="urn:microsoft.com/office/officeart/2005/8/layout/radial6"/>
    <dgm:cxn modelId="{F11D61D5-66B6-4D40-A9A5-31ED579F1E8E}" type="presParOf" srcId="{298A6415-61CF-46A8-AF7F-E79030DAFCDB}" destId="{5011F2EA-4F07-4DA2-8291-784477C7BCF4}" srcOrd="12" destOrd="0" presId="urn:microsoft.com/office/officeart/2005/8/layout/radial6"/>
    <dgm:cxn modelId="{AABA24DF-6F9F-4968-B748-33D5F8094932}" type="presParOf" srcId="{298A6415-61CF-46A8-AF7F-E79030DAFCDB}" destId="{1824B166-9F53-42B7-A06E-53D4C4AE4C5F}" srcOrd="13" destOrd="0" presId="urn:microsoft.com/office/officeart/2005/8/layout/radial6"/>
    <dgm:cxn modelId="{193ADBF8-C6D9-4959-AD73-7D3227998533}" type="presParOf" srcId="{298A6415-61CF-46A8-AF7F-E79030DAFCDB}" destId="{B470F9E4-D072-4909-8FCA-7CB56B355FFA}" srcOrd="14" destOrd="0" presId="urn:microsoft.com/office/officeart/2005/8/layout/radial6"/>
    <dgm:cxn modelId="{A1E14CCF-1FBF-4805-AB85-6E001B8FD257}" type="presParOf" srcId="{298A6415-61CF-46A8-AF7F-E79030DAFCDB}" destId="{BFD8915E-80AF-4FDE-833E-707495075B57}" srcOrd="15" destOrd="0" presId="urn:microsoft.com/office/officeart/2005/8/layout/radial6"/>
    <dgm:cxn modelId="{8AC320D8-3E21-4ACC-93C7-C8847CC631E3}" type="presParOf" srcId="{298A6415-61CF-46A8-AF7F-E79030DAFCDB}" destId="{AE5F3C5C-CAB3-4A9F-BF18-8B1C3C1CF5DB}" srcOrd="16" destOrd="0" presId="urn:microsoft.com/office/officeart/2005/8/layout/radial6"/>
    <dgm:cxn modelId="{DE2A00AC-ADD0-431A-A312-CBF31B888FE6}" type="presParOf" srcId="{298A6415-61CF-46A8-AF7F-E79030DAFCDB}" destId="{A337E0FF-7759-45A6-84AD-155333CC07B7}" srcOrd="17" destOrd="0" presId="urn:microsoft.com/office/officeart/2005/8/layout/radial6"/>
    <dgm:cxn modelId="{65824E75-EE21-403C-9757-8B59A571D8C5}" type="presParOf" srcId="{298A6415-61CF-46A8-AF7F-E79030DAFCDB}" destId="{A7CFB58B-8829-474B-865D-83F62DDA8BDE}" srcOrd="18" destOrd="0" presId="urn:microsoft.com/office/officeart/2005/8/layout/radial6"/>
    <dgm:cxn modelId="{9A5D86E1-BD3B-4B0B-9218-6785DB94DC40}" type="presParOf" srcId="{298A6415-61CF-46A8-AF7F-E79030DAFCDB}" destId="{C9D417CD-240D-4F31-AA95-379C0A67A4D3}" srcOrd="19" destOrd="0" presId="urn:microsoft.com/office/officeart/2005/8/layout/radial6"/>
    <dgm:cxn modelId="{60434650-B27A-43E3-98AC-4CEE9DADC07B}" type="presParOf" srcId="{298A6415-61CF-46A8-AF7F-E79030DAFCDB}" destId="{175E37BE-A75B-45AC-B417-18B953B05BDB}" srcOrd="20" destOrd="0" presId="urn:microsoft.com/office/officeart/2005/8/layout/radial6"/>
    <dgm:cxn modelId="{155FABD4-B2C1-48AC-8FE7-FDCA636CECCD}" type="presParOf" srcId="{298A6415-61CF-46A8-AF7F-E79030DAFCDB}" destId="{C0349A2D-9B0F-4C39-BA38-8C0B7E546FBE}" srcOrd="21" destOrd="0" presId="urn:microsoft.com/office/officeart/2005/8/layout/radial6"/>
    <dgm:cxn modelId="{F5DE7F0B-E53D-48A1-90D4-BB4DCDA6B8E0}" type="presParOf" srcId="{298A6415-61CF-46A8-AF7F-E79030DAFCDB}" destId="{73F577AA-93BC-47CE-BDE6-7B7EBFE73E5F}" srcOrd="22" destOrd="0" presId="urn:microsoft.com/office/officeart/2005/8/layout/radial6"/>
    <dgm:cxn modelId="{BCB318DB-029D-46AB-89FA-CB6F67A56354}" type="presParOf" srcId="{298A6415-61CF-46A8-AF7F-E79030DAFCDB}" destId="{DF6A106D-763B-4B35-AE57-79360862DDD1}" srcOrd="23" destOrd="0" presId="urn:microsoft.com/office/officeart/2005/8/layout/radial6"/>
    <dgm:cxn modelId="{654E1261-5E92-40E8-A2B4-29CCB8FA78DE}" type="presParOf" srcId="{298A6415-61CF-46A8-AF7F-E79030DAFCDB}" destId="{EC105875-3F51-4ED1-9AC1-1BFCAAFC1F70}" srcOrd="24" destOrd="0" presId="urn:microsoft.com/office/officeart/2005/8/layout/radial6"/>
    <dgm:cxn modelId="{E97F79DF-D4A9-47F9-8C24-7633984FC0EB}" type="presParOf" srcId="{298A6415-61CF-46A8-AF7F-E79030DAFCDB}" destId="{7CA6E820-6FDE-452C-843C-E7CD4C8641DF}" srcOrd="25" destOrd="0" presId="urn:microsoft.com/office/officeart/2005/8/layout/radial6"/>
    <dgm:cxn modelId="{E265C615-C34E-472F-B20A-F02BAC8EDD79}" type="presParOf" srcId="{298A6415-61CF-46A8-AF7F-E79030DAFCDB}" destId="{841DEF17-70AA-45CF-A660-79FE2716BE4B}" srcOrd="26" destOrd="0" presId="urn:microsoft.com/office/officeart/2005/8/layout/radial6"/>
    <dgm:cxn modelId="{700DB6E5-D5AA-4723-83C1-9D613CC92A0C}" type="presParOf" srcId="{298A6415-61CF-46A8-AF7F-E79030DAFCDB}" destId="{4E6EF563-6E4D-40A8-AAB0-AC04736687A4}" srcOrd="27" destOrd="0" presId="urn:microsoft.com/office/officeart/2005/8/layout/radial6"/>
    <dgm:cxn modelId="{500A7C38-7912-43BC-A57E-462E7064E04D}" type="presParOf" srcId="{298A6415-61CF-46A8-AF7F-E79030DAFCDB}" destId="{B5D853A0-709A-4B39-9A7A-479D767FFD2E}" srcOrd="28" destOrd="0" presId="urn:microsoft.com/office/officeart/2005/8/layout/radial6"/>
    <dgm:cxn modelId="{F293E3B6-F18C-493A-8758-3E1AF10D0A6A}" type="presParOf" srcId="{298A6415-61CF-46A8-AF7F-E79030DAFCDB}" destId="{88F9D4E5-711E-4A51-ACFF-532351742748}" srcOrd="29" destOrd="0" presId="urn:microsoft.com/office/officeart/2005/8/layout/radial6"/>
    <dgm:cxn modelId="{61BCF407-69BB-4CC3-90A8-799B8B693E61}" type="presParOf" srcId="{298A6415-61CF-46A8-AF7F-E79030DAFCDB}" destId="{E1E9E86F-9AEB-4B69-BF08-B686284006C6}"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7068C5-A76D-43AC-9175-0991CCC90235}" type="doc">
      <dgm:prSet loTypeId="urn:microsoft.com/office/officeart/2009/3/layout/CircleRelationship" loCatId="relationship" qsTypeId="urn:microsoft.com/office/officeart/2005/8/quickstyle/simple5" qsCatId="simple" csTypeId="urn:microsoft.com/office/officeart/2005/8/colors/colorful2" csCatId="colorful" phldr="1"/>
      <dgm:spPr/>
      <dgm:t>
        <a:bodyPr/>
        <a:lstStyle/>
        <a:p>
          <a:endParaRPr lang="zh-CN" altLang="en-US"/>
        </a:p>
      </dgm:t>
    </dgm:pt>
    <dgm:pt modelId="{3879729F-A559-4C42-A1F9-A55FC0FEE62D}">
      <dgm:prSet phldrT="[文本]" custT="1"/>
      <dgm:spPr/>
      <dgm:t>
        <a:bodyPr/>
        <a:lstStyle/>
        <a:p>
          <a:r>
            <a:rPr lang="zh-CN" altLang="en-US" sz="5400" b="1">
              <a:latin typeface="微软雅黑" panose="020B0503020204020204" pitchFamily="34" charset="-122"/>
              <a:ea typeface="微软雅黑" panose="020B0503020204020204" pitchFamily="34" charset="-122"/>
            </a:rPr>
            <a:t>非正式学习</a:t>
          </a:r>
          <a:endParaRPr lang="zh-CN" altLang="en-US" sz="5400" b="1" dirty="0">
            <a:latin typeface="微软雅黑" panose="020B0503020204020204" pitchFamily="34" charset="-122"/>
            <a:ea typeface="微软雅黑" panose="020B0503020204020204" pitchFamily="34" charset="-122"/>
          </a:endParaRPr>
        </a:p>
      </dgm:t>
    </dgm:pt>
    <dgm:pt modelId="{EEEDC7B7-19E5-474F-9EC4-0DB21986E0E5}" type="parTrans" cxnId="{8AF5576E-5A0E-4F71-B58F-21251530573A}">
      <dgm:prSet/>
      <dgm:spPr/>
      <dgm:t>
        <a:bodyPr/>
        <a:lstStyle/>
        <a:p>
          <a:endParaRPr lang="zh-CN" altLang="en-US" sz="2800">
            <a:solidFill>
              <a:srgbClr val="7030A0"/>
            </a:solidFill>
            <a:latin typeface="微软雅黑" panose="020B0503020204020204" pitchFamily="34" charset="-122"/>
            <a:ea typeface="微软雅黑" panose="020B0503020204020204" pitchFamily="34" charset="-122"/>
          </a:endParaRPr>
        </a:p>
      </dgm:t>
    </dgm:pt>
    <dgm:pt modelId="{A5F3BF7C-9DBD-444F-8CC5-870AA82B58B3}" type="sibTrans" cxnId="{8AF5576E-5A0E-4F71-B58F-21251530573A}">
      <dgm:prSet/>
      <dgm:spPr/>
      <dgm:t>
        <a:bodyPr/>
        <a:lstStyle/>
        <a:p>
          <a:endParaRPr lang="zh-CN" altLang="en-US" sz="2800">
            <a:solidFill>
              <a:srgbClr val="7030A0"/>
            </a:solidFill>
            <a:latin typeface="微软雅黑" panose="020B0503020204020204" pitchFamily="34" charset="-122"/>
            <a:ea typeface="微软雅黑" panose="020B0503020204020204" pitchFamily="34" charset="-122"/>
          </a:endParaRPr>
        </a:p>
      </dgm:t>
    </dgm:pt>
    <dgm:pt modelId="{1109E2AD-71B8-4A57-A6BC-95F8065852FA}">
      <dgm:prSet phldrT="[文本]" custT="1"/>
      <dgm:spPr/>
      <dgm:t>
        <a:bodyPr/>
        <a:lstStyle/>
        <a:p>
          <a:r>
            <a:rPr lang="zh-CN" altLang="en-US" sz="3200" b="1">
              <a:latin typeface="微软雅黑" panose="020B0503020204020204" pitchFamily="34" charset="-122"/>
              <a:ea typeface="微软雅黑" panose="020B0503020204020204" pitchFamily="34" charset="-122"/>
            </a:rPr>
            <a:t>正式学习</a:t>
          </a:r>
          <a:endParaRPr lang="zh-CN" altLang="en-US" sz="3200" b="1" dirty="0">
            <a:latin typeface="微软雅黑" panose="020B0503020204020204" pitchFamily="34" charset="-122"/>
            <a:ea typeface="微软雅黑" panose="020B0503020204020204" pitchFamily="34" charset="-122"/>
          </a:endParaRPr>
        </a:p>
      </dgm:t>
    </dgm:pt>
    <dgm:pt modelId="{04B35885-1063-4C5B-941D-8112BEFCEC8B}" type="parTrans" cxnId="{936A01BE-3661-465E-B166-34357B264999}">
      <dgm:prSet/>
      <dgm:spPr/>
      <dgm:t>
        <a:bodyPr/>
        <a:lstStyle/>
        <a:p>
          <a:endParaRPr lang="zh-CN" altLang="en-US" sz="2800">
            <a:solidFill>
              <a:srgbClr val="7030A0"/>
            </a:solidFill>
            <a:latin typeface="微软雅黑" panose="020B0503020204020204" pitchFamily="34" charset="-122"/>
            <a:ea typeface="微软雅黑" panose="020B0503020204020204" pitchFamily="34" charset="-122"/>
          </a:endParaRPr>
        </a:p>
      </dgm:t>
    </dgm:pt>
    <dgm:pt modelId="{99FD425B-0FC7-4746-B570-5554BB75556B}" type="sibTrans" cxnId="{936A01BE-3661-465E-B166-34357B264999}">
      <dgm:prSet/>
      <dgm:spPr/>
      <dgm:t>
        <a:bodyPr/>
        <a:lstStyle/>
        <a:p>
          <a:endParaRPr lang="zh-CN" altLang="en-US" sz="2800">
            <a:solidFill>
              <a:srgbClr val="7030A0"/>
            </a:solidFill>
            <a:latin typeface="微软雅黑" panose="020B0503020204020204" pitchFamily="34" charset="-122"/>
            <a:ea typeface="微软雅黑" panose="020B0503020204020204" pitchFamily="34" charset="-122"/>
          </a:endParaRPr>
        </a:p>
      </dgm:t>
    </dgm:pt>
    <dgm:pt modelId="{5DFED021-21D7-4FD0-A891-BE072DC0C49F}">
      <dgm:prSet phldrT="[文本]"/>
      <dgm:spPr/>
      <dgm:t>
        <a:bodyPr/>
        <a:lstStyle/>
        <a:p>
          <a:endParaRPr lang="zh-CN" altLang="en-US" sz="2800" dirty="0">
            <a:solidFill>
              <a:srgbClr val="7030A0"/>
            </a:solidFill>
            <a:latin typeface="微软雅黑" panose="020B0503020204020204" pitchFamily="34" charset="-122"/>
            <a:ea typeface="微软雅黑" panose="020B0503020204020204" pitchFamily="34" charset="-122"/>
          </a:endParaRPr>
        </a:p>
      </dgm:t>
    </dgm:pt>
    <dgm:pt modelId="{655FD681-9391-4F74-B9E1-8083BB697579}" type="parTrans" cxnId="{00FB8B08-F43D-434E-AAAB-25B290956197}">
      <dgm:prSet/>
      <dgm:spPr/>
      <dgm:t>
        <a:bodyPr/>
        <a:lstStyle/>
        <a:p>
          <a:endParaRPr lang="zh-CN" altLang="en-US" sz="2800">
            <a:solidFill>
              <a:srgbClr val="7030A0"/>
            </a:solidFill>
            <a:latin typeface="微软雅黑" panose="020B0503020204020204" pitchFamily="34" charset="-122"/>
            <a:ea typeface="微软雅黑" panose="020B0503020204020204" pitchFamily="34" charset="-122"/>
          </a:endParaRPr>
        </a:p>
      </dgm:t>
    </dgm:pt>
    <dgm:pt modelId="{20745764-EE34-434E-A3FB-23B195062B5E}" type="sibTrans" cxnId="{00FB8B08-F43D-434E-AAAB-25B290956197}">
      <dgm:prSet/>
      <dgm:spPr/>
      <dgm:t>
        <a:bodyPr/>
        <a:lstStyle/>
        <a:p>
          <a:endParaRPr lang="zh-CN" altLang="en-US" sz="2800">
            <a:solidFill>
              <a:srgbClr val="7030A0"/>
            </a:solidFill>
            <a:latin typeface="微软雅黑" panose="020B0503020204020204" pitchFamily="34" charset="-122"/>
            <a:ea typeface="微软雅黑" panose="020B0503020204020204" pitchFamily="34" charset="-122"/>
          </a:endParaRPr>
        </a:p>
      </dgm:t>
    </dgm:pt>
    <dgm:pt modelId="{829229AF-1152-4D36-929C-F083099EB051}" type="pres">
      <dgm:prSet presAssocID="{AD7068C5-A76D-43AC-9175-0991CCC90235}" presName="Name0" presStyleCnt="0">
        <dgm:presLayoutVars>
          <dgm:chMax val="1"/>
          <dgm:chPref val="1"/>
        </dgm:presLayoutVars>
      </dgm:prSet>
      <dgm:spPr/>
    </dgm:pt>
    <dgm:pt modelId="{C3CD93A3-35B3-463B-BAB1-0DEDFACC95EE}" type="pres">
      <dgm:prSet presAssocID="{3879729F-A559-4C42-A1F9-A55FC0FEE62D}" presName="Parent" presStyleLbl="node0" presStyleIdx="0" presStyleCnt="1">
        <dgm:presLayoutVars>
          <dgm:chMax val="5"/>
          <dgm:chPref val="5"/>
        </dgm:presLayoutVars>
      </dgm:prSet>
      <dgm:spPr/>
    </dgm:pt>
    <dgm:pt modelId="{06EE578A-271E-4FFF-97F4-BA30DB992BA7}" type="pres">
      <dgm:prSet presAssocID="{3879729F-A559-4C42-A1F9-A55FC0FEE62D}" presName="Accent1" presStyleLbl="node1" presStyleIdx="0" presStyleCnt="9"/>
      <dgm:spPr/>
    </dgm:pt>
    <dgm:pt modelId="{6D219F34-3101-4C06-ACEF-B87603C918EB}" type="pres">
      <dgm:prSet presAssocID="{3879729F-A559-4C42-A1F9-A55FC0FEE62D}" presName="Accent2" presStyleLbl="node1" presStyleIdx="1" presStyleCnt="9"/>
      <dgm:spPr/>
    </dgm:pt>
    <dgm:pt modelId="{1F564F01-34EF-4B47-808F-7CA0F025E05E}" type="pres">
      <dgm:prSet presAssocID="{3879729F-A559-4C42-A1F9-A55FC0FEE62D}" presName="Accent3" presStyleLbl="node1" presStyleIdx="2" presStyleCnt="9"/>
      <dgm:spPr/>
    </dgm:pt>
    <dgm:pt modelId="{C30C1349-D76F-4E42-841B-8BEB1B31DA05}" type="pres">
      <dgm:prSet presAssocID="{3879729F-A559-4C42-A1F9-A55FC0FEE62D}" presName="Accent4" presStyleLbl="node1" presStyleIdx="3" presStyleCnt="9"/>
      <dgm:spPr/>
    </dgm:pt>
    <dgm:pt modelId="{4BFDE098-4F97-4EFF-A15F-F955DE406A71}" type="pres">
      <dgm:prSet presAssocID="{3879729F-A559-4C42-A1F9-A55FC0FEE62D}" presName="Accent5" presStyleLbl="node1" presStyleIdx="4" presStyleCnt="9"/>
      <dgm:spPr/>
    </dgm:pt>
    <dgm:pt modelId="{15261745-BBFE-4587-BF53-49C9F07CAA65}" type="pres">
      <dgm:prSet presAssocID="{3879729F-A559-4C42-A1F9-A55FC0FEE62D}" presName="Accent6" presStyleLbl="node1" presStyleIdx="5" presStyleCnt="9"/>
      <dgm:spPr/>
    </dgm:pt>
    <dgm:pt modelId="{3EC0E200-0698-4A90-99DF-4E66E460C85E}" type="pres">
      <dgm:prSet presAssocID="{1109E2AD-71B8-4A57-A6BC-95F8065852FA}" presName="Child1" presStyleLbl="node1" presStyleIdx="6" presStyleCnt="9">
        <dgm:presLayoutVars>
          <dgm:chMax val="0"/>
          <dgm:chPref val="0"/>
        </dgm:presLayoutVars>
      </dgm:prSet>
      <dgm:spPr/>
    </dgm:pt>
    <dgm:pt modelId="{DCFEE677-2B4B-4749-8846-B0CBA021046C}" type="pres">
      <dgm:prSet presAssocID="{1109E2AD-71B8-4A57-A6BC-95F8065852FA}" presName="Accent7" presStyleCnt="0"/>
      <dgm:spPr/>
    </dgm:pt>
    <dgm:pt modelId="{6D00218B-83BE-434D-9D1A-B6D7B4685CB7}" type="pres">
      <dgm:prSet presAssocID="{1109E2AD-71B8-4A57-A6BC-95F8065852FA}" presName="AccentHold1" presStyleLbl="node1" presStyleIdx="7" presStyleCnt="9"/>
      <dgm:spPr/>
    </dgm:pt>
    <dgm:pt modelId="{30112A99-2D64-4903-84AF-EC738B436EDD}" type="pres">
      <dgm:prSet presAssocID="{1109E2AD-71B8-4A57-A6BC-95F8065852FA}" presName="Accent8" presStyleCnt="0"/>
      <dgm:spPr/>
    </dgm:pt>
    <dgm:pt modelId="{3C0F8A63-A3F0-4C1B-9D14-E4C9A94FD7FA}" type="pres">
      <dgm:prSet presAssocID="{1109E2AD-71B8-4A57-A6BC-95F8065852FA}" presName="AccentHold2" presStyleLbl="node1" presStyleIdx="8" presStyleCnt="9"/>
      <dgm:spPr/>
    </dgm:pt>
  </dgm:ptLst>
  <dgm:cxnLst>
    <dgm:cxn modelId="{E7606504-ED59-419B-830C-4F9E694B4325}" type="presOf" srcId="{1109E2AD-71B8-4A57-A6BC-95F8065852FA}" destId="{3EC0E200-0698-4A90-99DF-4E66E460C85E}" srcOrd="0" destOrd="0" presId="urn:microsoft.com/office/officeart/2009/3/layout/CircleRelationship"/>
    <dgm:cxn modelId="{00FB8B08-F43D-434E-AAAB-25B290956197}" srcId="{AD7068C5-A76D-43AC-9175-0991CCC90235}" destId="{5DFED021-21D7-4FD0-A891-BE072DC0C49F}" srcOrd="1" destOrd="0" parTransId="{655FD681-9391-4F74-B9E1-8083BB697579}" sibTransId="{20745764-EE34-434E-A3FB-23B195062B5E}"/>
    <dgm:cxn modelId="{8AF5576E-5A0E-4F71-B58F-21251530573A}" srcId="{AD7068C5-A76D-43AC-9175-0991CCC90235}" destId="{3879729F-A559-4C42-A1F9-A55FC0FEE62D}" srcOrd="0" destOrd="0" parTransId="{EEEDC7B7-19E5-474F-9EC4-0DB21986E0E5}" sibTransId="{A5F3BF7C-9DBD-444F-8CC5-870AA82B58B3}"/>
    <dgm:cxn modelId="{5FA46F50-225E-493B-8046-A4E171DF747D}" type="presOf" srcId="{3879729F-A559-4C42-A1F9-A55FC0FEE62D}" destId="{C3CD93A3-35B3-463B-BAB1-0DEDFACC95EE}" srcOrd="0" destOrd="0" presId="urn:microsoft.com/office/officeart/2009/3/layout/CircleRelationship"/>
    <dgm:cxn modelId="{B68BC598-D3EE-49C0-867A-9CDA3B90CEA9}" type="presOf" srcId="{AD7068C5-A76D-43AC-9175-0991CCC90235}" destId="{829229AF-1152-4D36-929C-F083099EB051}" srcOrd="0" destOrd="0" presId="urn:microsoft.com/office/officeart/2009/3/layout/CircleRelationship"/>
    <dgm:cxn modelId="{936A01BE-3661-465E-B166-34357B264999}" srcId="{3879729F-A559-4C42-A1F9-A55FC0FEE62D}" destId="{1109E2AD-71B8-4A57-A6BC-95F8065852FA}" srcOrd="0" destOrd="0" parTransId="{04B35885-1063-4C5B-941D-8112BEFCEC8B}" sibTransId="{99FD425B-0FC7-4746-B570-5554BB75556B}"/>
    <dgm:cxn modelId="{CD77B05D-3B47-44F6-87CE-81E47BF05443}" type="presParOf" srcId="{829229AF-1152-4D36-929C-F083099EB051}" destId="{C3CD93A3-35B3-463B-BAB1-0DEDFACC95EE}" srcOrd="0" destOrd="0" presId="urn:microsoft.com/office/officeart/2009/3/layout/CircleRelationship"/>
    <dgm:cxn modelId="{E313C65E-12CB-4F20-8A62-765FE3565AEC}" type="presParOf" srcId="{829229AF-1152-4D36-929C-F083099EB051}" destId="{06EE578A-271E-4FFF-97F4-BA30DB992BA7}" srcOrd="1" destOrd="0" presId="urn:microsoft.com/office/officeart/2009/3/layout/CircleRelationship"/>
    <dgm:cxn modelId="{6217CE86-BAFA-4CC2-9B59-99E34705E989}" type="presParOf" srcId="{829229AF-1152-4D36-929C-F083099EB051}" destId="{6D219F34-3101-4C06-ACEF-B87603C918EB}" srcOrd="2" destOrd="0" presId="urn:microsoft.com/office/officeart/2009/3/layout/CircleRelationship"/>
    <dgm:cxn modelId="{F9018272-2AA7-43BF-9B74-B3E7FF894698}" type="presParOf" srcId="{829229AF-1152-4D36-929C-F083099EB051}" destId="{1F564F01-34EF-4B47-808F-7CA0F025E05E}" srcOrd="3" destOrd="0" presId="urn:microsoft.com/office/officeart/2009/3/layout/CircleRelationship"/>
    <dgm:cxn modelId="{D8AF2D99-928A-4243-BDA9-196985757F9E}" type="presParOf" srcId="{829229AF-1152-4D36-929C-F083099EB051}" destId="{C30C1349-D76F-4E42-841B-8BEB1B31DA05}" srcOrd="4" destOrd="0" presId="urn:microsoft.com/office/officeart/2009/3/layout/CircleRelationship"/>
    <dgm:cxn modelId="{5EFAA61F-DCC2-405E-95D1-FCD190576EFC}" type="presParOf" srcId="{829229AF-1152-4D36-929C-F083099EB051}" destId="{4BFDE098-4F97-4EFF-A15F-F955DE406A71}" srcOrd="5" destOrd="0" presId="urn:microsoft.com/office/officeart/2009/3/layout/CircleRelationship"/>
    <dgm:cxn modelId="{D28E5FAF-C600-441F-BFED-662AA882E018}" type="presParOf" srcId="{829229AF-1152-4D36-929C-F083099EB051}" destId="{15261745-BBFE-4587-BF53-49C9F07CAA65}" srcOrd="6" destOrd="0" presId="urn:microsoft.com/office/officeart/2009/3/layout/CircleRelationship"/>
    <dgm:cxn modelId="{655F8666-0366-44CF-BF52-93CB41F14756}" type="presParOf" srcId="{829229AF-1152-4D36-929C-F083099EB051}" destId="{3EC0E200-0698-4A90-99DF-4E66E460C85E}" srcOrd="7" destOrd="0" presId="urn:microsoft.com/office/officeart/2009/3/layout/CircleRelationship"/>
    <dgm:cxn modelId="{6A82F39C-B892-437C-95AC-123830A22FC4}" type="presParOf" srcId="{829229AF-1152-4D36-929C-F083099EB051}" destId="{DCFEE677-2B4B-4749-8846-B0CBA021046C}" srcOrd="8" destOrd="0" presId="urn:microsoft.com/office/officeart/2009/3/layout/CircleRelationship"/>
    <dgm:cxn modelId="{C0CE4754-11D8-4A9C-9C63-6F8964AB1A0F}" type="presParOf" srcId="{DCFEE677-2B4B-4749-8846-B0CBA021046C}" destId="{6D00218B-83BE-434D-9D1A-B6D7B4685CB7}" srcOrd="0" destOrd="0" presId="urn:microsoft.com/office/officeart/2009/3/layout/CircleRelationship"/>
    <dgm:cxn modelId="{F7A9AFA9-F34C-4CFE-BA35-6B2F26A52DC6}" type="presParOf" srcId="{829229AF-1152-4D36-929C-F083099EB051}" destId="{30112A99-2D64-4903-84AF-EC738B436EDD}" srcOrd="9" destOrd="0" presId="urn:microsoft.com/office/officeart/2009/3/layout/CircleRelationship"/>
    <dgm:cxn modelId="{4C2C76F7-A4F6-4B65-BC3E-AB44C87D2A43}" type="presParOf" srcId="{30112A99-2D64-4903-84AF-EC738B436EDD}" destId="{3C0F8A63-A3F0-4C1B-9D14-E4C9A94FD7FA}"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AC2887-7BFC-3C44-BFFD-2C91C5CB4000}" type="doc">
      <dgm:prSet loTypeId="urn:microsoft.com/office/officeart/2005/8/layout/arrow1" loCatId="" qsTypeId="urn:microsoft.com/office/officeart/2005/8/quickstyle/simple1" qsCatId="simple" csTypeId="urn:microsoft.com/office/officeart/2005/8/colors/colorful1" csCatId="colorful" phldr="1"/>
      <dgm:spPr/>
      <dgm:t>
        <a:bodyPr/>
        <a:lstStyle/>
        <a:p>
          <a:endParaRPr lang="zh-CN" altLang="en-US"/>
        </a:p>
      </dgm:t>
    </dgm:pt>
    <dgm:pt modelId="{50D17D49-A858-0E46-8075-63003123DBFA}">
      <dgm:prSet phldrT="[文本]"/>
      <dgm:spPr/>
      <dgm:t>
        <a:bodyPr/>
        <a:lstStyle/>
        <a:p>
          <a:r>
            <a:rPr lang="zh-CN" altLang="en-US" dirty="0">
              <a:latin typeface="Microsoft YaHei" panose="020B0503020204020204" pitchFamily="34" charset="-122"/>
              <a:ea typeface="Microsoft YaHei" panose="020B0503020204020204" pitchFamily="34" charset="-122"/>
            </a:rPr>
            <a:t>拥有自主</a:t>
          </a:r>
        </a:p>
      </dgm:t>
    </dgm:pt>
    <dgm:pt modelId="{D4667627-8127-1F4B-91D6-4A2A9226E012}" type="parTrans" cxnId="{E63A3627-79D0-854F-9CE2-7F339E1D01B0}">
      <dgm:prSet/>
      <dgm:spPr/>
      <dgm:t>
        <a:bodyPr/>
        <a:lstStyle/>
        <a:p>
          <a:endParaRPr lang="zh-CN" altLang="en-US">
            <a:latin typeface="Microsoft YaHei" panose="020B0503020204020204" pitchFamily="34" charset="-122"/>
            <a:ea typeface="Microsoft YaHei" panose="020B0503020204020204" pitchFamily="34" charset="-122"/>
          </a:endParaRPr>
        </a:p>
      </dgm:t>
    </dgm:pt>
    <dgm:pt modelId="{290A44AF-0C62-9546-A211-F5BDAD37987F}" type="sibTrans" cxnId="{E63A3627-79D0-854F-9CE2-7F339E1D01B0}">
      <dgm:prSet/>
      <dgm:spPr/>
      <dgm:t>
        <a:bodyPr/>
        <a:lstStyle/>
        <a:p>
          <a:endParaRPr lang="zh-CN" altLang="en-US">
            <a:latin typeface="Microsoft YaHei" panose="020B0503020204020204" pitchFamily="34" charset="-122"/>
            <a:ea typeface="Microsoft YaHei" panose="020B0503020204020204" pitchFamily="34" charset="-122"/>
          </a:endParaRPr>
        </a:p>
      </dgm:t>
    </dgm:pt>
    <dgm:pt modelId="{B35F9C27-0074-3F4A-AA9D-15FFF5084B55}">
      <dgm:prSet phldrT="[文本]"/>
      <dgm:spPr/>
      <dgm:t>
        <a:bodyPr/>
        <a:lstStyle/>
        <a:p>
          <a:r>
            <a:rPr lang="zh-CN" altLang="en-US" dirty="0">
              <a:latin typeface="Microsoft YaHei" panose="020B0503020204020204" pitchFamily="34" charset="-122"/>
              <a:ea typeface="Microsoft YaHei" panose="020B0503020204020204" pitchFamily="34" charset="-122"/>
            </a:rPr>
            <a:t>不擅自律</a:t>
          </a:r>
        </a:p>
      </dgm:t>
    </dgm:pt>
    <dgm:pt modelId="{5B748C53-726E-0D4A-BD32-CDF5744C0C98}" type="parTrans" cxnId="{529D3FBA-658B-9F47-9F4B-7A56E3E9029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09B9CDF2-BEF7-1E4F-8AA9-3CB6ED87F6F9}" type="sibTrans" cxnId="{529D3FBA-658B-9F47-9F4B-7A56E3E9029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A96CD6C8-9885-2E41-B630-E7E7BFE68961}" type="pres">
      <dgm:prSet presAssocID="{6CAC2887-7BFC-3C44-BFFD-2C91C5CB4000}" presName="cycle" presStyleCnt="0">
        <dgm:presLayoutVars>
          <dgm:dir/>
          <dgm:resizeHandles val="exact"/>
        </dgm:presLayoutVars>
      </dgm:prSet>
      <dgm:spPr/>
    </dgm:pt>
    <dgm:pt modelId="{65DC94AC-46F2-5E42-AEC9-72B61BD5F82F}" type="pres">
      <dgm:prSet presAssocID="{50D17D49-A858-0E46-8075-63003123DBFA}" presName="arrow" presStyleLbl="node1" presStyleIdx="0" presStyleCnt="2">
        <dgm:presLayoutVars>
          <dgm:bulletEnabled val="1"/>
        </dgm:presLayoutVars>
      </dgm:prSet>
      <dgm:spPr/>
    </dgm:pt>
    <dgm:pt modelId="{D8D370D5-F155-B345-A062-5360B2CC9867}" type="pres">
      <dgm:prSet presAssocID="{B35F9C27-0074-3F4A-AA9D-15FFF5084B55}" presName="arrow" presStyleLbl="node1" presStyleIdx="1" presStyleCnt="2">
        <dgm:presLayoutVars>
          <dgm:bulletEnabled val="1"/>
        </dgm:presLayoutVars>
      </dgm:prSet>
      <dgm:spPr/>
    </dgm:pt>
  </dgm:ptLst>
  <dgm:cxnLst>
    <dgm:cxn modelId="{E63A3627-79D0-854F-9CE2-7F339E1D01B0}" srcId="{6CAC2887-7BFC-3C44-BFFD-2C91C5CB4000}" destId="{50D17D49-A858-0E46-8075-63003123DBFA}" srcOrd="0" destOrd="0" parTransId="{D4667627-8127-1F4B-91D6-4A2A9226E012}" sibTransId="{290A44AF-0C62-9546-A211-F5BDAD37987F}"/>
    <dgm:cxn modelId="{529D3FBA-658B-9F47-9F4B-7A56E3E90297}" srcId="{6CAC2887-7BFC-3C44-BFFD-2C91C5CB4000}" destId="{B35F9C27-0074-3F4A-AA9D-15FFF5084B55}" srcOrd="1" destOrd="0" parTransId="{5B748C53-726E-0D4A-BD32-CDF5744C0C98}" sibTransId="{09B9CDF2-BEF7-1E4F-8AA9-3CB6ED87F6F9}"/>
    <dgm:cxn modelId="{1F0715BC-C7D8-494F-B8A6-2DE058CEBA06}" type="presOf" srcId="{50D17D49-A858-0E46-8075-63003123DBFA}" destId="{65DC94AC-46F2-5E42-AEC9-72B61BD5F82F}" srcOrd="0" destOrd="0" presId="urn:microsoft.com/office/officeart/2005/8/layout/arrow1"/>
    <dgm:cxn modelId="{E055A9C3-F913-46F9-8C49-D4A858AAADA0}" type="presOf" srcId="{6CAC2887-7BFC-3C44-BFFD-2C91C5CB4000}" destId="{A96CD6C8-9885-2E41-B630-E7E7BFE68961}" srcOrd="0" destOrd="0" presId="urn:microsoft.com/office/officeart/2005/8/layout/arrow1"/>
    <dgm:cxn modelId="{539B12C8-B3AA-4DEA-99A0-6851CBFCAC1E}" type="presOf" srcId="{B35F9C27-0074-3F4A-AA9D-15FFF5084B55}" destId="{D8D370D5-F155-B345-A062-5360B2CC9867}" srcOrd="0" destOrd="0" presId="urn:microsoft.com/office/officeart/2005/8/layout/arrow1"/>
    <dgm:cxn modelId="{9192C1EA-7F0C-4079-9638-4BCF179E93BF}" type="presParOf" srcId="{A96CD6C8-9885-2E41-B630-E7E7BFE68961}" destId="{65DC94AC-46F2-5E42-AEC9-72B61BD5F82F}" srcOrd="0" destOrd="0" presId="urn:microsoft.com/office/officeart/2005/8/layout/arrow1"/>
    <dgm:cxn modelId="{BA7F3EA4-11A0-497C-A4AB-1494F204F5F9}" type="presParOf" srcId="{A96CD6C8-9885-2E41-B630-E7E7BFE68961}" destId="{D8D370D5-F155-B345-A062-5360B2CC9867}"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AC2887-7BFC-3C44-BFFD-2C91C5CB4000}" type="doc">
      <dgm:prSet loTypeId="urn:microsoft.com/office/officeart/2005/8/layout/arrow1" loCatId="" qsTypeId="urn:microsoft.com/office/officeart/2005/8/quickstyle/simple1" qsCatId="simple" csTypeId="urn:microsoft.com/office/officeart/2005/8/colors/colorful3" csCatId="colorful" phldr="1"/>
      <dgm:spPr/>
      <dgm:t>
        <a:bodyPr/>
        <a:lstStyle/>
        <a:p>
          <a:endParaRPr lang="zh-CN" altLang="en-US"/>
        </a:p>
      </dgm:t>
    </dgm:pt>
    <dgm:pt modelId="{50D17D49-A858-0E46-8075-63003123DBFA}">
      <dgm:prSet phldrT="[文本]"/>
      <dgm:spPr/>
      <dgm:t>
        <a:bodyPr/>
        <a:lstStyle/>
        <a:p>
          <a:r>
            <a:rPr lang="zh-CN" altLang="en-US" dirty="0">
              <a:latin typeface="Microsoft YaHei" panose="020B0503020204020204" pitchFamily="34" charset="-122"/>
              <a:ea typeface="Microsoft YaHei" panose="020B0503020204020204" pitchFamily="34" charset="-122"/>
            </a:rPr>
            <a:t>享受自由</a:t>
          </a:r>
        </a:p>
      </dgm:t>
    </dgm:pt>
    <dgm:pt modelId="{D4667627-8127-1F4B-91D6-4A2A9226E012}" type="parTrans" cxnId="{E63A3627-79D0-854F-9CE2-7F339E1D01B0}">
      <dgm:prSet/>
      <dgm:spPr/>
      <dgm:t>
        <a:bodyPr/>
        <a:lstStyle/>
        <a:p>
          <a:endParaRPr lang="zh-CN" altLang="en-US">
            <a:latin typeface="Microsoft YaHei" panose="020B0503020204020204" pitchFamily="34" charset="-122"/>
            <a:ea typeface="Microsoft YaHei" panose="020B0503020204020204" pitchFamily="34" charset="-122"/>
          </a:endParaRPr>
        </a:p>
      </dgm:t>
    </dgm:pt>
    <dgm:pt modelId="{290A44AF-0C62-9546-A211-F5BDAD37987F}" type="sibTrans" cxnId="{E63A3627-79D0-854F-9CE2-7F339E1D01B0}">
      <dgm:prSet/>
      <dgm:spPr/>
      <dgm:t>
        <a:bodyPr/>
        <a:lstStyle/>
        <a:p>
          <a:endParaRPr lang="zh-CN" altLang="en-US">
            <a:latin typeface="Microsoft YaHei" panose="020B0503020204020204" pitchFamily="34" charset="-122"/>
            <a:ea typeface="Microsoft YaHei" panose="020B0503020204020204" pitchFamily="34" charset="-122"/>
          </a:endParaRPr>
        </a:p>
      </dgm:t>
    </dgm:pt>
    <dgm:pt modelId="{B35F9C27-0074-3F4A-AA9D-15FFF5084B55}">
      <dgm:prSet phldrT="[文本]"/>
      <dgm:spPr/>
      <dgm:t>
        <a:bodyPr/>
        <a:lstStyle/>
        <a:p>
          <a:r>
            <a:rPr lang="zh-CN" altLang="en-US" dirty="0">
              <a:latin typeface="Microsoft YaHei" panose="020B0503020204020204" pitchFamily="34" charset="-122"/>
              <a:ea typeface="Microsoft YaHei" panose="020B0503020204020204" pitchFamily="34" charset="-122"/>
            </a:rPr>
            <a:t>渴望归属</a:t>
          </a:r>
        </a:p>
      </dgm:t>
    </dgm:pt>
    <dgm:pt modelId="{5B748C53-726E-0D4A-BD32-CDF5744C0C98}" type="parTrans" cxnId="{529D3FBA-658B-9F47-9F4B-7A56E3E9029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09B9CDF2-BEF7-1E4F-8AA9-3CB6ED87F6F9}" type="sibTrans" cxnId="{529D3FBA-658B-9F47-9F4B-7A56E3E9029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A96CD6C8-9885-2E41-B630-E7E7BFE68961}" type="pres">
      <dgm:prSet presAssocID="{6CAC2887-7BFC-3C44-BFFD-2C91C5CB4000}" presName="cycle" presStyleCnt="0">
        <dgm:presLayoutVars>
          <dgm:dir/>
          <dgm:resizeHandles val="exact"/>
        </dgm:presLayoutVars>
      </dgm:prSet>
      <dgm:spPr/>
    </dgm:pt>
    <dgm:pt modelId="{65DC94AC-46F2-5E42-AEC9-72B61BD5F82F}" type="pres">
      <dgm:prSet presAssocID="{50D17D49-A858-0E46-8075-63003123DBFA}" presName="arrow" presStyleLbl="node1" presStyleIdx="0" presStyleCnt="2">
        <dgm:presLayoutVars>
          <dgm:bulletEnabled val="1"/>
        </dgm:presLayoutVars>
      </dgm:prSet>
      <dgm:spPr/>
    </dgm:pt>
    <dgm:pt modelId="{D8D370D5-F155-B345-A062-5360B2CC9867}" type="pres">
      <dgm:prSet presAssocID="{B35F9C27-0074-3F4A-AA9D-15FFF5084B55}" presName="arrow" presStyleLbl="node1" presStyleIdx="1" presStyleCnt="2">
        <dgm:presLayoutVars>
          <dgm:bulletEnabled val="1"/>
        </dgm:presLayoutVars>
      </dgm:prSet>
      <dgm:spPr/>
    </dgm:pt>
  </dgm:ptLst>
  <dgm:cxnLst>
    <dgm:cxn modelId="{E63A3627-79D0-854F-9CE2-7F339E1D01B0}" srcId="{6CAC2887-7BFC-3C44-BFFD-2C91C5CB4000}" destId="{50D17D49-A858-0E46-8075-63003123DBFA}" srcOrd="0" destOrd="0" parTransId="{D4667627-8127-1F4B-91D6-4A2A9226E012}" sibTransId="{290A44AF-0C62-9546-A211-F5BDAD37987F}"/>
    <dgm:cxn modelId="{7536C558-C4A8-43A9-8D71-79925913502C}" type="presOf" srcId="{50D17D49-A858-0E46-8075-63003123DBFA}" destId="{65DC94AC-46F2-5E42-AEC9-72B61BD5F82F}" srcOrd="0" destOrd="0" presId="urn:microsoft.com/office/officeart/2005/8/layout/arrow1"/>
    <dgm:cxn modelId="{E23BACB4-C0ED-4D70-9DCC-8051CB15A947}" type="presOf" srcId="{6CAC2887-7BFC-3C44-BFFD-2C91C5CB4000}" destId="{A96CD6C8-9885-2E41-B630-E7E7BFE68961}" srcOrd="0" destOrd="0" presId="urn:microsoft.com/office/officeart/2005/8/layout/arrow1"/>
    <dgm:cxn modelId="{529D3FBA-658B-9F47-9F4B-7A56E3E90297}" srcId="{6CAC2887-7BFC-3C44-BFFD-2C91C5CB4000}" destId="{B35F9C27-0074-3F4A-AA9D-15FFF5084B55}" srcOrd="1" destOrd="0" parTransId="{5B748C53-726E-0D4A-BD32-CDF5744C0C98}" sibTransId="{09B9CDF2-BEF7-1E4F-8AA9-3CB6ED87F6F9}"/>
    <dgm:cxn modelId="{659226DA-A5AF-40B7-BEB4-09EDA1FB804A}" type="presOf" srcId="{B35F9C27-0074-3F4A-AA9D-15FFF5084B55}" destId="{D8D370D5-F155-B345-A062-5360B2CC9867}" srcOrd="0" destOrd="0" presId="urn:microsoft.com/office/officeart/2005/8/layout/arrow1"/>
    <dgm:cxn modelId="{490D4F49-9516-436C-943F-C33A8DD4BD31}" type="presParOf" srcId="{A96CD6C8-9885-2E41-B630-E7E7BFE68961}" destId="{65DC94AC-46F2-5E42-AEC9-72B61BD5F82F}" srcOrd="0" destOrd="0" presId="urn:microsoft.com/office/officeart/2005/8/layout/arrow1"/>
    <dgm:cxn modelId="{95769F12-5B93-442A-995C-C9DB3CD1BC9F}" type="presParOf" srcId="{A96CD6C8-9885-2E41-B630-E7E7BFE68961}" destId="{D8D370D5-F155-B345-A062-5360B2CC9867}" srcOrd="1" destOrd="0" presId="urn:microsoft.com/office/officeart/2005/8/layout/arrow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AC2887-7BFC-3C44-BFFD-2C91C5CB4000}" type="doc">
      <dgm:prSet loTypeId="urn:microsoft.com/office/officeart/2005/8/layout/arrow1" loCatId="" qsTypeId="urn:microsoft.com/office/officeart/2005/8/quickstyle/simple1" qsCatId="simple" csTypeId="urn:microsoft.com/office/officeart/2005/8/colors/colorful4" csCatId="colorful" phldr="1"/>
      <dgm:spPr/>
      <dgm:t>
        <a:bodyPr/>
        <a:lstStyle/>
        <a:p>
          <a:endParaRPr lang="zh-CN" altLang="en-US"/>
        </a:p>
      </dgm:t>
    </dgm:pt>
    <dgm:pt modelId="{50D17D49-A858-0E46-8075-63003123DBFA}">
      <dgm:prSet phldrT="[文本]"/>
      <dgm:spPr/>
      <dgm:t>
        <a:bodyPr/>
        <a:lstStyle/>
        <a:p>
          <a:r>
            <a:rPr lang="zh-CN" altLang="en-US" dirty="0">
              <a:latin typeface="Microsoft YaHei" panose="020B0503020204020204" pitchFamily="34" charset="-122"/>
              <a:ea typeface="Microsoft YaHei" panose="020B0503020204020204" pitchFamily="34" charset="-122"/>
            </a:rPr>
            <a:t>享有独立</a:t>
          </a:r>
        </a:p>
      </dgm:t>
    </dgm:pt>
    <dgm:pt modelId="{D4667627-8127-1F4B-91D6-4A2A9226E012}" type="parTrans" cxnId="{E63A3627-79D0-854F-9CE2-7F339E1D01B0}">
      <dgm:prSet/>
      <dgm:spPr/>
      <dgm:t>
        <a:bodyPr/>
        <a:lstStyle/>
        <a:p>
          <a:endParaRPr lang="zh-CN" altLang="en-US">
            <a:latin typeface="Microsoft YaHei" panose="020B0503020204020204" pitchFamily="34" charset="-122"/>
            <a:ea typeface="Microsoft YaHei" panose="020B0503020204020204" pitchFamily="34" charset="-122"/>
          </a:endParaRPr>
        </a:p>
      </dgm:t>
    </dgm:pt>
    <dgm:pt modelId="{290A44AF-0C62-9546-A211-F5BDAD37987F}" type="sibTrans" cxnId="{E63A3627-79D0-854F-9CE2-7F339E1D01B0}">
      <dgm:prSet/>
      <dgm:spPr/>
      <dgm:t>
        <a:bodyPr/>
        <a:lstStyle/>
        <a:p>
          <a:endParaRPr lang="zh-CN" altLang="en-US">
            <a:latin typeface="Microsoft YaHei" panose="020B0503020204020204" pitchFamily="34" charset="-122"/>
            <a:ea typeface="Microsoft YaHei" panose="020B0503020204020204" pitchFamily="34" charset="-122"/>
          </a:endParaRPr>
        </a:p>
      </dgm:t>
    </dgm:pt>
    <dgm:pt modelId="{B35F9C27-0074-3F4A-AA9D-15FFF5084B55}">
      <dgm:prSet phldrT="[文本]"/>
      <dgm:spPr/>
      <dgm:t>
        <a:bodyPr/>
        <a:lstStyle/>
        <a:p>
          <a:r>
            <a:rPr lang="zh-CN" altLang="en-US" dirty="0">
              <a:latin typeface="Microsoft YaHei" panose="020B0503020204020204" pitchFamily="34" charset="-122"/>
              <a:ea typeface="Microsoft YaHei" panose="020B0503020204020204" pitchFamily="34" charset="-122"/>
            </a:rPr>
            <a:t>感受孤独</a:t>
          </a:r>
        </a:p>
      </dgm:t>
    </dgm:pt>
    <dgm:pt modelId="{5B748C53-726E-0D4A-BD32-CDF5744C0C98}" type="parTrans" cxnId="{529D3FBA-658B-9F47-9F4B-7A56E3E9029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09B9CDF2-BEF7-1E4F-8AA9-3CB6ED87F6F9}" type="sibTrans" cxnId="{529D3FBA-658B-9F47-9F4B-7A56E3E9029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A96CD6C8-9885-2E41-B630-E7E7BFE68961}" type="pres">
      <dgm:prSet presAssocID="{6CAC2887-7BFC-3C44-BFFD-2C91C5CB4000}" presName="cycle" presStyleCnt="0">
        <dgm:presLayoutVars>
          <dgm:dir/>
          <dgm:resizeHandles val="exact"/>
        </dgm:presLayoutVars>
      </dgm:prSet>
      <dgm:spPr/>
    </dgm:pt>
    <dgm:pt modelId="{65DC94AC-46F2-5E42-AEC9-72B61BD5F82F}" type="pres">
      <dgm:prSet presAssocID="{50D17D49-A858-0E46-8075-63003123DBFA}" presName="arrow" presStyleLbl="node1" presStyleIdx="0" presStyleCnt="2">
        <dgm:presLayoutVars>
          <dgm:bulletEnabled val="1"/>
        </dgm:presLayoutVars>
      </dgm:prSet>
      <dgm:spPr/>
    </dgm:pt>
    <dgm:pt modelId="{D8D370D5-F155-B345-A062-5360B2CC9867}" type="pres">
      <dgm:prSet presAssocID="{B35F9C27-0074-3F4A-AA9D-15FFF5084B55}" presName="arrow" presStyleLbl="node1" presStyleIdx="1" presStyleCnt="2" custRadScaleRad="100059" custRadScaleInc="-766">
        <dgm:presLayoutVars>
          <dgm:bulletEnabled val="1"/>
        </dgm:presLayoutVars>
      </dgm:prSet>
      <dgm:spPr/>
    </dgm:pt>
  </dgm:ptLst>
  <dgm:cxnLst>
    <dgm:cxn modelId="{8B4CDD04-02DA-4929-9A26-AADCD00608A6}" type="presOf" srcId="{6CAC2887-7BFC-3C44-BFFD-2C91C5CB4000}" destId="{A96CD6C8-9885-2E41-B630-E7E7BFE68961}" srcOrd="0" destOrd="0" presId="urn:microsoft.com/office/officeart/2005/8/layout/arrow1"/>
    <dgm:cxn modelId="{E63A3627-79D0-854F-9CE2-7F339E1D01B0}" srcId="{6CAC2887-7BFC-3C44-BFFD-2C91C5CB4000}" destId="{50D17D49-A858-0E46-8075-63003123DBFA}" srcOrd="0" destOrd="0" parTransId="{D4667627-8127-1F4B-91D6-4A2A9226E012}" sibTransId="{290A44AF-0C62-9546-A211-F5BDAD37987F}"/>
    <dgm:cxn modelId="{18C1786E-2CE7-458E-93FB-EBD6254BAAD2}" type="presOf" srcId="{50D17D49-A858-0E46-8075-63003123DBFA}" destId="{65DC94AC-46F2-5E42-AEC9-72B61BD5F82F}" srcOrd="0" destOrd="0" presId="urn:microsoft.com/office/officeart/2005/8/layout/arrow1"/>
    <dgm:cxn modelId="{529D3FBA-658B-9F47-9F4B-7A56E3E90297}" srcId="{6CAC2887-7BFC-3C44-BFFD-2C91C5CB4000}" destId="{B35F9C27-0074-3F4A-AA9D-15FFF5084B55}" srcOrd="1" destOrd="0" parTransId="{5B748C53-726E-0D4A-BD32-CDF5744C0C98}" sibTransId="{09B9CDF2-BEF7-1E4F-8AA9-3CB6ED87F6F9}"/>
    <dgm:cxn modelId="{8033E6D4-62AF-4773-BA89-935F88EFEE6E}" type="presOf" srcId="{B35F9C27-0074-3F4A-AA9D-15FFF5084B55}" destId="{D8D370D5-F155-B345-A062-5360B2CC9867}" srcOrd="0" destOrd="0" presId="urn:microsoft.com/office/officeart/2005/8/layout/arrow1"/>
    <dgm:cxn modelId="{DFB448CF-7E14-4282-AB01-91BB80B64A6A}" type="presParOf" srcId="{A96CD6C8-9885-2E41-B630-E7E7BFE68961}" destId="{65DC94AC-46F2-5E42-AEC9-72B61BD5F82F}" srcOrd="0" destOrd="0" presId="urn:microsoft.com/office/officeart/2005/8/layout/arrow1"/>
    <dgm:cxn modelId="{86303D72-C996-4BDE-AA8A-D8F468BE4098}" type="presParOf" srcId="{A96CD6C8-9885-2E41-B630-E7E7BFE68961}" destId="{D8D370D5-F155-B345-A062-5360B2CC9867}" srcOrd="1" destOrd="0" presId="urn:microsoft.com/office/officeart/2005/8/layout/arrow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9E86F-9AEB-4B69-BF08-B686284006C6}">
      <dsp:nvSpPr>
        <dsp:cNvPr id="0" name=""/>
        <dsp:cNvSpPr/>
      </dsp:nvSpPr>
      <dsp:spPr>
        <a:xfrm>
          <a:off x="1159490" y="377977"/>
          <a:ext cx="4243796" cy="4243796"/>
        </a:xfrm>
        <a:prstGeom prst="blockArc">
          <a:avLst>
            <a:gd name="adj1" fmla="val 14040000"/>
            <a:gd name="adj2" fmla="val 16200000"/>
            <a:gd name="adj3" fmla="val 27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E6EF563-6E4D-40A8-AAB0-AC04736687A4}">
      <dsp:nvSpPr>
        <dsp:cNvPr id="0" name=""/>
        <dsp:cNvSpPr/>
      </dsp:nvSpPr>
      <dsp:spPr>
        <a:xfrm>
          <a:off x="1159490" y="377977"/>
          <a:ext cx="4243796" cy="4243796"/>
        </a:xfrm>
        <a:prstGeom prst="blockArc">
          <a:avLst>
            <a:gd name="adj1" fmla="val 11880000"/>
            <a:gd name="adj2" fmla="val 14040000"/>
            <a:gd name="adj3" fmla="val 27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C105875-3F51-4ED1-9AC1-1BFCAAFC1F70}">
      <dsp:nvSpPr>
        <dsp:cNvPr id="0" name=""/>
        <dsp:cNvSpPr/>
      </dsp:nvSpPr>
      <dsp:spPr>
        <a:xfrm>
          <a:off x="1159490" y="377977"/>
          <a:ext cx="4243796" cy="4243796"/>
        </a:xfrm>
        <a:prstGeom prst="blockArc">
          <a:avLst>
            <a:gd name="adj1" fmla="val 9720000"/>
            <a:gd name="adj2" fmla="val 11880000"/>
            <a:gd name="adj3" fmla="val 27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0349A2D-9B0F-4C39-BA38-8C0B7E546FBE}">
      <dsp:nvSpPr>
        <dsp:cNvPr id="0" name=""/>
        <dsp:cNvSpPr/>
      </dsp:nvSpPr>
      <dsp:spPr>
        <a:xfrm>
          <a:off x="1159490" y="377977"/>
          <a:ext cx="4243796" cy="4243796"/>
        </a:xfrm>
        <a:prstGeom prst="blockArc">
          <a:avLst>
            <a:gd name="adj1" fmla="val 7560000"/>
            <a:gd name="adj2" fmla="val 9720000"/>
            <a:gd name="adj3" fmla="val 27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7CFB58B-8829-474B-865D-83F62DDA8BDE}">
      <dsp:nvSpPr>
        <dsp:cNvPr id="0" name=""/>
        <dsp:cNvSpPr/>
      </dsp:nvSpPr>
      <dsp:spPr>
        <a:xfrm>
          <a:off x="1159490" y="377977"/>
          <a:ext cx="4243796" cy="4243796"/>
        </a:xfrm>
        <a:prstGeom prst="blockArc">
          <a:avLst>
            <a:gd name="adj1" fmla="val 5400000"/>
            <a:gd name="adj2" fmla="val 7560000"/>
            <a:gd name="adj3" fmla="val 27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FD8915E-80AF-4FDE-833E-707495075B57}">
      <dsp:nvSpPr>
        <dsp:cNvPr id="0" name=""/>
        <dsp:cNvSpPr/>
      </dsp:nvSpPr>
      <dsp:spPr>
        <a:xfrm>
          <a:off x="1159490" y="377977"/>
          <a:ext cx="4243796" cy="4243796"/>
        </a:xfrm>
        <a:prstGeom prst="blockArc">
          <a:avLst>
            <a:gd name="adj1" fmla="val 3240000"/>
            <a:gd name="adj2" fmla="val 5400000"/>
            <a:gd name="adj3" fmla="val 27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011F2EA-4F07-4DA2-8291-784477C7BCF4}">
      <dsp:nvSpPr>
        <dsp:cNvPr id="0" name=""/>
        <dsp:cNvSpPr/>
      </dsp:nvSpPr>
      <dsp:spPr>
        <a:xfrm>
          <a:off x="1159490" y="377977"/>
          <a:ext cx="4243796" cy="4243796"/>
        </a:xfrm>
        <a:prstGeom prst="blockArc">
          <a:avLst>
            <a:gd name="adj1" fmla="val 1080000"/>
            <a:gd name="adj2" fmla="val 3240000"/>
            <a:gd name="adj3" fmla="val 27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30990E7-F2A2-4F1C-9E81-007066AFDC53}">
      <dsp:nvSpPr>
        <dsp:cNvPr id="0" name=""/>
        <dsp:cNvSpPr/>
      </dsp:nvSpPr>
      <dsp:spPr>
        <a:xfrm>
          <a:off x="1159490" y="377977"/>
          <a:ext cx="4243796" cy="4243796"/>
        </a:xfrm>
        <a:prstGeom prst="blockArc">
          <a:avLst>
            <a:gd name="adj1" fmla="val 20520000"/>
            <a:gd name="adj2" fmla="val 1080000"/>
            <a:gd name="adj3" fmla="val 27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5B55143-62A7-4AB5-9CEA-42DF59F6F17F}">
      <dsp:nvSpPr>
        <dsp:cNvPr id="0" name=""/>
        <dsp:cNvSpPr/>
      </dsp:nvSpPr>
      <dsp:spPr>
        <a:xfrm>
          <a:off x="1159490" y="377977"/>
          <a:ext cx="4243796" cy="4243796"/>
        </a:xfrm>
        <a:prstGeom prst="blockArc">
          <a:avLst>
            <a:gd name="adj1" fmla="val 18360000"/>
            <a:gd name="adj2" fmla="val 20520000"/>
            <a:gd name="adj3" fmla="val 27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3AB3150-E674-42BD-983C-72B68EE25466}">
      <dsp:nvSpPr>
        <dsp:cNvPr id="0" name=""/>
        <dsp:cNvSpPr/>
      </dsp:nvSpPr>
      <dsp:spPr>
        <a:xfrm>
          <a:off x="1159490" y="377977"/>
          <a:ext cx="4243796" cy="4243796"/>
        </a:xfrm>
        <a:prstGeom prst="blockArc">
          <a:avLst>
            <a:gd name="adj1" fmla="val 16200000"/>
            <a:gd name="adj2" fmla="val 18360000"/>
            <a:gd name="adj3" fmla="val 27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F6A148F-4DB7-43F2-8806-F4B8596F7EC9}">
      <dsp:nvSpPr>
        <dsp:cNvPr id="0" name=""/>
        <dsp:cNvSpPr/>
      </dsp:nvSpPr>
      <dsp:spPr>
        <a:xfrm>
          <a:off x="2369593" y="1592744"/>
          <a:ext cx="1823589" cy="18142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zh-CN" altLang="en-US" sz="4000" kern="1200" dirty="0">
              <a:latin typeface="微软雅黑" panose="020B0503020204020204" pitchFamily="34" charset="-122"/>
              <a:ea typeface="微软雅黑" panose="020B0503020204020204" pitchFamily="34" charset="-122"/>
            </a:rPr>
            <a:t>学习</a:t>
          </a:r>
        </a:p>
      </dsp:txBody>
      <dsp:txXfrm>
        <a:off x="2636651" y="1858437"/>
        <a:ext cx="1289473" cy="1282876"/>
      </dsp:txXfrm>
    </dsp:sp>
    <dsp:sp modelId="{07A0C13D-A523-4C26-AF42-D22E43CADA6C}">
      <dsp:nvSpPr>
        <dsp:cNvPr id="0" name=""/>
        <dsp:cNvSpPr/>
      </dsp:nvSpPr>
      <dsp:spPr>
        <a:xfrm>
          <a:off x="2731053" y="-169470"/>
          <a:ext cx="1100670" cy="11533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项目设置</a:t>
          </a:r>
        </a:p>
      </dsp:txBody>
      <dsp:txXfrm>
        <a:off x="2892242" y="-564"/>
        <a:ext cx="778292" cy="815550"/>
      </dsp:txXfrm>
    </dsp:sp>
    <dsp:sp modelId="{C6F050FA-C6A0-435C-9116-B350C89A5B71}">
      <dsp:nvSpPr>
        <dsp:cNvPr id="0" name=""/>
        <dsp:cNvSpPr/>
      </dsp:nvSpPr>
      <dsp:spPr>
        <a:xfrm>
          <a:off x="3961091" y="230192"/>
          <a:ext cx="1100670" cy="11533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课程开设</a:t>
          </a:r>
        </a:p>
      </dsp:txBody>
      <dsp:txXfrm>
        <a:off x="4122280" y="399098"/>
        <a:ext cx="778292" cy="815550"/>
      </dsp:txXfrm>
    </dsp:sp>
    <dsp:sp modelId="{7670CBFA-2504-46EF-9DEB-ACA05F0291F3}">
      <dsp:nvSpPr>
        <dsp:cNvPr id="0" name=""/>
        <dsp:cNvSpPr/>
      </dsp:nvSpPr>
      <dsp:spPr>
        <a:xfrm>
          <a:off x="4721296" y="1276525"/>
          <a:ext cx="1100670" cy="11533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学习目标设定</a:t>
          </a:r>
        </a:p>
      </dsp:txBody>
      <dsp:txXfrm>
        <a:off x="4882485" y="1445431"/>
        <a:ext cx="778292" cy="815550"/>
      </dsp:txXfrm>
    </dsp:sp>
    <dsp:sp modelId="{086EA3CA-63A0-4655-818A-C3D468711C95}">
      <dsp:nvSpPr>
        <dsp:cNvPr id="0" name=""/>
        <dsp:cNvSpPr/>
      </dsp:nvSpPr>
      <dsp:spPr>
        <a:xfrm>
          <a:off x="4721296" y="2569864"/>
          <a:ext cx="1100670" cy="11533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内容组织</a:t>
          </a:r>
        </a:p>
      </dsp:txBody>
      <dsp:txXfrm>
        <a:off x="4882485" y="2738770"/>
        <a:ext cx="778292" cy="815550"/>
      </dsp:txXfrm>
    </dsp:sp>
    <dsp:sp modelId="{1824B166-9F53-42B7-A06E-53D4C4AE4C5F}">
      <dsp:nvSpPr>
        <dsp:cNvPr id="0" name=""/>
        <dsp:cNvSpPr/>
      </dsp:nvSpPr>
      <dsp:spPr>
        <a:xfrm>
          <a:off x="3961091" y="3616196"/>
          <a:ext cx="1100670" cy="11533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媒体选择</a:t>
          </a:r>
        </a:p>
      </dsp:txBody>
      <dsp:txXfrm>
        <a:off x="4122280" y="3785102"/>
        <a:ext cx="778292" cy="815550"/>
      </dsp:txXfrm>
    </dsp:sp>
    <dsp:sp modelId="{AE5F3C5C-CAB3-4A9F-BF18-8B1C3C1CF5DB}">
      <dsp:nvSpPr>
        <dsp:cNvPr id="0" name=""/>
        <dsp:cNvSpPr/>
      </dsp:nvSpPr>
      <dsp:spPr>
        <a:xfrm>
          <a:off x="2731053" y="4015860"/>
          <a:ext cx="1100670" cy="11533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学习材料设计</a:t>
          </a:r>
        </a:p>
      </dsp:txBody>
      <dsp:txXfrm>
        <a:off x="2892242" y="4184766"/>
        <a:ext cx="778292" cy="815550"/>
      </dsp:txXfrm>
    </dsp:sp>
    <dsp:sp modelId="{C9D417CD-240D-4F31-AA95-379C0A67A4D3}">
      <dsp:nvSpPr>
        <dsp:cNvPr id="0" name=""/>
        <dsp:cNvSpPr/>
      </dsp:nvSpPr>
      <dsp:spPr>
        <a:xfrm>
          <a:off x="1501015" y="3616196"/>
          <a:ext cx="1100670" cy="11533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学习活动设计</a:t>
          </a:r>
        </a:p>
      </dsp:txBody>
      <dsp:txXfrm>
        <a:off x="1662204" y="3785102"/>
        <a:ext cx="778292" cy="815550"/>
      </dsp:txXfrm>
    </dsp:sp>
    <dsp:sp modelId="{73F577AA-93BC-47CE-BDE6-7B7EBFE73E5F}">
      <dsp:nvSpPr>
        <dsp:cNvPr id="0" name=""/>
        <dsp:cNvSpPr/>
      </dsp:nvSpPr>
      <dsp:spPr>
        <a:xfrm>
          <a:off x="740809" y="2569864"/>
          <a:ext cx="1100670" cy="11533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学习评价设计</a:t>
          </a:r>
        </a:p>
      </dsp:txBody>
      <dsp:txXfrm>
        <a:off x="901998" y="2738770"/>
        <a:ext cx="778292" cy="815550"/>
      </dsp:txXfrm>
    </dsp:sp>
    <dsp:sp modelId="{7CA6E820-6FDE-452C-843C-E7CD4C8641DF}">
      <dsp:nvSpPr>
        <dsp:cNvPr id="0" name=""/>
        <dsp:cNvSpPr/>
      </dsp:nvSpPr>
      <dsp:spPr>
        <a:xfrm>
          <a:off x="740809" y="1276525"/>
          <a:ext cx="1100670" cy="11533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学习过程安排</a:t>
          </a:r>
        </a:p>
      </dsp:txBody>
      <dsp:txXfrm>
        <a:off x="901998" y="1445431"/>
        <a:ext cx="778292" cy="815550"/>
      </dsp:txXfrm>
    </dsp:sp>
    <dsp:sp modelId="{B5D853A0-709A-4B39-9A7A-479D767FFD2E}">
      <dsp:nvSpPr>
        <dsp:cNvPr id="0" name=""/>
        <dsp:cNvSpPr/>
      </dsp:nvSpPr>
      <dsp:spPr>
        <a:xfrm>
          <a:off x="1501015" y="230192"/>
          <a:ext cx="1100670" cy="11533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学习服务提供</a:t>
          </a:r>
        </a:p>
      </dsp:txBody>
      <dsp:txXfrm>
        <a:off x="1662204" y="399098"/>
        <a:ext cx="778292" cy="815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D93A3-35B3-463B-BAB1-0DEDFACC95EE}">
      <dsp:nvSpPr>
        <dsp:cNvPr id="0" name=""/>
        <dsp:cNvSpPr/>
      </dsp:nvSpPr>
      <dsp:spPr>
        <a:xfrm>
          <a:off x="3707897" y="169702"/>
          <a:ext cx="3724651" cy="372474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zh-CN" altLang="en-US" sz="5400" b="1" kern="1200">
              <a:latin typeface="微软雅黑" panose="020B0503020204020204" pitchFamily="34" charset="-122"/>
              <a:ea typeface="微软雅黑" panose="020B0503020204020204" pitchFamily="34" charset="-122"/>
            </a:rPr>
            <a:t>非正式学习</a:t>
          </a:r>
          <a:endParaRPr lang="zh-CN" altLang="en-US" sz="5400" b="1" kern="1200" dirty="0">
            <a:latin typeface="微软雅黑" panose="020B0503020204020204" pitchFamily="34" charset="-122"/>
            <a:ea typeface="微软雅黑" panose="020B0503020204020204" pitchFamily="34" charset="-122"/>
          </a:endParaRPr>
        </a:p>
      </dsp:txBody>
      <dsp:txXfrm>
        <a:off x="4253360" y="715178"/>
        <a:ext cx="2633725" cy="2633793"/>
      </dsp:txXfrm>
    </dsp:sp>
    <dsp:sp modelId="{06EE578A-271E-4FFF-97F4-BA30DB992BA7}">
      <dsp:nvSpPr>
        <dsp:cNvPr id="0" name=""/>
        <dsp:cNvSpPr/>
      </dsp:nvSpPr>
      <dsp:spPr>
        <a:xfrm>
          <a:off x="5832702" y="0"/>
          <a:ext cx="414212" cy="4142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D219F34-3101-4C06-ACEF-B87603C918EB}">
      <dsp:nvSpPr>
        <dsp:cNvPr id="0" name=""/>
        <dsp:cNvSpPr/>
      </dsp:nvSpPr>
      <dsp:spPr>
        <a:xfrm>
          <a:off x="4852273" y="3617702"/>
          <a:ext cx="300208" cy="300242"/>
        </a:xfrm>
        <a:prstGeom prst="ellipse">
          <a:avLst/>
        </a:prstGeom>
        <a:gradFill rotWithShape="0">
          <a:gsLst>
            <a:gs pos="0">
              <a:schemeClr val="accent2">
                <a:hueOff val="-181920"/>
                <a:satOff val="-10491"/>
                <a:lumOff val="1078"/>
                <a:alphaOff val="0"/>
                <a:satMod val="103000"/>
                <a:lumMod val="102000"/>
                <a:tint val="94000"/>
              </a:schemeClr>
            </a:gs>
            <a:gs pos="50000">
              <a:schemeClr val="accent2">
                <a:hueOff val="-181920"/>
                <a:satOff val="-10491"/>
                <a:lumOff val="1078"/>
                <a:alphaOff val="0"/>
                <a:satMod val="110000"/>
                <a:lumMod val="100000"/>
                <a:shade val="100000"/>
              </a:schemeClr>
            </a:gs>
            <a:gs pos="100000">
              <a:schemeClr val="accent2">
                <a:hueOff val="-181920"/>
                <a:satOff val="-10491"/>
                <a:lumOff val="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F564F01-34EF-4B47-808F-7CA0F025E05E}">
      <dsp:nvSpPr>
        <dsp:cNvPr id="0" name=""/>
        <dsp:cNvSpPr/>
      </dsp:nvSpPr>
      <dsp:spPr>
        <a:xfrm>
          <a:off x="7671955" y="1681357"/>
          <a:ext cx="300208" cy="300242"/>
        </a:xfrm>
        <a:prstGeom prst="ellipse">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30C1349-D76F-4E42-841B-8BEB1B31DA05}">
      <dsp:nvSpPr>
        <dsp:cNvPr id="0" name=""/>
        <dsp:cNvSpPr/>
      </dsp:nvSpPr>
      <dsp:spPr>
        <a:xfrm>
          <a:off x="6236599" y="3937090"/>
          <a:ext cx="414212" cy="414247"/>
        </a:xfrm>
        <a:prstGeom prst="ellipse">
          <a:avLst/>
        </a:prstGeom>
        <a:gradFill rotWithShape="0">
          <a:gsLst>
            <a:gs pos="0">
              <a:schemeClr val="accent2">
                <a:hueOff val="-545761"/>
                <a:satOff val="-31473"/>
                <a:lumOff val="3235"/>
                <a:alphaOff val="0"/>
                <a:satMod val="103000"/>
                <a:lumMod val="102000"/>
                <a:tint val="94000"/>
              </a:schemeClr>
            </a:gs>
            <a:gs pos="50000">
              <a:schemeClr val="accent2">
                <a:hueOff val="-545761"/>
                <a:satOff val="-31473"/>
                <a:lumOff val="3235"/>
                <a:alphaOff val="0"/>
                <a:satMod val="110000"/>
                <a:lumMod val="100000"/>
                <a:shade val="100000"/>
              </a:schemeClr>
            </a:gs>
            <a:gs pos="100000">
              <a:schemeClr val="accent2">
                <a:hueOff val="-545761"/>
                <a:satOff val="-31473"/>
                <a:lumOff val="3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BFDE098-4F97-4EFF-A15F-F955DE406A71}">
      <dsp:nvSpPr>
        <dsp:cNvPr id="0" name=""/>
        <dsp:cNvSpPr/>
      </dsp:nvSpPr>
      <dsp:spPr>
        <a:xfrm>
          <a:off x="4936962" y="588736"/>
          <a:ext cx="300208" cy="300242"/>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5261745-BBFE-4587-BF53-49C9F07CAA65}">
      <dsp:nvSpPr>
        <dsp:cNvPr id="0" name=""/>
        <dsp:cNvSpPr/>
      </dsp:nvSpPr>
      <dsp:spPr>
        <a:xfrm>
          <a:off x="3991820" y="2306209"/>
          <a:ext cx="300208" cy="300242"/>
        </a:xfrm>
        <a:prstGeom prst="ellipse">
          <a:avLst/>
        </a:prstGeom>
        <a:gradFill rotWithShape="0">
          <a:gsLst>
            <a:gs pos="0">
              <a:schemeClr val="accent2">
                <a:hueOff val="-909602"/>
                <a:satOff val="-52455"/>
                <a:lumOff val="5392"/>
                <a:alphaOff val="0"/>
                <a:satMod val="103000"/>
                <a:lumMod val="102000"/>
                <a:tint val="94000"/>
              </a:schemeClr>
            </a:gs>
            <a:gs pos="50000">
              <a:schemeClr val="accent2">
                <a:hueOff val="-909602"/>
                <a:satOff val="-52455"/>
                <a:lumOff val="5392"/>
                <a:alphaOff val="0"/>
                <a:satMod val="110000"/>
                <a:lumMod val="100000"/>
                <a:shade val="100000"/>
              </a:schemeClr>
            </a:gs>
            <a:gs pos="100000">
              <a:schemeClr val="accent2">
                <a:hueOff val="-909602"/>
                <a:satOff val="-52455"/>
                <a:lumOff val="5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EC0E200-0698-4A90-99DF-4E66E460C85E}">
      <dsp:nvSpPr>
        <dsp:cNvPr id="0" name=""/>
        <dsp:cNvSpPr/>
      </dsp:nvSpPr>
      <dsp:spPr>
        <a:xfrm>
          <a:off x="2543435" y="841983"/>
          <a:ext cx="1514072" cy="1513830"/>
        </a:xfrm>
        <a:prstGeom prst="ellipse">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a:latin typeface="微软雅黑" panose="020B0503020204020204" pitchFamily="34" charset="-122"/>
              <a:ea typeface="微软雅黑" panose="020B0503020204020204" pitchFamily="34" charset="-122"/>
            </a:rPr>
            <a:t>正式学习</a:t>
          </a:r>
          <a:endParaRPr lang="zh-CN" altLang="en-US" sz="3200" b="1" kern="1200" dirty="0">
            <a:latin typeface="微软雅黑" panose="020B0503020204020204" pitchFamily="34" charset="-122"/>
            <a:ea typeface="微软雅黑" panose="020B0503020204020204" pitchFamily="34" charset="-122"/>
          </a:endParaRPr>
        </a:p>
      </dsp:txBody>
      <dsp:txXfrm>
        <a:off x="2765166" y="1063678"/>
        <a:ext cx="1070610" cy="1070440"/>
      </dsp:txXfrm>
    </dsp:sp>
    <dsp:sp modelId="{6D00218B-83BE-434D-9D1A-B6D7B4685CB7}">
      <dsp:nvSpPr>
        <dsp:cNvPr id="0" name=""/>
        <dsp:cNvSpPr/>
      </dsp:nvSpPr>
      <dsp:spPr>
        <a:xfrm>
          <a:off x="5413604" y="601790"/>
          <a:ext cx="414212" cy="414247"/>
        </a:xfrm>
        <a:prstGeom prst="ellipse">
          <a:avLst/>
        </a:prstGeom>
        <a:gradFill rotWithShape="0">
          <a:gsLst>
            <a:gs pos="0">
              <a:schemeClr val="accent2">
                <a:hueOff val="-1273443"/>
                <a:satOff val="-73437"/>
                <a:lumOff val="7549"/>
                <a:alphaOff val="0"/>
                <a:satMod val="103000"/>
                <a:lumMod val="102000"/>
                <a:tint val="94000"/>
              </a:schemeClr>
            </a:gs>
            <a:gs pos="50000">
              <a:schemeClr val="accent2">
                <a:hueOff val="-1273443"/>
                <a:satOff val="-73437"/>
                <a:lumOff val="7549"/>
                <a:alphaOff val="0"/>
                <a:satMod val="110000"/>
                <a:lumMod val="100000"/>
                <a:shade val="100000"/>
              </a:schemeClr>
            </a:gs>
            <a:gs pos="100000">
              <a:schemeClr val="accent2">
                <a:hueOff val="-1273443"/>
                <a:satOff val="-73437"/>
                <a:lumOff val="7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C0F8A63-A3F0-4C1B-9D14-E4C9A94FD7FA}">
      <dsp:nvSpPr>
        <dsp:cNvPr id="0" name=""/>
        <dsp:cNvSpPr/>
      </dsp:nvSpPr>
      <dsp:spPr>
        <a:xfrm>
          <a:off x="2685668" y="2799650"/>
          <a:ext cx="749164" cy="748865"/>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C94AC-46F2-5E42-AEC9-72B61BD5F82F}">
      <dsp:nvSpPr>
        <dsp:cNvPr id="0" name=""/>
        <dsp:cNvSpPr/>
      </dsp:nvSpPr>
      <dsp:spPr>
        <a:xfrm rot="16200000">
          <a:off x="894" y="765"/>
          <a:ext cx="1629216" cy="1629216"/>
        </a:xfrm>
        <a:prstGeom prst="upArrow">
          <a:avLst>
            <a:gd name="adj1" fmla="val 50000"/>
            <a:gd name="adj2" fmla="val 3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拥有自主</a:t>
          </a:r>
        </a:p>
      </dsp:txBody>
      <dsp:txXfrm rot="5400000">
        <a:off x="286008" y="408068"/>
        <a:ext cx="1344103" cy="814608"/>
      </dsp:txXfrm>
    </dsp:sp>
    <dsp:sp modelId="{D8D370D5-F155-B345-A062-5360B2CC9867}">
      <dsp:nvSpPr>
        <dsp:cNvPr id="0" name=""/>
        <dsp:cNvSpPr/>
      </dsp:nvSpPr>
      <dsp:spPr>
        <a:xfrm rot="5400000">
          <a:off x="2370651" y="765"/>
          <a:ext cx="1629216" cy="1629216"/>
        </a:xfrm>
        <a:prstGeom prst="up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不擅自律</a:t>
          </a:r>
        </a:p>
      </dsp:txBody>
      <dsp:txXfrm rot="-5400000">
        <a:off x="2370652" y="408069"/>
        <a:ext cx="1344103" cy="814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C94AC-46F2-5E42-AEC9-72B61BD5F82F}">
      <dsp:nvSpPr>
        <dsp:cNvPr id="0" name=""/>
        <dsp:cNvSpPr/>
      </dsp:nvSpPr>
      <dsp:spPr>
        <a:xfrm rot="16200000">
          <a:off x="702" y="436"/>
          <a:ext cx="1597050" cy="1597050"/>
        </a:xfrm>
        <a:prstGeom prst="up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享受自由</a:t>
          </a:r>
        </a:p>
      </dsp:txBody>
      <dsp:txXfrm rot="5400000">
        <a:off x="280187" y="399697"/>
        <a:ext cx="1317566" cy="798525"/>
      </dsp:txXfrm>
    </dsp:sp>
    <dsp:sp modelId="{D8D370D5-F155-B345-A062-5360B2CC9867}">
      <dsp:nvSpPr>
        <dsp:cNvPr id="0" name=""/>
        <dsp:cNvSpPr/>
      </dsp:nvSpPr>
      <dsp:spPr>
        <a:xfrm rot="5400000">
          <a:off x="2362003" y="436"/>
          <a:ext cx="1597050" cy="1597050"/>
        </a:xfrm>
        <a:prstGeom prst="upArrow">
          <a:avLst>
            <a:gd name="adj1" fmla="val 50000"/>
            <a:gd name="adj2" fmla="val 35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渴望归属</a:t>
          </a:r>
        </a:p>
      </dsp:txBody>
      <dsp:txXfrm rot="-5400000">
        <a:off x="2362004" y="399699"/>
        <a:ext cx="1317566" cy="7985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C94AC-46F2-5E42-AEC9-72B61BD5F82F}">
      <dsp:nvSpPr>
        <dsp:cNvPr id="0" name=""/>
        <dsp:cNvSpPr/>
      </dsp:nvSpPr>
      <dsp:spPr>
        <a:xfrm rot="16200000">
          <a:off x="702" y="436"/>
          <a:ext cx="1597050" cy="1597050"/>
        </a:xfrm>
        <a:prstGeom prst="upArrow">
          <a:avLst>
            <a:gd name="adj1" fmla="val 50000"/>
            <a:gd name="adj2" fmla="val 3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享有独立</a:t>
          </a:r>
        </a:p>
      </dsp:txBody>
      <dsp:txXfrm rot="5400000">
        <a:off x="280187" y="399697"/>
        <a:ext cx="1317566" cy="798525"/>
      </dsp:txXfrm>
    </dsp:sp>
    <dsp:sp modelId="{D8D370D5-F155-B345-A062-5360B2CC9867}">
      <dsp:nvSpPr>
        <dsp:cNvPr id="0" name=""/>
        <dsp:cNvSpPr/>
      </dsp:nvSpPr>
      <dsp:spPr>
        <a:xfrm rot="5400000">
          <a:off x="2362358" y="0"/>
          <a:ext cx="1597050" cy="1597050"/>
        </a:xfrm>
        <a:prstGeom prst="upArrow">
          <a:avLst>
            <a:gd name="adj1" fmla="val 50000"/>
            <a:gd name="adj2" fmla="val 35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感受孤独</a:t>
          </a:r>
        </a:p>
      </dsp:txBody>
      <dsp:txXfrm rot="-5400000">
        <a:off x="2362359" y="399263"/>
        <a:ext cx="1317566" cy="79852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619"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1049620"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2021/9/15</a:t>
            </a:fld>
            <a:endParaRPr lang="zh-CN" altLang="en-US">
              <a:latin typeface="微软雅黑" panose="020B0503020204020204" charset="-122"/>
              <a:ea typeface="微软雅黑" panose="020B0503020204020204" charset="-122"/>
            </a:endParaRPr>
          </a:p>
        </p:txBody>
      </p:sp>
      <p:sp>
        <p:nvSpPr>
          <p:cNvPr id="1049621"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1049622"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009504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613"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1049614"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2021/9/15</a:t>
            </a:fld>
            <a:endParaRPr lang="zh-CN" altLang="en-US"/>
          </a:p>
        </p:txBody>
      </p:sp>
      <p:sp>
        <p:nvSpPr>
          <p:cNvPr id="1049615"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9616"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617"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1049618"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909801085"/>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幻灯片图像占位符 1"/>
          <p:cNvSpPr>
            <a:spLocks noGrp="1" noRot="1" noChangeAspect="1"/>
          </p:cNvSpPr>
          <p:nvPr>
            <p:ph type="sldImg"/>
          </p:nvPr>
        </p:nvSpPr>
        <p:spPr/>
      </p:sp>
      <p:sp>
        <p:nvSpPr>
          <p:cNvPr id="1048661" name="备注占位符 2"/>
          <p:cNvSpPr>
            <a:spLocks noGrp="1"/>
          </p:cNvSpPr>
          <p:nvPr>
            <p:ph type="body" idx="1"/>
          </p:nvPr>
        </p:nvSpPr>
        <p:spPr/>
        <p:txBody>
          <a:bodyPr/>
          <a:lstStyle/>
          <a:p>
            <a:endParaRPr lang="zh-CN" altLang="en-US"/>
          </a:p>
        </p:txBody>
      </p:sp>
      <p:sp>
        <p:nvSpPr>
          <p:cNvPr id="1048662"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52" name="幻灯片图像占位符 1"/>
          <p:cNvSpPr>
            <a:spLocks noGrp="1" noRot="1" noChangeAspect="1"/>
          </p:cNvSpPr>
          <p:nvPr>
            <p:ph type="sldImg" idx="2"/>
          </p:nvPr>
        </p:nvSpPr>
        <p:spPr/>
      </p:sp>
      <p:sp>
        <p:nvSpPr>
          <p:cNvPr id="104935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52" name="幻灯片图像占位符 1"/>
          <p:cNvSpPr>
            <a:spLocks noGrp="1" noRot="1" noChangeAspect="1"/>
          </p:cNvSpPr>
          <p:nvPr>
            <p:ph type="sldImg" idx="2"/>
          </p:nvPr>
        </p:nvSpPr>
        <p:spPr/>
      </p:sp>
      <p:sp>
        <p:nvSpPr>
          <p:cNvPr id="104935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104858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048584"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2021/9/15</a:t>
            </a:fld>
            <a:endParaRPr lang="zh-CN" altLang="en-US"/>
          </a:p>
        </p:txBody>
      </p:sp>
      <p:sp>
        <p:nvSpPr>
          <p:cNvPr id="1048585" name="页脚占位符 16"/>
          <p:cNvSpPr>
            <a:spLocks noGrp="1"/>
          </p:cNvSpPr>
          <p:nvPr>
            <p:ph type="ftr" sz="quarter" idx="11"/>
            <p:custDataLst>
              <p:tags r:id="rId4"/>
            </p:custDataLst>
          </p:nvPr>
        </p:nvSpPr>
        <p:spPr/>
        <p:txBody>
          <a:bodyPr/>
          <a:lstStyle/>
          <a:p>
            <a:endParaRPr lang="zh-CN" altLang="en-US" dirty="0"/>
          </a:p>
        </p:txBody>
      </p:sp>
      <p:sp>
        <p:nvSpPr>
          <p:cNvPr id="1048586"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9581"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2021/9/15</a:t>
            </a:fld>
            <a:endParaRPr lang="zh-CN" altLang="en-US"/>
          </a:p>
        </p:txBody>
      </p:sp>
      <p:sp>
        <p:nvSpPr>
          <p:cNvPr id="1049582" name="页脚占位符 3"/>
          <p:cNvSpPr>
            <a:spLocks noGrp="1"/>
          </p:cNvSpPr>
          <p:nvPr>
            <p:ph type="ftr" sz="quarter" idx="11"/>
            <p:custDataLst>
              <p:tags r:id="rId2"/>
            </p:custDataLst>
          </p:nvPr>
        </p:nvSpPr>
        <p:spPr/>
        <p:txBody>
          <a:bodyPr/>
          <a:lstStyle/>
          <a:p>
            <a:endParaRPr lang="zh-CN" altLang="en-US"/>
          </a:p>
        </p:txBody>
      </p:sp>
      <p:sp>
        <p:nvSpPr>
          <p:cNvPr id="1049583"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1049584"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49572"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2021/9/15</a:t>
            </a:fld>
            <a:endParaRPr lang="zh-CN" altLang="en-US"/>
          </a:p>
        </p:txBody>
      </p:sp>
      <p:sp>
        <p:nvSpPr>
          <p:cNvPr id="1049573" name="页脚占位符 3"/>
          <p:cNvSpPr>
            <a:spLocks noGrp="1"/>
          </p:cNvSpPr>
          <p:nvPr>
            <p:ph type="ftr" sz="quarter" idx="11"/>
            <p:custDataLst>
              <p:tags r:id="rId2"/>
            </p:custDataLst>
          </p:nvPr>
        </p:nvSpPr>
        <p:spPr/>
        <p:txBody>
          <a:bodyPr/>
          <a:lstStyle/>
          <a:p>
            <a:endParaRPr lang="zh-CN" altLang="en-US"/>
          </a:p>
        </p:txBody>
      </p:sp>
      <p:sp>
        <p:nvSpPr>
          <p:cNvPr id="1049574"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1049575"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latin typeface="微软雅黑" panose="020B0503020204020204" pitchFamily="34" charset="-122"/>
                <a:ea typeface="+mj-ea"/>
                <a:cs typeface="+mj-cs"/>
                <a:sym typeface="+mn-ea"/>
              </a:defRPr>
            </a:lvl1pPr>
          </a:lstStyle>
          <a:p>
            <a:pPr lvl="0"/>
            <a:r>
              <a:rPr dirty="0">
                <a:sym typeface="+mn-ea"/>
              </a:rPr>
              <a:t>单击此处编辑标题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663"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微软雅黑" panose="020B0503020204020204" pitchFamily="34" charset="-122"/>
                <a:ea typeface="+mj-ea"/>
                <a:cs typeface="+mj-cs"/>
                <a:sym typeface="+mn-ea"/>
              </a:defRPr>
            </a:lvl1pPr>
          </a:lstStyle>
          <a:p>
            <a:pPr lvl="0"/>
            <a:r>
              <a:rPr dirty="0">
                <a:sym typeface="+mn-ea"/>
              </a:rPr>
              <a:t>单击此处编辑母版标题样式</a:t>
            </a:r>
          </a:p>
        </p:txBody>
      </p:sp>
      <p:sp>
        <p:nvSpPr>
          <p:cNvPr id="1048664"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8665"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2021/9/15</a:t>
            </a:fld>
            <a:endParaRPr lang="zh-CN" altLang="en-US"/>
          </a:p>
        </p:txBody>
      </p:sp>
      <p:sp>
        <p:nvSpPr>
          <p:cNvPr id="1048666" name="页脚占位符 4"/>
          <p:cNvSpPr>
            <a:spLocks noGrp="1"/>
          </p:cNvSpPr>
          <p:nvPr>
            <p:ph type="ftr" sz="quarter" idx="11"/>
            <p:custDataLst>
              <p:tags r:id="rId4"/>
            </p:custDataLst>
          </p:nvPr>
        </p:nvSpPr>
        <p:spPr/>
        <p:txBody>
          <a:bodyPr/>
          <a:lstStyle/>
          <a:p>
            <a:endParaRPr lang="zh-CN" altLang="en-US"/>
          </a:p>
        </p:txBody>
      </p:sp>
      <p:sp>
        <p:nvSpPr>
          <p:cNvPr id="1048667"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585"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defRPr>
            </a:lvl1pPr>
          </a:lstStyle>
          <a:p>
            <a:r>
              <a:rPr lang="zh-CN" altLang="en-US" dirty="0"/>
              <a:t>单击此处编辑母版标题样式</a:t>
            </a:r>
          </a:p>
        </p:txBody>
      </p:sp>
      <p:sp>
        <p:nvSpPr>
          <p:cNvPr id="1049586"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latin typeface="微软雅黑" panose="020B0503020204020204" pitchFamily="34" charset="-122"/>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1049587"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2021/9/15</a:t>
            </a:fld>
            <a:endParaRPr lang="zh-CN" altLang="en-US"/>
          </a:p>
        </p:txBody>
      </p:sp>
      <p:sp>
        <p:nvSpPr>
          <p:cNvPr id="1049588" name="页脚占位符 4"/>
          <p:cNvSpPr>
            <a:spLocks noGrp="1"/>
          </p:cNvSpPr>
          <p:nvPr>
            <p:ph type="ftr" sz="quarter" idx="11"/>
            <p:custDataLst>
              <p:tags r:id="rId4"/>
            </p:custDataLst>
          </p:nvPr>
        </p:nvSpPr>
        <p:spPr/>
        <p:txBody>
          <a:bodyPr/>
          <a:lstStyle/>
          <a:p>
            <a:endParaRPr lang="zh-CN" altLang="en-US"/>
          </a:p>
        </p:txBody>
      </p:sp>
      <p:sp>
        <p:nvSpPr>
          <p:cNvPr id="1049589"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590"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微软雅黑" panose="020B0503020204020204" pitchFamily="34" charset="-122"/>
                <a:ea typeface="+mj-ea"/>
                <a:cs typeface="+mj-cs"/>
                <a:sym typeface="+mn-ea"/>
              </a:defRPr>
            </a:lvl1pPr>
          </a:lstStyle>
          <a:p>
            <a:pPr lvl="0"/>
            <a:r>
              <a:rPr dirty="0">
                <a:sym typeface="+mn-ea"/>
              </a:rPr>
              <a:t>单击此处编辑母版标题样式</a:t>
            </a:r>
          </a:p>
        </p:txBody>
      </p:sp>
      <p:sp>
        <p:nvSpPr>
          <p:cNvPr id="1049591"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9592"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9593"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2021/9/15</a:t>
            </a:fld>
            <a:endParaRPr lang="zh-CN" altLang="en-US"/>
          </a:p>
        </p:txBody>
      </p:sp>
      <p:sp>
        <p:nvSpPr>
          <p:cNvPr id="1049594" name="页脚占位符 5"/>
          <p:cNvSpPr>
            <a:spLocks noGrp="1"/>
          </p:cNvSpPr>
          <p:nvPr>
            <p:ph type="ftr" sz="quarter" idx="11"/>
            <p:custDataLst>
              <p:tags r:id="rId5"/>
            </p:custDataLst>
          </p:nvPr>
        </p:nvSpPr>
        <p:spPr/>
        <p:txBody>
          <a:bodyPr/>
          <a:lstStyle/>
          <a:p>
            <a:endParaRPr lang="zh-CN" altLang="en-US"/>
          </a:p>
        </p:txBody>
      </p:sp>
      <p:sp>
        <p:nvSpPr>
          <p:cNvPr id="1049595"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596"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微软雅黑" panose="020B0503020204020204" pitchFamily="34" charset="-122"/>
                <a:ea typeface="+mj-ea"/>
                <a:cs typeface="+mj-cs"/>
                <a:sym typeface="+mn-ea"/>
              </a:defRPr>
            </a:lvl1pPr>
          </a:lstStyle>
          <a:p>
            <a:pPr lvl="0"/>
            <a:r>
              <a:rPr dirty="0">
                <a:sym typeface="+mn-ea"/>
              </a:rPr>
              <a:t>单击此处编辑母版标题样式</a:t>
            </a:r>
          </a:p>
        </p:txBody>
      </p:sp>
      <p:sp>
        <p:nvSpPr>
          <p:cNvPr id="1049597"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1049598"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9599"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latin typeface="微软雅黑" panose="020B0503020204020204" pitchFamily="34" charset="-122"/>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sym typeface="+mn-ea"/>
              </a:rPr>
              <a:t>单击此处编辑文本</a:t>
            </a:r>
          </a:p>
        </p:txBody>
      </p:sp>
      <p:sp>
        <p:nvSpPr>
          <p:cNvPr id="1049600"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9601"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2021/9/15</a:t>
            </a:fld>
            <a:endParaRPr lang="zh-CN" altLang="en-US"/>
          </a:p>
        </p:txBody>
      </p:sp>
      <p:sp>
        <p:nvSpPr>
          <p:cNvPr id="1049602" name="页脚占位符 7"/>
          <p:cNvSpPr>
            <a:spLocks noGrp="1"/>
          </p:cNvSpPr>
          <p:nvPr>
            <p:ph type="ftr" sz="quarter" idx="11"/>
            <p:custDataLst>
              <p:tags r:id="rId7"/>
            </p:custDataLst>
          </p:nvPr>
        </p:nvSpPr>
        <p:spPr/>
        <p:txBody>
          <a:bodyPr/>
          <a:lstStyle/>
          <a:p>
            <a:endParaRPr lang="zh-CN" altLang="en-US"/>
          </a:p>
        </p:txBody>
      </p:sp>
      <p:sp>
        <p:nvSpPr>
          <p:cNvPr id="1049603"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568"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微软雅黑" panose="020B0503020204020204" pitchFamily="34" charset="-122"/>
                <a:ea typeface="+mj-ea"/>
                <a:cs typeface="+mj-cs"/>
                <a:sym typeface="+mn-ea"/>
              </a:defRPr>
            </a:lvl1pPr>
          </a:lstStyle>
          <a:p>
            <a:pPr lvl="0"/>
            <a:r>
              <a:rPr dirty="0">
                <a:sym typeface="+mn-ea"/>
              </a:rPr>
              <a:t>单击此处编辑母版标题样式</a:t>
            </a:r>
          </a:p>
        </p:txBody>
      </p:sp>
      <p:sp>
        <p:nvSpPr>
          <p:cNvPr id="1049569"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2021/9/15</a:t>
            </a:fld>
            <a:endParaRPr lang="zh-CN" altLang="en-US"/>
          </a:p>
        </p:txBody>
      </p:sp>
      <p:sp>
        <p:nvSpPr>
          <p:cNvPr id="1049570" name="页脚占位符 3"/>
          <p:cNvSpPr>
            <a:spLocks noGrp="1"/>
          </p:cNvSpPr>
          <p:nvPr>
            <p:ph type="ftr" sz="quarter" idx="11"/>
            <p:custDataLst>
              <p:tags r:id="rId3"/>
            </p:custDataLst>
          </p:nvPr>
        </p:nvSpPr>
        <p:spPr/>
        <p:txBody>
          <a:bodyPr/>
          <a:lstStyle/>
          <a:p>
            <a:endParaRPr lang="zh-CN" altLang="en-US"/>
          </a:p>
        </p:txBody>
      </p:sp>
      <p:sp>
        <p:nvSpPr>
          <p:cNvPr id="1049571"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9604"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2021/9/15</a:t>
            </a:fld>
            <a:endParaRPr lang="zh-CN" altLang="en-US"/>
          </a:p>
        </p:txBody>
      </p:sp>
      <p:sp>
        <p:nvSpPr>
          <p:cNvPr id="1049605" name="页脚占位符 2"/>
          <p:cNvSpPr>
            <a:spLocks noGrp="1"/>
          </p:cNvSpPr>
          <p:nvPr>
            <p:ph type="ftr" sz="quarter" idx="11"/>
            <p:custDataLst>
              <p:tags r:id="rId2"/>
            </p:custDataLst>
          </p:nvPr>
        </p:nvSpPr>
        <p:spPr/>
        <p:txBody>
          <a:bodyPr/>
          <a:lstStyle/>
          <a:p>
            <a:endParaRPr lang="zh-CN" altLang="en-US"/>
          </a:p>
        </p:txBody>
      </p:sp>
      <p:sp>
        <p:nvSpPr>
          <p:cNvPr id="1049606"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049607"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5pPr>
          </a:lstStyle>
          <a:p>
            <a:pPr lvl="0"/>
            <a:endParaRPr dirty="0">
              <a:sym typeface="+mn-ea"/>
            </a:endParaRPr>
          </a:p>
        </p:txBody>
      </p:sp>
      <p:sp>
        <p:nvSpPr>
          <p:cNvPr id="1049608"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微软雅黑" panose="020B0503020204020204" pitchFamily="34" charset="-122"/>
                <a:ea typeface="+mn-ea"/>
                <a:cs typeface="+mn-cs"/>
                <a:sym typeface="+mn-ea"/>
              </a:defRPr>
            </a:lvl1pPr>
          </a:lstStyle>
          <a:p>
            <a:pPr lvl="0"/>
            <a:r>
              <a:rPr dirty="0">
                <a:sym typeface="+mn-ea"/>
              </a:rPr>
              <a:t>单击此处编辑母版文本样式</a:t>
            </a:r>
          </a:p>
        </p:txBody>
      </p:sp>
      <p:sp>
        <p:nvSpPr>
          <p:cNvPr id="1049609"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2021/9/15</a:t>
            </a:fld>
            <a:endParaRPr lang="zh-CN" altLang="en-US" dirty="0"/>
          </a:p>
        </p:txBody>
      </p:sp>
      <p:sp>
        <p:nvSpPr>
          <p:cNvPr id="1049610" name="页脚占位符 5"/>
          <p:cNvSpPr>
            <a:spLocks noGrp="1"/>
          </p:cNvSpPr>
          <p:nvPr>
            <p:ph type="ftr" sz="quarter" idx="11"/>
            <p:custDataLst>
              <p:tags r:id="rId4"/>
            </p:custDataLst>
          </p:nvPr>
        </p:nvSpPr>
        <p:spPr/>
        <p:txBody>
          <a:bodyPr/>
          <a:lstStyle/>
          <a:p>
            <a:endParaRPr lang="zh-CN" altLang="en-US" dirty="0"/>
          </a:p>
        </p:txBody>
      </p:sp>
      <p:sp>
        <p:nvSpPr>
          <p:cNvPr id="1049611"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1049612"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9576"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latin typeface="微软雅黑" panose="020B0503020204020204" pitchFamily="34" charset="-122"/>
                <a:ea typeface="+mj-ea"/>
                <a:cs typeface="+mj-cs"/>
                <a:sym typeface="+mn-ea"/>
              </a:defRPr>
            </a:lvl1pPr>
          </a:lstStyle>
          <a:p>
            <a:pPr lvl="0"/>
            <a:r>
              <a:rPr dirty="0">
                <a:sym typeface="+mn-ea"/>
              </a:rPr>
              <a:t>单击此处编辑母版标题样式</a:t>
            </a:r>
          </a:p>
        </p:txBody>
      </p:sp>
      <p:sp>
        <p:nvSpPr>
          <p:cNvPr id="1049577"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9578"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2021/9/15</a:t>
            </a:fld>
            <a:endParaRPr lang="zh-CN" altLang="en-US"/>
          </a:p>
        </p:txBody>
      </p:sp>
      <p:sp>
        <p:nvSpPr>
          <p:cNvPr id="1049579" name="页脚占位符 4"/>
          <p:cNvSpPr>
            <a:spLocks noGrp="1"/>
          </p:cNvSpPr>
          <p:nvPr>
            <p:ph type="ftr" sz="quarter" idx="11"/>
            <p:custDataLst>
              <p:tags r:id="rId4"/>
            </p:custDataLst>
          </p:nvPr>
        </p:nvSpPr>
        <p:spPr/>
        <p:txBody>
          <a:bodyPr/>
          <a:lstStyle/>
          <a:p>
            <a:endParaRPr lang="zh-CN" altLang="en-US"/>
          </a:p>
        </p:txBody>
      </p:sp>
      <p:sp>
        <p:nvSpPr>
          <p:cNvPr id="1049580"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76"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1048577"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578"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微软雅黑" panose="020B0503020204020204" pitchFamily="34" charset="-122"/>
              </a:defRPr>
            </a:lvl1pPr>
          </a:lstStyle>
          <a:p>
            <a:fld id="{760FBDFE-C587-4B4C-A407-44438C67B59E}" type="datetimeFigureOut">
              <a:rPr lang="zh-CN" altLang="en-US" smtClean="0"/>
              <a:pPr/>
              <a:t>2021/9/15</a:t>
            </a:fld>
            <a:endParaRPr lang="zh-CN" altLang="en-US" dirty="0"/>
          </a:p>
        </p:txBody>
      </p:sp>
      <p:sp>
        <p:nvSpPr>
          <p:cNvPr id="1048579"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微软雅黑" panose="020B0503020204020204" pitchFamily="34" charset="-122"/>
              </a:defRPr>
            </a:lvl1pPr>
          </a:lstStyle>
          <a:p>
            <a:endParaRPr lang="zh-CN" altLang="en-US" dirty="0"/>
          </a:p>
        </p:txBody>
      </p:sp>
      <p:sp>
        <p:nvSpPr>
          <p:cNvPr id="1048580"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微软雅黑" panose="020B0503020204020204" pitchFamily="34" charset="-122"/>
              </a:defRPr>
            </a:lvl1pPr>
          </a:lstStyle>
          <a:p>
            <a:fld id="{49AE70B2-8BF9-45C0-BB95-33D1B9D3A854}" type="slidenum">
              <a:rPr lang="zh-CN" altLang="en-US" smtClean="0"/>
              <a:pPr/>
              <a:t>‹#›</a:t>
            </a:fld>
            <a:endParaRPr lang="zh-CN" altLang="en-US" dirty="0"/>
          </a:p>
        </p:txBody>
      </p:sp>
      <p:sp>
        <p:nvSpPr>
          <p:cNvPr id="1048581"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latin typeface="微软雅黑" panose="020B0503020204020204" pitchFamily="34" charset="-122"/>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微软雅黑" panose="020B0503020204020204" pitchFamily="34" charset="-122"/>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latin typeface="微软雅黑" panose="020B0503020204020204" pitchFamily="34" charset="-122"/>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微软雅黑" panose="020B0503020204020204" pitchFamily="34" charset="-122"/>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微软雅黑" panose="020B0503020204020204" pitchFamily="34" charset="-122"/>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微软雅黑" panose="020B0503020204020204" pitchFamily="34"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8.png"/><Relationship Id="rId4" Type="http://schemas.openxmlformats.org/officeDocument/2006/relationships/hyperlink" Target="http://www.aixuetang.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2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tiff"/><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slideLayout" Target="../slideLayouts/slideLayout2.xml"/><Relationship Id="rId16" Type="http://schemas.openxmlformats.org/officeDocument/2006/relationships/diagramColors" Target="../diagrams/colors5.xml"/><Relationship Id="rId1" Type="http://schemas.openxmlformats.org/officeDocument/2006/relationships/tags" Target="../tags/tag8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tags" Target="../tags/tag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588"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589" name="矩形 6"/>
          <p:cNvSpPr/>
          <p:nvPr/>
        </p:nvSpPr>
        <p:spPr>
          <a:xfrm>
            <a:off x="419735" y="444500"/>
            <a:ext cx="11287125" cy="5969000"/>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655" name="文本框 49"/>
          <p:cNvSpPr txBox="1"/>
          <p:nvPr/>
        </p:nvSpPr>
        <p:spPr>
          <a:xfrm>
            <a:off x="203749" y="2151053"/>
            <a:ext cx="12015556" cy="1200329"/>
          </a:xfrm>
          <a:prstGeom prst="rect">
            <a:avLst/>
          </a:prstGeom>
          <a:noFill/>
        </p:spPr>
        <p:txBody>
          <a:bodyPr wrap="square" rtlCol="0">
            <a:spAutoFit/>
          </a:bodyPr>
          <a:lstStyle/>
          <a:p>
            <a:pPr algn="ctr"/>
            <a:r>
              <a:rPr lang="zh-CN" altLang="en-US" sz="7200" b="1" dirty="0">
                <a:solidFill>
                  <a:srgbClr val="2159A5"/>
                </a:solidFill>
                <a:latin typeface="微软雅黑" panose="020B0503020204020204" pitchFamily="34" charset="-122"/>
                <a:ea typeface="微软雅黑" panose="020B0503020204020204" pitchFamily="34" charset="-122"/>
              </a:rPr>
              <a:t>深入认识在线教与学</a:t>
            </a:r>
          </a:p>
        </p:txBody>
      </p:sp>
      <p:sp>
        <p:nvSpPr>
          <p:cNvPr id="1048656" name="文本框 50"/>
          <p:cNvSpPr txBox="1"/>
          <p:nvPr/>
        </p:nvSpPr>
        <p:spPr>
          <a:xfrm>
            <a:off x="2108718" y="3413037"/>
            <a:ext cx="8182947" cy="400110"/>
          </a:xfrm>
          <a:prstGeom prst="rect">
            <a:avLst/>
          </a:prstGeom>
          <a:noFill/>
        </p:spPr>
        <p:txBody>
          <a:bodyPr wrap="square" rtlCol="0" anchor="t">
            <a:spAutoFit/>
          </a:bodyPr>
          <a:lstStyle/>
          <a:p>
            <a:pPr algn="dist"/>
            <a:r>
              <a:rPr lang="en-US" altLang="zh-CN" sz="2000" b="1" dirty="0">
                <a:latin typeface="微软雅黑" panose="020B0503020204020204" pitchFamily="34" charset="-122"/>
              </a:rPr>
              <a:t>Deeply understand online teaching and learning</a:t>
            </a:r>
            <a:endParaRPr lang="zh-CN" altLang="en-US" sz="1600" b="1" cap="all" dirty="0">
              <a:solidFill>
                <a:srgbClr val="2159A5"/>
              </a:solidFill>
              <a:latin typeface="+mn-ea"/>
            </a:endParaRPr>
          </a:p>
        </p:txBody>
      </p:sp>
      <p:sp>
        <p:nvSpPr>
          <p:cNvPr id="1048658" name="矩形 7"/>
          <p:cNvSpPr/>
          <p:nvPr/>
        </p:nvSpPr>
        <p:spPr>
          <a:xfrm>
            <a:off x="4130085" y="4357120"/>
            <a:ext cx="3866400" cy="624678"/>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rPr>
              <a:t>穆肃   教授  博导</a:t>
            </a:r>
          </a:p>
        </p:txBody>
      </p:sp>
      <p:sp>
        <p:nvSpPr>
          <p:cNvPr id="1048659" name="矩形 8"/>
          <p:cNvSpPr/>
          <p:nvPr/>
        </p:nvSpPr>
        <p:spPr>
          <a:xfrm>
            <a:off x="4130097" y="5150340"/>
            <a:ext cx="3866388" cy="627299"/>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rPr>
              <a:t>华南师范大学  教育信息技术学院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8655"/>
                                        </p:tgtEl>
                                        <p:attrNameLst>
                                          <p:attrName>style.visibility</p:attrName>
                                        </p:attrNameLst>
                                      </p:cBhvr>
                                      <p:to>
                                        <p:strVal val="visible"/>
                                      </p:to>
                                    </p:set>
                                    <p:animEffect transition="in" filter="fade">
                                      <p:cBhvr>
                                        <p:cTn id="7" dur="1000"/>
                                        <p:tgtEl>
                                          <p:spTgt spid="1048655"/>
                                        </p:tgtEl>
                                      </p:cBhvr>
                                    </p:animEffect>
                                    <p:anim calcmode="lin" valueType="num">
                                      <p:cBhvr>
                                        <p:cTn id="8" dur="1000" fill="hold"/>
                                        <p:tgtEl>
                                          <p:spTgt spid="1048655"/>
                                        </p:tgtEl>
                                        <p:attrNameLst>
                                          <p:attrName>ppt_x</p:attrName>
                                        </p:attrNameLst>
                                      </p:cBhvr>
                                      <p:tavLst>
                                        <p:tav tm="0">
                                          <p:val>
                                            <p:strVal val="#ppt_x"/>
                                          </p:val>
                                        </p:tav>
                                        <p:tav tm="100000">
                                          <p:val>
                                            <p:strVal val="#ppt_x"/>
                                          </p:val>
                                        </p:tav>
                                      </p:tavLst>
                                    </p:anim>
                                    <p:anim calcmode="lin" valueType="num">
                                      <p:cBhvr>
                                        <p:cTn id="9" dur="1000" fill="hold"/>
                                        <p:tgtEl>
                                          <p:spTgt spid="10486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656"/>
                                        </p:tgtEl>
                                        <p:attrNameLst>
                                          <p:attrName>style.visibility</p:attrName>
                                        </p:attrNameLst>
                                      </p:cBhvr>
                                      <p:to>
                                        <p:strVal val="visible"/>
                                      </p:to>
                                    </p:set>
                                    <p:animEffect transition="in" filter="fade">
                                      <p:cBhvr>
                                        <p:cTn id="12" dur="1000"/>
                                        <p:tgtEl>
                                          <p:spTgt spid="1048656"/>
                                        </p:tgtEl>
                                      </p:cBhvr>
                                    </p:animEffect>
                                    <p:anim calcmode="lin" valueType="num">
                                      <p:cBhvr>
                                        <p:cTn id="13" dur="1000" fill="hold"/>
                                        <p:tgtEl>
                                          <p:spTgt spid="1048656"/>
                                        </p:tgtEl>
                                        <p:attrNameLst>
                                          <p:attrName>ppt_x</p:attrName>
                                        </p:attrNameLst>
                                      </p:cBhvr>
                                      <p:tavLst>
                                        <p:tav tm="0">
                                          <p:val>
                                            <p:strVal val="#ppt_x"/>
                                          </p:val>
                                        </p:tav>
                                        <p:tav tm="100000">
                                          <p:val>
                                            <p:strVal val="#ppt_x"/>
                                          </p:val>
                                        </p:tav>
                                      </p:tavLst>
                                    </p:anim>
                                    <p:anim calcmode="lin" valueType="num">
                                      <p:cBhvr>
                                        <p:cTn id="14" dur="1000" fill="hold"/>
                                        <p:tgtEl>
                                          <p:spTgt spid="10486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48659"/>
                                        </p:tgtEl>
                                        <p:attrNameLst>
                                          <p:attrName>style.visibility</p:attrName>
                                        </p:attrNameLst>
                                      </p:cBhvr>
                                      <p:to>
                                        <p:strVal val="visible"/>
                                      </p:to>
                                    </p:set>
                                    <p:animEffect transition="in" filter="wipe(down)">
                                      <p:cBhvr>
                                        <p:cTn id="19" dur="500"/>
                                        <p:tgtEl>
                                          <p:spTgt spid="104865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48658"/>
                                        </p:tgtEl>
                                        <p:attrNameLst>
                                          <p:attrName>style.visibility</p:attrName>
                                        </p:attrNameLst>
                                      </p:cBhvr>
                                      <p:to>
                                        <p:strVal val="visible"/>
                                      </p:to>
                                    </p:set>
                                    <p:animEffect transition="in" filter="wipe(down)">
                                      <p:cBhvr>
                                        <p:cTn id="22" dur="500"/>
                                        <p:tgtEl>
                                          <p:spTgt spid="1048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5" grpId="0"/>
      <p:bldP spid="1048656" grpId="0"/>
      <p:bldP spid="1048658" grpId="0" animBg="1"/>
      <p:bldP spid="104865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4" name="矩形 1"/>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825" name="文本框 51"/>
          <p:cNvSpPr txBox="1"/>
          <p:nvPr/>
        </p:nvSpPr>
        <p:spPr>
          <a:xfrm>
            <a:off x="588009" y="405765"/>
            <a:ext cx="5579526"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教学方式</a:t>
            </a:r>
          </a:p>
        </p:txBody>
      </p:sp>
      <p:sp>
        <p:nvSpPr>
          <p:cNvPr id="1048826" name="文本框 57"/>
          <p:cNvSpPr txBox="1"/>
          <p:nvPr/>
        </p:nvSpPr>
        <p:spPr>
          <a:xfrm>
            <a:off x="681135" y="900998"/>
            <a:ext cx="171916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200000"/>
              </a:lnSpc>
            </a:pPr>
            <a:r>
              <a:rPr lang="en-US" altLang="zh-CN" sz="1000" dirty="0">
                <a:solidFill>
                  <a:srgbClr val="2159A5"/>
                </a:solidFill>
                <a:latin typeface="+mn-ea"/>
                <a:sym typeface="Arial" panose="020B0604020202020204" pitchFamily="34" charset="0"/>
              </a:rPr>
              <a:t>Teaching methods</a:t>
            </a:r>
            <a:endParaRPr lang="en-US" altLang="zh-CN" sz="1000" kern="0" noProof="0" dirty="0">
              <a:ln>
                <a:noFill/>
              </a:ln>
              <a:solidFill>
                <a:srgbClr val="2159A5"/>
              </a:solidFill>
              <a:uLnTx/>
              <a:uFillTx/>
              <a:latin typeface="+mn-ea"/>
              <a:sym typeface="Arial" panose="020B0604020202020204" pitchFamily="34" charset="0"/>
            </a:endParaRPr>
          </a:p>
        </p:txBody>
      </p:sp>
      <p:grpSp>
        <p:nvGrpSpPr>
          <p:cNvPr id="55" name="组合 11"/>
          <p:cNvGrpSpPr/>
          <p:nvPr/>
        </p:nvGrpSpPr>
        <p:grpSpPr>
          <a:xfrm>
            <a:off x="2295525" y="1943100"/>
            <a:ext cx="1055370" cy="1055370"/>
            <a:chOff x="3615" y="3136"/>
            <a:chExt cx="1662" cy="1662"/>
          </a:xfrm>
        </p:grpSpPr>
        <p:sp>
          <p:nvSpPr>
            <p:cNvPr id="1048829" name="椭圆 9"/>
            <p:cNvSpPr/>
            <p:nvPr/>
          </p:nvSpPr>
          <p:spPr>
            <a:xfrm>
              <a:off x="3615" y="3136"/>
              <a:ext cx="1662" cy="16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830" name="学士帽"/>
            <p:cNvSpPr/>
            <p:nvPr/>
          </p:nvSpPr>
          <p:spPr bwMode="auto">
            <a:xfrm>
              <a:off x="3780" y="3598"/>
              <a:ext cx="1332" cy="737"/>
            </a:xfrm>
            <a:custGeom>
              <a:avLst/>
              <a:gdLst>
                <a:gd name="T0" fmla="*/ 1395067 w 3931"/>
                <a:gd name="T1" fmla="*/ 589725 h 2392"/>
                <a:gd name="T2" fmla="*/ 928365 w 3931"/>
                <a:gd name="T3" fmla="*/ 389484 h 2392"/>
                <a:gd name="T4" fmla="*/ 403040 w 3931"/>
                <a:gd name="T5" fmla="*/ 589725 h 2392"/>
                <a:gd name="T6" fmla="*/ 256480 w 3931"/>
                <a:gd name="T7" fmla="*/ 528782 h 2392"/>
                <a:gd name="T8" fmla="*/ 256480 w 3931"/>
                <a:gd name="T9" fmla="*/ 708403 h 2392"/>
                <a:gd name="T10" fmla="*/ 296326 w 3931"/>
                <a:gd name="T11" fmla="*/ 763389 h 2392"/>
                <a:gd name="T12" fmla="*/ 255564 w 3931"/>
                <a:gd name="T13" fmla="*/ 818375 h 2392"/>
                <a:gd name="T14" fmla="*/ 299074 w 3931"/>
                <a:gd name="T15" fmla="*/ 1011742 h 2392"/>
                <a:gd name="T16" fmla="*/ 170834 w 3931"/>
                <a:gd name="T17" fmla="*/ 1011742 h 2392"/>
                <a:gd name="T18" fmla="*/ 214802 w 3931"/>
                <a:gd name="T19" fmla="*/ 817458 h 2392"/>
                <a:gd name="T20" fmla="*/ 179078 w 3931"/>
                <a:gd name="T21" fmla="*/ 763389 h 2392"/>
                <a:gd name="T22" fmla="*/ 213428 w 3931"/>
                <a:gd name="T23" fmla="*/ 709777 h 2392"/>
                <a:gd name="T24" fmla="*/ 213428 w 3931"/>
                <a:gd name="T25" fmla="*/ 510911 h 2392"/>
                <a:gd name="T26" fmla="*/ 0 w 3931"/>
                <a:gd name="T27" fmla="*/ 421559 h 2392"/>
                <a:gd name="T28" fmla="*/ 938899 w 3931"/>
                <a:gd name="T29" fmla="*/ 0 h 2392"/>
                <a:gd name="T30" fmla="*/ 1800397 w 3931"/>
                <a:gd name="T31" fmla="*/ 427058 h 2392"/>
                <a:gd name="T32" fmla="*/ 1395067 w 3931"/>
                <a:gd name="T33" fmla="*/ 589725 h 2392"/>
                <a:gd name="T34" fmla="*/ 917831 w 3931"/>
                <a:gd name="T35" fmla="*/ 491208 h 2392"/>
                <a:gd name="T36" fmla="*/ 1341481 w 3931"/>
                <a:gd name="T37" fmla="*/ 635088 h 2392"/>
                <a:gd name="T38" fmla="*/ 1341481 w 3931"/>
                <a:gd name="T39" fmla="*/ 983791 h 2392"/>
                <a:gd name="T40" fmla="*/ 896306 w 3931"/>
                <a:gd name="T41" fmla="*/ 1096054 h 2392"/>
                <a:gd name="T42" fmla="*/ 503342 w 3931"/>
                <a:gd name="T43" fmla="*/ 983791 h 2392"/>
                <a:gd name="T44" fmla="*/ 503342 w 3931"/>
                <a:gd name="T45" fmla="*/ 635088 h 2392"/>
                <a:gd name="T46" fmla="*/ 917831 w 3931"/>
                <a:gd name="T47" fmla="*/ 491208 h 2392"/>
                <a:gd name="T48" fmla="*/ 912335 w 3931"/>
                <a:gd name="T49" fmla="*/ 1031904 h 2392"/>
                <a:gd name="T50" fmla="*/ 1254003 w 3931"/>
                <a:gd name="T51" fmla="*/ 946675 h 2392"/>
                <a:gd name="T52" fmla="*/ 912335 w 3931"/>
                <a:gd name="T53" fmla="*/ 860989 h 2392"/>
                <a:gd name="T54" fmla="*/ 571126 w 3931"/>
                <a:gd name="T55" fmla="*/ 946675 h 2392"/>
                <a:gd name="T56" fmla="*/ 912335 w 3931"/>
                <a:gd name="T57" fmla="*/ 1031904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tx1">
                    <a:lumMod val="95000"/>
                    <a:lumOff val="5000"/>
                  </a:schemeClr>
                </a:solidFill>
              </a:endParaRPr>
            </a:p>
          </p:txBody>
        </p:sp>
      </p:grpSp>
      <p:sp>
        <p:nvSpPr>
          <p:cNvPr id="1048831" name="文本框 12"/>
          <p:cNvSpPr txBox="1"/>
          <p:nvPr/>
        </p:nvSpPr>
        <p:spPr>
          <a:xfrm>
            <a:off x="1891665" y="3089448"/>
            <a:ext cx="1757680" cy="574040"/>
          </a:xfrm>
          <a:prstGeom prst="rect">
            <a:avLst/>
          </a:prstGeom>
          <a:noFill/>
        </p:spPr>
        <p:txBody>
          <a:bodyPr wrap="none" rtlCol="0">
            <a:spAutoFit/>
          </a:bodyPr>
          <a:lstStyle/>
          <a:p>
            <a:pPr algn="ctr"/>
            <a:r>
              <a:rPr lang="zh-CN" altLang="en-US" sz="3200">
                <a:solidFill>
                  <a:schemeClr val="bg1"/>
                </a:solidFill>
                <a:latin typeface="微软雅黑" panose="020B0503020204020204" charset="-122"/>
                <a:ea typeface="微软雅黑" panose="020B0503020204020204" charset="-122"/>
                <a:sym typeface="+mn-ea"/>
              </a:rPr>
              <a:t>选题背景</a:t>
            </a:r>
            <a:endParaRPr lang="zh-CN" altLang="en-US" sz="3200" noProof="0" dirty="0">
              <a:ln>
                <a:noFill/>
              </a:ln>
              <a:solidFill>
                <a:schemeClr val="bg1"/>
              </a:solidFill>
              <a:uLnTx/>
              <a:uFillTx/>
              <a:latin typeface="微软雅黑" panose="020B0503020204020204" charset="-122"/>
              <a:ea typeface="微软雅黑" panose="020B0503020204020204" charset="-122"/>
              <a:sym typeface="+mn-ea"/>
            </a:endParaRPr>
          </a:p>
        </p:txBody>
      </p:sp>
      <p:sp>
        <p:nvSpPr>
          <p:cNvPr id="1048832" name="文本框 13"/>
          <p:cNvSpPr txBox="1"/>
          <p:nvPr/>
        </p:nvSpPr>
        <p:spPr>
          <a:xfrm>
            <a:off x="1182370" y="3790950"/>
            <a:ext cx="3227070" cy="20238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endParaRPr lang="en-US" altLang="zh-CN" sz="800" kern="0" noProof="0" dirty="0">
              <a:ln>
                <a:noFill/>
              </a:ln>
              <a:solidFill>
                <a:schemeClr val="bg1"/>
              </a:solidFill>
              <a:uLnTx/>
              <a:uFillTx/>
              <a:latin typeface="微软雅黑" panose="020B0503020204020204" pitchFamily="34" charset="-122"/>
              <a:ea typeface="微软雅黑" panose="020B0503020204020204" charset="-122"/>
              <a:sym typeface="Arial" panose="020B0604020202020204" pitchFamily="34" charset="0"/>
            </a:endParaRPr>
          </a:p>
        </p:txBody>
      </p:sp>
      <p:sp>
        <p:nvSpPr>
          <p:cNvPr id="3" name="矩形 2"/>
          <p:cNvSpPr/>
          <p:nvPr/>
        </p:nvSpPr>
        <p:spPr>
          <a:xfrm>
            <a:off x="508730" y="1694550"/>
            <a:ext cx="5262979" cy="769441"/>
          </a:xfrm>
          <a:prstGeom prst="rect">
            <a:avLst/>
          </a:prstGeom>
        </p:spPr>
        <p:txBody>
          <a:bodyPr wrap="none">
            <a:spAutoFit/>
          </a:bodyPr>
          <a:lstStyle/>
          <a:p>
            <a:r>
              <a:rPr lang="zh-CN" altLang="en-US" sz="4400" b="1" dirty="0">
                <a:solidFill>
                  <a:srgbClr val="2159A5"/>
                </a:solidFill>
                <a:latin typeface="微软雅黑" panose="020B0503020204020204" charset="-122"/>
                <a:ea typeface="微软雅黑" panose="020B0503020204020204" charset="-122"/>
              </a:rPr>
              <a:t>同步教学，如直播课</a:t>
            </a:r>
          </a:p>
        </p:txBody>
      </p:sp>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r="2041"/>
          <a:stretch/>
        </p:blipFill>
        <p:spPr>
          <a:xfrm>
            <a:off x="6021409" y="1943100"/>
            <a:ext cx="5687077" cy="3654425"/>
          </a:xfrm>
          <a:prstGeom prst="rect">
            <a:avLst/>
          </a:prstGeom>
        </p:spPr>
      </p:pic>
      <p:pic>
        <p:nvPicPr>
          <p:cNvPr id="21" name="内容占位符 4"/>
          <p:cNvPicPr>
            <a:picLocks noChangeAspect="1"/>
          </p:cNvPicPr>
          <p:nvPr/>
        </p:nvPicPr>
        <p:blipFill rotWithShape="1">
          <a:blip r:embed="rId4">
            <a:extLst>
              <a:ext uri="{28A0092B-C50C-407E-A947-70E740481C1C}">
                <a14:useLocalDpi xmlns:a14="http://schemas.microsoft.com/office/drawing/2010/main" val="0"/>
              </a:ext>
            </a:extLst>
          </a:blip>
          <a:srcRect r="1982"/>
          <a:stretch/>
        </p:blipFill>
        <p:spPr>
          <a:xfrm>
            <a:off x="566353" y="3092118"/>
            <a:ext cx="5147734" cy="3446531"/>
          </a:xfrm>
          <a:prstGeom prst="rect">
            <a:avLst/>
          </a:prstGeom>
        </p:spPr>
      </p:pic>
    </p:spTree>
    <p:custDataLst>
      <p:tags r:id="rId1"/>
    </p:custDataLst>
    <p:extLst>
      <p:ext uri="{BB962C8B-B14F-4D97-AF65-F5344CB8AC3E}">
        <p14:creationId xmlns:p14="http://schemas.microsoft.com/office/powerpoint/2010/main" val="311101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825"/>
                                        </p:tgtEl>
                                        <p:attrNameLst>
                                          <p:attrName>style.visibility</p:attrName>
                                        </p:attrNameLst>
                                      </p:cBhvr>
                                      <p:to>
                                        <p:strVal val="visible"/>
                                      </p:to>
                                    </p:set>
                                    <p:anim calcmode="lin" valueType="num">
                                      <p:cBhvr additive="base">
                                        <p:cTn id="7" dur="500" fill="hold"/>
                                        <p:tgtEl>
                                          <p:spTgt spid="1048825"/>
                                        </p:tgtEl>
                                        <p:attrNameLst>
                                          <p:attrName>ppt_x</p:attrName>
                                        </p:attrNameLst>
                                      </p:cBhvr>
                                      <p:tavLst>
                                        <p:tav tm="0">
                                          <p:val>
                                            <p:strVal val="#ppt_x"/>
                                          </p:val>
                                        </p:tav>
                                        <p:tav tm="100000">
                                          <p:val>
                                            <p:strVal val="#ppt_x"/>
                                          </p:val>
                                        </p:tav>
                                      </p:tavLst>
                                    </p:anim>
                                    <p:anim calcmode="lin" valueType="num">
                                      <p:cBhvr additive="base">
                                        <p:cTn id="8" dur="500" fill="hold"/>
                                        <p:tgtEl>
                                          <p:spTgt spid="10488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824"/>
                                        </p:tgtEl>
                                        <p:attrNameLst>
                                          <p:attrName>style.visibility</p:attrName>
                                        </p:attrNameLst>
                                      </p:cBhvr>
                                      <p:to>
                                        <p:strVal val="visible"/>
                                      </p:to>
                                    </p:set>
                                    <p:anim calcmode="lin" valueType="num">
                                      <p:cBhvr additive="base">
                                        <p:cTn id="11" dur="500" fill="hold"/>
                                        <p:tgtEl>
                                          <p:spTgt spid="1048824"/>
                                        </p:tgtEl>
                                        <p:attrNameLst>
                                          <p:attrName>ppt_x</p:attrName>
                                        </p:attrNameLst>
                                      </p:cBhvr>
                                      <p:tavLst>
                                        <p:tav tm="0">
                                          <p:val>
                                            <p:strVal val="#ppt_x"/>
                                          </p:val>
                                        </p:tav>
                                        <p:tav tm="100000">
                                          <p:val>
                                            <p:strVal val="#ppt_x"/>
                                          </p:val>
                                        </p:tav>
                                      </p:tavLst>
                                    </p:anim>
                                    <p:anim calcmode="lin" valueType="num">
                                      <p:cBhvr additive="base">
                                        <p:cTn id="12" dur="500" fill="hold"/>
                                        <p:tgtEl>
                                          <p:spTgt spid="10488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48826"/>
                                        </p:tgtEl>
                                        <p:attrNameLst>
                                          <p:attrName>style.visibility</p:attrName>
                                        </p:attrNameLst>
                                      </p:cBhvr>
                                      <p:to>
                                        <p:strVal val="visible"/>
                                      </p:to>
                                    </p:set>
                                    <p:anim calcmode="lin" valueType="num">
                                      <p:cBhvr additive="base">
                                        <p:cTn id="15" dur="500" fill="hold"/>
                                        <p:tgtEl>
                                          <p:spTgt spid="1048826"/>
                                        </p:tgtEl>
                                        <p:attrNameLst>
                                          <p:attrName>ppt_x</p:attrName>
                                        </p:attrNameLst>
                                      </p:cBhvr>
                                      <p:tavLst>
                                        <p:tav tm="0">
                                          <p:val>
                                            <p:strVal val="#ppt_x"/>
                                          </p:val>
                                        </p:tav>
                                        <p:tav tm="100000">
                                          <p:val>
                                            <p:strVal val="#ppt_x"/>
                                          </p:val>
                                        </p:tav>
                                      </p:tavLst>
                                    </p:anim>
                                    <p:anim calcmode="lin" valueType="num">
                                      <p:cBhvr additive="base">
                                        <p:cTn id="16" dur="500" fill="hold"/>
                                        <p:tgtEl>
                                          <p:spTgt spid="10488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24" grpId="0" animBg="1"/>
      <p:bldP spid="1048825" grpId="0"/>
      <p:bldP spid="104882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4" name="矩形 1"/>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825" name="文本框 51"/>
          <p:cNvSpPr txBox="1"/>
          <p:nvPr/>
        </p:nvSpPr>
        <p:spPr>
          <a:xfrm>
            <a:off x="588009" y="405765"/>
            <a:ext cx="5579526"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教学方式</a:t>
            </a:r>
          </a:p>
        </p:txBody>
      </p:sp>
      <p:sp>
        <p:nvSpPr>
          <p:cNvPr id="1048826" name="文本框 57"/>
          <p:cNvSpPr txBox="1"/>
          <p:nvPr/>
        </p:nvSpPr>
        <p:spPr>
          <a:xfrm>
            <a:off x="690465" y="900998"/>
            <a:ext cx="1651525" cy="3536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200000"/>
              </a:lnSpc>
            </a:pPr>
            <a:r>
              <a:rPr lang="en-US" altLang="zh-CN" sz="1000" dirty="0">
                <a:solidFill>
                  <a:srgbClr val="2159A5"/>
                </a:solidFill>
                <a:latin typeface="+mn-ea"/>
                <a:sym typeface="Arial" panose="020B0604020202020204" pitchFamily="34" charset="0"/>
              </a:rPr>
              <a:t>Teaching methods</a:t>
            </a:r>
            <a:endParaRPr lang="en-US" altLang="zh-CN" sz="1000" kern="0" noProof="0" dirty="0">
              <a:ln>
                <a:noFill/>
              </a:ln>
              <a:solidFill>
                <a:srgbClr val="2159A5"/>
              </a:solidFill>
              <a:uLnTx/>
              <a:uFillTx/>
              <a:latin typeface="+mn-ea"/>
              <a:sym typeface="Arial" panose="020B0604020202020204" pitchFamily="34" charset="0"/>
            </a:endParaRPr>
          </a:p>
        </p:txBody>
      </p:sp>
      <p:grpSp>
        <p:nvGrpSpPr>
          <p:cNvPr id="55" name="组合 11"/>
          <p:cNvGrpSpPr/>
          <p:nvPr/>
        </p:nvGrpSpPr>
        <p:grpSpPr>
          <a:xfrm>
            <a:off x="2295525" y="1943100"/>
            <a:ext cx="1055370" cy="1055370"/>
            <a:chOff x="3615" y="3136"/>
            <a:chExt cx="1662" cy="1662"/>
          </a:xfrm>
        </p:grpSpPr>
        <p:sp>
          <p:nvSpPr>
            <p:cNvPr id="1048829" name="椭圆 9"/>
            <p:cNvSpPr/>
            <p:nvPr/>
          </p:nvSpPr>
          <p:spPr>
            <a:xfrm>
              <a:off x="3615" y="3136"/>
              <a:ext cx="1662" cy="16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830" name="学士帽"/>
            <p:cNvSpPr/>
            <p:nvPr/>
          </p:nvSpPr>
          <p:spPr bwMode="auto">
            <a:xfrm>
              <a:off x="3780" y="3598"/>
              <a:ext cx="1332" cy="737"/>
            </a:xfrm>
            <a:custGeom>
              <a:avLst/>
              <a:gdLst>
                <a:gd name="T0" fmla="*/ 1395067 w 3931"/>
                <a:gd name="T1" fmla="*/ 589725 h 2392"/>
                <a:gd name="T2" fmla="*/ 928365 w 3931"/>
                <a:gd name="T3" fmla="*/ 389484 h 2392"/>
                <a:gd name="T4" fmla="*/ 403040 w 3931"/>
                <a:gd name="T5" fmla="*/ 589725 h 2392"/>
                <a:gd name="T6" fmla="*/ 256480 w 3931"/>
                <a:gd name="T7" fmla="*/ 528782 h 2392"/>
                <a:gd name="T8" fmla="*/ 256480 w 3931"/>
                <a:gd name="T9" fmla="*/ 708403 h 2392"/>
                <a:gd name="T10" fmla="*/ 296326 w 3931"/>
                <a:gd name="T11" fmla="*/ 763389 h 2392"/>
                <a:gd name="T12" fmla="*/ 255564 w 3931"/>
                <a:gd name="T13" fmla="*/ 818375 h 2392"/>
                <a:gd name="T14" fmla="*/ 299074 w 3931"/>
                <a:gd name="T15" fmla="*/ 1011742 h 2392"/>
                <a:gd name="T16" fmla="*/ 170834 w 3931"/>
                <a:gd name="T17" fmla="*/ 1011742 h 2392"/>
                <a:gd name="T18" fmla="*/ 214802 w 3931"/>
                <a:gd name="T19" fmla="*/ 817458 h 2392"/>
                <a:gd name="T20" fmla="*/ 179078 w 3931"/>
                <a:gd name="T21" fmla="*/ 763389 h 2392"/>
                <a:gd name="T22" fmla="*/ 213428 w 3931"/>
                <a:gd name="T23" fmla="*/ 709777 h 2392"/>
                <a:gd name="T24" fmla="*/ 213428 w 3931"/>
                <a:gd name="T25" fmla="*/ 510911 h 2392"/>
                <a:gd name="T26" fmla="*/ 0 w 3931"/>
                <a:gd name="T27" fmla="*/ 421559 h 2392"/>
                <a:gd name="T28" fmla="*/ 938899 w 3931"/>
                <a:gd name="T29" fmla="*/ 0 h 2392"/>
                <a:gd name="T30" fmla="*/ 1800397 w 3931"/>
                <a:gd name="T31" fmla="*/ 427058 h 2392"/>
                <a:gd name="T32" fmla="*/ 1395067 w 3931"/>
                <a:gd name="T33" fmla="*/ 589725 h 2392"/>
                <a:gd name="T34" fmla="*/ 917831 w 3931"/>
                <a:gd name="T35" fmla="*/ 491208 h 2392"/>
                <a:gd name="T36" fmla="*/ 1341481 w 3931"/>
                <a:gd name="T37" fmla="*/ 635088 h 2392"/>
                <a:gd name="T38" fmla="*/ 1341481 w 3931"/>
                <a:gd name="T39" fmla="*/ 983791 h 2392"/>
                <a:gd name="T40" fmla="*/ 896306 w 3931"/>
                <a:gd name="T41" fmla="*/ 1096054 h 2392"/>
                <a:gd name="T42" fmla="*/ 503342 w 3931"/>
                <a:gd name="T43" fmla="*/ 983791 h 2392"/>
                <a:gd name="T44" fmla="*/ 503342 w 3931"/>
                <a:gd name="T45" fmla="*/ 635088 h 2392"/>
                <a:gd name="T46" fmla="*/ 917831 w 3931"/>
                <a:gd name="T47" fmla="*/ 491208 h 2392"/>
                <a:gd name="T48" fmla="*/ 912335 w 3931"/>
                <a:gd name="T49" fmla="*/ 1031904 h 2392"/>
                <a:gd name="T50" fmla="*/ 1254003 w 3931"/>
                <a:gd name="T51" fmla="*/ 946675 h 2392"/>
                <a:gd name="T52" fmla="*/ 912335 w 3931"/>
                <a:gd name="T53" fmla="*/ 860989 h 2392"/>
                <a:gd name="T54" fmla="*/ 571126 w 3931"/>
                <a:gd name="T55" fmla="*/ 946675 h 2392"/>
                <a:gd name="T56" fmla="*/ 912335 w 3931"/>
                <a:gd name="T57" fmla="*/ 1031904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tx1">
                    <a:lumMod val="95000"/>
                    <a:lumOff val="5000"/>
                  </a:schemeClr>
                </a:solidFill>
              </a:endParaRPr>
            </a:p>
          </p:txBody>
        </p:sp>
      </p:grpSp>
      <p:sp>
        <p:nvSpPr>
          <p:cNvPr id="1048831" name="文本框 12"/>
          <p:cNvSpPr txBox="1"/>
          <p:nvPr/>
        </p:nvSpPr>
        <p:spPr>
          <a:xfrm>
            <a:off x="1891665" y="3089448"/>
            <a:ext cx="1757680" cy="574040"/>
          </a:xfrm>
          <a:prstGeom prst="rect">
            <a:avLst/>
          </a:prstGeom>
          <a:noFill/>
        </p:spPr>
        <p:txBody>
          <a:bodyPr wrap="none" rtlCol="0">
            <a:spAutoFit/>
          </a:bodyPr>
          <a:lstStyle/>
          <a:p>
            <a:pPr algn="ctr"/>
            <a:r>
              <a:rPr lang="zh-CN" altLang="en-US" sz="3200">
                <a:solidFill>
                  <a:schemeClr val="bg1"/>
                </a:solidFill>
                <a:latin typeface="微软雅黑" panose="020B0503020204020204" charset="-122"/>
                <a:ea typeface="微软雅黑" panose="020B0503020204020204" charset="-122"/>
                <a:sym typeface="+mn-ea"/>
              </a:rPr>
              <a:t>选题背景</a:t>
            </a:r>
            <a:endParaRPr lang="zh-CN" altLang="en-US" sz="3200" noProof="0" dirty="0">
              <a:ln>
                <a:noFill/>
              </a:ln>
              <a:solidFill>
                <a:schemeClr val="bg1"/>
              </a:solidFill>
              <a:uLnTx/>
              <a:uFillTx/>
              <a:latin typeface="微软雅黑" panose="020B0503020204020204" charset="-122"/>
              <a:ea typeface="微软雅黑" panose="020B0503020204020204" charset="-122"/>
              <a:sym typeface="+mn-ea"/>
            </a:endParaRPr>
          </a:p>
        </p:txBody>
      </p:sp>
      <p:sp>
        <p:nvSpPr>
          <p:cNvPr id="1048832" name="文本框 13"/>
          <p:cNvSpPr txBox="1"/>
          <p:nvPr/>
        </p:nvSpPr>
        <p:spPr>
          <a:xfrm>
            <a:off x="1182370" y="3790950"/>
            <a:ext cx="3227070" cy="20238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endParaRPr lang="en-US" altLang="zh-CN" sz="800" kern="0" noProof="0" dirty="0">
              <a:ln>
                <a:noFill/>
              </a:ln>
              <a:solidFill>
                <a:schemeClr val="bg1"/>
              </a:solidFill>
              <a:uLnTx/>
              <a:uFillTx/>
              <a:latin typeface="微软雅黑" panose="020B0503020204020204" pitchFamily="34" charset="-122"/>
              <a:ea typeface="微软雅黑" panose="020B0503020204020204" charset="-122"/>
              <a:sym typeface="Arial" panose="020B0604020202020204" pitchFamily="34" charset="0"/>
            </a:endParaRPr>
          </a:p>
        </p:txBody>
      </p:sp>
      <p:sp>
        <p:nvSpPr>
          <p:cNvPr id="3" name="矩形 2"/>
          <p:cNvSpPr/>
          <p:nvPr/>
        </p:nvSpPr>
        <p:spPr>
          <a:xfrm>
            <a:off x="508730" y="1694550"/>
            <a:ext cx="5262979" cy="769441"/>
          </a:xfrm>
          <a:prstGeom prst="rect">
            <a:avLst/>
          </a:prstGeom>
        </p:spPr>
        <p:txBody>
          <a:bodyPr wrap="none">
            <a:spAutoFit/>
          </a:bodyPr>
          <a:lstStyle/>
          <a:p>
            <a:r>
              <a:rPr lang="zh-CN" altLang="en-US" sz="4400" b="1" dirty="0">
                <a:solidFill>
                  <a:srgbClr val="2159A5"/>
                </a:solidFill>
                <a:latin typeface="微软雅黑" panose="020B0503020204020204" charset="-122"/>
                <a:ea typeface="微软雅黑" panose="020B0503020204020204" charset="-122"/>
              </a:rPr>
              <a:t>异步教学，如录播课</a:t>
            </a:r>
          </a:p>
        </p:txBody>
      </p:sp>
      <p:pic>
        <p:nvPicPr>
          <p:cNvPr id="13" name="内容占位符 4" descr="图片包含 人员, 电子产品, 室内&#10;&#10;已生成极高可信度的说明">
            <a:extLst>
              <a:ext uri="{FF2B5EF4-FFF2-40B4-BE49-F238E27FC236}">
                <a16:creationId xmlns:a16="http://schemas.microsoft.com/office/drawing/2014/main" id="{26E40ABE-37D0-497C-A69B-55CEDF3CC5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8515" y="3089448"/>
            <a:ext cx="5481660" cy="3645304"/>
          </a:xfrm>
        </p:spPr>
      </p:pic>
      <p:pic>
        <p:nvPicPr>
          <p:cNvPr id="14" name="图片 13" descr="图片包含 屏幕截图, 监视器, 墙壁&#10;&#10;已生成极高可信度的说明">
            <a:extLst>
              <a:ext uri="{FF2B5EF4-FFF2-40B4-BE49-F238E27FC236}">
                <a16:creationId xmlns:a16="http://schemas.microsoft.com/office/drawing/2014/main" id="{5F6940E0-2FFE-4F6C-AECC-E8CC65067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606" y="1254685"/>
            <a:ext cx="5896928" cy="3685580"/>
          </a:xfrm>
          <a:prstGeom prst="rect">
            <a:avLst/>
          </a:prstGeom>
        </p:spPr>
      </p:pic>
    </p:spTree>
    <p:custDataLst>
      <p:tags r:id="rId1"/>
    </p:custDataLst>
    <p:extLst>
      <p:ext uri="{BB962C8B-B14F-4D97-AF65-F5344CB8AC3E}">
        <p14:creationId xmlns:p14="http://schemas.microsoft.com/office/powerpoint/2010/main" val="215568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8825"/>
                                        </p:tgtEl>
                                        <p:attrNameLst>
                                          <p:attrName>style.visibility</p:attrName>
                                        </p:attrNameLst>
                                      </p:cBhvr>
                                      <p:to>
                                        <p:strVal val="visible"/>
                                      </p:to>
                                    </p:set>
                                    <p:animEffect transition="in" filter="fade">
                                      <p:cBhvr>
                                        <p:cTn id="7" dur="500"/>
                                        <p:tgtEl>
                                          <p:spTgt spid="10488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48824"/>
                                        </p:tgtEl>
                                        <p:attrNameLst>
                                          <p:attrName>style.visibility</p:attrName>
                                        </p:attrNameLst>
                                      </p:cBhvr>
                                      <p:to>
                                        <p:strVal val="visible"/>
                                      </p:to>
                                    </p:set>
                                    <p:animEffect transition="in" filter="fade">
                                      <p:cBhvr>
                                        <p:cTn id="10" dur="500"/>
                                        <p:tgtEl>
                                          <p:spTgt spid="10488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8826"/>
                                        </p:tgtEl>
                                        <p:attrNameLst>
                                          <p:attrName>style.visibility</p:attrName>
                                        </p:attrNameLst>
                                      </p:cBhvr>
                                      <p:to>
                                        <p:strVal val="visible"/>
                                      </p:to>
                                    </p:set>
                                    <p:animEffect transition="in" filter="fade">
                                      <p:cBhvr>
                                        <p:cTn id="13" dur="500"/>
                                        <p:tgtEl>
                                          <p:spTgt spid="10488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24" grpId="0" animBg="1"/>
      <p:bldP spid="1048825" grpId="0"/>
      <p:bldP spid="104882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4" name="矩形 1"/>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825" name="文本框 51"/>
          <p:cNvSpPr txBox="1"/>
          <p:nvPr/>
        </p:nvSpPr>
        <p:spPr>
          <a:xfrm>
            <a:off x="588009" y="405765"/>
            <a:ext cx="5579526"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教学方式</a:t>
            </a:r>
          </a:p>
        </p:txBody>
      </p:sp>
      <p:sp>
        <p:nvSpPr>
          <p:cNvPr id="1048826" name="文本框 57"/>
          <p:cNvSpPr txBox="1"/>
          <p:nvPr/>
        </p:nvSpPr>
        <p:spPr>
          <a:xfrm>
            <a:off x="681135" y="900998"/>
            <a:ext cx="1614389" cy="3536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200000"/>
              </a:lnSpc>
            </a:pPr>
            <a:r>
              <a:rPr lang="en-US" altLang="zh-CN" sz="1000" dirty="0">
                <a:solidFill>
                  <a:srgbClr val="2159A5"/>
                </a:solidFill>
                <a:latin typeface="+mn-ea"/>
                <a:sym typeface="Arial" panose="020B0604020202020204" pitchFamily="34" charset="0"/>
              </a:rPr>
              <a:t>Teaching methods</a:t>
            </a:r>
            <a:endParaRPr lang="en-US" altLang="zh-CN" sz="1000" kern="0" noProof="0" dirty="0">
              <a:ln>
                <a:noFill/>
              </a:ln>
              <a:solidFill>
                <a:srgbClr val="2159A5"/>
              </a:solidFill>
              <a:uLnTx/>
              <a:uFillTx/>
              <a:latin typeface="+mn-ea"/>
              <a:sym typeface="Arial" panose="020B0604020202020204" pitchFamily="34" charset="0"/>
            </a:endParaRPr>
          </a:p>
        </p:txBody>
      </p:sp>
      <p:grpSp>
        <p:nvGrpSpPr>
          <p:cNvPr id="55" name="组合 11"/>
          <p:cNvGrpSpPr/>
          <p:nvPr/>
        </p:nvGrpSpPr>
        <p:grpSpPr>
          <a:xfrm>
            <a:off x="2295525" y="1943100"/>
            <a:ext cx="1055370" cy="1055370"/>
            <a:chOff x="3615" y="3136"/>
            <a:chExt cx="1662" cy="1662"/>
          </a:xfrm>
        </p:grpSpPr>
        <p:sp>
          <p:nvSpPr>
            <p:cNvPr id="1048829" name="椭圆 9"/>
            <p:cNvSpPr/>
            <p:nvPr/>
          </p:nvSpPr>
          <p:spPr>
            <a:xfrm>
              <a:off x="3615" y="3136"/>
              <a:ext cx="1662" cy="16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830" name="学士帽"/>
            <p:cNvSpPr/>
            <p:nvPr/>
          </p:nvSpPr>
          <p:spPr bwMode="auto">
            <a:xfrm>
              <a:off x="3780" y="3598"/>
              <a:ext cx="1332" cy="737"/>
            </a:xfrm>
            <a:custGeom>
              <a:avLst/>
              <a:gdLst>
                <a:gd name="T0" fmla="*/ 1395067 w 3931"/>
                <a:gd name="T1" fmla="*/ 589725 h 2392"/>
                <a:gd name="T2" fmla="*/ 928365 w 3931"/>
                <a:gd name="T3" fmla="*/ 389484 h 2392"/>
                <a:gd name="T4" fmla="*/ 403040 w 3931"/>
                <a:gd name="T5" fmla="*/ 589725 h 2392"/>
                <a:gd name="T6" fmla="*/ 256480 w 3931"/>
                <a:gd name="T7" fmla="*/ 528782 h 2392"/>
                <a:gd name="T8" fmla="*/ 256480 w 3931"/>
                <a:gd name="T9" fmla="*/ 708403 h 2392"/>
                <a:gd name="T10" fmla="*/ 296326 w 3931"/>
                <a:gd name="T11" fmla="*/ 763389 h 2392"/>
                <a:gd name="T12" fmla="*/ 255564 w 3931"/>
                <a:gd name="T13" fmla="*/ 818375 h 2392"/>
                <a:gd name="T14" fmla="*/ 299074 w 3931"/>
                <a:gd name="T15" fmla="*/ 1011742 h 2392"/>
                <a:gd name="T16" fmla="*/ 170834 w 3931"/>
                <a:gd name="T17" fmla="*/ 1011742 h 2392"/>
                <a:gd name="T18" fmla="*/ 214802 w 3931"/>
                <a:gd name="T19" fmla="*/ 817458 h 2392"/>
                <a:gd name="T20" fmla="*/ 179078 w 3931"/>
                <a:gd name="T21" fmla="*/ 763389 h 2392"/>
                <a:gd name="T22" fmla="*/ 213428 w 3931"/>
                <a:gd name="T23" fmla="*/ 709777 h 2392"/>
                <a:gd name="T24" fmla="*/ 213428 w 3931"/>
                <a:gd name="T25" fmla="*/ 510911 h 2392"/>
                <a:gd name="T26" fmla="*/ 0 w 3931"/>
                <a:gd name="T27" fmla="*/ 421559 h 2392"/>
                <a:gd name="T28" fmla="*/ 938899 w 3931"/>
                <a:gd name="T29" fmla="*/ 0 h 2392"/>
                <a:gd name="T30" fmla="*/ 1800397 w 3931"/>
                <a:gd name="T31" fmla="*/ 427058 h 2392"/>
                <a:gd name="T32" fmla="*/ 1395067 w 3931"/>
                <a:gd name="T33" fmla="*/ 589725 h 2392"/>
                <a:gd name="T34" fmla="*/ 917831 w 3931"/>
                <a:gd name="T35" fmla="*/ 491208 h 2392"/>
                <a:gd name="T36" fmla="*/ 1341481 w 3931"/>
                <a:gd name="T37" fmla="*/ 635088 h 2392"/>
                <a:gd name="T38" fmla="*/ 1341481 w 3931"/>
                <a:gd name="T39" fmla="*/ 983791 h 2392"/>
                <a:gd name="T40" fmla="*/ 896306 w 3931"/>
                <a:gd name="T41" fmla="*/ 1096054 h 2392"/>
                <a:gd name="T42" fmla="*/ 503342 w 3931"/>
                <a:gd name="T43" fmla="*/ 983791 h 2392"/>
                <a:gd name="T44" fmla="*/ 503342 w 3931"/>
                <a:gd name="T45" fmla="*/ 635088 h 2392"/>
                <a:gd name="T46" fmla="*/ 917831 w 3931"/>
                <a:gd name="T47" fmla="*/ 491208 h 2392"/>
                <a:gd name="T48" fmla="*/ 912335 w 3931"/>
                <a:gd name="T49" fmla="*/ 1031904 h 2392"/>
                <a:gd name="T50" fmla="*/ 1254003 w 3931"/>
                <a:gd name="T51" fmla="*/ 946675 h 2392"/>
                <a:gd name="T52" fmla="*/ 912335 w 3931"/>
                <a:gd name="T53" fmla="*/ 860989 h 2392"/>
                <a:gd name="T54" fmla="*/ 571126 w 3931"/>
                <a:gd name="T55" fmla="*/ 946675 h 2392"/>
                <a:gd name="T56" fmla="*/ 912335 w 3931"/>
                <a:gd name="T57" fmla="*/ 1031904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tx1">
                    <a:lumMod val="95000"/>
                    <a:lumOff val="5000"/>
                  </a:schemeClr>
                </a:solidFill>
              </a:endParaRPr>
            </a:p>
          </p:txBody>
        </p:sp>
      </p:grpSp>
      <p:sp>
        <p:nvSpPr>
          <p:cNvPr id="1048831" name="文本框 12"/>
          <p:cNvSpPr txBox="1"/>
          <p:nvPr/>
        </p:nvSpPr>
        <p:spPr>
          <a:xfrm>
            <a:off x="1891665" y="3089448"/>
            <a:ext cx="1757680" cy="574040"/>
          </a:xfrm>
          <a:prstGeom prst="rect">
            <a:avLst/>
          </a:prstGeom>
          <a:noFill/>
        </p:spPr>
        <p:txBody>
          <a:bodyPr wrap="none" rtlCol="0">
            <a:spAutoFit/>
          </a:bodyPr>
          <a:lstStyle/>
          <a:p>
            <a:pPr algn="ctr"/>
            <a:r>
              <a:rPr lang="zh-CN" altLang="en-US" sz="3200">
                <a:solidFill>
                  <a:schemeClr val="bg1"/>
                </a:solidFill>
                <a:latin typeface="微软雅黑" panose="020B0503020204020204" charset="-122"/>
                <a:ea typeface="微软雅黑" panose="020B0503020204020204" charset="-122"/>
                <a:sym typeface="+mn-ea"/>
              </a:rPr>
              <a:t>选题背景</a:t>
            </a:r>
            <a:endParaRPr lang="zh-CN" altLang="en-US" sz="3200" noProof="0" dirty="0">
              <a:ln>
                <a:noFill/>
              </a:ln>
              <a:solidFill>
                <a:schemeClr val="bg1"/>
              </a:solidFill>
              <a:uLnTx/>
              <a:uFillTx/>
              <a:latin typeface="微软雅黑" panose="020B0503020204020204" charset="-122"/>
              <a:ea typeface="微软雅黑" panose="020B0503020204020204" charset="-122"/>
              <a:sym typeface="+mn-ea"/>
            </a:endParaRPr>
          </a:p>
        </p:txBody>
      </p:sp>
      <p:sp>
        <p:nvSpPr>
          <p:cNvPr id="1048832" name="文本框 13"/>
          <p:cNvSpPr txBox="1"/>
          <p:nvPr/>
        </p:nvSpPr>
        <p:spPr>
          <a:xfrm>
            <a:off x="1182370" y="3790950"/>
            <a:ext cx="3227070" cy="20238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endParaRPr lang="en-US" altLang="zh-CN" sz="800" kern="0" noProof="0" dirty="0">
              <a:ln>
                <a:noFill/>
              </a:ln>
              <a:solidFill>
                <a:schemeClr val="bg1"/>
              </a:solidFill>
              <a:uLnTx/>
              <a:uFillTx/>
              <a:latin typeface="微软雅黑" panose="020B0503020204020204" pitchFamily="34" charset="-122"/>
              <a:ea typeface="微软雅黑" panose="020B0503020204020204" charset="-122"/>
              <a:sym typeface="Arial" panose="020B0604020202020204" pitchFamily="34" charset="0"/>
            </a:endParaRPr>
          </a:p>
        </p:txBody>
      </p:sp>
      <p:sp>
        <p:nvSpPr>
          <p:cNvPr id="3" name="矩形 2"/>
          <p:cNvSpPr/>
          <p:nvPr/>
        </p:nvSpPr>
        <p:spPr>
          <a:xfrm>
            <a:off x="792549" y="1650069"/>
            <a:ext cx="3005951" cy="2004010"/>
          </a:xfrm>
          <a:prstGeom prst="rect">
            <a:avLst/>
          </a:prstGeom>
        </p:spPr>
        <p:txBody>
          <a:bodyPr wrap="none">
            <a:spAutoFit/>
          </a:bodyPr>
          <a:lstStyle/>
          <a:p>
            <a:pPr>
              <a:lnSpc>
                <a:spcPct val="150000"/>
              </a:lnSpc>
            </a:pPr>
            <a:r>
              <a:rPr lang="zh-CN" altLang="en-US" sz="4400" b="1" dirty="0">
                <a:solidFill>
                  <a:srgbClr val="2159A5"/>
                </a:solidFill>
                <a:latin typeface="微软雅黑" panose="020B0503020204020204" charset="-122"/>
                <a:ea typeface="微软雅黑" panose="020B0503020204020204" charset="-122"/>
              </a:rPr>
              <a:t>异步教学</a:t>
            </a:r>
            <a:endParaRPr lang="en-US" altLang="zh-CN" sz="4400" b="1" dirty="0">
              <a:solidFill>
                <a:srgbClr val="2159A5"/>
              </a:solidFill>
              <a:latin typeface="微软雅黑" panose="020B0503020204020204" charset="-122"/>
              <a:ea typeface="微软雅黑" panose="020B0503020204020204" charset="-122"/>
            </a:endParaRPr>
          </a:p>
          <a:p>
            <a:pPr>
              <a:lnSpc>
                <a:spcPct val="150000"/>
              </a:lnSpc>
            </a:pPr>
            <a:r>
              <a:rPr lang="zh-CN" altLang="en-US" sz="4400" b="1" dirty="0">
                <a:solidFill>
                  <a:srgbClr val="2159A5"/>
                </a:solidFill>
                <a:latin typeface="微软雅黑" panose="020B0503020204020204" charset="-122"/>
                <a:ea typeface="微软雅黑" panose="020B0503020204020204" charset="-122"/>
              </a:rPr>
              <a:t>如在线课程</a:t>
            </a:r>
          </a:p>
        </p:txBody>
      </p:sp>
      <p:pic>
        <p:nvPicPr>
          <p:cNvPr id="15" name="图片 14">
            <a:extLst>
              <a:ext uri="{FF2B5EF4-FFF2-40B4-BE49-F238E27FC236}">
                <a16:creationId xmlns:a16="http://schemas.microsoft.com/office/drawing/2014/main" id="{71F2195A-9A61-4958-AAC3-12120ECFF77A}"/>
              </a:ext>
            </a:extLst>
          </p:cNvPr>
          <p:cNvPicPr>
            <a:picLocks noChangeAspect="1"/>
          </p:cNvPicPr>
          <p:nvPr/>
        </p:nvPicPr>
        <p:blipFill>
          <a:blip r:embed="rId3"/>
          <a:stretch>
            <a:fillRect/>
          </a:stretch>
        </p:blipFill>
        <p:spPr>
          <a:xfrm>
            <a:off x="435094" y="4419494"/>
            <a:ext cx="4094356" cy="2280628"/>
          </a:xfrm>
          <a:prstGeom prst="rect">
            <a:avLst/>
          </a:prstGeom>
        </p:spPr>
      </p:pic>
      <p:pic>
        <p:nvPicPr>
          <p:cNvPr id="19" name="内容占位符 5">
            <a:hlinkClick r:id="rId4"/>
            <a:extLst>
              <a:ext uri="{FF2B5EF4-FFF2-40B4-BE49-F238E27FC236}">
                <a16:creationId xmlns:a16="http://schemas.microsoft.com/office/drawing/2014/main" id="{7294BA0E-9877-4174-ACBB-B9D0EF8C7284}"/>
              </a:ext>
            </a:extLst>
          </p:cNvPr>
          <p:cNvPicPr>
            <a:picLocks noChangeAspect="1"/>
          </p:cNvPicPr>
          <p:nvPr/>
        </p:nvPicPr>
        <p:blipFill>
          <a:blip r:embed="rId5"/>
          <a:stretch>
            <a:fillRect/>
          </a:stretch>
        </p:blipFill>
        <p:spPr>
          <a:xfrm>
            <a:off x="4286844" y="1208470"/>
            <a:ext cx="7811850" cy="4351338"/>
          </a:xfrm>
          <a:prstGeom prst="rect">
            <a:avLst/>
          </a:prstGeom>
        </p:spPr>
      </p:pic>
    </p:spTree>
    <p:custDataLst>
      <p:tags r:id="rId1"/>
    </p:custDataLst>
    <p:extLst>
      <p:ext uri="{BB962C8B-B14F-4D97-AF65-F5344CB8AC3E}">
        <p14:creationId xmlns:p14="http://schemas.microsoft.com/office/powerpoint/2010/main" val="159664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825"/>
                                        </p:tgtEl>
                                        <p:attrNameLst>
                                          <p:attrName>style.visibility</p:attrName>
                                        </p:attrNameLst>
                                      </p:cBhvr>
                                      <p:to>
                                        <p:strVal val="visible"/>
                                      </p:to>
                                    </p:set>
                                    <p:anim calcmode="lin" valueType="num">
                                      <p:cBhvr additive="base">
                                        <p:cTn id="7" dur="500" fill="hold"/>
                                        <p:tgtEl>
                                          <p:spTgt spid="1048825"/>
                                        </p:tgtEl>
                                        <p:attrNameLst>
                                          <p:attrName>ppt_x</p:attrName>
                                        </p:attrNameLst>
                                      </p:cBhvr>
                                      <p:tavLst>
                                        <p:tav tm="0">
                                          <p:val>
                                            <p:strVal val="#ppt_x"/>
                                          </p:val>
                                        </p:tav>
                                        <p:tav tm="100000">
                                          <p:val>
                                            <p:strVal val="#ppt_x"/>
                                          </p:val>
                                        </p:tav>
                                      </p:tavLst>
                                    </p:anim>
                                    <p:anim calcmode="lin" valueType="num">
                                      <p:cBhvr additive="base">
                                        <p:cTn id="8" dur="500" fill="hold"/>
                                        <p:tgtEl>
                                          <p:spTgt spid="10488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824"/>
                                        </p:tgtEl>
                                        <p:attrNameLst>
                                          <p:attrName>style.visibility</p:attrName>
                                        </p:attrNameLst>
                                      </p:cBhvr>
                                      <p:to>
                                        <p:strVal val="visible"/>
                                      </p:to>
                                    </p:set>
                                    <p:anim calcmode="lin" valueType="num">
                                      <p:cBhvr additive="base">
                                        <p:cTn id="11" dur="500" fill="hold"/>
                                        <p:tgtEl>
                                          <p:spTgt spid="1048824"/>
                                        </p:tgtEl>
                                        <p:attrNameLst>
                                          <p:attrName>ppt_x</p:attrName>
                                        </p:attrNameLst>
                                      </p:cBhvr>
                                      <p:tavLst>
                                        <p:tav tm="0">
                                          <p:val>
                                            <p:strVal val="#ppt_x"/>
                                          </p:val>
                                        </p:tav>
                                        <p:tav tm="100000">
                                          <p:val>
                                            <p:strVal val="#ppt_x"/>
                                          </p:val>
                                        </p:tav>
                                      </p:tavLst>
                                    </p:anim>
                                    <p:anim calcmode="lin" valueType="num">
                                      <p:cBhvr additive="base">
                                        <p:cTn id="12" dur="500" fill="hold"/>
                                        <p:tgtEl>
                                          <p:spTgt spid="10488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48826"/>
                                        </p:tgtEl>
                                        <p:attrNameLst>
                                          <p:attrName>style.visibility</p:attrName>
                                        </p:attrNameLst>
                                      </p:cBhvr>
                                      <p:to>
                                        <p:strVal val="visible"/>
                                      </p:to>
                                    </p:set>
                                    <p:anim calcmode="lin" valueType="num">
                                      <p:cBhvr additive="base">
                                        <p:cTn id="15" dur="500" fill="hold"/>
                                        <p:tgtEl>
                                          <p:spTgt spid="1048826"/>
                                        </p:tgtEl>
                                        <p:attrNameLst>
                                          <p:attrName>ppt_x</p:attrName>
                                        </p:attrNameLst>
                                      </p:cBhvr>
                                      <p:tavLst>
                                        <p:tav tm="0">
                                          <p:val>
                                            <p:strVal val="#ppt_x"/>
                                          </p:val>
                                        </p:tav>
                                        <p:tav tm="100000">
                                          <p:val>
                                            <p:strVal val="#ppt_x"/>
                                          </p:val>
                                        </p:tav>
                                      </p:tavLst>
                                    </p:anim>
                                    <p:anim calcmode="lin" valueType="num">
                                      <p:cBhvr additive="base">
                                        <p:cTn id="16" dur="500" fill="hold"/>
                                        <p:tgtEl>
                                          <p:spTgt spid="10488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24" grpId="0" animBg="1"/>
      <p:bldP spid="1048825" grpId="0"/>
      <p:bldP spid="104882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文本框 5">
            <a:extLst>
              <a:ext uri="{FF2B5EF4-FFF2-40B4-BE49-F238E27FC236}">
                <a16:creationId xmlns:a16="http://schemas.microsoft.com/office/drawing/2014/main" id="{096EA5D5-A25B-D348-A810-9054107B2045}"/>
              </a:ext>
            </a:extLst>
          </p:cNvPr>
          <p:cNvSpPr txBox="1"/>
          <p:nvPr/>
        </p:nvSpPr>
        <p:spPr>
          <a:xfrm>
            <a:off x="7063051" y="2858334"/>
            <a:ext cx="5109091" cy="1077218"/>
          </a:xfrm>
          <a:prstGeom prst="rect">
            <a:avLst/>
          </a:prstGeom>
          <a:noFill/>
        </p:spPr>
        <p:txBody>
          <a:bodyPr wrap="none" rtlCol="0">
            <a:spAutoFit/>
          </a:bodyPr>
          <a:lstStyle/>
          <a:p>
            <a:r>
              <a:rPr kumimoji="1" lang="zh-CN" altLang="en-US" sz="6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icrosoft YaHei" panose="020B0503020204020204" pitchFamily="34" charset="-122"/>
                <a:ea typeface="Microsoft YaHei" panose="020B0503020204020204" pitchFamily="34" charset="-122"/>
              </a:rPr>
              <a:t>课堂教学</a:t>
            </a:r>
            <a:r>
              <a:rPr kumimoji="1" lang="zh-CN" altLang="en-US" sz="6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icrosoft YaHei" panose="020B0503020204020204" pitchFamily="34" charset="-122"/>
                <a:ea typeface="Microsoft YaHei" panose="020B0503020204020204" pitchFamily="34" charset="-122"/>
              </a:rPr>
              <a:t>上线</a:t>
            </a:r>
          </a:p>
        </p:txBody>
      </p:sp>
      <p:pic>
        <p:nvPicPr>
          <p:cNvPr id="78" name="图片 77">
            <a:extLst>
              <a:ext uri="{FF2B5EF4-FFF2-40B4-BE49-F238E27FC236}">
                <a16:creationId xmlns:a16="http://schemas.microsoft.com/office/drawing/2014/main" id="{4F435374-BC79-BD43-BBAD-B9B8DA25675A}"/>
              </a:ext>
            </a:extLst>
          </p:cNvPr>
          <p:cNvPicPr>
            <a:picLocks noChangeAspect="1"/>
          </p:cNvPicPr>
          <p:nvPr/>
        </p:nvPicPr>
        <p:blipFill>
          <a:blip r:embed="rId3"/>
          <a:stretch>
            <a:fillRect/>
          </a:stretch>
        </p:blipFill>
        <p:spPr>
          <a:xfrm>
            <a:off x="4540281" y="2201917"/>
            <a:ext cx="2286000" cy="2184400"/>
          </a:xfrm>
          <a:prstGeom prst="rect">
            <a:avLst/>
          </a:prstGeom>
          <a:ln>
            <a:noFill/>
          </a:ln>
          <a:effectLst>
            <a:softEdge rad="112500"/>
          </a:effectLst>
        </p:spPr>
      </p:pic>
      <p:sp>
        <p:nvSpPr>
          <p:cNvPr id="79" name="矩形 5"/>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80" name="文本框 6"/>
          <p:cNvSpPr txBox="1"/>
          <p:nvPr/>
        </p:nvSpPr>
        <p:spPr>
          <a:xfrm>
            <a:off x="588009" y="405765"/>
            <a:ext cx="4763637"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在线教学与课堂教学上线</a:t>
            </a:r>
          </a:p>
        </p:txBody>
      </p:sp>
      <p:sp>
        <p:nvSpPr>
          <p:cNvPr id="81" name="文本框 7"/>
          <p:cNvSpPr txBox="1"/>
          <p:nvPr/>
        </p:nvSpPr>
        <p:spPr>
          <a:xfrm>
            <a:off x="718457" y="873760"/>
            <a:ext cx="4422709"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en-US" altLang="zh-CN" sz="1000" dirty="0">
                <a:solidFill>
                  <a:srgbClr val="2159A5"/>
                </a:solidFill>
                <a:latin typeface="+mn-ea"/>
                <a:sym typeface="Arial" panose="020B0604020202020204" pitchFamily="34" charset="0"/>
              </a:rPr>
              <a:t>Online teaching and classroom teaching online</a:t>
            </a:r>
            <a:endParaRPr lang="en-US" altLang="zh-CN" sz="1000" kern="0" noProof="0" dirty="0">
              <a:ln>
                <a:noFill/>
              </a:ln>
              <a:solidFill>
                <a:srgbClr val="2159A5"/>
              </a:solidFill>
              <a:uLnTx/>
              <a:uFillTx/>
              <a:latin typeface="+mn-ea"/>
              <a:sym typeface="Arial" panose="020B0604020202020204" pitchFamily="34" charset="0"/>
            </a:endParaRPr>
          </a:p>
        </p:txBody>
      </p:sp>
      <p:sp>
        <p:nvSpPr>
          <p:cNvPr id="8" name="文本框 5">
            <a:extLst>
              <a:ext uri="{FF2B5EF4-FFF2-40B4-BE49-F238E27FC236}">
                <a16:creationId xmlns:a16="http://schemas.microsoft.com/office/drawing/2014/main" id="{096EA5D5-A25B-D348-A810-9054107B2045}"/>
              </a:ext>
            </a:extLst>
          </p:cNvPr>
          <p:cNvSpPr txBox="1"/>
          <p:nvPr/>
        </p:nvSpPr>
        <p:spPr>
          <a:xfrm>
            <a:off x="139737" y="2858334"/>
            <a:ext cx="4198585" cy="1077218"/>
          </a:xfrm>
          <a:prstGeom prst="rect">
            <a:avLst/>
          </a:prstGeom>
          <a:noFill/>
        </p:spPr>
        <p:txBody>
          <a:bodyPr wrap="none" rtlCol="0">
            <a:spAutoFit/>
          </a:bodyPr>
          <a:lstStyle/>
          <a:p>
            <a:r>
              <a:rPr kumimoji="1" lang="zh-CN" altLang="en-US" sz="6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icrosoft YaHei" panose="020B0503020204020204" pitchFamily="34" charset="-122"/>
                <a:ea typeface="Microsoft YaHei" panose="020B0503020204020204" pitchFamily="34" charset="-122"/>
              </a:rPr>
              <a:t>在 线 </a:t>
            </a:r>
            <a:r>
              <a:rPr kumimoji="1" lang="zh-CN" altLang="en-US" sz="6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icrosoft YaHei" panose="020B0503020204020204" pitchFamily="34" charset="-122"/>
                <a:ea typeface="Microsoft YaHei" panose="020B0503020204020204" pitchFamily="34" charset="-122"/>
              </a:rPr>
              <a:t>教 学</a:t>
            </a:r>
            <a:endParaRPr kumimoji="1" lang="zh-CN" altLang="en-US" sz="6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icrosoft YaHei" panose="020B0503020204020204" pitchFamily="34" charset="-122"/>
              <a:ea typeface="Microsoft YaHei" panose="020B0503020204020204" pitchFamily="34" charset="-122"/>
            </a:endParaRPr>
          </a:p>
        </p:txBody>
      </p:sp>
    </p:spTree>
    <p:custDataLst>
      <p:tags r:id="rId1"/>
    </p:custDataLst>
    <p:extLst>
      <p:ext uri="{BB962C8B-B14F-4D97-AF65-F5344CB8AC3E}">
        <p14:creationId xmlns:p14="http://schemas.microsoft.com/office/powerpoint/2010/main" val="210673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barn(inVertical)">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down)">
                                      <p:cBhvr>
                                        <p:cTn id="2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9" grpId="0" animBg="1"/>
      <p:bldP spid="80" grpId="0"/>
      <p:bldP spid="81"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121"/>
          <p:cNvGrpSpPr/>
          <p:nvPr/>
        </p:nvGrpSpPr>
        <p:grpSpPr>
          <a:xfrm>
            <a:off x="148119" y="693399"/>
            <a:ext cx="3690620" cy="5913755"/>
            <a:chOff x="7215188" y="4649788"/>
            <a:chExt cx="558800" cy="892175"/>
          </a:xfrm>
          <a:solidFill>
            <a:srgbClr val="2159A5"/>
          </a:solidFill>
        </p:grpSpPr>
        <p:sp>
          <p:nvSpPr>
            <p:cNvPr id="1049148" name="Freeform 94"/>
            <p:cNvSpPr/>
            <p:nvPr/>
          </p:nvSpPr>
          <p:spPr bwMode="auto">
            <a:xfrm>
              <a:off x="7434263" y="5513388"/>
              <a:ext cx="122238" cy="28575"/>
            </a:xfrm>
            <a:custGeom>
              <a:avLst/>
              <a:gdLst>
                <a:gd name="T0" fmla="*/ 0 w 58"/>
                <a:gd name="T1" fmla="*/ 0 h 14"/>
                <a:gd name="T2" fmla="*/ 29 w 58"/>
                <a:gd name="T3" fmla="*/ 14 h 14"/>
                <a:gd name="T4" fmla="*/ 58 w 58"/>
                <a:gd name="T5" fmla="*/ 0 h 14"/>
                <a:gd name="T6" fmla="*/ 0 w 58"/>
                <a:gd name="T7" fmla="*/ 0 h 14"/>
              </a:gdLst>
              <a:ahLst/>
              <a:cxnLst>
                <a:cxn ang="0">
                  <a:pos x="T0" y="T1"/>
                </a:cxn>
                <a:cxn ang="0">
                  <a:pos x="T2" y="T3"/>
                </a:cxn>
                <a:cxn ang="0">
                  <a:pos x="T4" y="T5"/>
                </a:cxn>
                <a:cxn ang="0">
                  <a:pos x="T6" y="T7"/>
                </a:cxn>
              </a:cxnLst>
              <a:rect l="0" t="0" r="r" b="b"/>
              <a:pathLst>
                <a:path w="58" h="14">
                  <a:moveTo>
                    <a:pt x="0" y="0"/>
                  </a:moveTo>
                  <a:cubicBezTo>
                    <a:pt x="7" y="9"/>
                    <a:pt x="17" y="14"/>
                    <a:pt x="29" y="14"/>
                  </a:cubicBezTo>
                  <a:cubicBezTo>
                    <a:pt x="40" y="14"/>
                    <a:pt x="51" y="9"/>
                    <a:pt x="58" y="0"/>
                  </a:cubicBezTo>
                  <a:lnTo>
                    <a:pt x="0" y="0"/>
                  </a:ln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9149" name="Freeform 95"/>
            <p:cNvSpPr/>
            <p:nvPr/>
          </p:nvSpPr>
          <p:spPr bwMode="auto">
            <a:xfrm>
              <a:off x="7373938" y="5438775"/>
              <a:ext cx="241300" cy="31750"/>
            </a:xfrm>
            <a:custGeom>
              <a:avLst/>
              <a:gdLst>
                <a:gd name="T0" fmla="*/ 106 w 114"/>
                <a:gd name="T1" fmla="*/ 15 h 15"/>
                <a:gd name="T2" fmla="*/ 7 w 114"/>
                <a:gd name="T3" fmla="*/ 15 h 15"/>
                <a:gd name="T4" fmla="*/ 0 w 114"/>
                <a:gd name="T5" fmla="*/ 7 h 15"/>
                <a:gd name="T6" fmla="*/ 0 w 114"/>
                <a:gd name="T7" fmla="*/ 7 h 15"/>
                <a:gd name="T8" fmla="*/ 7 w 114"/>
                <a:gd name="T9" fmla="*/ 0 h 15"/>
                <a:gd name="T10" fmla="*/ 106 w 114"/>
                <a:gd name="T11" fmla="*/ 0 h 15"/>
                <a:gd name="T12" fmla="*/ 114 w 114"/>
                <a:gd name="T13" fmla="*/ 7 h 15"/>
                <a:gd name="T14" fmla="*/ 114 w 114"/>
                <a:gd name="T15" fmla="*/ 7 h 15"/>
                <a:gd name="T16" fmla="*/ 106 w 114"/>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5">
                  <a:moveTo>
                    <a:pt x="106" y="15"/>
                  </a:moveTo>
                  <a:cubicBezTo>
                    <a:pt x="7" y="15"/>
                    <a:pt x="7" y="15"/>
                    <a:pt x="7" y="15"/>
                  </a:cubicBezTo>
                  <a:cubicBezTo>
                    <a:pt x="3" y="15"/>
                    <a:pt x="0" y="12"/>
                    <a:pt x="0" y="7"/>
                  </a:cubicBezTo>
                  <a:cubicBezTo>
                    <a:pt x="0" y="7"/>
                    <a:pt x="0" y="7"/>
                    <a:pt x="0" y="7"/>
                  </a:cubicBezTo>
                  <a:cubicBezTo>
                    <a:pt x="0" y="3"/>
                    <a:pt x="3" y="0"/>
                    <a:pt x="7" y="0"/>
                  </a:cubicBezTo>
                  <a:cubicBezTo>
                    <a:pt x="106" y="0"/>
                    <a:pt x="106" y="0"/>
                    <a:pt x="106" y="0"/>
                  </a:cubicBezTo>
                  <a:cubicBezTo>
                    <a:pt x="111" y="0"/>
                    <a:pt x="114" y="3"/>
                    <a:pt x="114" y="7"/>
                  </a:cubicBezTo>
                  <a:cubicBezTo>
                    <a:pt x="114" y="7"/>
                    <a:pt x="114" y="7"/>
                    <a:pt x="114" y="7"/>
                  </a:cubicBezTo>
                  <a:cubicBezTo>
                    <a:pt x="114" y="12"/>
                    <a:pt x="111" y="15"/>
                    <a:pt x="106" y="15"/>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9150" name="Freeform 96"/>
            <p:cNvSpPr/>
            <p:nvPr/>
          </p:nvSpPr>
          <p:spPr bwMode="auto">
            <a:xfrm>
              <a:off x="7415213" y="5483225"/>
              <a:ext cx="160338" cy="31750"/>
            </a:xfrm>
            <a:custGeom>
              <a:avLst/>
              <a:gdLst>
                <a:gd name="T0" fmla="*/ 68 w 76"/>
                <a:gd name="T1" fmla="*/ 15 h 15"/>
                <a:gd name="T2" fmla="*/ 8 w 76"/>
                <a:gd name="T3" fmla="*/ 15 h 15"/>
                <a:gd name="T4" fmla="*/ 0 w 76"/>
                <a:gd name="T5" fmla="*/ 8 h 15"/>
                <a:gd name="T6" fmla="*/ 0 w 76"/>
                <a:gd name="T7" fmla="*/ 8 h 15"/>
                <a:gd name="T8" fmla="*/ 8 w 76"/>
                <a:gd name="T9" fmla="*/ 0 h 15"/>
                <a:gd name="T10" fmla="*/ 68 w 76"/>
                <a:gd name="T11" fmla="*/ 0 h 15"/>
                <a:gd name="T12" fmla="*/ 76 w 76"/>
                <a:gd name="T13" fmla="*/ 8 h 15"/>
                <a:gd name="T14" fmla="*/ 76 w 76"/>
                <a:gd name="T15" fmla="*/ 8 h 15"/>
                <a:gd name="T16" fmla="*/ 68 w 76"/>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5">
                  <a:moveTo>
                    <a:pt x="68" y="15"/>
                  </a:moveTo>
                  <a:cubicBezTo>
                    <a:pt x="8" y="15"/>
                    <a:pt x="8" y="15"/>
                    <a:pt x="8" y="15"/>
                  </a:cubicBezTo>
                  <a:cubicBezTo>
                    <a:pt x="3" y="15"/>
                    <a:pt x="0" y="12"/>
                    <a:pt x="0" y="8"/>
                  </a:cubicBezTo>
                  <a:cubicBezTo>
                    <a:pt x="0" y="8"/>
                    <a:pt x="0" y="8"/>
                    <a:pt x="0" y="8"/>
                  </a:cubicBezTo>
                  <a:cubicBezTo>
                    <a:pt x="0" y="3"/>
                    <a:pt x="3" y="0"/>
                    <a:pt x="8" y="0"/>
                  </a:cubicBezTo>
                  <a:cubicBezTo>
                    <a:pt x="68" y="0"/>
                    <a:pt x="68" y="0"/>
                    <a:pt x="68" y="0"/>
                  </a:cubicBezTo>
                  <a:cubicBezTo>
                    <a:pt x="73" y="0"/>
                    <a:pt x="76" y="3"/>
                    <a:pt x="76" y="8"/>
                  </a:cubicBezTo>
                  <a:cubicBezTo>
                    <a:pt x="76" y="8"/>
                    <a:pt x="76" y="8"/>
                    <a:pt x="76" y="8"/>
                  </a:cubicBezTo>
                  <a:cubicBezTo>
                    <a:pt x="76" y="12"/>
                    <a:pt x="73" y="15"/>
                    <a:pt x="68" y="15"/>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9151" name="Freeform 97"/>
            <p:cNvSpPr/>
            <p:nvPr/>
          </p:nvSpPr>
          <p:spPr bwMode="auto">
            <a:xfrm>
              <a:off x="7373938" y="5394325"/>
              <a:ext cx="241300" cy="31750"/>
            </a:xfrm>
            <a:custGeom>
              <a:avLst/>
              <a:gdLst>
                <a:gd name="T0" fmla="*/ 106 w 114"/>
                <a:gd name="T1" fmla="*/ 15 h 15"/>
                <a:gd name="T2" fmla="*/ 7 w 114"/>
                <a:gd name="T3" fmla="*/ 15 h 15"/>
                <a:gd name="T4" fmla="*/ 0 w 114"/>
                <a:gd name="T5" fmla="*/ 7 h 15"/>
                <a:gd name="T6" fmla="*/ 0 w 114"/>
                <a:gd name="T7" fmla="*/ 7 h 15"/>
                <a:gd name="T8" fmla="*/ 7 w 114"/>
                <a:gd name="T9" fmla="*/ 0 h 15"/>
                <a:gd name="T10" fmla="*/ 106 w 114"/>
                <a:gd name="T11" fmla="*/ 0 h 15"/>
                <a:gd name="T12" fmla="*/ 114 w 114"/>
                <a:gd name="T13" fmla="*/ 7 h 15"/>
                <a:gd name="T14" fmla="*/ 114 w 114"/>
                <a:gd name="T15" fmla="*/ 7 h 15"/>
                <a:gd name="T16" fmla="*/ 106 w 114"/>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5">
                  <a:moveTo>
                    <a:pt x="106" y="15"/>
                  </a:moveTo>
                  <a:cubicBezTo>
                    <a:pt x="7" y="15"/>
                    <a:pt x="7" y="15"/>
                    <a:pt x="7" y="15"/>
                  </a:cubicBezTo>
                  <a:cubicBezTo>
                    <a:pt x="3" y="15"/>
                    <a:pt x="0" y="11"/>
                    <a:pt x="0" y="7"/>
                  </a:cubicBezTo>
                  <a:cubicBezTo>
                    <a:pt x="0" y="7"/>
                    <a:pt x="0" y="7"/>
                    <a:pt x="0" y="7"/>
                  </a:cubicBezTo>
                  <a:cubicBezTo>
                    <a:pt x="0" y="3"/>
                    <a:pt x="3" y="0"/>
                    <a:pt x="7" y="0"/>
                  </a:cubicBezTo>
                  <a:cubicBezTo>
                    <a:pt x="106" y="0"/>
                    <a:pt x="106" y="0"/>
                    <a:pt x="106" y="0"/>
                  </a:cubicBezTo>
                  <a:cubicBezTo>
                    <a:pt x="111" y="0"/>
                    <a:pt x="114" y="3"/>
                    <a:pt x="114" y="7"/>
                  </a:cubicBezTo>
                  <a:cubicBezTo>
                    <a:pt x="114" y="7"/>
                    <a:pt x="114" y="7"/>
                    <a:pt x="114" y="7"/>
                  </a:cubicBezTo>
                  <a:cubicBezTo>
                    <a:pt x="114" y="11"/>
                    <a:pt x="111" y="15"/>
                    <a:pt x="106" y="15"/>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9152" name="Freeform 98"/>
            <p:cNvSpPr/>
            <p:nvPr/>
          </p:nvSpPr>
          <p:spPr bwMode="auto">
            <a:xfrm>
              <a:off x="7215188" y="4649788"/>
              <a:ext cx="558800" cy="731838"/>
            </a:xfrm>
            <a:custGeom>
              <a:avLst/>
              <a:gdLst>
                <a:gd name="T0" fmla="*/ 188 w 264"/>
                <a:gd name="T1" fmla="*/ 331 h 346"/>
                <a:gd name="T2" fmla="*/ 187 w 264"/>
                <a:gd name="T3" fmla="*/ 331 h 346"/>
                <a:gd name="T4" fmla="*/ 264 w 264"/>
                <a:gd name="T5" fmla="*/ 123 h 346"/>
                <a:gd name="T6" fmla="*/ 132 w 264"/>
                <a:gd name="T7" fmla="*/ 0 h 346"/>
                <a:gd name="T8" fmla="*/ 0 w 264"/>
                <a:gd name="T9" fmla="*/ 123 h 346"/>
                <a:gd name="T10" fmla="*/ 77 w 264"/>
                <a:gd name="T11" fmla="*/ 331 h 346"/>
                <a:gd name="T12" fmla="*/ 76 w 264"/>
                <a:gd name="T13" fmla="*/ 331 h 346"/>
                <a:gd name="T14" fmla="*/ 67 w 264"/>
                <a:gd name="T15" fmla="*/ 338 h 346"/>
                <a:gd name="T16" fmla="*/ 76 w 264"/>
                <a:gd name="T17" fmla="*/ 346 h 346"/>
                <a:gd name="T18" fmla="*/ 188 w 264"/>
                <a:gd name="T19" fmla="*/ 346 h 346"/>
                <a:gd name="T20" fmla="*/ 197 w 264"/>
                <a:gd name="T21" fmla="*/ 338 h 346"/>
                <a:gd name="T22" fmla="*/ 188 w 264"/>
                <a:gd name="T23" fmla="*/ 33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 h="346">
                  <a:moveTo>
                    <a:pt x="188" y="331"/>
                  </a:moveTo>
                  <a:cubicBezTo>
                    <a:pt x="187" y="331"/>
                    <a:pt x="187" y="331"/>
                    <a:pt x="187" y="331"/>
                  </a:cubicBezTo>
                  <a:cubicBezTo>
                    <a:pt x="187" y="250"/>
                    <a:pt x="264" y="200"/>
                    <a:pt x="264" y="123"/>
                  </a:cubicBezTo>
                  <a:cubicBezTo>
                    <a:pt x="264" y="67"/>
                    <a:pt x="210" y="0"/>
                    <a:pt x="132" y="0"/>
                  </a:cubicBezTo>
                  <a:cubicBezTo>
                    <a:pt x="43" y="0"/>
                    <a:pt x="0" y="67"/>
                    <a:pt x="0" y="123"/>
                  </a:cubicBezTo>
                  <a:cubicBezTo>
                    <a:pt x="0" y="200"/>
                    <a:pt x="77" y="250"/>
                    <a:pt x="77" y="331"/>
                  </a:cubicBezTo>
                  <a:cubicBezTo>
                    <a:pt x="76" y="331"/>
                    <a:pt x="76" y="331"/>
                    <a:pt x="76" y="331"/>
                  </a:cubicBezTo>
                  <a:cubicBezTo>
                    <a:pt x="71" y="331"/>
                    <a:pt x="67" y="334"/>
                    <a:pt x="67" y="338"/>
                  </a:cubicBezTo>
                  <a:cubicBezTo>
                    <a:pt x="67" y="342"/>
                    <a:pt x="71" y="346"/>
                    <a:pt x="76" y="346"/>
                  </a:cubicBezTo>
                  <a:cubicBezTo>
                    <a:pt x="188" y="346"/>
                    <a:pt x="188" y="346"/>
                    <a:pt x="188" y="346"/>
                  </a:cubicBezTo>
                  <a:cubicBezTo>
                    <a:pt x="193" y="346"/>
                    <a:pt x="197" y="342"/>
                    <a:pt x="197" y="338"/>
                  </a:cubicBezTo>
                  <a:cubicBezTo>
                    <a:pt x="197" y="334"/>
                    <a:pt x="193" y="331"/>
                    <a:pt x="188" y="331"/>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grpSp>
      <p:sp>
        <p:nvSpPr>
          <p:cNvPr id="1049153" name="Freeform 11"/>
          <p:cNvSpPr/>
          <p:nvPr/>
        </p:nvSpPr>
        <p:spPr bwMode="auto">
          <a:xfrm>
            <a:off x="802804" y="1910059"/>
            <a:ext cx="2631440" cy="1449070"/>
          </a:xfrm>
          <a:custGeom>
            <a:avLst/>
            <a:gdLst>
              <a:gd name="T0" fmla="*/ 7 w 683"/>
              <a:gd name="T1" fmla="*/ 118 h 376"/>
              <a:gd name="T2" fmla="*/ 334 w 683"/>
              <a:gd name="T3" fmla="*/ 1 h 376"/>
              <a:gd name="T4" fmla="*/ 341 w 683"/>
              <a:gd name="T5" fmla="*/ 1 h 376"/>
              <a:gd name="T6" fmla="*/ 675 w 683"/>
              <a:gd name="T7" fmla="*/ 118 h 376"/>
              <a:gd name="T8" fmla="*/ 683 w 683"/>
              <a:gd name="T9" fmla="*/ 129 h 376"/>
              <a:gd name="T10" fmla="*/ 675 w 683"/>
              <a:gd name="T11" fmla="*/ 139 h 376"/>
              <a:gd name="T12" fmla="*/ 561 w 683"/>
              <a:gd name="T13" fmla="*/ 172 h 376"/>
              <a:gd name="T14" fmla="*/ 338 w 683"/>
              <a:gd name="T15" fmla="*/ 119 h 376"/>
              <a:gd name="T16" fmla="*/ 328 w 683"/>
              <a:gd name="T17" fmla="*/ 130 h 376"/>
              <a:gd name="T18" fmla="*/ 338 w 683"/>
              <a:gd name="T19" fmla="*/ 140 h 376"/>
              <a:gd name="T20" fmla="*/ 545 w 683"/>
              <a:gd name="T21" fmla="*/ 185 h 376"/>
              <a:gd name="T22" fmla="*/ 545 w 683"/>
              <a:gd name="T23" fmla="*/ 255 h 376"/>
              <a:gd name="T24" fmla="*/ 545 w 683"/>
              <a:gd name="T25" fmla="*/ 256 h 376"/>
              <a:gd name="T26" fmla="*/ 337 w 683"/>
              <a:gd name="T27" fmla="*/ 305 h 376"/>
              <a:gd name="T28" fmla="*/ 130 w 683"/>
              <a:gd name="T29" fmla="*/ 256 h 376"/>
              <a:gd name="T30" fmla="*/ 130 w 683"/>
              <a:gd name="T31" fmla="*/ 255 h 376"/>
              <a:gd name="T32" fmla="*/ 130 w 683"/>
              <a:gd name="T33" fmla="*/ 174 h 376"/>
              <a:gd name="T34" fmla="*/ 71 w 683"/>
              <a:gd name="T35" fmla="*/ 157 h 376"/>
              <a:gd name="T36" fmla="*/ 71 w 683"/>
              <a:gd name="T37" fmla="*/ 249 h 376"/>
              <a:gd name="T38" fmla="*/ 92 w 683"/>
              <a:gd name="T39" fmla="*/ 277 h 376"/>
              <a:gd name="T40" fmla="*/ 75 w 683"/>
              <a:gd name="T41" fmla="*/ 303 h 376"/>
              <a:gd name="T42" fmla="*/ 82 w 683"/>
              <a:gd name="T43" fmla="*/ 338 h 376"/>
              <a:gd name="T44" fmla="*/ 28 w 683"/>
              <a:gd name="T45" fmla="*/ 361 h 376"/>
              <a:gd name="T46" fmla="*/ 39 w 683"/>
              <a:gd name="T47" fmla="*/ 301 h 376"/>
              <a:gd name="T48" fmla="*/ 26 w 683"/>
              <a:gd name="T49" fmla="*/ 277 h 376"/>
              <a:gd name="T50" fmla="*/ 46 w 683"/>
              <a:gd name="T51" fmla="*/ 249 h 376"/>
              <a:gd name="T52" fmla="*/ 46 w 683"/>
              <a:gd name="T53" fmla="*/ 150 h 376"/>
              <a:gd name="T54" fmla="*/ 8 w 683"/>
              <a:gd name="T55" fmla="*/ 139 h 376"/>
              <a:gd name="T56" fmla="*/ 0 w 683"/>
              <a:gd name="T57" fmla="*/ 129 h 376"/>
              <a:gd name="T58" fmla="*/ 7 w 683"/>
              <a:gd name="T59" fmla="*/ 11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3" h="376">
                <a:moveTo>
                  <a:pt x="7" y="118"/>
                </a:moveTo>
                <a:cubicBezTo>
                  <a:pt x="334" y="1"/>
                  <a:pt x="334" y="1"/>
                  <a:pt x="334" y="1"/>
                </a:cubicBezTo>
                <a:cubicBezTo>
                  <a:pt x="336" y="0"/>
                  <a:pt x="339" y="0"/>
                  <a:pt x="341" y="1"/>
                </a:cubicBezTo>
                <a:cubicBezTo>
                  <a:pt x="675" y="118"/>
                  <a:pt x="675" y="118"/>
                  <a:pt x="675" y="118"/>
                </a:cubicBezTo>
                <a:cubicBezTo>
                  <a:pt x="680" y="120"/>
                  <a:pt x="683" y="124"/>
                  <a:pt x="683" y="129"/>
                </a:cubicBezTo>
                <a:cubicBezTo>
                  <a:pt x="682" y="134"/>
                  <a:pt x="679" y="138"/>
                  <a:pt x="675" y="139"/>
                </a:cubicBezTo>
                <a:cubicBezTo>
                  <a:pt x="561" y="172"/>
                  <a:pt x="561" y="172"/>
                  <a:pt x="561" y="172"/>
                </a:cubicBezTo>
                <a:cubicBezTo>
                  <a:pt x="537" y="136"/>
                  <a:pt x="430" y="119"/>
                  <a:pt x="338" y="119"/>
                </a:cubicBezTo>
                <a:cubicBezTo>
                  <a:pt x="333" y="119"/>
                  <a:pt x="328" y="124"/>
                  <a:pt x="328" y="130"/>
                </a:cubicBezTo>
                <a:cubicBezTo>
                  <a:pt x="328" y="136"/>
                  <a:pt x="333" y="140"/>
                  <a:pt x="338" y="140"/>
                </a:cubicBezTo>
                <a:cubicBezTo>
                  <a:pt x="452" y="140"/>
                  <a:pt x="534" y="164"/>
                  <a:pt x="545" y="185"/>
                </a:cubicBezTo>
                <a:cubicBezTo>
                  <a:pt x="545" y="255"/>
                  <a:pt x="545" y="255"/>
                  <a:pt x="545" y="255"/>
                </a:cubicBezTo>
                <a:cubicBezTo>
                  <a:pt x="545" y="255"/>
                  <a:pt x="545" y="255"/>
                  <a:pt x="545" y="256"/>
                </a:cubicBezTo>
                <a:cubicBezTo>
                  <a:pt x="545" y="283"/>
                  <a:pt x="452" y="305"/>
                  <a:pt x="337" y="305"/>
                </a:cubicBezTo>
                <a:cubicBezTo>
                  <a:pt x="223" y="305"/>
                  <a:pt x="130" y="283"/>
                  <a:pt x="130" y="256"/>
                </a:cubicBezTo>
                <a:cubicBezTo>
                  <a:pt x="130" y="255"/>
                  <a:pt x="130" y="255"/>
                  <a:pt x="130" y="255"/>
                </a:cubicBezTo>
                <a:cubicBezTo>
                  <a:pt x="130" y="174"/>
                  <a:pt x="130" y="174"/>
                  <a:pt x="130" y="174"/>
                </a:cubicBezTo>
                <a:cubicBezTo>
                  <a:pt x="71" y="157"/>
                  <a:pt x="71" y="157"/>
                  <a:pt x="71" y="157"/>
                </a:cubicBezTo>
                <a:cubicBezTo>
                  <a:pt x="71" y="249"/>
                  <a:pt x="71" y="249"/>
                  <a:pt x="71" y="249"/>
                </a:cubicBezTo>
                <a:cubicBezTo>
                  <a:pt x="83" y="253"/>
                  <a:pt x="92" y="264"/>
                  <a:pt x="92" y="277"/>
                </a:cubicBezTo>
                <a:cubicBezTo>
                  <a:pt x="92" y="288"/>
                  <a:pt x="85" y="298"/>
                  <a:pt x="75" y="303"/>
                </a:cubicBezTo>
                <a:cubicBezTo>
                  <a:pt x="82" y="338"/>
                  <a:pt x="82" y="338"/>
                  <a:pt x="82" y="338"/>
                </a:cubicBezTo>
                <a:cubicBezTo>
                  <a:pt x="86" y="354"/>
                  <a:pt x="26" y="376"/>
                  <a:pt x="28" y="361"/>
                </a:cubicBezTo>
                <a:cubicBezTo>
                  <a:pt x="39" y="301"/>
                  <a:pt x="39" y="301"/>
                  <a:pt x="39" y="301"/>
                </a:cubicBezTo>
                <a:cubicBezTo>
                  <a:pt x="31" y="296"/>
                  <a:pt x="26" y="287"/>
                  <a:pt x="26" y="277"/>
                </a:cubicBezTo>
                <a:cubicBezTo>
                  <a:pt x="26" y="264"/>
                  <a:pt x="34" y="253"/>
                  <a:pt x="46" y="249"/>
                </a:cubicBezTo>
                <a:cubicBezTo>
                  <a:pt x="46" y="150"/>
                  <a:pt x="46" y="150"/>
                  <a:pt x="46" y="150"/>
                </a:cubicBezTo>
                <a:cubicBezTo>
                  <a:pt x="8" y="139"/>
                  <a:pt x="8" y="139"/>
                  <a:pt x="8" y="139"/>
                </a:cubicBezTo>
                <a:cubicBezTo>
                  <a:pt x="3" y="138"/>
                  <a:pt x="0" y="134"/>
                  <a:pt x="0" y="129"/>
                </a:cubicBezTo>
                <a:cubicBezTo>
                  <a:pt x="0" y="124"/>
                  <a:pt x="3" y="120"/>
                  <a:pt x="7" y="118"/>
                </a:cubicBezTo>
                <a:close/>
              </a:path>
            </a:pathLst>
          </a:custGeom>
          <a:solidFill>
            <a:schemeClr val="bg1"/>
          </a:solidFill>
          <a:ln>
            <a:noFill/>
          </a:ln>
        </p:spPr>
        <p:txBody>
          <a:bodyPr/>
          <a:lstStyle/>
          <a:p>
            <a:pPr marL="0" marR="0" lvl="0" indent="0" defTabSz="685800" eaLnBrk="1" fontAlgn="auto" latinLnBrk="0" hangingPunct="1">
              <a:lnSpc>
                <a:spcPct val="100000"/>
              </a:lnSpc>
              <a:spcBef>
                <a:spcPts val="0"/>
              </a:spcBef>
              <a:spcAft>
                <a:spcPts val="0"/>
              </a:spcAft>
              <a:buClrTx/>
              <a:buSzTx/>
              <a:buFontTx/>
              <a:buNone/>
            </a:pPr>
            <a:endParaRPr kumimoji="0" lang="zh-CN" altLang="en-US" sz="135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charset="-122"/>
            </a:endParaRPr>
          </a:p>
        </p:txBody>
      </p:sp>
      <p:sp>
        <p:nvSpPr>
          <p:cNvPr id="3" name="矩形 2"/>
          <p:cNvSpPr/>
          <p:nvPr/>
        </p:nvSpPr>
        <p:spPr>
          <a:xfrm>
            <a:off x="4273450" y="2802545"/>
            <a:ext cx="7109639" cy="923330"/>
          </a:xfrm>
          <a:prstGeom prst="rect">
            <a:avLst/>
          </a:prstGeom>
        </p:spPr>
        <p:txBody>
          <a:bodyPr wrap="none">
            <a:spAutoFit/>
          </a:bodyPr>
          <a:lstStyle/>
          <a:p>
            <a:r>
              <a:rPr lang="zh-CN" altLang="en-US" sz="5400" b="1" dirty="0">
                <a:solidFill>
                  <a:srgbClr val="2159A5"/>
                </a:solidFill>
                <a:latin typeface="微软雅黑" panose="020B0503020204020204" charset="-122"/>
                <a:ea typeface="微软雅黑" panose="020B0503020204020204" charset="-122"/>
              </a:rPr>
              <a:t>在线学习的特点及规律</a:t>
            </a:r>
          </a:p>
        </p:txBody>
      </p:sp>
      <p:sp>
        <p:nvSpPr>
          <p:cNvPr id="30" name="文本框 46"/>
          <p:cNvSpPr txBox="1"/>
          <p:nvPr/>
        </p:nvSpPr>
        <p:spPr>
          <a:xfrm>
            <a:off x="4376057" y="3675380"/>
            <a:ext cx="6839339" cy="458202"/>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en-US" altLang="zh-CN" sz="1400" dirty="0">
                <a:solidFill>
                  <a:srgbClr val="2159A5"/>
                </a:solidFill>
                <a:latin typeface="+mn-ea"/>
                <a:sym typeface="Arial" panose="020B0604020202020204" pitchFamily="34" charset="0"/>
              </a:rPr>
              <a:t>Characteristics and Laws of Online Learning</a:t>
            </a:r>
            <a:endParaRPr lang="en-US" altLang="zh-CN" sz="1400" kern="0" noProof="0" dirty="0">
              <a:ln>
                <a:noFill/>
              </a:ln>
              <a:solidFill>
                <a:srgbClr val="2159A5"/>
              </a:solidFill>
              <a:uLnTx/>
              <a:uFillTx/>
              <a:latin typeface="+mn-ea"/>
              <a:sym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89" name="矩形 1"/>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9290" name="文本框 51"/>
          <p:cNvSpPr txBox="1"/>
          <p:nvPr/>
        </p:nvSpPr>
        <p:spPr>
          <a:xfrm>
            <a:off x="588010" y="405765"/>
            <a:ext cx="3541395"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远程教与学的特点</a:t>
            </a:r>
          </a:p>
        </p:txBody>
      </p:sp>
      <p:sp>
        <p:nvSpPr>
          <p:cNvPr id="1049291" name="文本框 57"/>
          <p:cNvSpPr txBox="1"/>
          <p:nvPr/>
        </p:nvSpPr>
        <p:spPr>
          <a:xfrm>
            <a:off x="588010" y="873760"/>
            <a:ext cx="3452145"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en-US" altLang="zh-CN" sz="1000" dirty="0">
                <a:solidFill>
                  <a:srgbClr val="2159A5"/>
                </a:solidFill>
                <a:latin typeface="+mn-ea"/>
                <a:sym typeface="Arial" panose="020B0604020202020204" pitchFamily="34" charset="0"/>
              </a:rPr>
              <a:t>Characteristics of distance teaching and learning</a:t>
            </a:r>
          </a:p>
        </p:txBody>
      </p:sp>
      <p:sp>
        <p:nvSpPr>
          <p:cNvPr id="60" name="矩形 59">
            <a:extLst>
              <a:ext uri="{FF2B5EF4-FFF2-40B4-BE49-F238E27FC236}">
                <a16:creationId xmlns:a16="http://schemas.microsoft.com/office/drawing/2014/main" id="{50DB9A4C-DFA4-4E52-806D-38AC9B4257FC}"/>
              </a:ext>
            </a:extLst>
          </p:cNvPr>
          <p:cNvSpPr/>
          <p:nvPr/>
        </p:nvSpPr>
        <p:spPr>
          <a:xfrm>
            <a:off x="1921004" y="2300257"/>
            <a:ext cx="2995692" cy="523220"/>
          </a:xfrm>
          <a:prstGeom prst="rect">
            <a:avLst/>
          </a:prstGeom>
        </p:spPr>
        <p:txBody>
          <a:bodyPr wrap="none" lIns="91440" tIns="45720" rIns="91440" bIns="45720">
            <a:spAutoFit/>
          </a:bodyPr>
          <a:lstStyle/>
          <a:p>
            <a:pPr defTabSz="914377">
              <a:defRPr/>
            </a:pPr>
            <a:r>
              <a:rPr lang="zh-CN" altLang="en-US" sz="2800" b="1" kern="0" cap="all" spc="-60" dirty="0">
                <a:solidFill>
                  <a:schemeClr val="bg1"/>
                </a:solidFill>
                <a:latin typeface="微软雅黑" panose="020B0503020204020204" pitchFamily="34" charset="-122"/>
                <a:ea typeface="微软雅黑" panose="020B0503020204020204" pitchFamily="34" charset="-122"/>
                <a:cs typeface="+mj-cs"/>
              </a:rPr>
              <a:t>以学为中心的教学</a:t>
            </a:r>
            <a:endParaRPr lang="zh-CN" altLang="en-US" sz="1467" b="1" kern="0" dirty="0">
              <a:solidFill>
                <a:schemeClr val="bg1"/>
              </a:solidFill>
              <a:latin typeface="微软雅黑" panose="020B0503020204020204" pitchFamily="34" charset="-122"/>
            </a:endParaRPr>
          </a:p>
        </p:txBody>
      </p:sp>
      <p:sp>
        <p:nvSpPr>
          <p:cNvPr id="61" name="矩形 60">
            <a:extLst>
              <a:ext uri="{FF2B5EF4-FFF2-40B4-BE49-F238E27FC236}">
                <a16:creationId xmlns:a16="http://schemas.microsoft.com/office/drawing/2014/main" id="{EE171922-CA6F-44F7-8334-D72E4F9D3BEA}"/>
              </a:ext>
            </a:extLst>
          </p:cNvPr>
          <p:cNvSpPr/>
          <p:nvPr/>
        </p:nvSpPr>
        <p:spPr>
          <a:xfrm>
            <a:off x="1037711" y="2820193"/>
            <a:ext cx="4762277" cy="3170099"/>
          </a:xfrm>
          <a:prstGeom prst="rect">
            <a:avLst/>
          </a:prstGeom>
        </p:spPr>
        <p:txBody>
          <a:bodyPr wrap="square" lIns="91440" tIns="45720" rIns="91440" bIns="45720">
            <a:spAutoFit/>
          </a:bodyPr>
          <a:lstStyle/>
          <a:p>
            <a:pPr marL="457189" indent="-457189">
              <a:lnSpc>
                <a:spcPct val="150000"/>
              </a:lnSpc>
              <a:buFont typeface="Wingdings" panose="05000000000000000000" pitchFamily="2" charset="2"/>
              <a:buChar char="ü"/>
            </a:pPr>
            <a:r>
              <a:rPr lang="zh-CN" altLang="en-US" sz="2400" dirty="0">
                <a:latin typeface="Microsoft YaHei" panose="020B0503020204020204" pitchFamily="34" charset="-122"/>
                <a:ea typeface="Microsoft YaHei" panose="020B0503020204020204" pitchFamily="34" charset="-122"/>
              </a:rPr>
              <a:t>以生为本，尊重学生，方便学生，发展学生</a:t>
            </a:r>
            <a:endParaRPr lang="en-US" altLang="zh-CN" sz="2400" dirty="0">
              <a:latin typeface="Microsoft YaHei" panose="020B0503020204020204" pitchFamily="34" charset="-122"/>
              <a:ea typeface="Microsoft YaHei" panose="020B0503020204020204" pitchFamily="34" charset="-122"/>
            </a:endParaRPr>
          </a:p>
          <a:p>
            <a:pPr marL="457189" indent="-457189">
              <a:lnSpc>
                <a:spcPct val="150000"/>
              </a:lnSpc>
              <a:buFont typeface="Wingdings" panose="05000000000000000000" pitchFamily="2" charset="2"/>
              <a:buChar char="ü"/>
            </a:pPr>
            <a:r>
              <a:rPr lang="zh-CN" altLang="en-US" sz="2400" dirty="0">
                <a:latin typeface="Microsoft YaHei" panose="020B0503020204020204" pitchFamily="34" charset="-122"/>
                <a:ea typeface="Microsoft YaHei" panose="020B0503020204020204" pitchFamily="34" charset="-122"/>
              </a:rPr>
              <a:t>自学为主，教学为辅</a:t>
            </a:r>
            <a:endParaRPr lang="en-US" altLang="zh-CN" sz="2400" dirty="0">
              <a:latin typeface="Microsoft YaHei" panose="020B0503020204020204" pitchFamily="34" charset="-122"/>
              <a:ea typeface="Microsoft YaHei" panose="020B0503020204020204" pitchFamily="34" charset="-122"/>
            </a:endParaRPr>
          </a:p>
          <a:p>
            <a:pPr marL="457189" indent="-457189">
              <a:lnSpc>
                <a:spcPct val="150000"/>
              </a:lnSpc>
              <a:buFont typeface="Wingdings" panose="05000000000000000000" pitchFamily="2" charset="2"/>
              <a:buChar char="ü"/>
            </a:pPr>
            <a:r>
              <a:rPr lang="en-US" altLang="zh-CN" sz="2400" dirty="0">
                <a:latin typeface="微软雅黑" panose="020B0503020204020204" pitchFamily="34" charset="-122"/>
              </a:rPr>
              <a:t>Self-regulated learning</a:t>
            </a:r>
          </a:p>
          <a:p>
            <a:pPr marL="457189" lvl="1" indent="-457189">
              <a:lnSpc>
                <a:spcPct val="150000"/>
              </a:lnSpc>
              <a:buFont typeface="Wingdings" panose="05000000000000000000" pitchFamily="2" charset="2"/>
              <a:buChar char="ü"/>
            </a:pPr>
            <a:r>
              <a:rPr lang="en-US" altLang="zh-CN" sz="2400" dirty="0">
                <a:latin typeface="微软雅黑" panose="020B0503020204020204" pitchFamily="34" charset="-122"/>
              </a:rPr>
              <a:t>Self-directed learning</a:t>
            </a:r>
            <a:endParaRPr lang="zh-CN" altLang="en-US" sz="2400" dirty="0">
              <a:latin typeface="微软雅黑" panose="020B0503020204020204" pitchFamily="34" charset="-122"/>
            </a:endParaRPr>
          </a:p>
          <a:p>
            <a:pPr marL="342891" indent="-342891">
              <a:buFont typeface="Wingdings" panose="05000000000000000000" pitchFamily="2" charset="2"/>
              <a:buChar char="p"/>
            </a:pPr>
            <a:endParaRPr lang="en-US" altLang="zh-CN" sz="2000" dirty="0">
              <a:latin typeface="微软雅黑" panose="020B0503020204020204" pitchFamily="34" charset="-122"/>
            </a:endParaRPr>
          </a:p>
        </p:txBody>
      </p:sp>
      <p:grpSp>
        <p:nvGrpSpPr>
          <p:cNvPr id="2" name="组合 1"/>
          <p:cNvGrpSpPr/>
          <p:nvPr/>
        </p:nvGrpSpPr>
        <p:grpSpPr>
          <a:xfrm>
            <a:off x="1121687" y="1775591"/>
            <a:ext cx="4338639" cy="835411"/>
            <a:chOff x="1333506" y="2158458"/>
            <a:chExt cx="4338639" cy="835411"/>
          </a:xfrm>
        </p:grpSpPr>
        <p:sp>
          <p:nvSpPr>
            <p:cNvPr id="62" name="矩形 61">
              <a:extLst>
                <a:ext uri="{FF2B5EF4-FFF2-40B4-BE49-F238E27FC236}">
                  <a16:creationId xmlns:a16="http://schemas.microsoft.com/office/drawing/2014/main" id="{2117C6CC-C3D6-4F2F-94A3-4D0AB6CA42F0}"/>
                </a:ext>
              </a:extLst>
            </p:cNvPr>
            <p:cNvSpPr/>
            <p:nvPr/>
          </p:nvSpPr>
          <p:spPr bwMode="auto">
            <a:xfrm>
              <a:off x="1333506" y="2158458"/>
              <a:ext cx="4338639" cy="835411"/>
            </a:xfrm>
            <a:prstGeom prst="rect">
              <a:avLst/>
            </a:prstGeom>
            <a:solidFill>
              <a:srgbClr val="2159A5"/>
            </a:solidFill>
            <a:ln>
              <a:solidFill>
                <a:srgbClr val="2159A5"/>
              </a:solidFill>
              <a:headEnd/>
              <a:tailEnd/>
            </a:ln>
          </p:spPr>
          <p:style>
            <a:lnRef idx="1">
              <a:schemeClr val="accent2"/>
            </a:lnRef>
            <a:fillRef idx="2">
              <a:schemeClr val="accent2"/>
            </a:fillRef>
            <a:effectRef idx="1">
              <a:schemeClr val="accent2"/>
            </a:effectRef>
            <a:fontRef idx="minor">
              <a:schemeClr val="dk1"/>
            </a:fontRef>
          </p:style>
          <p:txBody>
            <a:bodyPr lIns="91440" tIns="45720" rIns="91440" bIns="45720" anchor="ctr"/>
            <a:lstStyle/>
            <a:p>
              <a:pPr algn="ctr"/>
              <a:endParaRPr sz="2400" dirty="0">
                <a:latin typeface="微软雅黑" panose="020B0503020204020204" pitchFamily="34" charset="-122"/>
                <a:cs typeface="+mn-ea"/>
                <a:sym typeface="+mn-lt"/>
              </a:endParaRPr>
            </a:p>
          </p:txBody>
        </p:sp>
        <p:sp>
          <p:nvSpPr>
            <p:cNvPr id="63" name="矩形 62">
              <a:extLst>
                <a:ext uri="{FF2B5EF4-FFF2-40B4-BE49-F238E27FC236}">
                  <a16:creationId xmlns:a16="http://schemas.microsoft.com/office/drawing/2014/main" id="{50DB9A4C-DFA4-4E52-806D-38AC9B4257FC}"/>
                </a:ext>
              </a:extLst>
            </p:cNvPr>
            <p:cNvSpPr/>
            <p:nvPr/>
          </p:nvSpPr>
          <p:spPr>
            <a:xfrm>
              <a:off x="2004979" y="2314553"/>
              <a:ext cx="2995692" cy="523220"/>
            </a:xfrm>
            <a:prstGeom prst="rect">
              <a:avLst/>
            </a:prstGeom>
          </p:spPr>
          <p:txBody>
            <a:bodyPr wrap="none" lIns="91440" tIns="45720" rIns="91440" bIns="45720">
              <a:spAutoFit/>
            </a:bodyPr>
            <a:lstStyle/>
            <a:p>
              <a:pPr defTabSz="914377">
                <a:defRPr/>
              </a:pPr>
              <a:r>
                <a:rPr lang="zh-CN" altLang="en-US" sz="2800" b="1" kern="0" cap="all" spc="-60" dirty="0">
                  <a:solidFill>
                    <a:schemeClr val="bg1"/>
                  </a:solidFill>
                  <a:latin typeface="微软雅黑" panose="020B0503020204020204" pitchFamily="34" charset="-122"/>
                  <a:ea typeface="微软雅黑" panose="020B0503020204020204" pitchFamily="34" charset="-122"/>
                  <a:cs typeface="+mj-cs"/>
                </a:rPr>
                <a:t>以学为中心的教学</a:t>
              </a:r>
              <a:endParaRPr lang="zh-CN" altLang="en-US" sz="1467" b="1" kern="0" dirty="0">
                <a:solidFill>
                  <a:schemeClr val="bg1"/>
                </a:solidFill>
                <a:latin typeface="微软雅黑" panose="020B0503020204020204" pitchFamily="34" charset="-122"/>
              </a:endParaRPr>
            </a:p>
          </p:txBody>
        </p:sp>
      </p:grpSp>
      <p:cxnSp>
        <p:nvCxnSpPr>
          <p:cNvPr id="65" name="直接连接符 64">
            <a:extLst>
              <a:ext uri="{FF2B5EF4-FFF2-40B4-BE49-F238E27FC236}">
                <a16:creationId xmlns:a16="http://schemas.microsoft.com/office/drawing/2014/main" id="{E7E5E56E-9715-43E4-85FE-4D30C2AB68E6}"/>
              </a:ext>
            </a:extLst>
          </p:cNvPr>
          <p:cNvCxnSpPr>
            <a:cxnSpLocks/>
          </p:cNvCxnSpPr>
          <p:nvPr/>
        </p:nvCxnSpPr>
        <p:spPr>
          <a:xfrm>
            <a:off x="6446275" y="2967025"/>
            <a:ext cx="0" cy="2784309"/>
          </a:xfrm>
          <a:prstGeom prst="line">
            <a:avLst/>
          </a:prstGeom>
          <a:ln w="15875">
            <a:prstDash val="sysDot"/>
          </a:ln>
        </p:spPr>
        <p:style>
          <a:lnRef idx="1">
            <a:schemeClr val="dk1"/>
          </a:lnRef>
          <a:fillRef idx="0">
            <a:schemeClr val="dk1"/>
          </a:fillRef>
          <a:effectRef idx="0">
            <a:schemeClr val="dk1"/>
          </a:effectRef>
          <a:fontRef idx="minor">
            <a:schemeClr val="tx1"/>
          </a:fontRef>
        </p:style>
      </p:cxnSp>
      <p:graphicFrame>
        <p:nvGraphicFramePr>
          <p:cNvPr id="66" name="图示 65"/>
          <p:cNvGraphicFramePr/>
          <p:nvPr>
            <p:extLst>
              <p:ext uri="{D42A27DB-BD31-4B8C-83A1-F6EECF244321}">
                <p14:modId xmlns:p14="http://schemas.microsoft.com/office/powerpoint/2010/main" val="4145440696"/>
              </p:ext>
            </p:extLst>
          </p:nvPr>
        </p:nvGraphicFramePr>
        <p:xfrm>
          <a:off x="6190172" y="1227447"/>
          <a:ext cx="6562777" cy="4999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92176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9289"/>
                                        </p:tgtEl>
                                        <p:attrNameLst>
                                          <p:attrName>style.visibility</p:attrName>
                                        </p:attrNameLst>
                                      </p:cBhvr>
                                      <p:to>
                                        <p:strVal val="visible"/>
                                      </p:to>
                                    </p:set>
                                    <p:anim calcmode="lin" valueType="num">
                                      <p:cBhvr additive="base">
                                        <p:cTn id="7" dur="500" fill="hold"/>
                                        <p:tgtEl>
                                          <p:spTgt spid="1049289"/>
                                        </p:tgtEl>
                                        <p:attrNameLst>
                                          <p:attrName>ppt_x</p:attrName>
                                        </p:attrNameLst>
                                      </p:cBhvr>
                                      <p:tavLst>
                                        <p:tav tm="0">
                                          <p:val>
                                            <p:strVal val="#ppt_x"/>
                                          </p:val>
                                        </p:tav>
                                        <p:tav tm="100000">
                                          <p:val>
                                            <p:strVal val="#ppt_x"/>
                                          </p:val>
                                        </p:tav>
                                      </p:tavLst>
                                    </p:anim>
                                    <p:anim calcmode="lin" valueType="num">
                                      <p:cBhvr additive="base">
                                        <p:cTn id="8" dur="500" fill="hold"/>
                                        <p:tgtEl>
                                          <p:spTgt spid="10492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9291"/>
                                        </p:tgtEl>
                                        <p:attrNameLst>
                                          <p:attrName>style.visibility</p:attrName>
                                        </p:attrNameLst>
                                      </p:cBhvr>
                                      <p:to>
                                        <p:strVal val="visible"/>
                                      </p:to>
                                    </p:set>
                                    <p:anim calcmode="lin" valueType="num">
                                      <p:cBhvr additive="base">
                                        <p:cTn id="11" dur="500" fill="hold"/>
                                        <p:tgtEl>
                                          <p:spTgt spid="1049291"/>
                                        </p:tgtEl>
                                        <p:attrNameLst>
                                          <p:attrName>ppt_x</p:attrName>
                                        </p:attrNameLst>
                                      </p:cBhvr>
                                      <p:tavLst>
                                        <p:tav tm="0">
                                          <p:val>
                                            <p:strVal val="#ppt_x"/>
                                          </p:val>
                                        </p:tav>
                                        <p:tav tm="100000">
                                          <p:val>
                                            <p:strVal val="#ppt_x"/>
                                          </p:val>
                                        </p:tav>
                                      </p:tavLst>
                                    </p:anim>
                                    <p:anim calcmode="lin" valueType="num">
                                      <p:cBhvr additive="base">
                                        <p:cTn id="12" dur="500" fill="hold"/>
                                        <p:tgtEl>
                                          <p:spTgt spid="104929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49290"/>
                                        </p:tgtEl>
                                        <p:attrNameLst>
                                          <p:attrName>style.visibility</p:attrName>
                                        </p:attrNameLst>
                                      </p:cBhvr>
                                      <p:to>
                                        <p:strVal val="visible"/>
                                      </p:to>
                                    </p:set>
                                    <p:anim calcmode="lin" valueType="num">
                                      <p:cBhvr additive="base">
                                        <p:cTn id="15" dur="500" fill="hold"/>
                                        <p:tgtEl>
                                          <p:spTgt spid="1049290"/>
                                        </p:tgtEl>
                                        <p:attrNameLst>
                                          <p:attrName>ppt_x</p:attrName>
                                        </p:attrNameLst>
                                      </p:cBhvr>
                                      <p:tavLst>
                                        <p:tav tm="0">
                                          <p:val>
                                            <p:strVal val="#ppt_x"/>
                                          </p:val>
                                        </p:tav>
                                        <p:tav tm="100000">
                                          <p:val>
                                            <p:strVal val="#ppt_x"/>
                                          </p:val>
                                        </p:tav>
                                      </p:tavLst>
                                    </p:anim>
                                    <p:anim calcmode="lin" valueType="num">
                                      <p:cBhvr additive="base">
                                        <p:cTn id="16" dur="500" fill="hold"/>
                                        <p:tgtEl>
                                          <p:spTgt spid="104929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1">
                                            <p:txEl>
                                              <p:pRg st="0" end="0"/>
                                            </p:txEl>
                                          </p:spTgt>
                                        </p:tgtEl>
                                        <p:attrNameLst>
                                          <p:attrName>style.visibility</p:attrName>
                                        </p:attrNameLst>
                                      </p:cBhvr>
                                      <p:to>
                                        <p:strVal val="visible"/>
                                      </p:to>
                                    </p:set>
                                    <p:anim calcmode="lin" valueType="num">
                                      <p:cBhvr additive="base">
                                        <p:cTn id="27"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1">
                                            <p:txEl>
                                              <p:pRg st="1" end="1"/>
                                            </p:txEl>
                                          </p:spTgt>
                                        </p:tgtEl>
                                        <p:attrNameLst>
                                          <p:attrName>style.visibility</p:attrName>
                                        </p:attrNameLst>
                                      </p:cBhvr>
                                      <p:to>
                                        <p:strVal val="visible"/>
                                      </p:to>
                                    </p:set>
                                    <p:anim calcmode="lin" valueType="num">
                                      <p:cBhvr additive="base">
                                        <p:cTn id="33"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1">
                                            <p:txEl>
                                              <p:pRg st="2" end="2"/>
                                            </p:txEl>
                                          </p:spTgt>
                                        </p:tgtEl>
                                        <p:attrNameLst>
                                          <p:attrName>style.visibility</p:attrName>
                                        </p:attrNameLst>
                                      </p:cBhvr>
                                      <p:to>
                                        <p:strVal val="visible"/>
                                      </p:to>
                                    </p:set>
                                    <p:anim calcmode="lin" valueType="num">
                                      <p:cBhvr additive="base">
                                        <p:cTn id="39" dur="500" fill="hold"/>
                                        <p:tgtEl>
                                          <p:spTgt spid="61">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1">
                                            <p:txEl>
                                              <p:pRg st="3" end="3"/>
                                            </p:txEl>
                                          </p:spTgt>
                                        </p:tgtEl>
                                        <p:attrNameLst>
                                          <p:attrName>style.visibility</p:attrName>
                                        </p:attrNameLst>
                                      </p:cBhvr>
                                      <p:to>
                                        <p:strVal val="visible"/>
                                      </p:to>
                                    </p:set>
                                    <p:anim calcmode="lin" valueType="num">
                                      <p:cBhvr additive="base">
                                        <p:cTn id="45" dur="500" fill="hold"/>
                                        <p:tgtEl>
                                          <p:spTgt spid="61">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barn(inVertical)">
                                      <p:cBhvr>
                                        <p:cTn id="5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89" grpId="0" animBg="1"/>
      <p:bldP spid="1049290" grpId="0"/>
      <p:bldP spid="1049291" grpId="0"/>
      <p:bldGraphic spid="6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2159A5"/>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5" name="内容占位符 4"/>
          <p:cNvSpPr>
            <a:spLocks noGrp="1"/>
          </p:cNvSpPr>
          <p:nvPr>
            <p:ph idx="1"/>
          </p:nvPr>
        </p:nvSpPr>
        <p:spPr>
          <a:xfrm>
            <a:off x="301960" y="1070909"/>
            <a:ext cx="6033525" cy="5637802"/>
          </a:xfrm>
        </p:spPr>
        <p:txBody>
          <a:bodyPr anchor="ctr">
            <a:noAutofit/>
          </a:bodyPr>
          <a:lstStyle/>
          <a:p>
            <a:pPr marL="0" indent="457200">
              <a:buNone/>
            </a:pPr>
            <a:r>
              <a:rPr lang="zh-CN" altLang="zh-CN" sz="2000" dirty="0"/>
              <a:t>巴瓦尼·斯里德兰（</a:t>
            </a:r>
            <a:r>
              <a:rPr lang="en-US" altLang="zh-CN" sz="2000" dirty="0"/>
              <a:t>Bhavani Sridharan</a:t>
            </a:r>
            <a:r>
              <a:rPr lang="zh-CN" altLang="zh-CN" sz="2000" dirty="0"/>
              <a:t>）等人认为：“在线学习是由教与学，学习内容（视频、音频、文本），学习习惯与学习方法（被动、主动），平台与途径（因特网、多媒体、语义网），以及对学习资源的管理（获取、组织、检索、重用）等</a:t>
            </a:r>
            <a:r>
              <a:rPr lang="zh-CN" altLang="zh-CN" sz="2000" dirty="0">
                <a:solidFill>
                  <a:srgbClr val="C00000"/>
                </a:solidFill>
              </a:rPr>
              <a:t>构成的一个完整的系统</a:t>
            </a:r>
            <a:r>
              <a:rPr lang="zh-CN" altLang="zh-CN" sz="2000" dirty="0"/>
              <a:t>。”（</a:t>
            </a:r>
            <a:r>
              <a:rPr lang="en-US" altLang="zh-CN" sz="2000" dirty="0"/>
              <a:t>Sridharan et al.</a:t>
            </a:r>
            <a:r>
              <a:rPr lang="zh-CN" altLang="zh-CN" sz="2000" dirty="0"/>
              <a:t>，</a:t>
            </a:r>
            <a:r>
              <a:rPr lang="en-US" altLang="zh-CN" sz="2000" dirty="0"/>
              <a:t>2010</a:t>
            </a:r>
            <a:r>
              <a:rPr lang="zh-CN" altLang="zh-CN" sz="2000" dirty="0"/>
              <a:t>）</a:t>
            </a:r>
            <a:r>
              <a:rPr lang="zh-CN" altLang="en-US" sz="2000" dirty="0"/>
              <a:t>。</a:t>
            </a:r>
            <a:r>
              <a:rPr lang="zh-CN" altLang="zh-CN" sz="2000" dirty="0"/>
              <a:t>这表明在线学习是由技术支持下的学习内容、学习方法、学习管理等构成的</a:t>
            </a:r>
            <a:r>
              <a:rPr lang="zh-CN" altLang="zh-CN" sz="2000" dirty="0">
                <a:solidFill>
                  <a:srgbClr val="C00000"/>
                </a:solidFill>
              </a:rPr>
              <a:t>系统，用以支持学习者独立自主的进行学习</a:t>
            </a:r>
            <a:r>
              <a:rPr lang="zh-CN" altLang="zh-CN" sz="2000" dirty="0"/>
              <a:t>。</a:t>
            </a:r>
          </a:p>
          <a:p>
            <a:pPr marL="0" indent="457200">
              <a:buNone/>
            </a:pPr>
            <a:r>
              <a:rPr lang="zh-CN" altLang="en-US" sz="2000" dirty="0"/>
              <a:t>在不同学习共同体中发生的在线学习特点及过程不同，所产生的学习成效也不同。</a:t>
            </a:r>
          </a:p>
        </p:txBody>
      </p:sp>
      <p:pic>
        <p:nvPicPr>
          <p:cNvPr id="6" name="图片 5">
            <a:extLst>
              <a:ext uri="{FF2B5EF4-FFF2-40B4-BE49-F238E27FC236}">
                <a16:creationId xmlns:a16="http://schemas.microsoft.com/office/drawing/2014/main" id="{CFDC6CB7-76B8-8D4E-B61A-50063C4BAE56}"/>
              </a:ext>
            </a:extLst>
          </p:cNvPr>
          <p:cNvPicPr>
            <a:picLocks noChangeAspect="1"/>
          </p:cNvPicPr>
          <p:nvPr/>
        </p:nvPicPr>
        <p:blipFill rotWithShape="1">
          <a:blip r:embed="rId2"/>
          <a:srcRect l="4345" r="3071" b="1"/>
          <a:stretch/>
        </p:blipFill>
        <p:spPr>
          <a:xfrm>
            <a:off x="6391064" y="799034"/>
            <a:ext cx="5425410" cy="5259296"/>
          </a:xfrm>
          <a:prstGeom prst="rect">
            <a:avLst/>
          </a:prstGeom>
        </p:spPr>
      </p:pic>
      <p:grpSp>
        <p:nvGrpSpPr>
          <p:cNvPr id="22" name="组合 21"/>
          <p:cNvGrpSpPr/>
          <p:nvPr/>
        </p:nvGrpSpPr>
        <p:grpSpPr>
          <a:xfrm>
            <a:off x="0" y="145713"/>
            <a:ext cx="4146867" cy="925195"/>
            <a:chOff x="3383916" y="2080895"/>
            <a:chExt cx="4772538" cy="925195"/>
          </a:xfrm>
        </p:grpSpPr>
        <p:sp>
          <p:nvSpPr>
            <p:cNvPr id="23" name="矩形 6"/>
            <p:cNvSpPr/>
            <p:nvPr/>
          </p:nvSpPr>
          <p:spPr>
            <a:xfrm>
              <a:off x="3383916" y="2080895"/>
              <a:ext cx="4772538"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24" name="TextBox 1210"/>
            <p:cNvSpPr/>
            <p:nvPr/>
          </p:nvSpPr>
          <p:spPr>
            <a:xfrm>
              <a:off x="3532423" y="2221230"/>
              <a:ext cx="4452330" cy="645160"/>
            </a:xfrm>
            <a:prstGeom prst="rect">
              <a:avLst/>
            </a:prstGeom>
            <a:noFill/>
            <a:ln w="9525">
              <a:noFill/>
              <a:miter/>
            </a:ln>
          </p:spPr>
          <p:txBody>
            <a:bodyPr wrap="square">
              <a:spAutoFit/>
            </a:bodyPr>
            <a:lstStyle/>
            <a:p>
              <a:pPr algn="l"/>
              <a:r>
                <a:rPr lang="zh-CN" altLang="en-US" sz="3600" b="1" noProof="0" dirty="0">
                  <a:ln>
                    <a:noFill/>
                  </a:ln>
                  <a:solidFill>
                    <a:schemeClr val="bg1"/>
                  </a:solidFill>
                  <a:uLnTx/>
                  <a:uFillTx/>
                  <a:latin typeface="+mn-ea"/>
                  <a:sym typeface="+mn-ea"/>
                </a:rPr>
                <a:t>什么是在线学习</a:t>
              </a:r>
              <a:endParaRPr lang="en-US" altLang="zh-CN" sz="3600" b="1" noProof="0" dirty="0">
                <a:ln>
                  <a:noFill/>
                </a:ln>
                <a:solidFill>
                  <a:schemeClr val="bg1"/>
                </a:solidFill>
                <a:uLnTx/>
                <a:uFillTx/>
                <a:latin typeface="+mn-ea"/>
                <a:sym typeface="+mn-ea"/>
              </a:endParaRPr>
            </a:p>
          </p:txBody>
        </p:sp>
      </p:grpSp>
    </p:spTree>
    <p:extLst>
      <p:ext uri="{BB962C8B-B14F-4D97-AF65-F5344CB8AC3E}">
        <p14:creationId xmlns:p14="http://schemas.microsoft.com/office/powerpoint/2010/main" val="22369634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2" name="矩形 6"/>
          <p:cNvSpPr/>
          <p:nvPr/>
        </p:nvSpPr>
        <p:spPr>
          <a:xfrm>
            <a:off x="419735"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nvGrpSpPr>
          <p:cNvPr id="76" name="组合 75"/>
          <p:cNvGrpSpPr/>
          <p:nvPr/>
        </p:nvGrpSpPr>
        <p:grpSpPr>
          <a:xfrm>
            <a:off x="0" y="527465"/>
            <a:ext cx="4450844" cy="925195"/>
            <a:chOff x="3383916" y="2080895"/>
            <a:chExt cx="5122379" cy="925195"/>
          </a:xfrm>
        </p:grpSpPr>
        <p:sp>
          <p:nvSpPr>
            <p:cNvPr id="77" name="矩形 6"/>
            <p:cNvSpPr/>
            <p:nvPr/>
          </p:nvSpPr>
          <p:spPr>
            <a:xfrm>
              <a:off x="3383916" y="2080895"/>
              <a:ext cx="5122379"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78" name="TextBox 1210"/>
            <p:cNvSpPr/>
            <p:nvPr/>
          </p:nvSpPr>
          <p:spPr>
            <a:xfrm>
              <a:off x="3532422" y="2221230"/>
              <a:ext cx="4973873"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主要的在线学习方式</a:t>
              </a:r>
              <a:endParaRPr lang="en-US" altLang="zh-CN" sz="3600" b="1" dirty="0">
                <a:solidFill>
                  <a:schemeClr val="bg1"/>
                </a:solidFill>
                <a:latin typeface="+mn-ea"/>
                <a:sym typeface="+mn-ea"/>
              </a:endParaRPr>
            </a:p>
          </p:txBody>
        </p:sp>
      </p:grpSp>
      <p:sp>
        <p:nvSpPr>
          <p:cNvPr id="4" name="矩形 3"/>
          <p:cNvSpPr/>
          <p:nvPr/>
        </p:nvSpPr>
        <p:spPr>
          <a:xfrm>
            <a:off x="2645157" y="2167822"/>
            <a:ext cx="7654212" cy="3323987"/>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800" dirty="0">
                <a:latin typeface="Microsoft YaHei" panose="020B0503020204020204" pitchFamily="34" charset="-122"/>
                <a:ea typeface="Microsoft YaHei" panose="020B0503020204020204" pitchFamily="34" charset="-122"/>
              </a:rPr>
              <a:t>在线课程学习：系统的课程学习</a:t>
            </a:r>
          </a:p>
          <a:p>
            <a:pPr marL="342900" indent="-342900">
              <a:lnSpc>
                <a:spcPct val="150000"/>
              </a:lnSpc>
              <a:buFont typeface="Wingdings" panose="05000000000000000000" pitchFamily="2" charset="2"/>
              <a:buChar char="ü"/>
            </a:pPr>
            <a:r>
              <a:rPr lang="zh-CN" altLang="en-US" sz="2800" dirty="0">
                <a:latin typeface="Microsoft YaHei" panose="020B0503020204020204" pitchFamily="34" charset="-122"/>
                <a:ea typeface="Microsoft YaHei" panose="020B0503020204020204" pitchFamily="34" charset="-122"/>
              </a:rPr>
              <a:t>同步教学：直播课堂、同步讲授、辅导</a:t>
            </a:r>
          </a:p>
          <a:p>
            <a:pPr marL="342900" indent="-342900">
              <a:lnSpc>
                <a:spcPct val="150000"/>
              </a:lnSpc>
              <a:buFont typeface="Wingdings" panose="05000000000000000000" pitchFamily="2" charset="2"/>
              <a:buChar char="ü"/>
            </a:pPr>
            <a:r>
              <a:rPr lang="zh-CN" altLang="en-US" sz="2800" dirty="0">
                <a:latin typeface="Microsoft YaHei" panose="020B0503020204020204" pitchFamily="34" charset="-122"/>
                <a:ea typeface="Microsoft YaHei" panose="020B0503020204020204" pitchFamily="34" charset="-122"/>
              </a:rPr>
              <a:t>在线会议、研讨等：基于主题或问题的学习</a:t>
            </a:r>
          </a:p>
          <a:p>
            <a:pPr marL="342900" indent="-342900">
              <a:lnSpc>
                <a:spcPct val="150000"/>
              </a:lnSpc>
              <a:buFont typeface="Wingdings" panose="05000000000000000000" pitchFamily="2" charset="2"/>
              <a:buChar char="ü"/>
            </a:pPr>
            <a:r>
              <a:rPr lang="zh-CN" altLang="en-US" sz="2800" dirty="0">
                <a:latin typeface="Microsoft YaHei" panose="020B0503020204020204" pitchFamily="34" charset="-122"/>
                <a:ea typeface="Microsoft YaHei" panose="020B0503020204020204" pitchFamily="34" charset="-122"/>
              </a:rPr>
              <a:t>在线论坛、视频会议等：学习互动</a:t>
            </a:r>
          </a:p>
          <a:p>
            <a:pPr marL="342900" indent="-342900">
              <a:lnSpc>
                <a:spcPct val="150000"/>
              </a:lnSpc>
              <a:buFont typeface="Wingdings" panose="05000000000000000000" pitchFamily="2" charset="2"/>
              <a:buChar char="ü"/>
            </a:pPr>
            <a:r>
              <a:rPr lang="zh-CN" altLang="en-US" sz="2800" dirty="0">
                <a:latin typeface="Microsoft YaHei" panose="020B0503020204020204" pitchFamily="34" charset="-122"/>
                <a:ea typeface="Microsoft YaHei" panose="020B0503020204020204" pitchFamily="34" charset="-122"/>
              </a:rPr>
              <a:t>在线知识共享：非正式学习</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arn(inVertical)">
                                      <p:cBhvr>
                                        <p:cTn id="21" dur="500"/>
                                        <p:tgtEl>
                                          <p:spTgt spid="4">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barn(inVertical)">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144" y="467976"/>
            <a:ext cx="4146867" cy="925195"/>
            <a:chOff x="3383916" y="2080895"/>
            <a:chExt cx="4772538" cy="925195"/>
          </a:xfrm>
        </p:grpSpPr>
        <p:sp>
          <p:nvSpPr>
            <p:cNvPr id="1049341" name="矩形 6"/>
            <p:cNvSpPr/>
            <p:nvPr/>
          </p:nvSpPr>
          <p:spPr>
            <a:xfrm>
              <a:off x="3383916" y="2080895"/>
              <a:ext cx="4772538"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9342" name="TextBox 1210"/>
            <p:cNvSpPr/>
            <p:nvPr/>
          </p:nvSpPr>
          <p:spPr>
            <a:xfrm>
              <a:off x="3532423" y="2221230"/>
              <a:ext cx="4452330" cy="645160"/>
            </a:xfrm>
            <a:prstGeom prst="rect">
              <a:avLst/>
            </a:prstGeom>
            <a:noFill/>
            <a:ln w="9525">
              <a:noFill/>
              <a:miter/>
            </a:ln>
          </p:spPr>
          <p:txBody>
            <a:bodyPr wrap="square">
              <a:spAutoFit/>
            </a:bodyPr>
            <a:lstStyle/>
            <a:p>
              <a:pPr algn="l"/>
              <a:r>
                <a:rPr lang="zh-CN" altLang="en-US" sz="3600" b="1" noProof="0" dirty="0">
                  <a:ln>
                    <a:noFill/>
                  </a:ln>
                  <a:solidFill>
                    <a:schemeClr val="bg1"/>
                  </a:solidFill>
                  <a:uLnTx/>
                  <a:uFillTx/>
                  <a:latin typeface="+mn-ea"/>
                  <a:sym typeface="+mn-ea"/>
                </a:rPr>
                <a:t>什么是在线学习</a:t>
              </a:r>
              <a:endParaRPr lang="en-US" altLang="zh-CN" sz="3600" b="1" noProof="0" dirty="0">
                <a:ln>
                  <a:noFill/>
                </a:ln>
                <a:solidFill>
                  <a:schemeClr val="bg1"/>
                </a:solidFill>
                <a:uLnTx/>
                <a:uFillTx/>
                <a:latin typeface="+mn-ea"/>
                <a:sym typeface="+mn-ea"/>
              </a:endParaRPr>
            </a:p>
          </p:txBody>
        </p:sp>
      </p:grpSp>
      <p:sp>
        <p:nvSpPr>
          <p:cNvPr id="22" name="内容占位符 4"/>
          <p:cNvSpPr txBox="1">
            <a:spLocks/>
          </p:cNvSpPr>
          <p:nvPr/>
        </p:nvSpPr>
        <p:spPr>
          <a:xfrm>
            <a:off x="568388" y="2322133"/>
            <a:ext cx="6087820" cy="372254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b="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nSpc>
                <a:spcPct val="150000"/>
              </a:lnSpc>
              <a:buNone/>
            </a:pPr>
            <a:r>
              <a:rPr lang="zh-CN" altLang="zh-CN" sz="2400" dirty="0">
                <a:latin typeface="Microsoft YaHei" panose="020B0503020204020204" pitchFamily="34" charset="-122"/>
                <a:ea typeface="Microsoft YaHei" panose="020B0503020204020204" pitchFamily="34" charset="-122"/>
              </a:rPr>
              <a:t>在线学习</a:t>
            </a:r>
            <a:r>
              <a:rPr lang="en-US" altLang="zh-CN" sz="2400" dirty="0">
                <a:latin typeface="Microsoft YaHei" panose="020B0503020204020204" pitchFamily="34" charset="-122"/>
                <a:ea typeface="Microsoft YaHei" panose="020B0503020204020204" pitchFamily="34" charset="-122"/>
              </a:rPr>
              <a:t>(Online-learning)</a:t>
            </a:r>
            <a:r>
              <a:rPr lang="zh-CN" altLang="zh-CN" sz="2400" dirty="0">
                <a:latin typeface="Microsoft YaHei" panose="020B0503020204020204" pitchFamily="34" charset="-122"/>
                <a:ea typeface="Microsoft YaHei" panose="020B0503020204020204" pitchFamily="34" charset="-122"/>
              </a:rPr>
              <a:t>是基于</a:t>
            </a:r>
            <a:r>
              <a:rPr lang="zh-CN" altLang="en-US" sz="2400" dirty="0">
                <a:latin typeface="Microsoft YaHei" panose="020B0503020204020204" pitchFamily="34" charset="-122"/>
                <a:ea typeface="Microsoft YaHei" panose="020B0503020204020204" pitchFamily="34" charset="-122"/>
              </a:rPr>
              <a:t>多媒体</a:t>
            </a:r>
            <a:r>
              <a:rPr lang="zh-CN" altLang="zh-CN" sz="2400" dirty="0">
                <a:latin typeface="Microsoft YaHei" panose="020B0503020204020204" pitchFamily="34" charset="-122"/>
                <a:ea typeface="Microsoft YaHei" panose="020B0503020204020204" pitchFamily="34" charset="-122"/>
              </a:rPr>
              <a:t>技术、移动计算技术、移动通讯技术和互联网技术</a:t>
            </a:r>
            <a:r>
              <a:rPr lang="zh-CN" altLang="en-US" sz="2400" dirty="0">
                <a:latin typeface="Microsoft YaHei" panose="020B0503020204020204" pitchFamily="34" charset="-122"/>
                <a:ea typeface="Microsoft YaHei" panose="020B0503020204020204" pitchFamily="34" charset="-122"/>
              </a:rPr>
              <a:t>及应用工具等开展的</a:t>
            </a:r>
            <a:r>
              <a:rPr lang="zh-CN" altLang="en-US" sz="2400" dirty="0">
                <a:solidFill>
                  <a:srgbClr val="C00000"/>
                </a:solidFill>
                <a:latin typeface="Microsoft YaHei" panose="020B0503020204020204" pitchFamily="34" charset="-122"/>
                <a:ea typeface="Microsoft YaHei" panose="020B0503020204020204" pitchFamily="34" charset="-122"/>
              </a:rPr>
              <a:t>远程学习方式</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marL="0" indent="457200">
              <a:lnSpc>
                <a:spcPct val="150000"/>
              </a:lnSpc>
              <a:buNone/>
            </a:pPr>
            <a:r>
              <a:rPr lang="zh-CN" altLang="zh-CN" sz="2400" dirty="0">
                <a:latin typeface="Microsoft YaHei" panose="020B0503020204020204" pitchFamily="34" charset="-122"/>
                <a:ea typeface="Microsoft YaHei" panose="020B0503020204020204" pitchFamily="34" charset="-122"/>
              </a:rPr>
              <a:t>利亚姆·罗克（</a:t>
            </a:r>
            <a:r>
              <a:rPr lang="en-US" altLang="zh-CN" sz="2400" dirty="0">
                <a:latin typeface="Microsoft YaHei" panose="020B0503020204020204" pitchFamily="34" charset="-122"/>
                <a:ea typeface="Microsoft YaHei" panose="020B0503020204020204" pitchFamily="34" charset="-122"/>
              </a:rPr>
              <a:t>Liam Rourke</a:t>
            </a:r>
            <a:r>
              <a:rPr lang="zh-CN" altLang="zh-CN" sz="2400" dirty="0">
                <a:latin typeface="Microsoft YaHei" panose="020B0503020204020204" pitchFamily="34" charset="-122"/>
                <a:ea typeface="Microsoft YaHei" panose="020B0503020204020204" pitchFamily="34" charset="-122"/>
              </a:rPr>
              <a:t>）等人认为：“在线学习是一种以互联网为媒介，通过与教师、学生和学习内容的交互获得学习支持的建构性学习方式。”（</a:t>
            </a:r>
            <a:r>
              <a:rPr lang="en-US" altLang="zh-CN" sz="2400" dirty="0">
                <a:latin typeface="Microsoft YaHei" panose="020B0503020204020204" pitchFamily="34" charset="-122"/>
                <a:ea typeface="Microsoft YaHei" panose="020B0503020204020204" pitchFamily="34" charset="-122"/>
              </a:rPr>
              <a:t>Rourke et al.</a:t>
            </a:r>
            <a:r>
              <a:rPr lang="zh-CN" altLang="zh-CN"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1999</a:t>
            </a:r>
            <a:r>
              <a:rPr lang="zh-CN" altLang="zh-CN" sz="2400" dirty="0">
                <a:latin typeface="Microsoft YaHei" panose="020B0503020204020204" pitchFamily="34" charset="-122"/>
                <a:ea typeface="Microsoft YaHei" panose="020B0503020204020204" pitchFamily="34" charset="-122"/>
              </a:rPr>
              <a:t>）这一观点强调在线学习过程中的</a:t>
            </a:r>
            <a:r>
              <a:rPr lang="zh-CN" altLang="zh-CN" sz="2400" dirty="0">
                <a:solidFill>
                  <a:srgbClr val="C00000"/>
                </a:solidFill>
                <a:latin typeface="Microsoft YaHei" panose="020B0503020204020204" pitchFamily="34" charset="-122"/>
                <a:ea typeface="Microsoft YaHei" panose="020B0503020204020204" pitchFamily="34" charset="-122"/>
              </a:rPr>
              <a:t>三层交互和学习是一个建构的过程</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p:txBody>
      </p:sp>
      <p:pic>
        <p:nvPicPr>
          <p:cNvPr id="23" name="图片 22">
            <a:extLst>
              <a:ext uri="{FF2B5EF4-FFF2-40B4-BE49-F238E27FC236}">
                <a16:creationId xmlns:a16="http://schemas.microsoft.com/office/drawing/2014/main" id="{F8F5CF19-072D-FA48-B312-88260DC90602}"/>
              </a:ext>
            </a:extLst>
          </p:cNvPr>
          <p:cNvPicPr>
            <a:picLocks noChangeAspect="1"/>
          </p:cNvPicPr>
          <p:nvPr/>
        </p:nvPicPr>
        <p:blipFill rotWithShape="1">
          <a:blip r:embed="rId4">
            <a:duotone>
              <a:srgbClr val="ED7D31">
                <a:shade val="45000"/>
                <a:satMod val="135000"/>
              </a:srgbClr>
              <a:prstClr val="white"/>
            </a:duotone>
          </a:blip>
          <a:srcRect t="4050" r="2" b="4952"/>
          <a:stretch/>
        </p:blipFill>
        <p:spPr>
          <a:xfrm>
            <a:off x="6656208" y="2081200"/>
            <a:ext cx="5535792" cy="3992267"/>
          </a:xfrm>
          <a:prstGeom prst="rect">
            <a:avLst/>
          </a:prstGeom>
        </p:spPr>
      </p:pic>
    </p:spTree>
    <p:custDataLst>
      <p:tags r:id="rId1"/>
    </p:custDataLst>
    <p:extLst>
      <p:ext uri="{BB962C8B-B14F-4D97-AF65-F5344CB8AC3E}">
        <p14:creationId xmlns:p14="http://schemas.microsoft.com/office/powerpoint/2010/main" val="416022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barn(inVertical)">
                                      <p:cBhvr>
                                        <p:cTn id="1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2" name="矩形 6"/>
          <p:cNvSpPr/>
          <p:nvPr/>
        </p:nvSpPr>
        <p:spPr>
          <a:xfrm>
            <a:off x="419735"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nvGrpSpPr>
          <p:cNvPr id="76" name="组合 75"/>
          <p:cNvGrpSpPr/>
          <p:nvPr/>
        </p:nvGrpSpPr>
        <p:grpSpPr>
          <a:xfrm>
            <a:off x="0" y="527465"/>
            <a:ext cx="4146867" cy="925195"/>
            <a:chOff x="3383916" y="2080895"/>
            <a:chExt cx="4772538" cy="925195"/>
          </a:xfrm>
        </p:grpSpPr>
        <p:sp>
          <p:nvSpPr>
            <p:cNvPr id="77" name="矩形 6"/>
            <p:cNvSpPr/>
            <p:nvPr/>
          </p:nvSpPr>
          <p:spPr>
            <a:xfrm>
              <a:off x="3383916" y="2080895"/>
              <a:ext cx="4772538"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78" name="TextBox 1210"/>
            <p:cNvSpPr/>
            <p:nvPr/>
          </p:nvSpPr>
          <p:spPr>
            <a:xfrm>
              <a:off x="3532423" y="2221230"/>
              <a:ext cx="4452330" cy="645160"/>
            </a:xfrm>
            <a:prstGeom prst="rect">
              <a:avLst/>
            </a:prstGeom>
            <a:noFill/>
            <a:ln w="9525">
              <a:noFill/>
              <a:miter/>
            </a:ln>
          </p:spPr>
          <p:txBody>
            <a:bodyPr wrap="square">
              <a:spAutoFit/>
            </a:bodyPr>
            <a:lstStyle/>
            <a:p>
              <a:pPr algn="l"/>
              <a:r>
                <a:rPr lang="zh-CN" altLang="en-US" sz="3600" b="1" dirty="0">
                  <a:solidFill>
                    <a:schemeClr val="bg1"/>
                  </a:solidFill>
                  <a:latin typeface="+mn-ea"/>
                  <a:sym typeface="+mn-ea"/>
                </a:rPr>
                <a:t>在线学习的类型</a:t>
              </a:r>
              <a:endParaRPr lang="en-US" altLang="zh-CN" sz="3600" b="1" noProof="0" dirty="0">
                <a:ln>
                  <a:noFill/>
                </a:ln>
                <a:solidFill>
                  <a:schemeClr val="bg1"/>
                </a:solidFill>
                <a:uLnTx/>
                <a:uFillTx/>
                <a:latin typeface="+mn-ea"/>
                <a:sym typeface="+mn-ea"/>
              </a:endParaRPr>
            </a:p>
          </p:txBody>
        </p:sp>
      </p:grpSp>
      <p:graphicFrame>
        <p:nvGraphicFramePr>
          <p:cNvPr id="79" name="内容占位符 3"/>
          <p:cNvGraphicFramePr>
            <a:graphicFrameLocks noGrp="1"/>
          </p:cNvGraphicFramePr>
          <p:nvPr>
            <p:ph idx="1"/>
            <p:extLst>
              <p:ext uri="{D42A27DB-BD31-4B8C-83A1-F6EECF244321}">
                <p14:modId xmlns:p14="http://schemas.microsoft.com/office/powerpoint/2010/main" val="26719206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97065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9"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8"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669"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670" name="矩形 6"/>
          <p:cNvSpPr/>
          <p:nvPr/>
        </p:nvSpPr>
        <p:spPr>
          <a:xfrm>
            <a:off x="419735" y="444500"/>
            <a:ext cx="11287125" cy="5969000"/>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671" name="文本框 47"/>
          <p:cNvSpPr txBox="1"/>
          <p:nvPr/>
        </p:nvSpPr>
        <p:spPr>
          <a:xfrm>
            <a:off x="505648" y="763102"/>
            <a:ext cx="5633085" cy="1200329"/>
          </a:xfrm>
          <a:prstGeom prst="rect">
            <a:avLst/>
          </a:prstGeom>
          <a:noFill/>
        </p:spPr>
        <p:txBody>
          <a:bodyPr wrap="square" rtlCol="0">
            <a:spAutoFit/>
          </a:bodyPr>
          <a:lstStyle/>
          <a:p>
            <a:pPr algn="ctr"/>
            <a:r>
              <a:rPr lang="zh-CN" altLang="en-US" sz="7200" b="1" dirty="0">
                <a:solidFill>
                  <a:srgbClr val="2159A5"/>
                </a:solidFill>
                <a:latin typeface="微软雅黑" panose="020B0503020204020204" pitchFamily="34" charset="-122"/>
                <a:ea typeface="微软雅黑" panose="020B0503020204020204" pitchFamily="34" charset="-122"/>
              </a:rPr>
              <a:t>探讨内容</a:t>
            </a:r>
          </a:p>
        </p:txBody>
      </p:sp>
      <p:sp>
        <p:nvSpPr>
          <p:cNvPr id="1048672" name="文本框 48"/>
          <p:cNvSpPr txBox="1"/>
          <p:nvPr/>
        </p:nvSpPr>
        <p:spPr>
          <a:xfrm>
            <a:off x="1464906" y="1926821"/>
            <a:ext cx="3592286" cy="400110"/>
          </a:xfrm>
          <a:prstGeom prst="rect">
            <a:avLst/>
          </a:prstGeom>
          <a:noFill/>
        </p:spPr>
        <p:txBody>
          <a:bodyPr wrap="square" rtlCol="0">
            <a:spAutoFit/>
          </a:bodyPr>
          <a:lstStyle/>
          <a:p>
            <a:pPr algn="dist"/>
            <a:r>
              <a:rPr lang="en-US" altLang="zh-CN" sz="2000" dirty="0">
                <a:solidFill>
                  <a:srgbClr val="2159A5"/>
                </a:solidFill>
                <a:latin typeface="微软雅黑" panose="020B0503020204020204" pitchFamily="34" charset="-122"/>
              </a:rPr>
              <a:t>Discussion content</a:t>
            </a:r>
          </a:p>
        </p:txBody>
      </p:sp>
      <p:grpSp>
        <p:nvGrpSpPr>
          <p:cNvPr id="2" name="组合 1"/>
          <p:cNvGrpSpPr/>
          <p:nvPr/>
        </p:nvGrpSpPr>
        <p:grpSpPr>
          <a:xfrm>
            <a:off x="3322190" y="2795429"/>
            <a:ext cx="5096510" cy="830997"/>
            <a:chOff x="1598295" y="3027045"/>
            <a:chExt cx="4079875" cy="830997"/>
          </a:xfrm>
        </p:grpSpPr>
        <p:sp>
          <p:nvSpPr>
            <p:cNvPr id="1048673" name="文本框 51"/>
            <p:cNvSpPr txBox="1"/>
            <p:nvPr/>
          </p:nvSpPr>
          <p:spPr>
            <a:xfrm>
              <a:off x="2471420" y="3093085"/>
              <a:ext cx="3206750" cy="584775"/>
            </a:xfrm>
            <a:prstGeom prst="rect">
              <a:avLst/>
            </a:prstGeom>
            <a:noFill/>
          </p:spPr>
          <p:txBody>
            <a:bodyPr wrap="square" rtlCol="0">
              <a:spAutoFit/>
            </a:bodyPr>
            <a:lstStyle/>
            <a:p>
              <a:pPr algn="l"/>
              <a:r>
                <a:rPr lang="zh-CN" altLang="en-US" sz="3200" b="1" dirty="0">
                  <a:solidFill>
                    <a:srgbClr val="2159A5"/>
                  </a:solidFill>
                  <a:latin typeface="微软雅黑" panose="020B0503020204020204" charset="-122"/>
                  <a:ea typeface="微软雅黑" panose="020B0503020204020204" charset="-122"/>
                </a:rPr>
                <a:t>在线教学及其特点</a:t>
              </a:r>
            </a:p>
          </p:txBody>
        </p:sp>
        <p:sp>
          <p:nvSpPr>
            <p:cNvPr id="1048678" name="文本框 56"/>
            <p:cNvSpPr txBox="1"/>
            <p:nvPr/>
          </p:nvSpPr>
          <p:spPr>
            <a:xfrm>
              <a:off x="1598295" y="3027045"/>
              <a:ext cx="873125" cy="830997"/>
            </a:xfrm>
            <a:prstGeom prst="rect">
              <a:avLst/>
            </a:prstGeom>
            <a:noFill/>
          </p:spPr>
          <p:txBody>
            <a:bodyPr wrap="square" rtlCol="0">
              <a:spAutoFit/>
            </a:bodyPr>
            <a:lstStyle/>
            <a:p>
              <a:pPr algn="l"/>
              <a:r>
                <a:rPr lang="en-US" altLang="zh-CN" sz="4800" b="1" dirty="0">
                  <a:solidFill>
                    <a:srgbClr val="2159A5"/>
                  </a:solidFill>
                  <a:latin typeface="微软雅黑" panose="020B0503020204020204" charset="-122"/>
                  <a:ea typeface="微软雅黑" panose="020B0503020204020204" charset="-122"/>
                </a:rPr>
                <a:t>01</a:t>
              </a:r>
            </a:p>
          </p:txBody>
        </p:sp>
      </p:grpSp>
      <p:grpSp>
        <p:nvGrpSpPr>
          <p:cNvPr id="91" name="组合 90"/>
          <p:cNvGrpSpPr/>
          <p:nvPr/>
        </p:nvGrpSpPr>
        <p:grpSpPr>
          <a:xfrm>
            <a:off x="3322190" y="4004727"/>
            <a:ext cx="5800554" cy="830997"/>
            <a:chOff x="1598295" y="3027045"/>
            <a:chExt cx="3949358" cy="830997"/>
          </a:xfrm>
        </p:grpSpPr>
        <p:sp>
          <p:nvSpPr>
            <p:cNvPr id="92" name="文本框 51"/>
            <p:cNvSpPr txBox="1"/>
            <p:nvPr/>
          </p:nvSpPr>
          <p:spPr>
            <a:xfrm>
              <a:off x="2340903" y="3093085"/>
              <a:ext cx="3206750" cy="584775"/>
            </a:xfrm>
            <a:prstGeom prst="rect">
              <a:avLst/>
            </a:prstGeom>
            <a:noFill/>
          </p:spPr>
          <p:txBody>
            <a:bodyPr wrap="square" rtlCol="0">
              <a:spAutoFit/>
            </a:bodyPr>
            <a:lstStyle/>
            <a:p>
              <a:pPr algn="l"/>
              <a:r>
                <a:rPr lang="zh-CN" altLang="en-US" sz="3200" b="1" dirty="0">
                  <a:solidFill>
                    <a:srgbClr val="2159A5"/>
                  </a:solidFill>
                  <a:latin typeface="微软雅黑" panose="020B0503020204020204" charset="-122"/>
                  <a:ea typeface="微软雅黑" panose="020B0503020204020204" charset="-122"/>
                </a:rPr>
                <a:t>在线学习的方式及其特点</a:t>
              </a:r>
            </a:p>
          </p:txBody>
        </p:sp>
        <p:sp>
          <p:nvSpPr>
            <p:cNvPr id="93" name="文本框 56"/>
            <p:cNvSpPr txBox="1"/>
            <p:nvPr/>
          </p:nvSpPr>
          <p:spPr>
            <a:xfrm>
              <a:off x="1598295" y="3027045"/>
              <a:ext cx="873125" cy="830997"/>
            </a:xfrm>
            <a:prstGeom prst="rect">
              <a:avLst/>
            </a:prstGeom>
            <a:noFill/>
          </p:spPr>
          <p:txBody>
            <a:bodyPr wrap="square" rtlCol="0">
              <a:spAutoFit/>
            </a:bodyPr>
            <a:lstStyle/>
            <a:p>
              <a:pPr algn="l"/>
              <a:r>
                <a:rPr lang="en-US" altLang="zh-CN" sz="4800" b="1" dirty="0">
                  <a:solidFill>
                    <a:srgbClr val="2159A5"/>
                  </a:solidFill>
                  <a:latin typeface="微软雅黑" panose="020B0503020204020204" charset="-122"/>
                  <a:ea typeface="微软雅黑" panose="020B0503020204020204" charset="-122"/>
                </a:rPr>
                <a:t>02</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8671"/>
                                        </p:tgtEl>
                                        <p:attrNameLst>
                                          <p:attrName>style.visibility</p:attrName>
                                        </p:attrNameLst>
                                      </p:cBhvr>
                                      <p:to>
                                        <p:strVal val="visible"/>
                                      </p:to>
                                    </p:set>
                                    <p:animEffect transition="in" filter="fade">
                                      <p:cBhvr>
                                        <p:cTn id="7" dur="1000"/>
                                        <p:tgtEl>
                                          <p:spTgt spid="1048671"/>
                                        </p:tgtEl>
                                      </p:cBhvr>
                                    </p:animEffect>
                                    <p:anim calcmode="lin" valueType="num">
                                      <p:cBhvr>
                                        <p:cTn id="8" dur="1000" fill="hold"/>
                                        <p:tgtEl>
                                          <p:spTgt spid="1048671"/>
                                        </p:tgtEl>
                                        <p:attrNameLst>
                                          <p:attrName>ppt_x</p:attrName>
                                        </p:attrNameLst>
                                      </p:cBhvr>
                                      <p:tavLst>
                                        <p:tav tm="0">
                                          <p:val>
                                            <p:strVal val="#ppt_x"/>
                                          </p:val>
                                        </p:tav>
                                        <p:tav tm="100000">
                                          <p:val>
                                            <p:strVal val="#ppt_x"/>
                                          </p:val>
                                        </p:tav>
                                      </p:tavLst>
                                    </p:anim>
                                    <p:anim calcmode="lin" valueType="num">
                                      <p:cBhvr>
                                        <p:cTn id="9" dur="1000" fill="hold"/>
                                        <p:tgtEl>
                                          <p:spTgt spid="104867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672"/>
                                        </p:tgtEl>
                                        <p:attrNameLst>
                                          <p:attrName>style.visibility</p:attrName>
                                        </p:attrNameLst>
                                      </p:cBhvr>
                                      <p:to>
                                        <p:strVal val="visible"/>
                                      </p:to>
                                    </p:set>
                                    <p:animEffect transition="in" filter="fade">
                                      <p:cBhvr>
                                        <p:cTn id="12" dur="1000"/>
                                        <p:tgtEl>
                                          <p:spTgt spid="1048672"/>
                                        </p:tgtEl>
                                      </p:cBhvr>
                                    </p:animEffect>
                                    <p:anim calcmode="lin" valueType="num">
                                      <p:cBhvr>
                                        <p:cTn id="13" dur="1000" fill="hold"/>
                                        <p:tgtEl>
                                          <p:spTgt spid="1048672"/>
                                        </p:tgtEl>
                                        <p:attrNameLst>
                                          <p:attrName>ppt_x</p:attrName>
                                        </p:attrNameLst>
                                      </p:cBhvr>
                                      <p:tavLst>
                                        <p:tav tm="0">
                                          <p:val>
                                            <p:strVal val="#ppt_x"/>
                                          </p:val>
                                        </p:tav>
                                        <p:tav tm="100000">
                                          <p:val>
                                            <p:strVal val="#ppt_x"/>
                                          </p:val>
                                        </p:tav>
                                      </p:tavLst>
                                    </p:anim>
                                    <p:anim calcmode="lin" valueType="num">
                                      <p:cBhvr>
                                        <p:cTn id="14" dur="1000" fill="hold"/>
                                        <p:tgtEl>
                                          <p:spTgt spid="104867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1"/>
                                        </p:tgtEl>
                                        <p:attrNameLst>
                                          <p:attrName>style.visibility</p:attrName>
                                        </p:attrNameLst>
                                      </p:cBhvr>
                                      <p:to>
                                        <p:strVal val="visible"/>
                                      </p:to>
                                    </p:set>
                                    <p:anim calcmode="lin" valueType="num">
                                      <p:cBhvr additive="base">
                                        <p:cTn id="24" dur="500" fill="hold"/>
                                        <p:tgtEl>
                                          <p:spTgt spid="91"/>
                                        </p:tgtEl>
                                        <p:attrNameLst>
                                          <p:attrName>ppt_x</p:attrName>
                                        </p:attrNameLst>
                                      </p:cBhvr>
                                      <p:tavLst>
                                        <p:tav tm="0">
                                          <p:val>
                                            <p:strVal val="#ppt_x"/>
                                          </p:val>
                                        </p:tav>
                                        <p:tav tm="100000">
                                          <p:val>
                                            <p:strVal val="#ppt_x"/>
                                          </p:val>
                                        </p:tav>
                                      </p:tavLst>
                                    </p:anim>
                                    <p:anim calcmode="lin" valueType="num">
                                      <p:cBhvr additive="base">
                                        <p:cTn id="25"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1" grpId="0"/>
      <p:bldP spid="10486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2" name="矩形 6"/>
          <p:cNvSpPr/>
          <p:nvPr/>
        </p:nvSpPr>
        <p:spPr>
          <a:xfrm>
            <a:off x="419734"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nvGrpSpPr>
          <p:cNvPr id="76" name="组合 75"/>
          <p:cNvGrpSpPr/>
          <p:nvPr/>
        </p:nvGrpSpPr>
        <p:grpSpPr>
          <a:xfrm>
            <a:off x="-13970" y="205202"/>
            <a:ext cx="4450844" cy="925195"/>
            <a:chOff x="3383916" y="2080895"/>
            <a:chExt cx="5122379" cy="925195"/>
          </a:xfrm>
        </p:grpSpPr>
        <p:sp>
          <p:nvSpPr>
            <p:cNvPr id="77" name="矩形 6"/>
            <p:cNvSpPr/>
            <p:nvPr/>
          </p:nvSpPr>
          <p:spPr>
            <a:xfrm>
              <a:off x="3383916" y="2080895"/>
              <a:ext cx="5122379"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78" name="TextBox 1210"/>
            <p:cNvSpPr/>
            <p:nvPr/>
          </p:nvSpPr>
          <p:spPr>
            <a:xfrm>
              <a:off x="3532422" y="2221230"/>
              <a:ext cx="4973873"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独立学习的十大特征</a:t>
              </a:r>
              <a:endParaRPr lang="en-US" altLang="zh-CN" sz="3600" b="1" dirty="0">
                <a:solidFill>
                  <a:schemeClr val="bg1"/>
                </a:solidFill>
                <a:latin typeface="+mn-ea"/>
                <a:sym typeface="+mn-ea"/>
              </a:endParaRPr>
            </a:p>
          </p:txBody>
        </p:sp>
      </p:grpSp>
      <p:sp>
        <p:nvSpPr>
          <p:cNvPr id="13" name="Content Placeholder 4"/>
          <p:cNvSpPr>
            <a:spLocks noGrp="1"/>
          </p:cNvSpPr>
          <p:nvPr>
            <p:ph idx="4294967295"/>
          </p:nvPr>
        </p:nvSpPr>
        <p:spPr>
          <a:xfrm>
            <a:off x="917463" y="1253331"/>
            <a:ext cx="10901363" cy="4351338"/>
          </a:xfrm>
        </p:spPr>
        <p:txBody>
          <a:bodyPr>
            <a:noAutofit/>
          </a:bodyPr>
          <a:lstStyle/>
          <a:p>
            <a:pPr>
              <a:spcBef>
                <a:spcPts val="800"/>
              </a:spcBef>
              <a:defRPr/>
            </a:pPr>
            <a:r>
              <a:rPr lang="zh-CN" altLang="en-US" sz="2800" dirty="0"/>
              <a:t>学习者采用技术实现独立学习：</a:t>
            </a:r>
          </a:p>
          <a:p>
            <a:pPr marL="914377" lvl="1" indent="-448722">
              <a:spcBef>
                <a:spcPts val="800"/>
              </a:spcBef>
              <a:defRPr/>
            </a:pPr>
            <a:r>
              <a:rPr lang="zh-CN" altLang="en-US" sz="2400" dirty="0"/>
              <a:t>即使只有一个学生，不管同时同地有没有老师，学生都能学习；</a:t>
            </a:r>
          </a:p>
          <a:p>
            <a:pPr marL="914377" lvl="1" indent="-448722">
              <a:spcBef>
                <a:spcPts val="800"/>
              </a:spcBef>
              <a:defRPr/>
            </a:pPr>
            <a:r>
              <a:rPr lang="zh-CN" altLang="en-US" sz="2400" dirty="0">
                <a:solidFill>
                  <a:srgbClr val="FF0000"/>
                </a:solidFill>
              </a:rPr>
              <a:t>学习责任由学生自己承担</a:t>
            </a:r>
            <a:r>
              <a:rPr lang="zh-CN" altLang="en-US" sz="2400" dirty="0"/>
              <a:t>；</a:t>
            </a:r>
          </a:p>
          <a:p>
            <a:pPr marL="914377" lvl="1" indent="-448722">
              <a:spcBef>
                <a:spcPts val="800"/>
              </a:spcBef>
              <a:defRPr/>
            </a:pPr>
            <a:r>
              <a:rPr lang="zh-CN" altLang="en-US" sz="2400" dirty="0"/>
              <a:t>教职员不再对学生进行高密度监管，他们把更多地时间用到真正地教学任务上；</a:t>
            </a:r>
          </a:p>
          <a:p>
            <a:pPr marL="914377" lvl="1" indent="-448722">
              <a:spcBef>
                <a:spcPts val="800"/>
              </a:spcBef>
              <a:defRPr/>
            </a:pPr>
            <a:r>
              <a:rPr lang="zh-CN" altLang="en-US" sz="2400" dirty="0"/>
              <a:t>在课程内容、计划安排、方法等方面，</a:t>
            </a:r>
            <a:r>
              <a:rPr lang="zh-CN" altLang="en-US" sz="2400" dirty="0">
                <a:solidFill>
                  <a:srgbClr val="FF0000"/>
                </a:solidFill>
              </a:rPr>
              <a:t>学生有很宽松的选择余地</a:t>
            </a:r>
            <a:r>
              <a:rPr lang="zh-CN" altLang="en-US" sz="2400" dirty="0"/>
              <a:t>；</a:t>
            </a:r>
          </a:p>
          <a:p>
            <a:pPr marL="914377" lvl="1" indent="-448722">
              <a:spcBef>
                <a:spcPts val="800"/>
              </a:spcBef>
              <a:defRPr/>
            </a:pPr>
            <a:r>
              <a:rPr lang="zh-CN" altLang="en-US" sz="2400" dirty="0"/>
              <a:t>学生需要</a:t>
            </a:r>
            <a:r>
              <a:rPr lang="zh-CN" altLang="en-US" sz="2400" dirty="0">
                <a:solidFill>
                  <a:srgbClr val="FF0000"/>
                </a:solidFill>
              </a:rPr>
              <a:t>自己采用</a:t>
            </a:r>
            <a:r>
              <a:rPr lang="zh-CN" altLang="en-US" sz="2400" dirty="0"/>
              <a:t>能提高教学效率地教学媒体和</a:t>
            </a:r>
            <a:r>
              <a:rPr lang="zh-CN" altLang="en-US" sz="2400" dirty="0">
                <a:solidFill>
                  <a:srgbClr val="FF0000"/>
                </a:solidFill>
              </a:rPr>
              <a:t>学习方法</a:t>
            </a:r>
            <a:r>
              <a:rPr lang="zh-CN" altLang="en-US" sz="2400" dirty="0"/>
              <a:t>；</a:t>
            </a:r>
          </a:p>
        </p:txBody>
      </p:sp>
    </p:spTree>
    <p:custDataLst>
      <p:tags r:id="rId1"/>
    </p:custDataLst>
    <p:extLst>
      <p:ext uri="{BB962C8B-B14F-4D97-AF65-F5344CB8AC3E}">
        <p14:creationId xmlns:p14="http://schemas.microsoft.com/office/powerpoint/2010/main" val="239950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additive="base">
                                        <p:cTn id="1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 calcmode="lin" valueType="num">
                                      <p:cBhvr additive="base">
                                        <p:cTn id="18"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 calcmode="lin" valueType="num">
                                      <p:cBhvr additive="base">
                                        <p:cTn id="28"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 calcmode="lin" valueType="num">
                                      <p:cBhvr additive="base">
                                        <p:cTn id="32"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xEl>
                                              <p:pRg st="5" end="5"/>
                                            </p:txEl>
                                          </p:spTgt>
                                        </p:tgtEl>
                                        <p:attrNameLst>
                                          <p:attrName>style.visibility</p:attrName>
                                        </p:attrNameLst>
                                      </p:cBhvr>
                                      <p:to>
                                        <p:strVal val="visible"/>
                                      </p:to>
                                    </p:set>
                                    <p:anim calcmode="lin" valueType="num">
                                      <p:cBhvr additive="base">
                                        <p:cTn id="38"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2" name="矩形 6"/>
          <p:cNvSpPr/>
          <p:nvPr/>
        </p:nvSpPr>
        <p:spPr>
          <a:xfrm>
            <a:off x="419735"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nvGrpSpPr>
          <p:cNvPr id="76" name="组合 75"/>
          <p:cNvGrpSpPr/>
          <p:nvPr/>
        </p:nvGrpSpPr>
        <p:grpSpPr>
          <a:xfrm>
            <a:off x="0" y="527465"/>
            <a:ext cx="4450844" cy="925195"/>
            <a:chOff x="3383916" y="2080895"/>
            <a:chExt cx="5122379" cy="925195"/>
          </a:xfrm>
        </p:grpSpPr>
        <p:sp>
          <p:nvSpPr>
            <p:cNvPr id="77" name="矩形 6"/>
            <p:cNvSpPr/>
            <p:nvPr/>
          </p:nvSpPr>
          <p:spPr>
            <a:xfrm>
              <a:off x="3383916" y="2080895"/>
              <a:ext cx="5122379"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78" name="TextBox 1210"/>
            <p:cNvSpPr/>
            <p:nvPr/>
          </p:nvSpPr>
          <p:spPr>
            <a:xfrm>
              <a:off x="3532422" y="2221230"/>
              <a:ext cx="4973873"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在线学习的特点</a:t>
              </a:r>
              <a:endParaRPr lang="en-US" altLang="zh-CN" sz="3600" b="1" dirty="0">
                <a:solidFill>
                  <a:schemeClr val="bg1"/>
                </a:solidFill>
                <a:latin typeface="+mn-ea"/>
                <a:sym typeface="+mn-ea"/>
              </a:endParaRPr>
            </a:p>
          </p:txBody>
        </p:sp>
      </p:grpSp>
      <p:sp>
        <p:nvSpPr>
          <p:cNvPr id="4" name="矩形 3"/>
          <p:cNvSpPr/>
          <p:nvPr/>
        </p:nvSpPr>
        <p:spPr>
          <a:xfrm>
            <a:off x="1273557" y="1972682"/>
            <a:ext cx="7654212" cy="3893502"/>
          </a:xfrm>
          <a:prstGeom prst="rect">
            <a:avLst/>
          </a:prstGeom>
        </p:spPr>
        <p:txBody>
          <a:bodyPr wrap="square">
            <a:spAutoFit/>
          </a:bodyPr>
          <a:lstStyle/>
          <a:p>
            <a:pPr>
              <a:lnSpc>
                <a:spcPct val="150000"/>
              </a:lnSpc>
            </a:pPr>
            <a:r>
              <a:rPr lang="zh-CN" altLang="en-US" sz="2800" dirty="0">
                <a:latin typeface="微软雅黑" panose="020B0503020204020204" pitchFamily="34" charset="-122"/>
              </a:rPr>
              <a:t>教与学的分离，因此：</a:t>
            </a:r>
            <a:endParaRPr lang="en-US" altLang="zh-CN" sz="2800" dirty="0">
              <a:latin typeface="微软雅黑" panose="020B0503020204020204" pitchFamily="34" charset="-122"/>
            </a:endParaRPr>
          </a:p>
          <a:p>
            <a:pPr lvl="1">
              <a:lnSpc>
                <a:spcPct val="150000"/>
              </a:lnSpc>
              <a:buFont typeface="Wingdings" pitchFamily="2" charset="2"/>
              <a:buChar char="Ø"/>
            </a:pPr>
            <a:r>
              <a:rPr lang="zh-CN" altLang="en-US" sz="2800" dirty="0">
                <a:latin typeface="微软雅黑" panose="020B0503020204020204" pitchFamily="34" charset="-122"/>
              </a:rPr>
              <a:t>独立自主的学习</a:t>
            </a:r>
            <a:endParaRPr lang="en-US" altLang="zh-CN" sz="2800" dirty="0">
              <a:latin typeface="微软雅黑" panose="020B0503020204020204" pitchFamily="34" charset="-122"/>
            </a:endParaRPr>
          </a:p>
          <a:p>
            <a:pPr lvl="1">
              <a:lnSpc>
                <a:spcPct val="150000"/>
              </a:lnSpc>
              <a:buFont typeface="Wingdings" pitchFamily="2" charset="2"/>
              <a:buChar char="Ø"/>
            </a:pPr>
            <a:r>
              <a:rPr lang="zh-CN" altLang="en-US" sz="2800" dirty="0">
                <a:latin typeface="微软雅黑" panose="020B0503020204020204" pitchFamily="34" charset="-122"/>
              </a:rPr>
              <a:t>必要的师生或生生交互</a:t>
            </a:r>
            <a:endParaRPr lang="en-US" altLang="zh-CN" sz="2800" dirty="0">
              <a:latin typeface="微软雅黑" panose="020B0503020204020204" pitchFamily="34" charset="-122"/>
            </a:endParaRPr>
          </a:p>
          <a:p>
            <a:pPr lvl="1">
              <a:lnSpc>
                <a:spcPct val="150000"/>
              </a:lnSpc>
              <a:buFont typeface="Wingdings" pitchFamily="2" charset="2"/>
              <a:buChar char="Ø"/>
            </a:pPr>
            <a:r>
              <a:rPr lang="zh-CN" altLang="en-US" sz="2800" dirty="0">
                <a:latin typeface="微软雅黑" panose="020B0503020204020204" pitchFamily="34" charset="-122"/>
              </a:rPr>
              <a:t>及时和适当的支持服务</a:t>
            </a:r>
            <a:endParaRPr lang="en-US" altLang="zh-CN" sz="2800" dirty="0">
              <a:latin typeface="微软雅黑" panose="020B0503020204020204" pitchFamily="34" charset="-122"/>
            </a:endParaRPr>
          </a:p>
          <a:p>
            <a:pPr>
              <a:lnSpc>
                <a:spcPct val="150000"/>
              </a:lnSpc>
            </a:pPr>
            <a:endParaRPr lang="en-US" altLang="zh-CN" sz="2800" dirty="0">
              <a:latin typeface="微软雅黑" panose="020B0503020204020204" pitchFamily="34" charset="-122"/>
            </a:endParaRPr>
          </a:p>
          <a:p>
            <a:pPr>
              <a:lnSpc>
                <a:spcPct val="150000"/>
              </a:lnSpc>
            </a:pP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rPr>
              <a:t>自学为主，助学为辅</a:t>
            </a:r>
          </a:p>
        </p:txBody>
      </p:sp>
      <p:pic>
        <p:nvPicPr>
          <p:cNvPr id="9" name="图片 8">
            <a:extLst>
              <a:ext uri="{FF2B5EF4-FFF2-40B4-BE49-F238E27FC236}">
                <a16:creationId xmlns:a16="http://schemas.microsoft.com/office/drawing/2014/main" id="{8498C089-DEF2-B34D-B5A4-ED4192792F29}"/>
              </a:ext>
            </a:extLst>
          </p:cNvPr>
          <p:cNvPicPr>
            <a:picLocks noChangeAspect="1"/>
          </p:cNvPicPr>
          <p:nvPr/>
        </p:nvPicPr>
        <p:blipFill rotWithShape="1">
          <a:blip r:embed="rId3"/>
          <a:srcRect l="15480" t="-534" r="18600" b="800"/>
          <a:stretch/>
        </p:blipFill>
        <p:spPr>
          <a:xfrm>
            <a:off x="6629451" y="1314131"/>
            <a:ext cx="4677079" cy="4245698"/>
          </a:xfrm>
          <a:prstGeom prst="rect">
            <a:avLst/>
          </a:prstGeom>
        </p:spPr>
      </p:pic>
    </p:spTree>
    <p:custDataLst>
      <p:tags r:id="rId1"/>
    </p:custDataLst>
    <p:extLst>
      <p:ext uri="{BB962C8B-B14F-4D97-AF65-F5344CB8AC3E}">
        <p14:creationId xmlns:p14="http://schemas.microsoft.com/office/powerpoint/2010/main" val="3778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additive="base">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barn(inVertical)">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0">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pic>
        <p:nvPicPr>
          <p:cNvPr id="29" name="Picture 32">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Oval 34">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31"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微软雅黑" panose="020B0503020204020204" pitchFamily="34" charset="-122"/>
            </a:endParaRPr>
          </a:p>
        </p:txBody>
      </p:sp>
      <p:pic>
        <p:nvPicPr>
          <p:cNvPr id="32" name="图片 31">
            <a:extLst>
              <a:ext uri="{FF2B5EF4-FFF2-40B4-BE49-F238E27FC236}">
                <a16:creationId xmlns:a16="http://schemas.microsoft.com/office/drawing/2014/main" id="{6A76184D-E105-9E48-92C3-7F9F9148CF34}"/>
              </a:ext>
            </a:extLst>
          </p:cNvPr>
          <p:cNvPicPr>
            <a:picLocks noChangeAspect="1"/>
          </p:cNvPicPr>
          <p:nvPr/>
        </p:nvPicPr>
        <p:blipFill>
          <a:blip r:embed="rId5"/>
          <a:stretch>
            <a:fillRect/>
          </a:stretch>
        </p:blipFill>
        <p:spPr>
          <a:xfrm>
            <a:off x="8759844" y="624148"/>
            <a:ext cx="3205839" cy="1602919"/>
          </a:xfrm>
          <a:prstGeom prst="rect">
            <a:avLst/>
          </a:prstGeom>
        </p:spPr>
      </p:pic>
      <p:pic>
        <p:nvPicPr>
          <p:cNvPr id="33" name="图片 32">
            <a:extLst>
              <a:ext uri="{FF2B5EF4-FFF2-40B4-BE49-F238E27FC236}">
                <a16:creationId xmlns:a16="http://schemas.microsoft.com/office/drawing/2014/main" id="{E3EE5013-5F2D-DE43-809D-0D55603443A2}"/>
              </a:ext>
            </a:extLst>
          </p:cNvPr>
          <p:cNvPicPr>
            <a:picLocks noChangeAspect="1"/>
          </p:cNvPicPr>
          <p:nvPr/>
        </p:nvPicPr>
        <p:blipFill>
          <a:blip r:embed="rId6"/>
          <a:stretch>
            <a:fillRect/>
          </a:stretch>
        </p:blipFill>
        <p:spPr>
          <a:xfrm>
            <a:off x="6513813" y="3769442"/>
            <a:ext cx="1807158" cy="1025562"/>
          </a:xfrm>
          <a:prstGeom prst="rect">
            <a:avLst/>
          </a:prstGeom>
        </p:spPr>
      </p:pic>
      <p:sp>
        <p:nvSpPr>
          <p:cNvPr id="34"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微软雅黑" panose="020B0503020204020204" pitchFamily="34" charset="-122"/>
            </a:endParaRPr>
          </a:p>
        </p:txBody>
      </p:sp>
      <p:grpSp>
        <p:nvGrpSpPr>
          <p:cNvPr id="25" name="组合 24"/>
          <p:cNvGrpSpPr/>
          <p:nvPr/>
        </p:nvGrpSpPr>
        <p:grpSpPr>
          <a:xfrm>
            <a:off x="417433" y="4370723"/>
            <a:ext cx="7922788" cy="461665"/>
            <a:chOff x="788035" y="2349696"/>
            <a:chExt cx="7922788" cy="461665"/>
          </a:xfrm>
        </p:grpSpPr>
        <p:sp>
          <p:nvSpPr>
            <p:cNvPr id="26" name="任意多边形: 形状 218"/>
            <p:cNvSpPr/>
            <p:nvPr/>
          </p:nvSpPr>
          <p:spPr>
            <a:xfrm>
              <a:off x="788035" y="2409397"/>
              <a:ext cx="440690" cy="342265"/>
            </a:xfrm>
            <a:custGeom>
              <a:avLst/>
              <a:gdLst>
                <a:gd name="connsiteX0" fmla="*/ 69595 w 188142"/>
                <a:gd name="connsiteY0" fmla="*/ 145782 h 146332"/>
                <a:gd name="connsiteX1" fmla="*/ 54730 w 188142"/>
                <a:gd name="connsiteY1" fmla="*/ 140207 h 146332"/>
                <a:gd name="connsiteX2" fmla="*/ 8274 w 188142"/>
                <a:gd name="connsiteY2" fmla="*/ 93752 h 146332"/>
                <a:gd name="connsiteX3" fmla="*/ 8274 w 188142"/>
                <a:gd name="connsiteY3" fmla="*/ 64020 h 146332"/>
                <a:gd name="connsiteX4" fmla="*/ 38006 w 188142"/>
                <a:gd name="connsiteY4" fmla="*/ 64020 h 146332"/>
                <a:gd name="connsiteX5" fmla="*/ 67738 w 188142"/>
                <a:gd name="connsiteY5" fmla="*/ 93752 h 146332"/>
                <a:gd name="connsiteX6" fmla="*/ 151357 w 188142"/>
                <a:gd name="connsiteY6" fmla="*/ 8274 h 146332"/>
                <a:gd name="connsiteX7" fmla="*/ 181088 w 188142"/>
                <a:gd name="connsiteY7" fmla="*/ 8274 h 146332"/>
                <a:gd name="connsiteX8" fmla="*/ 181088 w 188142"/>
                <a:gd name="connsiteY8" fmla="*/ 38006 h 146332"/>
                <a:gd name="connsiteX9" fmla="*/ 82605 w 188142"/>
                <a:gd name="connsiteY9" fmla="*/ 138349 h 146332"/>
                <a:gd name="connsiteX10" fmla="*/ 69595 w 188142"/>
                <a:gd name="connsiteY10" fmla="*/ 145782 h 1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142" h="146332">
                  <a:moveTo>
                    <a:pt x="69595" y="145782"/>
                  </a:moveTo>
                  <a:cubicBezTo>
                    <a:pt x="64020" y="145782"/>
                    <a:pt x="58446" y="143923"/>
                    <a:pt x="54730" y="140207"/>
                  </a:cubicBezTo>
                  <a:lnTo>
                    <a:pt x="8274" y="93752"/>
                  </a:lnTo>
                  <a:cubicBezTo>
                    <a:pt x="-1016" y="86319"/>
                    <a:pt x="-1016" y="71454"/>
                    <a:pt x="8274" y="64020"/>
                  </a:cubicBezTo>
                  <a:cubicBezTo>
                    <a:pt x="15708" y="54730"/>
                    <a:pt x="30573" y="54730"/>
                    <a:pt x="38006" y="64020"/>
                  </a:cubicBezTo>
                  <a:lnTo>
                    <a:pt x="67738" y="93752"/>
                  </a:lnTo>
                  <a:lnTo>
                    <a:pt x="151357" y="8274"/>
                  </a:lnTo>
                  <a:cubicBezTo>
                    <a:pt x="158790" y="-1016"/>
                    <a:pt x="173655" y="-1016"/>
                    <a:pt x="181088" y="8274"/>
                  </a:cubicBezTo>
                  <a:cubicBezTo>
                    <a:pt x="190379" y="15708"/>
                    <a:pt x="190379" y="30573"/>
                    <a:pt x="181088" y="38006"/>
                  </a:cubicBezTo>
                  <a:lnTo>
                    <a:pt x="82605" y="138349"/>
                  </a:lnTo>
                  <a:cubicBezTo>
                    <a:pt x="80744" y="143923"/>
                    <a:pt x="75169" y="145782"/>
                    <a:pt x="69595" y="145782"/>
                  </a:cubicBezTo>
                  <a:close/>
                </a:path>
              </a:pathLst>
            </a:custGeom>
            <a:solidFill>
              <a:srgbClr val="2159A5"/>
            </a:solidFill>
            <a:ln w="9525" cap="flat">
              <a:noFill/>
              <a:prstDash val="solid"/>
              <a:miter/>
            </a:ln>
          </p:spPr>
          <p:txBody>
            <a:bodyPr rtlCol="0" anchor="ctr"/>
            <a:lstStyle/>
            <a:p>
              <a:endParaRPr lang="zh-CN" altLang="en-US" dirty="0">
                <a:latin typeface="微软雅黑" panose="020B0503020204020204" pitchFamily="34" charset="-122"/>
              </a:endParaRPr>
            </a:p>
          </p:txBody>
        </p:sp>
        <p:sp>
          <p:nvSpPr>
            <p:cNvPr id="27" name="TextBox 1210"/>
            <p:cNvSpPr/>
            <p:nvPr/>
          </p:nvSpPr>
          <p:spPr>
            <a:xfrm>
              <a:off x="1578052" y="2349696"/>
              <a:ext cx="7132771" cy="461665"/>
            </a:xfrm>
            <a:prstGeom prst="rect">
              <a:avLst/>
            </a:prstGeom>
            <a:noFill/>
            <a:ln w="9525">
              <a:noFill/>
              <a:miter/>
            </a:ln>
          </p:spPr>
          <p:txBody>
            <a:bodyPr wrap="square">
              <a:spAutoFit/>
            </a:bodyPr>
            <a:lstStyle/>
            <a:p>
              <a:pPr lvl="0">
                <a:defRPr cap="all"/>
              </a:pPr>
              <a:r>
                <a:rPr kumimoji="1" lang="zh-CN" altLang="zh-CN" sz="2400" dirty="0">
                  <a:latin typeface="Microsoft YaHei" panose="020B0503020204020204" pitchFamily="34" charset="-122"/>
                  <a:ea typeface="Microsoft YaHei" panose="020B0503020204020204" pitchFamily="34" charset="-122"/>
                </a:rPr>
                <a:t>人记忆特点：记忆曲线</a:t>
              </a:r>
              <a:endParaRPr lang="en-US" altLang="zh-CN" sz="2400" dirty="0">
                <a:latin typeface="Microsoft YaHei" panose="020B0503020204020204" pitchFamily="34" charset="-122"/>
                <a:ea typeface="Microsoft YaHei" panose="020B0503020204020204" pitchFamily="34" charset="-122"/>
              </a:endParaRPr>
            </a:p>
          </p:txBody>
        </p:sp>
      </p:grpSp>
      <p:grpSp>
        <p:nvGrpSpPr>
          <p:cNvPr id="17" name="组合 16"/>
          <p:cNvGrpSpPr/>
          <p:nvPr/>
        </p:nvGrpSpPr>
        <p:grpSpPr>
          <a:xfrm>
            <a:off x="-42143" y="467976"/>
            <a:ext cx="3410986" cy="925195"/>
            <a:chOff x="3383916" y="2080895"/>
            <a:chExt cx="4772538" cy="925195"/>
          </a:xfrm>
        </p:grpSpPr>
        <p:sp>
          <p:nvSpPr>
            <p:cNvPr id="18" name="矩形 6"/>
            <p:cNvSpPr/>
            <p:nvPr/>
          </p:nvSpPr>
          <p:spPr>
            <a:xfrm>
              <a:off x="3383916" y="2080895"/>
              <a:ext cx="4772538"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9" name="TextBox 1210"/>
            <p:cNvSpPr/>
            <p:nvPr/>
          </p:nvSpPr>
          <p:spPr>
            <a:xfrm>
              <a:off x="3532423" y="2221230"/>
              <a:ext cx="4452330" cy="645160"/>
            </a:xfrm>
            <a:prstGeom prst="rect">
              <a:avLst/>
            </a:prstGeom>
            <a:noFill/>
            <a:ln w="9525">
              <a:noFill/>
              <a:miter/>
            </a:ln>
          </p:spPr>
          <p:txBody>
            <a:bodyPr wrap="square">
              <a:spAutoFit/>
            </a:bodyPr>
            <a:lstStyle/>
            <a:p>
              <a:pPr algn="l"/>
              <a:r>
                <a:rPr lang="zh-CN" altLang="en-US" sz="3600" b="1" dirty="0">
                  <a:solidFill>
                    <a:schemeClr val="bg1"/>
                  </a:solidFill>
                  <a:latin typeface="+mn-ea"/>
                  <a:sym typeface="+mn-ea"/>
                </a:rPr>
                <a:t>常规学习规律</a:t>
              </a:r>
              <a:endParaRPr lang="en-US" altLang="zh-CN" sz="3600" b="1" noProof="0" dirty="0">
                <a:ln>
                  <a:noFill/>
                </a:ln>
                <a:solidFill>
                  <a:schemeClr val="bg1"/>
                </a:solidFill>
                <a:uLnTx/>
                <a:uFillTx/>
                <a:latin typeface="+mn-ea"/>
                <a:sym typeface="+mn-ea"/>
              </a:endParaRPr>
            </a:p>
          </p:txBody>
        </p:sp>
      </p:grpSp>
      <p:grpSp>
        <p:nvGrpSpPr>
          <p:cNvPr id="2" name="组合 1"/>
          <p:cNvGrpSpPr/>
          <p:nvPr/>
        </p:nvGrpSpPr>
        <p:grpSpPr>
          <a:xfrm>
            <a:off x="417433" y="2289997"/>
            <a:ext cx="7922788" cy="461665"/>
            <a:chOff x="788035" y="2349696"/>
            <a:chExt cx="7922788" cy="461665"/>
          </a:xfrm>
        </p:grpSpPr>
        <p:sp>
          <p:nvSpPr>
            <p:cNvPr id="1049343" name="任意多边形: 形状 218"/>
            <p:cNvSpPr/>
            <p:nvPr/>
          </p:nvSpPr>
          <p:spPr>
            <a:xfrm>
              <a:off x="788035" y="2409397"/>
              <a:ext cx="440690" cy="342265"/>
            </a:xfrm>
            <a:custGeom>
              <a:avLst/>
              <a:gdLst>
                <a:gd name="connsiteX0" fmla="*/ 69595 w 188142"/>
                <a:gd name="connsiteY0" fmla="*/ 145782 h 146332"/>
                <a:gd name="connsiteX1" fmla="*/ 54730 w 188142"/>
                <a:gd name="connsiteY1" fmla="*/ 140207 h 146332"/>
                <a:gd name="connsiteX2" fmla="*/ 8274 w 188142"/>
                <a:gd name="connsiteY2" fmla="*/ 93752 h 146332"/>
                <a:gd name="connsiteX3" fmla="*/ 8274 w 188142"/>
                <a:gd name="connsiteY3" fmla="*/ 64020 h 146332"/>
                <a:gd name="connsiteX4" fmla="*/ 38006 w 188142"/>
                <a:gd name="connsiteY4" fmla="*/ 64020 h 146332"/>
                <a:gd name="connsiteX5" fmla="*/ 67738 w 188142"/>
                <a:gd name="connsiteY5" fmla="*/ 93752 h 146332"/>
                <a:gd name="connsiteX6" fmla="*/ 151357 w 188142"/>
                <a:gd name="connsiteY6" fmla="*/ 8274 h 146332"/>
                <a:gd name="connsiteX7" fmla="*/ 181088 w 188142"/>
                <a:gd name="connsiteY7" fmla="*/ 8274 h 146332"/>
                <a:gd name="connsiteX8" fmla="*/ 181088 w 188142"/>
                <a:gd name="connsiteY8" fmla="*/ 38006 h 146332"/>
                <a:gd name="connsiteX9" fmla="*/ 82605 w 188142"/>
                <a:gd name="connsiteY9" fmla="*/ 138349 h 146332"/>
                <a:gd name="connsiteX10" fmla="*/ 69595 w 188142"/>
                <a:gd name="connsiteY10" fmla="*/ 145782 h 1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142" h="146332">
                  <a:moveTo>
                    <a:pt x="69595" y="145782"/>
                  </a:moveTo>
                  <a:cubicBezTo>
                    <a:pt x="64020" y="145782"/>
                    <a:pt x="58446" y="143923"/>
                    <a:pt x="54730" y="140207"/>
                  </a:cubicBezTo>
                  <a:lnTo>
                    <a:pt x="8274" y="93752"/>
                  </a:lnTo>
                  <a:cubicBezTo>
                    <a:pt x="-1016" y="86319"/>
                    <a:pt x="-1016" y="71454"/>
                    <a:pt x="8274" y="64020"/>
                  </a:cubicBezTo>
                  <a:cubicBezTo>
                    <a:pt x="15708" y="54730"/>
                    <a:pt x="30573" y="54730"/>
                    <a:pt x="38006" y="64020"/>
                  </a:cubicBezTo>
                  <a:lnTo>
                    <a:pt x="67738" y="93752"/>
                  </a:lnTo>
                  <a:lnTo>
                    <a:pt x="151357" y="8274"/>
                  </a:lnTo>
                  <a:cubicBezTo>
                    <a:pt x="158790" y="-1016"/>
                    <a:pt x="173655" y="-1016"/>
                    <a:pt x="181088" y="8274"/>
                  </a:cubicBezTo>
                  <a:cubicBezTo>
                    <a:pt x="190379" y="15708"/>
                    <a:pt x="190379" y="30573"/>
                    <a:pt x="181088" y="38006"/>
                  </a:cubicBezTo>
                  <a:lnTo>
                    <a:pt x="82605" y="138349"/>
                  </a:lnTo>
                  <a:cubicBezTo>
                    <a:pt x="80744" y="143923"/>
                    <a:pt x="75169" y="145782"/>
                    <a:pt x="69595" y="145782"/>
                  </a:cubicBezTo>
                  <a:close/>
                </a:path>
              </a:pathLst>
            </a:custGeom>
            <a:solidFill>
              <a:srgbClr val="2159A5"/>
            </a:solidFill>
            <a:ln w="9525" cap="flat">
              <a:noFill/>
              <a:prstDash val="solid"/>
              <a:miter/>
            </a:ln>
          </p:spPr>
          <p:txBody>
            <a:bodyPr rtlCol="0" anchor="ctr"/>
            <a:lstStyle/>
            <a:p>
              <a:endParaRPr lang="zh-CN" altLang="en-US" dirty="0">
                <a:latin typeface="微软雅黑" panose="020B0503020204020204" pitchFamily="34" charset="-122"/>
              </a:endParaRPr>
            </a:p>
          </p:txBody>
        </p:sp>
        <p:sp>
          <p:nvSpPr>
            <p:cNvPr id="20" name="TextBox 1210"/>
            <p:cNvSpPr/>
            <p:nvPr/>
          </p:nvSpPr>
          <p:spPr>
            <a:xfrm>
              <a:off x="1578052" y="2349696"/>
              <a:ext cx="7132771" cy="461665"/>
            </a:xfrm>
            <a:prstGeom prst="rect">
              <a:avLst/>
            </a:prstGeom>
            <a:noFill/>
            <a:ln w="9525">
              <a:noFill/>
              <a:miter/>
            </a:ln>
          </p:spPr>
          <p:txBody>
            <a:bodyPr wrap="square">
              <a:spAutoFit/>
            </a:bodyPr>
            <a:lstStyle/>
            <a:p>
              <a:pPr>
                <a:lnSpc>
                  <a:spcPct val="100000"/>
                </a:lnSpc>
                <a:spcBef>
                  <a:spcPts val="1200"/>
                </a:spcBef>
              </a:pPr>
              <a:r>
                <a:rPr lang="zh-CN" altLang="en-US" sz="2400" dirty="0">
                  <a:latin typeface="微软雅黑" panose="020B0503020204020204" pitchFamily="34" charset="-122"/>
                </a:rPr>
                <a:t>人高度集中的注意力时长有限：</a:t>
              </a:r>
              <a:r>
                <a:rPr lang="en-US" altLang="zh-CN" sz="2400" dirty="0">
                  <a:latin typeface="微软雅黑" panose="020B0503020204020204" pitchFamily="34" charset="-122"/>
                </a:rPr>
                <a:t>20-30</a:t>
              </a:r>
              <a:r>
                <a:rPr lang="zh-CN" altLang="en-US" sz="2400" dirty="0">
                  <a:latin typeface="微软雅黑" panose="020B0503020204020204" pitchFamily="34" charset="-122"/>
                </a:rPr>
                <a:t>分钟</a:t>
              </a:r>
            </a:p>
          </p:txBody>
        </p:sp>
      </p:grpSp>
      <p:grpSp>
        <p:nvGrpSpPr>
          <p:cNvPr id="22" name="组合 21"/>
          <p:cNvGrpSpPr/>
          <p:nvPr/>
        </p:nvGrpSpPr>
        <p:grpSpPr>
          <a:xfrm>
            <a:off x="417433" y="3251050"/>
            <a:ext cx="7922788" cy="461665"/>
            <a:chOff x="788035" y="2349696"/>
            <a:chExt cx="7922788" cy="461665"/>
          </a:xfrm>
        </p:grpSpPr>
        <p:sp>
          <p:nvSpPr>
            <p:cNvPr id="23" name="任意多边形: 形状 218"/>
            <p:cNvSpPr/>
            <p:nvPr/>
          </p:nvSpPr>
          <p:spPr>
            <a:xfrm>
              <a:off x="788035" y="2409397"/>
              <a:ext cx="440690" cy="342265"/>
            </a:xfrm>
            <a:custGeom>
              <a:avLst/>
              <a:gdLst>
                <a:gd name="connsiteX0" fmla="*/ 69595 w 188142"/>
                <a:gd name="connsiteY0" fmla="*/ 145782 h 146332"/>
                <a:gd name="connsiteX1" fmla="*/ 54730 w 188142"/>
                <a:gd name="connsiteY1" fmla="*/ 140207 h 146332"/>
                <a:gd name="connsiteX2" fmla="*/ 8274 w 188142"/>
                <a:gd name="connsiteY2" fmla="*/ 93752 h 146332"/>
                <a:gd name="connsiteX3" fmla="*/ 8274 w 188142"/>
                <a:gd name="connsiteY3" fmla="*/ 64020 h 146332"/>
                <a:gd name="connsiteX4" fmla="*/ 38006 w 188142"/>
                <a:gd name="connsiteY4" fmla="*/ 64020 h 146332"/>
                <a:gd name="connsiteX5" fmla="*/ 67738 w 188142"/>
                <a:gd name="connsiteY5" fmla="*/ 93752 h 146332"/>
                <a:gd name="connsiteX6" fmla="*/ 151357 w 188142"/>
                <a:gd name="connsiteY6" fmla="*/ 8274 h 146332"/>
                <a:gd name="connsiteX7" fmla="*/ 181088 w 188142"/>
                <a:gd name="connsiteY7" fmla="*/ 8274 h 146332"/>
                <a:gd name="connsiteX8" fmla="*/ 181088 w 188142"/>
                <a:gd name="connsiteY8" fmla="*/ 38006 h 146332"/>
                <a:gd name="connsiteX9" fmla="*/ 82605 w 188142"/>
                <a:gd name="connsiteY9" fmla="*/ 138349 h 146332"/>
                <a:gd name="connsiteX10" fmla="*/ 69595 w 188142"/>
                <a:gd name="connsiteY10" fmla="*/ 145782 h 1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142" h="146332">
                  <a:moveTo>
                    <a:pt x="69595" y="145782"/>
                  </a:moveTo>
                  <a:cubicBezTo>
                    <a:pt x="64020" y="145782"/>
                    <a:pt x="58446" y="143923"/>
                    <a:pt x="54730" y="140207"/>
                  </a:cubicBezTo>
                  <a:lnTo>
                    <a:pt x="8274" y="93752"/>
                  </a:lnTo>
                  <a:cubicBezTo>
                    <a:pt x="-1016" y="86319"/>
                    <a:pt x="-1016" y="71454"/>
                    <a:pt x="8274" y="64020"/>
                  </a:cubicBezTo>
                  <a:cubicBezTo>
                    <a:pt x="15708" y="54730"/>
                    <a:pt x="30573" y="54730"/>
                    <a:pt x="38006" y="64020"/>
                  </a:cubicBezTo>
                  <a:lnTo>
                    <a:pt x="67738" y="93752"/>
                  </a:lnTo>
                  <a:lnTo>
                    <a:pt x="151357" y="8274"/>
                  </a:lnTo>
                  <a:cubicBezTo>
                    <a:pt x="158790" y="-1016"/>
                    <a:pt x="173655" y="-1016"/>
                    <a:pt x="181088" y="8274"/>
                  </a:cubicBezTo>
                  <a:cubicBezTo>
                    <a:pt x="190379" y="15708"/>
                    <a:pt x="190379" y="30573"/>
                    <a:pt x="181088" y="38006"/>
                  </a:cubicBezTo>
                  <a:lnTo>
                    <a:pt x="82605" y="138349"/>
                  </a:lnTo>
                  <a:cubicBezTo>
                    <a:pt x="80744" y="143923"/>
                    <a:pt x="75169" y="145782"/>
                    <a:pt x="69595" y="145782"/>
                  </a:cubicBezTo>
                  <a:close/>
                </a:path>
              </a:pathLst>
            </a:custGeom>
            <a:solidFill>
              <a:srgbClr val="2159A5"/>
            </a:solidFill>
            <a:ln w="9525" cap="flat">
              <a:noFill/>
              <a:prstDash val="solid"/>
              <a:miter/>
            </a:ln>
          </p:spPr>
          <p:txBody>
            <a:bodyPr rtlCol="0" anchor="ctr"/>
            <a:lstStyle/>
            <a:p>
              <a:endParaRPr lang="zh-CN" altLang="en-US" dirty="0">
                <a:latin typeface="微软雅黑" panose="020B0503020204020204" pitchFamily="34" charset="-122"/>
              </a:endParaRPr>
            </a:p>
          </p:txBody>
        </p:sp>
        <p:sp>
          <p:nvSpPr>
            <p:cNvPr id="24" name="TextBox 1210"/>
            <p:cNvSpPr/>
            <p:nvPr/>
          </p:nvSpPr>
          <p:spPr>
            <a:xfrm>
              <a:off x="1578052" y="2349696"/>
              <a:ext cx="7132771" cy="461665"/>
            </a:xfrm>
            <a:prstGeom prst="rect">
              <a:avLst/>
            </a:prstGeom>
            <a:noFill/>
            <a:ln w="9525">
              <a:noFill/>
              <a:miter/>
            </a:ln>
          </p:spPr>
          <p:txBody>
            <a:bodyPr wrap="square">
              <a:spAutoFit/>
            </a:bodyPr>
            <a:lstStyle/>
            <a:p>
              <a:pPr>
                <a:lnSpc>
                  <a:spcPct val="100000"/>
                </a:lnSpc>
                <a:spcBef>
                  <a:spcPts val="1200"/>
                </a:spcBef>
              </a:pPr>
              <a:r>
                <a:rPr lang="zh-CN" altLang="en-US" sz="2400" dirty="0">
                  <a:latin typeface="微软雅黑" panose="020B0503020204020204" pitchFamily="34" charset="-122"/>
                </a:rPr>
                <a:t>人注意的广度有限：</a:t>
              </a:r>
              <a:r>
                <a:rPr lang="en-US" altLang="zh-CN" sz="2400" dirty="0">
                  <a:latin typeface="微软雅黑" panose="020B0503020204020204" pitchFamily="34" charset="-122"/>
                </a:rPr>
                <a:t>7±2</a:t>
              </a:r>
            </a:p>
          </p:txBody>
        </p:sp>
      </p:grpSp>
      <p:pic>
        <p:nvPicPr>
          <p:cNvPr id="35" name="图片 34">
            <a:extLst>
              <a:ext uri="{FF2B5EF4-FFF2-40B4-BE49-F238E27FC236}">
                <a16:creationId xmlns:a16="http://schemas.microsoft.com/office/drawing/2014/main" id="{E4AC2849-930E-5844-89F7-96A898C30D32}"/>
              </a:ext>
            </a:extLst>
          </p:cNvPr>
          <p:cNvPicPr>
            <a:picLocks noChangeAspect="1"/>
          </p:cNvPicPr>
          <p:nvPr/>
        </p:nvPicPr>
        <p:blipFill>
          <a:blip r:embed="rId7"/>
          <a:stretch>
            <a:fillRect/>
          </a:stretch>
        </p:blipFill>
        <p:spPr>
          <a:xfrm>
            <a:off x="9533568" y="5391055"/>
            <a:ext cx="2432116" cy="899882"/>
          </a:xfrm>
          <a:prstGeom prst="rect">
            <a:avLst/>
          </a:prstGeom>
        </p:spPr>
      </p:pic>
    </p:spTree>
    <p:custDataLst>
      <p:tags r:id="rId1"/>
    </p:custDataLst>
    <p:extLst>
      <p:ext uri="{BB962C8B-B14F-4D97-AF65-F5344CB8AC3E}">
        <p14:creationId xmlns:p14="http://schemas.microsoft.com/office/powerpoint/2010/main" val="320960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2" name="矩形 6"/>
          <p:cNvSpPr/>
          <p:nvPr/>
        </p:nvSpPr>
        <p:spPr>
          <a:xfrm>
            <a:off x="419734"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nvGrpSpPr>
          <p:cNvPr id="76" name="组合 75"/>
          <p:cNvGrpSpPr/>
          <p:nvPr/>
        </p:nvGrpSpPr>
        <p:grpSpPr>
          <a:xfrm>
            <a:off x="0" y="527465"/>
            <a:ext cx="4450844" cy="925195"/>
            <a:chOff x="3383916" y="2080895"/>
            <a:chExt cx="5122379" cy="925195"/>
          </a:xfrm>
        </p:grpSpPr>
        <p:sp>
          <p:nvSpPr>
            <p:cNvPr id="77" name="矩形 6"/>
            <p:cNvSpPr/>
            <p:nvPr/>
          </p:nvSpPr>
          <p:spPr>
            <a:xfrm>
              <a:off x="3383916" y="2080895"/>
              <a:ext cx="5122379"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78" name="TextBox 1210"/>
            <p:cNvSpPr/>
            <p:nvPr/>
          </p:nvSpPr>
          <p:spPr>
            <a:xfrm>
              <a:off x="3532422" y="2221230"/>
              <a:ext cx="4973873" cy="646331"/>
            </a:xfrm>
            <a:prstGeom prst="rect">
              <a:avLst/>
            </a:prstGeom>
            <a:noFill/>
            <a:ln w="9525">
              <a:noFill/>
              <a:miter/>
            </a:ln>
          </p:spPr>
          <p:txBody>
            <a:bodyPr wrap="square">
              <a:spAutoFit/>
            </a:bodyPr>
            <a:lstStyle/>
            <a:p>
              <a:r>
                <a:rPr lang="zh-CN" altLang="en-US" sz="3600" dirty="0">
                  <a:solidFill>
                    <a:schemeClr val="bg1"/>
                  </a:solidFill>
                  <a:latin typeface="+mn-ea"/>
                  <a:sym typeface="+mn-ea"/>
                </a:rPr>
                <a:t>独立与自主的学习</a:t>
              </a:r>
              <a:endParaRPr lang="en-US" altLang="zh-CN" sz="3600" dirty="0">
                <a:solidFill>
                  <a:schemeClr val="bg1"/>
                </a:solidFill>
                <a:latin typeface="+mn-ea"/>
                <a:sym typeface="+mn-ea"/>
              </a:endParaRPr>
            </a:p>
          </p:txBody>
        </p:sp>
      </p:grpSp>
      <p:sp>
        <p:nvSpPr>
          <p:cNvPr id="10" name="Rectangle 3"/>
          <p:cNvSpPr txBox="1">
            <a:spLocks noChangeArrowheads="1"/>
          </p:cNvSpPr>
          <p:nvPr/>
        </p:nvSpPr>
        <p:spPr>
          <a:xfrm>
            <a:off x="838200" y="1535625"/>
            <a:ext cx="10515600" cy="2787015"/>
          </a:xfrm>
          <a:prstGeom prst="rect">
            <a:avLst/>
          </a:prstGeom>
        </p:spPr>
        <p:txBody>
          <a:bodyPr vert="horz" lIns="101600" tIns="0" rIns="82550" bIns="0" rtlCol="0">
            <a:normAutofit fontScale="92500"/>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1600"/>
              </a:spcBef>
              <a:buFont typeface="Wingdings" panose="05000000000000000000" pitchFamily="2" charset="2"/>
              <a:buChar char="u"/>
              <a:defRPr/>
            </a:pPr>
            <a:r>
              <a:rPr lang="zh-CN" altLang="en-US" sz="2800" dirty="0">
                <a:latin typeface="微软雅黑" panose="020B0503020204020204" pitchFamily="34" charset="-122"/>
              </a:rPr>
              <a:t>在线学习中的独立学习与常规学校教学中强调的独立学习含义不同，指学习者可以接受老师指导但决不依赖他们。</a:t>
            </a:r>
          </a:p>
          <a:p>
            <a:pPr>
              <a:lnSpc>
                <a:spcPct val="160000"/>
              </a:lnSpc>
              <a:spcBef>
                <a:spcPts val="1600"/>
              </a:spcBef>
              <a:buFont typeface="Wingdings" panose="05000000000000000000" pitchFamily="2" charset="2"/>
              <a:buChar char="u"/>
              <a:defRPr/>
            </a:pPr>
            <a:r>
              <a:rPr lang="zh-CN" altLang="en-US" sz="2800" dirty="0">
                <a:latin typeface="微软雅黑" panose="020B0503020204020204" pitchFamily="34" charset="-122"/>
              </a:rPr>
              <a:t>学习者承认和享受自由的学习安排，同时要承担自己学习的责任，并通过自我引导参与学习活动。</a:t>
            </a:r>
          </a:p>
        </p:txBody>
      </p:sp>
      <p:pic>
        <p:nvPicPr>
          <p:cNvPr id="11" name="图片 10">
            <a:extLst>
              <a:ext uri="{FF2B5EF4-FFF2-40B4-BE49-F238E27FC236}">
                <a16:creationId xmlns:a16="http://schemas.microsoft.com/office/drawing/2014/main" id="{B7124DA2-5E03-D44E-98C5-F23E5E738CE9}"/>
              </a:ext>
            </a:extLst>
          </p:cNvPr>
          <p:cNvPicPr>
            <a:picLocks noChangeAspect="1"/>
          </p:cNvPicPr>
          <p:nvPr/>
        </p:nvPicPr>
        <p:blipFill>
          <a:blip r:embed="rId3"/>
          <a:stretch>
            <a:fillRect/>
          </a:stretch>
        </p:blipFill>
        <p:spPr>
          <a:xfrm>
            <a:off x="3220720" y="4478427"/>
            <a:ext cx="5750560" cy="1935073"/>
          </a:xfrm>
          <a:prstGeom prst="rect">
            <a:avLst/>
          </a:prstGeom>
        </p:spPr>
      </p:pic>
    </p:spTree>
    <p:custDataLst>
      <p:tags r:id="rId1"/>
    </p:custDataLst>
    <p:extLst>
      <p:ext uri="{BB962C8B-B14F-4D97-AF65-F5344CB8AC3E}">
        <p14:creationId xmlns:p14="http://schemas.microsoft.com/office/powerpoint/2010/main" val="124286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2" name="矩形 6"/>
          <p:cNvSpPr/>
          <p:nvPr/>
        </p:nvSpPr>
        <p:spPr>
          <a:xfrm>
            <a:off x="419734"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nvGrpSpPr>
          <p:cNvPr id="76" name="组合 75"/>
          <p:cNvGrpSpPr/>
          <p:nvPr/>
        </p:nvGrpSpPr>
        <p:grpSpPr>
          <a:xfrm>
            <a:off x="-13970" y="205202"/>
            <a:ext cx="4450844" cy="925195"/>
            <a:chOff x="3383916" y="2080895"/>
            <a:chExt cx="5122379" cy="925195"/>
          </a:xfrm>
        </p:grpSpPr>
        <p:sp>
          <p:nvSpPr>
            <p:cNvPr id="77" name="矩形 6"/>
            <p:cNvSpPr/>
            <p:nvPr/>
          </p:nvSpPr>
          <p:spPr>
            <a:xfrm>
              <a:off x="3383916" y="2080895"/>
              <a:ext cx="5122379"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78" name="TextBox 1210"/>
            <p:cNvSpPr/>
            <p:nvPr/>
          </p:nvSpPr>
          <p:spPr>
            <a:xfrm>
              <a:off x="3532422" y="2221230"/>
              <a:ext cx="4973873"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独立学习的十大特征</a:t>
              </a:r>
              <a:endParaRPr lang="en-US" altLang="zh-CN" sz="3600" b="1" dirty="0">
                <a:solidFill>
                  <a:schemeClr val="bg1"/>
                </a:solidFill>
                <a:latin typeface="+mn-ea"/>
                <a:sym typeface="+mn-ea"/>
              </a:endParaRPr>
            </a:p>
          </p:txBody>
        </p:sp>
      </p:grpSp>
      <p:sp>
        <p:nvSpPr>
          <p:cNvPr id="9" name="Content Placeholder 2"/>
          <p:cNvSpPr>
            <a:spLocks noGrp="1"/>
          </p:cNvSpPr>
          <p:nvPr>
            <p:ph idx="4294967295"/>
          </p:nvPr>
        </p:nvSpPr>
        <p:spPr>
          <a:xfrm>
            <a:off x="-13970" y="1255712"/>
            <a:ext cx="7426034" cy="4346575"/>
          </a:xfrm>
        </p:spPr>
        <p:txBody>
          <a:bodyPr>
            <a:noAutofit/>
          </a:bodyPr>
          <a:lstStyle/>
          <a:p>
            <a:pPr marL="1371577" lvl="1" indent="-457200">
              <a:lnSpc>
                <a:spcPct val="120000"/>
              </a:lnSpc>
              <a:spcBef>
                <a:spcPts val="1200"/>
              </a:spcBef>
              <a:defRPr/>
            </a:pPr>
            <a:r>
              <a:rPr lang="zh-CN" altLang="en-US" sz="2400" dirty="0"/>
              <a:t>教师将媒体和方法结合起来，引导学生用最好的方法学习；</a:t>
            </a:r>
          </a:p>
          <a:p>
            <a:pPr marL="1371577" lvl="1" indent="-457200">
              <a:lnSpc>
                <a:spcPct val="120000"/>
              </a:lnSpc>
              <a:spcBef>
                <a:spcPts val="1200"/>
              </a:spcBef>
              <a:defRPr/>
            </a:pPr>
            <a:r>
              <a:rPr lang="zh-CN" altLang="en-US" sz="2400" dirty="0"/>
              <a:t>学习者</a:t>
            </a:r>
            <a:r>
              <a:rPr lang="zh-CN" altLang="en-US" sz="2400" dirty="0">
                <a:solidFill>
                  <a:srgbClr val="FF0000"/>
                </a:solidFill>
              </a:rPr>
              <a:t>自己管理</a:t>
            </a:r>
            <a:r>
              <a:rPr lang="zh-CN" altLang="en-US" sz="2400" dirty="0"/>
              <a:t>学习；</a:t>
            </a:r>
          </a:p>
          <a:p>
            <a:pPr marL="1371577" lvl="1" indent="-457200">
              <a:lnSpc>
                <a:spcPct val="120000"/>
              </a:lnSpc>
              <a:spcBef>
                <a:spcPts val="1200"/>
              </a:spcBef>
              <a:defRPr/>
            </a:pPr>
            <a:r>
              <a:rPr lang="zh-CN" altLang="en-US" sz="2400" dirty="0"/>
              <a:t>保持和增加适应</a:t>
            </a:r>
            <a:r>
              <a:rPr lang="zh-CN" altLang="en-US" sz="2400" dirty="0">
                <a:solidFill>
                  <a:srgbClr val="FF0000"/>
                </a:solidFill>
              </a:rPr>
              <a:t>个别差异</a:t>
            </a:r>
            <a:r>
              <a:rPr lang="zh-CN" altLang="en-US" sz="2400" dirty="0"/>
              <a:t>的机会；</a:t>
            </a:r>
          </a:p>
          <a:p>
            <a:pPr marL="1371577" lvl="1" indent="-457200">
              <a:lnSpc>
                <a:spcPct val="120000"/>
              </a:lnSpc>
              <a:spcBef>
                <a:spcPts val="1200"/>
              </a:spcBef>
              <a:defRPr/>
            </a:pPr>
            <a:r>
              <a:rPr lang="zh-CN" altLang="en-US" sz="2400" dirty="0"/>
              <a:t>学习评价仅评价学生的过程和成就，而不在学生学习场所、学习进度、学习方法、学习次序等方面增加限制；</a:t>
            </a:r>
          </a:p>
          <a:p>
            <a:pPr marL="1371577" lvl="1" indent="-457200">
              <a:lnSpc>
                <a:spcPct val="120000"/>
              </a:lnSpc>
              <a:spcBef>
                <a:spcPts val="1200"/>
              </a:spcBef>
              <a:defRPr/>
            </a:pPr>
            <a:r>
              <a:rPr lang="zh-CN" altLang="en-US" sz="2400" dirty="0"/>
              <a:t>允许</a:t>
            </a:r>
            <a:r>
              <a:rPr lang="zh-CN" altLang="en-US" sz="2400" dirty="0">
                <a:solidFill>
                  <a:srgbClr val="FF0000"/>
                </a:solidFill>
              </a:rPr>
              <a:t>学生按照他们自己的速度决定</a:t>
            </a:r>
            <a:r>
              <a:rPr lang="zh-CN" altLang="en-US" sz="2400" dirty="0"/>
              <a:t>何时开始和停止学习，以及学习什么。</a:t>
            </a:r>
          </a:p>
        </p:txBody>
      </p:sp>
      <p:pic>
        <p:nvPicPr>
          <p:cNvPr id="10" name="图片 9">
            <a:extLst>
              <a:ext uri="{FF2B5EF4-FFF2-40B4-BE49-F238E27FC236}">
                <a16:creationId xmlns:a16="http://schemas.microsoft.com/office/drawing/2014/main" id="{ED0435DA-0854-8E48-B8DF-EFCF9F058341}"/>
              </a:ext>
            </a:extLst>
          </p:cNvPr>
          <p:cNvPicPr>
            <a:picLocks noChangeAspect="1"/>
          </p:cNvPicPr>
          <p:nvPr/>
        </p:nvPicPr>
        <p:blipFill>
          <a:blip r:embed="rId3"/>
          <a:stretch>
            <a:fillRect/>
          </a:stretch>
        </p:blipFill>
        <p:spPr>
          <a:xfrm>
            <a:off x="7655603" y="2192694"/>
            <a:ext cx="4394374" cy="3295780"/>
          </a:xfrm>
          <a:prstGeom prst="rect">
            <a:avLst/>
          </a:prstGeom>
        </p:spPr>
      </p:pic>
    </p:spTree>
    <p:custDataLst>
      <p:tags r:id="rId1"/>
    </p:custDataLst>
    <p:extLst>
      <p:ext uri="{BB962C8B-B14F-4D97-AF65-F5344CB8AC3E}">
        <p14:creationId xmlns:p14="http://schemas.microsoft.com/office/powerpoint/2010/main" val="428596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additive="base">
                                        <p:cTn id="30"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 calcmode="lin" valueType="num">
                                      <p:cBhvr additive="base">
                                        <p:cTn id="36"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5" name="标题 4">
            <a:extLst>
              <a:ext uri="{FF2B5EF4-FFF2-40B4-BE49-F238E27FC236}">
                <a16:creationId xmlns:a16="http://schemas.microsoft.com/office/drawing/2014/main" id="{755858DC-9E48-894D-9C1F-B8AD4C90D749}"/>
              </a:ext>
            </a:extLst>
          </p:cNvPr>
          <p:cNvSpPr>
            <a:spLocks noGrp="1"/>
          </p:cNvSpPr>
          <p:nvPr>
            <p:ph type="title"/>
          </p:nvPr>
        </p:nvSpPr>
        <p:spPr>
          <a:xfrm>
            <a:off x="1056582" y="2633977"/>
            <a:ext cx="4036334" cy="2387600"/>
          </a:xfrm>
          <a:effectLst>
            <a:glow rad="292100">
              <a:schemeClr val="accent4">
                <a:satMod val="175000"/>
                <a:alpha val="40000"/>
              </a:schemeClr>
            </a:glow>
          </a:effectLst>
        </p:spPr>
        <p:txBody>
          <a:bodyPr vert="horz" lIns="91440" tIns="45720" rIns="91440" bIns="45720" rtlCol="0" anchor="t">
            <a:normAutofit/>
          </a:bodyPr>
          <a:lstStyle/>
          <a:p>
            <a:pPr algn="ctr"/>
            <a:r>
              <a:rPr lang="zh-CN" altLang="en-US" sz="5400" dirty="0">
                <a:solidFill>
                  <a:srgbClr val="2159A5"/>
                </a:solidFill>
                <a:latin typeface="Microsoft YaHei" panose="020B0503020204020204" pitchFamily="34" charset="-122"/>
                <a:ea typeface="Microsoft YaHei" panose="020B0503020204020204" pitchFamily="34" charset="-122"/>
              </a:rPr>
              <a:t>在线课程里学习的特点</a:t>
            </a:r>
            <a:endParaRPr lang="en-US" altLang="zh-CN" sz="5400" dirty="0">
              <a:solidFill>
                <a:srgbClr val="2159A5"/>
              </a:solidFill>
              <a:latin typeface="Microsoft YaHei" panose="020B0503020204020204" pitchFamily="34" charset="-122"/>
              <a:ea typeface="Microsoft YaHei" panose="020B0503020204020204" pitchFamily="34" charset="-122"/>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1">
              <a:lumMod val="60000"/>
              <a:lumOff val="40000"/>
            </a:schemeClr>
          </a:solidFill>
        </p:grpSpPr>
        <p:sp>
          <p:nvSpPr>
            <p:cNvPr id="7"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pic>
        <p:nvPicPr>
          <p:cNvPr id="4" name="图片 3">
            <a:extLst>
              <a:ext uri="{FF2B5EF4-FFF2-40B4-BE49-F238E27FC236}">
                <a16:creationId xmlns:a16="http://schemas.microsoft.com/office/drawing/2014/main" id="{3D4C63A7-FC9D-704A-9377-1E1D25AD2325}"/>
              </a:ext>
            </a:extLst>
          </p:cNvPr>
          <p:cNvPicPr>
            <a:picLocks noChangeAspect="1"/>
          </p:cNvPicPr>
          <p:nvPr/>
        </p:nvPicPr>
        <p:blipFill rotWithShape="1">
          <a:blip r:embed="rId2"/>
          <a:srcRect t="33" r="2" b="1484"/>
          <a:stretch/>
        </p:blipFill>
        <p:spPr>
          <a:xfrm>
            <a:off x="5922492" y="666728"/>
            <a:ext cx="5536001" cy="5465791"/>
          </a:xfrm>
          <a:prstGeom prst="rect">
            <a:avLst/>
          </a:prstGeom>
        </p:spPr>
      </p:pic>
    </p:spTree>
    <p:extLst>
      <p:ext uri="{BB962C8B-B14F-4D97-AF65-F5344CB8AC3E}">
        <p14:creationId xmlns:p14="http://schemas.microsoft.com/office/powerpoint/2010/main" val="3118185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5" name="标题 4">
            <a:extLst>
              <a:ext uri="{FF2B5EF4-FFF2-40B4-BE49-F238E27FC236}">
                <a16:creationId xmlns:a16="http://schemas.microsoft.com/office/drawing/2014/main" id="{755858DC-9E48-894D-9C1F-B8AD4C90D749}"/>
              </a:ext>
            </a:extLst>
          </p:cNvPr>
          <p:cNvSpPr>
            <a:spLocks noGrp="1"/>
          </p:cNvSpPr>
          <p:nvPr>
            <p:ph type="title"/>
          </p:nvPr>
        </p:nvSpPr>
        <p:spPr>
          <a:xfrm>
            <a:off x="1113809" y="2633977"/>
            <a:ext cx="4304167" cy="2387600"/>
          </a:xfrm>
        </p:spPr>
        <p:txBody>
          <a:bodyPr vert="horz" lIns="91440" tIns="45720" rIns="91440" bIns="45720" rtlCol="0" anchor="t">
            <a:normAutofit fontScale="90000"/>
          </a:bodyPr>
          <a:lstStyle/>
          <a:p>
            <a:r>
              <a:rPr lang="zh-CN" altLang="en-US" sz="5400" dirty="0">
                <a:solidFill>
                  <a:srgbClr val="2159A5"/>
                </a:solidFill>
                <a:latin typeface="Microsoft YaHei" panose="020B0503020204020204" pitchFamily="34" charset="-122"/>
                <a:ea typeface="Microsoft YaHei" panose="020B0503020204020204" pitchFamily="34" charset="-122"/>
              </a:rPr>
              <a:t>有目标群组中在线学习的特点</a:t>
            </a:r>
            <a:endParaRPr lang="en-US" altLang="zh-CN" sz="5400" dirty="0">
              <a:solidFill>
                <a:srgbClr val="2159A5"/>
              </a:solidFill>
              <a:latin typeface="Microsoft YaHei" panose="020B0503020204020204" pitchFamily="34" charset="-122"/>
              <a:ea typeface="Microsoft YaHei" panose="020B0503020204020204" pitchFamily="34" charset="-122"/>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1">
              <a:lumMod val="60000"/>
              <a:lumOff val="40000"/>
            </a:schemeClr>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pic>
        <p:nvPicPr>
          <p:cNvPr id="2" name="图片 1">
            <a:extLst>
              <a:ext uri="{FF2B5EF4-FFF2-40B4-BE49-F238E27FC236}">
                <a16:creationId xmlns:a16="http://schemas.microsoft.com/office/drawing/2014/main" id="{B7FCBFBF-DB4D-7149-BEF2-3E675F4AA70C}"/>
              </a:ext>
            </a:extLst>
          </p:cNvPr>
          <p:cNvPicPr>
            <a:picLocks noChangeAspect="1"/>
          </p:cNvPicPr>
          <p:nvPr/>
        </p:nvPicPr>
        <p:blipFill rotWithShape="1">
          <a:blip r:embed="rId2"/>
          <a:srcRect l="1284" r="3510" b="2"/>
          <a:stretch/>
        </p:blipFill>
        <p:spPr>
          <a:xfrm>
            <a:off x="5922492" y="666728"/>
            <a:ext cx="5536001" cy="5465791"/>
          </a:xfrm>
          <a:prstGeom prst="rect">
            <a:avLst/>
          </a:prstGeom>
        </p:spPr>
      </p:pic>
    </p:spTree>
    <p:extLst>
      <p:ext uri="{BB962C8B-B14F-4D97-AF65-F5344CB8AC3E}">
        <p14:creationId xmlns:p14="http://schemas.microsoft.com/office/powerpoint/2010/main" val="8852851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5" name="标题 4">
            <a:extLst>
              <a:ext uri="{FF2B5EF4-FFF2-40B4-BE49-F238E27FC236}">
                <a16:creationId xmlns:a16="http://schemas.microsoft.com/office/drawing/2014/main" id="{755858DC-9E48-894D-9C1F-B8AD4C90D749}"/>
              </a:ext>
            </a:extLst>
          </p:cNvPr>
          <p:cNvSpPr>
            <a:spLocks noGrp="1"/>
          </p:cNvSpPr>
          <p:nvPr>
            <p:ph type="title"/>
          </p:nvPr>
        </p:nvSpPr>
        <p:spPr>
          <a:xfrm>
            <a:off x="6941976" y="2633977"/>
            <a:ext cx="4193442" cy="2387600"/>
          </a:xfrm>
        </p:spPr>
        <p:txBody>
          <a:bodyPr vert="horz" lIns="91440" tIns="45720" rIns="91440" bIns="45720" rtlCol="0" anchor="t">
            <a:normAutofit fontScale="90000"/>
          </a:bodyPr>
          <a:lstStyle/>
          <a:p>
            <a:pPr algn="ctr"/>
            <a:r>
              <a:rPr lang="zh-CN" altLang="en-US" sz="5400" dirty="0">
                <a:solidFill>
                  <a:srgbClr val="2159A5"/>
                </a:solidFill>
                <a:latin typeface="Microsoft YaHei" panose="020B0503020204020204" pitchFamily="34" charset="-122"/>
                <a:ea typeface="Microsoft YaHei" panose="020B0503020204020204" pitchFamily="34" charset="-122"/>
              </a:rPr>
              <a:t>松散群中在线学习的特点</a:t>
            </a:r>
            <a:endParaRPr lang="en-US" altLang="zh-CN" sz="5400" dirty="0">
              <a:solidFill>
                <a:srgbClr val="2159A5"/>
              </a:solidFill>
              <a:latin typeface="Microsoft YaHei" panose="020B0503020204020204" pitchFamily="34" charset="-122"/>
              <a:ea typeface="Microsoft YaHei" panose="020B0503020204020204" pitchFamily="34" charset="-122"/>
            </a:endParaRPr>
          </a:p>
        </p:txBody>
      </p:sp>
      <p:sp>
        <p:nvSpPr>
          <p:cNvPr id="12"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14"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pic>
        <p:nvPicPr>
          <p:cNvPr id="2" name="图片 1">
            <a:extLst>
              <a:ext uri="{FF2B5EF4-FFF2-40B4-BE49-F238E27FC236}">
                <a16:creationId xmlns:a16="http://schemas.microsoft.com/office/drawing/2014/main" id="{A0F1750F-1E98-AA4C-B077-D2634F095F04}"/>
              </a:ext>
            </a:extLst>
          </p:cNvPr>
          <p:cNvPicPr>
            <a:picLocks noChangeAspect="1"/>
          </p:cNvPicPr>
          <p:nvPr/>
        </p:nvPicPr>
        <p:blipFill rotWithShape="1">
          <a:blip r:embed="rId2"/>
          <a:srcRect r="-3" b="3240"/>
          <a:stretch/>
        </p:blipFill>
        <p:spPr>
          <a:xfrm>
            <a:off x="733507" y="666728"/>
            <a:ext cx="5536001" cy="5465791"/>
          </a:xfrm>
          <a:prstGeom prst="rect">
            <a:avLst/>
          </a:prstGeom>
        </p:spPr>
      </p:pic>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1">
              <a:lumMod val="60000"/>
              <a:lumOff val="40000"/>
            </a:schemeClr>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ndParaRPr>
            </a:p>
          </p:txBody>
        </p:sp>
      </p:grpSp>
    </p:spTree>
    <p:extLst>
      <p:ext uri="{BB962C8B-B14F-4D97-AF65-F5344CB8AC3E}">
        <p14:creationId xmlns:p14="http://schemas.microsoft.com/office/powerpoint/2010/main" val="18228224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912" name="矩形 6"/>
          <p:cNvSpPr/>
          <p:nvPr/>
        </p:nvSpPr>
        <p:spPr>
          <a:xfrm>
            <a:off x="419734"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nvGrpSpPr>
          <p:cNvPr id="76" name="组合 75"/>
          <p:cNvGrpSpPr/>
          <p:nvPr/>
        </p:nvGrpSpPr>
        <p:grpSpPr>
          <a:xfrm>
            <a:off x="0" y="527465"/>
            <a:ext cx="5673012" cy="925195"/>
            <a:chOff x="3383916" y="2080895"/>
            <a:chExt cx="5530275" cy="925195"/>
          </a:xfrm>
        </p:grpSpPr>
        <p:sp>
          <p:nvSpPr>
            <p:cNvPr id="77" name="矩形 6"/>
            <p:cNvSpPr/>
            <p:nvPr/>
          </p:nvSpPr>
          <p:spPr>
            <a:xfrm>
              <a:off x="3383916" y="2080895"/>
              <a:ext cx="4929949"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78" name="TextBox 1210"/>
            <p:cNvSpPr/>
            <p:nvPr/>
          </p:nvSpPr>
          <p:spPr>
            <a:xfrm>
              <a:off x="3532422" y="2221230"/>
              <a:ext cx="5381769"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在线学习中学生的感受</a:t>
              </a:r>
              <a:endParaRPr lang="en-US" altLang="zh-CN" sz="3600" b="1" dirty="0">
                <a:solidFill>
                  <a:schemeClr val="bg1"/>
                </a:solidFill>
                <a:latin typeface="+mn-ea"/>
                <a:sym typeface="+mn-ea"/>
              </a:endParaRPr>
            </a:p>
          </p:txBody>
        </p:sp>
      </p:grpSp>
      <p:graphicFrame>
        <p:nvGraphicFramePr>
          <p:cNvPr id="12" name="内容占位符 3">
            <a:extLst>
              <a:ext uri="{FF2B5EF4-FFF2-40B4-BE49-F238E27FC236}">
                <a16:creationId xmlns:a16="http://schemas.microsoft.com/office/drawing/2014/main" id="{C4C01FBA-4478-0F41-BB31-807FE4BCFFF7}"/>
              </a:ext>
            </a:extLst>
          </p:cNvPr>
          <p:cNvGraphicFramePr>
            <a:graphicFrameLocks noGrp="1"/>
          </p:cNvGraphicFramePr>
          <p:nvPr>
            <p:ph idx="1"/>
            <p:extLst>
              <p:ext uri="{D42A27DB-BD31-4B8C-83A1-F6EECF244321}">
                <p14:modId xmlns:p14="http://schemas.microsoft.com/office/powerpoint/2010/main" val="3249363168"/>
              </p:ext>
            </p:extLst>
          </p:nvPr>
        </p:nvGraphicFramePr>
        <p:xfrm>
          <a:off x="1520888" y="1562367"/>
          <a:ext cx="4000762" cy="1630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内容占位符 3">
            <a:extLst>
              <a:ext uri="{FF2B5EF4-FFF2-40B4-BE49-F238E27FC236}">
                <a16:creationId xmlns:a16="http://schemas.microsoft.com/office/drawing/2014/main" id="{E62A95F0-CDAC-6341-967E-77E5DEE96AF2}"/>
              </a:ext>
            </a:extLst>
          </p:cNvPr>
          <p:cNvGraphicFramePr>
            <a:graphicFrameLocks/>
          </p:cNvGraphicFramePr>
          <p:nvPr>
            <p:extLst>
              <p:ext uri="{D42A27DB-BD31-4B8C-83A1-F6EECF244321}">
                <p14:modId xmlns:p14="http://schemas.microsoft.com/office/powerpoint/2010/main" val="486096650"/>
              </p:ext>
            </p:extLst>
          </p:nvPr>
        </p:nvGraphicFramePr>
        <p:xfrm>
          <a:off x="1536412" y="4787584"/>
          <a:ext cx="3959756" cy="15979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内容占位符 3">
            <a:extLst>
              <a:ext uri="{FF2B5EF4-FFF2-40B4-BE49-F238E27FC236}">
                <a16:creationId xmlns:a16="http://schemas.microsoft.com/office/drawing/2014/main" id="{838E0207-8D0E-9B45-AF69-F5A9A2FBBE05}"/>
              </a:ext>
            </a:extLst>
          </p:cNvPr>
          <p:cNvGraphicFramePr>
            <a:graphicFrameLocks/>
          </p:cNvGraphicFramePr>
          <p:nvPr>
            <p:extLst>
              <p:ext uri="{D42A27DB-BD31-4B8C-83A1-F6EECF244321}">
                <p14:modId xmlns:p14="http://schemas.microsoft.com/office/powerpoint/2010/main" val="3286744041"/>
              </p:ext>
            </p:extLst>
          </p:nvPr>
        </p:nvGraphicFramePr>
        <p:xfrm>
          <a:off x="1545742" y="3193113"/>
          <a:ext cx="3959756" cy="159792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5" name="右箭头 14">
            <a:extLst>
              <a:ext uri="{FF2B5EF4-FFF2-40B4-BE49-F238E27FC236}">
                <a16:creationId xmlns:a16="http://schemas.microsoft.com/office/drawing/2014/main" id="{D2C3D718-020A-CC47-A8E5-D3D0E19DF1F2}"/>
              </a:ext>
            </a:extLst>
          </p:cNvPr>
          <p:cNvSpPr/>
          <p:nvPr/>
        </p:nvSpPr>
        <p:spPr>
          <a:xfrm>
            <a:off x="6132209" y="3570774"/>
            <a:ext cx="1747520" cy="6607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b="1" dirty="0">
              <a:ln w="22225">
                <a:solidFill>
                  <a:schemeClr val="accent2"/>
                </a:solidFill>
                <a:prstDash val="solid"/>
              </a:ln>
              <a:solidFill>
                <a:schemeClr val="accent2">
                  <a:lumMod val="40000"/>
                  <a:lumOff val="60000"/>
                </a:schemeClr>
              </a:solidFill>
              <a:latin typeface="微软雅黑" panose="020B0503020204020204" pitchFamily="34" charset="-122"/>
            </a:endParaRPr>
          </a:p>
        </p:txBody>
      </p:sp>
      <p:sp>
        <p:nvSpPr>
          <p:cNvPr id="16" name="矩形 15">
            <a:extLst>
              <a:ext uri="{FF2B5EF4-FFF2-40B4-BE49-F238E27FC236}">
                <a16:creationId xmlns:a16="http://schemas.microsoft.com/office/drawing/2014/main" id="{270D65C6-A899-D040-914E-946C928AA0E9}"/>
              </a:ext>
            </a:extLst>
          </p:cNvPr>
          <p:cNvSpPr/>
          <p:nvPr/>
        </p:nvSpPr>
        <p:spPr>
          <a:xfrm>
            <a:off x="8444204" y="2280397"/>
            <a:ext cx="2446318" cy="3128506"/>
          </a:xfrm>
          <a:prstGeom prst="rect">
            <a:avLst/>
          </a:prstGeom>
          <a:noFill/>
          <a:ln w="76200">
            <a:solidFill>
              <a:srgbClr val="2159A5"/>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endParaRPr kumimoji="1" lang="zh-CN" altLang="en-US" sz="3200" dirty="0">
              <a:latin typeface="Microsoft YaHei" panose="020B0503020204020204" pitchFamily="34" charset="-122"/>
              <a:ea typeface="Microsoft YaHei" panose="020B0503020204020204" pitchFamily="34" charset="-122"/>
            </a:endParaRPr>
          </a:p>
        </p:txBody>
      </p:sp>
      <p:sp>
        <p:nvSpPr>
          <p:cNvPr id="2" name="TextBox 1"/>
          <p:cNvSpPr txBox="1"/>
          <p:nvPr/>
        </p:nvSpPr>
        <p:spPr>
          <a:xfrm>
            <a:off x="9179859" y="2471146"/>
            <a:ext cx="1445843" cy="3041858"/>
          </a:xfrm>
          <a:prstGeom prst="rect">
            <a:avLst/>
          </a:prstGeom>
          <a:noFill/>
        </p:spPr>
        <p:txBody>
          <a:bodyPr wrap="square" rtlCol="0">
            <a:spAutoFit/>
          </a:bodyPr>
          <a:lstStyle/>
          <a:p>
            <a:pPr>
              <a:lnSpc>
                <a:spcPct val="150000"/>
              </a:lnSpc>
            </a:pPr>
            <a:r>
              <a:rPr lang="zh-CN" altLang="en-US" sz="2800" dirty="0">
                <a:latin typeface="+mn-ea"/>
              </a:rPr>
              <a:t>参与</a:t>
            </a:r>
          </a:p>
          <a:p>
            <a:pPr>
              <a:lnSpc>
                <a:spcPct val="150000"/>
              </a:lnSpc>
            </a:pPr>
            <a:r>
              <a:rPr lang="zh-CN" altLang="en-US" sz="2800" dirty="0">
                <a:latin typeface="+mn-ea"/>
              </a:rPr>
              <a:t>对话</a:t>
            </a:r>
          </a:p>
          <a:p>
            <a:pPr>
              <a:lnSpc>
                <a:spcPct val="150000"/>
              </a:lnSpc>
            </a:pPr>
            <a:r>
              <a:rPr lang="zh-CN" altLang="en-US" sz="2800" dirty="0">
                <a:latin typeface="+mn-ea"/>
              </a:rPr>
              <a:t>协作</a:t>
            </a:r>
          </a:p>
          <a:p>
            <a:pPr>
              <a:lnSpc>
                <a:spcPct val="150000"/>
              </a:lnSpc>
            </a:pPr>
            <a:r>
              <a:rPr lang="zh-CN" altLang="en-US" sz="2800" dirty="0">
                <a:latin typeface="+mn-ea"/>
              </a:rPr>
              <a:t>关注</a:t>
            </a:r>
          </a:p>
          <a:p>
            <a:pPr>
              <a:lnSpc>
                <a:spcPct val="150000"/>
              </a:lnSpc>
            </a:pPr>
            <a:endParaRPr lang="zh-CN" altLang="en-US" dirty="0">
              <a:latin typeface="微软雅黑" panose="020B0503020204020204" pitchFamily="34" charset="-122"/>
            </a:endParaRPr>
          </a:p>
        </p:txBody>
      </p:sp>
    </p:spTree>
    <p:custDataLst>
      <p:tags r:id="rId1"/>
    </p:custDataLst>
    <p:extLst>
      <p:ext uri="{BB962C8B-B14F-4D97-AF65-F5344CB8AC3E}">
        <p14:creationId xmlns:p14="http://schemas.microsoft.com/office/powerpoint/2010/main" val="21665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3" grpId="0">
        <p:bldAsOne/>
      </p:bldGraphic>
      <p:bldGraphic spid="14" grpId="0">
        <p:bldAsOne/>
      </p:bldGraphic>
      <p:bldP spid="15" grpId="0" animBg="1"/>
      <p:bldP spid="16"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98"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9499"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9500" name="矩形 6"/>
          <p:cNvSpPr/>
          <p:nvPr/>
        </p:nvSpPr>
        <p:spPr>
          <a:xfrm>
            <a:off x="419735" y="444500"/>
            <a:ext cx="11287125" cy="5969000"/>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9567" name="文本框 50"/>
          <p:cNvSpPr txBox="1"/>
          <p:nvPr/>
        </p:nvSpPr>
        <p:spPr>
          <a:xfrm>
            <a:off x="3966224" y="3962180"/>
            <a:ext cx="4142741" cy="306705"/>
          </a:xfrm>
          <a:prstGeom prst="rect">
            <a:avLst/>
          </a:prstGeom>
          <a:noFill/>
        </p:spPr>
        <p:txBody>
          <a:bodyPr wrap="square" rtlCol="0" anchor="t">
            <a:spAutoFit/>
          </a:bodyPr>
          <a:lstStyle/>
          <a:p>
            <a:pPr algn="dist"/>
            <a:r>
              <a:rPr lang="en-US" altLang="zh-CN" sz="1400" cap="all" dirty="0">
                <a:solidFill>
                  <a:srgbClr val="2159A5"/>
                </a:solidFill>
                <a:latin typeface="+mn-ea"/>
              </a:rPr>
              <a:t>THANKS</a:t>
            </a:r>
          </a:p>
        </p:txBody>
      </p:sp>
      <p:sp>
        <p:nvSpPr>
          <p:cNvPr id="76" name="文本框 51"/>
          <p:cNvSpPr txBox="1"/>
          <p:nvPr/>
        </p:nvSpPr>
        <p:spPr>
          <a:xfrm>
            <a:off x="3265497" y="1590818"/>
            <a:ext cx="5982607" cy="2215991"/>
          </a:xfrm>
          <a:prstGeom prst="rect">
            <a:avLst/>
          </a:prstGeom>
          <a:solidFill>
            <a:schemeClr val="bg1"/>
          </a:solidFill>
        </p:spPr>
        <p:txBody>
          <a:bodyPr wrap="square" rtlCol="0">
            <a:spAutoFit/>
          </a:bodyPr>
          <a:lstStyle/>
          <a:p>
            <a:pPr algn="ctr"/>
            <a:r>
              <a:rPr lang="zh-CN" altLang="en-US" sz="13800" b="1" spc="4000" dirty="0">
                <a:solidFill>
                  <a:srgbClr val="2159A5"/>
                </a:solidFill>
                <a:latin typeface="微软雅黑" panose="020B0503020204020204" charset="-122"/>
                <a:ea typeface="微软雅黑" panose="020B0503020204020204" charset="-122"/>
              </a:rPr>
              <a:t>谢谢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down)">
                                      <p:cBhvr>
                                        <p:cTn id="7" dur="580">
                                          <p:stCondLst>
                                            <p:cond delay="0"/>
                                          </p:stCondLst>
                                        </p:cTn>
                                        <p:tgtEl>
                                          <p:spTgt spid="76"/>
                                        </p:tgtEl>
                                      </p:cBhvr>
                                    </p:animEffect>
                                    <p:anim calcmode="lin" valueType="num">
                                      <p:cBhvr>
                                        <p:cTn id="8"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3" dur="26">
                                          <p:stCondLst>
                                            <p:cond delay="650"/>
                                          </p:stCondLst>
                                        </p:cTn>
                                        <p:tgtEl>
                                          <p:spTgt spid="76"/>
                                        </p:tgtEl>
                                      </p:cBhvr>
                                      <p:to x="100000" y="60000"/>
                                    </p:animScale>
                                    <p:animScale>
                                      <p:cBhvr>
                                        <p:cTn id="14" dur="166" decel="50000">
                                          <p:stCondLst>
                                            <p:cond delay="676"/>
                                          </p:stCondLst>
                                        </p:cTn>
                                        <p:tgtEl>
                                          <p:spTgt spid="76"/>
                                        </p:tgtEl>
                                      </p:cBhvr>
                                      <p:to x="100000" y="100000"/>
                                    </p:animScale>
                                    <p:animScale>
                                      <p:cBhvr>
                                        <p:cTn id="15" dur="26">
                                          <p:stCondLst>
                                            <p:cond delay="1312"/>
                                          </p:stCondLst>
                                        </p:cTn>
                                        <p:tgtEl>
                                          <p:spTgt spid="76"/>
                                        </p:tgtEl>
                                      </p:cBhvr>
                                      <p:to x="100000" y="80000"/>
                                    </p:animScale>
                                    <p:animScale>
                                      <p:cBhvr>
                                        <p:cTn id="16" dur="166" decel="50000">
                                          <p:stCondLst>
                                            <p:cond delay="1338"/>
                                          </p:stCondLst>
                                        </p:cTn>
                                        <p:tgtEl>
                                          <p:spTgt spid="76"/>
                                        </p:tgtEl>
                                      </p:cBhvr>
                                      <p:to x="100000" y="100000"/>
                                    </p:animScale>
                                    <p:animScale>
                                      <p:cBhvr>
                                        <p:cTn id="17" dur="26">
                                          <p:stCondLst>
                                            <p:cond delay="1642"/>
                                          </p:stCondLst>
                                        </p:cTn>
                                        <p:tgtEl>
                                          <p:spTgt spid="76"/>
                                        </p:tgtEl>
                                      </p:cBhvr>
                                      <p:to x="100000" y="90000"/>
                                    </p:animScale>
                                    <p:animScale>
                                      <p:cBhvr>
                                        <p:cTn id="18" dur="166" decel="50000">
                                          <p:stCondLst>
                                            <p:cond delay="1668"/>
                                          </p:stCondLst>
                                        </p:cTn>
                                        <p:tgtEl>
                                          <p:spTgt spid="76"/>
                                        </p:tgtEl>
                                      </p:cBhvr>
                                      <p:to x="100000" y="100000"/>
                                    </p:animScale>
                                    <p:animScale>
                                      <p:cBhvr>
                                        <p:cTn id="19" dur="26">
                                          <p:stCondLst>
                                            <p:cond delay="1808"/>
                                          </p:stCondLst>
                                        </p:cTn>
                                        <p:tgtEl>
                                          <p:spTgt spid="76"/>
                                        </p:tgtEl>
                                      </p:cBhvr>
                                      <p:to x="100000" y="95000"/>
                                    </p:animScale>
                                    <p:animScale>
                                      <p:cBhvr>
                                        <p:cTn id="20" dur="166" decel="50000">
                                          <p:stCondLst>
                                            <p:cond delay="1834"/>
                                          </p:stCondLst>
                                        </p:cTn>
                                        <p:tgtEl>
                                          <p:spTgt spid="7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49567"/>
                                        </p:tgtEl>
                                        <p:attrNameLst>
                                          <p:attrName>style.visibility</p:attrName>
                                        </p:attrNameLst>
                                      </p:cBhvr>
                                      <p:to>
                                        <p:strVal val="visible"/>
                                      </p:to>
                                    </p:set>
                                    <p:animEffect transition="in" filter="wipe(down)">
                                      <p:cBhvr>
                                        <p:cTn id="23" dur="580">
                                          <p:stCondLst>
                                            <p:cond delay="0"/>
                                          </p:stCondLst>
                                        </p:cTn>
                                        <p:tgtEl>
                                          <p:spTgt spid="1049567"/>
                                        </p:tgtEl>
                                      </p:cBhvr>
                                    </p:animEffect>
                                    <p:anim calcmode="lin" valueType="num">
                                      <p:cBhvr>
                                        <p:cTn id="24" dur="1822" tmFilter="0,0; 0.14,0.36; 0.43,0.73; 0.71,0.91; 1.0,1.0">
                                          <p:stCondLst>
                                            <p:cond delay="0"/>
                                          </p:stCondLst>
                                        </p:cTn>
                                        <p:tgtEl>
                                          <p:spTgt spid="104956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4956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4956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4956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49567"/>
                                        </p:tgtEl>
                                        <p:attrNameLst>
                                          <p:attrName>ppt_y</p:attrName>
                                        </p:attrNameLst>
                                      </p:cBhvr>
                                      <p:tavLst>
                                        <p:tav tm="0" fmla="#ppt_y-sin(pi*$)/81">
                                          <p:val>
                                            <p:fltVal val="0"/>
                                          </p:val>
                                        </p:tav>
                                        <p:tav tm="100000">
                                          <p:val>
                                            <p:fltVal val="1"/>
                                          </p:val>
                                        </p:tav>
                                      </p:tavLst>
                                    </p:anim>
                                    <p:animScale>
                                      <p:cBhvr>
                                        <p:cTn id="29" dur="26">
                                          <p:stCondLst>
                                            <p:cond delay="650"/>
                                          </p:stCondLst>
                                        </p:cTn>
                                        <p:tgtEl>
                                          <p:spTgt spid="1049567"/>
                                        </p:tgtEl>
                                      </p:cBhvr>
                                      <p:to x="100000" y="60000"/>
                                    </p:animScale>
                                    <p:animScale>
                                      <p:cBhvr>
                                        <p:cTn id="30" dur="166" decel="50000">
                                          <p:stCondLst>
                                            <p:cond delay="676"/>
                                          </p:stCondLst>
                                        </p:cTn>
                                        <p:tgtEl>
                                          <p:spTgt spid="1049567"/>
                                        </p:tgtEl>
                                      </p:cBhvr>
                                      <p:to x="100000" y="100000"/>
                                    </p:animScale>
                                    <p:animScale>
                                      <p:cBhvr>
                                        <p:cTn id="31" dur="26">
                                          <p:stCondLst>
                                            <p:cond delay="1312"/>
                                          </p:stCondLst>
                                        </p:cTn>
                                        <p:tgtEl>
                                          <p:spTgt spid="1049567"/>
                                        </p:tgtEl>
                                      </p:cBhvr>
                                      <p:to x="100000" y="80000"/>
                                    </p:animScale>
                                    <p:animScale>
                                      <p:cBhvr>
                                        <p:cTn id="32" dur="166" decel="50000">
                                          <p:stCondLst>
                                            <p:cond delay="1338"/>
                                          </p:stCondLst>
                                        </p:cTn>
                                        <p:tgtEl>
                                          <p:spTgt spid="1049567"/>
                                        </p:tgtEl>
                                      </p:cBhvr>
                                      <p:to x="100000" y="100000"/>
                                    </p:animScale>
                                    <p:animScale>
                                      <p:cBhvr>
                                        <p:cTn id="33" dur="26">
                                          <p:stCondLst>
                                            <p:cond delay="1642"/>
                                          </p:stCondLst>
                                        </p:cTn>
                                        <p:tgtEl>
                                          <p:spTgt spid="1049567"/>
                                        </p:tgtEl>
                                      </p:cBhvr>
                                      <p:to x="100000" y="90000"/>
                                    </p:animScale>
                                    <p:animScale>
                                      <p:cBhvr>
                                        <p:cTn id="34" dur="166" decel="50000">
                                          <p:stCondLst>
                                            <p:cond delay="1668"/>
                                          </p:stCondLst>
                                        </p:cTn>
                                        <p:tgtEl>
                                          <p:spTgt spid="1049567"/>
                                        </p:tgtEl>
                                      </p:cBhvr>
                                      <p:to x="100000" y="100000"/>
                                    </p:animScale>
                                    <p:animScale>
                                      <p:cBhvr>
                                        <p:cTn id="35" dur="26">
                                          <p:stCondLst>
                                            <p:cond delay="1808"/>
                                          </p:stCondLst>
                                        </p:cTn>
                                        <p:tgtEl>
                                          <p:spTgt spid="1049567"/>
                                        </p:tgtEl>
                                      </p:cBhvr>
                                      <p:to x="100000" y="95000"/>
                                    </p:animScale>
                                    <p:animScale>
                                      <p:cBhvr>
                                        <p:cTn id="36" dur="166" decel="50000">
                                          <p:stCondLst>
                                            <p:cond delay="1834"/>
                                          </p:stCondLst>
                                        </p:cTn>
                                        <p:tgtEl>
                                          <p:spTgt spid="10495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567" grpId="0"/>
      <p:bldP spid="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2606040" y="762635"/>
            <a:ext cx="1489710" cy="5530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latin typeface="微软雅黑" panose="020B0503020204020204" pitchFamily="34" charset="-122"/>
              </a:rPr>
              <a:t>示例</a:t>
            </a:r>
          </a:p>
        </p:txBody>
      </p:sp>
      <p:sp>
        <p:nvSpPr>
          <p:cNvPr id="19" name="圆角矩形 18"/>
          <p:cNvSpPr/>
          <p:nvPr/>
        </p:nvSpPr>
        <p:spPr>
          <a:xfrm>
            <a:off x="8561070" y="763905"/>
            <a:ext cx="1489710" cy="5530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latin typeface="微软雅黑" panose="020B0503020204020204" pitchFamily="34" charset="-122"/>
              </a:rPr>
              <a:t>教育</a:t>
            </a:r>
          </a:p>
        </p:txBody>
      </p:sp>
      <p:sp>
        <p:nvSpPr>
          <p:cNvPr id="21" name="流程图: 准备 20"/>
          <p:cNvSpPr/>
          <p:nvPr/>
        </p:nvSpPr>
        <p:spPr>
          <a:xfrm>
            <a:off x="5179695" y="1701800"/>
            <a:ext cx="2701925" cy="648970"/>
          </a:xfrm>
          <a:prstGeom prst="flowChartPreparation">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sym typeface="+mn-ea"/>
              </a:rPr>
              <a:t>跨界融合</a:t>
            </a:r>
          </a:p>
        </p:txBody>
      </p:sp>
      <p:sp>
        <p:nvSpPr>
          <p:cNvPr id="22" name="流程图: 准备 21"/>
          <p:cNvSpPr/>
          <p:nvPr/>
        </p:nvSpPr>
        <p:spPr>
          <a:xfrm>
            <a:off x="5179695" y="2475230"/>
            <a:ext cx="2701925" cy="648970"/>
          </a:xfrm>
          <a:prstGeom prst="flowChartPreparation">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sym typeface="+mn-ea"/>
              </a:rPr>
              <a:t>创新驱动</a:t>
            </a:r>
          </a:p>
        </p:txBody>
      </p:sp>
      <p:sp>
        <p:nvSpPr>
          <p:cNvPr id="23" name="流程图: 准备 22"/>
          <p:cNvSpPr/>
          <p:nvPr/>
        </p:nvSpPr>
        <p:spPr>
          <a:xfrm>
            <a:off x="5179695" y="3248660"/>
            <a:ext cx="2701925" cy="648970"/>
          </a:xfrm>
          <a:prstGeom prst="flowChartPreparation">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sym typeface="+mn-ea"/>
              </a:rPr>
              <a:t>重塑结构</a:t>
            </a:r>
          </a:p>
        </p:txBody>
      </p:sp>
      <p:sp>
        <p:nvSpPr>
          <p:cNvPr id="24" name="流程图: 准备 23"/>
          <p:cNvSpPr/>
          <p:nvPr/>
        </p:nvSpPr>
        <p:spPr>
          <a:xfrm>
            <a:off x="5179695" y="4022090"/>
            <a:ext cx="2701925" cy="648970"/>
          </a:xfrm>
          <a:prstGeom prst="flowChartPreparation">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sym typeface="+mn-ea"/>
              </a:rPr>
              <a:t>尊重人性</a:t>
            </a:r>
          </a:p>
        </p:txBody>
      </p:sp>
      <p:sp>
        <p:nvSpPr>
          <p:cNvPr id="25" name="流程图: 准备 24"/>
          <p:cNvSpPr/>
          <p:nvPr/>
        </p:nvSpPr>
        <p:spPr>
          <a:xfrm>
            <a:off x="5179695" y="4795520"/>
            <a:ext cx="2701925" cy="648970"/>
          </a:xfrm>
          <a:prstGeom prst="flowChartPreparation">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sym typeface="+mn-ea"/>
              </a:rPr>
              <a:t>开放生态</a:t>
            </a:r>
          </a:p>
        </p:txBody>
      </p:sp>
      <p:sp>
        <p:nvSpPr>
          <p:cNvPr id="26" name="流程图: 准备 25"/>
          <p:cNvSpPr/>
          <p:nvPr/>
        </p:nvSpPr>
        <p:spPr>
          <a:xfrm>
            <a:off x="5179695" y="5568950"/>
            <a:ext cx="2701925" cy="648970"/>
          </a:xfrm>
          <a:prstGeom prst="flowChartPreparation">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sym typeface="+mn-ea"/>
              </a:rPr>
              <a:t>连接一切</a:t>
            </a:r>
          </a:p>
        </p:txBody>
      </p:sp>
      <p:sp>
        <p:nvSpPr>
          <p:cNvPr id="27" name="流程图: 可选过程 26"/>
          <p:cNvSpPr/>
          <p:nvPr/>
        </p:nvSpPr>
        <p:spPr>
          <a:xfrm>
            <a:off x="5105277" y="762634"/>
            <a:ext cx="2776343" cy="553085"/>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latin typeface="微软雅黑" panose="020B0503020204020204" pitchFamily="34" charset="-122"/>
              </a:rPr>
              <a:t>“互联网</a:t>
            </a:r>
            <a:r>
              <a:rPr lang="en-US" altLang="zh-CN" dirty="0">
                <a:latin typeface="微软雅黑" panose="020B0503020204020204" pitchFamily="34" charset="-122"/>
              </a:rPr>
              <a:t>+</a:t>
            </a:r>
            <a:r>
              <a:rPr lang="zh-CN" altLang="en-US" dirty="0">
                <a:latin typeface="微软雅黑" panose="020B0503020204020204" pitchFamily="34" charset="-122"/>
              </a:rPr>
              <a:t>” 时代的特征</a:t>
            </a:r>
          </a:p>
        </p:txBody>
      </p:sp>
      <p:sp>
        <p:nvSpPr>
          <p:cNvPr id="28" name="矩形 27"/>
          <p:cNvSpPr/>
          <p:nvPr/>
        </p:nvSpPr>
        <p:spPr>
          <a:xfrm>
            <a:off x="2606040" y="172974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latin typeface="+mn-ea"/>
              </a:rPr>
              <a:t>12306</a:t>
            </a:r>
          </a:p>
        </p:txBody>
      </p:sp>
      <p:sp>
        <p:nvSpPr>
          <p:cNvPr id="29" name="矩形 28"/>
          <p:cNvSpPr/>
          <p:nvPr/>
        </p:nvSpPr>
        <p:spPr>
          <a:xfrm>
            <a:off x="2606040" y="250825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网购</a:t>
            </a:r>
          </a:p>
        </p:txBody>
      </p:sp>
      <p:sp>
        <p:nvSpPr>
          <p:cNvPr id="30" name="矩形 29"/>
          <p:cNvSpPr/>
          <p:nvPr/>
        </p:nvSpPr>
        <p:spPr>
          <a:xfrm>
            <a:off x="2606040" y="328676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销售、金融</a:t>
            </a:r>
          </a:p>
        </p:txBody>
      </p:sp>
      <p:sp>
        <p:nvSpPr>
          <p:cNvPr id="31" name="矩形 30"/>
          <p:cNvSpPr/>
          <p:nvPr/>
        </p:nvSpPr>
        <p:spPr>
          <a:xfrm>
            <a:off x="2606040" y="406527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预约就医</a:t>
            </a:r>
          </a:p>
        </p:txBody>
      </p:sp>
      <p:sp>
        <p:nvSpPr>
          <p:cNvPr id="32" name="矩形 31"/>
          <p:cNvSpPr/>
          <p:nvPr/>
        </p:nvSpPr>
        <p:spPr>
          <a:xfrm>
            <a:off x="2606040" y="484378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数字博物馆</a:t>
            </a:r>
          </a:p>
        </p:txBody>
      </p:sp>
      <p:sp>
        <p:nvSpPr>
          <p:cNvPr id="33" name="矩形 32"/>
          <p:cNvSpPr/>
          <p:nvPr/>
        </p:nvSpPr>
        <p:spPr>
          <a:xfrm>
            <a:off x="2606040" y="562229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网购</a:t>
            </a:r>
          </a:p>
        </p:txBody>
      </p:sp>
      <p:sp>
        <p:nvSpPr>
          <p:cNvPr id="34" name="矩形 33"/>
          <p:cNvSpPr/>
          <p:nvPr/>
        </p:nvSpPr>
        <p:spPr>
          <a:xfrm>
            <a:off x="8528685" y="170307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教学资源</a:t>
            </a:r>
          </a:p>
        </p:txBody>
      </p:sp>
      <p:sp>
        <p:nvSpPr>
          <p:cNvPr id="35" name="矩形 34"/>
          <p:cNvSpPr/>
          <p:nvPr/>
        </p:nvSpPr>
        <p:spPr>
          <a:xfrm>
            <a:off x="8528685" y="248158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在线教育</a:t>
            </a:r>
          </a:p>
        </p:txBody>
      </p:sp>
      <p:sp>
        <p:nvSpPr>
          <p:cNvPr id="36" name="矩形 35"/>
          <p:cNvSpPr/>
          <p:nvPr/>
        </p:nvSpPr>
        <p:spPr>
          <a:xfrm>
            <a:off x="8528685" y="326009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在线教学</a:t>
            </a:r>
          </a:p>
        </p:txBody>
      </p:sp>
      <p:sp>
        <p:nvSpPr>
          <p:cNvPr id="37" name="矩形 36"/>
          <p:cNvSpPr/>
          <p:nvPr/>
        </p:nvSpPr>
        <p:spPr>
          <a:xfrm>
            <a:off x="8528685" y="403860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在线课程</a:t>
            </a:r>
          </a:p>
        </p:txBody>
      </p:sp>
      <p:sp>
        <p:nvSpPr>
          <p:cNvPr id="38" name="矩形 37"/>
          <p:cNvSpPr/>
          <p:nvPr/>
        </p:nvSpPr>
        <p:spPr>
          <a:xfrm>
            <a:off x="8528685" y="481711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开放在线课程（</a:t>
            </a:r>
            <a:r>
              <a:rPr lang="en-US" altLang="zh-CN" sz="2000">
                <a:latin typeface="+mn-ea"/>
              </a:rPr>
              <a:t>MOOC)</a:t>
            </a:r>
          </a:p>
        </p:txBody>
      </p:sp>
      <p:sp>
        <p:nvSpPr>
          <p:cNvPr id="39" name="矩形 38"/>
          <p:cNvSpPr/>
          <p:nvPr/>
        </p:nvSpPr>
        <p:spPr>
          <a:xfrm>
            <a:off x="8528685" y="5595620"/>
            <a:ext cx="1553845" cy="595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mn-ea"/>
              </a:rPr>
              <a:t>教育资源</a:t>
            </a:r>
          </a:p>
          <a:p>
            <a:pPr algn="ctr"/>
            <a:r>
              <a:rPr lang="zh-CN" altLang="en-US" sz="2000">
                <a:latin typeface="+mn-ea"/>
              </a:rPr>
              <a:t>教学资源</a:t>
            </a:r>
          </a:p>
        </p:txBody>
      </p:sp>
      <p:sp>
        <p:nvSpPr>
          <p:cNvPr id="40" name="矩形 39"/>
          <p:cNvSpPr/>
          <p:nvPr/>
        </p:nvSpPr>
        <p:spPr>
          <a:xfrm>
            <a:off x="1382395" y="391160"/>
            <a:ext cx="9968865" cy="630872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50" name="矩形 5"/>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9451" name="文本框 6"/>
          <p:cNvSpPr txBox="1"/>
          <p:nvPr/>
        </p:nvSpPr>
        <p:spPr>
          <a:xfrm>
            <a:off x="588009" y="405765"/>
            <a:ext cx="4253865"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上线教学与在线教学</a:t>
            </a:r>
          </a:p>
        </p:txBody>
      </p:sp>
      <p:sp>
        <p:nvSpPr>
          <p:cNvPr id="1049452" name="文本框 7"/>
          <p:cNvSpPr txBox="1"/>
          <p:nvPr/>
        </p:nvSpPr>
        <p:spPr>
          <a:xfrm>
            <a:off x="588010" y="873760"/>
            <a:ext cx="382537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en-US" altLang="zh-CN" sz="1000" dirty="0">
                <a:solidFill>
                  <a:srgbClr val="2159A5"/>
                </a:solidFill>
                <a:latin typeface="+mn-ea"/>
                <a:sym typeface="Arial" panose="020B0604020202020204" pitchFamily="34" charset="0"/>
              </a:rPr>
              <a:t>Online teaching and online teaching</a:t>
            </a:r>
            <a:endParaRPr lang="en-US" altLang="zh-CN" sz="1000" kern="0" noProof="0" dirty="0">
              <a:ln>
                <a:noFill/>
              </a:ln>
              <a:solidFill>
                <a:srgbClr val="2159A5"/>
              </a:solidFill>
              <a:uLnTx/>
              <a:uFillTx/>
              <a:latin typeface="+mn-ea"/>
              <a:sym typeface="Arial" panose="020B0604020202020204" pitchFamily="34" charset="0"/>
            </a:endParaRPr>
          </a:p>
        </p:txBody>
      </p:sp>
      <p:grpSp>
        <p:nvGrpSpPr>
          <p:cNvPr id="115" name="Group 8"/>
          <p:cNvGrpSpPr/>
          <p:nvPr/>
        </p:nvGrpSpPr>
        <p:grpSpPr>
          <a:xfrm>
            <a:off x="1914172" y="1441155"/>
            <a:ext cx="8918669" cy="2227581"/>
            <a:chOff x="411163" y="1100138"/>
            <a:chExt cx="11837367" cy="2357437"/>
          </a:xfrm>
        </p:grpSpPr>
        <p:sp>
          <p:nvSpPr>
            <p:cNvPr id="1049453" name="Rectangle 5"/>
            <p:cNvSpPr>
              <a:spLocks noChangeArrowheads="1"/>
            </p:cNvSpPr>
            <p:nvPr/>
          </p:nvSpPr>
          <p:spPr bwMode="auto">
            <a:xfrm>
              <a:off x="847724" y="1100138"/>
              <a:ext cx="11400806" cy="2357437"/>
            </a:xfrm>
            <a:prstGeom prst="rect">
              <a:avLst/>
            </a:prstGeom>
            <a:solidFill>
              <a:schemeClr val="bg1">
                <a:lumMod val="95000"/>
              </a:schemeClr>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sp>
          <p:nvSpPr>
            <p:cNvPr id="1049454" name="Freeform 6"/>
            <p:cNvSpPr/>
            <p:nvPr/>
          </p:nvSpPr>
          <p:spPr bwMode="auto">
            <a:xfrm>
              <a:off x="411163" y="1519238"/>
              <a:ext cx="2173287" cy="1519237"/>
            </a:xfrm>
            <a:custGeom>
              <a:avLst/>
              <a:gdLst>
                <a:gd name="T0" fmla="*/ 1369 w 1369"/>
                <a:gd name="T1" fmla="*/ 957 h 957"/>
                <a:gd name="T2" fmla="*/ 0 w 1369"/>
                <a:gd name="T3" fmla="*/ 957 h 957"/>
                <a:gd name="T4" fmla="*/ 275 w 1369"/>
                <a:gd name="T5" fmla="*/ 0 h 957"/>
                <a:gd name="T6" fmla="*/ 1369 w 1369"/>
                <a:gd name="T7" fmla="*/ 0 h 957"/>
                <a:gd name="T8" fmla="*/ 1369 w 1369"/>
                <a:gd name="T9" fmla="*/ 957 h 957"/>
              </a:gdLst>
              <a:ahLst/>
              <a:cxnLst>
                <a:cxn ang="0">
                  <a:pos x="T0" y="T1"/>
                </a:cxn>
                <a:cxn ang="0">
                  <a:pos x="T2" y="T3"/>
                </a:cxn>
                <a:cxn ang="0">
                  <a:pos x="T4" y="T5"/>
                </a:cxn>
                <a:cxn ang="0">
                  <a:pos x="T6" y="T7"/>
                </a:cxn>
                <a:cxn ang="0">
                  <a:pos x="T8" y="T9"/>
                </a:cxn>
              </a:cxnLst>
              <a:rect l="0" t="0" r="r" b="b"/>
              <a:pathLst>
                <a:path w="1369" h="957">
                  <a:moveTo>
                    <a:pt x="1369" y="957"/>
                  </a:moveTo>
                  <a:lnTo>
                    <a:pt x="0" y="957"/>
                  </a:lnTo>
                  <a:lnTo>
                    <a:pt x="275" y="0"/>
                  </a:lnTo>
                  <a:lnTo>
                    <a:pt x="1369" y="0"/>
                  </a:lnTo>
                  <a:lnTo>
                    <a:pt x="1369" y="957"/>
                  </a:lnTo>
                  <a:close/>
                </a:path>
              </a:pathLst>
            </a:custGeom>
            <a:solidFill>
              <a:srgbClr val="2159A5"/>
            </a:solidFill>
            <a:ln>
              <a:noFill/>
            </a:ln>
          </p:spPr>
          <p:txBody>
            <a:bodyPr vert="horz" wrap="square" lIns="91440" tIns="45720" rIns="91440" bIns="45720" numCol="1" anchor="ctr" anchorCtr="0" compatLnSpc="1"/>
            <a:lstStyle/>
            <a:p>
              <a:pPr algn="ctr"/>
              <a:r>
                <a:rPr lang="en-US" sz="4000" b="1" dirty="0">
                  <a:solidFill>
                    <a:schemeClr val="bg1"/>
                  </a:solidFill>
                  <a:latin typeface="微软雅黑" panose="020B0503020204020204" pitchFamily="34" charset="-122"/>
                </a:rPr>
                <a:t>01</a:t>
              </a:r>
            </a:p>
          </p:txBody>
        </p:sp>
        <p:sp>
          <p:nvSpPr>
            <p:cNvPr id="1049455" name="Freeform 7"/>
            <p:cNvSpPr/>
            <p:nvPr/>
          </p:nvSpPr>
          <p:spPr bwMode="auto">
            <a:xfrm>
              <a:off x="411163" y="1519238"/>
              <a:ext cx="2173287" cy="1519237"/>
            </a:xfrm>
            <a:custGeom>
              <a:avLst/>
              <a:gdLst>
                <a:gd name="T0" fmla="*/ 1339 w 1369"/>
                <a:gd name="T1" fmla="*/ 26 h 957"/>
                <a:gd name="T2" fmla="*/ 1339 w 1369"/>
                <a:gd name="T3" fmla="*/ 925 h 957"/>
                <a:gd name="T4" fmla="*/ 40 w 1369"/>
                <a:gd name="T5" fmla="*/ 925 h 957"/>
                <a:gd name="T6" fmla="*/ 0 w 1369"/>
                <a:gd name="T7" fmla="*/ 957 h 957"/>
                <a:gd name="T8" fmla="*/ 1369 w 1369"/>
                <a:gd name="T9" fmla="*/ 957 h 957"/>
                <a:gd name="T10" fmla="*/ 1369 w 1369"/>
                <a:gd name="T11" fmla="*/ 0 h 957"/>
                <a:gd name="T12" fmla="*/ 1339 w 1369"/>
                <a:gd name="T13" fmla="*/ 26 h 957"/>
              </a:gdLst>
              <a:ahLst/>
              <a:cxnLst>
                <a:cxn ang="0">
                  <a:pos x="T0" y="T1"/>
                </a:cxn>
                <a:cxn ang="0">
                  <a:pos x="T2" y="T3"/>
                </a:cxn>
                <a:cxn ang="0">
                  <a:pos x="T4" y="T5"/>
                </a:cxn>
                <a:cxn ang="0">
                  <a:pos x="T6" y="T7"/>
                </a:cxn>
                <a:cxn ang="0">
                  <a:pos x="T8" y="T9"/>
                </a:cxn>
                <a:cxn ang="0">
                  <a:pos x="T10" y="T11"/>
                </a:cxn>
                <a:cxn ang="0">
                  <a:pos x="T12" y="T13"/>
                </a:cxn>
              </a:cxnLst>
              <a:rect l="0" t="0" r="r" b="b"/>
              <a:pathLst>
                <a:path w="1369" h="957">
                  <a:moveTo>
                    <a:pt x="1339" y="26"/>
                  </a:moveTo>
                  <a:lnTo>
                    <a:pt x="1339" y="925"/>
                  </a:lnTo>
                  <a:lnTo>
                    <a:pt x="40" y="925"/>
                  </a:lnTo>
                  <a:lnTo>
                    <a:pt x="0" y="957"/>
                  </a:lnTo>
                  <a:lnTo>
                    <a:pt x="1369" y="957"/>
                  </a:lnTo>
                  <a:lnTo>
                    <a:pt x="1369" y="0"/>
                  </a:lnTo>
                  <a:lnTo>
                    <a:pt x="1339" y="26"/>
                  </a:lnTo>
                  <a:close/>
                </a:path>
              </a:pathLst>
            </a:custGeom>
            <a:solidFill>
              <a:srgbClr val="2159A5"/>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sp>
          <p:nvSpPr>
            <p:cNvPr id="1049456" name="Freeform 8"/>
            <p:cNvSpPr/>
            <p:nvPr/>
          </p:nvSpPr>
          <p:spPr bwMode="auto">
            <a:xfrm>
              <a:off x="411163" y="3038475"/>
              <a:ext cx="436562" cy="271462"/>
            </a:xfrm>
            <a:custGeom>
              <a:avLst/>
              <a:gdLst>
                <a:gd name="T0" fmla="*/ 275 w 275"/>
                <a:gd name="T1" fmla="*/ 0 h 171"/>
                <a:gd name="T2" fmla="*/ 0 w 275"/>
                <a:gd name="T3" fmla="*/ 0 h 171"/>
                <a:gd name="T4" fmla="*/ 275 w 275"/>
                <a:gd name="T5" fmla="*/ 171 h 171"/>
                <a:gd name="T6" fmla="*/ 275 w 275"/>
                <a:gd name="T7" fmla="*/ 0 h 171"/>
              </a:gdLst>
              <a:ahLst/>
              <a:cxnLst>
                <a:cxn ang="0">
                  <a:pos x="T0" y="T1"/>
                </a:cxn>
                <a:cxn ang="0">
                  <a:pos x="T2" y="T3"/>
                </a:cxn>
                <a:cxn ang="0">
                  <a:pos x="T4" y="T5"/>
                </a:cxn>
                <a:cxn ang="0">
                  <a:pos x="T6" y="T7"/>
                </a:cxn>
              </a:cxnLst>
              <a:rect l="0" t="0" r="r" b="b"/>
              <a:pathLst>
                <a:path w="275" h="171">
                  <a:moveTo>
                    <a:pt x="275" y="0"/>
                  </a:moveTo>
                  <a:lnTo>
                    <a:pt x="0" y="0"/>
                  </a:lnTo>
                  <a:lnTo>
                    <a:pt x="275" y="171"/>
                  </a:lnTo>
                  <a:lnTo>
                    <a:pt x="275" y="0"/>
                  </a:lnTo>
                  <a:close/>
                </a:path>
              </a:pathLst>
            </a:custGeom>
            <a:solidFill>
              <a:srgbClr val="2159A5"/>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grpSp>
      <p:sp>
        <p:nvSpPr>
          <p:cNvPr id="1049469" name="TextBox 1210"/>
          <p:cNvSpPr/>
          <p:nvPr/>
        </p:nvSpPr>
        <p:spPr>
          <a:xfrm>
            <a:off x="3896012" y="1601094"/>
            <a:ext cx="6796870" cy="1907702"/>
          </a:xfrm>
          <a:prstGeom prst="rect">
            <a:avLst/>
          </a:prstGeom>
          <a:noFill/>
          <a:ln w="9525">
            <a:noFill/>
            <a:miter/>
          </a:ln>
        </p:spPr>
        <p:txBody>
          <a:bodyPr wrap="square">
            <a:spAutoFit/>
          </a:bodyPr>
          <a:lstStyle/>
          <a:p>
            <a:pPr indent="457200">
              <a:lnSpc>
                <a:spcPct val="120000"/>
              </a:lnSpc>
            </a:pPr>
            <a:r>
              <a:rPr lang="zh-CN" altLang="en-US" sz="2000" dirty="0">
                <a:latin typeface="微软雅黑" panose="020B0503020204020204" pitchFamily="34" charset="-122"/>
                <a:ea typeface="微软雅黑" panose="020B0503020204020204" pitchFamily="34" charset="-122"/>
                <a:sym typeface="+mn-ea"/>
              </a:rPr>
              <a:t>紧急状态下的上线教学是师生利用互联网等实施远距离教学的过程和活动。这种应急上线教学不同于精心设计的在线教学，它虽然利用网络开展教学活动（</a:t>
            </a:r>
            <a:r>
              <a:rPr lang="en-US" altLang="zh-CN" sz="2000" dirty="0">
                <a:latin typeface="微软雅黑" panose="020B0503020204020204" pitchFamily="34" charset="-122"/>
                <a:ea typeface="微软雅黑" panose="020B0503020204020204" pitchFamily="34" charset="-122"/>
                <a:sym typeface="+mn-ea"/>
              </a:rPr>
              <a:t>Hodges et al.</a:t>
            </a:r>
            <a:r>
              <a:rPr lang="zh-CN" altLang="en-US" sz="2000" dirty="0">
                <a:latin typeface="微软雅黑" panose="020B0503020204020204" pitchFamily="34" charset="-122"/>
                <a:ea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sym typeface="+mn-ea"/>
              </a:rPr>
              <a:t>2020</a:t>
            </a:r>
            <a:r>
              <a:rPr lang="zh-CN" altLang="en-US" sz="2000" dirty="0">
                <a:latin typeface="微软雅黑" panose="020B0503020204020204" pitchFamily="34" charset="-122"/>
                <a:ea typeface="微软雅黑" panose="020B0503020204020204" pitchFamily="34" charset="-122"/>
                <a:sym typeface="+mn-ea"/>
              </a:rPr>
              <a:t>），但具体教学活动是否根据远程教育和在线教学的特点、规律及方法进行则并不确定。</a:t>
            </a:r>
          </a:p>
        </p:txBody>
      </p:sp>
      <p:grpSp>
        <p:nvGrpSpPr>
          <p:cNvPr id="33" name="Group 8"/>
          <p:cNvGrpSpPr/>
          <p:nvPr/>
        </p:nvGrpSpPr>
        <p:grpSpPr>
          <a:xfrm>
            <a:off x="1914172" y="3818083"/>
            <a:ext cx="8918669" cy="2227581"/>
            <a:chOff x="411163" y="1100138"/>
            <a:chExt cx="11837367" cy="2357437"/>
          </a:xfrm>
        </p:grpSpPr>
        <p:sp>
          <p:nvSpPr>
            <p:cNvPr id="34" name="Rectangle 5"/>
            <p:cNvSpPr>
              <a:spLocks noChangeArrowheads="1"/>
            </p:cNvSpPr>
            <p:nvPr/>
          </p:nvSpPr>
          <p:spPr bwMode="auto">
            <a:xfrm>
              <a:off x="847724" y="1100138"/>
              <a:ext cx="11400806" cy="2357437"/>
            </a:xfrm>
            <a:prstGeom prst="rect">
              <a:avLst/>
            </a:prstGeom>
            <a:solidFill>
              <a:schemeClr val="bg1">
                <a:lumMod val="95000"/>
              </a:schemeClr>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sp>
          <p:nvSpPr>
            <p:cNvPr id="35" name="Freeform 6"/>
            <p:cNvSpPr/>
            <p:nvPr/>
          </p:nvSpPr>
          <p:spPr bwMode="auto">
            <a:xfrm>
              <a:off x="411163" y="1519237"/>
              <a:ext cx="2173287" cy="1519237"/>
            </a:xfrm>
            <a:custGeom>
              <a:avLst/>
              <a:gdLst>
                <a:gd name="T0" fmla="*/ 1369 w 1369"/>
                <a:gd name="T1" fmla="*/ 957 h 957"/>
                <a:gd name="T2" fmla="*/ 0 w 1369"/>
                <a:gd name="T3" fmla="*/ 957 h 957"/>
                <a:gd name="T4" fmla="*/ 275 w 1369"/>
                <a:gd name="T5" fmla="*/ 0 h 957"/>
                <a:gd name="T6" fmla="*/ 1369 w 1369"/>
                <a:gd name="T7" fmla="*/ 0 h 957"/>
                <a:gd name="T8" fmla="*/ 1369 w 1369"/>
                <a:gd name="T9" fmla="*/ 957 h 957"/>
              </a:gdLst>
              <a:ahLst/>
              <a:cxnLst>
                <a:cxn ang="0">
                  <a:pos x="T0" y="T1"/>
                </a:cxn>
                <a:cxn ang="0">
                  <a:pos x="T2" y="T3"/>
                </a:cxn>
                <a:cxn ang="0">
                  <a:pos x="T4" y="T5"/>
                </a:cxn>
                <a:cxn ang="0">
                  <a:pos x="T6" y="T7"/>
                </a:cxn>
                <a:cxn ang="0">
                  <a:pos x="T8" y="T9"/>
                </a:cxn>
              </a:cxnLst>
              <a:rect l="0" t="0" r="r" b="b"/>
              <a:pathLst>
                <a:path w="1369" h="957">
                  <a:moveTo>
                    <a:pt x="1369" y="957"/>
                  </a:moveTo>
                  <a:lnTo>
                    <a:pt x="0" y="957"/>
                  </a:lnTo>
                  <a:lnTo>
                    <a:pt x="275" y="0"/>
                  </a:lnTo>
                  <a:lnTo>
                    <a:pt x="1369" y="0"/>
                  </a:lnTo>
                  <a:lnTo>
                    <a:pt x="1369" y="957"/>
                  </a:lnTo>
                  <a:close/>
                </a:path>
              </a:pathLst>
            </a:custGeom>
            <a:solidFill>
              <a:srgbClr val="2159A5"/>
            </a:solidFill>
            <a:ln>
              <a:noFill/>
            </a:ln>
          </p:spPr>
          <p:txBody>
            <a:bodyPr vert="horz" wrap="square" lIns="91440" tIns="45720" rIns="91440" bIns="45720" numCol="1" anchor="ctr" anchorCtr="0" compatLnSpc="1"/>
            <a:lstStyle/>
            <a:p>
              <a:pPr algn="ctr"/>
              <a:r>
                <a:rPr lang="en-US" sz="4000" b="1" dirty="0">
                  <a:solidFill>
                    <a:schemeClr val="bg1"/>
                  </a:solidFill>
                  <a:latin typeface="微软雅黑" panose="020B0503020204020204" pitchFamily="34" charset="-122"/>
                </a:rPr>
                <a:t>02</a:t>
              </a:r>
            </a:p>
          </p:txBody>
        </p:sp>
        <p:sp>
          <p:nvSpPr>
            <p:cNvPr id="36" name="Freeform 7"/>
            <p:cNvSpPr/>
            <p:nvPr/>
          </p:nvSpPr>
          <p:spPr bwMode="auto">
            <a:xfrm>
              <a:off x="411163" y="1519238"/>
              <a:ext cx="2173287" cy="1519237"/>
            </a:xfrm>
            <a:custGeom>
              <a:avLst/>
              <a:gdLst>
                <a:gd name="T0" fmla="*/ 1339 w 1369"/>
                <a:gd name="T1" fmla="*/ 26 h 957"/>
                <a:gd name="T2" fmla="*/ 1339 w 1369"/>
                <a:gd name="T3" fmla="*/ 925 h 957"/>
                <a:gd name="T4" fmla="*/ 40 w 1369"/>
                <a:gd name="T5" fmla="*/ 925 h 957"/>
                <a:gd name="T6" fmla="*/ 0 w 1369"/>
                <a:gd name="T7" fmla="*/ 957 h 957"/>
                <a:gd name="T8" fmla="*/ 1369 w 1369"/>
                <a:gd name="T9" fmla="*/ 957 h 957"/>
                <a:gd name="T10" fmla="*/ 1369 w 1369"/>
                <a:gd name="T11" fmla="*/ 0 h 957"/>
                <a:gd name="T12" fmla="*/ 1339 w 1369"/>
                <a:gd name="T13" fmla="*/ 26 h 957"/>
              </a:gdLst>
              <a:ahLst/>
              <a:cxnLst>
                <a:cxn ang="0">
                  <a:pos x="T0" y="T1"/>
                </a:cxn>
                <a:cxn ang="0">
                  <a:pos x="T2" y="T3"/>
                </a:cxn>
                <a:cxn ang="0">
                  <a:pos x="T4" y="T5"/>
                </a:cxn>
                <a:cxn ang="0">
                  <a:pos x="T6" y="T7"/>
                </a:cxn>
                <a:cxn ang="0">
                  <a:pos x="T8" y="T9"/>
                </a:cxn>
                <a:cxn ang="0">
                  <a:pos x="T10" y="T11"/>
                </a:cxn>
                <a:cxn ang="0">
                  <a:pos x="T12" y="T13"/>
                </a:cxn>
              </a:cxnLst>
              <a:rect l="0" t="0" r="r" b="b"/>
              <a:pathLst>
                <a:path w="1369" h="957">
                  <a:moveTo>
                    <a:pt x="1339" y="26"/>
                  </a:moveTo>
                  <a:lnTo>
                    <a:pt x="1339" y="925"/>
                  </a:lnTo>
                  <a:lnTo>
                    <a:pt x="40" y="925"/>
                  </a:lnTo>
                  <a:lnTo>
                    <a:pt x="0" y="957"/>
                  </a:lnTo>
                  <a:lnTo>
                    <a:pt x="1369" y="957"/>
                  </a:lnTo>
                  <a:lnTo>
                    <a:pt x="1369" y="0"/>
                  </a:lnTo>
                  <a:lnTo>
                    <a:pt x="1339" y="26"/>
                  </a:lnTo>
                  <a:close/>
                </a:path>
              </a:pathLst>
            </a:custGeom>
            <a:solidFill>
              <a:srgbClr val="2159A5"/>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sp>
          <p:nvSpPr>
            <p:cNvPr id="37" name="Freeform 8"/>
            <p:cNvSpPr/>
            <p:nvPr/>
          </p:nvSpPr>
          <p:spPr bwMode="auto">
            <a:xfrm>
              <a:off x="411163" y="3038475"/>
              <a:ext cx="436562" cy="271462"/>
            </a:xfrm>
            <a:custGeom>
              <a:avLst/>
              <a:gdLst>
                <a:gd name="T0" fmla="*/ 275 w 275"/>
                <a:gd name="T1" fmla="*/ 0 h 171"/>
                <a:gd name="T2" fmla="*/ 0 w 275"/>
                <a:gd name="T3" fmla="*/ 0 h 171"/>
                <a:gd name="T4" fmla="*/ 275 w 275"/>
                <a:gd name="T5" fmla="*/ 171 h 171"/>
                <a:gd name="T6" fmla="*/ 275 w 275"/>
                <a:gd name="T7" fmla="*/ 0 h 171"/>
              </a:gdLst>
              <a:ahLst/>
              <a:cxnLst>
                <a:cxn ang="0">
                  <a:pos x="T0" y="T1"/>
                </a:cxn>
                <a:cxn ang="0">
                  <a:pos x="T2" y="T3"/>
                </a:cxn>
                <a:cxn ang="0">
                  <a:pos x="T4" y="T5"/>
                </a:cxn>
                <a:cxn ang="0">
                  <a:pos x="T6" y="T7"/>
                </a:cxn>
              </a:cxnLst>
              <a:rect l="0" t="0" r="r" b="b"/>
              <a:pathLst>
                <a:path w="275" h="171">
                  <a:moveTo>
                    <a:pt x="275" y="0"/>
                  </a:moveTo>
                  <a:lnTo>
                    <a:pt x="0" y="0"/>
                  </a:lnTo>
                  <a:lnTo>
                    <a:pt x="275" y="171"/>
                  </a:lnTo>
                  <a:lnTo>
                    <a:pt x="275" y="0"/>
                  </a:lnTo>
                  <a:close/>
                </a:path>
              </a:pathLst>
            </a:custGeom>
            <a:solidFill>
              <a:srgbClr val="2159A5"/>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grpSp>
      <p:sp>
        <p:nvSpPr>
          <p:cNvPr id="38" name="TextBox 1210"/>
          <p:cNvSpPr/>
          <p:nvPr/>
        </p:nvSpPr>
        <p:spPr>
          <a:xfrm>
            <a:off x="3919326" y="3818083"/>
            <a:ext cx="6796870" cy="2277034"/>
          </a:xfrm>
          <a:prstGeom prst="rect">
            <a:avLst/>
          </a:prstGeom>
          <a:noFill/>
          <a:ln w="9525">
            <a:noFill/>
            <a:miter/>
          </a:ln>
        </p:spPr>
        <p:txBody>
          <a:bodyPr wrap="square">
            <a:spAutoFit/>
          </a:bodyPr>
          <a:lstStyle/>
          <a:p>
            <a:pPr indent="457200">
              <a:lnSpc>
                <a:spcPct val="120000"/>
              </a:lnSpc>
            </a:pPr>
            <a:r>
              <a:rPr lang="zh-CN" altLang="en-US" sz="2000" dirty="0">
                <a:latin typeface="微软雅黑" panose="020B0503020204020204" pitchFamily="34" charset="-122"/>
                <a:ea typeface="微软雅黑" panose="020B0503020204020204" pitchFamily="34" charset="-122"/>
                <a:sym typeface="+mn-ea"/>
              </a:rPr>
              <a:t>在我国，由于不同地区的网络条件及家庭情况存在差异，因此学校会利用多种媒体技术，包括有线</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sym typeface="+mn-ea"/>
              </a:rPr>
              <a:t>无线电视、在线教学平台、数字学习资源、纸媒教材等组织教学，支持学生在家自主学习和远程上课等。祝智庭教授（</a:t>
            </a:r>
            <a:r>
              <a:rPr lang="en-US" altLang="zh-CN" sz="2000" dirty="0">
                <a:latin typeface="微软雅黑" panose="020B0503020204020204" pitchFamily="34" charset="-122"/>
                <a:ea typeface="微软雅黑" panose="020B0503020204020204" pitchFamily="34" charset="-122"/>
                <a:sym typeface="+mn-ea"/>
              </a:rPr>
              <a:t>2020</a:t>
            </a:r>
            <a:r>
              <a:rPr lang="zh-CN" altLang="en-US" sz="2000" dirty="0">
                <a:latin typeface="微软雅黑" panose="020B0503020204020204" pitchFamily="34" charset="-122"/>
                <a:ea typeface="微软雅黑" panose="020B0503020204020204" pitchFamily="34" charset="-122"/>
                <a:sym typeface="+mn-ea"/>
              </a:rPr>
              <a:t>）将这种非常态的远程教育方式，称之为“居家远程教育”或“居家学习”。</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9450"/>
                                        </p:tgtEl>
                                        <p:attrNameLst>
                                          <p:attrName>style.visibility</p:attrName>
                                        </p:attrNameLst>
                                      </p:cBhvr>
                                      <p:to>
                                        <p:strVal val="visible"/>
                                      </p:to>
                                    </p:set>
                                    <p:anim calcmode="lin" valueType="num">
                                      <p:cBhvr additive="base">
                                        <p:cTn id="7" dur="500" fill="hold"/>
                                        <p:tgtEl>
                                          <p:spTgt spid="1049450"/>
                                        </p:tgtEl>
                                        <p:attrNameLst>
                                          <p:attrName>ppt_x</p:attrName>
                                        </p:attrNameLst>
                                      </p:cBhvr>
                                      <p:tavLst>
                                        <p:tav tm="0">
                                          <p:val>
                                            <p:strVal val="#ppt_x"/>
                                          </p:val>
                                        </p:tav>
                                        <p:tav tm="100000">
                                          <p:val>
                                            <p:strVal val="#ppt_x"/>
                                          </p:val>
                                        </p:tav>
                                      </p:tavLst>
                                    </p:anim>
                                    <p:anim calcmode="lin" valueType="num">
                                      <p:cBhvr additive="base">
                                        <p:cTn id="8" dur="500" fill="hold"/>
                                        <p:tgtEl>
                                          <p:spTgt spid="10494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9452"/>
                                        </p:tgtEl>
                                        <p:attrNameLst>
                                          <p:attrName>style.visibility</p:attrName>
                                        </p:attrNameLst>
                                      </p:cBhvr>
                                      <p:to>
                                        <p:strVal val="visible"/>
                                      </p:to>
                                    </p:set>
                                    <p:anim calcmode="lin" valueType="num">
                                      <p:cBhvr additive="base">
                                        <p:cTn id="11" dur="500" fill="hold"/>
                                        <p:tgtEl>
                                          <p:spTgt spid="1049452"/>
                                        </p:tgtEl>
                                        <p:attrNameLst>
                                          <p:attrName>ppt_x</p:attrName>
                                        </p:attrNameLst>
                                      </p:cBhvr>
                                      <p:tavLst>
                                        <p:tav tm="0">
                                          <p:val>
                                            <p:strVal val="#ppt_x"/>
                                          </p:val>
                                        </p:tav>
                                        <p:tav tm="100000">
                                          <p:val>
                                            <p:strVal val="#ppt_x"/>
                                          </p:val>
                                        </p:tav>
                                      </p:tavLst>
                                    </p:anim>
                                    <p:anim calcmode="lin" valueType="num">
                                      <p:cBhvr additive="base">
                                        <p:cTn id="12" dur="500" fill="hold"/>
                                        <p:tgtEl>
                                          <p:spTgt spid="104945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49451"/>
                                        </p:tgtEl>
                                        <p:attrNameLst>
                                          <p:attrName>style.visibility</p:attrName>
                                        </p:attrNameLst>
                                      </p:cBhvr>
                                      <p:to>
                                        <p:strVal val="visible"/>
                                      </p:to>
                                    </p:set>
                                    <p:anim calcmode="lin" valueType="num">
                                      <p:cBhvr additive="base">
                                        <p:cTn id="15" dur="500" fill="hold"/>
                                        <p:tgtEl>
                                          <p:spTgt spid="1049451"/>
                                        </p:tgtEl>
                                        <p:attrNameLst>
                                          <p:attrName>ppt_x</p:attrName>
                                        </p:attrNameLst>
                                      </p:cBhvr>
                                      <p:tavLst>
                                        <p:tav tm="0">
                                          <p:val>
                                            <p:strVal val="#ppt_x"/>
                                          </p:val>
                                        </p:tav>
                                        <p:tav tm="100000">
                                          <p:val>
                                            <p:strVal val="#ppt_x"/>
                                          </p:val>
                                        </p:tav>
                                      </p:tavLst>
                                    </p:anim>
                                    <p:anim calcmode="lin" valueType="num">
                                      <p:cBhvr additive="base">
                                        <p:cTn id="16" dur="500" fill="hold"/>
                                        <p:tgtEl>
                                          <p:spTgt spid="104945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5"/>
                                        </p:tgtEl>
                                        <p:attrNameLst>
                                          <p:attrName>style.visibility</p:attrName>
                                        </p:attrNameLst>
                                      </p:cBhvr>
                                      <p:to>
                                        <p:strVal val="visible"/>
                                      </p:to>
                                    </p:set>
                                    <p:anim calcmode="lin" valueType="num">
                                      <p:cBhvr additive="base">
                                        <p:cTn id="21" dur="500" fill="hold"/>
                                        <p:tgtEl>
                                          <p:spTgt spid="115"/>
                                        </p:tgtEl>
                                        <p:attrNameLst>
                                          <p:attrName>ppt_x</p:attrName>
                                        </p:attrNameLst>
                                      </p:cBhvr>
                                      <p:tavLst>
                                        <p:tav tm="0">
                                          <p:val>
                                            <p:strVal val="#ppt_x"/>
                                          </p:val>
                                        </p:tav>
                                        <p:tav tm="100000">
                                          <p:val>
                                            <p:strVal val="#ppt_x"/>
                                          </p:val>
                                        </p:tav>
                                      </p:tavLst>
                                    </p:anim>
                                    <p:anim calcmode="lin" valueType="num">
                                      <p:cBhvr additive="base">
                                        <p:cTn id="22" dur="500" fill="hold"/>
                                        <p:tgtEl>
                                          <p:spTgt spid="1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49469"/>
                                        </p:tgtEl>
                                        <p:attrNameLst>
                                          <p:attrName>style.visibility</p:attrName>
                                        </p:attrNameLst>
                                      </p:cBhvr>
                                      <p:to>
                                        <p:strVal val="visible"/>
                                      </p:to>
                                    </p:set>
                                    <p:anim calcmode="lin" valueType="num">
                                      <p:cBhvr additive="base">
                                        <p:cTn id="25" dur="500" fill="hold"/>
                                        <p:tgtEl>
                                          <p:spTgt spid="1049469"/>
                                        </p:tgtEl>
                                        <p:attrNameLst>
                                          <p:attrName>ppt_x</p:attrName>
                                        </p:attrNameLst>
                                      </p:cBhvr>
                                      <p:tavLst>
                                        <p:tav tm="0">
                                          <p:val>
                                            <p:strVal val="#ppt_x"/>
                                          </p:val>
                                        </p:tav>
                                        <p:tav tm="100000">
                                          <p:val>
                                            <p:strVal val="#ppt_x"/>
                                          </p:val>
                                        </p:tav>
                                      </p:tavLst>
                                    </p:anim>
                                    <p:anim calcmode="lin" valueType="num">
                                      <p:cBhvr additive="base">
                                        <p:cTn id="26" dur="500" fill="hold"/>
                                        <p:tgtEl>
                                          <p:spTgt spid="104946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450" grpId="0" animBg="1"/>
      <p:bldP spid="1049451" grpId="0"/>
      <p:bldP spid="1049452" grpId="0"/>
      <p:bldP spid="1049469"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3" name="矩形 1"/>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834" name="文本框 51"/>
          <p:cNvSpPr txBox="1"/>
          <p:nvPr/>
        </p:nvSpPr>
        <p:spPr>
          <a:xfrm>
            <a:off x="588009" y="405765"/>
            <a:ext cx="3820361" cy="584775"/>
          </a:xfrm>
          <a:prstGeom prst="rect">
            <a:avLst/>
          </a:prstGeom>
          <a:noFill/>
        </p:spPr>
        <p:txBody>
          <a:bodyPr wrap="square" rtlCol="0">
            <a:spAutoFit/>
          </a:bodyPr>
          <a:lstStyle/>
          <a:p>
            <a:pPr algn="ctr"/>
            <a:r>
              <a:rPr lang="zh-CN" altLang="en-US" sz="3200" b="1" dirty="0">
                <a:solidFill>
                  <a:srgbClr val="2159A5"/>
                </a:solidFill>
                <a:latin typeface="微软雅黑" panose="020B0503020204020204" charset="-122"/>
                <a:ea typeface="微软雅黑" panose="020B0503020204020204" charset="-122"/>
              </a:rPr>
              <a:t>在线教学及其特点</a:t>
            </a:r>
          </a:p>
        </p:txBody>
      </p:sp>
      <p:sp>
        <p:nvSpPr>
          <p:cNvPr id="1048835" name="文本框 57"/>
          <p:cNvSpPr txBox="1"/>
          <p:nvPr/>
        </p:nvSpPr>
        <p:spPr>
          <a:xfrm>
            <a:off x="835183" y="849866"/>
            <a:ext cx="3326012" cy="3536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en-US" altLang="zh-CN" sz="1000" dirty="0">
                <a:solidFill>
                  <a:srgbClr val="2159A5"/>
                </a:solidFill>
                <a:latin typeface="+mn-ea"/>
                <a:sym typeface="Arial" panose="020B0604020202020204" pitchFamily="34" charset="0"/>
              </a:rPr>
              <a:t>Online teaching and its characteristics</a:t>
            </a:r>
          </a:p>
        </p:txBody>
      </p:sp>
      <p:grpSp>
        <p:nvGrpSpPr>
          <p:cNvPr id="57" name="组合 30"/>
          <p:cNvGrpSpPr/>
          <p:nvPr/>
        </p:nvGrpSpPr>
        <p:grpSpPr>
          <a:xfrm>
            <a:off x="8114665" y="1886585"/>
            <a:ext cx="3709670" cy="4165600"/>
            <a:chOff x="12801" y="1904"/>
            <a:chExt cx="3242" cy="3640"/>
          </a:xfrm>
        </p:grpSpPr>
        <p:grpSp>
          <p:nvGrpSpPr>
            <p:cNvPr id="58" name="Group 119"/>
            <p:cNvGrpSpPr/>
            <p:nvPr/>
          </p:nvGrpSpPr>
          <p:grpSpPr>
            <a:xfrm>
              <a:off x="13472" y="2610"/>
              <a:ext cx="1899" cy="2935"/>
              <a:chOff x="8750300" y="1981200"/>
              <a:chExt cx="1131888" cy="1749426"/>
            </a:xfrm>
            <a:solidFill>
              <a:srgbClr val="2159A5"/>
            </a:solidFill>
          </p:grpSpPr>
          <p:sp>
            <p:nvSpPr>
              <p:cNvPr id="1048836" name="Freeform 39"/>
              <p:cNvSpPr/>
              <p:nvPr/>
            </p:nvSpPr>
            <p:spPr bwMode="auto">
              <a:xfrm>
                <a:off x="9072563" y="3576638"/>
                <a:ext cx="488950" cy="63500"/>
              </a:xfrm>
              <a:custGeom>
                <a:avLst/>
                <a:gdLst>
                  <a:gd name="T0" fmla="*/ 216 w 231"/>
                  <a:gd name="T1" fmla="*/ 30 h 30"/>
                  <a:gd name="T2" fmla="*/ 15 w 231"/>
                  <a:gd name="T3" fmla="*/ 30 h 30"/>
                  <a:gd name="T4" fmla="*/ 0 w 231"/>
                  <a:gd name="T5" fmla="*/ 15 h 30"/>
                  <a:gd name="T6" fmla="*/ 0 w 231"/>
                  <a:gd name="T7" fmla="*/ 15 h 30"/>
                  <a:gd name="T8" fmla="*/ 15 w 231"/>
                  <a:gd name="T9" fmla="*/ 0 h 30"/>
                  <a:gd name="T10" fmla="*/ 216 w 231"/>
                  <a:gd name="T11" fmla="*/ 0 h 30"/>
                  <a:gd name="T12" fmla="*/ 231 w 231"/>
                  <a:gd name="T13" fmla="*/ 15 h 30"/>
                  <a:gd name="T14" fmla="*/ 231 w 231"/>
                  <a:gd name="T15" fmla="*/ 15 h 30"/>
                  <a:gd name="T16" fmla="*/ 216 w 23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30">
                    <a:moveTo>
                      <a:pt x="216" y="30"/>
                    </a:moveTo>
                    <a:cubicBezTo>
                      <a:pt x="15" y="30"/>
                      <a:pt x="15" y="30"/>
                      <a:pt x="15" y="30"/>
                    </a:cubicBezTo>
                    <a:cubicBezTo>
                      <a:pt x="7" y="30"/>
                      <a:pt x="0" y="23"/>
                      <a:pt x="0" y="15"/>
                    </a:cubicBezTo>
                    <a:cubicBezTo>
                      <a:pt x="0" y="15"/>
                      <a:pt x="0" y="15"/>
                      <a:pt x="0" y="15"/>
                    </a:cubicBezTo>
                    <a:cubicBezTo>
                      <a:pt x="0" y="7"/>
                      <a:pt x="7" y="0"/>
                      <a:pt x="15" y="0"/>
                    </a:cubicBezTo>
                    <a:cubicBezTo>
                      <a:pt x="216" y="0"/>
                      <a:pt x="216" y="0"/>
                      <a:pt x="216" y="0"/>
                    </a:cubicBezTo>
                    <a:cubicBezTo>
                      <a:pt x="224" y="0"/>
                      <a:pt x="231" y="7"/>
                      <a:pt x="231" y="15"/>
                    </a:cubicBezTo>
                    <a:cubicBezTo>
                      <a:pt x="231" y="15"/>
                      <a:pt x="231" y="15"/>
                      <a:pt x="231" y="15"/>
                    </a:cubicBezTo>
                    <a:cubicBezTo>
                      <a:pt x="231" y="23"/>
                      <a:pt x="224" y="30"/>
                      <a:pt x="216" y="30"/>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37" name="Freeform 40"/>
              <p:cNvSpPr/>
              <p:nvPr/>
            </p:nvSpPr>
            <p:spPr bwMode="auto">
              <a:xfrm>
                <a:off x="9155113" y="3665538"/>
                <a:ext cx="323850" cy="65088"/>
              </a:xfrm>
              <a:custGeom>
                <a:avLst/>
                <a:gdLst>
                  <a:gd name="T0" fmla="*/ 141 w 153"/>
                  <a:gd name="T1" fmla="*/ 31 h 31"/>
                  <a:gd name="T2" fmla="*/ 12 w 153"/>
                  <a:gd name="T3" fmla="*/ 31 h 31"/>
                  <a:gd name="T4" fmla="*/ 0 w 153"/>
                  <a:gd name="T5" fmla="*/ 19 h 31"/>
                  <a:gd name="T6" fmla="*/ 0 w 153"/>
                  <a:gd name="T7" fmla="*/ 13 h 31"/>
                  <a:gd name="T8" fmla="*/ 12 w 153"/>
                  <a:gd name="T9" fmla="*/ 0 h 31"/>
                  <a:gd name="T10" fmla="*/ 141 w 153"/>
                  <a:gd name="T11" fmla="*/ 0 h 31"/>
                  <a:gd name="T12" fmla="*/ 153 w 153"/>
                  <a:gd name="T13" fmla="*/ 13 h 31"/>
                  <a:gd name="T14" fmla="*/ 153 w 153"/>
                  <a:gd name="T15" fmla="*/ 19 h 31"/>
                  <a:gd name="T16" fmla="*/ 141 w 15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1">
                    <a:moveTo>
                      <a:pt x="141" y="31"/>
                    </a:moveTo>
                    <a:cubicBezTo>
                      <a:pt x="12" y="31"/>
                      <a:pt x="12" y="31"/>
                      <a:pt x="12" y="31"/>
                    </a:cubicBezTo>
                    <a:cubicBezTo>
                      <a:pt x="5" y="31"/>
                      <a:pt x="0" y="25"/>
                      <a:pt x="0" y="19"/>
                    </a:cubicBezTo>
                    <a:cubicBezTo>
                      <a:pt x="0" y="13"/>
                      <a:pt x="0" y="13"/>
                      <a:pt x="0" y="13"/>
                    </a:cubicBezTo>
                    <a:cubicBezTo>
                      <a:pt x="0" y="6"/>
                      <a:pt x="5" y="0"/>
                      <a:pt x="12" y="0"/>
                    </a:cubicBezTo>
                    <a:cubicBezTo>
                      <a:pt x="141" y="0"/>
                      <a:pt x="141" y="0"/>
                      <a:pt x="141" y="0"/>
                    </a:cubicBezTo>
                    <a:cubicBezTo>
                      <a:pt x="148" y="0"/>
                      <a:pt x="153" y="6"/>
                      <a:pt x="153" y="13"/>
                    </a:cubicBezTo>
                    <a:cubicBezTo>
                      <a:pt x="153" y="19"/>
                      <a:pt x="153" y="19"/>
                      <a:pt x="153" y="19"/>
                    </a:cubicBezTo>
                    <a:cubicBezTo>
                      <a:pt x="153" y="25"/>
                      <a:pt x="148" y="31"/>
                      <a:pt x="141" y="31"/>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38" name="Freeform 41"/>
              <p:cNvSpPr/>
              <p:nvPr/>
            </p:nvSpPr>
            <p:spPr bwMode="auto">
              <a:xfrm>
                <a:off x="9072563" y="3486150"/>
                <a:ext cx="488950" cy="65088"/>
              </a:xfrm>
              <a:custGeom>
                <a:avLst/>
                <a:gdLst>
                  <a:gd name="T0" fmla="*/ 216 w 231"/>
                  <a:gd name="T1" fmla="*/ 31 h 31"/>
                  <a:gd name="T2" fmla="*/ 15 w 231"/>
                  <a:gd name="T3" fmla="*/ 31 h 31"/>
                  <a:gd name="T4" fmla="*/ 0 w 231"/>
                  <a:gd name="T5" fmla="*/ 15 h 31"/>
                  <a:gd name="T6" fmla="*/ 0 w 231"/>
                  <a:gd name="T7" fmla="*/ 15 h 31"/>
                  <a:gd name="T8" fmla="*/ 15 w 231"/>
                  <a:gd name="T9" fmla="*/ 0 h 31"/>
                  <a:gd name="T10" fmla="*/ 216 w 231"/>
                  <a:gd name="T11" fmla="*/ 0 h 31"/>
                  <a:gd name="T12" fmla="*/ 231 w 231"/>
                  <a:gd name="T13" fmla="*/ 15 h 31"/>
                  <a:gd name="T14" fmla="*/ 231 w 231"/>
                  <a:gd name="T15" fmla="*/ 15 h 31"/>
                  <a:gd name="T16" fmla="*/ 216 w 231"/>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31">
                    <a:moveTo>
                      <a:pt x="216" y="31"/>
                    </a:moveTo>
                    <a:cubicBezTo>
                      <a:pt x="15" y="31"/>
                      <a:pt x="15" y="31"/>
                      <a:pt x="15" y="31"/>
                    </a:cubicBezTo>
                    <a:cubicBezTo>
                      <a:pt x="7" y="31"/>
                      <a:pt x="0" y="24"/>
                      <a:pt x="0" y="15"/>
                    </a:cubicBezTo>
                    <a:cubicBezTo>
                      <a:pt x="0" y="15"/>
                      <a:pt x="0" y="15"/>
                      <a:pt x="0" y="15"/>
                    </a:cubicBezTo>
                    <a:cubicBezTo>
                      <a:pt x="0" y="7"/>
                      <a:pt x="7" y="0"/>
                      <a:pt x="15" y="0"/>
                    </a:cubicBezTo>
                    <a:cubicBezTo>
                      <a:pt x="216" y="0"/>
                      <a:pt x="216" y="0"/>
                      <a:pt x="216" y="0"/>
                    </a:cubicBezTo>
                    <a:cubicBezTo>
                      <a:pt x="224" y="0"/>
                      <a:pt x="231" y="7"/>
                      <a:pt x="231" y="15"/>
                    </a:cubicBezTo>
                    <a:cubicBezTo>
                      <a:pt x="231" y="15"/>
                      <a:pt x="231" y="15"/>
                      <a:pt x="231" y="15"/>
                    </a:cubicBezTo>
                    <a:cubicBezTo>
                      <a:pt x="231" y="24"/>
                      <a:pt x="224" y="31"/>
                      <a:pt x="216" y="31"/>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39" name="Freeform 42"/>
              <p:cNvSpPr/>
              <p:nvPr/>
            </p:nvSpPr>
            <p:spPr bwMode="auto">
              <a:xfrm>
                <a:off x="8750300" y="1981200"/>
                <a:ext cx="1131888" cy="1479550"/>
              </a:xfrm>
              <a:custGeom>
                <a:avLst/>
                <a:gdLst>
                  <a:gd name="T0" fmla="*/ 382 w 535"/>
                  <a:gd name="T1" fmla="*/ 668 h 699"/>
                  <a:gd name="T2" fmla="*/ 379 w 535"/>
                  <a:gd name="T3" fmla="*/ 668 h 699"/>
                  <a:gd name="T4" fmla="*/ 535 w 535"/>
                  <a:gd name="T5" fmla="*/ 248 h 699"/>
                  <a:gd name="T6" fmla="*/ 268 w 535"/>
                  <a:gd name="T7" fmla="*/ 0 h 699"/>
                  <a:gd name="T8" fmla="*/ 0 w 535"/>
                  <a:gd name="T9" fmla="*/ 248 h 699"/>
                  <a:gd name="T10" fmla="*/ 156 w 535"/>
                  <a:gd name="T11" fmla="*/ 668 h 699"/>
                  <a:gd name="T12" fmla="*/ 154 w 535"/>
                  <a:gd name="T13" fmla="*/ 668 h 699"/>
                  <a:gd name="T14" fmla="*/ 136 w 535"/>
                  <a:gd name="T15" fmla="*/ 684 h 699"/>
                  <a:gd name="T16" fmla="*/ 154 w 535"/>
                  <a:gd name="T17" fmla="*/ 699 h 699"/>
                  <a:gd name="T18" fmla="*/ 382 w 535"/>
                  <a:gd name="T19" fmla="*/ 699 h 699"/>
                  <a:gd name="T20" fmla="*/ 399 w 535"/>
                  <a:gd name="T21" fmla="*/ 684 h 699"/>
                  <a:gd name="T22" fmla="*/ 382 w 535"/>
                  <a:gd name="T23" fmla="*/ 66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5" h="699">
                    <a:moveTo>
                      <a:pt x="382" y="668"/>
                    </a:moveTo>
                    <a:cubicBezTo>
                      <a:pt x="379" y="668"/>
                      <a:pt x="379" y="668"/>
                      <a:pt x="379" y="668"/>
                    </a:cubicBezTo>
                    <a:cubicBezTo>
                      <a:pt x="379" y="506"/>
                      <a:pt x="535" y="404"/>
                      <a:pt x="535" y="248"/>
                    </a:cubicBezTo>
                    <a:cubicBezTo>
                      <a:pt x="535" y="136"/>
                      <a:pt x="426" y="0"/>
                      <a:pt x="268" y="0"/>
                    </a:cubicBezTo>
                    <a:cubicBezTo>
                      <a:pt x="88" y="0"/>
                      <a:pt x="0" y="136"/>
                      <a:pt x="0" y="248"/>
                    </a:cubicBezTo>
                    <a:cubicBezTo>
                      <a:pt x="0" y="404"/>
                      <a:pt x="156" y="506"/>
                      <a:pt x="156" y="668"/>
                    </a:cubicBezTo>
                    <a:cubicBezTo>
                      <a:pt x="154" y="668"/>
                      <a:pt x="154" y="668"/>
                      <a:pt x="154" y="668"/>
                    </a:cubicBezTo>
                    <a:cubicBezTo>
                      <a:pt x="144" y="668"/>
                      <a:pt x="136" y="675"/>
                      <a:pt x="136" y="684"/>
                    </a:cubicBezTo>
                    <a:cubicBezTo>
                      <a:pt x="136" y="692"/>
                      <a:pt x="144" y="699"/>
                      <a:pt x="154" y="699"/>
                    </a:cubicBezTo>
                    <a:cubicBezTo>
                      <a:pt x="382" y="699"/>
                      <a:pt x="382" y="699"/>
                      <a:pt x="382" y="699"/>
                    </a:cubicBezTo>
                    <a:cubicBezTo>
                      <a:pt x="391" y="699"/>
                      <a:pt x="399" y="692"/>
                      <a:pt x="399" y="684"/>
                    </a:cubicBezTo>
                    <a:cubicBezTo>
                      <a:pt x="399" y="675"/>
                      <a:pt x="391" y="668"/>
                      <a:pt x="382" y="668"/>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grpSp>
        <p:grpSp>
          <p:nvGrpSpPr>
            <p:cNvPr id="59" name="Group 118"/>
            <p:cNvGrpSpPr/>
            <p:nvPr/>
          </p:nvGrpSpPr>
          <p:grpSpPr>
            <a:xfrm>
              <a:off x="12801" y="1904"/>
              <a:ext cx="3242" cy="2925"/>
              <a:chOff x="8350250" y="1560512"/>
              <a:chExt cx="1931988" cy="1743076"/>
            </a:xfrm>
            <a:solidFill>
              <a:srgbClr val="2159A5"/>
            </a:solidFill>
          </p:grpSpPr>
          <p:sp>
            <p:nvSpPr>
              <p:cNvPr id="1048840" name="Freeform 66"/>
              <p:cNvSpPr/>
              <p:nvPr/>
            </p:nvSpPr>
            <p:spPr bwMode="auto">
              <a:xfrm>
                <a:off x="9272588" y="1560512"/>
                <a:ext cx="66675" cy="301625"/>
              </a:xfrm>
              <a:custGeom>
                <a:avLst/>
                <a:gdLst>
                  <a:gd name="T0" fmla="*/ 15 w 31"/>
                  <a:gd name="T1" fmla="*/ 0 h 143"/>
                  <a:gd name="T2" fmla="*/ 0 w 31"/>
                  <a:gd name="T3" fmla="*/ 17 h 143"/>
                  <a:gd name="T4" fmla="*/ 6 w 31"/>
                  <a:gd name="T5" fmla="*/ 143 h 143"/>
                  <a:gd name="T6" fmla="*/ 21 w 31"/>
                  <a:gd name="T7" fmla="*/ 142 h 143"/>
                  <a:gd name="T8" fmla="*/ 28 w 31"/>
                  <a:gd name="T9" fmla="*/ 143 h 143"/>
                  <a:gd name="T10" fmla="*/ 31 w 31"/>
                  <a:gd name="T11" fmla="*/ 16 h 143"/>
                  <a:gd name="T12" fmla="*/ 31 w 31"/>
                  <a:gd name="T13" fmla="*/ 15 h 143"/>
                  <a:gd name="T14" fmla="*/ 15 w 31"/>
                  <a:gd name="T15" fmla="*/ 0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43">
                    <a:moveTo>
                      <a:pt x="15" y="0"/>
                    </a:moveTo>
                    <a:cubicBezTo>
                      <a:pt x="6" y="1"/>
                      <a:pt x="0" y="8"/>
                      <a:pt x="0" y="17"/>
                    </a:cubicBezTo>
                    <a:cubicBezTo>
                      <a:pt x="6" y="143"/>
                      <a:pt x="6" y="143"/>
                      <a:pt x="6" y="143"/>
                    </a:cubicBezTo>
                    <a:cubicBezTo>
                      <a:pt x="11" y="143"/>
                      <a:pt x="16" y="142"/>
                      <a:pt x="21" y="142"/>
                    </a:cubicBezTo>
                    <a:cubicBezTo>
                      <a:pt x="23" y="142"/>
                      <a:pt x="26" y="143"/>
                      <a:pt x="28" y="143"/>
                    </a:cubicBezTo>
                    <a:cubicBezTo>
                      <a:pt x="31" y="16"/>
                      <a:pt x="31" y="16"/>
                      <a:pt x="31" y="16"/>
                    </a:cubicBezTo>
                    <a:cubicBezTo>
                      <a:pt x="31" y="16"/>
                      <a:pt x="31" y="15"/>
                      <a:pt x="31" y="15"/>
                    </a:cubicBezTo>
                    <a:cubicBezTo>
                      <a:pt x="31" y="6"/>
                      <a:pt x="24" y="0"/>
                      <a:pt x="15" y="0"/>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41" name="Line 43"/>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42" name="Line 44"/>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43" name="Line 45"/>
              <p:cNvSpPr>
                <a:spLocks noChangeShapeType="1"/>
              </p:cNvSpPr>
              <p:nvPr/>
            </p:nvSpPr>
            <p:spPr bwMode="auto">
              <a:xfrm>
                <a:off x="8434388" y="2870200"/>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44" name="Line 46"/>
              <p:cNvSpPr>
                <a:spLocks noChangeShapeType="1"/>
              </p:cNvSpPr>
              <p:nvPr/>
            </p:nvSpPr>
            <p:spPr bwMode="auto">
              <a:xfrm>
                <a:off x="8434388" y="2870200"/>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45" name="Line 47"/>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46" name="Line 48"/>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47" name="Line 49"/>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48" name="Line 50"/>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49" name="Line 51"/>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50" name="Line 52"/>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51" name="Line 53"/>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52" name="Line 54"/>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53" name="Line 55"/>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54" name="Line 56"/>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55" name="Line 57"/>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56" name="Line 58"/>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57" name="Line 59"/>
              <p:cNvSpPr>
                <a:spLocks noChangeShapeType="1"/>
              </p:cNvSpPr>
              <p:nvPr/>
            </p:nvSpPr>
            <p:spPr bwMode="auto">
              <a:xfrm>
                <a:off x="10045700" y="31337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58" name="Line 60"/>
              <p:cNvSpPr>
                <a:spLocks noChangeShapeType="1"/>
              </p:cNvSpPr>
              <p:nvPr/>
            </p:nvSpPr>
            <p:spPr bwMode="auto">
              <a:xfrm>
                <a:off x="10045700" y="31337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59" name="Line 61"/>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60" name="Line 62"/>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61" name="Line 63"/>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62" name="Line 64"/>
              <p:cNvSpPr>
                <a:spLocks noChangeShapeType="1"/>
              </p:cNvSpPr>
              <p:nvPr/>
            </p:nvSpPr>
            <p:spPr bwMode="auto">
              <a:xfrm>
                <a:off x="9317038" y="2536825"/>
                <a:ext cx="0" cy="0"/>
              </a:xfrm>
              <a:prstGeom prst="line">
                <a:avLst/>
              </a:pr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63" name="Freeform 65"/>
              <p:cNvSpPr/>
              <p:nvPr/>
            </p:nvSpPr>
            <p:spPr bwMode="auto">
              <a:xfrm>
                <a:off x="9518650" y="1608138"/>
                <a:ext cx="147638" cy="298450"/>
              </a:xfrm>
              <a:custGeom>
                <a:avLst/>
                <a:gdLst>
                  <a:gd name="T0" fmla="*/ 57 w 70"/>
                  <a:gd name="T1" fmla="*/ 3 h 141"/>
                  <a:gd name="T2" fmla="*/ 37 w 70"/>
                  <a:gd name="T3" fmla="*/ 13 h 141"/>
                  <a:gd name="T4" fmla="*/ 0 w 70"/>
                  <a:gd name="T5" fmla="*/ 134 h 141"/>
                  <a:gd name="T6" fmla="*/ 21 w 70"/>
                  <a:gd name="T7" fmla="*/ 141 h 141"/>
                  <a:gd name="T8" fmla="*/ 67 w 70"/>
                  <a:gd name="T9" fmla="*/ 24 h 141"/>
                  <a:gd name="T10" fmla="*/ 67 w 70"/>
                  <a:gd name="T11" fmla="*/ 23 h 141"/>
                  <a:gd name="T12" fmla="*/ 57 w 70"/>
                  <a:gd name="T13" fmla="*/ 3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57" y="3"/>
                    </a:moveTo>
                    <a:cubicBezTo>
                      <a:pt x="49" y="0"/>
                      <a:pt x="40" y="5"/>
                      <a:pt x="37" y="13"/>
                    </a:cubicBezTo>
                    <a:cubicBezTo>
                      <a:pt x="0" y="134"/>
                      <a:pt x="0" y="134"/>
                      <a:pt x="0" y="134"/>
                    </a:cubicBezTo>
                    <a:cubicBezTo>
                      <a:pt x="7" y="136"/>
                      <a:pt x="14" y="139"/>
                      <a:pt x="21" y="141"/>
                    </a:cubicBezTo>
                    <a:cubicBezTo>
                      <a:pt x="67" y="24"/>
                      <a:pt x="67" y="24"/>
                      <a:pt x="67" y="24"/>
                    </a:cubicBezTo>
                    <a:cubicBezTo>
                      <a:pt x="67" y="23"/>
                      <a:pt x="67" y="23"/>
                      <a:pt x="67" y="23"/>
                    </a:cubicBezTo>
                    <a:cubicBezTo>
                      <a:pt x="70" y="14"/>
                      <a:pt x="65" y="6"/>
                      <a:pt x="57" y="3"/>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64" name="Freeform 67"/>
              <p:cNvSpPr/>
              <p:nvPr/>
            </p:nvSpPr>
            <p:spPr bwMode="auto">
              <a:xfrm>
                <a:off x="8947150" y="1617663"/>
                <a:ext cx="153988" cy="295275"/>
              </a:xfrm>
              <a:custGeom>
                <a:avLst/>
                <a:gdLst>
                  <a:gd name="T0" fmla="*/ 32 w 73"/>
                  <a:gd name="T1" fmla="*/ 12 h 140"/>
                  <a:gd name="T2" fmla="*/ 32 w 73"/>
                  <a:gd name="T3" fmla="*/ 11 h 140"/>
                  <a:gd name="T4" fmla="*/ 11 w 73"/>
                  <a:gd name="T5" fmla="*/ 3 h 140"/>
                  <a:gd name="T6" fmla="*/ 3 w 73"/>
                  <a:gd name="T7" fmla="*/ 23 h 140"/>
                  <a:gd name="T8" fmla="*/ 52 w 73"/>
                  <a:gd name="T9" fmla="*/ 140 h 140"/>
                  <a:gd name="T10" fmla="*/ 73 w 73"/>
                  <a:gd name="T11" fmla="*/ 132 h 140"/>
                  <a:gd name="T12" fmla="*/ 32 w 73"/>
                  <a:gd name="T13" fmla="*/ 12 h 140"/>
                </a:gdLst>
                <a:ahLst/>
                <a:cxnLst>
                  <a:cxn ang="0">
                    <a:pos x="T0" y="T1"/>
                  </a:cxn>
                  <a:cxn ang="0">
                    <a:pos x="T2" y="T3"/>
                  </a:cxn>
                  <a:cxn ang="0">
                    <a:pos x="T4" y="T5"/>
                  </a:cxn>
                  <a:cxn ang="0">
                    <a:pos x="T6" y="T7"/>
                  </a:cxn>
                  <a:cxn ang="0">
                    <a:pos x="T8" y="T9"/>
                  </a:cxn>
                  <a:cxn ang="0">
                    <a:pos x="T10" y="T11"/>
                  </a:cxn>
                  <a:cxn ang="0">
                    <a:pos x="T12" y="T13"/>
                  </a:cxn>
                </a:cxnLst>
                <a:rect l="0" t="0" r="r" b="b"/>
                <a:pathLst>
                  <a:path w="73" h="140">
                    <a:moveTo>
                      <a:pt x="32" y="12"/>
                    </a:moveTo>
                    <a:cubicBezTo>
                      <a:pt x="32" y="12"/>
                      <a:pt x="32" y="12"/>
                      <a:pt x="32" y="11"/>
                    </a:cubicBezTo>
                    <a:cubicBezTo>
                      <a:pt x="29" y="3"/>
                      <a:pt x="19" y="0"/>
                      <a:pt x="11" y="3"/>
                    </a:cubicBezTo>
                    <a:cubicBezTo>
                      <a:pt x="3" y="6"/>
                      <a:pt x="0" y="15"/>
                      <a:pt x="3" y="23"/>
                    </a:cubicBezTo>
                    <a:cubicBezTo>
                      <a:pt x="52" y="140"/>
                      <a:pt x="52" y="140"/>
                      <a:pt x="52" y="140"/>
                    </a:cubicBezTo>
                    <a:cubicBezTo>
                      <a:pt x="58" y="137"/>
                      <a:pt x="66" y="135"/>
                      <a:pt x="73" y="132"/>
                    </a:cubicBezTo>
                    <a:lnTo>
                      <a:pt x="32" y="12"/>
                    </a:ln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65" name="Freeform 68"/>
              <p:cNvSpPr/>
              <p:nvPr/>
            </p:nvSpPr>
            <p:spPr bwMode="auto">
              <a:xfrm>
                <a:off x="8666163" y="1784350"/>
                <a:ext cx="228600" cy="255588"/>
              </a:xfrm>
              <a:custGeom>
                <a:avLst/>
                <a:gdLst>
                  <a:gd name="T0" fmla="*/ 29 w 108"/>
                  <a:gd name="T1" fmla="*/ 8 h 121"/>
                  <a:gd name="T2" fmla="*/ 29 w 108"/>
                  <a:gd name="T3" fmla="*/ 7 h 121"/>
                  <a:gd name="T4" fmla="*/ 7 w 108"/>
                  <a:gd name="T5" fmla="*/ 6 h 121"/>
                  <a:gd name="T6" fmla="*/ 6 w 108"/>
                  <a:gd name="T7" fmla="*/ 28 h 121"/>
                  <a:gd name="T8" fmla="*/ 91 w 108"/>
                  <a:gd name="T9" fmla="*/ 121 h 121"/>
                  <a:gd name="T10" fmla="*/ 108 w 108"/>
                  <a:gd name="T11" fmla="*/ 106 h 121"/>
                  <a:gd name="T12" fmla="*/ 29 w 108"/>
                  <a:gd name="T13" fmla="*/ 8 h 121"/>
                </a:gdLst>
                <a:ahLst/>
                <a:cxnLst>
                  <a:cxn ang="0">
                    <a:pos x="T0" y="T1"/>
                  </a:cxn>
                  <a:cxn ang="0">
                    <a:pos x="T2" y="T3"/>
                  </a:cxn>
                  <a:cxn ang="0">
                    <a:pos x="T4" y="T5"/>
                  </a:cxn>
                  <a:cxn ang="0">
                    <a:pos x="T6" y="T7"/>
                  </a:cxn>
                  <a:cxn ang="0">
                    <a:pos x="T8" y="T9"/>
                  </a:cxn>
                  <a:cxn ang="0">
                    <a:pos x="T10" y="T11"/>
                  </a:cxn>
                  <a:cxn ang="0">
                    <a:pos x="T12" y="T13"/>
                  </a:cxn>
                </a:cxnLst>
                <a:rect l="0" t="0" r="r" b="b"/>
                <a:pathLst>
                  <a:path w="108" h="121">
                    <a:moveTo>
                      <a:pt x="29" y="8"/>
                    </a:moveTo>
                    <a:cubicBezTo>
                      <a:pt x="29" y="7"/>
                      <a:pt x="29" y="7"/>
                      <a:pt x="29" y="7"/>
                    </a:cubicBezTo>
                    <a:cubicBezTo>
                      <a:pt x="23" y="0"/>
                      <a:pt x="13" y="0"/>
                      <a:pt x="7" y="6"/>
                    </a:cubicBezTo>
                    <a:cubicBezTo>
                      <a:pt x="0" y="12"/>
                      <a:pt x="0" y="22"/>
                      <a:pt x="6" y="28"/>
                    </a:cubicBezTo>
                    <a:cubicBezTo>
                      <a:pt x="91" y="121"/>
                      <a:pt x="91" y="121"/>
                      <a:pt x="91" y="121"/>
                    </a:cubicBezTo>
                    <a:cubicBezTo>
                      <a:pt x="97" y="116"/>
                      <a:pt x="103" y="111"/>
                      <a:pt x="108" y="106"/>
                    </a:cubicBezTo>
                    <a:lnTo>
                      <a:pt x="29" y="8"/>
                    </a:ln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66" name="Freeform 69"/>
              <p:cNvSpPr/>
              <p:nvPr/>
            </p:nvSpPr>
            <p:spPr bwMode="auto">
              <a:xfrm>
                <a:off x="9885363" y="2019300"/>
                <a:ext cx="280988" cy="195263"/>
              </a:xfrm>
              <a:custGeom>
                <a:avLst/>
                <a:gdLst>
                  <a:gd name="T0" fmla="*/ 124 w 133"/>
                  <a:gd name="T1" fmla="*/ 31 h 92"/>
                  <a:gd name="T2" fmla="*/ 128 w 133"/>
                  <a:gd name="T3" fmla="*/ 9 h 92"/>
                  <a:gd name="T4" fmla="*/ 107 w 133"/>
                  <a:gd name="T5" fmla="*/ 4 h 92"/>
                  <a:gd name="T6" fmla="*/ 0 w 133"/>
                  <a:gd name="T7" fmla="*/ 72 h 92"/>
                  <a:gd name="T8" fmla="*/ 12 w 133"/>
                  <a:gd name="T9" fmla="*/ 92 h 92"/>
                  <a:gd name="T10" fmla="*/ 123 w 133"/>
                  <a:gd name="T11" fmla="*/ 31 h 92"/>
                  <a:gd name="T12" fmla="*/ 124 w 133"/>
                  <a:gd name="T13" fmla="*/ 31 h 92"/>
                </a:gdLst>
                <a:ahLst/>
                <a:cxnLst>
                  <a:cxn ang="0">
                    <a:pos x="T0" y="T1"/>
                  </a:cxn>
                  <a:cxn ang="0">
                    <a:pos x="T2" y="T3"/>
                  </a:cxn>
                  <a:cxn ang="0">
                    <a:pos x="T4" y="T5"/>
                  </a:cxn>
                  <a:cxn ang="0">
                    <a:pos x="T6" y="T7"/>
                  </a:cxn>
                  <a:cxn ang="0">
                    <a:pos x="T8" y="T9"/>
                  </a:cxn>
                  <a:cxn ang="0">
                    <a:pos x="T10" y="T11"/>
                  </a:cxn>
                  <a:cxn ang="0">
                    <a:pos x="T12" y="T13"/>
                  </a:cxn>
                </a:cxnLst>
                <a:rect l="0" t="0" r="r" b="b"/>
                <a:pathLst>
                  <a:path w="133" h="92">
                    <a:moveTo>
                      <a:pt x="124" y="31"/>
                    </a:moveTo>
                    <a:cubicBezTo>
                      <a:pt x="131" y="26"/>
                      <a:pt x="133" y="16"/>
                      <a:pt x="128" y="9"/>
                    </a:cubicBezTo>
                    <a:cubicBezTo>
                      <a:pt x="124" y="2"/>
                      <a:pt x="114" y="0"/>
                      <a:pt x="107" y="4"/>
                    </a:cubicBezTo>
                    <a:cubicBezTo>
                      <a:pt x="0" y="72"/>
                      <a:pt x="0" y="72"/>
                      <a:pt x="0" y="72"/>
                    </a:cubicBezTo>
                    <a:cubicBezTo>
                      <a:pt x="4" y="79"/>
                      <a:pt x="8" y="85"/>
                      <a:pt x="12" y="92"/>
                    </a:cubicBezTo>
                    <a:cubicBezTo>
                      <a:pt x="123" y="31"/>
                      <a:pt x="123" y="31"/>
                      <a:pt x="123" y="31"/>
                    </a:cubicBezTo>
                    <a:cubicBezTo>
                      <a:pt x="123" y="31"/>
                      <a:pt x="123" y="31"/>
                      <a:pt x="124" y="31"/>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67" name="Freeform 70"/>
              <p:cNvSpPr/>
              <p:nvPr/>
            </p:nvSpPr>
            <p:spPr bwMode="auto">
              <a:xfrm>
                <a:off x="9975850" y="2325688"/>
                <a:ext cx="304800" cy="109538"/>
              </a:xfrm>
              <a:custGeom>
                <a:avLst/>
                <a:gdLst>
                  <a:gd name="T0" fmla="*/ 130 w 144"/>
                  <a:gd name="T1" fmla="*/ 33 h 52"/>
                  <a:gd name="T2" fmla="*/ 142 w 144"/>
                  <a:gd name="T3" fmla="*/ 14 h 52"/>
                  <a:gd name="T4" fmla="*/ 123 w 144"/>
                  <a:gd name="T5" fmla="*/ 2 h 52"/>
                  <a:gd name="T6" fmla="*/ 0 w 144"/>
                  <a:gd name="T7" fmla="*/ 30 h 52"/>
                  <a:gd name="T8" fmla="*/ 4 w 144"/>
                  <a:gd name="T9" fmla="*/ 52 h 52"/>
                  <a:gd name="T10" fmla="*/ 129 w 144"/>
                  <a:gd name="T11" fmla="*/ 33 h 52"/>
                  <a:gd name="T12" fmla="*/ 130 w 144"/>
                  <a:gd name="T13" fmla="*/ 33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130" y="33"/>
                    </a:moveTo>
                    <a:cubicBezTo>
                      <a:pt x="139" y="31"/>
                      <a:pt x="144" y="22"/>
                      <a:pt x="142" y="14"/>
                    </a:cubicBezTo>
                    <a:cubicBezTo>
                      <a:pt x="140" y="5"/>
                      <a:pt x="132" y="0"/>
                      <a:pt x="123" y="2"/>
                    </a:cubicBezTo>
                    <a:cubicBezTo>
                      <a:pt x="0" y="30"/>
                      <a:pt x="0" y="30"/>
                      <a:pt x="0" y="30"/>
                    </a:cubicBezTo>
                    <a:cubicBezTo>
                      <a:pt x="2" y="37"/>
                      <a:pt x="3" y="44"/>
                      <a:pt x="4" y="52"/>
                    </a:cubicBezTo>
                    <a:cubicBezTo>
                      <a:pt x="129" y="33"/>
                      <a:pt x="129" y="33"/>
                      <a:pt x="129" y="33"/>
                    </a:cubicBezTo>
                    <a:cubicBezTo>
                      <a:pt x="130" y="33"/>
                      <a:pt x="130" y="33"/>
                      <a:pt x="130" y="33"/>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68" name="Freeform 71"/>
              <p:cNvSpPr/>
              <p:nvPr/>
            </p:nvSpPr>
            <p:spPr bwMode="auto">
              <a:xfrm>
                <a:off x="8456613" y="2036763"/>
                <a:ext cx="282575" cy="190500"/>
              </a:xfrm>
              <a:custGeom>
                <a:avLst/>
                <a:gdLst>
                  <a:gd name="T0" fmla="*/ 134 w 134"/>
                  <a:gd name="T1" fmla="*/ 71 h 90"/>
                  <a:gd name="T2" fmla="*/ 26 w 134"/>
                  <a:gd name="T3" fmla="*/ 5 h 90"/>
                  <a:gd name="T4" fmla="*/ 25 w 134"/>
                  <a:gd name="T5" fmla="*/ 4 h 90"/>
                  <a:gd name="T6" fmla="*/ 4 w 134"/>
                  <a:gd name="T7" fmla="*/ 11 h 90"/>
                  <a:gd name="T8" fmla="*/ 11 w 134"/>
                  <a:gd name="T9" fmla="*/ 32 h 90"/>
                  <a:gd name="T10" fmla="*/ 123 w 134"/>
                  <a:gd name="T11" fmla="*/ 90 h 90"/>
                  <a:gd name="T12" fmla="*/ 134 w 134"/>
                  <a:gd name="T13" fmla="*/ 71 h 90"/>
                </a:gdLst>
                <a:ahLst/>
                <a:cxnLst>
                  <a:cxn ang="0">
                    <a:pos x="T0" y="T1"/>
                  </a:cxn>
                  <a:cxn ang="0">
                    <a:pos x="T2" y="T3"/>
                  </a:cxn>
                  <a:cxn ang="0">
                    <a:pos x="T4" y="T5"/>
                  </a:cxn>
                  <a:cxn ang="0">
                    <a:pos x="T6" y="T7"/>
                  </a:cxn>
                  <a:cxn ang="0">
                    <a:pos x="T8" y="T9"/>
                  </a:cxn>
                  <a:cxn ang="0">
                    <a:pos x="T10" y="T11"/>
                  </a:cxn>
                  <a:cxn ang="0">
                    <a:pos x="T12" y="T13"/>
                  </a:cxn>
                </a:cxnLst>
                <a:rect l="0" t="0" r="r" b="b"/>
                <a:pathLst>
                  <a:path w="134" h="90">
                    <a:moveTo>
                      <a:pt x="134" y="71"/>
                    </a:moveTo>
                    <a:cubicBezTo>
                      <a:pt x="26" y="5"/>
                      <a:pt x="26" y="5"/>
                      <a:pt x="26" y="5"/>
                    </a:cubicBezTo>
                    <a:cubicBezTo>
                      <a:pt x="26" y="5"/>
                      <a:pt x="25" y="4"/>
                      <a:pt x="25" y="4"/>
                    </a:cubicBezTo>
                    <a:cubicBezTo>
                      <a:pt x="17" y="0"/>
                      <a:pt x="8" y="3"/>
                      <a:pt x="4" y="11"/>
                    </a:cubicBezTo>
                    <a:cubicBezTo>
                      <a:pt x="0" y="19"/>
                      <a:pt x="3" y="28"/>
                      <a:pt x="11" y="32"/>
                    </a:cubicBezTo>
                    <a:cubicBezTo>
                      <a:pt x="123" y="90"/>
                      <a:pt x="123" y="90"/>
                      <a:pt x="123" y="90"/>
                    </a:cubicBezTo>
                    <a:cubicBezTo>
                      <a:pt x="127" y="83"/>
                      <a:pt x="130" y="77"/>
                      <a:pt x="134" y="71"/>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69" name="Freeform 72"/>
              <p:cNvSpPr/>
              <p:nvPr/>
            </p:nvSpPr>
            <p:spPr bwMode="auto">
              <a:xfrm>
                <a:off x="8350250" y="2349500"/>
                <a:ext cx="304800" cy="101600"/>
              </a:xfrm>
              <a:custGeom>
                <a:avLst/>
                <a:gdLst>
                  <a:gd name="T0" fmla="*/ 144 w 144"/>
                  <a:gd name="T1" fmla="*/ 26 h 48"/>
                  <a:gd name="T2" fmla="*/ 20 w 144"/>
                  <a:gd name="T3" fmla="*/ 1 h 48"/>
                  <a:gd name="T4" fmla="*/ 19 w 144"/>
                  <a:gd name="T5" fmla="*/ 1 h 48"/>
                  <a:gd name="T6" fmla="*/ 1 w 144"/>
                  <a:gd name="T7" fmla="*/ 14 h 48"/>
                  <a:gd name="T8" fmla="*/ 15 w 144"/>
                  <a:gd name="T9" fmla="*/ 32 h 48"/>
                  <a:gd name="T10" fmla="*/ 140 w 144"/>
                  <a:gd name="T11" fmla="*/ 48 h 48"/>
                  <a:gd name="T12" fmla="*/ 144 w 144"/>
                  <a:gd name="T13" fmla="*/ 26 h 48"/>
                </a:gdLst>
                <a:ahLst/>
                <a:cxnLst>
                  <a:cxn ang="0">
                    <a:pos x="T0" y="T1"/>
                  </a:cxn>
                  <a:cxn ang="0">
                    <a:pos x="T2" y="T3"/>
                  </a:cxn>
                  <a:cxn ang="0">
                    <a:pos x="T4" y="T5"/>
                  </a:cxn>
                  <a:cxn ang="0">
                    <a:pos x="T6" y="T7"/>
                  </a:cxn>
                  <a:cxn ang="0">
                    <a:pos x="T8" y="T9"/>
                  </a:cxn>
                  <a:cxn ang="0">
                    <a:pos x="T10" y="T11"/>
                  </a:cxn>
                  <a:cxn ang="0">
                    <a:pos x="T12" y="T13"/>
                  </a:cxn>
                </a:cxnLst>
                <a:rect l="0" t="0" r="r" b="b"/>
                <a:pathLst>
                  <a:path w="144" h="48">
                    <a:moveTo>
                      <a:pt x="144" y="26"/>
                    </a:moveTo>
                    <a:cubicBezTo>
                      <a:pt x="20" y="1"/>
                      <a:pt x="20" y="1"/>
                      <a:pt x="20" y="1"/>
                    </a:cubicBezTo>
                    <a:cubicBezTo>
                      <a:pt x="19" y="1"/>
                      <a:pt x="19" y="1"/>
                      <a:pt x="19" y="1"/>
                    </a:cubicBezTo>
                    <a:cubicBezTo>
                      <a:pt x="10" y="0"/>
                      <a:pt x="2" y="6"/>
                      <a:pt x="1" y="14"/>
                    </a:cubicBezTo>
                    <a:cubicBezTo>
                      <a:pt x="0" y="23"/>
                      <a:pt x="6" y="31"/>
                      <a:pt x="15" y="32"/>
                    </a:cubicBezTo>
                    <a:cubicBezTo>
                      <a:pt x="140" y="48"/>
                      <a:pt x="140" y="48"/>
                      <a:pt x="140" y="48"/>
                    </a:cubicBezTo>
                    <a:cubicBezTo>
                      <a:pt x="141" y="40"/>
                      <a:pt x="142" y="33"/>
                      <a:pt x="144" y="26"/>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70" name="Freeform 73"/>
              <p:cNvSpPr/>
              <p:nvPr/>
            </p:nvSpPr>
            <p:spPr bwMode="auto">
              <a:xfrm>
                <a:off x="8351838" y="2638425"/>
                <a:ext cx="304800" cy="107950"/>
              </a:xfrm>
              <a:custGeom>
                <a:avLst/>
                <a:gdLst>
                  <a:gd name="T0" fmla="*/ 140 w 144"/>
                  <a:gd name="T1" fmla="*/ 0 h 51"/>
                  <a:gd name="T2" fmla="*/ 15 w 144"/>
                  <a:gd name="T3" fmla="*/ 19 h 51"/>
                  <a:gd name="T4" fmla="*/ 14 w 144"/>
                  <a:gd name="T5" fmla="*/ 19 h 51"/>
                  <a:gd name="T6" fmla="*/ 2 w 144"/>
                  <a:gd name="T7" fmla="*/ 37 h 51"/>
                  <a:gd name="T8" fmla="*/ 21 w 144"/>
                  <a:gd name="T9" fmla="*/ 49 h 51"/>
                  <a:gd name="T10" fmla="*/ 144 w 144"/>
                  <a:gd name="T11" fmla="*/ 22 h 51"/>
                  <a:gd name="T12" fmla="*/ 140 w 144"/>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144" h="51">
                    <a:moveTo>
                      <a:pt x="140" y="0"/>
                    </a:moveTo>
                    <a:cubicBezTo>
                      <a:pt x="15" y="19"/>
                      <a:pt x="15" y="19"/>
                      <a:pt x="15" y="19"/>
                    </a:cubicBezTo>
                    <a:cubicBezTo>
                      <a:pt x="15" y="19"/>
                      <a:pt x="14" y="19"/>
                      <a:pt x="14" y="19"/>
                    </a:cubicBezTo>
                    <a:cubicBezTo>
                      <a:pt x="5" y="21"/>
                      <a:pt x="0" y="29"/>
                      <a:pt x="2" y="37"/>
                    </a:cubicBezTo>
                    <a:cubicBezTo>
                      <a:pt x="4" y="46"/>
                      <a:pt x="12" y="51"/>
                      <a:pt x="21" y="49"/>
                    </a:cubicBezTo>
                    <a:cubicBezTo>
                      <a:pt x="144" y="22"/>
                      <a:pt x="144" y="22"/>
                      <a:pt x="144" y="22"/>
                    </a:cubicBezTo>
                    <a:cubicBezTo>
                      <a:pt x="142" y="14"/>
                      <a:pt x="141" y="7"/>
                      <a:pt x="140" y="0"/>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71" name="Freeform 74"/>
              <p:cNvSpPr/>
              <p:nvPr/>
            </p:nvSpPr>
            <p:spPr bwMode="auto">
              <a:xfrm>
                <a:off x="8466138" y="2860675"/>
                <a:ext cx="282575" cy="195263"/>
              </a:xfrm>
              <a:custGeom>
                <a:avLst/>
                <a:gdLst>
                  <a:gd name="T0" fmla="*/ 121 w 133"/>
                  <a:gd name="T1" fmla="*/ 0 h 92"/>
                  <a:gd name="T2" fmla="*/ 10 w 133"/>
                  <a:gd name="T3" fmla="*/ 60 h 92"/>
                  <a:gd name="T4" fmla="*/ 9 w 133"/>
                  <a:gd name="T5" fmla="*/ 61 h 92"/>
                  <a:gd name="T6" fmla="*/ 5 w 133"/>
                  <a:gd name="T7" fmla="*/ 82 h 92"/>
                  <a:gd name="T8" fmla="*/ 26 w 133"/>
                  <a:gd name="T9" fmla="*/ 87 h 92"/>
                  <a:gd name="T10" fmla="*/ 133 w 133"/>
                  <a:gd name="T11" fmla="*/ 19 h 92"/>
                  <a:gd name="T12" fmla="*/ 121 w 133"/>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133" h="92">
                    <a:moveTo>
                      <a:pt x="121" y="0"/>
                    </a:moveTo>
                    <a:cubicBezTo>
                      <a:pt x="10" y="60"/>
                      <a:pt x="10" y="60"/>
                      <a:pt x="10" y="60"/>
                    </a:cubicBezTo>
                    <a:cubicBezTo>
                      <a:pt x="10" y="60"/>
                      <a:pt x="10" y="61"/>
                      <a:pt x="9" y="61"/>
                    </a:cubicBezTo>
                    <a:cubicBezTo>
                      <a:pt x="2" y="65"/>
                      <a:pt x="0" y="75"/>
                      <a:pt x="5" y="82"/>
                    </a:cubicBezTo>
                    <a:cubicBezTo>
                      <a:pt x="9" y="90"/>
                      <a:pt x="19" y="92"/>
                      <a:pt x="26" y="87"/>
                    </a:cubicBezTo>
                    <a:cubicBezTo>
                      <a:pt x="133" y="19"/>
                      <a:pt x="133" y="19"/>
                      <a:pt x="133" y="19"/>
                    </a:cubicBezTo>
                    <a:cubicBezTo>
                      <a:pt x="129" y="13"/>
                      <a:pt x="125" y="6"/>
                      <a:pt x="121" y="0"/>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72" name="Freeform 75"/>
              <p:cNvSpPr/>
              <p:nvPr/>
            </p:nvSpPr>
            <p:spPr bwMode="auto">
              <a:xfrm>
                <a:off x="9726613" y="1770063"/>
                <a:ext cx="225425" cy="260350"/>
              </a:xfrm>
              <a:custGeom>
                <a:avLst/>
                <a:gdLst>
                  <a:gd name="T0" fmla="*/ 99 w 107"/>
                  <a:gd name="T1" fmla="*/ 5 h 123"/>
                  <a:gd name="T2" fmla="*/ 77 w 107"/>
                  <a:gd name="T3" fmla="*/ 8 h 123"/>
                  <a:gd name="T4" fmla="*/ 0 w 107"/>
                  <a:gd name="T5" fmla="*/ 109 h 123"/>
                  <a:gd name="T6" fmla="*/ 17 w 107"/>
                  <a:gd name="T7" fmla="*/ 123 h 123"/>
                  <a:gd name="T8" fmla="*/ 101 w 107"/>
                  <a:gd name="T9" fmla="*/ 28 h 123"/>
                  <a:gd name="T10" fmla="*/ 102 w 107"/>
                  <a:gd name="T11" fmla="*/ 27 h 123"/>
                  <a:gd name="T12" fmla="*/ 99 w 107"/>
                  <a:gd name="T13" fmla="*/ 5 h 123"/>
                </a:gdLst>
                <a:ahLst/>
                <a:cxnLst>
                  <a:cxn ang="0">
                    <a:pos x="T0" y="T1"/>
                  </a:cxn>
                  <a:cxn ang="0">
                    <a:pos x="T2" y="T3"/>
                  </a:cxn>
                  <a:cxn ang="0">
                    <a:pos x="T4" y="T5"/>
                  </a:cxn>
                  <a:cxn ang="0">
                    <a:pos x="T6" y="T7"/>
                  </a:cxn>
                  <a:cxn ang="0">
                    <a:pos x="T8" y="T9"/>
                  </a:cxn>
                  <a:cxn ang="0">
                    <a:pos x="T10" y="T11"/>
                  </a:cxn>
                  <a:cxn ang="0">
                    <a:pos x="T12" y="T13"/>
                  </a:cxn>
                </a:cxnLst>
                <a:rect l="0" t="0" r="r" b="b"/>
                <a:pathLst>
                  <a:path w="107" h="123">
                    <a:moveTo>
                      <a:pt x="99" y="5"/>
                    </a:moveTo>
                    <a:cubicBezTo>
                      <a:pt x="92" y="0"/>
                      <a:pt x="82" y="1"/>
                      <a:pt x="77" y="8"/>
                    </a:cubicBezTo>
                    <a:cubicBezTo>
                      <a:pt x="0" y="109"/>
                      <a:pt x="0" y="109"/>
                      <a:pt x="0" y="109"/>
                    </a:cubicBezTo>
                    <a:cubicBezTo>
                      <a:pt x="6" y="114"/>
                      <a:pt x="12" y="118"/>
                      <a:pt x="17" y="123"/>
                    </a:cubicBezTo>
                    <a:cubicBezTo>
                      <a:pt x="101" y="28"/>
                      <a:pt x="101" y="28"/>
                      <a:pt x="101" y="28"/>
                    </a:cubicBezTo>
                    <a:cubicBezTo>
                      <a:pt x="101" y="28"/>
                      <a:pt x="102" y="28"/>
                      <a:pt x="102" y="27"/>
                    </a:cubicBezTo>
                    <a:cubicBezTo>
                      <a:pt x="107" y="21"/>
                      <a:pt x="106" y="11"/>
                      <a:pt x="99" y="5"/>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73" name="Freeform 76"/>
              <p:cNvSpPr/>
              <p:nvPr/>
            </p:nvSpPr>
            <p:spPr bwMode="auto">
              <a:xfrm>
                <a:off x="9980613" y="2622550"/>
                <a:ext cx="301625" cy="103188"/>
              </a:xfrm>
              <a:custGeom>
                <a:avLst/>
                <a:gdLst>
                  <a:gd name="T0" fmla="*/ 125 w 143"/>
                  <a:gd name="T1" fmla="*/ 48 h 49"/>
                  <a:gd name="T2" fmla="*/ 142 w 143"/>
                  <a:gd name="T3" fmla="*/ 34 h 49"/>
                  <a:gd name="T4" fmla="*/ 129 w 143"/>
                  <a:gd name="T5" fmla="*/ 17 h 49"/>
                  <a:gd name="T6" fmla="*/ 3 w 143"/>
                  <a:gd name="T7" fmla="*/ 0 h 49"/>
                  <a:gd name="T8" fmla="*/ 0 w 143"/>
                  <a:gd name="T9" fmla="*/ 23 h 49"/>
                  <a:gd name="T10" fmla="*/ 124 w 143"/>
                  <a:gd name="T11" fmla="*/ 48 h 49"/>
                  <a:gd name="T12" fmla="*/ 125 w 143"/>
                  <a:gd name="T13" fmla="*/ 48 h 49"/>
                </a:gdLst>
                <a:ahLst/>
                <a:cxnLst>
                  <a:cxn ang="0">
                    <a:pos x="T0" y="T1"/>
                  </a:cxn>
                  <a:cxn ang="0">
                    <a:pos x="T2" y="T3"/>
                  </a:cxn>
                  <a:cxn ang="0">
                    <a:pos x="T4" y="T5"/>
                  </a:cxn>
                  <a:cxn ang="0">
                    <a:pos x="T6" y="T7"/>
                  </a:cxn>
                  <a:cxn ang="0">
                    <a:pos x="T8" y="T9"/>
                  </a:cxn>
                  <a:cxn ang="0">
                    <a:pos x="T10" y="T11"/>
                  </a:cxn>
                  <a:cxn ang="0">
                    <a:pos x="T12" y="T13"/>
                  </a:cxn>
                </a:cxnLst>
                <a:rect l="0" t="0" r="r" b="b"/>
                <a:pathLst>
                  <a:path w="143" h="49">
                    <a:moveTo>
                      <a:pt x="125" y="48"/>
                    </a:moveTo>
                    <a:cubicBezTo>
                      <a:pt x="133" y="49"/>
                      <a:pt x="141" y="43"/>
                      <a:pt x="142" y="34"/>
                    </a:cubicBezTo>
                    <a:cubicBezTo>
                      <a:pt x="143" y="26"/>
                      <a:pt x="137" y="18"/>
                      <a:pt x="129" y="17"/>
                    </a:cubicBezTo>
                    <a:cubicBezTo>
                      <a:pt x="3" y="0"/>
                      <a:pt x="3" y="0"/>
                      <a:pt x="3" y="0"/>
                    </a:cubicBezTo>
                    <a:cubicBezTo>
                      <a:pt x="2" y="8"/>
                      <a:pt x="1" y="15"/>
                      <a:pt x="0" y="23"/>
                    </a:cubicBezTo>
                    <a:cubicBezTo>
                      <a:pt x="124" y="48"/>
                      <a:pt x="124" y="48"/>
                      <a:pt x="124" y="48"/>
                    </a:cubicBezTo>
                    <a:cubicBezTo>
                      <a:pt x="124" y="48"/>
                      <a:pt x="124" y="48"/>
                      <a:pt x="125" y="48"/>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74" name="Freeform 77"/>
              <p:cNvSpPr/>
              <p:nvPr/>
            </p:nvSpPr>
            <p:spPr bwMode="auto">
              <a:xfrm>
                <a:off x="9893300" y="2846388"/>
                <a:ext cx="284163" cy="190500"/>
              </a:xfrm>
              <a:custGeom>
                <a:avLst/>
                <a:gdLst>
                  <a:gd name="T0" fmla="*/ 109 w 134"/>
                  <a:gd name="T1" fmla="*/ 86 h 90"/>
                  <a:gd name="T2" fmla="*/ 130 w 134"/>
                  <a:gd name="T3" fmla="*/ 80 h 90"/>
                  <a:gd name="T4" fmla="*/ 123 w 134"/>
                  <a:gd name="T5" fmla="*/ 58 h 90"/>
                  <a:gd name="T6" fmla="*/ 11 w 134"/>
                  <a:gd name="T7" fmla="*/ 0 h 90"/>
                  <a:gd name="T8" fmla="*/ 0 w 134"/>
                  <a:gd name="T9" fmla="*/ 20 h 90"/>
                  <a:gd name="T10" fmla="*/ 108 w 134"/>
                  <a:gd name="T11" fmla="*/ 86 h 90"/>
                  <a:gd name="T12" fmla="*/ 109 w 134"/>
                  <a:gd name="T13" fmla="*/ 86 h 90"/>
                </a:gdLst>
                <a:ahLst/>
                <a:cxnLst>
                  <a:cxn ang="0">
                    <a:pos x="T0" y="T1"/>
                  </a:cxn>
                  <a:cxn ang="0">
                    <a:pos x="T2" y="T3"/>
                  </a:cxn>
                  <a:cxn ang="0">
                    <a:pos x="T4" y="T5"/>
                  </a:cxn>
                  <a:cxn ang="0">
                    <a:pos x="T6" y="T7"/>
                  </a:cxn>
                  <a:cxn ang="0">
                    <a:pos x="T8" y="T9"/>
                  </a:cxn>
                  <a:cxn ang="0">
                    <a:pos x="T10" y="T11"/>
                  </a:cxn>
                  <a:cxn ang="0">
                    <a:pos x="T12" y="T13"/>
                  </a:cxn>
                </a:cxnLst>
                <a:rect l="0" t="0" r="r" b="b"/>
                <a:pathLst>
                  <a:path w="134" h="90">
                    <a:moveTo>
                      <a:pt x="109" y="86"/>
                    </a:moveTo>
                    <a:cubicBezTo>
                      <a:pt x="117" y="90"/>
                      <a:pt x="126" y="87"/>
                      <a:pt x="130" y="80"/>
                    </a:cubicBezTo>
                    <a:cubicBezTo>
                      <a:pt x="134" y="72"/>
                      <a:pt x="131" y="62"/>
                      <a:pt x="123" y="58"/>
                    </a:cubicBezTo>
                    <a:cubicBezTo>
                      <a:pt x="11" y="0"/>
                      <a:pt x="11" y="0"/>
                      <a:pt x="11" y="0"/>
                    </a:cubicBezTo>
                    <a:cubicBezTo>
                      <a:pt x="8" y="7"/>
                      <a:pt x="4" y="13"/>
                      <a:pt x="0" y="20"/>
                    </a:cubicBezTo>
                    <a:cubicBezTo>
                      <a:pt x="108" y="86"/>
                      <a:pt x="108" y="86"/>
                      <a:pt x="108" y="86"/>
                    </a:cubicBezTo>
                    <a:cubicBezTo>
                      <a:pt x="108" y="86"/>
                      <a:pt x="109" y="86"/>
                      <a:pt x="109" y="86"/>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75" name="Freeform 78"/>
              <p:cNvSpPr/>
              <p:nvPr/>
            </p:nvSpPr>
            <p:spPr bwMode="auto">
              <a:xfrm>
                <a:off x="9739313" y="3032125"/>
                <a:ext cx="228600" cy="257175"/>
              </a:xfrm>
              <a:custGeom>
                <a:avLst/>
                <a:gdLst>
                  <a:gd name="T0" fmla="*/ 80 w 108"/>
                  <a:gd name="T1" fmla="*/ 115 h 121"/>
                  <a:gd name="T2" fmla="*/ 102 w 108"/>
                  <a:gd name="T3" fmla="*/ 116 h 121"/>
                  <a:gd name="T4" fmla="*/ 103 w 108"/>
                  <a:gd name="T5" fmla="*/ 93 h 121"/>
                  <a:gd name="T6" fmla="*/ 17 w 108"/>
                  <a:gd name="T7" fmla="*/ 0 h 121"/>
                  <a:gd name="T8" fmla="*/ 0 w 108"/>
                  <a:gd name="T9" fmla="*/ 15 h 121"/>
                  <a:gd name="T10" fmla="*/ 79 w 108"/>
                  <a:gd name="T11" fmla="*/ 114 h 121"/>
                  <a:gd name="T12" fmla="*/ 80 w 108"/>
                  <a:gd name="T13" fmla="*/ 115 h 121"/>
                </a:gdLst>
                <a:ahLst/>
                <a:cxnLst>
                  <a:cxn ang="0">
                    <a:pos x="T0" y="T1"/>
                  </a:cxn>
                  <a:cxn ang="0">
                    <a:pos x="T2" y="T3"/>
                  </a:cxn>
                  <a:cxn ang="0">
                    <a:pos x="T4" y="T5"/>
                  </a:cxn>
                  <a:cxn ang="0">
                    <a:pos x="T6" y="T7"/>
                  </a:cxn>
                  <a:cxn ang="0">
                    <a:pos x="T8" y="T9"/>
                  </a:cxn>
                  <a:cxn ang="0">
                    <a:pos x="T10" y="T11"/>
                  </a:cxn>
                  <a:cxn ang="0">
                    <a:pos x="T12" y="T13"/>
                  </a:cxn>
                </a:cxnLst>
                <a:rect l="0" t="0" r="r" b="b"/>
                <a:pathLst>
                  <a:path w="108" h="121">
                    <a:moveTo>
                      <a:pt x="80" y="115"/>
                    </a:moveTo>
                    <a:cubicBezTo>
                      <a:pt x="85" y="121"/>
                      <a:pt x="95" y="121"/>
                      <a:pt x="102" y="116"/>
                    </a:cubicBezTo>
                    <a:cubicBezTo>
                      <a:pt x="108" y="110"/>
                      <a:pt x="108" y="100"/>
                      <a:pt x="103" y="93"/>
                    </a:cubicBezTo>
                    <a:cubicBezTo>
                      <a:pt x="17" y="0"/>
                      <a:pt x="17" y="0"/>
                      <a:pt x="17" y="0"/>
                    </a:cubicBezTo>
                    <a:cubicBezTo>
                      <a:pt x="11" y="5"/>
                      <a:pt x="6" y="10"/>
                      <a:pt x="0" y="15"/>
                    </a:cubicBezTo>
                    <a:cubicBezTo>
                      <a:pt x="79" y="114"/>
                      <a:pt x="79" y="114"/>
                      <a:pt x="79" y="114"/>
                    </a:cubicBezTo>
                    <a:cubicBezTo>
                      <a:pt x="79" y="114"/>
                      <a:pt x="79" y="114"/>
                      <a:pt x="80" y="115"/>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sp>
            <p:nvSpPr>
              <p:cNvPr id="1048876" name="Freeform 79"/>
              <p:cNvSpPr/>
              <p:nvPr/>
            </p:nvSpPr>
            <p:spPr bwMode="auto">
              <a:xfrm>
                <a:off x="8680450" y="3043238"/>
                <a:ext cx="227013" cy="260350"/>
              </a:xfrm>
              <a:custGeom>
                <a:avLst/>
                <a:gdLst>
                  <a:gd name="T0" fmla="*/ 90 w 107"/>
                  <a:gd name="T1" fmla="*/ 0 h 123"/>
                  <a:gd name="T2" fmla="*/ 6 w 107"/>
                  <a:gd name="T3" fmla="*/ 95 h 123"/>
                  <a:gd name="T4" fmla="*/ 5 w 107"/>
                  <a:gd name="T5" fmla="*/ 96 h 123"/>
                  <a:gd name="T6" fmla="*/ 8 w 107"/>
                  <a:gd name="T7" fmla="*/ 118 h 123"/>
                  <a:gd name="T8" fmla="*/ 30 w 107"/>
                  <a:gd name="T9" fmla="*/ 115 h 123"/>
                  <a:gd name="T10" fmla="*/ 107 w 107"/>
                  <a:gd name="T11" fmla="*/ 14 h 123"/>
                  <a:gd name="T12" fmla="*/ 90 w 107"/>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107" h="123">
                    <a:moveTo>
                      <a:pt x="90" y="0"/>
                    </a:moveTo>
                    <a:cubicBezTo>
                      <a:pt x="6" y="95"/>
                      <a:pt x="6" y="95"/>
                      <a:pt x="6" y="95"/>
                    </a:cubicBezTo>
                    <a:cubicBezTo>
                      <a:pt x="6" y="95"/>
                      <a:pt x="6" y="96"/>
                      <a:pt x="5" y="96"/>
                    </a:cubicBezTo>
                    <a:cubicBezTo>
                      <a:pt x="0" y="103"/>
                      <a:pt x="1" y="113"/>
                      <a:pt x="8" y="118"/>
                    </a:cubicBezTo>
                    <a:cubicBezTo>
                      <a:pt x="15" y="123"/>
                      <a:pt x="25" y="122"/>
                      <a:pt x="30" y="115"/>
                    </a:cubicBezTo>
                    <a:cubicBezTo>
                      <a:pt x="107" y="14"/>
                      <a:pt x="107" y="14"/>
                      <a:pt x="107" y="14"/>
                    </a:cubicBezTo>
                    <a:cubicBezTo>
                      <a:pt x="101" y="10"/>
                      <a:pt x="95" y="5"/>
                      <a:pt x="90" y="0"/>
                    </a:cubicBezTo>
                    <a:close/>
                  </a:path>
                </a:pathLst>
              </a:custGeom>
              <a:grpFill/>
              <a:ln>
                <a:noFill/>
              </a:ln>
            </p:spPr>
            <p:txBody>
              <a:bodyPr vert="horz" wrap="square" lIns="121920" tIns="60960" rIns="121920" bIns="60960" numCol="1" anchor="t" anchorCtr="0" compatLnSpc="1"/>
              <a:lstStyle/>
              <a:p>
                <a:endParaRPr lang="en-US" sz="2400" dirty="0">
                  <a:latin typeface="微软雅黑" panose="020B0503020204020204" pitchFamily="34" charset="-122"/>
                  <a:cs typeface="+mn-ea"/>
                  <a:sym typeface="+mn-lt"/>
                </a:endParaRPr>
              </a:p>
            </p:txBody>
          </p:sp>
        </p:grpSp>
      </p:grpSp>
      <p:sp>
        <p:nvSpPr>
          <p:cNvPr id="1048882" name="TextBox 1210"/>
          <p:cNvSpPr/>
          <p:nvPr/>
        </p:nvSpPr>
        <p:spPr>
          <a:xfrm>
            <a:off x="760796" y="1832922"/>
            <a:ext cx="6872038" cy="4247317"/>
          </a:xfrm>
          <a:prstGeom prst="rect">
            <a:avLst/>
          </a:prstGeom>
          <a:noFill/>
          <a:ln w="9525">
            <a:noFill/>
            <a:miter/>
          </a:ln>
        </p:spPr>
        <p:txBody>
          <a:bodyPr wrap="square">
            <a:spAutoFit/>
          </a:bodyPr>
          <a:lstStyle/>
          <a:p>
            <a:pPr>
              <a:lnSpc>
                <a:spcPct val="150000"/>
              </a:lnSpc>
            </a:pPr>
            <a:r>
              <a:rPr lang="zh-CN" altLang="en-US" sz="6000" b="1" spc="100" dirty="0">
                <a:solidFill>
                  <a:schemeClr val="tx1">
                    <a:lumMod val="65000"/>
                    <a:lumOff val="35000"/>
                  </a:schemeClr>
                </a:solidFill>
                <a:latin typeface="+mn-ea"/>
                <a:sym typeface="+mn-ea"/>
              </a:rPr>
              <a:t>经过上线教学以后，谁不知道在线教学的情况呢？</a:t>
            </a:r>
            <a:endParaRPr lang="en-US" altLang="zh-CN" sz="6000" b="1" spc="100" noProof="0" dirty="0">
              <a:ln>
                <a:noFill/>
              </a:ln>
              <a:solidFill>
                <a:schemeClr val="tx1">
                  <a:lumMod val="65000"/>
                  <a:lumOff val="35000"/>
                </a:schemeClr>
              </a:solidFill>
              <a:uLnTx/>
              <a:uFillTx/>
              <a:latin typeface="+mn-ea"/>
              <a:sym typeface="+mn-ea"/>
            </a:endParaRPr>
          </a:p>
        </p:txBody>
      </p:sp>
      <p:sp>
        <p:nvSpPr>
          <p:cNvPr id="2" name="TextBox 1"/>
          <p:cNvSpPr txBox="1"/>
          <p:nvPr/>
        </p:nvSpPr>
        <p:spPr>
          <a:xfrm>
            <a:off x="9336403" y="2789392"/>
            <a:ext cx="3482239" cy="2646878"/>
          </a:xfrm>
          <a:prstGeom prst="rect">
            <a:avLst/>
          </a:prstGeom>
          <a:noFill/>
        </p:spPr>
        <p:txBody>
          <a:bodyPr wrap="square" rtlCol="0">
            <a:spAutoFit/>
          </a:bodyPr>
          <a:lstStyle/>
          <a:p>
            <a:r>
              <a:rPr lang="zh-CN" altLang="en-US" sz="16600" b="1" dirty="0">
                <a:solidFill>
                  <a:schemeClr val="bg1"/>
                </a:solidFill>
                <a:latin typeface="微软雅黑" panose="020B0503020204020204" pitchFamily="34" charset="-122"/>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8833"/>
                                        </p:tgtEl>
                                        <p:attrNameLst>
                                          <p:attrName>style.visibility</p:attrName>
                                        </p:attrNameLst>
                                      </p:cBhvr>
                                      <p:to>
                                        <p:strVal val="visible"/>
                                      </p:to>
                                    </p:set>
                                    <p:animEffect transition="in" filter="fade">
                                      <p:cBhvr>
                                        <p:cTn id="7" dur="1000"/>
                                        <p:tgtEl>
                                          <p:spTgt spid="1048833"/>
                                        </p:tgtEl>
                                      </p:cBhvr>
                                    </p:animEffect>
                                    <p:anim calcmode="lin" valueType="num">
                                      <p:cBhvr>
                                        <p:cTn id="8" dur="1000" fill="hold"/>
                                        <p:tgtEl>
                                          <p:spTgt spid="1048833"/>
                                        </p:tgtEl>
                                        <p:attrNameLst>
                                          <p:attrName>ppt_x</p:attrName>
                                        </p:attrNameLst>
                                      </p:cBhvr>
                                      <p:tavLst>
                                        <p:tav tm="0">
                                          <p:val>
                                            <p:strVal val="#ppt_x"/>
                                          </p:val>
                                        </p:tav>
                                        <p:tav tm="100000">
                                          <p:val>
                                            <p:strVal val="#ppt_x"/>
                                          </p:val>
                                        </p:tav>
                                      </p:tavLst>
                                    </p:anim>
                                    <p:anim calcmode="lin" valueType="num">
                                      <p:cBhvr>
                                        <p:cTn id="9" dur="1000" fill="hold"/>
                                        <p:tgtEl>
                                          <p:spTgt spid="10488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834"/>
                                        </p:tgtEl>
                                        <p:attrNameLst>
                                          <p:attrName>style.visibility</p:attrName>
                                        </p:attrNameLst>
                                      </p:cBhvr>
                                      <p:to>
                                        <p:strVal val="visible"/>
                                      </p:to>
                                    </p:set>
                                    <p:animEffect transition="in" filter="fade">
                                      <p:cBhvr>
                                        <p:cTn id="12" dur="1000"/>
                                        <p:tgtEl>
                                          <p:spTgt spid="1048834"/>
                                        </p:tgtEl>
                                      </p:cBhvr>
                                    </p:animEffect>
                                    <p:anim calcmode="lin" valueType="num">
                                      <p:cBhvr>
                                        <p:cTn id="13" dur="1000" fill="hold"/>
                                        <p:tgtEl>
                                          <p:spTgt spid="1048834"/>
                                        </p:tgtEl>
                                        <p:attrNameLst>
                                          <p:attrName>ppt_x</p:attrName>
                                        </p:attrNameLst>
                                      </p:cBhvr>
                                      <p:tavLst>
                                        <p:tav tm="0">
                                          <p:val>
                                            <p:strVal val="#ppt_x"/>
                                          </p:val>
                                        </p:tav>
                                        <p:tav tm="100000">
                                          <p:val>
                                            <p:strVal val="#ppt_x"/>
                                          </p:val>
                                        </p:tav>
                                      </p:tavLst>
                                    </p:anim>
                                    <p:anim calcmode="lin" valueType="num">
                                      <p:cBhvr>
                                        <p:cTn id="14" dur="1000" fill="hold"/>
                                        <p:tgtEl>
                                          <p:spTgt spid="10488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48835"/>
                                        </p:tgtEl>
                                        <p:attrNameLst>
                                          <p:attrName>style.visibility</p:attrName>
                                        </p:attrNameLst>
                                      </p:cBhvr>
                                      <p:to>
                                        <p:strVal val="visible"/>
                                      </p:to>
                                    </p:set>
                                    <p:animEffect transition="in" filter="fade">
                                      <p:cBhvr>
                                        <p:cTn id="17" dur="1000"/>
                                        <p:tgtEl>
                                          <p:spTgt spid="1048835"/>
                                        </p:tgtEl>
                                      </p:cBhvr>
                                    </p:animEffect>
                                    <p:anim calcmode="lin" valueType="num">
                                      <p:cBhvr>
                                        <p:cTn id="18" dur="1000" fill="hold"/>
                                        <p:tgtEl>
                                          <p:spTgt spid="1048835"/>
                                        </p:tgtEl>
                                        <p:attrNameLst>
                                          <p:attrName>ppt_x</p:attrName>
                                        </p:attrNameLst>
                                      </p:cBhvr>
                                      <p:tavLst>
                                        <p:tav tm="0">
                                          <p:val>
                                            <p:strVal val="#ppt_x"/>
                                          </p:val>
                                        </p:tav>
                                        <p:tav tm="100000">
                                          <p:val>
                                            <p:strVal val="#ppt_x"/>
                                          </p:val>
                                        </p:tav>
                                      </p:tavLst>
                                    </p:anim>
                                    <p:anim calcmode="lin" valueType="num">
                                      <p:cBhvr>
                                        <p:cTn id="19" dur="1000" fill="hold"/>
                                        <p:tgtEl>
                                          <p:spTgt spid="104883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48882"/>
                                        </p:tgtEl>
                                        <p:attrNameLst>
                                          <p:attrName>style.visibility</p:attrName>
                                        </p:attrNameLst>
                                      </p:cBhvr>
                                      <p:to>
                                        <p:strVal val="visible"/>
                                      </p:to>
                                    </p:set>
                                    <p:anim calcmode="lin" valueType="num">
                                      <p:cBhvr additive="base">
                                        <p:cTn id="24" dur="500" fill="hold"/>
                                        <p:tgtEl>
                                          <p:spTgt spid="1048882"/>
                                        </p:tgtEl>
                                        <p:attrNameLst>
                                          <p:attrName>ppt_x</p:attrName>
                                        </p:attrNameLst>
                                      </p:cBhvr>
                                      <p:tavLst>
                                        <p:tav tm="0">
                                          <p:val>
                                            <p:strVal val="#ppt_x"/>
                                          </p:val>
                                        </p:tav>
                                        <p:tav tm="100000">
                                          <p:val>
                                            <p:strVal val="#ppt_x"/>
                                          </p:val>
                                        </p:tav>
                                      </p:tavLst>
                                    </p:anim>
                                    <p:anim calcmode="lin" valueType="num">
                                      <p:cBhvr additive="base">
                                        <p:cTn id="25" dur="500" fill="hold"/>
                                        <p:tgtEl>
                                          <p:spTgt spid="10488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33" grpId="0" animBg="1"/>
      <p:bldP spid="1048834" grpId="0"/>
      <p:bldP spid="1048835" grpId="0"/>
      <p:bldP spid="10488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3"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754"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755" name="矩形 6"/>
          <p:cNvSpPr/>
          <p:nvPr/>
        </p:nvSpPr>
        <p:spPr>
          <a:xfrm>
            <a:off x="419735" y="444500"/>
            <a:ext cx="11287125" cy="5969000"/>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821" name="文本框 56"/>
          <p:cNvSpPr txBox="1"/>
          <p:nvPr/>
        </p:nvSpPr>
        <p:spPr>
          <a:xfrm>
            <a:off x="2777173" y="349250"/>
            <a:ext cx="6629400" cy="6238240"/>
          </a:xfrm>
          <a:prstGeom prst="rect">
            <a:avLst/>
          </a:prstGeom>
          <a:noFill/>
        </p:spPr>
        <p:txBody>
          <a:bodyPr wrap="square" rtlCol="0">
            <a:spAutoFit/>
          </a:bodyPr>
          <a:lstStyle/>
          <a:p>
            <a:pPr algn="ctr"/>
            <a:r>
              <a:rPr lang="en-US" altLang="zh-CN" sz="41300" dirty="0">
                <a:solidFill>
                  <a:srgbClr val="2159A5">
                    <a:alpha val="10000"/>
                  </a:srgbClr>
                </a:solidFill>
                <a:latin typeface="微软雅黑" panose="020B0503020204020204" charset="-122"/>
                <a:ea typeface="微软雅黑" panose="020B0503020204020204" charset="-122"/>
              </a:rPr>
              <a:t>01</a:t>
            </a:r>
          </a:p>
        </p:txBody>
      </p:sp>
      <p:sp>
        <p:nvSpPr>
          <p:cNvPr id="1048822" name="文本框 51"/>
          <p:cNvSpPr txBox="1"/>
          <p:nvPr/>
        </p:nvSpPr>
        <p:spPr>
          <a:xfrm>
            <a:off x="3071993" y="2883154"/>
            <a:ext cx="5982607" cy="923330"/>
          </a:xfrm>
          <a:prstGeom prst="rect">
            <a:avLst/>
          </a:prstGeom>
          <a:solidFill>
            <a:schemeClr val="bg1"/>
          </a:solidFill>
        </p:spPr>
        <p:txBody>
          <a:bodyPr wrap="square" rtlCol="0">
            <a:spAutoFit/>
          </a:bodyPr>
          <a:lstStyle/>
          <a:p>
            <a:pPr algn="ctr"/>
            <a:r>
              <a:rPr lang="zh-CN" altLang="en-US" sz="5400" b="1" dirty="0">
                <a:solidFill>
                  <a:srgbClr val="2159A5"/>
                </a:solidFill>
                <a:latin typeface="微软雅黑" panose="020B0503020204020204" charset="-122"/>
                <a:ea typeface="微软雅黑" panose="020B0503020204020204" charset="-122"/>
              </a:rPr>
              <a:t>在线教学及其特点</a:t>
            </a:r>
          </a:p>
        </p:txBody>
      </p:sp>
      <p:sp>
        <p:nvSpPr>
          <p:cNvPr id="1048823" name="文本框 46"/>
          <p:cNvSpPr txBox="1"/>
          <p:nvPr/>
        </p:nvSpPr>
        <p:spPr>
          <a:xfrm>
            <a:off x="3228392" y="3675380"/>
            <a:ext cx="5626360" cy="523220"/>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en-US" altLang="zh-CN" sz="1400" dirty="0">
                <a:solidFill>
                  <a:srgbClr val="2159A5"/>
                </a:solidFill>
                <a:latin typeface="+mn-ea"/>
                <a:sym typeface="Arial" panose="020B0604020202020204" pitchFamily="34" charset="0"/>
              </a:rPr>
              <a:t>Online teaching and its characteristics</a:t>
            </a:r>
            <a:endParaRPr lang="en-US" altLang="zh-CN" sz="1400" kern="0" noProof="0" dirty="0">
              <a:ln>
                <a:noFill/>
              </a:ln>
              <a:solidFill>
                <a:srgbClr val="2159A5"/>
              </a:solidFill>
              <a:uLnTx/>
              <a:uFillTx/>
              <a:latin typeface="+mn-ea"/>
              <a:sym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822"/>
                                        </p:tgtEl>
                                        <p:attrNameLst>
                                          <p:attrName>style.visibility</p:attrName>
                                        </p:attrNameLst>
                                      </p:cBhvr>
                                      <p:to>
                                        <p:strVal val="visible"/>
                                      </p:to>
                                    </p:set>
                                    <p:anim calcmode="lin" valueType="num">
                                      <p:cBhvr additive="base">
                                        <p:cTn id="7" dur="500" fill="hold"/>
                                        <p:tgtEl>
                                          <p:spTgt spid="1048822"/>
                                        </p:tgtEl>
                                        <p:attrNameLst>
                                          <p:attrName>ppt_x</p:attrName>
                                        </p:attrNameLst>
                                      </p:cBhvr>
                                      <p:tavLst>
                                        <p:tav tm="0">
                                          <p:val>
                                            <p:strVal val="#ppt_x"/>
                                          </p:val>
                                        </p:tav>
                                        <p:tav tm="100000">
                                          <p:val>
                                            <p:strVal val="#ppt_x"/>
                                          </p:val>
                                        </p:tav>
                                      </p:tavLst>
                                    </p:anim>
                                    <p:anim calcmode="lin" valueType="num">
                                      <p:cBhvr additive="base">
                                        <p:cTn id="8" dur="500" fill="hold"/>
                                        <p:tgtEl>
                                          <p:spTgt spid="10488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823"/>
                                        </p:tgtEl>
                                        <p:attrNameLst>
                                          <p:attrName>style.visibility</p:attrName>
                                        </p:attrNameLst>
                                      </p:cBhvr>
                                      <p:to>
                                        <p:strVal val="visible"/>
                                      </p:to>
                                    </p:set>
                                    <p:anim calcmode="lin" valueType="num">
                                      <p:cBhvr additive="base">
                                        <p:cTn id="11" dur="500" fill="hold"/>
                                        <p:tgtEl>
                                          <p:spTgt spid="1048823"/>
                                        </p:tgtEl>
                                        <p:attrNameLst>
                                          <p:attrName>ppt_x</p:attrName>
                                        </p:attrNameLst>
                                      </p:cBhvr>
                                      <p:tavLst>
                                        <p:tav tm="0">
                                          <p:val>
                                            <p:strVal val="#ppt_x"/>
                                          </p:val>
                                        </p:tav>
                                        <p:tav tm="100000">
                                          <p:val>
                                            <p:strVal val="#ppt_x"/>
                                          </p:val>
                                        </p:tav>
                                      </p:tavLst>
                                    </p:anim>
                                    <p:anim calcmode="lin" valueType="num">
                                      <p:cBhvr additive="base">
                                        <p:cTn id="12" dur="500" fill="hold"/>
                                        <p:tgtEl>
                                          <p:spTgt spid="10488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22" grpId="0" animBg="1"/>
      <p:bldP spid="10488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5"/>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35" name="文本框 6"/>
          <p:cNvSpPr txBox="1"/>
          <p:nvPr/>
        </p:nvSpPr>
        <p:spPr>
          <a:xfrm>
            <a:off x="588009" y="405765"/>
            <a:ext cx="4989196"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在线远程教学的基本特点</a:t>
            </a:r>
          </a:p>
        </p:txBody>
      </p:sp>
      <p:sp>
        <p:nvSpPr>
          <p:cNvPr id="36" name="文本框 7"/>
          <p:cNvSpPr txBox="1"/>
          <p:nvPr/>
        </p:nvSpPr>
        <p:spPr>
          <a:xfrm>
            <a:off x="727788" y="879773"/>
            <a:ext cx="4422709"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en-US" altLang="zh-CN" sz="1000" dirty="0">
                <a:solidFill>
                  <a:srgbClr val="2159A5"/>
                </a:solidFill>
                <a:latin typeface="+mn-ea"/>
                <a:sym typeface="Arial" panose="020B0604020202020204" pitchFamily="34" charset="0"/>
              </a:rPr>
              <a:t>Basic characteristics of online distance teaching</a:t>
            </a:r>
            <a:endParaRPr lang="en-US" altLang="zh-CN" sz="1000" kern="0" noProof="0" dirty="0">
              <a:ln>
                <a:noFill/>
              </a:ln>
              <a:solidFill>
                <a:srgbClr val="2159A5"/>
              </a:solidFill>
              <a:uLnTx/>
              <a:uFillTx/>
              <a:latin typeface="+mn-ea"/>
              <a:sym typeface="Arial" panose="020B0604020202020204" pitchFamily="34" charset="0"/>
            </a:endParaRPr>
          </a:p>
        </p:txBody>
      </p:sp>
      <p:grpSp>
        <p:nvGrpSpPr>
          <p:cNvPr id="3" name="组合 2"/>
          <p:cNvGrpSpPr/>
          <p:nvPr/>
        </p:nvGrpSpPr>
        <p:grpSpPr>
          <a:xfrm>
            <a:off x="2718685" y="1710743"/>
            <a:ext cx="7750260" cy="523220"/>
            <a:chOff x="2718685" y="1416452"/>
            <a:chExt cx="7750260" cy="523220"/>
          </a:xfrm>
        </p:grpSpPr>
        <p:sp>
          <p:nvSpPr>
            <p:cNvPr id="1049002" name="Freeform 5"/>
            <p:cNvSpPr/>
            <p:nvPr/>
          </p:nvSpPr>
          <p:spPr bwMode="auto">
            <a:xfrm rot="16200000" flipH="1">
              <a:off x="2687965" y="1512536"/>
              <a:ext cx="457856" cy="396416"/>
            </a:xfrm>
            <a:custGeom>
              <a:avLst/>
              <a:gdLst>
                <a:gd name="T0" fmla="*/ 549 w 595"/>
                <a:gd name="T1" fmla="*/ 0 h 515"/>
                <a:gd name="T2" fmla="*/ 45 w 595"/>
                <a:gd name="T3" fmla="*/ 0 h 515"/>
                <a:gd name="T4" fmla="*/ 16 w 595"/>
                <a:gd name="T5" fmla="*/ 51 h 515"/>
                <a:gd name="T6" fmla="*/ 268 w 595"/>
                <a:gd name="T7" fmla="*/ 488 h 515"/>
                <a:gd name="T8" fmla="*/ 327 w 595"/>
                <a:gd name="T9" fmla="*/ 488 h 515"/>
                <a:gd name="T10" fmla="*/ 579 w 595"/>
                <a:gd name="T11" fmla="*/ 51 h 515"/>
                <a:gd name="T12" fmla="*/ 549 w 595"/>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595" h="515">
                  <a:moveTo>
                    <a:pt x="549" y="0"/>
                  </a:moveTo>
                  <a:cubicBezTo>
                    <a:pt x="45" y="0"/>
                    <a:pt x="45" y="0"/>
                    <a:pt x="45" y="0"/>
                  </a:cubicBezTo>
                  <a:cubicBezTo>
                    <a:pt x="13" y="0"/>
                    <a:pt x="0" y="23"/>
                    <a:pt x="16" y="51"/>
                  </a:cubicBezTo>
                  <a:cubicBezTo>
                    <a:pt x="268" y="488"/>
                    <a:pt x="268" y="488"/>
                    <a:pt x="268" y="488"/>
                  </a:cubicBezTo>
                  <a:cubicBezTo>
                    <a:pt x="284" y="515"/>
                    <a:pt x="311" y="515"/>
                    <a:pt x="327" y="488"/>
                  </a:cubicBezTo>
                  <a:cubicBezTo>
                    <a:pt x="579" y="51"/>
                    <a:pt x="579" y="51"/>
                    <a:pt x="579" y="51"/>
                  </a:cubicBezTo>
                  <a:cubicBezTo>
                    <a:pt x="595" y="23"/>
                    <a:pt x="582" y="0"/>
                    <a:pt x="549" y="0"/>
                  </a:cubicBezTo>
                  <a:close/>
                </a:path>
              </a:pathLst>
            </a:custGeom>
            <a:solidFill>
              <a:srgbClr val="2159A5"/>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sp>
          <p:nvSpPr>
            <p:cNvPr id="37" name="TextBox 1210"/>
            <p:cNvSpPr/>
            <p:nvPr/>
          </p:nvSpPr>
          <p:spPr>
            <a:xfrm>
              <a:off x="3336174" y="1416452"/>
              <a:ext cx="7132771" cy="523220"/>
            </a:xfrm>
            <a:prstGeom prst="rect">
              <a:avLst/>
            </a:prstGeom>
            <a:noFill/>
            <a:ln w="9525">
              <a:noFill/>
              <a:miter/>
            </a:ln>
          </p:spPr>
          <p:txBody>
            <a:bodyPr wrap="square">
              <a:spAutoFit/>
            </a:bodyPr>
            <a:lstStyle/>
            <a:p>
              <a:pPr>
                <a:lnSpc>
                  <a:spcPct val="100000"/>
                </a:lnSpc>
                <a:spcBef>
                  <a:spcPts val="1200"/>
                </a:spcBef>
              </a:pPr>
              <a:r>
                <a:rPr lang="zh-CN" altLang="en-US" sz="2800" dirty="0">
                  <a:solidFill>
                    <a:srgbClr val="FF0000"/>
                  </a:solidFill>
                  <a:latin typeface="微软雅黑" panose="020B0503020204020204" pitchFamily="34" charset="-122"/>
                </a:rPr>
                <a:t>与常规教学场景最大的区别是师生分离。</a:t>
              </a:r>
              <a:endParaRPr lang="en-US" altLang="zh-CN" sz="2800" dirty="0">
                <a:solidFill>
                  <a:srgbClr val="FF0000"/>
                </a:solidFill>
                <a:latin typeface="微软雅黑" panose="020B0503020204020204" pitchFamily="34" charset="-122"/>
              </a:endParaRPr>
            </a:p>
          </p:txBody>
        </p:sp>
      </p:grpSp>
      <p:grpSp>
        <p:nvGrpSpPr>
          <p:cNvPr id="47" name="组合 46"/>
          <p:cNvGrpSpPr/>
          <p:nvPr/>
        </p:nvGrpSpPr>
        <p:grpSpPr>
          <a:xfrm>
            <a:off x="2718685" y="2615812"/>
            <a:ext cx="7750260" cy="523220"/>
            <a:chOff x="2718685" y="1416452"/>
            <a:chExt cx="7750260" cy="523220"/>
          </a:xfrm>
        </p:grpSpPr>
        <p:sp>
          <p:nvSpPr>
            <p:cNvPr id="48" name="Freeform 5"/>
            <p:cNvSpPr/>
            <p:nvPr/>
          </p:nvSpPr>
          <p:spPr bwMode="auto">
            <a:xfrm rot="16200000" flipH="1">
              <a:off x="2687965" y="1512536"/>
              <a:ext cx="457856" cy="396416"/>
            </a:xfrm>
            <a:custGeom>
              <a:avLst/>
              <a:gdLst>
                <a:gd name="T0" fmla="*/ 549 w 595"/>
                <a:gd name="T1" fmla="*/ 0 h 515"/>
                <a:gd name="T2" fmla="*/ 45 w 595"/>
                <a:gd name="T3" fmla="*/ 0 h 515"/>
                <a:gd name="T4" fmla="*/ 16 w 595"/>
                <a:gd name="T5" fmla="*/ 51 h 515"/>
                <a:gd name="T6" fmla="*/ 268 w 595"/>
                <a:gd name="T7" fmla="*/ 488 h 515"/>
                <a:gd name="T8" fmla="*/ 327 w 595"/>
                <a:gd name="T9" fmla="*/ 488 h 515"/>
                <a:gd name="T10" fmla="*/ 579 w 595"/>
                <a:gd name="T11" fmla="*/ 51 h 515"/>
                <a:gd name="T12" fmla="*/ 549 w 595"/>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595" h="515">
                  <a:moveTo>
                    <a:pt x="549" y="0"/>
                  </a:moveTo>
                  <a:cubicBezTo>
                    <a:pt x="45" y="0"/>
                    <a:pt x="45" y="0"/>
                    <a:pt x="45" y="0"/>
                  </a:cubicBezTo>
                  <a:cubicBezTo>
                    <a:pt x="13" y="0"/>
                    <a:pt x="0" y="23"/>
                    <a:pt x="16" y="51"/>
                  </a:cubicBezTo>
                  <a:cubicBezTo>
                    <a:pt x="268" y="488"/>
                    <a:pt x="268" y="488"/>
                    <a:pt x="268" y="488"/>
                  </a:cubicBezTo>
                  <a:cubicBezTo>
                    <a:pt x="284" y="515"/>
                    <a:pt x="311" y="515"/>
                    <a:pt x="327" y="488"/>
                  </a:cubicBezTo>
                  <a:cubicBezTo>
                    <a:pt x="579" y="51"/>
                    <a:pt x="579" y="51"/>
                    <a:pt x="579" y="51"/>
                  </a:cubicBezTo>
                  <a:cubicBezTo>
                    <a:pt x="595" y="23"/>
                    <a:pt x="582" y="0"/>
                    <a:pt x="549" y="0"/>
                  </a:cubicBezTo>
                  <a:close/>
                </a:path>
              </a:pathLst>
            </a:custGeom>
            <a:solidFill>
              <a:srgbClr val="2159A5"/>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sp>
          <p:nvSpPr>
            <p:cNvPr id="49" name="TextBox 1210"/>
            <p:cNvSpPr/>
            <p:nvPr/>
          </p:nvSpPr>
          <p:spPr>
            <a:xfrm>
              <a:off x="3336174" y="1416452"/>
              <a:ext cx="7132771" cy="523220"/>
            </a:xfrm>
            <a:prstGeom prst="rect">
              <a:avLst/>
            </a:prstGeom>
            <a:noFill/>
            <a:ln w="9525">
              <a:noFill/>
              <a:miter/>
            </a:ln>
          </p:spPr>
          <p:txBody>
            <a:bodyPr wrap="square">
              <a:spAutoFit/>
            </a:bodyPr>
            <a:lstStyle/>
            <a:p>
              <a:pPr>
                <a:lnSpc>
                  <a:spcPct val="100000"/>
                </a:lnSpc>
                <a:spcBef>
                  <a:spcPts val="1200"/>
                </a:spcBef>
              </a:pPr>
              <a:r>
                <a:rPr lang="zh-CN" altLang="en-US" sz="2800" dirty="0">
                  <a:solidFill>
                    <a:srgbClr val="FF0000"/>
                  </a:solidFill>
                  <a:latin typeface="微软雅黑" panose="020B0503020204020204" pitchFamily="34" charset="-122"/>
                </a:rPr>
                <a:t>因此教与学分离</a:t>
              </a:r>
              <a:endParaRPr lang="en-US" altLang="zh-CN" sz="2800" dirty="0">
                <a:solidFill>
                  <a:srgbClr val="FF0000"/>
                </a:solidFill>
                <a:latin typeface="微软雅黑" panose="020B0503020204020204" pitchFamily="34" charset="-122"/>
              </a:endParaRPr>
            </a:p>
          </p:txBody>
        </p:sp>
      </p:grpSp>
      <p:grpSp>
        <p:nvGrpSpPr>
          <p:cNvPr id="50" name="组合 49"/>
          <p:cNvGrpSpPr/>
          <p:nvPr/>
        </p:nvGrpSpPr>
        <p:grpSpPr>
          <a:xfrm>
            <a:off x="3423845" y="3296277"/>
            <a:ext cx="7750260" cy="940514"/>
            <a:chOff x="2718685" y="1184269"/>
            <a:chExt cx="7750260" cy="940514"/>
          </a:xfrm>
        </p:grpSpPr>
        <p:sp>
          <p:nvSpPr>
            <p:cNvPr id="51" name="Freeform 5"/>
            <p:cNvSpPr/>
            <p:nvPr/>
          </p:nvSpPr>
          <p:spPr bwMode="auto">
            <a:xfrm rot="16200000" flipH="1">
              <a:off x="2695509" y="1504992"/>
              <a:ext cx="345421" cy="299069"/>
            </a:xfrm>
            <a:custGeom>
              <a:avLst/>
              <a:gdLst>
                <a:gd name="T0" fmla="*/ 549 w 595"/>
                <a:gd name="T1" fmla="*/ 0 h 515"/>
                <a:gd name="T2" fmla="*/ 45 w 595"/>
                <a:gd name="T3" fmla="*/ 0 h 515"/>
                <a:gd name="T4" fmla="*/ 16 w 595"/>
                <a:gd name="T5" fmla="*/ 51 h 515"/>
                <a:gd name="T6" fmla="*/ 268 w 595"/>
                <a:gd name="T7" fmla="*/ 488 h 515"/>
                <a:gd name="T8" fmla="*/ 327 w 595"/>
                <a:gd name="T9" fmla="*/ 488 h 515"/>
                <a:gd name="T10" fmla="*/ 579 w 595"/>
                <a:gd name="T11" fmla="*/ 51 h 515"/>
                <a:gd name="T12" fmla="*/ 549 w 595"/>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595" h="515">
                  <a:moveTo>
                    <a:pt x="549" y="0"/>
                  </a:moveTo>
                  <a:cubicBezTo>
                    <a:pt x="45" y="0"/>
                    <a:pt x="45" y="0"/>
                    <a:pt x="45" y="0"/>
                  </a:cubicBezTo>
                  <a:cubicBezTo>
                    <a:pt x="13" y="0"/>
                    <a:pt x="0" y="23"/>
                    <a:pt x="16" y="51"/>
                  </a:cubicBezTo>
                  <a:cubicBezTo>
                    <a:pt x="268" y="488"/>
                    <a:pt x="268" y="488"/>
                    <a:pt x="268" y="488"/>
                  </a:cubicBezTo>
                  <a:cubicBezTo>
                    <a:pt x="284" y="515"/>
                    <a:pt x="311" y="515"/>
                    <a:pt x="327" y="488"/>
                  </a:cubicBezTo>
                  <a:cubicBezTo>
                    <a:pt x="579" y="51"/>
                    <a:pt x="579" y="51"/>
                    <a:pt x="579" y="51"/>
                  </a:cubicBezTo>
                  <a:cubicBezTo>
                    <a:pt x="595" y="23"/>
                    <a:pt x="582" y="0"/>
                    <a:pt x="549" y="0"/>
                  </a:cubicBezTo>
                  <a:close/>
                </a:path>
              </a:pathLst>
            </a:custGeom>
            <a:solidFill>
              <a:srgbClr val="2159A5"/>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sp>
          <p:nvSpPr>
            <p:cNvPr id="52" name="TextBox 1210"/>
            <p:cNvSpPr/>
            <p:nvPr/>
          </p:nvSpPr>
          <p:spPr>
            <a:xfrm>
              <a:off x="3336174" y="1184269"/>
              <a:ext cx="7132771" cy="940514"/>
            </a:xfrm>
            <a:prstGeom prst="rect">
              <a:avLst/>
            </a:prstGeom>
            <a:noFill/>
            <a:ln w="9525">
              <a:noFill/>
              <a:miter/>
            </a:ln>
          </p:spPr>
          <p:txBody>
            <a:bodyPr wrap="square">
              <a:spAutoFit/>
            </a:bodyPr>
            <a:lstStyle/>
            <a:p>
              <a:pPr>
                <a:lnSpc>
                  <a:spcPct val="120000"/>
                </a:lnSpc>
                <a:spcBef>
                  <a:spcPts val="1200"/>
                </a:spcBef>
              </a:pPr>
              <a:r>
                <a:rPr lang="zh-CN" altLang="en-US" sz="2400" dirty="0">
                  <a:latin typeface="微软雅黑" panose="020B0503020204020204" pitchFamily="34" charset="-122"/>
                </a:rPr>
                <a:t>教学组织、教学计划、教学材料制作、授课和教学活动设计已在学习活动开始之前完成。</a:t>
              </a:r>
            </a:p>
          </p:txBody>
        </p:sp>
      </p:grpSp>
      <p:grpSp>
        <p:nvGrpSpPr>
          <p:cNvPr id="53" name="组合 52"/>
          <p:cNvGrpSpPr/>
          <p:nvPr/>
        </p:nvGrpSpPr>
        <p:grpSpPr>
          <a:xfrm>
            <a:off x="3423845" y="4485391"/>
            <a:ext cx="7750260" cy="461665"/>
            <a:chOff x="2718685" y="1416452"/>
            <a:chExt cx="7750260" cy="461665"/>
          </a:xfrm>
        </p:grpSpPr>
        <p:sp>
          <p:nvSpPr>
            <p:cNvPr id="54" name="Freeform 5"/>
            <p:cNvSpPr/>
            <p:nvPr/>
          </p:nvSpPr>
          <p:spPr bwMode="auto">
            <a:xfrm rot="16200000" flipH="1">
              <a:off x="2695509" y="1504992"/>
              <a:ext cx="345421" cy="299069"/>
            </a:xfrm>
            <a:custGeom>
              <a:avLst/>
              <a:gdLst>
                <a:gd name="T0" fmla="*/ 549 w 595"/>
                <a:gd name="T1" fmla="*/ 0 h 515"/>
                <a:gd name="T2" fmla="*/ 45 w 595"/>
                <a:gd name="T3" fmla="*/ 0 h 515"/>
                <a:gd name="T4" fmla="*/ 16 w 595"/>
                <a:gd name="T5" fmla="*/ 51 h 515"/>
                <a:gd name="T6" fmla="*/ 268 w 595"/>
                <a:gd name="T7" fmla="*/ 488 h 515"/>
                <a:gd name="T8" fmla="*/ 327 w 595"/>
                <a:gd name="T9" fmla="*/ 488 h 515"/>
                <a:gd name="T10" fmla="*/ 579 w 595"/>
                <a:gd name="T11" fmla="*/ 51 h 515"/>
                <a:gd name="T12" fmla="*/ 549 w 595"/>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595" h="515">
                  <a:moveTo>
                    <a:pt x="549" y="0"/>
                  </a:moveTo>
                  <a:cubicBezTo>
                    <a:pt x="45" y="0"/>
                    <a:pt x="45" y="0"/>
                    <a:pt x="45" y="0"/>
                  </a:cubicBezTo>
                  <a:cubicBezTo>
                    <a:pt x="13" y="0"/>
                    <a:pt x="0" y="23"/>
                    <a:pt x="16" y="51"/>
                  </a:cubicBezTo>
                  <a:cubicBezTo>
                    <a:pt x="268" y="488"/>
                    <a:pt x="268" y="488"/>
                    <a:pt x="268" y="488"/>
                  </a:cubicBezTo>
                  <a:cubicBezTo>
                    <a:pt x="284" y="515"/>
                    <a:pt x="311" y="515"/>
                    <a:pt x="327" y="488"/>
                  </a:cubicBezTo>
                  <a:cubicBezTo>
                    <a:pt x="579" y="51"/>
                    <a:pt x="579" y="51"/>
                    <a:pt x="579" y="51"/>
                  </a:cubicBezTo>
                  <a:cubicBezTo>
                    <a:pt x="595" y="23"/>
                    <a:pt x="582" y="0"/>
                    <a:pt x="549" y="0"/>
                  </a:cubicBezTo>
                  <a:close/>
                </a:path>
              </a:pathLst>
            </a:custGeom>
            <a:solidFill>
              <a:srgbClr val="2159A5"/>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sp>
          <p:nvSpPr>
            <p:cNvPr id="55" name="TextBox 1210"/>
            <p:cNvSpPr/>
            <p:nvPr/>
          </p:nvSpPr>
          <p:spPr>
            <a:xfrm>
              <a:off x="3336174" y="1416452"/>
              <a:ext cx="7132771" cy="461665"/>
            </a:xfrm>
            <a:prstGeom prst="rect">
              <a:avLst/>
            </a:prstGeom>
            <a:noFill/>
            <a:ln w="9525">
              <a:noFill/>
              <a:miter/>
            </a:ln>
          </p:spPr>
          <p:txBody>
            <a:bodyPr wrap="square">
              <a:spAutoFit/>
            </a:bodyPr>
            <a:lstStyle/>
            <a:p>
              <a:pPr>
                <a:lnSpc>
                  <a:spcPct val="100000"/>
                </a:lnSpc>
                <a:spcBef>
                  <a:spcPts val="1200"/>
                </a:spcBef>
              </a:pPr>
              <a:r>
                <a:rPr lang="zh-CN" altLang="en-US" sz="2400" dirty="0">
                  <a:latin typeface="微软雅黑" panose="020B0503020204020204" pitchFamily="34" charset="-122"/>
                </a:rPr>
                <a:t>学生学习时，教学团队的教学活动完成过半。</a:t>
              </a:r>
            </a:p>
          </p:txBody>
        </p:sp>
      </p:grpSp>
      <p:grpSp>
        <p:nvGrpSpPr>
          <p:cNvPr id="56" name="组合 55"/>
          <p:cNvGrpSpPr/>
          <p:nvPr/>
        </p:nvGrpSpPr>
        <p:grpSpPr>
          <a:xfrm>
            <a:off x="3423845" y="5148103"/>
            <a:ext cx="7750260" cy="461665"/>
            <a:chOff x="2718685" y="1416452"/>
            <a:chExt cx="7750260" cy="461665"/>
          </a:xfrm>
        </p:grpSpPr>
        <p:sp>
          <p:nvSpPr>
            <p:cNvPr id="57" name="Freeform 5"/>
            <p:cNvSpPr/>
            <p:nvPr/>
          </p:nvSpPr>
          <p:spPr bwMode="auto">
            <a:xfrm rot="16200000" flipH="1">
              <a:off x="2695509" y="1504992"/>
              <a:ext cx="345421" cy="299069"/>
            </a:xfrm>
            <a:custGeom>
              <a:avLst/>
              <a:gdLst>
                <a:gd name="T0" fmla="*/ 549 w 595"/>
                <a:gd name="T1" fmla="*/ 0 h 515"/>
                <a:gd name="T2" fmla="*/ 45 w 595"/>
                <a:gd name="T3" fmla="*/ 0 h 515"/>
                <a:gd name="T4" fmla="*/ 16 w 595"/>
                <a:gd name="T5" fmla="*/ 51 h 515"/>
                <a:gd name="T6" fmla="*/ 268 w 595"/>
                <a:gd name="T7" fmla="*/ 488 h 515"/>
                <a:gd name="T8" fmla="*/ 327 w 595"/>
                <a:gd name="T9" fmla="*/ 488 h 515"/>
                <a:gd name="T10" fmla="*/ 579 w 595"/>
                <a:gd name="T11" fmla="*/ 51 h 515"/>
                <a:gd name="T12" fmla="*/ 549 w 595"/>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595" h="515">
                  <a:moveTo>
                    <a:pt x="549" y="0"/>
                  </a:moveTo>
                  <a:cubicBezTo>
                    <a:pt x="45" y="0"/>
                    <a:pt x="45" y="0"/>
                    <a:pt x="45" y="0"/>
                  </a:cubicBezTo>
                  <a:cubicBezTo>
                    <a:pt x="13" y="0"/>
                    <a:pt x="0" y="23"/>
                    <a:pt x="16" y="51"/>
                  </a:cubicBezTo>
                  <a:cubicBezTo>
                    <a:pt x="268" y="488"/>
                    <a:pt x="268" y="488"/>
                    <a:pt x="268" y="488"/>
                  </a:cubicBezTo>
                  <a:cubicBezTo>
                    <a:pt x="284" y="515"/>
                    <a:pt x="311" y="515"/>
                    <a:pt x="327" y="488"/>
                  </a:cubicBezTo>
                  <a:cubicBezTo>
                    <a:pt x="579" y="51"/>
                    <a:pt x="579" y="51"/>
                    <a:pt x="579" y="51"/>
                  </a:cubicBezTo>
                  <a:cubicBezTo>
                    <a:pt x="595" y="23"/>
                    <a:pt x="582" y="0"/>
                    <a:pt x="549" y="0"/>
                  </a:cubicBezTo>
                  <a:close/>
                </a:path>
              </a:pathLst>
            </a:custGeom>
            <a:solidFill>
              <a:srgbClr val="2159A5"/>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sp>
          <p:nvSpPr>
            <p:cNvPr id="58" name="TextBox 1210"/>
            <p:cNvSpPr/>
            <p:nvPr/>
          </p:nvSpPr>
          <p:spPr>
            <a:xfrm>
              <a:off x="3336174" y="1416452"/>
              <a:ext cx="7132771" cy="461665"/>
            </a:xfrm>
            <a:prstGeom prst="rect">
              <a:avLst/>
            </a:prstGeom>
            <a:noFill/>
            <a:ln w="9525">
              <a:noFill/>
              <a:miter/>
            </a:ln>
          </p:spPr>
          <p:txBody>
            <a:bodyPr wrap="square">
              <a:spAutoFit/>
            </a:bodyPr>
            <a:lstStyle/>
            <a:p>
              <a:pPr>
                <a:lnSpc>
                  <a:spcPct val="100000"/>
                </a:lnSpc>
                <a:spcBef>
                  <a:spcPts val="1200"/>
                </a:spcBef>
              </a:pPr>
              <a:r>
                <a:rPr lang="zh-CN" altLang="en-US" sz="2400" dirty="0">
                  <a:latin typeface="微软雅黑" panose="020B0503020204020204" pitchFamily="34" charset="-122"/>
                </a:rPr>
                <a:t>学生学习时，教学团队中部分成员工作已经完成。</a:t>
              </a:r>
            </a:p>
          </p:txBody>
        </p:sp>
      </p:grpSp>
      <p:grpSp>
        <p:nvGrpSpPr>
          <p:cNvPr id="59" name="组合 58"/>
          <p:cNvGrpSpPr/>
          <p:nvPr/>
        </p:nvGrpSpPr>
        <p:grpSpPr>
          <a:xfrm>
            <a:off x="3423845" y="5847641"/>
            <a:ext cx="7750260" cy="461665"/>
            <a:chOff x="2718685" y="1416452"/>
            <a:chExt cx="7750260" cy="461665"/>
          </a:xfrm>
        </p:grpSpPr>
        <p:sp>
          <p:nvSpPr>
            <p:cNvPr id="60" name="Freeform 5"/>
            <p:cNvSpPr/>
            <p:nvPr/>
          </p:nvSpPr>
          <p:spPr bwMode="auto">
            <a:xfrm rot="16200000" flipH="1">
              <a:off x="2695509" y="1504992"/>
              <a:ext cx="345421" cy="299069"/>
            </a:xfrm>
            <a:custGeom>
              <a:avLst/>
              <a:gdLst>
                <a:gd name="T0" fmla="*/ 549 w 595"/>
                <a:gd name="T1" fmla="*/ 0 h 515"/>
                <a:gd name="T2" fmla="*/ 45 w 595"/>
                <a:gd name="T3" fmla="*/ 0 h 515"/>
                <a:gd name="T4" fmla="*/ 16 w 595"/>
                <a:gd name="T5" fmla="*/ 51 h 515"/>
                <a:gd name="T6" fmla="*/ 268 w 595"/>
                <a:gd name="T7" fmla="*/ 488 h 515"/>
                <a:gd name="T8" fmla="*/ 327 w 595"/>
                <a:gd name="T9" fmla="*/ 488 h 515"/>
                <a:gd name="T10" fmla="*/ 579 w 595"/>
                <a:gd name="T11" fmla="*/ 51 h 515"/>
                <a:gd name="T12" fmla="*/ 549 w 595"/>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595" h="515">
                  <a:moveTo>
                    <a:pt x="549" y="0"/>
                  </a:moveTo>
                  <a:cubicBezTo>
                    <a:pt x="45" y="0"/>
                    <a:pt x="45" y="0"/>
                    <a:pt x="45" y="0"/>
                  </a:cubicBezTo>
                  <a:cubicBezTo>
                    <a:pt x="13" y="0"/>
                    <a:pt x="0" y="23"/>
                    <a:pt x="16" y="51"/>
                  </a:cubicBezTo>
                  <a:cubicBezTo>
                    <a:pt x="268" y="488"/>
                    <a:pt x="268" y="488"/>
                    <a:pt x="268" y="488"/>
                  </a:cubicBezTo>
                  <a:cubicBezTo>
                    <a:pt x="284" y="515"/>
                    <a:pt x="311" y="515"/>
                    <a:pt x="327" y="488"/>
                  </a:cubicBezTo>
                  <a:cubicBezTo>
                    <a:pt x="579" y="51"/>
                    <a:pt x="579" y="51"/>
                    <a:pt x="579" y="51"/>
                  </a:cubicBezTo>
                  <a:cubicBezTo>
                    <a:pt x="595" y="23"/>
                    <a:pt x="582" y="0"/>
                    <a:pt x="549" y="0"/>
                  </a:cubicBezTo>
                  <a:close/>
                </a:path>
              </a:pathLst>
            </a:custGeom>
            <a:solidFill>
              <a:srgbClr val="2159A5"/>
            </a:solidFill>
            <a:ln>
              <a:noFill/>
            </a:ln>
          </p:spPr>
          <p:txBody>
            <a:bodyPr vert="horz" wrap="square" lIns="91440" tIns="45720" rIns="91440" bIns="45720" numCol="1" anchor="ctr" anchorCtr="0" compatLnSpc="1"/>
            <a:lstStyle/>
            <a:p>
              <a:pPr algn="ctr"/>
              <a:endParaRPr lang="en-US" sz="2400" b="1" dirty="0">
                <a:solidFill>
                  <a:schemeClr val="bg1"/>
                </a:solidFill>
                <a:latin typeface="微软雅黑" panose="020B0503020204020204" pitchFamily="34" charset="-122"/>
              </a:endParaRPr>
            </a:p>
          </p:txBody>
        </p:sp>
        <p:sp>
          <p:nvSpPr>
            <p:cNvPr id="61" name="TextBox 1210"/>
            <p:cNvSpPr/>
            <p:nvPr/>
          </p:nvSpPr>
          <p:spPr>
            <a:xfrm>
              <a:off x="3336174" y="1416452"/>
              <a:ext cx="7132771" cy="461665"/>
            </a:xfrm>
            <a:prstGeom prst="rect">
              <a:avLst/>
            </a:prstGeom>
            <a:noFill/>
            <a:ln w="9525">
              <a:noFill/>
              <a:miter/>
            </a:ln>
          </p:spPr>
          <p:txBody>
            <a:bodyPr wrap="square">
              <a:spAutoFit/>
            </a:bodyPr>
            <a:lstStyle/>
            <a:p>
              <a:pPr>
                <a:lnSpc>
                  <a:spcPct val="100000"/>
                </a:lnSpc>
                <a:spcBef>
                  <a:spcPts val="1200"/>
                </a:spcBef>
              </a:pPr>
              <a:r>
                <a:rPr lang="zh-CN" altLang="en-US" sz="2400" dirty="0">
                  <a:latin typeface="微软雅黑" panose="020B0503020204020204" pitchFamily="34" charset="-122"/>
                </a:rPr>
                <a:t>学与教多为异步发生。</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down)">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additive="base">
                                        <p:cTn id="36" dur="500" fill="hold"/>
                                        <p:tgtEl>
                                          <p:spTgt spid="53"/>
                                        </p:tgtEl>
                                        <p:attrNameLst>
                                          <p:attrName>ppt_x</p:attrName>
                                        </p:attrNameLst>
                                      </p:cBhvr>
                                      <p:tavLst>
                                        <p:tav tm="0">
                                          <p:val>
                                            <p:strVal val="#ppt_x"/>
                                          </p:val>
                                        </p:tav>
                                        <p:tav tm="100000">
                                          <p:val>
                                            <p:strVal val="#ppt_x"/>
                                          </p:val>
                                        </p:tav>
                                      </p:tavLst>
                                    </p:anim>
                                    <p:anim calcmode="lin" valueType="num">
                                      <p:cBhvr additive="base">
                                        <p:cTn id="3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additive="base">
                                        <p:cTn id="42" dur="500" fill="hold"/>
                                        <p:tgtEl>
                                          <p:spTgt spid="56"/>
                                        </p:tgtEl>
                                        <p:attrNameLst>
                                          <p:attrName>ppt_x</p:attrName>
                                        </p:attrNameLst>
                                      </p:cBhvr>
                                      <p:tavLst>
                                        <p:tav tm="0">
                                          <p:val>
                                            <p:strVal val="#ppt_x"/>
                                          </p:val>
                                        </p:tav>
                                        <p:tav tm="100000">
                                          <p:val>
                                            <p:strVal val="#ppt_x"/>
                                          </p:val>
                                        </p:tav>
                                      </p:tavLst>
                                    </p:anim>
                                    <p:anim calcmode="lin" valueType="num">
                                      <p:cBhvr additive="base">
                                        <p:cTn id="4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9"/>
                                        </p:tgtEl>
                                        <p:attrNameLst>
                                          <p:attrName>style.visibility</p:attrName>
                                        </p:attrNameLst>
                                      </p:cBhvr>
                                      <p:to>
                                        <p:strVal val="visible"/>
                                      </p:to>
                                    </p:set>
                                    <p:anim calcmode="lin" valueType="num">
                                      <p:cBhvr additive="base">
                                        <p:cTn id="48" dur="500" fill="hold"/>
                                        <p:tgtEl>
                                          <p:spTgt spid="59"/>
                                        </p:tgtEl>
                                        <p:attrNameLst>
                                          <p:attrName>ppt_x</p:attrName>
                                        </p:attrNameLst>
                                      </p:cBhvr>
                                      <p:tavLst>
                                        <p:tav tm="0">
                                          <p:val>
                                            <p:strVal val="#ppt_x"/>
                                          </p:val>
                                        </p:tav>
                                        <p:tav tm="100000">
                                          <p:val>
                                            <p:strVal val="#ppt_x"/>
                                          </p:val>
                                        </p:tav>
                                      </p:tavLst>
                                    </p:anim>
                                    <p:anim calcmode="lin" valueType="num">
                                      <p:cBhvr additive="base">
                                        <p:cTn id="4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4" name="矩形 1"/>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825" name="文本框 51"/>
          <p:cNvSpPr txBox="1"/>
          <p:nvPr/>
        </p:nvSpPr>
        <p:spPr>
          <a:xfrm>
            <a:off x="588009" y="405765"/>
            <a:ext cx="5579526"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教学方式</a:t>
            </a:r>
          </a:p>
        </p:txBody>
      </p:sp>
      <p:sp>
        <p:nvSpPr>
          <p:cNvPr id="1048826" name="文本框 57"/>
          <p:cNvSpPr txBox="1"/>
          <p:nvPr/>
        </p:nvSpPr>
        <p:spPr>
          <a:xfrm>
            <a:off x="662473" y="900998"/>
            <a:ext cx="1665521" cy="3536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200000"/>
              </a:lnSpc>
            </a:pPr>
            <a:r>
              <a:rPr lang="en-US" altLang="zh-CN" sz="1000" dirty="0">
                <a:solidFill>
                  <a:srgbClr val="2159A5"/>
                </a:solidFill>
                <a:latin typeface="+mn-ea"/>
                <a:sym typeface="Arial" panose="020B0604020202020204" pitchFamily="34" charset="0"/>
              </a:rPr>
              <a:t>Teaching methods</a:t>
            </a:r>
            <a:endParaRPr lang="en-US" altLang="zh-CN" sz="1000" kern="0" noProof="0" dirty="0">
              <a:ln>
                <a:noFill/>
              </a:ln>
              <a:solidFill>
                <a:srgbClr val="2159A5"/>
              </a:solidFill>
              <a:uLnTx/>
              <a:uFillTx/>
              <a:latin typeface="+mn-ea"/>
              <a:sym typeface="Arial" panose="020B0604020202020204" pitchFamily="34" charset="0"/>
            </a:endParaRPr>
          </a:p>
        </p:txBody>
      </p:sp>
      <p:grpSp>
        <p:nvGrpSpPr>
          <p:cNvPr id="55" name="组合 11"/>
          <p:cNvGrpSpPr/>
          <p:nvPr/>
        </p:nvGrpSpPr>
        <p:grpSpPr>
          <a:xfrm>
            <a:off x="2295525" y="1943100"/>
            <a:ext cx="1055370" cy="1055370"/>
            <a:chOff x="3615" y="3136"/>
            <a:chExt cx="1662" cy="1662"/>
          </a:xfrm>
        </p:grpSpPr>
        <p:sp>
          <p:nvSpPr>
            <p:cNvPr id="1048829" name="椭圆 9"/>
            <p:cNvSpPr/>
            <p:nvPr/>
          </p:nvSpPr>
          <p:spPr>
            <a:xfrm>
              <a:off x="3615" y="3136"/>
              <a:ext cx="1662" cy="16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48830" name="学士帽"/>
            <p:cNvSpPr/>
            <p:nvPr/>
          </p:nvSpPr>
          <p:spPr bwMode="auto">
            <a:xfrm>
              <a:off x="3780" y="3598"/>
              <a:ext cx="1332" cy="737"/>
            </a:xfrm>
            <a:custGeom>
              <a:avLst/>
              <a:gdLst>
                <a:gd name="T0" fmla="*/ 1395067 w 3931"/>
                <a:gd name="T1" fmla="*/ 589725 h 2392"/>
                <a:gd name="T2" fmla="*/ 928365 w 3931"/>
                <a:gd name="T3" fmla="*/ 389484 h 2392"/>
                <a:gd name="T4" fmla="*/ 403040 w 3931"/>
                <a:gd name="T5" fmla="*/ 589725 h 2392"/>
                <a:gd name="T6" fmla="*/ 256480 w 3931"/>
                <a:gd name="T7" fmla="*/ 528782 h 2392"/>
                <a:gd name="T8" fmla="*/ 256480 w 3931"/>
                <a:gd name="T9" fmla="*/ 708403 h 2392"/>
                <a:gd name="T10" fmla="*/ 296326 w 3931"/>
                <a:gd name="T11" fmla="*/ 763389 h 2392"/>
                <a:gd name="T12" fmla="*/ 255564 w 3931"/>
                <a:gd name="T13" fmla="*/ 818375 h 2392"/>
                <a:gd name="T14" fmla="*/ 299074 w 3931"/>
                <a:gd name="T15" fmla="*/ 1011742 h 2392"/>
                <a:gd name="T16" fmla="*/ 170834 w 3931"/>
                <a:gd name="T17" fmla="*/ 1011742 h 2392"/>
                <a:gd name="T18" fmla="*/ 214802 w 3931"/>
                <a:gd name="T19" fmla="*/ 817458 h 2392"/>
                <a:gd name="T20" fmla="*/ 179078 w 3931"/>
                <a:gd name="T21" fmla="*/ 763389 h 2392"/>
                <a:gd name="T22" fmla="*/ 213428 w 3931"/>
                <a:gd name="T23" fmla="*/ 709777 h 2392"/>
                <a:gd name="T24" fmla="*/ 213428 w 3931"/>
                <a:gd name="T25" fmla="*/ 510911 h 2392"/>
                <a:gd name="T26" fmla="*/ 0 w 3931"/>
                <a:gd name="T27" fmla="*/ 421559 h 2392"/>
                <a:gd name="T28" fmla="*/ 938899 w 3931"/>
                <a:gd name="T29" fmla="*/ 0 h 2392"/>
                <a:gd name="T30" fmla="*/ 1800397 w 3931"/>
                <a:gd name="T31" fmla="*/ 427058 h 2392"/>
                <a:gd name="T32" fmla="*/ 1395067 w 3931"/>
                <a:gd name="T33" fmla="*/ 589725 h 2392"/>
                <a:gd name="T34" fmla="*/ 917831 w 3931"/>
                <a:gd name="T35" fmla="*/ 491208 h 2392"/>
                <a:gd name="T36" fmla="*/ 1341481 w 3931"/>
                <a:gd name="T37" fmla="*/ 635088 h 2392"/>
                <a:gd name="T38" fmla="*/ 1341481 w 3931"/>
                <a:gd name="T39" fmla="*/ 983791 h 2392"/>
                <a:gd name="T40" fmla="*/ 896306 w 3931"/>
                <a:gd name="T41" fmla="*/ 1096054 h 2392"/>
                <a:gd name="T42" fmla="*/ 503342 w 3931"/>
                <a:gd name="T43" fmla="*/ 983791 h 2392"/>
                <a:gd name="T44" fmla="*/ 503342 w 3931"/>
                <a:gd name="T45" fmla="*/ 635088 h 2392"/>
                <a:gd name="T46" fmla="*/ 917831 w 3931"/>
                <a:gd name="T47" fmla="*/ 491208 h 2392"/>
                <a:gd name="T48" fmla="*/ 912335 w 3931"/>
                <a:gd name="T49" fmla="*/ 1031904 h 2392"/>
                <a:gd name="T50" fmla="*/ 1254003 w 3931"/>
                <a:gd name="T51" fmla="*/ 946675 h 2392"/>
                <a:gd name="T52" fmla="*/ 912335 w 3931"/>
                <a:gd name="T53" fmla="*/ 860989 h 2392"/>
                <a:gd name="T54" fmla="*/ 571126 w 3931"/>
                <a:gd name="T55" fmla="*/ 946675 h 2392"/>
                <a:gd name="T56" fmla="*/ 912335 w 3931"/>
                <a:gd name="T57" fmla="*/ 1031904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tx1">
                    <a:lumMod val="95000"/>
                    <a:lumOff val="5000"/>
                  </a:schemeClr>
                </a:solidFill>
              </a:endParaRPr>
            </a:p>
          </p:txBody>
        </p:sp>
      </p:grpSp>
      <p:sp>
        <p:nvSpPr>
          <p:cNvPr id="1048831" name="文本框 12"/>
          <p:cNvSpPr txBox="1"/>
          <p:nvPr/>
        </p:nvSpPr>
        <p:spPr>
          <a:xfrm>
            <a:off x="1891665" y="3089448"/>
            <a:ext cx="1757680" cy="574040"/>
          </a:xfrm>
          <a:prstGeom prst="rect">
            <a:avLst/>
          </a:prstGeom>
          <a:noFill/>
        </p:spPr>
        <p:txBody>
          <a:bodyPr wrap="none" rtlCol="0">
            <a:spAutoFit/>
          </a:bodyPr>
          <a:lstStyle/>
          <a:p>
            <a:pPr algn="ctr"/>
            <a:r>
              <a:rPr lang="zh-CN" altLang="en-US" sz="3200">
                <a:solidFill>
                  <a:schemeClr val="bg1"/>
                </a:solidFill>
                <a:latin typeface="微软雅黑" panose="020B0503020204020204" charset="-122"/>
                <a:ea typeface="微软雅黑" panose="020B0503020204020204" charset="-122"/>
                <a:sym typeface="+mn-ea"/>
              </a:rPr>
              <a:t>选题背景</a:t>
            </a:r>
            <a:endParaRPr lang="zh-CN" altLang="en-US" sz="3200" noProof="0" dirty="0">
              <a:ln>
                <a:noFill/>
              </a:ln>
              <a:solidFill>
                <a:schemeClr val="bg1"/>
              </a:solidFill>
              <a:uLnTx/>
              <a:uFillTx/>
              <a:latin typeface="微软雅黑" panose="020B0503020204020204" charset="-122"/>
              <a:ea typeface="微软雅黑" panose="020B0503020204020204" charset="-122"/>
              <a:sym typeface="+mn-ea"/>
            </a:endParaRPr>
          </a:p>
        </p:txBody>
      </p:sp>
      <p:sp>
        <p:nvSpPr>
          <p:cNvPr id="1048832" name="文本框 13"/>
          <p:cNvSpPr txBox="1"/>
          <p:nvPr/>
        </p:nvSpPr>
        <p:spPr>
          <a:xfrm>
            <a:off x="1182370" y="3790950"/>
            <a:ext cx="3227070" cy="20238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r>
              <a:rPr lang="zh-CN" altLang="en-US" sz="800" dirty="0">
                <a:solidFill>
                  <a:schemeClr val="bg1"/>
                </a:solidFill>
                <a:latin typeface="微软雅黑" panose="020B0503020204020204" pitchFamily="34" charset="-122"/>
                <a:ea typeface="微软雅黑" panose="020B0503020204020204" charset="-122"/>
                <a:sym typeface="Arial" panose="020B0604020202020204" pitchFamily="34" charset="0"/>
              </a:rPr>
              <a:t>Click here to enter your text</a:t>
            </a:r>
            <a:r>
              <a:rPr lang="en-US" altLang="zh-CN" sz="800" dirty="0">
                <a:solidFill>
                  <a:schemeClr val="bg1"/>
                </a:solidFill>
                <a:latin typeface="微软雅黑" panose="020B0503020204020204" pitchFamily="34" charset="-122"/>
                <a:ea typeface="微软雅黑" panose="020B0503020204020204" charset="-122"/>
                <a:sym typeface="Arial" panose="020B0604020202020204" pitchFamily="34" charset="0"/>
              </a:rPr>
              <a:t>.</a:t>
            </a:r>
            <a:endParaRPr lang="en-US" altLang="zh-CN" sz="800" kern="0" noProof="0" dirty="0">
              <a:ln>
                <a:noFill/>
              </a:ln>
              <a:solidFill>
                <a:schemeClr val="bg1"/>
              </a:solidFill>
              <a:uLnTx/>
              <a:uFillTx/>
              <a:latin typeface="微软雅黑" panose="020B0503020204020204" pitchFamily="34" charset="-122"/>
              <a:ea typeface="微软雅黑" panose="020B0503020204020204" charset="-122"/>
              <a:sym typeface="Arial" panose="020B0604020202020204" pitchFamily="34" charset="0"/>
            </a:endParaRPr>
          </a:p>
        </p:txBody>
      </p:sp>
      <p:sp>
        <p:nvSpPr>
          <p:cNvPr id="3" name="矩形 2"/>
          <p:cNvSpPr/>
          <p:nvPr/>
        </p:nvSpPr>
        <p:spPr>
          <a:xfrm>
            <a:off x="2823210" y="716142"/>
            <a:ext cx="5827236" cy="769441"/>
          </a:xfrm>
          <a:prstGeom prst="rect">
            <a:avLst/>
          </a:prstGeom>
        </p:spPr>
        <p:txBody>
          <a:bodyPr wrap="none">
            <a:spAutoFit/>
          </a:bodyPr>
          <a:lstStyle/>
          <a:p>
            <a:r>
              <a:rPr lang="zh-CN" altLang="en-US" sz="4400" dirty="0">
                <a:solidFill>
                  <a:srgbClr val="2159A5"/>
                </a:solidFill>
                <a:latin typeface="微软雅黑" panose="020B0503020204020204" charset="-122"/>
                <a:ea typeface="微软雅黑" panose="020B0503020204020204" charset="-122"/>
              </a:rPr>
              <a:t>同步教学，如在线研讨</a:t>
            </a:r>
          </a:p>
        </p:txBody>
      </p:sp>
      <p:pic>
        <p:nvPicPr>
          <p:cNvPr id="13" name="图片 12">
            <a:extLst>
              <a:ext uri="{FF2B5EF4-FFF2-40B4-BE49-F238E27FC236}">
                <a16:creationId xmlns:a16="http://schemas.microsoft.com/office/drawing/2014/main" id="{8418FF86-73BB-8E4D-9F44-CC83B4EB268E}"/>
              </a:ext>
            </a:extLst>
          </p:cNvPr>
          <p:cNvPicPr>
            <a:picLocks noChangeAspect="1"/>
          </p:cNvPicPr>
          <p:nvPr/>
        </p:nvPicPr>
        <p:blipFill>
          <a:blip r:embed="rId3"/>
          <a:stretch>
            <a:fillRect/>
          </a:stretch>
        </p:blipFill>
        <p:spPr>
          <a:xfrm>
            <a:off x="1865767" y="1902334"/>
            <a:ext cx="8059346" cy="4685077"/>
          </a:xfrm>
          <a:prstGeom prst="rect">
            <a:avLst/>
          </a:prstGeom>
        </p:spPr>
      </p:pic>
    </p:spTree>
    <p:custDataLst>
      <p:tags r:id="rId1"/>
    </p:custDataLst>
    <p:extLst>
      <p:ext uri="{BB962C8B-B14F-4D97-AF65-F5344CB8AC3E}">
        <p14:creationId xmlns:p14="http://schemas.microsoft.com/office/powerpoint/2010/main" val="159664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825"/>
                                        </p:tgtEl>
                                        <p:attrNameLst>
                                          <p:attrName>style.visibility</p:attrName>
                                        </p:attrNameLst>
                                      </p:cBhvr>
                                      <p:to>
                                        <p:strVal val="visible"/>
                                      </p:to>
                                    </p:set>
                                    <p:anim calcmode="lin" valueType="num">
                                      <p:cBhvr additive="base">
                                        <p:cTn id="7" dur="500" fill="hold"/>
                                        <p:tgtEl>
                                          <p:spTgt spid="1048825"/>
                                        </p:tgtEl>
                                        <p:attrNameLst>
                                          <p:attrName>ppt_x</p:attrName>
                                        </p:attrNameLst>
                                      </p:cBhvr>
                                      <p:tavLst>
                                        <p:tav tm="0">
                                          <p:val>
                                            <p:strVal val="#ppt_x"/>
                                          </p:val>
                                        </p:tav>
                                        <p:tav tm="100000">
                                          <p:val>
                                            <p:strVal val="#ppt_x"/>
                                          </p:val>
                                        </p:tav>
                                      </p:tavLst>
                                    </p:anim>
                                    <p:anim calcmode="lin" valueType="num">
                                      <p:cBhvr additive="base">
                                        <p:cTn id="8" dur="500" fill="hold"/>
                                        <p:tgtEl>
                                          <p:spTgt spid="10488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824"/>
                                        </p:tgtEl>
                                        <p:attrNameLst>
                                          <p:attrName>style.visibility</p:attrName>
                                        </p:attrNameLst>
                                      </p:cBhvr>
                                      <p:to>
                                        <p:strVal val="visible"/>
                                      </p:to>
                                    </p:set>
                                    <p:anim calcmode="lin" valueType="num">
                                      <p:cBhvr additive="base">
                                        <p:cTn id="11" dur="500" fill="hold"/>
                                        <p:tgtEl>
                                          <p:spTgt spid="1048824"/>
                                        </p:tgtEl>
                                        <p:attrNameLst>
                                          <p:attrName>ppt_x</p:attrName>
                                        </p:attrNameLst>
                                      </p:cBhvr>
                                      <p:tavLst>
                                        <p:tav tm="0">
                                          <p:val>
                                            <p:strVal val="#ppt_x"/>
                                          </p:val>
                                        </p:tav>
                                        <p:tav tm="100000">
                                          <p:val>
                                            <p:strVal val="#ppt_x"/>
                                          </p:val>
                                        </p:tav>
                                      </p:tavLst>
                                    </p:anim>
                                    <p:anim calcmode="lin" valueType="num">
                                      <p:cBhvr additive="base">
                                        <p:cTn id="12" dur="500" fill="hold"/>
                                        <p:tgtEl>
                                          <p:spTgt spid="10488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48826"/>
                                        </p:tgtEl>
                                        <p:attrNameLst>
                                          <p:attrName>style.visibility</p:attrName>
                                        </p:attrNameLst>
                                      </p:cBhvr>
                                      <p:to>
                                        <p:strVal val="visible"/>
                                      </p:to>
                                    </p:set>
                                    <p:anim calcmode="lin" valueType="num">
                                      <p:cBhvr additive="base">
                                        <p:cTn id="15" dur="500" fill="hold"/>
                                        <p:tgtEl>
                                          <p:spTgt spid="1048826"/>
                                        </p:tgtEl>
                                        <p:attrNameLst>
                                          <p:attrName>ppt_x</p:attrName>
                                        </p:attrNameLst>
                                      </p:cBhvr>
                                      <p:tavLst>
                                        <p:tav tm="0">
                                          <p:val>
                                            <p:strVal val="#ppt_x"/>
                                          </p:val>
                                        </p:tav>
                                        <p:tav tm="100000">
                                          <p:val>
                                            <p:strVal val="#ppt_x"/>
                                          </p:val>
                                        </p:tav>
                                      </p:tavLst>
                                    </p:anim>
                                    <p:anim calcmode="lin" valueType="num">
                                      <p:cBhvr additive="base">
                                        <p:cTn id="16" dur="500" fill="hold"/>
                                        <p:tgtEl>
                                          <p:spTgt spid="10488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24" grpId="0" animBg="1"/>
      <p:bldP spid="1048825" grpId="0"/>
      <p:bldP spid="104882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文本框 3">
            <a:extLst>
              <a:ext uri="{FF2B5EF4-FFF2-40B4-BE49-F238E27FC236}">
                <a16:creationId xmlns:a16="http://schemas.microsoft.com/office/drawing/2014/main" id="{EAEA2C5C-46AC-D842-9D74-C9647D71634D}"/>
              </a:ext>
            </a:extLst>
          </p:cNvPr>
          <p:cNvSpPr txBox="1"/>
          <p:nvPr/>
        </p:nvSpPr>
        <p:spPr>
          <a:xfrm>
            <a:off x="304367" y="2858334"/>
            <a:ext cx="4291559" cy="1077218"/>
          </a:xfrm>
          <a:prstGeom prst="rect">
            <a:avLst/>
          </a:prstGeom>
          <a:noFill/>
        </p:spPr>
        <p:txBody>
          <a:bodyPr wrap="none" rtlCol="0">
            <a:spAutoFit/>
          </a:bodyPr>
          <a:lstStyle/>
          <a:p>
            <a:r>
              <a:rPr kumimoji="1" lang="zh-CN" altLang="en-US" sz="6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icrosoft YaHei" panose="020B0503020204020204" pitchFamily="34" charset="-122"/>
                <a:ea typeface="Microsoft YaHei" panose="020B0503020204020204" pitchFamily="34" charset="-122"/>
              </a:rPr>
              <a:t>上 线 </a:t>
            </a:r>
            <a:r>
              <a:rPr kumimoji="1" lang="zh-CN" altLang="en-US" sz="6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icrosoft YaHei" panose="020B0503020204020204" pitchFamily="34" charset="-122"/>
                <a:ea typeface="Microsoft YaHei" panose="020B0503020204020204" pitchFamily="34" charset="-122"/>
              </a:rPr>
              <a:t>教 学</a:t>
            </a:r>
            <a:endParaRPr kumimoji="1" lang="zh-CN" altLang="en-US" sz="6400" b="1" dirty="0">
              <a:ln w="6600">
                <a:solidFill>
                  <a:schemeClr val="accent2"/>
                </a:solidFill>
                <a:prstDash val="solid"/>
              </a:ln>
              <a:solidFill>
                <a:srgbClr val="FFFFFF"/>
              </a:solidFill>
              <a:effectLst>
                <a:outerShdw dist="38100" dir="2700000" algn="tl" rotWithShape="0">
                  <a:schemeClr val="accent2"/>
                </a:outerShdw>
              </a:effectLst>
              <a:latin typeface="Microsoft YaHei" panose="020B0503020204020204" pitchFamily="34" charset="-122"/>
              <a:ea typeface="Microsoft YaHei" panose="020B0503020204020204" pitchFamily="34" charset="-122"/>
            </a:endParaRPr>
          </a:p>
        </p:txBody>
      </p:sp>
      <p:sp>
        <p:nvSpPr>
          <p:cNvPr id="77" name="文本框 5">
            <a:extLst>
              <a:ext uri="{FF2B5EF4-FFF2-40B4-BE49-F238E27FC236}">
                <a16:creationId xmlns:a16="http://schemas.microsoft.com/office/drawing/2014/main" id="{096EA5D5-A25B-D348-A810-9054107B2045}"/>
              </a:ext>
            </a:extLst>
          </p:cNvPr>
          <p:cNvSpPr txBox="1"/>
          <p:nvPr/>
        </p:nvSpPr>
        <p:spPr>
          <a:xfrm>
            <a:off x="7632170" y="2858334"/>
            <a:ext cx="4198585" cy="1077218"/>
          </a:xfrm>
          <a:prstGeom prst="rect">
            <a:avLst/>
          </a:prstGeom>
          <a:noFill/>
        </p:spPr>
        <p:txBody>
          <a:bodyPr wrap="none" rtlCol="0">
            <a:spAutoFit/>
          </a:bodyPr>
          <a:lstStyle/>
          <a:p>
            <a:r>
              <a:rPr kumimoji="1" lang="zh-CN" altLang="en-US" sz="6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icrosoft YaHei" panose="020B0503020204020204" pitchFamily="34" charset="-122"/>
                <a:ea typeface="Microsoft YaHei" panose="020B0503020204020204" pitchFamily="34" charset="-122"/>
              </a:rPr>
              <a:t>在 线</a:t>
            </a:r>
            <a:r>
              <a:rPr kumimoji="1" lang="zh-CN" altLang="en-US" sz="6400" dirty="0">
                <a:ln>
                  <a:solidFill>
                    <a:srgbClr val="2159A5"/>
                  </a:solidFill>
                </a:ln>
                <a:solidFill>
                  <a:srgbClr val="2159A5"/>
                </a:solidFill>
                <a:effectLst>
                  <a:glow rad="139700">
                    <a:schemeClr val="accent1">
                      <a:satMod val="175000"/>
                      <a:alpha val="40000"/>
                    </a:schemeClr>
                  </a:glow>
                </a:effectLst>
                <a:latin typeface="Microsoft YaHei" panose="020B0503020204020204" pitchFamily="34" charset="-122"/>
                <a:ea typeface="Microsoft YaHei" panose="020B0503020204020204" pitchFamily="34" charset="-122"/>
              </a:rPr>
              <a:t> </a:t>
            </a:r>
            <a:r>
              <a:rPr kumimoji="1" lang="zh-CN" altLang="en-US" sz="6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icrosoft YaHei" panose="020B0503020204020204" pitchFamily="34" charset="-122"/>
                <a:ea typeface="Microsoft YaHei" panose="020B0503020204020204" pitchFamily="34" charset="-122"/>
              </a:rPr>
              <a:t>教 学</a:t>
            </a:r>
            <a:endParaRPr kumimoji="1" lang="zh-CN" altLang="en-US" sz="6400" dirty="0">
              <a:ln>
                <a:solidFill>
                  <a:srgbClr val="2159A5"/>
                </a:solidFill>
              </a:ln>
              <a:solidFill>
                <a:srgbClr val="2159A5"/>
              </a:solidFill>
              <a:effectLst>
                <a:glow rad="139700">
                  <a:schemeClr val="accent1">
                    <a:satMod val="175000"/>
                    <a:alpha val="40000"/>
                  </a:schemeClr>
                </a:glow>
              </a:effectLst>
              <a:latin typeface="Microsoft YaHei" panose="020B0503020204020204" pitchFamily="34" charset="-122"/>
              <a:ea typeface="Microsoft YaHei" panose="020B0503020204020204" pitchFamily="34" charset="-122"/>
            </a:endParaRPr>
          </a:p>
        </p:txBody>
      </p:sp>
      <p:pic>
        <p:nvPicPr>
          <p:cNvPr id="78" name="图片 77">
            <a:extLst>
              <a:ext uri="{FF2B5EF4-FFF2-40B4-BE49-F238E27FC236}">
                <a16:creationId xmlns:a16="http://schemas.microsoft.com/office/drawing/2014/main" id="{4F435374-BC79-BD43-BBAD-B9B8DA25675A}"/>
              </a:ext>
            </a:extLst>
          </p:cNvPr>
          <p:cNvPicPr>
            <a:picLocks noChangeAspect="1"/>
          </p:cNvPicPr>
          <p:nvPr/>
        </p:nvPicPr>
        <p:blipFill>
          <a:blip r:embed="rId3"/>
          <a:stretch>
            <a:fillRect/>
          </a:stretch>
        </p:blipFill>
        <p:spPr>
          <a:xfrm>
            <a:off x="5109400" y="2201917"/>
            <a:ext cx="2286000" cy="2184400"/>
          </a:xfrm>
          <a:prstGeom prst="rect">
            <a:avLst/>
          </a:prstGeom>
          <a:ln>
            <a:noFill/>
          </a:ln>
          <a:effectLst>
            <a:softEdge rad="112500"/>
          </a:effectLst>
        </p:spPr>
      </p:pic>
      <p:sp>
        <p:nvSpPr>
          <p:cNvPr id="79" name="矩形 5"/>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80" name="文本框 6"/>
          <p:cNvSpPr txBox="1"/>
          <p:nvPr/>
        </p:nvSpPr>
        <p:spPr>
          <a:xfrm>
            <a:off x="588009" y="405765"/>
            <a:ext cx="4253865"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上线教学与在线教学</a:t>
            </a:r>
          </a:p>
        </p:txBody>
      </p:sp>
      <p:sp>
        <p:nvSpPr>
          <p:cNvPr id="81" name="文本框 7"/>
          <p:cNvSpPr txBox="1"/>
          <p:nvPr/>
        </p:nvSpPr>
        <p:spPr>
          <a:xfrm>
            <a:off x="588010" y="873760"/>
            <a:ext cx="3750725"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en-US" altLang="zh-CN" sz="1000" dirty="0">
                <a:solidFill>
                  <a:srgbClr val="2159A5"/>
                </a:solidFill>
                <a:latin typeface="+mn-ea"/>
                <a:sym typeface="Arial" panose="020B0604020202020204" pitchFamily="34" charset="0"/>
              </a:rPr>
              <a:t>Online teaching and online teaching</a:t>
            </a:r>
            <a:endParaRPr lang="en-US" altLang="zh-CN" sz="1000" kern="0" noProof="0" dirty="0">
              <a:ln>
                <a:noFill/>
              </a:ln>
              <a:solidFill>
                <a:srgbClr val="2159A5"/>
              </a:solidFill>
              <a:uLnTx/>
              <a:uFillTx/>
              <a:latin typeface="+mn-ea"/>
              <a:sym typeface="Arial" panose="020B0604020202020204" pitchFamily="34" charset="0"/>
            </a:endParaRPr>
          </a:p>
        </p:txBody>
      </p:sp>
    </p:spTree>
    <p:custDataLst>
      <p:tags r:id="rId1"/>
    </p:custDataLst>
    <p:extLst>
      <p:ext uri="{BB962C8B-B14F-4D97-AF65-F5344CB8AC3E}">
        <p14:creationId xmlns:p14="http://schemas.microsoft.com/office/powerpoint/2010/main" val="240731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anim calcmode="lin" valueType="num">
                                      <p:cBhvr>
                                        <p:cTn id="8" dur="1000" fill="hold"/>
                                        <p:tgtEl>
                                          <p:spTgt spid="79"/>
                                        </p:tgtEl>
                                        <p:attrNameLst>
                                          <p:attrName>ppt_x</p:attrName>
                                        </p:attrNameLst>
                                      </p:cBhvr>
                                      <p:tavLst>
                                        <p:tav tm="0">
                                          <p:val>
                                            <p:strVal val="#ppt_x"/>
                                          </p:val>
                                        </p:tav>
                                        <p:tav tm="100000">
                                          <p:val>
                                            <p:strVal val="#ppt_x"/>
                                          </p:val>
                                        </p:tav>
                                      </p:tavLst>
                                    </p:anim>
                                    <p:anim calcmode="lin" valueType="num">
                                      <p:cBhvr>
                                        <p:cTn id="9" dur="1000" fill="hold"/>
                                        <p:tgtEl>
                                          <p:spTgt spid="7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1000"/>
                                        <p:tgtEl>
                                          <p:spTgt spid="81"/>
                                        </p:tgtEl>
                                      </p:cBhvr>
                                    </p:animEffect>
                                    <p:anim calcmode="lin" valueType="num">
                                      <p:cBhvr>
                                        <p:cTn id="13" dur="1000" fill="hold"/>
                                        <p:tgtEl>
                                          <p:spTgt spid="81"/>
                                        </p:tgtEl>
                                        <p:attrNameLst>
                                          <p:attrName>ppt_x</p:attrName>
                                        </p:attrNameLst>
                                      </p:cBhvr>
                                      <p:tavLst>
                                        <p:tav tm="0">
                                          <p:val>
                                            <p:strVal val="#ppt_x"/>
                                          </p:val>
                                        </p:tav>
                                        <p:tav tm="100000">
                                          <p:val>
                                            <p:strVal val="#ppt_x"/>
                                          </p:val>
                                        </p:tav>
                                      </p:tavLst>
                                    </p:anim>
                                    <p:anim calcmode="lin" valueType="num">
                                      <p:cBhvr>
                                        <p:cTn id="14" dur="1000" fill="hold"/>
                                        <p:tgtEl>
                                          <p:spTgt spid="8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1000"/>
                                        <p:tgtEl>
                                          <p:spTgt spid="80"/>
                                        </p:tgtEl>
                                      </p:cBhvr>
                                    </p:animEffect>
                                    <p:anim calcmode="lin" valueType="num">
                                      <p:cBhvr>
                                        <p:cTn id="18" dur="1000" fill="hold"/>
                                        <p:tgtEl>
                                          <p:spTgt spid="80"/>
                                        </p:tgtEl>
                                        <p:attrNameLst>
                                          <p:attrName>ppt_x</p:attrName>
                                        </p:attrNameLst>
                                      </p:cBhvr>
                                      <p:tavLst>
                                        <p:tav tm="0">
                                          <p:val>
                                            <p:strVal val="#ppt_x"/>
                                          </p:val>
                                        </p:tav>
                                        <p:tav tm="100000">
                                          <p:val>
                                            <p:strVal val="#ppt_x"/>
                                          </p:val>
                                        </p:tav>
                                      </p:tavLst>
                                    </p:anim>
                                    <p:anim calcmode="lin" valueType="num">
                                      <p:cBhvr>
                                        <p:cTn id="1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wipe(down)">
                                      <p:cBhvr>
                                        <p:cTn id="24" dur="500"/>
                                        <p:tgtEl>
                                          <p:spTgt spid="7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circle(in)">
                                      <p:cBhvr>
                                        <p:cTn id="29" dur="20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heel(1)">
                                      <p:cBhvr>
                                        <p:cTn id="34"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animBg="1"/>
      <p:bldP spid="80" grpId="0"/>
      <p:bldP spid="8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1607</Words>
  <Application>Microsoft Office PowerPoint</Application>
  <PresentationFormat>宽屏</PresentationFormat>
  <Paragraphs>162</Paragraphs>
  <Slides>29</Slides>
  <Notes>3</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29</vt:i4>
      </vt:variant>
    </vt:vector>
  </HeadingPairs>
  <TitlesOfParts>
    <vt:vector size="35" baseType="lpstr">
      <vt:lpstr>微软雅黑</vt:lpstr>
      <vt:lpstr>Calibri</vt:lpstr>
      <vt:lpstr>Wingdings</vt:lpstr>
      <vt:lpstr>Arial</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在线课程里学习的特点</vt:lpstr>
      <vt:lpstr>有目标群组中在线学习的特点</vt:lpstr>
      <vt:lpstr>松散群中在线学习的特点</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HLK-AL10</dc:creator>
  <cp:lastModifiedBy>qi wang</cp:lastModifiedBy>
  <cp:revision>23</cp:revision>
  <dcterms:created xsi:type="dcterms:W3CDTF">2019-05-16T12:01:02Z</dcterms:created>
  <dcterms:modified xsi:type="dcterms:W3CDTF">2021-09-15T02:20:22Z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y fmtid="{D5CDD505-2E9C-101B-9397-08002B2CF9AE}" pid="3" name="KSOTemplateUUID">
    <vt:lpwstr>v1.0_mb_ifDkTQLsYjsthFPoQ7vEPg==</vt:lpwstr>
  </property>
  <property fmtid="{D5CDD505-2E9C-101B-9397-08002B2CF9AE}" pid="4" name="ICV">
    <vt:lpwstr>d7d13410b31c43f7abbd93469bb176c3</vt:lpwstr>
  </property>
</Properties>
</file>