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33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9721" y="1376629"/>
            <a:ext cx="7604556" cy="1414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2573020"/>
          </a:xfrm>
          <a:custGeom>
            <a:avLst/>
            <a:gdLst/>
            <a:ahLst/>
            <a:cxnLst/>
            <a:rect l="l" t="t" r="r" b="b"/>
            <a:pathLst>
              <a:path w="9144000" h="2573020">
                <a:moveTo>
                  <a:pt x="0" y="2572512"/>
                </a:moveTo>
                <a:lnTo>
                  <a:pt x="9144000" y="2572512"/>
                </a:lnTo>
                <a:lnTo>
                  <a:pt x="9144000" y="0"/>
                </a:lnTo>
                <a:lnTo>
                  <a:pt x="0" y="0"/>
                </a:lnTo>
                <a:lnTo>
                  <a:pt x="0" y="2572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572511"/>
            <a:ext cx="9144000" cy="2570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2572511"/>
            <a:ext cx="9144000" cy="2571115"/>
          </a:xfrm>
          <a:custGeom>
            <a:avLst/>
            <a:gdLst/>
            <a:ahLst/>
            <a:cxnLst/>
            <a:rect l="l" t="t" r="r" b="b"/>
            <a:pathLst>
              <a:path w="9144000" h="2571115">
                <a:moveTo>
                  <a:pt x="0" y="0"/>
                </a:moveTo>
                <a:lnTo>
                  <a:pt x="9144000" y="0"/>
                </a:lnTo>
                <a:lnTo>
                  <a:pt x="9144000" y="2570988"/>
                </a:lnTo>
                <a:lnTo>
                  <a:pt x="0" y="25709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63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6665" y="232016"/>
            <a:ext cx="1550670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3562" y="2568131"/>
            <a:ext cx="5876290" cy="1566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02230"/>
            <a:ext cx="9144000" cy="2573020"/>
          </a:xfrm>
          <a:custGeom>
            <a:avLst/>
            <a:gdLst/>
            <a:ahLst/>
            <a:cxnLst/>
            <a:rect l="l" t="t" r="r" b="b"/>
            <a:pathLst>
              <a:path w="9144000" h="2573020">
                <a:moveTo>
                  <a:pt x="0" y="2572512"/>
                </a:moveTo>
                <a:lnTo>
                  <a:pt x="9144000" y="2572512"/>
                </a:lnTo>
                <a:lnTo>
                  <a:pt x="9144000" y="0"/>
                </a:lnTo>
                <a:lnTo>
                  <a:pt x="0" y="0"/>
                </a:lnTo>
                <a:lnTo>
                  <a:pt x="0" y="2572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2572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2571115"/>
          </a:xfrm>
          <a:custGeom>
            <a:avLst/>
            <a:gdLst/>
            <a:ahLst/>
            <a:cxnLst/>
            <a:rect l="l" t="t" r="r" b="b"/>
            <a:pathLst>
              <a:path w="9144000" h="2571115">
                <a:moveTo>
                  <a:pt x="0" y="0"/>
                </a:moveTo>
                <a:lnTo>
                  <a:pt x="9144000" y="0"/>
                </a:lnTo>
                <a:lnTo>
                  <a:pt x="9144000" y="2570988"/>
                </a:lnTo>
                <a:lnTo>
                  <a:pt x="0" y="25709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63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998" y="251853"/>
            <a:ext cx="8605989" cy="4639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84362" y="802792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4050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4408" y="627532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4">
                <a:moveTo>
                  <a:pt x="0" y="0"/>
                </a:moveTo>
                <a:lnTo>
                  <a:pt x="0" y="360045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4833" y="3158020"/>
            <a:ext cx="227965" cy="136334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0" spc="-5" dirty="0">
                <a:solidFill>
                  <a:srgbClr val="808080"/>
                </a:solidFill>
                <a:latin typeface="Calibri Light"/>
                <a:cs typeface="Calibri Light"/>
              </a:rPr>
              <a:t>LIVE AND</a:t>
            </a:r>
            <a:r>
              <a:rPr sz="1600" b="0" spc="-60" dirty="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808080"/>
                </a:solidFill>
                <a:latin typeface="Calibri Light"/>
                <a:cs typeface="Calibri Light"/>
              </a:rPr>
              <a:t>LEARN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44208" y="3075800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79">
                <a:moveTo>
                  <a:pt x="0" y="0"/>
                </a:moveTo>
                <a:lnTo>
                  <a:pt x="122414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76600" y="1179785"/>
            <a:ext cx="4457890" cy="138114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90"/>
              </a:spcBef>
            </a:pPr>
            <a:r>
              <a:rPr sz="4000" b="1" spc="-5" dirty="0">
                <a:solidFill>
                  <a:srgbClr val="272E42"/>
                </a:solidFill>
                <a:latin typeface="微软雅黑"/>
                <a:cs typeface="微软雅黑"/>
              </a:rPr>
              <a:t>20</a:t>
            </a:r>
            <a:r>
              <a:rPr lang="en-US" sz="4000" b="1" spc="-5" dirty="0">
                <a:solidFill>
                  <a:srgbClr val="272E42"/>
                </a:solidFill>
                <a:latin typeface="微软雅黑"/>
                <a:cs typeface="微软雅黑"/>
              </a:rPr>
              <a:t>21</a:t>
            </a:r>
            <a:r>
              <a:rPr sz="4000" b="1" spc="-5" dirty="0">
                <a:solidFill>
                  <a:srgbClr val="272E42"/>
                </a:solidFill>
                <a:latin typeface="微软雅黑"/>
                <a:cs typeface="微软雅黑"/>
              </a:rPr>
              <a:t>级</a:t>
            </a:r>
            <a:endParaRPr sz="4000" dirty="0">
              <a:latin typeface="微软雅黑"/>
              <a:cs typeface="微软雅黑"/>
            </a:endParaRPr>
          </a:p>
          <a:p>
            <a:pPr marR="6350" algn="r">
              <a:lnSpc>
                <a:spcPct val="100000"/>
              </a:lnSpc>
              <a:spcBef>
                <a:spcPts val="325"/>
              </a:spcBef>
            </a:pPr>
            <a:r>
              <a:rPr sz="4400" b="1" spc="300" dirty="0">
                <a:solidFill>
                  <a:srgbClr val="A30606"/>
                </a:solidFill>
                <a:latin typeface="微软雅黑"/>
                <a:cs typeface="微软雅黑"/>
              </a:rPr>
              <a:t>网络远程教</a:t>
            </a:r>
            <a:r>
              <a:rPr sz="4400" b="1" spc="5" dirty="0">
                <a:solidFill>
                  <a:srgbClr val="A30606"/>
                </a:solidFill>
                <a:latin typeface="微软雅黑"/>
                <a:cs typeface="微软雅黑"/>
              </a:rPr>
              <a:t>育</a:t>
            </a:r>
            <a:endParaRPr sz="4400" dirty="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11231" y="2548255"/>
            <a:ext cx="3769360" cy="1340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P</a:t>
            </a:r>
            <a:r>
              <a:rPr sz="1600" b="1" spc="-15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R</a:t>
            </a:r>
            <a:r>
              <a:rPr sz="1600" b="1" spc="-1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90" dirty="0">
                <a:solidFill>
                  <a:srgbClr val="808080"/>
                </a:solidFill>
                <a:latin typeface="Calibri"/>
                <a:cs typeface="Calibri"/>
              </a:rPr>
              <a:t>AC</a:t>
            </a:r>
            <a:r>
              <a:rPr sz="1600" b="1" spc="-1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600" b="1" spc="-15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600" b="1" spc="-15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600" b="1" spc="-15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E </a:t>
            </a:r>
            <a:r>
              <a:rPr sz="1600" b="1" spc="7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600" b="1" spc="-15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f </a:t>
            </a:r>
            <a:r>
              <a:rPr sz="1600" b="1" spc="7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D</a:t>
            </a:r>
            <a:r>
              <a:rPr sz="1600" b="1" spc="-15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600" b="1" spc="-15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90" dirty="0">
                <a:solidFill>
                  <a:srgbClr val="808080"/>
                </a:solidFill>
                <a:latin typeface="Calibri"/>
                <a:cs typeface="Calibri"/>
              </a:rPr>
              <a:t>STA</a:t>
            </a:r>
            <a:r>
              <a:rPr sz="1600" b="1" spc="-1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600" b="1" spc="-1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600" b="1" spc="-1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E </a:t>
            </a:r>
            <a:r>
              <a:rPr sz="1600" b="1" spc="7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600" b="1" spc="-14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D</a:t>
            </a:r>
            <a:r>
              <a:rPr sz="1600" b="1" spc="-14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U</a:t>
            </a:r>
            <a:r>
              <a:rPr sz="1600" b="1" spc="-1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600" b="1" spc="-1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40" dirty="0">
                <a:solidFill>
                  <a:srgbClr val="808080"/>
                </a:solidFill>
                <a:latin typeface="Calibri"/>
                <a:cs typeface="Calibri"/>
              </a:rPr>
              <a:t>AT</a:t>
            </a:r>
            <a:r>
              <a:rPr sz="1600" b="1" spc="-1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I</a:t>
            </a:r>
            <a:r>
              <a:rPr sz="1600" b="1" spc="-1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600" b="1" spc="-14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600" b="1" dirty="0">
                <a:solidFill>
                  <a:srgbClr val="BEBEBE"/>
                </a:solidFill>
                <a:latin typeface="微软雅黑"/>
                <a:cs typeface="微软雅黑"/>
              </a:rPr>
              <a:t>现代远程教育研究</a:t>
            </a:r>
            <a:r>
              <a:rPr sz="1600" b="1" spc="-5" dirty="0">
                <a:solidFill>
                  <a:srgbClr val="BEBEBE"/>
                </a:solidFill>
                <a:latin typeface="微软雅黑"/>
                <a:cs typeface="微软雅黑"/>
              </a:rPr>
              <a:t>所</a:t>
            </a:r>
            <a:endParaRPr sz="1600">
              <a:latin typeface="微软雅黑"/>
              <a:cs typeface="微软雅黑"/>
            </a:endParaRPr>
          </a:p>
          <a:p>
            <a:pPr marR="35560" algn="r">
              <a:lnSpc>
                <a:spcPct val="100000"/>
              </a:lnSpc>
              <a:spcBef>
                <a:spcPts val="470"/>
              </a:spcBef>
            </a:pPr>
            <a:r>
              <a:rPr sz="1800" b="1" dirty="0">
                <a:solidFill>
                  <a:srgbClr val="C00000"/>
                </a:solidFill>
                <a:latin typeface="微软雅黑"/>
                <a:cs typeface="微软雅黑"/>
              </a:rPr>
              <a:t>穆</a:t>
            </a:r>
            <a:r>
              <a:rPr sz="1800" b="1" spc="-105" dirty="0">
                <a:solidFill>
                  <a:srgbClr val="C00000"/>
                </a:solidFill>
                <a:latin typeface="微软雅黑"/>
                <a:cs typeface="微软雅黑"/>
              </a:rPr>
              <a:t> </a:t>
            </a:r>
            <a:r>
              <a:rPr sz="1800" b="1" dirty="0">
                <a:solidFill>
                  <a:srgbClr val="C00000"/>
                </a:solidFill>
                <a:latin typeface="微软雅黑"/>
                <a:cs typeface="微软雅黑"/>
              </a:rPr>
              <a:t>肃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276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远程教育的质量监控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61110"/>
            <a:ext cx="81546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0110" indent="-86741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"/>
              <a:tabLst>
                <a:tab pos="879475" algn="l"/>
                <a:tab pos="880110" algn="l"/>
              </a:tabLst>
            </a:pPr>
            <a:r>
              <a:rPr sz="2000" dirty="0">
                <a:latin typeface="微软雅黑"/>
                <a:cs typeface="微软雅黑"/>
              </a:rPr>
              <a:t>远程教育质量保障体系的构建主要针对</a:t>
            </a:r>
            <a:r>
              <a:rPr sz="2000" spc="-5" dirty="0">
                <a:solidFill>
                  <a:srgbClr val="C00000"/>
                </a:solidFill>
                <a:latin typeface="微软雅黑"/>
                <a:cs typeface="微软雅黑"/>
              </a:rPr>
              <a:t>第5级</a:t>
            </a:r>
            <a:r>
              <a:rPr sz="2000" dirty="0">
                <a:latin typeface="微软雅黑"/>
                <a:cs typeface="微软雅黑"/>
              </a:rPr>
              <a:t>所要求的标准展开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5619" y="2444242"/>
            <a:ext cx="8242934" cy="1067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13999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"/>
              <a:tabLst>
                <a:tab pos="879475" algn="l"/>
                <a:tab pos="880110" algn="l"/>
              </a:tabLst>
            </a:pPr>
            <a:r>
              <a:rPr dirty="0"/>
              <a:t>	</a:t>
            </a:r>
            <a:r>
              <a:rPr sz="2000" spc="15" dirty="0">
                <a:latin typeface="微软雅黑"/>
                <a:cs typeface="微软雅黑"/>
              </a:rPr>
              <a:t>远程</a:t>
            </a:r>
            <a:r>
              <a:rPr sz="2000" spc="20" dirty="0">
                <a:latin typeface="微软雅黑"/>
                <a:cs typeface="微软雅黑"/>
              </a:rPr>
              <a:t>教育机构制定课程目标，并依据课程目标对教育结果进行</a:t>
            </a:r>
            <a:r>
              <a:rPr sz="2000" spc="5" dirty="0">
                <a:latin typeface="微软雅黑"/>
                <a:cs typeface="微软雅黑"/>
              </a:rPr>
              <a:t>评 </a:t>
            </a:r>
            <a:r>
              <a:rPr sz="2000" spc="20" dirty="0">
                <a:latin typeface="微软雅黑"/>
                <a:cs typeface="微软雅黑"/>
              </a:rPr>
              <a:t>价的过程。这个过程中涉及对</a:t>
            </a:r>
            <a:r>
              <a:rPr sz="2000" spc="25" dirty="0">
                <a:solidFill>
                  <a:srgbClr val="C00000"/>
                </a:solidFill>
                <a:latin typeface="微软雅黑"/>
                <a:cs typeface="微软雅黑"/>
              </a:rPr>
              <a:t>课程内容、教学策略、资源、支持服</a:t>
            </a:r>
            <a:r>
              <a:rPr sz="2000" spc="5" dirty="0">
                <a:solidFill>
                  <a:srgbClr val="C00000"/>
                </a:solidFill>
                <a:latin typeface="微软雅黑"/>
                <a:cs typeface="微软雅黑"/>
              </a:rPr>
              <a:t>务 </a:t>
            </a:r>
            <a:r>
              <a:rPr sz="2000" dirty="0">
                <a:latin typeface="微软雅黑"/>
                <a:cs typeface="微软雅黑"/>
              </a:rPr>
              <a:t>的检查，评价它们是否共同改善了学习环境，并保证了学生学习成绩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3475" y="2042972"/>
            <a:ext cx="7635024" cy="125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教育质量分析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510650" y="910958"/>
            <a:ext cx="1768475" cy="2250440"/>
          </a:xfrm>
          <a:custGeom>
            <a:avLst/>
            <a:gdLst/>
            <a:ahLst/>
            <a:cxnLst/>
            <a:rect l="l" t="t" r="r" b="b"/>
            <a:pathLst>
              <a:path w="1768475" h="2250440">
                <a:moveTo>
                  <a:pt x="1768475" y="2250274"/>
                </a:moveTo>
                <a:lnTo>
                  <a:pt x="0" y="1506347"/>
                </a:lnTo>
                <a:lnTo>
                  <a:pt x="0" y="0"/>
                </a:lnTo>
                <a:lnTo>
                  <a:pt x="1768475" y="2250274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5887" y="906246"/>
            <a:ext cx="1778000" cy="2259965"/>
          </a:xfrm>
          <a:custGeom>
            <a:avLst/>
            <a:gdLst/>
            <a:ahLst/>
            <a:cxnLst/>
            <a:rect l="l" t="t" r="r" b="b"/>
            <a:pathLst>
              <a:path w="1778000" h="2259965">
                <a:moveTo>
                  <a:pt x="1772920" y="2259736"/>
                </a:moveTo>
                <a:lnTo>
                  <a:pt x="2921" y="1515452"/>
                </a:lnTo>
                <a:lnTo>
                  <a:pt x="0" y="1511058"/>
                </a:lnTo>
                <a:lnTo>
                  <a:pt x="0" y="4711"/>
                </a:lnTo>
                <a:lnTo>
                  <a:pt x="304" y="3060"/>
                </a:lnTo>
                <a:lnTo>
                  <a:pt x="1143" y="1612"/>
                </a:lnTo>
                <a:lnTo>
                  <a:pt x="2438" y="546"/>
                </a:lnTo>
                <a:lnTo>
                  <a:pt x="4025" y="0"/>
                </a:lnTo>
                <a:lnTo>
                  <a:pt x="5702" y="38"/>
                </a:lnTo>
                <a:lnTo>
                  <a:pt x="7264" y="647"/>
                </a:lnTo>
                <a:lnTo>
                  <a:pt x="8509" y="1765"/>
                </a:lnTo>
                <a:lnTo>
                  <a:pt x="10824" y="4711"/>
                </a:lnTo>
                <a:lnTo>
                  <a:pt x="9525" y="4711"/>
                </a:lnTo>
                <a:lnTo>
                  <a:pt x="1028" y="7645"/>
                </a:lnTo>
                <a:lnTo>
                  <a:pt x="9525" y="18456"/>
                </a:lnTo>
                <a:lnTo>
                  <a:pt x="9525" y="1506664"/>
                </a:lnTo>
                <a:lnTo>
                  <a:pt x="6616" y="1506664"/>
                </a:lnTo>
                <a:lnTo>
                  <a:pt x="9525" y="1511058"/>
                </a:lnTo>
                <a:lnTo>
                  <a:pt x="17062" y="1511058"/>
                </a:lnTo>
                <a:lnTo>
                  <a:pt x="1758126" y="2243455"/>
                </a:lnTo>
                <a:lnTo>
                  <a:pt x="1769503" y="2257933"/>
                </a:lnTo>
                <a:lnTo>
                  <a:pt x="1776967" y="2257933"/>
                </a:lnTo>
                <a:lnTo>
                  <a:pt x="1775891" y="2258949"/>
                </a:lnTo>
                <a:lnTo>
                  <a:pt x="1774469" y="2259584"/>
                </a:lnTo>
                <a:lnTo>
                  <a:pt x="1772920" y="2259736"/>
                </a:lnTo>
                <a:close/>
              </a:path>
              <a:path w="1778000" h="2259965">
                <a:moveTo>
                  <a:pt x="9525" y="18456"/>
                </a:moveTo>
                <a:lnTo>
                  <a:pt x="1028" y="7645"/>
                </a:lnTo>
                <a:lnTo>
                  <a:pt x="9525" y="4711"/>
                </a:lnTo>
                <a:lnTo>
                  <a:pt x="9525" y="18456"/>
                </a:lnTo>
                <a:close/>
              </a:path>
              <a:path w="1778000" h="2259965">
                <a:moveTo>
                  <a:pt x="1776967" y="2257933"/>
                </a:moveTo>
                <a:lnTo>
                  <a:pt x="1769503" y="2257933"/>
                </a:lnTo>
                <a:lnTo>
                  <a:pt x="1775091" y="2250592"/>
                </a:lnTo>
                <a:lnTo>
                  <a:pt x="1758126" y="2243455"/>
                </a:lnTo>
                <a:lnTo>
                  <a:pt x="9525" y="18456"/>
                </a:lnTo>
                <a:lnTo>
                  <a:pt x="9525" y="4711"/>
                </a:lnTo>
                <a:lnTo>
                  <a:pt x="10824" y="4711"/>
                </a:lnTo>
                <a:lnTo>
                  <a:pt x="1776983" y="2252040"/>
                </a:lnTo>
                <a:lnTo>
                  <a:pt x="1777733" y="2253411"/>
                </a:lnTo>
                <a:lnTo>
                  <a:pt x="1778000" y="2254948"/>
                </a:lnTo>
                <a:lnTo>
                  <a:pt x="1777758" y="2256497"/>
                </a:lnTo>
                <a:lnTo>
                  <a:pt x="1777034" y="2257869"/>
                </a:lnTo>
                <a:close/>
              </a:path>
              <a:path w="1778000" h="2259965">
                <a:moveTo>
                  <a:pt x="9525" y="1511058"/>
                </a:moveTo>
                <a:lnTo>
                  <a:pt x="6616" y="1506664"/>
                </a:lnTo>
                <a:lnTo>
                  <a:pt x="9524" y="1507887"/>
                </a:lnTo>
                <a:lnTo>
                  <a:pt x="9525" y="1511058"/>
                </a:lnTo>
                <a:close/>
              </a:path>
              <a:path w="1778000" h="2259965">
                <a:moveTo>
                  <a:pt x="9525" y="1507887"/>
                </a:moveTo>
                <a:lnTo>
                  <a:pt x="6616" y="1506664"/>
                </a:lnTo>
                <a:lnTo>
                  <a:pt x="9525" y="1506664"/>
                </a:lnTo>
                <a:lnTo>
                  <a:pt x="9525" y="1507887"/>
                </a:lnTo>
                <a:close/>
              </a:path>
              <a:path w="1778000" h="2259965">
                <a:moveTo>
                  <a:pt x="17062" y="1511058"/>
                </a:moveTo>
                <a:lnTo>
                  <a:pt x="9525" y="1511058"/>
                </a:lnTo>
                <a:lnTo>
                  <a:pt x="9525" y="1507887"/>
                </a:lnTo>
                <a:lnTo>
                  <a:pt x="17062" y="1511058"/>
                </a:lnTo>
                <a:close/>
              </a:path>
              <a:path w="1778000" h="2259965">
                <a:moveTo>
                  <a:pt x="1769503" y="2257933"/>
                </a:moveTo>
                <a:lnTo>
                  <a:pt x="1758126" y="2243455"/>
                </a:lnTo>
                <a:lnTo>
                  <a:pt x="1775091" y="2250592"/>
                </a:lnTo>
                <a:lnTo>
                  <a:pt x="1769503" y="2257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2337" y="910958"/>
            <a:ext cx="1743075" cy="2250440"/>
          </a:xfrm>
          <a:custGeom>
            <a:avLst/>
            <a:gdLst/>
            <a:ahLst/>
            <a:cxnLst/>
            <a:rect l="l" t="t" r="r" b="b"/>
            <a:pathLst>
              <a:path w="1743075" h="2250440">
                <a:moveTo>
                  <a:pt x="0" y="2250274"/>
                </a:moveTo>
                <a:lnTo>
                  <a:pt x="1743075" y="0"/>
                </a:lnTo>
                <a:lnTo>
                  <a:pt x="1743075" y="1506347"/>
                </a:lnTo>
                <a:lnTo>
                  <a:pt x="0" y="22502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7575" y="906246"/>
            <a:ext cx="1752600" cy="2259965"/>
          </a:xfrm>
          <a:custGeom>
            <a:avLst/>
            <a:gdLst/>
            <a:ahLst/>
            <a:cxnLst/>
            <a:rect l="l" t="t" r="r" b="b"/>
            <a:pathLst>
              <a:path w="1752600" h="2259965">
                <a:moveTo>
                  <a:pt x="5118" y="2259736"/>
                </a:moveTo>
                <a:lnTo>
                  <a:pt x="0" y="2254986"/>
                </a:lnTo>
                <a:lnTo>
                  <a:pt x="266" y="2253449"/>
                </a:lnTo>
                <a:lnTo>
                  <a:pt x="1744078" y="1790"/>
                </a:lnTo>
                <a:lnTo>
                  <a:pt x="1748561" y="0"/>
                </a:lnTo>
                <a:lnTo>
                  <a:pt x="1750161" y="546"/>
                </a:lnTo>
                <a:lnTo>
                  <a:pt x="1751457" y="1600"/>
                </a:lnTo>
                <a:lnTo>
                  <a:pt x="1752307" y="3047"/>
                </a:lnTo>
                <a:lnTo>
                  <a:pt x="1752600" y="4711"/>
                </a:lnTo>
                <a:lnTo>
                  <a:pt x="1743075" y="4711"/>
                </a:lnTo>
                <a:lnTo>
                  <a:pt x="1743075" y="18637"/>
                </a:lnTo>
                <a:lnTo>
                  <a:pt x="19769" y="2243403"/>
                </a:lnTo>
                <a:lnTo>
                  <a:pt x="2895" y="2250605"/>
                </a:lnTo>
                <a:lnTo>
                  <a:pt x="8534" y="2257907"/>
                </a:lnTo>
                <a:lnTo>
                  <a:pt x="10064" y="2257907"/>
                </a:lnTo>
                <a:lnTo>
                  <a:pt x="6642" y="2259368"/>
                </a:lnTo>
                <a:lnTo>
                  <a:pt x="5118" y="2259736"/>
                </a:lnTo>
                <a:close/>
              </a:path>
              <a:path w="1752600" h="2259965">
                <a:moveTo>
                  <a:pt x="1743075" y="18637"/>
                </a:moveTo>
                <a:lnTo>
                  <a:pt x="1743075" y="4711"/>
                </a:lnTo>
                <a:lnTo>
                  <a:pt x="1751609" y="7619"/>
                </a:lnTo>
                <a:lnTo>
                  <a:pt x="1743075" y="18637"/>
                </a:lnTo>
                <a:close/>
              </a:path>
              <a:path w="1752600" h="2259965">
                <a:moveTo>
                  <a:pt x="1743075" y="1507913"/>
                </a:moveTo>
                <a:lnTo>
                  <a:pt x="1743075" y="18637"/>
                </a:lnTo>
                <a:lnTo>
                  <a:pt x="1751609" y="7619"/>
                </a:lnTo>
                <a:lnTo>
                  <a:pt x="1743075" y="4711"/>
                </a:lnTo>
                <a:lnTo>
                  <a:pt x="1752600" y="4711"/>
                </a:lnTo>
                <a:lnTo>
                  <a:pt x="1752600" y="1506677"/>
                </a:lnTo>
                <a:lnTo>
                  <a:pt x="1745970" y="1506677"/>
                </a:lnTo>
                <a:lnTo>
                  <a:pt x="1743075" y="1507913"/>
                </a:lnTo>
                <a:close/>
              </a:path>
              <a:path w="1752600" h="2259965">
                <a:moveTo>
                  <a:pt x="1743075" y="1511058"/>
                </a:moveTo>
                <a:lnTo>
                  <a:pt x="1743075" y="1507913"/>
                </a:lnTo>
                <a:lnTo>
                  <a:pt x="1745970" y="1506677"/>
                </a:lnTo>
                <a:lnTo>
                  <a:pt x="1743075" y="1511058"/>
                </a:lnTo>
                <a:close/>
              </a:path>
              <a:path w="1752600" h="2259965">
                <a:moveTo>
                  <a:pt x="1752600" y="1511058"/>
                </a:moveTo>
                <a:lnTo>
                  <a:pt x="1743075" y="1511058"/>
                </a:lnTo>
                <a:lnTo>
                  <a:pt x="1745970" y="1506677"/>
                </a:lnTo>
                <a:lnTo>
                  <a:pt x="1752600" y="1506677"/>
                </a:lnTo>
                <a:lnTo>
                  <a:pt x="1752600" y="1511058"/>
                </a:lnTo>
                <a:close/>
              </a:path>
              <a:path w="1752600" h="2259965">
                <a:moveTo>
                  <a:pt x="10064" y="2257907"/>
                </a:moveTo>
                <a:lnTo>
                  <a:pt x="8534" y="2257907"/>
                </a:lnTo>
                <a:lnTo>
                  <a:pt x="19769" y="2243403"/>
                </a:lnTo>
                <a:lnTo>
                  <a:pt x="1743075" y="1507913"/>
                </a:lnTo>
                <a:lnTo>
                  <a:pt x="1743075" y="1511058"/>
                </a:lnTo>
                <a:lnTo>
                  <a:pt x="1752600" y="1511058"/>
                </a:lnTo>
                <a:lnTo>
                  <a:pt x="1752409" y="1512430"/>
                </a:lnTo>
                <a:lnTo>
                  <a:pt x="1751812" y="1513687"/>
                </a:lnTo>
                <a:lnTo>
                  <a:pt x="1750898" y="1514716"/>
                </a:lnTo>
                <a:lnTo>
                  <a:pt x="1749717" y="1515440"/>
                </a:lnTo>
                <a:lnTo>
                  <a:pt x="10064" y="2257907"/>
                </a:lnTo>
                <a:close/>
              </a:path>
              <a:path w="1752600" h="2259965">
                <a:moveTo>
                  <a:pt x="8534" y="2257907"/>
                </a:moveTo>
                <a:lnTo>
                  <a:pt x="2895" y="2250605"/>
                </a:lnTo>
                <a:lnTo>
                  <a:pt x="19769" y="2243403"/>
                </a:lnTo>
                <a:lnTo>
                  <a:pt x="8534" y="2257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1545" y="2324061"/>
            <a:ext cx="3287395" cy="1024890"/>
          </a:xfrm>
          <a:custGeom>
            <a:avLst/>
            <a:gdLst/>
            <a:ahLst/>
            <a:cxnLst/>
            <a:rect l="l" t="t" r="r" b="b"/>
            <a:pathLst>
              <a:path w="3287395" h="1024889">
                <a:moveTo>
                  <a:pt x="0" y="1024331"/>
                </a:moveTo>
                <a:lnTo>
                  <a:pt x="1742376" y="0"/>
                </a:lnTo>
                <a:lnTo>
                  <a:pt x="3286798" y="641680"/>
                </a:lnTo>
                <a:lnTo>
                  <a:pt x="0" y="1024331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6782" y="2319312"/>
            <a:ext cx="3296285" cy="1034415"/>
          </a:xfrm>
          <a:custGeom>
            <a:avLst/>
            <a:gdLst/>
            <a:ahLst/>
            <a:cxnLst/>
            <a:rect l="l" t="t" r="r" b="b"/>
            <a:pathLst>
              <a:path w="3296285" h="1034414">
                <a:moveTo>
                  <a:pt x="5308" y="1033818"/>
                </a:moveTo>
                <a:lnTo>
                  <a:pt x="0" y="1029004"/>
                </a:lnTo>
                <a:lnTo>
                  <a:pt x="304" y="1027417"/>
                </a:lnTo>
                <a:lnTo>
                  <a:pt x="1744726" y="635"/>
                </a:lnTo>
                <a:lnTo>
                  <a:pt x="1747545" y="0"/>
                </a:lnTo>
                <a:lnTo>
                  <a:pt x="1748967" y="342"/>
                </a:lnTo>
                <a:lnTo>
                  <a:pt x="1769447" y="8851"/>
                </a:lnTo>
                <a:lnTo>
                  <a:pt x="1749552" y="8851"/>
                </a:lnTo>
                <a:lnTo>
                  <a:pt x="1745310" y="9143"/>
                </a:lnTo>
                <a:lnTo>
                  <a:pt x="1747504" y="10055"/>
                </a:lnTo>
                <a:lnTo>
                  <a:pt x="26630" y="1021745"/>
                </a:lnTo>
                <a:lnTo>
                  <a:pt x="4203" y="1024356"/>
                </a:lnTo>
                <a:lnTo>
                  <a:pt x="7175" y="1033183"/>
                </a:lnTo>
                <a:lnTo>
                  <a:pt x="10762" y="1033183"/>
                </a:lnTo>
                <a:lnTo>
                  <a:pt x="5308" y="1033818"/>
                </a:lnTo>
                <a:close/>
              </a:path>
              <a:path w="3296285" h="1034414">
                <a:moveTo>
                  <a:pt x="1747504" y="10055"/>
                </a:moveTo>
                <a:lnTo>
                  <a:pt x="1745310" y="9143"/>
                </a:lnTo>
                <a:lnTo>
                  <a:pt x="1749552" y="8851"/>
                </a:lnTo>
                <a:lnTo>
                  <a:pt x="1747504" y="10055"/>
                </a:lnTo>
                <a:close/>
              </a:path>
              <a:path w="3296285" h="1034414">
                <a:moveTo>
                  <a:pt x="3272845" y="643808"/>
                </a:moveTo>
                <a:lnTo>
                  <a:pt x="1747504" y="10055"/>
                </a:lnTo>
                <a:lnTo>
                  <a:pt x="1749552" y="8851"/>
                </a:lnTo>
                <a:lnTo>
                  <a:pt x="1769447" y="8851"/>
                </a:lnTo>
                <a:lnTo>
                  <a:pt x="3292594" y="641692"/>
                </a:lnTo>
                <a:lnTo>
                  <a:pt x="3291014" y="641692"/>
                </a:lnTo>
                <a:lnTo>
                  <a:pt x="3272845" y="643808"/>
                </a:lnTo>
                <a:close/>
              </a:path>
              <a:path w="3296285" h="1034414">
                <a:moveTo>
                  <a:pt x="3289731" y="650824"/>
                </a:moveTo>
                <a:lnTo>
                  <a:pt x="3272845" y="643808"/>
                </a:lnTo>
                <a:lnTo>
                  <a:pt x="3291014" y="641692"/>
                </a:lnTo>
                <a:lnTo>
                  <a:pt x="3289731" y="650824"/>
                </a:lnTo>
                <a:close/>
              </a:path>
              <a:path w="3296285" h="1034414">
                <a:moveTo>
                  <a:pt x="3293265" y="650824"/>
                </a:moveTo>
                <a:lnTo>
                  <a:pt x="3289731" y="650824"/>
                </a:lnTo>
                <a:lnTo>
                  <a:pt x="3291014" y="641692"/>
                </a:lnTo>
                <a:lnTo>
                  <a:pt x="3292594" y="641692"/>
                </a:lnTo>
                <a:lnTo>
                  <a:pt x="3293389" y="642023"/>
                </a:lnTo>
                <a:lnTo>
                  <a:pt x="3294710" y="642848"/>
                </a:lnTo>
                <a:lnTo>
                  <a:pt x="3295700" y="644067"/>
                </a:lnTo>
                <a:lnTo>
                  <a:pt x="3296234" y="645528"/>
                </a:lnTo>
                <a:lnTo>
                  <a:pt x="3296285" y="647090"/>
                </a:lnTo>
                <a:lnTo>
                  <a:pt x="3295815" y="648576"/>
                </a:lnTo>
                <a:lnTo>
                  <a:pt x="3294888" y="649833"/>
                </a:lnTo>
                <a:lnTo>
                  <a:pt x="3293617" y="650722"/>
                </a:lnTo>
                <a:lnTo>
                  <a:pt x="3293265" y="650824"/>
                </a:lnTo>
                <a:close/>
              </a:path>
              <a:path w="3296285" h="1034414">
                <a:moveTo>
                  <a:pt x="10762" y="1033183"/>
                </a:moveTo>
                <a:lnTo>
                  <a:pt x="7175" y="1033183"/>
                </a:lnTo>
                <a:lnTo>
                  <a:pt x="26630" y="1021745"/>
                </a:lnTo>
                <a:lnTo>
                  <a:pt x="3272845" y="643808"/>
                </a:lnTo>
                <a:lnTo>
                  <a:pt x="3289731" y="650824"/>
                </a:lnTo>
                <a:lnTo>
                  <a:pt x="3293265" y="650824"/>
                </a:lnTo>
                <a:lnTo>
                  <a:pt x="3292119" y="651154"/>
                </a:lnTo>
                <a:lnTo>
                  <a:pt x="10762" y="1033183"/>
                </a:lnTo>
                <a:close/>
              </a:path>
              <a:path w="3296285" h="1034414">
                <a:moveTo>
                  <a:pt x="7175" y="1033183"/>
                </a:moveTo>
                <a:lnTo>
                  <a:pt x="4203" y="1024356"/>
                </a:lnTo>
                <a:lnTo>
                  <a:pt x="26630" y="1021745"/>
                </a:lnTo>
                <a:lnTo>
                  <a:pt x="7175" y="103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 rot="1380000">
            <a:off x="1986034" y="1559622"/>
            <a:ext cx="363253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z="2000" b="1" dirty="0">
                <a:latin typeface="黑体"/>
                <a:cs typeface="黑体"/>
              </a:rPr>
              <a:t>水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 rot="1380000">
            <a:off x="1861181" y="1837676"/>
            <a:ext cx="363253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z="2000" b="1" dirty="0">
                <a:latin typeface="黑体"/>
                <a:cs typeface="黑体"/>
              </a:rPr>
              <a:t>平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3" name="object 13"/>
          <p:cNvSpPr txBox="1"/>
          <p:nvPr/>
        </p:nvSpPr>
        <p:spPr>
          <a:xfrm rot="1380000">
            <a:off x="1736327" y="2115730"/>
            <a:ext cx="363253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z="2000" b="1" dirty="0">
                <a:latin typeface="黑体"/>
                <a:cs typeface="黑体"/>
              </a:rPr>
              <a:t>高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4" name="object 14"/>
          <p:cNvSpPr txBox="1"/>
          <p:nvPr/>
        </p:nvSpPr>
        <p:spPr>
          <a:xfrm rot="1380000">
            <a:off x="1611460" y="2393784"/>
            <a:ext cx="363253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z="2000" b="1" dirty="0">
                <a:latin typeface="黑体"/>
                <a:cs typeface="黑体"/>
              </a:rPr>
              <a:t>低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5" name="object 15"/>
          <p:cNvSpPr txBox="1"/>
          <p:nvPr/>
        </p:nvSpPr>
        <p:spPr>
          <a:xfrm rot="20160000">
            <a:off x="2625930" y="1418371"/>
            <a:ext cx="366398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sz="2000" b="1" spc="15" dirty="0">
                <a:solidFill>
                  <a:srgbClr val="272E42"/>
                </a:solidFill>
                <a:latin typeface="黑体"/>
                <a:cs typeface="黑体"/>
              </a:rPr>
              <a:t>效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6" name="object 16"/>
          <p:cNvSpPr txBox="1"/>
          <p:nvPr/>
        </p:nvSpPr>
        <p:spPr>
          <a:xfrm rot="20160000">
            <a:off x="2752003" y="1695879"/>
            <a:ext cx="366398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sz="2000" b="1" spc="15" dirty="0">
                <a:solidFill>
                  <a:srgbClr val="272E42"/>
                </a:solidFill>
                <a:latin typeface="黑体"/>
                <a:cs typeface="黑体"/>
              </a:rPr>
              <a:t>果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7" name="object 17"/>
          <p:cNvSpPr txBox="1"/>
          <p:nvPr/>
        </p:nvSpPr>
        <p:spPr>
          <a:xfrm rot="20160000">
            <a:off x="2878076" y="1973387"/>
            <a:ext cx="366398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sz="2000" b="1" spc="15" dirty="0">
                <a:solidFill>
                  <a:srgbClr val="272E42"/>
                </a:solidFill>
                <a:latin typeface="黑体"/>
                <a:cs typeface="黑体"/>
              </a:rPr>
              <a:t>优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8" name="object 18"/>
          <p:cNvSpPr txBox="1"/>
          <p:nvPr/>
        </p:nvSpPr>
        <p:spPr>
          <a:xfrm rot="20160000">
            <a:off x="3004149" y="2250881"/>
            <a:ext cx="366398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sz="2000" b="1" spc="15" dirty="0">
                <a:solidFill>
                  <a:srgbClr val="272E42"/>
                </a:solidFill>
                <a:latin typeface="黑体"/>
                <a:cs typeface="黑体"/>
              </a:rPr>
              <a:t>劣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44267" y="2168258"/>
            <a:ext cx="685469" cy="51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65477" y="2158492"/>
            <a:ext cx="1556385" cy="918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6255" marR="62484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黑体"/>
                <a:cs typeface="黑体"/>
              </a:rPr>
              <a:t>教</a:t>
            </a:r>
            <a:r>
              <a:rPr sz="1600" b="1" spc="-10" dirty="0">
                <a:solidFill>
                  <a:srgbClr val="FFFFFF"/>
                </a:solidFill>
                <a:latin typeface="黑体"/>
                <a:cs typeface="黑体"/>
              </a:rPr>
              <a:t>育 </a:t>
            </a:r>
            <a:r>
              <a:rPr sz="1600" b="1" dirty="0">
                <a:solidFill>
                  <a:srgbClr val="FFFFFF"/>
                </a:solidFill>
                <a:latin typeface="黑体"/>
                <a:cs typeface="黑体"/>
              </a:rPr>
              <a:t>质</a:t>
            </a:r>
            <a:r>
              <a:rPr sz="1600" b="1" spc="-15" dirty="0">
                <a:solidFill>
                  <a:srgbClr val="FFFFFF"/>
                </a:solidFill>
                <a:latin typeface="黑体"/>
                <a:cs typeface="黑体"/>
              </a:rPr>
              <a:t>量</a:t>
            </a:r>
            <a:endParaRPr sz="160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00" b="1" dirty="0">
                <a:solidFill>
                  <a:srgbClr val="272E42"/>
                </a:solidFill>
                <a:latin typeface="黑体"/>
                <a:cs typeface="黑体"/>
              </a:rPr>
              <a:t>培养对象质</a:t>
            </a:r>
            <a:r>
              <a:rPr sz="2000" b="1" spc="-5" dirty="0">
                <a:solidFill>
                  <a:srgbClr val="272E42"/>
                </a:solidFill>
                <a:latin typeface="黑体"/>
                <a:cs typeface="黑体"/>
              </a:rPr>
              <a:t>量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2787" y="906195"/>
            <a:ext cx="4048112" cy="303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30907" y="3326485"/>
            <a:ext cx="83502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黑体"/>
                <a:cs typeface="黑体"/>
              </a:rPr>
              <a:t>评</a:t>
            </a:r>
            <a:r>
              <a:rPr sz="2800" spc="-705" dirty="0">
                <a:latin typeface="黑体"/>
                <a:cs typeface="黑体"/>
              </a:rPr>
              <a:t> </a:t>
            </a:r>
            <a:r>
              <a:rPr sz="2800" spc="-5" dirty="0">
                <a:latin typeface="黑体"/>
                <a:cs typeface="黑体"/>
              </a:rPr>
              <a:t>价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7277" y="1505470"/>
            <a:ext cx="330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黑体"/>
                <a:cs typeface="黑体"/>
              </a:rPr>
              <a:t>多 指 标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14927" y="1432839"/>
            <a:ext cx="330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黑体"/>
                <a:cs typeface="黑体"/>
              </a:rPr>
              <a:t>多 维 度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00" y="339852"/>
            <a:ext cx="4191000" cy="4015740"/>
          </a:xfrm>
          <a:custGeom>
            <a:avLst/>
            <a:gdLst/>
            <a:ahLst/>
            <a:cxnLst/>
            <a:rect l="l" t="t" r="r" b="b"/>
            <a:pathLst>
              <a:path w="4191000" h="4015740">
                <a:moveTo>
                  <a:pt x="0" y="0"/>
                </a:moveTo>
                <a:lnTo>
                  <a:pt x="4191000" y="0"/>
                </a:lnTo>
                <a:lnTo>
                  <a:pt x="4191000" y="4015740"/>
                </a:lnTo>
                <a:lnTo>
                  <a:pt x="0" y="40157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2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650740" y="380771"/>
            <a:ext cx="4033520" cy="388429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449580" algn="just">
              <a:lnSpc>
                <a:spcPct val="114599"/>
              </a:lnSpc>
              <a:spcBef>
                <a:spcPts val="145"/>
              </a:spcBef>
            </a:pPr>
            <a:r>
              <a:rPr sz="1800" spc="70" dirty="0">
                <a:latin typeface="微软雅黑"/>
                <a:cs typeface="微软雅黑"/>
              </a:rPr>
              <a:t>联合国教科文</a:t>
            </a:r>
            <a:r>
              <a:rPr sz="1800" spc="75" dirty="0">
                <a:latin typeface="微软雅黑"/>
                <a:cs typeface="微软雅黑"/>
              </a:rPr>
              <a:t>组织“教育评价的</a:t>
            </a:r>
            <a:r>
              <a:rPr sz="1800" dirty="0">
                <a:latin typeface="微软雅黑"/>
                <a:cs typeface="微软雅黑"/>
              </a:rPr>
              <a:t>政 </a:t>
            </a:r>
            <a:r>
              <a:rPr sz="1800" spc="60" dirty="0">
                <a:latin typeface="微软雅黑"/>
                <a:cs typeface="微软雅黑"/>
              </a:rPr>
              <a:t>策与体制”国家报告提纲中对“质量</a:t>
            </a:r>
            <a:r>
              <a:rPr sz="1800" dirty="0">
                <a:latin typeface="微软雅黑"/>
                <a:cs typeface="微软雅黑"/>
              </a:rPr>
              <a:t>” </a:t>
            </a:r>
            <a:r>
              <a:rPr sz="1800" spc="60" dirty="0">
                <a:latin typeface="微软雅黑"/>
                <a:cs typeface="微软雅黑"/>
              </a:rPr>
              <a:t>的定义是：在教育系统，</a:t>
            </a:r>
            <a:r>
              <a:rPr sz="1800" spc="60" dirty="0">
                <a:solidFill>
                  <a:srgbClr val="C00000"/>
                </a:solidFill>
                <a:latin typeface="微软雅黑"/>
                <a:cs typeface="微软雅黑"/>
              </a:rPr>
              <a:t>质量</a:t>
            </a:r>
            <a:r>
              <a:rPr sz="1800" spc="60" dirty="0">
                <a:latin typeface="微软雅黑"/>
                <a:cs typeface="微软雅黑"/>
              </a:rPr>
              <a:t>的概念</a:t>
            </a:r>
            <a:r>
              <a:rPr sz="1800" dirty="0">
                <a:latin typeface="微软雅黑"/>
                <a:cs typeface="微软雅黑"/>
              </a:rPr>
              <a:t>被 </a:t>
            </a:r>
            <a:r>
              <a:rPr sz="1800" spc="60" dirty="0">
                <a:latin typeface="微软雅黑"/>
                <a:cs typeface="微软雅黑"/>
              </a:rPr>
              <a:t>理解成不限于学生学习到达的程度，</a:t>
            </a:r>
            <a:r>
              <a:rPr sz="1800" dirty="0">
                <a:latin typeface="微软雅黑"/>
                <a:cs typeface="微软雅黑"/>
              </a:rPr>
              <a:t>还 起码包括：</a:t>
            </a:r>
            <a:endParaRPr sz="1800">
              <a:latin typeface="微软雅黑"/>
              <a:cs typeface="微软雅黑"/>
            </a:endParaRPr>
          </a:p>
          <a:p>
            <a:pPr marL="314325" indent="-301625">
              <a:lnSpc>
                <a:spcPct val="100000"/>
              </a:lnSpc>
              <a:spcBef>
                <a:spcPts val="655"/>
              </a:spcBef>
              <a:buClr>
                <a:srgbClr val="2B2B2B"/>
              </a:buClr>
              <a:buFont typeface="Wingdings"/>
              <a:buChar char=""/>
              <a:tabLst>
                <a:tab pos="314325" algn="l"/>
              </a:tabLst>
            </a:pPr>
            <a:r>
              <a:rPr sz="1600" dirty="0">
                <a:latin typeface="微软雅黑"/>
                <a:cs typeface="微软雅黑"/>
              </a:rPr>
              <a:t>课程与特定国家现实的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适切度</a:t>
            </a:r>
            <a:r>
              <a:rPr sz="1600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  <a:p>
            <a:pPr marL="314325" indent="-301625">
              <a:lnSpc>
                <a:spcPct val="100000"/>
              </a:lnSpc>
              <a:spcBef>
                <a:spcPts val="645"/>
              </a:spcBef>
              <a:buClr>
                <a:srgbClr val="2B2B2B"/>
              </a:buClr>
              <a:buFont typeface="Wingdings"/>
              <a:buChar char=""/>
              <a:tabLst>
                <a:tab pos="314325" algn="l"/>
              </a:tabLst>
            </a:pPr>
            <a:r>
              <a:rPr sz="1600" dirty="0">
                <a:latin typeface="微软雅黑"/>
                <a:cs typeface="微软雅黑"/>
              </a:rPr>
              <a:t>需要的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满足程度</a:t>
            </a:r>
            <a:r>
              <a:rPr sz="1600" dirty="0">
                <a:latin typeface="微软雅黑"/>
                <a:cs typeface="微软雅黑"/>
              </a:rPr>
              <a:t>（入学机会）</a:t>
            </a:r>
            <a:r>
              <a:rPr sz="1600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  <a:p>
            <a:pPr marL="314325" indent="-301625">
              <a:lnSpc>
                <a:spcPct val="100000"/>
              </a:lnSpc>
              <a:spcBef>
                <a:spcPts val="645"/>
              </a:spcBef>
              <a:buClr>
                <a:srgbClr val="2B2B2B"/>
              </a:buClr>
              <a:buFont typeface="Wingdings"/>
              <a:buChar char=""/>
              <a:tabLst>
                <a:tab pos="314325" algn="l"/>
              </a:tabLst>
            </a:pPr>
            <a:r>
              <a:rPr sz="1600" dirty="0">
                <a:latin typeface="微软雅黑"/>
                <a:cs typeface="微软雅黑"/>
              </a:rPr>
              <a:t>终极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效率</a:t>
            </a:r>
            <a:r>
              <a:rPr sz="1600" dirty="0">
                <a:latin typeface="微软雅黑"/>
                <a:cs typeface="微软雅黑"/>
              </a:rPr>
              <a:t>（恒久性</a:t>
            </a:r>
            <a:r>
              <a:rPr sz="1600" spc="-5" dirty="0">
                <a:latin typeface="微软雅黑"/>
                <a:cs typeface="微软雅黑"/>
              </a:rPr>
              <a:t>）；</a:t>
            </a:r>
            <a:endParaRPr sz="1600">
              <a:latin typeface="微软雅黑"/>
              <a:cs typeface="微软雅黑"/>
            </a:endParaRPr>
          </a:p>
          <a:p>
            <a:pPr marL="314325" indent="-301625">
              <a:lnSpc>
                <a:spcPct val="100000"/>
              </a:lnSpc>
              <a:spcBef>
                <a:spcPts val="645"/>
              </a:spcBef>
              <a:buClr>
                <a:srgbClr val="2B2B2B"/>
              </a:buClr>
              <a:buFont typeface="Wingdings"/>
              <a:buChar char=""/>
              <a:tabLst>
                <a:tab pos="314325" algn="l"/>
              </a:tabLst>
            </a:pPr>
            <a:r>
              <a:rPr sz="1600" dirty="0">
                <a:latin typeface="微软雅黑"/>
                <a:cs typeface="微软雅黑"/>
              </a:rPr>
              <a:t>学习的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水平</a:t>
            </a:r>
            <a:r>
              <a:rPr sz="1600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  <a:p>
            <a:pPr marL="314325" indent="-301625">
              <a:lnSpc>
                <a:spcPct val="100000"/>
              </a:lnSpc>
              <a:spcBef>
                <a:spcPts val="645"/>
              </a:spcBef>
              <a:buClr>
                <a:srgbClr val="2B2B2B"/>
              </a:buClr>
              <a:buFont typeface="Wingdings"/>
              <a:buChar char=""/>
              <a:tabLst>
                <a:tab pos="314325" algn="l"/>
              </a:tabLst>
            </a:pPr>
            <a:r>
              <a:rPr sz="1600" dirty="0">
                <a:latin typeface="微软雅黑"/>
                <a:cs typeface="微软雅黑"/>
              </a:rPr>
              <a:t>教育对成人生活的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作用</a:t>
            </a:r>
            <a:r>
              <a:rPr sz="1600" dirty="0">
                <a:latin typeface="微软雅黑"/>
                <a:cs typeface="微软雅黑"/>
              </a:rPr>
              <a:t>（影响</a:t>
            </a:r>
            <a:r>
              <a:rPr sz="1600" spc="-5" dirty="0">
                <a:latin typeface="微软雅黑"/>
                <a:cs typeface="微软雅黑"/>
              </a:rPr>
              <a:t>）</a:t>
            </a:r>
            <a:endParaRPr sz="1600">
              <a:latin typeface="微软雅黑"/>
              <a:cs typeface="微软雅黑"/>
            </a:endParaRPr>
          </a:p>
          <a:p>
            <a:pPr marL="314325" indent="-301625">
              <a:lnSpc>
                <a:spcPct val="100000"/>
              </a:lnSpc>
              <a:spcBef>
                <a:spcPts val="645"/>
              </a:spcBef>
              <a:buClr>
                <a:srgbClr val="2B2B2B"/>
              </a:buClr>
              <a:buFont typeface="Wingdings"/>
              <a:buChar char=""/>
              <a:tabLst>
                <a:tab pos="314325" algn="l"/>
              </a:tabLst>
            </a:pPr>
            <a:r>
              <a:rPr sz="1600" dirty="0">
                <a:latin typeface="微软雅黑"/>
                <a:cs typeface="微软雅黑"/>
              </a:rPr>
              <a:t>资源的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配置与利用</a:t>
            </a:r>
            <a:r>
              <a:rPr sz="1600" dirty="0">
                <a:latin typeface="微软雅黑"/>
                <a:cs typeface="微软雅黑"/>
              </a:rPr>
              <a:t>（效率）以</a:t>
            </a:r>
            <a:r>
              <a:rPr sz="1600" spc="-5" dirty="0">
                <a:latin typeface="微软雅黑"/>
                <a:cs typeface="微软雅黑"/>
              </a:rPr>
              <a:t>及</a:t>
            </a:r>
            <a:endParaRPr sz="1600">
              <a:latin typeface="微软雅黑"/>
              <a:cs typeface="微软雅黑"/>
            </a:endParaRPr>
          </a:p>
          <a:p>
            <a:pPr marL="314325" indent="-301625">
              <a:lnSpc>
                <a:spcPct val="100000"/>
              </a:lnSpc>
              <a:spcBef>
                <a:spcPts val="645"/>
              </a:spcBef>
              <a:buClr>
                <a:srgbClr val="2B2B2B"/>
              </a:buClr>
              <a:buFont typeface="Wingdings"/>
              <a:buChar char=""/>
              <a:tabLst>
                <a:tab pos="314325" algn="l"/>
              </a:tabLst>
            </a:pPr>
            <a:r>
              <a:rPr sz="1600" dirty="0">
                <a:latin typeface="微软雅黑"/>
                <a:cs typeface="微软雅黑"/>
              </a:rPr>
              <a:t>对社会不均衡的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关注</a:t>
            </a:r>
            <a:r>
              <a:rPr sz="1600" dirty="0">
                <a:latin typeface="微软雅黑"/>
                <a:cs typeface="微软雅黑"/>
              </a:rPr>
              <a:t>（公平</a:t>
            </a:r>
            <a:r>
              <a:rPr sz="1600" spc="-5" dirty="0">
                <a:latin typeface="微软雅黑"/>
                <a:cs typeface="微软雅黑"/>
              </a:rPr>
              <a:t>）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教育质量分析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074680" y="1716214"/>
            <a:ext cx="3838575" cy="210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9580" algn="just">
              <a:lnSpc>
                <a:spcPct val="113999"/>
              </a:lnSpc>
              <a:spcBef>
                <a:spcPts val="95"/>
              </a:spcBef>
            </a:pPr>
            <a:r>
              <a:rPr sz="2000" dirty="0">
                <a:solidFill>
                  <a:srgbClr val="C00000"/>
                </a:solidFill>
                <a:latin typeface="微软雅黑"/>
                <a:cs typeface="微软雅黑"/>
              </a:rPr>
              <a:t>教育质量</a:t>
            </a:r>
            <a:r>
              <a:rPr sz="2000" spc="-5" dirty="0">
                <a:latin typeface="微软雅黑"/>
                <a:cs typeface="微软雅黑"/>
              </a:rPr>
              <a:t>是一个多维的概念,</a:t>
            </a:r>
            <a:r>
              <a:rPr sz="2000" dirty="0">
                <a:latin typeface="微软雅黑"/>
                <a:cs typeface="微软雅黑"/>
              </a:rPr>
              <a:t>不 能简单地用一个指标进行描述。基 于不同目标群体的</a:t>
            </a:r>
            <a:r>
              <a:rPr sz="2000" dirty="0">
                <a:solidFill>
                  <a:srgbClr val="C00000"/>
                </a:solidFill>
                <a:latin typeface="微软雅黑"/>
                <a:cs typeface="微软雅黑"/>
              </a:rPr>
              <a:t>需要</a:t>
            </a:r>
            <a:r>
              <a:rPr sz="2000" dirty="0">
                <a:latin typeface="微软雅黑"/>
                <a:cs typeface="微软雅黑"/>
              </a:rPr>
              <a:t>来定义教育 质量以及对教育绩效进行评价，不 同的目标群体会采用不同的指标和 不同的策略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61808" y="2138578"/>
            <a:ext cx="851535" cy="2882900"/>
          </a:xfrm>
          <a:custGeom>
            <a:avLst/>
            <a:gdLst/>
            <a:ahLst/>
            <a:cxnLst/>
            <a:rect l="l" t="t" r="r" b="b"/>
            <a:pathLst>
              <a:path w="851535" h="2882900">
                <a:moveTo>
                  <a:pt x="475393" y="876300"/>
                </a:moveTo>
                <a:lnTo>
                  <a:pt x="403275" y="876300"/>
                </a:lnTo>
                <a:lnTo>
                  <a:pt x="382194" y="825500"/>
                </a:lnTo>
                <a:lnTo>
                  <a:pt x="361202" y="774700"/>
                </a:lnTo>
                <a:lnTo>
                  <a:pt x="340831" y="723900"/>
                </a:lnTo>
                <a:lnTo>
                  <a:pt x="321615" y="673100"/>
                </a:lnTo>
                <a:lnTo>
                  <a:pt x="304088" y="622300"/>
                </a:lnTo>
                <a:lnTo>
                  <a:pt x="290281" y="571500"/>
                </a:lnTo>
                <a:lnTo>
                  <a:pt x="279748" y="520700"/>
                </a:lnTo>
                <a:lnTo>
                  <a:pt x="272371" y="482600"/>
                </a:lnTo>
                <a:lnTo>
                  <a:pt x="268031" y="431800"/>
                </a:lnTo>
                <a:lnTo>
                  <a:pt x="266611" y="393700"/>
                </a:lnTo>
                <a:lnTo>
                  <a:pt x="269401" y="330200"/>
                </a:lnTo>
                <a:lnTo>
                  <a:pt x="277542" y="279400"/>
                </a:lnTo>
                <a:lnTo>
                  <a:pt x="290687" y="228600"/>
                </a:lnTo>
                <a:lnTo>
                  <a:pt x="308490" y="190500"/>
                </a:lnTo>
                <a:lnTo>
                  <a:pt x="330607" y="139700"/>
                </a:lnTo>
                <a:lnTo>
                  <a:pt x="356692" y="101600"/>
                </a:lnTo>
                <a:lnTo>
                  <a:pt x="392692" y="63500"/>
                </a:lnTo>
                <a:lnTo>
                  <a:pt x="433307" y="38100"/>
                </a:lnTo>
                <a:lnTo>
                  <a:pt x="477699" y="12700"/>
                </a:lnTo>
                <a:lnTo>
                  <a:pt x="525029" y="0"/>
                </a:lnTo>
                <a:lnTo>
                  <a:pt x="574459" y="0"/>
                </a:lnTo>
                <a:lnTo>
                  <a:pt x="574459" y="63500"/>
                </a:lnTo>
                <a:lnTo>
                  <a:pt x="529005" y="63500"/>
                </a:lnTo>
                <a:lnTo>
                  <a:pt x="485649" y="88900"/>
                </a:lnTo>
                <a:lnTo>
                  <a:pt x="445391" y="114300"/>
                </a:lnTo>
                <a:lnTo>
                  <a:pt x="409232" y="152400"/>
                </a:lnTo>
                <a:lnTo>
                  <a:pt x="384219" y="190500"/>
                </a:lnTo>
                <a:lnTo>
                  <a:pt x="363451" y="228600"/>
                </a:lnTo>
                <a:lnTo>
                  <a:pt x="347682" y="279400"/>
                </a:lnTo>
                <a:lnTo>
                  <a:pt x="337668" y="330200"/>
                </a:lnTo>
                <a:lnTo>
                  <a:pt x="334162" y="393700"/>
                </a:lnTo>
                <a:lnTo>
                  <a:pt x="336148" y="444500"/>
                </a:lnTo>
                <a:lnTo>
                  <a:pt x="342304" y="495300"/>
                </a:lnTo>
                <a:lnTo>
                  <a:pt x="352930" y="546100"/>
                </a:lnTo>
                <a:lnTo>
                  <a:pt x="368325" y="596900"/>
                </a:lnTo>
                <a:lnTo>
                  <a:pt x="384239" y="647700"/>
                </a:lnTo>
                <a:lnTo>
                  <a:pt x="401855" y="685800"/>
                </a:lnTo>
                <a:lnTo>
                  <a:pt x="420726" y="736600"/>
                </a:lnTo>
                <a:lnTo>
                  <a:pt x="440402" y="787400"/>
                </a:lnTo>
                <a:lnTo>
                  <a:pt x="460436" y="838200"/>
                </a:lnTo>
                <a:lnTo>
                  <a:pt x="475393" y="876300"/>
                </a:lnTo>
                <a:close/>
              </a:path>
              <a:path w="851535" h="2882900">
                <a:moveTo>
                  <a:pt x="65521" y="723900"/>
                </a:moveTo>
                <a:lnTo>
                  <a:pt x="6299" y="723900"/>
                </a:lnTo>
                <a:lnTo>
                  <a:pt x="12649" y="711200"/>
                </a:lnTo>
                <a:lnTo>
                  <a:pt x="19024" y="711200"/>
                </a:lnTo>
                <a:lnTo>
                  <a:pt x="65521" y="723900"/>
                </a:lnTo>
                <a:close/>
              </a:path>
              <a:path w="851535" h="2882900">
                <a:moveTo>
                  <a:pt x="357258" y="1562100"/>
                </a:moveTo>
                <a:lnTo>
                  <a:pt x="266814" y="1562100"/>
                </a:lnTo>
                <a:lnTo>
                  <a:pt x="293174" y="1524000"/>
                </a:lnTo>
                <a:lnTo>
                  <a:pt x="322345" y="1498600"/>
                </a:lnTo>
                <a:lnTo>
                  <a:pt x="353925" y="1473200"/>
                </a:lnTo>
                <a:lnTo>
                  <a:pt x="387515" y="1460500"/>
                </a:lnTo>
                <a:lnTo>
                  <a:pt x="419704" y="1435100"/>
                </a:lnTo>
                <a:lnTo>
                  <a:pt x="467451" y="1397000"/>
                </a:lnTo>
                <a:lnTo>
                  <a:pt x="497201" y="1346200"/>
                </a:lnTo>
                <a:lnTo>
                  <a:pt x="511587" y="1282700"/>
                </a:lnTo>
                <a:lnTo>
                  <a:pt x="513334" y="1257300"/>
                </a:lnTo>
                <a:lnTo>
                  <a:pt x="512712" y="1231900"/>
                </a:lnTo>
                <a:lnTo>
                  <a:pt x="510787" y="1206500"/>
                </a:lnTo>
                <a:lnTo>
                  <a:pt x="507644" y="1181100"/>
                </a:lnTo>
                <a:lnTo>
                  <a:pt x="503364" y="1168400"/>
                </a:lnTo>
                <a:lnTo>
                  <a:pt x="494605" y="1130300"/>
                </a:lnTo>
                <a:lnTo>
                  <a:pt x="484290" y="1104900"/>
                </a:lnTo>
                <a:lnTo>
                  <a:pt x="473673" y="1079500"/>
                </a:lnTo>
                <a:lnTo>
                  <a:pt x="464007" y="1054100"/>
                </a:lnTo>
                <a:lnTo>
                  <a:pt x="438817" y="1016000"/>
                </a:lnTo>
                <a:lnTo>
                  <a:pt x="409049" y="977900"/>
                </a:lnTo>
                <a:lnTo>
                  <a:pt x="375212" y="939800"/>
                </a:lnTo>
                <a:lnTo>
                  <a:pt x="337814" y="901700"/>
                </a:lnTo>
                <a:lnTo>
                  <a:pt x="297364" y="876300"/>
                </a:lnTo>
                <a:lnTo>
                  <a:pt x="254370" y="850900"/>
                </a:lnTo>
                <a:lnTo>
                  <a:pt x="209339" y="825500"/>
                </a:lnTo>
                <a:lnTo>
                  <a:pt x="67115" y="787400"/>
                </a:lnTo>
                <a:lnTo>
                  <a:pt x="2755" y="787400"/>
                </a:lnTo>
                <a:lnTo>
                  <a:pt x="0" y="723900"/>
                </a:lnTo>
                <a:lnTo>
                  <a:pt x="111717" y="723900"/>
                </a:lnTo>
                <a:lnTo>
                  <a:pt x="202094" y="749300"/>
                </a:lnTo>
                <a:lnTo>
                  <a:pt x="245718" y="774700"/>
                </a:lnTo>
                <a:lnTo>
                  <a:pt x="287926" y="787400"/>
                </a:lnTo>
                <a:lnTo>
                  <a:pt x="328441" y="812800"/>
                </a:lnTo>
                <a:lnTo>
                  <a:pt x="366984" y="838200"/>
                </a:lnTo>
                <a:lnTo>
                  <a:pt x="403275" y="876300"/>
                </a:lnTo>
                <a:lnTo>
                  <a:pt x="475393" y="876300"/>
                </a:lnTo>
                <a:lnTo>
                  <a:pt x="480379" y="889000"/>
                </a:lnTo>
                <a:lnTo>
                  <a:pt x="499783" y="927100"/>
                </a:lnTo>
                <a:lnTo>
                  <a:pt x="516879" y="977900"/>
                </a:lnTo>
                <a:lnTo>
                  <a:pt x="532774" y="1016000"/>
                </a:lnTo>
                <a:lnTo>
                  <a:pt x="547068" y="1066800"/>
                </a:lnTo>
                <a:lnTo>
                  <a:pt x="559360" y="1104900"/>
                </a:lnTo>
                <a:lnTo>
                  <a:pt x="569252" y="1143000"/>
                </a:lnTo>
                <a:lnTo>
                  <a:pt x="569417" y="1143000"/>
                </a:lnTo>
                <a:lnTo>
                  <a:pt x="574196" y="1181100"/>
                </a:lnTo>
                <a:lnTo>
                  <a:pt x="577773" y="1206500"/>
                </a:lnTo>
                <a:lnTo>
                  <a:pt x="580036" y="1231900"/>
                </a:lnTo>
                <a:lnTo>
                  <a:pt x="580872" y="1257300"/>
                </a:lnTo>
                <a:lnTo>
                  <a:pt x="578724" y="1295400"/>
                </a:lnTo>
                <a:lnTo>
                  <a:pt x="571868" y="1333500"/>
                </a:lnTo>
                <a:lnTo>
                  <a:pt x="559802" y="1371600"/>
                </a:lnTo>
                <a:lnTo>
                  <a:pt x="542023" y="1409700"/>
                </a:lnTo>
                <a:lnTo>
                  <a:pt x="768754" y="1409700"/>
                </a:lnTo>
                <a:lnTo>
                  <a:pt x="744181" y="1422400"/>
                </a:lnTo>
                <a:lnTo>
                  <a:pt x="702675" y="1447800"/>
                </a:lnTo>
                <a:lnTo>
                  <a:pt x="619057" y="1473200"/>
                </a:lnTo>
                <a:lnTo>
                  <a:pt x="578243" y="1473200"/>
                </a:lnTo>
                <a:lnTo>
                  <a:pt x="538707" y="1485900"/>
                </a:lnTo>
                <a:lnTo>
                  <a:pt x="500962" y="1485900"/>
                </a:lnTo>
                <a:lnTo>
                  <a:pt x="465349" y="1498600"/>
                </a:lnTo>
                <a:lnTo>
                  <a:pt x="432206" y="1511300"/>
                </a:lnTo>
                <a:lnTo>
                  <a:pt x="427316" y="1511300"/>
                </a:lnTo>
                <a:lnTo>
                  <a:pt x="422465" y="1524000"/>
                </a:lnTo>
                <a:lnTo>
                  <a:pt x="416001" y="1524000"/>
                </a:lnTo>
                <a:lnTo>
                  <a:pt x="375201" y="1549400"/>
                </a:lnTo>
                <a:lnTo>
                  <a:pt x="357258" y="1562100"/>
                </a:lnTo>
                <a:close/>
              </a:path>
              <a:path w="851535" h="2882900">
                <a:moveTo>
                  <a:pt x="768754" y="1409700"/>
                </a:moveTo>
                <a:lnTo>
                  <a:pt x="567601" y="1409700"/>
                </a:lnTo>
                <a:lnTo>
                  <a:pt x="606452" y="1397000"/>
                </a:lnTo>
                <a:lnTo>
                  <a:pt x="643456" y="1397000"/>
                </a:lnTo>
                <a:lnTo>
                  <a:pt x="678363" y="1384300"/>
                </a:lnTo>
                <a:lnTo>
                  <a:pt x="728168" y="1358900"/>
                </a:lnTo>
                <a:lnTo>
                  <a:pt x="764946" y="1308100"/>
                </a:lnTo>
                <a:lnTo>
                  <a:pt x="772878" y="1295400"/>
                </a:lnTo>
                <a:lnTo>
                  <a:pt x="778730" y="1270000"/>
                </a:lnTo>
                <a:lnTo>
                  <a:pt x="782361" y="1257300"/>
                </a:lnTo>
                <a:lnTo>
                  <a:pt x="783628" y="1219200"/>
                </a:lnTo>
                <a:lnTo>
                  <a:pt x="851166" y="1219200"/>
                </a:lnTo>
                <a:lnTo>
                  <a:pt x="849559" y="1257300"/>
                </a:lnTo>
                <a:lnTo>
                  <a:pt x="836352" y="1320800"/>
                </a:lnTo>
                <a:lnTo>
                  <a:pt x="809193" y="1371600"/>
                </a:lnTo>
                <a:lnTo>
                  <a:pt x="790514" y="1397000"/>
                </a:lnTo>
                <a:lnTo>
                  <a:pt x="768754" y="1409700"/>
                </a:lnTo>
                <a:close/>
              </a:path>
              <a:path w="851535" h="2882900">
                <a:moveTo>
                  <a:pt x="226263" y="1511300"/>
                </a:moveTo>
                <a:lnTo>
                  <a:pt x="79197" y="1511300"/>
                </a:lnTo>
                <a:lnTo>
                  <a:pt x="75336" y="1485900"/>
                </a:lnTo>
                <a:lnTo>
                  <a:pt x="176501" y="1485900"/>
                </a:lnTo>
                <a:lnTo>
                  <a:pt x="202809" y="1498600"/>
                </a:lnTo>
                <a:lnTo>
                  <a:pt x="226263" y="1511300"/>
                </a:lnTo>
                <a:close/>
              </a:path>
              <a:path w="851535" h="2882900">
                <a:moveTo>
                  <a:pt x="572922" y="2882900"/>
                </a:moveTo>
                <a:lnTo>
                  <a:pt x="505333" y="2882900"/>
                </a:lnTo>
                <a:lnTo>
                  <a:pt x="503662" y="2832100"/>
                </a:lnTo>
                <a:lnTo>
                  <a:pt x="500524" y="2781300"/>
                </a:lnTo>
                <a:lnTo>
                  <a:pt x="495833" y="2730500"/>
                </a:lnTo>
                <a:lnTo>
                  <a:pt x="489504" y="2679700"/>
                </a:lnTo>
                <a:lnTo>
                  <a:pt x="481452" y="2628900"/>
                </a:lnTo>
                <a:lnTo>
                  <a:pt x="471593" y="2578100"/>
                </a:lnTo>
                <a:lnTo>
                  <a:pt x="459842" y="2527300"/>
                </a:lnTo>
                <a:lnTo>
                  <a:pt x="446113" y="2489200"/>
                </a:lnTo>
                <a:lnTo>
                  <a:pt x="430322" y="2438400"/>
                </a:lnTo>
                <a:lnTo>
                  <a:pt x="412385" y="2387600"/>
                </a:lnTo>
                <a:lnTo>
                  <a:pt x="392215" y="2336800"/>
                </a:lnTo>
                <a:lnTo>
                  <a:pt x="369730" y="2286000"/>
                </a:lnTo>
                <a:lnTo>
                  <a:pt x="344843" y="2235200"/>
                </a:lnTo>
                <a:lnTo>
                  <a:pt x="323568" y="2197100"/>
                </a:lnTo>
                <a:lnTo>
                  <a:pt x="301784" y="2159000"/>
                </a:lnTo>
                <a:lnTo>
                  <a:pt x="280135" y="2108200"/>
                </a:lnTo>
                <a:lnTo>
                  <a:pt x="259263" y="2070100"/>
                </a:lnTo>
                <a:lnTo>
                  <a:pt x="239810" y="2032000"/>
                </a:lnTo>
                <a:lnTo>
                  <a:pt x="222421" y="1981200"/>
                </a:lnTo>
                <a:lnTo>
                  <a:pt x="207737" y="1943100"/>
                </a:lnTo>
                <a:lnTo>
                  <a:pt x="196401" y="1892300"/>
                </a:lnTo>
                <a:lnTo>
                  <a:pt x="189057" y="1841500"/>
                </a:lnTo>
                <a:lnTo>
                  <a:pt x="186347" y="1790700"/>
                </a:lnTo>
                <a:lnTo>
                  <a:pt x="187322" y="1765300"/>
                </a:lnTo>
                <a:lnTo>
                  <a:pt x="190341" y="1739900"/>
                </a:lnTo>
                <a:lnTo>
                  <a:pt x="195541" y="1701800"/>
                </a:lnTo>
                <a:lnTo>
                  <a:pt x="203060" y="1676400"/>
                </a:lnTo>
                <a:lnTo>
                  <a:pt x="210317" y="1651000"/>
                </a:lnTo>
                <a:lnTo>
                  <a:pt x="218976" y="1638300"/>
                </a:lnTo>
                <a:lnTo>
                  <a:pt x="228945" y="1612900"/>
                </a:lnTo>
                <a:lnTo>
                  <a:pt x="240131" y="1587500"/>
                </a:lnTo>
                <a:lnTo>
                  <a:pt x="221063" y="1549400"/>
                </a:lnTo>
                <a:lnTo>
                  <a:pt x="190188" y="1524000"/>
                </a:lnTo>
                <a:lnTo>
                  <a:pt x="168829" y="1524000"/>
                </a:lnTo>
                <a:lnTo>
                  <a:pt x="144328" y="1511300"/>
                </a:lnTo>
                <a:lnTo>
                  <a:pt x="239184" y="1511300"/>
                </a:lnTo>
                <a:lnTo>
                  <a:pt x="250382" y="1524000"/>
                </a:lnTo>
                <a:lnTo>
                  <a:pt x="259658" y="1536700"/>
                </a:lnTo>
                <a:lnTo>
                  <a:pt x="266814" y="1562100"/>
                </a:lnTo>
                <a:lnTo>
                  <a:pt x="357258" y="1562100"/>
                </a:lnTo>
                <a:lnTo>
                  <a:pt x="309015" y="1612900"/>
                </a:lnTo>
                <a:lnTo>
                  <a:pt x="284979" y="1651000"/>
                </a:lnTo>
                <a:lnTo>
                  <a:pt x="267881" y="1689100"/>
                </a:lnTo>
                <a:lnTo>
                  <a:pt x="257230" y="1739900"/>
                </a:lnTo>
                <a:lnTo>
                  <a:pt x="253885" y="1790700"/>
                </a:lnTo>
                <a:lnTo>
                  <a:pt x="256336" y="1841500"/>
                </a:lnTo>
                <a:lnTo>
                  <a:pt x="263666" y="1879600"/>
                </a:lnTo>
                <a:lnTo>
                  <a:pt x="275208" y="1930400"/>
                </a:lnTo>
                <a:lnTo>
                  <a:pt x="290296" y="1968500"/>
                </a:lnTo>
                <a:lnTo>
                  <a:pt x="318932" y="1968500"/>
                </a:lnTo>
                <a:lnTo>
                  <a:pt x="314691" y="1981200"/>
                </a:lnTo>
                <a:lnTo>
                  <a:pt x="310159" y="2019300"/>
                </a:lnTo>
                <a:lnTo>
                  <a:pt x="331924" y="2070100"/>
                </a:lnTo>
                <a:lnTo>
                  <a:pt x="355384" y="2108200"/>
                </a:lnTo>
                <a:lnTo>
                  <a:pt x="379768" y="2159000"/>
                </a:lnTo>
                <a:lnTo>
                  <a:pt x="404304" y="2209800"/>
                </a:lnTo>
                <a:lnTo>
                  <a:pt x="428721" y="2247900"/>
                </a:lnTo>
                <a:lnTo>
                  <a:pt x="450950" y="2298700"/>
                </a:lnTo>
                <a:lnTo>
                  <a:pt x="471062" y="2349500"/>
                </a:lnTo>
                <a:lnTo>
                  <a:pt x="489128" y="2400300"/>
                </a:lnTo>
                <a:lnTo>
                  <a:pt x="505219" y="2451100"/>
                </a:lnTo>
                <a:lnTo>
                  <a:pt x="519406" y="2489200"/>
                </a:lnTo>
                <a:lnTo>
                  <a:pt x="531761" y="2540000"/>
                </a:lnTo>
                <a:lnTo>
                  <a:pt x="542355" y="2590800"/>
                </a:lnTo>
                <a:lnTo>
                  <a:pt x="551259" y="2641600"/>
                </a:lnTo>
                <a:lnTo>
                  <a:pt x="558544" y="2692400"/>
                </a:lnTo>
                <a:lnTo>
                  <a:pt x="564282" y="2743200"/>
                </a:lnTo>
                <a:lnTo>
                  <a:pt x="568543" y="2794000"/>
                </a:lnTo>
                <a:lnTo>
                  <a:pt x="571400" y="2844800"/>
                </a:lnTo>
                <a:lnTo>
                  <a:pt x="572922" y="2882900"/>
                </a:lnTo>
                <a:close/>
              </a:path>
              <a:path w="851535" h="2882900">
                <a:moveTo>
                  <a:pt x="318932" y="1968500"/>
                </a:moveTo>
                <a:lnTo>
                  <a:pt x="290296" y="1968500"/>
                </a:lnTo>
                <a:lnTo>
                  <a:pt x="308162" y="1917700"/>
                </a:lnTo>
                <a:lnTo>
                  <a:pt x="336245" y="1879600"/>
                </a:lnTo>
                <a:lnTo>
                  <a:pt x="372279" y="1854200"/>
                </a:lnTo>
                <a:lnTo>
                  <a:pt x="413998" y="1828800"/>
                </a:lnTo>
                <a:lnTo>
                  <a:pt x="459134" y="1803400"/>
                </a:lnTo>
                <a:lnTo>
                  <a:pt x="538108" y="1803400"/>
                </a:lnTo>
                <a:lnTo>
                  <a:pt x="569587" y="1816100"/>
                </a:lnTo>
                <a:lnTo>
                  <a:pt x="598910" y="1828800"/>
                </a:lnTo>
                <a:lnTo>
                  <a:pt x="470318" y="1828800"/>
                </a:lnTo>
                <a:lnTo>
                  <a:pt x="435524" y="1841500"/>
                </a:lnTo>
                <a:lnTo>
                  <a:pt x="402459" y="1854200"/>
                </a:lnTo>
                <a:lnTo>
                  <a:pt x="372541" y="1879600"/>
                </a:lnTo>
                <a:lnTo>
                  <a:pt x="347106" y="1905000"/>
                </a:lnTo>
                <a:lnTo>
                  <a:pt x="327415" y="1943100"/>
                </a:lnTo>
                <a:lnTo>
                  <a:pt x="318932" y="1968500"/>
                </a:lnTo>
                <a:close/>
              </a:path>
              <a:path w="851535" h="2882900">
                <a:moveTo>
                  <a:pt x="607237" y="1866900"/>
                </a:moveTo>
                <a:lnTo>
                  <a:pt x="585292" y="1854200"/>
                </a:lnTo>
                <a:lnTo>
                  <a:pt x="560597" y="1841500"/>
                </a:lnTo>
                <a:lnTo>
                  <a:pt x="533767" y="1828800"/>
                </a:lnTo>
                <a:lnTo>
                  <a:pt x="598910" y="1828800"/>
                </a:lnTo>
                <a:lnTo>
                  <a:pt x="625132" y="1854200"/>
                </a:lnTo>
                <a:lnTo>
                  <a:pt x="607237" y="1866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7249" y="3268776"/>
            <a:ext cx="450850" cy="416559"/>
          </a:xfrm>
          <a:custGeom>
            <a:avLst/>
            <a:gdLst/>
            <a:ahLst/>
            <a:cxnLst/>
            <a:rect l="l" t="t" r="r" b="b"/>
            <a:pathLst>
              <a:path w="450850" h="416560">
                <a:moveTo>
                  <a:pt x="234772" y="416509"/>
                </a:moveTo>
                <a:lnTo>
                  <a:pt x="190044" y="415952"/>
                </a:lnTo>
                <a:lnTo>
                  <a:pt x="147977" y="405482"/>
                </a:lnTo>
                <a:lnTo>
                  <a:pt x="109846" y="386150"/>
                </a:lnTo>
                <a:lnTo>
                  <a:pt x="76927" y="359008"/>
                </a:lnTo>
                <a:lnTo>
                  <a:pt x="50493" y="325109"/>
                </a:lnTo>
                <a:lnTo>
                  <a:pt x="31822" y="285505"/>
                </a:lnTo>
                <a:lnTo>
                  <a:pt x="22186" y="241249"/>
                </a:lnTo>
                <a:lnTo>
                  <a:pt x="0" y="22453"/>
                </a:lnTo>
                <a:lnTo>
                  <a:pt x="215912" y="0"/>
                </a:lnTo>
                <a:lnTo>
                  <a:pt x="260635" y="556"/>
                </a:lnTo>
                <a:lnTo>
                  <a:pt x="302699" y="11026"/>
                </a:lnTo>
                <a:lnTo>
                  <a:pt x="340828" y="30358"/>
                </a:lnTo>
                <a:lnTo>
                  <a:pt x="373748" y="57498"/>
                </a:lnTo>
                <a:lnTo>
                  <a:pt x="400183" y="91395"/>
                </a:lnTo>
                <a:lnTo>
                  <a:pt x="418858" y="130995"/>
                </a:lnTo>
                <a:lnTo>
                  <a:pt x="428497" y="175247"/>
                </a:lnTo>
                <a:lnTo>
                  <a:pt x="450672" y="394017"/>
                </a:lnTo>
                <a:lnTo>
                  <a:pt x="234772" y="416509"/>
                </a:lnTo>
                <a:close/>
              </a:path>
            </a:pathLst>
          </a:custGeom>
          <a:solidFill>
            <a:srgbClr val="6E9160">
              <a:alpha val="54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1171" y="3892703"/>
            <a:ext cx="455930" cy="342265"/>
          </a:xfrm>
          <a:custGeom>
            <a:avLst/>
            <a:gdLst/>
            <a:ahLst/>
            <a:cxnLst/>
            <a:rect l="l" t="t" r="r" b="b"/>
            <a:pathLst>
              <a:path w="455930" h="342264">
                <a:moveTo>
                  <a:pt x="212104" y="341782"/>
                </a:moveTo>
                <a:lnTo>
                  <a:pt x="165577" y="330513"/>
                </a:lnTo>
                <a:lnTo>
                  <a:pt x="124227" y="305238"/>
                </a:lnTo>
                <a:lnTo>
                  <a:pt x="91592" y="266813"/>
                </a:lnTo>
                <a:lnTo>
                  <a:pt x="0" y="115708"/>
                </a:lnTo>
                <a:lnTo>
                  <a:pt x="149110" y="22909"/>
                </a:lnTo>
                <a:lnTo>
                  <a:pt x="195374" y="3597"/>
                </a:lnTo>
                <a:lnTo>
                  <a:pt x="243538" y="0"/>
                </a:lnTo>
                <a:lnTo>
                  <a:pt x="290063" y="11264"/>
                </a:lnTo>
                <a:lnTo>
                  <a:pt x="331411" y="36538"/>
                </a:lnTo>
                <a:lnTo>
                  <a:pt x="364045" y="74967"/>
                </a:lnTo>
                <a:lnTo>
                  <a:pt x="455637" y="226058"/>
                </a:lnTo>
                <a:lnTo>
                  <a:pt x="306527" y="318870"/>
                </a:lnTo>
                <a:lnTo>
                  <a:pt x="260267" y="338186"/>
                </a:lnTo>
                <a:lnTo>
                  <a:pt x="212104" y="341782"/>
                </a:lnTo>
                <a:close/>
              </a:path>
            </a:pathLst>
          </a:custGeom>
          <a:solidFill>
            <a:srgbClr val="6E9160">
              <a:alpha val="54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7537" y="1678470"/>
            <a:ext cx="450850" cy="416559"/>
          </a:xfrm>
          <a:custGeom>
            <a:avLst/>
            <a:gdLst/>
            <a:ahLst/>
            <a:cxnLst/>
            <a:rect l="l" t="t" r="r" b="b"/>
            <a:pathLst>
              <a:path w="450850" h="416560">
                <a:moveTo>
                  <a:pt x="234772" y="416509"/>
                </a:moveTo>
                <a:lnTo>
                  <a:pt x="190044" y="415952"/>
                </a:lnTo>
                <a:lnTo>
                  <a:pt x="147977" y="405482"/>
                </a:lnTo>
                <a:lnTo>
                  <a:pt x="109846" y="386150"/>
                </a:lnTo>
                <a:lnTo>
                  <a:pt x="76927" y="359008"/>
                </a:lnTo>
                <a:lnTo>
                  <a:pt x="50493" y="325109"/>
                </a:lnTo>
                <a:lnTo>
                  <a:pt x="31822" y="285505"/>
                </a:lnTo>
                <a:lnTo>
                  <a:pt x="22186" y="241249"/>
                </a:lnTo>
                <a:lnTo>
                  <a:pt x="0" y="22453"/>
                </a:lnTo>
                <a:lnTo>
                  <a:pt x="215912" y="0"/>
                </a:lnTo>
                <a:lnTo>
                  <a:pt x="260635" y="556"/>
                </a:lnTo>
                <a:lnTo>
                  <a:pt x="302699" y="11026"/>
                </a:lnTo>
                <a:lnTo>
                  <a:pt x="340828" y="30358"/>
                </a:lnTo>
                <a:lnTo>
                  <a:pt x="373748" y="57498"/>
                </a:lnTo>
                <a:lnTo>
                  <a:pt x="400183" y="91395"/>
                </a:lnTo>
                <a:lnTo>
                  <a:pt x="418858" y="130995"/>
                </a:lnTo>
                <a:lnTo>
                  <a:pt x="428498" y="175247"/>
                </a:lnTo>
                <a:lnTo>
                  <a:pt x="450672" y="394017"/>
                </a:lnTo>
                <a:lnTo>
                  <a:pt x="234772" y="416509"/>
                </a:lnTo>
                <a:close/>
              </a:path>
            </a:pathLst>
          </a:custGeom>
          <a:solidFill>
            <a:srgbClr val="6E9160">
              <a:alpha val="54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2755" y="879347"/>
            <a:ext cx="4697095" cy="506095"/>
          </a:xfrm>
          <a:custGeom>
            <a:avLst/>
            <a:gdLst/>
            <a:ahLst/>
            <a:cxnLst/>
            <a:rect l="l" t="t" r="r" b="b"/>
            <a:pathLst>
              <a:path w="4697095" h="506094">
                <a:moveTo>
                  <a:pt x="0" y="0"/>
                </a:moveTo>
                <a:lnTo>
                  <a:pt x="4696967" y="0"/>
                </a:lnTo>
                <a:lnTo>
                  <a:pt x="4696967" y="505967"/>
                </a:lnTo>
                <a:lnTo>
                  <a:pt x="0" y="505967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49967" y="1372349"/>
            <a:ext cx="4723765" cy="3103245"/>
          </a:xfrm>
          <a:custGeom>
            <a:avLst/>
            <a:gdLst/>
            <a:ahLst/>
            <a:cxnLst/>
            <a:rect l="l" t="t" r="r" b="b"/>
            <a:pathLst>
              <a:path w="4723765" h="3103245">
                <a:moveTo>
                  <a:pt x="4710468" y="3103067"/>
                </a:moveTo>
                <a:lnTo>
                  <a:pt x="12700" y="3103067"/>
                </a:lnTo>
                <a:lnTo>
                  <a:pt x="10223" y="3102825"/>
                </a:lnTo>
                <a:lnTo>
                  <a:pt x="0" y="3090367"/>
                </a:lnTo>
                <a:lnTo>
                  <a:pt x="0" y="12700"/>
                </a:lnTo>
                <a:lnTo>
                  <a:pt x="12700" y="0"/>
                </a:lnTo>
                <a:lnTo>
                  <a:pt x="4710468" y="0"/>
                </a:lnTo>
                <a:lnTo>
                  <a:pt x="4723168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3077667"/>
                </a:lnTo>
                <a:lnTo>
                  <a:pt x="12700" y="3077667"/>
                </a:lnTo>
                <a:lnTo>
                  <a:pt x="25400" y="3090367"/>
                </a:lnTo>
                <a:lnTo>
                  <a:pt x="4723168" y="3090367"/>
                </a:lnTo>
                <a:lnTo>
                  <a:pt x="4722914" y="3092843"/>
                </a:lnTo>
                <a:lnTo>
                  <a:pt x="4712944" y="3102825"/>
                </a:lnTo>
                <a:lnTo>
                  <a:pt x="4710468" y="3103067"/>
                </a:lnTo>
                <a:close/>
              </a:path>
              <a:path w="4723765" h="3103245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4723765" h="3103245">
                <a:moveTo>
                  <a:pt x="4697768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4697768" y="12700"/>
                </a:lnTo>
                <a:lnTo>
                  <a:pt x="4697768" y="25400"/>
                </a:lnTo>
                <a:close/>
              </a:path>
              <a:path w="4723765" h="3103245">
                <a:moveTo>
                  <a:pt x="4697768" y="3090367"/>
                </a:moveTo>
                <a:lnTo>
                  <a:pt x="4697768" y="12700"/>
                </a:lnTo>
                <a:lnTo>
                  <a:pt x="4710468" y="25400"/>
                </a:lnTo>
                <a:lnTo>
                  <a:pt x="4723168" y="25400"/>
                </a:lnTo>
                <a:lnTo>
                  <a:pt x="4723168" y="3077667"/>
                </a:lnTo>
                <a:lnTo>
                  <a:pt x="4710468" y="3077667"/>
                </a:lnTo>
                <a:lnTo>
                  <a:pt x="4697768" y="3090367"/>
                </a:lnTo>
                <a:close/>
              </a:path>
              <a:path w="4723765" h="3103245">
                <a:moveTo>
                  <a:pt x="4723168" y="25400"/>
                </a:moveTo>
                <a:lnTo>
                  <a:pt x="4710468" y="25400"/>
                </a:lnTo>
                <a:lnTo>
                  <a:pt x="4697768" y="12700"/>
                </a:lnTo>
                <a:lnTo>
                  <a:pt x="4723168" y="12700"/>
                </a:lnTo>
                <a:lnTo>
                  <a:pt x="4723168" y="25400"/>
                </a:lnTo>
                <a:close/>
              </a:path>
              <a:path w="4723765" h="3103245">
                <a:moveTo>
                  <a:pt x="25400" y="3090367"/>
                </a:moveTo>
                <a:lnTo>
                  <a:pt x="12700" y="3077667"/>
                </a:lnTo>
                <a:lnTo>
                  <a:pt x="25400" y="3077667"/>
                </a:lnTo>
                <a:lnTo>
                  <a:pt x="25400" y="3090367"/>
                </a:lnTo>
                <a:close/>
              </a:path>
              <a:path w="4723765" h="3103245">
                <a:moveTo>
                  <a:pt x="4697768" y="3090367"/>
                </a:moveTo>
                <a:lnTo>
                  <a:pt x="25400" y="3090367"/>
                </a:lnTo>
                <a:lnTo>
                  <a:pt x="25400" y="3077667"/>
                </a:lnTo>
                <a:lnTo>
                  <a:pt x="4697768" y="3077667"/>
                </a:lnTo>
                <a:lnTo>
                  <a:pt x="4697768" y="3090367"/>
                </a:lnTo>
                <a:close/>
              </a:path>
              <a:path w="4723765" h="3103245">
                <a:moveTo>
                  <a:pt x="4723168" y="3090367"/>
                </a:moveTo>
                <a:lnTo>
                  <a:pt x="4697768" y="3090367"/>
                </a:lnTo>
                <a:lnTo>
                  <a:pt x="4710468" y="3077667"/>
                </a:lnTo>
                <a:lnTo>
                  <a:pt x="4723168" y="3077667"/>
                </a:lnTo>
                <a:lnTo>
                  <a:pt x="4723168" y="3090367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40753" y="4185373"/>
            <a:ext cx="802640" cy="515620"/>
          </a:xfrm>
          <a:prstGeom prst="rect">
            <a:avLst/>
          </a:prstGeom>
          <a:solidFill>
            <a:srgbClr val="D43131"/>
          </a:solidFill>
        </p:spPr>
        <p:txBody>
          <a:bodyPr vert="horz" wrap="square" lIns="0" tIns="158750" rIns="0" bIns="0" rtlCol="0">
            <a:spAutoFit/>
          </a:bodyPr>
          <a:lstStyle/>
          <a:p>
            <a:pPr marR="48895" algn="ctr">
              <a:lnSpc>
                <a:spcPct val="100000"/>
              </a:lnSpc>
              <a:spcBef>
                <a:spcPts val="1250"/>
              </a:spcBef>
            </a:pPr>
            <a:r>
              <a:rPr sz="1400" dirty="0">
                <a:solidFill>
                  <a:srgbClr val="FFFFFF"/>
                </a:solidFill>
                <a:latin typeface="Segoe UI Symbol"/>
                <a:cs typeface="Segoe UI Symbol"/>
              </a:rPr>
              <a:t>♡</a:t>
            </a:r>
            <a:endParaRPr sz="1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337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各国的质量保证指导方针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2533" y="1110449"/>
            <a:ext cx="25272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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533" y="1007706"/>
            <a:ext cx="8194675" cy="118935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880110">
              <a:lnSpc>
                <a:spcPct val="100000"/>
              </a:lnSpc>
              <a:spcBef>
                <a:spcPts val="910"/>
              </a:spcBef>
            </a:pPr>
            <a:r>
              <a:rPr sz="2000" dirty="0">
                <a:latin typeface="微软雅黑"/>
                <a:cs typeface="微软雅黑"/>
              </a:rPr>
              <a:t>英国远程教育质量保证指导方针</a:t>
            </a:r>
            <a:r>
              <a:rPr sz="2000" spc="5" dirty="0">
                <a:latin typeface="微软雅黑"/>
                <a:cs typeface="微软雅黑"/>
              </a:rPr>
              <a:t>：</a:t>
            </a:r>
            <a:endParaRPr sz="2000">
              <a:latin typeface="微软雅黑"/>
              <a:cs typeface="微软雅黑"/>
            </a:endParaRPr>
          </a:p>
          <a:p>
            <a:pPr marL="12700" marR="5080" indent="548640">
              <a:lnSpc>
                <a:spcPct val="113999"/>
              </a:lnSpc>
              <a:spcBef>
                <a:spcPts val="480"/>
              </a:spcBef>
            </a:pPr>
            <a:r>
              <a:rPr sz="2000" dirty="0">
                <a:latin typeface="微软雅黑"/>
                <a:cs typeface="微软雅黑"/>
              </a:rPr>
              <a:t>课程设计，教、学和评价，学生进度和成绩，学习支持，学习资源， 质量保证和提</a:t>
            </a:r>
            <a:r>
              <a:rPr sz="2000" spc="5" dirty="0">
                <a:latin typeface="微软雅黑"/>
                <a:cs typeface="微软雅黑"/>
              </a:rPr>
              <a:t>高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533" y="3091014"/>
            <a:ext cx="25272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0000"/>
                </a:solidFill>
                <a:latin typeface="Wingdings"/>
                <a:cs typeface="Wingdings"/>
              </a:rPr>
              <a:t>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533" y="2988271"/>
            <a:ext cx="8072755" cy="118935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880110">
              <a:lnSpc>
                <a:spcPct val="100000"/>
              </a:lnSpc>
              <a:spcBef>
                <a:spcPts val="915"/>
              </a:spcBef>
            </a:pPr>
            <a:r>
              <a:rPr sz="2000" dirty="0">
                <a:latin typeface="微软雅黑"/>
                <a:cs typeface="微软雅黑"/>
              </a:rPr>
              <a:t>美国网上课程质量保证的指导方针</a:t>
            </a:r>
            <a:r>
              <a:rPr sz="2000" spc="5" dirty="0">
                <a:latin typeface="微软雅黑"/>
                <a:cs typeface="微软雅黑"/>
              </a:rPr>
              <a:t>：</a:t>
            </a:r>
            <a:endParaRPr sz="2000">
              <a:latin typeface="微软雅黑"/>
              <a:cs typeface="微软雅黑"/>
            </a:endParaRPr>
          </a:p>
          <a:p>
            <a:pPr marL="12700" marR="5080" indent="524510">
              <a:lnSpc>
                <a:spcPct val="113999"/>
              </a:lnSpc>
              <a:spcBef>
                <a:spcPts val="475"/>
              </a:spcBef>
            </a:pPr>
            <a:r>
              <a:rPr sz="2000" spc="40" dirty="0">
                <a:latin typeface="微软雅黑"/>
                <a:cs typeface="微软雅黑"/>
              </a:rPr>
              <a:t>课程发展，校</a:t>
            </a:r>
            <a:r>
              <a:rPr sz="2000" spc="45" dirty="0">
                <a:latin typeface="微软雅黑"/>
                <a:cs typeface="微软雅黑"/>
              </a:rPr>
              <a:t>部支持，教与学的过程，课程结构，学生支持，院</a:t>
            </a:r>
            <a:r>
              <a:rPr sz="2000" dirty="0">
                <a:latin typeface="微软雅黑"/>
                <a:cs typeface="微软雅黑"/>
              </a:rPr>
              <a:t>系 支持，评价和评</a:t>
            </a:r>
            <a:r>
              <a:rPr sz="2000" spc="5" dirty="0">
                <a:latin typeface="微软雅黑"/>
                <a:cs typeface="微软雅黑"/>
              </a:rPr>
              <a:t>估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9457" y="2547023"/>
            <a:ext cx="7635024" cy="125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844" y="256717"/>
            <a:ext cx="8596274" cy="463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2183" y="1556003"/>
            <a:ext cx="1045844" cy="1861185"/>
          </a:xfrm>
          <a:custGeom>
            <a:avLst/>
            <a:gdLst/>
            <a:ahLst/>
            <a:cxnLst/>
            <a:rect l="l" t="t" r="r" b="b"/>
            <a:pathLst>
              <a:path w="1045844" h="1861185">
                <a:moveTo>
                  <a:pt x="979932" y="1860804"/>
                </a:moveTo>
                <a:lnTo>
                  <a:pt x="65531" y="1860804"/>
                </a:lnTo>
                <a:lnTo>
                  <a:pt x="39963" y="1856074"/>
                </a:lnTo>
                <a:lnTo>
                  <a:pt x="19111" y="1842168"/>
                </a:lnTo>
                <a:lnTo>
                  <a:pt x="5086" y="1821197"/>
                </a:lnTo>
                <a:lnTo>
                  <a:pt x="0" y="1795272"/>
                </a:lnTo>
                <a:lnTo>
                  <a:pt x="0" y="65532"/>
                </a:lnTo>
                <a:lnTo>
                  <a:pt x="5086" y="40256"/>
                </a:lnTo>
                <a:lnTo>
                  <a:pt x="19111" y="19502"/>
                </a:lnTo>
                <a:lnTo>
                  <a:pt x="39963" y="5379"/>
                </a:lnTo>
                <a:lnTo>
                  <a:pt x="65531" y="0"/>
                </a:lnTo>
                <a:lnTo>
                  <a:pt x="979932" y="0"/>
                </a:lnTo>
                <a:lnTo>
                  <a:pt x="1005028" y="5379"/>
                </a:lnTo>
                <a:lnTo>
                  <a:pt x="1025723" y="19502"/>
                </a:lnTo>
                <a:lnTo>
                  <a:pt x="1039905" y="40256"/>
                </a:lnTo>
                <a:lnTo>
                  <a:pt x="1045464" y="65532"/>
                </a:lnTo>
                <a:lnTo>
                  <a:pt x="1045464" y="1795272"/>
                </a:lnTo>
                <a:lnTo>
                  <a:pt x="1039905" y="1821197"/>
                </a:lnTo>
                <a:lnTo>
                  <a:pt x="1025723" y="1842168"/>
                </a:lnTo>
                <a:lnTo>
                  <a:pt x="1005028" y="1856074"/>
                </a:lnTo>
                <a:lnTo>
                  <a:pt x="979932" y="1860804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6598" y="858062"/>
            <a:ext cx="6801484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700" baseline="-1650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0700" spc="-682" baseline="-165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272E42"/>
                </a:solidFill>
                <a:latin typeface="微软雅黑"/>
                <a:cs typeface="微软雅黑"/>
              </a:rPr>
              <a:t>远程教育质量监控的系统观</a:t>
            </a:r>
            <a:endParaRPr sz="3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6067" y="1568246"/>
            <a:ext cx="6420596" cy="2971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088" y="0"/>
            <a:ext cx="376555" cy="577850"/>
          </a:xfrm>
          <a:custGeom>
            <a:avLst/>
            <a:gdLst/>
            <a:ahLst/>
            <a:cxnLst/>
            <a:rect l="l" t="t" r="r" b="b"/>
            <a:pathLst>
              <a:path w="376555" h="577850">
                <a:moveTo>
                  <a:pt x="0" y="0"/>
                </a:moveTo>
                <a:lnTo>
                  <a:pt x="376427" y="0"/>
                </a:lnTo>
                <a:lnTo>
                  <a:pt x="376427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6350" y="1538287"/>
            <a:ext cx="1152525" cy="835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1150" y="2526512"/>
            <a:ext cx="1150937" cy="835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5375" y="3626649"/>
            <a:ext cx="1150937" cy="835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3937" y="3218256"/>
            <a:ext cx="1150937" cy="835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59537" y="1685925"/>
            <a:ext cx="1089025" cy="8369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67865" y="2674747"/>
            <a:ext cx="621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D  (D</a:t>
            </a: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o</a:t>
            </a: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5181" y="1633220"/>
            <a:ext cx="835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P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(P</a:t>
            </a: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lan</a:t>
            </a: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32702" y="1861820"/>
            <a:ext cx="726440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1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PDCA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ts val="2110"/>
              </a:lnSpc>
            </a:pPr>
            <a:r>
              <a:rPr sz="1800" b="1" dirty="0">
                <a:solidFill>
                  <a:srgbClr val="C00000"/>
                </a:solidFill>
                <a:latin typeface="宋体"/>
                <a:cs typeface="宋体"/>
              </a:rPr>
              <a:t>循</a:t>
            </a:r>
            <a:r>
              <a:rPr sz="1800" b="1" spc="-10" dirty="0">
                <a:solidFill>
                  <a:srgbClr val="C00000"/>
                </a:solidFill>
                <a:latin typeface="宋体"/>
                <a:cs typeface="宋体"/>
              </a:rPr>
              <a:t>环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80241" y="3347720"/>
            <a:ext cx="1087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(</a:t>
            </a: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ct</a:t>
            </a: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ion</a:t>
            </a: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41435" y="3804920"/>
            <a:ext cx="10426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C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(C</a:t>
            </a:r>
            <a:r>
              <a:rPr sz="1800" b="1" spc="-5" dirty="0">
                <a:solidFill>
                  <a:srgbClr val="C00000"/>
                </a:solidFill>
                <a:latin typeface="Verdana"/>
                <a:cs typeface="Verdana"/>
              </a:rPr>
              <a:t>he</a:t>
            </a: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ck)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4302" y="2719070"/>
            <a:ext cx="726440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1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Verdana"/>
                <a:cs typeface="Verdana"/>
              </a:rPr>
              <a:t>PDCA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ts val="2110"/>
              </a:lnSpc>
            </a:pPr>
            <a:r>
              <a:rPr sz="1800" b="1" dirty="0">
                <a:solidFill>
                  <a:srgbClr val="C00000"/>
                </a:solidFill>
                <a:latin typeface="宋体"/>
                <a:cs typeface="宋体"/>
              </a:rPr>
              <a:t>循</a:t>
            </a:r>
            <a:r>
              <a:rPr sz="1800" b="1" spc="-10" dirty="0">
                <a:solidFill>
                  <a:srgbClr val="C00000"/>
                </a:solidFill>
                <a:latin typeface="宋体"/>
                <a:cs typeface="宋体"/>
              </a:rPr>
              <a:t>环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94775" y="1827136"/>
            <a:ext cx="1634489" cy="950594"/>
          </a:xfrm>
          <a:custGeom>
            <a:avLst/>
            <a:gdLst/>
            <a:ahLst/>
            <a:cxnLst/>
            <a:rect l="l" t="t" r="r" b="b"/>
            <a:pathLst>
              <a:path w="1634489" h="950594">
                <a:moveTo>
                  <a:pt x="1552922" y="920155"/>
                </a:moveTo>
                <a:lnTo>
                  <a:pt x="0" y="24752"/>
                </a:lnTo>
                <a:lnTo>
                  <a:pt x="14274" y="0"/>
                </a:lnTo>
                <a:lnTo>
                  <a:pt x="1567197" y="895391"/>
                </a:lnTo>
                <a:lnTo>
                  <a:pt x="1552922" y="920155"/>
                </a:lnTo>
                <a:close/>
              </a:path>
              <a:path w="1634489" h="950594">
                <a:moveTo>
                  <a:pt x="1621278" y="930859"/>
                </a:moveTo>
                <a:lnTo>
                  <a:pt x="1571485" y="930859"/>
                </a:lnTo>
                <a:lnTo>
                  <a:pt x="1585760" y="906094"/>
                </a:lnTo>
                <a:lnTo>
                  <a:pt x="1567197" y="895391"/>
                </a:lnTo>
                <a:lnTo>
                  <a:pt x="1581467" y="870635"/>
                </a:lnTo>
                <a:lnTo>
                  <a:pt x="1621278" y="930859"/>
                </a:lnTo>
                <a:close/>
              </a:path>
              <a:path w="1634489" h="950594">
                <a:moveTo>
                  <a:pt x="1571485" y="930859"/>
                </a:moveTo>
                <a:lnTo>
                  <a:pt x="1552922" y="920155"/>
                </a:lnTo>
                <a:lnTo>
                  <a:pt x="1567197" y="895391"/>
                </a:lnTo>
                <a:lnTo>
                  <a:pt x="1585760" y="906094"/>
                </a:lnTo>
                <a:lnTo>
                  <a:pt x="1571485" y="930859"/>
                </a:lnTo>
                <a:close/>
              </a:path>
              <a:path w="1634489" h="950594">
                <a:moveTo>
                  <a:pt x="1634324" y="950594"/>
                </a:moveTo>
                <a:lnTo>
                  <a:pt x="1538655" y="944905"/>
                </a:lnTo>
                <a:lnTo>
                  <a:pt x="1552922" y="920155"/>
                </a:lnTo>
                <a:lnTo>
                  <a:pt x="1571485" y="930859"/>
                </a:lnTo>
                <a:lnTo>
                  <a:pt x="1621278" y="930859"/>
                </a:lnTo>
                <a:lnTo>
                  <a:pt x="1634324" y="950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7412" y="1839518"/>
            <a:ext cx="1725930" cy="0"/>
          </a:xfrm>
          <a:custGeom>
            <a:avLst/>
            <a:gdLst/>
            <a:ahLst/>
            <a:cxnLst/>
            <a:rect l="l" t="t" r="r" b="b"/>
            <a:pathLst>
              <a:path w="1725930">
                <a:moveTo>
                  <a:pt x="0" y="0"/>
                </a:moveTo>
                <a:lnTo>
                  <a:pt x="172561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41286" y="20766"/>
            <a:ext cx="3004820" cy="1726564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400" spc="-5" dirty="0">
                <a:solidFill>
                  <a:srgbClr val="C00000"/>
                </a:solidFill>
              </a:rPr>
              <a:t>ISO9000</a:t>
            </a:r>
            <a:r>
              <a:rPr sz="2400" dirty="0">
                <a:solidFill>
                  <a:srgbClr val="C00000"/>
                </a:solidFill>
              </a:rPr>
              <a:t>中</a:t>
            </a:r>
            <a:r>
              <a:rPr sz="2400" spc="-5" dirty="0">
                <a:solidFill>
                  <a:srgbClr val="C00000"/>
                </a:solidFill>
              </a:rPr>
              <a:t>PDCA</a:t>
            </a:r>
            <a:r>
              <a:rPr sz="2400" dirty="0">
                <a:solidFill>
                  <a:srgbClr val="C00000"/>
                </a:solidFill>
              </a:rPr>
              <a:t>循环</a:t>
            </a:r>
            <a:endParaRPr sz="2400"/>
          </a:p>
          <a:p>
            <a:pPr marL="718185" marR="1511935" algn="just">
              <a:lnSpc>
                <a:spcPct val="100000"/>
              </a:lnSpc>
              <a:spcBef>
                <a:spcPts val="415"/>
              </a:spcBef>
            </a:pPr>
            <a:r>
              <a:rPr b="1" spc="-10" dirty="0">
                <a:latin typeface="黑体"/>
                <a:cs typeface="黑体"/>
              </a:rPr>
              <a:t>P</a:t>
            </a:r>
            <a:r>
              <a:rPr b="1" spc="-85" dirty="0">
                <a:latin typeface="黑体"/>
                <a:cs typeface="黑体"/>
              </a:rPr>
              <a:t> </a:t>
            </a:r>
            <a:r>
              <a:rPr b="1" dirty="0">
                <a:latin typeface="黑体"/>
                <a:cs typeface="黑体"/>
              </a:rPr>
              <a:t>策</a:t>
            </a:r>
            <a:r>
              <a:rPr b="1" spc="-5" dirty="0">
                <a:latin typeface="黑体"/>
                <a:cs typeface="黑体"/>
              </a:rPr>
              <a:t>划 </a:t>
            </a:r>
            <a:r>
              <a:rPr b="1" dirty="0">
                <a:latin typeface="黑体"/>
                <a:cs typeface="黑体"/>
              </a:rPr>
              <a:t> </a:t>
            </a:r>
            <a:r>
              <a:rPr b="1" spc="-10" dirty="0">
                <a:latin typeface="黑体"/>
                <a:cs typeface="黑体"/>
              </a:rPr>
              <a:t>D</a:t>
            </a:r>
            <a:r>
              <a:rPr b="1" spc="-85" dirty="0">
                <a:latin typeface="黑体"/>
                <a:cs typeface="黑体"/>
              </a:rPr>
              <a:t> </a:t>
            </a:r>
            <a:r>
              <a:rPr b="1" dirty="0">
                <a:latin typeface="黑体"/>
                <a:cs typeface="黑体"/>
              </a:rPr>
              <a:t>实</a:t>
            </a:r>
            <a:r>
              <a:rPr b="1" spc="-5" dirty="0">
                <a:latin typeface="黑体"/>
                <a:cs typeface="黑体"/>
              </a:rPr>
              <a:t>施 </a:t>
            </a:r>
            <a:r>
              <a:rPr b="1" dirty="0">
                <a:latin typeface="黑体"/>
                <a:cs typeface="黑体"/>
              </a:rPr>
              <a:t> </a:t>
            </a:r>
            <a:r>
              <a:rPr b="1" spc="-10" dirty="0">
                <a:latin typeface="黑体"/>
                <a:cs typeface="黑体"/>
              </a:rPr>
              <a:t>C</a:t>
            </a:r>
            <a:r>
              <a:rPr b="1" spc="-85" dirty="0">
                <a:latin typeface="黑体"/>
                <a:cs typeface="黑体"/>
              </a:rPr>
              <a:t> </a:t>
            </a:r>
            <a:r>
              <a:rPr b="1" dirty="0">
                <a:latin typeface="黑体"/>
                <a:cs typeface="黑体"/>
              </a:rPr>
              <a:t>检</a:t>
            </a:r>
            <a:r>
              <a:rPr b="1" spc="-5" dirty="0">
                <a:latin typeface="黑体"/>
                <a:cs typeface="黑体"/>
              </a:rPr>
              <a:t>查 </a:t>
            </a:r>
            <a:r>
              <a:rPr b="1" dirty="0">
                <a:latin typeface="黑体"/>
                <a:cs typeface="黑体"/>
              </a:rPr>
              <a:t> </a:t>
            </a:r>
            <a:r>
              <a:rPr b="1" spc="-10" dirty="0">
                <a:latin typeface="黑体"/>
                <a:cs typeface="黑体"/>
              </a:rPr>
              <a:t>A</a:t>
            </a:r>
            <a:r>
              <a:rPr b="1" spc="-85" dirty="0">
                <a:latin typeface="黑体"/>
                <a:cs typeface="黑体"/>
              </a:rPr>
              <a:t> </a:t>
            </a:r>
            <a:r>
              <a:rPr b="1" dirty="0">
                <a:latin typeface="黑体"/>
                <a:cs typeface="黑体"/>
              </a:rPr>
              <a:t>改</a:t>
            </a:r>
            <a:r>
              <a:rPr b="1" spc="-5" dirty="0">
                <a:latin typeface="黑体"/>
                <a:cs typeface="黑体"/>
              </a:rPr>
              <a:t>进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1267" y="1347216"/>
            <a:ext cx="7200900" cy="2087880"/>
          </a:xfrm>
          <a:custGeom>
            <a:avLst/>
            <a:gdLst/>
            <a:ahLst/>
            <a:cxnLst/>
            <a:rect l="l" t="t" r="r" b="b"/>
            <a:pathLst>
              <a:path w="7200900" h="2087879">
                <a:moveTo>
                  <a:pt x="0" y="0"/>
                </a:moveTo>
                <a:lnTo>
                  <a:pt x="7200900" y="0"/>
                </a:lnTo>
                <a:lnTo>
                  <a:pt x="7200900" y="2087880"/>
                </a:lnTo>
                <a:lnTo>
                  <a:pt x="0" y="208788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1735" y="1328559"/>
            <a:ext cx="7239000" cy="2126615"/>
          </a:xfrm>
          <a:custGeom>
            <a:avLst/>
            <a:gdLst/>
            <a:ahLst/>
            <a:cxnLst/>
            <a:rect l="l" t="t" r="r" b="b"/>
            <a:pathLst>
              <a:path w="7239000" h="2126615">
                <a:moveTo>
                  <a:pt x="7238898" y="2126335"/>
                </a:moveTo>
                <a:lnTo>
                  <a:pt x="0" y="2126335"/>
                </a:lnTo>
                <a:lnTo>
                  <a:pt x="0" y="0"/>
                </a:lnTo>
                <a:lnTo>
                  <a:pt x="7238898" y="0"/>
                </a:lnTo>
                <a:lnTo>
                  <a:pt x="7238898" y="19050"/>
                </a:lnTo>
                <a:lnTo>
                  <a:pt x="38100" y="19050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2088235"/>
                </a:lnTo>
                <a:lnTo>
                  <a:pt x="19050" y="2088235"/>
                </a:lnTo>
                <a:lnTo>
                  <a:pt x="38100" y="2107285"/>
                </a:lnTo>
                <a:lnTo>
                  <a:pt x="7238898" y="2107285"/>
                </a:lnTo>
                <a:lnTo>
                  <a:pt x="7238898" y="2126335"/>
                </a:lnTo>
                <a:close/>
              </a:path>
              <a:path w="7239000" h="2126615">
                <a:moveTo>
                  <a:pt x="38100" y="38100"/>
                </a:moveTo>
                <a:lnTo>
                  <a:pt x="19050" y="38100"/>
                </a:lnTo>
                <a:lnTo>
                  <a:pt x="38100" y="19050"/>
                </a:lnTo>
                <a:lnTo>
                  <a:pt x="38100" y="38100"/>
                </a:lnTo>
                <a:close/>
              </a:path>
              <a:path w="7239000" h="2126615">
                <a:moveTo>
                  <a:pt x="7200798" y="38100"/>
                </a:moveTo>
                <a:lnTo>
                  <a:pt x="38100" y="38100"/>
                </a:lnTo>
                <a:lnTo>
                  <a:pt x="38100" y="19050"/>
                </a:lnTo>
                <a:lnTo>
                  <a:pt x="7200798" y="19050"/>
                </a:lnTo>
                <a:lnTo>
                  <a:pt x="7200798" y="38100"/>
                </a:lnTo>
                <a:close/>
              </a:path>
              <a:path w="7239000" h="2126615">
                <a:moveTo>
                  <a:pt x="7200798" y="2107285"/>
                </a:moveTo>
                <a:lnTo>
                  <a:pt x="7200798" y="19050"/>
                </a:lnTo>
                <a:lnTo>
                  <a:pt x="7219848" y="38100"/>
                </a:lnTo>
                <a:lnTo>
                  <a:pt x="7238898" y="38100"/>
                </a:lnTo>
                <a:lnTo>
                  <a:pt x="7238898" y="2088235"/>
                </a:lnTo>
                <a:lnTo>
                  <a:pt x="7219848" y="2088235"/>
                </a:lnTo>
                <a:lnTo>
                  <a:pt x="7200798" y="2107285"/>
                </a:lnTo>
                <a:close/>
              </a:path>
              <a:path w="7239000" h="2126615">
                <a:moveTo>
                  <a:pt x="7238898" y="38100"/>
                </a:moveTo>
                <a:lnTo>
                  <a:pt x="7219848" y="38100"/>
                </a:lnTo>
                <a:lnTo>
                  <a:pt x="7200798" y="19050"/>
                </a:lnTo>
                <a:lnTo>
                  <a:pt x="7238898" y="19050"/>
                </a:lnTo>
                <a:lnTo>
                  <a:pt x="7238898" y="38100"/>
                </a:lnTo>
                <a:close/>
              </a:path>
              <a:path w="7239000" h="2126615">
                <a:moveTo>
                  <a:pt x="38100" y="2107285"/>
                </a:moveTo>
                <a:lnTo>
                  <a:pt x="19050" y="2088235"/>
                </a:lnTo>
                <a:lnTo>
                  <a:pt x="38100" y="2088235"/>
                </a:lnTo>
                <a:lnTo>
                  <a:pt x="38100" y="2107285"/>
                </a:lnTo>
                <a:close/>
              </a:path>
              <a:path w="7239000" h="2126615">
                <a:moveTo>
                  <a:pt x="7200798" y="2107285"/>
                </a:moveTo>
                <a:lnTo>
                  <a:pt x="38100" y="2107285"/>
                </a:lnTo>
                <a:lnTo>
                  <a:pt x="38100" y="2088235"/>
                </a:lnTo>
                <a:lnTo>
                  <a:pt x="7200798" y="2088235"/>
                </a:lnTo>
                <a:lnTo>
                  <a:pt x="7200798" y="2107285"/>
                </a:lnTo>
                <a:close/>
              </a:path>
              <a:path w="7239000" h="2126615">
                <a:moveTo>
                  <a:pt x="7238898" y="2107285"/>
                </a:moveTo>
                <a:lnTo>
                  <a:pt x="7200798" y="2107285"/>
                </a:lnTo>
                <a:lnTo>
                  <a:pt x="7219848" y="2088235"/>
                </a:lnTo>
                <a:lnTo>
                  <a:pt x="7238898" y="2088235"/>
                </a:lnTo>
                <a:lnTo>
                  <a:pt x="7238898" y="210728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6891" y="858799"/>
            <a:ext cx="7256780" cy="227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微软雅黑"/>
                <a:cs typeface="微软雅黑"/>
              </a:rPr>
              <a:t>在</a:t>
            </a:r>
            <a:r>
              <a:rPr sz="2000" b="1" spc="-5" dirty="0">
                <a:latin typeface="微软雅黑"/>
                <a:cs typeface="微软雅黑"/>
              </a:rPr>
              <a:t>ISO9000</a:t>
            </a:r>
            <a:r>
              <a:rPr sz="2000" b="1" dirty="0">
                <a:latin typeface="微软雅黑"/>
                <a:cs typeface="微软雅黑"/>
              </a:rPr>
              <a:t>族标准中，术语“质量”用于表示</a:t>
            </a:r>
            <a:r>
              <a:rPr sz="2000" b="1" spc="5" dirty="0">
                <a:latin typeface="微软雅黑"/>
                <a:cs typeface="微软雅黑"/>
              </a:rPr>
              <a:t>：</a:t>
            </a:r>
            <a:endParaRPr sz="2000">
              <a:latin typeface="微软雅黑"/>
              <a:cs typeface="微软雅黑"/>
            </a:endParaRPr>
          </a:p>
          <a:p>
            <a:pPr marL="384810" marR="5080" indent="344805" algn="just">
              <a:lnSpc>
                <a:spcPct val="113999"/>
              </a:lnSpc>
              <a:spcBef>
                <a:spcPts val="1590"/>
              </a:spcBef>
            </a:pPr>
            <a:r>
              <a:rPr sz="2000" spc="45" dirty="0">
                <a:latin typeface="微软雅黑"/>
                <a:cs typeface="微软雅黑"/>
              </a:rPr>
              <a:t>达到</a:t>
            </a:r>
            <a:r>
              <a:rPr sz="2000" spc="45" dirty="0">
                <a:solidFill>
                  <a:srgbClr val="C00000"/>
                </a:solidFill>
                <a:latin typeface="微软雅黑"/>
                <a:cs typeface="微软雅黑"/>
              </a:rPr>
              <a:t>持续的</a:t>
            </a:r>
            <a:r>
              <a:rPr sz="2000" spc="45" dirty="0">
                <a:latin typeface="微软雅黑"/>
                <a:cs typeface="微软雅黑"/>
              </a:rPr>
              <a:t>顾客满意。这种持续的</a:t>
            </a:r>
            <a:r>
              <a:rPr sz="2000" spc="50" dirty="0">
                <a:latin typeface="微软雅黑"/>
                <a:cs typeface="微软雅黑"/>
              </a:rPr>
              <a:t>顾客满意是在组织承</a:t>
            </a:r>
            <a:r>
              <a:rPr sz="2000" spc="5" dirty="0">
                <a:latin typeface="微软雅黑"/>
                <a:cs typeface="微软雅黑"/>
              </a:rPr>
              <a:t>诺 </a:t>
            </a:r>
            <a:r>
              <a:rPr sz="2000" spc="70" dirty="0">
                <a:latin typeface="微软雅黑"/>
                <a:cs typeface="微软雅黑"/>
              </a:rPr>
              <a:t>持续改进其效率</a:t>
            </a:r>
            <a:r>
              <a:rPr sz="2000" spc="75" dirty="0">
                <a:latin typeface="微软雅黑"/>
                <a:cs typeface="微软雅黑"/>
              </a:rPr>
              <a:t>和有效性的情况下，通过满足顾客的需求</a:t>
            </a:r>
            <a:r>
              <a:rPr sz="2000" spc="5" dirty="0">
                <a:latin typeface="微软雅黑"/>
                <a:cs typeface="微软雅黑"/>
              </a:rPr>
              <a:t>和 </a:t>
            </a:r>
            <a:r>
              <a:rPr sz="2000" spc="70" dirty="0">
                <a:latin typeface="微软雅黑"/>
                <a:cs typeface="微软雅黑"/>
              </a:rPr>
              <a:t>期望来实现。在</a:t>
            </a:r>
            <a:r>
              <a:rPr sz="2000" spc="75" dirty="0">
                <a:latin typeface="微软雅黑"/>
                <a:cs typeface="微软雅黑"/>
              </a:rPr>
              <a:t>这种意义上说，质量是事业成功的</a:t>
            </a:r>
            <a:r>
              <a:rPr sz="2000" spc="75" dirty="0">
                <a:solidFill>
                  <a:srgbClr val="C00000"/>
                </a:solidFill>
                <a:latin typeface="微软雅黑"/>
                <a:cs typeface="微软雅黑"/>
              </a:rPr>
              <a:t>关键</a:t>
            </a:r>
            <a:r>
              <a:rPr sz="2000" spc="75" dirty="0">
                <a:latin typeface="微软雅黑"/>
                <a:cs typeface="微软雅黑"/>
              </a:rPr>
              <a:t>。</a:t>
            </a:r>
            <a:r>
              <a:rPr sz="2000" spc="5" dirty="0">
                <a:latin typeface="微软雅黑"/>
                <a:cs typeface="微软雅黑"/>
              </a:rPr>
              <a:t>现 </a:t>
            </a:r>
            <a:r>
              <a:rPr sz="2000" dirty="0">
                <a:latin typeface="微软雅黑"/>
                <a:cs typeface="微软雅黑"/>
              </a:rPr>
              <a:t>代远程高等教育面对的是不同的个别需求和个别化学习方案，  </a:t>
            </a:r>
            <a:r>
              <a:rPr sz="2000" spc="-5" dirty="0">
                <a:latin typeface="微软雅黑"/>
                <a:cs typeface="微软雅黑"/>
              </a:rPr>
              <a:t>ISO</a:t>
            </a:r>
            <a:r>
              <a:rPr sz="2000" dirty="0">
                <a:latin typeface="微软雅黑"/>
                <a:cs typeface="微软雅黑"/>
              </a:rPr>
              <a:t>体系尤其重要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5215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将</a:t>
            </a:r>
            <a:r>
              <a:rPr sz="2400" spc="-5" dirty="0">
                <a:solidFill>
                  <a:srgbClr val="C00000"/>
                </a:solidFill>
              </a:rPr>
              <a:t>ISO9000</a:t>
            </a:r>
            <a:r>
              <a:rPr sz="2400" dirty="0">
                <a:solidFill>
                  <a:srgbClr val="C00000"/>
                </a:solidFill>
              </a:rPr>
              <a:t>引入远程教育质量管理体系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5039" y="934745"/>
            <a:ext cx="7806055" cy="3169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13999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"/>
              <a:tabLst>
                <a:tab pos="504825" algn="l"/>
                <a:tab pos="505459" algn="l"/>
              </a:tabLst>
            </a:pPr>
            <a:r>
              <a:rPr dirty="0"/>
              <a:t>	</a:t>
            </a:r>
            <a:r>
              <a:rPr sz="2000" spc="50" dirty="0">
                <a:latin typeface="微软雅黑"/>
                <a:cs typeface="微软雅黑"/>
              </a:rPr>
              <a:t>远程教育质量管理体系是指为实施远程教育教学</a:t>
            </a:r>
            <a:r>
              <a:rPr sz="2000" spc="55" dirty="0">
                <a:solidFill>
                  <a:srgbClr val="C00000"/>
                </a:solidFill>
                <a:latin typeface="微软雅黑"/>
                <a:cs typeface="微软雅黑"/>
              </a:rPr>
              <a:t>质量管理所需</a:t>
            </a:r>
            <a:r>
              <a:rPr sz="2000" dirty="0">
                <a:latin typeface="微软雅黑"/>
                <a:cs typeface="微软雅黑"/>
              </a:rPr>
              <a:t>的 组织结构、程序、过程和教学资源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"/>
            </a:pPr>
            <a:endParaRPr sz="3500">
              <a:latin typeface="Times New Roman"/>
              <a:cs typeface="Times New Roman"/>
            </a:endParaRPr>
          </a:p>
          <a:p>
            <a:pPr marL="505459" indent="-492759">
              <a:lnSpc>
                <a:spcPct val="100000"/>
              </a:lnSpc>
              <a:buClr>
                <a:srgbClr val="C00000"/>
              </a:buClr>
              <a:buFont typeface="Wingdings"/>
              <a:buChar char=""/>
              <a:tabLst>
                <a:tab pos="504825" algn="l"/>
                <a:tab pos="505459" algn="l"/>
              </a:tabLst>
            </a:pPr>
            <a:r>
              <a:rPr sz="2000" dirty="0">
                <a:latin typeface="微软雅黑"/>
                <a:cs typeface="微软雅黑"/>
              </a:rPr>
              <a:t>建立远程教育特点质量管理</a:t>
            </a:r>
            <a:r>
              <a:rPr sz="2000" dirty="0">
                <a:solidFill>
                  <a:srgbClr val="C00000"/>
                </a:solidFill>
                <a:latin typeface="微软雅黑"/>
                <a:cs typeface="微软雅黑"/>
              </a:rPr>
              <a:t>体</a:t>
            </a:r>
            <a:r>
              <a:rPr sz="2000" spc="5" dirty="0">
                <a:solidFill>
                  <a:srgbClr val="C00000"/>
                </a:solidFill>
                <a:latin typeface="微软雅黑"/>
                <a:cs typeface="微软雅黑"/>
              </a:rPr>
              <a:t>系</a:t>
            </a:r>
            <a:endParaRPr sz="2000">
              <a:latin typeface="微软雅黑"/>
              <a:cs typeface="微软雅黑"/>
            </a:endParaRPr>
          </a:p>
          <a:p>
            <a:pPr marL="869950" lvl="1" indent="-457200">
              <a:lnSpc>
                <a:spcPct val="100000"/>
              </a:lnSpc>
              <a:spcBef>
                <a:spcPts val="815"/>
              </a:spcBef>
              <a:buFont typeface="Arial"/>
              <a:buChar char="–"/>
              <a:tabLst>
                <a:tab pos="869315" algn="l"/>
                <a:tab pos="869950" algn="l"/>
              </a:tabLst>
            </a:pPr>
            <a:r>
              <a:rPr sz="2000" dirty="0">
                <a:latin typeface="微软雅黑"/>
                <a:cs typeface="微软雅黑"/>
              </a:rPr>
              <a:t>能使机构及教职工明确保证质量应</a:t>
            </a:r>
            <a:r>
              <a:rPr sz="2000" dirty="0">
                <a:solidFill>
                  <a:srgbClr val="C00000"/>
                </a:solidFill>
                <a:latin typeface="微软雅黑"/>
                <a:cs typeface="微软雅黑"/>
              </a:rPr>
              <a:t>达到</a:t>
            </a:r>
            <a:r>
              <a:rPr sz="2000" dirty="0">
                <a:latin typeface="微软雅黑"/>
                <a:cs typeface="微软雅黑"/>
              </a:rPr>
              <a:t>的基本要</a:t>
            </a:r>
            <a:r>
              <a:rPr sz="2000" spc="5" dirty="0">
                <a:latin typeface="微软雅黑"/>
                <a:cs typeface="微软雅黑"/>
              </a:rPr>
              <a:t>求</a:t>
            </a:r>
            <a:endParaRPr sz="2000">
              <a:latin typeface="微软雅黑"/>
              <a:cs typeface="微软雅黑"/>
            </a:endParaRPr>
          </a:p>
          <a:p>
            <a:pPr marL="869950" lvl="1" indent="-457200">
              <a:lnSpc>
                <a:spcPct val="100000"/>
              </a:lnSpc>
              <a:spcBef>
                <a:spcPts val="815"/>
              </a:spcBef>
              <a:buFont typeface="Arial"/>
              <a:buChar char="–"/>
              <a:tabLst>
                <a:tab pos="869315" algn="l"/>
                <a:tab pos="869950" algn="l"/>
              </a:tabLst>
            </a:pPr>
            <a:r>
              <a:rPr sz="2000" dirty="0">
                <a:latin typeface="微软雅黑"/>
                <a:cs typeface="微软雅黑"/>
              </a:rPr>
              <a:t>对各个管理环节进行有效</a:t>
            </a:r>
            <a:r>
              <a:rPr sz="2000" dirty="0">
                <a:solidFill>
                  <a:srgbClr val="C00000"/>
                </a:solidFill>
                <a:latin typeface="微软雅黑"/>
                <a:cs typeface="微软雅黑"/>
              </a:rPr>
              <a:t>控</a:t>
            </a:r>
            <a:r>
              <a:rPr sz="2000" spc="5" dirty="0">
                <a:solidFill>
                  <a:srgbClr val="C00000"/>
                </a:solidFill>
                <a:latin typeface="微软雅黑"/>
                <a:cs typeface="微软雅黑"/>
              </a:rPr>
              <a:t>制</a:t>
            </a:r>
            <a:endParaRPr sz="2000">
              <a:latin typeface="微软雅黑"/>
              <a:cs typeface="微软雅黑"/>
            </a:endParaRPr>
          </a:p>
          <a:p>
            <a:pPr marL="869950" lvl="1" indent="-457200">
              <a:lnSpc>
                <a:spcPct val="100000"/>
              </a:lnSpc>
              <a:spcBef>
                <a:spcPts val="815"/>
              </a:spcBef>
              <a:buFont typeface="Arial"/>
              <a:buChar char="–"/>
              <a:tabLst>
                <a:tab pos="869315" algn="l"/>
                <a:tab pos="869950" algn="l"/>
              </a:tabLst>
            </a:pPr>
            <a:r>
              <a:rPr sz="2000" dirty="0">
                <a:latin typeface="微软雅黑"/>
                <a:cs typeface="微软雅黑"/>
              </a:rPr>
              <a:t>使出现问题的可能性</a:t>
            </a:r>
            <a:r>
              <a:rPr sz="2000" dirty="0">
                <a:solidFill>
                  <a:srgbClr val="C00000"/>
                </a:solidFill>
                <a:latin typeface="微软雅黑"/>
                <a:cs typeface="微软雅黑"/>
              </a:rPr>
              <a:t>降到</a:t>
            </a:r>
            <a:r>
              <a:rPr sz="2000" dirty="0">
                <a:latin typeface="微软雅黑"/>
                <a:cs typeface="微软雅黑"/>
              </a:rPr>
              <a:t>最低程</a:t>
            </a:r>
            <a:r>
              <a:rPr sz="2000" spc="5" dirty="0">
                <a:latin typeface="微软雅黑"/>
                <a:cs typeface="微软雅黑"/>
              </a:rPr>
              <a:t>度</a:t>
            </a:r>
            <a:endParaRPr sz="2000">
              <a:latin typeface="微软雅黑"/>
              <a:cs typeface="微软雅黑"/>
            </a:endParaRPr>
          </a:p>
          <a:p>
            <a:pPr marL="869950" lvl="1" indent="-457200">
              <a:lnSpc>
                <a:spcPct val="100000"/>
              </a:lnSpc>
              <a:spcBef>
                <a:spcPts val="815"/>
              </a:spcBef>
              <a:buFont typeface="Arial"/>
              <a:buChar char="–"/>
              <a:tabLst>
                <a:tab pos="869315" algn="l"/>
                <a:tab pos="869950" algn="l"/>
              </a:tabLst>
            </a:pPr>
            <a:r>
              <a:rPr sz="2000" dirty="0">
                <a:latin typeface="微软雅黑"/>
                <a:cs typeface="微软雅黑"/>
              </a:rPr>
              <a:t>保证教育质量的</a:t>
            </a:r>
            <a:r>
              <a:rPr sz="2000" dirty="0">
                <a:solidFill>
                  <a:srgbClr val="C00000"/>
                </a:solidFill>
                <a:latin typeface="微软雅黑"/>
                <a:cs typeface="微软雅黑"/>
              </a:rPr>
              <a:t>稳定</a:t>
            </a:r>
            <a:r>
              <a:rPr sz="2000" dirty="0">
                <a:latin typeface="微软雅黑"/>
                <a:cs typeface="微软雅黑"/>
              </a:rPr>
              <a:t>和</a:t>
            </a:r>
            <a:r>
              <a:rPr sz="2000" dirty="0">
                <a:solidFill>
                  <a:srgbClr val="C00000"/>
                </a:solidFill>
                <a:latin typeface="微软雅黑"/>
                <a:cs typeface="微软雅黑"/>
              </a:rPr>
              <a:t>提</a:t>
            </a:r>
            <a:r>
              <a:rPr sz="2000" spc="5" dirty="0">
                <a:solidFill>
                  <a:srgbClr val="C00000"/>
                </a:solidFill>
                <a:latin typeface="微软雅黑"/>
                <a:cs typeface="微软雅黑"/>
              </a:rPr>
              <a:t>升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5215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将</a:t>
            </a:r>
            <a:r>
              <a:rPr sz="2400" spc="-5" dirty="0">
                <a:solidFill>
                  <a:srgbClr val="C00000"/>
                </a:solidFill>
              </a:rPr>
              <a:t>ISO9000</a:t>
            </a:r>
            <a:r>
              <a:rPr sz="2400" dirty="0">
                <a:solidFill>
                  <a:srgbClr val="C00000"/>
                </a:solidFill>
              </a:rPr>
              <a:t>引入远程教育质量管理体系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43939" y="678180"/>
          <a:ext cx="7200900" cy="3982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61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spc="-5" dirty="0">
                          <a:latin typeface="微软雅黑"/>
                          <a:cs typeface="微软雅黑"/>
                        </a:rPr>
                        <a:t>ISO9000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族标准要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求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20320" marB="0">
                    <a:solidFill>
                      <a:srgbClr val="C00000">
                        <a:alpha val="34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276">
                <a:tc>
                  <a:txBody>
                    <a:bodyPr/>
                    <a:lstStyle/>
                    <a:p>
                      <a:pPr marL="90805" marR="142875" indent="457200" algn="just">
                        <a:lnSpc>
                          <a:spcPct val="113799"/>
                        </a:lnSpc>
                        <a:spcBef>
                          <a:spcPts val="830"/>
                        </a:spcBef>
                      </a:pPr>
                      <a:r>
                        <a:rPr sz="1600" spc="5" dirty="0">
                          <a:latin typeface="微软雅黑"/>
                          <a:cs typeface="微软雅黑"/>
                        </a:rPr>
                        <a:t>组织</a:t>
                      </a:r>
                      <a:r>
                        <a:rPr sz="1600" spc="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建立</a:t>
                      </a:r>
                      <a:r>
                        <a:rPr sz="1600" spc="5" dirty="0"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600" spc="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实施</a:t>
                      </a:r>
                      <a:r>
                        <a:rPr sz="1600" spc="5" dirty="0"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600" spc="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保持业务</a:t>
                      </a:r>
                      <a:r>
                        <a:rPr sz="1600" spc="5" dirty="0">
                          <a:latin typeface="微软雅黑"/>
                          <a:cs typeface="微软雅黑"/>
                        </a:rPr>
                        <a:t>管理系统，并提出了组织需申请认证或认证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必 需达到的基本要求。这些要求从设计、生产到售后服务与安装，覆盖产品或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服 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务的各方面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。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05410" marB="0">
                    <a:solidFill>
                      <a:srgbClr val="A6A6A6">
                        <a:alpha val="36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90805">
                        <a:lnSpc>
                          <a:spcPts val="1910"/>
                        </a:lnSpc>
                      </a:pPr>
                      <a:r>
                        <a:rPr sz="1600" dirty="0">
                          <a:latin typeface="微软雅黑"/>
                          <a:cs typeface="微软雅黑"/>
                        </a:rPr>
                        <a:t>从意义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上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solidFill>
                      <a:srgbClr val="C00000">
                        <a:alpha val="34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736">
                <a:tc>
                  <a:txBody>
                    <a:bodyPr/>
                    <a:lstStyle/>
                    <a:p>
                      <a:pPr marL="90805" marR="85090" indent="360680">
                        <a:lnSpc>
                          <a:spcPct val="113799"/>
                        </a:lnSpc>
                        <a:spcBef>
                          <a:spcPts val="1415"/>
                        </a:spcBef>
                      </a:pPr>
                      <a:r>
                        <a:rPr sz="1600" spc="35" dirty="0">
                          <a:latin typeface="微软雅黑"/>
                          <a:cs typeface="微软雅黑"/>
                        </a:rPr>
                        <a:t>实施</a:t>
                      </a:r>
                      <a:r>
                        <a:rPr sz="1600" spc="30" dirty="0">
                          <a:latin typeface="微软雅黑"/>
                          <a:cs typeface="微软雅黑"/>
                        </a:rPr>
                        <a:t>IS</a:t>
                      </a:r>
                      <a:r>
                        <a:rPr sz="1600" spc="35" dirty="0">
                          <a:latin typeface="微软雅黑"/>
                          <a:cs typeface="微软雅黑"/>
                        </a:rPr>
                        <a:t>O</a:t>
                      </a:r>
                      <a:r>
                        <a:rPr sz="1600" spc="30" dirty="0">
                          <a:latin typeface="微软雅黑"/>
                          <a:cs typeface="微软雅黑"/>
                        </a:rPr>
                        <a:t>90</a:t>
                      </a:r>
                      <a:r>
                        <a:rPr sz="1600" spc="35" dirty="0">
                          <a:latin typeface="微软雅黑"/>
                          <a:cs typeface="微软雅黑"/>
                        </a:rPr>
                        <a:t>00</a:t>
                      </a:r>
                      <a:r>
                        <a:rPr sz="1600" spc="40" dirty="0">
                          <a:latin typeface="微软雅黑"/>
                          <a:cs typeface="微软雅黑"/>
                        </a:rPr>
                        <a:t>族标准有三项意义：</a:t>
                      </a:r>
                      <a:r>
                        <a:rPr sz="1600" spc="40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参与国际竞争</a:t>
                      </a:r>
                      <a:r>
                        <a:rPr sz="1600" spc="40" dirty="0">
                          <a:latin typeface="微软雅黑"/>
                          <a:cs typeface="微软雅黑"/>
                        </a:rPr>
                        <a:t>；</a:t>
                      </a:r>
                      <a:r>
                        <a:rPr sz="1600" spc="40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建立现代管理制度</a:t>
                      </a:r>
                      <a:r>
                        <a:rPr sz="1600" spc="40" dirty="0">
                          <a:latin typeface="微软雅黑"/>
                          <a:cs typeface="微软雅黑"/>
                        </a:rPr>
                        <a:t>；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强 化质量管理手段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。现代远程教育重在后两者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。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79705" marB="0">
                    <a:solidFill>
                      <a:srgbClr val="A6A6A6">
                        <a:alpha val="36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37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dirty="0">
                          <a:latin typeface="微软雅黑"/>
                          <a:cs typeface="微软雅黑"/>
                        </a:rPr>
                        <a:t>从本质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上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9685" marB="0">
                    <a:solidFill>
                      <a:srgbClr val="C00000">
                        <a:alpha val="34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9179">
                <a:tc>
                  <a:txBody>
                    <a:bodyPr/>
                    <a:lstStyle/>
                    <a:p>
                      <a:pPr marL="76835" marR="27305" indent="375920">
                        <a:lnSpc>
                          <a:spcPct val="113799"/>
                        </a:lnSpc>
                        <a:spcBef>
                          <a:spcPts val="1875"/>
                        </a:spcBef>
                      </a:pPr>
                      <a:r>
                        <a:rPr sz="1600" dirty="0">
                          <a:latin typeface="微软雅黑"/>
                          <a:cs typeface="微软雅黑"/>
                        </a:rPr>
                        <a:t>IS</a:t>
                      </a:r>
                      <a:r>
                        <a:rPr sz="1600" spc="5" dirty="0">
                          <a:latin typeface="微软雅黑"/>
                          <a:cs typeface="微软雅黑"/>
                        </a:rPr>
                        <a:t>O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9000</a:t>
                      </a:r>
                      <a:r>
                        <a:rPr sz="1600" spc="5" dirty="0">
                          <a:latin typeface="微软雅黑"/>
                          <a:cs typeface="微软雅黑"/>
                        </a:rPr>
                        <a:t>管理体系属于</a:t>
                      </a:r>
                      <a:r>
                        <a:rPr sz="1600" spc="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条件保障</a:t>
                      </a:r>
                      <a:r>
                        <a:rPr sz="1600" spc="5" dirty="0">
                          <a:latin typeface="微软雅黑"/>
                          <a:cs typeface="微软雅黑"/>
                        </a:rPr>
                        <a:t>与</a:t>
                      </a:r>
                      <a:r>
                        <a:rPr sz="1600" spc="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经营管理</a:t>
                      </a:r>
                      <a:r>
                        <a:rPr sz="1600" spc="5" dirty="0">
                          <a:latin typeface="微软雅黑"/>
                          <a:cs typeface="微软雅黑"/>
                        </a:rPr>
                        <a:t>范畴，与其说是质量的国际化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， 还不如说是管理制度与手段的国际接轨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。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238125" marB="0">
                    <a:solidFill>
                      <a:srgbClr val="A6A6A6">
                        <a:alpha val="36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398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远程教育质量管理体系的设计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8636" y="1192555"/>
            <a:ext cx="68033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"/>
              <a:tabLst>
                <a:tab pos="355600" algn="l"/>
              </a:tabLst>
            </a:pPr>
            <a:r>
              <a:rPr sz="2000" dirty="0">
                <a:latin typeface="微软雅黑"/>
                <a:cs typeface="微软雅黑"/>
              </a:rPr>
              <a:t>分析</a:t>
            </a:r>
            <a:r>
              <a:rPr sz="2000" spc="-5" dirty="0">
                <a:latin typeface="微软雅黑"/>
                <a:cs typeface="微软雅黑"/>
              </a:rPr>
              <a:t>ISO9000</a:t>
            </a:r>
            <a:r>
              <a:rPr sz="2000" dirty="0">
                <a:latin typeface="微软雅黑"/>
                <a:cs typeface="微软雅黑"/>
              </a:rPr>
              <a:t>质量标准中最适用于远程教育的要素条</a:t>
            </a:r>
            <a:r>
              <a:rPr sz="2000" spc="5" dirty="0">
                <a:latin typeface="微软雅黑"/>
                <a:cs typeface="微软雅黑"/>
              </a:rPr>
              <a:t>目</a:t>
            </a:r>
            <a:r>
              <a:rPr sz="2000" spc="-75" dirty="0">
                <a:latin typeface="微软雅黑"/>
                <a:cs typeface="微软雅黑"/>
              </a:rPr>
              <a:t> 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8636" y="2540152"/>
            <a:ext cx="6849109" cy="720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13999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"/>
              <a:tabLst>
                <a:tab pos="355600" algn="l"/>
              </a:tabLst>
            </a:pPr>
            <a:r>
              <a:rPr sz="2000" spc="40" dirty="0">
                <a:latin typeface="微软雅黑"/>
                <a:cs typeface="微软雅黑"/>
              </a:rPr>
              <a:t>根据远程教育领域的特点</a:t>
            </a:r>
            <a:r>
              <a:rPr sz="2000" spc="45" dirty="0">
                <a:latin typeface="微软雅黑"/>
                <a:cs typeface="微软雅黑"/>
              </a:rPr>
              <a:t>来建立符合远程教育机构自身</a:t>
            </a:r>
            <a:r>
              <a:rPr sz="2000" dirty="0">
                <a:latin typeface="微软雅黑"/>
                <a:cs typeface="微软雅黑"/>
              </a:rPr>
              <a:t>需 要和特点的质量管理体系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5500" y="2114969"/>
            <a:ext cx="7635024" cy="125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573020"/>
          </a:xfrm>
          <a:custGeom>
            <a:avLst/>
            <a:gdLst/>
            <a:ahLst/>
            <a:cxnLst/>
            <a:rect l="l" t="t" r="r" b="b"/>
            <a:pathLst>
              <a:path w="9144000" h="2573020">
                <a:moveTo>
                  <a:pt x="0" y="2572512"/>
                </a:moveTo>
                <a:lnTo>
                  <a:pt x="9144000" y="2572512"/>
                </a:lnTo>
                <a:lnTo>
                  <a:pt x="9144000" y="0"/>
                </a:lnTo>
                <a:lnTo>
                  <a:pt x="0" y="0"/>
                </a:lnTo>
                <a:lnTo>
                  <a:pt x="0" y="2572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72511"/>
            <a:ext cx="9144000" cy="2570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572511"/>
            <a:ext cx="9144000" cy="2571115"/>
          </a:xfrm>
          <a:custGeom>
            <a:avLst/>
            <a:gdLst/>
            <a:ahLst/>
            <a:cxnLst/>
            <a:rect l="l" t="t" r="r" b="b"/>
            <a:pathLst>
              <a:path w="9144000" h="2571115">
                <a:moveTo>
                  <a:pt x="0" y="0"/>
                </a:moveTo>
                <a:lnTo>
                  <a:pt x="9144000" y="0"/>
                </a:lnTo>
                <a:lnTo>
                  <a:pt x="9144000" y="2570988"/>
                </a:lnTo>
                <a:lnTo>
                  <a:pt x="0" y="25709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63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862" y="256717"/>
            <a:ext cx="8596274" cy="463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5467" y="1539938"/>
            <a:ext cx="828675" cy="828040"/>
          </a:xfrm>
          <a:custGeom>
            <a:avLst/>
            <a:gdLst/>
            <a:ahLst/>
            <a:cxnLst/>
            <a:rect l="l" t="t" r="r" b="b"/>
            <a:pathLst>
              <a:path w="828675" h="828039">
                <a:moveTo>
                  <a:pt x="414299" y="828001"/>
                </a:moveTo>
                <a:lnTo>
                  <a:pt x="366017" y="825216"/>
                </a:lnTo>
                <a:lnTo>
                  <a:pt x="319370" y="817067"/>
                </a:lnTo>
                <a:lnTo>
                  <a:pt x="274669" y="803864"/>
                </a:lnTo>
                <a:lnTo>
                  <a:pt x="232224" y="785918"/>
                </a:lnTo>
                <a:lnTo>
                  <a:pt x="192344" y="763538"/>
                </a:lnTo>
                <a:lnTo>
                  <a:pt x="155339" y="737036"/>
                </a:lnTo>
                <a:lnTo>
                  <a:pt x="121519" y="706721"/>
                </a:lnTo>
                <a:lnTo>
                  <a:pt x="91195" y="672904"/>
                </a:lnTo>
                <a:lnTo>
                  <a:pt x="64675" y="635895"/>
                </a:lnTo>
                <a:lnTo>
                  <a:pt x="42271" y="596004"/>
                </a:lnTo>
                <a:lnTo>
                  <a:pt x="24291" y="553542"/>
                </a:lnTo>
                <a:lnTo>
                  <a:pt x="11046" y="508818"/>
                </a:lnTo>
                <a:lnTo>
                  <a:pt x="2845" y="462144"/>
                </a:lnTo>
                <a:lnTo>
                  <a:pt x="0" y="413829"/>
                </a:lnTo>
                <a:lnTo>
                  <a:pt x="2845" y="365582"/>
                </a:lnTo>
                <a:lnTo>
                  <a:pt x="11046" y="318966"/>
                </a:lnTo>
                <a:lnTo>
                  <a:pt x="24291" y="274293"/>
                </a:lnTo>
                <a:lnTo>
                  <a:pt x="42271" y="231872"/>
                </a:lnTo>
                <a:lnTo>
                  <a:pt x="64675" y="192015"/>
                </a:lnTo>
                <a:lnTo>
                  <a:pt x="91195" y="155033"/>
                </a:lnTo>
                <a:lnTo>
                  <a:pt x="121519" y="121237"/>
                </a:lnTo>
                <a:lnTo>
                  <a:pt x="155339" y="90938"/>
                </a:lnTo>
                <a:lnTo>
                  <a:pt x="192344" y="64447"/>
                </a:lnTo>
                <a:lnTo>
                  <a:pt x="232224" y="42075"/>
                </a:lnTo>
                <a:lnTo>
                  <a:pt x="274669" y="24134"/>
                </a:lnTo>
                <a:lnTo>
                  <a:pt x="319370" y="10933"/>
                </a:lnTo>
                <a:lnTo>
                  <a:pt x="366017" y="2785"/>
                </a:lnTo>
                <a:lnTo>
                  <a:pt x="414299" y="0"/>
                </a:lnTo>
                <a:lnTo>
                  <a:pt x="462581" y="2785"/>
                </a:lnTo>
                <a:lnTo>
                  <a:pt x="509227" y="10934"/>
                </a:lnTo>
                <a:lnTo>
                  <a:pt x="553925" y="24135"/>
                </a:lnTo>
                <a:lnTo>
                  <a:pt x="596367" y="42079"/>
                </a:lnTo>
                <a:lnTo>
                  <a:pt x="636240" y="64455"/>
                </a:lnTo>
                <a:lnTo>
                  <a:pt x="673235" y="90951"/>
                </a:lnTo>
                <a:lnTo>
                  <a:pt x="707040" y="121258"/>
                </a:lnTo>
                <a:lnTo>
                  <a:pt x="737346" y="155064"/>
                </a:lnTo>
                <a:lnTo>
                  <a:pt x="763841" y="192059"/>
                </a:lnTo>
                <a:lnTo>
                  <a:pt x="786216" y="231932"/>
                </a:lnTo>
                <a:lnTo>
                  <a:pt x="804159" y="274373"/>
                </a:lnTo>
                <a:lnTo>
                  <a:pt x="817360" y="319070"/>
                </a:lnTo>
                <a:lnTo>
                  <a:pt x="825508" y="365714"/>
                </a:lnTo>
                <a:lnTo>
                  <a:pt x="828294" y="413994"/>
                </a:lnTo>
                <a:lnTo>
                  <a:pt x="825508" y="462276"/>
                </a:lnTo>
                <a:lnTo>
                  <a:pt x="817360" y="508922"/>
                </a:lnTo>
                <a:lnTo>
                  <a:pt x="804159" y="553622"/>
                </a:lnTo>
                <a:lnTo>
                  <a:pt x="786216" y="596064"/>
                </a:lnTo>
                <a:lnTo>
                  <a:pt x="763841" y="635939"/>
                </a:lnTo>
                <a:lnTo>
                  <a:pt x="737346" y="672935"/>
                </a:lnTo>
                <a:lnTo>
                  <a:pt x="707040" y="706742"/>
                </a:lnTo>
                <a:lnTo>
                  <a:pt x="673235" y="737049"/>
                </a:lnTo>
                <a:lnTo>
                  <a:pt x="636240" y="763546"/>
                </a:lnTo>
                <a:lnTo>
                  <a:pt x="596367" y="785921"/>
                </a:lnTo>
                <a:lnTo>
                  <a:pt x="553925" y="803865"/>
                </a:lnTo>
                <a:lnTo>
                  <a:pt x="509227" y="817067"/>
                </a:lnTo>
                <a:lnTo>
                  <a:pt x="462581" y="825216"/>
                </a:lnTo>
                <a:lnTo>
                  <a:pt x="414299" y="828001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29714" y="1365528"/>
            <a:ext cx="6172835" cy="1821814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R="280035" algn="ctr">
              <a:lnSpc>
                <a:spcPct val="100000"/>
              </a:lnSpc>
              <a:spcBef>
                <a:spcPts val="1405"/>
              </a:spcBef>
              <a:tabLst>
                <a:tab pos="1037590" algn="l"/>
                <a:tab pos="2009139" algn="l"/>
              </a:tabLst>
            </a:pPr>
            <a:r>
              <a:rPr sz="5400" b="1" dirty="0">
                <a:solidFill>
                  <a:srgbClr val="272E42"/>
                </a:solidFill>
                <a:latin typeface="微软雅黑"/>
                <a:cs typeface="微软雅黑"/>
              </a:rPr>
              <a:t>第	</a:t>
            </a:r>
            <a:r>
              <a:rPr sz="6600" spc="7" baseline="4419" dirty="0">
                <a:solidFill>
                  <a:srgbClr val="FFFFFF"/>
                </a:solidFill>
                <a:latin typeface="微软雅黑"/>
                <a:cs typeface="微软雅黑"/>
              </a:rPr>
              <a:t>十	</a:t>
            </a:r>
            <a:r>
              <a:rPr sz="5400" b="1" dirty="0">
                <a:solidFill>
                  <a:srgbClr val="272E42"/>
                </a:solidFill>
                <a:latin typeface="微软雅黑"/>
                <a:cs typeface="微软雅黑"/>
              </a:rPr>
              <a:t>讲</a:t>
            </a:r>
            <a:endParaRPr sz="5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4400" b="1" dirty="0">
                <a:solidFill>
                  <a:srgbClr val="272E42"/>
                </a:solidFill>
                <a:latin typeface="微软雅黑"/>
                <a:cs typeface="微软雅黑"/>
              </a:rPr>
              <a:t>远程教育质量保证与监</a:t>
            </a:r>
            <a:r>
              <a:rPr sz="4400" b="1" spc="5" dirty="0">
                <a:solidFill>
                  <a:srgbClr val="272E42"/>
                </a:solidFill>
                <a:latin typeface="微软雅黑"/>
                <a:cs typeface="微软雅黑"/>
              </a:rPr>
              <a:t>控</a:t>
            </a:r>
            <a:endParaRPr sz="4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307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远程教育质量管理体系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27450" y="850900"/>
          <a:ext cx="5181600" cy="4114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ISO9001﹕</a:t>
                      </a:r>
                      <a:endParaRPr sz="1500">
                        <a:latin typeface="黑体"/>
                        <a:cs typeface="黑体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2000版标准要素名称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远程教育质量管理体系要素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67055" algn="l"/>
                        </a:tabLst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5.2	以顾客为关注焦点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以学生、社会为关注焦点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67055" algn="l"/>
                        </a:tabLst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6.4	工作环境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教学/工作环境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67055" algn="l"/>
                        </a:tabLst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7	产品实现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教育教学服务实现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67055" algn="l"/>
                        </a:tabLst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7.1	产品实现的策划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34340" marR="165100" indent="-3429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教育教学服务实现过程的策 划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67055" algn="l"/>
                        </a:tabLst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7.2	与顾客有关的过程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与学生、社会有关的过程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67055" algn="l"/>
                        </a:tabLst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7.3	设计与开发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专业/课程设置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67055" algn="l"/>
                        </a:tabLst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7.4	采购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联合办学、招生及设备采购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67055" algn="l"/>
                        </a:tabLst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7.5	生产和服务提供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教育教学服务提供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1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67055" algn="l"/>
                        </a:tabLst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8.3	不合格品控制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不合格控制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64540" y="721131"/>
            <a:ext cx="2540000" cy="158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139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远程教育质量管理体 系是指为实施远程教育教 学质量管理所需的组织结 构、程序、过程和教学资 源</a:t>
            </a:r>
            <a:r>
              <a:rPr sz="1800" spc="-5" dirty="0">
                <a:latin typeface="微软雅黑"/>
                <a:cs typeface="微软雅黑"/>
              </a:rPr>
              <a:t> </a:t>
            </a:r>
            <a:r>
              <a:rPr sz="1800" dirty="0">
                <a:latin typeface="微软雅黑"/>
                <a:cs typeface="微软雅黑"/>
              </a:rPr>
              <a:t>。</a:t>
            </a:r>
            <a:endParaRPr sz="1800">
              <a:latin typeface="微软雅黑"/>
              <a:cs typeface="微软雅黑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00087" y="2399906"/>
          <a:ext cx="2452370" cy="2428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19">
                <a:tc>
                  <a:txBody>
                    <a:bodyPr/>
                    <a:lstStyle/>
                    <a:p>
                      <a:pPr marL="6546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ISO900标准</a:t>
                      </a:r>
                      <a:endParaRPr sz="1800">
                        <a:latin typeface="黑体"/>
                        <a:cs typeface="黑体"/>
                      </a:endParaRPr>
                    </a:p>
                    <a:p>
                      <a:pPr marL="76898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过程要素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质量管理体系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管理职责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资源管理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产品实现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测量、分析和改进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307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远程教育质量管理体系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291" y="2095500"/>
            <a:ext cx="1656714" cy="525780"/>
          </a:xfrm>
          <a:custGeom>
            <a:avLst/>
            <a:gdLst/>
            <a:ahLst/>
            <a:cxnLst/>
            <a:rect l="l" t="t" r="r" b="b"/>
            <a:pathLst>
              <a:path w="1656714" h="525780">
                <a:moveTo>
                  <a:pt x="0" y="0"/>
                </a:moveTo>
                <a:lnTo>
                  <a:pt x="1656588" y="0"/>
                </a:lnTo>
                <a:lnTo>
                  <a:pt x="1656588" y="525780"/>
                </a:lnTo>
                <a:lnTo>
                  <a:pt x="0" y="5257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291" y="2621279"/>
            <a:ext cx="1656714" cy="297180"/>
          </a:xfrm>
          <a:custGeom>
            <a:avLst/>
            <a:gdLst/>
            <a:ahLst/>
            <a:cxnLst/>
            <a:rect l="l" t="t" r="r" b="b"/>
            <a:pathLst>
              <a:path w="1656714" h="297180">
                <a:moveTo>
                  <a:pt x="0" y="0"/>
                </a:moveTo>
                <a:lnTo>
                  <a:pt x="1656588" y="0"/>
                </a:lnTo>
                <a:lnTo>
                  <a:pt x="1656588" y="297180"/>
                </a:lnTo>
                <a:lnTo>
                  <a:pt x="0" y="2971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1291" y="2918460"/>
            <a:ext cx="1656714" cy="297180"/>
          </a:xfrm>
          <a:custGeom>
            <a:avLst/>
            <a:gdLst/>
            <a:ahLst/>
            <a:cxnLst/>
            <a:rect l="l" t="t" r="r" b="b"/>
            <a:pathLst>
              <a:path w="1656714" h="297180">
                <a:moveTo>
                  <a:pt x="0" y="0"/>
                </a:moveTo>
                <a:lnTo>
                  <a:pt x="1656588" y="0"/>
                </a:lnTo>
                <a:lnTo>
                  <a:pt x="1656588" y="297180"/>
                </a:lnTo>
                <a:lnTo>
                  <a:pt x="0" y="2971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1291" y="3215639"/>
            <a:ext cx="1656714" cy="297180"/>
          </a:xfrm>
          <a:custGeom>
            <a:avLst/>
            <a:gdLst/>
            <a:ahLst/>
            <a:cxnLst/>
            <a:rect l="l" t="t" r="r" b="b"/>
            <a:pathLst>
              <a:path w="1656714" h="297179">
                <a:moveTo>
                  <a:pt x="0" y="0"/>
                </a:moveTo>
                <a:lnTo>
                  <a:pt x="1656588" y="0"/>
                </a:lnTo>
                <a:lnTo>
                  <a:pt x="1656588" y="297179"/>
                </a:lnTo>
                <a:lnTo>
                  <a:pt x="0" y="2971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291" y="3512820"/>
            <a:ext cx="1656714" cy="525780"/>
          </a:xfrm>
          <a:custGeom>
            <a:avLst/>
            <a:gdLst/>
            <a:ahLst/>
            <a:cxnLst/>
            <a:rect l="l" t="t" r="r" b="b"/>
            <a:pathLst>
              <a:path w="1656714" h="525779">
                <a:moveTo>
                  <a:pt x="0" y="0"/>
                </a:moveTo>
                <a:lnTo>
                  <a:pt x="1656588" y="0"/>
                </a:lnTo>
                <a:lnTo>
                  <a:pt x="1656588" y="525779"/>
                </a:lnTo>
                <a:lnTo>
                  <a:pt x="0" y="5257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25195" y="1197241"/>
          <a:ext cx="1656080" cy="2834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1539"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ISO900标准</a:t>
                      </a:r>
                      <a:endParaRPr sz="1800">
                        <a:latin typeface="黑体"/>
                        <a:cs typeface="黑体"/>
                      </a:endParaRPr>
                    </a:p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过程要素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质量管理体系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管理职责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资源管理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产品实现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79">
                <a:tc>
                  <a:txBody>
                    <a:bodyPr/>
                    <a:lstStyle/>
                    <a:p>
                      <a:pPr marL="732790" marR="154305" indent="-5715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测量、分析和改 进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2985516" y="560831"/>
            <a:ext cx="5631180" cy="1440180"/>
          </a:xfrm>
          <a:custGeom>
            <a:avLst/>
            <a:gdLst/>
            <a:ahLst/>
            <a:cxnLst/>
            <a:rect l="l" t="t" r="r" b="b"/>
            <a:pathLst>
              <a:path w="5631180" h="1440180">
                <a:moveTo>
                  <a:pt x="0" y="0"/>
                </a:moveTo>
                <a:lnTo>
                  <a:pt x="5631180" y="0"/>
                </a:lnTo>
                <a:lnTo>
                  <a:pt x="5631180" y="1440180"/>
                </a:lnTo>
                <a:lnTo>
                  <a:pt x="0" y="14401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94191" y="1372311"/>
            <a:ext cx="215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黑体"/>
                <a:cs typeface="黑体"/>
              </a:rPr>
              <a:t>。</a:t>
            </a:r>
            <a:endParaRPr sz="1500">
              <a:latin typeface="黑体"/>
              <a:cs typeface="黑体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96183" y="2001011"/>
            <a:ext cx="5621020" cy="1668780"/>
          </a:xfrm>
          <a:custGeom>
            <a:avLst/>
            <a:gdLst/>
            <a:ahLst/>
            <a:cxnLst/>
            <a:rect l="l" t="t" r="r" b="b"/>
            <a:pathLst>
              <a:path w="5621020" h="1668779">
                <a:moveTo>
                  <a:pt x="0" y="0"/>
                </a:moveTo>
                <a:lnTo>
                  <a:pt x="5620512" y="0"/>
                </a:lnTo>
                <a:lnTo>
                  <a:pt x="5620512" y="1668780"/>
                </a:lnTo>
                <a:lnTo>
                  <a:pt x="0" y="16687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7895" y="3657600"/>
            <a:ext cx="5638800" cy="1315720"/>
          </a:xfrm>
          <a:custGeom>
            <a:avLst/>
            <a:gdLst/>
            <a:ahLst/>
            <a:cxnLst/>
            <a:rect l="l" t="t" r="r" b="b"/>
            <a:pathLst>
              <a:path w="5638800" h="1315720">
                <a:moveTo>
                  <a:pt x="0" y="0"/>
                </a:moveTo>
                <a:lnTo>
                  <a:pt x="5638800" y="0"/>
                </a:lnTo>
                <a:lnTo>
                  <a:pt x="5638800" y="1315212"/>
                </a:lnTo>
                <a:lnTo>
                  <a:pt x="0" y="13152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285796" y="554431"/>
          <a:ext cx="6323965" cy="4411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9824">
                <a:tc>
                  <a:txBody>
                    <a:bodyPr/>
                    <a:lstStyle/>
                    <a:p>
                      <a:pPr marL="250825" marR="249554" algn="just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质 量 管 理 体 系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总的要求：</a:t>
                      </a:r>
                      <a:endParaRPr sz="1500">
                        <a:latin typeface="黑体"/>
                        <a:cs typeface="黑体"/>
                      </a:endParaRPr>
                    </a:p>
                    <a:p>
                      <a:pPr marL="424815" marR="145415" indent="381000">
                        <a:lnSpc>
                          <a:spcPct val="100000"/>
                        </a:lnSpc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按照ISO9000标准，建立远程教育质量管理体系、形成文 件；</a:t>
                      </a:r>
                      <a:endParaRPr sz="1500">
                        <a:latin typeface="黑体"/>
                        <a:cs typeface="黑体"/>
                      </a:endParaRPr>
                    </a:p>
                    <a:p>
                      <a:pPr marL="848360">
                        <a:lnSpc>
                          <a:spcPct val="100000"/>
                        </a:lnSpc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按照质量体系文件对过程进行控制并持续改进其有效性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6994">
                <a:tc>
                  <a:txBody>
                    <a:bodyPr/>
                    <a:lstStyle/>
                    <a:p>
                      <a:pPr marL="255270" marR="244475" algn="just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质 量 管 理 体 系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由此：应</a:t>
                      </a:r>
                      <a:endParaRPr sz="1500">
                        <a:latin typeface="黑体"/>
                        <a:cs typeface="黑体"/>
                      </a:endParaRPr>
                    </a:p>
                    <a:p>
                      <a:pPr marL="857885" marR="2474595">
                        <a:lnSpc>
                          <a:spcPct val="100000"/>
                        </a:lnSpc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制定质量方针和质量目标， 进行质量策划，</a:t>
                      </a:r>
                      <a:endParaRPr sz="1500">
                        <a:latin typeface="黑体"/>
                        <a:cs typeface="黑体"/>
                      </a:endParaRPr>
                    </a:p>
                    <a:p>
                      <a:pPr marL="857885" marR="2665095">
                        <a:lnSpc>
                          <a:spcPct val="100000"/>
                        </a:lnSpc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编制质量管理体系文件， 制定文件、</a:t>
                      </a:r>
                      <a:endParaRPr sz="1500">
                        <a:latin typeface="黑体"/>
                        <a:cs typeface="黑体"/>
                      </a:endParaRPr>
                    </a:p>
                    <a:p>
                      <a:pPr marL="857885">
                        <a:lnSpc>
                          <a:spcPct val="100000"/>
                        </a:lnSpc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记录的控制程序等</a:t>
                      </a:r>
                      <a:r>
                        <a:rPr sz="1500" spc="-5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500" dirty="0">
                          <a:latin typeface="黑体"/>
                          <a:cs typeface="黑体"/>
                        </a:rPr>
                        <a:t>。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46379" marR="253365" algn="just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管 理 职 责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21113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规定远程教育机构各部门和岗位的设置， 明确各部门和岗位的职责和权限，</a:t>
                      </a:r>
                      <a:endParaRPr sz="1500">
                        <a:latin typeface="黑体"/>
                        <a:cs typeface="黑体"/>
                      </a:endParaRPr>
                    </a:p>
                    <a:p>
                      <a:pPr marL="78105" marR="2873375">
                        <a:lnSpc>
                          <a:spcPct val="100000"/>
                        </a:lnSpc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促使每个人对自己的岗位负责， 对标准负责，</a:t>
                      </a:r>
                      <a:endParaRPr sz="1500">
                        <a:latin typeface="黑体"/>
                        <a:cs typeface="黑体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对质量负责</a:t>
                      </a:r>
                      <a:r>
                        <a:rPr sz="1500" spc="-100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500" dirty="0">
                          <a:latin typeface="黑体"/>
                          <a:cs typeface="黑体"/>
                        </a:rPr>
                        <a:t>。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6132" y="627887"/>
            <a:ext cx="1216660" cy="1028700"/>
          </a:xfrm>
          <a:custGeom>
            <a:avLst/>
            <a:gdLst/>
            <a:ahLst/>
            <a:cxnLst/>
            <a:rect l="l" t="t" r="r" b="b"/>
            <a:pathLst>
              <a:path w="1216660" h="1028700">
                <a:moveTo>
                  <a:pt x="0" y="0"/>
                </a:moveTo>
                <a:lnTo>
                  <a:pt x="1216152" y="0"/>
                </a:lnTo>
                <a:lnTo>
                  <a:pt x="1216152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2283" y="627887"/>
            <a:ext cx="5078095" cy="342900"/>
          </a:xfrm>
          <a:custGeom>
            <a:avLst/>
            <a:gdLst/>
            <a:ahLst/>
            <a:cxnLst/>
            <a:rect l="l" t="t" r="r" b="b"/>
            <a:pathLst>
              <a:path w="5078095" h="342900">
                <a:moveTo>
                  <a:pt x="0" y="0"/>
                </a:moveTo>
                <a:lnTo>
                  <a:pt x="5077968" y="0"/>
                </a:lnTo>
                <a:lnTo>
                  <a:pt x="5077968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0252" y="627887"/>
            <a:ext cx="1420495" cy="1028700"/>
          </a:xfrm>
          <a:custGeom>
            <a:avLst/>
            <a:gdLst/>
            <a:ahLst/>
            <a:cxnLst/>
            <a:rect l="l" t="t" r="r" b="b"/>
            <a:pathLst>
              <a:path w="1420495" h="1028700">
                <a:moveTo>
                  <a:pt x="0" y="0"/>
                </a:moveTo>
                <a:lnTo>
                  <a:pt x="1420368" y="0"/>
                </a:lnTo>
                <a:lnTo>
                  <a:pt x="1420368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2283" y="970788"/>
            <a:ext cx="5078095" cy="342900"/>
          </a:xfrm>
          <a:custGeom>
            <a:avLst/>
            <a:gdLst/>
            <a:ahLst/>
            <a:cxnLst/>
            <a:rect l="l" t="t" r="r" b="b"/>
            <a:pathLst>
              <a:path w="5078095" h="342900">
                <a:moveTo>
                  <a:pt x="0" y="0"/>
                </a:moveTo>
                <a:lnTo>
                  <a:pt x="5077968" y="0"/>
                </a:lnTo>
                <a:lnTo>
                  <a:pt x="5077968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2283" y="1313688"/>
            <a:ext cx="5078095" cy="342900"/>
          </a:xfrm>
          <a:custGeom>
            <a:avLst/>
            <a:gdLst/>
            <a:ahLst/>
            <a:cxnLst/>
            <a:rect l="l" t="t" r="r" b="b"/>
            <a:pathLst>
              <a:path w="5078095" h="342900">
                <a:moveTo>
                  <a:pt x="0" y="0"/>
                </a:moveTo>
                <a:lnTo>
                  <a:pt x="5077968" y="0"/>
                </a:lnTo>
                <a:lnTo>
                  <a:pt x="5077968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6132" y="1656588"/>
            <a:ext cx="1216660" cy="1838325"/>
          </a:xfrm>
          <a:custGeom>
            <a:avLst/>
            <a:gdLst/>
            <a:ahLst/>
            <a:cxnLst/>
            <a:rect l="l" t="t" r="r" b="b"/>
            <a:pathLst>
              <a:path w="1216660" h="1838325">
                <a:moveTo>
                  <a:pt x="0" y="0"/>
                </a:moveTo>
                <a:lnTo>
                  <a:pt x="1216152" y="0"/>
                </a:lnTo>
                <a:lnTo>
                  <a:pt x="1216152" y="1837943"/>
                </a:lnTo>
                <a:lnTo>
                  <a:pt x="0" y="18379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2283" y="1656588"/>
            <a:ext cx="6498590" cy="535305"/>
          </a:xfrm>
          <a:custGeom>
            <a:avLst/>
            <a:gdLst/>
            <a:ahLst/>
            <a:cxnLst/>
            <a:rect l="l" t="t" r="r" b="b"/>
            <a:pathLst>
              <a:path w="6498590" h="535305">
                <a:moveTo>
                  <a:pt x="0" y="0"/>
                </a:moveTo>
                <a:lnTo>
                  <a:pt x="6498336" y="0"/>
                </a:lnTo>
                <a:lnTo>
                  <a:pt x="6498336" y="534924"/>
                </a:lnTo>
                <a:lnTo>
                  <a:pt x="0" y="5349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2283" y="2191511"/>
            <a:ext cx="6498590" cy="617220"/>
          </a:xfrm>
          <a:custGeom>
            <a:avLst/>
            <a:gdLst/>
            <a:ahLst/>
            <a:cxnLst/>
            <a:rect l="l" t="t" r="r" b="b"/>
            <a:pathLst>
              <a:path w="6498590" h="617219">
                <a:moveTo>
                  <a:pt x="0" y="0"/>
                </a:moveTo>
                <a:lnTo>
                  <a:pt x="6498336" y="0"/>
                </a:lnTo>
                <a:lnTo>
                  <a:pt x="6498336" y="617219"/>
                </a:lnTo>
                <a:lnTo>
                  <a:pt x="0" y="6172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2283" y="2808732"/>
            <a:ext cx="6498590" cy="342900"/>
          </a:xfrm>
          <a:custGeom>
            <a:avLst/>
            <a:gdLst/>
            <a:ahLst/>
            <a:cxnLst/>
            <a:rect l="l" t="t" r="r" b="b"/>
            <a:pathLst>
              <a:path w="6498590" h="342900">
                <a:moveTo>
                  <a:pt x="0" y="0"/>
                </a:moveTo>
                <a:lnTo>
                  <a:pt x="6498336" y="0"/>
                </a:lnTo>
                <a:lnTo>
                  <a:pt x="6498336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2283" y="3151632"/>
            <a:ext cx="6498590" cy="342900"/>
          </a:xfrm>
          <a:custGeom>
            <a:avLst/>
            <a:gdLst/>
            <a:ahLst/>
            <a:cxnLst/>
            <a:rect l="l" t="t" r="r" b="b"/>
            <a:pathLst>
              <a:path w="6498590" h="342900">
                <a:moveTo>
                  <a:pt x="0" y="0"/>
                </a:moveTo>
                <a:lnTo>
                  <a:pt x="6498336" y="0"/>
                </a:lnTo>
                <a:lnTo>
                  <a:pt x="6498336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6132" y="3494532"/>
            <a:ext cx="1216660" cy="1150620"/>
          </a:xfrm>
          <a:custGeom>
            <a:avLst/>
            <a:gdLst/>
            <a:ahLst/>
            <a:cxnLst/>
            <a:rect l="l" t="t" r="r" b="b"/>
            <a:pathLst>
              <a:path w="1216660" h="1150620">
                <a:moveTo>
                  <a:pt x="0" y="0"/>
                </a:moveTo>
                <a:lnTo>
                  <a:pt x="1216152" y="0"/>
                </a:lnTo>
                <a:lnTo>
                  <a:pt x="1216152" y="1150619"/>
                </a:lnTo>
                <a:lnTo>
                  <a:pt x="0" y="11506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2283" y="3494532"/>
            <a:ext cx="6498590" cy="617220"/>
          </a:xfrm>
          <a:custGeom>
            <a:avLst/>
            <a:gdLst/>
            <a:ahLst/>
            <a:cxnLst/>
            <a:rect l="l" t="t" r="r" b="b"/>
            <a:pathLst>
              <a:path w="6498590" h="617220">
                <a:moveTo>
                  <a:pt x="0" y="0"/>
                </a:moveTo>
                <a:lnTo>
                  <a:pt x="6498336" y="0"/>
                </a:lnTo>
                <a:lnTo>
                  <a:pt x="6498336" y="617220"/>
                </a:lnTo>
                <a:lnTo>
                  <a:pt x="0" y="6172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2283" y="4111752"/>
            <a:ext cx="6498590" cy="533400"/>
          </a:xfrm>
          <a:custGeom>
            <a:avLst/>
            <a:gdLst/>
            <a:ahLst/>
            <a:cxnLst/>
            <a:rect l="l" t="t" r="r" b="b"/>
            <a:pathLst>
              <a:path w="6498590" h="533400">
                <a:moveTo>
                  <a:pt x="0" y="0"/>
                </a:moveTo>
                <a:lnTo>
                  <a:pt x="6498336" y="0"/>
                </a:lnTo>
                <a:lnTo>
                  <a:pt x="6498336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17182" y="621182"/>
          <a:ext cx="8447404" cy="4017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2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50825" marR="245745" algn="just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资 源 管 理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77825" marR="373380">
                        <a:lnSpc>
                          <a:spcPct val="100000"/>
                        </a:lnSpc>
                      </a:pPr>
                      <a:r>
                        <a:rPr sz="1800" b="1" spc="10" dirty="0">
                          <a:latin typeface="黑体"/>
                          <a:cs typeface="黑体"/>
                        </a:rPr>
                        <a:t>人</a:t>
                      </a:r>
                      <a:r>
                        <a:rPr sz="1800" b="1" dirty="0">
                          <a:latin typeface="黑体"/>
                          <a:cs typeface="黑体"/>
                        </a:rPr>
                        <a:t>力 </a:t>
                      </a:r>
                      <a:r>
                        <a:rPr sz="1800" b="1" spc="10" dirty="0">
                          <a:latin typeface="黑体"/>
                          <a:cs typeface="黑体"/>
                        </a:rPr>
                        <a:t>资</a:t>
                      </a:r>
                      <a:r>
                        <a:rPr sz="1800" b="1" dirty="0">
                          <a:latin typeface="黑体"/>
                          <a:cs typeface="黑体"/>
                        </a:rPr>
                        <a:t>源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黑体"/>
                          <a:cs typeface="黑体"/>
                        </a:rPr>
                        <a:t>教师（主讲教师、辅导教师</a:t>
                      </a:r>
                      <a:r>
                        <a:rPr sz="1800" b="1" spc="-10" dirty="0">
                          <a:latin typeface="黑体"/>
                          <a:cs typeface="黑体"/>
                        </a:rPr>
                        <a:t>）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黑体"/>
                          <a:cs typeface="黑体"/>
                        </a:rPr>
                        <a:t>培</a:t>
                      </a:r>
                      <a:r>
                        <a:rPr sz="1800" b="1" spc="-10" dirty="0">
                          <a:latin typeface="黑体"/>
                          <a:cs typeface="黑体"/>
                        </a:rPr>
                        <a:t>训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黑体"/>
                          <a:cs typeface="黑体"/>
                        </a:rPr>
                        <a:t>管理人</a:t>
                      </a:r>
                      <a:r>
                        <a:rPr sz="1800" b="1" spc="-10" dirty="0">
                          <a:latin typeface="黑体"/>
                          <a:cs typeface="黑体"/>
                        </a:rPr>
                        <a:t>员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黑体"/>
                          <a:cs typeface="黑体"/>
                        </a:rPr>
                        <a:t>技术人</a:t>
                      </a:r>
                      <a:r>
                        <a:rPr sz="1800" b="1" spc="-10" dirty="0">
                          <a:latin typeface="黑体"/>
                          <a:cs typeface="黑体"/>
                        </a:rPr>
                        <a:t>员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6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47955" marR="143510" algn="ctr">
                        <a:lnSpc>
                          <a:spcPct val="100000"/>
                        </a:lnSpc>
                      </a:pPr>
                      <a:r>
                        <a:rPr sz="1800" b="1" spc="10" dirty="0">
                          <a:latin typeface="黑体"/>
                          <a:cs typeface="黑体"/>
                        </a:rPr>
                        <a:t>远程教</a:t>
                      </a:r>
                      <a:r>
                        <a:rPr sz="1800" b="1" dirty="0">
                          <a:latin typeface="黑体"/>
                          <a:cs typeface="黑体"/>
                        </a:rPr>
                        <a:t>育 </a:t>
                      </a:r>
                      <a:r>
                        <a:rPr sz="1800" b="1" spc="10" dirty="0">
                          <a:latin typeface="黑体"/>
                          <a:cs typeface="黑体"/>
                        </a:rPr>
                        <a:t>设施与</a:t>
                      </a:r>
                      <a:r>
                        <a:rPr sz="1800" b="1" dirty="0">
                          <a:latin typeface="黑体"/>
                          <a:cs typeface="黑体"/>
                        </a:rPr>
                        <a:t>环 </a:t>
                      </a:r>
                      <a:r>
                        <a:rPr sz="1800" b="1" spc="-10" dirty="0">
                          <a:latin typeface="黑体"/>
                          <a:cs typeface="黑体"/>
                        </a:rPr>
                        <a:t>境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b="1" dirty="0">
                          <a:latin typeface="黑体"/>
                          <a:cs typeface="黑体"/>
                        </a:rPr>
                        <a:t>教学传输系统（卫星接收设备、网络传输系统</a:t>
                      </a:r>
                      <a:r>
                        <a:rPr sz="1800" b="1" spc="-10" dirty="0">
                          <a:latin typeface="黑体"/>
                          <a:cs typeface="黑体"/>
                        </a:rPr>
                        <a:t>）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b="1" dirty="0">
                          <a:latin typeface="黑体"/>
                          <a:cs typeface="黑体"/>
                        </a:rPr>
                        <a:t>计算机、网络基础设施和条件（网络设备、网络技术条件等</a:t>
                      </a:r>
                      <a:r>
                        <a:rPr sz="1800" b="1" spc="-10" dirty="0">
                          <a:latin typeface="黑体"/>
                          <a:cs typeface="黑体"/>
                        </a:rPr>
                        <a:t>）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黑体"/>
                          <a:cs typeface="黑体"/>
                        </a:rPr>
                        <a:t>专业实践性教学设</a:t>
                      </a:r>
                      <a:r>
                        <a:rPr sz="1800" b="1" spc="-10" dirty="0">
                          <a:latin typeface="黑体"/>
                          <a:cs typeface="黑体"/>
                        </a:rPr>
                        <a:t>施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黑体"/>
                          <a:cs typeface="黑体"/>
                        </a:rPr>
                        <a:t>办学办公场所、条件和环</a:t>
                      </a:r>
                      <a:r>
                        <a:rPr sz="1800" b="1" spc="-10" dirty="0">
                          <a:latin typeface="黑体"/>
                          <a:cs typeface="黑体"/>
                        </a:rPr>
                        <a:t>境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2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77825" marR="373380">
                        <a:lnSpc>
                          <a:spcPct val="100000"/>
                        </a:lnSpc>
                      </a:pPr>
                      <a:r>
                        <a:rPr sz="1800" b="1" spc="10" dirty="0">
                          <a:latin typeface="黑体"/>
                          <a:cs typeface="黑体"/>
                        </a:rPr>
                        <a:t>教</a:t>
                      </a:r>
                      <a:r>
                        <a:rPr sz="1800" b="1" dirty="0">
                          <a:latin typeface="黑体"/>
                          <a:cs typeface="黑体"/>
                        </a:rPr>
                        <a:t>学 </a:t>
                      </a:r>
                      <a:r>
                        <a:rPr sz="1800" b="1" spc="10" dirty="0">
                          <a:latin typeface="黑体"/>
                          <a:cs typeface="黑体"/>
                        </a:rPr>
                        <a:t>资</a:t>
                      </a:r>
                      <a:r>
                        <a:rPr sz="1800" b="1" dirty="0">
                          <a:latin typeface="黑体"/>
                          <a:cs typeface="黑体"/>
                        </a:rPr>
                        <a:t>源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800" b="1" dirty="0">
                          <a:latin typeface="黑体"/>
                          <a:cs typeface="黑体"/>
                        </a:rPr>
                        <a:t>教学资源建设（教学资源的种类、开发机制、质量检查机制</a:t>
                      </a:r>
                      <a:r>
                        <a:rPr sz="1800" b="1" spc="-10" dirty="0">
                          <a:latin typeface="黑体"/>
                          <a:cs typeface="黑体"/>
                        </a:rPr>
                        <a:t>）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800" b="1" dirty="0">
                          <a:latin typeface="黑体"/>
                          <a:cs typeface="黑体"/>
                        </a:rPr>
                        <a:t>教学资源利用（资源的传输发送、效果反馈</a:t>
                      </a:r>
                      <a:r>
                        <a:rPr sz="1800" b="1" spc="-10" dirty="0">
                          <a:latin typeface="黑体"/>
                          <a:cs typeface="黑体"/>
                        </a:rPr>
                        <a:t>）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3683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远程教育质量监控的系统观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7181" y="718718"/>
            <a:ext cx="7729855" cy="720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4510">
              <a:lnSpc>
                <a:spcPct val="113999"/>
              </a:lnSpc>
              <a:spcBef>
                <a:spcPts val="95"/>
              </a:spcBef>
            </a:pPr>
            <a:r>
              <a:rPr sz="2000" spc="15" dirty="0">
                <a:latin typeface="微软雅黑"/>
                <a:cs typeface="微软雅黑"/>
              </a:rPr>
              <a:t>保证</a:t>
            </a:r>
            <a:r>
              <a:rPr sz="2000" spc="20" dirty="0">
                <a:latin typeface="微软雅黑"/>
                <a:cs typeface="微软雅黑"/>
              </a:rPr>
              <a:t>远程教育的质量，需要远程教育系统中各个方面承担自己</a:t>
            </a:r>
            <a:r>
              <a:rPr sz="2000" dirty="0">
                <a:latin typeface="微软雅黑"/>
                <a:cs typeface="微软雅黑"/>
              </a:rPr>
              <a:t>的 责任，如</a:t>
            </a:r>
            <a:r>
              <a:rPr sz="2000" spc="5" dirty="0">
                <a:latin typeface="微软雅黑"/>
                <a:cs typeface="微软雅黑"/>
              </a:rPr>
              <a:t>：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46021" y="1691220"/>
            <a:ext cx="2077720" cy="1236345"/>
          </a:xfrm>
          <a:custGeom>
            <a:avLst/>
            <a:gdLst/>
            <a:ahLst/>
            <a:cxnLst/>
            <a:rect l="l" t="t" r="r" b="b"/>
            <a:pathLst>
              <a:path w="2077720" h="1236345">
                <a:moveTo>
                  <a:pt x="2073287" y="1236141"/>
                </a:moveTo>
                <a:lnTo>
                  <a:pt x="3810" y="1236141"/>
                </a:lnTo>
                <a:lnTo>
                  <a:pt x="2349" y="1235849"/>
                </a:lnTo>
                <a:lnTo>
                  <a:pt x="1117" y="1235024"/>
                </a:lnTo>
                <a:lnTo>
                  <a:pt x="292" y="1233792"/>
                </a:lnTo>
                <a:lnTo>
                  <a:pt x="0" y="1232331"/>
                </a:lnTo>
                <a:lnTo>
                  <a:pt x="0" y="3809"/>
                </a:lnTo>
                <a:lnTo>
                  <a:pt x="292" y="2362"/>
                </a:lnTo>
                <a:lnTo>
                  <a:pt x="1117" y="1117"/>
                </a:lnTo>
                <a:lnTo>
                  <a:pt x="2349" y="292"/>
                </a:lnTo>
                <a:lnTo>
                  <a:pt x="3810" y="0"/>
                </a:lnTo>
                <a:lnTo>
                  <a:pt x="2073287" y="0"/>
                </a:lnTo>
                <a:lnTo>
                  <a:pt x="2074735" y="292"/>
                </a:lnTo>
                <a:lnTo>
                  <a:pt x="2075980" y="1117"/>
                </a:lnTo>
                <a:lnTo>
                  <a:pt x="2076805" y="2362"/>
                </a:lnTo>
                <a:lnTo>
                  <a:pt x="2077097" y="3809"/>
                </a:lnTo>
                <a:lnTo>
                  <a:pt x="7619" y="3809"/>
                </a:lnTo>
                <a:lnTo>
                  <a:pt x="3810" y="7619"/>
                </a:lnTo>
                <a:lnTo>
                  <a:pt x="7619" y="7619"/>
                </a:lnTo>
                <a:lnTo>
                  <a:pt x="7619" y="1228521"/>
                </a:lnTo>
                <a:lnTo>
                  <a:pt x="3810" y="1228521"/>
                </a:lnTo>
                <a:lnTo>
                  <a:pt x="7619" y="1232331"/>
                </a:lnTo>
                <a:lnTo>
                  <a:pt x="2077097" y="1232331"/>
                </a:lnTo>
                <a:lnTo>
                  <a:pt x="2076805" y="1233792"/>
                </a:lnTo>
                <a:lnTo>
                  <a:pt x="2075980" y="1235024"/>
                </a:lnTo>
                <a:lnTo>
                  <a:pt x="2074735" y="1235849"/>
                </a:lnTo>
                <a:lnTo>
                  <a:pt x="2073287" y="1236141"/>
                </a:lnTo>
                <a:close/>
              </a:path>
              <a:path w="2077720" h="1236345">
                <a:moveTo>
                  <a:pt x="7619" y="7619"/>
                </a:moveTo>
                <a:lnTo>
                  <a:pt x="3810" y="7619"/>
                </a:lnTo>
                <a:lnTo>
                  <a:pt x="7619" y="3809"/>
                </a:lnTo>
                <a:lnTo>
                  <a:pt x="7619" y="7619"/>
                </a:lnTo>
                <a:close/>
              </a:path>
              <a:path w="2077720" h="1236345">
                <a:moveTo>
                  <a:pt x="2069477" y="7619"/>
                </a:moveTo>
                <a:lnTo>
                  <a:pt x="7619" y="7619"/>
                </a:lnTo>
                <a:lnTo>
                  <a:pt x="7619" y="3809"/>
                </a:lnTo>
                <a:lnTo>
                  <a:pt x="2069477" y="3809"/>
                </a:lnTo>
                <a:lnTo>
                  <a:pt x="2069477" y="7619"/>
                </a:lnTo>
                <a:close/>
              </a:path>
              <a:path w="2077720" h="1236345">
                <a:moveTo>
                  <a:pt x="2069477" y="1232331"/>
                </a:moveTo>
                <a:lnTo>
                  <a:pt x="2069477" y="3809"/>
                </a:lnTo>
                <a:lnTo>
                  <a:pt x="2073287" y="7619"/>
                </a:lnTo>
                <a:lnTo>
                  <a:pt x="2077097" y="7619"/>
                </a:lnTo>
                <a:lnTo>
                  <a:pt x="2077097" y="1228521"/>
                </a:lnTo>
                <a:lnTo>
                  <a:pt x="2073287" y="1228521"/>
                </a:lnTo>
                <a:lnTo>
                  <a:pt x="2069477" y="1232331"/>
                </a:lnTo>
                <a:close/>
              </a:path>
              <a:path w="2077720" h="1236345">
                <a:moveTo>
                  <a:pt x="2077097" y="7619"/>
                </a:moveTo>
                <a:lnTo>
                  <a:pt x="2073287" y="7619"/>
                </a:lnTo>
                <a:lnTo>
                  <a:pt x="2069477" y="3809"/>
                </a:lnTo>
                <a:lnTo>
                  <a:pt x="2077097" y="3809"/>
                </a:lnTo>
                <a:lnTo>
                  <a:pt x="2077097" y="7619"/>
                </a:lnTo>
                <a:close/>
              </a:path>
              <a:path w="2077720" h="1236345">
                <a:moveTo>
                  <a:pt x="7619" y="1232331"/>
                </a:moveTo>
                <a:lnTo>
                  <a:pt x="3810" y="1228521"/>
                </a:lnTo>
                <a:lnTo>
                  <a:pt x="7619" y="1228521"/>
                </a:lnTo>
                <a:lnTo>
                  <a:pt x="7619" y="1232331"/>
                </a:lnTo>
                <a:close/>
              </a:path>
              <a:path w="2077720" h="1236345">
                <a:moveTo>
                  <a:pt x="2069477" y="1232331"/>
                </a:moveTo>
                <a:lnTo>
                  <a:pt x="7619" y="1232331"/>
                </a:lnTo>
                <a:lnTo>
                  <a:pt x="7619" y="1228521"/>
                </a:lnTo>
                <a:lnTo>
                  <a:pt x="2069477" y="1228521"/>
                </a:lnTo>
                <a:lnTo>
                  <a:pt x="2069477" y="1232331"/>
                </a:lnTo>
                <a:close/>
              </a:path>
              <a:path w="2077720" h="1236345">
                <a:moveTo>
                  <a:pt x="2077097" y="1232331"/>
                </a:moveTo>
                <a:lnTo>
                  <a:pt x="2069477" y="1232331"/>
                </a:lnTo>
                <a:lnTo>
                  <a:pt x="2073287" y="1228521"/>
                </a:lnTo>
                <a:lnTo>
                  <a:pt x="2077097" y="1228521"/>
                </a:lnTo>
                <a:lnTo>
                  <a:pt x="2077097" y="1232331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6523" y="1635251"/>
            <a:ext cx="490855" cy="609600"/>
          </a:xfrm>
          <a:custGeom>
            <a:avLst/>
            <a:gdLst/>
            <a:ahLst/>
            <a:cxnLst/>
            <a:rect l="l" t="t" r="r" b="b"/>
            <a:pathLst>
              <a:path w="490855" h="609600">
                <a:moveTo>
                  <a:pt x="0" y="0"/>
                </a:moveTo>
                <a:lnTo>
                  <a:pt x="490727" y="0"/>
                </a:lnTo>
                <a:lnTo>
                  <a:pt x="490727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3246" y="1702638"/>
            <a:ext cx="2077085" cy="1236345"/>
          </a:xfrm>
          <a:custGeom>
            <a:avLst/>
            <a:gdLst/>
            <a:ahLst/>
            <a:cxnLst/>
            <a:rect l="l" t="t" r="r" b="b"/>
            <a:pathLst>
              <a:path w="2077084" h="1236345">
                <a:moveTo>
                  <a:pt x="2073275" y="1236141"/>
                </a:moveTo>
                <a:lnTo>
                  <a:pt x="3810" y="1236141"/>
                </a:lnTo>
                <a:lnTo>
                  <a:pt x="2349" y="1235849"/>
                </a:lnTo>
                <a:lnTo>
                  <a:pt x="1117" y="1235024"/>
                </a:lnTo>
                <a:lnTo>
                  <a:pt x="279" y="1233792"/>
                </a:lnTo>
                <a:lnTo>
                  <a:pt x="0" y="1232331"/>
                </a:lnTo>
                <a:lnTo>
                  <a:pt x="0" y="3822"/>
                </a:lnTo>
                <a:lnTo>
                  <a:pt x="279" y="2362"/>
                </a:lnTo>
                <a:lnTo>
                  <a:pt x="1117" y="1117"/>
                </a:lnTo>
                <a:lnTo>
                  <a:pt x="2349" y="292"/>
                </a:lnTo>
                <a:lnTo>
                  <a:pt x="3810" y="0"/>
                </a:lnTo>
                <a:lnTo>
                  <a:pt x="2073275" y="0"/>
                </a:lnTo>
                <a:lnTo>
                  <a:pt x="2074735" y="292"/>
                </a:lnTo>
                <a:lnTo>
                  <a:pt x="2075980" y="1117"/>
                </a:lnTo>
                <a:lnTo>
                  <a:pt x="2076805" y="2362"/>
                </a:lnTo>
                <a:lnTo>
                  <a:pt x="2077084" y="3822"/>
                </a:lnTo>
                <a:lnTo>
                  <a:pt x="7619" y="3822"/>
                </a:lnTo>
                <a:lnTo>
                  <a:pt x="3810" y="7632"/>
                </a:lnTo>
                <a:lnTo>
                  <a:pt x="7619" y="7632"/>
                </a:lnTo>
                <a:lnTo>
                  <a:pt x="7619" y="1228521"/>
                </a:lnTo>
                <a:lnTo>
                  <a:pt x="3810" y="1228521"/>
                </a:lnTo>
                <a:lnTo>
                  <a:pt x="7619" y="1232331"/>
                </a:lnTo>
                <a:lnTo>
                  <a:pt x="2077084" y="1232331"/>
                </a:lnTo>
                <a:lnTo>
                  <a:pt x="2076805" y="1233792"/>
                </a:lnTo>
                <a:lnTo>
                  <a:pt x="2075980" y="1235024"/>
                </a:lnTo>
                <a:lnTo>
                  <a:pt x="2074735" y="1235849"/>
                </a:lnTo>
                <a:lnTo>
                  <a:pt x="2073275" y="1236141"/>
                </a:lnTo>
                <a:close/>
              </a:path>
              <a:path w="2077084" h="1236345">
                <a:moveTo>
                  <a:pt x="7619" y="7632"/>
                </a:moveTo>
                <a:lnTo>
                  <a:pt x="3810" y="7632"/>
                </a:lnTo>
                <a:lnTo>
                  <a:pt x="7619" y="3822"/>
                </a:lnTo>
                <a:lnTo>
                  <a:pt x="7619" y="7632"/>
                </a:lnTo>
                <a:close/>
              </a:path>
              <a:path w="2077084" h="1236345">
                <a:moveTo>
                  <a:pt x="2069465" y="7632"/>
                </a:moveTo>
                <a:lnTo>
                  <a:pt x="7619" y="7632"/>
                </a:lnTo>
                <a:lnTo>
                  <a:pt x="7619" y="3822"/>
                </a:lnTo>
                <a:lnTo>
                  <a:pt x="2069465" y="3822"/>
                </a:lnTo>
                <a:lnTo>
                  <a:pt x="2069465" y="7632"/>
                </a:lnTo>
                <a:close/>
              </a:path>
              <a:path w="2077084" h="1236345">
                <a:moveTo>
                  <a:pt x="2069465" y="1232331"/>
                </a:moveTo>
                <a:lnTo>
                  <a:pt x="2069465" y="3822"/>
                </a:lnTo>
                <a:lnTo>
                  <a:pt x="2073275" y="7632"/>
                </a:lnTo>
                <a:lnTo>
                  <a:pt x="2077084" y="7632"/>
                </a:lnTo>
                <a:lnTo>
                  <a:pt x="2077084" y="1228521"/>
                </a:lnTo>
                <a:lnTo>
                  <a:pt x="2073275" y="1228521"/>
                </a:lnTo>
                <a:lnTo>
                  <a:pt x="2069465" y="1232331"/>
                </a:lnTo>
                <a:close/>
              </a:path>
              <a:path w="2077084" h="1236345">
                <a:moveTo>
                  <a:pt x="2077084" y="7632"/>
                </a:moveTo>
                <a:lnTo>
                  <a:pt x="2073275" y="7632"/>
                </a:lnTo>
                <a:lnTo>
                  <a:pt x="2069465" y="3822"/>
                </a:lnTo>
                <a:lnTo>
                  <a:pt x="2077084" y="3822"/>
                </a:lnTo>
                <a:lnTo>
                  <a:pt x="2077084" y="7632"/>
                </a:lnTo>
                <a:close/>
              </a:path>
              <a:path w="2077084" h="1236345">
                <a:moveTo>
                  <a:pt x="7619" y="1232331"/>
                </a:moveTo>
                <a:lnTo>
                  <a:pt x="3810" y="1228521"/>
                </a:lnTo>
                <a:lnTo>
                  <a:pt x="7619" y="1228521"/>
                </a:lnTo>
                <a:lnTo>
                  <a:pt x="7619" y="1232331"/>
                </a:lnTo>
                <a:close/>
              </a:path>
              <a:path w="2077084" h="1236345">
                <a:moveTo>
                  <a:pt x="2069465" y="1232331"/>
                </a:moveTo>
                <a:lnTo>
                  <a:pt x="7619" y="1232331"/>
                </a:lnTo>
                <a:lnTo>
                  <a:pt x="7619" y="1228521"/>
                </a:lnTo>
                <a:lnTo>
                  <a:pt x="2069465" y="1228521"/>
                </a:lnTo>
                <a:lnTo>
                  <a:pt x="2069465" y="1232331"/>
                </a:lnTo>
                <a:close/>
              </a:path>
              <a:path w="2077084" h="1236345">
                <a:moveTo>
                  <a:pt x="2077084" y="1232331"/>
                </a:moveTo>
                <a:lnTo>
                  <a:pt x="2069465" y="1232331"/>
                </a:lnTo>
                <a:lnTo>
                  <a:pt x="2073275" y="1228521"/>
                </a:lnTo>
                <a:lnTo>
                  <a:pt x="2077084" y="1228521"/>
                </a:lnTo>
                <a:lnTo>
                  <a:pt x="2077084" y="1232331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89264" y="1788081"/>
            <a:ext cx="3654425" cy="75120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259454" algn="l"/>
              </a:tabLst>
            </a:pPr>
            <a:r>
              <a:rPr sz="3000" baseline="2777" dirty="0">
                <a:solidFill>
                  <a:srgbClr val="FFFFFF"/>
                </a:solidFill>
                <a:latin typeface="微软雅黑"/>
                <a:cs typeface="微软雅黑"/>
              </a:rPr>
              <a:t>01	</a:t>
            </a:r>
            <a:r>
              <a:rPr sz="2000" dirty="0">
                <a:solidFill>
                  <a:srgbClr val="FFFFFF"/>
                </a:solidFill>
                <a:latin typeface="微软雅黑"/>
                <a:cs typeface="微软雅黑"/>
              </a:rPr>
              <a:t>03</a:t>
            </a:r>
            <a:endParaRPr sz="2000">
              <a:latin typeface="微软雅黑"/>
              <a:cs typeface="微软雅黑"/>
            </a:endParaRPr>
          </a:p>
          <a:p>
            <a:pPr marL="367030">
              <a:lnSpc>
                <a:spcPct val="100000"/>
              </a:lnSpc>
              <a:spcBef>
                <a:spcPts val="540"/>
              </a:spcBef>
            </a:pPr>
            <a:r>
              <a:rPr sz="1800" b="1" dirty="0">
                <a:solidFill>
                  <a:srgbClr val="949494"/>
                </a:solidFill>
                <a:latin typeface="微软雅黑"/>
                <a:cs typeface="微软雅黑"/>
              </a:rPr>
              <a:t>远程教育机构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86856" y="216146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72E42"/>
                </a:solidFill>
                <a:latin typeface="微软雅黑"/>
                <a:cs typeface="微软雅黑"/>
              </a:rPr>
              <a:t>辅导教师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75650" y="3471748"/>
            <a:ext cx="2077085" cy="1236345"/>
          </a:xfrm>
          <a:custGeom>
            <a:avLst/>
            <a:gdLst/>
            <a:ahLst/>
            <a:cxnLst/>
            <a:rect l="l" t="t" r="r" b="b"/>
            <a:pathLst>
              <a:path w="2077085" h="1236345">
                <a:moveTo>
                  <a:pt x="2073275" y="1236129"/>
                </a:moveTo>
                <a:lnTo>
                  <a:pt x="3810" y="1236129"/>
                </a:lnTo>
                <a:lnTo>
                  <a:pt x="2349" y="1235849"/>
                </a:lnTo>
                <a:lnTo>
                  <a:pt x="1104" y="1235011"/>
                </a:lnTo>
                <a:lnTo>
                  <a:pt x="279" y="1233779"/>
                </a:lnTo>
                <a:lnTo>
                  <a:pt x="0" y="1232319"/>
                </a:lnTo>
                <a:lnTo>
                  <a:pt x="0" y="3810"/>
                </a:lnTo>
                <a:lnTo>
                  <a:pt x="279" y="2349"/>
                </a:lnTo>
                <a:lnTo>
                  <a:pt x="1104" y="1117"/>
                </a:lnTo>
                <a:lnTo>
                  <a:pt x="2349" y="292"/>
                </a:lnTo>
                <a:lnTo>
                  <a:pt x="3810" y="0"/>
                </a:lnTo>
                <a:lnTo>
                  <a:pt x="2073275" y="0"/>
                </a:lnTo>
                <a:lnTo>
                  <a:pt x="2074735" y="292"/>
                </a:lnTo>
                <a:lnTo>
                  <a:pt x="2075967" y="1117"/>
                </a:lnTo>
                <a:lnTo>
                  <a:pt x="2076792" y="2349"/>
                </a:lnTo>
                <a:lnTo>
                  <a:pt x="2077084" y="3810"/>
                </a:lnTo>
                <a:lnTo>
                  <a:pt x="7619" y="3810"/>
                </a:lnTo>
                <a:lnTo>
                  <a:pt x="3810" y="7620"/>
                </a:lnTo>
                <a:lnTo>
                  <a:pt x="7619" y="7620"/>
                </a:lnTo>
                <a:lnTo>
                  <a:pt x="7619" y="1228509"/>
                </a:lnTo>
                <a:lnTo>
                  <a:pt x="3810" y="1228509"/>
                </a:lnTo>
                <a:lnTo>
                  <a:pt x="7619" y="1232319"/>
                </a:lnTo>
                <a:lnTo>
                  <a:pt x="2077084" y="1232319"/>
                </a:lnTo>
                <a:lnTo>
                  <a:pt x="2076792" y="1233779"/>
                </a:lnTo>
                <a:lnTo>
                  <a:pt x="2075967" y="1235011"/>
                </a:lnTo>
                <a:lnTo>
                  <a:pt x="2074735" y="1235849"/>
                </a:lnTo>
                <a:lnTo>
                  <a:pt x="2073275" y="1236129"/>
                </a:lnTo>
                <a:close/>
              </a:path>
              <a:path w="2077085" h="1236345">
                <a:moveTo>
                  <a:pt x="7619" y="7620"/>
                </a:moveTo>
                <a:lnTo>
                  <a:pt x="3810" y="7620"/>
                </a:lnTo>
                <a:lnTo>
                  <a:pt x="7619" y="3810"/>
                </a:lnTo>
                <a:lnTo>
                  <a:pt x="7619" y="7620"/>
                </a:lnTo>
                <a:close/>
              </a:path>
              <a:path w="2077085" h="1236345">
                <a:moveTo>
                  <a:pt x="2069465" y="7620"/>
                </a:moveTo>
                <a:lnTo>
                  <a:pt x="7619" y="7620"/>
                </a:lnTo>
                <a:lnTo>
                  <a:pt x="7619" y="3810"/>
                </a:lnTo>
                <a:lnTo>
                  <a:pt x="2069465" y="3810"/>
                </a:lnTo>
                <a:lnTo>
                  <a:pt x="2069465" y="7620"/>
                </a:lnTo>
                <a:close/>
              </a:path>
              <a:path w="2077085" h="1236345">
                <a:moveTo>
                  <a:pt x="2069465" y="1232319"/>
                </a:moveTo>
                <a:lnTo>
                  <a:pt x="2069465" y="3810"/>
                </a:lnTo>
                <a:lnTo>
                  <a:pt x="2073275" y="7620"/>
                </a:lnTo>
                <a:lnTo>
                  <a:pt x="2077084" y="7620"/>
                </a:lnTo>
                <a:lnTo>
                  <a:pt x="2077084" y="1228509"/>
                </a:lnTo>
                <a:lnTo>
                  <a:pt x="2073275" y="1228509"/>
                </a:lnTo>
                <a:lnTo>
                  <a:pt x="2069465" y="1232319"/>
                </a:lnTo>
                <a:close/>
              </a:path>
              <a:path w="2077085" h="1236345">
                <a:moveTo>
                  <a:pt x="2077084" y="7620"/>
                </a:moveTo>
                <a:lnTo>
                  <a:pt x="2073275" y="7620"/>
                </a:lnTo>
                <a:lnTo>
                  <a:pt x="2069465" y="3810"/>
                </a:lnTo>
                <a:lnTo>
                  <a:pt x="2077084" y="3810"/>
                </a:lnTo>
                <a:lnTo>
                  <a:pt x="2077084" y="7620"/>
                </a:lnTo>
                <a:close/>
              </a:path>
              <a:path w="2077085" h="1236345">
                <a:moveTo>
                  <a:pt x="7619" y="1232319"/>
                </a:moveTo>
                <a:lnTo>
                  <a:pt x="3810" y="1228509"/>
                </a:lnTo>
                <a:lnTo>
                  <a:pt x="7619" y="1228509"/>
                </a:lnTo>
                <a:lnTo>
                  <a:pt x="7619" y="1232319"/>
                </a:lnTo>
                <a:close/>
              </a:path>
              <a:path w="2077085" h="1236345">
                <a:moveTo>
                  <a:pt x="2069465" y="1232319"/>
                </a:moveTo>
                <a:lnTo>
                  <a:pt x="7619" y="1232319"/>
                </a:lnTo>
                <a:lnTo>
                  <a:pt x="7619" y="1228509"/>
                </a:lnTo>
                <a:lnTo>
                  <a:pt x="2069465" y="1228509"/>
                </a:lnTo>
                <a:lnTo>
                  <a:pt x="2069465" y="1232319"/>
                </a:lnTo>
                <a:close/>
              </a:path>
              <a:path w="2077085" h="1236345">
                <a:moveTo>
                  <a:pt x="2077084" y="1232319"/>
                </a:moveTo>
                <a:lnTo>
                  <a:pt x="2069465" y="1232319"/>
                </a:lnTo>
                <a:lnTo>
                  <a:pt x="2073275" y="1228509"/>
                </a:lnTo>
                <a:lnTo>
                  <a:pt x="2077084" y="1228509"/>
                </a:lnTo>
                <a:lnTo>
                  <a:pt x="2077084" y="1232319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5479" y="3416808"/>
            <a:ext cx="490855" cy="6096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30504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814"/>
              </a:spcBef>
            </a:pPr>
            <a:r>
              <a:rPr sz="2000" dirty="0">
                <a:solidFill>
                  <a:srgbClr val="FFFFFF"/>
                </a:solidFill>
                <a:latin typeface="微软雅黑"/>
                <a:cs typeface="微软雅黑"/>
              </a:rPr>
              <a:t>02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9055" y="4017746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/>
                <a:cs typeface="微软雅黑"/>
              </a:rPr>
              <a:t>当地学习中心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06758" y="3471748"/>
            <a:ext cx="2077720" cy="1236345"/>
          </a:xfrm>
          <a:custGeom>
            <a:avLst/>
            <a:gdLst/>
            <a:ahLst/>
            <a:cxnLst/>
            <a:rect l="l" t="t" r="r" b="b"/>
            <a:pathLst>
              <a:path w="2077720" h="1236345">
                <a:moveTo>
                  <a:pt x="2073287" y="1236129"/>
                </a:moveTo>
                <a:lnTo>
                  <a:pt x="3809" y="1236129"/>
                </a:lnTo>
                <a:lnTo>
                  <a:pt x="2362" y="1235849"/>
                </a:lnTo>
                <a:lnTo>
                  <a:pt x="1117" y="1235011"/>
                </a:lnTo>
                <a:lnTo>
                  <a:pt x="292" y="1233779"/>
                </a:lnTo>
                <a:lnTo>
                  <a:pt x="0" y="1232319"/>
                </a:lnTo>
                <a:lnTo>
                  <a:pt x="0" y="3810"/>
                </a:lnTo>
                <a:lnTo>
                  <a:pt x="292" y="2349"/>
                </a:lnTo>
                <a:lnTo>
                  <a:pt x="1117" y="1117"/>
                </a:lnTo>
                <a:lnTo>
                  <a:pt x="2362" y="292"/>
                </a:lnTo>
                <a:lnTo>
                  <a:pt x="3809" y="0"/>
                </a:lnTo>
                <a:lnTo>
                  <a:pt x="2073287" y="0"/>
                </a:lnTo>
                <a:lnTo>
                  <a:pt x="2074748" y="292"/>
                </a:lnTo>
                <a:lnTo>
                  <a:pt x="2075980" y="1117"/>
                </a:lnTo>
                <a:lnTo>
                  <a:pt x="2076805" y="2349"/>
                </a:lnTo>
                <a:lnTo>
                  <a:pt x="2077097" y="3810"/>
                </a:lnTo>
                <a:lnTo>
                  <a:pt x="7619" y="3810"/>
                </a:lnTo>
                <a:lnTo>
                  <a:pt x="3809" y="7620"/>
                </a:lnTo>
                <a:lnTo>
                  <a:pt x="7619" y="7620"/>
                </a:lnTo>
                <a:lnTo>
                  <a:pt x="7619" y="1228509"/>
                </a:lnTo>
                <a:lnTo>
                  <a:pt x="3809" y="1228509"/>
                </a:lnTo>
                <a:lnTo>
                  <a:pt x="7619" y="1232319"/>
                </a:lnTo>
                <a:lnTo>
                  <a:pt x="2077097" y="1232319"/>
                </a:lnTo>
                <a:lnTo>
                  <a:pt x="2076805" y="1233779"/>
                </a:lnTo>
                <a:lnTo>
                  <a:pt x="2075980" y="1235011"/>
                </a:lnTo>
                <a:lnTo>
                  <a:pt x="2074748" y="1235849"/>
                </a:lnTo>
                <a:lnTo>
                  <a:pt x="2073287" y="1236129"/>
                </a:lnTo>
                <a:close/>
              </a:path>
              <a:path w="2077720" h="1236345">
                <a:moveTo>
                  <a:pt x="7619" y="7620"/>
                </a:moveTo>
                <a:lnTo>
                  <a:pt x="3809" y="7620"/>
                </a:lnTo>
                <a:lnTo>
                  <a:pt x="7619" y="3810"/>
                </a:lnTo>
                <a:lnTo>
                  <a:pt x="7619" y="7620"/>
                </a:lnTo>
                <a:close/>
              </a:path>
              <a:path w="2077720" h="1236345">
                <a:moveTo>
                  <a:pt x="2069477" y="7620"/>
                </a:moveTo>
                <a:lnTo>
                  <a:pt x="7619" y="7620"/>
                </a:lnTo>
                <a:lnTo>
                  <a:pt x="7619" y="3810"/>
                </a:lnTo>
                <a:lnTo>
                  <a:pt x="2069477" y="3810"/>
                </a:lnTo>
                <a:lnTo>
                  <a:pt x="2069477" y="7620"/>
                </a:lnTo>
                <a:close/>
              </a:path>
              <a:path w="2077720" h="1236345">
                <a:moveTo>
                  <a:pt x="2069477" y="1232319"/>
                </a:moveTo>
                <a:lnTo>
                  <a:pt x="2069477" y="3810"/>
                </a:lnTo>
                <a:lnTo>
                  <a:pt x="2073287" y="7620"/>
                </a:lnTo>
                <a:lnTo>
                  <a:pt x="2077097" y="7620"/>
                </a:lnTo>
                <a:lnTo>
                  <a:pt x="2077097" y="1228509"/>
                </a:lnTo>
                <a:lnTo>
                  <a:pt x="2073287" y="1228509"/>
                </a:lnTo>
                <a:lnTo>
                  <a:pt x="2069477" y="1232319"/>
                </a:lnTo>
                <a:close/>
              </a:path>
              <a:path w="2077720" h="1236345">
                <a:moveTo>
                  <a:pt x="2077097" y="7620"/>
                </a:moveTo>
                <a:lnTo>
                  <a:pt x="2073287" y="7620"/>
                </a:lnTo>
                <a:lnTo>
                  <a:pt x="2069477" y="3810"/>
                </a:lnTo>
                <a:lnTo>
                  <a:pt x="2077097" y="3810"/>
                </a:lnTo>
                <a:lnTo>
                  <a:pt x="2077097" y="7620"/>
                </a:lnTo>
                <a:close/>
              </a:path>
              <a:path w="2077720" h="1236345">
                <a:moveTo>
                  <a:pt x="7619" y="1232319"/>
                </a:moveTo>
                <a:lnTo>
                  <a:pt x="3809" y="1228509"/>
                </a:lnTo>
                <a:lnTo>
                  <a:pt x="7619" y="1228509"/>
                </a:lnTo>
                <a:lnTo>
                  <a:pt x="7619" y="1232319"/>
                </a:lnTo>
                <a:close/>
              </a:path>
              <a:path w="2077720" h="1236345">
                <a:moveTo>
                  <a:pt x="2069477" y="1232319"/>
                </a:moveTo>
                <a:lnTo>
                  <a:pt x="7619" y="1232319"/>
                </a:lnTo>
                <a:lnTo>
                  <a:pt x="7619" y="1228509"/>
                </a:lnTo>
                <a:lnTo>
                  <a:pt x="2069477" y="1228509"/>
                </a:lnTo>
                <a:lnTo>
                  <a:pt x="2069477" y="1232319"/>
                </a:lnTo>
                <a:close/>
              </a:path>
              <a:path w="2077720" h="1236345">
                <a:moveTo>
                  <a:pt x="2077097" y="1232319"/>
                </a:moveTo>
                <a:lnTo>
                  <a:pt x="2069477" y="1232319"/>
                </a:lnTo>
                <a:lnTo>
                  <a:pt x="2073287" y="1228509"/>
                </a:lnTo>
                <a:lnTo>
                  <a:pt x="2077097" y="1228509"/>
                </a:lnTo>
                <a:lnTo>
                  <a:pt x="2077097" y="1232319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00381" y="400795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49494"/>
                </a:solidFill>
                <a:latin typeface="微软雅黑"/>
                <a:cs typeface="微软雅黑"/>
              </a:rPr>
              <a:t>管理人员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66359" y="3416808"/>
            <a:ext cx="490855" cy="609600"/>
          </a:xfrm>
          <a:prstGeom prst="rect">
            <a:avLst/>
          </a:prstGeom>
          <a:solidFill>
            <a:srgbClr val="949494"/>
          </a:solidFill>
        </p:spPr>
        <p:txBody>
          <a:bodyPr vert="horz" wrap="square" lIns="0" tIns="230504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814"/>
              </a:spcBef>
            </a:pPr>
            <a:r>
              <a:rPr sz="2000" dirty="0">
                <a:solidFill>
                  <a:srgbClr val="FFFFFF"/>
                </a:solidFill>
                <a:latin typeface="微软雅黑"/>
                <a:cs typeface="微软雅黑"/>
              </a:rPr>
              <a:t>04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3683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远程教育质量监控的系统观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73253" y="3335058"/>
            <a:ext cx="788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/>
                <a:cs typeface="宋体"/>
              </a:rPr>
              <a:t>对学</a:t>
            </a:r>
            <a:r>
              <a:rPr sz="2000" spc="5" dirty="0">
                <a:latin typeface="宋体"/>
                <a:cs typeface="宋体"/>
              </a:rPr>
              <a:t>习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6053" y="3682403"/>
            <a:ext cx="1042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/>
                <a:cs typeface="宋体"/>
              </a:rPr>
              <a:t>者的支</a:t>
            </a:r>
            <a:r>
              <a:rPr sz="2000" spc="5" dirty="0">
                <a:latin typeface="宋体"/>
                <a:cs typeface="宋体"/>
              </a:rPr>
              <a:t>持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42715" y="1801291"/>
            <a:ext cx="2065388" cy="2282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04695" y="1831022"/>
            <a:ext cx="1550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/>
                <a:cs typeface="宋体"/>
              </a:rPr>
              <a:t>教育系统设</a:t>
            </a:r>
            <a:r>
              <a:rPr sz="2000" spc="5" dirty="0">
                <a:latin typeface="宋体"/>
                <a:cs typeface="宋体"/>
              </a:rPr>
              <a:t>计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0540" y="3805466"/>
            <a:ext cx="1143635" cy="720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13999"/>
              </a:lnSpc>
              <a:spcBef>
                <a:spcPts val="95"/>
              </a:spcBef>
            </a:pPr>
            <a:r>
              <a:rPr sz="2000" dirty="0">
                <a:latin typeface="宋体"/>
                <a:cs typeface="宋体"/>
              </a:rPr>
              <a:t>对学习者 的评</a:t>
            </a:r>
            <a:r>
              <a:rPr sz="2000" spc="5" dirty="0">
                <a:latin typeface="宋体"/>
                <a:cs typeface="宋体"/>
              </a:rPr>
              <a:t>价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1876" y="2953778"/>
            <a:ext cx="1396365" cy="720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>
              <a:lnSpc>
                <a:spcPct val="113999"/>
              </a:lnSpc>
              <a:spcBef>
                <a:spcPts val="95"/>
              </a:spcBef>
            </a:pPr>
            <a:r>
              <a:rPr sz="2000" spc="5" dirty="0">
                <a:latin typeface="宋体"/>
                <a:cs typeface="宋体"/>
              </a:rPr>
              <a:t>在</a:t>
            </a:r>
            <a:r>
              <a:rPr sz="2000" spc="-459" dirty="0">
                <a:latin typeface="宋体"/>
                <a:cs typeface="宋体"/>
              </a:rPr>
              <a:t> </a:t>
            </a:r>
            <a:r>
              <a:rPr sz="2000" spc="5" dirty="0">
                <a:latin typeface="宋体"/>
                <a:cs typeface="宋体"/>
              </a:rPr>
              <a:t>课</a:t>
            </a:r>
            <a:r>
              <a:rPr sz="2000" spc="-459" dirty="0">
                <a:latin typeface="宋体"/>
                <a:cs typeface="宋体"/>
              </a:rPr>
              <a:t> </a:t>
            </a:r>
            <a:r>
              <a:rPr sz="2000" spc="5" dirty="0">
                <a:latin typeface="宋体"/>
                <a:cs typeface="宋体"/>
              </a:rPr>
              <a:t>程 </a:t>
            </a:r>
            <a:r>
              <a:rPr sz="2000" spc="195" dirty="0">
                <a:latin typeface="宋体"/>
                <a:cs typeface="宋体"/>
              </a:rPr>
              <a:t>发送</a:t>
            </a:r>
            <a:r>
              <a:rPr sz="2000" spc="200" dirty="0">
                <a:latin typeface="宋体"/>
                <a:cs typeface="宋体"/>
              </a:rPr>
              <a:t>管理</a:t>
            </a:r>
            <a:r>
              <a:rPr sz="2000" spc="5" dirty="0">
                <a:latin typeface="宋体"/>
                <a:cs typeface="宋体"/>
              </a:rPr>
              <a:t>中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1876" y="3690251"/>
            <a:ext cx="1042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宋体"/>
                <a:cs typeface="宋体"/>
              </a:rPr>
              <a:t>保证质</a:t>
            </a:r>
            <a:r>
              <a:rPr sz="2000" spc="5" dirty="0">
                <a:latin typeface="宋体"/>
                <a:cs typeface="宋体"/>
              </a:rPr>
              <a:t>量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6830" y="718718"/>
            <a:ext cx="7962900" cy="1163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95934">
              <a:lnSpc>
                <a:spcPct val="113999"/>
              </a:lnSpc>
              <a:spcBef>
                <a:spcPts val="95"/>
              </a:spcBef>
            </a:pPr>
            <a:r>
              <a:rPr sz="2000" dirty="0">
                <a:latin typeface="微软雅黑"/>
                <a:cs typeface="微软雅黑"/>
              </a:rPr>
              <a:t>远程教育的质量监控建立在远程教育课</a:t>
            </a:r>
            <a:r>
              <a:rPr sz="2000" spc="5" dirty="0">
                <a:latin typeface="微软雅黑"/>
                <a:cs typeface="微软雅黑"/>
              </a:rPr>
              <a:t>程</a:t>
            </a:r>
            <a:r>
              <a:rPr sz="2000" spc="-110" dirty="0">
                <a:latin typeface="微软雅黑"/>
                <a:cs typeface="微软雅黑"/>
              </a:rPr>
              <a:t> </a:t>
            </a:r>
            <a:r>
              <a:rPr sz="2000" dirty="0">
                <a:latin typeface="微软雅黑"/>
                <a:cs typeface="微软雅黑"/>
              </a:rPr>
              <a:t>开发的全过程中。包括</a:t>
            </a:r>
            <a:r>
              <a:rPr sz="2000" spc="5" dirty="0">
                <a:latin typeface="微软雅黑"/>
                <a:cs typeface="微软雅黑"/>
              </a:rPr>
              <a:t>：  </a:t>
            </a:r>
            <a:r>
              <a:rPr sz="2000" dirty="0">
                <a:latin typeface="微软雅黑"/>
                <a:cs typeface="微软雅黑"/>
              </a:rPr>
              <a:t>设计，审核，发送，评</a:t>
            </a:r>
            <a:r>
              <a:rPr sz="2000" spc="5" dirty="0">
                <a:latin typeface="微软雅黑"/>
                <a:cs typeface="微软雅黑"/>
              </a:rPr>
              <a:t>价</a:t>
            </a:r>
            <a:endParaRPr sz="2000">
              <a:latin typeface="微软雅黑"/>
              <a:cs typeface="微软雅黑"/>
            </a:endParaRPr>
          </a:p>
          <a:p>
            <a:pPr marL="5274945">
              <a:lnSpc>
                <a:spcPct val="100000"/>
              </a:lnSpc>
              <a:spcBef>
                <a:spcPts val="1090"/>
              </a:spcBef>
            </a:pPr>
            <a:r>
              <a:rPr sz="2000" spc="310" dirty="0">
                <a:latin typeface="宋体"/>
                <a:cs typeface="宋体"/>
              </a:rPr>
              <a:t>在课</a:t>
            </a:r>
            <a:r>
              <a:rPr sz="2000" spc="315" dirty="0">
                <a:latin typeface="宋体"/>
                <a:cs typeface="宋体"/>
              </a:rPr>
              <a:t>程</a:t>
            </a:r>
            <a:r>
              <a:rPr sz="2000" spc="5" dirty="0">
                <a:latin typeface="宋体"/>
                <a:cs typeface="宋体"/>
              </a:rPr>
              <a:t>设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11990" y="1856663"/>
            <a:ext cx="1617980" cy="1067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3999"/>
              </a:lnSpc>
              <a:spcBef>
                <a:spcPts val="95"/>
              </a:spcBef>
            </a:pPr>
            <a:r>
              <a:rPr sz="2000" spc="105" dirty="0">
                <a:latin typeface="宋体"/>
                <a:cs typeface="宋体"/>
              </a:rPr>
              <a:t>计、审</a:t>
            </a:r>
            <a:r>
              <a:rPr sz="2000" spc="110" dirty="0">
                <a:latin typeface="宋体"/>
                <a:cs typeface="宋体"/>
              </a:rPr>
              <a:t>核的</a:t>
            </a:r>
            <a:r>
              <a:rPr sz="2000" dirty="0">
                <a:latin typeface="宋体"/>
                <a:cs typeface="宋体"/>
              </a:rPr>
              <a:t>过 </a:t>
            </a:r>
            <a:r>
              <a:rPr sz="2000" spc="105" dirty="0">
                <a:latin typeface="宋体"/>
                <a:cs typeface="宋体"/>
              </a:rPr>
              <a:t>程中保</a:t>
            </a:r>
            <a:r>
              <a:rPr sz="2000" spc="110" dirty="0">
                <a:latin typeface="宋体"/>
                <a:cs typeface="宋体"/>
              </a:rPr>
              <a:t>证学</a:t>
            </a:r>
            <a:r>
              <a:rPr sz="2000" dirty="0">
                <a:latin typeface="宋体"/>
                <a:cs typeface="宋体"/>
              </a:rPr>
              <a:t>术 标</a:t>
            </a:r>
            <a:r>
              <a:rPr sz="2000" spc="5" dirty="0">
                <a:latin typeface="宋体"/>
                <a:cs typeface="宋体"/>
              </a:rPr>
              <a:t>准</a:t>
            </a:r>
            <a:endParaRPr sz="2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844" y="256717"/>
            <a:ext cx="8596274" cy="463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2183" y="1556003"/>
            <a:ext cx="1045844" cy="1861185"/>
          </a:xfrm>
          <a:custGeom>
            <a:avLst/>
            <a:gdLst/>
            <a:ahLst/>
            <a:cxnLst/>
            <a:rect l="l" t="t" r="r" b="b"/>
            <a:pathLst>
              <a:path w="1045844" h="1861185">
                <a:moveTo>
                  <a:pt x="979932" y="1860804"/>
                </a:moveTo>
                <a:lnTo>
                  <a:pt x="65531" y="1860804"/>
                </a:lnTo>
                <a:lnTo>
                  <a:pt x="39963" y="1856074"/>
                </a:lnTo>
                <a:lnTo>
                  <a:pt x="19111" y="1842168"/>
                </a:lnTo>
                <a:lnTo>
                  <a:pt x="5086" y="1821197"/>
                </a:lnTo>
                <a:lnTo>
                  <a:pt x="0" y="1795272"/>
                </a:lnTo>
                <a:lnTo>
                  <a:pt x="0" y="65532"/>
                </a:lnTo>
                <a:lnTo>
                  <a:pt x="5086" y="40256"/>
                </a:lnTo>
                <a:lnTo>
                  <a:pt x="19111" y="19502"/>
                </a:lnTo>
                <a:lnTo>
                  <a:pt x="39963" y="5379"/>
                </a:lnTo>
                <a:lnTo>
                  <a:pt x="65531" y="0"/>
                </a:lnTo>
                <a:lnTo>
                  <a:pt x="979932" y="0"/>
                </a:lnTo>
                <a:lnTo>
                  <a:pt x="1005028" y="5379"/>
                </a:lnTo>
                <a:lnTo>
                  <a:pt x="1025723" y="19502"/>
                </a:lnTo>
                <a:lnTo>
                  <a:pt x="1039905" y="40256"/>
                </a:lnTo>
                <a:lnTo>
                  <a:pt x="1045464" y="65532"/>
                </a:lnTo>
                <a:lnTo>
                  <a:pt x="1045464" y="1795272"/>
                </a:lnTo>
                <a:lnTo>
                  <a:pt x="1039905" y="1821197"/>
                </a:lnTo>
                <a:lnTo>
                  <a:pt x="1025723" y="1842168"/>
                </a:lnTo>
                <a:lnTo>
                  <a:pt x="1005028" y="1856074"/>
                </a:lnTo>
                <a:lnTo>
                  <a:pt x="979932" y="1860804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1998" y="1377327"/>
            <a:ext cx="91376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3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0261" y="2153462"/>
            <a:ext cx="505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72E42"/>
                </a:solidFill>
                <a:latin typeface="微软雅黑"/>
                <a:cs typeface="微软雅黑"/>
              </a:rPr>
              <a:t>各国远程教育质量监控的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0261" y="2702102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72E42"/>
                </a:solidFill>
                <a:latin typeface="微软雅黑"/>
                <a:cs typeface="微软雅黑"/>
              </a:rPr>
              <a:t>实践</a:t>
            </a:r>
            <a:endParaRPr sz="3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490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我国现代远程教育教育教学工作评估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2311" y="794004"/>
            <a:ext cx="7199630" cy="3434079"/>
          </a:xfrm>
          <a:custGeom>
            <a:avLst/>
            <a:gdLst/>
            <a:ahLst/>
            <a:cxnLst/>
            <a:rect l="l" t="t" r="r" b="b"/>
            <a:pathLst>
              <a:path w="7199630" h="3434079">
                <a:moveTo>
                  <a:pt x="0" y="0"/>
                </a:moveTo>
                <a:lnTo>
                  <a:pt x="7199376" y="0"/>
                </a:lnTo>
                <a:lnTo>
                  <a:pt x="7199376" y="3433572"/>
                </a:lnTo>
                <a:lnTo>
                  <a:pt x="0" y="3433572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2550" y="775131"/>
            <a:ext cx="7239000" cy="3472179"/>
          </a:xfrm>
          <a:custGeom>
            <a:avLst/>
            <a:gdLst/>
            <a:ahLst/>
            <a:cxnLst/>
            <a:rect l="l" t="t" r="r" b="b"/>
            <a:pathLst>
              <a:path w="7239000" h="3472179">
                <a:moveTo>
                  <a:pt x="7219848" y="3471849"/>
                </a:moveTo>
                <a:lnTo>
                  <a:pt x="19050" y="3471849"/>
                </a:lnTo>
                <a:lnTo>
                  <a:pt x="15735" y="3471557"/>
                </a:lnTo>
                <a:lnTo>
                  <a:pt x="0" y="3452799"/>
                </a:lnTo>
                <a:lnTo>
                  <a:pt x="0" y="19050"/>
                </a:lnTo>
                <a:lnTo>
                  <a:pt x="19050" y="0"/>
                </a:lnTo>
                <a:lnTo>
                  <a:pt x="7219848" y="0"/>
                </a:lnTo>
                <a:lnTo>
                  <a:pt x="7238898" y="19050"/>
                </a:lnTo>
                <a:lnTo>
                  <a:pt x="38100" y="19050"/>
                </a:lnTo>
                <a:lnTo>
                  <a:pt x="19050" y="38099"/>
                </a:lnTo>
                <a:lnTo>
                  <a:pt x="38100" y="38099"/>
                </a:lnTo>
                <a:lnTo>
                  <a:pt x="38100" y="3433749"/>
                </a:lnTo>
                <a:lnTo>
                  <a:pt x="19050" y="3433749"/>
                </a:lnTo>
                <a:lnTo>
                  <a:pt x="38100" y="3452799"/>
                </a:lnTo>
                <a:lnTo>
                  <a:pt x="7238898" y="3452799"/>
                </a:lnTo>
                <a:lnTo>
                  <a:pt x="7238606" y="3456114"/>
                </a:lnTo>
                <a:lnTo>
                  <a:pt x="7223150" y="3471557"/>
                </a:lnTo>
                <a:lnTo>
                  <a:pt x="7219848" y="3471849"/>
                </a:lnTo>
                <a:close/>
              </a:path>
              <a:path w="7239000" h="3472179">
                <a:moveTo>
                  <a:pt x="38100" y="38099"/>
                </a:moveTo>
                <a:lnTo>
                  <a:pt x="19050" y="38099"/>
                </a:lnTo>
                <a:lnTo>
                  <a:pt x="38100" y="19050"/>
                </a:lnTo>
                <a:lnTo>
                  <a:pt x="38100" y="38099"/>
                </a:lnTo>
                <a:close/>
              </a:path>
              <a:path w="7239000" h="3472179">
                <a:moveTo>
                  <a:pt x="7200798" y="38099"/>
                </a:moveTo>
                <a:lnTo>
                  <a:pt x="38100" y="38099"/>
                </a:lnTo>
                <a:lnTo>
                  <a:pt x="38100" y="19050"/>
                </a:lnTo>
                <a:lnTo>
                  <a:pt x="7200798" y="19050"/>
                </a:lnTo>
                <a:lnTo>
                  <a:pt x="7200798" y="38099"/>
                </a:lnTo>
                <a:close/>
              </a:path>
              <a:path w="7239000" h="3472179">
                <a:moveTo>
                  <a:pt x="7200798" y="3452799"/>
                </a:moveTo>
                <a:lnTo>
                  <a:pt x="7200798" y="19050"/>
                </a:lnTo>
                <a:lnTo>
                  <a:pt x="7219848" y="38099"/>
                </a:lnTo>
                <a:lnTo>
                  <a:pt x="7238898" y="38099"/>
                </a:lnTo>
                <a:lnTo>
                  <a:pt x="7238898" y="3433749"/>
                </a:lnTo>
                <a:lnTo>
                  <a:pt x="7219848" y="3433749"/>
                </a:lnTo>
                <a:lnTo>
                  <a:pt x="7200798" y="3452799"/>
                </a:lnTo>
                <a:close/>
              </a:path>
              <a:path w="7239000" h="3472179">
                <a:moveTo>
                  <a:pt x="7238898" y="38099"/>
                </a:moveTo>
                <a:lnTo>
                  <a:pt x="7219848" y="38099"/>
                </a:lnTo>
                <a:lnTo>
                  <a:pt x="7200798" y="19050"/>
                </a:lnTo>
                <a:lnTo>
                  <a:pt x="7238898" y="19050"/>
                </a:lnTo>
                <a:lnTo>
                  <a:pt x="7238898" y="38099"/>
                </a:lnTo>
                <a:close/>
              </a:path>
              <a:path w="7239000" h="3472179">
                <a:moveTo>
                  <a:pt x="38100" y="3452799"/>
                </a:moveTo>
                <a:lnTo>
                  <a:pt x="19050" y="3433749"/>
                </a:lnTo>
                <a:lnTo>
                  <a:pt x="38100" y="3433749"/>
                </a:lnTo>
                <a:lnTo>
                  <a:pt x="38100" y="3452799"/>
                </a:lnTo>
                <a:close/>
              </a:path>
              <a:path w="7239000" h="3472179">
                <a:moveTo>
                  <a:pt x="7200798" y="3452799"/>
                </a:moveTo>
                <a:lnTo>
                  <a:pt x="38100" y="3452799"/>
                </a:lnTo>
                <a:lnTo>
                  <a:pt x="38100" y="3433749"/>
                </a:lnTo>
                <a:lnTo>
                  <a:pt x="7200798" y="3433749"/>
                </a:lnTo>
                <a:lnTo>
                  <a:pt x="7200798" y="3452799"/>
                </a:lnTo>
                <a:close/>
              </a:path>
              <a:path w="7239000" h="3472179">
                <a:moveTo>
                  <a:pt x="7238898" y="3452799"/>
                </a:moveTo>
                <a:lnTo>
                  <a:pt x="7200798" y="3452799"/>
                </a:lnTo>
                <a:lnTo>
                  <a:pt x="7219848" y="3433749"/>
                </a:lnTo>
                <a:lnTo>
                  <a:pt x="7238898" y="3433749"/>
                </a:lnTo>
                <a:lnTo>
                  <a:pt x="7238898" y="345279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3240" y="1182801"/>
            <a:ext cx="6699884" cy="263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sz="1800" spc="10" dirty="0">
                <a:solidFill>
                  <a:srgbClr val="C00000"/>
                </a:solidFill>
                <a:latin typeface="微软雅黑"/>
                <a:cs typeface="微软雅黑"/>
              </a:rPr>
              <a:t>建立</a:t>
            </a:r>
            <a:r>
              <a:rPr sz="1800" spc="10" dirty="0">
                <a:latin typeface="微软雅黑"/>
                <a:cs typeface="微软雅黑"/>
              </a:rPr>
              <a:t>适合中国远程高等教育情况的评估体系是开展网络</a:t>
            </a:r>
            <a:r>
              <a:rPr sz="1800" spc="15" dirty="0">
                <a:latin typeface="微软雅黑"/>
                <a:cs typeface="微软雅黑"/>
              </a:rPr>
              <a:t>教育</a:t>
            </a:r>
            <a:r>
              <a:rPr sz="1800" dirty="0">
                <a:latin typeface="微软雅黑"/>
                <a:cs typeface="微软雅黑"/>
              </a:rPr>
              <a:t>质 量评估的关键</a:t>
            </a:r>
            <a:endParaRPr sz="1800">
              <a:latin typeface="微软雅黑"/>
              <a:cs typeface="微软雅黑"/>
            </a:endParaRPr>
          </a:p>
          <a:p>
            <a:pPr marL="480695" indent="-467995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sz="1800" spc="10" dirty="0">
                <a:latin typeface="微软雅黑"/>
                <a:cs typeface="微软雅黑"/>
              </a:rPr>
              <a:t>根据远程教育的特点和我国远程教育发展的实际，教育</a:t>
            </a:r>
            <a:r>
              <a:rPr sz="1800" spc="15" dirty="0">
                <a:latin typeface="微软雅黑"/>
                <a:cs typeface="微软雅黑"/>
              </a:rPr>
              <a:t>部</a:t>
            </a:r>
            <a:r>
              <a:rPr sz="1800" spc="15" dirty="0">
                <a:solidFill>
                  <a:srgbClr val="C00000"/>
                </a:solidFill>
                <a:latin typeface="微软雅黑"/>
                <a:cs typeface="微软雅黑"/>
              </a:rPr>
              <a:t>制</a:t>
            </a:r>
            <a:r>
              <a:rPr sz="1800" dirty="0">
                <a:solidFill>
                  <a:srgbClr val="C00000"/>
                </a:solidFill>
                <a:latin typeface="微软雅黑"/>
                <a:cs typeface="微软雅黑"/>
              </a:rPr>
              <a:t>订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spc="10" dirty="0">
                <a:latin typeface="微软雅黑"/>
                <a:cs typeface="微软雅黑"/>
              </a:rPr>
              <a:t>《现代远程教育试点普通高等</a:t>
            </a:r>
            <a:r>
              <a:rPr sz="1800" spc="15" dirty="0">
                <a:latin typeface="微软雅黑"/>
                <a:cs typeface="微软雅黑"/>
              </a:rPr>
              <a:t>学校网络教育教学工作评估方案》</a:t>
            </a:r>
            <a:r>
              <a:rPr sz="1800" dirty="0">
                <a:latin typeface="微软雅黑"/>
                <a:cs typeface="微软雅黑"/>
              </a:rPr>
              <a:t>、</a:t>
            </a:r>
            <a:endParaRPr sz="1800">
              <a:latin typeface="微软雅黑"/>
              <a:cs typeface="微软雅黑"/>
            </a:endParaRPr>
          </a:p>
          <a:p>
            <a:pPr marL="12700" marR="5080">
              <a:lnSpc>
                <a:spcPct val="113900"/>
              </a:lnSpc>
            </a:pPr>
            <a:r>
              <a:rPr sz="1800" spc="75" dirty="0">
                <a:latin typeface="微软雅黑"/>
                <a:cs typeface="微软雅黑"/>
              </a:rPr>
              <a:t>《</a:t>
            </a:r>
            <a:r>
              <a:rPr sz="1800" spc="80" dirty="0">
                <a:latin typeface="微软雅黑"/>
                <a:cs typeface="微软雅黑"/>
              </a:rPr>
              <a:t>现代远程教育试点普通高等学校网络教育教学工作评估指标</a:t>
            </a:r>
            <a:r>
              <a:rPr sz="1800" dirty="0">
                <a:latin typeface="微软雅黑"/>
                <a:cs typeface="微软雅黑"/>
              </a:rPr>
              <a:t>体 系》、《现代远程教育校外学习中心评估指标体系》</a:t>
            </a:r>
            <a:r>
              <a:rPr sz="1800" dirty="0">
                <a:latin typeface="新宋体"/>
                <a:cs typeface="新宋体"/>
              </a:rPr>
              <a:t> </a:t>
            </a:r>
            <a:endParaRPr sz="1800">
              <a:latin typeface="新宋体"/>
              <a:cs typeface="新宋体"/>
            </a:endParaRPr>
          </a:p>
          <a:p>
            <a:pPr marL="12700" marR="5080">
              <a:lnSpc>
                <a:spcPct val="113900"/>
              </a:lnSpc>
              <a:spcBef>
                <a:spcPts val="430"/>
              </a:spcBef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sz="1800" spc="10" dirty="0">
                <a:solidFill>
                  <a:srgbClr val="C00000"/>
                </a:solidFill>
                <a:latin typeface="微软雅黑"/>
                <a:cs typeface="微软雅黑"/>
              </a:rPr>
              <a:t>推出</a:t>
            </a:r>
            <a:r>
              <a:rPr sz="1800" spc="10" dirty="0">
                <a:latin typeface="微软雅黑"/>
                <a:cs typeface="微软雅黑"/>
              </a:rPr>
              <a:t>一套完整的质量评估体系，规范远程教育的办学行</a:t>
            </a:r>
            <a:r>
              <a:rPr sz="1800" spc="15" dirty="0">
                <a:latin typeface="微软雅黑"/>
                <a:cs typeface="微软雅黑"/>
              </a:rPr>
              <a:t>为，</a:t>
            </a:r>
            <a:r>
              <a:rPr sz="1800" dirty="0">
                <a:latin typeface="微软雅黑"/>
                <a:cs typeface="微软雅黑"/>
              </a:rPr>
              <a:t>强 化学生支持服务，提高教学质量，推动远程教育健康有序地发展。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490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我国现代远程教育教育教学工作评估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" y="1132332"/>
            <a:ext cx="7272655" cy="2303145"/>
          </a:xfrm>
          <a:custGeom>
            <a:avLst/>
            <a:gdLst/>
            <a:ahLst/>
            <a:cxnLst/>
            <a:rect l="l" t="t" r="r" b="b"/>
            <a:pathLst>
              <a:path w="7272655" h="2303145">
                <a:moveTo>
                  <a:pt x="0" y="0"/>
                </a:moveTo>
                <a:lnTo>
                  <a:pt x="7272528" y="0"/>
                </a:lnTo>
                <a:lnTo>
                  <a:pt x="7272528" y="2302764"/>
                </a:lnTo>
                <a:lnTo>
                  <a:pt x="0" y="2302764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0541" y="1112545"/>
            <a:ext cx="7311390" cy="2342515"/>
          </a:xfrm>
          <a:custGeom>
            <a:avLst/>
            <a:gdLst/>
            <a:ahLst/>
            <a:cxnLst/>
            <a:rect l="l" t="t" r="r" b="b"/>
            <a:pathLst>
              <a:path w="7311390" h="2342515">
                <a:moveTo>
                  <a:pt x="7291857" y="2342349"/>
                </a:moveTo>
                <a:lnTo>
                  <a:pt x="19050" y="2342349"/>
                </a:lnTo>
                <a:lnTo>
                  <a:pt x="15747" y="2342057"/>
                </a:lnTo>
                <a:lnTo>
                  <a:pt x="0" y="2323299"/>
                </a:lnTo>
                <a:lnTo>
                  <a:pt x="0" y="19050"/>
                </a:lnTo>
                <a:lnTo>
                  <a:pt x="19050" y="0"/>
                </a:lnTo>
                <a:lnTo>
                  <a:pt x="7291857" y="0"/>
                </a:lnTo>
                <a:lnTo>
                  <a:pt x="7310907" y="19050"/>
                </a:lnTo>
                <a:lnTo>
                  <a:pt x="38100" y="19050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2304249"/>
                </a:lnTo>
                <a:lnTo>
                  <a:pt x="19050" y="2304249"/>
                </a:lnTo>
                <a:lnTo>
                  <a:pt x="38100" y="2323299"/>
                </a:lnTo>
                <a:lnTo>
                  <a:pt x="7310907" y="2323299"/>
                </a:lnTo>
                <a:lnTo>
                  <a:pt x="7310615" y="2326601"/>
                </a:lnTo>
                <a:lnTo>
                  <a:pt x="7295159" y="2342057"/>
                </a:lnTo>
                <a:lnTo>
                  <a:pt x="7291857" y="2342349"/>
                </a:lnTo>
                <a:close/>
              </a:path>
              <a:path w="7311390" h="2342515">
                <a:moveTo>
                  <a:pt x="38100" y="38100"/>
                </a:moveTo>
                <a:lnTo>
                  <a:pt x="19050" y="38100"/>
                </a:lnTo>
                <a:lnTo>
                  <a:pt x="38100" y="19050"/>
                </a:lnTo>
                <a:lnTo>
                  <a:pt x="38100" y="38100"/>
                </a:lnTo>
                <a:close/>
              </a:path>
              <a:path w="7311390" h="2342515">
                <a:moveTo>
                  <a:pt x="7272807" y="38100"/>
                </a:moveTo>
                <a:lnTo>
                  <a:pt x="38100" y="38100"/>
                </a:lnTo>
                <a:lnTo>
                  <a:pt x="38100" y="19050"/>
                </a:lnTo>
                <a:lnTo>
                  <a:pt x="7272807" y="19050"/>
                </a:lnTo>
                <a:lnTo>
                  <a:pt x="7272807" y="38100"/>
                </a:lnTo>
                <a:close/>
              </a:path>
              <a:path w="7311390" h="2342515">
                <a:moveTo>
                  <a:pt x="7272807" y="2323299"/>
                </a:moveTo>
                <a:lnTo>
                  <a:pt x="7272807" y="19050"/>
                </a:lnTo>
                <a:lnTo>
                  <a:pt x="7291857" y="38100"/>
                </a:lnTo>
                <a:lnTo>
                  <a:pt x="7310907" y="38100"/>
                </a:lnTo>
                <a:lnTo>
                  <a:pt x="7310907" y="2304249"/>
                </a:lnTo>
                <a:lnTo>
                  <a:pt x="7291857" y="2304249"/>
                </a:lnTo>
                <a:lnTo>
                  <a:pt x="7272807" y="2323299"/>
                </a:lnTo>
                <a:close/>
              </a:path>
              <a:path w="7311390" h="2342515">
                <a:moveTo>
                  <a:pt x="7310907" y="38100"/>
                </a:moveTo>
                <a:lnTo>
                  <a:pt x="7291857" y="38100"/>
                </a:lnTo>
                <a:lnTo>
                  <a:pt x="7272807" y="19050"/>
                </a:lnTo>
                <a:lnTo>
                  <a:pt x="7310907" y="19050"/>
                </a:lnTo>
                <a:lnTo>
                  <a:pt x="7310907" y="38100"/>
                </a:lnTo>
                <a:close/>
              </a:path>
              <a:path w="7311390" h="2342515">
                <a:moveTo>
                  <a:pt x="38100" y="2323299"/>
                </a:moveTo>
                <a:lnTo>
                  <a:pt x="19050" y="2304249"/>
                </a:lnTo>
                <a:lnTo>
                  <a:pt x="38100" y="2304249"/>
                </a:lnTo>
                <a:lnTo>
                  <a:pt x="38100" y="2323299"/>
                </a:lnTo>
                <a:close/>
              </a:path>
              <a:path w="7311390" h="2342515">
                <a:moveTo>
                  <a:pt x="7272807" y="2323299"/>
                </a:moveTo>
                <a:lnTo>
                  <a:pt x="38100" y="2323299"/>
                </a:lnTo>
                <a:lnTo>
                  <a:pt x="38100" y="2304249"/>
                </a:lnTo>
                <a:lnTo>
                  <a:pt x="7272807" y="2304249"/>
                </a:lnTo>
                <a:lnTo>
                  <a:pt x="7272807" y="2323299"/>
                </a:lnTo>
                <a:close/>
              </a:path>
              <a:path w="7311390" h="2342515">
                <a:moveTo>
                  <a:pt x="7310907" y="2323299"/>
                </a:moveTo>
                <a:lnTo>
                  <a:pt x="7272807" y="2323299"/>
                </a:lnTo>
                <a:lnTo>
                  <a:pt x="7291857" y="2304249"/>
                </a:lnTo>
                <a:lnTo>
                  <a:pt x="7310907" y="2304249"/>
                </a:lnTo>
                <a:lnTo>
                  <a:pt x="7310907" y="232329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21231" y="1098575"/>
            <a:ext cx="6894195" cy="206375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480695" indent="-467995" algn="just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480695" algn="l"/>
              </a:tabLst>
            </a:pPr>
            <a:r>
              <a:rPr sz="1800" dirty="0">
                <a:latin typeface="微软雅黑"/>
                <a:cs typeface="微软雅黑"/>
              </a:rPr>
              <a:t>年报年检工作包括学校</a:t>
            </a:r>
            <a:r>
              <a:rPr sz="1800" dirty="0">
                <a:solidFill>
                  <a:srgbClr val="C00000"/>
                </a:solidFill>
                <a:latin typeface="微软雅黑"/>
                <a:cs typeface="微软雅黑"/>
              </a:rPr>
              <a:t>自检、年报、抽查和年检</a:t>
            </a:r>
            <a:r>
              <a:rPr sz="1800" dirty="0">
                <a:latin typeface="微软雅黑"/>
                <a:cs typeface="微软雅黑"/>
              </a:rPr>
              <a:t>四个工作步骤。</a:t>
            </a:r>
            <a:endParaRPr sz="1800">
              <a:latin typeface="微软雅黑"/>
              <a:cs typeface="微软雅黑"/>
            </a:endParaRPr>
          </a:p>
          <a:p>
            <a:pPr marL="12700" marR="244475" algn="just">
              <a:lnSpc>
                <a:spcPct val="113900"/>
              </a:lnSpc>
              <a:spcBef>
                <a:spcPts val="430"/>
              </a:spcBef>
              <a:buFont typeface="Arial"/>
              <a:buChar char="•"/>
              <a:tabLst>
                <a:tab pos="480695" algn="l"/>
              </a:tabLst>
            </a:pPr>
            <a:r>
              <a:rPr sz="1800" spc="-5" dirty="0">
                <a:latin typeface="微软雅黑"/>
                <a:cs typeface="微软雅黑"/>
              </a:rPr>
              <a:t>2003</a:t>
            </a:r>
            <a:r>
              <a:rPr sz="1800" dirty="0">
                <a:latin typeface="微软雅黑"/>
                <a:cs typeface="微软雅黑"/>
              </a:rPr>
              <a:t>年</a:t>
            </a:r>
            <a:r>
              <a:rPr sz="1800" spc="-5" dirty="0">
                <a:latin typeface="微软雅黑"/>
                <a:cs typeface="微软雅黑"/>
              </a:rPr>
              <a:t>1</a:t>
            </a:r>
            <a:r>
              <a:rPr sz="1800" dirty="0">
                <a:latin typeface="微软雅黑"/>
                <a:cs typeface="微软雅黑"/>
              </a:rPr>
              <a:t>月教育部办公厅又下达《教育部办公厅关于对现代远 程教育试点学校网络教育学院开展年报年检工作的通知》，继续对  </a:t>
            </a:r>
            <a:r>
              <a:rPr sz="1800" spc="-5" dirty="0">
                <a:latin typeface="微软雅黑"/>
                <a:cs typeface="微软雅黑"/>
              </a:rPr>
              <a:t>2002</a:t>
            </a:r>
            <a:r>
              <a:rPr sz="1800" dirty="0">
                <a:latin typeface="微软雅黑"/>
                <a:cs typeface="微软雅黑"/>
              </a:rPr>
              <a:t>年度试点学校网络教育学院实行年报年检制度。</a:t>
            </a:r>
            <a:endParaRPr sz="1800">
              <a:latin typeface="微软雅黑"/>
              <a:cs typeface="微软雅黑"/>
            </a:endParaRPr>
          </a:p>
          <a:p>
            <a:pPr marL="12700" marR="233679" algn="just">
              <a:lnSpc>
                <a:spcPct val="113900"/>
              </a:lnSpc>
              <a:spcBef>
                <a:spcPts val="430"/>
              </a:spcBef>
              <a:buFont typeface="Arial"/>
              <a:buChar char="•"/>
              <a:tabLst>
                <a:tab pos="480695" algn="l"/>
              </a:tabLst>
            </a:pPr>
            <a:r>
              <a:rPr sz="1800" dirty="0">
                <a:latin typeface="微软雅黑"/>
                <a:cs typeface="微软雅黑"/>
              </a:rPr>
              <a:t>此外，还有各省级教育行政部门对所管辖的校外中心点开展的 评估。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7739" y="195071"/>
            <a:ext cx="7924800" cy="281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61326" y="189141"/>
          <a:ext cx="7924800" cy="4792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一级指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标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二级指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标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3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Ⅰ-1</a:t>
                      </a:r>
                      <a:endParaRPr sz="1400">
                        <a:latin typeface="黑体"/>
                        <a:cs typeface="黑体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指导思想与保障措施</a:t>
                      </a:r>
                      <a:r>
                        <a:rPr sz="1400" spc="-5" dirty="0">
                          <a:latin typeface="黑体"/>
                          <a:cs typeface="黑体"/>
                        </a:rPr>
                        <a:t>(80)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★Ⅱ-1定位与保障措施(60)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Ⅱ-2</a:t>
                      </a:r>
                      <a:r>
                        <a:rPr sz="1400" b="1" spc="5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400" b="1" dirty="0">
                          <a:latin typeface="黑体"/>
                          <a:cs typeface="黑体"/>
                        </a:rPr>
                        <a:t>培养目标(20)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39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Ⅰ-2</a:t>
                      </a:r>
                      <a:endParaRPr sz="1400">
                        <a:latin typeface="黑体"/>
                        <a:cs typeface="黑体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教学管理</a:t>
                      </a:r>
                      <a:r>
                        <a:rPr sz="1400" spc="-5" dirty="0">
                          <a:latin typeface="黑体"/>
                          <a:cs typeface="黑体"/>
                        </a:rPr>
                        <a:t>(405)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Ⅱ-3</a:t>
                      </a:r>
                      <a:r>
                        <a:rPr sz="1400" b="1" spc="5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400" b="1" dirty="0">
                          <a:latin typeface="黑体"/>
                          <a:cs typeface="黑体"/>
                        </a:rPr>
                        <a:t>专业设置与建设(40)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★Ⅱ-4招生管理(90)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★Ⅱ-5考试管理(90)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★Ⅱ-6教务与学籍学位管理(80)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Ⅱ-7</a:t>
                      </a:r>
                      <a:r>
                        <a:rPr sz="1400" b="1" spc="5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400" b="1" dirty="0">
                          <a:latin typeface="黑体"/>
                          <a:cs typeface="黑体"/>
                        </a:rPr>
                        <a:t>实践教学管理(40)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Ⅱ-8</a:t>
                      </a:r>
                      <a:r>
                        <a:rPr sz="1400" b="1" spc="5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400" b="1" dirty="0">
                          <a:latin typeface="黑体"/>
                          <a:cs typeface="黑体"/>
                        </a:rPr>
                        <a:t>过程监控与档案管理(65)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3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Ⅰ-3</a:t>
                      </a:r>
                      <a:endParaRPr sz="1400">
                        <a:latin typeface="黑体"/>
                        <a:cs typeface="黑体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师资与教学条件</a:t>
                      </a:r>
                      <a:r>
                        <a:rPr sz="1400" spc="-5" dirty="0">
                          <a:latin typeface="黑体"/>
                          <a:cs typeface="黑体"/>
                        </a:rPr>
                        <a:t>(210)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Ⅱ-9</a:t>
                      </a:r>
                      <a:r>
                        <a:rPr sz="1400" b="1" spc="5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400" b="1" dirty="0">
                          <a:latin typeface="黑体"/>
                          <a:cs typeface="黑体"/>
                        </a:rPr>
                        <a:t>队伍建设(60)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9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★Ⅱ-10技术支撑(80)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9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★Ⅱ-11教学资源建设(70)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93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Ⅰ-4</a:t>
                      </a:r>
                      <a:endParaRPr sz="1400">
                        <a:latin typeface="黑体"/>
                        <a:cs typeface="黑体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学习支持服务与体系建设</a:t>
                      </a:r>
                      <a:r>
                        <a:rPr sz="1400" spc="-5" dirty="0">
                          <a:latin typeface="黑体"/>
                          <a:cs typeface="黑体"/>
                        </a:rPr>
                        <a:t>(245)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★Ⅱ-12学习过程的支持服务(70)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9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Ⅱ-13</a:t>
                      </a:r>
                      <a:r>
                        <a:rPr sz="1400" b="1" spc="5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400" b="1" dirty="0">
                          <a:latin typeface="黑体"/>
                          <a:cs typeface="黑体"/>
                        </a:rPr>
                        <a:t>学生教育管理(60)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9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★Ⅱ-14学习中心的设立、监控与服务(115)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Ⅰ-5</a:t>
                      </a:r>
                      <a:r>
                        <a:rPr sz="1400" spc="-25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400" dirty="0">
                          <a:latin typeface="黑体"/>
                          <a:cs typeface="黑体"/>
                        </a:rPr>
                        <a:t>教育教学效果</a:t>
                      </a:r>
                      <a:r>
                        <a:rPr sz="1400" spc="-5" dirty="0">
                          <a:latin typeface="黑体"/>
                          <a:cs typeface="黑体"/>
                        </a:rPr>
                        <a:t>(60)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Ⅱ-15</a:t>
                      </a:r>
                      <a:r>
                        <a:rPr sz="1400" b="1" spc="5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400" b="1" dirty="0">
                          <a:latin typeface="黑体"/>
                          <a:cs typeface="黑体"/>
                        </a:rPr>
                        <a:t>教育教学效果(60)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9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Ⅰ-6</a:t>
                      </a:r>
                      <a:r>
                        <a:rPr sz="1400" spc="-20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400" dirty="0">
                          <a:latin typeface="黑体"/>
                          <a:cs typeface="黑体"/>
                        </a:rPr>
                        <a:t>特色与创新</a:t>
                      </a:r>
                      <a:r>
                        <a:rPr sz="1400" spc="-5" dirty="0">
                          <a:latin typeface="黑体"/>
                          <a:cs typeface="黑体"/>
                        </a:rPr>
                        <a:t>(100)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Ⅱ-16</a:t>
                      </a:r>
                      <a:r>
                        <a:rPr sz="1400" b="1" spc="5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400" b="1" dirty="0">
                          <a:latin typeface="黑体"/>
                          <a:cs typeface="黑体"/>
                        </a:rPr>
                        <a:t>特色与创新(100)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35635" y="732370"/>
            <a:ext cx="330200" cy="42926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0000"/>
              </a:lnSpc>
            </a:pPr>
            <a:r>
              <a:rPr sz="2400" dirty="0">
                <a:latin typeface="微软雅黑"/>
                <a:cs typeface="微软雅黑"/>
              </a:rPr>
              <a:t>网络教育教学工作评估指标体系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7237" y="0"/>
            <a:ext cx="7853680" cy="4977130"/>
          </a:xfrm>
          <a:custGeom>
            <a:avLst/>
            <a:gdLst/>
            <a:ahLst/>
            <a:cxnLst/>
            <a:rect l="l" t="t" r="r" b="b"/>
            <a:pathLst>
              <a:path w="7853680" h="4977130">
                <a:moveTo>
                  <a:pt x="7853362" y="4976812"/>
                </a:moveTo>
                <a:lnTo>
                  <a:pt x="0" y="4976812"/>
                </a:lnTo>
                <a:lnTo>
                  <a:pt x="0" y="0"/>
                </a:lnTo>
                <a:lnTo>
                  <a:pt x="9525" y="0"/>
                </a:lnTo>
                <a:lnTo>
                  <a:pt x="4762" y="4762"/>
                </a:lnTo>
                <a:lnTo>
                  <a:pt x="9525" y="4762"/>
                </a:lnTo>
                <a:lnTo>
                  <a:pt x="9525" y="4967287"/>
                </a:lnTo>
                <a:lnTo>
                  <a:pt x="4762" y="4967287"/>
                </a:lnTo>
                <a:lnTo>
                  <a:pt x="9525" y="4972050"/>
                </a:lnTo>
                <a:lnTo>
                  <a:pt x="7853362" y="4972050"/>
                </a:lnTo>
                <a:lnTo>
                  <a:pt x="7853362" y="4976812"/>
                </a:lnTo>
                <a:close/>
              </a:path>
              <a:path w="7853680" h="4977130">
                <a:moveTo>
                  <a:pt x="9525" y="4762"/>
                </a:moveTo>
                <a:lnTo>
                  <a:pt x="4762" y="4762"/>
                </a:lnTo>
                <a:lnTo>
                  <a:pt x="9525" y="0"/>
                </a:lnTo>
                <a:lnTo>
                  <a:pt x="9525" y="4762"/>
                </a:lnTo>
                <a:close/>
              </a:path>
              <a:path w="7853680" h="4977130">
                <a:moveTo>
                  <a:pt x="7843837" y="4762"/>
                </a:moveTo>
                <a:lnTo>
                  <a:pt x="9525" y="4762"/>
                </a:lnTo>
                <a:lnTo>
                  <a:pt x="9525" y="0"/>
                </a:lnTo>
                <a:lnTo>
                  <a:pt x="7843837" y="0"/>
                </a:lnTo>
                <a:lnTo>
                  <a:pt x="7843837" y="4762"/>
                </a:lnTo>
                <a:close/>
              </a:path>
              <a:path w="7853680" h="4977130">
                <a:moveTo>
                  <a:pt x="7843837" y="4972050"/>
                </a:moveTo>
                <a:lnTo>
                  <a:pt x="7843837" y="0"/>
                </a:lnTo>
                <a:lnTo>
                  <a:pt x="7848600" y="4762"/>
                </a:lnTo>
                <a:lnTo>
                  <a:pt x="7853362" y="4762"/>
                </a:lnTo>
                <a:lnTo>
                  <a:pt x="7853362" y="4967287"/>
                </a:lnTo>
                <a:lnTo>
                  <a:pt x="7848600" y="4967287"/>
                </a:lnTo>
                <a:lnTo>
                  <a:pt x="7843837" y="4972050"/>
                </a:lnTo>
                <a:close/>
              </a:path>
              <a:path w="7853680" h="4977130">
                <a:moveTo>
                  <a:pt x="7853362" y="4762"/>
                </a:moveTo>
                <a:lnTo>
                  <a:pt x="7848600" y="4762"/>
                </a:lnTo>
                <a:lnTo>
                  <a:pt x="7843837" y="0"/>
                </a:lnTo>
                <a:lnTo>
                  <a:pt x="7853362" y="0"/>
                </a:lnTo>
                <a:lnTo>
                  <a:pt x="7853362" y="4762"/>
                </a:lnTo>
                <a:close/>
              </a:path>
              <a:path w="7853680" h="4977130">
                <a:moveTo>
                  <a:pt x="9525" y="4972050"/>
                </a:moveTo>
                <a:lnTo>
                  <a:pt x="4762" y="4967287"/>
                </a:lnTo>
                <a:lnTo>
                  <a:pt x="9525" y="4967287"/>
                </a:lnTo>
                <a:lnTo>
                  <a:pt x="9525" y="4972050"/>
                </a:lnTo>
                <a:close/>
              </a:path>
              <a:path w="7853680" h="4977130">
                <a:moveTo>
                  <a:pt x="7843837" y="4972050"/>
                </a:moveTo>
                <a:lnTo>
                  <a:pt x="9525" y="4972050"/>
                </a:lnTo>
                <a:lnTo>
                  <a:pt x="9525" y="4967287"/>
                </a:lnTo>
                <a:lnTo>
                  <a:pt x="7843837" y="4967287"/>
                </a:lnTo>
                <a:lnTo>
                  <a:pt x="7843837" y="4972050"/>
                </a:lnTo>
                <a:close/>
              </a:path>
              <a:path w="7853680" h="4977130">
                <a:moveTo>
                  <a:pt x="7853362" y="4972050"/>
                </a:moveTo>
                <a:lnTo>
                  <a:pt x="7843837" y="4972050"/>
                </a:lnTo>
                <a:lnTo>
                  <a:pt x="7848600" y="4967287"/>
                </a:lnTo>
                <a:lnTo>
                  <a:pt x="7853362" y="4967287"/>
                </a:lnTo>
                <a:lnTo>
                  <a:pt x="7853362" y="4972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5623" y="2791967"/>
            <a:ext cx="393192" cy="2147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1394" y="2786507"/>
            <a:ext cx="403225" cy="2157730"/>
          </a:xfrm>
          <a:custGeom>
            <a:avLst/>
            <a:gdLst/>
            <a:ahLst/>
            <a:cxnLst/>
            <a:rect l="l" t="t" r="r" b="b"/>
            <a:pathLst>
              <a:path w="403225" h="2157729">
                <a:moveTo>
                  <a:pt x="402640" y="2157361"/>
                </a:moveTo>
                <a:lnTo>
                  <a:pt x="0" y="2157361"/>
                </a:lnTo>
                <a:lnTo>
                  <a:pt x="0" y="0"/>
                </a:lnTo>
                <a:lnTo>
                  <a:pt x="402640" y="0"/>
                </a:lnTo>
                <a:lnTo>
                  <a:pt x="40264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147836"/>
                </a:lnTo>
                <a:lnTo>
                  <a:pt x="4762" y="2147836"/>
                </a:lnTo>
                <a:lnTo>
                  <a:pt x="9525" y="2152599"/>
                </a:lnTo>
                <a:lnTo>
                  <a:pt x="402640" y="2152599"/>
                </a:lnTo>
                <a:lnTo>
                  <a:pt x="402640" y="2157361"/>
                </a:lnTo>
                <a:close/>
              </a:path>
              <a:path w="403225" h="2157729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3225" h="2157729">
                <a:moveTo>
                  <a:pt x="39311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93115" y="4762"/>
                </a:lnTo>
                <a:lnTo>
                  <a:pt x="393115" y="9525"/>
                </a:lnTo>
                <a:close/>
              </a:path>
              <a:path w="403225" h="2157729">
                <a:moveTo>
                  <a:pt x="393115" y="2152599"/>
                </a:moveTo>
                <a:lnTo>
                  <a:pt x="393115" y="4762"/>
                </a:lnTo>
                <a:lnTo>
                  <a:pt x="397878" y="9525"/>
                </a:lnTo>
                <a:lnTo>
                  <a:pt x="402640" y="9525"/>
                </a:lnTo>
                <a:lnTo>
                  <a:pt x="402640" y="2147836"/>
                </a:lnTo>
                <a:lnTo>
                  <a:pt x="397878" y="2147836"/>
                </a:lnTo>
                <a:lnTo>
                  <a:pt x="393115" y="2152599"/>
                </a:lnTo>
                <a:close/>
              </a:path>
              <a:path w="403225" h="2157729">
                <a:moveTo>
                  <a:pt x="402640" y="9525"/>
                </a:moveTo>
                <a:lnTo>
                  <a:pt x="397878" y="9525"/>
                </a:lnTo>
                <a:lnTo>
                  <a:pt x="393115" y="4762"/>
                </a:lnTo>
                <a:lnTo>
                  <a:pt x="402640" y="4762"/>
                </a:lnTo>
                <a:lnTo>
                  <a:pt x="402640" y="9525"/>
                </a:lnTo>
                <a:close/>
              </a:path>
              <a:path w="403225" h="2157729">
                <a:moveTo>
                  <a:pt x="9525" y="2152599"/>
                </a:moveTo>
                <a:lnTo>
                  <a:pt x="4762" y="2147836"/>
                </a:lnTo>
                <a:lnTo>
                  <a:pt x="9525" y="2147836"/>
                </a:lnTo>
                <a:lnTo>
                  <a:pt x="9525" y="2152599"/>
                </a:lnTo>
                <a:close/>
              </a:path>
              <a:path w="403225" h="2157729">
                <a:moveTo>
                  <a:pt x="393115" y="2152599"/>
                </a:moveTo>
                <a:lnTo>
                  <a:pt x="9525" y="2152599"/>
                </a:lnTo>
                <a:lnTo>
                  <a:pt x="9525" y="2147836"/>
                </a:lnTo>
                <a:lnTo>
                  <a:pt x="393115" y="2147836"/>
                </a:lnTo>
                <a:lnTo>
                  <a:pt x="393115" y="2152599"/>
                </a:lnTo>
                <a:close/>
              </a:path>
              <a:path w="403225" h="2157729">
                <a:moveTo>
                  <a:pt x="402640" y="2152599"/>
                </a:moveTo>
                <a:lnTo>
                  <a:pt x="393115" y="2152599"/>
                </a:lnTo>
                <a:lnTo>
                  <a:pt x="397878" y="2147836"/>
                </a:lnTo>
                <a:lnTo>
                  <a:pt x="402640" y="2147836"/>
                </a:lnTo>
                <a:lnTo>
                  <a:pt x="402640" y="215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3782" y="2798254"/>
            <a:ext cx="2038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宋体"/>
                <a:cs typeface="宋体"/>
              </a:rPr>
              <a:t>学 生 活 动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28816" y="1583436"/>
            <a:ext cx="915924" cy="670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24511" y="1578444"/>
            <a:ext cx="925830" cy="681355"/>
          </a:xfrm>
          <a:custGeom>
            <a:avLst/>
            <a:gdLst/>
            <a:ahLst/>
            <a:cxnLst/>
            <a:rect l="l" t="t" r="r" b="b"/>
            <a:pathLst>
              <a:path w="925829" h="681355">
                <a:moveTo>
                  <a:pt x="925233" y="681024"/>
                </a:moveTo>
                <a:lnTo>
                  <a:pt x="0" y="681024"/>
                </a:lnTo>
                <a:lnTo>
                  <a:pt x="0" y="0"/>
                </a:lnTo>
                <a:lnTo>
                  <a:pt x="925233" y="0"/>
                </a:lnTo>
                <a:lnTo>
                  <a:pt x="925233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671499"/>
                </a:lnTo>
                <a:lnTo>
                  <a:pt x="4762" y="671499"/>
                </a:lnTo>
                <a:lnTo>
                  <a:pt x="9525" y="676262"/>
                </a:lnTo>
                <a:lnTo>
                  <a:pt x="925233" y="676262"/>
                </a:lnTo>
                <a:lnTo>
                  <a:pt x="925233" y="681024"/>
                </a:lnTo>
                <a:close/>
              </a:path>
              <a:path w="925829" h="681355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925829" h="681355">
                <a:moveTo>
                  <a:pt x="915708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915708" y="4762"/>
                </a:lnTo>
                <a:lnTo>
                  <a:pt x="915708" y="9524"/>
                </a:lnTo>
                <a:close/>
              </a:path>
              <a:path w="925829" h="681355">
                <a:moveTo>
                  <a:pt x="915708" y="676262"/>
                </a:moveTo>
                <a:lnTo>
                  <a:pt x="915708" y="4762"/>
                </a:lnTo>
                <a:lnTo>
                  <a:pt x="920470" y="9524"/>
                </a:lnTo>
                <a:lnTo>
                  <a:pt x="925233" y="9524"/>
                </a:lnTo>
                <a:lnTo>
                  <a:pt x="925233" y="671499"/>
                </a:lnTo>
                <a:lnTo>
                  <a:pt x="920470" y="671499"/>
                </a:lnTo>
                <a:lnTo>
                  <a:pt x="915708" y="676262"/>
                </a:lnTo>
                <a:close/>
              </a:path>
              <a:path w="925829" h="681355">
                <a:moveTo>
                  <a:pt x="925233" y="9524"/>
                </a:moveTo>
                <a:lnTo>
                  <a:pt x="920470" y="9524"/>
                </a:lnTo>
                <a:lnTo>
                  <a:pt x="915708" y="4762"/>
                </a:lnTo>
                <a:lnTo>
                  <a:pt x="925233" y="4762"/>
                </a:lnTo>
                <a:lnTo>
                  <a:pt x="925233" y="9524"/>
                </a:lnTo>
                <a:close/>
              </a:path>
              <a:path w="925829" h="681355">
                <a:moveTo>
                  <a:pt x="9525" y="676262"/>
                </a:moveTo>
                <a:lnTo>
                  <a:pt x="4762" y="671499"/>
                </a:lnTo>
                <a:lnTo>
                  <a:pt x="9525" y="671499"/>
                </a:lnTo>
                <a:lnTo>
                  <a:pt x="9525" y="676262"/>
                </a:lnTo>
                <a:close/>
              </a:path>
              <a:path w="925829" h="681355">
                <a:moveTo>
                  <a:pt x="915708" y="676262"/>
                </a:moveTo>
                <a:lnTo>
                  <a:pt x="9525" y="676262"/>
                </a:lnTo>
                <a:lnTo>
                  <a:pt x="9525" y="671499"/>
                </a:lnTo>
                <a:lnTo>
                  <a:pt x="915708" y="671499"/>
                </a:lnTo>
                <a:lnTo>
                  <a:pt x="915708" y="676262"/>
                </a:lnTo>
                <a:close/>
              </a:path>
              <a:path w="925829" h="681355">
                <a:moveTo>
                  <a:pt x="925233" y="676262"/>
                </a:moveTo>
                <a:lnTo>
                  <a:pt x="915708" y="676262"/>
                </a:lnTo>
                <a:lnTo>
                  <a:pt x="920470" y="671499"/>
                </a:lnTo>
                <a:lnTo>
                  <a:pt x="925233" y="671499"/>
                </a:lnTo>
                <a:lnTo>
                  <a:pt x="925233" y="676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95337" y="1590192"/>
            <a:ext cx="3829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宋体"/>
                <a:cs typeface="宋体"/>
              </a:rPr>
              <a:t>I-5</a:t>
            </a:r>
            <a:endParaRPr sz="1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latin typeface="宋体"/>
                <a:cs typeface="宋体"/>
              </a:rPr>
              <a:t>教</a:t>
            </a:r>
            <a:r>
              <a:rPr sz="1400" b="1" spc="-5" dirty="0">
                <a:latin typeface="宋体"/>
                <a:cs typeface="宋体"/>
              </a:rPr>
              <a:t>学 </a:t>
            </a:r>
            <a:r>
              <a:rPr sz="1400" b="1" dirty="0">
                <a:latin typeface="宋体"/>
                <a:cs typeface="宋体"/>
              </a:rPr>
              <a:t>管</a:t>
            </a:r>
            <a:r>
              <a:rPr sz="1400" b="1" spc="-5" dirty="0">
                <a:latin typeface="宋体"/>
                <a:cs typeface="宋体"/>
              </a:rPr>
              <a:t>理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82611" y="2791967"/>
            <a:ext cx="393192" cy="2136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78141" y="2786507"/>
            <a:ext cx="403225" cy="2146935"/>
          </a:xfrm>
          <a:custGeom>
            <a:avLst/>
            <a:gdLst/>
            <a:ahLst/>
            <a:cxnLst/>
            <a:rect l="l" t="t" r="r" b="b"/>
            <a:pathLst>
              <a:path w="403225" h="2146935">
                <a:moveTo>
                  <a:pt x="402640" y="2146376"/>
                </a:moveTo>
                <a:lnTo>
                  <a:pt x="0" y="2146376"/>
                </a:lnTo>
                <a:lnTo>
                  <a:pt x="0" y="0"/>
                </a:lnTo>
                <a:lnTo>
                  <a:pt x="402640" y="0"/>
                </a:lnTo>
                <a:lnTo>
                  <a:pt x="40264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136851"/>
                </a:lnTo>
                <a:lnTo>
                  <a:pt x="4762" y="2136851"/>
                </a:lnTo>
                <a:lnTo>
                  <a:pt x="9525" y="2141613"/>
                </a:lnTo>
                <a:lnTo>
                  <a:pt x="402640" y="2141613"/>
                </a:lnTo>
                <a:lnTo>
                  <a:pt x="402640" y="2146376"/>
                </a:lnTo>
                <a:close/>
              </a:path>
              <a:path w="403225" h="214693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3225" h="2146935">
                <a:moveTo>
                  <a:pt x="39311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93115" y="4762"/>
                </a:lnTo>
                <a:lnTo>
                  <a:pt x="393115" y="9525"/>
                </a:lnTo>
                <a:close/>
              </a:path>
              <a:path w="403225" h="2146935">
                <a:moveTo>
                  <a:pt x="393115" y="2141613"/>
                </a:moveTo>
                <a:lnTo>
                  <a:pt x="393115" y="4762"/>
                </a:lnTo>
                <a:lnTo>
                  <a:pt x="397878" y="9525"/>
                </a:lnTo>
                <a:lnTo>
                  <a:pt x="402640" y="9525"/>
                </a:lnTo>
                <a:lnTo>
                  <a:pt x="402640" y="2136851"/>
                </a:lnTo>
                <a:lnTo>
                  <a:pt x="397878" y="2136851"/>
                </a:lnTo>
                <a:lnTo>
                  <a:pt x="393115" y="2141613"/>
                </a:lnTo>
                <a:close/>
              </a:path>
              <a:path w="403225" h="2146935">
                <a:moveTo>
                  <a:pt x="402640" y="9525"/>
                </a:moveTo>
                <a:lnTo>
                  <a:pt x="397878" y="9525"/>
                </a:lnTo>
                <a:lnTo>
                  <a:pt x="393115" y="4762"/>
                </a:lnTo>
                <a:lnTo>
                  <a:pt x="402640" y="4762"/>
                </a:lnTo>
                <a:lnTo>
                  <a:pt x="402640" y="9525"/>
                </a:lnTo>
                <a:close/>
              </a:path>
              <a:path w="403225" h="2146935">
                <a:moveTo>
                  <a:pt x="9525" y="2141613"/>
                </a:moveTo>
                <a:lnTo>
                  <a:pt x="4762" y="2136851"/>
                </a:lnTo>
                <a:lnTo>
                  <a:pt x="9525" y="2136851"/>
                </a:lnTo>
                <a:lnTo>
                  <a:pt x="9525" y="2141613"/>
                </a:lnTo>
                <a:close/>
              </a:path>
              <a:path w="403225" h="2146935">
                <a:moveTo>
                  <a:pt x="393115" y="2141613"/>
                </a:moveTo>
                <a:lnTo>
                  <a:pt x="9525" y="2141613"/>
                </a:lnTo>
                <a:lnTo>
                  <a:pt x="9525" y="2136851"/>
                </a:lnTo>
                <a:lnTo>
                  <a:pt x="393115" y="2136851"/>
                </a:lnTo>
                <a:lnTo>
                  <a:pt x="393115" y="2141613"/>
                </a:lnTo>
                <a:close/>
              </a:path>
              <a:path w="403225" h="2146935">
                <a:moveTo>
                  <a:pt x="402640" y="2141613"/>
                </a:moveTo>
                <a:lnTo>
                  <a:pt x="393115" y="2141613"/>
                </a:lnTo>
                <a:lnTo>
                  <a:pt x="397878" y="2136851"/>
                </a:lnTo>
                <a:lnTo>
                  <a:pt x="402640" y="2136851"/>
                </a:lnTo>
                <a:lnTo>
                  <a:pt x="402640" y="2141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0055" y="1583436"/>
            <a:ext cx="1136903" cy="670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6004" y="1578444"/>
            <a:ext cx="1145540" cy="681355"/>
          </a:xfrm>
          <a:custGeom>
            <a:avLst/>
            <a:gdLst/>
            <a:ahLst/>
            <a:cxnLst/>
            <a:rect l="l" t="t" r="r" b="b"/>
            <a:pathLst>
              <a:path w="1145539" h="681355">
                <a:moveTo>
                  <a:pt x="1145184" y="681024"/>
                </a:moveTo>
                <a:lnTo>
                  <a:pt x="0" y="681024"/>
                </a:lnTo>
                <a:lnTo>
                  <a:pt x="0" y="0"/>
                </a:lnTo>
                <a:lnTo>
                  <a:pt x="1145184" y="0"/>
                </a:lnTo>
                <a:lnTo>
                  <a:pt x="1145184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671499"/>
                </a:lnTo>
                <a:lnTo>
                  <a:pt x="4762" y="671499"/>
                </a:lnTo>
                <a:lnTo>
                  <a:pt x="9525" y="676262"/>
                </a:lnTo>
                <a:lnTo>
                  <a:pt x="1145184" y="676262"/>
                </a:lnTo>
                <a:lnTo>
                  <a:pt x="1145184" y="681024"/>
                </a:lnTo>
                <a:close/>
              </a:path>
              <a:path w="1145539" h="681355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1145539" h="681355">
                <a:moveTo>
                  <a:pt x="1135659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1135659" y="4762"/>
                </a:lnTo>
                <a:lnTo>
                  <a:pt x="1135659" y="9524"/>
                </a:lnTo>
                <a:close/>
              </a:path>
              <a:path w="1145539" h="681355">
                <a:moveTo>
                  <a:pt x="1135659" y="676262"/>
                </a:moveTo>
                <a:lnTo>
                  <a:pt x="1135659" y="4762"/>
                </a:lnTo>
                <a:lnTo>
                  <a:pt x="1140421" y="9524"/>
                </a:lnTo>
                <a:lnTo>
                  <a:pt x="1145184" y="9524"/>
                </a:lnTo>
                <a:lnTo>
                  <a:pt x="1145184" y="671499"/>
                </a:lnTo>
                <a:lnTo>
                  <a:pt x="1140421" y="671499"/>
                </a:lnTo>
                <a:lnTo>
                  <a:pt x="1135659" y="676262"/>
                </a:lnTo>
                <a:close/>
              </a:path>
              <a:path w="1145539" h="681355">
                <a:moveTo>
                  <a:pt x="1145184" y="9524"/>
                </a:moveTo>
                <a:lnTo>
                  <a:pt x="1140421" y="9524"/>
                </a:lnTo>
                <a:lnTo>
                  <a:pt x="1135659" y="4762"/>
                </a:lnTo>
                <a:lnTo>
                  <a:pt x="1145184" y="4762"/>
                </a:lnTo>
                <a:lnTo>
                  <a:pt x="1145184" y="9524"/>
                </a:lnTo>
                <a:close/>
              </a:path>
              <a:path w="1145539" h="681355">
                <a:moveTo>
                  <a:pt x="9525" y="676262"/>
                </a:moveTo>
                <a:lnTo>
                  <a:pt x="4762" y="671499"/>
                </a:lnTo>
                <a:lnTo>
                  <a:pt x="9525" y="671499"/>
                </a:lnTo>
                <a:lnTo>
                  <a:pt x="9525" y="676262"/>
                </a:lnTo>
                <a:close/>
              </a:path>
              <a:path w="1145539" h="681355">
                <a:moveTo>
                  <a:pt x="1135659" y="676262"/>
                </a:moveTo>
                <a:lnTo>
                  <a:pt x="9525" y="676262"/>
                </a:lnTo>
                <a:lnTo>
                  <a:pt x="9525" y="671499"/>
                </a:lnTo>
                <a:lnTo>
                  <a:pt x="1135659" y="671499"/>
                </a:lnTo>
                <a:lnTo>
                  <a:pt x="1135659" y="676262"/>
                </a:lnTo>
                <a:close/>
              </a:path>
              <a:path w="1145539" h="681355">
                <a:moveTo>
                  <a:pt x="1145184" y="676262"/>
                </a:moveTo>
                <a:lnTo>
                  <a:pt x="1135659" y="676262"/>
                </a:lnTo>
                <a:lnTo>
                  <a:pt x="1140421" y="671499"/>
                </a:lnTo>
                <a:lnTo>
                  <a:pt x="1145184" y="671499"/>
                </a:lnTo>
                <a:lnTo>
                  <a:pt x="1145184" y="676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17617" y="1590192"/>
            <a:ext cx="7410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宋体"/>
                <a:cs typeface="宋体"/>
              </a:rPr>
              <a:t>I-4</a:t>
            </a:r>
            <a:endParaRPr sz="1400">
              <a:latin typeface="宋体"/>
              <a:cs typeface="宋体"/>
            </a:endParaRPr>
          </a:p>
          <a:p>
            <a:pPr marL="12700" marR="5080" indent="179070">
              <a:lnSpc>
                <a:spcPct val="100000"/>
              </a:lnSpc>
            </a:pPr>
            <a:r>
              <a:rPr sz="1400" b="1" dirty="0">
                <a:latin typeface="宋体"/>
                <a:cs typeface="宋体"/>
              </a:rPr>
              <a:t>学</a:t>
            </a:r>
            <a:r>
              <a:rPr sz="1400" b="1" spc="-5" dirty="0">
                <a:latin typeface="宋体"/>
                <a:cs typeface="宋体"/>
              </a:rPr>
              <a:t>习 </a:t>
            </a:r>
            <a:r>
              <a:rPr sz="1400" b="1" dirty="0">
                <a:latin typeface="宋体"/>
                <a:cs typeface="宋体"/>
              </a:rPr>
              <a:t>支持服</a:t>
            </a:r>
            <a:r>
              <a:rPr sz="1400" b="1" spc="-5" dirty="0">
                <a:latin typeface="宋体"/>
                <a:cs typeface="宋体"/>
              </a:rPr>
              <a:t>务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67428" y="2791967"/>
            <a:ext cx="393191" cy="2147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2043" y="2786507"/>
            <a:ext cx="403225" cy="2157730"/>
          </a:xfrm>
          <a:custGeom>
            <a:avLst/>
            <a:gdLst/>
            <a:ahLst/>
            <a:cxnLst/>
            <a:rect l="l" t="t" r="r" b="b"/>
            <a:pathLst>
              <a:path w="403225" h="2157729">
                <a:moveTo>
                  <a:pt x="402640" y="2157361"/>
                </a:moveTo>
                <a:lnTo>
                  <a:pt x="0" y="2157361"/>
                </a:lnTo>
                <a:lnTo>
                  <a:pt x="0" y="0"/>
                </a:lnTo>
                <a:lnTo>
                  <a:pt x="402640" y="0"/>
                </a:lnTo>
                <a:lnTo>
                  <a:pt x="40264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147836"/>
                </a:lnTo>
                <a:lnTo>
                  <a:pt x="4762" y="2147836"/>
                </a:lnTo>
                <a:lnTo>
                  <a:pt x="9525" y="2152599"/>
                </a:lnTo>
                <a:lnTo>
                  <a:pt x="402640" y="2152599"/>
                </a:lnTo>
                <a:lnTo>
                  <a:pt x="402640" y="2157361"/>
                </a:lnTo>
                <a:close/>
              </a:path>
              <a:path w="403225" h="2157729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3225" h="2157729">
                <a:moveTo>
                  <a:pt x="39311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93115" y="4762"/>
                </a:lnTo>
                <a:lnTo>
                  <a:pt x="393115" y="9525"/>
                </a:lnTo>
                <a:close/>
              </a:path>
              <a:path w="403225" h="2157729">
                <a:moveTo>
                  <a:pt x="393115" y="2152599"/>
                </a:moveTo>
                <a:lnTo>
                  <a:pt x="393115" y="4762"/>
                </a:lnTo>
                <a:lnTo>
                  <a:pt x="397878" y="9525"/>
                </a:lnTo>
                <a:lnTo>
                  <a:pt x="402640" y="9525"/>
                </a:lnTo>
                <a:lnTo>
                  <a:pt x="402640" y="2147836"/>
                </a:lnTo>
                <a:lnTo>
                  <a:pt x="397878" y="2147836"/>
                </a:lnTo>
                <a:lnTo>
                  <a:pt x="393115" y="2152599"/>
                </a:lnTo>
                <a:close/>
              </a:path>
              <a:path w="403225" h="2157729">
                <a:moveTo>
                  <a:pt x="402640" y="9525"/>
                </a:moveTo>
                <a:lnTo>
                  <a:pt x="397878" y="9525"/>
                </a:lnTo>
                <a:lnTo>
                  <a:pt x="393115" y="4762"/>
                </a:lnTo>
                <a:lnTo>
                  <a:pt x="402640" y="4762"/>
                </a:lnTo>
                <a:lnTo>
                  <a:pt x="402640" y="9525"/>
                </a:lnTo>
                <a:close/>
              </a:path>
              <a:path w="403225" h="2157729">
                <a:moveTo>
                  <a:pt x="9525" y="2152599"/>
                </a:moveTo>
                <a:lnTo>
                  <a:pt x="4762" y="2147836"/>
                </a:lnTo>
                <a:lnTo>
                  <a:pt x="9525" y="2147836"/>
                </a:lnTo>
                <a:lnTo>
                  <a:pt x="9525" y="2152599"/>
                </a:lnTo>
                <a:close/>
              </a:path>
              <a:path w="403225" h="2157729">
                <a:moveTo>
                  <a:pt x="393115" y="2152599"/>
                </a:moveTo>
                <a:lnTo>
                  <a:pt x="9525" y="2152599"/>
                </a:lnTo>
                <a:lnTo>
                  <a:pt x="9525" y="2147836"/>
                </a:lnTo>
                <a:lnTo>
                  <a:pt x="393115" y="2147836"/>
                </a:lnTo>
                <a:lnTo>
                  <a:pt x="393115" y="2152599"/>
                </a:lnTo>
                <a:close/>
              </a:path>
              <a:path w="403225" h="2157729">
                <a:moveTo>
                  <a:pt x="402640" y="2152599"/>
                </a:moveTo>
                <a:lnTo>
                  <a:pt x="393115" y="2152599"/>
                </a:lnTo>
                <a:lnTo>
                  <a:pt x="397878" y="2147836"/>
                </a:lnTo>
                <a:lnTo>
                  <a:pt x="402640" y="2147836"/>
                </a:lnTo>
                <a:lnTo>
                  <a:pt x="402640" y="215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14430" y="2798254"/>
            <a:ext cx="20383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宋体"/>
                <a:cs typeface="宋体"/>
              </a:rPr>
              <a:t>学 习 资 源 服 务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90159" y="2791967"/>
            <a:ext cx="391667" cy="2147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84635" y="2786507"/>
            <a:ext cx="403225" cy="2157730"/>
          </a:xfrm>
          <a:custGeom>
            <a:avLst/>
            <a:gdLst/>
            <a:ahLst/>
            <a:cxnLst/>
            <a:rect l="l" t="t" r="r" b="b"/>
            <a:pathLst>
              <a:path w="403225" h="2157729">
                <a:moveTo>
                  <a:pt x="402640" y="2157361"/>
                </a:moveTo>
                <a:lnTo>
                  <a:pt x="0" y="2157361"/>
                </a:lnTo>
                <a:lnTo>
                  <a:pt x="0" y="0"/>
                </a:lnTo>
                <a:lnTo>
                  <a:pt x="402640" y="0"/>
                </a:lnTo>
                <a:lnTo>
                  <a:pt x="40264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147836"/>
                </a:lnTo>
                <a:lnTo>
                  <a:pt x="4762" y="2147836"/>
                </a:lnTo>
                <a:lnTo>
                  <a:pt x="9525" y="2152599"/>
                </a:lnTo>
                <a:lnTo>
                  <a:pt x="402640" y="2152599"/>
                </a:lnTo>
                <a:lnTo>
                  <a:pt x="402640" y="2157361"/>
                </a:lnTo>
                <a:close/>
              </a:path>
              <a:path w="403225" h="2157729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3225" h="2157729">
                <a:moveTo>
                  <a:pt x="39311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93115" y="4762"/>
                </a:lnTo>
                <a:lnTo>
                  <a:pt x="393115" y="9525"/>
                </a:lnTo>
                <a:close/>
              </a:path>
              <a:path w="403225" h="2157729">
                <a:moveTo>
                  <a:pt x="393115" y="2152599"/>
                </a:moveTo>
                <a:lnTo>
                  <a:pt x="393115" y="4762"/>
                </a:lnTo>
                <a:lnTo>
                  <a:pt x="397878" y="9525"/>
                </a:lnTo>
                <a:lnTo>
                  <a:pt x="402640" y="9525"/>
                </a:lnTo>
                <a:lnTo>
                  <a:pt x="402640" y="2147836"/>
                </a:lnTo>
                <a:lnTo>
                  <a:pt x="397878" y="2147836"/>
                </a:lnTo>
                <a:lnTo>
                  <a:pt x="393115" y="2152599"/>
                </a:lnTo>
                <a:close/>
              </a:path>
              <a:path w="403225" h="2157729">
                <a:moveTo>
                  <a:pt x="402640" y="9525"/>
                </a:moveTo>
                <a:lnTo>
                  <a:pt x="397878" y="9525"/>
                </a:lnTo>
                <a:lnTo>
                  <a:pt x="393115" y="4762"/>
                </a:lnTo>
                <a:lnTo>
                  <a:pt x="402640" y="4762"/>
                </a:lnTo>
                <a:lnTo>
                  <a:pt x="402640" y="9525"/>
                </a:lnTo>
                <a:close/>
              </a:path>
              <a:path w="403225" h="2157729">
                <a:moveTo>
                  <a:pt x="9525" y="2152599"/>
                </a:moveTo>
                <a:lnTo>
                  <a:pt x="4762" y="2147836"/>
                </a:lnTo>
                <a:lnTo>
                  <a:pt x="9525" y="2147836"/>
                </a:lnTo>
                <a:lnTo>
                  <a:pt x="9525" y="2152599"/>
                </a:lnTo>
                <a:close/>
              </a:path>
              <a:path w="403225" h="2157729">
                <a:moveTo>
                  <a:pt x="393115" y="2152599"/>
                </a:moveTo>
                <a:lnTo>
                  <a:pt x="9525" y="2152599"/>
                </a:lnTo>
                <a:lnTo>
                  <a:pt x="9525" y="2147836"/>
                </a:lnTo>
                <a:lnTo>
                  <a:pt x="393115" y="2147836"/>
                </a:lnTo>
                <a:lnTo>
                  <a:pt x="393115" y="2152599"/>
                </a:lnTo>
                <a:close/>
              </a:path>
              <a:path w="403225" h="2157729">
                <a:moveTo>
                  <a:pt x="402640" y="2152599"/>
                </a:moveTo>
                <a:lnTo>
                  <a:pt x="393115" y="2152599"/>
                </a:lnTo>
                <a:lnTo>
                  <a:pt x="397878" y="2147836"/>
                </a:lnTo>
                <a:lnTo>
                  <a:pt x="402640" y="2147836"/>
                </a:lnTo>
                <a:lnTo>
                  <a:pt x="402640" y="215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37022" y="2798254"/>
            <a:ext cx="20383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宋体"/>
                <a:cs typeface="宋体"/>
              </a:rPr>
              <a:t>★ 信 息 与 咨 询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12891" y="2791967"/>
            <a:ext cx="391667" cy="2147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08789" y="2786507"/>
            <a:ext cx="401320" cy="2157730"/>
          </a:xfrm>
          <a:custGeom>
            <a:avLst/>
            <a:gdLst/>
            <a:ahLst/>
            <a:cxnLst/>
            <a:rect l="l" t="t" r="r" b="b"/>
            <a:pathLst>
              <a:path w="401320" h="2157729">
                <a:moveTo>
                  <a:pt x="401091" y="2157361"/>
                </a:moveTo>
                <a:lnTo>
                  <a:pt x="0" y="2157361"/>
                </a:lnTo>
                <a:lnTo>
                  <a:pt x="0" y="0"/>
                </a:lnTo>
                <a:lnTo>
                  <a:pt x="401091" y="0"/>
                </a:lnTo>
                <a:lnTo>
                  <a:pt x="401091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147836"/>
                </a:lnTo>
                <a:lnTo>
                  <a:pt x="4762" y="2147836"/>
                </a:lnTo>
                <a:lnTo>
                  <a:pt x="9525" y="2152599"/>
                </a:lnTo>
                <a:lnTo>
                  <a:pt x="401091" y="2152599"/>
                </a:lnTo>
                <a:lnTo>
                  <a:pt x="401091" y="2157361"/>
                </a:lnTo>
                <a:close/>
              </a:path>
              <a:path w="401320" h="2157729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1320" h="2157729">
                <a:moveTo>
                  <a:pt x="391566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91566" y="4762"/>
                </a:lnTo>
                <a:lnTo>
                  <a:pt x="391566" y="9525"/>
                </a:lnTo>
                <a:close/>
              </a:path>
              <a:path w="401320" h="2157729">
                <a:moveTo>
                  <a:pt x="391566" y="2152599"/>
                </a:moveTo>
                <a:lnTo>
                  <a:pt x="391566" y="4762"/>
                </a:lnTo>
                <a:lnTo>
                  <a:pt x="396328" y="9525"/>
                </a:lnTo>
                <a:lnTo>
                  <a:pt x="401091" y="9525"/>
                </a:lnTo>
                <a:lnTo>
                  <a:pt x="401091" y="2147836"/>
                </a:lnTo>
                <a:lnTo>
                  <a:pt x="396328" y="2147836"/>
                </a:lnTo>
                <a:lnTo>
                  <a:pt x="391566" y="2152599"/>
                </a:lnTo>
                <a:close/>
              </a:path>
              <a:path w="401320" h="2157729">
                <a:moveTo>
                  <a:pt x="401091" y="9525"/>
                </a:moveTo>
                <a:lnTo>
                  <a:pt x="396328" y="9525"/>
                </a:lnTo>
                <a:lnTo>
                  <a:pt x="391566" y="4762"/>
                </a:lnTo>
                <a:lnTo>
                  <a:pt x="401091" y="4762"/>
                </a:lnTo>
                <a:lnTo>
                  <a:pt x="401091" y="9525"/>
                </a:lnTo>
                <a:close/>
              </a:path>
              <a:path w="401320" h="2157729">
                <a:moveTo>
                  <a:pt x="9525" y="2152599"/>
                </a:moveTo>
                <a:lnTo>
                  <a:pt x="4762" y="2147836"/>
                </a:lnTo>
                <a:lnTo>
                  <a:pt x="9525" y="2147836"/>
                </a:lnTo>
                <a:lnTo>
                  <a:pt x="9525" y="2152599"/>
                </a:lnTo>
                <a:close/>
              </a:path>
              <a:path w="401320" h="2157729">
                <a:moveTo>
                  <a:pt x="391566" y="2152599"/>
                </a:moveTo>
                <a:lnTo>
                  <a:pt x="9525" y="2152599"/>
                </a:lnTo>
                <a:lnTo>
                  <a:pt x="9525" y="2147836"/>
                </a:lnTo>
                <a:lnTo>
                  <a:pt x="391566" y="2147836"/>
                </a:lnTo>
                <a:lnTo>
                  <a:pt x="391566" y="2152599"/>
                </a:lnTo>
                <a:close/>
              </a:path>
              <a:path w="401320" h="2157729">
                <a:moveTo>
                  <a:pt x="401091" y="2152599"/>
                </a:moveTo>
                <a:lnTo>
                  <a:pt x="391566" y="2152599"/>
                </a:lnTo>
                <a:lnTo>
                  <a:pt x="396328" y="2147836"/>
                </a:lnTo>
                <a:lnTo>
                  <a:pt x="401091" y="2147836"/>
                </a:lnTo>
                <a:lnTo>
                  <a:pt x="401091" y="215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61177" y="2798254"/>
            <a:ext cx="2038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宋体"/>
                <a:cs typeface="宋体"/>
              </a:rPr>
              <a:t>教 学 辅 导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12848" y="1583436"/>
            <a:ext cx="963168" cy="6431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08022" y="1578444"/>
            <a:ext cx="972185" cy="652780"/>
          </a:xfrm>
          <a:custGeom>
            <a:avLst/>
            <a:gdLst/>
            <a:ahLst/>
            <a:cxnLst/>
            <a:rect l="l" t="t" r="r" b="b"/>
            <a:pathLst>
              <a:path w="972185" h="652780">
                <a:moveTo>
                  <a:pt x="972045" y="652779"/>
                </a:moveTo>
                <a:lnTo>
                  <a:pt x="0" y="652779"/>
                </a:lnTo>
                <a:lnTo>
                  <a:pt x="0" y="0"/>
                </a:lnTo>
                <a:lnTo>
                  <a:pt x="972045" y="0"/>
                </a:lnTo>
                <a:lnTo>
                  <a:pt x="972045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643254"/>
                </a:lnTo>
                <a:lnTo>
                  <a:pt x="4762" y="643254"/>
                </a:lnTo>
                <a:lnTo>
                  <a:pt x="9525" y="648017"/>
                </a:lnTo>
                <a:lnTo>
                  <a:pt x="972045" y="648017"/>
                </a:lnTo>
                <a:lnTo>
                  <a:pt x="972045" y="652779"/>
                </a:lnTo>
                <a:close/>
              </a:path>
              <a:path w="972185" h="652780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972185" h="652780">
                <a:moveTo>
                  <a:pt x="962520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962520" y="4762"/>
                </a:lnTo>
                <a:lnTo>
                  <a:pt x="962520" y="9524"/>
                </a:lnTo>
                <a:close/>
              </a:path>
              <a:path w="972185" h="652780">
                <a:moveTo>
                  <a:pt x="962520" y="648017"/>
                </a:moveTo>
                <a:lnTo>
                  <a:pt x="962520" y="4762"/>
                </a:lnTo>
                <a:lnTo>
                  <a:pt x="967282" y="9524"/>
                </a:lnTo>
                <a:lnTo>
                  <a:pt x="972045" y="9524"/>
                </a:lnTo>
                <a:lnTo>
                  <a:pt x="972045" y="643254"/>
                </a:lnTo>
                <a:lnTo>
                  <a:pt x="967282" y="643254"/>
                </a:lnTo>
                <a:lnTo>
                  <a:pt x="962520" y="648017"/>
                </a:lnTo>
                <a:close/>
              </a:path>
              <a:path w="972185" h="652780">
                <a:moveTo>
                  <a:pt x="972045" y="9524"/>
                </a:moveTo>
                <a:lnTo>
                  <a:pt x="967282" y="9524"/>
                </a:lnTo>
                <a:lnTo>
                  <a:pt x="962520" y="4762"/>
                </a:lnTo>
                <a:lnTo>
                  <a:pt x="972045" y="4762"/>
                </a:lnTo>
                <a:lnTo>
                  <a:pt x="972045" y="9524"/>
                </a:lnTo>
                <a:close/>
              </a:path>
              <a:path w="972185" h="652780">
                <a:moveTo>
                  <a:pt x="9525" y="648017"/>
                </a:moveTo>
                <a:lnTo>
                  <a:pt x="4762" y="643254"/>
                </a:lnTo>
                <a:lnTo>
                  <a:pt x="9525" y="643254"/>
                </a:lnTo>
                <a:lnTo>
                  <a:pt x="9525" y="648017"/>
                </a:lnTo>
                <a:close/>
              </a:path>
              <a:path w="972185" h="652780">
                <a:moveTo>
                  <a:pt x="962520" y="648017"/>
                </a:moveTo>
                <a:lnTo>
                  <a:pt x="9525" y="648017"/>
                </a:lnTo>
                <a:lnTo>
                  <a:pt x="9525" y="643254"/>
                </a:lnTo>
                <a:lnTo>
                  <a:pt x="962520" y="643254"/>
                </a:lnTo>
                <a:lnTo>
                  <a:pt x="962520" y="648017"/>
                </a:lnTo>
                <a:close/>
              </a:path>
              <a:path w="972185" h="652780">
                <a:moveTo>
                  <a:pt x="972045" y="648017"/>
                </a:moveTo>
                <a:lnTo>
                  <a:pt x="962520" y="648017"/>
                </a:lnTo>
                <a:lnTo>
                  <a:pt x="967282" y="643254"/>
                </a:lnTo>
                <a:lnTo>
                  <a:pt x="972045" y="643254"/>
                </a:lnTo>
                <a:lnTo>
                  <a:pt x="972045" y="648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01709" y="1590192"/>
            <a:ext cx="3829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宋体"/>
                <a:cs typeface="宋体"/>
              </a:rPr>
              <a:t>I-2</a:t>
            </a:r>
            <a:endParaRPr sz="1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latin typeface="宋体"/>
                <a:cs typeface="宋体"/>
              </a:rPr>
              <a:t>基</a:t>
            </a:r>
            <a:r>
              <a:rPr sz="1400" b="1" spc="-5" dirty="0">
                <a:latin typeface="宋体"/>
                <a:cs typeface="宋体"/>
              </a:rPr>
              <a:t>础 </a:t>
            </a:r>
            <a:r>
              <a:rPr sz="1400" b="1" dirty="0">
                <a:latin typeface="宋体"/>
                <a:cs typeface="宋体"/>
              </a:rPr>
              <a:t>设</a:t>
            </a:r>
            <a:r>
              <a:rPr sz="1400" b="1" spc="-5" dirty="0">
                <a:latin typeface="宋体"/>
                <a:cs typeface="宋体"/>
              </a:rPr>
              <a:t>施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20440" y="1583436"/>
            <a:ext cx="1135380" cy="670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15296" y="1578444"/>
            <a:ext cx="1145540" cy="681355"/>
          </a:xfrm>
          <a:custGeom>
            <a:avLst/>
            <a:gdLst/>
            <a:ahLst/>
            <a:cxnLst/>
            <a:rect l="l" t="t" r="r" b="b"/>
            <a:pathLst>
              <a:path w="1145539" h="681355">
                <a:moveTo>
                  <a:pt x="1145197" y="681024"/>
                </a:moveTo>
                <a:lnTo>
                  <a:pt x="0" y="681024"/>
                </a:lnTo>
                <a:lnTo>
                  <a:pt x="0" y="0"/>
                </a:lnTo>
                <a:lnTo>
                  <a:pt x="1145197" y="0"/>
                </a:lnTo>
                <a:lnTo>
                  <a:pt x="1145197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671499"/>
                </a:lnTo>
                <a:lnTo>
                  <a:pt x="4762" y="671499"/>
                </a:lnTo>
                <a:lnTo>
                  <a:pt x="9525" y="676262"/>
                </a:lnTo>
                <a:lnTo>
                  <a:pt x="1145197" y="676262"/>
                </a:lnTo>
                <a:lnTo>
                  <a:pt x="1145197" y="681024"/>
                </a:lnTo>
                <a:close/>
              </a:path>
              <a:path w="1145539" h="681355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1145539" h="681355">
                <a:moveTo>
                  <a:pt x="1135672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1135672" y="4762"/>
                </a:lnTo>
                <a:lnTo>
                  <a:pt x="1135672" y="9524"/>
                </a:lnTo>
                <a:close/>
              </a:path>
              <a:path w="1145539" h="681355">
                <a:moveTo>
                  <a:pt x="1135672" y="676262"/>
                </a:moveTo>
                <a:lnTo>
                  <a:pt x="1135672" y="4762"/>
                </a:lnTo>
                <a:lnTo>
                  <a:pt x="1140434" y="9524"/>
                </a:lnTo>
                <a:lnTo>
                  <a:pt x="1145197" y="9524"/>
                </a:lnTo>
                <a:lnTo>
                  <a:pt x="1145197" y="671499"/>
                </a:lnTo>
                <a:lnTo>
                  <a:pt x="1140434" y="671499"/>
                </a:lnTo>
                <a:lnTo>
                  <a:pt x="1135672" y="676262"/>
                </a:lnTo>
                <a:close/>
              </a:path>
              <a:path w="1145539" h="681355">
                <a:moveTo>
                  <a:pt x="1145197" y="9524"/>
                </a:moveTo>
                <a:lnTo>
                  <a:pt x="1140434" y="9524"/>
                </a:lnTo>
                <a:lnTo>
                  <a:pt x="1135672" y="4762"/>
                </a:lnTo>
                <a:lnTo>
                  <a:pt x="1145197" y="4762"/>
                </a:lnTo>
                <a:lnTo>
                  <a:pt x="1145197" y="9524"/>
                </a:lnTo>
                <a:close/>
              </a:path>
              <a:path w="1145539" h="681355">
                <a:moveTo>
                  <a:pt x="9525" y="676262"/>
                </a:moveTo>
                <a:lnTo>
                  <a:pt x="4762" y="671499"/>
                </a:lnTo>
                <a:lnTo>
                  <a:pt x="9525" y="671499"/>
                </a:lnTo>
                <a:lnTo>
                  <a:pt x="9525" y="676262"/>
                </a:lnTo>
                <a:close/>
              </a:path>
              <a:path w="1145539" h="681355">
                <a:moveTo>
                  <a:pt x="1135672" y="676262"/>
                </a:moveTo>
                <a:lnTo>
                  <a:pt x="9525" y="676262"/>
                </a:lnTo>
                <a:lnTo>
                  <a:pt x="9525" y="671499"/>
                </a:lnTo>
                <a:lnTo>
                  <a:pt x="1135672" y="671499"/>
                </a:lnTo>
                <a:lnTo>
                  <a:pt x="1135672" y="676262"/>
                </a:lnTo>
                <a:close/>
              </a:path>
              <a:path w="1145539" h="681355">
                <a:moveTo>
                  <a:pt x="1145197" y="676262"/>
                </a:moveTo>
                <a:lnTo>
                  <a:pt x="1135672" y="676262"/>
                </a:lnTo>
                <a:lnTo>
                  <a:pt x="1140434" y="671499"/>
                </a:lnTo>
                <a:lnTo>
                  <a:pt x="1145197" y="671499"/>
                </a:lnTo>
                <a:lnTo>
                  <a:pt x="1145197" y="676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627373" y="1590192"/>
            <a:ext cx="92011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宋体"/>
                <a:cs typeface="宋体"/>
              </a:rPr>
              <a:t>I-3</a:t>
            </a:r>
            <a:endParaRPr sz="1400">
              <a:latin typeface="宋体"/>
              <a:cs typeface="宋体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dirty="0">
                <a:latin typeface="宋体"/>
                <a:cs typeface="宋体"/>
              </a:rPr>
              <a:t>人员配备</a:t>
            </a:r>
            <a:r>
              <a:rPr sz="1400" b="1" spc="-5" dirty="0">
                <a:latin typeface="宋体"/>
                <a:cs typeface="宋体"/>
              </a:rPr>
              <a:t>与 </a:t>
            </a:r>
            <a:r>
              <a:rPr sz="1400" b="1" dirty="0">
                <a:latin typeface="宋体"/>
                <a:cs typeface="宋体"/>
              </a:rPr>
              <a:t>管</a:t>
            </a:r>
            <a:r>
              <a:rPr sz="1400" b="1" spc="-5" dirty="0">
                <a:latin typeface="宋体"/>
                <a:cs typeface="宋体"/>
              </a:rPr>
              <a:t>理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20440" y="2791967"/>
            <a:ext cx="393191" cy="21473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5296" y="2786507"/>
            <a:ext cx="403225" cy="2157730"/>
          </a:xfrm>
          <a:custGeom>
            <a:avLst/>
            <a:gdLst/>
            <a:ahLst/>
            <a:cxnLst/>
            <a:rect l="l" t="t" r="r" b="b"/>
            <a:pathLst>
              <a:path w="403225" h="2157729">
                <a:moveTo>
                  <a:pt x="402640" y="2157361"/>
                </a:moveTo>
                <a:lnTo>
                  <a:pt x="0" y="2157361"/>
                </a:lnTo>
                <a:lnTo>
                  <a:pt x="0" y="0"/>
                </a:lnTo>
                <a:lnTo>
                  <a:pt x="402640" y="0"/>
                </a:lnTo>
                <a:lnTo>
                  <a:pt x="40264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147836"/>
                </a:lnTo>
                <a:lnTo>
                  <a:pt x="4762" y="2147836"/>
                </a:lnTo>
                <a:lnTo>
                  <a:pt x="9525" y="2152599"/>
                </a:lnTo>
                <a:lnTo>
                  <a:pt x="402640" y="2152599"/>
                </a:lnTo>
                <a:lnTo>
                  <a:pt x="402640" y="2157361"/>
                </a:lnTo>
                <a:close/>
              </a:path>
              <a:path w="403225" h="2157729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3225" h="2157729">
                <a:moveTo>
                  <a:pt x="39311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93115" y="4762"/>
                </a:lnTo>
                <a:lnTo>
                  <a:pt x="393115" y="9525"/>
                </a:lnTo>
                <a:close/>
              </a:path>
              <a:path w="403225" h="2157729">
                <a:moveTo>
                  <a:pt x="393115" y="2152599"/>
                </a:moveTo>
                <a:lnTo>
                  <a:pt x="393115" y="4762"/>
                </a:lnTo>
                <a:lnTo>
                  <a:pt x="397878" y="9525"/>
                </a:lnTo>
                <a:lnTo>
                  <a:pt x="402640" y="9525"/>
                </a:lnTo>
                <a:lnTo>
                  <a:pt x="402640" y="2147836"/>
                </a:lnTo>
                <a:lnTo>
                  <a:pt x="397878" y="2147836"/>
                </a:lnTo>
                <a:lnTo>
                  <a:pt x="393115" y="2152599"/>
                </a:lnTo>
                <a:close/>
              </a:path>
              <a:path w="403225" h="2157729">
                <a:moveTo>
                  <a:pt x="402640" y="9525"/>
                </a:moveTo>
                <a:lnTo>
                  <a:pt x="397878" y="9525"/>
                </a:lnTo>
                <a:lnTo>
                  <a:pt x="393115" y="4762"/>
                </a:lnTo>
                <a:lnTo>
                  <a:pt x="402640" y="4762"/>
                </a:lnTo>
                <a:lnTo>
                  <a:pt x="402640" y="9525"/>
                </a:lnTo>
                <a:close/>
              </a:path>
              <a:path w="403225" h="2157729">
                <a:moveTo>
                  <a:pt x="9525" y="2152599"/>
                </a:moveTo>
                <a:lnTo>
                  <a:pt x="4762" y="2147836"/>
                </a:lnTo>
                <a:lnTo>
                  <a:pt x="9525" y="2147836"/>
                </a:lnTo>
                <a:lnTo>
                  <a:pt x="9525" y="2152599"/>
                </a:lnTo>
                <a:close/>
              </a:path>
              <a:path w="403225" h="2157729">
                <a:moveTo>
                  <a:pt x="393115" y="2152599"/>
                </a:moveTo>
                <a:lnTo>
                  <a:pt x="9525" y="2152599"/>
                </a:lnTo>
                <a:lnTo>
                  <a:pt x="9525" y="2147836"/>
                </a:lnTo>
                <a:lnTo>
                  <a:pt x="393115" y="2147836"/>
                </a:lnTo>
                <a:lnTo>
                  <a:pt x="393115" y="2152599"/>
                </a:lnTo>
                <a:close/>
              </a:path>
              <a:path w="403225" h="2157729">
                <a:moveTo>
                  <a:pt x="402640" y="2152599"/>
                </a:moveTo>
                <a:lnTo>
                  <a:pt x="393115" y="2152599"/>
                </a:lnTo>
                <a:lnTo>
                  <a:pt x="397878" y="2147836"/>
                </a:lnTo>
                <a:lnTo>
                  <a:pt x="402640" y="2147836"/>
                </a:lnTo>
                <a:lnTo>
                  <a:pt x="402640" y="215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567684" y="2798254"/>
            <a:ext cx="2038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宋体"/>
                <a:cs typeface="宋体"/>
              </a:rPr>
              <a:t>人 员 配 备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44696" y="2791967"/>
            <a:ext cx="391667" cy="21473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39450" y="2786507"/>
            <a:ext cx="401320" cy="2157730"/>
          </a:xfrm>
          <a:custGeom>
            <a:avLst/>
            <a:gdLst/>
            <a:ahLst/>
            <a:cxnLst/>
            <a:rect l="l" t="t" r="r" b="b"/>
            <a:pathLst>
              <a:path w="401320" h="2157729">
                <a:moveTo>
                  <a:pt x="401078" y="2157361"/>
                </a:moveTo>
                <a:lnTo>
                  <a:pt x="0" y="2157361"/>
                </a:lnTo>
                <a:lnTo>
                  <a:pt x="0" y="0"/>
                </a:lnTo>
                <a:lnTo>
                  <a:pt x="401078" y="0"/>
                </a:lnTo>
                <a:lnTo>
                  <a:pt x="401078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147836"/>
                </a:lnTo>
                <a:lnTo>
                  <a:pt x="4762" y="2147836"/>
                </a:lnTo>
                <a:lnTo>
                  <a:pt x="9525" y="2152599"/>
                </a:lnTo>
                <a:lnTo>
                  <a:pt x="401078" y="2152599"/>
                </a:lnTo>
                <a:lnTo>
                  <a:pt x="401078" y="2157361"/>
                </a:lnTo>
                <a:close/>
              </a:path>
              <a:path w="401320" h="2157729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1320" h="2157729">
                <a:moveTo>
                  <a:pt x="391553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91553" y="4762"/>
                </a:lnTo>
                <a:lnTo>
                  <a:pt x="391553" y="9525"/>
                </a:lnTo>
                <a:close/>
              </a:path>
              <a:path w="401320" h="2157729">
                <a:moveTo>
                  <a:pt x="391553" y="2152599"/>
                </a:moveTo>
                <a:lnTo>
                  <a:pt x="391553" y="4762"/>
                </a:lnTo>
                <a:lnTo>
                  <a:pt x="396316" y="9525"/>
                </a:lnTo>
                <a:lnTo>
                  <a:pt x="401078" y="9525"/>
                </a:lnTo>
                <a:lnTo>
                  <a:pt x="401078" y="2147836"/>
                </a:lnTo>
                <a:lnTo>
                  <a:pt x="396316" y="2147836"/>
                </a:lnTo>
                <a:lnTo>
                  <a:pt x="391553" y="2152599"/>
                </a:lnTo>
                <a:close/>
              </a:path>
              <a:path w="401320" h="2157729">
                <a:moveTo>
                  <a:pt x="401078" y="9525"/>
                </a:moveTo>
                <a:lnTo>
                  <a:pt x="396316" y="9525"/>
                </a:lnTo>
                <a:lnTo>
                  <a:pt x="391553" y="4762"/>
                </a:lnTo>
                <a:lnTo>
                  <a:pt x="401078" y="4762"/>
                </a:lnTo>
                <a:lnTo>
                  <a:pt x="401078" y="9525"/>
                </a:lnTo>
                <a:close/>
              </a:path>
              <a:path w="401320" h="2157729">
                <a:moveTo>
                  <a:pt x="9525" y="2152599"/>
                </a:moveTo>
                <a:lnTo>
                  <a:pt x="4762" y="2147836"/>
                </a:lnTo>
                <a:lnTo>
                  <a:pt x="9525" y="2147836"/>
                </a:lnTo>
                <a:lnTo>
                  <a:pt x="9525" y="2152599"/>
                </a:lnTo>
                <a:close/>
              </a:path>
              <a:path w="401320" h="2157729">
                <a:moveTo>
                  <a:pt x="391553" y="2152599"/>
                </a:moveTo>
                <a:lnTo>
                  <a:pt x="9525" y="2152599"/>
                </a:lnTo>
                <a:lnTo>
                  <a:pt x="9525" y="2147836"/>
                </a:lnTo>
                <a:lnTo>
                  <a:pt x="391553" y="2147836"/>
                </a:lnTo>
                <a:lnTo>
                  <a:pt x="391553" y="2152599"/>
                </a:lnTo>
                <a:close/>
              </a:path>
              <a:path w="401320" h="2157729">
                <a:moveTo>
                  <a:pt x="401078" y="2152599"/>
                </a:moveTo>
                <a:lnTo>
                  <a:pt x="391553" y="2152599"/>
                </a:lnTo>
                <a:lnTo>
                  <a:pt x="396316" y="2147836"/>
                </a:lnTo>
                <a:lnTo>
                  <a:pt x="401078" y="2147836"/>
                </a:lnTo>
                <a:lnTo>
                  <a:pt x="401078" y="215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091838" y="2798254"/>
            <a:ext cx="2038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宋体"/>
                <a:cs typeface="宋体"/>
              </a:rPr>
              <a:t>人 员 管 理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12784" y="2522982"/>
            <a:ext cx="1047115" cy="0"/>
          </a:xfrm>
          <a:custGeom>
            <a:avLst/>
            <a:gdLst/>
            <a:ahLst/>
            <a:cxnLst/>
            <a:rect l="l" t="t" r="r" b="b"/>
            <a:pathLst>
              <a:path w="1047114">
                <a:moveTo>
                  <a:pt x="0" y="0"/>
                </a:moveTo>
                <a:lnTo>
                  <a:pt x="1046746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2784" y="252298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59544" y="252298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59864" y="2787395"/>
            <a:ext cx="393192" cy="21381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55304" y="2783370"/>
            <a:ext cx="403225" cy="2146935"/>
          </a:xfrm>
          <a:custGeom>
            <a:avLst/>
            <a:gdLst/>
            <a:ahLst/>
            <a:cxnLst/>
            <a:rect l="l" t="t" r="r" b="b"/>
            <a:pathLst>
              <a:path w="403225" h="2146935">
                <a:moveTo>
                  <a:pt x="402640" y="2146376"/>
                </a:moveTo>
                <a:lnTo>
                  <a:pt x="0" y="2146376"/>
                </a:lnTo>
                <a:lnTo>
                  <a:pt x="0" y="0"/>
                </a:lnTo>
                <a:lnTo>
                  <a:pt x="402640" y="0"/>
                </a:lnTo>
                <a:lnTo>
                  <a:pt x="40264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136851"/>
                </a:lnTo>
                <a:lnTo>
                  <a:pt x="4762" y="2136851"/>
                </a:lnTo>
                <a:lnTo>
                  <a:pt x="9525" y="2141613"/>
                </a:lnTo>
                <a:lnTo>
                  <a:pt x="402640" y="2141613"/>
                </a:lnTo>
                <a:lnTo>
                  <a:pt x="402640" y="2146376"/>
                </a:lnTo>
                <a:close/>
              </a:path>
              <a:path w="403225" h="214693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3225" h="2146935">
                <a:moveTo>
                  <a:pt x="39311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93115" y="4762"/>
                </a:lnTo>
                <a:lnTo>
                  <a:pt x="393115" y="9525"/>
                </a:lnTo>
                <a:close/>
              </a:path>
              <a:path w="403225" h="2146935">
                <a:moveTo>
                  <a:pt x="393115" y="2141613"/>
                </a:moveTo>
                <a:lnTo>
                  <a:pt x="393115" y="4762"/>
                </a:lnTo>
                <a:lnTo>
                  <a:pt x="397878" y="9525"/>
                </a:lnTo>
                <a:lnTo>
                  <a:pt x="402640" y="9525"/>
                </a:lnTo>
                <a:lnTo>
                  <a:pt x="402640" y="2136851"/>
                </a:lnTo>
                <a:lnTo>
                  <a:pt x="397878" y="2136851"/>
                </a:lnTo>
                <a:lnTo>
                  <a:pt x="393115" y="2141613"/>
                </a:lnTo>
                <a:close/>
              </a:path>
              <a:path w="403225" h="2146935">
                <a:moveTo>
                  <a:pt x="402640" y="9525"/>
                </a:moveTo>
                <a:lnTo>
                  <a:pt x="397878" y="9525"/>
                </a:lnTo>
                <a:lnTo>
                  <a:pt x="393115" y="4762"/>
                </a:lnTo>
                <a:lnTo>
                  <a:pt x="402640" y="4762"/>
                </a:lnTo>
                <a:lnTo>
                  <a:pt x="402640" y="9525"/>
                </a:lnTo>
                <a:close/>
              </a:path>
              <a:path w="403225" h="2146935">
                <a:moveTo>
                  <a:pt x="9525" y="2141613"/>
                </a:moveTo>
                <a:lnTo>
                  <a:pt x="4762" y="2136851"/>
                </a:lnTo>
                <a:lnTo>
                  <a:pt x="9525" y="2136851"/>
                </a:lnTo>
                <a:lnTo>
                  <a:pt x="9525" y="2141613"/>
                </a:lnTo>
                <a:close/>
              </a:path>
              <a:path w="403225" h="2146935">
                <a:moveTo>
                  <a:pt x="393115" y="2141613"/>
                </a:moveTo>
                <a:lnTo>
                  <a:pt x="9525" y="2141613"/>
                </a:lnTo>
                <a:lnTo>
                  <a:pt x="9525" y="2136851"/>
                </a:lnTo>
                <a:lnTo>
                  <a:pt x="393115" y="2136851"/>
                </a:lnTo>
                <a:lnTo>
                  <a:pt x="393115" y="2141613"/>
                </a:lnTo>
                <a:close/>
              </a:path>
              <a:path w="403225" h="2146935">
                <a:moveTo>
                  <a:pt x="402640" y="2141613"/>
                </a:moveTo>
                <a:lnTo>
                  <a:pt x="393115" y="2141613"/>
                </a:lnTo>
                <a:lnTo>
                  <a:pt x="397878" y="2136851"/>
                </a:lnTo>
                <a:lnTo>
                  <a:pt x="402640" y="2136851"/>
                </a:lnTo>
                <a:lnTo>
                  <a:pt x="402640" y="2141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007692" y="2795117"/>
            <a:ext cx="20383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宋体"/>
                <a:cs typeface="宋体"/>
              </a:rPr>
              <a:t>★ 学 习 条 件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74976" y="2791967"/>
            <a:ext cx="391668" cy="21473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70099" y="2786507"/>
            <a:ext cx="401320" cy="2157730"/>
          </a:xfrm>
          <a:custGeom>
            <a:avLst/>
            <a:gdLst/>
            <a:ahLst/>
            <a:cxnLst/>
            <a:rect l="l" t="t" r="r" b="b"/>
            <a:pathLst>
              <a:path w="401319" h="2157729">
                <a:moveTo>
                  <a:pt x="401078" y="2157361"/>
                </a:moveTo>
                <a:lnTo>
                  <a:pt x="0" y="2157361"/>
                </a:lnTo>
                <a:lnTo>
                  <a:pt x="0" y="0"/>
                </a:lnTo>
                <a:lnTo>
                  <a:pt x="401078" y="0"/>
                </a:lnTo>
                <a:lnTo>
                  <a:pt x="401078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2147836"/>
                </a:lnTo>
                <a:lnTo>
                  <a:pt x="4762" y="2147836"/>
                </a:lnTo>
                <a:lnTo>
                  <a:pt x="9525" y="2152599"/>
                </a:lnTo>
                <a:lnTo>
                  <a:pt x="401078" y="2152599"/>
                </a:lnTo>
                <a:lnTo>
                  <a:pt x="401078" y="2157361"/>
                </a:lnTo>
                <a:close/>
              </a:path>
              <a:path w="401319" h="2157729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401319" h="2157729">
                <a:moveTo>
                  <a:pt x="391553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391553" y="4762"/>
                </a:lnTo>
                <a:lnTo>
                  <a:pt x="391553" y="9524"/>
                </a:lnTo>
                <a:close/>
              </a:path>
              <a:path w="401319" h="2157729">
                <a:moveTo>
                  <a:pt x="391553" y="2152599"/>
                </a:moveTo>
                <a:lnTo>
                  <a:pt x="391553" y="4762"/>
                </a:lnTo>
                <a:lnTo>
                  <a:pt x="396316" y="9524"/>
                </a:lnTo>
                <a:lnTo>
                  <a:pt x="401078" y="9524"/>
                </a:lnTo>
                <a:lnTo>
                  <a:pt x="401078" y="2147836"/>
                </a:lnTo>
                <a:lnTo>
                  <a:pt x="396316" y="2147836"/>
                </a:lnTo>
                <a:lnTo>
                  <a:pt x="391553" y="2152599"/>
                </a:lnTo>
                <a:close/>
              </a:path>
              <a:path w="401319" h="2157729">
                <a:moveTo>
                  <a:pt x="401078" y="9524"/>
                </a:moveTo>
                <a:lnTo>
                  <a:pt x="396316" y="9524"/>
                </a:lnTo>
                <a:lnTo>
                  <a:pt x="391553" y="4762"/>
                </a:lnTo>
                <a:lnTo>
                  <a:pt x="401078" y="4762"/>
                </a:lnTo>
                <a:lnTo>
                  <a:pt x="401078" y="9524"/>
                </a:lnTo>
                <a:close/>
              </a:path>
              <a:path w="401319" h="2157729">
                <a:moveTo>
                  <a:pt x="9525" y="2152599"/>
                </a:moveTo>
                <a:lnTo>
                  <a:pt x="4762" y="2147836"/>
                </a:lnTo>
                <a:lnTo>
                  <a:pt x="9525" y="2147836"/>
                </a:lnTo>
                <a:lnTo>
                  <a:pt x="9525" y="2152599"/>
                </a:lnTo>
                <a:close/>
              </a:path>
              <a:path w="401319" h="2157729">
                <a:moveTo>
                  <a:pt x="391553" y="2152599"/>
                </a:moveTo>
                <a:lnTo>
                  <a:pt x="9525" y="2152599"/>
                </a:lnTo>
                <a:lnTo>
                  <a:pt x="9525" y="2147836"/>
                </a:lnTo>
                <a:lnTo>
                  <a:pt x="391553" y="2147836"/>
                </a:lnTo>
                <a:lnTo>
                  <a:pt x="391553" y="2152599"/>
                </a:lnTo>
                <a:close/>
              </a:path>
              <a:path w="401319" h="2157729">
                <a:moveTo>
                  <a:pt x="401078" y="2152599"/>
                </a:moveTo>
                <a:lnTo>
                  <a:pt x="391553" y="2152599"/>
                </a:lnTo>
                <a:lnTo>
                  <a:pt x="396316" y="2147836"/>
                </a:lnTo>
                <a:lnTo>
                  <a:pt x="401078" y="2147836"/>
                </a:lnTo>
                <a:lnTo>
                  <a:pt x="401078" y="215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08376" y="2787395"/>
            <a:ext cx="393191" cy="21488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03613" y="2783370"/>
            <a:ext cx="403225" cy="2157730"/>
          </a:xfrm>
          <a:custGeom>
            <a:avLst/>
            <a:gdLst/>
            <a:ahLst/>
            <a:cxnLst/>
            <a:rect l="l" t="t" r="r" b="b"/>
            <a:pathLst>
              <a:path w="403225" h="2157729">
                <a:moveTo>
                  <a:pt x="402640" y="2157361"/>
                </a:moveTo>
                <a:lnTo>
                  <a:pt x="0" y="2157361"/>
                </a:lnTo>
                <a:lnTo>
                  <a:pt x="0" y="0"/>
                </a:lnTo>
                <a:lnTo>
                  <a:pt x="402640" y="0"/>
                </a:lnTo>
                <a:lnTo>
                  <a:pt x="40264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147836"/>
                </a:lnTo>
                <a:lnTo>
                  <a:pt x="4762" y="2147836"/>
                </a:lnTo>
                <a:lnTo>
                  <a:pt x="9525" y="2152599"/>
                </a:lnTo>
                <a:lnTo>
                  <a:pt x="402640" y="2152599"/>
                </a:lnTo>
                <a:lnTo>
                  <a:pt x="402640" y="2157361"/>
                </a:lnTo>
                <a:close/>
              </a:path>
              <a:path w="403225" h="2157729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3225" h="2157729">
                <a:moveTo>
                  <a:pt x="39311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93115" y="4762"/>
                </a:lnTo>
                <a:lnTo>
                  <a:pt x="393115" y="9525"/>
                </a:lnTo>
                <a:close/>
              </a:path>
              <a:path w="403225" h="2157729">
                <a:moveTo>
                  <a:pt x="393115" y="2152599"/>
                </a:moveTo>
                <a:lnTo>
                  <a:pt x="393115" y="4762"/>
                </a:lnTo>
                <a:lnTo>
                  <a:pt x="397878" y="9525"/>
                </a:lnTo>
                <a:lnTo>
                  <a:pt x="402640" y="9525"/>
                </a:lnTo>
                <a:lnTo>
                  <a:pt x="402640" y="2147836"/>
                </a:lnTo>
                <a:lnTo>
                  <a:pt x="397878" y="2147836"/>
                </a:lnTo>
                <a:lnTo>
                  <a:pt x="393115" y="2152599"/>
                </a:lnTo>
                <a:close/>
              </a:path>
              <a:path w="403225" h="2157729">
                <a:moveTo>
                  <a:pt x="402640" y="9525"/>
                </a:moveTo>
                <a:lnTo>
                  <a:pt x="397878" y="9525"/>
                </a:lnTo>
                <a:lnTo>
                  <a:pt x="393115" y="4762"/>
                </a:lnTo>
                <a:lnTo>
                  <a:pt x="402640" y="4762"/>
                </a:lnTo>
                <a:lnTo>
                  <a:pt x="402640" y="9525"/>
                </a:lnTo>
                <a:close/>
              </a:path>
              <a:path w="403225" h="2157729">
                <a:moveTo>
                  <a:pt x="9525" y="2152599"/>
                </a:moveTo>
                <a:lnTo>
                  <a:pt x="4762" y="2147836"/>
                </a:lnTo>
                <a:lnTo>
                  <a:pt x="9525" y="2147836"/>
                </a:lnTo>
                <a:lnTo>
                  <a:pt x="9525" y="2152599"/>
                </a:lnTo>
                <a:close/>
              </a:path>
              <a:path w="403225" h="2157729">
                <a:moveTo>
                  <a:pt x="393115" y="2152599"/>
                </a:moveTo>
                <a:lnTo>
                  <a:pt x="9525" y="2152599"/>
                </a:lnTo>
                <a:lnTo>
                  <a:pt x="9525" y="2147836"/>
                </a:lnTo>
                <a:lnTo>
                  <a:pt x="393115" y="2147836"/>
                </a:lnTo>
                <a:lnTo>
                  <a:pt x="393115" y="2152599"/>
                </a:lnTo>
                <a:close/>
              </a:path>
              <a:path w="403225" h="2157729">
                <a:moveTo>
                  <a:pt x="402640" y="2152599"/>
                </a:moveTo>
                <a:lnTo>
                  <a:pt x="393115" y="2152599"/>
                </a:lnTo>
                <a:lnTo>
                  <a:pt x="397878" y="2147836"/>
                </a:lnTo>
                <a:lnTo>
                  <a:pt x="402640" y="2147836"/>
                </a:lnTo>
                <a:lnTo>
                  <a:pt x="402640" y="2152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568206" y="2798254"/>
            <a:ext cx="69215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0380" algn="l"/>
              </a:tabLst>
            </a:pPr>
            <a:r>
              <a:rPr sz="1400" b="1" spc="-5" dirty="0">
                <a:latin typeface="宋体"/>
                <a:cs typeface="宋体"/>
              </a:rPr>
              <a:t>★	信</a:t>
            </a:r>
            <a:endParaRPr sz="1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tabLst>
                <a:tab pos="500380" algn="l"/>
              </a:tabLst>
            </a:pPr>
            <a:r>
              <a:rPr sz="1400" b="1" spc="-5" dirty="0">
                <a:latin typeface="宋体"/>
                <a:cs typeface="宋体"/>
              </a:rPr>
              <a:t>网	息</a:t>
            </a:r>
            <a:endParaRPr sz="1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tabLst>
                <a:tab pos="500380" algn="l"/>
              </a:tabLst>
            </a:pPr>
            <a:r>
              <a:rPr sz="1400" b="1" spc="-5" dirty="0">
                <a:latin typeface="宋体"/>
                <a:cs typeface="宋体"/>
              </a:rPr>
              <a:t>络	安</a:t>
            </a:r>
            <a:endParaRPr sz="1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  <a:tabLst>
                <a:tab pos="500380" algn="l"/>
              </a:tabLst>
            </a:pPr>
            <a:r>
              <a:rPr sz="1400" b="1" spc="-5" dirty="0">
                <a:latin typeface="宋体"/>
                <a:cs typeface="宋体"/>
              </a:rPr>
              <a:t>环	全 境</a:t>
            </a:r>
            <a:endParaRPr sz="1400">
              <a:latin typeface="宋体"/>
              <a:cs typeface="宋体"/>
            </a:endParaRPr>
          </a:p>
          <a:p>
            <a:pPr marL="12700" marR="492759" algn="just">
              <a:lnSpc>
                <a:spcPct val="100000"/>
              </a:lnSpc>
            </a:pPr>
            <a:r>
              <a:rPr sz="1400" b="1" spc="-5" dirty="0">
                <a:latin typeface="宋体"/>
                <a:cs typeface="宋体"/>
              </a:rPr>
              <a:t>与 传 输 系 统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735376" y="252298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27055" y="2254707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51097" y="2522982"/>
            <a:ext cx="654050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0" y="0"/>
                </a:moveTo>
                <a:lnTo>
                  <a:pt x="65363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51097" y="252298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04728" y="252298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28882" y="2522982"/>
            <a:ext cx="1569720" cy="0"/>
          </a:xfrm>
          <a:custGeom>
            <a:avLst/>
            <a:gdLst/>
            <a:ahLst/>
            <a:cxnLst/>
            <a:rect l="l" t="t" r="r" b="b"/>
            <a:pathLst>
              <a:path w="1569720">
                <a:moveTo>
                  <a:pt x="0" y="0"/>
                </a:moveTo>
                <a:lnTo>
                  <a:pt x="156935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28882" y="252298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20436" y="252298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75629" y="252298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98234" y="252298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59880" y="2791967"/>
            <a:ext cx="391668" cy="21366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55549" y="2786507"/>
            <a:ext cx="401320" cy="2146935"/>
          </a:xfrm>
          <a:custGeom>
            <a:avLst/>
            <a:gdLst/>
            <a:ahLst/>
            <a:cxnLst/>
            <a:rect l="l" t="t" r="r" b="b"/>
            <a:pathLst>
              <a:path w="401320" h="2146935">
                <a:moveTo>
                  <a:pt x="401078" y="2146376"/>
                </a:moveTo>
                <a:lnTo>
                  <a:pt x="0" y="2146376"/>
                </a:lnTo>
                <a:lnTo>
                  <a:pt x="0" y="0"/>
                </a:lnTo>
                <a:lnTo>
                  <a:pt x="401078" y="0"/>
                </a:lnTo>
                <a:lnTo>
                  <a:pt x="401078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136851"/>
                </a:lnTo>
                <a:lnTo>
                  <a:pt x="4762" y="2136851"/>
                </a:lnTo>
                <a:lnTo>
                  <a:pt x="9525" y="2141613"/>
                </a:lnTo>
                <a:lnTo>
                  <a:pt x="401078" y="2141613"/>
                </a:lnTo>
                <a:lnTo>
                  <a:pt x="401078" y="2146376"/>
                </a:lnTo>
                <a:close/>
              </a:path>
              <a:path w="401320" h="214693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1320" h="2146935">
                <a:moveTo>
                  <a:pt x="391553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91553" y="4762"/>
                </a:lnTo>
                <a:lnTo>
                  <a:pt x="391553" y="9525"/>
                </a:lnTo>
                <a:close/>
              </a:path>
              <a:path w="401320" h="2146935">
                <a:moveTo>
                  <a:pt x="391553" y="2141613"/>
                </a:moveTo>
                <a:lnTo>
                  <a:pt x="391553" y="4762"/>
                </a:lnTo>
                <a:lnTo>
                  <a:pt x="396316" y="9525"/>
                </a:lnTo>
                <a:lnTo>
                  <a:pt x="401078" y="9525"/>
                </a:lnTo>
                <a:lnTo>
                  <a:pt x="401078" y="2136851"/>
                </a:lnTo>
                <a:lnTo>
                  <a:pt x="396316" y="2136851"/>
                </a:lnTo>
                <a:lnTo>
                  <a:pt x="391553" y="2141613"/>
                </a:lnTo>
                <a:close/>
              </a:path>
              <a:path w="401320" h="2146935">
                <a:moveTo>
                  <a:pt x="401078" y="9525"/>
                </a:moveTo>
                <a:lnTo>
                  <a:pt x="396316" y="9525"/>
                </a:lnTo>
                <a:lnTo>
                  <a:pt x="391553" y="4762"/>
                </a:lnTo>
                <a:lnTo>
                  <a:pt x="401078" y="4762"/>
                </a:lnTo>
                <a:lnTo>
                  <a:pt x="401078" y="9525"/>
                </a:lnTo>
                <a:close/>
              </a:path>
              <a:path w="401320" h="2146935">
                <a:moveTo>
                  <a:pt x="9525" y="2141613"/>
                </a:moveTo>
                <a:lnTo>
                  <a:pt x="4762" y="2136851"/>
                </a:lnTo>
                <a:lnTo>
                  <a:pt x="9525" y="2136851"/>
                </a:lnTo>
                <a:lnTo>
                  <a:pt x="9525" y="2141613"/>
                </a:lnTo>
                <a:close/>
              </a:path>
              <a:path w="401320" h="2146935">
                <a:moveTo>
                  <a:pt x="391553" y="2141613"/>
                </a:moveTo>
                <a:lnTo>
                  <a:pt x="9525" y="2141613"/>
                </a:lnTo>
                <a:lnTo>
                  <a:pt x="9525" y="2136851"/>
                </a:lnTo>
                <a:lnTo>
                  <a:pt x="391553" y="2136851"/>
                </a:lnTo>
                <a:lnTo>
                  <a:pt x="391553" y="2141613"/>
                </a:lnTo>
                <a:close/>
              </a:path>
              <a:path w="401320" h="2146935">
                <a:moveTo>
                  <a:pt x="401078" y="2141613"/>
                </a:moveTo>
                <a:lnTo>
                  <a:pt x="391553" y="2141613"/>
                </a:lnTo>
                <a:lnTo>
                  <a:pt x="396316" y="2136851"/>
                </a:lnTo>
                <a:lnTo>
                  <a:pt x="401078" y="2136851"/>
                </a:lnTo>
                <a:lnTo>
                  <a:pt x="401078" y="2141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753656" y="2798254"/>
            <a:ext cx="68072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8950" algn="l"/>
              </a:tabLst>
            </a:pPr>
            <a:r>
              <a:rPr sz="1400" b="1" spc="-5" dirty="0">
                <a:latin typeface="宋体"/>
                <a:cs typeface="宋体"/>
              </a:rPr>
              <a:t>教	★</a:t>
            </a:r>
            <a:endParaRPr sz="1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tabLst>
                <a:tab pos="488950" algn="l"/>
              </a:tabLst>
            </a:pPr>
            <a:r>
              <a:rPr sz="1400" b="1" spc="-5" dirty="0">
                <a:latin typeface="宋体"/>
                <a:cs typeface="宋体"/>
              </a:rPr>
              <a:t>学	考</a:t>
            </a:r>
            <a:endParaRPr sz="1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tabLst>
                <a:tab pos="488950" algn="l"/>
              </a:tabLst>
            </a:pPr>
            <a:r>
              <a:rPr sz="1400" b="1" spc="-5" dirty="0">
                <a:latin typeface="宋体"/>
                <a:cs typeface="宋体"/>
              </a:rPr>
              <a:t>与	务</a:t>
            </a:r>
            <a:endParaRPr sz="1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tabLst>
                <a:tab pos="488950" algn="l"/>
              </a:tabLst>
            </a:pPr>
            <a:r>
              <a:rPr sz="1400" b="1" spc="-5" dirty="0">
                <a:latin typeface="宋体"/>
                <a:cs typeface="宋体"/>
              </a:rPr>
              <a:t>教	管</a:t>
            </a:r>
            <a:endParaRPr sz="1400">
              <a:latin typeface="宋体"/>
              <a:cs typeface="宋体"/>
            </a:endParaRPr>
          </a:p>
          <a:p>
            <a:pPr marL="12700" marR="5080">
              <a:lnSpc>
                <a:spcPct val="100000"/>
              </a:lnSpc>
              <a:tabLst>
                <a:tab pos="488950" algn="l"/>
              </a:tabLst>
            </a:pPr>
            <a:r>
              <a:rPr sz="1400" b="1" spc="-5" dirty="0">
                <a:latin typeface="宋体"/>
                <a:cs typeface="宋体"/>
              </a:rPr>
              <a:t>务	理 管</a:t>
            </a:r>
            <a:endParaRPr sz="1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宋体"/>
                <a:cs typeface="宋体"/>
              </a:rPr>
              <a:t>理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051865" y="2254707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91350" y="2522982"/>
            <a:ext cx="522605" cy="0"/>
          </a:xfrm>
          <a:custGeom>
            <a:avLst/>
            <a:gdLst/>
            <a:ahLst/>
            <a:cxnLst/>
            <a:rect l="l" t="t" r="r" b="b"/>
            <a:pathLst>
              <a:path w="522604">
                <a:moveTo>
                  <a:pt x="0" y="0"/>
                </a:moveTo>
                <a:lnTo>
                  <a:pt x="522592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91350" y="252298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13942" y="252298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2000" y="1583436"/>
            <a:ext cx="1277112" cy="6431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7237" y="1578444"/>
            <a:ext cx="1287780" cy="652780"/>
          </a:xfrm>
          <a:custGeom>
            <a:avLst/>
            <a:gdLst/>
            <a:ahLst/>
            <a:cxnLst/>
            <a:rect l="l" t="t" r="r" b="b"/>
            <a:pathLst>
              <a:path w="1287780" h="652780">
                <a:moveTo>
                  <a:pt x="1287157" y="652779"/>
                </a:moveTo>
                <a:lnTo>
                  <a:pt x="0" y="652779"/>
                </a:lnTo>
                <a:lnTo>
                  <a:pt x="0" y="0"/>
                </a:lnTo>
                <a:lnTo>
                  <a:pt x="1287157" y="0"/>
                </a:lnTo>
                <a:lnTo>
                  <a:pt x="1287157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643254"/>
                </a:lnTo>
                <a:lnTo>
                  <a:pt x="4762" y="643254"/>
                </a:lnTo>
                <a:lnTo>
                  <a:pt x="9525" y="648017"/>
                </a:lnTo>
                <a:lnTo>
                  <a:pt x="1287157" y="648017"/>
                </a:lnTo>
                <a:lnTo>
                  <a:pt x="1287157" y="652779"/>
                </a:lnTo>
                <a:close/>
              </a:path>
              <a:path w="1287780" h="652780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1287780" h="652780">
                <a:moveTo>
                  <a:pt x="1277632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1277632" y="4762"/>
                </a:lnTo>
                <a:lnTo>
                  <a:pt x="1277632" y="9524"/>
                </a:lnTo>
                <a:close/>
              </a:path>
              <a:path w="1287780" h="652780">
                <a:moveTo>
                  <a:pt x="1277632" y="648017"/>
                </a:moveTo>
                <a:lnTo>
                  <a:pt x="1277632" y="4762"/>
                </a:lnTo>
                <a:lnTo>
                  <a:pt x="1282395" y="9524"/>
                </a:lnTo>
                <a:lnTo>
                  <a:pt x="1287157" y="9524"/>
                </a:lnTo>
                <a:lnTo>
                  <a:pt x="1287157" y="643254"/>
                </a:lnTo>
                <a:lnTo>
                  <a:pt x="1282395" y="643254"/>
                </a:lnTo>
                <a:lnTo>
                  <a:pt x="1277632" y="648017"/>
                </a:lnTo>
                <a:close/>
              </a:path>
              <a:path w="1287780" h="652780">
                <a:moveTo>
                  <a:pt x="1287157" y="9524"/>
                </a:moveTo>
                <a:lnTo>
                  <a:pt x="1282395" y="9524"/>
                </a:lnTo>
                <a:lnTo>
                  <a:pt x="1277632" y="4762"/>
                </a:lnTo>
                <a:lnTo>
                  <a:pt x="1287157" y="4762"/>
                </a:lnTo>
                <a:lnTo>
                  <a:pt x="1287157" y="9524"/>
                </a:lnTo>
                <a:close/>
              </a:path>
              <a:path w="1287780" h="652780">
                <a:moveTo>
                  <a:pt x="9525" y="648017"/>
                </a:moveTo>
                <a:lnTo>
                  <a:pt x="4762" y="643254"/>
                </a:lnTo>
                <a:lnTo>
                  <a:pt x="9525" y="643254"/>
                </a:lnTo>
                <a:lnTo>
                  <a:pt x="9525" y="648017"/>
                </a:lnTo>
                <a:close/>
              </a:path>
              <a:path w="1287780" h="652780">
                <a:moveTo>
                  <a:pt x="1277632" y="648017"/>
                </a:moveTo>
                <a:lnTo>
                  <a:pt x="9525" y="648017"/>
                </a:lnTo>
                <a:lnTo>
                  <a:pt x="9525" y="643254"/>
                </a:lnTo>
                <a:lnTo>
                  <a:pt x="1277632" y="643254"/>
                </a:lnTo>
                <a:lnTo>
                  <a:pt x="1277632" y="648017"/>
                </a:lnTo>
                <a:close/>
              </a:path>
              <a:path w="1287780" h="652780">
                <a:moveTo>
                  <a:pt x="1287157" y="648017"/>
                </a:moveTo>
                <a:lnTo>
                  <a:pt x="1277632" y="648017"/>
                </a:lnTo>
                <a:lnTo>
                  <a:pt x="1282395" y="643254"/>
                </a:lnTo>
                <a:lnTo>
                  <a:pt x="1287157" y="643254"/>
                </a:lnTo>
                <a:lnTo>
                  <a:pt x="1287157" y="648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40435" y="1590192"/>
            <a:ext cx="92011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宋体"/>
                <a:cs typeface="宋体"/>
              </a:rPr>
              <a:t>I-1</a:t>
            </a:r>
            <a:endParaRPr sz="1400">
              <a:latin typeface="宋体"/>
              <a:cs typeface="宋体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b="1" dirty="0">
                <a:latin typeface="宋体"/>
                <a:cs typeface="宋体"/>
              </a:rPr>
              <a:t>指导思</a:t>
            </a:r>
            <a:r>
              <a:rPr sz="1400" b="1" spc="-5" dirty="0">
                <a:latin typeface="宋体"/>
                <a:cs typeface="宋体"/>
              </a:rPr>
              <a:t>想 </a:t>
            </a:r>
            <a:r>
              <a:rPr sz="1400" b="1" dirty="0">
                <a:latin typeface="宋体"/>
                <a:cs typeface="宋体"/>
              </a:rPr>
              <a:t>和规范助</a:t>
            </a:r>
            <a:r>
              <a:rPr sz="1400" b="1" spc="-5" dirty="0">
                <a:latin typeface="宋体"/>
                <a:cs typeface="宋体"/>
              </a:rPr>
              <a:t>学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03732" y="2837688"/>
            <a:ext cx="393192" cy="21351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99198" y="2833573"/>
            <a:ext cx="403225" cy="2143760"/>
          </a:xfrm>
          <a:custGeom>
            <a:avLst/>
            <a:gdLst/>
            <a:ahLst/>
            <a:cxnLst/>
            <a:rect l="l" t="t" r="r" b="b"/>
            <a:pathLst>
              <a:path w="403225" h="2143760">
                <a:moveTo>
                  <a:pt x="402640" y="2143239"/>
                </a:moveTo>
                <a:lnTo>
                  <a:pt x="0" y="2143239"/>
                </a:lnTo>
                <a:lnTo>
                  <a:pt x="0" y="0"/>
                </a:lnTo>
                <a:lnTo>
                  <a:pt x="402640" y="0"/>
                </a:lnTo>
                <a:lnTo>
                  <a:pt x="40264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133714"/>
                </a:lnTo>
                <a:lnTo>
                  <a:pt x="4762" y="2133714"/>
                </a:lnTo>
                <a:lnTo>
                  <a:pt x="9525" y="2138476"/>
                </a:lnTo>
                <a:lnTo>
                  <a:pt x="402640" y="2138476"/>
                </a:lnTo>
                <a:lnTo>
                  <a:pt x="402640" y="2143239"/>
                </a:lnTo>
                <a:close/>
              </a:path>
              <a:path w="403225" h="214376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3225" h="2143760">
                <a:moveTo>
                  <a:pt x="39311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93115" y="4762"/>
                </a:lnTo>
                <a:lnTo>
                  <a:pt x="393115" y="9525"/>
                </a:lnTo>
                <a:close/>
              </a:path>
              <a:path w="403225" h="2143760">
                <a:moveTo>
                  <a:pt x="393115" y="2138476"/>
                </a:moveTo>
                <a:lnTo>
                  <a:pt x="393115" y="4762"/>
                </a:lnTo>
                <a:lnTo>
                  <a:pt x="397878" y="9525"/>
                </a:lnTo>
                <a:lnTo>
                  <a:pt x="402640" y="9525"/>
                </a:lnTo>
                <a:lnTo>
                  <a:pt x="402640" y="2133714"/>
                </a:lnTo>
                <a:lnTo>
                  <a:pt x="397878" y="2133714"/>
                </a:lnTo>
                <a:lnTo>
                  <a:pt x="393115" y="2138476"/>
                </a:lnTo>
                <a:close/>
              </a:path>
              <a:path w="403225" h="2143760">
                <a:moveTo>
                  <a:pt x="402640" y="9525"/>
                </a:moveTo>
                <a:lnTo>
                  <a:pt x="397878" y="9525"/>
                </a:lnTo>
                <a:lnTo>
                  <a:pt x="393115" y="4762"/>
                </a:lnTo>
                <a:lnTo>
                  <a:pt x="402640" y="4762"/>
                </a:lnTo>
                <a:lnTo>
                  <a:pt x="402640" y="9525"/>
                </a:lnTo>
                <a:close/>
              </a:path>
              <a:path w="403225" h="2143760">
                <a:moveTo>
                  <a:pt x="9525" y="2138476"/>
                </a:moveTo>
                <a:lnTo>
                  <a:pt x="4762" y="2133714"/>
                </a:lnTo>
                <a:lnTo>
                  <a:pt x="9525" y="2133714"/>
                </a:lnTo>
                <a:lnTo>
                  <a:pt x="9525" y="2138476"/>
                </a:lnTo>
                <a:close/>
              </a:path>
              <a:path w="403225" h="2143760">
                <a:moveTo>
                  <a:pt x="393115" y="2138476"/>
                </a:moveTo>
                <a:lnTo>
                  <a:pt x="9525" y="2138476"/>
                </a:lnTo>
                <a:lnTo>
                  <a:pt x="9525" y="2133714"/>
                </a:lnTo>
                <a:lnTo>
                  <a:pt x="393115" y="2133714"/>
                </a:lnTo>
                <a:lnTo>
                  <a:pt x="393115" y="2138476"/>
                </a:lnTo>
                <a:close/>
              </a:path>
              <a:path w="403225" h="2143760">
                <a:moveTo>
                  <a:pt x="402640" y="2138476"/>
                </a:moveTo>
                <a:lnTo>
                  <a:pt x="393115" y="2138476"/>
                </a:lnTo>
                <a:lnTo>
                  <a:pt x="397878" y="2133714"/>
                </a:lnTo>
                <a:lnTo>
                  <a:pt x="402640" y="2133714"/>
                </a:lnTo>
                <a:lnTo>
                  <a:pt x="402640" y="2138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951585" y="2845320"/>
            <a:ext cx="2038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宋体"/>
                <a:cs typeface="宋体"/>
              </a:rPr>
              <a:t>指 导 思 想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427988" y="2837688"/>
            <a:ext cx="391668" cy="21351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23352" y="2833573"/>
            <a:ext cx="401320" cy="2143760"/>
          </a:xfrm>
          <a:custGeom>
            <a:avLst/>
            <a:gdLst/>
            <a:ahLst/>
            <a:cxnLst/>
            <a:rect l="l" t="t" r="r" b="b"/>
            <a:pathLst>
              <a:path w="401319" h="2143760">
                <a:moveTo>
                  <a:pt x="401078" y="2143239"/>
                </a:moveTo>
                <a:lnTo>
                  <a:pt x="0" y="2143239"/>
                </a:lnTo>
                <a:lnTo>
                  <a:pt x="0" y="0"/>
                </a:lnTo>
                <a:lnTo>
                  <a:pt x="401078" y="0"/>
                </a:lnTo>
                <a:lnTo>
                  <a:pt x="401078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133714"/>
                </a:lnTo>
                <a:lnTo>
                  <a:pt x="4762" y="2133714"/>
                </a:lnTo>
                <a:lnTo>
                  <a:pt x="9525" y="2138476"/>
                </a:lnTo>
                <a:lnTo>
                  <a:pt x="401078" y="2138476"/>
                </a:lnTo>
                <a:lnTo>
                  <a:pt x="401078" y="2143239"/>
                </a:lnTo>
                <a:close/>
              </a:path>
              <a:path w="401319" h="214376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1319" h="2143760">
                <a:moveTo>
                  <a:pt x="391553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91553" y="4762"/>
                </a:lnTo>
                <a:lnTo>
                  <a:pt x="391553" y="9525"/>
                </a:lnTo>
                <a:close/>
              </a:path>
              <a:path w="401319" h="2143760">
                <a:moveTo>
                  <a:pt x="391553" y="2138476"/>
                </a:moveTo>
                <a:lnTo>
                  <a:pt x="391553" y="4762"/>
                </a:lnTo>
                <a:lnTo>
                  <a:pt x="396316" y="9525"/>
                </a:lnTo>
                <a:lnTo>
                  <a:pt x="401078" y="9525"/>
                </a:lnTo>
                <a:lnTo>
                  <a:pt x="401078" y="2133714"/>
                </a:lnTo>
                <a:lnTo>
                  <a:pt x="396316" y="2133714"/>
                </a:lnTo>
                <a:lnTo>
                  <a:pt x="391553" y="2138476"/>
                </a:lnTo>
                <a:close/>
              </a:path>
              <a:path w="401319" h="2143760">
                <a:moveTo>
                  <a:pt x="401078" y="9525"/>
                </a:moveTo>
                <a:lnTo>
                  <a:pt x="396316" y="9525"/>
                </a:lnTo>
                <a:lnTo>
                  <a:pt x="391553" y="4762"/>
                </a:lnTo>
                <a:lnTo>
                  <a:pt x="401078" y="4762"/>
                </a:lnTo>
                <a:lnTo>
                  <a:pt x="401078" y="9525"/>
                </a:lnTo>
                <a:close/>
              </a:path>
              <a:path w="401319" h="2143760">
                <a:moveTo>
                  <a:pt x="9525" y="2138476"/>
                </a:moveTo>
                <a:lnTo>
                  <a:pt x="4762" y="2133714"/>
                </a:lnTo>
                <a:lnTo>
                  <a:pt x="9525" y="2133714"/>
                </a:lnTo>
                <a:lnTo>
                  <a:pt x="9525" y="2138476"/>
                </a:lnTo>
                <a:close/>
              </a:path>
              <a:path w="401319" h="2143760">
                <a:moveTo>
                  <a:pt x="391553" y="2138476"/>
                </a:moveTo>
                <a:lnTo>
                  <a:pt x="9525" y="2138476"/>
                </a:lnTo>
                <a:lnTo>
                  <a:pt x="9525" y="2133714"/>
                </a:lnTo>
                <a:lnTo>
                  <a:pt x="391553" y="2133714"/>
                </a:lnTo>
                <a:lnTo>
                  <a:pt x="391553" y="2138476"/>
                </a:lnTo>
                <a:close/>
              </a:path>
              <a:path w="401319" h="2143760">
                <a:moveTo>
                  <a:pt x="401078" y="2138476"/>
                </a:moveTo>
                <a:lnTo>
                  <a:pt x="391553" y="2138476"/>
                </a:lnTo>
                <a:lnTo>
                  <a:pt x="396316" y="2133714"/>
                </a:lnTo>
                <a:lnTo>
                  <a:pt x="401078" y="2133714"/>
                </a:lnTo>
                <a:lnTo>
                  <a:pt x="401078" y="2138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475739" y="2845320"/>
            <a:ext cx="20383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宋体"/>
                <a:cs typeface="宋体"/>
              </a:rPr>
              <a:t>★ 规 范 助 学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187881" y="2477490"/>
            <a:ext cx="568325" cy="0"/>
          </a:xfrm>
          <a:custGeom>
            <a:avLst/>
            <a:gdLst/>
            <a:ahLst/>
            <a:cxnLst/>
            <a:rect l="l" t="t" r="r" b="b"/>
            <a:pathLst>
              <a:path w="568325">
                <a:moveTo>
                  <a:pt x="0" y="0"/>
                </a:moveTo>
                <a:lnTo>
                  <a:pt x="567829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28114" y="1081163"/>
            <a:ext cx="0" cy="502284"/>
          </a:xfrm>
          <a:custGeom>
            <a:avLst/>
            <a:gdLst/>
            <a:ahLst/>
            <a:cxnLst/>
            <a:rect l="l" t="t" r="r" b="b"/>
            <a:pathLst>
              <a:path h="502284">
                <a:moveTo>
                  <a:pt x="0" y="0"/>
                </a:moveTo>
                <a:lnTo>
                  <a:pt x="0" y="502056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04338" y="1081163"/>
            <a:ext cx="0" cy="502284"/>
          </a:xfrm>
          <a:custGeom>
            <a:avLst/>
            <a:gdLst/>
            <a:ahLst/>
            <a:cxnLst/>
            <a:rect l="l" t="t" r="r" b="b"/>
            <a:pathLst>
              <a:path h="502284">
                <a:moveTo>
                  <a:pt x="0" y="0"/>
                </a:moveTo>
                <a:lnTo>
                  <a:pt x="0" y="502056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44213" y="1081163"/>
            <a:ext cx="0" cy="502284"/>
          </a:xfrm>
          <a:custGeom>
            <a:avLst/>
            <a:gdLst/>
            <a:ahLst/>
            <a:cxnLst/>
            <a:rect l="l" t="t" r="r" b="b"/>
            <a:pathLst>
              <a:path h="502284">
                <a:moveTo>
                  <a:pt x="0" y="0"/>
                </a:moveTo>
                <a:lnTo>
                  <a:pt x="0" y="502056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82513" y="1081163"/>
            <a:ext cx="0" cy="502284"/>
          </a:xfrm>
          <a:custGeom>
            <a:avLst/>
            <a:gdLst/>
            <a:ahLst/>
            <a:cxnLst/>
            <a:rect l="l" t="t" r="r" b="b"/>
            <a:pathLst>
              <a:path h="502284">
                <a:moveTo>
                  <a:pt x="0" y="0"/>
                </a:moveTo>
                <a:lnTo>
                  <a:pt x="0" y="502056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51865" y="1081163"/>
            <a:ext cx="0" cy="502284"/>
          </a:xfrm>
          <a:custGeom>
            <a:avLst/>
            <a:gdLst/>
            <a:ahLst/>
            <a:cxnLst/>
            <a:rect l="l" t="t" r="r" b="b"/>
            <a:pathLst>
              <a:path h="502284">
                <a:moveTo>
                  <a:pt x="0" y="0"/>
                </a:moveTo>
                <a:lnTo>
                  <a:pt x="0" y="502056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28114" y="1081163"/>
            <a:ext cx="5624195" cy="0"/>
          </a:xfrm>
          <a:custGeom>
            <a:avLst/>
            <a:gdLst/>
            <a:ahLst/>
            <a:cxnLst/>
            <a:rect l="l" t="t" r="r" b="b"/>
            <a:pathLst>
              <a:path w="5624195">
                <a:moveTo>
                  <a:pt x="0" y="0"/>
                </a:moveTo>
                <a:lnTo>
                  <a:pt x="562375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44213" y="704621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5">
                <a:moveTo>
                  <a:pt x="0" y="0"/>
                </a:moveTo>
                <a:lnTo>
                  <a:pt x="0" y="37654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71790" y="2226462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02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87881" y="2477490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5">
                <a:moveTo>
                  <a:pt x="0" y="0"/>
                </a:moveTo>
                <a:lnTo>
                  <a:pt x="0" y="37654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55711" y="2477490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5">
                <a:moveTo>
                  <a:pt x="0" y="0"/>
                </a:moveTo>
                <a:lnTo>
                  <a:pt x="0" y="37654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52016" y="294131"/>
            <a:ext cx="5033772" cy="3947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81911" y="224027"/>
            <a:ext cx="5173980" cy="731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81911" y="685800"/>
            <a:ext cx="5173980" cy="716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81911" y="224027"/>
            <a:ext cx="73151" cy="5334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82740" y="224027"/>
            <a:ext cx="73151" cy="533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80908" y="222910"/>
            <a:ext cx="5176520" cy="537210"/>
          </a:xfrm>
          <a:custGeom>
            <a:avLst/>
            <a:gdLst/>
            <a:ahLst/>
            <a:cxnLst/>
            <a:rect l="l" t="t" r="r" b="b"/>
            <a:pathLst>
              <a:path w="5176520" h="537210">
                <a:moveTo>
                  <a:pt x="5176202" y="536676"/>
                </a:moveTo>
                <a:lnTo>
                  <a:pt x="0" y="536676"/>
                </a:lnTo>
                <a:lnTo>
                  <a:pt x="0" y="0"/>
                </a:lnTo>
                <a:lnTo>
                  <a:pt x="5176202" y="0"/>
                </a:lnTo>
                <a:lnTo>
                  <a:pt x="5176202" y="1396"/>
                </a:lnTo>
                <a:lnTo>
                  <a:pt x="8128" y="1396"/>
                </a:lnTo>
                <a:lnTo>
                  <a:pt x="1396" y="8127"/>
                </a:lnTo>
                <a:lnTo>
                  <a:pt x="9524" y="16257"/>
                </a:lnTo>
                <a:lnTo>
                  <a:pt x="9525" y="520419"/>
                </a:lnTo>
                <a:lnTo>
                  <a:pt x="1396" y="528548"/>
                </a:lnTo>
                <a:lnTo>
                  <a:pt x="8128" y="535279"/>
                </a:lnTo>
                <a:lnTo>
                  <a:pt x="5176202" y="535279"/>
                </a:lnTo>
                <a:lnTo>
                  <a:pt x="5176202" y="536676"/>
                </a:lnTo>
                <a:close/>
              </a:path>
              <a:path w="5176520" h="537210">
                <a:moveTo>
                  <a:pt x="9525" y="16257"/>
                </a:moveTo>
                <a:lnTo>
                  <a:pt x="1396" y="8127"/>
                </a:lnTo>
                <a:lnTo>
                  <a:pt x="8128" y="1396"/>
                </a:lnTo>
                <a:lnTo>
                  <a:pt x="11494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16257"/>
                </a:lnTo>
                <a:close/>
              </a:path>
              <a:path w="5176520" h="537210">
                <a:moveTo>
                  <a:pt x="5159944" y="9524"/>
                </a:moveTo>
                <a:lnTo>
                  <a:pt x="16257" y="9524"/>
                </a:lnTo>
                <a:lnTo>
                  <a:pt x="8128" y="1396"/>
                </a:lnTo>
                <a:lnTo>
                  <a:pt x="5168074" y="1396"/>
                </a:lnTo>
                <a:lnTo>
                  <a:pt x="5159944" y="9524"/>
                </a:lnTo>
                <a:close/>
              </a:path>
              <a:path w="5176520" h="537210">
                <a:moveTo>
                  <a:pt x="5108917" y="74028"/>
                </a:moveTo>
                <a:lnTo>
                  <a:pt x="5102174" y="67284"/>
                </a:lnTo>
                <a:lnTo>
                  <a:pt x="5168074" y="1396"/>
                </a:lnTo>
                <a:lnTo>
                  <a:pt x="5171440" y="4762"/>
                </a:lnTo>
                <a:lnTo>
                  <a:pt x="5166677" y="4762"/>
                </a:lnTo>
                <a:lnTo>
                  <a:pt x="5166677" y="16257"/>
                </a:lnTo>
                <a:lnTo>
                  <a:pt x="5117057" y="65887"/>
                </a:lnTo>
                <a:lnTo>
                  <a:pt x="5110302" y="65887"/>
                </a:lnTo>
                <a:lnTo>
                  <a:pt x="5110302" y="72643"/>
                </a:lnTo>
                <a:lnTo>
                  <a:pt x="5108917" y="74028"/>
                </a:lnTo>
                <a:close/>
              </a:path>
              <a:path w="5176520" h="537210">
                <a:moveTo>
                  <a:pt x="5176202" y="535279"/>
                </a:moveTo>
                <a:lnTo>
                  <a:pt x="5168074" y="535279"/>
                </a:lnTo>
                <a:lnTo>
                  <a:pt x="5174805" y="528548"/>
                </a:lnTo>
                <a:lnTo>
                  <a:pt x="5166677" y="520419"/>
                </a:lnTo>
                <a:lnTo>
                  <a:pt x="5166677" y="16257"/>
                </a:lnTo>
                <a:lnTo>
                  <a:pt x="5174805" y="8127"/>
                </a:lnTo>
                <a:lnTo>
                  <a:pt x="5168074" y="1396"/>
                </a:lnTo>
                <a:lnTo>
                  <a:pt x="5176202" y="1396"/>
                </a:lnTo>
                <a:lnTo>
                  <a:pt x="5176202" y="535279"/>
                </a:lnTo>
                <a:close/>
              </a:path>
              <a:path w="5176520" h="537210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5176520" h="537210">
                <a:moveTo>
                  <a:pt x="65900" y="72643"/>
                </a:moveTo>
                <a:lnTo>
                  <a:pt x="9525" y="16257"/>
                </a:lnTo>
                <a:lnTo>
                  <a:pt x="9525" y="4762"/>
                </a:lnTo>
                <a:lnTo>
                  <a:pt x="11494" y="4762"/>
                </a:lnTo>
                <a:lnTo>
                  <a:pt x="72631" y="65887"/>
                </a:lnTo>
                <a:lnTo>
                  <a:pt x="65900" y="65887"/>
                </a:lnTo>
                <a:lnTo>
                  <a:pt x="65900" y="72643"/>
                </a:lnTo>
                <a:close/>
              </a:path>
              <a:path w="5176520" h="537210">
                <a:moveTo>
                  <a:pt x="5166677" y="16257"/>
                </a:moveTo>
                <a:lnTo>
                  <a:pt x="5166677" y="4762"/>
                </a:lnTo>
                <a:lnTo>
                  <a:pt x="5171440" y="9524"/>
                </a:lnTo>
                <a:lnTo>
                  <a:pt x="5173408" y="9524"/>
                </a:lnTo>
                <a:lnTo>
                  <a:pt x="5166677" y="16257"/>
                </a:lnTo>
                <a:close/>
              </a:path>
              <a:path w="5176520" h="537210">
                <a:moveTo>
                  <a:pt x="5173408" y="9524"/>
                </a:moveTo>
                <a:lnTo>
                  <a:pt x="5171440" y="9524"/>
                </a:lnTo>
                <a:lnTo>
                  <a:pt x="5166677" y="4762"/>
                </a:lnTo>
                <a:lnTo>
                  <a:pt x="5171440" y="4762"/>
                </a:lnTo>
                <a:lnTo>
                  <a:pt x="5174805" y="8127"/>
                </a:lnTo>
                <a:lnTo>
                  <a:pt x="5173408" y="9524"/>
                </a:lnTo>
                <a:close/>
              </a:path>
              <a:path w="5176520" h="537210">
                <a:moveTo>
                  <a:pt x="67284" y="74028"/>
                </a:moveTo>
                <a:lnTo>
                  <a:pt x="65900" y="72643"/>
                </a:lnTo>
                <a:lnTo>
                  <a:pt x="65900" y="65887"/>
                </a:lnTo>
                <a:lnTo>
                  <a:pt x="72631" y="65887"/>
                </a:lnTo>
                <a:lnTo>
                  <a:pt x="74028" y="67284"/>
                </a:lnTo>
                <a:lnTo>
                  <a:pt x="67284" y="74028"/>
                </a:lnTo>
                <a:close/>
              </a:path>
              <a:path w="5176520" h="537210">
                <a:moveTo>
                  <a:pt x="72047" y="74028"/>
                </a:moveTo>
                <a:lnTo>
                  <a:pt x="67284" y="74028"/>
                </a:lnTo>
                <a:lnTo>
                  <a:pt x="74028" y="67284"/>
                </a:lnTo>
                <a:lnTo>
                  <a:pt x="72631" y="65887"/>
                </a:lnTo>
                <a:lnTo>
                  <a:pt x="5103571" y="65887"/>
                </a:lnTo>
                <a:lnTo>
                  <a:pt x="5102174" y="67284"/>
                </a:lnTo>
                <a:lnTo>
                  <a:pt x="5105539" y="70650"/>
                </a:lnTo>
                <a:lnTo>
                  <a:pt x="75425" y="70650"/>
                </a:lnTo>
                <a:lnTo>
                  <a:pt x="72047" y="74028"/>
                </a:lnTo>
                <a:close/>
              </a:path>
              <a:path w="5176520" h="537210">
                <a:moveTo>
                  <a:pt x="5110302" y="72643"/>
                </a:moveTo>
                <a:lnTo>
                  <a:pt x="5110302" y="65887"/>
                </a:lnTo>
                <a:lnTo>
                  <a:pt x="5117057" y="65887"/>
                </a:lnTo>
                <a:lnTo>
                  <a:pt x="5110302" y="72643"/>
                </a:lnTo>
                <a:close/>
              </a:path>
              <a:path w="5176520" h="537210">
                <a:moveTo>
                  <a:pt x="75425" y="75412"/>
                </a:moveTo>
                <a:lnTo>
                  <a:pt x="70662" y="75412"/>
                </a:lnTo>
                <a:lnTo>
                  <a:pt x="75425" y="70650"/>
                </a:lnTo>
                <a:lnTo>
                  <a:pt x="75425" y="75412"/>
                </a:lnTo>
                <a:close/>
              </a:path>
              <a:path w="5176520" h="537210">
                <a:moveTo>
                  <a:pt x="5100777" y="75412"/>
                </a:moveTo>
                <a:lnTo>
                  <a:pt x="75425" y="75412"/>
                </a:lnTo>
                <a:lnTo>
                  <a:pt x="75425" y="70650"/>
                </a:lnTo>
                <a:lnTo>
                  <a:pt x="5100777" y="70650"/>
                </a:lnTo>
                <a:lnTo>
                  <a:pt x="5100777" y="75412"/>
                </a:lnTo>
                <a:close/>
              </a:path>
              <a:path w="5176520" h="537210">
                <a:moveTo>
                  <a:pt x="5100777" y="466026"/>
                </a:moveTo>
                <a:lnTo>
                  <a:pt x="5100777" y="70650"/>
                </a:lnTo>
                <a:lnTo>
                  <a:pt x="5105539" y="75412"/>
                </a:lnTo>
                <a:lnTo>
                  <a:pt x="5110302" y="75412"/>
                </a:lnTo>
                <a:lnTo>
                  <a:pt x="5110302" y="461263"/>
                </a:lnTo>
                <a:lnTo>
                  <a:pt x="5105539" y="461263"/>
                </a:lnTo>
                <a:lnTo>
                  <a:pt x="5100777" y="466026"/>
                </a:lnTo>
                <a:close/>
              </a:path>
              <a:path w="5176520" h="537210">
                <a:moveTo>
                  <a:pt x="5110302" y="75412"/>
                </a:moveTo>
                <a:lnTo>
                  <a:pt x="5105539" y="75412"/>
                </a:lnTo>
                <a:lnTo>
                  <a:pt x="5100777" y="70650"/>
                </a:lnTo>
                <a:lnTo>
                  <a:pt x="5105539" y="70650"/>
                </a:lnTo>
                <a:lnTo>
                  <a:pt x="5108917" y="74028"/>
                </a:lnTo>
                <a:lnTo>
                  <a:pt x="5110302" y="74028"/>
                </a:lnTo>
                <a:lnTo>
                  <a:pt x="5110302" y="75412"/>
                </a:lnTo>
                <a:close/>
              </a:path>
              <a:path w="5176520" h="537210">
                <a:moveTo>
                  <a:pt x="65900" y="464032"/>
                </a:moveTo>
                <a:lnTo>
                  <a:pt x="65900" y="72643"/>
                </a:lnTo>
                <a:lnTo>
                  <a:pt x="67284" y="74028"/>
                </a:lnTo>
                <a:lnTo>
                  <a:pt x="72047" y="74028"/>
                </a:lnTo>
                <a:lnTo>
                  <a:pt x="70662" y="75412"/>
                </a:lnTo>
                <a:lnTo>
                  <a:pt x="75425" y="75412"/>
                </a:lnTo>
                <a:lnTo>
                  <a:pt x="75425" y="461263"/>
                </a:lnTo>
                <a:lnTo>
                  <a:pt x="70662" y="461263"/>
                </a:lnTo>
                <a:lnTo>
                  <a:pt x="72047" y="462648"/>
                </a:lnTo>
                <a:lnTo>
                  <a:pt x="67284" y="462648"/>
                </a:lnTo>
                <a:lnTo>
                  <a:pt x="65900" y="464032"/>
                </a:lnTo>
                <a:close/>
              </a:path>
              <a:path w="5176520" h="537210">
                <a:moveTo>
                  <a:pt x="5110302" y="74028"/>
                </a:moveTo>
                <a:lnTo>
                  <a:pt x="5108917" y="74028"/>
                </a:lnTo>
                <a:lnTo>
                  <a:pt x="5110302" y="72643"/>
                </a:lnTo>
                <a:lnTo>
                  <a:pt x="5110302" y="74028"/>
                </a:lnTo>
                <a:close/>
              </a:path>
              <a:path w="5176520" h="537210">
                <a:moveTo>
                  <a:pt x="75425" y="466026"/>
                </a:moveTo>
                <a:lnTo>
                  <a:pt x="70662" y="461263"/>
                </a:lnTo>
                <a:lnTo>
                  <a:pt x="75425" y="461263"/>
                </a:lnTo>
                <a:lnTo>
                  <a:pt x="75425" y="466026"/>
                </a:lnTo>
                <a:close/>
              </a:path>
              <a:path w="5176520" h="537210">
                <a:moveTo>
                  <a:pt x="5100777" y="466026"/>
                </a:moveTo>
                <a:lnTo>
                  <a:pt x="75425" y="466026"/>
                </a:lnTo>
                <a:lnTo>
                  <a:pt x="75425" y="461263"/>
                </a:lnTo>
                <a:lnTo>
                  <a:pt x="5100777" y="461263"/>
                </a:lnTo>
                <a:lnTo>
                  <a:pt x="5100777" y="466026"/>
                </a:lnTo>
                <a:close/>
              </a:path>
              <a:path w="5176520" h="537210">
                <a:moveTo>
                  <a:pt x="5105539" y="466026"/>
                </a:moveTo>
                <a:lnTo>
                  <a:pt x="5100777" y="466026"/>
                </a:lnTo>
                <a:lnTo>
                  <a:pt x="5105539" y="461263"/>
                </a:lnTo>
                <a:lnTo>
                  <a:pt x="5110302" y="461263"/>
                </a:lnTo>
                <a:lnTo>
                  <a:pt x="5110302" y="462648"/>
                </a:lnTo>
                <a:lnTo>
                  <a:pt x="5108917" y="462648"/>
                </a:lnTo>
                <a:lnTo>
                  <a:pt x="5105539" y="466026"/>
                </a:lnTo>
                <a:close/>
              </a:path>
              <a:path w="5176520" h="537210">
                <a:moveTo>
                  <a:pt x="72631" y="470788"/>
                </a:moveTo>
                <a:lnTo>
                  <a:pt x="65900" y="470788"/>
                </a:lnTo>
                <a:lnTo>
                  <a:pt x="65900" y="464032"/>
                </a:lnTo>
                <a:lnTo>
                  <a:pt x="67284" y="462648"/>
                </a:lnTo>
                <a:lnTo>
                  <a:pt x="74028" y="469391"/>
                </a:lnTo>
                <a:lnTo>
                  <a:pt x="72631" y="470788"/>
                </a:lnTo>
                <a:close/>
              </a:path>
              <a:path w="5176520" h="537210">
                <a:moveTo>
                  <a:pt x="5103571" y="470788"/>
                </a:moveTo>
                <a:lnTo>
                  <a:pt x="72631" y="470788"/>
                </a:lnTo>
                <a:lnTo>
                  <a:pt x="74028" y="469391"/>
                </a:lnTo>
                <a:lnTo>
                  <a:pt x="67284" y="462648"/>
                </a:lnTo>
                <a:lnTo>
                  <a:pt x="72047" y="462648"/>
                </a:lnTo>
                <a:lnTo>
                  <a:pt x="75425" y="466026"/>
                </a:lnTo>
                <a:lnTo>
                  <a:pt x="5105539" y="466026"/>
                </a:lnTo>
                <a:lnTo>
                  <a:pt x="5102174" y="469391"/>
                </a:lnTo>
                <a:lnTo>
                  <a:pt x="5103571" y="470788"/>
                </a:lnTo>
                <a:close/>
              </a:path>
              <a:path w="5176520" h="537210">
                <a:moveTo>
                  <a:pt x="5168074" y="535279"/>
                </a:moveTo>
                <a:lnTo>
                  <a:pt x="5102174" y="469391"/>
                </a:lnTo>
                <a:lnTo>
                  <a:pt x="5108917" y="462648"/>
                </a:lnTo>
                <a:lnTo>
                  <a:pt x="5110302" y="464032"/>
                </a:lnTo>
                <a:lnTo>
                  <a:pt x="5110302" y="470788"/>
                </a:lnTo>
                <a:lnTo>
                  <a:pt x="5117057" y="470788"/>
                </a:lnTo>
                <a:lnTo>
                  <a:pt x="5166677" y="520419"/>
                </a:lnTo>
                <a:lnTo>
                  <a:pt x="5166677" y="531914"/>
                </a:lnTo>
                <a:lnTo>
                  <a:pt x="5171440" y="531914"/>
                </a:lnTo>
                <a:lnTo>
                  <a:pt x="5168074" y="535279"/>
                </a:lnTo>
                <a:close/>
              </a:path>
              <a:path w="5176520" h="537210">
                <a:moveTo>
                  <a:pt x="5110302" y="464032"/>
                </a:moveTo>
                <a:lnTo>
                  <a:pt x="5108917" y="462648"/>
                </a:lnTo>
                <a:lnTo>
                  <a:pt x="5110302" y="462648"/>
                </a:lnTo>
                <a:lnTo>
                  <a:pt x="5110302" y="464032"/>
                </a:lnTo>
                <a:close/>
              </a:path>
              <a:path w="5176520" h="537210">
                <a:moveTo>
                  <a:pt x="11494" y="531914"/>
                </a:moveTo>
                <a:lnTo>
                  <a:pt x="9525" y="531914"/>
                </a:lnTo>
                <a:lnTo>
                  <a:pt x="9525" y="520419"/>
                </a:lnTo>
                <a:lnTo>
                  <a:pt x="65900" y="464032"/>
                </a:lnTo>
                <a:lnTo>
                  <a:pt x="65900" y="470788"/>
                </a:lnTo>
                <a:lnTo>
                  <a:pt x="72631" y="470788"/>
                </a:lnTo>
                <a:lnTo>
                  <a:pt x="11494" y="531914"/>
                </a:lnTo>
                <a:close/>
              </a:path>
              <a:path w="5176520" h="537210">
                <a:moveTo>
                  <a:pt x="5117057" y="470788"/>
                </a:moveTo>
                <a:lnTo>
                  <a:pt x="5110302" y="470788"/>
                </a:lnTo>
                <a:lnTo>
                  <a:pt x="5110302" y="464032"/>
                </a:lnTo>
                <a:lnTo>
                  <a:pt x="5117057" y="470788"/>
                </a:lnTo>
                <a:close/>
              </a:path>
              <a:path w="5176520" h="537210">
                <a:moveTo>
                  <a:pt x="8128" y="535279"/>
                </a:moveTo>
                <a:lnTo>
                  <a:pt x="1396" y="528548"/>
                </a:lnTo>
                <a:lnTo>
                  <a:pt x="9525" y="520419"/>
                </a:lnTo>
                <a:lnTo>
                  <a:pt x="9525" y="527151"/>
                </a:lnTo>
                <a:lnTo>
                  <a:pt x="4762" y="527151"/>
                </a:lnTo>
                <a:lnTo>
                  <a:pt x="9525" y="531914"/>
                </a:lnTo>
                <a:lnTo>
                  <a:pt x="11494" y="531914"/>
                </a:lnTo>
                <a:lnTo>
                  <a:pt x="8128" y="535279"/>
                </a:lnTo>
                <a:close/>
              </a:path>
              <a:path w="5176520" h="537210">
                <a:moveTo>
                  <a:pt x="5166677" y="531914"/>
                </a:moveTo>
                <a:lnTo>
                  <a:pt x="5166677" y="520419"/>
                </a:lnTo>
                <a:lnTo>
                  <a:pt x="5173408" y="527151"/>
                </a:lnTo>
                <a:lnTo>
                  <a:pt x="5171440" y="527151"/>
                </a:lnTo>
                <a:lnTo>
                  <a:pt x="5166677" y="531914"/>
                </a:lnTo>
                <a:close/>
              </a:path>
              <a:path w="5176520" h="537210">
                <a:moveTo>
                  <a:pt x="9525" y="531914"/>
                </a:moveTo>
                <a:lnTo>
                  <a:pt x="4762" y="527151"/>
                </a:lnTo>
                <a:lnTo>
                  <a:pt x="9525" y="527151"/>
                </a:lnTo>
                <a:lnTo>
                  <a:pt x="9525" y="531914"/>
                </a:lnTo>
                <a:close/>
              </a:path>
              <a:path w="5176520" h="537210">
                <a:moveTo>
                  <a:pt x="5168074" y="535279"/>
                </a:moveTo>
                <a:lnTo>
                  <a:pt x="8128" y="535279"/>
                </a:lnTo>
                <a:lnTo>
                  <a:pt x="16257" y="527151"/>
                </a:lnTo>
                <a:lnTo>
                  <a:pt x="5159944" y="527151"/>
                </a:lnTo>
                <a:lnTo>
                  <a:pt x="5168074" y="535279"/>
                </a:lnTo>
                <a:close/>
              </a:path>
              <a:path w="5176520" h="537210">
                <a:moveTo>
                  <a:pt x="5171440" y="531914"/>
                </a:moveTo>
                <a:lnTo>
                  <a:pt x="5166677" y="531914"/>
                </a:lnTo>
                <a:lnTo>
                  <a:pt x="5171440" y="527151"/>
                </a:lnTo>
                <a:lnTo>
                  <a:pt x="5173408" y="527151"/>
                </a:lnTo>
                <a:lnTo>
                  <a:pt x="5174805" y="528548"/>
                </a:lnTo>
                <a:lnTo>
                  <a:pt x="5171440" y="5319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544381" y="361505"/>
            <a:ext cx="32480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黑体"/>
                <a:cs typeface="黑体"/>
              </a:rPr>
              <a:t>现代远程教育校外学习中心评估指标体</a:t>
            </a:r>
            <a:r>
              <a:rPr sz="1400" b="1" spc="-5" dirty="0">
                <a:latin typeface="黑体"/>
                <a:cs typeface="黑体"/>
              </a:rPr>
              <a:t>系</a:t>
            </a:r>
            <a:endParaRPr sz="1400">
              <a:latin typeface="黑体"/>
              <a:cs typeface="黑体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708859" y="226098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02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54281" y="226098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028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87056" y="0"/>
            <a:ext cx="919480" cy="1991995"/>
          </a:xfrm>
          <a:custGeom>
            <a:avLst/>
            <a:gdLst/>
            <a:ahLst/>
            <a:cxnLst/>
            <a:rect l="l" t="t" r="r" b="b"/>
            <a:pathLst>
              <a:path w="919479" h="1991995">
                <a:moveTo>
                  <a:pt x="0" y="0"/>
                </a:moveTo>
                <a:lnTo>
                  <a:pt x="918972" y="0"/>
                </a:lnTo>
                <a:lnTo>
                  <a:pt x="918972" y="1991868"/>
                </a:lnTo>
                <a:lnTo>
                  <a:pt x="0" y="1991868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82496" y="0"/>
            <a:ext cx="928369" cy="1997075"/>
          </a:xfrm>
          <a:custGeom>
            <a:avLst/>
            <a:gdLst/>
            <a:ahLst/>
            <a:cxnLst/>
            <a:rect l="l" t="t" r="r" b="b"/>
            <a:pathLst>
              <a:path w="928370" h="1997075">
                <a:moveTo>
                  <a:pt x="928103" y="1996897"/>
                </a:moveTo>
                <a:lnTo>
                  <a:pt x="0" y="1996897"/>
                </a:lnTo>
                <a:lnTo>
                  <a:pt x="0" y="0"/>
                </a:lnTo>
                <a:lnTo>
                  <a:pt x="9525" y="0"/>
                </a:lnTo>
                <a:lnTo>
                  <a:pt x="4762" y="4762"/>
                </a:lnTo>
                <a:lnTo>
                  <a:pt x="9525" y="4762"/>
                </a:lnTo>
                <a:lnTo>
                  <a:pt x="9525" y="1987372"/>
                </a:lnTo>
                <a:lnTo>
                  <a:pt x="4762" y="1987372"/>
                </a:lnTo>
                <a:lnTo>
                  <a:pt x="9525" y="1992134"/>
                </a:lnTo>
                <a:lnTo>
                  <a:pt x="928103" y="1992134"/>
                </a:lnTo>
                <a:lnTo>
                  <a:pt x="928103" y="1996897"/>
                </a:lnTo>
                <a:close/>
              </a:path>
              <a:path w="928370" h="1997075">
                <a:moveTo>
                  <a:pt x="9525" y="4762"/>
                </a:moveTo>
                <a:lnTo>
                  <a:pt x="4762" y="4762"/>
                </a:lnTo>
                <a:lnTo>
                  <a:pt x="9525" y="0"/>
                </a:lnTo>
                <a:lnTo>
                  <a:pt x="9525" y="4762"/>
                </a:lnTo>
                <a:close/>
              </a:path>
              <a:path w="928370" h="1997075">
                <a:moveTo>
                  <a:pt x="918578" y="4762"/>
                </a:moveTo>
                <a:lnTo>
                  <a:pt x="9525" y="4762"/>
                </a:lnTo>
                <a:lnTo>
                  <a:pt x="9525" y="0"/>
                </a:lnTo>
                <a:lnTo>
                  <a:pt x="918578" y="0"/>
                </a:lnTo>
                <a:lnTo>
                  <a:pt x="918578" y="4762"/>
                </a:lnTo>
                <a:close/>
              </a:path>
              <a:path w="928370" h="1997075">
                <a:moveTo>
                  <a:pt x="918578" y="1992134"/>
                </a:moveTo>
                <a:lnTo>
                  <a:pt x="918578" y="0"/>
                </a:lnTo>
                <a:lnTo>
                  <a:pt x="923340" y="4762"/>
                </a:lnTo>
                <a:lnTo>
                  <a:pt x="928103" y="4762"/>
                </a:lnTo>
                <a:lnTo>
                  <a:pt x="928103" y="1987372"/>
                </a:lnTo>
                <a:lnTo>
                  <a:pt x="923340" y="1987372"/>
                </a:lnTo>
                <a:lnTo>
                  <a:pt x="918578" y="1992134"/>
                </a:lnTo>
                <a:close/>
              </a:path>
              <a:path w="928370" h="1997075">
                <a:moveTo>
                  <a:pt x="928103" y="4762"/>
                </a:moveTo>
                <a:lnTo>
                  <a:pt x="923340" y="4762"/>
                </a:lnTo>
                <a:lnTo>
                  <a:pt x="918578" y="0"/>
                </a:lnTo>
                <a:lnTo>
                  <a:pt x="928103" y="0"/>
                </a:lnTo>
                <a:lnTo>
                  <a:pt x="928103" y="4762"/>
                </a:lnTo>
                <a:close/>
              </a:path>
              <a:path w="928370" h="1997075">
                <a:moveTo>
                  <a:pt x="9525" y="1992134"/>
                </a:moveTo>
                <a:lnTo>
                  <a:pt x="4762" y="1987372"/>
                </a:lnTo>
                <a:lnTo>
                  <a:pt x="9525" y="1987372"/>
                </a:lnTo>
                <a:lnTo>
                  <a:pt x="9525" y="1992134"/>
                </a:lnTo>
                <a:close/>
              </a:path>
              <a:path w="928370" h="1997075">
                <a:moveTo>
                  <a:pt x="918578" y="1992134"/>
                </a:moveTo>
                <a:lnTo>
                  <a:pt x="9525" y="1992134"/>
                </a:lnTo>
                <a:lnTo>
                  <a:pt x="9525" y="1987372"/>
                </a:lnTo>
                <a:lnTo>
                  <a:pt x="918578" y="1987372"/>
                </a:lnTo>
                <a:lnTo>
                  <a:pt x="918578" y="1992134"/>
                </a:lnTo>
                <a:close/>
              </a:path>
              <a:path w="928370" h="1997075">
                <a:moveTo>
                  <a:pt x="928103" y="1992134"/>
                </a:moveTo>
                <a:lnTo>
                  <a:pt x="918578" y="1992134"/>
                </a:lnTo>
                <a:lnTo>
                  <a:pt x="923340" y="1987372"/>
                </a:lnTo>
                <a:lnTo>
                  <a:pt x="928103" y="1987372"/>
                </a:lnTo>
                <a:lnTo>
                  <a:pt x="928103" y="19921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907491" y="108470"/>
            <a:ext cx="706755" cy="252729"/>
          </a:xfrm>
          <a:custGeom>
            <a:avLst/>
            <a:gdLst/>
            <a:ahLst/>
            <a:cxnLst/>
            <a:rect l="l" t="t" r="r" b="b"/>
            <a:pathLst>
              <a:path w="706754" h="252729">
                <a:moveTo>
                  <a:pt x="3111" y="252120"/>
                </a:moveTo>
                <a:lnTo>
                  <a:pt x="0" y="243116"/>
                </a:lnTo>
                <a:lnTo>
                  <a:pt x="703364" y="0"/>
                </a:lnTo>
                <a:lnTo>
                  <a:pt x="706475" y="9004"/>
                </a:lnTo>
                <a:lnTo>
                  <a:pt x="3111" y="252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7914588" y="7619"/>
            <a:ext cx="5619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5</a:t>
            </a:r>
            <a:r>
              <a:rPr sz="1400" b="1" spc="-5" dirty="0">
                <a:latin typeface="宋体"/>
                <a:cs typeface="宋体"/>
              </a:rPr>
              <a:t>项 </a:t>
            </a:r>
            <a:r>
              <a:rPr sz="1400" b="1" dirty="0">
                <a:latin typeface="宋体"/>
                <a:cs typeface="宋体"/>
              </a:rPr>
              <a:t>一</a:t>
            </a:r>
            <a:r>
              <a:rPr sz="1400" b="1" spc="-5" dirty="0">
                <a:latin typeface="宋体"/>
                <a:cs typeface="宋体"/>
              </a:rPr>
              <a:t>级 </a:t>
            </a:r>
            <a:r>
              <a:rPr sz="1400" b="1" dirty="0">
                <a:latin typeface="宋体"/>
                <a:cs typeface="宋体"/>
              </a:rPr>
              <a:t>指标</a:t>
            </a:r>
            <a:r>
              <a:rPr sz="1400" b="1" spc="-5" dirty="0">
                <a:latin typeface="宋体"/>
                <a:cs typeface="宋体"/>
              </a:rPr>
              <a:t>，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945069" y="861060"/>
            <a:ext cx="40195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 marR="5080" indent="-9525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13</a:t>
            </a:r>
            <a:r>
              <a:rPr sz="1400" b="1" spc="-5" dirty="0">
                <a:latin typeface="宋体"/>
                <a:cs typeface="宋体"/>
              </a:rPr>
              <a:t>项 </a:t>
            </a:r>
            <a:r>
              <a:rPr sz="1400" b="1" dirty="0">
                <a:latin typeface="宋体"/>
                <a:cs typeface="宋体"/>
              </a:rPr>
              <a:t>二</a:t>
            </a:r>
            <a:r>
              <a:rPr sz="1400" b="1" spc="-5" dirty="0">
                <a:latin typeface="宋体"/>
                <a:cs typeface="宋体"/>
              </a:rPr>
              <a:t>级 </a:t>
            </a:r>
            <a:r>
              <a:rPr sz="1400" b="1" dirty="0">
                <a:latin typeface="宋体"/>
                <a:cs typeface="宋体"/>
              </a:rPr>
              <a:t>指</a:t>
            </a:r>
            <a:r>
              <a:rPr sz="1400" b="1" spc="-5" dirty="0">
                <a:latin typeface="宋体"/>
                <a:cs typeface="宋体"/>
              </a:rPr>
              <a:t>标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140521" y="2517901"/>
            <a:ext cx="1047115" cy="0"/>
          </a:xfrm>
          <a:custGeom>
            <a:avLst/>
            <a:gdLst/>
            <a:ahLst/>
            <a:cxnLst/>
            <a:rect l="l" t="t" r="r" b="b"/>
            <a:pathLst>
              <a:path w="1047114">
                <a:moveTo>
                  <a:pt x="0" y="0"/>
                </a:moveTo>
                <a:lnTo>
                  <a:pt x="104674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40521" y="2517901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87280" y="2517901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3126" y="2517901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54792" y="2249627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78834" y="2517901"/>
            <a:ext cx="654050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0" y="0"/>
                </a:moveTo>
                <a:lnTo>
                  <a:pt x="65363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78834" y="2517901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232465" y="2517901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56619" y="2517901"/>
            <a:ext cx="1569720" cy="0"/>
          </a:xfrm>
          <a:custGeom>
            <a:avLst/>
            <a:gdLst/>
            <a:ahLst/>
            <a:cxnLst/>
            <a:rect l="l" t="t" r="r" b="b"/>
            <a:pathLst>
              <a:path w="1569720">
                <a:moveTo>
                  <a:pt x="0" y="0"/>
                </a:moveTo>
                <a:lnTo>
                  <a:pt x="156935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56619" y="2517901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48186" y="2517901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03379" y="2517901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25971" y="2517901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979602" y="2249627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719087" y="2517901"/>
            <a:ext cx="522605" cy="0"/>
          </a:xfrm>
          <a:custGeom>
            <a:avLst/>
            <a:gdLst/>
            <a:ahLst/>
            <a:cxnLst/>
            <a:rect l="l" t="t" r="r" b="b"/>
            <a:pathLst>
              <a:path w="522604">
                <a:moveTo>
                  <a:pt x="0" y="0"/>
                </a:moveTo>
                <a:lnTo>
                  <a:pt x="52259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19087" y="2517901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41679" y="2517901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5">
                <a:moveTo>
                  <a:pt x="0" y="0"/>
                </a:moveTo>
                <a:lnTo>
                  <a:pt x="0" y="268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15618" y="2472410"/>
            <a:ext cx="568325" cy="0"/>
          </a:xfrm>
          <a:custGeom>
            <a:avLst/>
            <a:gdLst/>
            <a:ahLst/>
            <a:cxnLst/>
            <a:rect l="l" t="t" r="r" b="b"/>
            <a:pathLst>
              <a:path w="568325">
                <a:moveTo>
                  <a:pt x="0" y="0"/>
                </a:moveTo>
                <a:lnTo>
                  <a:pt x="56782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55852" y="1076083"/>
            <a:ext cx="0" cy="502284"/>
          </a:xfrm>
          <a:custGeom>
            <a:avLst/>
            <a:gdLst/>
            <a:ahLst/>
            <a:cxnLst/>
            <a:rect l="l" t="t" r="r" b="b"/>
            <a:pathLst>
              <a:path h="502284">
                <a:moveTo>
                  <a:pt x="0" y="0"/>
                </a:moveTo>
                <a:lnTo>
                  <a:pt x="0" y="50205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532087" y="1076083"/>
            <a:ext cx="0" cy="502284"/>
          </a:xfrm>
          <a:custGeom>
            <a:avLst/>
            <a:gdLst/>
            <a:ahLst/>
            <a:cxnLst/>
            <a:rect l="l" t="t" r="r" b="b"/>
            <a:pathLst>
              <a:path h="502284">
                <a:moveTo>
                  <a:pt x="0" y="0"/>
                </a:moveTo>
                <a:lnTo>
                  <a:pt x="0" y="50205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971950" y="1076083"/>
            <a:ext cx="0" cy="502284"/>
          </a:xfrm>
          <a:custGeom>
            <a:avLst/>
            <a:gdLst/>
            <a:ahLst/>
            <a:cxnLst/>
            <a:rect l="l" t="t" r="r" b="b"/>
            <a:pathLst>
              <a:path h="502284">
                <a:moveTo>
                  <a:pt x="0" y="0"/>
                </a:moveTo>
                <a:lnTo>
                  <a:pt x="0" y="50205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10263" y="1076083"/>
            <a:ext cx="0" cy="502284"/>
          </a:xfrm>
          <a:custGeom>
            <a:avLst/>
            <a:gdLst/>
            <a:ahLst/>
            <a:cxnLst/>
            <a:rect l="l" t="t" r="r" b="b"/>
            <a:pathLst>
              <a:path h="502284">
                <a:moveTo>
                  <a:pt x="0" y="0"/>
                </a:moveTo>
                <a:lnTo>
                  <a:pt x="0" y="50205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979602" y="1076083"/>
            <a:ext cx="0" cy="502284"/>
          </a:xfrm>
          <a:custGeom>
            <a:avLst/>
            <a:gdLst/>
            <a:ahLst/>
            <a:cxnLst/>
            <a:rect l="l" t="t" r="r" b="b"/>
            <a:pathLst>
              <a:path h="502284">
                <a:moveTo>
                  <a:pt x="0" y="0"/>
                </a:moveTo>
                <a:lnTo>
                  <a:pt x="0" y="50205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55852" y="1076083"/>
            <a:ext cx="5624195" cy="0"/>
          </a:xfrm>
          <a:custGeom>
            <a:avLst/>
            <a:gdLst/>
            <a:ahLst/>
            <a:cxnLst/>
            <a:rect l="l" t="t" r="r" b="b"/>
            <a:pathLst>
              <a:path w="5624195">
                <a:moveTo>
                  <a:pt x="0" y="0"/>
                </a:moveTo>
                <a:lnTo>
                  <a:pt x="56237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71950" y="699541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5">
                <a:moveTo>
                  <a:pt x="0" y="0"/>
                </a:moveTo>
                <a:lnTo>
                  <a:pt x="0" y="37654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99539" y="2221382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02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15618" y="2472410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5">
                <a:moveTo>
                  <a:pt x="0" y="0"/>
                </a:moveTo>
                <a:lnTo>
                  <a:pt x="0" y="37654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683448" y="2472410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5">
                <a:moveTo>
                  <a:pt x="0" y="0"/>
                </a:moveTo>
                <a:lnTo>
                  <a:pt x="0" y="37654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36608" y="2255901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02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482018" y="2255901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02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56711"/>
            <a:ext cx="8596274" cy="463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2183" y="1556003"/>
            <a:ext cx="1045844" cy="1861185"/>
          </a:xfrm>
          <a:custGeom>
            <a:avLst/>
            <a:gdLst/>
            <a:ahLst/>
            <a:cxnLst/>
            <a:rect l="l" t="t" r="r" b="b"/>
            <a:pathLst>
              <a:path w="1045844" h="1861185">
                <a:moveTo>
                  <a:pt x="979932" y="1860804"/>
                </a:moveTo>
                <a:lnTo>
                  <a:pt x="65531" y="1860804"/>
                </a:lnTo>
                <a:lnTo>
                  <a:pt x="39963" y="1856074"/>
                </a:lnTo>
                <a:lnTo>
                  <a:pt x="19111" y="1842168"/>
                </a:lnTo>
                <a:lnTo>
                  <a:pt x="5086" y="1821197"/>
                </a:lnTo>
                <a:lnTo>
                  <a:pt x="0" y="1795272"/>
                </a:lnTo>
                <a:lnTo>
                  <a:pt x="0" y="65532"/>
                </a:lnTo>
                <a:lnTo>
                  <a:pt x="5086" y="40256"/>
                </a:lnTo>
                <a:lnTo>
                  <a:pt x="19111" y="19502"/>
                </a:lnTo>
                <a:lnTo>
                  <a:pt x="39963" y="5379"/>
                </a:lnTo>
                <a:lnTo>
                  <a:pt x="65531" y="0"/>
                </a:lnTo>
                <a:lnTo>
                  <a:pt x="979932" y="0"/>
                </a:lnTo>
                <a:lnTo>
                  <a:pt x="1005028" y="5379"/>
                </a:lnTo>
                <a:lnTo>
                  <a:pt x="1025723" y="19502"/>
                </a:lnTo>
                <a:lnTo>
                  <a:pt x="1039905" y="40256"/>
                </a:lnTo>
                <a:lnTo>
                  <a:pt x="1045464" y="65532"/>
                </a:lnTo>
                <a:lnTo>
                  <a:pt x="1045464" y="1795272"/>
                </a:lnTo>
                <a:lnTo>
                  <a:pt x="1039905" y="1821197"/>
                </a:lnTo>
                <a:lnTo>
                  <a:pt x="1025723" y="1842168"/>
                </a:lnTo>
                <a:lnTo>
                  <a:pt x="1005028" y="1856074"/>
                </a:lnTo>
                <a:lnTo>
                  <a:pt x="979932" y="1860804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7570" y="819150"/>
            <a:ext cx="634428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700" spc="-682" baseline="-165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272E42"/>
                </a:solidFill>
                <a:latin typeface="微软雅黑"/>
                <a:cs typeface="微软雅黑"/>
              </a:rPr>
              <a:t>远程教育质量保证的方法</a:t>
            </a:r>
            <a:endParaRPr sz="3600" dirty="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984" y="83642"/>
            <a:ext cx="703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美国在线教育质量：远程互联网教育成功应用的标准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63" y="1141882"/>
            <a:ext cx="8023225" cy="2587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13999"/>
              </a:lnSpc>
              <a:spcBef>
                <a:spcPts val="95"/>
              </a:spcBef>
              <a:buFont typeface="Wingdings"/>
              <a:buChar char=""/>
              <a:tabLst>
                <a:tab pos="355600" algn="l"/>
              </a:tabLst>
            </a:pPr>
            <a:r>
              <a:rPr sz="2000" spc="85" dirty="0">
                <a:latin typeface="Times New Roman"/>
                <a:cs typeface="Times New Roman"/>
              </a:rPr>
              <a:t>The </a:t>
            </a:r>
            <a:r>
              <a:rPr sz="2000" spc="114" dirty="0">
                <a:latin typeface="Times New Roman"/>
                <a:cs typeface="Times New Roman"/>
              </a:rPr>
              <a:t>Institute </a:t>
            </a:r>
            <a:r>
              <a:rPr sz="2000" spc="85" dirty="0">
                <a:latin typeface="Times New Roman"/>
                <a:cs typeface="Times New Roman"/>
              </a:rPr>
              <a:t>for </a:t>
            </a:r>
            <a:r>
              <a:rPr sz="2000" spc="110" dirty="0">
                <a:latin typeface="Times New Roman"/>
                <a:cs typeface="Times New Roman"/>
              </a:rPr>
              <a:t>Higher </a:t>
            </a:r>
            <a:r>
              <a:rPr sz="2000" spc="114" dirty="0">
                <a:latin typeface="Times New Roman"/>
                <a:cs typeface="Times New Roman"/>
              </a:rPr>
              <a:t>Education </a:t>
            </a:r>
            <a:r>
              <a:rPr sz="2000" spc="95" dirty="0">
                <a:latin typeface="Times New Roman"/>
                <a:cs typeface="Times New Roman"/>
              </a:rPr>
              <a:t>Policy. </a:t>
            </a:r>
            <a:r>
              <a:rPr sz="2000" spc="114" dirty="0">
                <a:latin typeface="Times New Roman"/>
                <a:cs typeface="Times New Roman"/>
              </a:rPr>
              <a:t>Quality </a:t>
            </a:r>
            <a:r>
              <a:rPr sz="2000" spc="70" dirty="0">
                <a:latin typeface="Times New Roman"/>
                <a:cs typeface="Times New Roman"/>
              </a:rPr>
              <a:t>on </a:t>
            </a:r>
            <a:r>
              <a:rPr sz="2000" spc="90" dirty="0">
                <a:latin typeface="Times New Roman"/>
                <a:cs typeface="Times New Roman"/>
              </a:rPr>
              <a:t>the </a:t>
            </a:r>
            <a:r>
              <a:rPr sz="2000" spc="110" dirty="0">
                <a:latin typeface="Times New Roman"/>
                <a:cs typeface="Times New Roman"/>
              </a:rPr>
              <a:t>Line</a:t>
            </a:r>
            <a:r>
              <a:rPr sz="2000" spc="110" dirty="0">
                <a:latin typeface="黑体"/>
                <a:cs typeface="黑体"/>
              </a:rPr>
              <a:t>：  </a:t>
            </a:r>
            <a:r>
              <a:rPr sz="2000" spc="45" dirty="0">
                <a:latin typeface="Times New Roman"/>
                <a:cs typeface="Times New Roman"/>
              </a:rPr>
              <a:t>Benchmarks </a:t>
            </a:r>
            <a:r>
              <a:rPr sz="2000" spc="35" dirty="0">
                <a:latin typeface="Times New Roman"/>
                <a:cs typeface="Times New Roman"/>
              </a:rPr>
              <a:t>for </a:t>
            </a:r>
            <a:r>
              <a:rPr sz="2000" spc="45" dirty="0">
                <a:latin typeface="Times New Roman"/>
                <a:cs typeface="Times New Roman"/>
              </a:rPr>
              <a:t>Success </a:t>
            </a:r>
            <a:r>
              <a:rPr sz="2000" spc="25" dirty="0">
                <a:latin typeface="Times New Roman"/>
                <a:cs typeface="Times New Roman"/>
              </a:rPr>
              <a:t>In </a:t>
            </a:r>
            <a:r>
              <a:rPr sz="2000" spc="50" dirty="0">
                <a:latin typeface="Times New Roman"/>
                <a:cs typeface="Times New Roman"/>
              </a:rPr>
              <a:t>Internet</a:t>
            </a:r>
            <a:r>
              <a:rPr sz="2000" spc="50" dirty="0">
                <a:latin typeface="黑体"/>
                <a:cs typeface="黑体"/>
              </a:rPr>
              <a:t>－</a:t>
            </a:r>
            <a:r>
              <a:rPr sz="2000" spc="50" dirty="0">
                <a:latin typeface="Times New Roman"/>
                <a:cs typeface="Times New Roman"/>
              </a:rPr>
              <a:t>Based </a:t>
            </a:r>
            <a:r>
              <a:rPr sz="2000" spc="45" dirty="0">
                <a:latin typeface="Times New Roman"/>
                <a:cs typeface="Times New Roman"/>
              </a:rPr>
              <a:t>Distance Education. April  </a:t>
            </a:r>
            <a:r>
              <a:rPr sz="2000" spc="-5" dirty="0">
                <a:latin typeface="Times New Roman"/>
                <a:cs typeface="Times New Roman"/>
              </a:rPr>
              <a:t>2000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"/>
            </a:pPr>
            <a:endParaRPr sz="325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13999"/>
              </a:lnSpc>
              <a:spcBef>
                <a:spcPts val="5"/>
              </a:spcBef>
              <a:buFont typeface="Wingdings"/>
              <a:buChar char=""/>
              <a:tabLst>
                <a:tab pos="355600" algn="l"/>
              </a:tabLst>
            </a:pPr>
            <a:r>
              <a:rPr sz="2000" spc="5" dirty="0">
                <a:latin typeface="微软雅黑"/>
                <a:cs typeface="微软雅黑"/>
              </a:rPr>
              <a:t>美国高等教育政策研究所200</a:t>
            </a:r>
            <a:r>
              <a:rPr sz="2000" spc="10" dirty="0">
                <a:latin typeface="微软雅黑"/>
                <a:cs typeface="微软雅黑"/>
              </a:rPr>
              <a:t>0年4月制定的在线教育质量：远程互</a:t>
            </a:r>
            <a:r>
              <a:rPr sz="2000" dirty="0">
                <a:latin typeface="微软雅黑"/>
                <a:cs typeface="微软雅黑"/>
              </a:rPr>
              <a:t>联 </a:t>
            </a:r>
            <a:r>
              <a:rPr sz="2000" spc="60" dirty="0">
                <a:latin typeface="微软雅黑"/>
                <a:cs typeface="微软雅黑"/>
              </a:rPr>
              <a:t>网教育成功的标准》提出了七项24条评估指标，</a:t>
            </a:r>
            <a:r>
              <a:rPr sz="2000" spc="70" dirty="0">
                <a:latin typeface="微软雅黑"/>
                <a:cs typeface="微软雅黑"/>
              </a:rPr>
              <a:t>以检查、监督和</a:t>
            </a:r>
            <a:r>
              <a:rPr sz="2000" dirty="0">
                <a:latin typeface="微软雅黑"/>
                <a:cs typeface="微软雅黑"/>
              </a:rPr>
              <a:t>规 范办学行为</a:t>
            </a:r>
            <a:r>
              <a:rPr sz="2000" spc="5" dirty="0">
                <a:latin typeface="微软雅黑"/>
                <a:cs typeface="微软雅黑"/>
              </a:rPr>
              <a:t>，</a:t>
            </a:r>
            <a:r>
              <a:rPr sz="2000" spc="565" dirty="0">
                <a:latin typeface="微软雅黑"/>
                <a:cs typeface="微软雅黑"/>
              </a:rPr>
              <a:t> </a:t>
            </a:r>
            <a:r>
              <a:rPr sz="2000" dirty="0">
                <a:latin typeface="微软雅黑"/>
                <a:cs typeface="微软雅黑"/>
              </a:rPr>
              <a:t>保证在线教育的质</a:t>
            </a:r>
            <a:r>
              <a:rPr sz="2000" spc="5" dirty="0">
                <a:latin typeface="微软雅黑"/>
                <a:cs typeface="微软雅黑"/>
              </a:rPr>
              <a:t>量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984" y="83642"/>
            <a:ext cx="3683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美国网络教育质量评估指标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75597" y="1048537"/>
            <a:ext cx="2400935" cy="3329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"/>
              <a:tabLst>
                <a:tab pos="355600" algn="l"/>
              </a:tabLst>
            </a:pPr>
            <a:r>
              <a:rPr sz="2000" dirty="0">
                <a:latin typeface="微软雅黑"/>
                <a:cs typeface="微软雅黑"/>
              </a:rPr>
              <a:t>学校支持评估指</a:t>
            </a:r>
            <a:r>
              <a:rPr sz="2000" spc="5" dirty="0">
                <a:latin typeface="微软雅黑"/>
                <a:cs typeface="微软雅黑"/>
              </a:rPr>
              <a:t>标</a:t>
            </a:r>
            <a:endParaRPr sz="20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lr>
                <a:srgbClr val="C00000"/>
              </a:buClr>
              <a:buFont typeface="Wingdings"/>
              <a:buChar char=""/>
              <a:tabLst>
                <a:tab pos="355600" algn="l"/>
              </a:tabLst>
            </a:pPr>
            <a:r>
              <a:rPr sz="2000" dirty="0">
                <a:latin typeface="微软雅黑"/>
                <a:cs typeface="微软雅黑"/>
              </a:rPr>
              <a:t>课程开发评估指</a:t>
            </a:r>
            <a:r>
              <a:rPr sz="2000" spc="5" dirty="0">
                <a:latin typeface="微软雅黑"/>
                <a:cs typeface="微软雅黑"/>
              </a:rPr>
              <a:t>标</a:t>
            </a:r>
            <a:endParaRPr sz="20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lr>
                <a:srgbClr val="C00000"/>
              </a:buClr>
              <a:buFont typeface="Wingdings"/>
              <a:buChar char=""/>
              <a:tabLst>
                <a:tab pos="355600" algn="l"/>
              </a:tabLst>
            </a:pPr>
            <a:r>
              <a:rPr sz="2000" dirty="0">
                <a:latin typeface="微软雅黑"/>
                <a:cs typeface="微软雅黑"/>
              </a:rPr>
              <a:t>教学过程评估指</a:t>
            </a:r>
            <a:r>
              <a:rPr sz="2000" spc="5" dirty="0">
                <a:latin typeface="微软雅黑"/>
                <a:cs typeface="微软雅黑"/>
              </a:rPr>
              <a:t>标</a:t>
            </a:r>
            <a:endParaRPr sz="20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lr>
                <a:srgbClr val="C00000"/>
              </a:buClr>
              <a:buFont typeface="Wingdings"/>
              <a:buChar char=""/>
              <a:tabLst>
                <a:tab pos="355600" algn="l"/>
              </a:tabLst>
            </a:pPr>
            <a:r>
              <a:rPr sz="2000" dirty="0">
                <a:latin typeface="微软雅黑"/>
                <a:cs typeface="微软雅黑"/>
              </a:rPr>
              <a:t>教学组织评估指</a:t>
            </a:r>
            <a:r>
              <a:rPr sz="2000" spc="5" dirty="0">
                <a:latin typeface="微软雅黑"/>
                <a:cs typeface="微软雅黑"/>
              </a:rPr>
              <a:t>标</a:t>
            </a:r>
            <a:endParaRPr sz="20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lr>
                <a:srgbClr val="C00000"/>
              </a:buClr>
              <a:buFont typeface="Wingdings"/>
              <a:buChar char=""/>
              <a:tabLst>
                <a:tab pos="355600" algn="l"/>
              </a:tabLst>
            </a:pPr>
            <a:r>
              <a:rPr sz="2000" dirty="0">
                <a:latin typeface="微软雅黑"/>
                <a:cs typeface="微软雅黑"/>
              </a:rPr>
              <a:t>学生服务评估指</a:t>
            </a:r>
            <a:r>
              <a:rPr sz="2000" spc="5" dirty="0">
                <a:latin typeface="微软雅黑"/>
                <a:cs typeface="微软雅黑"/>
              </a:rPr>
              <a:t>标</a:t>
            </a:r>
            <a:endParaRPr sz="20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lr>
                <a:srgbClr val="C00000"/>
              </a:buClr>
              <a:buFont typeface="Wingdings"/>
              <a:buChar char=""/>
              <a:tabLst>
                <a:tab pos="355600" algn="l"/>
              </a:tabLst>
            </a:pPr>
            <a:r>
              <a:rPr sz="2000" dirty="0">
                <a:latin typeface="微软雅黑"/>
                <a:cs typeface="微软雅黑"/>
              </a:rPr>
              <a:t>教师培训评估指</a:t>
            </a:r>
            <a:r>
              <a:rPr sz="2000" spc="5" dirty="0">
                <a:latin typeface="微软雅黑"/>
                <a:cs typeface="微软雅黑"/>
              </a:rPr>
              <a:t>标</a:t>
            </a:r>
            <a:endParaRPr sz="20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lr>
                <a:srgbClr val="C00000"/>
              </a:buClr>
              <a:buFont typeface="Wingdings"/>
              <a:buChar char=""/>
              <a:tabLst>
                <a:tab pos="355600" algn="l"/>
              </a:tabLst>
            </a:pPr>
            <a:r>
              <a:rPr sz="2000" dirty="0">
                <a:latin typeface="微软雅黑"/>
                <a:cs typeface="微软雅黑"/>
              </a:rPr>
              <a:t>教学效果评估指</a:t>
            </a:r>
            <a:r>
              <a:rPr sz="2000" spc="5" dirty="0">
                <a:latin typeface="微软雅黑"/>
                <a:cs typeface="微软雅黑"/>
              </a:rPr>
              <a:t>标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6672" y="828776"/>
            <a:ext cx="290550" cy="275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681" y="1120660"/>
            <a:ext cx="287578" cy="285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681" y="1431416"/>
            <a:ext cx="291541" cy="279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681" y="1727301"/>
            <a:ext cx="291541" cy="291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4690" y="2035060"/>
            <a:ext cx="292531" cy="2855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8584" y="2339860"/>
            <a:ext cx="268719" cy="286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5681" y="2643682"/>
            <a:ext cx="291541" cy="289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4690" y="2951454"/>
            <a:ext cx="285597" cy="2806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681" y="3257245"/>
            <a:ext cx="286588" cy="2836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1706" y="3560064"/>
            <a:ext cx="296506" cy="2836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681" y="3866845"/>
            <a:ext cx="292531" cy="2816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637" y="4168660"/>
            <a:ext cx="281622" cy="2855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6881" y="203974"/>
            <a:ext cx="2062010" cy="2413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97694" y="229692"/>
            <a:ext cx="447040" cy="1923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23195" y="203200"/>
            <a:ext cx="3698544" cy="2429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8951" y="568451"/>
            <a:ext cx="8311896" cy="5318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55650" y="565150"/>
          <a:ext cx="8305800" cy="4455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79">
                <a:tc>
                  <a:txBody>
                    <a:bodyPr/>
                    <a:lstStyle/>
                    <a:p>
                      <a:pPr marL="175260" marR="1695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序 号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  <a:tabLst>
                          <a:tab pos="380365" algn="l"/>
                        </a:tabLst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指	标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  <a:tabLst>
                          <a:tab pos="380365" algn="l"/>
                          <a:tab pos="761365" algn="l"/>
                          <a:tab pos="1142365" algn="l"/>
                        </a:tabLst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简	要	说	明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1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管</a:t>
                      </a:r>
                      <a:r>
                        <a:rPr sz="1400" spc="5" dirty="0">
                          <a:latin typeface="黑体"/>
                          <a:cs typeface="黑体"/>
                        </a:rPr>
                        <a:t>理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对学习中心的管理制度与管理者管理水平进行评价</a:t>
                      </a:r>
                      <a:r>
                        <a:rPr sz="1400" b="1" spc="-5" dirty="0">
                          <a:latin typeface="黑体"/>
                          <a:cs typeface="黑体"/>
                        </a:rPr>
                        <a:t>；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44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2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政策和战</a:t>
                      </a:r>
                      <a:r>
                        <a:rPr sz="1400" spc="5" dirty="0">
                          <a:latin typeface="黑体"/>
                          <a:cs typeface="黑体"/>
                        </a:rPr>
                        <a:t>略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对远程教育中心的发展战略和策略进行评价，确定最佳的成本效益比</a:t>
                      </a:r>
                      <a:r>
                        <a:rPr sz="1400" b="1" spc="-5" dirty="0">
                          <a:latin typeface="黑体"/>
                          <a:cs typeface="黑体"/>
                        </a:rPr>
                        <a:t>；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144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3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人员管</a:t>
                      </a:r>
                      <a:r>
                        <a:rPr sz="1400" spc="5" dirty="0">
                          <a:latin typeface="黑体"/>
                          <a:cs typeface="黑体"/>
                        </a:rPr>
                        <a:t>理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对学习中心管理者、老师和其他工作人员的管理的评价</a:t>
                      </a:r>
                      <a:r>
                        <a:rPr sz="1400" b="1" spc="-5" dirty="0">
                          <a:latin typeface="黑体"/>
                          <a:cs typeface="黑体"/>
                        </a:rPr>
                        <a:t>；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4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资</a:t>
                      </a:r>
                      <a:r>
                        <a:rPr sz="1400" spc="5" dirty="0">
                          <a:latin typeface="黑体"/>
                          <a:cs typeface="黑体"/>
                        </a:rPr>
                        <a:t>源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对信息资源、设备、技术、学习资料及其投资情况进行评价</a:t>
                      </a:r>
                      <a:r>
                        <a:rPr sz="1400" b="1" spc="-5" dirty="0">
                          <a:latin typeface="黑体"/>
                          <a:cs typeface="黑体"/>
                        </a:rPr>
                        <a:t>；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5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过</a:t>
                      </a:r>
                      <a:r>
                        <a:rPr sz="1400" spc="5" dirty="0">
                          <a:latin typeface="黑体"/>
                          <a:cs typeface="黑体"/>
                        </a:rPr>
                        <a:t>程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对于远程学习的全过程中的重要因素进行评价</a:t>
                      </a:r>
                      <a:r>
                        <a:rPr sz="1400" b="1" spc="-5" dirty="0">
                          <a:latin typeface="黑体"/>
                          <a:cs typeface="黑体"/>
                        </a:rPr>
                        <a:t>；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6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客户满意</a:t>
                      </a:r>
                      <a:r>
                        <a:rPr sz="1400" spc="5" dirty="0">
                          <a:latin typeface="黑体"/>
                          <a:cs typeface="黑体"/>
                        </a:rPr>
                        <a:t>度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对学习者学习的满意度进行评价</a:t>
                      </a:r>
                      <a:r>
                        <a:rPr sz="1400" b="1" spc="-5" dirty="0">
                          <a:latin typeface="黑体"/>
                          <a:cs typeface="黑体"/>
                        </a:rPr>
                        <a:t>；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7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人员满意</a:t>
                      </a:r>
                      <a:r>
                        <a:rPr sz="1400" spc="5" dirty="0">
                          <a:latin typeface="黑体"/>
                          <a:cs typeface="黑体"/>
                        </a:rPr>
                        <a:t>度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对学习中心工作人员满意度的评价</a:t>
                      </a:r>
                      <a:r>
                        <a:rPr sz="1400" b="1" spc="-5" dirty="0">
                          <a:latin typeface="黑体"/>
                          <a:cs typeface="黑体"/>
                        </a:rPr>
                        <a:t>；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144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8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137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9285" marR="89535" indent="-5334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" dirty="0">
                          <a:latin typeface="黑体"/>
                          <a:cs typeface="黑体"/>
                        </a:rPr>
                        <a:t>对开放教育的</a:t>
                      </a:r>
                      <a:r>
                        <a:rPr sz="1400" dirty="0">
                          <a:latin typeface="黑体"/>
                          <a:cs typeface="黑体"/>
                        </a:rPr>
                        <a:t>影 </a:t>
                      </a:r>
                      <a:r>
                        <a:rPr sz="1400" spc="5" dirty="0">
                          <a:latin typeface="黑体"/>
                          <a:cs typeface="黑体"/>
                        </a:rPr>
                        <a:t>响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对某一学习中心在整个远程教育领域内所占地位的评价</a:t>
                      </a:r>
                      <a:r>
                        <a:rPr sz="1400" b="1" spc="-5" dirty="0">
                          <a:latin typeface="黑体"/>
                          <a:cs typeface="黑体"/>
                        </a:rPr>
                        <a:t>；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00" dirty="0">
                          <a:latin typeface="黑体"/>
                          <a:cs typeface="黑体"/>
                        </a:rPr>
                        <a:t>9</a:t>
                      </a:r>
                      <a:endParaRPr sz="1500">
                        <a:latin typeface="黑体"/>
                        <a:cs typeface="黑体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黑体"/>
                          <a:cs typeface="黑体"/>
                        </a:rPr>
                        <a:t>结</a:t>
                      </a:r>
                      <a:r>
                        <a:rPr sz="1400" spc="5" dirty="0">
                          <a:latin typeface="黑体"/>
                          <a:cs typeface="黑体"/>
                        </a:rPr>
                        <a:t>果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latin typeface="黑体"/>
                          <a:cs typeface="黑体"/>
                        </a:rPr>
                        <a:t>评价该中心最终的教学成绩及利润</a:t>
                      </a:r>
                      <a:r>
                        <a:rPr sz="1400" b="1" spc="-5" dirty="0">
                          <a:latin typeface="黑体"/>
                          <a:cs typeface="黑体"/>
                        </a:rPr>
                        <a:t>；</a:t>
                      </a:r>
                      <a:endParaRPr sz="1400">
                        <a:latin typeface="黑体"/>
                        <a:cs typeface="黑体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949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984" y="83642"/>
            <a:ext cx="459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香港高等教育体系及评价责任分工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2753" y="2256294"/>
            <a:ext cx="973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微软雅黑"/>
                <a:cs typeface="微软雅黑"/>
              </a:rPr>
              <a:t>教</a:t>
            </a:r>
            <a:r>
              <a:rPr sz="1800" spc="90" dirty="0">
                <a:latin typeface="微软雅黑"/>
                <a:cs typeface="微软雅黑"/>
              </a:rPr>
              <a:t>统会</a:t>
            </a:r>
            <a:r>
              <a:rPr sz="1800" dirty="0">
                <a:latin typeface="微软雅黑"/>
                <a:cs typeface="微软雅黑"/>
              </a:rPr>
              <a:t>：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5651" y="1373987"/>
            <a:ext cx="672465" cy="546735"/>
          </a:xfrm>
          <a:custGeom>
            <a:avLst/>
            <a:gdLst/>
            <a:ahLst/>
            <a:cxnLst/>
            <a:rect l="l" t="t" r="r" b="b"/>
            <a:pathLst>
              <a:path w="672464" h="546735">
                <a:moveTo>
                  <a:pt x="671918" y="546265"/>
                </a:moveTo>
                <a:lnTo>
                  <a:pt x="590843" y="542821"/>
                </a:lnTo>
                <a:lnTo>
                  <a:pt x="542391" y="539753"/>
                </a:lnTo>
                <a:lnTo>
                  <a:pt x="490223" y="535619"/>
                </a:lnTo>
                <a:lnTo>
                  <a:pt x="435508" y="530291"/>
                </a:lnTo>
                <a:lnTo>
                  <a:pt x="379415" y="523641"/>
                </a:lnTo>
                <a:lnTo>
                  <a:pt x="323114" y="515542"/>
                </a:lnTo>
                <a:lnTo>
                  <a:pt x="267774" y="505867"/>
                </a:lnTo>
                <a:lnTo>
                  <a:pt x="214565" y="494489"/>
                </a:lnTo>
                <a:lnTo>
                  <a:pt x="164656" y="481279"/>
                </a:lnTo>
                <a:lnTo>
                  <a:pt x="119217" y="466111"/>
                </a:lnTo>
                <a:lnTo>
                  <a:pt x="79418" y="448858"/>
                </a:lnTo>
                <a:lnTo>
                  <a:pt x="46426" y="429391"/>
                </a:lnTo>
                <a:lnTo>
                  <a:pt x="5548" y="383308"/>
                </a:lnTo>
                <a:lnTo>
                  <a:pt x="0" y="356438"/>
                </a:lnTo>
                <a:lnTo>
                  <a:pt x="5577" y="334428"/>
                </a:lnTo>
                <a:lnTo>
                  <a:pt x="24353" y="306362"/>
                </a:lnTo>
                <a:lnTo>
                  <a:pt x="59398" y="274774"/>
                </a:lnTo>
                <a:lnTo>
                  <a:pt x="113778" y="242200"/>
                </a:lnTo>
                <a:lnTo>
                  <a:pt x="190563" y="211175"/>
                </a:lnTo>
                <a:lnTo>
                  <a:pt x="267677" y="138544"/>
                </a:lnTo>
                <a:lnTo>
                  <a:pt x="299257" y="112951"/>
                </a:lnTo>
                <a:lnTo>
                  <a:pt x="335824" y="90331"/>
                </a:lnTo>
                <a:lnTo>
                  <a:pt x="376669" y="70502"/>
                </a:lnTo>
                <a:lnTo>
                  <a:pt x="421084" y="53284"/>
                </a:lnTo>
                <a:lnTo>
                  <a:pt x="468361" y="38495"/>
                </a:lnTo>
                <a:lnTo>
                  <a:pt x="517791" y="25953"/>
                </a:lnTo>
                <a:lnTo>
                  <a:pt x="568666" y="15478"/>
                </a:lnTo>
                <a:lnTo>
                  <a:pt x="620278" y="6887"/>
                </a:lnTo>
                <a:lnTo>
                  <a:pt x="671918" y="0"/>
                </a:lnTo>
                <a:lnTo>
                  <a:pt x="671918" y="546265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1860" y="1369656"/>
            <a:ext cx="680085" cy="553720"/>
          </a:xfrm>
          <a:custGeom>
            <a:avLst/>
            <a:gdLst/>
            <a:ahLst/>
            <a:cxnLst/>
            <a:rect l="l" t="t" r="r" b="b"/>
            <a:pathLst>
              <a:path w="680085" h="553719">
                <a:moveTo>
                  <a:pt x="203072" y="212090"/>
                </a:moveTo>
                <a:lnTo>
                  <a:pt x="191750" y="212090"/>
                </a:lnTo>
                <a:lnTo>
                  <a:pt x="193122" y="210820"/>
                </a:lnTo>
                <a:lnTo>
                  <a:pt x="268890" y="139700"/>
                </a:lnTo>
                <a:lnTo>
                  <a:pt x="305212" y="110490"/>
                </a:lnTo>
                <a:lnTo>
                  <a:pt x="347706" y="85090"/>
                </a:lnTo>
                <a:lnTo>
                  <a:pt x="359174" y="80010"/>
                </a:lnTo>
                <a:lnTo>
                  <a:pt x="370935" y="73660"/>
                </a:lnTo>
                <a:lnTo>
                  <a:pt x="383000" y="68580"/>
                </a:lnTo>
                <a:lnTo>
                  <a:pt x="407904" y="58420"/>
                </a:lnTo>
                <a:lnTo>
                  <a:pt x="420744" y="54610"/>
                </a:lnTo>
                <a:lnTo>
                  <a:pt x="433800" y="49530"/>
                </a:lnTo>
                <a:lnTo>
                  <a:pt x="447058" y="45720"/>
                </a:lnTo>
                <a:lnTo>
                  <a:pt x="516007" y="26670"/>
                </a:lnTo>
                <a:lnTo>
                  <a:pt x="530218" y="24130"/>
                </a:lnTo>
                <a:lnTo>
                  <a:pt x="544518" y="20320"/>
                </a:lnTo>
                <a:lnTo>
                  <a:pt x="617035" y="7620"/>
                </a:lnTo>
                <a:lnTo>
                  <a:pt x="646194" y="3810"/>
                </a:lnTo>
                <a:lnTo>
                  <a:pt x="679519" y="0"/>
                </a:lnTo>
                <a:lnTo>
                  <a:pt x="679519" y="3810"/>
                </a:lnTo>
                <a:lnTo>
                  <a:pt x="671899" y="3810"/>
                </a:lnTo>
                <a:lnTo>
                  <a:pt x="671899" y="8183"/>
                </a:lnTo>
                <a:lnTo>
                  <a:pt x="647185" y="11430"/>
                </a:lnTo>
                <a:lnTo>
                  <a:pt x="618140" y="15240"/>
                </a:lnTo>
                <a:lnTo>
                  <a:pt x="603649" y="17780"/>
                </a:lnTo>
                <a:lnTo>
                  <a:pt x="589171" y="20320"/>
                </a:lnTo>
                <a:lnTo>
                  <a:pt x="574732" y="22860"/>
                </a:lnTo>
                <a:lnTo>
                  <a:pt x="560342" y="25400"/>
                </a:lnTo>
                <a:lnTo>
                  <a:pt x="546042" y="27940"/>
                </a:lnTo>
                <a:lnTo>
                  <a:pt x="531818" y="31750"/>
                </a:lnTo>
                <a:lnTo>
                  <a:pt x="517709" y="34290"/>
                </a:lnTo>
                <a:lnTo>
                  <a:pt x="503726" y="38100"/>
                </a:lnTo>
                <a:lnTo>
                  <a:pt x="489870" y="41910"/>
                </a:lnTo>
                <a:lnTo>
                  <a:pt x="476180" y="44450"/>
                </a:lnTo>
                <a:lnTo>
                  <a:pt x="466039" y="48260"/>
                </a:lnTo>
                <a:lnTo>
                  <a:pt x="462705" y="48260"/>
                </a:lnTo>
                <a:lnTo>
                  <a:pt x="449306" y="53340"/>
                </a:lnTo>
                <a:lnTo>
                  <a:pt x="436162" y="57150"/>
                </a:lnTo>
                <a:lnTo>
                  <a:pt x="423233" y="60960"/>
                </a:lnTo>
                <a:lnTo>
                  <a:pt x="410546" y="66040"/>
                </a:lnTo>
                <a:lnTo>
                  <a:pt x="398100" y="71120"/>
                </a:lnTo>
                <a:lnTo>
                  <a:pt x="385933" y="76200"/>
                </a:lnTo>
                <a:lnTo>
                  <a:pt x="374033" y="81280"/>
                </a:lnTo>
                <a:lnTo>
                  <a:pt x="362438" y="86360"/>
                </a:lnTo>
                <a:lnTo>
                  <a:pt x="351148" y="92710"/>
                </a:lnTo>
                <a:lnTo>
                  <a:pt x="340188" y="97790"/>
                </a:lnTo>
                <a:lnTo>
                  <a:pt x="329583" y="104140"/>
                </a:lnTo>
                <a:lnTo>
                  <a:pt x="319322" y="110490"/>
                </a:lnTo>
                <a:lnTo>
                  <a:pt x="309454" y="116840"/>
                </a:lnTo>
                <a:lnTo>
                  <a:pt x="299967" y="123190"/>
                </a:lnTo>
                <a:lnTo>
                  <a:pt x="290887" y="130810"/>
                </a:lnTo>
                <a:lnTo>
                  <a:pt x="282238" y="137160"/>
                </a:lnTo>
                <a:lnTo>
                  <a:pt x="274021" y="144780"/>
                </a:lnTo>
                <a:lnTo>
                  <a:pt x="203072" y="212090"/>
                </a:lnTo>
                <a:close/>
              </a:path>
              <a:path w="680085" h="553719">
                <a:moveTo>
                  <a:pt x="671899" y="8183"/>
                </a:moveTo>
                <a:lnTo>
                  <a:pt x="671899" y="3810"/>
                </a:lnTo>
                <a:lnTo>
                  <a:pt x="676192" y="7620"/>
                </a:lnTo>
                <a:lnTo>
                  <a:pt x="671899" y="8183"/>
                </a:lnTo>
                <a:close/>
              </a:path>
              <a:path w="680085" h="553719">
                <a:moveTo>
                  <a:pt x="671899" y="549910"/>
                </a:moveTo>
                <a:lnTo>
                  <a:pt x="671899" y="8183"/>
                </a:lnTo>
                <a:lnTo>
                  <a:pt x="676192" y="7620"/>
                </a:lnTo>
                <a:lnTo>
                  <a:pt x="671899" y="3810"/>
                </a:lnTo>
                <a:lnTo>
                  <a:pt x="679519" y="3810"/>
                </a:lnTo>
                <a:lnTo>
                  <a:pt x="679519" y="546100"/>
                </a:lnTo>
                <a:lnTo>
                  <a:pt x="675836" y="546100"/>
                </a:lnTo>
                <a:lnTo>
                  <a:pt x="671899" y="549910"/>
                </a:lnTo>
                <a:close/>
              </a:path>
              <a:path w="680085" h="553719">
                <a:moveTo>
                  <a:pt x="462641" y="49530"/>
                </a:moveTo>
                <a:lnTo>
                  <a:pt x="462705" y="48260"/>
                </a:lnTo>
                <a:lnTo>
                  <a:pt x="466039" y="48260"/>
                </a:lnTo>
                <a:lnTo>
                  <a:pt x="462641" y="49530"/>
                </a:lnTo>
                <a:close/>
              </a:path>
              <a:path w="680085" h="553719">
                <a:moveTo>
                  <a:pt x="193092" y="210831"/>
                </a:moveTo>
                <a:close/>
              </a:path>
              <a:path w="680085" h="553719">
                <a:moveTo>
                  <a:pt x="679519" y="553720"/>
                </a:moveTo>
                <a:lnTo>
                  <a:pt x="657650" y="553720"/>
                </a:lnTo>
                <a:lnTo>
                  <a:pt x="545915" y="547370"/>
                </a:lnTo>
                <a:lnTo>
                  <a:pt x="520198" y="544830"/>
                </a:lnTo>
                <a:lnTo>
                  <a:pt x="493680" y="543560"/>
                </a:lnTo>
                <a:lnTo>
                  <a:pt x="466540" y="541020"/>
                </a:lnTo>
                <a:lnTo>
                  <a:pt x="438892" y="537210"/>
                </a:lnTo>
                <a:lnTo>
                  <a:pt x="410902" y="534670"/>
                </a:lnTo>
                <a:lnTo>
                  <a:pt x="326307" y="523240"/>
                </a:lnTo>
                <a:lnTo>
                  <a:pt x="230562" y="505460"/>
                </a:lnTo>
                <a:lnTo>
                  <a:pt x="217481" y="501650"/>
                </a:lnTo>
                <a:lnTo>
                  <a:pt x="204603" y="499110"/>
                </a:lnTo>
                <a:lnTo>
                  <a:pt x="191941" y="495300"/>
                </a:lnTo>
                <a:lnTo>
                  <a:pt x="179533" y="492760"/>
                </a:lnTo>
                <a:lnTo>
                  <a:pt x="167366" y="488950"/>
                </a:lnTo>
                <a:lnTo>
                  <a:pt x="143897" y="481330"/>
                </a:lnTo>
                <a:lnTo>
                  <a:pt x="121659" y="473710"/>
                </a:lnTo>
                <a:lnTo>
                  <a:pt x="111055" y="468630"/>
                </a:lnTo>
                <a:lnTo>
                  <a:pt x="100818" y="464820"/>
                </a:lnTo>
                <a:lnTo>
                  <a:pt x="90963" y="461010"/>
                </a:lnTo>
                <a:lnTo>
                  <a:pt x="81502" y="455930"/>
                </a:lnTo>
                <a:lnTo>
                  <a:pt x="72459" y="450850"/>
                </a:lnTo>
                <a:lnTo>
                  <a:pt x="63861" y="445770"/>
                </a:lnTo>
                <a:lnTo>
                  <a:pt x="55708" y="441960"/>
                </a:lnTo>
                <a:lnTo>
                  <a:pt x="48024" y="435610"/>
                </a:lnTo>
                <a:lnTo>
                  <a:pt x="40824" y="430530"/>
                </a:lnTo>
                <a:lnTo>
                  <a:pt x="34143" y="425450"/>
                </a:lnTo>
                <a:lnTo>
                  <a:pt x="27984" y="419100"/>
                </a:lnTo>
                <a:lnTo>
                  <a:pt x="22370" y="414020"/>
                </a:lnTo>
                <a:lnTo>
                  <a:pt x="17329" y="407670"/>
                </a:lnTo>
                <a:lnTo>
                  <a:pt x="12871" y="401320"/>
                </a:lnTo>
                <a:lnTo>
                  <a:pt x="9048" y="394970"/>
                </a:lnTo>
                <a:lnTo>
                  <a:pt x="7359" y="392430"/>
                </a:lnTo>
                <a:lnTo>
                  <a:pt x="5835" y="388620"/>
                </a:lnTo>
                <a:lnTo>
                  <a:pt x="4489" y="384810"/>
                </a:lnTo>
                <a:lnTo>
                  <a:pt x="3308" y="382270"/>
                </a:lnTo>
                <a:lnTo>
                  <a:pt x="0" y="360157"/>
                </a:lnTo>
                <a:lnTo>
                  <a:pt x="120" y="356870"/>
                </a:lnTo>
                <a:lnTo>
                  <a:pt x="539" y="353060"/>
                </a:lnTo>
                <a:lnTo>
                  <a:pt x="1250" y="349250"/>
                </a:lnTo>
                <a:lnTo>
                  <a:pt x="2254" y="346710"/>
                </a:lnTo>
                <a:lnTo>
                  <a:pt x="3549" y="341630"/>
                </a:lnTo>
                <a:lnTo>
                  <a:pt x="5175" y="337820"/>
                </a:lnTo>
                <a:lnTo>
                  <a:pt x="7105" y="334010"/>
                </a:lnTo>
                <a:lnTo>
                  <a:pt x="9378" y="330200"/>
                </a:lnTo>
                <a:lnTo>
                  <a:pt x="11995" y="325120"/>
                </a:lnTo>
                <a:lnTo>
                  <a:pt x="14966" y="321310"/>
                </a:lnTo>
                <a:lnTo>
                  <a:pt x="18306" y="316230"/>
                </a:lnTo>
                <a:lnTo>
                  <a:pt x="22028" y="311150"/>
                </a:lnTo>
                <a:lnTo>
                  <a:pt x="26130" y="306070"/>
                </a:lnTo>
                <a:lnTo>
                  <a:pt x="30638" y="302260"/>
                </a:lnTo>
                <a:lnTo>
                  <a:pt x="35553" y="297180"/>
                </a:lnTo>
                <a:lnTo>
                  <a:pt x="66681" y="271780"/>
                </a:lnTo>
                <a:lnTo>
                  <a:pt x="74313" y="266700"/>
                </a:lnTo>
                <a:lnTo>
                  <a:pt x="82416" y="260350"/>
                </a:lnTo>
                <a:lnTo>
                  <a:pt x="120021" y="240030"/>
                </a:lnTo>
                <a:lnTo>
                  <a:pt x="153968" y="226060"/>
                </a:lnTo>
                <a:lnTo>
                  <a:pt x="166427" y="220980"/>
                </a:lnTo>
                <a:lnTo>
                  <a:pt x="179495" y="215900"/>
                </a:lnTo>
                <a:lnTo>
                  <a:pt x="193092" y="210831"/>
                </a:lnTo>
                <a:lnTo>
                  <a:pt x="191750" y="212090"/>
                </a:lnTo>
                <a:lnTo>
                  <a:pt x="203072" y="212090"/>
                </a:lnTo>
                <a:lnTo>
                  <a:pt x="196373" y="218440"/>
                </a:lnTo>
                <a:lnTo>
                  <a:pt x="181984" y="223520"/>
                </a:lnTo>
                <a:lnTo>
                  <a:pt x="169081" y="227330"/>
                </a:lnTo>
                <a:lnTo>
                  <a:pt x="156762" y="232410"/>
                </a:lnTo>
                <a:lnTo>
                  <a:pt x="145040" y="237490"/>
                </a:lnTo>
                <a:lnTo>
                  <a:pt x="133889" y="242570"/>
                </a:lnTo>
                <a:lnTo>
                  <a:pt x="123297" y="247650"/>
                </a:lnTo>
                <a:lnTo>
                  <a:pt x="113264" y="252730"/>
                </a:lnTo>
                <a:lnTo>
                  <a:pt x="103777" y="257810"/>
                </a:lnTo>
                <a:lnTo>
                  <a:pt x="94824" y="262890"/>
                </a:lnTo>
                <a:lnTo>
                  <a:pt x="86378" y="267970"/>
                </a:lnTo>
                <a:lnTo>
                  <a:pt x="78441" y="273050"/>
                </a:lnTo>
                <a:lnTo>
                  <a:pt x="71011" y="278130"/>
                </a:lnTo>
                <a:lnTo>
                  <a:pt x="64052" y="281940"/>
                </a:lnTo>
                <a:lnTo>
                  <a:pt x="57562" y="287020"/>
                </a:lnTo>
                <a:lnTo>
                  <a:pt x="51542" y="292100"/>
                </a:lnTo>
                <a:lnTo>
                  <a:pt x="45954" y="297180"/>
                </a:lnTo>
                <a:lnTo>
                  <a:pt x="40811" y="302260"/>
                </a:lnTo>
                <a:lnTo>
                  <a:pt x="36099" y="307340"/>
                </a:lnTo>
                <a:lnTo>
                  <a:pt x="31781" y="311150"/>
                </a:lnTo>
                <a:lnTo>
                  <a:pt x="27870" y="316230"/>
                </a:lnTo>
                <a:lnTo>
                  <a:pt x="25257" y="320040"/>
                </a:lnTo>
                <a:lnTo>
                  <a:pt x="24453" y="320040"/>
                </a:lnTo>
                <a:lnTo>
                  <a:pt x="21202" y="325120"/>
                </a:lnTo>
                <a:lnTo>
                  <a:pt x="18421" y="328930"/>
                </a:lnTo>
                <a:lnTo>
                  <a:pt x="16614" y="332740"/>
                </a:lnTo>
                <a:lnTo>
                  <a:pt x="16071" y="332740"/>
                </a:lnTo>
                <a:lnTo>
                  <a:pt x="13887" y="337820"/>
                </a:lnTo>
                <a:lnTo>
                  <a:pt x="12122" y="341630"/>
                </a:lnTo>
                <a:lnTo>
                  <a:pt x="11186" y="344170"/>
                </a:lnTo>
                <a:lnTo>
                  <a:pt x="10750" y="344170"/>
                </a:lnTo>
                <a:lnTo>
                  <a:pt x="9505" y="347980"/>
                </a:lnTo>
                <a:lnTo>
                  <a:pt x="8642" y="351790"/>
                </a:lnTo>
                <a:lnTo>
                  <a:pt x="8045" y="354330"/>
                </a:lnTo>
                <a:lnTo>
                  <a:pt x="7829" y="356870"/>
                </a:lnTo>
                <a:lnTo>
                  <a:pt x="7643" y="359410"/>
                </a:lnTo>
                <a:lnTo>
                  <a:pt x="7689" y="363220"/>
                </a:lnTo>
                <a:lnTo>
                  <a:pt x="7956" y="367030"/>
                </a:lnTo>
                <a:lnTo>
                  <a:pt x="8375" y="369570"/>
                </a:lnTo>
                <a:lnTo>
                  <a:pt x="8959" y="373380"/>
                </a:lnTo>
                <a:lnTo>
                  <a:pt x="9696" y="375920"/>
                </a:lnTo>
                <a:lnTo>
                  <a:pt x="10598" y="379730"/>
                </a:lnTo>
                <a:lnTo>
                  <a:pt x="11664" y="382270"/>
                </a:lnTo>
                <a:lnTo>
                  <a:pt x="12884" y="386080"/>
                </a:lnTo>
                <a:lnTo>
                  <a:pt x="13290" y="386080"/>
                </a:lnTo>
                <a:lnTo>
                  <a:pt x="14255" y="388620"/>
                </a:lnTo>
                <a:lnTo>
                  <a:pt x="15779" y="391160"/>
                </a:lnTo>
                <a:lnTo>
                  <a:pt x="19335" y="397510"/>
                </a:lnTo>
                <a:lnTo>
                  <a:pt x="19157" y="397510"/>
                </a:lnTo>
                <a:lnTo>
                  <a:pt x="23437" y="403860"/>
                </a:lnTo>
                <a:lnTo>
                  <a:pt x="24235" y="403860"/>
                </a:lnTo>
                <a:lnTo>
                  <a:pt x="28136" y="408940"/>
                </a:lnTo>
                <a:lnTo>
                  <a:pt x="27958" y="408940"/>
                </a:lnTo>
                <a:lnTo>
                  <a:pt x="33407" y="414020"/>
                </a:lnTo>
                <a:lnTo>
                  <a:pt x="33229" y="414020"/>
                </a:lnTo>
                <a:lnTo>
                  <a:pt x="39223" y="419100"/>
                </a:lnTo>
                <a:lnTo>
                  <a:pt x="39071" y="419100"/>
                </a:lnTo>
                <a:lnTo>
                  <a:pt x="45599" y="425450"/>
                </a:lnTo>
                <a:lnTo>
                  <a:pt x="46856" y="425450"/>
                </a:lnTo>
                <a:lnTo>
                  <a:pt x="52495" y="430530"/>
                </a:lnTo>
                <a:lnTo>
                  <a:pt x="52355" y="430530"/>
                </a:lnTo>
                <a:lnTo>
                  <a:pt x="59899" y="435610"/>
                </a:lnTo>
                <a:lnTo>
                  <a:pt x="61766" y="435610"/>
                </a:lnTo>
                <a:lnTo>
                  <a:pt x="67786" y="439420"/>
                </a:lnTo>
                <a:lnTo>
                  <a:pt x="76155" y="444500"/>
                </a:lnTo>
                <a:lnTo>
                  <a:pt x="84969" y="449580"/>
                </a:lnTo>
                <a:lnTo>
                  <a:pt x="94227" y="453390"/>
                </a:lnTo>
                <a:lnTo>
                  <a:pt x="103892" y="458470"/>
                </a:lnTo>
                <a:lnTo>
                  <a:pt x="113963" y="462280"/>
                </a:lnTo>
                <a:lnTo>
                  <a:pt x="124402" y="466090"/>
                </a:lnTo>
                <a:lnTo>
                  <a:pt x="135197" y="469900"/>
                </a:lnTo>
                <a:lnTo>
                  <a:pt x="146335" y="473710"/>
                </a:lnTo>
                <a:lnTo>
                  <a:pt x="157803" y="477520"/>
                </a:lnTo>
                <a:lnTo>
                  <a:pt x="169563" y="481330"/>
                </a:lnTo>
                <a:lnTo>
                  <a:pt x="181603" y="485140"/>
                </a:lnTo>
                <a:lnTo>
                  <a:pt x="193922" y="487680"/>
                </a:lnTo>
                <a:lnTo>
                  <a:pt x="206482" y="491490"/>
                </a:lnTo>
                <a:lnTo>
                  <a:pt x="219259" y="494030"/>
                </a:lnTo>
                <a:lnTo>
                  <a:pt x="232251" y="497840"/>
                </a:lnTo>
                <a:lnTo>
                  <a:pt x="245446" y="500380"/>
                </a:lnTo>
                <a:lnTo>
                  <a:pt x="272332" y="505460"/>
                </a:lnTo>
                <a:lnTo>
                  <a:pt x="299738" y="510540"/>
                </a:lnTo>
                <a:lnTo>
                  <a:pt x="327539" y="515620"/>
                </a:lnTo>
                <a:lnTo>
                  <a:pt x="355580" y="519430"/>
                </a:lnTo>
                <a:lnTo>
                  <a:pt x="383724" y="523240"/>
                </a:lnTo>
                <a:lnTo>
                  <a:pt x="411829" y="527050"/>
                </a:lnTo>
                <a:lnTo>
                  <a:pt x="439731" y="529590"/>
                </a:lnTo>
                <a:lnTo>
                  <a:pt x="467290" y="533400"/>
                </a:lnTo>
                <a:lnTo>
                  <a:pt x="494366" y="535940"/>
                </a:lnTo>
                <a:lnTo>
                  <a:pt x="520807" y="537210"/>
                </a:lnTo>
                <a:lnTo>
                  <a:pt x="546474" y="539750"/>
                </a:lnTo>
                <a:lnTo>
                  <a:pt x="571201" y="541020"/>
                </a:lnTo>
                <a:lnTo>
                  <a:pt x="594861" y="542290"/>
                </a:lnTo>
                <a:lnTo>
                  <a:pt x="617302" y="543560"/>
                </a:lnTo>
                <a:lnTo>
                  <a:pt x="638371" y="544830"/>
                </a:lnTo>
                <a:lnTo>
                  <a:pt x="657929" y="546100"/>
                </a:lnTo>
                <a:lnTo>
                  <a:pt x="671899" y="546100"/>
                </a:lnTo>
                <a:lnTo>
                  <a:pt x="671899" y="549910"/>
                </a:lnTo>
                <a:lnTo>
                  <a:pt x="679519" y="549910"/>
                </a:lnTo>
                <a:lnTo>
                  <a:pt x="679519" y="553720"/>
                </a:lnTo>
                <a:close/>
              </a:path>
              <a:path w="680085" h="553719">
                <a:moveTo>
                  <a:pt x="24352" y="321310"/>
                </a:moveTo>
                <a:lnTo>
                  <a:pt x="24453" y="320040"/>
                </a:lnTo>
                <a:lnTo>
                  <a:pt x="25257" y="320040"/>
                </a:lnTo>
                <a:lnTo>
                  <a:pt x="24352" y="321310"/>
                </a:lnTo>
                <a:close/>
              </a:path>
              <a:path w="680085" h="553719">
                <a:moveTo>
                  <a:pt x="15982" y="334010"/>
                </a:moveTo>
                <a:lnTo>
                  <a:pt x="16071" y="332740"/>
                </a:lnTo>
                <a:lnTo>
                  <a:pt x="16614" y="332740"/>
                </a:lnTo>
                <a:lnTo>
                  <a:pt x="15982" y="334010"/>
                </a:lnTo>
                <a:close/>
              </a:path>
              <a:path w="680085" h="553719">
                <a:moveTo>
                  <a:pt x="10674" y="345440"/>
                </a:moveTo>
                <a:lnTo>
                  <a:pt x="10750" y="344170"/>
                </a:lnTo>
                <a:lnTo>
                  <a:pt x="11186" y="344170"/>
                </a:lnTo>
                <a:lnTo>
                  <a:pt x="10674" y="345440"/>
                </a:lnTo>
                <a:close/>
              </a:path>
              <a:path w="680085" h="553719">
                <a:moveTo>
                  <a:pt x="7702" y="358140"/>
                </a:moveTo>
                <a:lnTo>
                  <a:pt x="7727" y="356870"/>
                </a:lnTo>
                <a:lnTo>
                  <a:pt x="7702" y="358140"/>
                </a:lnTo>
                <a:close/>
              </a:path>
              <a:path w="680085" h="553719">
                <a:moveTo>
                  <a:pt x="7618" y="360157"/>
                </a:moveTo>
                <a:lnTo>
                  <a:pt x="7600" y="359410"/>
                </a:lnTo>
                <a:lnTo>
                  <a:pt x="7618" y="360157"/>
                </a:lnTo>
                <a:close/>
              </a:path>
              <a:path w="680085" h="553719">
                <a:moveTo>
                  <a:pt x="7630" y="360680"/>
                </a:moveTo>
                <a:lnTo>
                  <a:pt x="7618" y="360157"/>
                </a:lnTo>
                <a:lnTo>
                  <a:pt x="7630" y="360680"/>
                </a:lnTo>
                <a:close/>
              </a:path>
              <a:path w="680085" h="553719">
                <a:moveTo>
                  <a:pt x="13290" y="386080"/>
                </a:moveTo>
                <a:lnTo>
                  <a:pt x="12884" y="386080"/>
                </a:lnTo>
                <a:lnTo>
                  <a:pt x="12807" y="384810"/>
                </a:lnTo>
                <a:lnTo>
                  <a:pt x="13290" y="386080"/>
                </a:lnTo>
                <a:close/>
              </a:path>
              <a:path w="680085" h="553719">
                <a:moveTo>
                  <a:pt x="24235" y="403860"/>
                </a:moveTo>
                <a:lnTo>
                  <a:pt x="23437" y="403860"/>
                </a:lnTo>
                <a:lnTo>
                  <a:pt x="23259" y="402590"/>
                </a:lnTo>
                <a:lnTo>
                  <a:pt x="24235" y="403860"/>
                </a:lnTo>
                <a:close/>
              </a:path>
              <a:path w="680085" h="553719">
                <a:moveTo>
                  <a:pt x="46856" y="425450"/>
                </a:moveTo>
                <a:lnTo>
                  <a:pt x="45599" y="425450"/>
                </a:lnTo>
                <a:lnTo>
                  <a:pt x="45446" y="424180"/>
                </a:lnTo>
                <a:lnTo>
                  <a:pt x="46856" y="425450"/>
                </a:lnTo>
                <a:close/>
              </a:path>
              <a:path w="680085" h="553719">
                <a:moveTo>
                  <a:pt x="61766" y="435610"/>
                </a:moveTo>
                <a:lnTo>
                  <a:pt x="59899" y="435610"/>
                </a:lnTo>
                <a:lnTo>
                  <a:pt x="59759" y="434340"/>
                </a:lnTo>
                <a:lnTo>
                  <a:pt x="61766" y="435610"/>
                </a:lnTo>
                <a:close/>
              </a:path>
              <a:path w="680085" h="553719">
                <a:moveTo>
                  <a:pt x="679519" y="549910"/>
                </a:moveTo>
                <a:lnTo>
                  <a:pt x="671899" y="549910"/>
                </a:lnTo>
                <a:lnTo>
                  <a:pt x="675836" y="546100"/>
                </a:lnTo>
                <a:lnTo>
                  <a:pt x="679519" y="546100"/>
                </a:lnTo>
                <a:lnTo>
                  <a:pt x="679519" y="549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7570" y="1361287"/>
            <a:ext cx="672465" cy="562610"/>
          </a:xfrm>
          <a:custGeom>
            <a:avLst/>
            <a:gdLst/>
            <a:ahLst/>
            <a:cxnLst/>
            <a:rect l="l" t="t" r="r" b="b"/>
            <a:pathLst>
              <a:path w="672464" h="562610">
                <a:moveTo>
                  <a:pt x="671918" y="562394"/>
                </a:moveTo>
                <a:lnTo>
                  <a:pt x="45948" y="562394"/>
                </a:lnTo>
                <a:lnTo>
                  <a:pt x="36617" y="562344"/>
                </a:lnTo>
                <a:lnTo>
                  <a:pt x="0" y="561632"/>
                </a:lnTo>
                <a:lnTo>
                  <a:pt x="0" y="15367"/>
                </a:lnTo>
                <a:lnTo>
                  <a:pt x="53850" y="9779"/>
                </a:lnTo>
                <a:lnTo>
                  <a:pt x="106116" y="5687"/>
                </a:lnTo>
                <a:lnTo>
                  <a:pt x="155954" y="2878"/>
                </a:lnTo>
                <a:lnTo>
                  <a:pt x="202523" y="1136"/>
                </a:lnTo>
                <a:lnTo>
                  <a:pt x="244981" y="248"/>
                </a:lnTo>
                <a:lnTo>
                  <a:pt x="282486" y="0"/>
                </a:lnTo>
                <a:lnTo>
                  <a:pt x="671918" y="0"/>
                </a:lnTo>
                <a:lnTo>
                  <a:pt x="671918" y="562394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3760" y="1357477"/>
            <a:ext cx="680085" cy="570230"/>
          </a:xfrm>
          <a:custGeom>
            <a:avLst/>
            <a:gdLst/>
            <a:ahLst/>
            <a:cxnLst/>
            <a:rect l="l" t="t" r="r" b="b"/>
            <a:pathLst>
              <a:path w="680085" h="570230">
                <a:moveTo>
                  <a:pt x="679538" y="570014"/>
                </a:moveTo>
                <a:lnTo>
                  <a:pt x="49733" y="570014"/>
                </a:lnTo>
                <a:lnTo>
                  <a:pt x="29552" y="569823"/>
                </a:lnTo>
                <a:lnTo>
                  <a:pt x="0" y="569175"/>
                </a:lnTo>
                <a:lnTo>
                  <a:pt x="0" y="15760"/>
                </a:lnTo>
                <a:lnTo>
                  <a:pt x="43941" y="11036"/>
                </a:lnTo>
                <a:lnTo>
                  <a:pt x="83743" y="7569"/>
                </a:lnTo>
                <a:lnTo>
                  <a:pt x="122415" y="4876"/>
                </a:lnTo>
                <a:lnTo>
                  <a:pt x="194919" y="1485"/>
                </a:lnTo>
                <a:lnTo>
                  <a:pt x="286283" y="0"/>
                </a:lnTo>
                <a:lnTo>
                  <a:pt x="679538" y="0"/>
                </a:lnTo>
                <a:lnTo>
                  <a:pt x="679538" y="3809"/>
                </a:lnTo>
                <a:lnTo>
                  <a:pt x="671918" y="3809"/>
                </a:lnTo>
                <a:lnTo>
                  <a:pt x="671918" y="7619"/>
                </a:lnTo>
                <a:lnTo>
                  <a:pt x="286308" y="7619"/>
                </a:lnTo>
                <a:lnTo>
                  <a:pt x="258686" y="7759"/>
                </a:lnTo>
                <a:lnTo>
                  <a:pt x="228180" y="8216"/>
                </a:lnTo>
                <a:lnTo>
                  <a:pt x="195148" y="9105"/>
                </a:lnTo>
                <a:lnTo>
                  <a:pt x="159918" y="10490"/>
                </a:lnTo>
                <a:lnTo>
                  <a:pt x="141604" y="11404"/>
                </a:lnTo>
                <a:lnTo>
                  <a:pt x="122859" y="12484"/>
                </a:lnTo>
                <a:lnTo>
                  <a:pt x="103952" y="13728"/>
                </a:lnTo>
                <a:lnTo>
                  <a:pt x="84327" y="15163"/>
                </a:lnTo>
                <a:lnTo>
                  <a:pt x="64604" y="16789"/>
                </a:lnTo>
                <a:lnTo>
                  <a:pt x="44665" y="18630"/>
                </a:lnTo>
                <a:lnTo>
                  <a:pt x="39314" y="19176"/>
                </a:lnTo>
                <a:lnTo>
                  <a:pt x="7619" y="19176"/>
                </a:lnTo>
                <a:lnTo>
                  <a:pt x="4241" y="22961"/>
                </a:lnTo>
                <a:lnTo>
                  <a:pt x="7619" y="22961"/>
                </a:lnTo>
                <a:lnTo>
                  <a:pt x="7619" y="561632"/>
                </a:lnTo>
                <a:lnTo>
                  <a:pt x="3898" y="561632"/>
                </a:lnTo>
                <a:lnTo>
                  <a:pt x="7619" y="565442"/>
                </a:lnTo>
                <a:lnTo>
                  <a:pt x="671918" y="565442"/>
                </a:lnTo>
                <a:lnTo>
                  <a:pt x="671918" y="566204"/>
                </a:lnTo>
                <a:lnTo>
                  <a:pt x="679538" y="566204"/>
                </a:lnTo>
                <a:lnTo>
                  <a:pt x="679538" y="570014"/>
                </a:lnTo>
                <a:close/>
              </a:path>
              <a:path w="680085" h="570230">
                <a:moveTo>
                  <a:pt x="671918" y="566204"/>
                </a:moveTo>
                <a:lnTo>
                  <a:pt x="671918" y="3809"/>
                </a:lnTo>
                <a:lnTo>
                  <a:pt x="675728" y="7619"/>
                </a:lnTo>
                <a:lnTo>
                  <a:pt x="679538" y="7619"/>
                </a:lnTo>
                <a:lnTo>
                  <a:pt x="679538" y="562394"/>
                </a:lnTo>
                <a:lnTo>
                  <a:pt x="675728" y="562394"/>
                </a:lnTo>
                <a:lnTo>
                  <a:pt x="671918" y="566204"/>
                </a:lnTo>
                <a:close/>
              </a:path>
              <a:path w="680085" h="570230">
                <a:moveTo>
                  <a:pt x="679538" y="7619"/>
                </a:moveTo>
                <a:lnTo>
                  <a:pt x="675728" y="7619"/>
                </a:lnTo>
                <a:lnTo>
                  <a:pt x="671918" y="3809"/>
                </a:lnTo>
                <a:lnTo>
                  <a:pt x="679538" y="3809"/>
                </a:lnTo>
                <a:lnTo>
                  <a:pt x="679538" y="7619"/>
                </a:lnTo>
                <a:close/>
              </a:path>
              <a:path w="680085" h="570230">
                <a:moveTo>
                  <a:pt x="103758" y="13741"/>
                </a:moveTo>
                <a:lnTo>
                  <a:pt x="103952" y="13728"/>
                </a:lnTo>
                <a:lnTo>
                  <a:pt x="103758" y="13741"/>
                </a:lnTo>
                <a:close/>
              </a:path>
              <a:path w="680085" h="570230">
                <a:moveTo>
                  <a:pt x="4241" y="22961"/>
                </a:moveTo>
                <a:lnTo>
                  <a:pt x="7619" y="19176"/>
                </a:lnTo>
                <a:lnTo>
                  <a:pt x="7619" y="22581"/>
                </a:lnTo>
                <a:lnTo>
                  <a:pt x="4241" y="22961"/>
                </a:lnTo>
                <a:close/>
              </a:path>
              <a:path w="680085" h="570230">
                <a:moveTo>
                  <a:pt x="7619" y="22581"/>
                </a:moveTo>
                <a:lnTo>
                  <a:pt x="7619" y="19176"/>
                </a:lnTo>
                <a:lnTo>
                  <a:pt x="39314" y="19176"/>
                </a:lnTo>
                <a:lnTo>
                  <a:pt x="24523" y="20675"/>
                </a:lnTo>
                <a:lnTo>
                  <a:pt x="7619" y="22581"/>
                </a:lnTo>
                <a:close/>
              </a:path>
              <a:path w="680085" h="570230">
                <a:moveTo>
                  <a:pt x="7619" y="22961"/>
                </a:moveTo>
                <a:lnTo>
                  <a:pt x="4241" y="22961"/>
                </a:lnTo>
                <a:lnTo>
                  <a:pt x="7619" y="22581"/>
                </a:lnTo>
                <a:lnTo>
                  <a:pt x="7619" y="22961"/>
                </a:lnTo>
                <a:close/>
              </a:path>
              <a:path w="680085" h="570230">
                <a:moveTo>
                  <a:pt x="7619" y="565442"/>
                </a:moveTo>
                <a:lnTo>
                  <a:pt x="3898" y="561632"/>
                </a:lnTo>
                <a:lnTo>
                  <a:pt x="7619" y="561714"/>
                </a:lnTo>
                <a:lnTo>
                  <a:pt x="7619" y="565442"/>
                </a:lnTo>
                <a:close/>
              </a:path>
              <a:path w="680085" h="570230">
                <a:moveTo>
                  <a:pt x="7619" y="561714"/>
                </a:moveTo>
                <a:lnTo>
                  <a:pt x="3898" y="561632"/>
                </a:lnTo>
                <a:lnTo>
                  <a:pt x="7619" y="561632"/>
                </a:lnTo>
                <a:close/>
              </a:path>
              <a:path w="680085" h="570230">
                <a:moveTo>
                  <a:pt x="671918" y="565442"/>
                </a:moveTo>
                <a:lnTo>
                  <a:pt x="7619" y="565442"/>
                </a:lnTo>
                <a:lnTo>
                  <a:pt x="7619" y="561714"/>
                </a:lnTo>
                <a:lnTo>
                  <a:pt x="29692" y="562203"/>
                </a:lnTo>
                <a:lnTo>
                  <a:pt x="671918" y="562394"/>
                </a:lnTo>
                <a:lnTo>
                  <a:pt x="671918" y="565442"/>
                </a:lnTo>
                <a:close/>
              </a:path>
              <a:path w="680085" h="570230">
                <a:moveTo>
                  <a:pt x="679538" y="566204"/>
                </a:moveTo>
                <a:lnTo>
                  <a:pt x="671918" y="566204"/>
                </a:lnTo>
                <a:lnTo>
                  <a:pt x="675728" y="562394"/>
                </a:lnTo>
                <a:lnTo>
                  <a:pt x="679538" y="562394"/>
                </a:lnTo>
                <a:lnTo>
                  <a:pt x="679538" y="566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9488" y="1361287"/>
            <a:ext cx="672465" cy="562610"/>
          </a:xfrm>
          <a:custGeom>
            <a:avLst/>
            <a:gdLst/>
            <a:ahLst/>
            <a:cxnLst/>
            <a:rect l="l" t="t" r="r" b="b"/>
            <a:pathLst>
              <a:path w="672464" h="562610">
                <a:moveTo>
                  <a:pt x="0" y="0"/>
                </a:moveTo>
                <a:lnTo>
                  <a:pt x="0" y="562394"/>
                </a:lnTo>
                <a:lnTo>
                  <a:pt x="671918" y="562394"/>
                </a:lnTo>
                <a:lnTo>
                  <a:pt x="671918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15678" y="1357477"/>
            <a:ext cx="680085" cy="570230"/>
          </a:xfrm>
          <a:custGeom>
            <a:avLst/>
            <a:gdLst/>
            <a:ahLst/>
            <a:cxnLst/>
            <a:rect l="l" t="t" r="r" b="b"/>
            <a:pathLst>
              <a:path w="680085" h="570230">
                <a:moveTo>
                  <a:pt x="679538" y="570014"/>
                </a:moveTo>
                <a:lnTo>
                  <a:pt x="0" y="570014"/>
                </a:lnTo>
                <a:lnTo>
                  <a:pt x="0" y="0"/>
                </a:lnTo>
                <a:lnTo>
                  <a:pt x="679538" y="0"/>
                </a:lnTo>
                <a:lnTo>
                  <a:pt x="679538" y="3809"/>
                </a:lnTo>
                <a:lnTo>
                  <a:pt x="7619" y="3809"/>
                </a:lnTo>
                <a:lnTo>
                  <a:pt x="3810" y="7619"/>
                </a:lnTo>
                <a:lnTo>
                  <a:pt x="7619" y="7619"/>
                </a:lnTo>
                <a:lnTo>
                  <a:pt x="7619" y="562394"/>
                </a:lnTo>
                <a:lnTo>
                  <a:pt x="3810" y="562394"/>
                </a:lnTo>
                <a:lnTo>
                  <a:pt x="7619" y="566204"/>
                </a:lnTo>
                <a:lnTo>
                  <a:pt x="679538" y="566204"/>
                </a:lnTo>
                <a:lnTo>
                  <a:pt x="679538" y="570014"/>
                </a:lnTo>
                <a:close/>
              </a:path>
              <a:path w="680085" h="570230">
                <a:moveTo>
                  <a:pt x="7619" y="7619"/>
                </a:moveTo>
                <a:lnTo>
                  <a:pt x="3810" y="7619"/>
                </a:lnTo>
                <a:lnTo>
                  <a:pt x="7619" y="3809"/>
                </a:lnTo>
                <a:lnTo>
                  <a:pt x="7619" y="7619"/>
                </a:lnTo>
                <a:close/>
              </a:path>
              <a:path w="680085" h="570230">
                <a:moveTo>
                  <a:pt x="671918" y="7619"/>
                </a:moveTo>
                <a:lnTo>
                  <a:pt x="7619" y="7619"/>
                </a:lnTo>
                <a:lnTo>
                  <a:pt x="7619" y="3809"/>
                </a:lnTo>
                <a:lnTo>
                  <a:pt x="671918" y="3809"/>
                </a:lnTo>
                <a:lnTo>
                  <a:pt x="671918" y="7619"/>
                </a:lnTo>
                <a:close/>
              </a:path>
              <a:path w="680085" h="570230">
                <a:moveTo>
                  <a:pt x="671918" y="566204"/>
                </a:moveTo>
                <a:lnTo>
                  <a:pt x="671918" y="3809"/>
                </a:lnTo>
                <a:lnTo>
                  <a:pt x="675728" y="7619"/>
                </a:lnTo>
                <a:lnTo>
                  <a:pt x="679538" y="7619"/>
                </a:lnTo>
                <a:lnTo>
                  <a:pt x="679538" y="562394"/>
                </a:lnTo>
                <a:lnTo>
                  <a:pt x="675728" y="562394"/>
                </a:lnTo>
                <a:lnTo>
                  <a:pt x="671918" y="566204"/>
                </a:lnTo>
                <a:close/>
              </a:path>
              <a:path w="680085" h="570230">
                <a:moveTo>
                  <a:pt x="679538" y="7619"/>
                </a:moveTo>
                <a:lnTo>
                  <a:pt x="675728" y="7619"/>
                </a:lnTo>
                <a:lnTo>
                  <a:pt x="671918" y="3809"/>
                </a:lnTo>
                <a:lnTo>
                  <a:pt x="679538" y="3809"/>
                </a:lnTo>
                <a:lnTo>
                  <a:pt x="679538" y="7619"/>
                </a:lnTo>
                <a:close/>
              </a:path>
              <a:path w="680085" h="570230">
                <a:moveTo>
                  <a:pt x="7619" y="566204"/>
                </a:moveTo>
                <a:lnTo>
                  <a:pt x="3810" y="562394"/>
                </a:lnTo>
                <a:lnTo>
                  <a:pt x="7619" y="562394"/>
                </a:lnTo>
                <a:lnTo>
                  <a:pt x="7619" y="566204"/>
                </a:lnTo>
                <a:close/>
              </a:path>
              <a:path w="680085" h="570230">
                <a:moveTo>
                  <a:pt x="671918" y="566204"/>
                </a:moveTo>
                <a:lnTo>
                  <a:pt x="7619" y="566204"/>
                </a:lnTo>
                <a:lnTo>
                  <a:pt x="7619" y="562394"/>
                </a:lnTo>
                <a:lnTo>
                  <a:pt x="671918" y="562394"/>
                </a:lnTo>
                <a:lnTo>
                  <a:pt x="671918" y="566204"/>
                </a:lnTo>
                <a:close/>
              </a:path>
              <a:path w="680085" h="570230">
                <a:moveTo>
                  <a:pt x="679538" y="566204"/>
                </a:moveTo>
                <a:lnTo>
                  <a:pt x="671918" y="566204"/>
                </a:lnTo>
                <a:lnTo>
                  <a:pt x="675728" y="562394"/>
                </a:lnTo>
                <a:lnTo>
                  <a:pt x="679538" y="562394"/>
                </a:lnTo>
                <a:lnTo>
                  <a:pt x="679538" y="566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1407" y="1361287"/>
            <a:ext cx="672465" cy="562610"/>
          </a:xfrm>
          <a:custGeom>
            <a:avLst/>
            <a:gdLst/>
            <a:ahLst/>
            <a:cxnLst/>
            <a:rect l="l" t="t" r="r" b="b"/>
            <a:pathLst>
              <a:path w="672464" h="562610">
                <a:moveTo>
                  <a:pt x="0" y="562394"/>
                </a:moveTo>
                <a:lnTo>
                  <a:pt x="0" y="0"/>
                </a:lnTo>
                <a:lnTo>
                  <a:pt x="671906" y="0"/>
                </a:lnTo>
                <a:lnTo>
                  <a:pt x="671906" y="555383"/>
                </a:lnTo>
                <a:lnTo>
                  <a:pt x="0" y="562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7597" y="1357477"/>
            <a:ext cx="680085" cy="570230"/>
          </a:xfrm>
          <a:custGeom>
            <a:avLst/>
            <a:gdLst/>
            <a:ahLst/>
            <a:cxnLst/>
            <a:rect l="l" t="t" r="r" b="b"/>
            <a:pathLst>
              <a:path w="680085" h="570230">
                <a:moveTo>
                  <a:pt x="0" y="570052"/>
                </a:moveTo>
                <a:lnTo>
                  <a:pt x="0" y="0"/>
                </a:lnTo>
                <a:lnTo>
                  <a:pt x="679526" y="0"/>
                </a:lnTo>
                <a:lnTo>
                  <a:pt x="679526" y="3809"/>
                </a:lnTo>
                <a:lnTo>
                  <a:pt x="7620" y="3809"/>
                </a:lnTo>
                <a:lnTo>
                  <a:pt x="3810" y="7619"/>
                </a:lnTo>
                <a:lnTo>
                  <a:pt x="7620" y="7619"/>
                </a:lnTo>
                <a:lnTo>
                  <a:pt x="7620" y="562353"/>
                </a:lnTo>
                <a:lnTo>
                  <a:pt x="3759" y="562394"/>
                </a:lnTo>
                <a:lnTo>
                  <a:pt x="7620" y="566204"/>
                </a:lnTo>
                <a:lnTo>
                  <a:pt x="368990" y="566204"/>
                </a:lnTo>
                <a:lnTo>
                  <a:pt x="0" y="570052"/>
                </a:lnTo>
                <a:close/>
              </a:path>
              <a:path w="680085" h="570230">
                <a:moveTo>
                  <a:pt x="7620" y="7619"/>
                </a:moveTo>
                <a:lnTo>
                  <a:pt x="3810" y="7619"/>
                </a:lnTo>
                <a:lnTo>
                  <a:pt x="7620" y="3809"/>
                </a:lnTo>
                <a:lnTo>
                  <a:pt x="7620" y="7619"/>
                </a:lnTo>
                <a:close/>
              </a:path>
              <a:path w="680085" h="570230">
                <a:moveTo>
                  <a:pt x="671906" y="7619"/>
                </a:moveTo>
                <a:lnTo>
                  <a:pt x="7620" y="7619"/>
                </a:lnTo>
                <a:lnTo>
                  <a:pt x="7620" y="3809"/>
                </a:lnTo>
                <a:lnTo>
                  <a:pt x="671906" y="3809"/>
                </a:lnTo>
                <a:lnTo>
                  <a:pt x="671906" y="7619"/>
                </a:lnTo>
                <a:close/>
              </a:path>
              <a:path w="680085" h="570230">
                <a:moveTo>
                  <a:pt x="671906" y="555423"/>
                </a:moveTo>
                <a:lnTo>
                  <a:pt x="671906" y="3809"/>
                </a:lnTo>
                <a:lnTo>
                  <a:pt x="675716" y="7619"/>
                </a:lnTo>
                <a:lnTo>
                  <a:pt x="679526" y="7619"/>
                </a:lnTo>
                <a:lnTo>
                  <a:pt x="679526" y="555383"/>
                </a:lnTo>
                <a:lnTo>
                  <a:pt x="675678" y="555383"/>
                </a:lnTo>
                <a:lnTo>
                  <a:pt x="671906" y="555423"/>
                </a:lnTo>
                <a:close/>
              </a:path>
              <a:path w="680085" h="570230">
                <a:moveTo>
                  <a:pt x="679526" y="7619"/>
                </a:moveTo>
                <a:lnTo>
                  <a:pt x="675716" y="7619"/>
                </a:lnTo>
                <a:lnTo>
                  <a:pt x="671906" y="3809"/>
                </a:lnTo>
                <a:lnTo>
                  <a:pt x="679526" y="3809"/>
                </a:lnTo>
                <a:lnTo>
                  <a:pt x="679526" y="7619"/>
                </a:lnTo>
                <a:close/>
              </a:path>
              <a:path w="680085" h="570230">
                <a:moveTo>
                  <a:pt x="671906" y="559193"/>
                </a:moveTo>
                <a:lnTo>
                  <a:pt x="671906" y="555423"/>
                </a:lnTo>
                <a:lnTo>
                  <a:pt x="675678" y="555383"/>
                </a:lnTo>
                <a:lnTo>
                  <a:pt x="671906" y="559193"/>
                </a:lnTo>
                <a:close/>
              </a:path>
              <a:path w="680085" h="570230">
                <a:moveTo>
                  <a:pt x="679526" y="559193"/>
                </a:moveTo>
                <a:lnTo>
                  <a:pt x="671906" y="559193"/>
                </a:lnTo>
                <a:lnTo>
                  <a:pt x="675678" y="555383"/>
                </a:lnTo>
                <a:lnTo>
                  <a:pt x="679526" y="555383"/>
                </a:lnTo>
                <a:lnTo>
                  <a:pt x="679526" y="559193"/>
                </a:lnTo>
                <a:close/>
              </a:path>
              <a:path w="680085" h="570230">
                <a:moveTo>
                  <a:pt x="368990" y="566204"/>
                </a:moveTo>
                <a:lnTo>
                  <a:pt x="7620" y="566204"/>
                </a:lnTo>
                <a:lnTo>
                  <a:pt x="7620" y="562353"/>
                </a:lnTo>
                <a:lnTo>
                  <a:pt x="671906" y="555423"/>
                </a:lnTo>
                <a:lnTo>
                  <a:pt x="671906" y="559193"/>
                </a:lnTo>
                <a:lnTo>
                  <a:pt x="679526" y="559193"/>
                </a:lnTo>
                <a:lnTo>
                  <a:pt x="679526" y="562965"/>
                </a:lnTo>
                <a:lnTo>
                  <a:pt x="368990" y="566204"/>
                </a:lnTo>
                <a:close/>
              </a:path>
              <a:path w="680085" h="570230">
                <a:moveTo>
                  <a:pt x="7620" y="566204"/>
                </a:moveTo>
                <a:lnTo>
                  <a:pt x="3759" y="562394"/>
                </a:lnTo>
                <a:lnTo>
                  <a:pt x="7620" y="562353"/>
                </a:lnTo>
                <a:lnTo>
                  <a:pt x="7620" y="566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3314" y="1361287"/>
            <a:ext cx="672465" cy="562610"/>
          </a:xfrm>
          <a:custGeom>
            <a:avLst/>
            <a:gdLst/>
            <a:ahLst/>
            <a:cxnLst/>
            <a:rect l="l" t="t" r="r" b="b"/>
            <a:pathLst>
              <a:path w="672464" h="562610">
                <a:moveTo>
                  <a:pt x="671918" y="562394"/>
                </a:moveTo>
                <a:lnTo>
                  <a:pt x="0" y="555383"/>
                </a:lnTo>
                <a:lnTo>
                  <a:pt x="0" y="0"/>
                </a:lnTo>
                <a:lnTo>
                  <a:pt x="671918" y="0"/>
                </a:lnTo>
                <a:lnTo>
                  <a:pt x="671918" y="562394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59503" y="1357477"/>
            <a:ext cx="680085" cy="570230"/>
          </a:xfrm>
          <a:custGeom>
            <a:avLst/>
            <a:gdLst/>
            <a:ahLst/>
            <a:cxnLst/>
            <a:rect l="l" t="t" r="r" b="b"/>
            <a:pathLst>
              <a:path w="680085" h="570230">
                <a:moveTo>
                  <a:pt x="679538" y="570052"/>
                </a:moveTo>
                <a:lnTo>
                  <a:pt x="0" y="562965"/>
                </a:lnTo>
                <a:lnTo>
                  <a:pt x="0" y="0"/>
                </a:lnTo>
                <a:lnTo>
                  <a:pt x="679538" y="0"/>
                </a:lnTo>
                <a:lnTo>
                  <a:pt x="679538" y="3809"/>
                </a:lnTo>
                <a:lnTo>
                  <a:pt x="7620" y="3809"/>
                </a:lnTo>
                <a:lnTo>
                  <a:pt x="3810" y="7619"/>
                </a:lnTo>
                <a:lnTo>
                  <a:pt x="7620" y="7619"/>
                </a:lnTo>
                <a:lnTo>
                  <a:pt x="7620" y="555383"/>
                </a:lnTo>
                <a:lnTo>
                  <a:pt x="3848" y="555383"/>
                </a:lnTo>
                <a:lnTo>
                  <a:pt x="7620" y="559193"/>
                </a:lnTo>
                <a:lnTo>
                  <a:pt x="369021" y="559193"/>
                </a:lnTo>
                <a:lnTo>
                  <a:pt x="671918" y="562353"/>
                </a:lnTo>
                <a:lnTo>
                  <a:pt x="671918" y="566204"/>
                </a:lnTo>
                <a:lnTo>
                  <a:pt x="679538" y="566204"/>
                </a:lnTo>
                <a:lnTo>
                  <a:pt x="679538" y="570052"/>
                </a:lnTo>
                <a:close/>
              </a:path>
              <a:path w="680085" h="570230">
                <a:moveTo>
                  <a:pt x="7620" y="7619"/>
                </a:moveTo>
                <a:lnTo>
                  <a:pt x="3810" y="7619"/>
                </a:lnTo>
                <a:lnTo>
                  <a:pt x="7620" y="3809"/>
                </a:lnTo>
                <a:lnTo>
                  <a:pt x="7620" y="7619"/>
                </a:lnTo>
                <a:close/>
              </a:path>
              <a:path w="680085" h="570230">
                <a:moveTo>
                  <a:pt x="671918" y="7619"/>
                </a:moveTo>
                <a:lnTo>
                  <a:pt x="7620" y="7619"/>
                </a:lnTo>
                <a:lnTo>
                  <a:pt x="7620" y="3809"/>
                </a:lnTo>
                <a:lnTo>
                  <a:pt x="671918" y="3809"/>
                </a:lnTo>
                <a:lnTo>
                  <a:pt x="671918" y="7619"/>
                </a:lnTo>
                <a:close/>
              </a:path>
              <a:path w="680085" h="570230">
                <a:moveTo>
                  <a:pt x="679538" y="566204"/>
                </a:moveTo>
                <a:lnTo>
                  <a:pt x="671918" y="566204"/>
                </a:lnTo>
                <a:lnTo>
                  <a:pt x="675767" y="562394"/>
                </a:lnTo>
                <a:lnTo>
                  <a:pt x="671918" y="562353"/>
                </a:lnTo>
                <a:lnTo>
                  <a:pt x="671918" y="3809"/>
                </a:lnTo>
                <a:lnTo>
                  <a:pt x="675728" y="7619"/>
                </a:lnTo>
                <a:lnTo>
                  <a:pt x="679538" y="7619"/>
                </a:lnTo>
                <a:lnTo>
                  <a:pt x="679538" y="566204"/>
                </a:lnTo>
                <a:close/>
              </a:path>
              <a:path w="680085" h="570230">
                <a:moveTo>
                  <a:pt x="679538" y="7619"/>
                </a:moveTo>
                <a:lnTo>
                  <a:pt x="675728" y="7619"/>
                </a:lnTo>
                <a:lnTo>
                  <a:pt x="671918" y="3809"/>
                </a:lnTo>
                <a:lnTo>
                  <a:pt x="679538" y="3809"/>
                </a:lnTo>
                <a:lnTo>
                  <a:pt x="679538" y="7619"/>
                </a:lnTo>
                <a:close/>
              </a:path>
              <a:path w="680085" h="570230">
                <a:moveTo>
                  <a:pt x="7620" y="559193"/>
                </a:moveTo>
                <a:lnTo>
                  <a:pt x="3848" y="555383"/>
                </a:lnTo>
                <a:lnTo>
                  <a:pt x="7620" y="555423"/>
                </a:lnTo>
                <a:lnTo>
                  <a:pt x="7620" y="559193"/>
                </a:lnTo>
                <a:close/>
              </a:path>
              <a:path w="680085" h="570230">
                <a:moveTo>
                  <a:pt x="7620" y="555423"/>
                </a:moveTo>
                <a:lnTo>
                  <a:pt x="3848" y="555383"/>
                </a:lnTo>
                <a:lnTo>
                  <a:pt x="7620" y="555383"/>
                </a:lnTo>
                <a:close/>
              </a:path>
              <a:path w="680085" h="570230">
                <a:moveTo>
                  <a:pt x="369021" y="559193"/>
                </a:moveTo>
                <a:lnTo>
                  <a:pt x="7620" y="559193"/>
                </a:lnTo>
                <a:lnTo>
                  <a:pt x="7620" y="555423"/>
                </a:lnTo>
                <a:lnTo>
                  <a:pt x="369021" y="559193"/>
                </a:lnTo>
                <a:close/>
              </a:path>
              <a:path w="680085" h="570230">
                <a:moveTo>
                  <a:pt x="671918" y="566204"/>
                </a:moveTo>
                <a:lnTo>
                  <a:pt x="671918" y="562353"/>
                </a:lnTo>
                <a:lnTo>
                  <a:pt x="675767" y="562394"/>
                </a:lnTo>
                <a:lnTo>
                  <a:pt x="671918" y="566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5232" y="1361287"/>
            <a:ext cx="672465" cy="562610"/>
          </a:xfrm>
          <a:custGeom>
            <a:avLst/>
            <a:gdLst/>
            <a:ahLst/>
            <a:cxnLst/>
            <a:rect l="l" t="t" r="r" b="b"/>
            <a:pathLst>
              <a:path w="672464" h="562610">
                <a:moveTo>
                  <a:pt x="0" y="0"/>
                </a:moveTo>
                <a:lnTo>
                  <a:pt x="0" y="562394"/>
                </a:lnTo>
                <a:lnTo>
                  <a:pt x="671918" y="562394"/>
                </a:lnTo>
                <a:lnTo>
                  <a:pt x="671918" y="0"/>
                </a:lnTo>
                <a:lnTo>
                  <a:pt x="0" y="0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1422" y="1357477"/>
            <a:ext cx="680085" cy="570230"/>
          </a:xfrm>
          <a:custGeom>
            <a:avLst/>
            <a:gdLst/>
            <a:ahLst/>
            <a:cxnLst/>
            <a:rect l="l" t="t" r="r" b="b"/>
            <a:pathLst>
              <a:path w="680085" h="570230">
                <a:moveTo>
                  <a:pt x="679538" y="570014"/>
                </a:moveTo>
                <a:lnTo>
                  <a:pt x="0" y="570014"/>
                </a:lnTo>
                <a:lnTo>
                  <a:pt x="0" y="0"/>
                </a:lnTo>
                <a:lnTo>
                  <a:pt x="679538" y="0"/>
                </a:lnTo>
                <a:lnTo>
                  <a:pt x="679538" y="3809"/>
                </a:lnTo>
                <a:lnTo>
                  <a:pt x="7619" y="3809"/>
                </a:lnTo>
                <a:lnTo>
                  <a:pt x="3809" y="7619"/>
                </a:lnTo>
                <a:lnTo>
                  <a:pt x="7619" y="7619"/>
                </a:lnTo>
                <a:lnTo>
                  <a:pt x="7619" y="562394"/>
                </a:lnTo>
                <a:lnTo>
                  <a:pt x="3809" y="562394"/>
                </a:lnTo>
                <a:lnTo>
                  <a:pt x="7619" y="566204"/>
                </a:lnTo>
                <a:lnTo>
                  <a:pt x="679538" y="566204"/>
                </a:lnTo>
                <a:lnTo>
                  <a:pt x="679538" y="570014"/>
                </a:lnTo>
                <a:close/>
              </a:path>
              <a:path w="680085" h="570230">
                <a:moveTo>
                  <a:pt x="7619" y="7619"/>
                </a:moveTo>
                <a:lnTo>
                  <a:pt x="3809" y="7619"/>
                </a:lnTo>
                <a:lnTo>
                  <a:pt x="7619" y="3809"/>
                </a:lnTo>
                <a:lnTo>
                  <a:pt x="7619" y="7619"/>
                </a:lnTo>
                <a:close/>
              </a:path>
              <a:path w="680085" h="570230">
                <a:moveTo>
                  <a:pt x="671918" y="7619"/>
                </a:moveTo>
                <a:lnTo>
                  <a:pt x="7619" y="7619"/>
                </a:lnTo>
                <a:lnTo>
                  <a:pt x="7619" y="3809"/>
                </a:lnTo>
                <a:lnTo>
                  <a:pt x="671918" y="3809"/>
                </a:lnTo>
                <a:lnTo>
                  <a:pt x="671918" y="7619"/>
                </a:lnTo>
                <a:close/>
              </a:path>
              <a:path w="680085" h="570230">
                <a:moveTo>
                  <a:pt x="671918" y="566204"/>
                </a:moveTo>
                <a:lnTo>
                  <a:pt x="671918" y="3809"/>
                </a:lnTo>
                <a:lnTo>
                  <a:pt x="675728" y="7619"/>
                </a:lnTo>
                <a:lnTo>
                  <a:pt x="679538" y="7619"/>
                </a:lnTo>
                <a:lnTo>
                  <a:pt x="679538" y="562394"/>
                </a:lnTo>
                <a:lnTo>
                  <a:pt x="675728" y="562394"/>
                </a:lnTo>
                <a:lnTo>
                  <a:pt x="671918" y="566204"/>
                </a:lnTo>
                <a:close/>
              </a:path>
              <a:path w="680085" h="570230">
                <a:moveTo>
                  <a:pt x="679538" y="7619"/>
                </a:moveTo>
                <a:lnTo>
                  <a:pt x="675728" y="7619"/>
                </a:lnTo>
                <a:lnTo>
                  <a:pt x="671918" y="3809"/>
                </a:lnTo>
                <a:lnTo>
                  <a:pt x="679538" y="3809"/>
                </a:lnTo>
                <a:lnTo>
                  <a:pt x="679538" y="7619"/>
                </a:lnTo>
                <a:close/>
              </a:path>
              <a:path w="680085" h="570230">
                <a:moveTo>
                  <a:pt x="7619" y="566204"/>
                </a:moveTo>
                <a:lnTo>
                  <a:pt x="3809" y="562394"/>
                </a:lnTo>
                <a:lnTo>
                  <a:pt x="7619" y="562394"/>
                </a:lnTo>
                <a:lnTo>
                  <a:pt x="7619" y="566204"/>
                </a:lnTo>
                <a:close/>
              </a:path>
              <a:path w="680085" h="570230">
                <a:moveTo>
                  <a:pt x="671918" y="566204"/>
                </a:moveTo>
                <a:lnTo>
                  <a:pt x="7619" y="566204"/>
                </a:lnTo>
                <a:lnTo>
                  <a:pt x="7619" y="562394"/>
                </a:lnTo>
                <a:lnTo>
                  <a:pt x="671918" y="562394"/>
                </a:lnTo>
                <a:lnTo>
                  <a:pt x="671918" y="566204"/>
                </a:lnTo>
                <a:close/>
              </a:path>
              <a:path w="680085" h="570230">
                <a:moveTo>
                  <a:pt x="679538" y="566204"/>
                </a:moveTo>
                <a:lnTo>
                  <a:pt x="671918" y="566204"/>
                </a:lnTo>
                <a:lnTo>
                  <a:pt x="675728" y="562394"/>
                </a:lnTo>
                <a:lnTo>
                  <a:pt x="679538" y="562394"/>
                </a:lnTo>
                <a:lnTo>
                  <a:pt x="679538" y="566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07151" y="1361287"/>
            <a:ext cx="672465" cy="562610"/>
          </a:xfrm>
          <a:custGeom>
            <a:avLst/>
            <a:gdLst/>
            <a:ahLst/>
            <a:cxnLst/>
            <a:rect l="l" t="t" r="r" b="b"/>
            <a:pathLst>
              <a:path w="672464" h="562610">
                <a:moveTo>
                  <a:pt x="0" y="0"/>
                </a:moveTo>
                <a:lnTo>
                  <a:pt x="0" y="562394"/>
                </a:lnTo>
                <a:lnTo>
                  <a:pt x="671906" y="562394"/>
                </a:lnTo>
                <a:lnTo>
                  <a:pt x="671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03341" y="1357477"/>
            <a:ext cx="680085" cy="570230"/>
          </a:xfrm>
          <a:custGeom>
            <a:avLst/>
            <a:gdLst/>
            <a:ahLst/>
            <a:cxnLst/>
            <a:rect l="l" t="t" r="r" b="b"/>
            <a:pathLst>
              <a:path w="680085" h="570230">
                <a:moveTo>
                  <a:pt x="679526" y="570014"/>
                </a:moveTo>
                <a:lnTo>
                  <a:pt x="0" y="570014"/>
                </a:lnTo>
                <a:lnTo>
                  <a:pt x="0" y="0"/>
                </a:lnTo>
                <a:lnTo>
                  <a:pt x="679526" y="0"/>
                </a:lnTo>
                <a:lnTo>
                  <a:pt x="679526" y="3809"/>
                </a:lnTo>
                <a:lnTo>
                  <a:pt x="7620" y="3809"/>
                </a:lnTo>
                <a:lnTo>
                  <a:pt x="3810" y="7619"/>
                </a:lnTo>
                <a:lnTo>
                  <a:pt x="7620" y="7619"/>
                </a:lnTo>
                <a:lnTo>
                  <a:pt x="7620" y="562394"/>
                </a:lnTo>
                <a:lnTo>
                  <a:pt x="3810" y="562394"/>
                </a:lnTo>
                <a:lnTo>
                  <a:pt x="7620" y="566204"/>
                </a:lnTo>
                <a:lnTo>
                  <a:pt x="679526" y="566204"/>
                </a:lnTo>
                <a:lnTo>
                  <a:pt x="679526" y="570014"/>
                </a:lnTo>
                <a:close/>
              </a:path>
              <a:path w="680085" h="570230">
                <a:moveTo>
                  <a:pt x="7620" y="7619"/>
                </a:moveTo>
                <a:lnTo>
                  <a:pt x="3810" y="7619"/>
                </a:lnTo>
                <a:lnTo>
                  <a:pt x="7620" y="3809"/>
                </a:lnTo>
                <a:lnTo>
                  <a:pt x="7620" y="7619"/>
                </a:lnTo>
                <a:close/>
              </a:path>
              <a:path w="680085" h="570230">
                <a:moveTo>
                  <a:pt x="671906" y="7619"/>
                </a:moveTo>
                <a:lnTo>
                  <a:pt x="7620" y="7619"/>
                </a:lnTo>
                <a:lnTo>
                  <a:pt x="7620" y="3809"/>
                </a:lnTo>
                <a:lnTo>
                  <a:pt x="671906" y="3809"/>
                </a:lnTo>
                <a:lnTo>
                  <a:pt x="671906" y="7619"/>
                </a:lnTo>
                <a:close/>
              </a:path>
              <a:path w="680085" h="570230">
                <a:moveTo>
                  <a:pt x="671906" y="566204"/>
                </a:moveTo>
                <a:lnTo>
                  <a:pt x="671906" y="3809"/>
                </a:lnTo>
                <a:lnTo>
                  <a:pt x="675716" y="7619"/>
                </a:lnTo>
                <a:lnTo>
                  <a:pt x="679526" y="7619"/>
                </a:lnTo>
                <a:lnTo>
                  <a:pt x="679526" y="562394"/>
                </a:lnTo>
                <a:lnTo>
                  <a:pt x="675716" y="562394"/>
                </a:lnTo>
                <a:lnTo>
                  <a:pt x="671906" y="566204"/>
                </a:lnTo>
                <a:close/>
              </a:path>
              <a:path w="680085" h="570230">
                <a:moveTo>
                  <a:pt x="679526" y="7619"/>
                </a:moveTo>
                <a:lnTo>
                  <a:pt x="675716" y="7619"/>
                </a:lnTo>
                <a:lnTo>
                  <a:pt x="671906" y="3809"/>
                </a:lnTo>
                <a:lnTo>
                  <a:pt x="679526" y="3809"/>
                </a:lnTo>
                <a:lnTo>
                  <a:pt x="679526" y="7619"/>
                </a:lnTo>
                <a:close/>
              </a:path>
              <a:path w="680085" h="570230">
                <a:moveTo>
                  <a:pt x="7620" y="566204"/>
                </a:moveTo>
                <a:lnTo>
                  <a:pt x="3810" y="562394"/>
                </a:lnTo>
                <a:lnTo>
                  <a:pt x="7620" y="562394"/>
                </a:lnTo>
                <a:lnTo>
                  <a:pt x="7620" y="566204"/>
                </a:lnTo>
                <a:close/>
              </a:path>
              <a:path w="680085" h="570230">
                <a:moveTo>
                  <a:pt x="671906" y="566204"/>
                </a:moveTo>
                <a:lnTo>
                  <a:pt x="7620" y="566204"/>
                </a:lnTo>
                <a:lnTo>
                  <a:pt x="7620" y="562394"/>
                </a:lnTo>
                <a:lnTo>
                  <a:pt x="671906" y="562394"/>
                </a:lnTo>
                <a:lnTo>
                  <a:pt x="671906" y="566204"/>
                </a:lnTo>
                <a:close/>
              </a:path>
              <a:path w="680085" h="570230">
                <a:moveTo>
                  <a:pt x="679526" y="566204"/>
                </a:moveTo>
                <a:lnTo>
                  <a:pt x="671906" y="566204"/>
                </a:lnTo>
                <a:lnTo>
                  <a:pt x="675716" y="562394"/>
                </a:lnTo>
                <a:lnTo>
                  <a:pt x="679526" y="562394"/>
                </a:lnTo>
                <a:lnTo>
                  <a:pt x="679526" y="566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9058" y="1361287"/>
            <a:ext cx="672465" cy="562610"/>
          </a:xfrm>
          <a:custGeom>
            <a:avLst/>
            <a:gdLst/>
            <a:ahLst/>
            <a:cxnLst/>
            <a:rect l="l" t="t" r="r" b="b"/>
            <a:pathLst>
              <a:path w="672465" h="562610">
                <a:moveTo>
                  <a:pt x="112890" y="562394"/>
                </a:moveTo>
                <a:lnTo>
                  <a:pt x="0" y="562394"/>
                </a:lnTo>
                <a:lnTo>
                  <a:pt x="0" y="0"/>
                </a:lnTo>
                <a:lnTo>
                  <a:pt x="671918" y="0"/>
                </a:lnTo>
                <a:lnTo>
                  <a:pt x="671918" y="495211"/>
                </a:lnTo>
                <a:lnTo>
                  <a:pt x="545094" y="516879"/>
                </a:lnTo>
                <a:lnTo>
                  <a:pt x="485340" y="526218"/>
                </a:lnTo>
                <a:lnTo>
                  <a:pt x="428203" y="534533"/>
                </a:lnTo>
                <a:lnTo>
                  <a:pt x="373820" y="541804"/>
                </a:lnTo>
                <a:lnTo>
                  <a:pt x="322325" y="548012"/>
                </a:lnTo>
                <a:lnTo>
                  <a:pt x="273853" y="553136"/>
                </a:lnTo>
                <a:lnTo>
                  <a:pt x="228538" y="557156"/>
                </a:lnTo>
                <a:lnTo>
                  <a:pt x="186516" y="560052"/>
                </a:lnTo>
                <a:lnTo>
                  <a:pt x="147922" y="561805"/>
                </a:lnTo>
                <a:lnTo>
                  <a:pt x="112890" y="562394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75247" y="1357477"/>
            <a:ext cx="680085" cy="570230"/>
          </a:xfrm>
          <a:custGeom>
            <a:avLst/>
            <a:gdLst/>
            <a:ahLst/>
            <a:cxnLst/>
            <a:rect l="l" t="t" r="r" b="b"/>
            <a:pathLst>
              <a:path w="680084" h="570230">
                <a:moveTo>
                  <a:pt x="116712" y="570014"/>
                </a:moveTo>
                <a:lnTo>
                  <a:pt x="0" y="570014"/>
                </a:lnTo>
                <a:lnTo>
                  <a:pt x="0" y="0"/>
                </a:lnTo>
                <a:lnTo>
                  <a:pt x="679538" y="0"/>
                </a:lnTo>
                <a:lnTo>
                  <a:pt x="679538" y="3809"/>
                </a:lnTo>
                <a:lnTo>
                  <a:pt x="7619" y="3809"/>
                </a:lnTo>
                <a:lnTo>
                  <a:pt x="3810" y="7619"/>
                </a:lnTo>
                <a:lnTo>
                  <a:pt x="7619" y="7619"/>
                </a:lnTo>
                <a:lnTo>
                  <a:pt x="7619" y="562394"/>
                </a:lnTo>
                <a:lnTo>
                  <a:pt x="3810" y="562394"/>
                </a:lnTo>
                <a:lnTo>
                  <a:pt x="7619" y="566204"/>
                </a:lnTo>
                <a:lnTo>
                  <a:pt x="212682" y="566204"/>
                </a:lnTo>
                <a:lnTo>
                  <a:pt x="193078" y="567512"/>
                </a:lnTo>
                <a:lnTo>
                  <a:pt x="165963" y="568896"/>
                </a:lnTo>
                <a:lnTo>
                  <a:pt x="140487" y="569734"/>
                </a:lnTo>
                <a:lnTo>
                  <a:pt x="128384" y="569937"/>
                </a:lnTo>
                <a:lnTo>
                  <a:pt x="116712" y="570014"/>
                </a:lnTo>
                <a:close/>
              </a:path>
              <a:path w="680084" h="570230">
                <a:moveTo>
                  <a:pt x="7619" y="7619"/>
                </a:moveTo>
                <a:lnTo>
                  <a:pt x="3810" y="7619"/>
                </a:lnTo>
                <a:lnTo>
                  <a:pt x="7619" y="3809"/>
                </a:lnTo>
                <a:lnTo>
                  <a:pt x="7619" y="7619"/>
                </a:lnTo>
                <a:close/>
              </a:path>
              <a:path w="680084" h="570230">
                <a:moveTo>
                  <a:pt x="671918" y="7619"/>
                </a:moveTo>
                <a:lnTo>
                  <a:pt x="7619" y="7619"/>
                </a:lnTo>
                <a:lnTo>
                  <a:pt x="7619" y="3809"/>
                </a:lnTo>
                <a:lnTo>
                  <a:pt x="671918" y="3809"/>
                </a:lnTo>
                <a:lnTo>
                  <a:pt x="671918" y="7619"/>
                </a:lnTo>
                <a:close/>
              </a:path>
              <a:path w="680084" h="570230">
                <a:moveTo>
                  <a:pt x="671918" y="495830"/>
                </a:moveTo>
                <a:lnTo>
                  <a:pt x="671918" y="3809"/>
                </a:lnTo>
                <a:lnTo>
                  <a:pt x="675728" y="7619"/>
                </a:lnTo>
                <a:lnTo>
                  <a:pt x="679538" y="7619"/>
                </a:lnTo>
                <a:lnTo>
                  <a:pt x="679538" y="495274"/>
                </a:lnTo>
                <a:lnTo>
                  <a:pt x="675068" y="495274"/>
                </a:lnTo>
                <a:lnTo>
                  <a:pt x="671918" y="495830"/>
                </a:lnTo>
                <a:close/>
              </a:path>
              <a:path w="680084" h="570230">
                <a:moveTo>
                  <a:pt x="679538" y="7619"/>
                </a:moveTo>
                <a:lnTo>
                  <a:pt x="675728" y="7619"/>
                </a:lnTo>
                <a:lnTo>
                  <a:pt x="671918" y="3809"/>
                </a:lnTo>
                <a:lnTo>
                  <a:pt x="679538" y="3809"/>
                </a:lnTo>
                <a:lnTo>
                  <a:pt x="679538" y="7619"/>
                </a:lnTo>
                <a:close/>
              </a:path>
              <a:path w="680084" h="570230">
                <a:moveTo>
                  <a:pt x="671918" y="499021"/>
                </a:moveTo>
                <a:lnTo>
                  <a:pt x="671918" y="495830"/>
                </a:lnTo>
                <a:lnTo>
                  <a:pt x="675068" y="495274"/>
                </a:lnTo>
                <a:lnTo>
                  <a:pt x="671918" y="499021"/>
                </a:lnTo>
                <a:close/>
              </a:path>
              <a:path w="680084" h="570230">
                <a:moveTo>
                  <a:pt x="679538" y="499021"/>
                </a:moveTo>
                <a:lnTo>
                  <a:pt x="671918" y="499021"/>
                </a:lnTo>
                <a:lnTo>
                  <a:pt x="675068" y="495274"/>
                </a:lnTo>
                <a:lnTo>
                  <a:pt x="679538" y="495274"/>
                </a:lnTo>
                <a:lnTo>
                  <a:pt x="679538" y="499021"/>
                </a:lnTo>
                <a:close/>
              </a:path>
              <a:path w="680084" h="570230">
                <a:moveTo>
                  <a:pt x="632167" y="510590"/>
                </a:moveTo>
                <a:lnTo>
                  <a:pt x="586879" y="510590"/>
                </a:lnTo>
                <a:lnTo>
                  <a:pt x="630440" y="503161"/>
                </a:lnTo>
                <a:lnTo>
                  <a:pt x="671918" y="495830"/>
                </a:lnTo>
                <a:lnTo>
                  <a:pt x="671918" y="499021"/>
                </a:lnTo>
                <a:lnTo>
                  <a:pt x="679538" y="499021"/>
                </a:lnTo>
                <a:lnTo>
                  <a:pt x="679538" y="502221"/>
                </a:lnTo>
                <a:lnTo>
                  <a:pt x="632167" y="510590"/>
                </a:lnTo>
                <a:close/>
              </a:path>
              <a:path w="680084" h="570230">
                <a:moveTo>
                  <a:pt x="552045" y="524027"/>
                </a:moveTo>
                <a:lnTo>
                  <a:pt x="503262" y="524027"/>
                </a:lnTo>
                <a:lnTo>
                  <a:pt x="544499" y="517537"/>
                </a:lnTo>
                <a:lnTo>
                  <a:pt x="586905" y="510578"/>
                </a:lnTo>
                <a:lnTo>
                  <a:pt x="632167" y="510590"/>
                </a:lnTo>
                <a:lnTo>
                  <a:pt x="552045" y="524027"/>
                </a:lnTo>
                <a:close/>
              </a:path>
              <a:path w="680084" h="570230">
                <a:moveTo>
                  <a:pt x="352373" y="552576"/>
                </a:moveTo>
                <a:lnTo>
                  <a:pt x="283159" y="552576"/>
                </a:lnTo>
                <a:lnTo>
                  <a:pt x="316420" y="549071"/>
                </a:lnTo>
                <a:lnTo>
                  <a:pt x="351078" y="545071"/>
                </a:lnTo>
                <a:lnTo>
                  <a:pt x="387134" y="540550"/>
                </a:lnTo>
                <a:lnTo>
                  <a:pt x="424560" y="535533"/>
                </a:lnTo>
                <a:lnTo>
                  <a:pt x="463283" y="530021"/>
                </a:lnTo>
                <a:lnTo>
                  <a:pt x="503288" y="524014"/>
                </a:lnTo>
                <a:lnTo>
                  <a:pt x="552045" y="524027"/>
                </a:lnTo>
                <a:lnTo>
                  <a:pt x="464375" y="537565"/>
                </a:lnTo>
                <a:lnTo>
                  <a:pt x="388099" y="548106"/>
                </a:lnTo>
                <a:lnTo>
                  <a:pt x="352373" y="552576"/>
                </a:lnTo>
                <a:close/>
              </a:path>
              <a:path w="680084" h="570230">
                <a:moveTo>
                  <a:pt x="304444" y="557999"/>
                </a:moveTo>
                <a:lnTo>
                  <a:pt x="221221" y="557999"/>
                </a:lnTo>
                <a:lnTo>
                  <a:pt x="251472" y="555548"/>
                </a:lnTo>
                <a:lnTo>
                  <a:pt x="283197" y="552564"/>
                </a:lnTo>
                <a:lnTo>
                  <a:pt x="352373" y="552576"/>
                </a:lnTo>
                <a:lnTo>
                  <a:pt x="317233" y="556653"/>
                </a:lnTo>
                <a:lnTo>
                  <a:pt x="304444" y="557999"/>
                </a:lnTo>
                <a:close/>
              </a:path>
              <a:path w="680084" h="570230">
                <a:moveTo>
                  <a:pt x="271829" y="561289"/>
                </a:moveTo>
                <a:lnTo>
                  <a:pt x="165607" y="561289"/>
                </a:lnTo>
                <a:lnTo>
                  <a:pt x="192659" y="559904"/>
                </a:lnTo>
                <a:lnTo>
                  <a:pt x="221272" y="557987"/>
                </a:lnTo>
                <a:lnTo>
                  <a:pt x="304444" y="557999"/>
                </a:lnTo>
                <a:lnTo>
                  <a:pt x="283933" y="560158"/>
                </a:lnTo>
                <a:lnTo>
                  <a:pt x="271829" y="561289"/>
                </a:lnTo>
                <a:close/>
              </a:path>
              <a:path w="680084" h="570230">
                <a:moveTo>
                  <a:pt x="266660" y="561771"/>
                </a:moveTo>
                <a:lnTo>
                  <a:pt x="152742" y="561771"/>
                </a:lnTo>
                <a:lnTo>
                  <a:pt x="165658" y="561276"/>
                </a:lnTo>
                <a:lnTo>
                  <a:pt x="271829" y="561289"/>
                </a:lnTo>
                <a:lnTo>
                  <a:pt x="266660" y="561771"/>
                </a:lnTo>
                <a:close/>
              </a:path>
              <a:path w="680084" h="570230">
                <a:moveTo>
                  <a:pt x="212682" y="566204"/>
                </a:moveTo>
                <a:lnTo>
                  <a:pt x="7619" y="566204"/>
                </a:lnTo>
                <a:lnTo>
                  <a:pt x="7619" y="562394"/>
                </a:lnTo>
                <a:lnTo>
                  <a:pt x="128308" y="562317"/>
                </a:lnTo>
                <a:lnTo>
                  <a:pt x="140335" y="562114"/>
                </a:lnTo>
                <a:lnTo>
                  <a:pt x="152780" y="561759"/>
                </a:lnTo>
                <a:lnTo>
                  <a:pt x="266660" y="561771"/>
                </a:lnTo>
                <a:lnTo>
                  <a:pt x="252107" y="563130"/>
                </a:lnTo>
                <a:lnTo>
                  <a:pt x="221818" y="565594"/>
                </a:lnTo>
                <a:lnTo>
                  <a:pt x="212682" y="566204"/>
                </a:lnTo>
                <a:close/>
              </a:path>
              <a:path w="680084" h="570230">
                <a:moveTo>
                  <a:pt x="7619" y="566204"/>
                </a:moveTo>
                <a:lnTo>
                  <a:pt x="3810" y="562394"/>
                </a:lnTo>
                <a:lnTo>
                  <a:pt x="7619" y="562394"/>
                </a:lnTo>
                <a:lnTo>
                  <a:pt x="7619" y="566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7225" y="1500962"/>
            <a:ext cx="280860" cy="69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62580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92" y="0"/>
                </a:lnTo>
                <a:lnTo>
                  <a:pt x="33731" y="5460"/>
                </a:lnTo>
                <a:lnTo>
                  <a:pt x="33731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29776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7952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7952" y="0"/>
                </a:lnTo>
                <a:lnTo>
                  <a:pt x="33731" y="5460"/>
                </a:lnTo>
                <a:lnTo>
                  <a:pt x="33731" y="38341"/>
                </a:lnTo>
                <a:lnTo>
                  <a:pt x="2795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10408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79" y="0"/>
                </a:lnTo>
                <a:lnTo>
                  <a:pt x="33858" y="5460"/>
                </a:lnTo>
                <a:lnTo>
                  <a:pt x="33858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91028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232" y="43675"/>
                </a:moveTo>
                <a:lnTo>
                  <a:pt x="5651" y="43675"/>
                </a:lnTo>
                <a:lnTo>
                  <a:pt x="0" y="38341"/>
                </a:lnTo>
                <a:lnTo>
                  <a:pt x="0" y="5460"/>
                </a:lnTo>
                <a:lnTo>
                  <a:pt x="5651" y="0"/>
                </a:lnTo>
                <a:lnTo>
                  <a:pt x="28232" y="0"/>
                </a:lnTo>
                <a:lnTo>
                  <a:pt x="33870" y="5460"/>
                </a:lnTo>
                <a:lnTo>
                  <a:pt x="33870" y="38341"/>
                </a:lnTo>
                <a:lnTo>
                  <a:pt x="2823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71660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778" y="43675"/>
                </a:lnTo>
                <a:lnTo>
                  <a:pt x="0" y="38341"/>
                </a:lnTo>
                <a:lnTo>
                  <a:pt x="0" y="5460"/>
                </a:lnTo>
                <a:lnTo>
                  <a:pt x="5778" y="0"/>
                </a:lnTo>
                <a:lnTo>
                  <a:pt x="28092" y="0"/>
                </a:lnTo>
                <a:lnTo>
                  <a:pt x="33870" y="5460"/>
                </a:lnTo>
                <a:lnTo>
                  <a:pt x="33870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2293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79" y="0"/>
                </a:lnTo>
                <a:lnTo>
                  <a:pt x="33731" y="5460"/>
                </a:lnTo>
                <a:lnTo>
                  <a:pt x="33731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32925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778" y="43675"/>
                </a:lnTo>
                <a:lnTo>
                  <a:pt x="0" y="38341"/>
                </a:lnTo>
                <a:lnTo>
                  <a:pt x="0" y="5460"/>
                </a:lnTo>
                <a:lnTo>
                  <a:pt x="5778" y="0"/>
                </a:lnTo>
                <a:lnTo>
                  <a:pt x="28092" y="0"/>
                </a:lnTo>
                <a:lnTo>
                  <a:pt x="33997" y="5460"/>
                </a:lnTo>
                <a:lnTo>
                  <a:pt x="33997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00121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79" y="0"/>
                </a:lnTo>
                <a:lnTo>
                  <a:pt x="33718" y="5460"/>
                </a:lnTo>
                <a:lnTo>
                  <a:pt x="33718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80740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232" y="43675"/>
                </a:moveTo>
                <a:lnTo>
                  <a:pt x="5651" y="43675"/>
                </a:lnTo>
                <a:lnTo>
                  <a:pt x="0" y="38341"/>
                </a:lnTo>
                <a:lnTo>
                  <a:pt x="0" y="5460"/>
                </a:lnTo>
                <a:lnTo>
                  <a:pt x="5651" y="0"/>
                </a:lnTo>
                <a:lnTo>
                  <a:pt x="28232" y="0"/>
                </a:lnTo>
                <a:lnTo>
                  <a:pt x="33870" y="5460"/>
                </a:lnTo>
                <a:lnTo>
                  <a:pt x="33870" y="38341"/>
                </a:lnTo>
                <a:lnTo>
                  <a:pt x="2823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61373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778" y="43675"/>
                </a:lnTo>
                <a:lnTo>
                  <a:pt x="0" y="38341"/>
                </a:lnTo>
                <a:lnTo>
                  <a:pt x="0" y="5460"/>
                </a:lnTo>
                <a:lnTo>
                  <a:pt x="5778" y="0"/>
                </a:lnTo>
                <a:lnTo>
                  <a:pt x="28092" y="0"/>
                </a:lnTo>
                <a:lnTo>
                  <a:pt x="33870" y="5460"/>
                </a:lnTo>
                <a:lnTo>
                  <a:pt x="33870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42005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79" y="0"/>
                </a:lnTo>
                <a:lnTo>
                  <a:pt x="33731" y="5460"/>
                </a:lnTo>
                <a:lnTo>
                  <a:pt x="33731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22637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219" y="43675"/>
                </a:moveTo>
                <a:lnTo>
                  <a:pt x="5778" y="43675"/>
                </a:lnTo>
                <a:lnTo>
                  <a:pt x="0" y="38341"/>
                </a:lnTo>
                <a:lnTo>
                  <a:pt x="0" y="5460"/>
                </a:lnTo>
                <a:lnTo>
                  <a:pt x="5778" y="0"/>
                </a:lnTo>
                <a:lnTo>
                  <a:pt x="28219" y="0"/>
                </a:lnTo>
                <a:lnTo>
                  <a:pt x="33858" y="5460"/>
                </a:lnTo>
                <a:lnTo>
                  <a:pt x="33858" y="38341"/>
                </a:lnTo>
                <a:lnTo>
                  <a:pt x="2821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03270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79" y="0"/>
                </a:lnTo>
                <a:lnTo>
                  <a:pt x="33731" y="5460"/>
                </a:lnTo>
                <a:lnTo>
                  <a:pt x="33731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12350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778" y="43675"/>
                </a:lnTo>
                <a:lnTo>
                  <a:pt x="0" y="38341"/>
                </a:lnTo>
                <a:lnTo>
                  <a:pt x="0" y="5460"/>
                </a:lnTo>
                <a:lnTo>
                  <a:pt x="5778" y="0"/>
                </a:lnTo>
                <a:lnTo>
                  <a:pt x="28079" y="0"/>
                </a:lnTo>
                <a:lnTo>
                  <a:pt x="33858" y="5460"/>
                </a:lnTo>
                <a:lnTo>
                  <a:pt x="33858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92969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651" y="43675"/>
                </a:lnTo>
                <a:lnTo>
                  <a:pt x="0" y="38341"/>
                </a:lnTo>
                <a:lnTo>
                  <a:pt x="0" y="5460"/>
                </a:lnTo>
                <a:lnTo>
                  <a:pt x="5651" y="0"/>
                </a:lnTo>
                <a:lnTo>
                  <a:pt x="28092" y="0"/>
                </a:lnTo>
                <a:lnTo>
                  <a:pt x="33743" y="5460"/>
                </a:lnTo>
                <a:lnTo>
                  <a:pt x="33743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3601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219" y="43675"/>
                </a:moveTo>
                <a:lnTo>
                  <a:pt x="5778" y="43675"/>
                </a:lnTo>
                <a:lnTo>
                  <a:pt x="0" y="38341"/>
                </a:lnTo>
                <a:lnTo>
                  <a:pt x="0" y="5460"/>
                </a:lnTo>
                <a:lnTo>
                  <a:pt x="5778" y="0"/>
                </a:lnTo>
                <a:lnTo>
                  <a:pt x="28219" y="0"/>
                </a:lnTo>
                <a:lnTo>
                  <a:pt x="33997" y="5460"/>
                </a:lnTo>
                <a:lnTo>
                  <a:pt x="33997" y="38341"/>
                </a:lnTo>
                <a:lnTo>
                  <a:pt x="2821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40797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79" y="0"/>
                </a:lnTo>
                <a:lnTo>
                  <a:pt x="33731" y="5460"/>
                </a:lnTo>
                <a:lnTo>
                  <a:pt x="33731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21429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219" y="43675"/>
                </a:moveTo>
                <a:lnTo>
                  <a:pt x="5778" y="43675"/>
                </a:lnTo>
                <a:lnTo>
                  <a:pt x="0" y="38341"/>
                </a:lnTo>
                <a:lnTo>
                  <a:pt x="0" y="5460"/>
                </a:lnTo>
                <a:lnTo>
                  <a:pt x="5778" y="0"/>
                </a:lnTo>
                <a:lnTo>
                  <a:pt x="28219" y="0"/>
                </a:lnTo>
                <a:lnTo>
                  <a:pt x="33858" y="5460"/>
                </a:lnTo>
                <a:lnTo>
                  <a:pt x="33858" y="38341"/>
                </a:lnTo>
                <a:lnTo>
                  <a:pt x="2821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02061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79" y="0"/>
                </a:lnTo>
                <a:lnTo>
                  <a:pt x="33718" y="5460"/>
                </a:lnTo>
                <a:lnTo>
                  <a:pt x="33718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82681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651" y="43675"/>
                </a:lnTo>
                <a:lnTo>
                  <a:pt x="0" y="38341"/>
                </a:lnTo>
                <a:lnTo>
                  <a:pt x="0" y="5460"/>
                </a:lnTo>
                <a:lnTo>
                  <a:pt x="5651" y="0"/>
                </a:lnTo>
                <a:lnTo>
                  <a:pt x="28092" y="0"/>
                </a:lnTo>
                <a:lnTo>
                  <a:pt x="33743" y="5460"/>
                </a:lnTo>
                <a:lnTo>
                  <a:pt x="33743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24578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79" y="0"/>
                </a:lnTo>
                <a:lnTo>
                  <a:pt x="33731" y="5460"/>
                </a:lnTo>
                <a:lnTo>
                  <a:pt x="33731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05210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765" y="43675"/>
                </a:lnTo>
                <a:lnTo>
                  <a:pt x="0" y="38341"/>
                </a:lnTo>
                <a:lnTo>
                  <a:pt x="0" y="5460"/>
                </a:lnTo>
                <a:lnTo>
                  <a:pt x="5765" y="0"/>
                </a:lnTo>
                <a:lnTo>
                  <a:pt x="28079" y="0"/>
                </a:lnTo>
                <a:lnTo>
                  <a:pt x="33858" y="5460"/>
                </a:lnTo>
                <a:lnTo>
                  <a:pt x="33858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85830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651" y="43675"/>
                </a:lnTo>
                <a:lnTo>
                  <a:pt x="0" y="38341"/>
                </a:lnTo>
                <a:lnTo>
                  <a:pt x="0" y="5460"/>
                </a:lnTo>
                <a:lnTo>
                  <a:pt x="5651" y="0"/>
                </a:lnTo>
                <a:lnTo>
                  <a:pt x="28092" y="0"/>
                </a:lnTo>
                <a:lnTo>
                  <a:pt x="33743" y="5460"/>
                </a:lnTo>
                <a:lnTo>
                  <a:pt x="33743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6462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219" y="43675"/>
                </a:moveTo>
                <a:lnTo>
                  <a:pt x="5778" y="43675"/>
                </a:lnTo>
                <a:lnTo>
                  <a:pt x="0" y="38341"/>
                </a:lnTo>
                <a:lnTo>
                  <a:pt x="0" y="5460"/>
                </a:lnTo>
                <a:lnTo>
                  <a:pt x="5778" y="0"/>
                </a:lnTo>
                <a:lnTo>
                  <a:pt x="28219" y="0"/>
                </a:lnTo>
                <a:lnTo>
                  <a:pt x="33870" y="5460"/>
                </a:lnTo>
                <a:lnTo>
                  <a:pt x="33870" y="38341"/>
                </a:lnTo>
                <a:lnTo>
                  <a:pt x="2821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47095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219" y="43675"/>
                </a:moveTo>
                <a:lnTo>
                  <a:pt x="5778" y="43675"/>
                </a:lnTo>
                <a:lnTo>
                  <a:pt x="0" y="38341"/>
                </a:lnTo>
                <a:lnTo>
                  <a:pt x="0" y="5460"/>
                </a:lnTo>
                <a:lnTo>
                  <a:pt x="5778" y="0"/>
                </a:lnTo>
                <a:lnTo>
                  <a:pt x="28219" y="0"/>
                </a:lnTo>
                <a:lnTo>
                  <a:pt x="33997" y="5460"/>
                </a:lnTo>
                <a:lnTo>
                  <a:pt x="33997" y="38341"/>
                </a:lnTo>
                <a:lnTo>
                  <a:pt x="2821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27727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651" y="43675"/>
                </a:lnTo>
                <a:lnTo>
                  <a:pt x="0" y="38341"/>
                </a:lnTo>
                <a:lnTo>
                  <a:pt x="0" y="5460"/>
                </a:lnTo>
                <a:lnTo>
                  <a:pt x="5651" y="0"/>
                </a:lnTo>
                <a:lnTo>
                  <a:pt x="28092" y="0"/>
                </a:lnTo>
                <a:lnTo>
                  <a:pt x="33731" y="5460"/>
                </a:lnTo>
                <a:lnTo>
                  <a:pt x="33731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94910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232" y="43675"/>
                </a:moveTo>
                <a:lnTo>
                  <a:pt x="5918" y="43675"/>
                </a:lnTo>
                <a:lnTo>
                  <a:pt x="0" y="38341"/>
                </a:lnTo>
                <a:lnTo>
                  <a:pt x="0" y="5460"/>
                </a:lnTo>
                <a:lnTo>
                  <a:pt x="5918" y="0"/>
                </a:lnTo>
                <a:lnTo>
                  <a:pt x="28232" y="0"/>
                </a:lnTo>
                <a:lnTo>
                  <a:pt x="33997" y="5460"/>
                </a:lnTo>
                <a:lnTo>
                  <a:pt x="33997" y="38341"/>
                </a:lnTo>
                <a:lnTo>
                  <a:pt x="2823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75542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651" y="43675"/>
                </a:lnTo>
                <a:lnTo>
                  <a:pt x="0" y="38341"/>
                </a:lnTo>
                <a:lnTo>
                  <a:pt x="0" y="5460"/>
                </a:lnTo>
                <a:lnTo>
                  <a:pt x="5651" y="0"/>
                </a:lnTo>
                <a:lnTo>
                  <a:pt x="28092" y="0"/>
                </a:lnTo>
                <a:lnTo>
                  <a:pt x="33731" y="5460"/>
                </a:lnTo>
                <a:lnTo>
                  <a:pt x="33731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56175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105" y="43675"/>
                </a:moveTo>
                <a:lnTo>
                  <a:pt x="5791" y="43675"/>
                </a:lnTo>
                <a:lnTo>
                  <a:pt x="0" y="38341"/>
                </a:lnTo>
                <a:lnTo>
                  <a:pt x="0" y="5460"/>
                </a:lnTo>
                <a:lnTo>
                  <a:pt x="5791" y="0"/>
                </a:lnTo>
                <a:lnTo>
                  <a:pt x="28105" y="0"/>
                </a:lnTo>
                <a:lnTo>
                  <a:pt x="33870" y="5460"/>
                </a:lnTo>
                <a:lnTo>
                  <a:pt x="33870" y="38341"/>
                </a:lnTo>
                <a:lnTo>
                  <a:pt x="28105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51818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346" y="43675"/>
                </a:moveTo>
                <a:lnTo>
                  <a:pt x="5778" y="43675"/>
                </a:lnTo>
                <a:lnTo>
                  <a:pt x="0" y="38341"/>
                </a:lnTo>
                <a:lnTo>
                  <a:pt x="0" y="5460"/>
                </a:lnTo>
                <a:lnTo>
                  <a:pt x="5778" y="0"/>
                </a:lnTo>
                <a:lnTo>
                  <a:pt x="28346" y="0"/>
                </a:lnTo>
                <a:lnTo>
                  <a:pt x="33985" y="5460"/>
                </a:lnTo>
                <a:lnTo>
                  <a:pt x="33985" y="38341"/>
                </a:lnTo>
                <a:lnTo>
                  <a:pt x="28346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32450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778" y="43675"/>
                </a:lnTo>
                <a:lnTo>
                  <a:pt x="0" y="38341"/>
                </a:lnTo>
                <a:lnTo>
                  <a:pt x="0" y="5460"/>
                </a:lnTo>
                <a:lnTo>
                  <a:pt x="5778" y="0"/>
                </a:lnTo>
                <a:lnTo>
                  <a:pt x="28079" y="0"/>
                </a:lnTo>
                <a:lnTo>
                  <a:pt x="33731" y="5460"/>
                </a:lnTo>
                <a:lnTo>
                  <a:pt x="33731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13082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79" y="0"/>
                </a:lnTo>
                <a:lnTo>
                  <a:pt x="33718" y="5460"/>
                </a:lnTo>
                <a:lnTo>
                  <a:pt x="33718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74334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651" y="43675"/>
                </a:lnTo>
                <a:lnTo>
                  <a:pt x="0" y="38341"/>
                </a:lnTo>
                <a:lnTo>
                  <a:pt x="0" y="5460"/>
                </a:lnTo>
                <a:lnTo>
                  <a:pt x="5651" y="0"/>
                </a:lnTo>
                <a:lnTo>
                  <a:pt x="28092" y="0"/>
                </a:lnTo>
                <a:lnTo>
                  <a:pt x="33731" y="5460"/>
                </a:lnTo>
                <a:lnTo>
                  <a:pt x="33731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54967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7952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7952" y="0"/>
                </a:lnTo>
                <a:lnTo>
                  <a:pt x="33858" y="5460"/>
                </a:lnTo>
                <a:lnTo>
                  <a:pt x="33858" y="38341"/>
                </a:lnTo>
                <a:lnTo>
                  <a:pt x="2795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22162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79" y="0"/>
                </a:lnTo>
                <a:lnTo>
                  <a:pt x="33858" y="5460"/>
                </a:lnTo>
                <a:lnTo>
                  <a:pt x="33858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02795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79" y="0"/>
                </a:lnTo>
                <a:lnTo>
                  <a:pt x="33718" y="5460"/>
                </a:lnTo>
                <a:lnTo>
                  <a:pt x="33718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83414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105" y="43675"/>
                </a:moveTo>
                <a:lnTo>
                  <a:pt x="5791" y="43675"/>
                </a:lnTo>
                <a:lnTo>
                  <a:pt x="0" y="38341"/>
                </a:lnTo>
                <a:lnTo>
                  <a:pt x="0" y="5460"/>
                </a:lnTo>
                <a:lnTo>
                  <a:pt x="5791" y="0"/>
                </a:lnTo>
                <a:lnTo>
                  <a:pt x="28105" y="0"/>
                </a:lnTo>
                <a:lnTo>
                  <a:pt x="33870" y="5460"/>
                </a:lnTo>
                <a:lnTo>
                  <a:pt x="33870" y="38341"/>
                </a:lnTo>
                <a:lnTo>
                  <a:pt x="28105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64046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651" y="43675"/>
                </a:lnTo>
                <a:lnTo>
                  <a:pt x="0" y="38341"/>
                </a:lnTo>
                <a:lnTo>
                  <a:pt x="0" y="5460"/>
                </a:lnTo>
                <a:lnTo>
                  <a:pt x="5651" y="0"/>
                </a:lnTo>
                <a:lnTo>
                  <a:pt x="28092" y="0"/>
                </a:lnTo>
                <a:lnTo>
                  <a:pt x="33731" y="5460"/>
                </a:lnTo>
                <a:lnTo>
                  <a:pt x="33731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44679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791" y="43675"/>
                </a:lnTo>
                <a:lnTo>
                  <a:pt x="0" y="38341"/>
                </a:lnTo>
                <a:lnTo>
                  <a:pt x="0" y="5460"/>
                </a:lnTo>
                <a:lnTo>
                  <a:pt x="5791" y="0"/>
                </a:lnTo>
                <a:lnTo>
                  <a:pt x="28079" y="0"/>
                </a:lnTo>
                <a:lnTo>
                  <a:pt x="33997" y="5460"/>
                </a:lnTo>
                <a:lnTo>
                  <a:pt x="33997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25311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92" y="0"/>
                </a:lnTo>
                <a:lnTo>
                  <a:pt x="33731" y="5460"/>
                </a:lnTo>
                <a:lnTo>
                  <a:pt x="33731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92494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371" y="43675"/>
                </a:moveTo>
                <a:lnTo>
                  <a:pt x="5930" y="43675"/>
                </a:lnTo>
                <a:lnTo>
                  <a:pt x="0" y="38341"/>
                </a:lnTo>
                <a:lnTo>
                  <a:pt x="0" y="5460"/>
                </a:lnTo>
                <a:lnTo>
                  <a:pt x="5930" y="0"/>
                </a:lnTo>
                <a:lnTo>
                  <a:pt x="28371" y="0"/>
                </a:lnTo>
                <a:lnTo>
                  <a:pt x="34010" y="5460"/>
                </a:lnTo>
                <a:lnTo>
                  <a:pt x="34010" y="38341"/>
                </a:lnTo>
                <a:lnTo>
                  <a:pt x="28371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73126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651" y="43675"/>
                </a:lnTo>
                <a:lnTo>
                  <a:pt x="0" y="38341"/>
                </a:lnTo>
                <a:lnTo>
                  <a:pt x="0" y="5460"/>
                </a:lnTo>
                <a:lnTo>
                  <a:pt x="5651" y="0"/>
                </a:lnTo>
                <a:lnTo>
                  <a:pt x="28092" y="0"/>
                </a:lnTo>
                <a:lnTo>
                  <a:pt x="33870" y="5460"/>
                </a:lnTo>
                <a:lnTo>
                  <a:pt x="33870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53759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92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92" y="0"/>
                </a:lnTo>
                <a:lnTo>
                  <a:pt x="33743" y="5460"/>
                </a:lnTo>
                <a:lnTo>
                  <a:pt x="33743" y="38341"/>
                </a:lnTo>
                <a:lnTo>
                  <a:pt x="28092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34391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5">
                <a:moveTo>
                  <a:pt x="28079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79" y="0"/>
                </a:lnTo>
                <a:lnTo>
                  <a:pt x="33870" y="5460"/>
                </a:lnTo>
                <a:lnTo>
                  <a:pt x="33870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15024" y="1513662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90" h="43815">
                <a:moveTo>
                  <a:pt x="28079" y="43675"/>
                </a:moveTo>
                <a:lnTo>
                  <a:pt x="5638" y="43675"/>
                </a:lnTo>
                <a:lnTo>
                  <a:pt x="0" y="38341"/>
                </a:lnTo>
                <a:lnTo>
                  <a:pt x="0" y="5460"/>
                </a:lnTo>
                <a:lnTo>
                  <a:pt x="5638" y="0"/>
                </a:lnTo>
                <a:lnTo>
                  <a:pt x="28079" y="0"/>
                </a:lnTo>
                <a:lnTo>
                  <a:pt x="33718" y="5460"/>
                </a:lnTo>
                <a:lnTo>
                  <a:pt x="33718" y="38341"/>
                </a:lnTo>
                <a:lnTo>
                  <a:pt x="28079" y="43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50977" y="853376"/>
            <a:ext cx="672465" cy="1003300"/>
          </a:xfrm>
          <a:custGeom>
            <a:avLst/>
            <a:gdLst/>
            <a:ahLst/>
            <a:cxnLst/>
            <a:rect l="l" t="t" r="r" b="b"/>
            <a:pathLst>
              <a:path w="672465" h="1003300">
                <a:moveTo>
                  <a:pt x="0" y="1003134"/>
                </a:moveTo>
                <a:lnTo>
                  <a:pt x="0" y="507923"/>
                </a:lnTo>
                <a:lnTo>
                  <a:pt x="96941" y="493414"/>
                </a:lnTo>
                <a:lnTo>
                  <a:pt x="136089" y="483285"/>
                </a:lnTo>
                <a:lnTo>
                  <a:pt x="178324" y="468357"/>
                </a:lnTo>
                <a:lnTo>
                  <a:pt x="222437" y="448594"/>
                </a:lnTo>
                <a:lnTo>
                  <a:pt x="267218" y="423961"/>
                </a:lnTo>
                <a:lnTo>
                  <a:pt x="311457" y="394422"/>
                </a:lnTo>
                <a:lnTo>
                  <a:pt x="353944" y="359941"/>
                </a:lnTo>
                <a:lnTo>
                  <a:pt x="393471" y="320484"/>
                </a:lnTo>
                <a:lnTo>
                  <a:pt x="671918" y="0"/>
                </a:lnTo>
                <a:lnTo>
                  <a:pt x="671918" y="855446"/>
                </a:lnTo>
                <a:lnTo>
                  <a:pt x="489689" y="897125"/>
                </a:lnTo>
                <a:lnTo>
                  <a:pt x="284197" y="940531"/>
                </a:lnTo>
                <a:lnTo>
                  <a:pt x="229133" y="951585"/>
                </a:lnTo>
                <a:lnTo>
                  <a:pt x="181620" y="962227"/>
                </a:lnTo>
                <a:lnTo>
                  <a:pt x="89021" y="984281"/>
                </a:lnTo>
                <a:lnTo>
                  <a:pt x="44038" y="994425"/>
                </a:lnTo>
                <a:lnTo>
                  <a:pt x="0" y="1003134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47166" y="843178"/>
            <a:ext cx="680085" cy="1017905"/>
          </a:xfrm>
          <a:custGeom>
            <a:avLst/>
            <a:gdLst/>
            <a:ahLst/>
            <a:cxnLst/>
            <a:rect l="l" t="t" r="r" b="b"/>
            <a:pathLst>
              <a:path w="680084" h="1017905">
                <a:moveTo>
                  <a:pt x="404506" y="328193"/>
                </a:moveTo>
                <a:lnTo>
                  <a:pt x="394411" y="328193"/>
                </a:lnTo>
                <a:lnTo>
                  <a:pt x="679538" y="0"/>
                </a:lnTo>
                <a:lnTo>
                  <a:pt x="679538" y="10198"/>
                </a:lnTo>
                <a:lnTo>
                  <a:pt x="671918" y="10198"/>
                </a:lnTo>
                <a:lnTo>
                  <a:pt x="671918" y="20389"/>
                </a:lnTo>
                <a:lnTo>
                  <a:pt x="404506" y="328193"/>
                </a:lnTo>
                <a:close/>
              </a:path>
              <a:path w="680084" h="1017905">
                <a:moveTo>
                  <a:pt x="671918" y="20389"/>
                </a:moveTo>
                <a:lnTo>
                  <a:pt x="671918" y="10198"/>
                </a:lnTo>
                <a:lnTo>
                  <a:pt x="678599" y="12700"/>
                </a:lnTo>
                <a:lnTo>
                  <a:pt x="671918" y="20389"/>
                </a:lnTo>
                <a:close/>
              </a:path>
              <a:path w="680084" h="1017905">
                <a:moveTo>
                  <a:pt x="671918" y="862627"/>
                </a:moveTo>
                <a:lnTo>
                  <a:pt x="671918" y="20389"/>
                </a:lnTo>
                <a:lnTo>
                  <a:pt x="678599" y="12700"/>
                </a:lnTo>
                <a:lnTo>
                  <a:pt x="671918" y="10198"/>
                </a:lnTo>
                <a:lnTo>
                  <a:pt x="679538" y="10198"/>
                </a:lnTo>
                <a:lnTo>
                  <a:pt x="679538" y="861936"/>
                </a:lnTo>
                <a:lnTo>
                  <a:pt x="674852" y="861936"/>
                </a:lnTo>
                <a:lnTo>
                  <a:pt x="671918" y="862627"/>
                </a:lnTo>
                <a:close/>
              </a:path>
              <a:path w="680084" h="1017905">
                <a:moveTo>
                  <a:pt x="385895" y="348373"/>
                </a:moveTo>
                <a:lnTo>
                  <a:pt x="375246" y="348373"/>
                </a:lnTo>
                <a:lnTo>
                  <a:pt x="385025" y="338353"/>
                </a:lnTo>
                <a:lnTo>
                  <a:pt x="394487" y="328104"/>
                </a:lnTo>
                <a:lnTo>
                  <a:pt x="404506" y="328193"/>
                </a:lnTo>
                <a:lnTo>
                  <a:pt x="400126" y="333235"/>
                </a:lnTo>
                <a:lnTo>
                  <a:pt x="390512" y="343649"/>
                </a:lnTo>
                <a:lnTo>
                  <a:pt x="385895" y="348373"/>
                </a:lnTo>
                <a:close/>
              </a:path>
              <a:path w="680084" h="1017905">
                <a:moveTo>
                  <a:pt x="384949" y="338429"/>
                </a:moveTo>
                <a:close/>
              </a:path>
              <a:path w="680084" h="1017905">
                <a:moveTo>
                  <a:pt x="375281" y="348338"/>
                </a:moveTo>
                <a:close/>
              </a:path>
              <a:path w="680084" h="1017905">
                <a:moveTo>
                  <a:pt x="376249" y="358013"/>
                </a:moveTo>
                <a:lnTo>
                  <a:pt x="365315" y="358013"/>
                </a:lnTo>
                <a:lnTo>
                  <a:pt x="375281" y="348338"/>
                </a:lnTo>
                <a:lnTo>
                  <a:pt x="385895" y="348373"/>
                </a:lnTo>
                <a:lnTo>
                  <a:pt x="380657" y="353733"/>
                </a:lnTo>
                <a:lnTo>
                  <a:pt x="376249" y="358013"/>
                </a:lnTo>
                <a:close/>
              </a:path>
              <a:path w="680084" h="1017905">
                <a:moveTo>
                  <a:pt x="346285" y="385076"/>
                </a:moveTo>
                <a:lnTo>
                  <a:pt x="334378" y="385076"/>
                </a:lnTo>
                <a:lnTo>
                  <a:pt x="344931" y="376301"/>
                </a:lnTo>
                <a:lnTo>
                  <a:pt x="355257" y="367271"/>
                </a:lnTo>
                <a:lnTo>
                  <a:pt x="365391" y="357936"/>
                </a:lnTo>
                <a:lnTo>
                  <a:pt x="376249" y="358013"/>
                </a:lnTo>
                <a:lnTo>
                  <a:pt x="370585" y="363512"/>
                </a:lnTo>
                <a:lnTo>
                  <a:pt x="360299" y="372973"/>
                </a:lnTo>
                <a:lnTo>
                  <a:pt x="349834" y="382130"/>
                </a:lnTo>
                <a:lnTo>
                  <a:pt x="346285" y="385076"/>
                </a:lnTo>
                <a:close/>
              </a:path>
              <a:path w="680084" h="1017905">
                <a:moveTo>
                  <a:pt x="355180" y="367334"/>
                </a:moveTo>
                <a:close/>
              </a:path>
              <a:path w="680084" h="1017905">
                <a:moveTo>
                  <a:pt x="344855" y="376351"/>
                </a:moveTo>
                <a:close/>
              </a:path>
              <a:path w="680084" h="1017905">
                <a:moveTo>
                  <a:pt x="283480" y="430923"/>
                </a:moveTo>
                <a:lnTo>
                  <a:pt x="269024" y="430923"/>
                </a:lnTo>
                <a:lnTo>
                  <a:pt x="280187" y="424002"/>
                </a:lnTo>
                <a:lnTo>
                  <a:pt x="291210" y="416814"/>
                </a:lnTo>
                <a:lnTo>
                  <a:pt x="302183" y="409321"/>
                </a:lnTo>
                <a:lnTo>
                  <a:pt x="313054" y="401523"/>
                </a:lnTo>
                <a:lnTo>
                  <a:pt x="323811" y="393420"/>
                </a:lnTo>
                <a:lnTo>
                  <a:pt x="334441" y="385013"/>
                </a:lnTo>
                <a:lnTo>
                  <a:pt x="346285" y="385076"/>
                </a:lnTo>
                <a:lnTo>
                  <a:pt x="339204" y="390956"/>
                </a:lnTo>
                <a:lnTo>
                  <a:pt x="306514" y="415582"/>
                </a:lnTo>
                <a:lnTo>
                  <a:pt x="284238" y="430453"/>
                </a:lnTo>
                <a:lnTo>
                  <a:pt x="283480" y="430923"/>
                </a:lnTo>
                <a:close/>
              </a:path>
              <a:path w="680084" h="1017905">
                <a:moveTo>
                  <a:pt x="323735" y="393471"/>
                </a:moveTo>
                <a:close/>
              </a:path>
              <a:path w="680084" h="1017905">
                <a:moveTo>
                  <a:pt x="312978" y="401574"/>
                </a:moveTo>
                <a:close/>
              </a:path>
              <a:path w="680084" h="1017905">
                <a:moveTo>
                  <a:pt x="302107" y="409371"/>
                </a:moveTo>
                <a:close/>
              </a:path>
              <a:path w="680084" h="1017905">
                <a:moveTo>
                  <a:pt x="291147" y="416852"/>
                </a:moveTo>
                <a:close/>
              </a:path>
              <a:path w="680084" h="1017905">
                <a:moveTo>
                  <a:pt x="280111" y="424040"/>
                </a:moveTo>
                <a:close/>
              </a:path>
              <a:path w="680084" h="1017905">
                <a:moveTo>
                  <a:pt x="251687" y="449732"/>
                </a:moveTo>
                <a:lnTo>
                  <a:pt x="235635" y="449732"/>
                </a:lnTo>
                <a:lnTo>
                  <a:pt x="246837" y="443725"/>
                </a:lnTo>
                <a:lnTo>
                  <a:pt x="258027" y="437413"/>
                </a:lnTo>
                <a:lnTo>
                  <a:pt x="269087" y="430872"/>
                </a:lnTo>
                <a:lnTo>
                  <a:pt x="283480" y="430923"/>
                </a:lnTo>
                <a:lnTo>
                  <a:pt x="272882" y="437489"/>
                </a:lnTo>
                <a:lnTo>
                  <a:pt x="261746" y="444068"/>
                </a:lnTo>
                <a:lnTo>
                  <a:pt x="251687" y="449732"/>
                </a:lnTo>
                <a:close/>
              </a:path>
              <a:path w="680084" h="1017905">
                <a:moveTo>
                  <a:pt x="257898" y="437489"/>
                </a:moveTo>
                <a:close/>
              </a:path>
              <a:path w="680084" h="1017905">
                <a:moveTo>
                  <a:pt x="246760" y="443763"/>
                </a:moveTo>
                <a:close/>
              </a:path>
              <a:path w="680084" h="1017905">
                <a:moveTo>
                  <a:pt x="241181" y="455396"/>
                </a:moveTo>
                <a:lnTo>
                  <a:pt x="224523" y="455396"/>
                </a:lnTo>
                <a:lnTo>
                  <a:pt x="235699" y="449694"/>
                </a:lnTo>
                <a:lnTo>
                  <a:pt x="251687" y="449732"/>
                </a:lnTo>
                <a:lnTo>
                  <a:pt x="250469" y="450418"/>
                </a:lnTo>
                <a:lnTo>
                  <a:pt x="241181" y="455396"/>
                </a:lnTo>
                <a:close/>
              </a:path>
              <a:path w="680084" h="1017905">
                <a:moveTo>
                  <a:pt x="230787" y="460756"/>
                </a:moveTo>
                <a:lnTo>
                  <a:pt x="213448" y="460756"/>
                </a:lnTo>
                <a:lnTo>
                  <a:pt x="224586" y="455358"/>
                </a:lnTo>
                <a:lnTo>
                  <a:pt x="241181" y="455396"/>
                </a:lnTo>
                <a:lnTo>
                  <a:pt x="239191" y="456463"/>
                </a:lnTo>
                <a:lnTo>
                  <a:pt x="230787" y="460756"/>
                </a:lnTo>
                <a:close/>
              </a:path>
              <a:path w="680084" h="1017905">
                <a:moveTo>
                  <a:pt x="181100" y="483044"/>
                </a:moveTo>
                <a:lnTo>
                  <a:pt x="159410" y="483044"/>
                </a:lnTo>
                <a:lnTo>
                  <a:pt x="170052" y="479158"/>
                </a:lnTo>
                <a:lnTo>
                  <a:pt x="180759" y="475005"/>
                </a:lnTo>
                <a:lnTo>
                  <a:pt x="191592" y="470547"/>
                </a:lnTo>
                <a:lnTo>
                  <a:pt x="202514" y="465785"/>
                </a:lnTo>
                <a:lnTo>
                  <a:pt x="213525" y="460717"/>
                </a:lnTo>
                <a:lnTo>
                  <a:pt x="230787" y="460756"/>
                </a:lnTo>
                <a:lnTo>
                  <a:pt x="194525" y="477570"/>
                </a:lnTo>
                <a:lnTo>
                  <a:pt x="183553" y="482092"/>
                </a:lnTo>
                <a:lnTo>
                  <a:pt x="181100" y="483044"/>
                </a:lnTo>
                <a:close/>
              </a:path>
              <a:path w="680084" h="1017905">
                <a:moveTo>
                  <a:pt x="202450" y="465810"/>
                </a:moveTo>
                <a:close/>
              </a:path>
              <a:path w="680084" h="1017905">
                <a:moveTo>
                  <a:pt x="191515" y="470573"/>
                </a:moveTo>
                <a:close/>
              </a:path>
              <a:path w="680084" h="1017905">
                <a:moveTo>
                  <a:pt x="180682" y="475030"/>
                </a:moveTo>
                <a:close/>
              </a:path>
              <a:path w="680084" h="1017905">
                <a:moveTo>
                  <a:pt x="169976" y="479183"/>
                </a:moveTo>
                <a:close/>
              </a:path>
              <a:path w="680084" h="1017905">
                <a:moveTo>
                  <a:pt x="171891" y="486600"/>
                </a:moveTo>
                <a:lnTo>
                  <a:pt x="148983" y="486600"/>
                </a:lnTo>
                <a:lnTo>
                  <a:pt x="159473" y="483019"/>
                </a:lnTo>
                <a:lnTo>
                  <a:pt x="181100" y="483044"/>
                </a:lnTo>
                <a:lnTo>
                  <a:pt x="172694" y="486308"/>
                </a:lnTo>
                <a:lnTo>
                  <a:pt x="171891" y="486600"/>
                </a:lnTo>
                <a:close/>
              </a:path>
              <a:path w="680084" h="1017905">
                <a:moveTo>
                  <a:pt x="149033" y="486583"/>
                </a:moveTo>
                <a:close/>
              </a:path>
              <a:path w="680084" h="1017905">
                <a:moveTo>
                  <a:pt x="162953" y="489851"/>
                </a:moveTo>
                <a:lnTo>
                  <a:pt x="138747" y="489851"/>
                </a:lnTo>
                <a:lnTo>
                  <a:pt x="149033" y="486583"/>
                </a:lnTo>
                <a:lnTo>
                  <a:pt x="171891" y="486600"/>
                </a:lnTo>
                <a:lnTo>
                  <a:pt x="162953" y="489851"/>
                </a:lnTo>
                <a:close/>
              </a:path>
              <a:path w="680084" h="1017905">
                <a:moveTo>
                  <a:pt x="154348" y="492810"/>
                </a:moveTo>
                <a:lnTo>
                  <a:pt x="128701" y="492810"/>
                </a:lnTo>
                <a:lnTo>
                  <a:pt x="138823" y="489826"/>
                </a:lnTo>
                <a:lnTo>
                  <a:pt x="162953" y="489851"/>
                </a:lnTo>
                <a:lnTo>
                  <a:pt x="161975" y="490207"/>
                </a:lnTo>
                <a:lnTo>
                  <a:pt x="154348" y="492810"/>
                </a:lnTo>
                <a:close/>
              </a:path>
              <a:path w="680084" h="1017905">
                <a:moveTo>
                  <a:pt x="146235" y="495465"/>
                </a:moveTo>
                <a:lnTo>
                  <a:pt x="118871" y="495465"/>
                </a:lnTo>
                <a:lnTo>
                  <a:pt x="128777" y="492785"/>
                </a:lnTo>
                <a:lnTo>
                  <a:pt x="154348" y="492810"/>
                </a:lnTo>
                <a:lnTo>
                  <a:pt x="151409" y="493814"/>
                </a:lnTo>
                <a:lnTo>
                  <a:pt x="146235" y="495465"/>
                </a:lnTo>
                <a:close/>
              </a:path>
              <a:path w="680084" h="1017905">
                <a:moveTo>
                  <a:pt x="138641" y="497827"/>
                </a:moveTo>
                <a:lnTo>
                  <a:pt x="109270" y="497827"/>
                </a:lnTo>
                <a:lnTo>
                  <a:pt x="118960" y="495439"/>
                </a:lnTo>
                <a:lnTo>
                  <a:pt x="146235" y="495465"/>
                </a:lnTo>
                <a:lnTo>
                  <a:pt x="141020" y="497128"/>
                </a:lnTo>
                <a:lnTo>
                  <a:pt x="138641" y="497827"/>
                </a:lnTo>
                <a:close/>
              </a:path>
              <a:path w="680084" h="1017905">
                <a:moveTo>
                  <a:pt x="125132" y="501662"/>
                </a:moveTo>
                <a:lnTo>
                  <a:pt x="90855" y="501662"/>
                </a:lnTo>
                <a:lnTo>
                  <a:pt x="100025" y="499872"/>
                </a:lnTo>
                <a:lnTo>
                  <a:pt x="109359" y="497801"/>
                </a:lnTo>
                <a:lnTo>
                  <a:pt x="138641" y="497827"/>
                </a:lnTo>
                <a:lnTo>
                  <a:pt x="130809" y="500126"/>
                </a:lnTo>
                <a:lnTo>
                  <a:pt x="125132" y="501662"/>
                </a:lnTo>
                <a:close/>
              </a:path>
              <a:path w="680084" h="1017905">
                <a:moveTo>
                  <a:pt x="99936" y="499884"/>
                </a:moveTo>
                <a:close/>
              </a:path>
              <a:path w="680084" h="1017905">
                <a:moveTo>
                  <a:pt x="114820" y="504304"/>
                </a:moveTo>
                <a:lnTo>
                  <a:pt x="73621" y="504304"/>
                </a:lnTo>
                <a:lnTo>
                  <a:pt x="82194" y="503110"/>
                </a:lnTo>
                <a:lnTo>
                  <a:pt x="90957" y="501637"/>
                </a:lnTo>
                <a:lnTo>
                  <a:pt x="125132" y="501662"/>
                </a:lnTo>
                <a:lnTo>
                  <a:pt x="120815" y="502831"/>
                </a:lnTo>
                <a:lnTo>
                  <a:pt x="114820" y="504304"/>
                </a:lnTo>
                <a:close/>
              </a:path>
              <a:path w="680084" h="1017905">
                <a:moveTo>
                  <a:pt x="82080" y="503123"/>
                </a:moveTo>
                <a:close/>
              </a:path>
              <a:path w="680084" h="1017905">
                <a:moveTo>
                  <a:pt x="73631" y="504302"/>
                </a:moveTo>
                <a:close/>
              </a:path>
              <a:path w="680084" h="1017905">
                <a:moveTo>
                  <a:pt x="0" y="1017905"/>
                </a:moveTo>
                <a:lnTo>
                  <a:pt x="0" y="514832"/>
                </a:lnTo>
                <a:lnTo>
                  <a:pt x="65417" y="505193"/>
                </a:lnTo>
                <a:lnTo>
                  <a:pt x="73631" y="504302"/>
                </a:lnTo>
                <a:lnTo>
                  <a:pt x="114820" y="504304"/>
                </a:lnTo>
                <a:lnTo>
                  <a:pt x="74612" y="511860"/>
                </a:lnTo>
                <a:lnTo>
                  <a:pt x="66372" y="512762"/>
                </a:lnTo>
                <a:lnTo>
                  <a:pt x="29981" y="518121"/>
                </a:lnTo>
                <a:lnTo>
                  <a:pt x="7619" y="518121"/>
                </a:lnTo>
                <a:lnTo>
                  <a:pt x="4368" y="521893"/>
                </a:lnTo>
                <a:lnTo>
                  <a:pt x="7619" y="521893"/>
                </a:lnTo>
                <a:lnTo>
                  <a:pt x="7619" y="1008754"/>
                </a:lnTo>
                <a:lnTo>
                  <a:pt x="3124" y="1009586"/>
                </a:lnTo>
                <a:lnTo>
                  <a:pt x="7619" y="1013332"/>
                </a:lnTo>
                <a:lnTo>
                  <a:pt x="24309" y="1013332"/>
                </a:lnTo>
                <a:lnTo>
                  <a:pt x="18186" y="1014539"/>
                </a:lnTo>
                <a:lnTo>
                  <a:pt x="0" y="1017905"/>
                </a:lnTo>
                <a:close/>
              </a:path>
              <a:path w="680084" h="1017905">
                <a:moveTo>
                  <a:pt x="66372" y="512762"/>
                </a:moveTo>
                <a:close/>
              </a:path>
              <a:path w="680084" h="1017905">
                <a:moveTo>
                  <a:pt x="4368" y="521893"/>
                </a:moveTo>
                <a:lnTo>
                  <a:pt x="7619" y="518121"/>
                </a:lnTo>
                <a:lnTo>
                  <a:pt x="7619" y="521414"/>
                </a:lnTo>
                <a:lnTo>
                  <a:pt x="4368" y="521893"/>
                </a:lnTo>
                <a:close/>
              </a:path>
              <a:path w="680084" h="1017905">
                <a:moveTo>
                  <a:pt x="7619" y="521414"/>
                </a:moveTo>
                <a:lnTo>
                  <a:pt x="7619" y="518121"/>
                </a:lnTo>
                <a:lnTo>
                  <a:pt x="29981" y="518121"/>
                </a:lnTo>
                <a:lnTo>
                  <a:pt x="7619" y="521414"/>
                </a:lnTo>
                <a:close/>
              </a:path>
              <a:path w="680084" h="1017905">
                <a:moveTo>
                  <a:pt x="7619" y="521893"/>
                </a:moveTo>
                <a:lnTo>
                  <a:pt x="4368" y="521893"/>
                </a:lnTo>
                <a:lnTo>
                  <a:pt x="7619" y="521414"/>
                </a:lnTo>
                <a:lnTo>
                  <a:pt x="7619" y="521893"/>
                </a:lnTo>
                <a:close/>
              </a:path>
              <a:path w="680084" h="1017905">
                <a:moveTo>
                  <a:pt x="671918" y="865644"/>
                </a:moveTo>
                <a:lnTo>
                  <a:pt x="671918" y="862627"/>
                </a:lnTo>
                <a:lnTo>
                  <a:pt x="674852" y="861936"/>
                </a:lnTo>
                <a:lnTo>
                  <a:pt x="671918" y="865644"/>
                </a:lnTo>
                <a:close/>
              </a:path>
              <a:path w="680084" h="1017905">
                <a:moveTo>
                  <a:pt x="679538" y="865644"/>
                </a:moveTo>
                <a:lnTo>
                  <a:pt x="671918" y="865644"/>
                </a:lnTo>
                <a:lnTo>
                  <a:pt x="674852" y="861936"/>
                </a:lnTo>
                <a:lnTo>
                  <a:pt x="679538" y="861936"/>
                </a:lnTo>
                <a:lnTo>
                  <a:pt x="679538" y="865644"/>
                </a:lnTo>
                <a:close/>
              </a:path>
              <a:path w="680084" h="1017905">
                <a:moveTo>
                  <a:pt x="659186" y="873455"/>
                </a:moveTo>
                <a:lnTo>
                  <a:pt x="625932" y="873455"/>
                </a:lnTo>
                <a:lnTo>
                  <a:pt x="671918" y="862627"/>
                </a:lnTo>
                <a:lnTo>
                  <a:pt x="671918" y="865644"/>
                </a:lnTo>
                <a:lnTo>
                  <a:pt x="679538" y="865644"/>
                </a:lnTo>
                <a:lnTo>
                  <a:pt x="679538" y="868667"/>
                </a:lnTo>
                <a:lnTo>
                  <a:pt x="659186" y="873455"/>
                </a:lnTo>
                <a:close/>
              </a:path>
              <a:path w="680084" h="1017905">
                <a:moveTo>
                  <a:pt x="503681" y="908951"/>
                </a:moveTo>
                <a:lnTo>
                  <a:pt x="468274" y="908951"/>
                </a:lnTo>
                <a:lnTo>
                  <a:pt x="522668" y="896962"/>
                </a:lnTo>
                <a:lnTo>
                  <a:pt x="575221" y="885126"/>
                </a:lnTo>
                <a:lnTo>
                  <a:pt x="625944" y="873442"/>
                </a:lnTo>
                <a:lnTo>
                  <a:pt x="659186" y="873455"/>
                </a:lnTo>
                <a:lnTo>
                  <a:pt x="503681" y="908951"/>
                </a:lnTo>
                <a:close/>
              </a:path>
              <a:path w="680084" h="1017905">
                <a:moveTo>
                  <a:pt x="147492" y="985367"/>
                </a:moveTo>
                <a:lnTo>
                  <a:pt x="114769" y="985367"/>
                </a:lnTo>
                <a:lnTo>
                  <a:pt x="198543" y="965504"/>
                </a:lnTo>
                <a:lnTo>
                  <a:pt x="202323" y="964628"/>
                </a:lnTo>
                <a:lnTo>
                  <a:pt x="232155" y="958049"/>
                </a:lnTo>
                <a:lnTo>
                  <a:pt x="294043" y="945616"/>
                </a:lnTo>
                <a:lnTo>
                  <a:pt x="353987" y="933284"/>
                </a:lnTo>
                <a:lnTo>
                  <a:pt x="412064" y="921054"/>
                </a:lnTo>
                <a:lnTo>
                  <a:pt x="468287" y="908938"/>
                </a:lnTo>
                <a:lnTo>
                  <a:pt x="503681" y="908951"/>
                </a:lnTo>
                <a:lnTo>
                  <a:pt x="295541" y="953084"/>
                </a:lnTo>
                <a:lnTo>
                  <a:pt x="233711" y="965517"/>
                </a:lnTo>
                <a:lnTo>
                  <a:pt x="203974" y="972057"/>
                </a:lnTo>
                <a:lnTo>
                  <a:pt x="174536" y="978890"/>
                </a:lnTo>
                <a:lnTo>
                  <a:pt x="147492" y="985367"/>
                </a:lnTo>
                <a:close/>
              </a:path>
              <a:path w="680084" h="1017905">
                <a:moveTo>
                  <a:pt x="233711" y="965517"/>
                </a:moveTo>
                <a:close/>
              </a:path>
              <a:path w="680084" h="1017905">
                <a:moveTo>
                  <a:pt x="119361" y="992098"/>
                </a:moveTo>
                <a:lnTo>
                  <a:pt x="86283" y="992098"/>
                </a:lnTo>
                <a:lnTo>
                  <a:pt x="114782" y="985354"/>
                </a:lnTo>
                <a:lnTo>
                  <a:pt x="147492" y="985367"/>
                </a:lnTo>
                <a:lnTo>
                  <a:pt x="119361" y="992098"/>
                </a:lnTo>
                <a:close/>
              </a:path>
              <a:path w="680084" h="1017905">
                <a:moveTo>
                  <a:pt x="92374" y="998486"/>
                </a:moveTo>
                <a:lnTo>
                  <a:pt x="58165" y="998486"/>
                </a:lnTo>
                <a:lnTo>
                  <a:pt x="86309" y="992085"/>
                </a:lnTo>
                <a:lnTo>
                  <a:pt x="119361" y="992098"/>
                </a:lnTo>
                <a:lnTo>
                  <a:pt x="92374" y="998486"/>
                </a:lnTo>
                <a:close/>
              </a:path>
              <a:path w="680084" h="1017905">
                <a:moveTo>
                  <a:pt x="66644" y="1004366"/>
                </a:moveTo>
                <a:lnTo>
                  <a:pt x="30429" y="1004366"/>
                </a:lnTo>
                <a:lnTo>
                  <a:pt x="58216" y="998474"/>
                </a:lnTo>
                <a:lnTo>
                  <a:pt x="92374" y="998486"/>
                </a:lnTo>
                <a:lnTo>
                  <a:pt x="66644" y="1004366"/>
                </a:lnTo>
                <a:close/>
              </a:path>
              <a:path w="680084" h="1017905">
                <a:moveTo>
                  <a:pt x="24309" y="1013332"/>
                </a:moveTo>
                <a:lnTo>
                  <a:pt x="7619" y="1013332"/>
                </a:lnTo>
                <a:lnTo>
                  <a:pt x="7619" y="1008754"/>
                </a:lnTo>
                <a:lnTo>
                  <a:pt x="16776" y="1007059"/>
                </a:lnTo>
                <a:lnTo>
                  <a:pt x="30479" y="1004354"/>
                </a:lnTo>
                <a:lnTo>
                  <a:pt x="66644" y="1004366"/>
                </a:lnTo>
                <a:lnTo>
                  <a:pt x="59816" y="1005916"/>
                </a:lnTo>
                <a:lnTo>
                  <a:pt x="31978" y="1011821"/>
                </a:lnTo>
                <a:lnTo>
                  <a:pt x="24309" y="1013332"/>
                </a:lnTo>
                <a:close/>
              </a:path>
              <a:path w="680084" h="1017905">
                <a:moveTo>
                  <a:pt x="7619" y="1013332"/>
                </a:moveTo>
                <a:lnTo>
                  <a:pt x="3124" y="1009586"/>
                </a:lnTo>
                <a:lnTo>
                  <a:pt x="7619" y="1008754"/>
                </a:lnTo>
                <a:lnTo>
                  <a:pt x="7619" y="1013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22895" y="548627"/>
            <a:ext cx="672465" cy="1155700"/>
          </a:xfrm>
          <a:custGeom>
            <a:avLst/>
            <a:gdLst/>
            <a:ahLst/>
            <a:cxnLst/>
            <a:rect l="l" t="t" r="r" b="b"/>
            <a:pathLst>
              <a:path w="672465" h="1155700">
                <a:moveTo>
                  <a:pt x="0" y="1155509"/>
                </a:moveTo>
                <a:lnTo>
                  <a:pt x="0" y="307924"/>
                </a:lnTo>
                <a:lnTo>
                  <a:pt x="234759" y="37718"/>
                </a:lnTo>
                <a:lnTo>
                  <a:pt x="257950" y="18329"/>
                </a:lnTo>
                <a:lnTo>
                  <a:pt x="283395" y="6862"/>
                </a:lnTo>
                <a:lnTo>
                  <a:pt x="308109" y="1394"/>
                </a:lnTo>
                <a:lnTo>
                  <a:pt x="329107" y="0"/>
                </a:lnTo>
                <a:lnTo>
                  <a:pt x="553643" y="0"/>
                </a:lnTo>
                <a:lnTo>
                  <a:pt x="336359" y="845286"/>
                </a:lnTo>
                <a:lnTo>
                  <a:pt x="401863" y="851375"/>
                </a:lnTo>
                <a:lnTo>
                  <a:pt x="462464" y="857997"/>
                </a:lnTo>
                <a:lnTo>
                  <a:pt x="517306" y="865152"/>
                </a:lnTo>
                <a:lnTo>
                  <a:pt x="565532" y="872843"/>
                </a:lnTo>
                <a:lnTo>
                  <a:pt x="606287" y="881071"/>
                </a:lnTo>
                <a:lnTo>
                  <a:pt x="661962" y="899147"/>
                </a:lnTo>
                <a:lnTo>
                  <a:pt x="671918" y="970724"/>
                </a:lnTo>
                <a:lnTo>
                  <a:pt x="631730" y="984220"/>
                </a:lnTo>
                <a:lnTo>
                  <a:pt x="508757" y="1022111"/>
                </a:lnTo>
                <a:lnTo>
                  <a:pt x="299384" y="1080506"/>
                </a:lnTo>
                <a:lnTo>
                  <a:pt x="0" y="1155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19086" y="544817"/>
            <a:ext cx="680085" cy="1164590"/>
          </a:xfrm>
          <a:custGeom>
            <a:avLst/>
            <a:gdLst/>
            <a:ahLst/>
            <a:cxnLst/>
            <a:rect l="l" t="t" r="r" b="b"/>
            <a:pathLst>
              <a:path w="680084" h="1164589">
                <a:moveTo>
                  <a:pt x="0" y="1164145"/>
                </a:moveTo>
                <a:lnTo>
                  <a:pt x="0" y="310311"/>
                </a:lnTo>
                <a:lnTo>
                  <a:pt x="235750" y="38963"/>
                </a:lnTo>
                <a:lnTo>
                  <a:pt x="266268" y="15227"/>
                </a:lnTo>
                <a:lnTo>
                  <a:pt x="305320" y="2362"/>
                </a:lnTo>
                <a:lnTo>
                  <a:pt x="332892" y="0"/>
                </a:lnTo>
                <a:lnTo>
                  <a:pt x="562368" y="0"/>
                </a:lnTo>
                <a:lnTo>
                  <a:pt x="561634" y="2857"/>
                </a:lnTo>
                <a:lnTo>
                  <a:pt x="553770" y="2857"/>
                </a:lnTo>
                <a:lnTo>
                  <a:pt x="552546" y="7619"/>
                </a:lnTo>
                <a:lnTo>
                  <a:pt x="332981" y="7619"/>
                </a:lnTo>
                <a:lnTo>
                  <a:pt x="329033" y="7683"/>
                </a:lnTo>
                <a:lnTo>
                  <a:pt x="328358" y="7683"/>
                </a:lnTo>
                <a:lnTo>
                  <a:pt x="288495" y="14262"/>
                </a:lnTo>
                <a:lnTo>
                  <a:pt x="282059" y="16497"/>
                </a:lnTo>
                <a:lnTo>
                  <a:pt x="275863" y="19050"/>
                </a:lnTo>
                <a:lnTo>
                  <a:pt x="269697" y="22034"/>
                </a:lnTo>
                <a:lnTo>
                  <a:pt x="263887" y="25311"/>
                </a:lnTo>
                <a:lnTo>
                  <a:pt x="257747" y="29349"/>
                </a:lnTo>
                <a:lnTo>
                  <a:pt x="252122" y="33657"/>
                </a:lnTo>
                <a:lnTo>
                  <a:pt x="246785" y="38455"/>
                </a:lnTo>
                <a:lnTo>
                  <a:pt x="241342" y="44145"/>
                </a:lnTo>
                <a:lnTo>
                  <a:pt x="8842" y="311734"/>
                </a:lnTo>
                <a:lnTo>
                  <a:pt x="7620" y="311734"/>
                </a:lnTo>
                <a:lnTo>
                  <a:pt x="6680" y="314223"/>
                </a:lnTo>
                <a:lnTo>
                  <a:pt x="7620" y="314223"/>
                </a:lnTo>
                <a:lnTo>
                  <a:pt x="7620" y="1154480"/>
                </a:lnTo>
                <a:lnTo>
                  <a:pt x="2921" y="1155611"/>
                </a:lnTo>
                <a:lnTo>
                  <a:pt x="7620" y="1159319"/>
                </a:lnTo>
                <a:lnTo>
                  <a:pt x="20054" y="1159319"/>
                </a:lnTo>
                <a:lnTo>
                  <a:pt x="0" y="1164145"/>
                </a:lnTo>
                <a:close/>
              </a:path>
              <a:path w="680084" h="1164589">
                <a:moveTo>
                  <a:pt x="620317" y="883424"/>
                </a:moveTo>
                <a:lnTo>
                  <a:pt x="584779" y="883412"/>
                </a:lnTo>
                <a:lnTo>
                  <a:pt x="565848" y="879906"/>
                </a:lnTo>
                <a:lnTo>
                  <a:pt x="545477" y="876490"/>
                </a:lnTo>
                <a:lnTo>
                  <a:pt x="523760" y="873188"/>
                </a:lnTo>
                <a:lnTo>
                  <a:pt x="500761" y="869988"/>
                </a:lnTo>
                <a:lnTo>
                  <a:pt x="476542" y="866889"/>
                </a:lnTo>
                <a:lnTo>
                  <a:pt x="451180" y="863879"/>
                </a:lnTo>
                <a:lnTo>
                  <a:pt x="424764" y="860983"/>
                </a:lnTo>
                <a:lnTo>
                  <a:pt x="397357" y="858177"/>
                </a:lnTo>
                <a:lnTo>
                  <a:pt x="369011" y="855484"/>
                </a:lnTo>
                <a:lnTo>
                  <a:pt x="335368" y="852487"/>
                </a:lnTo>
                <a:lnTo>
                  <a:pt x="553770" y="2857"/>
                </a:lnTo>
                <a:lnTo>
                  <a:pt x="557453" y="7619"/>
                </a:lnTo>
                <a:lnTo>
                  <a:pt x="560409" y="7619"/>
                </a:lnTo>
                <a:lnTo>
                  <a:pt x="345082" y="845299"/>
                </a:lnTo>
                <a:lnTo>
                  <a:pt x="340512" y="845299"/>
                </a:lnTo>
                <a:lnTo>
                  <a:pt x="343865" y="850036"/>
                </a:lnTo>
                <a:lnTo>
                  <a:pt x="392215" y="850036"/>
                </a:lnTo>
                <a:lnTo>
                  <a:pt x="452069" y="856310"/>
                </a:lnTo>
                <a:lnTo>
                  <a:pt x="501789" y="862431"/>
                </a:lnTo>
                <a:lnTo>
                  <a:pt x="546709" y="868972"/>
                </a:lnTo>
                <a:lnTo>
                  <a:pt x="586282" y="875931"/>
                </a:lnTo>
                <a:lnTo>
                  <a:pt x="603885" y="879576"/>
                </a:lnTo>
                <a:lnTo>
                  <a:pt x="620317" y="883424"/>
                </a:lnTo>
                <a:close/>
              </a:path>
              <a:path w="680084" h="1164589">
                <a:moveTo>
                  <a:pt x="560409" y="7619"/>
                </a:moveTo>
                <a:lnTo>
                  <a:pt x="557453" y="7619"/>
                </a:lnTo>
                <a:lnTo>
                  <a:pt x="553770" y="2857"/>
                </a:lnTo>
                <a:lnTo>
                  <a:pt x="561634" y="2857"/>
                </a:lnTo>
                <a:lnTo>
                  <a:pt x="560409" y="7619"/>
                </a:lnTo>
                <a:close/>
              </a:path>
              <a:path w="680084" h="1164589">
                <a:moveTo>
                  <a:pt x="328244" y="7696"/>
                </a:moveTo>
                <a:lnTo>
                  <a:pt x="329033" y="7683"/>
                </a:lnTo>
                <a:lnTo>
                  <a:pt x="328244" y="7696"/>
                </a:lnTo>
                <a:close/>
              </a:path>
              <a:path w="680084" h="1164589">
                <a:moveTo>
                  <a:pt x="323253" y="7924"/>
                </a:moveTo>
                <a:lnTo>
                  <a:pt x="323380" y="7912"/>
                </a:lnTo>
                <a:lnTo>
                  <a:pt x="323521" y="7912"/>
                </a:lnTo>
                <a:lnTo>
                  <a:pt x="323253" y="7924"/>
                </a:lnTo>
                <a:close/>
              </a:path>
              <a:path w="680084" h="1164589">
                <a:moveTo>
                  <a:pt x="317999" y="8339"/>
                </a:moveTo>
                <a:close/>
              </a:path>
              <a:path w="680084" h="1164589">
                <a:moveTo>
                  <a:pt x="317961" y="8343"/>
                </a:moveTo>
                <a:close/>
              </a:path>
              <a:path w="680084" h="1164589">
                <a:moveTo>
                  <a:pt x="312356" y="8991"/>
                </a:moveTo>
                <a:lnTo>
                  <a:pt x="312496" y="8966"/>
                </a:lnTo>
                <a:lnTo>
                  <a:pt x="312356" y="8991"/>
                </a:lnTo>
                <a:close/>
              </a:path>
              <a:path w="680084" h="1164589">
                <a:moveTo>
                  <a:pt x="306657" y="9864"/>
                </a:moveTo>
                <a:close/>
              </a:path>
              <a:path w="680084" h="1164589">
                <a:moveTo>
                  <a:pt x="306574" y="9880"/>
                </a:moveTo>
                <a:close/>
              </a:path>
              <a:path w="680084" h="1164589">
                <a:moveTo>
                  <a:pt x="300607" y="11041"/>
                </a:moveTo>
                <a:lnTo>
                  <a:pt x="300736" y="11010"/>
                </a:lnTo>
                <a:lnTo>
                  <a:pt x="300607" y="11041"/>
                </a:lnTo>
                <a:close/>
              </a:path>
              <a:path w="680084" h="1164589">
                <a:moveTo>
                  <a:pt x="300577" y="11048"/>
                </a:moveTo>
                <a:close/>
              </a:path>
              <a:path w="680084" h="1164589">
                <a:moveTo>
                  <a:pt x="294482" y="12517"/>
                </a:moveTo>
                <a:lnTo>
                  <a:pt x="294640" y="12471"/>
                </a:lnTo>
                <a:lnTo>
                  <a:pt x="294482" y="12517"/>
                </a:lnTo>
                <a:close/>
              </a:path>
              <a:path w="680084" h="1164589">
                <a:moveTo>
                  <a:pt x="294465" y="12522"/>
                </a:moveTo>
                <a:close/>
              </a:path>
              <a:path w="680084" h="1164589">
                <a:moveTo>
                  <a:pt x="288277" y="14325"/>
                </a:moveTo>
                <a:lnTo>
                  <a:pt x="288455" y="14262"/>
                </a:lnTo>
                <a:lnTo>
                  <a:pt x="288277" y="14325"/>
                </a:lnTo>
                <a:close/>
              </a:path>
              <a:path w="680084" h="1164589">
                <a:moveTo>
                  <a:pt x="282087" y="16485"/>
                </a:moveTo>
                <a:lnTo>
                  <a:pt x="282244" y="16421"/>
                </a:lnTo>
                <a:lnTo>
                  <a:pt x="282087" y="16485"/>
                </a:lnTo>
                <a:close/>
              </a:path>
              <a:path w="680084" h="1164589">
                <a:moveTo>
                  <a:pt x="282059" y="16497"/>
                </a:moveTo>
                <a:close/>
              </a:path>
              <a:path w="680084" h="1164589">
                <a:moveTo>
                  <a:pt x="275971" y="18997"/>
                </a:moveTo>
                <a:close/>
              </a:path>
              <a:path w="680084" h="1164589">
                <a:moveTo>
                  <a:pt x="275863" y="19050"/>
                </a:moveTo>
                <a:close/>
              </a:path>
              <a:path w="680084" h="1164589">
                <a:moveTo>
                  <a:pt x="269776" y="21990"/>
                </a:moveTo>
                <a:lnTo>
                  <a:pt x="269921" y="21920"/>
                </a:lnTo>
                <a:lnTo>
                  <a:pt x="269776" y="21990"/>
                </a:lnTo>
                <a:close/>
              </a:path>
              <a:path w="680084" h="1164589">
                <a:moveTo>
                  <a:pt x="269697" y="22034"/>
                </a:moveTo>
                <a:close/>
              </a:path>
              <a:path w="680084" h="1164589">
                <a:moveTo>
                  <a:pt x="263667" y="25434"/>
                </a:moveTo>
                <a:lnTo>
                  <a:pt x="263855" y="25311"/>
                </a:lnTo>
                <a:lnTo>
                  <a:pt x="263667" y="25434"/>
                </a:lnTo>
                <a:close/>
              </a:path>
              <a:path w="680084" h="1164589">
                <a:moveTo>
                  <a:pt x="263643" y="25450"/>
                </a:moveTo>
                <a:close/>
              </a:path>
              <a:path w="680084" h="1164589">
                <a:moveTo>
                  <a:pt x="257829" y="29286"/>
                </a:moveTo>
                <a:lnTo>
                  <a:pt x="257962" y="29184"/>
                </a:lnTo>
                <a:lnTo>
                  <a:pt x="257829" y="29286"/>
                </a:lnTo>
                <a:close/>
              </a:path>
              <a:path w="680084" h="1164589">
                <a:moveTo>
                  <a:pt x="257747" y="29349"/>
                </a:moveTo>
                <a:close/>
              </a:path>
              <a:path w="680084" h="1164589">
                <a:moveTo>
                  <a:pt x="252131" y="33657"/>
                </a:moveTo>
                <a:lnTo>
                  <a:pt x="252267" y="33553"/>
                </a:lnTo>
                <a:lnTo>
                  <a:pt x="252131" y="33657"/>
                </a:lnTo>
                <a:close/>
              </a:path>
              <a:path w="680084" h="1164589">
                <a:moveTo>
                  <a:pt x="252035" y="33743"/>
                </a:moveTo>
                <a:close/>
              </a:path>
              <a:path w="680084" h="1164589">
                <a:moveTo>
                  <a:pt x="246615" y="38608"/>
                </a:moveTo>
                <a:lnTo>
                  <a:pt x="246761" y="38455"/>
                </a:lnTo>
                <a:lnTo>
                  <a:pt x="246615" y="38608"/>
                </a:lnTo>
                <a:close/>
              </a:path>
              <a:path w="680084" h="1164589">
                <a:moveTo>
                  <a:pt x="246555" y="38671"/>
                </a:moveTo>
                <a:close/>
              </a:path>
              <a:path w="680084" h="1164589">
                <a:moveTo>
                  <a:pt x="241382" y="44098"/>
                </a:moveTo>
                <a:close/>
              </a:path>
              <a:path w="680084" h="1164589">
                <a:moveTo>
                  <a:pt x="241342" y="44145"/>
                </a:moveTo>
                <a:close/>
              </a:path>
              <a:path w="680084" h="1164589">
                <a:moveTo>
                  <a:pt x="6680" y="314223"/>
                </a:moveTo>
                <a:lnTo>
                  <a:pt x="7620" y="311734"/>
                </a:lnTo>
                <a:lnTo>
                  <a:pt x="7620" y="313141"/>
                </a:lnTo>
                <a:lnTo>
                  <a:pt x="6680" y="314223"/>
                </a:lnTo>
                <a:close/>
              </a:path>
              <a:path w="680084" h="1164589">
                <a:moveTo>
                  <a:pt x="7620" y="313141"/>
                </a:moveTo>
                <a:lnTo>
                  <a:pt x="7620" y="311734"/>
                </a:lnTo>
                <a:lnTo>
                  <a:pt x="8842" y="311734"/>
                </a:lnTo>
                <a:lnTo>
                  <a:pt x="7620" y="313141"/>
                </a:lnTo>
                <a:close/>
              </a:path>
              <a:path w="680084" h="1164589">
                <a:moveTo>
                  <a:pt x="7620" y="314223"/>
                </a:moveTo>
                <a:lnTo>
                  <a:pt x="6680" y="314223"/>
                </a:lnTo>
                <a:lnTo>
                  <a:pt x="7620" y="313141"/>
                </a:lnTo>
                <a:lnTo>
                  <a:pt x="7620" y="314223"/>
                </a:lnTo>
                <a:close/>
              </a:path>
              <a:path w="680084" h="1164589">
                <a:moveTo>
                  <a:pt x="343865" y="850036"/>
                </a:moveTo>
                <a:lnTo>
                  <a:pt x="340512" y="845299"/>
                </a:lnTo>
                <a:lnTo>
                  <a:pt x="344980" y="845697"/>
                </a:lnTo>
                <a:lnTo>
                  <a:pt x="343865" y="850036"/>
                </a:lnTo>
                <a:close/>
              </a:path>
              <a:path w="680084" h="1164589">
                <a:moveTo>
                  <a:pt x="344980" y="845697"/>
                </a:moveTo>
                <a:lnTo>
                  <a:pt x="340512" y="845299"/>
                </a:lnTo>
                <a:lnTo>
                  <a:pt x="345082" y="845299"/>
                </a:lnTo>
                <a:lnTo>
                  <a:pt x="344980" y="845697"/>
                </a:lnTo>
                <a:close/>
              </a:path>
              <a:path w="680084" h="1164589">
                <a:moveTo>
                  <a:pt x="392215" y="850036"/>
                </a:moveTo>
                <a:lnTo>
                  <a:pt x="343865" y="850036"/>
                </a:lnTo>
                <a:lnTo>
                  <a:pt x="344980" y="845697"/>
                </a:lnTo>
                <a:lnTo>
                  <a:pt x="392215" y="850036"/>
                </a:lnTo>
                <a:close/>
              </a:path>
              <a:path w="680084" h="1164589">
                <a:moveTo>
                  <a:pt x="645778" y="890727"/>
                </a:moveTo>
                <a:lnTo>
                  <a:pt x="618147" y="890727"/>
                </a:lnTo>
                <a:lnTo>
                  <a:pt x="602195" y="887006"/>
                </a:lnTo>
                <a:lnTo>
                  <a:pt x="584771" y="883412"/>
                </a:lnTo>
                <a:lnTo>
                  <a:pt x="620317" y="883424"/>
                </a:lnTo>
                <a:lnTo>
                  <a:pt x="634377" y="887183"/>
                </a:lnTo>
                <a:lnTo>
                  <a:pt x="640994" y="889165"/>
                </a:lnTo>
                <a:lnTo>
                  <a:pt x="645778" y="890727"/>
                </a:lnTo>
                <a:close/>
              </a:path>
              <a:path w="680084" h="1164589">
                <a:moveTo>
                  <a:pt x="660898" y="896454"/>
                </a:moveTo>
                <a:lnTo>
                  <a:pt x="638771" y="896454"/>
                </a:lnTo>
                <a:lnTo>
                  <a:pt x="632244" y="894499"/>
                </a:lnTo>
                <a:lnTo>
                  <a:pt x="618032" y="890701"/>
                </a:lnTo>
                <a:lnTo>
                  <a:pt x="645778" y="890727"/>
                </a:lnTo>
                <a:lnTo>
                  <a:pt x="647179" y="891184"/>
                </a:lnTo>
                <a:lnTo>
                  <a:pt x="652932" y="893216"/>
                </a:lnTo>
                <a:lnTo>
                  <a:pt x="658241" y="895299"/>
                </a:lnTo>
                <a:lnTo>
                  <a:pt x="660898" y="896454"/>
                </a:lnTo>
                <a:close/>
              </a:path>
              <a:path w="680084" h="1164589">
                <a:moveTo>
                  <a:pt x="669160" y="900379"/>
                </a:moveTo>
                <a:lnTo>
                  <a:pt x="650316" y="900379"/>
                </a:lnTo>
                <a:lnTo>
                  <a:pt x="644677" y="898372"/>
                </a:lnTo>
                <a:lnTo>
                  <a:pt x="638683" y="896429"/>
                </a:lnTo>
                <a:lnTo>
                  <a:pt x="660898" y="896454"/>
                </a:lnTo>
                <a:lnTo>
                  <a:pt x="663117" y="897420"/>
                </a:lnTo>
                <a:lnTo>
                  <a:pt x="669160" y="900379"/>
                </a:lnTo>
                <a:close/>
              </a:path>
              <a:path w="680084" h="1164589">
                <a:moveTo>
                  <a:pt x="669534" y="902373"/>
                </a:moveTo>
                <a:lnTo>
                  <a:pt x="655396" y="902373"/>
                </a:lnTo>
                <a:lnTo>
                  <a:pt x="650201" y="900341"/>
                </a:lnTo>
                <a:lnTo>
                  <a:pt x="669160" y="900379"/>
                </a:lnTo>
                <a:lnTo>
                  <a:pt x="669534" y="902373"/>
                </a:lnTo>
                <a:close/>
              </a:path>
              <a:path w="680084" h="1164589">
                <a:moveTo>
                  <a:pt x="662279" y="905497"/>
                </a:moveTo>
                <a:lnTo>
                  <a:pt x="659841" y="904303"/>
                </a:lnTo>
                <a:lnTo>
                  <a:pt x="655294" y="902333"/>
                </a:lnTo>
                <a:lnTo>
                  <a:pt x="669534" y="902373"/>
                </a:lnTo>
                <a:lnTo>
                  <a:pt x="669690" y="903490"/>
                </a:lnTo>
                <a:lnTo>
                  <a:pt x="662000" y="903490"/>
                </a:lnTo>
                <a:lnTo>
                  <a:pt x="662279" y="905497"/>
                </a:lnTo>
                <a:close/>
              </a:path>
              <a:path w="680084" h="1164589">
                <a:moveTo>
                  <a:pt x="664095" y="906386"/>
                </a:moveTo>
                <a:lnTo>
                  <a:pt x="662279" y="905497"/>
                </a:lnTo>
                <a:lnTo>
                  <a:pt x="662000" y="903490"/>
                </a:lnTo>
                <a:lnTo>
                  <a:pt x="664095" y="906386"/>
                </a:lnTo>
                <a:close/>
              </a:path>
              <a:path w="680084" h="1164589">
                <a:moveTo>
                  <a:pt x="670093" y="906386"/>
                </a:moveTo>
                <a:lnTo>
                  <a:pt x="664095" y="906386"/>
                </a:lnTo>
                <a:lnTo>
                  <a:pt x="662000" y="903490"/>
                </a:lnTo>
                <a:lnTo>
                  <a:pt x="669690" y="903490"/>
                </a:lnTo>
                <a:lnTo>
                  <a:pt x="670093" y="906386"/>
                </a:lnTo>
                <a:close/>
              </a:path>
              <a:path w="680084" h="1164589">
                <a:moveTo>
                  <a:pt x="671524" y="971961"/>
                </a:moveTo>
                <a:lnTo>
                  <a:pt x="662279" y="905497"/>
                </a:lnTo>
                <a:lnTo>
                  <a:pt x="664095" y="906386"/>
                </a:lnTo>
                <a:lnTo>
                  <a:pt x="670093" y="906386"/>
                </a:lnTo>
                <a:lnTo>
                  <a:pt x="679073" y="970940"/>
                </a:lnTo>
                <a:lnTo>
                  <a:pt x="674471" y="970940"/>
                </a:lnTo>
                <a:lnTo>
                  <a:pt x="671524" y="971961"/>
                </a:lnTo>
                <a:close/>
              </a:path>
              <a:path w="680084" h="1164589">
                <a:moveTo>
                  <a:pt x="671957" y="975067"/>
                </a:moveTo>
                <a:lnTo>
                  <a:pt x="671524" y="971961"/>
                </a:lnTo>
                <a:lnTo>
                  <a:pt x="674471" y="970940"/>
                </a:lnTo>
                <a:lnTo>
                  <a:pt x="671957" y="975067"/>
                </a:lnTo>
                <a:close/>
              </a:path>
              <a:path w="680084" h="1164589">
                <a:moveTo>
                  <a:pt x="679648" y="975067"/>
                </a:moveTo>
                <a:lnTo>
                  <a:pt x="671957" y="975067"/>
                </a:lnTo>
                <a:lnTo>
                  <a:pt x="674471" y="970940"/>
                </a:lnTo>
                <a:lnTo>
                  <a:pt x="679073" y="970940"/>
                </a:lnTo>
                <a:lnTo>
                  <a:pt x="679648" y="975067"/>
                </a:lnTo>
                <a:close/>
              </a:path>
              <a:path w="680084" h="1164589">
                <a:moveTo>
                  <a:pt x="658523" y="984415"/>
                </a:moveTo>
                <a:lnTo>
                  <a:pt x="634339" y="984415"/>
                </a:lnTo>
                <a:lnTo>
                  <a:pt x="664552" y="974382"/>
                </a:lnTo>
                <a:lnTo>
                  <a:pt x="671524" y="971961"/>
                </a:lnTo>
                <a:lnTo>
                  <a:pt x="671957" y="975067"/>
                </a:lnTo>
                <a:lnTo>
                  <a:pt x="679648" y="975067"/>
                </a:lnTo>
                <a:lnTo>
                  <a:pt x="679932" y="977112"/>
                </a:lnTo>
                <a:lnTo>
                  <a:pt x="666978" y="981608"/>
                </a:lnTo>
                <a:lnTo>
                  <a:pt x="658523" y="984415"/>
                </a:lnTo>
                <a:close/>
              </a:path>
              <a:path w="680084" h="1164589">
                <a:moveTo>
                  <a:pt x="664502" y="974394"/>
                </a:moveTo>
                <a:close/>
              </a:path>
              <a:path w="680084" h="1164589">
                <a:moveTo>
                  <a:pt x="636438" y="991743"/>
                </a:moveTo>
                <a:lnTo>
                  <a:pt x="611530" y="991743"/>
                </a:lnTo>
                <a:lnTo>
                  <a:pt x="634377" y="984402"/>
                </a:lnTo>
                <a:lnTo>
                  <a:pt x="658523" y="984415"/>
                </a:lnTo>
                <a:lnTo>
                  <a:pt x="636438" y="991743"/>
                </a:lnTo>
                <a:close/>
              </a:path>
              <a:path w="680084" h="1164589">
                <a:moveTo>
                  <a:pt x="538114" y="1022273"/>
                </a:moveTo>
                <a:lnTo>
                  <a:pt x="511479" y="1022273"/>
                </a:lnTo>
                <a:lnTo>
                  <a:pt x="550176" y="1010729"/>
                </a:lnTo>
                <a:lnTo>
                  <a:pt x="583514" y="1000531"/>
                </a:lnTo>
                <a:lnTo>
                  <a:pt x="611555" y="991730"/>
                </a:lnTo>
                <a:lnTo>
                  <a:pt x="636438" y="991743"/>
                </a:lnTo>
                <a:lnTo>
                  <a:pt x="585749" y="1007808"/>
                </a:lnTo>
                <a:lnTo>
                  <a:pt x="538114" y="1022273"/>
                </a:lnTo>
                <a:close/>
              </a:path>
              <a:path w="680084" h="1164589">
                <a:moveTo>
                  <a:pt x="445798" y="1049134"/>
                </a:moveTo>
                <a:lnTo>
                  <a:pt x="417868" y="1049134"/>
                </a:lnTo>
                <a:lnTo>
                  <a:pt x="467423" y="1035088"/>
                </a:lnTo>
                <a:lnTo>
                  <a:pt x="511505" y="1022261"/>
                </a:lnTo>
                <a:lnTo>
                  <a:pt x="538114" y="1022273"/>
                </a:lnTo>
                <a:lnTo>
                  <a:pt x="469519" y="1042416"/>
                </a:lnTo>
                <a:lnTo>
                  <a:pt x="445798" y="1049134"/>
                </a:lnTo>
                <a:close/>
              </a:path>
              <a:path w="680084" h="1164589">
                <a:moveTo>
                  <a:pt x="391413" y="1064336"/>
                </a:moveTo>
                <a:lnTo>
                  <a:pt x="362813" y="1064336"/>
                </a:lnTo>
                <a:lnTo>
                  <a:pt x="417893" y="1049121"/>
                </a:lnTo>
                <a:lnTo>
                  <a:pt x="445798" y="1049134"/>
                </a:lnTo>
                <a:lnTo>
                  <a:pt x="391413" y="1064336"/>
                </a:lnTo>
                <a:close/>
              </a:path>
              <a:path w="680084" h="1164589">
                <a:moveTo>
                  <a:pt x="266026" y="1097978"/>
                </a:moveTo>
                <a:lnTo>
                  <a:pt x="235966" y="1097978"/>
                </a:lnTo>
                <a:lnTo>
                  <a:pt x="302221" y="1080630"/>
                </a:lnTo>
                <a:lnTo>
                  <a:pt x="362839" y="1064323"/>
                </a:lnTo>
                <a:lnTo>
                  <a:pt x="391413" y="1064336"/>
                </a:lnTo>
                <a:lnTo>
                  <a:pt x="266026" y="1097978"/>
                </a:lnTo>
                <a:close/>
              </a:path>
              <a:path w="680084" h="1164589">
                <a:moveTo>
                  <a:pt x="194883" y="1116291"/>
                </a:moveTo>
                <a:lnTo>
                  <a:pt x="164033" y="1116291"/>
                </a:lnTo>
                <a:lnTo>
                  <a:pt x="235991" y="1097965"/>
                </a:lnTo>
                <a:lnTo>
                  <a:pt x="266026" y="1097978"/>
                </a:lnTo>
                <a:lnTo>
                  <a:pt x="194883" y="1116291"/>
                </a:lnTo>
                <a:close/>
              </a:path>
              <a:path w="680084" h="1164589">
                <a:moveTo>
                  <a:pt x="20054" y="1159319"/>
                </a:moveTo>
                <a:lnTo>
                  <a:pt x="7620" y="1159319"/>
                </a:lnTo>
                <a:lnTo>
                  <a:pt x="7620" y="1154480"/>
                </a:lnTo>
                <a:lnTo>
                  <a:pt x="86398" y="1135519"/>
                </a:lnTo>
                <a:lnTo>
                  <a:pt x="164058" y="1116279"/>
                </a:lnTo>
                <a:lnTo>
                  <a:pt x="194883" y="1116291"/>
                </a:lnTo>
                <a:lnTo>
                  <a:pt x="20054" y="1159319"/>
                </a:lnTo>
                <a:close/>
              </a:path>
              <a:path w="680084" h="1164589">
                <a:moveTo>
                  <a:pt x="7620" y="1159319"/>
                </a:moveTo>
                <a:lnTo>
                  <a:pt x="2921" y="1155611"/>
                </a:lnTo>
                <a:lnTo>
                  <a:pt x="7620" y="1154480"/>
                </a:lnTo>
                <a:lnTo>
                  <a:pt x="7620" y="1159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050607" y="227139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立法局：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39668" y="2271395"/>
            <a:ext cx="8489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教 育</a:t>
            </a:r>
            <a:r>
              <a:rPr sz="1800" spc="-80" dirty="0">
                <a:latin typeface="微软雅黑"/>
                <a:cs typeface="微软雅黑"/>
              </a:rPr>
              <a:t> </a:t>
            </a:r>
            <a:r>
              <a:rPr sz="1800" dirty="0">
                <a:latin typeface="微软雅黑"/>
                <a:cs typeface="微软雅黑"/>
              </a:rPr>
              <a:t>统</a:t>
            </a:r>
            <a:endParaRPr sz="1800">
              <a:latin typeface="微软雅黑"/>
              <a:cs typeface="微软雅黑"/>
            </a:endParaRPr>
          </a:p>
        </p:txBody>
      </p:sp>
      <p:graphicFrame>
        <p:nvGraphicFramePr>
          <p:cNvPr id="74" name="object 74"/>
          <p:cNvGraphicFramePr>
            <a:graphicFrameLocks noGrp="1"/>
          </p:cNvGraphicFramePr>
          <p:nvPr/>
        </p:nvGraphicFramePr>
        <p:xfrm>
          <a:off x="563562" y="2568131"/>
          <a:ext cx="5876290" cy="1871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616">
                <a:tc>
                  <a:txBody>
                    <a:bodyPr/>
                    <a:lstStyle/>
                    <a:p>
                      <a:pPr marL="31750">
                        <a:lnSpc>
                          <a:spcPts val="2155"/>
                        </a:lnSpc>
                        <a:spcBef>
                          <a:spcPts val="220"/>
                        </a:spcBef>
                      </a:pPr>
                      <a:r>
                        <a:rPr sz="1800" spc="434" dirty="0">
                          <a:latin typeface="微软雅黑"/>
                          <a:cs typeface="微软雅黑"/>
                        </a:rPr>
                        <a:t>最高教</a:t>
                      </a:r>
                      <a:r>
                        <a:rPr sz="1800" spc="440" dirty="0">
                          <a:latin typeface="微软雅黑"/>
                          <a:cs typeface="微软雅黑"/>
                        </a:rPr>
                        <a:t>育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立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2794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ctr">
                        <a:lnSpc>
                          <a:spcPts val="2155"/>
                        </a:lnSpc>
                        <a:spcBef>
                          <a:spcPts val="220"/>
                        </a:spcBef>
                      </a:pPr>
                      <a:r>
                        <a:rPr sz="1800" spc="290" dirty="0">
                          <a:latin typeface="微软雅黑"/>
                          <a:cs typeface="微软雅黑"/>
                        </a:rPr>
                        <a:t>筹局</a:t>
                      </a:r>
                      <a:r>
                        <a:rPr sz="1800" dirty="0">
                          <a:latin typeface="微软雅黑"/>
                          <a:cs typeface="微软雅黑"/>
                        </a:rPr>
                        <a:t>：</a:t>
                      </a:r>
                      <a:r>
                        <a:rPr sz="1800" spc="-250" dirty="0">
                          <a:latin typeface="微软雅黑"/>
                          <a:cs typeface="微软雅黑"/>
                        </a:rPr>
                        <a:t> </a:t>
                      </a:r>
                      <a:r>
                        <a:rPr sz="1800" spc="295" dirty="0">
                          <a:latin typeface="微软雅黑"/>
                          <a:cs typeface="微软雅黑"/>
                        </a:rPr>
                        <a:t>最</a:t>
                      </a:r>
                      <a:r>
                        <a:rPr sz="1800" dirty="0">
                          <a:latin typeface="微软雅黑"/>
                          <a:cs typeface="微软雅黑"/>
                        </a:rPr>
                        <a:t>高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2794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dirty="0">
                          <a:latin typeface="微软雅黑"/>
                          <a:cs typeface="微软雅黑"/>
                        </a:rPr>
                        <a:t>最高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咨询</a:t>
                      </a:r>
                      <a:r>
                        <a:rPr sz="1800" dirty="0">
                          <a:latin typeface="微软雅黑"/>
                          <a:cs typeface="微软雅黑"/>
                        </a:rPr>
                        <a:t>机构，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1333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31750">
                        <a:lnSpc>
                          <a:spcPts val="2155"/>
                        </a:lnSpc>
                        <a:spcBef>
                          <a:spcPts val="204"/>
                        </a:spcBef>
                      </a:pPr>
                      <a:r>
                        <a:rPr sz="1800" spc="434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法</a:t>
                      </a:r>
                      <a:r>
                        <a:rPr sz="1800" spc="434" dirty="0">
                          <a:latin typeface="微软雅黑"/>
                          <a:cs typeface="微软雅黑"/>
                        </a:rPr>
                        <a:t>机构</a:t>
                      </a:r>
                      <a:r>
                        <a:rPr sz="1800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800" spc="-110" dirty="0">
                          <a:latin typeface="微软雅黑"/>
                          <a:cs typeface="微软雅黑"/>
                        </a:rPr>
                        <a:t> </a:t>
                      </a:r>
                      <a:r>
                        <a:rPr sz="1800" dirty="0">
                          <a:latin typeface="微软雅黑"/>
                          <a:cs typeface="微软雅黑"/>
                        </a:rPr>
                        <a:t>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ctr">
                        <a:lnSpc>
                          <a:spcPts val="2155"/>
                        </a:lnSpc>
                        <a:spcBef>
                          <a:spcPts val="204"/>
                        </a:spcBef>
                      </a:pPr>
                      <a:r>
                        <a:rPr sz="1800" spc="290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行政</a:t>
                      </a:r>
                      <a:r>
                        <a:rPr sz="1800" spc="295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决策</a:t>
                      </a:r>
                      <a:r>
                        <a:rPr sz="1800" dirty="0">
                          <a:latin typeface="微软雅黑"/>
                          <a:cs typeface="微软雅黑"/>
                        </a:rPr>
                        <a:t>机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70" dirty="0">
                          <a:latin typeface="微软雅黑"/>
                          <a:cs typeface="微软雅黑"/>
                        </a:rPr>
                        <a:t>统合教育行</a:t>
                      </a:r>
                      <a:r>
                        <a:rPr sz="1800" dirty="0">
                          <a:latin typeface="微软雅黑"/>
                          <a:cs typeface="微软雅黑"/>
                        </a:rPr>
                        <a:t>动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1079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19">
                <a:tc>
                  <a:txBody>
                    <a:bodyPr/>
                    <a:lstStyle/>
                    <a:p>
                      <a:pPr marL="31750">
                        <a:lnSpc>
                          <a:spcPts val="2155"/>
                        </a:lnSpc>
                        <a:spcBef>
                          <a:spcPts val="204"/>
                        </a:spcBef>
                      </a:pPr>
                      <a:r>
                        <a:rPr sz="1800" spc="434" dirty="0">
                          <a:latin typeface="微软雅黑"/>
                          <a:cs typeface="微软雅黑"/>
                        </a:rPr>
                        <a:t>责评审</a:t>
                      </a:r>
                      <a:r>
                        <a:rPr sz="1800" spc="440" dirty="0">
                          <a:latin typeface="微软雅黑"/>
                          <a:cs typeface="微软雅黑"/>
                        </a:rPr>
                        <a:t>并</a:t>
                      </a:r>
                      <a:r>
                        <a:rPr sz="1800" dirty="0">
                          <a:latin typeface="微软雅黑"/>
                          <a:cs typeface="微软雅黑"/>
                        </a:rPr>
                        <a:t>批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ctr">
                        <a:lnSpc>
                          <a:spcPts val="2155"/>
                        </a:lnSpc>
                        <a:spcBef>
                          <a:spcPts val="204"/>
                        </a:spcBef>
                      </a:pPr>
                      <a:r>
                        <a:rPr sz="1800" spc="290" dirty="0">
                          <a:latin typeface="微软雅黑"/>
                          <a:cs typeface="微软雅黑"/>
                        </a:rPr>
                        <a:t>构</a:t>
                      </a:r>
                      <a:r>
                        <a:rPr sz="1800" dirty="0"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800" spc="-254" dirty="0">
                          <a:latin typeface="微软雅黑"/>
                          <a:cs typeface="微软雅黑"/>
                        </a:rPr>
                        <a:t> </a:t>
                      </a:r>
                      <a:r>
                        <a:rPr sz="1800" spc="295" dirty="0">
                          <a:latin typeface="微软雅黑"/>
                          <a:cs typeface="微软雅黑"/>
                        </a:rPr>
                        <a:t>负责</a:t>
                      </a:r>
                      <a:r>
                        <a:rPr sz="1800" dirty="0">
                          <a:latin typeface="微软雅黑"/>
                          <a:cs typeface="微软雅黑"/>
                        </a:rPr>
                        <a:t>制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70" dirty="0">
                          <a:latin typeface="微软雅黑"/>
                          <a:cs typeface="微软雅黑"/>
                        </a:rPr>
                        <a:t>与政策的系</a:t>
                      </a:r>
                      <a:r>
                        <a:rPr sz="1800" dirty="0">
                          <a:latin typeface="微软雅黑"/>
                          <a:cs typeface="微软雅黑"/>
                        </a:rPr>
                        <a:t>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1079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36">
                <a:tc>
                  <a:txBody>
                    <a:bodyPr/>
                    <a:lstStyle/>
                    <a:p>
                      <a:pPr marL="31750" marR="350520">
                        <a:lnSpc>
                          <a:spcPts val="2460"/>
                        </a:lnSpc>
                        <a:spcBef>
                          <a:spcPts val="35"/>
                        </a:spcBef>
                      </a:pPr>
                      <a:r>
                        <a:rPr sz="1800" spc="434" dirty="0">
                          <a:latin typeface="微软雅黑"/>
                          <a:cs typeface="微软雅黑"/>
                        </a:rPr>
                        <a:t>准教育</a:t>
                      </a:r>
                      <a:r>
                        <a:rPr sz="1800" spc="440" dirty="0">
                          <a:latin typeface="微软雅黑"/>
                          <a:cs typeface="微软雅黑"/>
                        </a:rPr>
                        <a:t>政</a:t>
                      </a:r>
                      <a:r>
                        <a:rPr sz="1800" dirty="0">
                          <a:latin typeface="微软雅黑"/>
                          <a:cs typeface="微软雅黑"/>
                        </a:rPr>
                        <a:t>策 及拨款计划。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微软雅黑"/>
                          <a:cs typeface="微软雅黑"/>
                        </a:rPr>
                        <a:t>定教育政策。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2603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dirty="0">
                          <a:latin typeface="微软雅黑"/>
                          <a:cs typeface="微软雅黑"/>
                        </a:rPr>
                        <a:t>性。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1079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" name="object 75"/>
          <p:cNvSpPr txBox="1"/>
          <p:nvPr/>
        </p:nvSpPr>
        <p:spPr>
          <a:xfrm>
            <a:off x="6863550" y="2043569"/>
            <a:ext cx="1773555" cy="314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7995" algn="just">
              <a:lnSpc>
                <a:spcPct val="113900"/>
              </a:lnSpc>
              <a:spcBef>
                <a:spcPts val="100"/>
              </a:spcBef>
            </a:pPr>
            <a:r>
              <a:rPr sz="1800" spc="270" dirty="0">
                <a:latin typeface="微软雅黑"/>
                <a:cs typeface="微软雅黑"/>
              </a:rPr>
              <a:t>大学教育</a:t>
            </a:r>
            <a:r>
              <a:rPr sz="1800" dirty="0">
                <a:latin typeface="微软雅黑"/>
                <a:cs typeface="微软雅黑"/>
              </a:rPr>
              <a:t>资 </a:t>
            </a:r>
            <a:r>
              <a:rPr sz="1800" spc="190" dirty="0">
                <a:latin typeface="微软雅黑"/>
                <a:cs typeface="微软雅黑"/>
              </a:rPr>
              <a:t>助</a:t>
            </a:r>
            <a:r>
              <a:rPr sz="1800" spc="195" dirty="0">
                <a:latin typeface="微软雅黑"/>
                <a:cs typeface="微软雅黑"/>
              </a:rPr>
              <a:t>委员会</a:t>
            </a:r>
            <a:r>
              <a:rPr sz="1800" dirty="0">
                <a:latin typeface="微软雅黑"/>
                <a:cs typeface="微软雅黑"/>
              </a:rPr>
              <a:t>：</a:t>
            </a:r>
            <a:r>
              <a:rPr sz="1800" spc="-434" dirty="0">
                <a:latin typeface="微软雅黑"/>
                <a:cs typeface="微软雅黑"/>
              </a:rPr>
              <a:t> </a:t>
            </a:r>
            <a:r>
              <a:rPr sz="1800" spc="195" dirty="0">
                <a:latin typeface="微软雅黑"/>
                <a:cs typeface="微软雅黑"/>
              </a:rPr>
              <a:t>半</a:t>
            </a:r>
            <a:r>
              <a:rPr sz="1800" dirty="0">
                <a:latin typeface="微软雅黑"/>
                <a:cs typeface="微软雅黑"/>
              </a:rPr>
              <a:t>官 </a:t>
            </a:r>
            <a:r>
              <a:rPr sz="1800" spc="190" dirty="0">
                <a:latin typeface="微软雅黑"/>
                <a:cs typeface="微软雅黑"/>
              </a:rPr>
              <a:t>方</a:t>
            </a:r>
            <a:r>
              <a:rPr sz="1800" spc="195" dirty="0">
                <a:latin typeface="微软雅黑"/>
                <a:cs typeface="微软雅黑"/>
              </a:rPr>
              <a:t>机构</a:t>
            </a:r>
            <a:r>
              <a:rPr sz="1800" dirty="0">
                <a:latin typeface="微软雅黑"/>
                <a:cs typeface="微软雅黑"/>
              </a:rPr>
              <a:t>，</a:t>
            </a:r>
            <a:r>
              <a:rPr sz="1800" spc="-434" dirty="0">
                <a:latin typeface="微软雅黑"/>
                <a:cs typeface="微软雅黑"/>
              </a:rPr>
              <a:t> </a:t>
            </a:r>
            <a:r>
              <a:rPr sz="1800" spc="195" dirty="0">
                <a:latin typeface="微软雅黑"/>
                <a:cs typeface="微软雅黑"/>
              </a:rPr>
              <a:t>负责</a:t>
            </a:r>
            <a:r>
              <a:rPr sz="1800" dirty="0">
                <a:latin typeface="微软雅黑"/>
                <a:cs typeface="微软雅黑"/>
              </a:rPr>
              <a:t>监 </a:t>
            </a:r>
            <a:r>
              <a:rPr sz="1800" spc="190" dirty="0">
                <a:latin typeface="微软雅黑"/>
                <a:cs typeface="微软雅黑"/>
              </a:rPr>
              <a:t>察</a:t>
            </a:r>
            <a:r>
              <a:rPr sz="1800" spc="195" dirty="0">
                <a:latin typeface="微软雅黑"/>
                <a:cs typeface="微软雅黑"/>
              </a:rPr>
              <a:t>政策的实施</a:t>
            </a:r>
            <a:r>
              <a:rPr sz="1800" dirty="0">
                <a:latin typeface="微软雅黑"/>
                <a:cs typeface="微软雅黑"/>
              </a:rPr>
              <a:t>和 </a:t>
            </a:r>
            <a:r>
              <a:rPr sz="1800" spc="190" dirty="0">
                <a:latin typeface="微软雅黑"/>
                <a:cs typeface="微软雅黑"/>
              </a:rPr>
              <a:t>院</a:t>
            </a:r>
            <a:r>
              <a:rPr sz="1800" spc="195" dirty="0">
                <a:latin typeface="微软雅黑"/>
                <a:cs typeface="微软雅黑"/>
              </a:rPr>
              <a:t>校、课程计</a:t>
            </a:r>
            <a:r>
              <a:rPr sz="1800" dirty="0">
                <a:latin typeface="微软雅黑"/>
                <a:cs typeface="微软雅黑"/>
              </a:rPr>
              <a:t>划 </a:t>
            </a:r>
            <a:r>
              <a:rPr sz="1800" spc="190" dirty="0">
                <a:latin typeface="微软雅黑"/>
                <a:cs typeface="微软雅黑"/>
              </a:rPr>
              <a:t>的</a:t>
            </a:r>
            <a:r>
              <a:rPr sz="1800" spc="195" dirty="0">
                <a:latin typeface="微软雅黑"/>
                <a:cs typeface="微软雅黑"/>
              </a:rPr>
              <a:t>评价。其中</a:t>
            </a:r>
            <a:r>
              <a:rPr sz="1800" dirty="0">
                <a:latin typeface="微软雅黑"/>
                <a:cs typeface="微软雅黑"/>
              </a:rPr>
              <a:t>下 </a:t>
            </a:r>
            <a:r>
              <a:rPr sz="1800" spc="190" dirty="0">
                <a:latin typeface="微软雅黑"/>
                <a:cs typeface="微软雅黑"/>
              </a:rPr>
              <a:t>属</a:t>
            </a:r>
            <a:r>
              <a:rPr sz="1800" spc="195" dirty="0">
                <a:latin typeface="微软雅黑"/>
                <a:cs typeface="微软雅黑"/>
              </a:rPr>
              <a:t>的研究资助</a:t>
            </a:r>
            <a:r>
              <a:rPr sz="1800" dirty="0">
                <a:latin typeface="微软雅黑"/>
                <a:cs typeface="微软雅黑"/>
              </a:rPr>
              <a:t>局 </a:t>
            </a:r>
            <a:r>
              <a:rPr sz="1800" spc="190" dirty="0">
                <a:latin typeface="微软雅黑"/>
                <a:cs typeface="微软雅黑"/>
              </a:rPr>
              <a:t>专</a:t>
            </a:r>
            <a:r>
              <a:rPr sz="1800" spc="195" dirty="0">
                <a:latin typeface="微软雅黑"/>
                <a:cs typeface="微软雅黑"/>
              </a:rPr>
              <a:t>管研究计划</a:t>
            </a:r>
            <a:r>
              <a:rPr sz="1800" dirty="0">
                <a:latin typeface="微软雅黑"/>
                <a:cs typeface="微软雅黑"/>
              </a:rPr>
              <a:t>评 </a:t>
            </a:r>
            <a:r>
              <a:rPr sz="1800" spc="190" dirty="0">
                <a:latin typeface="微软雅黑"/>
                <a:cs typeface="微软雅黑"/>
              </a:rPr>
              <a:t>审</a:t>
            </a:r>
            <a:r>
              <a:rPr sz="1800" spc="195" dirty="0">
                <a:latin typeface="微软雅黑"/>
                <a:cs typeface="微软雅黑"/>
              </a:rPr>
              <a:t>与高校科研</a:t>
            </a:r>
            <a:r>
              <a:rPr sz="1800" dirty="0">
                <a:latin typeface="微软雅黑"/>
                <a:cs typeface="微软雅黑"/>
              </a:rPr>
              <a:t>拨 款。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984" y="83642"/>
            <a:ext cx="459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香港高等教育体系及评价责任分工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0396" y="2546426"/>
            <a:ext cx="2300605" cy="2524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7995" algn="just">
              <a:lnSpc>
                <a:spcPct val="113900"/>
              </a:lnSpc>
              <a:spcBef>
                <a:spcPts val="100"/>
              </a:spcBef>
            </a:pPr>
            <a:r>
              <a:rPr sz="1800" spc="270" dirty="0">
                <a:latin typeface="微软雅黑"/>
                <a:cs typeface="微软雅黑"/>
              </a:rPr>
              <a:t>高校</a:t>
            </a:r>
            <a:r>
              <a:rPr sz="1800" dirty="0">
                <a:latin typeface="微软雅黑"/>
                <a:cs typeface="微软雅黑"/>
              </a:rPr>
              <a:t>：</a:t>
            </a:r>
            <a:r>
              <a:rPr sz="1800" spc="-365" dirty="0">
                <a:latin typeface="微软雅黑"/>
                <a:cs typeface="微软雅黑"/>
              </a:rPr>
              <a:t> </a:t>
            </a:r>
            <a:r>
              <a:rPr sz="1800" spc="270" dirty="0">
                <a:latin typeface="微软雅黑"/>
                <a:cs typeface="微软雅黑"/>
              </a:rPr>
              <a:t>大</a:t>
            </a:r>
            <a:r>
              <a:rPr sz="1800" spc="275" dirty="0">
                <a:latin typeface="微软雅黑"/>
                <a:cs typeface="微软雅黑"/>
              </a:rPr>
              <a:t>学自</a:t>
            </a:r>
            <a:r>
              <a:rPr sz="1800" dirty="0">
                <a:latin typeface="微软雅黑"/>
                <a:cs typeface="微软雅黑"/>
              </a:rPr>
              <a:t>治 </a:t>
            </a:r>
            <a:r>
              <a:rPr sz="1800" spc="210" dirty="0">
                <a:latin typeface="微软雅黑"/>
                <a:cs typeface="微软雅黑"/>
              </a:rPr>
              <a:t>机</a:t>
            </a:r>
            <a:r>
              <a:rPr sz="1800" spc="215" dirty="0">
                <a:latin typeface="微软雅黑"/>
                <a:cs typeface="微软雅黑"/>
              </a:rPr>
              <a:t>构</a:t>
            </a:r>
            <a:r>
              <a:rPr sz="1800" dirty="0">
                <a:latin typeface="微软雅黑"/>
                <a:cs typeface="微软雅黑"/>
              </a:rPr>
              <a:t>，</a:t>
            </a:r>
            <a:r>
              <a:rPr sz="1800" spc="-415" dirty="0">
                <a:latin typeface="微软雅黑"/>
                <a:cs typeface="微软雅黑"/>
              </a:rPr>
              <a:t> </a:t>
            </a:r>
            <a:r>
              <a:rPr sz="1800" spc="215" dirty="0">
                <a:latin typeface="微软雅黑"/>
                <a:cs typeface="微软雅黑"/>
              </a:rPr>
              <a:t>依照各《大</a:t>
            </a:r>
            <a:r>
              <a:rPr sz="1800" dirty="0">
                <a:latin typeface="微软雅黑"/>
                <a:cs typeface="微软雅黑"/>
              </a:rPr>
              <a:t>学 </a:t>
            </a:r>
            <a:r>
              <a:rPr sz="1800" spc="210" dirty="0">
                <a:latin typeface="微软雅黑"/>
                <a:cs typeface="微软雅黑"/>
              </a:rPr>
              <a:t>条</a:t>
            </a:r>
            <a:r>
              <a:rPr sz="1800" spc="215" dirty="0">
                <a:latin typeface="微软雅黑"/>
                <a:cs typeface="微软雅黑"/>
              </a:rPr>
              <a:t>例》自主办学</a:t>
            </a:r>
            <a:r>
              <a:rPr sz="1800" dirty="0">
                <a:latin typeface="微软雅黑"/>
                <a:cs typeface="微软雅黑"/>
              </a:rPr>
              <a:t>，</a:t>
            </a:r>
            <a:r>
              <a:rPr sz="1800" spc="-415" dirty="0">
                <a:latin typeface="微软雅黑"/>
                <a:cs typeface="微软雅黑"/>
              </a:rPr>
              <a:t> </a:t>
            </a:r>
            <a:r>
              <a:rPr sz="1800" dirty="0">
                <a:latin typeface="微软雅黑"/>
                <a:cs typeface="微软雅黑"/>
              </a:rPr>
              <a:t>校 </a:t>
            </a:r>
            <a:r>
              <a:rPr sz="1800" spc="210" dirty="0">
                <a:latin typeface="微软雅黑"/>
                <a:cs typeface="微软雅黑"/>
              </a:rPr>
              <a:t>内</a:t>
            </a:r>
            <a:r>
              <a:rPr sz="1800" spc="215" dirty="0">
                <a:latin typeface="微软雅黑"/>
                <a:cs typeface="微软雅黑"/>
              </a:rPr>
              <a:t>和校际合作课程</a:t>
            </a:r>
            <a:r>
              <a:rPr sz="1800" dirty="0">
                <a:solidFill>
                  <a:srgbClr val="C00000"/>
                </a:solidFill>
                <a:latin typeface="微软雅黑"/>
                <a:cs typeface="微软雅黑"/>
              </a:rPr>
              <a:t>免 </a:t>
            </a:r>
            <a:r>
              <a:rPr sz="1800" spc="210" dirty="0">
                <a:solidFill>
                  <a:srgbClr val="C00000"/>
                </a:solidFill>
                <a:latin typeface="微软雅黑"/>
                <a:cs typeface="微软雅黑"/>
              </a:rPr>
              <a:t>外</a:t>
            </a:r>
            <a:r>
              <a:rPr sz="1800" spc="215" dirty="0">
                <a:solidFill>
                  <a:srgbClr val="C00000"/>
                </a:solidFill>
                <a:latin typeface="微软雅黑"/>
                <a:cs typeface="微软雅黑"/>
              </a:rPr>
              <a:t>界监察</a:t>
            </a:r>
            <a:r>
              <a:rPr sz="1800" spc="215" dirty="0">
                <a:latin typeface="微软雅黑"/>
                <a:cs typeface="微软雅黑"/>
              </a:rPr>
              <a:t>。负责学</a:t>
            </a:r>
            <a:r>
              <a:rPr sz="1800" dirty="0">
                <a:latin typeface="微软雅黑"/>
                <a:cs typeface="微软雅黑"/>
              </a:rPr>
              <a:t>校 </a:t>
            </a:r>
            <a:r>
              <a:rPr sz="1800" spc="210" dirty="0">
                <a:latin typeface="微软雅黑"/>
                <a:cs typeface="微软雅黑"/>
              </a:rPr>
              <a:t>的</a:t>
            </a:r>
            <a:r>
              <a:rPr sz="1800" spc="215" dirty="0">
                <a:latin typeface="微软雅黑"/>
                <a:cs typeface="微软雅黑"/>
              </a:rPr>
              <a:t>发展计划</a:t>
            </a:r>
            <a:r>
              <a:rPr sz="1800" dirty="0">
                <a:latin typeface="微软雅黑"/>
                <a:cs typeface="微软雅黑"/>
              </a:rPr>
              <a:t>，</a:t>
            </a:r>
            <a:r>
              <a:rPr sz="1800" spc="-415" dirty="0">
                <a:latin typeface="微软雅黑"/>
                <a:cs typeface="微软雅黑"/>
              </a:rPr>
              <a:t> </a:t>
            </a:r>
            <a:r>
              <a:rPr sz="1800" spc="215" dirty="0">
                <a:latin typeface="微软雅黑"/>
                <a:cs typeface="微软雅黑"/>
              </a:rPr>
              <a:t>提请</a:t>
            </a:r>
            <a:r>
              <a:rPr sz="1800" dirty="0">
                <a:latin typeface="微软雅黑"/>
                <a:cs typeface="微软雅黑"/>
              </a:rPr>
              <a:t>教 </a:t>
            </a:r>
            <a:r>
              <a:rPr sz="1800" spc="210" dirty="0">
                <a:latin typeface="微软雅黑"/>
                <a:cs typeface="微软雅黑"/>
              </a:rPr>
              <a:t>资</a:t>
            </a:r>
            <a:r>
              <a:rPr sz="1800" spc="215" dirty="0">
                <a:latin typeface="微软雅黑"/>
                <a:cs typeface="微软雅黑"/>
              </a:rPr>
              <a:t>会组织评估。教</a:t>
            </a:r>
            <a:r>
              <a:rPr sz="1800" dirty="0">
                <a:latin typeface="微软雅黑"/>
                <a:cs typeface="微软雅黑"/>
              </a:rPr>
              <a:t>师 学术自由。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2583" y="1614627"/>
            <a:ext cx="714375" cy="510540"/>
          </a:xfrm>
          <a:custGeom>
            <a:avLst/>
            <a:gdLst/>
            <a:ahLst/>
            <a:cxnLst/>
            <a:rect l="l" t="t" r="r" b="b"/>
            <a:pathLst>
              <a:path w="714375" h="510539">
                <a:moveTo>
                  <a:pt x="713778" y="510336"/>
                </a:moveTo>
                <a:lnTo>
                  <a:pt x="633389" y="507394"/>
                </a:lnTo>
                <a:lnTo>
                  <a:pt x="585586" y="504826"/>
                </a:lnTo>
                <a:lnTo>
                  <a:pt x="534092" y="501393"/>
                </a:lnTo>
                <a:lnTo>
                  <a:pt x="479942" y="496996"/>
                </a:lnTo>
                <a:lnTo>
                  <a:pt x="424172" y="491537"/>
                </a:lnTo>
                <a:lnTo>
                  <a:pt x="367817" y="484917"/>
                </a:lnTo>
                <a:lnTo>
                  <a:pt x="311914" y="477035"/>
                </a:lnTo>
                <a:lnTo>
                  <a:pt x="257498" y="467793"/>
                </a:lnTo>
                <a:lnTo>
                  <a:pt x="205606" y="457092"/>
                </a:lnTo>
                <a:lnTo>
                  <a:pt x="157271" y="444833"/>
                </a:lnTo>
                <a:lnTo>
                  <a:pt x="113532" y="430916"/>
                </a:lnTo>
                <a:lnTo>
                  <a:pt x="75422" y="415242"/>
                </a:lnTo>
                <a:lnTo>
                  <a:pt x="20236" y="378226"/>
                </a:lnTo>
                <a:lnTo>
                  <a:pt x="0" y="332994"/>
                </a:lnTo>
                <a:lnTo>
                  <a:pt x="5924" y="312434"/>
                </a:lnTo>
                <a:lnTo>
                  <a:pt x="25871" y="286212"/>
                </a:lnTo>
                <a:lnTo>
                  <a:pt x="63099" y="256700"/>
                </a:lnTo>
                <a:lnTo>
                  <a:pt x="120868" y="226266"/>
                </a:lnTo>
                <a:lnTo>
                  <a:pt x="202437" y="197281"/>
                </a:lnTo>
                <a:lnTo>
                  <a:pt x="284353" y="129425"/>
                </a:lnTo>
                <a:lnTo>
                  <a:pt x="317898" y="105517"/>
                </a:lnTo>
                <a:lnTo>
                  <a:pt x="356741" y="84385"/>
                </a:lnTo>
                <a:lnTo>
                  <a:pt x="400130" y="65862"/>
                </a:lnTo>
                <a:lnTo>
                  <a:pt x="447312" y="49776"/>
                </a:lnTo>
                <a:lnTo>
                  <a:pt x="497535" y="35960"/>
                </a:lnTo>
                <a:lnTo>
                  <a:pt x="550045" y="24244"/>
                </a:lnTo>
                <a:lnTo>
                  <a:pt x="604091" y="14458"/>
                </a:lnTo>
                <a:lnTo>
                  <a:pt x="658919" y="6433"/>
                </a:lnTo>
                <a:lnTo>
                  <a:pt x="713778" y="0"/>
                </a:lnTo>
                <a:lnTo>
                  <a:pt x="713778" y="510336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8761" y="1610372"/>
            <a:ext cx="721995" cy="518159"/>
          </a:xfrm>
          <a:custGeom>
            <a:avLst/>
            <a:gdLst/>
            <a:ahLst/>
            <a:cxnLst/>
            <a:rect l="l" t="t" r="r" b="b"/>
            <a:pathLst>
              <a:path w="721994" h="518160">
                <a:moveTo>
                  <a:pt x="215729" y="198120"/>
                </a:moveTo>
                <a:lnTo>
                  <a:pt x="203822" y="198120"/>
                </a:lnTo>
                <a:lnTo>
                  <a:pt x="285775" y="129540"/>
                </a:lnTo>
                <a:lnTo>
                  <a:pt x="294728" y="123190"/>
                </a:lnTo>
                <a:lnTo>
                  <a:pt x="304165" y="115570"/>
                </a:lnTo>
                <a:lnTo>
                  <a:pt x="314045" y="109220"/>
                </a:lnTo>
                <a:lnTo>
                  <a:pt x="324345" y="102870"/>
                </a:lnTo>
                <a:lnTo>
                  <a:pt x="335051" y="96520"/>
                </a:lnTo>
                <a:lnTo>
                  <a:pt x="346151" y="91440"/>
                </a:lnTo>
                <a:lnTo>
                  <a:pt x="357619" y="85090"/>
                </a:lnTo>
                <a:lnTo>
                  <a:pt x="394093" y="69850"/>
                </a:lnTo>
                <a:lnTo>
                  <a:pt x="433336" y="54610"/>
                </a:lnTo>
                <a:lnTo>
                  <a:pt x="460819" y="46990"/>
                </a:lnTo>
                <a:lnTo>
                  <a:pt x="474903" y="41910"/>
                </a:lnTo>
                <a:lnTo>
                  <a:pt x="489191" y="39370"/>
                </a:lnTo>
                <a:lnTo>
                  <a:pt x="533146" y="27940"/>
                </a:lnTo>
                <a:lnTo>
                  <a:pt x="548106" y="25400"/>
                </a:lnTo>
                <a:lnTo>
                  <a:pt x="563181" y="21590"/>
                </a:lnTo>
                <a:lnTo>
                  <a:pt x="624433" y="11430"/>
                </a:lnTo>
                <a:lnTo>
                  <a:pt x="686333" y="3810"/>
                </a:lnTo>
                <a:lnTo>
                  <a:pt x="721410" y="0"/>
                </a:lnTo>
                <a:lnTo>
                  <a:pt x="721410" y="3810"/>
                </a:lnTo>
                <a:lnTo>
                  <a:pt x="713790" y="3810"/>
                </a:lnTo>
                <a:lnTo>
                  <a:pt x="713790" y="8142"/>
                </a:lnTo>
                <a:lnTo>
                  <a:pt x="687209" y="11430"/>
                </a:lnTo>
                <a:lnTo>
                  <a:pt x="656348" y="15240"/>
                </a:lnTo>
                <a:lnTo>
                  <a:pt x="625538" y="19050"/>
                </a:lnTo>
                <a:lnTo>
                  <a:pt x="610209" y="21590"/>
                </a:lnTo>
                <a:lnTo>
                  <a:pt x="594918" y="24130"/>
                </a:lnTo>
                <a:lnTo>
                  <a:pt x="579716" y="26670"/>
                </a:lnTo>
                <a:lnTo>
                  <a:pt x="564603" y="29210"/>
                </a:lnTo>
                <a:lnTo>
                  <a:pt x="549605" y="33020"/>
                </a:lnTo>
                <a:lnTo>
                  <a:pt x="534733" y="35560"/>
                </a:lnTo>
                <a:lnTo>
                  <a:pt x="520014" y="39370"/>
                </a:lnTo>
                <a:lnTo>
                  <a:pt x="505460" y="41910"/>
                </a:lnTo>
                <a:lnTo>
                  <a:pt x="491070" y="45720"/>
                </a:lnTo>
                <a:lnTo>
                  <a:pt x="476897" y="49530"/>
                </a:lnTo>
                <a:lnTo>
                  <a:pt x="462927" y="53340"/>
                </a:lnTo>
                <a:lnTo>
                  <a:pt x="449186" y="58420"/>
                </a:lnTo>
                <a:lnTo>
                  <a:pt x="435686" y="62230"/>
                </a:lnTo>
                <a:lnTo>
                  <a:pt x="422465" y="67310"/>
                </a:lnTo>
                <a:lnTo>
                  <a:pt x="409524" y="71120"/>
                </a:lnTo>
                <a:lnTo>
                  <a:pt x="396875" y="76200"/>
                </a:lnTo>
                <a:lnTo>
                  <a:pt x="384543" y="81280"/>
                </a:lnTo>
                <a:lnTo>
                  <a:pt x="372541" y="86360"/>
                </a:lnTo>
                <a:lnTo>
                  <a:pt x="360883" y="91440"/>
                </a:lnTo>
                <a:lnTo>
                  <a:pt x="349605" y="97790"/>
                </a:lnTo>
                <a:lnTo>
                  <a:pt x="338709" y="104140"/>
                </a:lnTo>
                <a:lnTo>
                  <a:pt x="328206" y="109220"/>
                </a:lnTo>
                <a:lnTo>
                  <a:pt x="318122" y="115570"/>
                </a:lnTo>
                <a:lnTo>
                  <a:pt x="308470" y="121920"/>
                </a:lnTo>
                <a:lnTo>
                  <a:pt x="299275" y="129540"/>
                </a:lnTo>
                <a:lnTo>
                  <a:pt x="290537" y="135890"/>
                </a:lnTo>
                <a:lnTo>
                  <a:pt x="215729" y="198120"/>
                </a:lnTo>
                <a:close/>
              </a:path>
              <a:path w="721994" h="518160">
                <a:moveTo>
                  <a:pt x="713790" y="8142"/>
                </a:moveTo>
                <a:lnTo>
                  <a:pt x="713790" y="3810"/>
                </a:lnTo>
                <a:lnTo>
                  <a:pt x="718019" y="7620"/>
                </a:lnTo>
                <a:lnTo>
                  <a:pt x="713790" y="8142"/>
                </a:lnTo>
                <a:close/>
              </a:path>
              <a:path w="721994" h="518160">
                <a:moveTo>
                  <a:pt x="721410" y="514350"/>
                </a:moveTo>
                <a:lnTo>
                  <a:pt x="713790" y="514350"/>
                </a:lnTo>
                <a:lnTo>
                  <a:pt x="717715" y="510540"/>
                </a:lnTo>
                <a:lnTo>
                  <a:pt x="713790" y="510414"/>
                </a:lnTo>
                <a:lnTo>
                  <a:pt x="713790" y="8142"/>
                </a:lnTo>
                <a:lnTo>
                  <a:pt x="718019" y="7620"/>
                </a:lnTo>
                <a:lnTo>
                  <a:pt x="713790" y="3810"/>
                </a:lnTo>
                <a:lnTo>
                  <a:pt x="721410" y="3810"/>
                </a:lnTo>
                <a:lnTo>
                  <a:pt x="721410" y="514350"/>
                </a:lnTo>
                <a:close/>
              </a:path>
              <a:path w="721994" h="518160">
                <a:moveTo>
                  <a:pt x="721410" y="518160"/>
                </a:moveTo>
                <a:lnTo>
                  <a:pt x="677621" y="516890"/>
                </a:lnTo>
                <a:lnTo>
                  <a:pt x="579767" y="511810"/>
                </a:lnTo>
                <a:lnTo>
                  <a:pt x="552450" y="509270"/>
                </a:lnTo>
                <a:lnTo>
                  <a:pt x="524294" y="508000"/>
                </a:lnTo>
                <a:lnTo>
                  <a:pt x="436384" y="500380"/>
                </a:lnTo>
                <a:lnTo>
                  <a:pt x="316890" y="485140"/>
                </a:lnTo>
                <a:lnTo>
                  <a:pt x="230974" y="469900"/>
                </a:lnTo>
                <a:lnTo>
                  <a:pt x="217297" y="466090"/>
                </a:lnTo>
                <a:lnTo>
                  <a:pt x="203860" y="463550"/>
                </a:lnTo>
                <a:lnTo>
                  <a:pt x="190677" y="459740"/>
                </a:lnTo>
                <a:lnTo>
                  <a:pt x="177774" y="457200"/>
                </a:lnTo>
                <a:lnTo>
                  <a:pt x="152857" y="449580"/>
                </a:lnTo>
                <a:lnTo>
                  <a:pt x="140881" y="447040"/>
                </a:lnTo>
                <a:lnTo>
                  <a:pt x="129260" y="443230"/>
                </a:lnTo>
                <a:lnTo>
                  <a:pt x="118008" y="439420"/>
                </a:lnTo>
                <a:lnTo>
                  <a:pt x="107137" y="434340"/>
                </a:lnTo>
                <a:lnTo>
                  <a:pt x="96685" y="430530"/>
                </a:lnTo>
                <a:lnTo>
                  <a:pt x="86652" y="426720"/>
                </a:lnTo>
                <a:lnTo>
                  <a:pt x="77050" y="421640"/>
                </a:lnTo>
                <a:lnTo>
                  <a:pt x="67919" y="417830"/>
                </a:lnTo>
                <a:lnTo>
                  <a:pt x="29857" y="392430"/>
                </a:lnTo>
                <a:lnTo>
                  <a:pt x="18529" y="381000"/>
                </a:lnTo>
                <a:lnTo>
                  <a:pt x="13792" y="375920"/>
                </a:lnTo>
                <a:lnTo>
                  <a:pt x="9715" y="369570"/>
                </a:lnTo>
                <a:lnTo>
                  <a:pt x="7899" y="367030"/>
                </a:lnTo>
                <a:lnTo>
                  <a:pt x="6286" y="363220"/>
                </a:lnTo>
                <a:lnTo>
                  <a:pt x="4838" y="360680"/>
                </a:lnTo>
                <a:lnTo>
                  <a:pt x="3581" y="356870"/>
                </a:lnTo>
                <a:lnTo>
                  <a:pt x="2501" y="353060"/>
                </a:lnTo>
                <a:lnTo>
                  <a:pt x="1612" y="350520"/>
                </a:lnTo>
                <a:lnTo>
                  <a:pt x="914" y="346710"/>
                </a:lnTo>
                <a:lnTo>
                  <a:pt x="406" y="344170"/>
                </a:lnTo>
                <a:lnTo>
                  <a:pt x="114" y="340360"/>
                </a:lnTo>
                <a:lnTo>
                  <a:pt x="2451" y="323850"/>
                </a:lnTo>
                <a:lnTo>
                  <a:pt x="3848" y="320040"/>
                </a:lnTo>
                <a:lnTo>
                  <a:pt x="5575" y="316230"/>
                </a:lnTo>
                <a:lnTo>
                  <a:pt x="7645" y="312420"/>
                </a:lnTo>
                <a:lnTo>
                  <a:pt x="10071" y="307340"/>
                </a:lnTo>
                <a:lnTo>
                  <a:pt x="12865" y="303530"/>
                </a:lnTo>
                <a:lnTo>
                  <a:pt x="16027" y="299720"/>
                </a:lnTo>
                <a:lnTo>
                  <a:pt x="19583" y="294640"/>
                </a:lnTo>
                <a:lnTo>
                  <a:pt x="23533" y="290830"/>
                </a:lnTo>
                <a:lnTo>
                  <a:pt x="27889" y="285750"/>
                </a:lnTo>
                <a:lnTo>
                  <a:pt x="32677" y="281940"/>
                </a:lnTo>
                <a:lnTo>
                  <a:pt x="37896" y="276860"/>
                </a:lnTo>
                <a:lnTo>
                  <a:pt x="43561" y="271780"/>
                </a:lnTo>
                <a:lnTo>
                  <a:pt x="49695" y="267970"/>
                </a:lnTo>
                <a:lnTo>
                  <a:pt x="56286" y="262890"/>
                </a:lnTo>
                <a:lnTo>
                  <a:pt x="63373" y="257810"/>
                </a:lnTo>
                <a:lnTo>
                  <a:pt x="70954" y="252730"/>
                </a:lnTo>
                <a:lnTo>
                  <a:pt x="79044" y="248920"/>
                </a:lnTo>
                <a:lnTo>
                  <a:pt x="87655" y="243840"/>
                </a:lnTo>
                <a:lnTo>
                  <a:pt x="96799" y="238760"/>
                </a:lnTo>
                <a:lnTo>
                  <a:pt x="106489" y="233680"/>
                </a:lnTo>
                <a:lnTo>
                  <a:pt x="116738" y="229870"/>
                </a:lnTo>
                <a:lnTo>
                  <a:pt x="127558" y="224790"/>
                </a:lnTo>
                <a:lnTo>
                  <a:pt x="138963" y="219710"/>
                </a:lnTo>
                <a:lnTo>
                  <a:pt x="150964" y="214630"/>
                </a:lnTo>
                <a:lnTo>
                  <a:pt x="163576" y="210820"/>
                </a:lnTo>
                <a:lnTo>
                  <a:pt x="176809" y="205740"/>
                </a:lnTo>
                <a:lnTo>
                  <a:pt x="190677" y="201930"/>
                </a:lnTo>
                <a:lnTo>
                  <a:pt x="205155" y="196850"/>
                </a:lnTo>
                <a:lnTo>
                  <a:pt x="203822" y="198120"/>
                </a:lnTo>
                <a:lnTo>
                  <a:pt x="215729" y="198120"/>
                </a:lnTo>
                <a:lnTo>
                  <a:pt x="208089" y="204470"/>
                </a:lnTo>
                <a:lnTo>
                  <a:pt x="192900" y="208280"/>
                </a:lnTo>
                <a:lnTo>
                  <a:pt x="179171" y="213360"/>
                </a:lnTo>
                <a:lnTo>
                  <a:pt x="166077" y="217170"/>
                </a:lnTo>
                <a:lnTo>
                  <a:pt x="153619" y="222250"/>
                </a:lnTo>
                <a:lnTo>
                  <a:pt x="141757" y="227330"/>
                </a:lnTo>
                <a:lnTo>
                  <a:pt x="130505" y="231140"/>
                </a:lnTo>
                <a:lnTo>
                  <a:pt x="119837" y="236220"/>
                </a:lnTo>
                <a:lnTo>
                  <a:pt x="109753" y="241300"/>
                </a:lnTo>
                <a:lnTo>
                  <a:pt x="100215" y="245110"/>
                </a:lnTo>
                <a:lnTo>
                  <a:pt x="91249" y="250190"/>
                </a:lnTo>
                <a:lnTo>
                  <a:pt x="82804" y="255270"/>
                </a:lnTo>
                <a:lnTo>
                  <a:pt x="74891" y="260350"/>
                </a:lnTo>
                <a:lnTo>
                  <a:pt x="67500" y="264160"/>
                </a:lnTo>
                <a:lnTo>
                  <a:pt x="60604" y="269240"/>
                </a:lnTo>
                <a:lnTo>
                  <a:pt x="54203" y="274320"/>
                </a:lnTo>
                <a:lnTo>
                  <a:pt x="48272" y="278130"/>
                </a:lnTo>
                <a:lnTo>
                  <a:pt x="42799" y="283210"/>
                </a:lnTo>
                <a:lnTo>
                  <a:pt x="37782" y="287020"/>
                </a:lnTo>
                <a:lnTo>
                  <a:pt x="33210" y="292100"/>
                </a:lnTo>
                <a:lnTo>
                  <a:pt x="29057" y="295910"/>
                </a:lnTo>
                <a:lnTo>
                  <a:pt x="25311" y="299720"/>
                </a:lnTo>
                <a:lnTo>
                  <a:pt x="22834" y="303530"/>
                </a:lnTo>
                <a:lnTo>
                  <a:pt x="22085" y="303530"/>
                </a:lnTo>
                <a:lnTo>
                  <a:pt x="19024" y="308610"/>
                </a:lnTo>
                <a:lnTo>
                  <a:pt x="16446" y="312420"/>
                </a:lnTo>
                <a:lnTo>
                  <a:pt x="15007" y="314960"/>
                </a:lnTo>
                <a:lnTo>
                  <a:pt x="14338" y="314960"/>
                </a:lnTo>
                <a:lnTo>
                  <a:pt x="12369" y="318770"/>
                </a:lnTo>
                <a:lnTo>
                  <a:pt x="10833" y="322580"/>
                </a:lnTo>
                <a:lnTo>
                  <a:pt x="10049" y="325120"/>
                </a:lnTo>
                <a:lnTo>
                  <a:pt x="9702" y="325120"/>
                </a:lnTo>
                <a:lnTo>
                  <a:pt x="8699" y="328930"/>
                </a:lnTo>
                <a:lnTo>
                  <a:pt x="8077" y="331470"/>
                </a:lnTo>
                <a:lnTo>
                  <a:pt x="7721" y="334010"/>
                </a:lnTo>
                <a:lnTo>
                  <a:pt x="7802" y="340360"/>
                </a:lnTo>
                <a:lnTo>
                  <a:pt x="7988" y="342900"/>
                </a:lnTo>
                <a:lnTo>
                  <a:pt x="8432" y="345440"/>
                </a:lnTo>
                <a:lnTo>
                  <a:pt x="9055" y="349250"/>
                </a:lnTo>
                <a:lnTo>
                  <a:pt x="9279" y="349250"/>
                </a:lnTo>
                <a:lnTo>
                  <a:pt x="9829" y="351790"/>
                </a:lnTo>
                <a:lnTo>
                  <a:pt x="10782" y="354330"/>
                </a:lnTo>
                <a:lnTo>
                  <a:pt x="11899" y="356870"/>
                </a:lnTo>
                <a:lnTo>
                  <a:pt x="13182" y="360680"/>
                </a:lnTo>
                <a:lnTo>
                  <a:pt x="13605" y="360680"/>
                </a:lnTo>
                <a:lnTo>
                  <a:pt x="14630" y="363220"/>
                </a:lnTo>
                <a:lnTo>
                  <a:pt x="16243" y="365760"/>
                </a:lnTo>
                <a:lnTo>
                  <a:pt x="16103" y="365760"/>
                </a:lnTo>
                <a:lnTo>
                  <a:pt x="20002" y="370840"/>
                </a:lnTo>
                <a:lnTo>
                  <a:pt x="19799" y="370840"/>
                </a:lnTo>
                <a:lnTo>
                  <a:pt x="24345" y="375920"/>
                </a:lnTo>
                <a:lnTo>
                  <a:pt x="24155" y="375920"/>
                </a:lnTo>
                <a:lnTo>
                  <a:pt x="29324" y="382270"/>
                </a:lnTo>
                <a:lnTo>
                  <a:pt x="30302" y="382270"/>
                </a:lnTo>
                <a:lnTo>
                  <a:pt x="34925" y="387350"/>
                </a:lnTo>
                <a:lnTo>
                  <a:pt x="34747" y="387350"/>
                </a:lnTo>
                <a:lnTo>
                  <a:pt x="41109" y="392430"/>
                </a:lnTo>
                <a:lnTo>
                  <a:pt x="42681" y="392430"/>
                </a:lnTo>
                <a:lnTo>
                  <a:pt x="47891" y="396240"/>
                </a:lnTo>
                <a:lnTo>
                  <a:pt x="47739" y="396240"/>
                </a:lnTo>
                <a:lnTo>
                  <a:pt x="55219" y="401320"/>
                </a:lnTo>
                <a:lnTo>
                  <a:pt x="55079" y="401320"/>
                </a:lnTo>
                <a:lnTo>
                  <a:pt x="63093" y="406400"/>
                </a:lnTo>
                <a:lnTo>
                  <a:pt x="62966" y="406400"/>
                </a:lnTo>
                <a:lnTo>
                  <a:pt x="71488" y="410210"/>
                </a:lnTo>
                <a:lnTo>
                  <a:pt x="80390" y="415290"/>
                </a:lnTo>
                <a:lnTo>
                  <a:pt x="89776" y="419100"/>
                </a:lnTo>
                <a:lnTo>
                  <a:pt x="99618" y="424180"/>
                </a:lnTo>
                <a:lnTo>
                  <a:pt x="109893" y="427990"/>
                </a:lnTo>
                <a:lnTo>
                  <a:pt x="120599" y="431800"/>
                </a:lnTo>
                <a:lnTo>
                  <a:pt x="131699" y="435610"/>
                </a:lnTo>
                <a:lnTo>
                  <a:pt x="143192" y="439420"/>
                </a:lnTo>
                <a:lnTo>
                  <a:pt x="155028" y="443230"/>
                </a:lnTo>
                <a:lnTo>
                  <a:pt x="167220" y="445770"/>
                </a:lnTo>
                <a:lnTo>
                  <a:pt x="179717" y="449580"/>
                </a:lnTo>
                <a:lnTo>
                  <a:pt x="192532" y="453390"/>
                </a:lnTo>
                <a:lnTo>
                  <a:pt x="205613" y="455930"/>
                </a:lnTo>
                <a:lnTo>
                  <a:pt x="218960" y="458470"/>
                </a:lnTo>
                <a:lnTo>
                  <a:pt x="232549" y="462280"/>
                </a:lnTo>
                <a:lnTo>
                  <a:pt x="246367" y="464820"/>
                </a:lnTo>
                <a:lnTo>
                  <a:pt x="260375" y="467360"/>
                </a:lnTo>
                <a:lnTo>
                  <a:pt x="288950" y="472440"/>
                </a:lnTo>
                <a:lnTo>
                  <a:pt x="318071" y="477520"/>
                </a:lnTo>
                <a:lnTo>
                  <a:pt x="347611" y="481330"/>
                </a:lnTo>
                <a:lnTo>
                  <a:pt x="377418" y="485140"/>
                </a:lnTo>
                <a:lnTo>
                  <a:pt x="407327" y="488950"/>
                </a:lnTo>
                <a:lnTo>
                  <a:pt x="437184" y="492760"/>
                </a:lnTo>
                <a:lnTo>
                  <a:pt x="466839" y="495300"/>
                </a:lnTo>
                <a:lnTo>
                  <a:pt x="496125" y="497840"/>
                </a:lnTo>
                <a:lnTo>
                  <a:pt x="524891" y="500380"/>
                </a:lnTo>
                <a:lnTo>
                  <a:pt x="552996" y="501650"/>
                </a:lnTo>
                <a:lnTo>
                  <a:pt x="580250" y="504190"/>
                </a:lnTo>
                <a:lnTo>
                  <a:pt x="606539" y="505460"/>
                </a:lnTo>
                <a:lnTo>
                  <a:pt x="631672" y="506730"/>
                </a:lnTo>
                <a:lnTo>
                  <a:pt x="655510" y="508000"/>
                </a:lnTo>
                <a:lnTo>
                  <a:pt x="677900" y="509270"/>
                </a:lnTo>
                <a:lnTo>
                  <a:pt x="713790" y="510414"/>
                </a:lnTo>
                <a:lnTo>
                  <a:pt x="713790" y="514350"/>
                </a:lnTo>
                <a:lnTo>
                  <a:pt x="721410" y="514350"/>
                </a:lnTo>
                <a:lnTo>
                  <a:pt x="721410" y="518160"/>
                </a:lnTo>
                <a:close/>
              </a:path>
              <a:path w="721994" h="518160">
                <a:moveTo>
                  <a:pt x="21971" y="304800"/>
                </a:moveTo>
                <a:lnTo>
                  <a:pt x="22085" y="303530"/>
                </a:lnTo>
                <a:lnTo>
                  <a:pt x="22834" y="303530"/>
                </a:lnTo>
                <a:lnTo>
                  <a:pt x="21971" y="304800"/>
                </a:lnTo>
                <a:close/>
              </a:path>
              <a:path w="721994" h="518160">
                <a:moveTo>
                  <a:pt x="14236" y="316230"/>
                </a:moveTo>
                <a:lnTo>
                  <a:pt x="14338" y="314960"/>
                </a:lnTo>
                <a:lnTo>
                  <a:pt x="15007" y="314960"/>
                </a:lnTo>
                <a:lnTo>
                  <a:pt x="14236" y="316230"/>
                </a:lnTo>
                <a:close/>
              </a:path>
              <a:path w="721994" h="518160">
                <a:moveTo>
                  <a:pt x="9613" y="326390"/>
                </a:moveTo>
                <a:lnTo>
                  <a:pt x="9702" y="325120"/>
                </a:lnTo>
                <a:lnTo>
                  <a:pt x="10049" y="325120"/>
                </a:lnTo>
                <a:lnTo>
                  <a:pt x="9613" y="326390"/>
                </a:lnTo>
                <a:close/>
              </a:path>
              <a:path w="721994" h="518160">
                <a:moveTo>
                  <a:pt x="7802" y="340360"/>
                </a:moveTo>
                <a:lnTo>
                  <a:pt x="7708" y="339090"/>
                </a:lnTo>
                <a:lnTo>
                  <a:pt x="7802" y="340360"/>
                </a:lnTo>
                <a:close/>
              </a:path>
              <a:path w="721994" h="518160">
                <a:moveTo>
                  <a:pt x="9279" y="349250"/>
                </a:moveTo>
                <a:lnTo>
                  <a:pt x="9055" y="349250"/>
                </a:lnTo>
                <a:lnTo>
                  <a:pt x="9004" y="347980"/>
                </a:lnTo>
                <a:lnTo>
                  <a:pt x="9279" y="349250"/>
                </a:lnTo>
                <a:close/>
              </a:path>
              <a:path w="721994" h="518160">
                <a:moveTo>
                  <a:pt x="13605" y="360680"/>
                </a:moveTo>
                <a:lnTo>
                  <a:pt x="13182" y="360680"/>
                </a:lnTo>
                <a:lnTo>
                  <a:pt x="13093" y="359410"/>
                </a:lnTo>
                <a:lnTo>
                  <a:pt x="13605" y="360680"/>
                </a:lnTo>
                <a:close/>
              </a:path>
              <a:path w="721994" h="518160">
                <a:moveTo>
                  <a:pt x="30302" y="382270"/>
                </a:moveTo>
                <a:lnTo>
                  <a:pt x="29324" y="382270"/>
                </a:lnTo>
                <a:lnTo>
                  <a:pt x="29146" y="381000"/>
                </a:lnTo>
                <a:lnTo>
                  <a:pt x="30302" y="382270"/>
                </a:lnTo>
                <a:close/>
              </a:path>
              <a:path w="721994" h="518160">
                <a:moveTo>
                  <a:pt x="42681" y="392430"/>
                </a:moveTo>
                <a:lnTo>
                  <a:pt x="41109" y="392430"/>
                </a:lnTo>
                <a:lnTo>
                  <a:pt x="40944" y="391160"/>
                </a:lnTo>
                <a:lnTo>
                  <a:pt x="42681" y="392430"/>
                </a:lnTo>
                <a:close/>
              </a:path>
              <a:path w="721994" h="518160">
                <a:moveTo>
                  <a:pt x="713790" y="514350"/>
                </a:moveTo>
                <a:lnTo>
                  <a:pt x="713790" y="510414"/>
                </a:lnTo>
                <a:lnTo>
                  <a:pt x="717715" y="510540"/>
                </a:lnTo>
                <a:lnTo>
                  <a:pt x="713790" y="514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361" y="1602765"/>
            <a:ext cx="714375" cy="525780"/>
          </a:xfrm>
          <a:custGeom>
            <a:avLst/>
            <a:gdLst/>
            <a:ahLst/>
            <a:cxnLst/>
            <a:rect l="l" t="t" r="r" b="b"/>
            <a:pathLst>
              <a:path w="714375" h="525780">
                <a:moveTo>
                  <a:pt x="713778" y="525386"/>
                </a:moveTo>
                <a:lnTo>
                  <a:pt x="48806" y="525386"/>
                </a:lnTo>
                <a:lnTo>
                  <a:pt x="38894" y="525341"/>
                </a:lnTo>
                <a:lnTo>
                  <a:pt x="0" y="524687"/>
                </a:lnTo>
                <a:lnTo>
                  <a:pt x="0" y="14350"/>
                </a:lnTo>
                <a:lnTo>
                  <a:pt x="57204" y="9134"/>
                </a:lnTo>
                <a:lnTo>
                  <a:pt x="112725" y="5313"/>
                </a:lnTo>
                <a:lnTo>
                  <a:pt x="165669" y="2689"/>
                </a:lnTo>
                <a:lnTo>
                  <a:pt x="215141" y="1062"/>
                </a:lnTo>
                <a:lnTo>
                  <a:pt x="260246" y="232"/>
                </a:lnTo>
                <a:lnTo>
                  <a:pt x="300088" y="0"/>
                </a:lnTo>
                <a:lnTo>
                  <a:pt x="713778" y="0"/>
                </a:lnTo>
                <a:lnTo>
                  <a:pt x="713778" y="525386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2551" y="1598955"/>
            <a:ext cx="721995" cy="533400"/>
          </a:xfrm>
          <a:custGeom>
            <a:avLst/>
            <a:gdLst/>
            <a:ahLst/>
            <a:cxnLst/>
            <a:rect l="l" t="t" r="r" b="b"/>
            <a:pathLst>
              <a:path w="721994" h="533400">
                <a:moveTo>
                  <a:pt x="721398" y="533006"/>
                </a:moveTo>
                <a:lnTo>
                  <a:pt x="52603" y="533006"/>
                </a:lnTo>
                <a:lnTo>
                  <a:pt x="31153" y="532828"/>
                </a:lnTo>
                <a:lnTo>
                  <a:pt x="0" y="532231"/>
                </a:lnTo>
                <a:lnTo>
                  <a:pt x="0" y="14706"/>
                </a:lnTo>
                <a:lnTo>
                  <a:pt x="67767" y="8585"/>
                </a:lnTo>
                <a:lnTo>
                  <a:pt x="109486" y="5727"/>
                </a:lnTo>
                <a:lnTo>
                  <a:pt x="149809" y="3543"/>
                </a:lnTo>
                <a:lnTo>
                  <a:pt x="206844" y="1384"/>
                </a:lnTo>
                <a:lnTo>
                  <a:pt x="303885" y="0"/>
                </a:lnTo>
                <a:lnTo>
                  <a:pt x="721398" y="0"/>
                </a:lnTo>
                <a:lnTo>
                  <a:pt x="721398" y="3810"/>
                </a:lnTo>
                <a:lnTo>
                  <a:pt x="713778" y="3810"/>
                </a:lnTo>
                <a:lnTo>
                  <a:pt x="713778" y="7620"/>
                </a:lnTo>
                <a:lnTo>
                  <a:pt x="303911" y="7620"/>
                </a:lnTo>
                <a:lnTo>
                  <a:pt x="274561" y="7747"/>
                </a:lnTo>
                <a:lnTo>
                  <a:pt x="242150" y="8178"/>
                </a:lnTo>
                <a:lnTo>
                  <a:pt x="207048" y="9004"/>
                </a:lnTo>
                <a:lnTo>
                  <a:pt x="169608" y="10299"/>
                </a:lnTo>
                <a:lnTo>
                  <a:pt x="150438" y="11150"/>
                </a:lnTo>
                <a:lnTo>
                  <a:pt x="150177" y="11150"/>
                </a:lnTo>
                <a:lnTo>
                  <a:pt x="130238" y="12166"/>
                </a:lnTo>
                <a:lnTo>
                  <a:pt x="109931" y="13335"/>
                </a:lnTo>
                <a:lnTo>
                  <a:pt x="89281" y="14668"/>
                </a:lnTo>
                <a:lnTo>
                  <a:pt x="68338" y="16192"/>
                </a:lnTo>
                <a:lnTo>
                  <a:pt x="47142" y="17907"/>
                </a:lnTo>
                <a:lnTo>
                  <a:pt x="44341" y="18161"/>
                </a:lnTo>
                <a:lnTo>
                  <a:pt x="7619" y="18161"/>
                </a:lnTo>
                <a:lnTo>
                  <a:pt x="4178" y="21945"/>
                </a:lnTo>
                <a:lnTo>
                  <a:pt x="7619" y="21945"/>
                </a:lnTo>
                <a:lnTo>
                  <a:pt x="7619" y="524687"/>
                </a:lnTo>
                <a:lnTo>
                  <a:pt x="3886" y="524687"/>
                </a:lnTo>
                <a:lnTo>
                  <a:pt x="7619" y="528497"/>
                </a:lnTo>
                <a:lnTo>
                  <a:pt x="713778" y="528497"/>
                </a:lnTo>
                <a:lnTo>
                  <a:pt x="713778" y="529196"/>
                </a:lnTo>
                <a:lnTo>
                  <a:pt x="721398" y="529196"/>
                </a:lnTo>
                <a:lnTo>
                  <a:pt x="721398" y="533006"/>
                </a:lnTo>
                <a:close/>
              </a:path>
              <a:path w="721994" h="533400">
                <a:moveTo>
                  <a:pt x="713778" y="529196"/>
                </a:moveTo>
                <a:lnTo>
                  <a:pt x="713778" y="3810"/>
                </a:lnTo>
                <a:lnTo>
                  <a:pt x="717588" y="7620"/>
                </a:lnTo>
                <a:lnTo>
                  <a:pt x="721398" y="7620"/>
                </a:lnTo>
                <a:lnTo>
                  <a:pt x="721398" y="525386"/>
                </a:lnTo>
                <a:lnTo>
                  <a:pt x="717588" y="525386"/>
                </a:lnTo>
                <a:lnTo>
                  <a:pt x="713778" y="529196"/>
                </a:lnTo>
                <a:close/>
              </a:path>
              <a:path w="721994" h="533400">
                <a:moveTo>
                  <a:pt x="721398" y="7620"/>
                </a:moveTo>
                <a:lnTo>
                  <a:pt x="717588" y="7620"/>
                </a:lnTo>
                <a:lnTo>
                  <a:pt x="713778" y="3810"/>
                </a:lnTo>
                <a:lnTo>
                  <a:pt x="721398" y="3810"/>
                </a:lnTo>
                <a:lnTo>
                  <a:pt x="721398" y="7620"/>
                </a:lnTo>
                <a:close/>
              </a:path>
              <a:path w="721994" h="533400">
                <a:moveTo>
                  <a:pt x="150152" y="11163"/>
                </a:moveTo>
                <a:lnTo>
                  <a:pt x="150438" y="11150"/>
                </a:lnTo>
                <a:lnTo>
                  <a:pt x="150152" y="11163"/>
                </a:lnTo>
                <a:close/>
              </a:path>
              <a:path w="721994" h="533400">
                <a:moveTo>
                  <a:pt x="4178" y="21945"/>
                </a:moveTo>
                <a:lnTo>
                  <a:pt x="7619" y="18161"/>
                </a:lnTo>
                <a:lnTo>
                  <a:pt x="7619" y="21605"/>
                </a:lnTo>
                <a:lnTo>
                  <a:pt x="4178" y="21945"/>
                </a:lnTo>
                <a:close/>
              </a:path>
              <a:path w="721994" h="533400">
                <a:moveTo>
                  <a:pt x="7619" y="21605"/>
                </a:moveTo>
                <a:lnTo>
                  <a:pt x="7619" y="18161"/>
                </a:lnTo>
                <a:lnTo>
                  <a:pt x="44341" y="18161"/>
                </a:lnTo>
                <a:lnTo>
                  <a:pt x="25884" y="19812"/>
                </a:lnTo>
                <a:lnTo>
                  <a:pt x="7619" y="21605"/>
                </a:lnTo>
                <a:close/>
              </a:path>
              <a:path w="721994" h="533400">
                <a:moveTo>
                  <a:pt x="25742" y="19824"/>
                </a:moveTo>
                <a:lnTo>
                  <a:pt x="25884" y="19812"/>
                </a:lnTo>
                <a:lnTo>
                  <a:pt x="25742" y="19824"/>
                </a:lnTo>
                <a:close/>
              </a:path>
              <a:path w="721994" h="533400">
                <a:moveTo>
                  <a:pt x="7619" y="21945"/>
                </a:moveTo>
                <a:lnTo>
                  <a:pt x="4178" y="21945"/>
                </a:lnTo>
                <a:lnTo>
                  <a:pt x="7619" y="21605"/>
                </a:lnTo>
                <a:lnTo>
                  <a:pt x="7619" y="21945"/>
                </a:lnTo>
                <a:close/>
              </a:path>
              <a:path w="721994" h="533400">
                <a:moveTo>
                  <a:pt x="7619" y="528497"/>
                </a:moveTo>
                <a:lnTo>
                  <a:pt x="3886" y="524687"/>
                </a:lnTo>
                <a:lnTo>
                  <a:pt x="7619" y="524758"/>
                </a:lnTo>
                <a:lnTo>
                  <a:pt x="7619" y="528497"/>
                </a:lnTo>
                <a:close/>
              </a:path>
              <a:path w="721994" h="533400">
                <a:moveTo>
                  <a:pt x="7619" y="524758"/>
                </a:moveTo>
                <a:lnTo>
                  <a:pt x="3886" y="524687"/>
                </a:lnTo>
                <a:lnTo>
                  <a:pt x="7619" y="524687"/>
                </a:lnTo>
                <a:close/>
              </a:path>
              <a:path w="721994" h="533400">
                <a:moveTo>
                  <a:pt x="713778" y="528497"/>
                </a:moveTo>
                <a:lnTo>
                  <a:pt x="7619" y="528497"/>
                </a:lnTo>
                <a:lnTo>
                  <a:pt x="7619" y="524758"/>
                </a:lnTo>
                <a:lnTo>
                  <a:pt x="31280" y="525208"/>
                </a:lnTo>
                <a:lnTo>
                  <a:pt x="713778" y="525386"/>
                </a:lnTo>
                <a:lnTo>
                  <a:pt x="713778" y="528497"/>
                </a:lnTo>
                <a:close/>
              </a:path>
              <a:path w="721994" h="533400">
                <a:moveTo>
                  <a:pt x="721398" y="529196"/>
                </a:moveTo>
                <a:lnTo>
                  <a:pt x="713778" y="529196"/>
                </a:lnTo>
                <a:lnTo>
                  <a:pt x="717588" y="525386"/>
                </a:lnTo>
                <a:lnTo>
                  <a:pt x="721398" y="525386"/>
                </a:lnTo>
                <a:lnTo>
                  <a:pt x="721398" y="529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0139" y="1602765"/>
            <a:ext cx="714375" cy="525780"/>
          </a:xfrm>
          <a:custGeom>
            <a:avLst/>
            <a:gdLst/>
            <a:ahLst/>
            <a:cxnLst/>
            <a:rect l="l" t="t" r="r" b="b"/>
            <a:pathLst>
              <a:path w="714375" h="525780">
                <a:moveTo>
                  <a:pt x="0" y="0"/>
                </a:moveTo>
                <a:lnTo>
                  <a:pt x="0" y="525386"/>
                </a:lnTo>
                <a:lnTo>
                  <a:pt x="713778" y="525386"/>
                </a:lnTo>
                <a:lnTo>
                  <a:pt x="713778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86329" y="1598955"/>
            <a:ext cx="721995" cy="533400"/>
          </a:xfrm>
          <a:custGeom>
            <a:avLst/>
            <a:gdLst/>
            <a:ahLst/>
            <a:cxnLst/>
            <a:rect l="l" t="t" r="r" b="b"/>
            <a:pathLst>
              <a:path w="721994" h="533400">
                <a:moveTo>
                  <a:pt x="721398" y="533006"/>
                </a:moveTo>
                <a:lnTo>
                  <a:pt x="0" y="533006"/>
                </a:lnTo>
                <a:lnTo>
                  <a:pt x="0" y="0"/>
                </a:lnTo>
                <a:lnTo>
                  <a:pt x="721398" y="0"/>
                </a:lnTo>
                <a:lnTo>
                  <a:pt x="721398" y="3810"/>
                </a:lnTo>
                <a:lnTo>
                  <a:pt x="7619" y="3810"/>
                </a:lnTo>
                <a:lnTo>
                  <a:pt x="3809" y="7620"/>
                </a:lnTo>
                <a:lnTo>
                  <a:pt x="7619" y="7620"/>
                </a:lnTo>
                <a:lnTo>
                  <a:pt x="7619" y="525386"/>
                </a:lnTo>
                <a:lnTo>
                  <a:pt x="3809" y="525386"/>
                </a:lnTo>
                <a:lnTo>
                  <a:pt x="7619" y="529196"/>
                </a:lnTo>
                <a:lnTo>
                  <a:pt x="721398" y="529196"/>
                </a:lnTo>
                <a:lnTo>
                  <a:pt x="721398" y="533006"/>
                </a:lnTo>
                <a:close/>
              </a:path>
              <a:path w="721994" h="533400">
                <a:moveTo>
                  <a:pt x="7619" y="7620"/>
                </a:moveTo>
                <a:lnTo>
                  <a:pt x="3809" y="7620"/>
                </a:lnTo>
                <a:lnTo>
                  <a:pt x="7619" y="3810"/>
                </a:lnTo>
                <a:lnTo>
                  <a:pt x="7619" y="7620"/>
                </a:lnTo>
                <a:close/>
              </a:path>
              <a:path w="721994" h="533400">
                <a:moveTo>
                  <a:pt x="713778" y="7620"/>
                </a:moveTo>
                <a:lnTo>
                  <a:pt x="7619" y="7620"/>
                </a:lnTo>
                <a:lnTo>
                  <a:pt x="7619" y="3810"/>
                </a:lnTo>
                <a:lnTo>
                  <a:pt x="713778" y="3810"/>
                </a:lnTo>
                <a:lnTo>
                  <a:pt x="713778" y="7620"/>
                </a:lnTo>
                <a:close/>
              </a:path>
              <a:path w="721994" h="533400">
                <a:moveTo>
                  <a:pt x="713778" y="529196"/>
                </a:moveTo>
                <a:lnTo>
                  <a:pt x="713778" y="3810"/>
                </a:lnTo>
                <a:lnTo>
                  <a:pt x="717588" y="7620"/>
                </a:lnTo>
                <a:lnTo>
                  <a:pt x="721398" y="7620"/>
                </a:lnTo>
                <a:lnTo>
                  <a:pt x="721398" y="525386"/>
                </a:lnTo>
                <a:lnTo>
                  <a:pt x="717588" y="525386"/>
                </a:lnTo>
                <a:lnTo>
                  <a:pt x="713778" y="529196"/>
                </a:lnTo>
                <a:close/>
              </a:path>
              <a:path w="721994" h="533400">
                <a:moveTo>
                  <a:pt x="721398" y="7620"/>
                </a:moveTo>
                <a:lnTo>
                  <a:pt x="717588" y="7620"/>
                </a:lnTo>
                <a:lnTo>
                  <a:pt x="713778" y="3810"/>
                </a:lnTo>
                <a:lnTo>
                  <a:pt x="721398" y="3810"/>
                </a:lnTo>
                <a:lnTo>
                  <a:pt x="721398" y="7620"/>
                </a:lnTo>
                <a:close/>
              </a:path>
              <a:path w="721994" h="533400">
                <a:moveTo>
                  <a:pt x="7619" y="529196"/>
                </a:moveTo>
                <a:lnTo>
                  <a:pt x="3809" y="525386"/>
                </a:lnTo>
                <a:lnTo>
                  <a:pt x="7619" y="525386"/>
                </a:lnTo>
                <a:lnTo>
                  <a:pt x="7619" y="529196"/>
                </a:lnTo>
                <a:close/>
              </a:path>
              <a:path w="721994" h="533400">
                <a:moveTo>
                  <a:pt x="713778" y="529196"/>
                </a:moveTo>
                <a:lnTo>
                  <a:pt x="7619" y="529196"/>
                </a:lnTo>
                <a:lnTo>
                  <a:pt x="7619" y="525386"/>
                </a:lnTo>
                <a:lnTo>
                  <a:pt x="713778" y="525386"/>
                </a:lnTo>
                <a:lnTo>
                  <a:pt x="713778" y="529196"/>
                </a:lnTo>
                <a:close/>
              </a:path>
              <a:path w="721994" h="533400">
                <a:moveTo>
                  <a:pt x="721398" y="529196"/>
                </a:moveTo>
                <a:lnTo>
                  <a:pt x="713778" y="529196"/>
                </a:lnTo>
                <a:lnTo>
                  <a:pt x="717588" y="525386"/>
                </a:lnTo>
                <a:lnTo>
                  <a:pt x="721398" y="525386"/>
                </a:lnTo>
                <a:lnTo>
                  <a:pt x="721398" y="529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03918" y="1602765"/>
            <a:ext cx="714375" cy="525780"/>
          </a:xfrm>
          <a:custGeom>
            <a:avLst/>
            <a:gdLst/>
            <a:ahLst/>
            <a:cxnLst/>
            <a:rect l="l" t="t" r="r" b="b"/>
            <a:pathLst>
              <a:path w="714375" h="525780">
                <a:moveTo>
                  <a:pt x="0" y="525386"/>
                </a:moveTo>
                <a:lnTo>
                  <a:pt x="0" y="0"/>
                </a:lnTo>
                <a:lnTo>
                  <a:pt x="713790" y="0"/>
                </a:lnTo>
                <a:lnTo>
                  <a:pt x="713790" y="518845"/>
                </a:lnTo>
                <a:lnTo>
                  <a:pt x="0" y="525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0108" y="1598955"/>
            <a:ext cx="721995" cy="533400"/>
          </a:xfrm>
          <a:custGeom>
            <a:avLst/>
            <a:gdLst/>
            <a:ahLst/>
            <a:cxnLst/>
            <a:rect l="l" t="t" r="r" b="b"/>
            <a:pathLst>
              <a:path w="721995" h="533400">
                <a:moveTo>
                  <a:pt x="0" y="533044"/>
                </a:moveTo>
                <a:lnTo>
                  <a:pt x="0" y="0"/>
                </a:lnTo>
                <a:lnTo>
                  <a:pt x="721410" y="0"/>
                </a:lnTo>
                <a:lnTo>
                  <a:pt x="721410" y="3810"/>
                </a:lnTo>
                <a:lnTo>
                  <a:pt x="7619" y="3810"/>
                </a:lnTo>
                <a:lnTo>
                  <a:pt x="3809" y="7620"/>
                </a:lnTo>
                <a:lnTo>
                  <a:pt x="7619" y="7620"/>
                </a:lnTo>
                <a:lnTo>
                  <a:pt x="7619" y="525351"/>
                </a:lnTo>
                <a:lnTo>
                  <a:pt x="3784" y="525386"/>
                </a:lnTo>
                <a:lnTo>
                  <a:pt x="7619" y="529196"/>
                </a:lnTo>
                <a:lnTo>
                  <a:pt x="420360" y="529196"/>
                </a:lnTo>
                <a:lnTo>
                  <a:pt x="0" y="533044"/>
                </a:lnTo>
                <a:close/>
              </a:path>
              <a:path w="721995" h="533400">
                <a:moveTo>
                  <a:pt x="7619" y="7620"/>
                </a:moveTo>
                <a:lnTo>
                  <a:pt x="3809" y="7620"/>
                </a:lnTo>
                <a:lnTo>
                  <a:pt x="7619" y="3810"/>
                </a:lnTo>
                <a:lnTo>
                  <a:pt x="7619" y="7620"/>
                </a:lnTo>
                <a:close/>
              </a:path>
              <a:path w="721995" h="533400">
                <a:moveTo>
                  <a:pt x="713790" y="7620"/>
                </a:moveTo>
                <a:lnTo>
                  <a:pt x="7619" y="7620"/>
                </a:lnTo>
                <a:lnTo>
                  <a:pt x="7619" y="3810"/>
                </a:lnTo>
                <a:lnTo>
                  <a:pt x="713790" y="3810"/>
                </a:lnTo>
                <a:lnTo>
                  <a:pt x="713790" y="7620"/>
                </a:lnTo>
                <a:close/>
              </a:path>
              <a:path w="721995" h="533400">
                <a:moveTo>
                  <a:pt x="713790" y="518880"/>
                </a:moveTo>
                <a:lnTo>
                  <a:pt x="713790" y="3810"/>
                </a:lnTo>
                <a:lnTo>
                  <a:pt x="717600" y="7620"/>
                </a:lnTo>
                <a:lnTo>
                  <a:pt x="721410" y="7620"/>
                </a:lnTo>
                <a:lnTo>
                  <a:pt x="721410" y="518845"/>
                </a:lnTo>
                <a:lnTo>
                  <a:pt x="717562" y="518845"/>
                </a:lnTo>
                <a:lnTo>
                  <a:pt x="713790" y="518880"/>
                </a:lnTo>
                <a:close/>
              </a:path>
              <a:path w="721995" h="533400">
                <a:moveTo>
                  <a:pt x="721410" y="7620"/>
                </a:moveTo>
                <a:lnTo>
                  <a:pt x="717600" y="7620"/>
                </a:lnTo>
                <a:lnTo>
                  <a:pt x="713790" y="3810"/>
                </a:lnTo>
                <a:lnTo>
                  <a:pt x="721410" y="3810"/>
                </a:lnTo>
                <a:lnTo>
                  <a:pt x="721410" y="7620"/>
                </a:lnTo>
                <a:close/>
              </a:path>
              <a:path w="721995" h="533400">
                <a:moveTo>
                  <a:pt x="713790" y="522655"/>
                </a:moveTo>
                <a:lnTo>
                  <a:pt x="713790" y="518880"/>
                </a:lnTo>
                <a:lnTo>
                  <a:pt x="717562" y="518845"/>
                </a:lnTo>
                <a:lnTo>
                  <a:pt x="713790" y="522655"/>
                </a:lnTo>
                <a:close/>
              </a:path>
              <a:path w="721995" h="533400">
                <a:moveTo>
                  <a:pt x="721410" y="522655"/>
                </a:moveTo>
                <a:lnTo>
                  <a:pt x="713790" y="522655"/>
                </a:lnTo>
                <a:lnTo>
                  <a:pt x="717562" y="518845"/>
                </a:lnTo>
                <a:lnTo>
                  <a:pt x="721410" y="518845"/>
                </a:lnTo>
                <a:lnTo>
                  <a:pt x="721410" y="522655"/>
                </a:lnTo>
                <a:close/>
              </a:path>
              <a:path w="721995" h="533400">
                <a:moveTo>
                  <a:pt x="420360" y="529196"/>
                </a:moveTo>
                <a:lnTo>
                  <a:pt x="7619" y="529196"/>
                </a:lnTo>
                <a:lnTo>
                  <a:pt x="7619" y="525351"/>
                </a:lnTo>
                <a:lnTo>
                  <a:pt x="713790" y="518880"/>
                </a:lnTo>
                <a:lnTo>
                  <a:pt x="713790" y="522655"/>
                </a:lnTo>
                <a:lnTo>
                  <a:pt x="721410" y="522655"/>
                </a:lnTo>
                <a:lnTo>
                  <a:pt x="721410" y="526440"/>
                </a:lnTo>
                <a:lnTo>
                  <a:pt x="420360" y="529196"/>
                </a:lnTo>
                <a:close/>
              </a:path>
              <a:path w="721995" h="533400">
                <a:moveTo>
                  <a:pt x="7619" y="529196"/>
                </a:moveTo>
                <a:lnTo>
                  <a:pt x="3784" y="525386"/>
                </a:lnTo>
                <a:lnTo>
                  <a:pt x="7619" y="525351"/>
                </a:lnTo>
                <a:lnTo>
                  <a:pt x="7619" y="529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7708" y="1602765"/>
            <a:ext cx="714375" cy="525780"/>
          </a:xfrm>
          <a:custGeom>
            <a:avLst/>
            <a:gdLst/>
            <a:ahLst/>
            <a:cxnLst/>
            <a:rect l="l" t="t" r="r" b="b"/>
            <a:pathLst>
              <a:path w="714375" h="525780">
                <a:moveTo>
                  <a:pt x="713778" y="525386"/>
                </a:moveTo>
                <a:lnTo>
                  <a:pt x="0" y="518845"/>
                </a:lnTo>
                <a:lnTo>
                  <a:pt x="0" y="0"/>
                </a:lnTo>
                <a:lnTo>
                  <a:pt x="713778" y="0"/>
                </a:lnTo>
                <a:lnTo>
                  <a:pt x="713778" y="525386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3898" y="1598955"/>
            <a:ext cx="721995" cy="533400"/>
          </a:xfrm>
          <a:custGeom>
            <a:avLst/>
            <a:gdLst/>
            <a:ahLst/>
            <a:cxnLst/>
            <a:rect l="l" t="t" r="r" b="b"/>
            <a:pathLst>
              <a:path w="721995" h="533400">
                <a:moveTo>
                  <a:pt x="721398" y="533044"/>
                </a:moveTo>
                <a:lnTo>
                  <a:pt x="0" y="526440"/>
                </a:lnTo>
                <a:lnTo>
                  <a:pt x="0" y="0"/>
                </a:lnTo>
                <a:lnTo>
                  <a:pt x="721398" y="0"/>
                </a:lnTo>
                <a:lnTo>
                  <a:pt x="721398" y="3810"/>
                </a:lnTo>
                <a:lnTo>
                  <a:pt x="7619" y="3810"/>
                </a:lnTo>
                <a:lnTo>
                  <a:pt x="3810" y="7619"/>
                </a:lnTo>
                <a:lnTo>
                  <a:pt x="7619" y="7619"/>
                </a:lnTo>
                <a:lnTo>
                  <a:pt x="7619" y="518845"/>
                </a:lnTo>
                <a:lnTo>
                  <a:pt x="3835" y="518845"/>
                </a:lnTo>
                <a:lnTo>
                  <a:pt x="7619" y="522655"/>
                </a:lnTo>
                <a:lnTo>
                  <a:pt x="419635" y="522655"/>
                </a:lnTo>
                <a:lnTo>
                  <a:pt x="713778" y="525351"/>
                </a:lnTo>
                <a:lnTo>
                  <a:pt x="713778" y="529196"/>
                </a:lnTo>
                <a:lnTo>
                  <a:pt x="721398" y="529196"/>
                </a:lnTo>
                <a:lnTo>
                  <a:pt x="721398" y="533044"/>
                </a:lnTo>
                <a:close/>
              </a:path>
              <a:path w="721995" h="533400">
                <a:moveTo>
                  <a:pt x="7619" y="7619"/>
                </a:moveTo>
                <a:lnTo>
                  <a:pt x="3810" y="7619"/>
                </a:lnTo>
                <a:lnTo>
                  <a:pt x="7619" y="3810"/>
                </a:lnTo>
                <a:lnTo>
                  <a:pt x="7619" y="7619"/>
                </a:lnTo>
                <a:close/>
              </a:path>
              <a:path w="721995" h="533400">
                <a:moveTo>
                  <a:pt x="713778" y="7619"/>
                </a:moveTo>
                <a:lnTo>
                  <a:pt x="7619" y="7619"/>
                </a:lnTo>
                <a:lnTo>
                  <a:pt x="7619" y="3810"/>
                </a:lnTo>
                <a:lnTo>
                  <a:pt x="713778" y="3810"/>
                </a:lnTo>
                <a:lnTo>
                  <a:pt x="713778" y="7619"/>
                </a:lnTo>
                <a:close/>
              </a:path>
              <a:path w="721995" h="533400">
                <a:moveTo>
                  <a:pt x="721398" y="529196"/>
                </a:moveTo>
                <a:lnTo>
                  <a:pt x="713778" y="529196"/>
                </a:lnTo>
                <a:lnTo>
                  <a:pt x="717626" y="525386"/>
                </a:lnTo>
                <a:lnTo>
                  <a:pt x="713778" y="525351"/>
                </a:lnTo>
                <a:lnTo>
                  <a:pt x="713778" y="3810"/>
                </a:lnTo>
                <a:lnTo>
                  <a:pt x="717588" y="7619"/>
                </a:lnTo>
                <a:lnTo>
                  <a:pt x="721398" y="7619"/>
                </a:lnTo>
                <a:lnTo>
                  <a:pt x="721398" y="529196"/>
                </a:lnTo>
                <a:close/>
              </a:path>
              <a:path w="721995" h="533400">
                <a:moveTo>
                  <a:pt x="721398" y="7619"/>
                </a:moveTo>
                <a:lnTo>
                  <a:pt x="717588" y="7619"/>
                </a:lnTo>
                <a:lnTo>
                  <a:pt x="713778" y="3810"/>
                </a:lnTo>
                <a:lnTo>
                  <a:pt x="721398" y="3810"/>
                </a:lnTo>
                <a:lnTo>
                  <a:pt x="721398" y="7619"/>
                </a:lnTo>
                <a:close/>
              </a:path>
              <a:path w="721995" h="533400">
                <a:moveTo>
                  <a:pt x="7619" y="522655"/>
                </a:moveTo>
                <a:lnTo>
                  <a:pt x="3835" y="518845"/>
                </a:lnTo>
                <a:lnTo>
                  <a:pt x="7619" y="518880"/>
                </a:lnTo>
                <a:lnTo>
                  <a:pt x="7619" y="522655"/>
                </a:lnTo>
                <a:close/>
              </a:path>
              <a:path w="721995" h="533400">
                <a:moveTo>
                  <a:pt x="7619" y="518880"/>
                </a:moveTo>
                <a:lnTo>
                  <a:pt x="3835" y="518845"/>
                </a:lnTo>
                <a:lnTo>
                  <a:pt x="7619" y="518845"/>
                </a:lnTo>
                <a:close/>
              </a:path>
              <a:path w="721995" h="533400">
                <a:moveTo>
                  <a:pt x="419635" y="522655"/>
                </a:moveTo>
                <a:lnTo>
                  <a:pt x="7619" y="522655"/>
                </a:lnTo>
                <a:lnTo>
                  <a:pt x="7619" y="518880"/>
                </a:lnTo>
                <a:lnTo>
                  <a:pt x="419635" y="522655"/>
                </a:lnTo>
                <a:close/>
              </a:path>
              <a:path w="721995" h="533400">
                <a:moveTo>
                  <a:pt x="713778" y="529196"/>
                </a:moveTo>
                <a:lnTo>
                  <a:pt x="713778" y="525351"/>
                </a:lnTo>
                <a:lnTo>
                  <a:pt x="717626" y="525386"/>
                </a:lnTo>
                <a:lnTo>
                  <a:pt x="713778" y="529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31486" y="1602765"/>
            <a:ext cx="714375" cy="525780"/>
          </a:xfrm>
          <a:custGeom>
            <a:avLst/>
            <a:gdLst/>
            <a:ahLst/>
            <a:cxnLst/>
            <a:rect l="l" t="t" r="r" b="b"/>
            <a:pathLst>
              <a:path w="714375" h="525780">
                <a:moveTo>
                  <a:pt x="0" y="0"/>
                </a:moveTo>
                <a:lnTo>
                  <a:pt x="0" y="525386"/>
                </a:lnTo>
                <a:lnTo>
                  <a:pt x="713778" y="525386"/>
                </a:lnTo>
                <a:lnTo>
                  <a:pt x="713778" y="0"/>
                </a:lnTo>
                <a:lnTo>
                  <a:pt x="0" y="0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7677" y="1598955"/>
            <a:ext cx="721995" cy="533400"/>
          </a:xfrm>
          <a:custGeom>
            <a:avLst/>
            <a:gdLst/>
            <a:ahLst/>
            <a:cxnLst/>
            <a:rect l="l" t="t" r="r" b="b"/>
            <a:pathLst>
              <a:path w="721995" h="533400">
                <a:moveTo>
                  <a:pt x="721398" y="533006"/>
                </a:moveTo>
                <a:lnTo>
                  <a:pt x="0" y="533006"/>
                </a:lnTo>
                <a:lnTo>
                  <a:pt x="0" y="0"/>
                </a:lnTo>
                <a:lnTo>
                  <a:pt x="721398" y="0"/>
                </a:lnTo>
                <a:lnTo>
                  <a:pt x="721398" y="3810"/>
                </a:lnTo>
                <a:lnTo>
                  <a:pt x="7620" y="3810"/>
                </a:lnTo>
                <a:lnTo>
                  <a:pt x="3810" y="7619"/>
                </a:lnTo>
                <a:lnTo>
                  <a:pt x="7620" y="7619"/>
                </a:lnTo>
                <a:lnTo>
                  <a:pt x="7620" y="525386"/>
                </a:lnTo>
                <a:lnTo>
                  <a:pt x="3810" y="525386"/>
                </a:lnTo>
                <a:lnTo>
                  <a:pt x="7620" y="529196"/>
                </a:lnTo>
                <a:lnTo>
                  <a:pt x="721398" y="529196"/>
                </a:lnTo>
                <a:lnTo>
                  <a:pt x="721398" y="533006"/>
                </a:lnTo>
                <a:close/>
              </a:path>
              <a:path w="721995" h="533400">
                <a:moveTo>
                  <a:pt x="7620" y="7619"/>
                </a:moveTo>
                <a:lnTo>
                  <a:pt x="3810" y="7619"/>
                </a:lnTo>
                <a:lnTo>
                  <a:pt x="7620" y="3810"/>
                </a:lnTo>
                <a:lnTo>
                  <a:pt x="7620" y="7619"/>
                </a:lnTo>
                <a:close/>
              </a:path>
              <a:path w="721995" h="533400">
                <a:moveTo>
                  <a:pt x="713778" y="7619"/>
                </a:moveTo>
                <a:lnTo>
                  <a:pt x="7620" y="7619"/>
                </a:lnTo>
                <a:lnTo>
                  <a:pt x="7620" y="3810"/>
                </a:lnTo>
                <a:lnTo>
                  <a:pt x="713778" y="3810"/>
                </a:lnTo>
                <a:lnTo>
                  <a:pt x="713778" y="7619"/>
                </a:lnTo>
                <a:close/>
              </a:path>
              <a:path w="721995" h="533400">
                <a:moveTo>
                  <a:pt x="713778" y="529196"/>
                </a:moveTo>
                <a:lnTo>
                  <a:pt x="713778" y="3810"/>
                </a:lnTo>
                <a:lnTo>
                  <a:pt x="717588" y="7619"/>
                </a:lnTo>
                <a:lnTo>
                  <a:pt x="721398" y="7619"/>
                </a:lnTo>
                <a:lnTo>
                  <a:pt x="721398" y="525386"/>
                </a:lnTo>
                <a:lnTo>
                  <a:pt x="717588" y="525386"/>
                </a:lnTo>
                <a:lnTo>
                  <a:pt x="713778" y="529196"/>
                </a:lnTo>
                <a:close/>
              </a:path>
              <a:path w="721995" h="533400">
                <a:moveTo>
                  <a:pt x="721398" y="7619"/>
                </a:moveTo>
                <a:lnTo>
                  <a:pt x="717588" y="7619"/>
                </a:lnTo>
                <a:lnTo>
                  <a:pt x="713778" y="3810"/>
                </a:lnTo>
                <a:lnTo>
                  <a:pt x="721398" y="3810"/>
                </a:lnTo>
                <a:lnTo>
                  <a:pt x="721398" y="7619"/>
                </a:lnTo>
                <a:close/>
              </a:path>
              <a:path w="721995" h="533400">
                <a:moveTo>
                  <a:pt x="7620" y="529196"/>
                </a:moveTo>
                <a:lnTo>
                  <a:pt x="3810" y="525386"/>
                </a:lnTo>
                <a:lnTo>
                  <a:pt x="7620" y="525386"/>
                </a:lnTo>
                <a:lnTo>
                  <a:pt x="7620" y="529196"/>
                </a:lnTo>
                <a:close/>
              </a:path>
              <a:path w="721995" h="533400">
                <a:moveTo>
                  <a:pt x="713778" y="529196"/>
                </a:moveTo>
                <a:lnTo>
                  <a:pt x="7620" y="529196"/>
                </a:lnTo>
                <a:lnTo>
                  <a:pt x="7620" y="525386"/>
                </a:lnTo>
                <a:lnTo>
                  <a:pt x="713778" y="525386"/>
                </a:lnTo>
                <a:lnTo>
                  <a:pt x="713778" y="529196"/>
                </a:lnTo>
                <a:close/>
              </a:path>
              <a:path w="721995" h="533400">
                <a:moveTo>
                  <a:pt x="721398" y="529196"/>
                </a:moveTo>
                <a:lnTo>
                  <a:pt x="713778" y="529196"/>
                </a:lnTo>
                <a:lnTo>
                  <a:pt x="717588" y="525386"/>
                </a:lnTo>
                <a:lnTo>
                  <a:pt x="721398" y="525386"/>
                </a:lnTo>
                <a:lnTo>
                  <a:pt x="721398" y="529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45265" y="1602765"/>
            <a:ext cx="714375" cy="525780"/>
          </a:xfrm>
          <a:custGeom>
            <a:avLst/>
            <a:gdLst/>
            <a:ahLst/>
            <a:cxnLst/>
            <a:rect l="l" t="t" r="r" b="b"/>
            <a:pathLst>
              <a:path w="714375" h="525780">
                <a:moveTo>
                  <a:pt x="0" y="0"/>
                </a:moveTo>
                <a:lnTo>
                  <a:pt x="0" y="525386"/>
                </a:lnTo>
                <a:lnTo>
                  <a:pt x="713778" y="525386"/>
                </a:lnTo>
                <a:lnTo>
                  <a:pt x="713778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1455" y="1598955"/>
            <a:ext cx="721995" cy="533400"/>
          </a:xfrm>
          <a:custGeom>
            <a:avLst/>
            <a:gdLst/>
            <a:ahLst/>
            <a:cxnLst/>
            <a:rect l="l" t="t" r="r" b="b"/>
            <a:pathLst>
              <a:path w="721995" h="533400">
                <a:moveTo>
                  <a:pt x="721398" y="533006"/>
                </a:moveTo>
                <a:lnTo>
                  <a:pt x="0" y="533006"/>
                </a:lnTo>
                <a:lnTo>
                  <a:pt x="0" y="0"/>
                </a:lnTo>
                <a:lnTo>
                  <a:pt x="721398" y="0"/>
                </a:lnTo>
                <a:lnTo>
                  <a:pt x="721398" y="3810"/>
                </a:lnTo>
                <a:lnTo>
                  <a:pt x="7619" y="3810"/>
                </a:lnTo>
                <a:lnTo>
                  <a:pt x="3809" y="7619"/>
                </a:lnTo>
                <a:lnTo>
                  <a:pt x="7619" y="7619"/>
                </a:lnTo>
                <a:lnTo>
                  <a:pt x="7619" y="525386"/>
                </a:lnTo>
                <a:lnTo>
                  <a:pt x="3809" y="525386"/>
                </a:lnTo>
                <a:lnTo>
                  <a:pt x="7619" y="529196"/>
                </a:lnTo>
                <a:lnTo>
                  <a:pt x="721398" y="529196"/>
                </a:lnTo>
                <a:lnTo>
                  <a:pt x="721398" y="533006"/>
                </a:lnTo>
                <a:close/>
              </a:path>
              <a:path w="721995" h="533400">
                <a:moveTo>
                  <a:pt x="7619" y="7619"/>
                </a:moveTo>
                <a:lnTo>
                  <a:pt x="3809" y="7619"/>
                </a:lnTo>
                <a:lnTo>
                  <a:pt x="7619" y="3810"/>
                </a:lnTo>
                <a:lnTo>
                  <a:pt x="7619" y="7619"/>
                </a:lnTo>
                <a:close/>
              </a:path>
              <a:path w="721995" h="533400">
                <a:moveTo>
                  <a:pt x="713778" y="7619"/>
                </a:moveTo>
                <a:lnTo>
                  <a:pt x="7619" y="7619"/>
                </a:lnTo>
                <a:lnTo>
                  <a:pt x="7619" y="3810"/>
                </a:lnTo>
                <a:lnTo>
                  <a:pt x="713778" y="3810"/>
                </a:lnTo>
                <a:lnTo>
                  <a:pt x="713778" y="7619"/>
                </a:lnTo>
                <a:close/>
              </a:path>
              <a:path w="721995" h="533400">
                <a:moveTo>
                  <a:pt x="713778" y="529196"/>
                </a:moveTo>
                <a:lnTo>
                  <a:pt x="713778" y="3810"/>
                </a:lnTo>
                <a:lnTo>
                  <a:pt x="717588" y="7619"/>
                </a:lnTo>
                <a:lnTo>
                  <a:pt x="721398" y="7619"/>
                </a:lnTo>
                <a:lnTo>
                  <a:pt x="721398" y="525386"/>
                </a:lnTo>
                <a:lnTo>
                  <a:pt x="717588" y="525386"/>
                </a:lnTo>
                <a:lnTo>
                  <a:pt x="713778" y="529196"/>
                </a:lnTo>
                <a:close/>
              </a:path>
              <a:path w="721995" h="533400">
                <a:moveTo>
                  <a:pt x="721398" y="7619"/>
                </a:moveTo>
                <a:lnTo>
                  <a:pt x="717588" y="7619"/>
                </a:lnTo>
                <a:lnTo>
                  <a:pt x="713778" y="3810"/>
                </a:lnTo>
                <a:lnTo>
                  <a:pt x="721398" y="3810"/>
                </a:lnTo>
                <a:lnTo>
                  <a:pt x="721398" y="7619"/>
                </a:lnTo>
                <a:close/>
              </a:path>
              <a:path w="721995" h="533400">
                <a:moveTo>
                  <a:pt x="7619" y="529196"/>
                </a:moveTo>
                <a:lnTo>
                  <a:pt x="3809" y="525386"/>
                </a:lnTo>
                <a:lnTo>
                  <a:pt x="7619" y="525386"/>
                </a:lnTo>
                <a:lnTo>
                  <a:pt x="7619" y="529196"/>
                </a:lnTo>
                <a:close/>
              </a:path>
              <a:path w="721995" h="533400">
                <a:moveTo>
                  <a:pt x="713778" y="529196"/>
                </a:moveTo>
                <a:lnTo>
                  <a:pt x="7619" y="529196"/>
                </a:lnTo>
                <a:lnTo>
                  <a:pt x="7619" y="525386"/>
                </a:lnTo>
                <a:lnTo>
                  <a:pt x="713778" y="525386"/>
                </a:lnTo>
                <a:lnTo>
                  <a:pt x="713778" y="529196"/>
                </a:lnTo>
                <a:close/>
              </a:path>
              <a:path w="721995" h="533400">
                <a:moveTo>
                  <a:pt x="721398" y="529196"/>
                </a:moveTo>
                <a:lnTo>
                  <a:pt x="713778" y="529196"/>
                </a:lnTo>
                <a:lnTo>
                  <a:pt x="717588" y="525386"/>
                </a:lnTo>
                <a:lnTo>
                  <a:pt x="721398" y="525386"/>
                </a:lnTo>
                <a:lnTo>
                  <a:pt x="721398" y="529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59043" y="1602765"/>
            <a:ext cx="714375" cy="525780"/>
          </a:xfrm>
          <a:custGeom>
            <a:avLst/>
            <a:gdLst/>
            <a:ahLst/>
            <a:cxnLst/>
            <a:rect l="l" t="t" r="r" b="b"/>
            <a:pathLst>
              <a:path w="714375" h="525780">
                <a:moveTo>
                  <a:pt x="119926" y="525386"/>
                </a:moveTo>
                <a:lnTo>
                  <a:pt x="0" y="525386"/>
                </a:lnTo>
                <a:lnTo>
                  <a:pt x="0" y="0"/>
                </a:lnTo>
                <a:lnTo>
                  <a:pt x="713778" y="0"/>
                </a:lnTo>
                <a:lnTo>
                  <a:pt x="713778" y="462635"/>
                </a:lnTo>
                <a:lnTo>
                  <a:pt x="589892" y="481328"/>
                </a:lnTo>
                <a:lnTo>
                  <a:pt x="474794" y="496881"/>
                </a:lnTo>
                <a:lnTo>
                  <a:pt x="420815" y="503444"/>
                </a:lnTo>
                <a:lnTo>
                  <a:pt x="369365" y="509179"/>
                </a:lnTo>
                <a:lnTo>
                  <a:pt x="320552" y="514071"/>
                </a:lnTo>
                <a:lnTo>
                  <a:pt x="274488" y="518106"/>
                </a:lnTo>
                <a:lnTo>
                  <a:pt x="231283" y="521269"/>
                </a:lnTo>
                <a:lnTo>
                  <a:pt x="191048" y="523547"/>
                </a:lnTo>
                <a:lnTo>
                  <a:pt x="119926" y="525386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55233" y="1598955"/>
            <a:ext cx="721995" cy="533400"/>
          </a:xfrm>
          <a:custGeom>
            <a:avLst/>
            <a:gdLst/>
            <a:ahLst/>
            <a:cxnLst/>
            <a:rect l="l" t="t" r="r" b="b"/>
            <a:pathLst>
              <a:path w="721995" h="533400">
                <a:moveTo>
                  <a:pt x="123748" y="533006"/>
                </a:moveTo>
                <a:lnTo>
                  <a:pt x="0" y="533006"/>
                </a:lnTo>
                <a:lnTo>
                  <a:pt x="0" y="0"/>
                </a:lnTo>
                <a:lnTo>
                  <a:pt x="721410" y="0"/>
                </a:lnTo>
                <a:lnTo>
                  <a:pt x="721410" y="3810"/>
                </a:lnTo>
                <a:lnTo>
                  <a:pt x="7620" y="3810"/>
                </a:lnTo>
                <a:lnTo>
                  <a:pt x="3810" y="7620"/>
                </a:lnTo>
                <a:lnTo>
                  <a:pt x="7620" y="7620"/>
                </a:lnTo>
                <a:lnTo>
                  <a:pt x="7620" y="525386"/>
                </a:lnTo>
                <a:lnTo>
                  <a:pt x="3810" y="525386"/>
                </a:lnTo>
                <a:lnTo>
                  <a:pt x="7620" y="529196"/>
                </a:lnTo>
                <a:lnTo>
                  <a:pt x="230149" y="529196"/>
                </a:lnTo>
                <a:lnTo>
                  <a:pt x="204825" y="530682"/>
                </a:lnTo>
                <a:lnTo>
                  <a:pt x="176034" y="531977"/>
                </a:lnTo>
                <a:lnTo>
                  <a:pt x="148996" y="532752"/>
                </a:lnTo>
                <a:lnTo>
                  <a:pt x="123748" y="533006"/>
                </a:lnTo>
                <a:close/>
              </a:path>
              <a:path w="721995" h="533400">
                <a:moveTo>
                  <a:pt x="7620" y="7620"/>
                </a:moveTo>
                <a:lnTo>
                  <a:pt x="3810" y="7620"/>
                </a:lnTo>
                <a:lnTo>
                  <a:pt x="7620" y="3810"/>
                </a:lnTo>
                <a:lnTo>
                  <a:pt x="7620" y="7620"/>
                </a:lnTo>
                <a:close/>
              </a:path>
              <a:path w="721995" h="533400">
                <a:moveTo>
                  <a:pt x="713790" y="7620"/>
                </a:moveTo>
                <a:lnTo>
                  <a:pt x="7620" y="7620"/>
                </a:lnTo>
                <a:lnTo>
                  <a:pt x="7620" y="3810"/>
                </a:lnTo>
                <a:lnTo>
                  <a:pt x="713790" y="3810"/>
                </a:lnTo>
                <a:lnTo>
                  <a:pt x="713790" y="7620"/>
                </a:lnTo>
                <a:close/>
              </a:path>
              <a:path w="721995" h="533400">
                <a:moveTo>
                  <a:pt x="713790" y="463185"/>
                </a:moveTo>
                <a:lnTo>
                  <a:pt x="713790" y="3810"/>
                </a:lnTo>
                <a:lnTo>
                  <a:pt x="717588" y="7620"/>
                </a:lnTo>
                <a:lnTo>
                  <a:pt x="721410" y="7620"/>
                </a:lnTo>
                <a:lnTo>
                  <a:pt x="721410" y="462686"/>
                </a:lnTo>
                <a:lnTo>
                  <a:pt x="717003" y="462686"/>
                </a:lnTo>
                <a:lnTo>
                  <a:pt x="713790" y="463185"/>
                </a:lnTo>
                <a:close/>
              </a:path>
              <a:path w="721995" h="533400">
                <a:moveTo>
                  <a:pt x="721410" y="7620"/>
                </a:moveTo>
                <a:lnTo>
                  <a:pt x="717588" y="7620"/>
                </a:lnTo>
                <a:lnTo>
                  <a:pt x="713790" y="3810"/>
                </a:lnTo>
                <a:lnTo>
                  <a:pt x="721410" y="3810"/>
                </a:lnTo>
                <a:lnTo>
                  <a:pt x="721410" y="7620"/>
                </a:lnTo>
                <a:close/>
              </a:path>
              <a:path w="721995" h="533400">
                <a:moveTo>
                  <a:pt x="713790" y="466445"/>
                </a:moveTo>
                <a:lnTo>
                  <a:pt x="713790" y="463185"/>
                </a:lnTo>
                <a:lnTo>
                  <a:pt x="717003" y="462686"/>
                </a:lnTo>
                <a:lnTo>
                  <a:pt x="713790" y="466445"/>
                </a:lnTo>
                <a:close/>
              </a:path>
              <a:path w="721995" h="533400">
                <a:moveTo>
                  <a:pt x="721410" y="466445"/>
                </a:moveTo>
                <a:lnTo>
                  <a:pt x="713790" y="466445"/>
                </a:lnTo>
                <a:lnTo>
                  <a:pt x="717003" y="462686"/>
                </a:lnTo>
                <a:lnTo>
                  <a:pt x="721410" y="462686"/>
                </a:lnTo>
                <a:lnTo>
                  <a:pt x="721410" y="466445"/>
                </a:lnTo>
                <a:close/>
              </a:path>
              <a:path w="721995" h="533400">
                <a:moveTo>
                  <a:pt x="589663" y="489546"/>
                </a:moveTo>
                <a:lnTo>
                  <a:pt x="534479" y="489546"/>
                </a:lnTo>
                <a:lnTo>
                  <a:pt x="578294" y="483489"/>
                </a:lnTo>
                <a:lnTo>
                  <a:pt x="623341" y="476986"/>
                </a:lnTo>
                <a:lnTo>
                  <a:pt x="669594" y="470052"/>
                </a:lnTo>
                <a:lnTo>
                  <a:pt x="713790" y="463185"/>
                </a:lnTo>
                <a:lnTo>
                  <a:pt x="713790" y="466445"/>
                </a:lnTo>
                <a:lnTo>
                  <a:pt x="721410" y="466445"/>
                </a:lnTo>
                <a:lnTo>
                  <a:pt x="721410" y="469709"/>
                </a:lnTo>
                <a:lnTo>
                  <a:pt x="589663" y="489546"/>
                </a:lnTo>
                <a:close/>
              </a:path>
              <a:path w="721995" h="533400">
                <a:moveTo>
                  <a:pt x="511168" y="500303"/>
                </a:moveTo>
                <a:lnTo>
                  <a:pt x="450837" y="500303"/>
                </a:lnTo>
                <a:lnTo>
                  <a:pt x="492010" y="495147"/>
                </a:lnTo>
                <a:lnTo>
                  <a:pt x="534504" y="489534"/>
                </a:lnTo>
                <a:lnTo>
                  <a:pt x="589663" y="489546"/>
                </a:lnTo>
                <a:lnTo>
                  <a:pt x="511168" y="500303"/>
                </a:lnTo>
                <a:close/>
              </a:path>
              <a:path w="721995" h="533400">
                <a:moveTo>
                  <a:pt x="474704" y="504990"/>
                </a:moveTo>
                <a:lnTo>
                  <a:pt x="411073" y="504990"/>
                </a:lnTo>
                <a:lnTo>
                  <a:pt x="450862" y="500291"/>
                </a:lnTo>
                <a:lnTo>
                  <a:pt x="511168" y="500303"/>
                </a:lnTo>
                <a:lnTo>
                  <a:pt x="474704" y="504990"/>
                </a:lnTo>
                <a:close/>
              </a:path>
              <a:path w="721995" h="533400">
                <a:moveTo>
                  <a:pt x="230149" y="529196"/>
                </a:moveTo>
                <a:lnTo>
                  <a:pt x="7620" y="529196"/>
                </a:lnTo>
                <a:lnTo>
                  <a:pt x="7620" y="525386"/>
                </a:lnTo>
                <a:lnTo>
                  <a:pt x="136067" y="525322"/>
                </a:lnTo>
                <a:lnTo>
                  <a:pt x="148844" y="525132"/>
                </a:lnTo>
                <a:lnTo>
                  <a:pt x="175780" y="524357"/>
                </a:lnTo>
                <a:lnTo>
                  <a:pt x="204457" y="523074"/>
                </a:lnTo>
                <a:lnTo>
                  <a:pt x="234873" y="521284"/>
                </a:lnTo>
                <a:lnTo>
                  <a:pt x="266953" y="518998"/>
                </a:lnTo>
                <a:lnTo>
                  <a:pt x="300672" y="516216"/>
                </a:lnTo>
                <a:lnTo>
                  <a:pt x="335965" y="512953"/>
                </a:lnTo>
                <a:lnTo>
                  <a:pt x="372795" y="509206"/>
                </a:lnTo>
                <a:lnTo>
                  <a:pt x="411111" y="504977"/>
                </a:lnTo>
                <a:lnTo>
                  <a:pt x="474704" y="504990"/>
                </a:lnTo>
                <a:lnTo>
                  <a:pt x="411962" y="512559"/>
                </a:lnTo>
                <a:lnTo>
                  <a:pt x="336689" y="520534"/>
                </a:lnTo>
                <a:lnTo>
                  <a:pt x="267512" y="526592"/>
                </a:lnTo>
                <a:lnTo>
                  <a:pt x="235343" y="528891"/>
                </a:lnTo>
                <a:lnTo>
                  <a:pt x="230149" y="529196"/>
                </a:lnTo>
                <a:close/>
              </a:path>
              <a:path w="721995" h="533400">
                <a:moveTo>
                  <a:pt x="7620" y="529196"/>
                </a:moveTo>
                <a:lnTo>
                  <a:pt x="3810" y="525386"/>
                </a:lnTo>
                <a:lnTo>
                  <a:pt x="7620" y="525386"/>
                </a:lnTo>
                <a:lnTo>
                  <a:pt x="7620" y="529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6718" y="1733257"/>
            <a:ext cx="194995" cy="6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90853" y="1733257"/>
            <a:ext cx="84455" cy="64769"/>
          </a:xfrm>
          <a:custGeom>
            <a:avLst/>
            <a:gdLst/>
            <a:ahLst/>
            <a:cxnLst/>
            <a:rect l="l" t="t" r="r" b="b"/>
            <a:pathLst>
              <a:path w="84455" h="64769">
                <a:moveTo>
                  <a:pt x="84213" y="64630"/>
                </a:moveTo>
                <a:lnTo>
                  <a:pt x="0" y="64160"/>
                </a:lnTo>
                <a:lnTo>
                  <a:pt x="0" y="0"/>
                </a:lnTo>
                <a:lnTo>
                  <a:pt x="61518" y="0"/>
                </a:lnTo>
                <a:lnTo>
                  <a:pt x="84213" y="19799"/>
                </a:lnTo>
                <a:lnTo>
                  <a:pt x="84213" y="64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04771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29844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44" y="0"/>
                </a:lnTo>
                <a:lnTo>
                  <a:pt x="35839" y="5092"/>
                </a:lnTo>
                <a:lnTo>
                  <a:pt x="35839" y="35813"/>
                </a:lnTo>
                <a:lnTo>
                  <a:pt x="2984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76145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2969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692" y="0"/>
                </a:lnTo>
                <a:lnTo>
                  <a:pt x="35839" y="5092"/>
                </a:lnTo>
                <a:lnTo>
                  <a:pt x="35839" y="35813"/>
                </a:lnTo>
                <a:lnTo>
                  <a:pt x="2969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61806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966" y="5092"/>
                </a:lnTo>
                <a:lnTo>
                  <a:pt x="35966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47455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29984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984" y="0"/>
                </a:lnTo>
                <a:lnTo>
                  <a:pt x="35979" y="5092"/>
                </a:lnTo>
                <a:lnTo>
                  <a:pt x="35979" y="35813"/>
                </a:lnTo>
                <a:lnTo>
                  <a:pt x="2998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33104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29832" y="40792"/>
                </a:moveTo>
                <a:lnTo>
                  <a:pt x="6134" y="40792"/>
                </a:lnTo>
                <a:lnTo>
                  <a:pt x="0" y="35813"/>
                </a:lnTo>
                <a:lnTo>
                  <a:pt x="0" y="5092"/>
                </a:lnTo>
                <a:lnTo>
                  <a:pt x="6134" y="0"/>
                </a:lnTo>
                <a:lnTo>
                  <a:pt x="29832" y="0"/>
                </a:lnTo>
                <a:lnTo>
                  <a:pt x="35979" y="5092"/>
                </a:lnTo>
                <a:lnTo>
                  <a:pt x="35979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18766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826" y="5092"/>
                </a:lnTo>
                <a:lnTo>
                  <a:pt x="35826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04414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29844" y="40792"/>
                </a:moveTo>
                <a:lnTo>
                  <a:pt x="6146" y="40792"/>
                </a:lnTo>
                <a:lnTo>
                  <a:pt x="0" y="35813"/>
                </a:lnTo>
                <a:lnTo>
                  <a:pt x="0" y="5092"/>
                </a:lnTo>
                <a:lnTo>
                  <a:pt x="6146" y="0"/>
                </a:lnTo>
                <a:lnTo>
                  <a:pt x="29844" y="0"/>
                </a:lnTo>
                <a:lnTo>
                  <a:pt x="36118" y="5092"/>
                </a:lnTo>
                <a:lnTo>
                  <a:pt x="36118" y="35813"/>
                </a:lnTo>
                <a:lnTo>
                  <a:pt x="2984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75788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29845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45" y="0"/>
                </a:lnTo>
                <a:lnTo>
                  <a:pt x="35839" y="5092"/>
                </a:lnTo>
                <a:lnTo>
                  <a:pt x="35839" y="35813"/>
                </a:lnTo>
                <a:lnTo>
                  <a:pt x="29845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61450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29984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984" y="0"/>
                </a:lnTo>
                <a:lnTo>
                  <a:pt x="35979" y="5092"/>
                </a:lnTo>
                <a:lnTo>
                  <a:pt x="35979" y="35813"/>
                </a:lnTo>
                <a:lnTo>
                  <a:pt x="2998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47099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29844" y="40792"/>
                </a:moveTo>
                <a:lnTo>
                  <a:pt x="6146" y="40792"/>
                </a:lnTo>
                <a:lnTo>
                  <a:pt x="0" y="35813"/>
                </a:lnTo>
                <a:lnTo>
                  <a:pt x="0" y="5092"/>
                </a:lnTo>
                <a:lnTo>
                  <a:pt x="6146" y="0"/>
                </a:lnTo>
                <a:lnTo>
                  <a:pt x="29844" y="0"/>
                </a:lnTo>
                <a:lnTo>
                  <a:pt x="35979" y="5092"/>
                </a:lnTo>
                <a:lnTo>
                  <a:pt x="35979" y="35813"/>
                </a:lnTo>
                <a:lnTo>
                  <a:pt x="2984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32760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826" y="5092"/>
                </a:lnTo>
                <a:lnTo>
                  <a:pt x="35826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18409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29984" y="40792"/>
                </a:moveTo>
                <a:lnTo>
                  <a:pt x="6146" y="40792"/>
                </a:lnTo>
                <a:lnTo>
                  <a:pt x="0" y="35813"/>
                </a:lnTo>
                <a:lnTo>
                  <a:pt x="0" y="5092"/>
                </a:lnTo>
                <a:lnTo>
                  <a:pt x="6146" y="0"/>
                </a:lnTo>
                <a:lnTo>
                  <a:pt x="29984" y="0"/>
                </a:lnTo>
                <a:lnTo>
                  <a:pt x="35979" y="5092"/>
                </a:lnTo>
                <a:lnTo>
                  <a:pt x="35979" y="35813"/>
                </a:lnTo>
                <a:lnTo>
                  <a:pt x="2998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04058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29844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44" y="0"/>
                </a:lnTo>
                <a:lnTo>
                  <a:pt x="35839" y="5092"/>
                </a:lnTo>
                <a:lnTo>
                  <a:pt x="35839" y="35813"/>
                </a:lnTo>
                <a:lnTo>
                  <a:pt x="2984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32404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6134" y="40792"/>
                </a:lnTo>
                <a:lnTo>
                  <a:pt x="0" y="35813"/>
                </a:lnTo>
                <a:lnTo>
                  <a:pt x="0" y="5092"/>
                </a:lnTo>
                <a:lnTo>
                  <a:pt x="6134" y="0"/>
                </a:lnTo>
                <a:lnTo>
                  <a:pt x="29832" y="0"/>
                </a:lnTo>
                <a:lnTo>
                  <a:pt x="35979" y="5092"/>
                </a:lnTo>
                <a:lnTo>
                  <a:pt x="35979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8052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44" y="40792"/>
                </a:moveTo>
                <a:lnTo>
                  <a:pt x="6007" y="40792"/>
                </a:lnTo>
                <a:lnTo>
                  <a:pt x="0" y="35813"/>
                </a:lnTo>
                <a:lnTo>
                  <a:pt x="0" y="5092"/>
                </a:lnTo>
                <a:lnTo>
                  <a:pt x="6007" y="0"/>
                </a:lnTo>
                <a:lnTo>
                  <a:pt x="29844" y="0"/>
                </a:lnTo>
                <a:lnTo>
                  <a:pt x="35839" y="5092"/>
                </a:lnTo>
                <a:lnTo>
                  <a:pt x="35839" y="35813"/>
                </a:lnTo>
                <a:lnTo>
                  <a:pt x="2984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03714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972" y="40792"/>
                </a:moveTo>
                <a:lnTo>
                  <a:pt x="6134" y="40792"/>
                </a:lnTo>
                <a:lnTo>
                  <a:pt x="0" y="35813"/>
                </a:lnTo>
                <a:lnTo>
                  <a:pt x="0" y="5092"/>
                </a:lnTo>
                <a:lnTo>
                  <a:pt x="6134" y="0"/>
                </a:lnTo>
                <a:lnTo>
                  <a:pt x="29972" y="0"/>
                </a:lnTo>
                <a:lnTo>
                  <a:pt x="36106" y="5092"/>
                </a:lnTo>
                <a:lnTo>
                  <a:pt x="36106" y="35813"/>
                </a:lnTo>
                <a:lnTo>
                  <a:pt x="2997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75088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839" y="5092"/>
                </a:lnTo>
                <a:lnTo>
                  <a:pt x="35839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60736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984" y="40792"/>
                </a:moveTo>
                <a:lnTo>
                  <a:pt x="6146" y="40792"/>
                </a:lnTo>
                <a:lnTo>
                  <a:pt x="0" y="35813"/>
                </a:lnTo>
                <a:lnTo>
                  <a:pt x="0" y="5092"/>
                </a:lnTo>
                <a:lnTo>
                  <a:pt x="6146" y="0"/>
                </a:lnTo>
                <a:lnTo>
                  <a:pt x="29984" y="0"/>
                </a:lnTo>
                <a:lnTo>
                  <a:pt x="35979" y="5092"/>
                </a:lnTo>
                <a:lnTo>
                  <a:pt x="35979" y="35813"/>
                </a:lnTo>
                <a:lnTo>
                  <a:pt x="2998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46398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826" y="5092"/>
                </a:lnTo>
                <a:lnTo>
                  <a:pt x="35826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32047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839" y="5092"/>
                </a:lnTo>
                <a:lnTo>
                  <a:pt x="35839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89006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839" y="5092"/>
                </a:lnTo>
                <a:lnTo>
                  <a:pt x="35839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74667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6134" y="40792"/>
                </a:lnTo>
                <a:lnTo>
                  <a:pt x="0" y="35813"/>
                </a:lnTo>
                <a:lnTo>
                  <a:pt x="0" y="5092"/>
                </a:lnTo>
                <a:lnTo>
                  <a:pt x="6134" y="0"/>
                </a:lnTo>
                <a:lnTo>
                  <a:pt x="29832" y="0"/>
                </a:lnTo>
                <a:lnTo>
                  <a:pt x="35966" y="5092"/>
                </a:lnTo>
                <a:lnTo>
                  <a:pt x="35966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60316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45" y="40792"/>
                </a:moveTo>
                <a:lnTo>
                  <a:pt x="6007" y="40792"/>
                </a:lnTo>
                <a:lnTo>
                  <a:pt x="0" y="35813"/>
                </a:lnTo>
                <a:lnTo>
                  <a:pt x="0" y="5092"/>
                </a:lnTo>
                <a:lnTo>
                  <a:pt x="6007" y="0"/>
                </a:lnTo>
                <a:lnTo>
                  <a:pt x="29845" y="0"/>
                </a:lnTo>
                <a:lnTo>
                  <a:pt x="35839" y="5092"/>
                </a:lnTo>
                <a:lnTo>
                  <a:pt x="35839" y="35813"/>
                </a:lnTo>
                <a:lnTo>
                  <a:pt x="29845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45965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984" y="40792"/>
                </a:moveTo>
                <a:lnTo>
                  <a:pt x="6146" y="40792"/>
                </a:lnTo>
                <a:lnTo>
                  <a:pt x="0" y="35813"/>
                </a:lnTo>
                <a:lnTo>
                  <a:pt x="0" y="5092"/>
                </a:lnTo>
                <a:lnTo>
                  <a:pt x="6146" y="0"/>
                </a:lnTo>
                <a:lnTo>
                  <a:pt x="29984" y="0"/>
                </a:lnTo>
                <a:lnTo>
                  <a:pt x="35979" y="5092"/>
                </a:lnTo>
                <a:lnTo>
                  <a:pt x="35979" y="35813"/>
                </a:lnTo>
                <a:lnTo>
                  <a:pt x="2998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31627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984" y="40792"/>
                </a:moveTo>
                <a:lnTo>
                  <a:pt x="6134" y="40792"/>
                </a:lnTo>
                <a:lnTo>
                  <a:pt x="0" y="35813"/>
                </a:lnTo>
                <a:lnTo>
                  <a:pt x="0" y="5092"/>
                </a:lnTo>
                <a:lnTo>
                  <a:pt x="6134" y="0"/>
                </a:lnTo>
                <a:lnTo>
                  <a:pt x="29984" y="0"/>
                </a:lnTo>
                <a:lnTo>
                  <a:pt x="36118" y="5092"/>
                </a:lnTo>
                <a:lnTo>
                  <a:pt x="36118" y="35813"/>
                </a:lnTo>
                <a:lnTo>
                  <a:pt x="2998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17275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44" y="40792"/>
                </a:moveTo>
                <a:lnTo>
                  <a:pt x="6007" y="40792"/>
                </a:lnTo>
                <a:lnTo>
                  <a:pt x="0" y="35813"/>
                </a:lnTo>
                <a:lnTo>
                  <a:pt x="0" y="5092"/>
                </a:lnTo>
                <a:lnTo>
                  <a:pt x="6007" y="0"/>
                </a:lnTo>
                <a:lnTo>
                  <a:pt x="29844" y="0"/>
                </a:lnTo>
                <a:lnTo>
                  <a:pt x="35839" y="5092"/>
                </a:lnTo>
                <a:lnTo>
                  <a:pt x="35839" y="35813"/>
                </a:lnTo>
                <a:lnTo>
                  <a:pt x="2984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88662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972" y="40792"/>
                </a:moveTo>
                <a:lnTo>
                  <a:pt x="6273" y="40792"/>
                </a:lnTo>
                <a:lnTo>
                  <a:pt x="0" y="35813"/>
                </a:lnTo>
                <a:lnTo>
                  <a:pt x="0" y="5092"/>
                </a:lnTo>
                <a:lnTo>
                  <a:pt x="6273" y="0"/>
                </a:lnTo>
                <a:lnTo>
                  <a:pt x="29972" y="0"/>
                </a:lnTo>
                <a:lnTo>
                  <a:pt x="36106" y="5092"/>
                </a:lnTo>
                <a:lnTo>
                  <a:pt x="36106" y="35813"/>
                </a:lnTo>
                <a:lnTo>
                  <a:pt x="2997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74311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826" y="5092"/>
                </a:lnTo>
                <a:lnTo>
                  <a:pt x="35826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59960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57" y="40792"/>
                </a:moveTo>
                <a:lnTo>
                  <a:pt x="6146" y="40792"/>
                </a:lnTo>
                <a:lnTo>
                  <a:pt x="0" y="35813"/>
                </a:lnTo>
                <a:lnTo>
                  <a:pt x="0" y="5092"/>
                </a:lnTo>
                <a:lnTo>
                  <a:pt x="6146" y="0"/>
                </a:lnTo>
                <a:lnTo>
                  <a:pt x="29857" y="0"/>
                </a:lnTo>
                <a:lnTo>
                  <a:pt x="35991" y="5092"/>
                </a:lnTo>
                <a:lnTo>
                  <a:pt x="35991" y="35813"/>
                </a:lnTo>
                <a:lnTo>
                  <a:pt x="29857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74031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30111" y="40792"/>
                </a:moveTo>
                <a:lnTo>
                  <a:pt x="6134" y="40792"/>
                </a:lnTo>
                <a:lnTo>
                  <a:pt x="0" y="35813"/>
                </a:lnTo>
                <a:lnTo>
                  <a:pt x="0" y="5092"/>
                </a:lnTo>
                <a:lnTo>
                  <a:pt x="6134" y="0"/>
                </a:lnTo>
                <a:lnTo>
                  <a:pt x="30111" y="0"/>
                </a:lnTo>
                <a:lnTo>
                  <a:pt x="36106" y="5092"/>
                </a:lnTo>
                <a:lnTo>
                  <a:pt x="36106" y="35813"/>
                </a:lnTo>
                <a:lnTo>
                  <a:pt x="30111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59679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6134" y="40792"/>
                </a:lnTo>
                <a:lnTo>
                  <a:pt x="0" y="35813"/>
                </a:lnTo>
                <a:lnTo>
                  <a:pt x="0" y="5092"/>
                </a:lnTo>
                <a:lnTo>
                  <a:pt x="6134" y="0"/>
                </a:lnTo>
                <a:lnTo>
                  <a:pt x="29832" y="0"/>
                </a:lnTo>
                <a:lnTo>
                  <a:pt x="35826" y="5092"/>
                </a:lnTo>
                <a:lnTo>
                  <a:pt x="35826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45341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826" y="5092"/>
                </a:lnTo>
                <a:lnTo>
                  <a:pt x="35826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16639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826" y="5092"/>
                </a:lnTo>
                <a:lnTo>
                  <a:pt x="35826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02300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69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692" y="0"/>
                </a:lnTo>
                <a:lnTo>
                  <a:pt x="35966" y="5092"/>
                </a:lnTo>
                <a:lnTo>
                  <a:pt x="35966" y="35813"/>
                </a:lnTo>
                <a:lnTo>
                  <a:pt x="2969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73674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966" y="5092"/>
                </a:lnTo>
                <a:lnTo>
                  <a:pt x="35966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59323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44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44" y="0"/>
                </a:lnTo>
                <a:lnTo>
                  <a:pt x="35839" y="5092"/>
                </a:lnTo>
                <a:lnTo>
                  <a:pt x="35839" y="35813"/>
                </a:lnTo>
                <a:lnTo>
                  <a:pt x="2984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44984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44" y="40792"/>
                </a:moveTo>
                <a:lnTo>
                  <a:pt x="6146" y="40792"/>
                </a:lnTo>
                <a:lnTo>
                  <a:pt x="0" y="35813"/>
                </a:lnTo>
                <a:lnTo>
                  <a:pt x="0" y="5092"/>
                </a:lnTo>
                <a:lnTo>
                  <a:pt x="6146" y="0"/>
                </a:lnTo>
                <a:lnTo>
                  <a:pt x="29844" y="0"/>
                </a:lnTo>
                <a:lnTo>
                  <a:pt x="35979" y="5092"/>
                </a:lnTo>
                <a:lnTo>
                  <a:pt x="35979" y="35813"/>
                </a:lnTo>
                <a:lnTo>
                  <a:pt x="2984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30633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826" y="5092"/>
                </a:lnTo>
                <a:lnTo>
                  <a:pt x="35826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16295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6146" y="40792"/>
                </a:lnTo>
                <a:lnTo>
                  <a:pt x="0" y="35813"/>
                </a:lnTo>
                <a:lnTo>
                  <a:pt x="0" y="5092"/>
                </a:lnTo>
                <a:lnTo>
                  <a:pt x="6146" y="0"/>
                </a:lnTo>
                <a:lnTo>
                  <a:pt x="29832" y="0"/>
                </a:lnTo>
                <a:lnTo>
                  <a:pt x="36118" y="5092"/>
                </a:lnTo>
                <a:lnTo>
                  <a:pt x="36118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01944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44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44" y="0"/>
                </a:lnTo>
                <a:lnTo>
                  <a:pt x="35839" y="5092"/>
                </a:lnTo>
                <a:lnTo>
                  <a:pt x="35839" y="35813"/>
                </a:lnTo>
                <a:lnTo>
                  <a:pt x="2984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73317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30124" y="40792"/>
                </a:moveTo>
                <a:lnTo>
                  <a:pt x="6286" y="40792"/>
                </a:lnTo>
                <a:lnTo>
                  <a:pt x="0" y="35813"/>
                </a:lnTo>
                <a:lnTo>
                  <a:pt x="0" y="5092"/>
                </a:lnTo>
                <a:lnTo>
                  <a:pt x="6286" y="0"/>
                </a:lnTo>
                <a:lnTo>
                  <a:pt x="30124" y="0"/>
                </a:lnTo>
                <a:lnTo>
                  <a:pt x="36131" y="5092"/>
                </a:lnTo>
                <a:lnTo>
                  <a:pt x="36131" y="35813"/>
                </a:lnTo>
                <a:lnTo>
                  <a:pt x="3012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58979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979" y="5092"/>
                </a:lnTo>
                <a:lnTo>
                  <a:pt x="35979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44628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44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44" y="0"/>
                </a:lnTo>
                <a:lnTo>
                  <a:pt x="35839" y="5092"/>
                </a:lnTo>
                <a:lnTo>
                  <a:pt x="35839" y="35813"/>
                </a:lnTo>
                <a:lnTo>
                  <a:pt x="29844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30277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45" y="40792"/>
                </a:moveTo>
                <a:lnTo>
                  <a:pt x="6007" y="40792"/>
                </a:lnTo>
                <a:lnTo>
                  <a:pt x="0" y="35813"/>
                </a:lnTo>
                <a:lnTo>
                  <a:pt x="0" y="5092"/>
                </a:lnTo>
                <a:lnTo>
                  <a:pt x="6007" y="0"/>
                </a:lnTo>
                <a:lnTo>
                  <a:pt x="29845" y="0"/>
                </a:lnTo>
                <a:lnTo>
                  <a:pt x="35991" y="5092"/>
                </a:lnTo>
                <a:lnTo>
                  <a:pt x="35991" y="35813"/>
                </a:lnTo>
                <a:lnTo>
                  <a:pt x="29845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15938" y="174511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29832" y="40792"/>
                </a:moveTo>
                <a:lnTo>
                  <a:pt x="5994" y="40792"/>
                </a:lnTo>
                <a:lnTo>
                  <a:pt x="0" y="35813"/>
                </a:lnTo>
                <a:lnTo>
                  <a:pt x="0" y="5092"/>
                </a:lnTo>
                <a:lnTo>
                  <a:pt x="5994" y="0"/>
                </a:lnTo>
                <a:lnTo>
                  <a:pt x="29832" y="0"/>
                </a:lnTo>
                <a:lnTo>
                  <a:pt x="35826" y="5092"/>
                </a:lnTo>
                <a:lnTo>
                  <a:pt x="35826" y="35813"/>
                </a:lnTo>
                <a:lnTo>
                  <a:pt x="29832" y="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72833" y="1128255"/>
            <a:ext cx="714375" cy="937260"/>
          </a:xfrm>
          <a:custGeom>
            <a:avLst/>
            <a:gdLst/>
            <a:ahLst/>
            <a:cxnLst/>
            <a:rect l="l" t="t" r="r" b="b"/>
            <a:pathLst>
              <a:path w="714375" h="937260">
                <a:moveTo>
                  <a:pt x="0" y="937145"/>
                </a:moveTo>
                <a:lnTo>
                  <a:pt x="0" y="474522"/>
                </a:lnTo>
                <a:lnTo>
                  <a:pt x="102975" y="460961"/>
                </a:lnTo>
                <a:lnTo>
                  <a:pt x="144564" y="451498"/>
                </a:lnTo>
                <a:lnTo>
                  <a:pt x="189432" y="437552"/>
                </a:lnTo>
                <a:lnTo>
                  <a:pt x="236294" y="419090"/>
                </a:lnTo>
                <a:lnTo>
                  <a:pt x="283865" y="396079"/>
                </a:lnTo>
                <a:lnTo>
                  <a:pt x="330860" y="368484"/>
                </a:lnTo>
                <a:lnTo>
                  <a:pt x="375994" y="336274"/>
                </a:lnTo>
                <a:lnTo>
                  <a:pt x="417982" y="299415"/>
                </a:lnTo>
                <a:lnTo>
                  <a:pt x="713778" y="0"/>
                </a:lnTo>
                <a:lnTo>
                  <a:pt x="713778" y="799185"/>
                </a:lnTo>
                <a:lnTo>
                  <a:pt x="467954" y="848125"/>
                </a:lnTo>
                <a:lnTo>
                  <a:pt x="243408" y="888987"/>
                </a:lnTo>
                <a:lnTo>
                  <a:pt x="192931" y="898934"/>
                </a:lnTo>
                <a:lnTo>
                  <a:pt x="94560" y="919541"/>
                </a:lnTo>
                <a:lnTo>
                  <a:pt x="46776" y="929014"/>
                </a:lnTo>
                <a:lnTo>
                  <a:pt x="0" y="937145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69023" y="1118984"/>
            <a:ext cx="721995" cy="951230"/>
          </a:xfrm>
          <a:custGeom>
            <a:avLst/>
            <a:gdLst/>
            <a:ahLst/>
            <a:cxnLst/>
            <a:rect l="l" t="t" r="r" b="b"/>
            <a:pathLst>
              <a:path w="721995" h="951230">
                <a:moveTo>
                  <a:pt x="429804" y="306006"/>
                </a:moveTo>
                <a:lnTo>
                  <a:pt x="419087" y="306006"/>
                </a:lnTo>
                <a:lnTo>
                  <a:pt x="721398" y="0"/>
                </a:lnTo>
                <a:lnTo>
                  <a:pt x="721398" y="9271"/>
                </a:lnTo>
                <a:lnTo>
                  <a:pt x="713778" y="9271"/>
                </a:lnTo>
                <a:lnTo>
                  <a:pt x="713778" y="18545"/>
                </a:lnTo>
                <a:lnTo>
                  <a:pt x="429804" y="306006"/>
                </a:lnTo>
                <a:close/>
              </a:path>
              <a:path w="721995" h="951230">
                <a:moveTo>
                  <a:pt x="713778" y="18545"/>
                </a:moveTo>
                <a:lnTo>
                  <a:pt x="713778" y="9271"/>
                </a:lnTo>
                <a:lnTo>
                  <a:pt x="720293" y="11950"/>
                </a:lnTo>
                <a:lnTo>
                  <a:pt x="713778" y="18545"/>
                </a:lnTo>
                <a:close/>
              </a:path>
              <a:path w="721995" h="951230">
                <a:moveTo>
                  <a:pt x="713778" y="805350"/>
                </a:moveTo>
                <a:lnTo>
                  <a:pt x="713778" y="18545"/>
                </a:lnTo>
                <a:lnTo>
                  <a:pt x="720293" y="11950"/>
                </a:lnTo>
                <a:lnTo>
                  <a:pt x="713778" y="9271"/>
                </a:lnTo>
                <a:lnTo>
                  <a:pt x="721398" y="9271"/>
                </a:lnTo>
                <a:lnTo>
                  <a:pt x="721398" y="804722"/>
                </a:lnTo>
                <a:lnTo>
                  <a:pt x="716813" y="804722"/>
                </a:lnTo>
                <a:lnTo>
                  <a:pt x="713778" y="805350"/>
                </a:lnTo>
                <a:close/>
              </a:path>
              <a:path w="721995" h="951230">
                <a:moveTo>
                  <a:pt x="419147" y="305945"/>
                </a:moveTo>
                <a:close/>
              </a:path>
              <a:path w="721995" h="951230">
                <a:moveTo>
                  <a:pt x="420081" y="315582"/>
                </a:moveTo>
                <a:lnTo>
                  <a:pt x="409041" y="315582"/>
                </a:lnTo>
                <a:lnTo>
                  <a:pt x="419147" y="305945"/>
                </a:lnTo>
                <a:lnTo>
                  <a:pt x="429804" y="306006"/>
                </a:lnTo>
                <a:lnTo>
                  <a:pt x="424472" y="311404"/>
                </a:lnTo>
                <a:lnTo>
                  <a:pt x="420081" y="315582"/>
                </a:lnTo>
                <a:close/>
              </a:path>
              <a:path w="721995" h="951230">
                <a:moveTo>
                  <a:pt x="399916" y="333870"/>
                </a:moveTo>
                <a:lnTo>
                  <a:pt x="388175" y="333870"/>
                </a:lnTo>
                <a:lnTo>
                  <a:pt x="398805" y="324802"/>
                </a:lnTo>
                <a:lnTo>
                  <a:pt x="409117" y="315506"/>
                </a:lnTo>
                <a:lnTo>
                  <a:pt x="420081" y="315582"/>
                </a:lnTo>
                <a:lnTo>
                  <a:pt x="414248" y="321132"/>
                </a:lnTo>
                <a:lnTo>
                  <a:pt x="403783" y="330568"/>
                </a:lnTo>
                <a:lnTo>
                  <a:pt x="399916" y="333870"/>
                </a:lnTo>
                <a:close/>
              </a:path>
              <a:path w="721995" h="951230">
                <a:moveTo>
                  <a:pt x="398729" y="324866"/>
                </a:moveTo>
                <a:close/>
              </a:path>
              <a:path w="721995" h="951230">
                <a:moveTo>
                  <a:pt x="388217" y="333834"/>
                </a:moveTo>
                <a:close/>
              </a:path>
              <a:path w="721995" h="951230">
                <a:moveTo>
                  <a:pt x="389528" y="342582"/>
                </a:moveTo>
                <a:lnTo>
                  <a:pt x="377405" y="342582"/>
                </a:lnTo>
                <a:lnTo>
                  <a:pt x="388217" y="333834"/>
                </a:lnTo>
                <a:lnTo>
                  <a:pt x="399916" y="333870"/>
                </a:lnTo>
                <a:lnTo>
                  <a:pt x="393090" y="339699"/>
                </a:lnTo>
                <a:lnTo>
                  <a:pt x="389528" y="342582"/>
                </a:lnTo>
                <a:close/>
              </a:path>
              <a:path w="721995" h="951230">
                <a:moveTo>
                  <a:pt x="378943" y="351015"/>
                </a:moveTo>
                <a:lnTo>
                  <a:pt x="366445" y="351015"/>
                </a:lnTo>
                <a:lnTo>
                  <a:pt x="377482" y="342519"/>
                </a:lnTo>
                <a:lnTo>
                  <a:pt x="389528" y="342582"/>
                </a:lnTo>
                <a:lnTo>
                  <a:pt x="382168" y="348538"/>
                </a:lnTo>
                <a:lnTo>
                  <a:pt x="378943" y="351015"/>
                </a:lnTo>
                <a:close/>
              </a:path>
              <a:path w="721995" h="951230">
                <a:moveTo>
                  <a:pt x="368207" y="359156"/>
                </a:moveTo>
                <a:lnTo>
                  <a:pt x="355307" y="359156"/>
                </a:lnTo>
                <a:lnTo>
                  <a:pt x="366522" y="350951"/>
                </a:lnTo>
                <a:lnTo>
                  <a:pt x="378943" y="351015"/>
                </a:lnTo>
                <a:lnTo>
                  <a:pt x="371055" y="357073"/>
                </a:lnTo>
                <a:lnTo>
                  <a:pt x="368207" y="359156"/>
                </a:lnTo>
                <a:close/>
              </a:path>
              <a:path w="721995" h="951230">
                <a:moveTo>
                  <a:pt x="357356" y="367004"/>
                </a:moveTo>
                <a:lnTo>
                  <a:pt x="344004" y="367004"/>
                </a:lnTo>
                <a:lnTo>
                  <a:pt x="355371" y="359105"/>
                </a:lnTo>
                <a:lnTo>
                  <a:pt x="368207" y="359156"/>
                </a:lnTo>
                <a:lnTo>
                  <a:pt x="359765" y="365328"/>
                </a:lnTo>
                <a:lnTo>
                  <a:pt x="357356" y="367004"/>
                </a:lnTo>
                <a:close/>
              </a:path>
              <a:path w="721995" h="951230">
                <a:moveTo>
                  <a:pt x="344016" y="366996"/>
                </a:moveTo>
                <a:close/>
              </a:path>
              <a:path w="721995" h="951230">
                <a:moveTo>
                  <a:pt x="335290" y="381863"/>
                </a:moveTo>
                <a:lnTo>
                  <a:pt x="321017" y="381863"/>
                </a:lnTo>
                <a:lnTo>
                  <a:pt x="332638" y="374535"/>
                </a:lnTo>
                <a:lnTo>
                  <a:pt x="344016" y="366996"/>
                </a:lnTo>
                <a:lnTo>
                  <a:pt x="357356" y="367004"/>
                </a:lnTo>
                <a:lnTo>
                  <a:pt x="348322" y="373291"/>
                </a:lnTo>
                <a:lnTo>
                  <a:pt x="336740" y="380949"/>
                </a:lnTo>
                <a:lnTo>
                  <a:pt x="335290" y="381863"/>
                </a:lnTo>
                <a:close/>
              </a:path>
              <a:path w="721995" h="951230">
                <a:moveTo>
                  <a:pt x="332562" y="374573"/>
                </a:moveTo>
                <a:close/>
              </a:path>
              <a:path w="721995" h="951230">
                <a:moveTo>
                  <a:pt x="312969" y="395579"/>
                </a:moveTo>
                <a:lnTo>
                  <a:pt x="297637" y="395579"/>
                </a:lnTo>
                <a:lnTo>
                  <a:pt x="309435" y="388823"/>
                </a:lnTo>
                <a:lnTo>
                  <a:pt x="321081" y="381812"/>
                </a:lnTo>
                <a:lnTo>
                  <a:pt x="335290" y="381863"/>
                </a:lnTo>
                <a:lnTo>
                  <a:pt x="325043" y="388327"/>
                </a:lnTo>
                <a:lnTo>
                  <a:pt x="312969" y="395579"/>
                </a:lnTo>
                <a:close/>
              </a:path>
              <a:path w="721995" h="951230">
                <a:moveTo>
                  <a:pt x="309359" y="388861"/>
                </a:moveTo>
                <a:close/>
              </a:path>
              <a:path w="721995" h="951230">
                <a:moveTo>
                  <a:pt x="301738" y="402005"/>
                </a:moveTo>
                <a:lnTo>
                  <a:pt x="285851" y="402005"/>
                </a:lnTo>
                <a:lnTo>
                  <a:pt x="297700" y="395541"/>
                </a:lnTo>
                <a:lnTo>
                  <a:pt x="312969" y="395579"/>
                </a:lnTo>
                <a:lnTo>
                  <a:pt x="301738" y="402005"/>
                </a:lnTo>
                <a:close/>
              </a:path>
              <a:path w="721995" h="951230">
                <a:moveTo>
                  <a:pt x="290494" y="408152"/>
                </a:moveTo>
                <a:lnTo>
                  <a:pt x="274027" y="408152"/>
                </a:lnTo>
                <a:lnTo>
                  <a:pt x="285915" y="401967"/>
                </a:lnTo>
                <a:lnTo>
                  <a:pt x="301738" y="402005"/>
                </a:lnTo>
                <a:lnTo>
                  <a:pt x="290494" y="408152"/>
                </a:lnTo>
                <a:close/>
              </a:path>
              <a:path w="721995" h="951230">
                <a:moveTo>
                  <a:pt x="268080" y="419595"/>
                </a:moveTo>
                <a:lnTo>
                  <a:pt x="250355" y="419595"/>
                </a:lnTo>
                <a:lnTo>
                  <a:pt x="262254" y="413981"/>
                </a:lnTo>
                <a:lnTo>
                  <a:pt x="274091" y="408114"/>
                </a:lnTo>
                <a:lnTo>
                  <a:pt x="290494" y="408152"/>
                </a:lnTo>
                <a:lnTo>
                  <a:pt x="289471" y="408711"/>
                </a:lnTo>
                <a:lnTo>
                  <a:pt x="277507" y="414921"/>
                </a:lnTo>
                <a:lnTo>
                  <a:pt x="268080" y="419595"/>
                </a:lnTo>
                <a:close/>
              </a:path>
              <a:path w="721995" h="951230">
                <a:moveTo>
                  <a:pt x="262191" y="414007"/>
                </a:moveTo>
                <a:close/>
              </a:path>
              <a:path w="721995" h="951230">
                <a:moveTo>
                  <a:pt x="235098" y="434632"/>
                </a:moveTo>
                <a:lnTo>
                  <a:pt x="215074" y="434632"/>
                </a:lnTo>
                <a:lnTo>
                  <a:pt x="226847" y="429869"/>
                </a:lnTo>
                <a:lnTo>
                  <a:pt x="238607" y="424853"/>
                </a:lnTo>
                <a:lnTo>
                  <a:pt x="250418" y="419557"/>
                </a:lnTo>
                <a:lnTo>
                  <a:pt x="268080" y="419595"/>
                </a:lnTo>
                <a:lnTo>
                  <a:pt x="265544" y="420852"/>
                </a:lnTo>
                <a:lnTo>
                  <a:pt x="253568" y="426491"/>
                </a:lnTo>
                <a:lnTo>
                  <a:pt x="241630" y="431850"/>
                </a:lnTo>
                <a:lnTo>
                  <a:pt x="235098" y="434632"/>
                </a:lnTo>
                <a:close/>
              </a:path>
              <a:path w="721995" h="951230">
                <a:moveTo>
                  <a:pt x="238544" y="424878"/>
                </a:moveTo>
                <a:close/>
              </a:path>
              <a:path w="721995" h="951230">
                <a:moveTo>
                  <a:pt x="226783" y="429895"/>
                </a:moveTo>
                <a:close/>
              </a:path>
              <a:path w="721995" h="951230">
                <a:moveTo>
                  <a:pt x="215124" y="434611"/>
                </a:moveTo>
                <a:close/>
              </a:path>
              <a:path w="721995" h="951230">
                <a:moveTo>
                  <a:pt x="213878" y="443242"/>
                </a:moveTo>
                <a:lnTo>
                  <a:pt x="191947" y="443242"/>
                </a:lnTo>
                <a:lnTo>
                  <a:pt x="203530" y="439051"/>
                </a:lnTo>
                <a:lnTo>
                  <a:pt x="215124" y="434611"/>
                </a:lnTo>
                <a:lnTo>
                  <a:pt x="235098" y="434632"/>
                </a:lnTo>
                <a:lnTo>
                  <a:pt x="229730" y="436918"/>
                </a:lnTo>
                <a:lnTo>
                  <a:pt x="217893" y="441706"/>
                </a:lnTo>
                <a:lnTo>
                  <a:pt x="213878" y="443242"/>
                </a:lnTo>
                <a:close/>
              </a:path>
              <a:path w="721995" h="951230">
                <a:moveTo>
                  <a:pt x="203453" y="439077"/>
                </a:moveTo>
                <a:close/>
              </a:path>
              <a:path w="721995" h="951230">
                <a:moveTo>
                  <a:pt x="203585" y="447128"/>
                </a:moveTo>
                <a:lnTo>
                  <a:pt x="180555" y="447128"/>
                </a:lnTo>
                <a:lnTo>
                  <a:pt x="192011" y="443217"/>
                </a:lnTo>
                <a:lnTo>
                  <a:pt x="213878" y="443242"/>
                </a:lnTo>
                <a:lnTo>
                  <a:pt x="206146" y="446201"/>
                </a:lnTo>
                <a:lnTo>
                  <a:pt x="203585" y="447128"/>
                </a:lnTo>
                <a:close/>
              </a:path>
              <a:path w="721995" h="951230">
                <a:moveTo>
                  <a:pt x="193571" y="450735"/>
                </a:moveTo>
                <a:lnTo>
                  <a:pt x="169316" y="450735"/>
                </a:lnTo>
                <a:lnTo>
                  <a:pt x="180619" y="447103"/>
                </a:lnTo>
                <a:lnTo>
                  <a:pt x="203585" y="447128"/>
                </a:lnTo>
                <a:lnTo>
                  <a:pt x="194500" y="450418"/>
                </a:lnTo>
                <a:lnTo>
                  <a:pt x="193571" y="450735"/>
                </a:lnTo>
                <a:close/>
              </a:path>
              <a:path w="721995" h="951230">
                <a:moveTo>
                  <a:pt x="165394" y="459867"/>
                </a:moveTo>
                <a:lnTo>
                  <a:pt x="136664" y="459867"/>
                </a:lnTo>
                <a:lnTo>
                  <a:pt x="147421" y="457085"/>
                </a:lnTo>
                <a:lnTo>
                  <a:pt x="158305" y="454037"/>
                </a:lnTo>
                <a:lnTo>
                  <a:pt x="169379" y="450710"/>
                </a:lnTo>
                <a:lnTo>
                  <a:pt x="193571" y="450735"/>
                </a:lnTo>
                <a:lnTo>
                  <a:pt x="182981" y="454355"/>
                </a:lnTo>
                <a:lnTo>
                  <a:pt x="171615" y="458000"/>
                </a:lnTo>
                <a:lnTo>
                  <a:pt x="165394" y="459867"/>
                </a:lnTo>
                <a:close/>
              </a:path>
              <a:path w="721995" h="951230">
                <a:moveTo>
                  <a:pt x="158242" y="454050"/>
                </a:moveTo>
                <a:close/>
              </a:path>
              <a:path w="721995" h="951230">
                <a:moveTo>
                  <a:pt x="147345" y="457098"/>
                </a:moveTo>
                <a:close/>
              </a:path>
              <a:path w="721995" h="951230">
                <a:moveTo>
                  <a:pt x="156858" y="462356"/>
                </a:moveTo>
                <a:lnTo>
                  <a:pt x="126212" y="462356"/>
                </a:lnTo>
                <a:lnTo>
                  <a:pt x="136740" y="459841"/>
                </a:lnTo>
                <a:lnTo>
                  <a:pt x="165394" y="459867"/>
                </a:lnTo>
                <a:lnTo>
                  <a:pt x="160400" y="461365"/>
                </a:lnTo>
                <a:lnTo>
                  <a:pt x="156858" y="462356"/>
                </a:lnTo>
                <a:close/>
              </a:path>
              <a:path w="721995" h="951230">
                <a:moveTo>
                  <a:pt x="148924" y="464566"/>
                </a:moveTo>
                <a:lnTo>
                  <a:pt x="116001" y="464566"/>
                </a:lnTo>
                <a:lnTo>
                  <a:pt x="126288" y="462330"/>
                </a:lnTo>
                <a:lnTo>
                  <a:pt x="156858" y="462356"/>
                </a:lnTo>
                <a:lnTo>
                  <a:pt x="148924" y="464566"/>
                </a:lnTo>
                <a:close/>
              </a:path>
              <a:path w="721995" h="951230">
                <a:moveTo>
                  <a:pt x="129010" y="469519"/>
                </a:moveTo>
                <a:lnTo>
                  <a:pt x="87071" y="469519"/>
                </a:lnTo>
                <a:lnTo>
                  <a:pt x="96494" y="468134"/>
                </a:lnTo>
                <a:lnTo>
                  <a:pt x="106146" y="466483"/>
                </a:lnTo>
                <a:lnTo>
                  <a:pt x="116077" y="464540"/>
                </a:lnTo>
                <a:lnTo>
                  <a:pt x="148924" y="464566"/>
                </a:lnTo>
                <a:lnTo>
                  <a:pt x="138544" y="467258"/>
                </a:lnTo>
                <a:lnTo>
                  <a:pt x="129010" y="469519"/>
                </a:lnTo>
                <a:close/>
              </a:path>
              <a:path w="721995" h="951230">
                <a:moveTo>
                  <a:pt x="106057" y="466496"/>
                </a:moveTo>
                <a:close/>
              </a:path>
              <a:path w="721995" h="951230">
                <a:moveTo>
                  <a:pt x="96405" y="468147"/>
                </a:moveTo>
                <a:close/>
              </a:path>
              <a:path w="721995" h="951230">
                <a:moveTo>
                  <a:pt x="87145" y="469508"/>
                </a:moveTo>
                <a:close/>
              </a:path>
              <a:path w="721995" h="951230">
                <a:moveTo>
                  <a:pt x="124017" y="470623"/>
                </a:moveTo>
                <a:lnTo>
                  <a:pt x="78054" y="470623"/>
                </a:lnTo>
                <a:lnTo>
                  <a:pt x="87145" y="469508"/>
                </a:lnTo>
                <a:lnTo>
                  <a:pt x="129010" y="469519"/>
                </a:lnTo>
                <a:lnTo>
                  <a:pt x="127939" y="469773"/>
                </a:lnTo>
                <a:lnTo>
                  <a:pt x="124017" y="470623"/>
                </a:lnTo>
                <a:close/>
              </a:path>
              <a:path w="721995" h="951230">
                <a:moveTo>
                  <a:pt x="0" y="950899"/>
                </a:moveTo>
                <a:lnTo>
                  <a:pt x="0" y="480441"/>
                </a:lnTo>
                <a:lnTo>
                  <a:pt x="69342" y="471462"/>
                </a:lnTo>
                <a:lnTo>
                  <a:pt x="78155" y="470611"/>
                </a:lnTo>
                <a:lnTo>
                  <a:pt x="124017" y="470623"/>
                </a:lnTo>
                <a:lnTo>
                  <a:pt x="78930" y="478193"/>
                </a:lnTo>
                <a:lnTo>
                  <a:pt x="70392" y="479018"/>
                </a:lnTo>
                <a:lnTo>
                  <a:pt x="70256" y="479018"/>
                </a:lnTo>
                <a:lnTo>
                  <a:pt x="33402" y="483793"/>
                </a:lnTo>
                <a:lnTo>
                  <a:pt x="7620" y="483793"/>
                </a:lnTo>
                <a:lnTo>
                  <a:pt x="4292" y="487565"/>
                </a:lnTo>
                <a:lnTo>
                  <a:pt x="7620" y="487565"/>
                </a:lnTo>
                <a:lnTo>
                  <a:pt x="7620" y="941936"/>
                </a:lnTo>
                <a:lnTo>
                  <a:pt x="3187" y="942657"/>
                </a:lnTo>
                <a:lnTo>
                  <a:pt x="7620" y="946416"/>
                </a:lnTo>
                <a:lnTo>
                  <a:pt x="27002" y="946416"/>
                </a:lnTo>
                <a:lnTo>
                  <a:pt x="18948" y="947813"/>
                </a:lnTo>
                <a:lnTo>
                  <a:pt x="0" y="950899"/>
                </a:lnTo>
                <a:close/>
              </a:path>
              <a:path w="721995" h="951230">
                <a:moveTo>
                  <a:pt x="70129" y="479044"/>
                </a:moveTo>
                <a:lnTo>
                  <a:pt x="70392" y="479018"/>
                </a:lnTo>
                <a:lnTo>
                  <a:pt x="70129" y="479044"/>
                </a:lnTo>
                <a:close/>
              </a:path>
              <a:path w="721995" h="951230">
                <a:moveTo>
                  <a:pt x="4292" y="487565"/>
                </a:moveTo>
                <a:lnTo>
                  <a:pt x="7620" y="483793"/>
                </a:lnTo>
                <a:lnTo>
                  <a:pt x="7620" y="487134"/>
                </a:lnTo>
                <a:lnTo>
                  <a:pt x="4292" y="487565"/>
                </a:lnTo>
                <a:close/>
              </a:path>
              <a:path w="721995" h="951230">
                <a:moveTo>
                  <a:pt x="7620" y="487134"/>
                </a:moveTo>
                <a:lnTo>
                  <a:pt x="7620" y="483793"/>
                </a:lnTo>
                <a:lnTo>
                  <a:pt x="33402" y="483793"/>
                </a:lnTo>
                <a:lnTo>
                  <a:pt x="7620" y="487134"/>
                </a:lnTo>
                <a:close/>
              </a:path>
              <a:path w="721995" h="951230">
                <a:moveTo>
                  <a:pt x="7620" y="487565"/>
                </a:moveTo>
                <a:lnTo>
                  <a:pt x="4292" y="487565"/>
                </a:lnTo>
                <a:lnTo>
                  <a:pt x="7620" y="487134"/>
                </a:lnTo>
                <a:lnTo>
                  <a:pt x="7620" y="487565"/>
                </a:lnTo>
                <a:close/>
              </a:path>
              <a:path w="721995" h="951230">
                <a:moveTo>
                  <a:pt x="713778" y="808456"/>
                </a:moveTo>
                <a:lnTo>
                  <a:pt x="713778" y="805350"/>
                </a:lnTo>
                <a:lnTo>
                  <a:pt x="716813" y="804722"/>
                </a:lnTo>
                <a:lnTo>
                  <a:pt x="713778" y="808456"/>
                </a:lnTo>
                <a:close/>
              </a:path>
              <a:path w="721995" h="951230">
                <a:moveTo>
                  <a:pt x="721398" y="808456"/>
                </a:moveTo>
                <a:lnTo>
                  <a:pt x="713778" y="808456"/>
                </a:lnTo>
                <a:lnTo>
                  <a:pt x="716813" y="804722"/>
                </a:lnTo>
                <a:lnTo>
                  <a:pt x="721398" y="804722"/>
                </a:lnTo>
                <a:lnTo>
                  <a:pt x="721398" y="808456"/>
                </a:lnTo>
                <a:close/>
              </a:path>
              <a:path w="721995" h="951230">
                <a:moveTo>
                  <a:pt x="417762" y="871385"/>
                </a:moveTo>
                <a:lnTo>
                  <a:pt x="375920" y="871385"/>
                </a:lnTo>
                <a:lnTo>
                  <a:pt x="437642" y="859955"/>
                </a:lnTo>
                <a:lnTo>
                  <a:pt x="497370" y="848639"/>
                </a:lnTo>
                <a:lnTo>
                  <a:pt x="555142" y="837450"/>
                </a:lnTo>
                <a:lnTo>
                  <a:pt x="610971" y="826389"/>
                </a:lnTo>
                <a:lnTo>
                  <a:pt x="664857" y="815479"/>
                </a:lnTo>
                <a:lnTo>
                  <a:pt x="713778" y="805350"/>
                </a:lnTo>
                <a:lnTo>
                  <a:pt x="713778" y="808456"/>
                </a:lnTo>
                <a:lnTo>
                  <a:pt x="721398" y="808456"/>
                </a:lnTo>
                <a:lnTo>
                  <a:pt x="721398" y="811555"/>
                </a:lnTo>
                <a:lnTo>
                  <a:pt x="498792" y="856119"/>
                </a:lnTo>
                <a:lnTo>
                  <a:pt x="417762" y="871385"/>
                </a:lnTo>
                <a:close/>
              </a:path>
              <a:path w="721995" h="951230">
                <a:moveTo>
                  <a:pt x="128899" y="926325"/>
                </a:moveTo>
                <a:lnTo>
                  <a:pt x="91567" y="926325"/>
                </a:lnTo>
                <a:lnTo>
                  <a:pt x="178350" y="908126"/>
                </a:lnTo>
                <a:lnTo>
                  <a:pt x="208225" y="902004"/>
                </a:lnTo>
                <a:lnTo>
                  <a:pt x="246519" y="894511"/>
                </a:lnTo>
                <a:lnTo>
                  <a:pt x="312242" y="882904"/>
                </a:lnTo>
                <a:lnTo>
                  <a:pt x="375932" y="871372"/>
                </a:lnTo>
                <a:lnTo>
                  <a:pt x="417762" y="871385"/>
                </a:lnTo>
                <a:lnTo>
                  <a:pt x="247876" y="902017"/>
                </a:lnTo>
                <a:lnTo>
                  <a:pt x="216269" y="908138"/>
                </a:lnTo>
                <a:lnTo>
                  <a:pt x="185013" y="914514"/>
                </a:lnTo>
                <a:lnTo>
                  <a:pt x="128899" y="926325"/>
                </a:lnTo>
                <a:close/>
              </a:path>
              <a:path w="721995" h="951230">
                <a:moveTo>
                  <a:pt x="247878" y="902017"/>
                </a:moveTo>
                <a:close/>
              </a:path>
              <a:path w="721995" h="951230">
                <a:moveTo>
                  <a:pt x="216293" y="908138"/>
                </a:moveTo>
                <a:close/>
              </a:path>
              <a:path w="721995" h="951230">
                <a:moveTo>
                  <a:pt x="73075" y="937780"/>
                </a:moveTo>
                <a:lnTo>
                  <a:pt x="32219" y="937780"/>
                </a:lnTo>
                <a:lnTo>
                  <a:pt x="61734" y="932281"/>
                </a:lnTo>
                <a:lnTo>
                  <a:pt x="91592" y="926312"/>
                </a:lnTo>
                <a:lnTo>
                  <a:pt x="128899" y="926325"/>
                </a:lnTo>
                <a:lnTo>
                  <a:pt x="73075" y="937780"/>
                </a:lnTo>
                <a:close/>
              </a:path>
              <a:path w="721995" h="951230">
                <a:moveTo>
                  <a:pt x="60227" y="940308"/>
                </a:moveTo>
                <a:lnTo>
                  <a:pt x="17665" y="940308"/>
                </a:lnTo>
                <a:lnTo>
                  <a:pt x="32270" y="937768"/>
                </a:lnTo>
                <a:lnTo>
                  <a:pt x="73075" y="937780"/>
                </a:lnTo>
                <a:lnTo>
                  <a:pt x="63157" y="939761"/>
                </a:lnTo>
                <a:lnTo>
                  <a:pt x="60227" y="940308"/>
                </a:lnTo>
                <a:close/>
              </a:path>
              <a:path w="721995" h="951230">
                <a:moveTo>
                  <a:pt x="27002" y="946416"/>
                </a:moveTo>
                <a:lnTo>
                  <a:pt x="7620" y="946416"/>
                </a:lnTo>
                <a:lnTo>
                  <a:pt x="7620" y="941936"/>
                </a:lnTo>
                <a:lnTo>
                  <a:pt x="17703" y="940295"/>
                </a:lnTo>
                <a:lnTo>
                  <a:pt x="60227" y="940308"/>
                </a:lnTo>
                <a:lnTo>
                  <a:pt x="33591" y="945273"/>
                </a:lnTo>
                <a:lnTo>
                  <a:pt x="27002" y="946416"/>
                </a:lnTo>
                <a:close/>
              </a:path>
              <a:path w="721995" h="951230">
                <a:moveTo>
                  <a:pt x="7620" y="946416"/>
                </a:moveTo>
                <a:lnTo>
                  <a:pt x="3187" y="942657"/>
                </a:lnTo>
                <a:lnTo>
                  <a:pt x="7620" y="941936"/>
                </a:lnTo>
                <a:lnTo>
                  <a:pt x="7620" y="946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86611" y="843559"/>
            <a:ext cx="714375" cy="1079500"/>
          </a:xfrm>
          <a:custGeom>
            <a:avLst/>
            <a:gdLst/>
            <a:ahLst/>
            <a:cxnLst/>
            <a:rect l="l" t="t" r="r" b="b"/>
            <a:pathLst>
              <a:path w="714375" h="1079500">
                <a:moveTo>
                  <a:pt x="0" y="1079499"/>
                </a:moveTo>
                <a:lnTo>
                  <a:pt x="0" y="287667"/>
                </a:lnTo>
                <a:lnTo>
                  <a:pt x="249389" y="35229"/>
                </a:lnTo>
                <a:lnTo>
                  <a:pt x="274026" y="17118"/>
                </a:lnTo>
                <a:lnTo>
                  <a:pt x="301056" y="6408"/>
                </a:lnTo>
                <a:lnTo>
                  <a:pt x="327310" y="1302"/>
                </a:lnTo>
                <a:lnTo>
                  <a:pt x="349618" y="0"/>
                </a:lnTo>
                <a:lnTo>
                  <a:pt x="588136" y="0"/>
                </a:lnTo>
                <a:lnTo>
                  <a:pt x="357314" y="789685"/>
                </a:lnTo>
                <a:lnTo>
                  <a:pt x="426901" y="795371"/>
                </a:lnTo>
                <a:lnTo>
                  <a:pt x="491278" y="801555"/>
                </a:lnTo>
                <a:lnTo>
                  <a:pt x="549536" y="808238"/>
                </a:lnTo>
                <a:lnTo>
                  <a:pt x="600765" y="815423"/>
                </a:lnTo>
                <a:lnTo>
                  <a:pt x="644058" y="823111"/>
                </a:lnTo>
                <a:lnTo>
                  <a:pt x="703199" y="840003"/>
                </a:lnTo>
                <a:lnTo>
                  <a:pt x="713778" y="906868"/>
                </a:lnTo>
                <a:lnTo>
                  <a:pt x="671085" y="919476"/>
                </a:lnTo>
                <a:lnTo>
                  <a:pt x="540450" y="954874"/>
                </a:lnTo>
                <a:lnTo>
                  <a:pt x="318033" y="1009428"/>
                </a:lnTo>
                <a:lnTo>
                  <a:pt x="0" y="1079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82802" y="839749"/>
            <a:ext cx="721995" cy="1088390"/>
          </a:xfrm>
          <a:custGeom>
            <a:avLst/>
            <a:gdLst/>
            <a:ahLst/>
            <a:cxnLst/>
            <a:rect l="l" t="t" r="r" b="b"/>
            <a:pathLst>
              <a:path w="721995" h="1088389">
                <a:moveTo>
                  <a:pt x="0" y="1088008"/>
                </a:moveTo>
                <a:lnTo>
                  <a:pt x="0" y="289915"/>
                </a:lnTo>
                <a:lnTo>
                  <a:pt x="250558" y="36296"/>
                </a:lnTo>
                <a:lnTo>
                  <a:pt x="282905" y="14160"/>
                </a:lnTo>
                <a:lnTo>
                  <a:pt x="324230" y="2197"/>
                </a:lnTo>
                <a:lnTo>
                  <a:pt x="353402" y="0"/>
                </a:lnTo>
                <a:lnTo>
                  <a:pt x="597039" y="0"/>
                </a:lnTo>
                <a:lnTo>
                  <a:pt x="596237" y="2743"/>
                </a:lnTo>
                <a:lnTo>
                  <a:pt x="588289" y="2743"/>
                </a:lnTo>
                <a:lnTo>
                  <a:pt x="586863" y="7619"/>
                </a:lnTo>
                <a:lnTo>
                  <a:pt x="353479" y="7619"/>
                </a:lnTo>
                <a:lnTo>
                  <a:pt x="348449" y="7683"/>
                </a:lnTo>
                <a:lnTo>
                  <a:pt x="343115" y="7899"/>
                </a:lnTo>
                <a:lnTo>
                  <a:pt x="337439" y="8305"/>
                </a:lnTo>
                <a:lnTo>
                  <a:pt x="331528" y="8902"/>
                </a:lnTo>
                <a:lnTo>
                  <a:pt x="299173" y="15938"/>
                </a:lnTo>
                <a:lnTo>
                  <a:pt x="292555" y="18338"/>
                </a:lnTo>
                <a:lnTo>
                  <a:pt x="285978" y="21132"/>
                </a:lnTo>
                <a:lnTo>
                  <a:pt x="279545" y="24345"/>
                </a:lnTo>
                <a:lnTo>
                  <a:pt x="9162" y="291477"/>
                </a:lnTo>
                <a:lnTo>
                  <a:pt x="7620" y="291477"/>
                </a:lnTo>
                <a:lnTo>
                  <a:pt x="6515" y="294157"/>
                </a:lnTo>
                <a:lnTo>
                  <a:pt x="7620" y="294157"/>
                </a:lnTo>
                <a:lnTo>
                  <a:pt x="7620" y="1078603"/>
                </a:lnTo>
                <a:lnTo>
                  <a:pt x="3022" y="1079576"/>
                </a:lnTo>
                <a:lnTo>
                  <a:pt x="7620" y="1083309"/>
                </a:lnTo>
                <a:lnTo>
                  <a:pt x="22198" y="1083309"/>
                </a:lnTo>
                <a:lnTo>
                  <a:pt x="0" y="1088008"/>
                </a:lnTo>
                <a:close/>
              </a:path>
              <a:path w="721995" h="1088389">
                <a:moveTo>
                  <a:pt x="660755" y="825817"/>
                </a:moveTo>
                <a:lnTo>
                  <a:pt x="621106" y="825804"/>
                </a:lnTo>
                <a:lnTo>
                  <a:pt x="600989" y="822528"/>
                </a:lnTo>
                <a:lnTo>
                  <a:pt x="579348" y="819353"/>
                </a:lnTo>
                <a:lnTo>
                  <a:pt x="556260" y="816254"/>
                </a:lnTo>
                <a:lnTo>
                  <a:pt x="531812" y="813269"/>
                </a:lnTo>
                <a:lnTo>
                  <a:pt x="506082" y="810361"/>
                </a:lnTo>
                <a:lnTo>
                  <a:pt x="479145" y="807554"/>
                </a:lnTo>
                <a:lnTo>
                  <a:pt x="451065" y="804849"/>
                </a:lnTo>
                <a:lnTo>
                  <a:pt x="421944" y="802233"/>
                </a:lnTo>
                <a:lnTo>
                  <a:pt x="391833" y="799719"/>
                </a:lnTo>
                <a:lnTo>
                  <a:pt x="356158" y="796925"/>
                </a:lnTo>
                <a:lnTo>
                  <a:pt x="588289" y="2743"/>
                </a:lnTo>
                <a:lnTo>
                  <a:pt x="591947" y="7619"/>
                </a:lnTo>
                <a:lnTo>
                  <a:pt x="594812" y="7619"/>
                </a:lnTo>
                <a:lnTo>
                  <a:pt x="366207" y="789685"/>
                </a:lnTo>
                <a:lnTo>
                  <a:pt x="361429" y="789685"/>
                </a:lnTo>
                <a:lnTo>
                  <a:pt x="364782" y="794562"/>
                </a:lnTo>
                <a:lnTo>
                  <a:pt x="421704" y="794562"/>
                </a:lnTo>
                <a:lnTo>
                  <a:pt x="479920" y="799985"/>
                </a:lnTo>
                <a:lnTo>
                  <a:pt x="532726" y="805700"/>
                </a:lnTo>
                <a:lnTo>
                  <a:pt x="580428" y="811809"/>
                </a:lnTo>
                <a:lnTo>
                  <a:pt x="622439" y="818299"/>
                </a:lnTo>
                <a:lnTo>
                  <a:pt x="658164" y="825207"/>
                </a:lnTo>
                <a:lnTo>
                  <a:pt x="660755" y="825817"/>
                </a:lnTo>
                <a:close/>
              </a:path>
              <a:path w="721995" h="1088389">
                <a:moveTo>
                  <a:pt x="594812" y="7619"/>
                </a:moveTo>
                <a:lnTo>
                  <a:pt x="591947" y="7619"/>
                </a:lnTo>
                <a:lnTo>
                  <a:pt x="588289" y="2743"/>
                </a:lnTo>
                <a:lnTo>
                  <a:pt x="596237" y="2743"/>
                </a:lnTo>
                <a:lnTo>
                  <a:pt x="594812" y="7619"/>
                </a:lnTo>
                <a:close/>
              </a:path>
              <a:path w="721995" h="1088389">
                <a:moveTo>
                  <a:pt x="337451" y="8305"/>
                </a:moveTo>
                <a:lnTo>
                  <a:pt x="337632" y="8293"/>
                </a:lnTo>
                <a:lnTo>
                  <a:pt x="337451" y="8305"/>
                </a:lnTo>
                <a:close/>
              </a:path>
              <a:path w="721995" h="1088389">
                <a:moveTo>
                  <a:pt x="331528" y="8902"/>
                </a:moveTo>
                <a:close/>
              </a:path>
              <a:path w="721995" h="1088389">
                <a:moveTo>
                  <a:pt x="325310" y="9740"/>
                </a:moveTo>
                <a:lnTo>
                  <a:pt x="325450" y="9715"/>
                </a:lnTo>
                <a:lnTo>
                  <a:pt x="325310" y="9740"/>
                </a:lnTo>
                <a:close/>
              </a:path>
              <a:path w="721995" h="1088389">
                <a:moveTo>
                  <a:pt x="319038" y="10815"/>
                </a:moveTo>
                <a:close/>
              </a:path>
              <a:path w="721995" h="1088389">
                <a:moveTo>
                  <a:pt x="318954" y="10833"/>
                </a:moveTo>
                <a:close/>
              </a:path>
              <a:path w="721995" h="1088389">
                <a:moveTo>
                  <a:pt x="312500" y="12197"/>
                </a:moveTo>
                <a:close/>
              </a:path>
              <a:path w="721995" h="1088389">
                <a:moveTo>
                  <a:pt x="312423" y="12217"/>
                </a:moveTo>
                <a:close/>
              </a:path>
              <a:path w="721995" h="1088389">
                <a:moveTo>
                  <a:pt x="305816" y="13906"/>
                </a:moveTo>
                <a:lnTo>
                  <a:pt x="305981" y="13855"/>
                </a:lnTo>
                <a:lnTo>
                  <a:pt x="305816" y="13906"/>
                </a:lnTo>
                <a:close/>
              </a:path>
              <a:path w="721995" h="1088389">
                <a:moveTo>
                  <a:pt x="299210" y="15938"/>
                </a:moveTo>
                <a:lnTo>
                  <a:pt x="299351" y="15887"/>
                </a:lnTo>
                <a:lnTo>
                  <a:pt x="299210" y="15938"/>
                </a:lnTo>
                <a:close/>
              </a:path>
              <a:path w="721995" h="1088389">
                <a:moveTo>
                  <a:pt x="292617" y="18312"/>
                </a:moveTo>
                <a:lnTo>
                  <a:pt x="292756" y="18262"/>
                </a:lnTo>
                <a:lnTo>
                  <a:pt x="292617" y="18312"/>
                </a:lnTo>
                <a:close/>
              </a:path>
              <a:path w="721995" h="1088389">
                <a:moveTo>
                  <a:pt x="292555" y="18338"/>
                </a:moveTo>
                <a:close/>
              </a:path>
              <a:path w="721995" h="1088389">
                <a:moveTo>
                  <a:pt x="286145" y="21061"/>
                </a:moveTo>
                <a:close/>
              </a:path>
              <a:path w="721995" h="1088389">
                <a:moveTo>
                  <a:pt x="286002" y="21132"/>
                </a:moveTo>
                <a:lnTo>
                  <a:pt x="286145" y="21061"/>
                </a:lnTo>
                <a:lnTo>
                  <a:pt x="286002" y="21132"/>
                </a:lnTo>
                <a:close/>
              </a:path>
              <a:path w="721995" h="1088389">
                <a:moveTo>
                  <a:pt x="279655" y="24282"/>
                </a:moveTo>
                <a:close/>
              </a:path>
              <a:path w="721995" h="1088389">
                <a:moveTo>
                  <a:pt x="279545" y="24345"/>
                </a:moveTo>
                <a:close/>
              </a:path>
              <a:path w="721995" h="1088389">
                <a:moveTo>
                  <a:pt x="273303" y="27954"/>
                </a:moveTo>
                <a:lnTo>
                  <a:pt x="273456" y="27851"/>
                </a:lnTo>
                <a:lnTo>
                  <a:pt x="273303" y="27954"/>
                </a:lnTo>
                <a:close/>
              </a:path>
              <a:path w="721995" h="1088389">
                <a:moveTo>
                  <a:pt x="273249" y="27990"/>
                </a:moveTo>
                <a:close/>
              </a:path>
              <a:path w="721995" h="1088389">
                <a:moveTo>
                  <a:pt x="267289" y="32016"/>
                </a:moveTo>
                <a:close/>
              </a:path>
              <a:path w="721995" h="1088389">
                <a:moveTo>
                  <a:pt x="267175" y="32105"/>
                </a:moveTo>
                <a:close/>
              </a:path>
              <a:path w="721995" h="1088389">
                <a:moveTo>
                  <a:pt x="261466" y="36596"/>
                </a:moveTo>
                <a:close/>
              </a:path>
              <a:path w="721995" h="1088389">
                <a:moveTo>
                  <a:pt x="261337" y="36715"/>
                </a:moveTo>
                <a:lnTo>
                  <a:pt x="261466" y="36596"/>
                </a:lnTo>
                <a:lnTo>
                  <a:pt x="261337" y="36715"/>
                </a:lnTo>
                <a:close/>
              </a:path>
              <a:path w="721995" h="1088389">
                <a:moveTo>
                  <a:pt x="255808" y="41830"/>
                </a:moveTo>
                <a:close/>
              </a:path>
              <a:path w="721995" h="1088389">
                <a:moveTo>
                  <a:pt x="255792" y="41846"/>
                </a:moveTo>
                <a:close/>
              </a:path>
              <a:path w="721995" h="1088389">
                <a:moveTo>
                  <a:pt x="6515" y="294157"/>
                </a:moveTo>
                <a:lnTo>
                  <a:pt x="7620" y="291477"/>
                </a:lnTo>
                <a:lnTo>
                  <a:pt x="7620" y="293039"/>
                </a:lnTo>
                <a:lnTo>
                  <a:pt x="6515" y="294157"/>
                </a:lnTo>
                <a:close/>
              </a:path>
              <a:path w="721995" h="1088389">
                <a:moveTo>
                  <a:pt x="7620" y="293039"/>
                </a:moveTo>
                <a:lnTo>
                  <a:pt x="7620" y="291477"/>
                </a:lnTo>
                <a:lnTo>
                  <a:pt x="9162" y="291477"/>
                </a:lnTo>
                <a:lnTo>
                  <a:pt x="7620" y="293039"/>
                </a:lnTo>
                <a:close/>
              </a:path>
              <a:path w="721995" h="1088389">
                <a:moveTo>
                  <a:pt x="7620" y="294157"/>
                </a:moveTo>
                <a:lnTo>
                  <a:pt x="6515" y="294157"/>
                </a:lnTo>
                <a:lnTo>
                  <a:pt x="7620" y="293039"/>
                </a:lnTo>
                <a:lnTo>
                  <a:pt x="7620" y="294157"/>
                </a:lnTo>
                <a:close/>
              </a:path>
              <a:path w="721995" h="1088389">
                <a:moveTo>
                  <a:pt x="364782" y="794562"/>
                </a:moveTo>
                <a:lnTo>
                  <a:pt x="361429" y="789685"/>
                </a:lnTo>
                <a:lnTo>
                  <a:pt x="366100" y="790052"/>
                </a:lnTo>
                <a:lnTo>
                  <a:pt x="364782" y="794562"/>
                </a:lnTo>
                <a:close/>
              </a:path>
              <a:path w="721995" h="1088389">
                <a:moveTo>
                  <a:pt x="366100" y="790052"/>
                </a:moveTo>
                <a:lnTo>
                  <a:pt x="361429" y="789685"/>
                </a:lnTo>
                <a:lnTo>
                  <a:pt x="366207" y="789685"/>
                </a:lnTo>
                <a:lnTo>
                  <a:pt x="366100" y="790052"/>
                </a:lnTo>
                <a:close/>
              </a:path>
              <a:path w="721995" h="1088389">
                <a:moveTo>
                  <a:pt x="421704" y="794562"/>
                </a:moveTo>
                <a:lnTo>
                  <a:pt x="364782" y="794562"/>
                </a:lnTo>
                <a:lnTo>
                  <a:pt x="366100" y="790052"/>
                </a:lnTo>
                <a:lnTo>
                  <a:pt x="421704" y="794562"/>
                </a:lnTo>
                <a:close/>
              </a:path>
              <a:path w="721995" h="1088389">
                <a:moveTo>
                  <a:pt x="698288" y="836206"/>
                </a:moveTo>
                <a:lnTo>
                  <a:pt x="671690" y="836206"/>
                </a:lnTo>
                <a:lnTo>
                  <a:pt x="656475" y="832637"/>
                </a:lnTo>
                <a:lnTo>
                  <a:pt x="639635" y="829170"/>
                </a:lnTo>
                <a:lnTo>
                  <a:pt x="621121" y="825807"/>
                </a:lnTo>
                <a:lnTo>
                  <a:pt x="660755" y="825817"/>
                </a:lnTo>
                <a:lnTo>
                  <a:pt x="673493" y="828814"/>
                </a:lnTo>
                <a:lnTo>
                  <a:pt x="687031" y="832523"/>
                </a:lnTo>
                <a:lnTo>
                  <a:pt x="693140" y="834428"/>
                </a:lnTo>
                <a:lnTo>
                  <a:pt x="698288" y="836206"/>
                </a:lnTo>
                <a:close/>
              </a:path>
              <a:path w="721995" h="1088389">
                <a:moveTo>
                  <a:pt x="707437" y="839851"/>
                </a:moveTo>
                <a:lnTo>
                  <a:pt x="684949" y="839851"/>
                </a:lnTo>
                <a:lnTo>
                  <a:pt x="671550" y="836180"/>
                </a:lnTo>
                <a:lnTo>
                  <a:pt x="671690" y="836206"/>
                </a:lnTo>
                <a:lnTo>
                  <a:pt x="698288" y="836206"/>
                </a:lnTo>
                <a:lnTo>
                  <a:pt x="698766" y="836371"/>
                </a:lnTo>
                <a:lnTo>
                  <a:pt x="703922" y="838339"/>
                </a:lnTo>
                <a:lnTo>
                  <a:pt x="707437" y="839851"/>
                </a:lnTo>
                <a:close/>
              </a:path>
              <a:path w="721995" h="1088389">
                <a:moveTo>
                  <a:pt x="710830" y="843546"/>
                </a:moveTo>
                <a:lnTo>
                  <a:pt x="696226" y="843546"/>
                </a:lnTo>
                <a:lnTo>
                  <a:pt x="690714" y="841654"/>
                </a:lnTo>
                <a:lnTo>
                  <a:pt x="684905" y="839839"/>
                </a:lnTo>
                <a:lnTo>
                  <a:pt x="707437" y="839851"/>
                </a:lnTo>
                <a:lnTo>
                  <a:pt x="710450" y="841146"/>
                </a:lnTo>
                <a:lnTo>
                  <a:pt x="710830" y="843546"/>
                </a:lnTo>
                <a:close/>
              </a:path>
              <a:path w="721995" h="1088389">
                <a:moveTo>
                  <a:pt x="703410" y="845426"/>
                </a:moveTo>
                <a:lnTo>
                  <a:pt x="701128" y="845426"/>
                </a:lnTo>
                <a:lnTo>
                  <a:pt x="696112" y="843508"/>
                </a:lnTo>
                <a:lnTo>
                  <a:pt x="710830" y="843546"/>
                </a:lnTo>
                <a:lnTo>
                  <a:pt x="710966" y="844410"/>
                </a:lnTo>
                <a:lnTo>
                  <a:pt x="703249" y="844410"/>
                </a:lnTo>
                <a:lnTo>
                  <a:pt x="703410" y="845426"/>
                </a:lnTo>
                <a:close/>
              </a:path>
              <a:path w="721995" h="1088389">
                <a:moveTo>
                  <a:pt x="705510" y="847318"/>
                </a:moveTo>
                <a:lnTo>
                  <a:pt x="703578" y="846488"/>
                </a:lnTo>
                <a:lnTo>
                  <a:pt x="703249" y="844410"/>
                </a:lnTo>
                <a:lnTo>
                  <a:pt x="705510" y="847318"/>
                </a:lnTo>
                <a:close/>
              </a:path>
              <a:path w="721995" h="1088389">
                <a:moveTo>
                  <a:pt x="711426" y="847318"/>
                </a:moveTo>
                <a:lnTo>
                  <a:pt x="705510" y="847318"/>
                </a:lnTo>
                <a:lnTo>
                  <a:pt x="703249" y="844410"/>
                </a:lnTo>
                <a:lnTo>
                  <a:pt x="710966" y="844410"/>
                </a:lnTo>
                <a:lnTo>
                  <a:pt x="711426" y="847318"/>
                </a:lnTo>
                <a:close/>
              </a:path>
              <a:path w="721995" h="1088389">
                <a:moveTo>
                  <a:pt x="703578" y="846488"/>
                </a:moveTo>
                <a:lnTo>
                  <a:pt x="700989" y="845375"/>
                </a:lnTo>
                <a:lnTo>
                  <a:pt x="701128" y="845426"/>
                </a:lnTo>
                <a:lnTo>
                  <a:pt x="703410" y="845426"/>
                </a:lnTo>
                <a:lnTo>
                  <a:pt x="703578" y="846488"/>
                </a:lnTo>
                <a:close/>
              </a:path>
              <a:path w="721995" h="1088389">
                <a:moveTo>
                  <a:pt x="713311" y="908003"/>
                </a:moveTo>
                <a:lnTo>
                  <a:pt x="703578" y="846488"/>
                </a:lnTo>
                <a:lnTo>
                  <a:pt x="705510" y="847318"/>
                </a:lnTo>
                <a:lnTo>
                  <a:pt x="711426" y="847318"/>
                </a:lnTo>
                <a:lnTo>
                  <a:pt x="720868" y="907033"/>
                </a:lnTo>
                <a:lnTo>
                  <a:pt x="716483" y="907033"/>
                </a:lnTo>
                <a:lnTo>
                  <a:pt x="713311" y="908003"/>
                </a:lnTo>
                <a:close/>
              </a:path>
              <a:path w="721995" h="1088389">
                <a:moveTo>
                  <a:pt x="713828" y="911275"/>
                </a:moveTo>
                <a:lnTo>
                  <a:pt x="713311" y="908003"/>
                </a:lnTo>
                <a:lnTo>
                  <a:pt x="716483" y="907033"/>
                </a:lnTo>
                <a:lnTo>
                  <a:pt x="713828" y="911275"/>
                </a:lnTo>
                <a:close/>
              </a:path>
              <a:path w="721995" h="1088389">
                <a:moveTo>
                  <a:pt x="721538" y="911275"/>
                </a:moveTo>
                <a:lnTo>
                  <a:pt x="713828" y="911275"/>
                </a:lnTo>
                <a:lnTo>
                  <a:pt x="716483" y="907033"/>
                </a:lnTo>
                <a:lnTo>
                  <a:pt x="720868" y="907033"/>
                </a:lnTo>
                <a:lnTo>
                  <a:pt x="721538" y="911275"/>
                </a:lnTo>
                <a:close/>
              </a:path>
              <a:path w="721995" h="1088389">
                <a:moveTo>
                  <a:pt x="713670" y="910272"/>
                </a:moveTo>
                <a:lnTo>
                  <a:pt x="705891" y="910272"/>
                </a:lnTo>
                <a:lnTo>
                  <a:pt x="713311" y="908003"/>
                </a:lnTo>
                <a:lnTo>
                  <a:pt x="713670" y="910272"/>
                </a:lnTo>
                <a:close/>
              </a:path>
              <a:path w="721995" h="1088389">
                <a:moveTo>
                  <a:pt x="700998" y="919632"/>
                </a:moveTo>
                <a:lnTo>
                  <a:pt x="673823" y="919632"/>
                </a:lnTo>
                <a:lnTo>
                  <a:pt x="705929" y="910259"/>
                </a:lnTo>
                <a:lnTo>
                  <a:pt x="713670" y="910272"/>
                </a:lnTo>
                <a:lnTo>
                  <a:pt x="713828" y="911275"/>
                </a:lnTo>
                <a:lnTo>
                  <a:pt x="721538" y="911275"/>
                </a:lnTo>
                <a:lnTo>
                  <a:pt x="721868" y="913358"/>
                </a:lnTo>
                <a:lnTo>
                  <a:pt x="708088" y="917562"/>
                </a:lnTo>
                <a:lnTo>
                  <a:pt x="700998" y="919632"/>
                </a:lnTo>
                <a:close/>
              </a:path>
              <a:path w="721995" h="1088389">
                <a:moveTo>
                  <a:pt x="354067" y="1009535"/>
                </a:moveTo>
                <a:lnTo>
                  <a:pt x="320967" y="1009535"/>
                </a:lnTo>
                <a:lnTo>
                  <a:pt x="385381" y="994295"/>
                </a:lnTo>
                <a:lnTo>
                  <a:pt x="443865" y="980097"/>
                </a:lnTo>
                <a:lnTo>
                  <a:pt x="496493" y="966977"/>
                </a:lnTo>
                <a:lnTo>
                  <a:pt x="543318" y="955001"/>
                </a:lnTo>
                <a:lnTo>
                  <a:pt x="584403" y="944219"/>
                </a:lnTo>
                <a:lnTo>
                  <a:pt x="619823" y="934694"/>
                </a:lnTo>
                <a:lnTo>
                  <a:pt x="649617" y="926477"/>
                </a:lnTo>
                <a:lnTo>
                  <a:pt x="673862" y="919619"/>
                </a:lnTo>
                <a:lnTo>
                  <a:pt x="700998" y="919632"/>
                </a:lnTo>
                <a:lnTo>
                  <a:pt x="651662" y="933818"/>
                </a:lnTo>
                <a:lnTo>
                  <a:pt x="545223" y="962380"/>
                </a:lnTo>
                <a:lnTo>
                  <a:pt x="387146" y="1001712"/>
                </a:lnTo>
                <a:lnTo>
                  <a:pt x="354067" y="1009535"/>
                </a:lnTo>
                <a:close/>
              </a:path>
              <a:path w="721995" h="1088389">
                <a:moveTo>
                  <a:pt x="22198" y="1083309"/>
                </a:moveTo>
                <a:lnTo>
                  <a:pt x="7620" y="1083309"/>
                </a:lnTo>
                <a:lnTo>
                  <a:pt x="7620" y="1078603"/>
                </a:lnTo>
                <a:lnTo>
                  <a:pt x="91706" y="1060805"/>
                </a:lnTo>
                <a:lnTo>
                  <a:pt x="174205" y="1042835"/>
                </a:lnTo>
                <a:lnTo>
                  <a:pt x="250621" y="1025728"/>
                </a:lnTo>
                <a:lnTo>
                  <a:pt x="320992" y="1009522"/>
                </a:lnTo>
                <a:lnTo>
                  <a:pt x="354067" y="1009535"/>
                </a:lnTo>
                <a:lnTo>
                  <a:pt x="175844" y="1050277"/>
                </a:lnTo>
                <a:lnTo>
                  <a:pt x="22198" y="1083309"/>
                </a:lnTo>
                <a:close/>
              </a:path>
              <a:path w="721995" h="1088389">
                <a:moveTo>
                  <a:pt x="7620" y="1083309"/>
                </a:moveTo>
                <a:lnTo>
                  <a:pt x="3022" y="1079576"/>
                </a:lnTo>
                <a:lnTo>
                  <a:pt x="7620" y="1078603"/>
                </a:lnTo>
                <a:lnTo>
                  <a:pt x="7620" y="1083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000328" y="2593339"/>
            <a:ext cx="1562100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7995" algn="just">
              <a:lnSpc>
                <a:spcPct val="113900"/>
              </a:lnSpc>
              <a:spcBef>
                <a:spcPts val="100"/>
              </a:spcBef>
            </a:pPr>
            <a:r>
              <a:rPr sz="1800" spc="405" dirty="0">
                <a:latin typeface="微软雅黑"/>
                <a:cs typeface="微软雅黑"/>
              </a:rPr>
              <a:t>学术评</a:t>
            </a:r>
            <a:r>
              <a:rPr sz="1800" dirty="0">
                <a:latin typeface="微软雅黑"/>
                <a:cs typeface="微软雅黑"/>
              </a:rPr>
              <a:t>审 </a:t>
            </a:r>
            <a:r>
              <a:rPr sz="1800" spc="260" dirty="0">
                <a:latin typeface="微软雅黑"/>
                <a:cs typeface="微软雅黑"/>
              </a:rPr>
              <a:t>局</a:t>
            </a:r>
            <a:r>
              <a:rPr sz="1800" dirty="0">
                <a:latin typeface="微软雅黑"/>
                <a:cs typeface="微软雅黑"/>
              </a:rPr>
              <a:t>：</a:t>
            </a:r>
            <a:r>
              <a:rPr sz="1800" spc="-375" dirty="0">
                <a:latin typeface="微软雅黑"/>
                <a:cs typeface="微软雅黑"/>
              </a:rPr>
              <a:t> </a:t>
            </a:r>
            <a:r>
              <a:rPr sz="1800" spc="260" dirty="0">
                <a:latin typeface="微软雅黑"/>
                <a:cs typeface="微软雅黑"/>
              </a:rPr>
              <a:t>专司非</a:t>
            </a:r>
            <a:r>
              <a:rPr sz="1800" dirty="0">
                <a:latin typeface="微软雅黑"/>
                <a:cs typeface="微软雅黑"/>
              </a:rPr>
              <a:t>教 </a:t>
            </a:r>
            <a:r>
              <a:rPr sz="1800" spc="260" dirty="0">
                <a:latin typeface="微软雅黑"/>
                <a:cs typeface="微软雅黑"/>
              </a:rPr>
              <a:t>资会</a:t>
            </a:r>
            <a:r>
              <a:rPr sz="1800" spc="260" dirty="0">
                <a:solidFill>
                  <a:srgbClr val="C00000"/>
                </a:solidFill>
                <a:latin typeface="微软雅黑"/>
                <a:cs typeface="微软雅黑"/>
              </a:rPr>
              <a:t>管辖</a:t>
            </a:r>
            <a:r>
              <a:rPr sz="1800" spc="260" dirty="0">
                <a:latin typeface="微软雅黑"/>
                <a:cs typeface="微软雅黑"/>
              </a:rPr>
              <a:t>高</a:t>
            </a:r>
            <a:r>
              <a:rPr sz="1800" dirty="0">
                <a:latin typeface="微软雅黑"/>
                <a:cs typeface="微软雅黑"/>
              </a:rPr>
              <a:t>校 的学术评审。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391636" y="2593339"/>
            <a:ext cx="1882139" cy="221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7995" algn="just">
              <a:lnSpc>
                <a:spcPct val="113900"/>
              </a:lnSpc>
              <a:spcBef>
                <a:spcPts val="100"/>
              </a:spcBef>
            </a:pPr>
            <a:r>
              <a:rPr sz="1800" spc="25" dirty="0">
                <a:latin typeface="微软雅黑"/>
                <a:cs typeface="微软雅黑"/>
              </a:rPr>
              <a:t>顾问团</a:t>
            </a:r>
            <a:r>
              <a:rPr sz="1800" spc="30" dirty="0">
                <a:latin typeface="微软雅黑"/>
                <a:cs typeface="微软雅黑"/>
              </a:rPr>
              <a:t>：非</a:t>
            </a:r>
            <a:r>
              <a:rPr sz="1800" dirty="0">
                <a:latin typeface="微软雅黑"/>
                <a:cs typeface="微软雅黑"/>
              </a:rPr>
              <a:t>常 </a:t>
            </a:r>
            <a:r>
              <a:rPr sz="1800" spc="30" dirty="0">
                <a:latin typeface="微软雅黑"/>
                <a:cs typeface="微软雅黑"/>
              </a:rPr>
              <a:t>设组织，政</a:t>
            </a:r>
            <a:r>
              <a:rPr sz="1800" spc="35" dirty="0">
                <a:latin typeface="微软雅黑"/>
                <a:cs typeface="微软雅黑"/>
              </a:rPr>
              <a:t>府常</a:t>
            </a:r>
            <a:r>
              <a:rPr sz="1800" dirty="0">
                <a:latin typeface="微软雅黑"/>
                <a:cs typeface="微软雅黑"/>
              </a:rPr>
              <a:t>常 </a:t>
            </a:r>
            <a:r>
              <a:rPr sz="1800" spc="30" dirty="0">
                <a:latin typeface="微软雅黑"/>
                <a:cs typeface="微软雅黑"/>
              </a:rPr>
              <a:t>在高等教育</a:t>
            </a:r>
            <a:r>
              <a:rPr sz="1800" spc="35" dirty="0">
                <a:latin typeface="微软雅黑"/>
                <a:cs typeface="微软雅黑"/>
              </a:rPr>
              <a:t>发展</a:t>
            </a:r>
            <a:r>
              <a:rPr sz="1800" dirty="0">
                <a:latin typeface="微软雅黑"/>
                <a:cs typeface="微软雅黑"/>
              </a:rPr>
              <a:t>的 </a:t>
            </a:r>
            <a:r>
              <a:rPr sz="1800" spc="30" dirty="0">
                <a:latin typeface="微软雅黑"/>
                <a:cs typeface="微软雅黑"/>
              </a:rPr>
              <a:t>关键时期，</a:t>
            </a:r>
            <a:r>
              <a:rPr sz="1800" spc="35" dirty="0">
                <a:latin typeface="微软雅黑"/>
                <a:cs typeface="微软雅黑"/>
              </a:rPr>
              <a:t>及时</a:t>
            </a:r>
            <a:r>
              <a:rPr sz="1800" dirty="0">
                <a:latin typeface="微软雅黑"/>
                <a:cs typeface="微软雅黑"/>
              </a:rPr>
              <a:t>邀 </a:t>
            </a:r>
            <a:r>
              <a:rPr sz="1800" spc="30" dirty="0">
                <a:latin typeface="微软雅黑"/>
                <a:cs typeface="微软雅黑"/>
              </a:rPr>
              <a:t>请国际顾问</a:t>
            </a:r>
            <a:r>
              <a:rPr sz="1800" spc="35" dirty="0">
                <a:latin typeface="微软雅黑"/>
                <a:cs typeface="微软雅黑"/>
              </a:rPr>
              <a:t>来港</a:t>
            </a:r>
            <a:r>
              <a:rPr sz="1800" dirty="0">
                <a:latin typeface="微软雅黑"/>
                <a:cs typeface="微软雅黑"/>
              </a:rPr>
              <a:t>全 </a:t>
            </a:r>
            <a:r>
              <a:rPr sz="1800" spc="30" dirty="0">
                <a:latin typeface="微软雅黑"/>
                <a:cs typeface="微软雅黑"/>
              </a:rPr>
              <a:t>面</a:t>
            </a:r>
            <a:r>
              <a:rPr sz="1800" spc="30" dirty="0">
                <a:solidFill>
                  <a:srgbClr val="C00000"/>
                </a:solidFill>
                <a:latin typeface="微软雅黑"/>
                <a:cs typeface="微软雅黑"/>
              </a:rPr>
              <a:t>检讨</a:t>
            </a:r>
            <a:r>
              <a:rPr sz="1800" spc="30" dirty="0">
                <a:latin typeface="微软雅黑"/>
                <a:cs typeface="微软雅黑"/>
              </a:rPr>
              <a:t>高等</a:t>
            </a:r>
            <a:r>
              <a:rPr sz="1800" spc="35" dirty="0">
                <a:latin typeface="微软雅黑"/>
                <a:cs typeface="微软雅黑"/>
              </a:rPr>
              <a:t>教育</a:t>
            </a:r>
            <a:r>
              <a:rPr sz="1800" dirty="0">
                <a:latin typeface="微软雅黑"/>
                <a:cs typeface="微软雅黑"/>
              </a:rPr>
              <a:t>政 策与实践。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5655" y="2156841"/>
            <a:ext cx="6121400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0" marR="5080" indent="-2743200">
              <a:lnSpc>
                <a:spcPct val="113900"/>
              </a:lnSpc>
              <a:spcBef>
                <a:spcPts val="100"/>
              </a:spcBef>
            </a:pPr>
            <a:r>
              <a:rPr sz="2400" dirty="0"/>
              <a:t>案例一：香港大学远程教育机构教学质量监控 系统</a:t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984" y="83642"/>
            <a:ext cx="5816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香港大学专业进修学院质量保障系统的结构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41782" y="812206"/>
            <a:ext cx="1309370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i="1" spc="-565" dirty="0">
                <a:latin typeface="宋体"/>
                <a:cs typeface="宋体"/>
              </a:rPr>
              <a:t>校外考试委</a:t>
            </a:r>
            <a:r>
              <a:rPr sz="1650" i="1" spc="-55" dirty="0">
                <a:latin typeface="宋体"/>
                <a:cs typeface="宋体"/>
              </a:rPr>
              <a:t>员</a:t>
            </a:r>
            <a:endParaRPr sz="1650">
              <a:latin typeface="宋体"/>
              <a:cs typeface="宋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5922" y="1066164"/>
            <a:ext cx="211518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宋体"/>
                <a:cs typeface="宋体"/>
              </a:rPr>
              <a:t>执</a:t>
            </a:r>
            <a:r>
              <a:rPr sz="1400" spc="5" dirty="0">
                <a:latin typeface="宋体"/>
                <a:cs typeface="宋体"/>
              </a:rPr>
              <a:t>行</a:t>
            </a:r>
            <a:r>
              <a:rPr sz="1400" spc="-455" dirty="0">
                <a:latin typeface="宋体"/>
                <a:cs typeface="宋体"/>
              </a:rPr>
              <a:t> </a:t>
            </a:r>
            <a:r>
              <a:rPr sz="1400" dirty="0">
                <a:latin typeface="宋体"/>
                <a:cs typeface="宋体"/>
              </a:rPr>
              <a:t>质量保障系统的规</a:t>
            </a:r>
            <a:r>
              <a:rPr sz="1400" spc="5" dirty="0">
                <a:latin typeface="宋体"/>
                <a:cs typeface="宋体"/>
              </a:rPr>
              <a:t>定</a:t>
            </a:r>
            <a:endParaRPr sz="1400">
              <a:latin typeface="宋体"/>
              <a:cs typeface="宋体"/>
            </a:endParaRPr>
          </a:p>
          <a:p>
            <a:pPr marL="34925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宋体"/>
                <a:cs typeface="宋体"/>
              </a:rPr>
              <a:t>对质量保障活动提出建</a:t>
            </a:r>
            <a:r>
              <a:rPr sz="1400" spc="5" dirty="0">
                <a:latin typeface="宋体"/>
                <a:cs typeface="宋体"/>
              </a:rPr>
              <a:t>议</a:t>
            </a:r>
            <a:endParaRPr sz="1400">
              <a:latin typeface="宋体"/>
              <a:cs typeface="宋体"/>
            </a:endParaRPr>
          </a:p>
          <a:p>
            <a:pPr marL="234950" marR="27305" indent="-200025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宋体"/>
                <a:cs typeface="宋体"/>
              </a:rPr>
              <a:t>向质量保障委员会和高层 管理人员提交年度报</a:t>
            </a:r>
            <a:r>
              <a:rPr sz="1400" spc="5" dirty="0">
                <a:latin typeface="宋体"/>
                <a:cs typeface="宋体"/>
              </a:rPr>
              <a:t>告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0264" y="740666"/>
            <a:ext cx="132778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i="1" spc="-500" dirty="0">
                <a:latin typeface="宋体"/>
                <a:cs typeface="宋体"/>
              </a:rPr>
              <a:t>质量保障委员</a:t>
            </a:r>
            <a:r>
              <a:rPr sz="1450" i="1" spc="-45" dirty="0">
                <a:latin typeface="宋体"/>
                <a:cs typeface="宋体"/>
              </a:rPr>
              <a:t>会</a:t>
            </a:r>
            <a:endParaRPr sz="145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4894" y="1147724"/>
            <a:ext cx="23876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*</a:t>
            </a:r>
            <a:r>
              <a:rPr sz="1200" dirty="0">
                <a:latin typeface="宋体"/>
                <a:cs typeface="宋体"/>
              </a:rPr>
              <a:t>改善质量保障文化</a:t>
            </a:r>
            <a:endParaRPr sz="12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*</a:t>
            </a:r>
            <a:r>
              <a:rPr sz="1200" dirty="0">
                <a:latin typeface="宋体"/>
                <a:cs typeface="宋体"/>
              </a:rPr>
              <a:t>改进质量保障政策</a:t>
            </a:r>
            <a:endParaRPr sz="12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*</a:t>
            </a:r>
            <a:r>
              <a:rPr sz="1200" dirty="0">
                <a:latin typeface="宋体"/>
                <a:cs typeface="宋体"/>
              </a:rPr>
              <a:t>监察质量保障活动</a:t>
            </a:r>
            <a:endParaRPr sz="1200">
              <a:latin typeface="宋体"/>
              <a:cs typeface="宋体"/>
            </a:endParaRPr>
          </a:p>
          <a:p>
            <a:pPr marL="88900" marR="5080" indent="-762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*</a:t>
            </a:r>
            <a:r>
              <a:rPr sz="1200" dirty="0">
                <a:latin typeface="宋体"/>
                <a:cs typeface="宋体"/>
              </a:rPr>
              <a:t>向专业进修与终生学习董事会报告 质量保障政策和活动情况</a:t>
            </a:r>
            <a:endParaRPr sz="12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5967" y="2210411"/>
            <a:ext cx="5485765" cy="26873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21404">
              <a:lnSpc>
                <a:spcPct val="100000"/>
              </a:lnSpc>
              <a:spcBef>
                <a:spcPts val="125"/>
              </a:spcBef>
            </a:pPr>
            <a:r>
              <a:rPr sz="1450" i="1" spc="-440" dirty="0">
                <a:latin typeface="宋体"/>
                <a:cs typeface="宋体"/>
              </a:rPr>
              <a:t>质</a:t>
            </a:r>
            <a:r>
              <a:rPr sz="1450" i="1" spc="-500" dirty="0">
                <a:latin typeface="宋体"/>
                <a:cs typeface="宋体"/>
              </a:rPr>
              <a:t>量保障过程工作小</a:t>
            </a:r>
            <a:r>
              <a:rPr sz="1450" i="1" spc="-45" dirty="0">
                <a:latin typeface="宋体"/>
                <a:cs typeface="宋体"/>
              </a:rPr>
              <a:t>组</a:t>
            </a:r>
            <a:endParaRPr sz="145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3529329" marR="5080" indent="-1143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*</a:t>
            </a:r>
            <a:r>
              <a:rPr sz="1200" dirty="0">
                <a:latin typeface="宋体"/>
                <a:cs typeface="宋体"/>
              </a:rPr>
              <a:t>为质量保障委员会设计与推荐 质量保障政策和机制</a:t>
            </a:r>
            <a:endParaRPr sz="1200">
              <a:latin typeface="宋体"/>
              <a:cs typeface="宋体"/>
            </a:endParaRPr>
          </a:p>
          <a:p>
            <a:pPr marL="3415029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*</a:t>
            </a:r>
            <a:r>
              <a:rPr sz="1200" dirty="0">
                <a:latin typeface="宋体"/>
                <a:cs typeface="宋体"/>
              </a:rPr>
              <a:t>引导教职员落实质量保障措施</a:t>
            </a:r>
            <a:endParaRPr sz="12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730375">
              <a:lnSpc>
                <a:spcPts val="1975"/>
              </a:lnSpc>
            </a:pPr>
            <a:r>
              <a:rPr sz="1650" i="1" spc="-565" dirty="0">
                <a:latin typeface="宋体"/>
                <a:cs typeface="宋体"/>
              </a:rPr>
              <a:t>质量保障团</a:t>
            </a:r>
            <a:r>
              <a:rPr sz="1650" i="1" spc="-55" dirty="0">
                <a:latin typeface="宋体"/>
                <a:cs typeface="宋体"/>
              </a:rPr>
              <a:t>队</a:t>
            </a:r>
            <a:endParaRPr sz="1650">
              <a:latin typeface="宋体"/>
              <a:cs typeface="宋体"/>
            </a:endParaRPr>
          </a:p>
          <a:p>
            <a:pPr marL="12700">
              <a:lnSpc>
                <a:spcPts val="1670"/>
              </a:lnSpc>
            </a:pPr>
            <a:r>
              <a:rPr sz="1400" spc="-5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宋体"/>
                <a:cs typeface="宋体"/>
              </a:rPr>
              <a:t>协调与促进质量保障活</a:t>
            </a:r>
            <a:r>
              <a:rPr sz="1400" spc="5" dirty="0">
                <a:latin typeface="宋体"/>
                <a:cs typeface="宋体"/>
              </a:rPr>
              <a:t>动</a:t>
            </a:r>
            <a:endParaRPr sz="1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宋体"/>
                <a:cs typeface="宋体"/>
              </a:rPr>
              <a:t>主持学生评价活</a:t>
            </a:r>
            <a:r>
              <a:rPr sz="1400" spc="5" dirty="0">
                <a:latin typeface="宋体"/>
                <a:cs typeface="宋体"/>
              </a:rPr>
              <a:t>动</a:t>
            </a:r>
            <a:endParaRPr sz="1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宋体"/>
                <a:cs typeface="宋体"/>
              </a:rPr>
              <a:t>处理投</a:t>
            </a:r>
            <a:r>
              <a:rPr sz="1400" spc="5" dirty="0">
                <a:latin typeface="宋体"/>
                <a:cs typeface="宋体"/>
              </a:rPr>
              <a:t>诉</a:t>
            </a:r>
            <a:endParaRPr sz="1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宋体"/>
                <a:cs typeface="宋体"/>
              </a:rPr>
              <a:t>协助制订质量保障政策和指</a:t>
            </a:r>
            <a:r>
              <a:rPr sz="1400" spc="5" dirty="0">
                <a:latin typeface="宋体"/>
                <a:cs typeface="宋体"/>
              </a:rPr>
              <a:t>引</a:t>
            </a:r>
            <a:endParaRPr sz="1400">
              <a:latin typeface="宋体"/>
              <a:cs typeface="宋体"/>
            </a:endParaRPr>
          </a:p>
          <a:p>
            <a:pPr marL="146050" marR="1108075" indent="-13335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*</a:t>
            </a:r>
            <a:r>
              <a:rPr sz="1400" dirty="0">
                <a:latin typeface="宋体"/>
                <a:cs typeface="宋体"/>
              </a:rPr>
              <a:t>承担质量保障委员会、工作小组、教学计划确认及检讨 委员会的秘书工</a:t>
            </a:r>
            <a:r>
              <a:rPr sz="1400" spc="5" dirty="0">
                <a:latin typeface="宋体"/>
                <a:cs typeface="宋体"/>
              </a:rPr>
              <a:t>作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7627" y="800100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8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7627" y="80010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7627" y="1085850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8427" y="80010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7627" y="1085850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7627" y="1943100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78427" y="102870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6627" y="80010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6627" y="80010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6627" y="108585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6627" y="1085850"/>
            <a:ext cx="0" cy="971550"/>
          </a:xfrm>
          <a:custGeom>
            <a:avLst/>
            <a:gdLst/>
            <a:ahLst/>
            <a:cxnLst/>
            <a:rect l="l" t="t" r="r" b="b"/>
            <a:pathLst>
              <a:path h="971550">
                <a:moveTo>
                  <a:pt x="0" y="0"/>
                </a:moveTo>
                <a:lnTo>
                  <a:pt x="0" y="9715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16627" y="205740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17027" y="800100"/>
            <a:ext cx="0" cy="1257300"/>
          </a:xfrm>
          <a:custGeom>
            <a:avLst/>
            <a:gdLst/>
            <a:ahLst/>
            <a:cxnLst/>
            <a:rect l="l" t="t" r="r" b="b"/>
            <a:pathLst>
              <a:path h="1257300">
                <a:moveTo>
                  <a:pt x="0" y="0"/>
                </a:moveTo>
                <a:lnTo>
                  <a:pt x="0" y="12573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21427" y="222885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1427" y="320040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1427" y="2228850"/>
            <a:ext cx="0" cy="971550"/>
          </a:xfrm>
          <a:custGeom>
            <a:avLst/>
            <a:gdLst/>
            <a:ahLst/>
            <a:cxnLst/>
            <a:rect l="l" t="t" r="r" b="b"/>
            <a:pathLst>
              <a:path h="971550">
                <a:moveTo>
                  <a:pt x="0" y="0"/>
                </a:moveTo>
                <a:lnTo>
                  <a:pt x="0" y="9715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40827" y="2228850"/>
            <a:ext cx="0" cy="971550"/>
          </a:xfrm>
          <a:custGeom>
            <a:avLst/>
            <a:gdLst/>
            <a:ahLst/>
            <a:cxnLst/>
            <a:rect l="l" t="t" r="r" b="b"/>
            <a:pathLst>
              <a:path h="971550">
                <a:moveTo>
                  <a:pt x="0" y="0"/>
                </a:moveTo>
                <a:lnTo>
                  <a:pt x="0" y="9715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21427" y="251460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97227" y="3371850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97227" y="3371850"/>
            <a:ext cx="0" cy="1485900"/>
          </a:xfrm>
          <a:custGeom>
            <a:avLst/>
            <a:gdLst/>
            <a:ahLst/>
            <a:cxnLst/>
            <a:rect l="l" t="t" r="r" b="b"/>
            <a:pathLst>
              <a:path h="1485900">
                <a:moveTo>
                  <a:pt x="0" y="0"/>
                </a:moveTo>
                <a:lnTo>
                  <a:pt x="0" y="14859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97227" y="4857750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07427" y="3371850"/>
            <a:ext cx="0" cy="1485900"/>
          </a:xfrm>
          <a:custGeom>
            <a:avLst/>
            <a:gdLst/>
            <a:ahLst/>
            <a:cxnLst/>
            <a:rect l="l" t="t" r="r" b="b"/>
            <a:pathLst>
              <a:path h="1485900">
                <a:moveTo>
                  <a:pt x="0" y="0"/>
                </a:moveTo>
                <a:lnTo>
                  <a:pt x="0" y="14859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97227" y="3657600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78427" y="13716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69227" y="2057400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83027" y="1943100"/>
            <a:ext cx="0" cy="1428750"/>
          </a:xfrm>
          <a:custGeom>
            <a:avLst/>
            <a:gdLst/>
            <a:ahLst/>
            <a:cxnLst/>
            <a:rect l="l" t="t" r="r" b="b"/>
            <a:pathLst>
              <a:path h="1428750">
                <a:moveTo>
                  <a:pt x="0" y="0"/>
                </a:moveTo>
                <a:lnTo>
                  <a:pt x="0" y="14287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69227" y="3200400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92827" y="2057400"/>
            <a:ext cx="0" cy="1314450"/>
          </a:xfrm>
          <a:custGeom>
            <a:avLst/>
            <a:gdLst/>
            <a:ahLst/>
            <a:cxnLst/>
            <a:rect l="l" t="t" r="r" b="b"/>
            <a:pathLst>
              <a:path h="1314450">
                <a:moveTo>
                  <a:pt x="0" y="0"/>
                </a:moveTo>
                <a:lnTo>
                  <a:pt x="0" y="13144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984" y="83642"/>
            <a:ext cx="337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质量保障系统的组织成员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4123" y="543750"/>
            <a:ext cx="6969683" cy="4517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44800" y="1020648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质量保障委员会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8060" y="609168"/>
            <a:ext cx="939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质量保障 过程工作 小组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1061" y="746328"/>
            <a:ext cx="71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质量保 障团队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0340" y="1797888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主席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6300" y="1797888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成员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0340" y="1797888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秘书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22340" y="2378278"/>
            <a:ext cx="837565" cy="1487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/>
                <a:cs typeface="微软雅黑"/>
              </a:rPr>
              <a:t>由负责</a:t>
            </a:r>
            <a:r>
              <a:rPr sz="1600" spc="-5" dirty="0">
                <a:latin typeface="微软雅黑"/>
                <a:cs typeface="微软雅黑"/>
              </a:rPr>
              <a:t>质 </a:t>
            </a:r>
            <a:r>
              <a:rPr sz="1600" dirty="0">
                <a:latin typeface="微软雅黑"/>
                <a:cs typeface="微软雅黑"/>
              </a:rPr>
              <a:t>量保障</a:t>
            </a:r>
            <a:r>
              <a:rPr sz="1600" spc="-5" dirty="0">
                <a:latin typeface="微软雅黑"/>
                <a:cs typeface="微软雅黑"/>
              </a:rPr>
              <a:t>的 </a:t>
            </a:r>
            <a:r>
              <a:rPr sz="1600" dirty="0">
                <a:latin typeface="微软雅黑"/>
                <a:cs typeface="微软雅黑"/>
              </a:rPr>
              <a:t>副院长</a:t>
            </a:r>
            <a:r>
              <a:rPr sz="1600" spc="-5" dirty="0">
                <a:latin typeface="微软雅黑"/>
                <a:cs typeface="微软雅黑"/>
              </a:rPr>
              <a:t>负 </a:t>
            </a:r>
            <a:r>
              <a:rPr sz="1600" dirty="0">
                <a:latin typeface="微软雅黑"/>
                <a:cs typeface="微软雅黑"/>
              </a:rPr>
              <a:t>责，成</a:t>
            </a:r>
            <a:r>
              <a:rPr sz="1600" spc="-5" dirty="0">
                <a:latin typeface="微软雅黑"/>
                <a:cs typeface="微软雅黑"/>
              </a:rPr>
              <a:t>员 </a:t>
            </a:r>
            <a:r>
              <a:rPr sz="1600" dirty="0">
                <a:latin typeface="微软雅黑"/>
                <a:cs typeface="微软雅黑"/>
              </a:rPr>
              <a:t>是若干</a:t>
            </a:r>
            <a:r>
              <a:rPr sz="1600" spc="-5" dirty="0">
                <a:latin typeface="微软雅黑"/>
                <a:cs typeface="微软雅黑"/>
              </a:rPr>
              <a:t>制 </a:t>
            </a:r>
            <a:r>
              <a:rPr sz="1600" dirty="0">
                <a:latin typeface="微软雅黑"/>
                <a:cs typeface="微软雅黑"/>
              </a:rPr>
              <a:t>定该课</a:t>
            </a:r>
            <a:r>
              <a:rPr sz="1600" spc="-5" dirty="0">
                <a:latin typeface="微软雅黑"/>
                <a:cs typeface="微软雅黑"/>
              </a:rPr>
              <a:t>程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22340" y="3841318"/>
            <a:ext cx="8375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/>
                <a:cs typeface="微软雅黑"/>
              </a:rPr>
              <a:t>计划的</a:t>
            </a:r>
            <a:r>
              <a:rPr sz="1600" spc="-5" dirty="0">
                <a:latin typeface="微软雅黑"/>
                <a:cs typeface="微软雅黑"/>
              </a:rPr>
              <a:t>学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11061" y="2117928"/>
            <a:ext cx="7112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由向负 责质量 保障的 副院长 直接报 告的核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11061" y="3763848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心职员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22340" y="4059123"/>
            <a:ext cx="1899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微软雅黑"/>
                <a:cs typeface="微软雅黑"/>
              </a:rPr>
              <a:t>术部职</a:t>
            </a:r>
            <a:r>
              <a:rPr sz="1600" spc="-5" dirty="0">
                <a:latin typeface="微软雅黑"/>
                <a:cs typeface="微软雅黑"/>
              </a:rPr>
              <a:t>员</a:t>
            </a:r>
            <a:r>
              <a:rPr sz="1600" spc="-30" dirty="0">
                <a:latin typeface="微软雅黑"/>
                <a:cs typeface="微软雅黑"/>
              </a:rPr>
              <a:t> </a:t>
            </a:r>
            <a:r>
              <a:rPr sz="1600" spc="-5" dirty="0">
                <a:latin typeface="微软雅黑"/>
                <a:cs typeface="微软雅黑"/>
              </a:rPr>
              <a:t>。</a:t>
            </a:r>
            <a:r>
              <a:rPr sz="1600" spc="355" dirty="0">
                <a:latin typeface="微软雅黑"/>
                <a:cs typeface="微软雅黑"/>
              </a:rPr>
              <a:t> </a:t>
            </a:r>
            <a:r>
              <a:rPr sz="2700" baseline="4629" dirty="0">
                <a:latin typeface="微软雅黑"/>
                <a:cs typeface="微软雅黑"/>
              </a:rPr>
              <a:t>组成。</a:t>
            </a:r>
            <a:endParaRPr sz="2700" baseline="4629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0340" y="2712288"/>
            <a:ext cx="4826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院长 或院 长指 定的 副院 长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12340" y="3398088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院长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74340" y="3260928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副院 长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36340" y="2820238"/>
            <a:ext cx="550545" cy="1487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微软雅黑"/>
                <a:cs typeface="微软雅黑"/>
              </a:rPr>
              <a:t>院</a:t>
            </a:r>
            <a:r>
              <a:rPr sz="1600" spc="-5" dirty="0">
                <a:latin typeface="微软雅黑"/>
                <a:cs typeface="微软雅黑"/>
              </a:rPr>
              <a:t>长 </a:t>
            </a:r>
            <a:r>
              <a:rPr sz="1600" dirty="0">
                <a:latin typeface="微软雅黑"/>
                <a:cs typeface="微软雅黑"/>
              </a:rPr>
              <a:t>指</a:t>
            </a:r>
            <a:r>
              <a:rPr sz="1600" spc="-5" dirty="0">
                <a:latin typeface="微软雅黑"/>
                <a:cs typeface="微软雅黑"/>
              </a:rPr>
              <a:t>定 </a:t>
            </a:r>
            <a:r>
              <a:rPr sz="1600" dirty="0">
                <a:latin typeface="微软雅黑"/>
                <a:cs typeface="微软雅黑"/>
              </a:rPr>
              <a:t>的</a:t>
            </a:r>
            <a:r>
              <a:rPr sz="1600" spc="-5" dirty="0">
                <a:latin typeface="微软雅黑"/>
                <a:cs typeface="微软雅黑"/>
              </a:rPr>
              <a:t>4位 </a:t>
            </a:r>
            <a:r>
              <a:rPr sz="1600" dirty="0">
                <a:latin typeface="微软雅黑"/>
                <a:cs typeface="微软雅黑"/>
              </a:rPr>
              <a:t>学</a:t>
            </a:r>
            <a:r>
              <a:rPr sz="1600" spc="-5" dirty="0">
                <a:latin typeface="微软雅黑"/>
                <a:cs typeface="微软雅黑"/>
              </a:rPr>
              <a:t>术 </a:t>
            </a:r>
            <a:r>
              <a:rPr sz="1600" dirty="0">
                <a:latin typeface="微软雅黑"/>
                <a:cs typeface="微软雅黑"/>
              </a:rPr>
              <a:t>部</a:t>
            </a:r>
            <a:r>
              <a:rPr sz="1600" spc="-5" dirty="0">
                <a:latin typeface="微软雅黑"/>
                <a:cs typeface="微软雅黑"/>
              </a:rPr>
              <a:t>职 员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8340" y="2437968"/>
            <a:ext cx="4826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院董 会主 席邀 请的  </a:t>
            </a:r>
            <a:r>
              <a:rPr sz="1800" spc="-5" dirty="0">
                <a:latin typeface="微软雅黑"/>
                <a:cs typeface="微软雅黑"/>
              </a:rPr>
              <a:t>3</a:t>
            </a:r>
            <a:r>
              <a:rPr sz="1800" dirty="0">
                <a:latin typeface="微软雅黑"/>
                <a:cs typeface="微软雅黑"/>
              </a:rPr>
              <a:t>位 评议 会成 员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60340" y="2849448"/>
            <a:ext cx="482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高级 质量 管理 主任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984" y="83642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质量监控过程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3994" y="671700"/>
            <a:ext cx="6483350" cy="40894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805"/>
              </a:spcBef>
            </a:pPr>
            <a:r>
              <a:rPr sz="2000" dirty="0">
                <a:latin typeface="微软雅黑"/>
                <a:cs typeface="微软雅黑"/>
              </a:rPr>
              <a:t>监控学生的学习过</a:t>
            </a:r>
            <a:r>
              <a:rPr sz="2000" spc="5" dirty="0">
                <a:latin typeface="微软雅黑"/>
                <a:cs typeface="微软雅黑"/>
              </a:rPr>
              <a:t>程</a:t>
            </a:r>
            <a:endParaRPr sz="20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50" i="1" spc="-815" dirty="0">
                <a:latin typeface="微软雅黑"/>
                <a:cs typeface="微软雅黑"/>
              </a:rPr>
              <a:t>定</a:t>
            </a:r>
            <a:r>
              <a:rPr sz="1850" i="1" spc="-50" dirty="0">
                <a:latin typeface="微软雅黑"/>
                <a:cs typeface="微软雅黑"/>
              </a:rPr>
              <a:t>量</a:t>
            </a:r>
            <a:endParaRPr sz="1850">
              <a:latin typeface="微软雅黑"/>
              <a:cs typeface="微软雅黑"/>
            </a:endParaRPr>
          </a:p>
          <a:p>
            <a:pPr marL="374650" indent="-3435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74650" algn="l"/>
                <a:tab pos="375285" algn="l"/>
              </a:tabLst>
            </a:pPr>
            <a:r>
              <a:rPr sz="1600" dirty="0">
                <a:latin typeface="微软雅黑"/>
                <a:cs typeface="微软雅黑"/>
              </a:rPr>
              <a:t>适用于所有课程的标准化的、全面的评价</a:t>
            </a:r>
            <a:r>
              <a:rPr sz="1600" spc="-5" dirty="0">
                <a:latin typeface="微软雅黑"/>
                <a:cs typeface="微软雅黑"/>
              </a:rPr>
              <a:t>表</a:t>
            </a:r>
            <a:endParaRPr sz="1600">
              <a:latin typeface="微软雅黑"/>
              <a:cs typeface="微软雅黑"/>
            </a:endParaRPr>
          </a:p>
          <a:p>
            <a:pPr marL="374650" indent="-3435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74650" algn="l"/>
                <a:tab pos="375285" algn="l"/>
              </a:tabLst>
            </a:pPr>
            <a:r>
              <a:rPr sz="1600" dirty="0">
                <a:latin typeface="微软雅黑"/>
                <a:cs typeface="微软雅黑"/>
              </a:rPr>
              <a:t>终结性评价</a:t>
            </a:r>
            <a:r>
              <a:rPr sz="1600" spc="-5" dirty="0">
                <a:latin typeface="微软雅黑"/>
                <a:cs typeface="微软雅黑"/>
              </a:rPr>
              <a:t>表</a:t>
            </a:r>
            <a:endParaRPr sz="1600">
              <a:latin typeface="微软雅黑"/>
              <a:cs typeface="微软雅黑"/>
            </a:endParaRPr>
          </a:p>
          <a:p>
            <a:pPr marL="374650" indent="-3435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74650" algn="l"/>
                <a:tab pos="375285" algn="l"/>
              </a:tabLst>
            </a:pPr>
            <a:r>
              <a:rPr sz="1600" dirty="0">
                <a:latin typeface="微软雅黑"/>
                <a:cs typeface="微软雅黑"/>
              </a:rPr>
              <a:t>专用评价表：如新课程评价表、教学方式评价表或新教师内部评价</a:t>
            </a:r>
            <a:r>
              <a:rPr sz="1600" spc="-5" dirty="0">
                <a:latin typeface="微软雅黑"/>
                <a:cs typeface="微软雅黑"/>
              </a:rPr>
              <a:t>表</a:t>
            </a:r>
            <a:endParaRPr sz="1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50" i="1" spc="-815" dirty="0">
                <a:latin typeface="微软雅黑"/>
                <a:cs typeface="微软雅黑"/>
              </a:rPr>
              <a:t>定</a:t>
            </a:r>
            <a:r>
              <a:rPr sz="1850" i="1" spc="-50" dirty="0">
                <a:latin typeface="微软雅黑"/>
                <a:cs typeface="微软雅黑"/>
              </a:rPr>
              <a:t>性</a:t>
            </a:r>
            <a:endParaRPr sz="1850">
              <a:latin typeface="微软雅黑"/>
              <a:cs typeface="微软雅黑"/>
            </a:endParaRPr>
          </a:p>
          <a:p>
            <a:pPr marL="374650" indent="-3435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74650" algn="l"/>
                <a:tab pos="375285" algn="l"/>
              </a:tabLst>
            </a:pPr>
            <a:r>
              <a:rPr sz="1600" dirty="0">
                <a:latin typeface="微软雅黑"/>
                <a:cs typeface="微软雅黑"/>
              </a:rPr>
              <a:t>学生代表或学术委员的意</a:t>
            </a:r>
            <a:r>
              <a:rPr sz="1600" spc="-5" dirty="0">
                <a:latin typeface="微软雅黑"/>
                <a:cs typeface="微软雅黑"/>
              </a:rPr>
              <a:t>见</a:t>
            </a:r>
            <a:endParaRPr sz="1600">
              <a:latin typeface="微软雅黑"/>
              <a:cs typeface="微软雅黑"/>
            </a:endParaRPr>
          </a:p>
          <a:p>
            <a:pPr marL="374650" indent="-3435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74650" algn="l"/>
                <a:tab pos="375285" algn="l"/>
              </a:tabLst>
            </a:pPr>
            <a:r>
              <a:rPr sz="1600" dirty="0">
                <a:latin typeface="微软雅黑"/>
                <a:cs typeface="微软雅黑"/>
              </a:rPr>
              <a:t>课堂反馈意</a:t>
            </a:r>
            <a:r>
              <a:rPr sz="1600" spc="-5" dirty="0">
                <a:latin typeface="微软雅黑"/>
                <a:cs typeface="微软雅黑"/>
              </a:rPr>
              <a:t>见</a:t>
            </a:r>
            <a:endParaRPr sz="1600">
              <a:latin typeface="微软雅黑"/>
              <a:cs typeface="微软雅黑"/>
            </a:endParaRPr>
          </a:p>
          <a:p>
            <a:pPr marL="374650" indent="-3435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74650" algn="l"/>
                <a:tab pos="375285" algn="l"/>
              </a:tabLst>
            </a:pPr>
            <a:r>
              <a:rPr sz="1600" dirty="0">
                <a:latin typeface="微软雅黑"/>
                <a:cs typeface="微软雅黑"/>
              </a:rPr>
              <a:t>电话调</a:t>
            </a:r>
            <a:r>
              <a:rPr sz="1600" spc="-5" dirty="0">
                <a:latin typeface="微软雅黑"/>
                <a:cs typeface="微软雅黑"/>
              </a:rPr>
              <a:t>查</a:t>
            </a:r>
            <a:endParaRPr sz="1600">
              <a:latin typeface="微软雅黑"/>
              <a:cs typeface="微软雅黑"/>
            </a:endParaRPr>
          </a:p>
          <a:p>
            <a:pPr marL="374650" indent="-3435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74650" algn="l"/>
                <a:tab pos="375285" algn="l"/>
              </a:tabLst>
            </a:pPr>
            <a:r>
              <a:rPr sz="1600" dirty="0">
                <a:latin typeface="微软雅黑"/>
                <a:cs typeface="微软雅黑"/>
              </a:rPr>
              <a:t>非正式会议反映的情</a:t>
            </a:r>
            <a:r>
              <a:rPr sz="1600" spc="-5" dirty="0">
                <a:latin typeface="微软雅黑"/>
                <a:cs typeface="微软雅黑"/>
              </a:rPr>
              <a:t>况</a:t>
            </a:r>
            <a:endParaRPr sz="1600">
              <a:latin typeface="微软雅黑"/>
              <a:cs typeface="微软雅黑"/>
            </a:endParaRPr>
          </a:p>
          <a:p>
            <a:pPr marL="374650" indent="-3435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74650" algn="l"/>
                <a:tab pos="375285" algn="l"/>
              </a:tabLst>
            </a:pPr>
            <a:r>
              <a:rPr sz="1600" dirty="0">
                <a:latin typeface="微软雅黑"/>
                <a:cs typeface="微软雅黑"/>
              </a:rPr>
              <a:t>通过电话、电子邮件和传真的专门反</a:t>
            </a:r>
            <a:r>
              <a:rPr sz="1600" spc="-5" dirty="0">
                <a:latin typeface="微软雅黑"/>
                <a:cs typeface="微软雅黑"/>
              </a:rPr>
              <a:t>馈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7480" y="2691041"/>
            <a:ext cx="6842937" cy="125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984" y="83642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质量监控过程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3639" y="582535"/>
            <a:ext cx="7118984" cy="41338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000" dirty="0">
                <a:latin typeface="微软雅黑"/>
                <a:cs typeface="微软雅黑"/>
              </a:rPr>
              <a:t>监控教学质</a:t>
            </a:r>
            <a:r>
              <a:rPr sz="2000" spc="5" dirty="0">
                <a:latin typeface="微软雅黑"/>
                <a:cs typeface="微软雅黑"/>
              </a:rPr>
              <a:t>量</a:t>
            </a:r>
            <a:endParaRPr sz="2000">
              <a:latin typeface="微软雅黑"/>
              <a:cs typeface="微软雅黑"/>
            </a:endParaRPr>
          </a:p>
          <a:p>
            <a:pPr marL="298450" marR="5080" indent="-285750">
              <a:lnSpc>
                <a:spcPct val="116399"/>
              </a:lnSpc>
              <a:spcBef>
                <a:spcPts val="635"/>
              </a:spcBef>
              <a:buSzPct val="112500"/>
              <a:buFont typeface="Arial"/>
              <a:buChar char="•"/>
              <a:tabLst>
                <a:tab pos="501650" algn="l"/>
                <a:tab pos="502284" algn="l"/>
              </a:tabLst>
            </a:pPr>
            <a:r>
              <a:rPr dirty="0"/>
              <a:t>	</a:t>
            </a:r>
            <a:r>
              <a:rPr sz="1600" spc="25" dirty="0">
                <a:latin typeface="微软雅黑"/>
                <a:cs typeface="微软雅黑"/>
              </a:rPr>
              <a:t>对所有新教师头六个月的教学必须直接接受该课程负责人</a:t>
            </a:r>
            <a:r>
              <a:rPr sz="1600" spc="30" dirty="0">
                <a:latin typeface="微软雅黑"/>
                <a:cs typeface="微软雅黑"/>
              </a:rPr>
              <a:t>或高级主任的</a:t>
            </a:r>
            <a:r>
              <a:rPr sz="1600" spc="-5" dirty="0">
                <a:latin typeface="微软雅黑"/>
                <a:cs typeface="微软雅黑"/>
              </a:rPr>
              <a:t>视 导</a:t>
            </a:r>
            <a:endParaRPr sz="1600">
              <a:latin typeface="微软雅黑"/>
              <a:cs typeface="微软雅黑"/>
            </a:endParaRPr>
          </a:p>
          <a:p>
            <a:pPr marL="480695" indent="-46799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sz="1600" dirty="0">
                <a:latin typeface="微软雅黑"/>
                <a:cs typeface="微软雅黑"/>
              </a:rPr>
              <a:t>在时间和资源许可的条件下，所有教师都应该成为课堂观摩的对</a:t>
            </a:r>
            <a:r>
              <a:rPr sz="1600" spc="-5" dirty="0">
                <a:latin typeface="微软雅黑"/>
                <a:cs typeface="微软雅黑"/>
              </a:rPr>
              <a:t>象</a:t>
            </a:r>
            <a:endParaRPr sz="1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微软雅黑"/>
                <a:cs typeface="微软雅黑"/>
              </a:rPr>
              <a:t>监控考试标</a:t>
            </a:r>
            <a:r>
              <a:rPr sz="2000" spc="5" dirty="0">
                <a:latin typeface="微软雅黑"/>
                <a:cs typeface="微软雅黑"/>
              </a:rPr>
              <a:t>准</a:t>
            </a:r>
            <a:endParaRPr sz="2000">
              <a:latin typeface="微软雅黑"/>
              <a:cs typeface="微软雅黑"/>
            </a:endParaRPr>
          </a:p>
          <a:p>
            <a:pPr marL="480695" indent="-46799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sz="1600" dirty="0">
                <a:latin typeface="微软雅黑"/>
                <a:cs typeface="微软雅黑"/>
              </a:rPr>
              <a:t>所有课程计划都必须聘请该领域的学者或专才作为校外考试委</a:t>
            </a:r>
            <a:r>
              <a:rPr sz="1600" spc="-5" dirty="0">
                <a:latin typeface="微软雅黑"/>
                <a:cs typeface="微软雅黑"/>
              </a:rPr>
              <a:t>员</a:t>
            </a:r>
            <a:endParaRPr sz="1600">
              <a:latin typeface="微软雅黑"/>
              <a:cs typeface="微软雅黑"/>
            </a:endParaRPr>
          </a:p>
          <a:p>
            <a:pPr marL="12700" marR="5080">
              <a:lnSpc>
                <a:spcPct val="113799"/>
              </a:lnSpc>
              <a:spcBef>
                <a:spcPts val="380"/>
              </a:spcBef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sz="1600" spc="30" dirty="0">
                <a:latin typeface="微软雅黑"/>
                <a:cs typeface="微软雅黑"/>
              </a:rPr>
              <a:t>校外考试委员通过检查学生的作业、考试，有时辅</a:t>
            </a:r>
            <a:r>
              <a:rPr sz="1600" spc="35" dirty="0">
                <a:latin typeface="微软雅黑"/>
                <a:cs typeface="微软雅黑"/>
              </a:rPr>
              <a:t>之以面试来控制学生</a:t>
            </a:r>
            <a:r>
              <a:rPr sz="1600" spc="-5" dirty="0">
                <a:latin typeface="微软雅黑"/>
                <a:cs typeface="微软雅黑"/>
              </a:rPr>
              <a:t>课 </a:t>
            </a:r>
            <a:r>
              <a:rPr sz="1600" dirty="0">
                <a:latin typeface="微软雅黑"/>
                <a:cs typeface="微软雅黑"/>
              </a:rPr>
              <a:t>程成</a:t>
            </a:r>
            <a:r>
              <a:rPr sz="1600" spc="-5" dirty="0">
                <a:latin typeface="微软雅黑"/>
                <a:cs typeface="微软雅黑"/>
              </a:rPr>
              <a:t>绩</a:t>
            </a:r>
            <a:endParaRPr sz="1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微软雅黑"/>
                <a:cs typeface="微软雅黑"/>
              </a:rPr>
              <a:t>年度监控报</a:t>
            </a:r>
            <a:r>
              <a:rPr sz="2000" spc="5" dirty="0">
                <a:latin typeface="微软雅黑"/>
                <a:cs typeface="微软雅黑"/>
              </a:rPr>
              <a:t>告</a:t>
            </a:r>
            <a:endParaRPr sz="2000">
              <a:latin typeface="微软雅黑"/>
              <a:cs typeface="微软雅黑"/>
            </a:endParaRPr>
          </a:p>
          <a:p>
            <a:pPr marL="480695" indent="-46799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sz="1600" dirty="0">
                <a:latin typeface="微软雅黑"/>
                <a:cs typeface="微软雅黑"/>
              </a:rPr>
              <a:t>课程计划负责人必须呈送正式的年度监控报</a:t>
            </a:r>
            <a:r>
              <a:rPr sz="1600" spc="-5" dirty="0">
                <a:latin typeface="微软雅黑"/>
                <a:cs typeface="微软雅黑"/>
              </a:rPr>
              <a:t>告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9489" y="2186978"/>
            <a:ext cx="6842937" cy="125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9563" y="3843172"/>
            <a:ext cx="6842937" cy="125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质量保证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5748" y="699516"/>
            <a:ext cx="6192520" cy="4022090"/>
          </a:xfrm>
          <a:custGeom>
            <a:avLst/>
            <a:gdLst/>
            <a:ahLst/>
            <a:cxnLst/>
            <a:rect l="l" t="t" r="r" b="b"/>
            <a:pathLst>
              <a:path w="6192520" h="4022090">
                <a:moveTo>
                  <a:pt x="6192011" y="4021836"/>
                </a:moveTo>
                <a:lnTo>
                  <a:pt x="0" y="4021836"/>
                </a:lnTo>
                <a:lnTo>
                  <a:pt x="0" y="0"/>
                </a:lnTo>
                <a:lnTo>
                  <a:pt x="5522976" y="0"/>
                </a:lnTo>
                <a:lnTo>
                  <a:pt x="6192011" y="670560"/>
                </a:lnTo>
                <a:lnTo>
                  <a:pt x="6192011" y="40218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2043" y="620268"/>
            <a:ext cx="775970" cy="727075"/>
          </a:xfrm>
          <a:custGeom>
            <a:avLst/>
            <a:gdLst/>
            <a:ahLst/>
            <a:cxnLst/>
            <a:rect l="l" t="t" r="r" b="b"/>
            <a:pathLst>
              <a:path w="775970" h="727075">
                <a:moveTo>
                  <a:pt x="775715" y="726947"/>
                </a:moveTo>
                <a:lnTo>
                  <a:pt x="0" y="726947"/>
                </a:lnTo>
                <a:lnTo>
                  <a:pt x="0" y="0"/>
                </a:lnTo>
                <a:lnTo>
                  <a:pt x="775715" y="72694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9983" y="2572511"/>
            <a:ext cx="5180330" cy="2014855"/>
          </a:xfrm>
          <a:custGeom>
            <a:avLst/>
            <a:gdLst/>
            <a:ahLst/>
            <a:cxnLst/>
            <a:rect l="l" t="t" r="r" b="b"/>
            <a:pathLst>
              <a:path w="5180330" h="2014854">
                <a:moveTo>
                  <a:pt x="4844796" y="2014727"/>
                </a:moveTo>
                <a:lnTo>
                  <a:pt x="335280" y="2014727"/>
                </a:lnTo>
                <a:lnTo>
                  <a:pt x="285800" y="2011267"/>
                </a:lnTo>
                <a:lnTo>
                  <a:pt x="238551" y="2000833"/>
                </a:lnTo>
                <a:lnTo>
                  <a:pt x="194056" y="1983948"/>
                </a:lnTo>
                <a:lnTo>
                  <a:pt x="152837" y="1961136"/>
                </a:lnTo>
                <a:lnTo>
                  <a:pt x="115418" y="1932920"/>
                </a:lnTo>
                <a:lnTo>
                  <a:pt x="82323" y="1899823"/>
                </a:lnTo>
                <a:lnTo>
                  <a:pt x="54073" y="1862369"/>
                </a:lnTo>
                <a:lnTo>
                  <a:pt x="31193" y="1821081"/>
                </a:lnTo>
                <a:lnTo>
                  <a:pt x="14205" y="1776483"/>
                </a:lnTo>
                <a:lnTo>
                  <a:pt x="3633" y="1729097"/>
                </a:lnTo>
                <a:lnTo>
                  <a:pt x="0" y="1679448"/>
                </a:lnTo>
                <a:lnTo>
                  <a:pt x="0" y="335280"/>
                </a:lnTo>
                <a:lnTo>
                  <a:pt x="3633" y="285624"/>
                </a:lnTo>
                <a:lnTo>
                  <a:pt x="14205" y="238233"/>
                </a:lnTo>
                <a:lnTo>
                  <a:pt x="31193" y="193631"/>
                </a:lnTo>
                <a:lnTo>
                  <a:pt x="54073" y="152340"/>
                </a:lnTo>
                <a:lnTo>
                  <a:pt x="82323" y="114885"/>
                </a:lnTo>
                <a:lnTo>
                  <a:pt x="115418" y="81789"/>
                </a:lnTo>
                <a:lnTo>
                  <a:pt x="152837" y="53574"/>
                </a:lnTo>
                <a:lnTo>
                  <a:pt x="194056" y="30764"/>
                </a:lnTo>
                <a:lnTo>
                  <a:pt x="238551" y="13883"/>
                </a:lnTo>
                <a:lnTo>
                  <a:pt x="285800" y="3454"/>
                </a:lnTo>
                <a:lnTo>
                  <a:pt x="335280" y="0"/>
                </a:lnTo>
                <a:lnTo>
                  <a:pt x="4844796" y="0"/>
                </a:lnTo>
                <a:lnTo>
                  <a:pt x="4894344" y="3454"/>
                </a:lnTo>
                <a:lnTo>
                  <a:pt x="4941649" y="13883"/>
                </a:lnTo>
                <a:lnTo>
                  <a:pt x="4986187" y="30764"/>
                </a:lnTo>
                <a:lnTo>
                  <a:pt x="5027435" y="53574"/>
                </a:lnTo>
                <a:lnTo>
                  <a:pt x="5064869" y="81789"/>
                </a:lnTo>
                <a:lnTo>
                  <a:pt x="5097965" y="114885"/>
                </a:lnTo>
                <a:lnTo>
                  <a:pt x="5126201" y="152340"/>
                </a:lnTo>
                <a:lnTo>
                  <a:pt x="5149054" y="193631"/>
                </a:lnTo>
                <a:lnTo>
                  <a:pt x="5165999" y="238233"/>
                </a:lnTo>
                <a:lnTo>
                  <a:pt x="5176514" y="285624"/>
                </a:lnTo>
                <a:lnTo>
                  <a:pt x="5180076" y="335280"/>
                </a:lnTo>
                <a:lnTo>
                  <a:pt x="5180076" y="1679448"/>
                </a:lnTo>
                <a:lnTo>
                  <a:pt x="5176514" y="1729097"/>
                </a:lnTo>
                <a:lnTo>
                  <a:pt x="5165999" y="1776483"/>
                </a:lnTo>
                <a:lnTo>
                  <a:pt x="5149054" y="1821081"/>
                </a:lnTo>
                <a:lnTo>
                  <a:pt x="5126201" y="1862369"/>
                </a:lnTo>
                <a:lnTo>
                  <a:pt x="5097965" y="1899823"/>
                </a:lnTo>
                <a:lnTo>
                  <a:pt x="5064869" y="1932920"/>
                </a:lnTo>
                <a:lnTo>
                  <a:pt x="5027435" y="1961136"/>
                </a:lnTo>
                <a:lnTo>
                  <a:pt x="4986187" y="1983948"/>
                </a:lnTo>
                <a:lnTo>
                  <a:pt x="4941649" y="2000833"/>
                </a:lnTo>
                <a:lnTo>
                  <a:pt x="4894344" y="2011267"/>
                </a:lnTo>
                <a:lnTo>
                  <a:pt x="4844796" y="2014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19945" y="2571750"/>
            <a:ext cx="604520" cy="2016760"/>
          </a:xfrm>
          <a:custGeom>
            <a:avLst/>
            <a:gdLst/>
            <a:ahLst/>
            <a:cxnLst/>
            <a:rect l="l" t="t" r="r" b="b"/>
            <a:pathLst>
              <a:path w="604520" h="2016760">
                <a:moveTo>
                  <a:pt x="604519" y="2016213"/>
                </a:moveTo>
                <a:lnTo>
                  <a:pt x="74701" y="2016213"/>
                </a:lnTo>
                <a:lnTo>
                  <a:pt x="57571" y="2007339"/>
                </a:lnTo>
                <a:lnTo>
                  <a:pt x="27977" y="1942391"/>
                </a:lnTo>
                <a:lnTo>
                  <a:pt x="16409" y="1890351"/>
                </a:lnTo>
                <a:lnTo>
                  <a:pt x="7591" y="1827957"/>
                </a:lnTo>
                <a:lnTo>
                  <a:pt x="1972" y="1757225"/>
                </a:lnTo>
                <a:lnTo>
                  <a:pt x="0" y="1680171"/>
                </a:lnTo>
                <a:lnTo>
                  <a:pt x="0" y="336042"/>
                </a:lnTo>
                <a:lnTo>
                  <a:pt x="1972" y="258992"/>
                </a:lnTo>
                <a:lnTo>
                  <a:pt x="7591" y="188261"/>
                </a:lnTo>
                <a:lnTo>
                  <a:pt x="16409" y="125867"/>
                </a:lnTo>
                <a:lnTo>
                  <a:pt x="27977" y="73826"/>
                </a:lnTo>
                <a:lnTo>
                  <a:pt x="41847" y="34156"/>
                </a:lnTo>
                <a:lnTo>
                  <a:pt x="74701" y="0"/>
                </a:lnTo>
                <a:lnTo>
                  <a:pt x="604519" y="0"/>
                </a:lnTo>
                <a:lnTo>
                  <a:pt x="604519" y="20162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9983" y="1008888"/>
            <a:ext cx="5180330" cy="1335405"/>
          </a:xfrm>
          <a:custGeom>
            <a:avLst/>
            <a:gdLst/>
            <a:ahLst/>
            <a:cxnLst/>
            <a:rect l="l" t="t" r="r" b="b"/>
            <a:pathLst>
              <a:path w="5180330" h="1335405">
                <a:moveTo>
                  <a:pt x="4957572" y="1335024"/>
                </a:moveTo>
                <a:lnTo>
                  <a:pt x="222504" y="1335024"/>
                </a:lnTo>
                <a:lnTo>
                  <a:pt x="177638" y="1330555"/>
                </a:lnTo>
                <a:lnTo>
                  <a:pt x="135858" y="1317629"/>
                </a:lnTo>
                <a:lnTo>
                  <a:pt x="98056" y="1297140"/>
                </a:lnTo>
                <a:lnTo>
                  <a:pt x="65127" y="1269982"/>
                </a:lnTo>
                <a:lnTo>
                  <a:pt x="37963" y="1237047"/>
                </a:lnTo>
                <a:lnTo>
                  <a:pt x="17458" y="1199230"/>
                </a:lnTo>
                <a:lnTo>
                  <a:pt x="4506" y="1157423"/>
                </a:lnTo>
                <a:lnTo>
                  <a:pt x="0" y="1112520"/>
                </a:lnTo>
                <a:lnTo>
                  <a:pt x="0" y="222503"/>
                </a:lnTo>
                <a:lnTo>
                  <a:pt x="4506" y="177842"/>
                </a:lnTo>
                <a:lnTo>
                  <a:pt x="17458" y="136206"/>
                </a:lnTo>
                <a:lnTo>
                  <a:pt x="37963" y="98490"/>
                </a:lnTo>
                <a:lnTo>
                  <a:pt x="65127" y="65589"/>
                </a:lnTo>
                <a:lnTo>
                  <a:pt x="98056" y="38395"/>
                </a:lnTo>
                <a:lnTo>
                  <a:pt x="135858" y="17803"/>
                </a:lnTo>
                <a:lnTo>
                  <a:pt x="177638" y="4706"/>
                </a:lnTo>
                <a:lnTo>
                  <a:pt x="222504" y="0"/>
                </a:lnTo>
                <a:lnTo>
                  <a:pt x="4957572" y="0"/>
                </a:lnTo>
                <a:lnTo>
                  <a:pt x="5002529" y="4706"/>
                </a:lnTo>
                <a:lnTo>
                  <a:pt x="5044376" y="17803"/>
                </a:lnTo>
                <a:lnTo>
                  <a:pt x="5082219" y="38395"/>
                </a:lnTo>
                <a:lnTo>
                  <a:pt x="5115163" y="65589"/>
                </a:lnTo>
                <a:lnTo>
                  <a:pt x="5142314" y="98490"/>
                </a:lnTo>
                <a:lnTo>
                  <a:pt x="5162779" y="136206"/>
                </a:lnTo>
                <a:lnTo>
                  <a:pt x="5175664" y="177842"/>
                </a:lnTo>
                <a:lnTo>
                  <a:pt x="5180076" y="222503"/>
                </a:lnTo>
                <a:lnTo>
                  <a:pt x="5180076" y="1112520"/>
                </a:lnTo>
                <a:lnTo>
                  <a:pt x="5175664" y="1157423"/>
                </a:lnTo>
                <a:lnTo>
                  <a:pt x="5162779" y="1199230"/>
                </a:lnTo>
                <a:lnTo>
                  <a:pt x="5142314" y="1237047"/>
                </a:lnTo>
                <a:lnTo>
                  <a:pt x="5115163" y="1269982"/>
                </a:lnTo>
                <a:lnTo>
                  <a:pt x="5082219" y="1297140"/>
                </a:lnTo>
                <a:lnTo>
                  <a:pt x="5044376" y="1317629"/>
                </a:lnTo>
                <a:lnTo>
                  <a:pt x="5002529" y="1330555"/>
                </a:lnTo>
                <a:lnTo>
                  <a:pt x="4957572" y="1335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9945" y="1009459"/>
            <a:ext cx="604520" cy="1334770"/>
          </a:xfrm>
          <a:custGeom>
            <a:avLst/>
            <a:gdLst/>
            <a:ahLst/>
            <a:cxnLst/>
            <a:rect l="l" t="t" r="r" b="b"/>
            <a:pathLst>
              <a:path w="604520" h="1334770">
                <a:moveTo>
                  <a:pt x="604519" y="1334604"/>
                </a:moveTo>
                <a:lnTo>
                  <a:pt x="74701" y="1334604"/>
                </a:lnTo>
                <a:lnTo>
                  <a:pt x="51087" y="1323265"/>
                </a:lnTo>
                <a:lnTo>
                  <a:pt x="30581" y="1291689"/>
                </a:lnTo>
                <a:lnTo>
                  <a:pt x="14411" y="1243538"/>
                </a:lnTo>
                <a:lnTo>
                  <a:pt x="3807" y="1182476"/>
                </a:lnTo>
                <a:lnTo>
                  <a:pt x="0" y="1112164"/>
                </a:lnTo>
                <a:lnTo>
                  <a:pt x="0" y="222440"/>
                </a:lnTo>
                <a:lnTo>
                  <a:pt x="3807" y="152133"/>
                </a:lnTo>
                <a:lnTo>
                  <a:pt x="14411" y="91071"/>
                </a:lnTo>
                <a:lnTo>
                  <a:pt x="30581" y="42919"/>
                </a:lnTo>
                <a:lnTo>
                  <a:pt x="74701" y="0"/>
                </a:lnTo>
                <a:lnTo>
                  <a:pt x="604519" y="0"/>
                </a:lnTo>
                <a:lnTo>
                  <a:pt x="604519" y="1334604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1167" y="2417292"/>
            <a:ext cx="492125" cy="438150"/>
          </a:xfrm>
          <a:custGeom>
            <a:avLst/>
            <a:gdLst/>
            <a:ahLst/>
            <a:cxnLst/>
            <a:rect l="l" t="t" r="r" b="b"/>
            <a:pathLst>
              <a:path w="492125" h="438150">
                <a:moveTo>
                  <a:pt x="280530" y="437591"/>
                </a:moveTo>
                <a:lnTo>
                  <a:pt x="272821" y="437591"/>
                </a:lnTo>
                <a:lnTo>
                  <a:pt x="263972" y="436862"/>
                </a:lnTo>
                <a:lnTo>
                  <a:pt x="255122" y="434673"/>
                </a:lnTo>
                <a:lnTo>
                  <a:pt x="246755" y="431022"/>
                </a:lnTo>
                <a:lnTo>
                  <a:pt x="239356" y="425907"/>
                </a:lnTo>
                <a:lnTo>
                  <a:pt x="0" y="155816"/>
                </a:lnTo>
                <a:lnTo>
                  <a:pt x="73342" y="0"/>
                </a:lnTo>
                <a:lnTo>
                  <a:pt x="258660" y="294754"/>
                </a:lnTo>
                <a:lnTo>
                  <a:pt x="376418" y="294754"/>
                </a:lnTo>
                <a:lnTo>
                  <a:pt x="320433" y="407733"/>
                </a:lnTo>
                <a:lnTo>
                  <a:pt x="283108" y="436295"/>
                </a:lnTo>
                <a:lnTo>
                  <a:pt x="280530" y="437591"/>
                </a:lnTo>
                <a:close/>
              </a:path>
              <a:path w="492125" h="438150">
                <a:moveTo>
                  <a:pt x="376418" y="294754"/>
                </a:moveTo>
                <a:lnTo>
                  <a:pt x="258660" y="294754"/>
                </a:lnTo>
                <a:lnTo>
                  <a:pt x="396354" y="14287"/>
                </a:lnTo>
                <a:lnTo>
                  <a:pt x="491591" y="62331"/>
                </a:lnTo>
                <a:lnTo>
                  <a:pt x="376418" y="294754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9032" y="2344673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56387">
            <a:solidFill>
              <a:srgbClr val="DFB4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3927" y="1815922"/>
            <a:ext cx="381635" cy="537845"/>
          </a:xfrm>
          <a:custGeom>
            <a:avLst/>
            <a:gdLst/>
            <a:ahLst/>
            <a:cxnLst/>
            <a:rect l="l" t="t" r="r" b="b"/>
            <a:pathLst>
              <a:path w="381634" h="537844">
                <a:moveTo>
                  <a:pt x="266295" y="537477"/>
                </a:moveTo>
                <a:lnTo>
                  <a:pt x="173273" y="486440"/>
                </a:lnTo>
                <a:lnTo>
                  <a:pt x="116358" y="418355"/>
                </a:lnTo>
                <a:lnTo>
                  <a:pt x="81411" y="358306"/>
                </a:lnTo>
                <a:lnTo>
                  <a:pt x="69519" y="332473"/>
                </a:lnTo>
                <a:lnTo>
                  <a:pt x="69519" y="331177"/>
                </a:lnTo>
                <a:lnTo>
                  <a:pt x="65659" y="331177"/>
                </a:lnTo>
                <a:lnTo>
                  <a:pt x="39647" y="326387"/>
                </a:lnTo>
                <a:lnTo>
                  <a:pt x="18827" y="313316"/>
                </a:lnTo>
                <a:lnTo>
                  <a:pt x="5008" y="293914"/>
                </a:lnTo>
                <a:lnTo>
                  <a:pt x="0" y="270129"/>
                </a:lnTo>
                <a:lnTo>
                  <a:pt x="5008" y="246148"/>
                </a:lnTo>
                <a:lnTo>
                  <a:pt x="18827" y="226304"/>
                </a:lnTo>
                <a:lnTo>
                  <a:pt x="39647" y="212789"/>
                </a:lnTo>
                <a:lnTo>
                  <a:pt x="65659" y="207797"/>
                </a:lnTo>
                <a:lnTo>
                  <a:pt x="66954" y="205193"/>
                </a:lnTo>
                <a:lnTo>
                  <a:pt x="69443" y="132037"/>
                </a:lnTo>
                <a:lnTo>
                  <a:pt x="72418" y="66068"/>
                </a:lnTo>
                <a:lnTo>
                  <a:pt x="74912" y="18363"/>
                </a:lnTo>
                <a:lnTo>
                  <a:pt x="75958" y="0"/>
                </a:lnTo>
                <a:lnTo>
                  <a:pt x="381114" y="0"/>
                </a:lnTo>
                <a:lnTo>
                  <a:pt x="360030" y="19234"/>
                </a:lnTo>
                <a:lnTo>
                  <a:pt x="343771" y="31162"/>
                </a:lnTo>
                <a:lnTo>
                  <a:pt x="333306" y="37247"/>
                </a:lnTo>
                <a:lnTo>
                  <a:pt x="329603" y="38950"/>
                </a:lnTo>
                <a:lnTo>
                  <a:pt x="329603" y="357149"/>
                </a:lnTo>
                <a:lnTo>
                  <a:pt x="360514" y="372732"/>
                </a:lnTo>
                <a:lnTo>
                  <a:pt x="329603" y="392214"/>
                </a:lnTo>
                <a:lnTo>
                  <a:pt x="329603" y="536384"/>
                </a:lnTo>
                <a:lnTo>
                  <a:pt x="310299" y="536384"/>
                </a:lnTo>
                <a:lnTo>
                  <a:pt x="303035" y="536748"/>
                </a:lnTo>
                <a:lnTo>
                  <a:pt x="285992" y="537356"/>
                </a:lnTo>
                <a:lnTo>
                  <a:pt x="266295" y="537477"/>
                </a:lnTo>
                <a:close/>
              </a:path>
              <a:path w="381634" h="537844">
                <a:moveTo>
                  <a:pt x="68237" y="332473"/>
                </a:moveTo>
                <a:lnTo>
                  <a:pt x="66954" y="331177"/>
                </a:lnTo>
                <a:lnTo>
                  <a:pt x="69519" y="331177"/>
                </a:lnTo>
                <a:lnTo>
                  <a:pt x="68237" y="332473"/>
                </a:lnTo>
                <a:close/>
              </a:path>
              <a:path w="381634" h="537844">
                <a:moveTo>
                  <a:pt x="329603" y="537679"/>
                </a:moveTo>
                <a:lnTo>
                  <a:pt x="318020" y="536384"/>
                </a:lnTo>
                <a:lnTo>
                  <a:pt x="329603" y="536384"/>
                </a:lnTo>
                <a:lnTo>
                  <a:pt x="329603" y="537679"/>
                </a:lnTo>
                <a:close/>
              </a:path>
            </a:pathLst>
          </a:custGeom>
          <a:solidFill>
            <a:srgbClr val="FCD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8211" y="2347099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19494" y="6934"/>
                </a:moveTo>
                <a:lnTo>
                  <a:pt x="0" y="6934"/>
                </a:lnTo>
                <a:lnTo>
                  <a:pt x="7530" y="5656"/>
                </a:lnTo>
                <a:lnTo>
                  <a:pt x="37680" y="0"/>
                </a:lnTo>
                <a:lnTo>
                  <a:pt x="32486" y="1384"/>
                </a:lnTo>
                <a:lnTo>
                  <a:pt x="28587" y="4165"/>
                </a:lnTo>
                <a:lnTo>
                  <a:pt x="24688" y="5549"/>
                </a:lnTo>
                <a:lnTo>
                  <a:pt x="19494" y="6934"/>
                </a:lnTo>
                <a:close/>
              </a:path>
            </a:pathLst>
          </a:custGeom>
          <a:solidFill>
            <a:srgbClr val="FCD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9364" y="1815922"/>
            <a:ext cx="294640" cy="538480"/>
          </a:xfrm>
          <a:custGeom>
            <a:avLst/>
            <a:gdLst/>
            <a:ahLst/>
            <a:cxnLst/>
            <a:rect l="l" t="t" r="r" b="b"/>
            <a:pathLst>
              <a:path w="294639" h="538480">
                <a:moveTo>
                  <a:pt x="16725" y="538111"/>
                </a:moveTo>
                <a:lnTo>
                  <a:pt x="0" y="538111"/>
                </a:lnTo>
                <a:lnTo>
                  <a:pt x="0" y="38989"/>
                </a:lnTo>
                <a:lnTo>
                  <a:pt x="4302" y="37283"/>
                </a:lnTo>
                <a:lnTo>
                  <a:pt x="16082" y="31191"/>
                </a:lnTo>
                <a:lnTo>
                  <a:pt x="33652" y="19250"/>
                </a:lnTo>
                <a:lnTo>
                  <a:pt x="55321" y="0"/>
                </a:lnTo>
                <a:lnTo>
                  <a:pt x="218719" y="0"/>
                </a:lnTo>
                <a:lnTo>
                  <a:pt x="219786" y="19250"/>
                </a:lnTo>
                <a:lnTo>
                  <a:pt x="222092" y="66122"/>
                </a:lnTo>
                <a:lnTo>
                  <a:pt x="224682" y="132145"/>
                </a:lnTo>
                <a:lnTo>
                  <a:pt x="226428" y="205359"/>
                </a:lnTo>
                <a:lnTo>
                  <a:pt x="227723" y="205359"/>
                </a:lnTo>
                <a:lnTo>
                  <a:pt x="227723" y="210566"/>
                </a:lnTo>
                <a:lnTo>
                  <a:pt x="229006" y="210566"/>
                </a:lnTo>
                <a:lnTo>
                  <a:pt x="254452" y="215358"/>
                </a:lnTo>
                <a:lnTo>
                  <a:pt x="275316" y="228436"/>
                </a:lnTo>
                <a:lnTo>
                  <a:pt x="289428" y="247851"/>
                </a:lnTo>
                <a:lnTo>
                  <a:pt x="294614" y="271653"/>
                </a:lnTo>
                <a:lnTo>
                  <a:pt x="289428" y="295454"/>
                </a:lnTo>
                <a:lnTo>
                  <a:pt x="275316" y="314869"/>
                </a:lnTo>
                <a:lnTo>
                  <a:pt x="254452" y="327947"/>
                </a:lnTo>
                <a:lnTo>
                  <a:pt x="229006" y="332740"/>
                </a:lnTo>
                <a:lnTo>
                  <a:pt x="225145" y="332740"/>
                </a:lnTo>
                <a:lnTo>
                  <a:pt x="213989" y="356867"/>
                </a:lnTo>
                <a:lnTo>
                  <a:pt x="181243" y="413653"/>
                </a:lnTo>
                <a:lnTo>
                  <a:pt x="127992" y="479699"/>
                </a:lnTo>
                <a:lnTo>
                  <a:pt x="55321" y="531609"/>
                </a:lnTo>
                <a:lnTo>
                  <a:pt x="25112" y="536915"/>
                </a:lnTo>
                <a:lnTo>
                  <a:pt x="16725" y="538111"/>
                </a:lnTo>
                <a:close/>
              </a:path>
            </a:pathLst>
          </a:custGeom>
          <a:solidFill>
            <a:srgbClr val="FCD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1970" y="3049854"/>
            <a:ext cx="197485" cy="798195"/>
          </a:xfrm>
          <a:custGeom>
            <a:avLst/>
            <a:gdLst/>
            <a:ahLst/>
            <a:cxnLst/>
            <a:rect l="l" t="t" r="r" b="b"/>
            <a:pathLst>
              <a:path w="197485" h="798195">
                <a:moveTo>
                  <a:pt x="170421" y="798080"/>
                </a:moveTo>
                <a:lnTo>
                  <a:pt x="55664" y="798080"/>
                </a:lnTo>
                <a:lnTo>
                  <a:pt x="0" y="0"/>
                </a:lnTo>
                <a:lnTo>
                  <a:pt x="196977" y="0"/>
                </a:lnTo>
                <a:lnTo>
                  <a:pt x="170421" y="798080"/>
                </a:lnTo>
                <a:close/>
              </a:path>
            </a:pathLst>
          </a:custGeom>
          <a:solidFill>
            <a:srgbClr val="373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26667" y="3049854"/>
            <a:ext cx="196215" cy="798195"/>
          </a:xfrm>
          <a:custGeom>
            <a:avLst/>
            <a:gdLst/>
            <a:ahLst/>
            <a:cxnLst/>
            <a:rect l="l" t="t" r="r" b="b"/>
            <a:pathLst>
              <a:path w="196215" h="798195">
                <a:moveTo>
                  <a:pt x="141312" y="798080"/>
                </a:moveTo>
                <a:lnTo>
                  <a:pt x="26555" y="798080"/>
                </a:lnTo>
                <a:lnTo>
                  <a:pt x="0" y="0"/>
                </a:lnTo>
                <a:lnTo>
                  <a:pt x="196126" y="0"/>
                </a:lnTo>
                <a:lnTo>
                  <a:pt x="141312" y="798080"/>
                </a:lnTo>
                <a:close/>
              </a:path>
            </a:pathLst>
          </a:custGeom>
          <a:solidFill>
            <a:srgbClr val="2C2D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9116" y="2417064"/>
            <a:ext cx="390525" cy="384175"/>
          </a:xfrm>
          <a:custGeom>
            <a:avLst/>
            <a:gdLst/>
            <a:ahLst/>
            <a:cxnLst/>
            <a:rect l="l" t="t" r="r" b="b"/>
            <a:pathLst>
              <a:path w="390525" h="384175">
                <a:moveTo>
                  <a:pt x="0" y="0"/>
                </a:moveTo>
                <a:lnTo>
                  <a:pt x="390144" y="0"/>
                </a:lnTo>
                <a:lnTo>
                  <a:pt x="390144" y="384048"/>
                </a:lnTo>
                <a:lnTo>
                  <a:pt x="0" y="384048"/>
                </a:lnTo>
                <a:lnTo>
                  <a:pt x="0" y="0"/>
                </a:lnTo>
                <a:close/>
              </a:path>
            </a:pathLst>
          </a:custGeom>
          <a:solidFill>
            <a:srgbClr val="E8E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5419" y="240106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56387">
            <a:solidFill>
              <a:srgbClr val="3738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4866" y="2417292"/>
            <a:ext cx="120014" cy="633095"/>
          </a:xfrm>
          <a:custGeom>
            <a:avLst/>
            <a:gdLst/>
            <a:ahLst/>
            <a:cxnLst/>
            <a:rect l="l" t="t" r="r" b="b"/>
            <a:pathLst>
              <a:path w="120015" h="633094">
                <a:moveTo>
                  <a:pt x="59943" y="632561"/>
                </a:moveTo>
                <a:lnTo>
                  <a:pt x="0" y="580580"/>
                </a:lnTo>
                <a:lnTo>
                  <a:pt x="41960" y="0"/>
                </a:lnTo>
                <a:lnTo>
                  <a:pt x="77076" y="0"/>
                </a:lnTo>
                <a:lnTo>
                  <a:pt x="119900" y="580580"/>
                </a:lnTo>
                <a:lnTo>
                  <a:pt x="59943" y="632561"/>
                </a:lnTo>
                <a:close/>
              </a:path>
            </a:pathLst>
          </a:custGeom>
          <a:solidFill>
            <a:srgbClr val="373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35645" y="2372232"/>
            <a:ext cx="112395" cy="77470"/>
          </a:xfrm>
          <a:custGeom>
            <a:avLst/>
            <a:gdLst/>
            <a:ahLst/>
            <a:cxnLst/>
            <a:rect l="l" t="t" r="r" b="b"/>
            <a:pathLst>
              <a:path w="112394" h="77469">
                <a:moveTo>
                  <a:pt x="24828" y="77114"/>
                </a:moveTo>
                <a:lnTo>
                  <a:pt x="0" y="0"/>
                </a:lnTo>
                <a:lnTo>
                  <a:pt x="112191" y="0"/>
                </a:lnTo>
                <a:lnTo>
                  <a:pt x="112191" y="45059"/>
                </a:lnTo>
                <a:lnTo>
                  <a:pt x="24828" y="77114"/>
                </a:lnTo>
                <a:close/>
              </a:path>
            </a:pathLst>
          </a:custGeom>
          <a:solidFill>
            <a:srgbClr val="FDF6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60932" y="2372232"/>
            <a:ext cx="112395" cy="77470"/>
          </a:xfrm>
          <a:custGeom>
            <a:avLst/>
            <a:gdLst/>
            <a:ahLst/>
            <a:cxnLst/>
            <a:rect l="l" t="t" r="r" b="b"/>
            <a:pathLst>
              <a:path w="112394" h="77469">
                <a:moveTo>
                  <a:pt x="87350" y="77114"/>
                </a:moveTo>
                <a:lnTo>
                  <a:pt x="0" y="45059"/>
                </a:lnTo>
                <a:lnTo>
                  <a:pt x="0" y="0"/>
                </a:lnTo>
                <a:lnTo>
                  <a:pt x="112191" y="0"/>
                </a:lnTo>
                <a:lnTo>
                  <a:pt x="87350" y="77114"/>
                </a:lnTo>
                <a:close/>
              </a:path>
            </a:pathLst>
          </a:custGeom>
          <a:solidFill>
            <a:srgbClr val="FDF6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2189" y="2417292"/>
            <a:ext cx="209550" cy="716915"/>
          </a:xfrm>
          <a:custGeom>
            <a:avLst/>
            <a:gdLst/>
            <a:ahLst/>
            <a:cxnLst/>
            <a:rect l="l" t="t" r="r" b="b"/>
            <a:pathLst>
              <a:path w="209550" h="716914">
                <a:moveTo>
                  <a:pt x="21493" y="716622"/>
                </a:moveTo>
                <a:lnTo>
                  <a:pt x="13017" y="668281"/>
                </a:lnTo>
                <a:lnTo>
                  <a:pt x="6632" y="619870"/>
                </a:lnTo>
                <a:lnTo>
                  <a:pt x="2335" y="571425"/>
                </a:lnTo>
                <a:lnTo>
                  <a:pt x="125" y="522980"/>
                </a:lnTo>
                <a:lnTo>
                  <a:pt x="0" y="474570"/>
                </a:lnTo>
                <a:lnTo>
                  <a:pt x="1956" y="426230"/>
                </a:lnTo>
                <a:lnTo>
                  <a:pt x="5991" y="377993"/>
                </a:lnTo>
                <a:lnTo>
                  <a:pt x="12104" y="329895"/>
                </a:lnTo>
                <a:lnTo>
                  <a:pt x="20292" y="281971"/>
                </a:lnTo>
                <a:lnTo>
                  <a:pt x="30553" y="234254"/>
                </a:lnTo>
                <a:lnTo>
                  <a:pt x="42885" y="186780"/>
                </a:lnTo>
                <a:lnTo>
                  <a:pt x="57284" y="139582"/>
                </a:lnTo>
                <a:lnTo>
                  <a:pt x="73750" y="92697"/>
                </a:lnTo>
                <a:lnTo>
                  <a:pt x="92279" y="46158"/>
                </a:lnTo>
                <a:lnTo>
                  <a:pt x="112870" y="0"/>
                </a:lnTo>
                <a:lnTo>
                  <a:pt x="209390" y="25958"/>
                </a:lnTo>
                <a:lnTo>
                  <a:pt x="188708" y="72927"/>
                </a:lnTo>
                <a:lnTo>
                  <a:pt x="170239" y="120330"/>
                </a:lnTo>
                <a:lnTo>
                  <a:pt x="153987" y="168125"/>
                </a:lnTo>
                <a:lnTo>
                  <a:pt x="139957" y="216269"/>
                </a:lnTo>
                <a:lnTo>
                  <a:pt x="128156" y="264718"/>
                </a:lnTo>
                <a:lnTo>
                  <a:pt x="118590" y="313432"/>
                </a:lnTo>
                <a:lnTo>
                  <a:pt x="111263" y="362367"/>
                </a:lnTo>
                <a:lnTo>
                  <a:pt x="106182" y="411481"/>
                </a:lnTo>
                <a:lnTo>
                  <a:pt x="103352" y="460730"/>
                </a:lnTo>
                <a:lnTo>
                  <a:pt x="102779" y="510073"/>
                </a:lnTo>
                <a:lnTo>
                  <a:pt x="104469" y="559467"/>
                </a:lnTo>
                <a:lnTo>
                  <a:pt x="108426" y="608870"/>
                </a:lnTo>
                <a:lnTo>
                  <a:pt x="114658" y="658238"/>
                </a:lnTo>
                <a:lnTo>
                  <a:pt x="123169" y="707529"/>
                </a:lnTo>
                <a:lnTo>
                  <a:pt x="21493" y="716622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5201" y="3125254"/>
            <a:ext cx="133941" cy="99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5963" y="2417292"/>
            <a:ext cx="359410" cy="741045"/>
          </a:xfrm>
          <a:custGeom>
            <a:avLst/>
            <a:gdLst/>
            <a:ahLst/>
            <a:cxnLst/>
            <a:rect l="l" t="t" r="r" b="b"/>
            <a:pathLst>
              <a:path w="359410" h="741044">
                <a:moveTo>
                  <a:pt x="280390" y="740879"/>
                </a:moveTo>
                <a:lnTo>
                  <a:pt x="61747" y="740879"/>
                </a:lnTo>
                <a:lnTo>
                  <a:pt x="39819" y="737434"/>
                </a:lnTo>
                <a:lnTo>
                  <a:pt x="21391" y="727906"/>
                </a:lnTo>
                <a:lnTo>
                  <a:pt x="8028" y="713512"/>
                </a:lnTo>
                <a:lnTo>
                  <a:pt x="1295" y="695464"/>
                </a:lnTo>
                <a:lnTo>
                  <a:pt x="0" y="695464"/>
                </a:lnTo>
                <a:lnTo>
                  <a:pt x="0" y="364604"/>
                </a:lnTo>
                <a:lnTo>
                  <a:pt x="159486" y="0"/>
                </a:lnTo>
                <a:lnTo>
                  <a:pt x="358851" y="0"/>
                </a:lnTo>
                <a:lnTo>
                  <a:pt x="280390" y="364604"/>
                </a:lnTo>
                <a:lnTo>
                  <a:pt x="280390" y="7408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5963" y="2393022"/>
            <a:ext cx="248920" cy="389255"/>
          </a:xfrm>
          <a:custGeom>
            <a:avLst/>
            <a:gdLst/>
            <a:ahLst/>
            <a:cxnLst/>
            <a:rect l="l" t="t" r="r" b="b"/>
            <a:pathLst>
              <a:path w="248919" h="389255">
                <a:moveTo>
                  <a:pt x="0" y="389077"/>
                </a:moveTo>
                <a:lnTo>
                  <a:pt x="167005" y="0"/>
                </a:lnTo>
                <a:lnTo>
                  <a:pt x="248373" y="24269"/>
                </a:lnTo>
                <a:lnTo>
                  <a:pt x="136182" y="188036"/>
                </a:lnTo>
                <a:lnTo>
                  <a:pt x="132753" y="194106"/>
                </a:lnTo>
                <a:lnTo>
                  <a:pt x="0" y="389077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3955" y="2417292"/>
            <a:ext cx="359410" cy="741045"/>
          </a:xfrm>
          <a:custGeom>
            <a:avLst/>
            <a:gdLst/>
            <a:ahLst/>
            <a:cxnLst/>
            <a:rect l="l" t="t" r="r" b="b"/>
            <a:pathLst>
              <a:path w="359409" h="741044">
                <a:moveTo>
                  <a:pt x="297103" y="740879"/>
                </a:moveTo>
                <a:lnTo>
                  <a:pt x="78447" y="740879"/>
                </a:lnTo>
                <a:lnTo>
                  <a:pt x="78447" y="364604"/>
                </a:lnTo>
                <a:lnTo>
                  <a:pt x="0" y="0"/>
                </a:lnTo>
                <a:lnTo>
                  <a:pt x="199351" y="0"/>
                </a:lnTo>
                <a:lnTo>
                  <a:pt x="358838" y="364604"/>
                </a:lnTo>
                <a:lnTo>
                  <a:pt x="358838" y="695464"/>
                </a:lnTo>
                <a:lnTo>
                  <a:pt x="357555" y="695464"/>
                </a:lnTo>
                <a:lnTo>
                  <a:pt x="350823" y="713512"/>
                </a:lnTo>
                <a:lnTo>
                  <a:pt x="337459" y="727906"/>
                </a:lnTo>
                <a:lnTo>
                  <a:pt x="319031" y="737434"/>
                </a:lnTo>
                <a:lnTo>
                  <a:pt x="297103" y="7408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74432" y="2393022"/>
            <a:ext cx="248920" cy="389255"/>
          </a:xfrm>
          <a:custGeom>
            <a:avLst/>
            <a:gdLst/>
            <a:ahLst/>
            <a:cxnLst/>
            <a:rect l="l" t="t" r="r" b="b"/>
            <a:pathLst>
              <a:path w="248919" h="389255">
                <a:moveTo>
                  <a:pt x="248361" y="389077"/>
                </a:moveTo>
                <a:lnTo>
                  <a:pt x="54813" y="103124"/>
                </a:lnTo>
                <a:lnTo>
                  <a:pt x="0" y="24269"/>
                </a:lnTo>
                <a:lnTo>
                  <a:pt x="81356" y="0"/>
                </a:lnTo>
                <a:lnTo>
                  <a:pt x="248361" y="389077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9619" y="2071547"/>
            <a:ext cx="36830" cy="38735"/>
          </a:xfrm>
          <a:custGeom>
            <a:avLst/>
            <a:gdLst/>
            <a:ahLst/>
            <a:cxnLst/>
            <a:rect l="l" t="t" r="r" b="b"/>
            <a:pathLst>
              <a:path w="36830" h="38735">
                <a:moveTo>
                  <a:pt x="10159" y="38125"/>
                </a:moveTo>
                <a:lnTo>
                  <a:pt x="3809" y="34175"/>
                </a:lnTo>
                <a:lnTo>
                  <a:pt x="0" y="27609"/>
                </a:lnTo>
                <a:lnTo>
                  <a:pt x="0" y="19723"/>
                </a:lnTo>
                <a:lnTo>
                  <a:pt x="1547" y="12199"/>
                </a:lnTo>
                <a:lnTo>
                  <a:pt x="5714" y="5913"/>
                </a:lnTo>
                <a:lnTo>
                  <a:pt x="11787" y="1601"/>
                </a:lnTo>
                <a:lnTo>
                  <a:pt x="19050" y="0"/>
                </a:lnTo>
                <a:lnTo>
                  <a:pt x="26669" y="0"/>
                </a:lnTo>
                <a:lnTo>
                  <a:pt x="33019" y="5257"/>
                </a:lnTo>
                <a:lnTo>
                  <a:pt x="35304" y="9194"/>
                </a:lnTo>
                <a:lnTo>
                  <a:pt x="27940" y="9194"/>
                </a:lnTo>
                <a:lnTo>
                  <a:pt x="20141" y="10797"/>
                </a:lnTo>
                <a:lnTo>
                  <a:pt x="14128" y="15112"/>
                </a:lnTo>
                <a:lnTo>
                  <a:pt x="10259" y="21399"/>
                </a:lnTo>
                <a:lnTo>
                  <a:pt x="8890" y="28917"/>
                </a:lnTo>
                <a:lnTo>
                  <a:pt x="8890" y="35496"/>
                </a:lnTo>
                <a:lnTo>
                  <a:pt x="10159" y="38125"/>
                </a:lnTo>
                <a:close/>
              </a:path>
              <a:path w="36830" h="38735">
                <a:moveTo>
                  <a:pt x="36830" y="11823"/>
                </a:moveTo>
                <a:lnTo>
                  <a:pt x="34290" y="9194"/>
                </a:lnTo>
                <a:lnTo>
                  <a:pt x="35304" y="9194"/>
                </a:lnTo>
                <a:lnTo>
                  <a:pt x="36830" y="11823"/>
                </a:lnTo>
                <a:close/>
              </a:path>
            </a:pathLst>
          </a:custGeom>
          <a:solidFill>
            <a:srgbClr val="D2AB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0606" y="2071547"/>
            <a:ext cx="36195" cy="38735"/>
          </a:xfrm>
          <a:custGeom>
            <a:avLst/>
            <a:gdLst/>
            <a:ahLst/>
            <a:cxnLst/>
            <a:rect l="l" t="t" r="r" b="b"/>
            <a:pathLst>
              <a:path w="36194" h="38735">
                <a:moveTo>
                  <a:pt x="0" y="11823"/>
                </a:moveTo>
                <a:lnTo>
                  <a:pt x="2565" y="5257"/>
                </a:lnTo>
                <a:lnTo>
                  <a:pt x="8991" y="0"/>
                </a:lnTo>
                <a:lnTo>
                  <a:pt x="16700" y="0"/>
                </a:lnTo>
                <a:lnTo>
                  <a:pt x="24586" y="1601"/>
                </a:lnTo>
                <a:lnTo>
                  <a:pt x="30667" y="5913"/>
                </a:lnTo>
                <a:lnTo>
                  <a:pt x="32710" y="9194"/>
                </a:lnTo>
                <a:lnTo>
                  <a:pt x="2565" y="9194"/>
                </a:lnTo>
                <a:lnTo>
                  <a:pt x="0" y="11823"/>
                </a:lnTo>
                <a:close/>
              </a:path>
              <a:path w="36194" h="38735">
                <a:moveTo>
                  <a:pt x="25692" y="38125"/>
                </a:moveTo>
                <a:lnTo>
                  <a:pt x="28257" y="32867"/>
                </a:lnTo>
                <a:lnTo>
                  <a:pt x="28257" y="28917"/>
                </a:lnTo>
                <a:lnTo>
                  <a:pt x="26692" y="21399"/>
                </a:lnTo>
                <a:lnTo>
                  <a:pt x="22477" y="15112"/>
                </a:lnTo>
                <a:lnTo>
                  <a:pt x="16336" y="10797"/>
                </a:lnTo>
                <a:lnTo>
                  <a:pt x="8991" y="9194"/>
                </a:lnTo>
                <a:lnTo>
                  <a:pt x="32710" y="9194"/>
                </a:lnTo>
                <a:lnTo>
                  <a:pt x="34581" y="12199"/>
                </a:lnTo>
                <a:lnTo>
                  <a:pt x="35966" y="19723"/>
                </a:lnTo>
                <a:lnTo>
                  <a:pt x="35966" y="27609"/>
                </a:lnTo>
                <a:lnTo>
                  <a:pt x="32118" y="34175"/>
                </a:lnTo>
                <a:lnTo>
                  <a:pt x="25692" y="38125"/>
                </a:lnTo>
                <a:close/>
              </a:path>
            </a:pathLst>
          </a:custGeom>
          <a:solidFill>
            <a:srgbClr val="DDA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5339" y="2071547"/>
            <a:ext cx="36195" cy="38735"/>
          </a:xfrm>
          <a:custGeom>
            <a:avLst/>
            <a:gdLst/>
            <a:ahLst/>
            <a:cxnLst/>
            <a:rect l="l" t="t" r="r" b="b"/>
            <a:pathLst>
              <a:path w="36194" h="38735">
                <a:moveTo>
                  <a:pt x="10274" y="38125"/>
                </a:moveTo>
                <a:lnTo>
                  <a:pt x="3848" y="34175"/>
                </a:lnTo>
                <a:lnTo>
                  <a:pt x="0" y="27609"/>
                </a:lnTo>
                <a:lnTo>
                  <a:pt x="0" y="19723"/>
                </a:lnTo>
                <a:lnTo>
                  <a:pt x="1385" y="12199"/>
                </a:lnTo>
                <a:lnTo>
                  <a:pt x="5299" y="5913"/>
                </a:lnTo>
                <a:lnTo>
                  <a:pt x="11379" y="1601"/>
                </a:lnTo>
                <a:lnTo>
                  <a:pt x="19265" y="0"/>
                </a:lnTo>
                <a:lnTo>
                  <a:pt x="26974" y="0"/>
                </a:lnTo>
                <a:lnTo>
                  <a:pt x="33400" y="5257"/>
                </a:lnTo>
                <a:lnTo>
                  <a:pt x="34939" y="9194"/>
                </a:lnTo>
                <a:lnTo>
                  <a:pt x="26974" y="9194"/>
                </a:lnTo>
                <a:lnTo>
                  <a:pt x="19630" y="10797"/>
                </a:lnTo>
                <a:lnTo>
                  <a:pt x="13488" y="15112"/>
                </a:lnTo>
                <a:lnTo>
                  <a:pt x="9274" y="21399"/>
                </a:lnTo>
                <a:lnTo>
                  <a:pt x="7708" y="28917"/>
                </a:lnTo>
                <a:lnTo>
                  <a:pt x="7708" y="32867"/>
                </a:lnTo>
                <a:lnTo>
                  <a:pt x="10274" y="38125"/>
                </a:lnTo>
                <a:close/>
              </a:path>
              <a:path w="36194" h="38735">
                <a:moveTo>
                  <a:pt x="35966" y="11823"/>
                </a:moveTo>
                <a:lnTo>
                  <a:pt x="33400" y="9194"/>
                </a:lnTo>
                <a:lnTo>
                  <a:pt x="34939" y="9194"/>
                </a:lnTo>
                <a:lnTo>
                  <a:pt x="35966" y="11823"/>
                </a:lnTo>
                <a:close/>
              </a:path>
            </a:pathLst>
          </a:custGeom>
          <a:solidFill>
            <a:srgbClr val="DDA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2275" y="1661667"/>
            <a:ext cx="529590" cy="396240"/>
          </a:xfrm>
          <a:custGeom>
            <a:avLst/>
            <a:gdLst/>
            <a:ahLst/>
            <a:cxnLst/>
            <a:rect l="l" t="t" r="r" b="b"/>
            <a:pathLst>
              <a:path w="529589" h="396239">
                <a:moveTo>
                  <a:pt x="24943" y="385622"/>
                </a:moveTo>
                <a:lnTo>
                  <a:pt x="23648" y="381723"/>
                </a:lnTo>
                <a:lnTo>
                  <a:pt x="22365" y="379133"/>
                </a:lnTo>
                <a:lnTo>
                  <a:pt x="21082" y="375234"/>
                </a:lnTo>
                <a:lnTo>
                  <a:pt x="21082" y="373938"/>
                </a:lnTo>
                <a:lnTo>
                  <a:pt x="5322" y="312186"/>
                </a:lnTo>
                <a:lnTo>
                  <a:pt x="0" y="257601"/>
                </a:lnTo>
                <a:lnTo>
                  <a:pt x="3200" y="209871"/>
                </a:lnTo>
                <a:lnTo>
                  <a:pt x="13008" y="168685"/>
                </a:lnTo>
                <a:lnTo>
                  <a:pt x="27508" y="133730"/>
                </a:lnTo>
                <a:lnTo>
                  <a:pt x="26021" y="116751"/>
                </a:lnTo>
                <a:lnTo>
                  <a:pt x="28153" y="99164"/>
                </a:lnTo>
                <a:lnTo>
                  <a:pt x="35109" y="81335"/>
                </a:lnTo>
                <a:lnTo>
                  <a:pt x="48095" y="63626"/>
                </a:lnTo>
                <a:lnTo>
                  <a:pt x="48095" y="62331"/>
                </a:lnTo>
                <a:lnTo>
                  <a:pt x="51956" y="58432"/>
                </a:lnTo>
                <a:lnTo>
                  <a:pt x="55817" y="55829"/>
                </a:lnTo>
                <a:lnTo>
                  <a:pt x="60960" y="51942"/>
                </a:lnTo>
                <a:lnTo>
                  <a:pt x="74173" y="40719"/>
                </a:lnTo>
                <a:lnTo>
                  <a:pt x="92329" y="27428"/>
                </a:lnTo>
                <a:lnTo>
                  <a:pt x="115067" y="13409"/>
                </a:lnTo>
                <a:lnTo>
                  <a:pt x="142024" y="0"/>
                </a:lnTo>
                <a:lnTo>
                  <a:pt x="139230" y="2576"/>
                </a:lnTo>
                <a:lnTo>
                  <a:pt x="133180" y="8928"/>
                </a:lnTo>
                <a:lnTo>
                  <a:pt x="127371" y="16984"/>
                </a:lnTo>
                <a:lnTo>
                  <a:pt x="125298" y="24676"/>
                </a:lnTo>
                <a:lnTo>
                  <a:pt x="336462" y="24676"/>
                </a:lnTo>
                <a:lnTo>
                  <a:pt x="370015" y="31310"/>
                </a:lnTo>
                <a:lnTo>
                  <a:pt x="412669" y="45165"/>
                </a:lnTo>
                <a:lnTo>
                  <a:pt x="451356" y="64784"/>
                </a:lnTo>
                <a:lnTo>
                  <a:pt x="484387" y="90965"/>
                </a:lnTo>
                <a:lnTo>
                  <a:pt x="510075" y="124502"/>
                </a:lnTo>
                <a:lnTo>
                  <a:pt x="526733" y="166192"/>
                </a:lnTo>
                <a:lnTo>
                  <a:pt x="529046" y="183255"/>
                </a:lnTo>
                <a:lnTo>
                  <a:pt x="528027" y="203847"/>
                </a:lnTo>
                <a:lnTo>
                  <a:pt x="67399" y="203847"/>
                </a:lnTo>
                <a:lnTo>
                  <a:pt x="41669" y="314210"/>
                </a:lnTo>
                <a:lnTo>
                  <a:pt x="38085" y="336286"/>
                </a:lnTo>
                <a:lnTo>
                  <a:pt x="35227" y="354466"/>
                </a:lnTo>
                <a:lnTo>
                  <a:pt x="32652" y="371347"/>
                </a:lnTo>
                <a:lnTo>
                  <a:pt x="24943" y="385622"/>
                </a:lnTo>
                <a:close/>
              </a:path>
              <a:path w="529589" h="396239">
                <a:moveTo>
                  <a:pt x="336462" y="24676"/>
                </a:moveTo>
                <a:lnTo>
                  <a:pt x="125298" y="24676"/>
                </a:lnTo>
                <a:lnTo>
                  <a:pt x="156311" y="20655"/>
                </a:lnTo>
                <a:lnTo>
                  <a:pt x="193483" y="17624"/>
                </a:lnTo>
                <a:lnTo>
                  <a:pt x="235128" y="16378"/>
                </a:lnTo>
                <a:lnTo>
                  <a:pt x="279556" y="17713"/>
                </a:lnTo>
                <a:lnTo>
                  <a:pt x="325081" y="22425"/>
                </a:lnTo>
                <a:lnTo>
                  <a:pt x="336462" y="24676"/>
                </a:lnTo>
                <a:close/>
              </a:path>
              <a:path w="529589" h="396239">
                <a:moveTo>
                  <a:pt x="387769" y="259676"/>
                </a:moveTo>
                <a:lnTo>
                  <a:pt x="321543" y="257715"/>
                </a:lnTo>
                <a:lnTo>
                  <a:pt x="259821" y="251315"/>
                </a:lnTo>
                <a:lnTo>
                  <a:pt x="203460" y="241668"/>
                </a:lnTo>
                <a:lnTo>
                  <a:pt x="153319" y="229963"/>
                </a:lnTo>
                <a:lnTo>
                  <a:pt x="110253" y="217391"/>
                </a:lnTo>
                <a:lnTo>
                  <a:pt x="75121" y="205143"/>
                </a:lnTo>
                <a:lnTo>
                  <a:pt x="69964" y="203847"/>
                </a:lnTo>
                <a:lnTo>
                  <a:pt x="528027" y="203847"/>
                </a:lnTo>
                <a:lnTo>
                  <a:pt x="527858" y="207256"/>
                </a:lnTo>
                <a:lnTo>
                  <a:pt x="526085" y="225920"/>
                </a:lnTo>
                <a:lnTo>
                  <a:pt x="461112" y="225920"/>
                </a:lnTo>
                <a:lnTo>
                  <a:pt x="437960" y="229819"/>
                </a:lnTo>
                <a:lnTo>
                  <a:pt x="413448" y="237588"/>
                </a:lnTo>
                <a:lnTo>
                  <a:pt x="393402" y="243287"/>
                </a:lnTo>
                <a:lnTo>
                  <a:pt x="379870" y="246796"/>
                </a:lnTo>
                <a:lnTo>
                  <a:pt x="374904" y="247992"/>
                </a:lnTo>
                <a:lnTo>
                  <a:pt x="387769" y="259676"/>
                </a:lnTo>
                <a:close/>
              </a:path>
              <a:path w="529589" h="396239">
                <a:moveTo>
                  <a:pt x="498424" y="396011"/>
                </a:moveTo>
                <a:lnTo>
                  <a:pt x="491671" y="349432"/>
                </a:lnTo>
                <a:lnTo>
                  <a:pt x="486458" y="314210"/>
                </a:lnTo>
                <a:lnTo>
                  <a:pt x="482994" y="292138"/>
                </a:lnTo>
                <a:lnTo>
                  <a:pt x="479756" y="277854"/>
                </a:lnTo>
                <a:lnTo>
                  <a:pt x="476396" y="261624"/>
                </a:lnTo>
                <a:lnTo>
                  <a:pt x="473698" y="247992"/>
                </a:lnTo>
                <a:lnTo>
                  <a:pt x="472694" y="242798"/>
                </a:lnTo>
                <a:lnTo>
                  <a:pt x="461112" y="225920"/>
                </a:lnTo>
                <a:lnTo>
                  <a:pt x="526085" y="225920"/>
                </a:lnTo>
                <a:lnTo>
                  <a:pt x="525463" y="232473"/>
                </a:lnTo>
                <a:lnTo>
                  <a:pt x="524155" y="253187"/>
                </a:lnTo>
                <a:lnTo>
                  <a:pt x="521202" y="284290"/>
                </a:lnTo>
                <a:lnTo>
                  <a:pt x="515958" y="328658"/>
                </a:lnTo>
                <a:lnTo>
                  <a:pt x="510955" y="368399"/>
                </a:lnTo>
                <a:lnTo>
                  <a:pt x="508724" y="385622"/>
                </a:lnTo>
                <a:lnTo>
                  <a:pt x="498424" y="396011"/>
                </a:lnTo>
                <a:close/>
              </a:path>
            </a:pathLst>
          </a:custGeom>
          <a:solidFill>
            <a:srgbClr val="753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53020" y="3826268"/>
            <a:ext cx="214960" cy="77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47634" y="3826268"/>
            <a:ext cx="214960" cy="77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67332" y="2958871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>
                <a:moveTo>
                  <a:pt x="0" y="0"/>
                </a:moveTo>
                <a:lnTo>
                  <a:pt x="195262" y="0"/>
                </a:lnTo>
              </a:path>
            </a:pathLst>
          </a:custGeom>
          <a:ln w="46786">
            <a:solidFill>
              <a:srgbClr val="2B2B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6162" y="2958871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>
                <a:moveTo>
                  <a:pt x="0" y="0"/>
                </a:moveTo>
                <a:lnTo>
                  <a:pt x="196126" y="0"/>
                </a:lnTo>
              </a:path>
            </a:pathLst>
          </a:custGeom>
          <a:ln w="46786">
            <a:solidFill>
              <a:srgbClr val="2B2B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75395" y="2382621"/>
            <a:ext cx="314325" cy="94615"/>
          </a:xfrm>
          <a:custGeom>
            <a:avLst/>
            <a:gdLst/>
            <a:ahLst/>
            <a:cxnLst/>
            <a:rect l="l" t="t" r="r" b="b"/>
            <a:pathLst>
              <a:path w="314325" h="94614">
                <a:moveTo>
                  <a:pt x="74688" y="94462"/>
                </a:moveTo>
                <a:lnTo>
                  <a:pt x="0" y="55638"/>
                </a:lnTo>
                <a:lnTo>
                  <a:pt x="925" y="50098"/>
                </a:lnTo>
                <a:lnTo>
                  <a:pt x="7405" y="37522"/>
                </a:lnTo>
                <a:lnTo>
                  <a:pt x="59245" y="15519"/>
                </a:lnTo>
                <a:lnTo>
                  <a:pt x="92722" y="14224"/>
                </a:lnTo>
                <a:lnTo>
                  <a:pt x="109119" y="8363"/>
                </a:lnTo>
                <a:lnTo>
                  <a:pt x="126365" y="3230"/>
                </a:lnTo>
                <a:lnTo>
                  <a:pt x="142886" y="38"/>
                </a:lnTo>
                <a:lnTo>
                  <a:pt x="157111" y="0"/>
                </a:lnTo>
                <a:lnTo>
                  <a:pt x="164393" y="1839"/>
                </a:lnTo>
                <a:lnTo>
                  <a:pt x="166125" y="5013"/>
                </a:lnTo>
                <a:lnTo>
                  <a:pt x="163994" y="8915"/>
                </a:lnTo>
                <a:lnTo>
                  <a:pt x="159689" y="12941"/>
                </a:lnTo>
                <a:lnTo>
                  <a:pt x="211558" y="13344"/>
                </a:lnTo>
                <a:lnTo>
                  <a:pt x="303911" y="15519"/>
                </a:lnTo>
                <a:lnTo>
                  <a:pt x="309787" y="20150"/>
                </a:lnTo>
                <a:lnTo>
                  <a:pt x="314217" y="31211"/>
                </a:lnTo>
                <a:lnTo>
                  <a:pt x="297395" y="44456"/>
                </a:lnTo>
                <a:lnTo>
                  <a:pt x="239522" y="55638"/>
                </a:lnTo>
                <a:lnTo>
                  <a:pt x="165959" y="67164"/>
                </a:lnTo>
                <a:lnTo>
                  <a:pt x="114609" y="79903"/>
                </a:lnTo>
                <a:lnTo>
                  <a:pt x="84507" y="90216"/>
                </a:lnTo>
                <a:lnTo>
                  <a:pt x="74688" y="94462"/>
                </a:lnTo>
                <a:close/>
              </a:path>
            </a:pathLst>
          </a:custGeom>
          <a:solidFill>
            <a:srgbClr val="FCD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7274" y="2134610"/>
            <a:ext cx="60960" cy="58419"/>
          </a:xfrm>
          <a:custGeom>
            <a:avLst/>
            <a:gdLst/>
            <a:ahLst/>
            <a:cxnLst/>
            <a:rect l="l" t="t" r="r" b="b"/>
            <a:pathLst>
              <a:path w="60959" h="58419">
                <a:moveTo>
                  <a:pt x="44970" y="58248"/>
                </a:moveTo>
                <a:lnTo>
                  <a:pt x="26744" y="55199"/>
                </a:lnTo>
                <a:lnTo>
                  <a:pt x="10926" y="49472"/>
                </a:lnTo>
                <a:lnTo>
                  <a:pt x="888" y="40335"/>
                </a:lnTo>
                <a:lnTo>
                  <a:pt x="0" y="27056"/>
                </a:lnTo>
                <a:lnTo>
                  <a:pt x="7990" y="13486"/>
                </a:lnTo>
                <a:lnTo>
                  <a:pt x="21521" y="4304"/>
                </a:lnTo>
                <a:lnTo>
                  <a:pt x="39388" y="0"/>
                </a:lnTo>
                <a:lnTo>
                  <a:pt x="60388" y="1060"/>
                </a:lnTo>
                <a:lnTo>
                  <a:pt x="37384" y="7070"/>
                </a:lnTo>
                <a:lnTo>
                  <a:pt x="22809" y="23805"/>
                </a:lnTo>
                <a:lnTo>
                  <a:pt x="23169" y="43465"/>
                </a:lnTo>
                <a:lnTo>
                  <a:pt x="44970" y="58248"/>
                </a:lnTo>
                <a:close/>
              </a:path>
            </a:pathLst>
          </a:custGeom>
          <a:solidFill>
            <a:srgbClr val="FFA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26667" y="1971352"/>
            <a:ext cx="96520" cy="20955"/>
          </a:xfrm>
          <a:custGeom>
            <a:avLst/>
            <a:gdLst/>
            <a:ahLst/>
            <a:cxnLst/>
            <a:rect l="l" t="t" r="r" b="b"/>
            <a:pathLst>
              <a:path w="96519" h="20955">
                <a:moveTo>
                  <a:pt x="10236" y="20464"/>
                </a:moveTo>
                <a:lnTo>
                  <a:pt x="5118" y="20464"/>
                </a:lnTo>
                <a:lnTo>
                  <a:pt x="2565" y="19169"/>
                </a:lnTo>
                <a:lnTo>
                  <a:pt x="1282" y="16565"/>
                </a:lnTo>
                <a:lnTo>
                  <a:pt x="0" y="12666"/>
                </a:lnTo>
                <a:lnTo>
                  <a:pt x="1282" y="8767"/>
                </a:lnTo>
                <a:lnTo>
                  <a:pt x="3848" y="7472"/>
                </a:lnTo>
                <a:lnTo>
                  <a:pt x="23009" y="2153"/>
                </a:lnTo>
                <a:lnTo>
                  <a:pt x="47807" y="0"/>
                </a:lnTo>
                <a:lnTo>
                  <a:pt x="72365" y="1259"/>
                </a:lnTo>
                <a:lnTo>
                  <a:pt x="90804" y="6176"/>
                </a:lnTo>
                <a:lnTo>
                  <a:pt x="93370" y="7472"/>
                </a:lnTo>
                <a:lnTo>
                  <a:pt x="95923" y="11371"/>
                </a:lnTo>
                <a:lnTo>
                  <a:pt x="94010" y="14292"/>
                </a:lnTo>
                <a:lnTo>
                  <a:pt x="48925" y="14292"/>
                </a:lnTo>
                <a:lnTo>
                  <a:pt x="27061" y="16037"/>
                </a:lnTo>
                <a:lnTo>
                  <a:pt x="10236" y="20464"/>
                </a:lnTo>
                <a:close/>
              </a:path>
              <a:path w="96519" h="20955">
                <a:moveTo>
                  <a:pt x="88252" y="19169"/>
                </a:moveTo>
                <a:lnTo>
                  <a:pt x="85699" y="17873"/>
                </a:lnTo>
                <a:lnTo>
                  <a:pt x="70309" y="14985"/>
                </a:lnTo>
                <a:lnTo>
                  <a:pt x="48925" y="14292"/>
                </a:lnTo>
                <a:lnTo>
                  <a:pt x="94010" y="14292"/>
                </a:lnTo>
                <a:lnTo>
                  <a:pt x="93370" y="15270"/>
                </a:lnTo>
                <a:lnTo>
                  <a:pt x="92087" y="17873"/>
                </a:lnTo>
                <a:lnTo>
                  <a:pt x="88252" y="19169"/>
                </a:lnTo>
                <a:close/>
              </a:path>
            </a:pathLst>
          </a:custGeom>
          <a:solidFill>
            <a:srgbClr val="753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35024" y="2027351"/>
            <a:ext cx="92075" cy="95885"/>
          </a:xfrm>
          <a:custGeom>
            <a:avLst/>
            <a:gdLst/>
            <a:ahLst/>
            <a:cxnLst/>
            <a:rect l="l" t="t" r="r" b="b"/>
            <a:pathLst>
              <a:path w="92075" h="95885">
                <a:moveTo>
                  <a:pt x="45605" y="95313"/>
                </a:moveTo>
                <a:lnTo>
                  <a:pt x="27598" y="91568"/>
                </a:lnTo>
                <a:lnTo>
                  <a:pt x="12982" y="81440"/>
                </a:lnTo>
                <a:lnTo>
                  <a:pt x="3261" y="66493"/>
                </a:lnTo>
                <a:lnTo>
                  <a:pt x="0" y="48336"/>
                </a:lnTo>
                <a:lnTo>
                  <a:pt x="3261" y="29392"/>
                </a:lnTo>
                <a:lnTo>
                  <a:pt x="12982" y="14043"/>
                </a:lnTo>
                <a:lnTo>
                  <a:pt x="27614" y="3755"/>
                </a:lnTo>
                <a:lnTo>
                  <a:pt x="45605" y="0"/>
                </a:lnTo>
                <a:lnTo>
                  <a:pt x="63620" y="3755"/>
                </a:lnTo>
                <a:lnTo>
                  <a:pt x="78303" y="13958"/>
                </a:lnTo>
                <a:lnTo>
                  <a:pt x="88212" y="29108"/>
                </a:lnTo>
                <a:lnTo>
                  <a:pt x="91846" y="47663"/>
                </a:lnTo>
                <a:lnTo>
                  <a:pt x="88212" y="66209"/>
                </a:lnTo>
                <a:lnTo>
                  <a:pt x="78303" y="81356"/>
                </a:lnTo>
                <a:lnTo>
                  <a:pt x="63605" y="91568"/>
                </a:lnTo>
                <a:lnTo>
                  <a:pt x="45605" y="95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85315" y="1971352"/>
            <a:ext cx="96520" cy="20955"/>
          </a:xfrm>
          <a:custGeom>
            <a:avLst/>
            <a:gdLst/>
            <a:ahLst/>
            <a:cxnLst/>
            <a:rect l="l" t="t" r="r" b="b"/>
            <a:pathLst>
              <a:path w="96519" h="20955">
                <a:moveTo>
                  <a:pt x="6388" y="19169"/>
                </a:moveTo>
                <a:lnTo>
                  <a:pt x="2552" y="17873"/>
                </a:lnTo>
                <a:lnTo>
                  <a:pt x="1282" y="15270"/>
                </a:lnTo>
                <a:lnTo>
                  <a:pt x="0" y="11371"/>
                </a:lnTo>
                <a:lnTo>
                  <a:pt x="1282" y="7472"/>
                </a:lnTo>
                <a:lnTo>
                  <a:pt x="5118" y="6176"/>
                </a:lnTo>
                <a:lnTo>
                  <a:pt x="23362" y="1259"/>
                </a:lnTo>
                <a:lnTo>
                  <a:pt x="47480" y="0"/>
                </a:lnTo>
                <a:lnTo>
                  <a:pt x="71838" y="2153"/>
                </a:lnTo>
                <a:lnTo>
                  <a:pt x="90805" y="7472"/>
                </a:lnTo>
                <a:lnTo>
                  <a:pt x="94640" y="8767"/>
                </a:lnTo>
                <a:lnTo>
                  <a:pt x="95923" y="12666"/>
                </a:lnTo>
                <a:lnTo>
                  <a:pt x="95388" y="14292"/>
                </a:lnTo>
                <a:lnTo>
                  <a:pt x="46523" y="14292"/>
                </a:lnTo>
                <a:lnTo>
                  <a:pt x="25082" y="14985"/>
                </a:lnTo>
                <a:lnTo>
                  <a:pt x="10236" y="17873"/>
                </a:lnTo>
                <a:lnTo>
                  <a:pt x="6388" y="19169"/>
                </a:lnTo>
                <a:close/>
              </a:path>
              <a:path w="96519" h="20955">
                <a:moveTo>
                  <a:pt x="90805" y="20464"/>
                </a:moveTo>
                <a:lnTo>
                  <a:pt x="85686" y="20464"/>
                </a:lnTo>
                <a:lnTo>
                  <a:pt x="68682" y="16037"/>
                </a:lnTo>
                <a:lnTo>
                  <a:pt x="46523" y="14292"/>
                </a:lnTo>
                <a:lnTo>
                  <a:pt x="95388" y="14292"/>
                </a:lnTo>
                <a:lnTo>
                  <a:pt x="94640" y="16565"/>
                </a:lnTo>
                <a:lnTo>
                  <a:pt x="93357" y="19169"/>
                </a:lnTo>
                <a:lnTo>
                  <a:pt x="90805" y="20464"/>
                </a:lnTo>
                <a:close/>
              </a:path>
            </a:pathLst>
          </a:custGeom>
          <a:solidFill>
            <a:srgbClr val="753B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80388" y="2027351"/>
            <a:ext cx="93345" cy="95885"/>
          </a:xfrm>
          <a:custGeom>
            <a:avLst/>
            <a:gdLst/>
            <a:ahLst/>
            <a:cxnLst/>
            <a:rect l="l" t="t" r="r" b="b"/>
            <a:pathLst>
              <a:path w="93344" h="95885">
                <a:moveTo>
                  <a:pt x="46888" y="95313"/>
                </a:moveTo>
                <a:lnTo>
                  <a:pt x="28863" y="91568"/>
                </a:lnTo>
                <a:lnTo>
                  <a:pt x="14109" y="81440"/>
                </a:lnTo>
                <a:lnTo>
                  <a:pt x="4008" y="66493"/>
                </a:lnTo>
                <a:lnTo>
                  <a:pt x="0" y="48336"/>
                </a:lnTo>
                <a:lnTo>
                  <a:pt x="4008" y="29392"/>
                </a:lnTo>
                <a:lnTo>
                  <a:pt x="14109" y="14043"/>
                </a:lnTo>
                <a:lnTo>
                  <a:pt x="28878" y="3755"/>
                </a:lnTo>
                <a:lnTo>
                  <a:pt x="46888" y="0"/>
                </a:lnTo>
                <a:lnTo>
                  <a:pt x="64905" y="3755"/>
                </a:lnTo>
                <a:lnTo>
                  <a:pt x="79592" y="13958"/>
                </a:lnTo>
                <a:lnTo>
                  <a:pt x="89506" y="29108"/>
                </a:lnTo>
                <a:lnTo>
                  <a:pt x="93141" y="47663"/>
                </a:lnTo>
                <a:lnTo>
                  <a:pt x="89506" y="66209"/>
                </a:lnTo>
                <a:lnTo>
                  <a:pt x="79592" y="81356"/>
                </a:lnTo>
                <a:lnTo>
                  <a:pt x="64890" y="91568"/>
                </a:lnTo>
                <a:lnTo>
                  <a:pt x="46888" y="95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57883" y="2048929"/>
            <a:ext cx="53340" cy="53975"/>
          </a:xfrm>
          <a:custGeom>
            <a:avLst/>
            <a:gdLst/>
            <a:ahLst/>
            <a:cxnLst/>
            <a:rect l="l" t="t" r="r" b="b"/>
            <a:pathLst>
              <a:path w="53340" h="53975">
                <a:moveTo>
                  <a:pt x="26454" y="53886"/>
                </a:moveTo>
                <a:lnTo>
                  <a:pt x="16091" y="51767"/>
                </a:lnTo>
                <a:lnTo>
                  <a:pt x="7645" y="45975"/>
                </a:lnTo>
                <a:lnTo>
                  <a:pt x="1990" y="37357"/>
                </a:lnTo>
                <a:lnTo>
                  <a:pt x="0" y="26758"/>
                </a:lnTo>
                <a:lnTo>
                  <a:pt x="1990" y="16378"/>
                </a:lnTo>
                <a:lnTo>
                  <a:pt x="7645" y="7869"/>
                </a:lnTo>
                <a:lnTo>
                  <a:pt x="16091" y="2114"/>
                </a:lnTo>
                <a:lnTo>
                  <a:pt x="26454" y="0"/>
                </a:lnTo>
                <a:lnTo>
                  <a:pt x="36817" y="2117"/>
                </a:lnTo>
                <a:lnTo>
                  <a:pt x="45278" y="7893"/>
                </a:lnTo>
                <a:lnTo>
                  <a:pt x="50982" y="16459"/>
                </a:lnTo>
                <a:lnTo>
                  <a:pt x="53073" y="26949"/>
                </a:lnTo>
                <a:lnTo>
                  <a:pt x="50982" y="37437"/>
                </a:lnTo>
                <a:lnTo>
                  <a:pt x="45278" y="45999"/>
                </a:lnTo>
                <a:lnTo>
                  <a:pt x="36817" y="51770"/>
                </a:lnTo>
                <a:lnTo>
                  <a:pt x="26454" y="53886"/>
                </a:lnTo>
                <a:close/>
              </a:path>
            </a:pathLst>
          </a:custGeom>
          <a:solidFill>
            <a:srgbClr val="66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97152" y="2048929"/>
            <a:ext cx="53340" cy="53975"/>
          </a:xfrm>
          <a:custGeom>
            <a:avLst/>
            <a:gdLst/>
            <a:ahLst/>
            <a:cxnLst/>
            <a:rect l="l" t="t" r="r" b="b"/>
            <a:pathLst>
              <a:path w="53339" h="53975">
                <a:moveTo>
                  <a:pt x="26174" y="53886"/>
                </a:moveTo>
                <a:lnTo>
                  <a:pt x="15816" y="51767"/>
                </a:lnTo>
                <a:lnTo>
                  <a:pt x="7400" y="45975"/>
                </a:lnTo>
                <a:lnTo>
                  <a:pt x="1828" y="37357"/>
                </a:lnTo>
                <a:lnTo>
                  <a:pt x="0" y="26758"/>
                </a:lnTo>
                <a:lnTo>
                  <a:pt x="1828" y="16378"/>
                </a:lnTo>
                <a:lnTo>
                  <a:pt x="7400" y="7869"/>
                </a:lnTo>
                <a:lnTo>
                  <a:pt x="15816" y="2114"/>
                </a:lnTo>
                <a:lnTo>
                  <a:pt x="26174" y="0"/>
                </a:lnTo>
                <a:lnTo>
                  <a:pt x="36540" y="2117"/>
                </a:lnTo>
                <a:lnTo>
                  <a:pt x="45005" y="7893"/>
                </a:lnTo>
                <a:lnTo>
                  <a:pt x="50713" y="16459"/>
                </a:lnTo>
                <a:lnTo>
                  <a:pt x="52806" y="26949"/>
                </a:lnTo>
                <a:lnTo>
                  <a:pt x="50713" y="37437"/>
                </a:lnTo>
                <a:lnTo>
                  <a:pt x="45005" y="45999"/>
                </a:lnTo>
                <a:lnTo>
                  <a:pt x="36540" y="51770"/>
                </a:lnTo>
                <a:lnTo>
                  <a:pt x="26174" y="53886"/>
                </a:lnTo>
                <a:close/>
              </a:path>
            </a:pathLst>
          </a:custGeom>
          <a:solidFill>
            <a:srgbClr val="664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56612" y="2005182"/>
            <a:ext cx="495934" cy="146685"/>
          </a:xfrm>
          <a:custGeom>
            <a:avLst/>
            <a:gdLst/>
            <a:ahLst/>
            <a:cxnLst/>
            <a:rect l="l" t="t" r="r" b="b"/>
            <a:pathLst>
              <a:path w="495935" h="146685">
                <a:moveTo>
                  <a:pt x="113660" y="146310"/>
                </a:moveTo>
                <a:lnTo>
                  <a:pt x="91304" y="146068"/>
                </a:lnTo>
                <a:lnTo>
                  <a:pt x="75833" y="144368"/>
                </a:lnTo>
                <a:lnTo>
                  <a:pt x="40471" y="122306"/>
                </a:lnTo>
                <a:lnTo>
                  <a:pt x="22335" y="80097"/>
                </a:lnTo>
                <a:lnTo>
                  <a:pt x="19477" y="64808"/>
                </a:lnTo>
                <a:lnTo>
                  <a:pt x="17104" y="52678"/>
                </a:lnTo>
                <a:lnTo>
                  <a:pt x="14009" y="44559"/>
                </a:lnTo>
                <a:lnTo>
                  <a:pt x="8853" y="36774"/>
                </a:lnTo>
                <a:lnTo>
                  <a:pt x="2414" y="36774"/>
                </a:lnTo>
                <a:lnTo>
                  <a:pt x="1148" y="33311"/>
                </a:lnTo>
                <a:lnTo>
                  <a:pt x="0" y="25595"/>
                </a:lnTo>
                <a:lnTo>
                  <a:pt x="51" y="16035"/>
                </a:lnTo>
                <a:lnTo>
                  <a:pt x="173" y="14093"/>
                </a:lnTo>
                <a:lnTo>
                  <a:pt x="2414" y="1785"/>
                </a:lnTo>
                <a:lnTo>
                  <a:pt x="42343" y="1785"/>
                </a:lnTo>
                <a:lnTo>
                  <a:pt x="85326" y="0"/>
                </a:lnTo>
                <a:lnTo>
                  <a:pt x="128011" y="1962"/>
                </a:lnTo>
                <a:lnTo>
                  <a:pt x="185307" y="10853"/>
                </a:lnTo>
                <a:lnTo>
                  <a:pt x="190075" y="11663"/>
                </a:lnTo>
                <a:lnTo>
                  <a:pt x="193648" y="12149"/>
                </a:lnTo>
                <a:lnTo>
                  <a:pt x="106745" y="12149"/>
                </a:lnTo>
                <a:lnTo>
                  <a:pt x="76194" y="12392"/>
                </a:lnTo>
                <a:lnTo>
                  <a:pt x="53613" y="14093"/>
                </a:lnTo>
                <a:lnTo>
                  <a:pt x="38277" y="18712"/>
                </a:lnTo>
                <a:lnTo>
                  <a:pt x="29465" y="27706"/>
                </a:lnTo>
                <a:lnTo>
                  <a:pt x="27189" y="49762"/>
                </a:lnTo>
                <a:lnTo>
                  <a:pt x="32523" y="82630"/>
                </a:lnTo>
                <a:lnTo>
                  <a:pt x="46310" y="114285"/>
                </a:lnTo>
                <a:lnTo>
                  <a:pt x="69394" y="132697"/>
                </a:lnTo>
                <a:lnTo>
                  <a:pt x="75772" y="134662"/>
                </a:lnTo>
                <a:lnTo>
                  <a:pt x="93378" y="137721"/>
                </a:lnTo>
                <a:lnTo>
                  <a:pt x="158332" y="137721"/>
                </a:lnTo>
                <a:lnTo>
                  <a:pt x="138673" y="143634"/>
                </a:lnTo>
                <a:lnTo>
                  <a:pt x="113660" y="146310"/>
                </a:lnTo>
                <a:close/>
              </a:path>
              <a:path w="495935" h="146685">
                <a:moveTo>
                  <a:pt x="334060" y="16035"/>
                </a:moveTo>
                <a:lnTo>
                  <a:pt x="247130" y="16035"/>
                </a:lnTo>
                <a:lnTo>
                  <a:pt x="272202" y="15225"/>
                </a:lnTo>
                <a:lnTo>
                  <a:pt x="292204" y="13444"/>
                </a:lnTo>
                <a:lnTo>
                  <a:pt x="305447" y="11663"/>
                </a:lnTo>
                <a:lnTo>
                  <a:pt x="310237" y="10853"/>
                </a:lnTo>
                <a:lnTo>
                  <a:pt x="367531" y="1962"/>
                </a:lnTo>
                <a:lnTo>
                  <a:pt x="410213" y="0"/>
                </a:lnTo>
                <a:lnTo>
                  <a:pt x="453201" y="1785"/>
                </a:lnTo>
                <a:lnTo>
                  <a:pt x="493129" y="1785"/>
                </a:lnTo>
                <a:lnTo>
                  <a:pt x="495012" y="12149"/>
                </a:lnTo>
                <a:lnTo>
                  <a:pt x="388799" y="12149"/>
                </a:lnTo>
                <a:lnTo>
                  <a:pt x="357565" y="13363"/>
                </a:lnTo>
                <a:lnTo>
                  <a:pt x="334060" y="16035"/>
                </a:lnTo>
                <a:close/>
              </a:path>
              <a:path w="495935" h="146685">
                <a:moveTo>
                  <a:pt x="158332" y="137721"/>
                </a:moveTo>
                <a:lnTo>
                  <a:pt x="93378" y="137721"/>
                </a:lnTo>
                <a:lnTo>
                  <a:pt x="119918" y="137621"/>
                </a:lnTo>
                <a:lnTo>
                  <a:pt x="153100" y="130106"/>
                </a:lnTo>
                <a:lnTo>
                  <a:pt x="186267" y="100941"/>
                </a:lnTo>
                <a:lnTo>
                  <a:pt x="199896" y="54925"/>
                </a:lnTo>
                <a:lnTo>
                  <a:pt x="199312" y="40990"/>
                </a:lnTo>
                <a:lnTo>
                  <a:pt x="160831" y="16035"/>
                </a:lnTo>
                <a:lnTo>
                  <a:pt x="106745" y="12149"/>
                </a:lnTo>
                <a:lnTo>
                  <a:pt x="193648" y="12149"/>
                </a:lnTo>
                <a:lnTo>
                  <a:pt x="203174" y="13444"/>
                </a:lnTo>
                <a:lnTo>
                  <a:pt x="222795" y="15225"/>
                </a:lnTo>
                <a:lnTo>
                  <a:pt x="247130" y="16035"/>
                </a:lnTo>
                <a:lnTo>
                  <a:pt x="334060" y="16035"/>
                </a:lnTo>
                <a:lnTo>
                  <a:pt x="319226" y="18712"/>
                </a:lnTo>
                <a:lnTo>
                  <a:pt x="314097" y="19921"/>
                </a:lnTo>
                <a:lnTo>
                  <a:pt x="301342" y="28513"/>
                </a:lnTo>
                <a:lnTo>
                  <a:pt x="297304" y="38069"/>
                </a:lnTo>
                <a:lnTo>
                  <a:pt x="243257" y="38069"/>
                </a:lnTo>
                <a:lnTo>
                  <a:pt x="212345" y="67889"/>
                </a:lnTo>
                <a:lnTo>
                  <a:pt x="203956" y="88829"/>
                </a:lnTo>
                <a:lnTo>
                  <a:pt x="193513" y="108070"/>
                </a:lnTo>
                <a:lnTo>
                  <a:pt x="179929" y="124394"/>
                </a:lnTo>
                <a:lnTo>
                  <a:pt x="162117" y="136583"/>
                </a:lnTo>
                <a:lnTo>
                  <a:pt x="158332" y="137721"/>
                </a:lnTo>
                <a:close/>
              </a:path>
              <a:path w="495935" h="146685">
                <a:moveTo>
                  <a:pt x="435641" y="137721"/>
                </a:moveTo>
                <a:lnTo>
                  <a:pt x="402159" y="137721"/>
                </a:lnTo>
                <a:lnTo>
                  <a:pt x="419769" y="134662"/>
                </a:lnTo>
                <a:lnTo>
                  <a:pt x="426150" y="132697"/>
                </a:lnTo>
                <a:lnTo>
                  <a:pt x="448691" y="114285"/>
                </a:lnTo>
                <a:lnTo>
                  <a:pt x="462535" y="82630"/>
                </a:lnTo>
                <a:lnTo>
                  <a:pt x="468169" y="49762"/>
                </a:lnTo>
                <a:lnTo>
                  <a:pt x="466078" y="27706"/>
                </a:lnTo>
                <a:lnTo>
                  <a:pt x="457243" y="18707"/>
                </a:lnTo>
                <a:lnTo>
                  <a:pt x="441926" y="14093"/>
                </a:lnTo>
                <a:lnTo>
                  <a:pt x="419348" y="12392"/>
                </a:lnTo>
                <a:lnTo>
                  <a:pt x="388799" y="12149"/>
                </a:lnTo>
                <a:lnTo>
                  <a:pt x="495012" y="12149"/>
                </a:lnTo>
                <a:lnTo>
                  <a:pt x="495366" y="14093"/>
                </a:lnTo>
                <a:lnTo>
                  <a:pt x="495487" y="16035"/>
                </a:lnTo>
                <a:lnTo>
                  <a:pt x="495539" y="25595"/>
                </a:lnTo>
                <a:lnTo>
                  <a:pt x="494394" y="33311"/>
                </a:lnTo>
                <a:lnTo>
                  <a:pt x="493129" y="36774"/>
                </a:lnTo>
                <a:lnTo>
                  <a:pt x="485395" y="36774"/>
                </a:lnTo>
                <a:lnTo>
                  <a:pt x="481534" y="44559"/>
                </a:lnTo>
                <a:lnTo>
                  <a:pt x="478252" y="52678"/>
                </a:lnTo>
                <a:lnTo>
                  <a:pt x="475576" y="64808"/>
                </a:lnTo>
                <a:lnTo>
                  <a:pt x="472660" y="80097"/>
                </a:lnTo>
                <a:lnTo>
                  <a:pt x="468656" y="97696"/>
                </a:lnTo>
                <a:lnTo>
                  <a:pt x="440899" y="134701"/>
                </a:lnTo>
                <a:lnTo>
                  <a:pt x="435641" y="137721"/>
                </a:lnTo>
                <a:close/>
              </a:path>
              <a:path w="495935" h="146685">
                <a:moveTo>
                  <a:pt x="381392" y="146310"/>
                </a:moveTo>
                <a:lnTo>
                  <a:pt x="333414" y="136583"/>
                </a:lnTo>
                <a:lnTo>
                  <a:pt x="302023" y="108070"/>
                </a:lnTo>
                <a:lnTo>
                  <a:pt x="283186" y="67889"/>
                </a:lnTo>
                <a:lnTo>
                  <a:pt x="274011" y="51196"/>
                </a:lnTo>
                <a:lnTo>
                  <a:pt x="263867" y="42283"/>
                </a:lnTo>
                <a:lnTo>
                  <a:pt x="255655" y="38717"/>
                </a:lnTo>
                <a:lnTo>
                  <a:pt x="252274" y="38069"/>
                </a:lnTo>
                <a:lnTo>
                  <a:pt x="297304" y="38069"/>
                </a:lnTo>
                <a:lnTo>
                  <a:pt x="296070" y="40990"/>
                </a:lnTo>
                <a:lnTo>
                  <a:pt x="295627" y="54925"/>
                </a:lnTo>
                <a:lnTo>
                  <a:pt x="297359" y="67889"/>
                </a:lnTo>
                <a:lnTo>
                  <a:pt x="322710" y="118195"/>
                </a:lnTo>
                <a:lnTo>
                  <a:pt x="375615" y="137621"/>
                </a:lnTo>
                <a:lnTo>
                  <a:pt x="435641" y="137721"/>
                </a:lnTo>
                <a:lnTo>
                  <a:pt x="433392" y="139014"/>
                </a:lnTo>
                <a:lnTo>
                  <a:pt x="426127" y="142114"/>
                </a:lnTo>
                <a:lnTo>
                  <a:pt x="419711" y="144368"/>
                </a:lnTo>
                <a:lnTo>
                  <a:pt x="404052" y="146068"/>
                </a:lnTo>
                <a:lnTo>
                  <a:pt x="381392" y="146310"/>
                </a:lnTo>
                <a:close/>
              </a:path>
            </a:pathLst>
          </a:custGeom>
          <a:solidFill>
            <a:srgbClr val="0439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509162" y="1225181"/>
            <a:ext cx="4512945" cy="328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040" indent="311150">
              <a:lnSpc>
                <a:spcPct val="1139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指为使人们确信某实体能</a:t>
            </a:r>
            <a:r>
              <a:rPr sz="1800" dirty="0">
                <a:solidFill>
                  <a:srgbClr val="C00000"/>
                </a:solidFill>
                <a:latin typeface="微软雅黑"/>
                <a:cs typeface="微软雅黑"/>
              </a:rPr>
              <a:t>满足质量要求</a:t>
            </a:r>
            <a:r>
              <a:rPr sz="1800" dirty="0">
                <a:latin typeface="微软雅黑"/>
                <a:cs typeface="微软雅黑"/>
              </a:rPr>
              <a:t>， 在质量体</a:t>
            </a:r>
            <a:r>
              <a:rPr sz="1800" spc="5" dirty="0">
                <a:latin typeface="微软雅黑"/>
                <a:cs typeface="微软雅黑"/>
              </a:rPr>
              <a:t>系内实施并按需要</a:t>
            </a:r>
            <a:r>
              <a:rPr sz="1800" spc="5" dirty="0">
                <a:solidFill>
                  <a:srgbClr val="C00000"/>
                </a:solidFill>
                <a:latin typeface="微软雅黑"/>
                <a:cs typeface="微软雅黑"/>
              </a:rPr>
              <a:t>进行证实</a:t>
            </a:r>
            <a:r>
              <a:rPr sz="1800" spc="5" dirty="0">
                <a:latin typeface="微软雅黑"/>
                <a:cs typeface="微软雅黑"/>
              </a:rPr>
              <a:t>的全</a:t>
            </a:r>
            <a:r>
              <a:rPr sz="1800" dirty="0">
                <a:latin typeface="微软雅黑"/>
                <a:cs typeface="微软雅黑"/>
              </a:rPr>
              <a:t>部 有计划的和系统的活动。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Times New Roman"/>
              <a:cs typeface="Times New Roman"/>
            </a:endParaRPr>
          </a:p>
          <a:p>
            <a:pPr marL="106680" marR="5080" indent="422275" algn="just">
              <a:lnSpc>
                <a:spcPct val="113900"/>
              </a:lnSpc>
              <a:spcBef>
                <a:spcPts val="5"/>
              </a:spcBef>
            </a:pPr>
            <a:r>
              <a:rPr sz="1800" spc="40" dirty="0">
                <a:latin typeface="微软雅黑"/>
                <a:cs typeface="微软雅黑"/>
              </a:rPr>
              <a:t>指远程教育机构制订课程</a:t>
            </a:r>
            <a:r>
              <a:rPr sz="1800" spc="45" dirty="0">
                <a:latin typeface="微软雅黑"/>
                <a:cs typeface="微软雅黑"/>
              </a:rPr>
              <a:t>目标，并依</a:t>
            </a:r>
            <a:r>
              <a:rPr sz="1800" dirty="0">
                <a:latin typeface="微软雅黑"/>
                <a:cs typeface="微软雅黑"/>
              </a:rPr>
              <a:t>据 </a:t>
            </a:r>
            <a:r>
              <a:rPr sz="1800" spc="20" dirty="0">
                <a:latin typeface="微软雅黑"/>
                <a:cs typeface="微软雅黑"/>
              </a:rPr>
              <a:t>课程目标对教育结果进行</a:t>
            </a:r>
            <a:r>
              <a:rPr sz="1800" spc="20" dirty="0">
                <a:solidFill>
                  <a:srgbClr val="C00000"/>
                </a:solidFill>
                <a:latin typeface="微软雅黑"/>
                <a:cs typeface="微软雅黑"/>
              </a:rPr>
              <a:t>评</a:t>
            </a:r>
            <a:r>
              <a:rPr sz="1800" spc="25" dirty="0">
                <a:solidFill>
                  <a:srgbClr val="C00000"/>
                </a:solidFill>
                <a:latin typeface="微软雅黑"/>
                <a:cs typeface="微软雅黑"/>
              </a:rPr>
              <a:t>价</a:t>
            </a:r>
            <a:r>
              <a:rPr sz="1800" spc="25" dirty="0">
                <a:latin typeface="微软雅黑"/>
                <a:cs typeface="微软雅黑"/>
              </a:rPr>
              <a:t>的过程。这</a:t>
            </a:r>
            <a:r>
              <a:rPr sz="1800" dirty="0">
                <a:latin typeface="微软雅黑"/>
                <a:cs typeface="微软雅黑"/>
              </a:rPr>
              <a:t>个 </a:t>
            </a:r>
            <a:r>
              <a:rPr sz="1800" spc="20" dirty="0">
                <a:latin typeface="微软雅黑"/>
                <a:cs typeface="微软雅黑"/>
              </a:rPr>
              <a:t>过程中涉及对课程内容、教</a:t>
            </a:r>
            <a:r>
              <a:rPr sz="1800" spc="25" dirty="0">
                <a:latin typeface="微软雅黑"/>
                <a:cs typeface="微软雅黑"/>
              </a:rPr>
              <a:t>学策略、资源</a:t>
            </a:r>
            <a:r>
              <a:rPr sz="1800" dirty="0">
                <a:latin typeface="微软雅黑"/>
                <a:cs typeface="微软雅黑"/>
              </a:rPr>
              <a:t>、 </a:t>
            </a:r>
            <a:r>
              <a:rPr sz="1800" spc="20" dirty="0">
                <a:latin typeface="微软雅黑"/>
                <a:cs typeface="微软雅黑"/>
              </a:rPr>
              <a:t>支持服务的检查，评价它们</a:t>
            </a:r>
            <a:r>
              <a:rPr sz="1800" spc="25" dirty="0">
                <a:latin typeface="微软雅黑"/>
                <a:cs typeface="微软雅黑"/>
              </a:rPr>
              <a:t>是否共同</a:t>
            </a:r>
            <a:r>
              <a:rPr sz="1800" spc="25" dirty="0">
                <a:solidFill>
                  <a:srgbClr val="C00000"/>
                </a:solidFill>
                <a:latin typeface="微软雅黑"/>
                <a:cs typeface="微软雅黑"/>
              </a:rPr>
              <a:t>改善</a:t>
            </a:r>
            <a:r>
              <a:rPr sz="1800" dirty="0">
                <a:latin typeface="微软雅黑"/>
                <a:cs typeface="微软雅黑"/>
              </a:rPr>
              <a:t>了 </a:t>
            </a:r>
            <a:r>
              <a:rPr sz="1800" spc="20" dirty="0">
                <a:latin typeface="微软雅黑"/>
                <a:cs typeface="微软雅黑"/>
              </a:rPr>
              <a:t>学习环境，并</a:t>
            </a:r>
            <a:r>
              <a:rPr sz="1800" spc="20" dirty="0">
                <a:solidFill>
                  <a:srgbClr val="C00000"/>
                </a:solidFill>
                <a:latin typeface="微软雅黑"/>
                <a:cs typeface="微软雅黑"/>
              </a:rPr>
              <a:t>保证</a:t>
            </a:r>
            <a:r>
              <a:rPr sz="1800" spc="20" dirty="0">
                <a:latin typeface="微软雅黑"/>
                <a:cs typeface="微软雅黑"/>
              </a:rPr>
              <a:t>了学生的</a:t>
            </a:r>
            <a:r>
              <a:rPr sz="1800" spc="25" dirty="0">
                <a:latin typeface="微软雅黑"/>
                <a:cs typeface="微软雅黑"/>
              </a:rPr>
              <a:t>学业成就及学</a:t>
            </a:r>
            <a:r>
              <a:rPr sz="1800" dirty="0">
                <a:latin typeface="微软雅黑"/>
                <a:cs typeface="微软雅黑"/>
              </a:rPr>
              <a:t>习 发展。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05924" y="3136430"/>
            <a:ext cx="471805" cy="8375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600" b="1" spc="5" dirty="0">
                <a:solidFill>
                  <a:srgbClr val="FFFFFF"/>
                </a:solidFill>
                <a:latin typeface="微软雅黑"/>
                <a:cs typeface="微软雅黑"/>
              </a:rPr>
              <a:t>远程教</a:t>
            </a:r>
            <a:r>
              <a:rPr sz="1600" b="1" dirty="0">
                <a:solidFill>
                  <a:srgbClr val="FFFFFF"/>
                </a:solidFill>
                <a:latin typeface="微软雅黑"/>
                <a:cs typeface="微软雅黑"/>
              </a:rPr>
              <a:t>育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600" b="1" spc="5" dirty="0">
                <a:solidFill>
                  <a:srgbClr val="FFFFFF"/>
                </a:solidFill>
                <a:latin typeface="微软雅黑"/>
                <a:cs typeface="微软雅黑"/>
              </a:rPr>
              <a:t>质量保</a:t>
            </a:r>
            <a:r>
              <a:rPr sz="1600" b="1" dirty="0">
                <a:solidFill>
                  <a:srgbClr val="FFFFFF"/>
                </a:solidFill>
                <a:latin typeface="微软雅黑"/>
                <a:cs typeface="微软雅黑"/>
              </a:rPr>
              <a:t>证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34639" y="1151801"/>
            <a:ext cx="280035" cy="104203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000" b="1" spc="-5" dirty="0">
                <a:solidFill>
                  <a:srgbClr val="FFFFFF"/>
                </a:solidFill>
                <a:latin typeface="微软雅黑"/>
                <a:cs typeface="微软雅黑"/>
              </a:rPr>
              <a:t>质量保</a:t>
            </a:r>
            <a:r>
              <a:rPr sz="2000" b="1" dirty="0">
                <a:solidFill>
                  <a:srgbClr val="FFFFFF"/>
                </a:solidFill>
                <a:latin typeface="微软雅黑"/>
                <a:cs typeface="微软雅黑"/>
              </a:rPr>
              <a:t>证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984" y="83642"/>
            <a:ext cx="337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年度监控报告的基本内容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8984" y="1026565"/>
            <a:ext cx="7379334" cy="25400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0"/>
              </a:spcBef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800" dirty="0">
                <a:latin typeface="微软雅黑"/>
                <a:cs typeface="微软雅黑"/>
              </a:rPr>
              <a:t>被监控的课程计划名单</a:t>
            </a:r>
            <a:endParaRPr sz="1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800" dirty="0">
                <a:latin typeface="微软雅黑"/>
                <a:cs typeface="微软雅黑"/>
              </a:rPr>
              <a:t>上一年度报告的跟进情况</a:t>
            </a:r>
            <a:endParaRPr sz="1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800" dirty="0">
                <a:latin typeface="微软雅黑"/>
                <a:cs typeface="微软雅黑"/>
              </a:rPr>
              <a:t>从各种报告中分析一般和特殊问题</a:t>
            </a:r>
            <a:r>
              <a:rPr sz="1800" spc="-5" dirty="0">
                <a:latin typeface="微软雅黑"/>
                <a:cs typeface="微软雅黑"/>
              </a:rPr>
              <a:t>(</a:t>
            </a:r>
            <a:r>
              <a:rPr sz="1800" dirty="0">
                <a:latin typeface="微软雅黑"/>
                <a:cs typeface="微软雅黑"/>
              </a:rPr>
              <a:t>包括长处、经验、缺点和焦点问题)</a:t>
            </a:r>
            <a:endParaRPr sz="1800">
              <a:latin typeface="微软雅黑"/>
              <a:cs typeface="微软雅黑"/>
            </a:endParaRPr>
          </a:p>
          <a:p>
            <a:pPr marL="355600" marR="81280" indent="-342900">
              <a:lnSpc>
                <a:spcPct val="113900"/>
              </a:lnSpc>
              <a:spcBef>
                <a:spcPts val="430"/>
              </a:spcBef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800" dirty="0">
                <a:latin typeface="微软雅黑"/>
                <a:cs typeface="微软雅黑"/>
              </a:rPr>
              <a:t>根据各种报告得到的数据</a:t>
            </a:r>
            <a:r>
              <a:rPr sz="1800" spc="-5" dirty="0">
                <a:latin typeface="微软雅黑"/>
                <a:cs typeface="微软雅黑"/>
              </a:rPr>
              <a:t>(</a:t>
            </a:r>
            <a:r>
              <a:rPr sz="1800" dirty="0">
                <a:latin typeface="微软雅黑"/>
                <a:cs typeface="微软雅黑"/>
              </a:rPr>
              <a:t>包括统计报表、问卷调查、非正式反馈、考 试委员的报告、委员会记要等</a:t>
            </a:r>
            <a:r>
              <a:rPr sz="1800" spc="-5" dirty="0">
                <a:latin typeface="微软雅黑"/>
                <a:cs typeface="微软雅黑"/>
              </a:rPr>
              <a:t>)</a:t>
            </a:r>
            <a:r>
              <a:rPr sz="1800" dirty="0">
                <a:latin typeface="微软雅黑"/>
                <a:cs typeface="微软雅黑"/>
              </a:rPr>
              <a:t>进行质量评价</a:t>
            </a:r>
            <a:endParaRPr sz="1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800" dirty="0">
                <a:latin typeface="微软雅黑"/>
                <a:cs typeface="微软雅黑"/>
              </a:rPr>
              <a:t>建议</a:t>
            </a:r>
            <a:endParaRPr sz="1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1800" dirty="0">
                <a:latin typeface="微软雅黑"/>
                <a:cs typeface="微软雅黑"/>
              </a:rPr>
              <a:t>未来的行动计划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2300" y="232016"/>
            <a:ext cx="2820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课程计划检讨与评价过</a:t>
            </a:r>
            <a:r>
              <a:rPr spc="5" dirty="0"/>
              <a:t>程</a:t>
            </a:r>
          </a:p>
        </p:txBody>
      </p:sp>
      <p:sp>
        <p:nvSpPr>
          <p:cNvPr id="3" name="object 3"/>
          <p:cNvSpPr/>
          <p:nvPr/>
        </p:nvSpPr>
        <p:spPr>
          <a:xfrm>
            <a:off x="1182865" y="681037"/>
            <a:ext cx="1685925" cy="295275"/>
          </a:xfrm>
          <a:custGeom>
            <a:avLst/>
            <a:gdLst/>
            <a:ahLst/>
            <a:cxnLst/>
            <a:rect l="l" t="t" r="r" b="b"/>
            <a:pathLst>
              <a:path w="1685925" h="295275">
                <a:moveTo>
                  <a:pt x="16859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685925" y="0"/>
                </a:lnTo>
                <a:lnTo>
                  <a:pt x="16859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685925" y="290512"/>
                </a:lnTo>
                <a:lnTo>
                  <a:pt x="1685925" y="295275"/>
                </a:lnTo>
                <a:close/>
              </a:path>
              <a:path w="16859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685925" h="295275">
                <a:moveTo>
                  <a:pt x="16764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676400" y="4762"/>
                </a:lnTo>
                <a:lnTo>
                  <a:pt x="1676400" y="9525"/>
                </a:lnTo>
                <a:close/>
              </a:path>
              <a:path w="1685925" h="295275">
                <a:moveTo>
                  <a:pt x="1676400" y="290512"/>
                </a:moveTo>
                <a:lnTo>
                  <a:pt x="1676400" y="4762"/>
                </a:lnTo>
                <a:lnTo>
                  <a:pt x="1681162" y="9525"/>
                </a:lnTo>
                <a:lnTo>
                  <a:pt x="1685925" y="9525"/>
                </a:lnTo>
                <a:lnTo>
                  <a:pt x="1685925" y="285750"/>
                </a:lnTo>
                <a:lnTo>
                  <a:pt x="1681162" y="285750"/>
                </a:lnTo>
                <a:lnTo>
                  <a:pt x="1676400" y="290512"/>
                </a:lnTo>
                <a:close/>
              </a:path>
              <a:path w="1685925" h="295275">
                <a:moveTo>
                  <a:pt x="1685925" y="9525"/>
                </a:moveTo>
                <a:lnTo>
                  <a:pt x="1681162" y="9525"/>
                </a:lnTo>
                <a:lnTo>
                  <a:pt x="1676400" y="4762"/>
                </a:lnTo>
                <a:lnTo>
                  <a:pt x="1685925" y="4762"/>
                </a:lnTo>
                <a:lnTo>
                  <a:pt x="1685925" y="9525"/>
                </a:lnTo>
                <a:close/>
              </a:path>
              <a:path w="16859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685925" h="295275">
                <a:moveTo>
                  <a:pt x="16764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676400" y="285750"/>
                </a:lnTo>
                <a:lnTo>
                  <a:pt x="1676400" y="290512"/>
                </a:lnTo>
                <a:close/>
              </a:path>
              <a:path w="1685925" h="295275">
                <a:moveTo>
                  <a:pt x="1685925" y="290512"/>
                </a:moveTo>
                <a:lnTo>
                  <a:pt x="1676400" y="290512"/>
                </a:lnTo>
                <a:lnTo>
                  <a:pt x="1681162" y="285750"/>
                </a:lnTo>
                <a:lnTo>
                  <a:pt x="1685925" y="285750"/>
                </a:lnTo>
                <a:lnTo>
                  <a:pt x="16859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0327" y="403733"/>
            <a:ext cx="1650364" cy="5486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240"/>
              </a:spcBef>
            </a:pPr>
            <a:r>
              <a:rPr sz="1600" dirty="0">
                <a:latin typeface="宋体"/>
                <a:cs typeface="宋体"/>
              </a:rPr>
              <a:t>活动内</a:t>
            </a:r>
            <a:r>
              <a:rPr sz="1600" spc="-5" dirty="0">
                <a:latin typeface="宋体"/>
                <a:cs typeface="宋体"/>
              </a:rPr>
              <a:t>容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00" dirty="0">
                <a:latin typeface="宋体"/>
                <a:cs typeface="宋体"/>
              </a:rPr>
              <a:t>准备计划检讨文</a:t>
            </a:r>
            <a:r>
              <a:rPr sz="1600" spc="-5" dirty="0">
                <a:latin typeface="宋体"/>
                <a:cs typeface="宋体"/>
              </a:rPr>
              <a:t>件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2865" y="1081087"/>
            <a:ext cx="1685925" cy="295275"/>
          </a:xfrm>
          <a:custGeom>
            <a:avLst/>
            <a:gdLst/>
            <a:ahLst/>
            <a:cxnLst/>
            <a:rect l="l" t="t" r="r" b="b"/>
            <a:pathLst>
              <a:path w="1685925" h="295275">
                <a:moveTo>
                  <a:pt x="16859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685925" y="0"/>
                </a:lnTo>
                <a:lnTo>
                  <a:pt x="16859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685925" y="290512"/>
                </a:lnTo>
                <a:lnTo>
                  <a:pt x="1685925" y="295275"/>
                </a:lnTo>
                <a:close/>
              </a:path>
              <a:path w="16859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685925" h="295275">
                <a:moveTo>
                  <a:pt x="16764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676400" y="4762"/>
                </a:lnTo>
                <a:lnTo>
                  <a:pt x="1676400" y="9525"/>
                </a:lnTo>
                <a:close/>
              </a:path>
              <a:path w="1685925" h="295275">
                <a:moveTo>
                  <a:pt x="1676400" y="290512"/>
                </a:moveTo>
                <a:lnTo>
                  <a:pt x="1676400" y="4762"/>
                </a:lnTo>
                <a:lnTo>
                  <a:pt x="1681162" y="9525"/>
                </a:lnTo>
                <a:lnTo>
                  <a:pt x="1685925" y="9525"/>
                </a:lnTo>
                <a:lnTo>
                  <a:pt x="1685925" y="285750"/>
                </a:lnTo>
                <a:lnTo>
                  <a:pt x="1681162" y="285750"/>
                </a:lnTo>
                <a:lnTo>
                  <a:pt x="1676400" y="290512"/>
                </a:lnTo>
                <a:close/>
              </a:path>
              <a:path w="1685925" h="295275">
                <a:moveTo>
                  <a:pt x="1685925" y="9525"/>
                </a:moveTo>
                <a:lnTo>
                  <a:pt x="1681162" y="9525"/>
                </a:lnTo>
                <a:lnTo>
                  <a:pt x="1676400" y="4762"/>
                </a:lnTo>
                <a:lnTo>
                  <a:pt x="1685925" y="4762"/>
                </a:lnTo>
                <a:lnTo>
                  <a:pt x="1685925" y="9525"/>
                </a:lnTo>
                <a:close/>
              </a:path>
              <a:path w="16859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685925" h="295275">
                <a:moveTo>
                  <a:pt x="16764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676400" y="285750"/>
                </a:lnTo>
                <a:lnTo>
                  <a:pt x="1676400" y="290512"/>
                </a:lnTo>
                <a:close/>
              </a:path>
              <a:path w="1685925" h="295275">
                <a:moveTo>
                  <a:pt x="1685925" y="290512"/>
                </a:moveTo>
                <a:lnTo>
                  <a:pt x="1676400" y="290512"/>
                </a:lnTo>
                <a:lnTo>
                  <a:pt x="1681162" y="285750"/>
                </a:lnTo>
                <a:lnTo>
                  <a:pt x="1685925" y="285750"/>
                </a:lnTo>
                <a:lnTo>
                  <a:pt x="16859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2865" y="159543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2865" y="216693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5465" y="268128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35465" y="313848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35465" y="3595687"/>
            <a:ext cx="2371725" cy="295275"/>
          </a:xfrm>
          <a:custGeom>
            <a:avLst/>
            <a:gdLst/>
            <a:ahLst/>
            <a:cxnLst/>
            <a:rect l="l" t="t" r="r" b="b"/>
            <a:pathLst>
              <a:path w="2371725" h="295275">
                <a:moveTo>
                  <a:pt x="23717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2371725" y="0"/>
                </a:lnTo>
                <a:lnTo>
                  <a:pt x="23717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2371725" y="290512"/>
                </a:lnTo>
                <a:lnTo>
                  <a:pt x="2371725" y="295275"/>
                </a:lnTo>
                <a:close/>
              </a:path>
              <a:path w="23717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371725" h="295275">
                <a:moveTo>
                  <a:pt x="23622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362200" y="4762"/>
                </a:lnTo>
                <a:lnTo>
                  <a:pt x="2362200" y="9525"/>
                </a:lnTo>
                <a:close/>
              </a:path>
              <a:path w="2371725" h="295275">
                <a:moveTo>
                  <a:pt x="2362200" y="290512"/>
                </a:moveTo>
                <a:lnTo>
                  <a:pt x="2362200" y="4762"/>
                </a:lnTo>
                <a:lnTo>
                  <a:pt x="2366962" y="9525"/>
                </a:lnTo>
                <a:lnTo>
                  <a:pt x="2371725" y="9525"/>
                </a:lnTo>
                <a:lnTo>
                  <a:pt x="2371725" y="285750"/>
                </a:lnTo>
                <a:lnTo>
                  <a:pt x="2366962" y="285750"/>
                </a:lnTo>
                <a:lnTo>
                  <a:pt x="2362200" y="290512"/>
                </a:lnTo>
                <a:close/>
              </a:path>
              <a:path w="2371725" h="295275">
                <a:moveTo>
                  <a:pt x="2371725" y="9525"/>
                </a:moveTo>
                <a:lnTo>
                  <a:pt x="2366962" y="9525"/>
                </a:lnTo>
                <a:lnTo>
                  <a:pt x="2362200" y="4762"/>
                </a:lnTo>
                <a:lnTo>
                  <a:pt x="2371725" y="4762"/>
                </a:lnTo>
                <a:lnTo>
                  <a:pt x="2371725" y="9525"/>
                </a:lnTo>
                <a:close/>
              </a:path>
              <a:path w="23717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2371725" h="295275">
                <a:moveTo>
                  <a:pt x="23622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2362200" y="285750"/>
                </a:lnTo>
                <a:lnTo>
                  <a:pt x="2362200" y="290512"/>
                </a:lnTo>
                <a:close/>
              </a:path>
              <a:path w="2371725" h="295275">
                <a:moveTo>
                  <a:pt x="2371725" y="290512"/>
                </a:moveTo>
                <a:lnTo>
                  <a:pt x="2362200" y="290512"/>
                </a:lnTo>
                <a:lnTo>
                  <a:pt x="2366962" y="285750"/>
                </a:lnTo>
                <a:lnTo>
                  <a:pt x="2371725" y="285750"/>
                </a:lnTo>
                <a:lnTo>
                  <a:pt x="23717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91027" y="3598545"/>
            <a:ext cx="2259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学术拓展委员会或评议</a:t>
            </a:r>
            <a:r>
              <a:rPr sz="1600" spc="-5" dirty="0">
                <a:latin typeface="宋体"/>
                <a:cs typeface="宋体"/>
              </a:rPr>
              <a:t>会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59065" y="399573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59127" y="3998595"/>
            <a:ext cx="8375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过程结</a:t>
            </a:r>
            <a:r>
              <a:rPr sz="1600" spc="-5" dirty="0">
                <a:latin typeface="宋体"/>
                <a:cs typeface="宋体"/>
              </a:rPr>
              <a:t>束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54665" y="399573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54727" y="3998595"/>
            <a:ext cx="8375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过程结</a:t>
            </a:r>
            <a:r>
              <a:rPr sz="1600" spc="-5" dirty="0">
                <a:latin typeface="宋体"/>
                <a:cs typeface="宋体"/>
              </a:rPr>
              <a:t>束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64465" y="68103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64465" y="108108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64527" y="1083944"/>
            <a:ext cx="8375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院董事</a:t>
            </a:r>
            <a:r>
              <a:rPr sz="1600" spc="-5" dirty="0">
                <a:latin typeface="宋体"/>
                <a:cs typeface="宋体"/>
              </a:rPr>
              <a:t>会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64465" y="159543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56527" y="1598294"/>
            <a:ext cx="185356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计划检讨座谈会成</a:t>
            </a:r>
            <a:r>
              <a:rPr sz="1600" spc="-5" dirty="0">
                <a:latin typeface="宋体"/>
                <a:cs typeface="宋体"/>
              </a:rPr>
              <a:t>员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64465" y="2224087"/>
            <a:ext cx="1838325" cy="409575"/>
          </a:xfrm>
          <a:custGeom>
            <a:avLst/>
            <a:gdLst/>
            <a:ahLst/>
            <a:cxnLst/>
            <a:rect l="l" t="t" r="r" b="b"/>
            <a:pathLst>
              <a:path w="1838325" h="409575">
                <a:moveTo>
                  <a:pt x="1838325" y="409575"/>
                </a:moveTo>
                <a:lnTo>
                  <a:pt x="0" y="4095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400050"/>
                </a:lnTo>
                <a:lnTo>
                  <a:pt x="4762" y="400050"/>
                </a:lnTo>
                <a:lnTo>
                  <a:pt x="9525" y="404812"/>
                </a:lnTo>
                <a:lnTo>
                  <a:pt x="1838325" y="404812"/>
                </a:lnTo>
                <a:lnTo>
                  <a:pt x="1838325" y="409575"/>
                </a:lnTo>
                <a:close/>
              </a:path>
              <a:path w="1838325" h="4095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4095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409575">
                <a:moveTo>
                  <a:pt x="1828800" y="4048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400050"/>
                </a:lnTo>
                <a:lnTo>
                  <a:pt x="1833562" y="400050"/>
                </a:lnTo>
                <a:lnTo>
                  <a:pt x="1828800" y="404812"/>
                </a:lnTo>
                <a:close/>
              </a:path>
              <a:path w="1838325" h="4095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409575">
                <a:moveTo>
                  <a:pt x="9525" y="404812"/>
                </a:moveTo>
                <a:lnTo>
                  <a:pt x="4762" y="400050"/>
                </a:lnTo>
                <a:lnTo>
                  <a:pt x="9525" y="400050"/>
                </a:lnTo>
                <a:lnTo>
                  <a:pt x="9525" y="404812"/>
                </a:lnTo>
                <a:close/>
              </a:path>
              <a:path w="1838325" h="409575">
                <a:moveTo>
                  <a:pt x="1828800" y="404812"/>
                </a:moveTo>
                <a:lnTo>
                  <a:pt x="9525" y="404812"/>
                </a:lnTo>
                <a:lnTo>
                  <a:pt x="9525" y="400050"/>
                </a:lnTo>
                <a:lnTo>
                  <a:pt x="1828800" y="400050"/>
                </a:lnTo>
                <a:lnTo>
                  <a:pt x="1828800" y="404812"/>
                </a:lnTo>
                <a:close/>
              </a:path>
              <a:path w="1838325" h="409575">
                <a:moveTo>
                  <a:pt x="1838325" y="404812"/>
                </a:moveTo>
                <a:lnTo>
                  <a:pt x="1828800" y="404812"/>
                </a:lnTo>
                <a:lnTo>
                  <a:pt x="1833562" y="400050"/>
                </a:lnTo>
                <a:lnTo>
                  <a:pt x="1838325" y="400050"/>
                </a:lnTo>
                <a:lnTo>
                  <a:pt x="1838325" y="404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59727" y="2162175"/>
            <a:ext cx="14471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32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专业进修</a:t>
            </a:r>
            <a:r>
              <a:rPr sz="1600" spc="-5" dirty="0">
                <a:latin typeface="宋体"/>
                <a:cs typeface="宋体"/>
              </a:rPr>
              <a:t>与 </a:t>
            </a:r>
            <a:r>
              <a:rPr sz="1600" dirty="0">
                <a:latin typeface="宋体"/>
                <a:cs typeface="宋体"/>
              </a:rPr>
              <a:t>终生学习董事</a:t>
            </a:r>
            <a:r>
              <a:rPr sz="1600" spc="-5" dirty="0">
                <a:latin typeface="宋体"/>
                <a:cs typeface="宋体"/>
              </a:rPr>
              <a:t>会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40665" y="445293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940727" y="4455795"/>
            <a:ext cx="8375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计划成</a:t>
            </a:r>
            <a:r>
              <a:rPr sz="1600" spc="-5" dirty="0">
                <a:latin typeface="宋体"/>
                <a:cs typeface="宋体"/>
              </a:rPr>
              <a:t>员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59065" y="451008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59127" y="4512945"/>
            <a:ext cx="8375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新生入</a:t>
            </a:r>
            <a:r>
              <a:rPr sz="1600" spc="-5" dirty="0">
                <a:latin typeface="宋体"/>
                <a:cs typeface="宋体"/>
              </a:rPr>
              <a:t>学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71983" y="320141"/>
            <a:ext cx="1330325" cy="63246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600" dirty="0">
                <a:latin typeface="宋体"/>
                <a:cs typeface="宋体"/>
              </a:rPr>
              <a:t>负责机</a:t>
            </a:r>
            <a:r>
              <a:rPr sz="1600" spc="-5" dirty="0">
                <a:latin typeface="宋体"/>
                <a:cs typeface="宋体"/>
              </a:rPr>
              <a:t>构</a:t>
            </a:r>
            <a:endParaRPr sz="1600">
              <a:latin typeface="宋体"/>
              <a:cs typeface="宋体"/>
            </a:endParaRPr>
          </a:p>
          <a:p>
            <a:pPr marL="504825">
              <a:lnSpc>
                <a:spcPct val="100000"/>
              </a:lnSpc>
              <a:spcBef>
                <a:spcPts val="470"/>
              </a:spcBef>
            </a:pPr>
            <a:r>
              <a:rPr sz="1600" dirty="0">
                <a:latin typeface="宋体"/>
                <a:cs typeface="宋体"/>
              </a:rPr>
              <a:t>计划成</a:t>
            </a:r>
            <a:r>
              <a:rPr sz="1600" spc="-5" dirty="0">
                <a:latin typeface="宋体"/>
                <a:cs typeface="宋体"/>
              </a:rPr>
              <a:t>员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987727" y="971550"/>
            <a:ext cx="762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54327" y="1371600"/>
            <a:ext cx="7620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54327" y="1885950"/>
            <a:ext cx="76200" cy="285750"/>
          </a:xfrm>
          <a:custGeom>
            <a:avLst/>
            <a:gdLst/>
            <a:ahLst/>
            <a:cxnLst/>
            <a:rect l="l" t="t" r="r" b="b"/>
            <a:pathLst>
              <a:path w="76200" h="285750">
                <a:moveTo>
                  <a:pt x="42862" y="228600"/>
                </a:moveTo>
                <a:lnTo>
                  <a:pt x="33337" y="228600"/>
                </a:lnTo>
                <a:lnTo>
                  <a:pt x="33337" y="0"/>
                </a:lnTo>
                <a:lnTo>
                  <a:pt x="42862" y="0"/>
                </a:lnTo>
                <a:lnTo>
                  <a:pt x="42862" y="228600"/>
                </a:lnTo>
                <a:close/>
              </a:path>
              <a:path w="76200" h="285750">
                <a:moveTo>
                  <a:pt x="38100" y="285750"/>
                </a:moveTo>
                <a:lnTo>
                  <a:pt x="0" y="209550"/>
                </a:lnTo>
                <a:lnTo>
                  <a:pt x="33337" y="209550"/>
                </a:lnTo>
                <a:lnTo>
                  <a:pt x="33337" y="228600"/>
                </a:lnTo>
                <a:lnTo>
                  <a:pt x="66675" y="228600"/>
                </a:lnTo>
                <a:lnTo>
                  <a:pt x="38100" y="285750"/>
                </a:lnTo>
                <a:close/>
              </a:path>
              <a:path w="76200" h="285750">
                <a:moveTo>
                  <a:pt x="66675" y="228600"/>
                </a:moveTo>
                <a:lnTo>
                  <a:pt x="42862" y="228600"/>
                </a:lnTo>
                <a:lnTo>
                  <a:pt x="42862" y="209550"/>
                </a:lnTo>
                <a:lnTo>
                  <a:pt x="76200" y="209550"/>
                </a:lnTo>
                <a:lnTo>
                  <a:pt x="66675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54327" y="2457450"/>
            <a:ext cx="76200" cy="1543050"/>
          </a:xfrm>
          <a:custGeom>
            <a:avLst/>
            <a:gdLst/>
            <a:ahLst/>
            <a:cxnLst/>
            <a:rect l="l" t="t" r="r" b="b"/>
            <a:pathLst>
              <a:path w="76200" h="1543050">
                <a:moveTo>
                  <a:pt x="42862" y="1485900"/>
                </a:moveTo>
                <a:lnTo>
                  <a:pt x="33337" y="1485900"/>
                </a:lnTo>
                <a:lnTo>
                  <a:pt x="33337" y="0"/>
                </a:lnTo>
                <a:lnTo>
                  <a:pt x="42862" y="0"/>
                </a:lnTo>
                <a:lnTo>
                  <a:pt x="42862" y="1485900"/>
                </a:lnTo>
                <a:close/>
              </a:path>
              <a:path w="76200" h="1543050">
                <a:moveTo>
                  <a:pt x="38100" y="1543050"/>
                </a:moveTo>
                <a:lnTo>
                  <a:pt x="0" y="1466850"/>
                </a:lnTo>
                <a:lnTo>
                  <a:pt x="33337" y="1466850"/>
                </a:lnTo>
                <a:lnTo>
                  <a:pt x="33337" y="1485900"/>
                </a:lnTo>
                <a:lnTo>
                  <a:pt x="66675" y="1485900"/>
                </a:lnTo>
                <a:lnTo>
                  <a:pt x="38100" y="1543050"/>
                </a:lnTo>
                <a:close/>
              </a:path>
              <a:path w="76200" h="1543050">
                <a:moveTo>
                  <a:pt x="66675" y="1485900"/>
                </a:moveTo>
                <a:lnTo>
                  <a:pt x="42862" y="1485900"/>
                </a:lnTo>
                <a:lnTo>
                  <a:pt x="42862" y="1466850"/>
                </a:lnTo>
                <a:lnTo>
                  <a:pt x="76200" y="1466850"/>
                </a:lnTo>
                <a:lnTo>
                  <a:pt x="66675" y="1485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92427" y="2819400"/>
            <a:ext cx="1447800" cy="76200"/>
          </a:xfrm>
          <a:custGeom>
            <a:avLst/>
            <a:gdLst/>
            <a:ahLst/>
            <a:cxnLst/>
            <a:rect l="l" t="t" r="r" b="b"/>
            <a:pathLst>
              <a:path w="1447800" h="76200">
                <a:moveTo>
                  <a:pt x="1371600" y="76200"/>
                </a:moveTo>
                <a:lnTo>
                  <a:pt x="1371600" y="0"/>
                </a:lnTo>
                <a:lnTo>
                  <a:pt x="1447800" y="38100"/>
                </a:lnTo>
                <a:lnTo>
                  <a:pt x="1371600" y="76200"/>
                </a:lnTo>
                <a:close/>
              </a:path>
              <a:path w="1447800" h="76200">
                <a:moveTo>
                  <a:pt x="1371600" y="42862"/>
                </a:moveTo>
                <a:lnTo>
                  <a:pt x="1333500" y="42862"/>
                </a:lnTo>
                <a:lnTo>
                  <a:pt x="1333500" y="33337"/>
                </a:lnTo>
                <a:lnTo>
                  <a:pt x="1371600" y="33337"/>
                </a:lnTo>
                <a:lnTo>
                  <a:pt x="1371600" y="42862"/>
                </a:lnTo>
                <a:close/>
              </a:path>
              <a:path w="1447800" h="76200">
                <a:moveTo>
                  <a:pt x="38100" y="42862"/>
                </a:moveTo>
                <a:lnTo>
                  <a:pt x="0" y="42862"/>
                </a:lnTo>
                <a:lnTo>
                  <a:pt x="0" y="33337"/>
                </a:lnTo>
                <a:lnTo>
                  <a:pt x="38100" y="33337"/>
                </a:lnTo>
                <a:lnTo>
                  <a:pt x="38100" y="42862"/>
                </a:lnTo>
                <a:close/>
              </a:path>
              <a:path w="1447800" h="76200">
                <a:moveTo>
                  <a:pt x="104775" y="42862"/>
                </a:moveTo>
                <a:lnTo>
                  <a:pt x="66675" y="42862"/>
                </a:lnTo>
                <a:lnTo>
                  <a:pt x="66675" y="33337"/>
                </a:lnTo>
                <a:lnTo>
                  <a:pt x="104775" y="33337"/>
                </a:lnTo>
                <a:lnTo>
                  <a:pt x="104775" y="42862"/>
                </a:lnTo>
                <a:close/>
              </a:path>
              <a:path w="1447800" h="76200">
                <a:moveTo>
                  <a:pt x="171450" y="42862"/>
                </a:moveTo>
                <a:lnTo>
                  <a:pt x="133350" y="42862"/>
                </a:lnTo>
                <a:lnTo>
                  <a:pt x="133350" y="33337"/>
                </a:lnTo>
                <a:lnTo>
                  <a:pt x="171450" y="33337"/>
                </a:lnTo>
                <a:lnTo>
                  <a:pt x="171450" y="42862"/>
                </a:lnTo>
                <a:close/>
              </a:path>
              <a:path w="1447800" h="76200">
                <a:moveTo>
                  <a:pt x="238125" y="42862"/>
                </a:moveTo>
                <a:lnTo>
                  <a:pt x="200025" y="42862"/>
                </a:lnTo>
                <a:lnTo>
                  <a:pt x="200025" y="33337"/>
                </a:lnTo>
                <a:lnTo>
                  <a:pt x="238125" y="33337"/>
                </a:lnTo>
                <a:lnTo>
                  <a:pt x="238125" y="42862"/>
                </a:lnTo>
                <a:close/>
              </a:path>
              <a:path w="1447800" h="76200">
                <a:moveTo>
                  <a:pt x="304800" y="42862"/>
                </a:moveTo>
                <a:lnTo>
                  <a:pt x="266700" y="42862"/>
                </a:lnTo>
                <a:lnTo>
                  <a:pt x="266700" y="33337"/>
                </a:lnTo>
                <a:lnTo>
                  <a:pt x="304800" y="33337"/>
                </a:lnTo>
                <a:lnTo>
                  <a:pt x="304800" y="42862"/>
                </a:lnTo>
                <a:close/>
              </a:path>
              <a:path w="1447800" h="76200">
                <a:moveTo>
                  <a:pt x="371475" y="42862"/>
                </a:moveTo>
                <a:lnTo>
                  <a:pt x="333375" y="42862"/>
                </a:lnTo>
                <a:lnTo>
                  <a:pt x="333375" y="33337"/>
                </a:lnTo>
                <a:lnTo>
                  <a:pt x="371475" y="33337"/>
                </a:lnTo>
                <a:lnTo>
                  <a:pt x="371475" y="42862"/>
                </a:lnTo>
                <a:close/>
              </a:path>
              <a:path w="1447800" h="76200">
                <a:moveTo>
                  <a:pt x="438150" y="42862"/>
                </a:moveTo>
                <a:lnTo>
                  <a:pt x="400050" y="42862"/>
                </a:lnTo>
                <a:lnTo>
                  <a:pt x="400050" y="33337"/>
                </a:lnTo>
                <a:lnTo>
                  <a:pt x="438150" y="33337"/>
                </a:lnTo>
                <a:lnTo>
                  <a:pt x="438150" y="42862"/>
                </a:lnTo>
                <a:close/>
              </a:path>
              <a:path w="1447800" h="76200">
                <a:moveTo>
                  <a:pt x="504825" y="42862"/>
                </a:moveTo>
                <a:lnTo>
                  <a:pt x="466725" y="42862"/>
                </a:lnTo>
                <a:lnTo>
                  <a:pt x="466725" y="33337"/>
                </a:lnTo>
                <a:lnTo>
                  <a:pt x="504825" y="33337"/>
                </a:lnTo>
                <a:lnTo>
                  <a:pt x="504825" y="42862"/>
                </a:lnTo>
                <a:close/>
              </a:path>
              <a:path w="1447800" h="76200">
                <a:moveTo>
                  <a:pt x="571500" y="42862"/>
                </a:moveTo>
                <a:lnTo>
                  <a:pt x="533400" y="42862"/>
                </a:lnTo>
                <a:lnTo>
                  <a:pt x="533400" y="33337"/>
                </a:lnTo>
                <a:lnTo>
                  <a:pt x="571500" y="33337"/>
                </a:lnTo>
                <a:lnTo>
                  <a:pt x="571500" y="42862"/>
                </a:lnTo>
                <a:close/>
              </a:path>
              <a:path w="1447800" h="76200">
                <a:moveTo>
                  <a:pt x="638175" y="42862"/>
                </a:moveTo>
                <a:lnTo>
                  <a:pt x="600075" y="42862"/>
                </a:lnTo>
                <a:lnTo>
                  <a:pt x="600075" y="33337"/>
                </a:lnTo>
                <a:lnTo>
                  <a:pt x="638175" y="33337"/>
                </a:lnTo>
                <a:lnTo>
                  <a:pt x="638175" y="42862"/>
                </a:lnTo>
                <a:close/>
              </a:path>
              <a:path w="1447800" h="76200">
                <a:moveTo>
                  <a:pt x="704850" y="42862"/>
                </a:moveTo>
                <a:lnTo>
                  <a:pt x="666750" y="42862"/>
                </a:lnTo>
                <a:lnTo>
                  <a:pt x="666750" y="33337"/>
                </a:lnTo>
                <a:lnTo>
                  <a:pt x="704850" y="33337"/>
                </a:lnTo>
                <a:lnTo>
                  <a:pt x="704850" y="42862"/>
                </a:lnTo>
                <a:close/>
              </a:path>
              <a:path w="1447800" h="76200">
                <a:moveTo>
                  <a:pt x="771525" y="42862"/>
                </a:moveTo>
                <a:lnTo>
                  <a:pt x="733425" y="42862"/>
                </a:lnTo>
                <a:lnTo>
                  <a:pt x="733425" y="33337"/>
                </a:lnTo>
                <a:lnTo>
                  <a:pt x="771525" y="33337"/>
                </a:lnTo>
                <a:lnTo>
                  <a:pt x="771525" y="42862"/>
                </a:lnTo>
                <a:close/>
              </a:path>
              <a:path w="1447800" h="76200">
                <a:moveTo>
                  <a:pt x="838200" y="42862"/>
                </a:moveTo>
                <a:lnTo>
                  <a:pt x="800100" y="42862"/>
                </a:lnTo>
                <a:lnTo>
                  <a:pt x="800100" y="33337"/>
                </a:lnTo>
                <a:lnTo>
                  <a:pt x="838200" y="33337"/>
                </a:lnTo>
                <a:lnTo>
                  <a:pt x="838200" y="42862"/>
                </a:lnTo>
                <a:close/>
              </a:path>
              <a:path w="1447800" h="76200">
                <a:moveTo>
                  <a:pt x="904875" y="42862"/>
                </a:moveTo>
                <a:lnTo>
                  <a:pt x="866775" y="42862"/>
                </a:lnTo>
                <a:lnTo>
                  <a:pt x="866775" y="33337"/>
                </a:lnTo>
                <a:lnTo>
                  <a:pt x="904875" y="33337"/>
                </a:lnTo>
                <a:lnTo>
                  <a:pt x="904875" y="42862"/>
                </a:lnTo>
                <a:close/>
              </a:path>
              <a:path w="1447800" h="76200">
                <a:moveTo>
                  <a:pt x="971550" y="42862"/>
                </a:moveTo>
                <a:lnTo>
                  <a:pt x="933450" y="42862"/>
                </a:lnTo>
                <a:lnTo>
                  <a:pt x="933450" y="33337"/>
                </a:lnTo>
                <a:lnTo>
                  <a:pt x="971550" y="33337"/>
                </a:lnTo>
                <a:lnTo>
                  <a:pt x="971550" y="42862"/>
                </a:lnTo>
                <a:close/>
              </a:path>
              <a:path w="1447800" h="76200">
                <a:moveTo>
                  <a:pt x="1038225" y="42862"/>
                </a:moveTo>
                <a:lnTo>
                  <a:pt x="1000125" y="42862"/>
                </a:lnTo>
                <a:lnTo>
                  <a:pt x="1000125" y="33337"/>
                </a:lnTo>
                <a:lnTo>
                  <a:pt x="1038225" y="33337"/>
                </a:lnTo>
                <a:lnTo>
                  <a:pt x="1038225" y="42862"/>
                </a:lnTo>
                <a:close/>
              </a:path>
              <a:path w="1447800" h="76200">
                <a:moveTo>
                  <a:pt x="1104900" y="42862"/>
                </a:moveTo>
                <a:lnTo>
                  <a:pt x="1066800" y="42862"/>
                </a:lnTo>
                <a:lnTo>
                  <a:pt x="1066800" y="33337"/>
                </a:lnTo>
                <a:lnTo>
                  <a:pt x="1104900" y="33337"/>
                </a:lnTo>
                <a:lnTo>
                  <a:pt x="1104900" y="42862"/>
                </a:lnTo>
                <a:close/>
              </a:path>
              <a:path w="1447800" h="76200">
                <a:moveTo>
                  <a:pt x="1171575" y="42862"/>
                </a:moveTo>
                <a:lnTo>
                  <a:pt x="1133475" y="42862"/>
                </a:lnTo>
                <a:lnTo>
                  <a:pt x="1133475" y="33337"/>
                </a:lnTo>
                <a:lnTo>
                  <a:pt x="1171575" y="33337"/>
                </a:lnTo>
                <a:lnTo>
                  <a:pt x="1171575" y="42862"/>
                </a:lnTo>
                <a:close/>
              </a:path>
              <a:path w="1447800" h="76200">
                <a:moveTo>
                  <a:pt x="1238250" y="42862"/>
                </a:moveTo>
                <a:lnTo>
                  <a:pt x="1200150" y="42862"/>
                </a:lnTo>
                <a:lnTo>
                  <a:pt x="1200150" y="33337"/>
                </a:lnTo>
                <a:lnTo>
                  <a:pt x="1238250" y="33337"/>
                </a:lnTo>
                <a:lnTo>
                  <a:pt x="1238250" y="42862"/>
                </a:lnTo>
                <a:close/>
              </a:path>
              <a:path w="1447800" h="76200">
                <a:moveTo>
                  <a:pt x="1304925" y="42862"/>
                </a:moveTo>
                <a:lnTo>
                  <a:pt x="1266825" y="42862"/>
                </a:lnTo>
                <a:lnTo>
                  <a:pt x="1266825" y="33337"/>
                </a:lnTo>
                <a:lnTo>
                  <a:pt x="1304925" y="33337"/>
                </a:lnTo>
                <a:lnTo>
                  <a:pt x="1304925" y="4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2427" y="3676650"/>
            <a:ext cx="1447800" cy="76200"/>
          </a:xfrm>
          <a:custGeom>
            <a:avLst/>
            <a:gdLst/>
            <a:ahLst/>
            <a:cxnLst/>
            <a:rect l="l" t="t" r="r" b="b"/>
            <a:pathLst>
              <a:path w="1447800" h="76200">
                <a:moveTo>
                  <a:pt x="1371600" y="76200"/>
                </a:moveTo>
                <a:lnTo>
                  <a:pt x="1371600" y="0"/>
                </a:lnTo>
                <a:lnTo>
                  <a:pt x="1447800" y="38100"/>
                </a:lnTo>
                <a:lnTo>
                  <a:pt x="1371600" y="76200"/>
                </a:lnTo>
                <a:close/>
              </a:path>
              <a:path w="1447800" h="76200">
                <a:moveTo>
                  <a:pt x="1371600" y="42862"/>
                </a:moveTo>
                <a:lnTo>
                  <a:pt x="1333500" y="42862"/>
                </a:lnTo>
                <a:lnTo>
                  <a:pt x="1333500" y="33337"/>
                </a:lnTo>
                <a:lnTo>
                  <a:pt x="1371600" y="33337"/>
                </a:lnTo>
                <a:lnTo>
                  <a:pt x="1371600" y="42862"/>
                </a:lnTo>
                <a:close/>
              </a:path>
              <a:path w="1447800" h="76200">
                <a:moveTo>
                  <a:pt x="38100" y="42862"/>
                </a:moveTo>
                <a:lnTo>
                  <a:pt x="0" y="42862"/>
                </a:lnTo>
                <a:lnTo>
                  <a:pt x="0" y="33337"/>
                </a:lnTo>
                <a:lnTo>
                  <a:pt x="38100" y="33337"/>
                </a:lnTo>
                <a:lnTo>
                  <a:pt x="38100" y="42862"/>
                </a:lnTo>
                <a:close/>
              </a:path>
              <a:path w="1447800" h="76200">
                <a:moveTo>
                  <a:pt x="104775" y="42862"/>
                </a:moveTo>
                <a:lnTo>
                  <a:pt x="66675" y="42862"/>
                </a:lnTo>
                <a:lnTo>
                  <a:pt x="66675" y="33337"/>
                </a:lnTo>
                <a:lnTo>
                  <a:pt x="104775" y="33337"/>
                </a:lnTo>
                <a:lnTo>
                  <a:pt x="104775" y="42862"/>
                </a:lnTo>
                <a:close/>
              </a:path>
              <a:path w="1447800" h="76200">
                <a:moveTo>
                  <a:pt x="171450" y="42862"/>
                </a:moveTo>
                <a:lnTo>
                  <a:pt x="133350" y="42862"/>
                </a:lnTo>
                <a:lnTo>
                  <a:pt x="133350" y="33337"/>
                </a:lnTo>
                <a:lnTo>
                  <a:pt x="171450" y="33337"/>
                </a:lnTo>
                <a:lnTo>
                  <a:pt x="171450" y="42862"/>
                </a:lnTo>
                <a:close/>
              </a:path>
              <a:path w="1447800" h="76200">
                <a:moveTo>
                  <a:pt x="238125" y="42862"/>
                </a:moveTo>
                <a:lnTo>
                  <a:pt x="200025" y="42862"/>
                </a:lnTo>
                <a:lnTo>
                  <a:pt x="200025" y="33337"/>
                </a:lnTo>
                <a:lnTo>
                  <a:pt x="238125" y="33337"/>
                </a:lnTo>
                <a:lnTo>
                  <a:pt x="238125" y="42862"/>
                </a:lnTo>
                <a:close/>
              </a:path>
              <a:path w="1447800" h="76200">
                <a:moveTo>
                  <a:pt x="304800" y="42862"/>
                </a:moveTo>
                <a:lnTo>
                  <a:pt x="266700" y="42862"/>
                </a:lnTo>
                <a:lnTo>
                  <a:pt x="266700" y="33337"/>
                </a:lnTo>
                <a:lnTo>
                  <a:pt x="304800" y="33337"/>
                </a:lnTo>
                <a:lnTo>
                  <a:pt x="304800" y="42862"/>
                </a:lnTo>
                <a:close/>
              </a:path>
              <a:path w="1447800" h="76200">
                <a:moveTo>
                  <a:pt x="371475" y="42862"/>
                </a:moveTo>
                <a:lnTo>
                  <a:pt x="333375" y="42862"/>
                </a:lnTo>
                <a:lnTo>
                  <a:pt x="333375" y="33337"/>
                </a:lnTo>
                <a:lnTo>
                  <a:pt x="371475" y="33337"/>
                </a:lnTo>
                <a:lnTo>
                  <a:pt x="371475" y="42862"/>
                </a:lnTo>
                <a:close/>
              </a:path>
              <a:path w="1447800" h="76200">
                <a:moveTo>
                  <a:pt x="438150" y="42862"/>
                </a:moveTo>
                <a:lnTo>
                  <a:pt x="400050" y="42862"/>
                </a:lnTo>
                <a:lnTo>
                  <a:pt x="400050" y="33337"/>
                </a:lnTo>
                <a:lnTo>
                  <a:pt x="438150" y="33337"/>
                </a:lnTo>
                <a:lnTo>
                  <a:pt x="438150" y="42862"/>
                </a:lnTo>
                <a:close/>
              </a:path>
              <a:path w="1447800" h="76200">
                <a:moveTo>
                  <a:pt x="504825" y="42862"/>
                </a:moveTo>
                <a:lnTo>
                  <a:pt x="466725" y="42862"/>
                </a:lnTo>
                <a:lnTo>
                  <a:pt x="466725" y="33337"/>
                </a:lnTo>
                <a:lnTo>
                  <a:pt x="504825" y="33337"/>
                </a:lnTo>
                <a:lnTo>
                  <a:pt x="504825" y="42862"/>
                </a:lnTo>
                <a:close/>
              </a:path>
              <a:path w="1447800" h="76200">
                <a:moveTo>
                  <a:pt x="571500" y="42862"/>
                </a:moveTo>
                <a:lnTo>
                  <a:pt x="533400" y="42862"/>
                </a:lnTo>
                <a:lnTo>
                  <a:pt x="533400" y="33337"/>
                </a:lnTo>
                <a:lnTo>
                  <a:pt x="571500" y="33337"/>
                </a:lnTo>
                <a:lnTo>
                  <a:pt x="571500" y="42862"/>
                </a:lnTo>
                <a:close/>
              </a:path>
              <a:path w="1447800" h="76200">
                <a:moveTo>
                  <a:pt x="638175" y="42862"/>
                </a:moveTo>
                <a:lnTo>
                  <a:pt x="600075" y="42862"/>
                </a:lnTo>
                <a:lnTo>
                  <a:pt x="600075" y="33337"/>
                </a:lnTo>
                <a:lnTo>
                  <a:pt x="638175" y="33337"/>
                </a:lnTo>
                <a:lnTo>
                  <a:pt x="638175" y="42862"/>
                </a:lnTo>
                <a:close/>
              </a:path>
              <a:path w="1447800" h="76200">
                <a:moveTo>
                  <a:pt x="704850" y="42862"/>
                </a:moveTo>
                <a:lnTo>
                  <a:pt x="666750" y="42862"/>
                </a:lnTo>
                <a:lnTo>
                  <a:pt x="666750" y="33337"/>
                </a:lnTo>
                <a:lnTo>
                  <a:pt x="704850" y="33337"/>
                </a:lnTo>
                <a:lnTo>
                  <a:pt x="704850" y="42862"/>
                </a:lnTo>
                <a:close/>
              </a:path>
              <a:path w="1447800" h="76200">
                <a:moveTo>
                  <a:pt x="771525" y="42862"/>
                </a:moveTo>
                <a:lnTo>
                  <a:pt x="733425" y="42862"/>
                </a:lnTo>
                <a:lnTo>
                  <a:pt x="733425" y="33337"/>
                </a:lnTo>
                <a:lnTo>
                  <a:pt x="771525" y="33337"/>
                </a:lnTo>
                <a:lnTo>
                  <a:pt x="771525" y="42862"/>
                </a:lnTo>
                <a:close/>
              </a:path>
              <a:path w="1447800" h="76200">
                <a:moveTo>
                  <a:pt x="838200" y="42862"/>
                </a:moveTo>
                <a:lnTo>
                  <a:pt x="800100" y="42862"/>
                </a:lnTo>
                <a:lnTo>
                  <a:pt x="800100" y="33337"/>
                </a:lnTo>
                <a:lnTo>
                  <a:pt x="838200" y="33337"/>
                </a:lnTo>
                <a:lnTo>
                  <a:pt x="838200" y="42862"/>
                </a:lnTo>
                <a:close/>
              </a:path>
              <a:path w="1447800" h="76200">
                <a:moveTo>
                  <a:pt x="904875" y="42862"/>
                </a:moveTo>
                <a:lnTo>
                  <a:pt x="866775" y="42862"/>
                </a:lnTo>
                <a:lnTo>
                  <a:pt x="866775" y="33337"/>
                </a:lnTo>
                <a:lnTo>
                  <a:pt x="904875" y="33337"/>
                </a:lnTo>
                <a:lnTo>
                  <a:pt x="904875" y="42862"/>
                </a:lnTo>
                <a:close/>
              </a:path>
              <a:path w="1447800" h="76200">
                <a:moveTo>
                  <a:pt x="971550" y="42862"/>
                </a:moveTo>
                <a:lnTo>
                  <a:pt x="933450" y="42862"/>
                </a:lnTo>
                <a:lnTo>
                  <a:pt x="933450" y="33337"/>
                </a:lnTo>
                <a:lnTo>
                  <a:pt x="971550" y="33337"/>
                </a:lnTo>
                <a:lnTo>
                  <a:pt x="971550" y="42862"/>
                </a:lnTo>
                <a:close/>
              </a:path>
              <a:path w="1447800" h="76200">
                <a:moveTo>
                  <a:pt x="1038225" y="42862"/>
                </a:moveTo>
                <a:lnTo>
                  <a:pt x="1000125" y="42862"/>
                </a:lnTo>
                <a:lnTo>
                  <a:pt x="1000125" y="33337"/>
                </a:lnTo>
                <a:lnTo>
                  <a:pt x="1038225" y="33337"/>
                </a:lnTo>
                <a:lnTo>
                  <a:pt x="1038225" y="42862"/>
                </a:lnTo>
                <a:close/>
              </a:path>
              <a:path w="1447800" h="76200">
                <a:moveTo>
                  <a:pt x="1104900" y="42862"/>
                </a:moveTo>
                <a:lnTo>
                  <a:pt x="1066800" y="42862"/>
                </a:lnTo>
                <a:lnTo>
                  <a:pt x="1066800" y="33337"/>
                </a:lnTo>
                <a:lnTo>
                  <a:pt x="1104900" y="33337"/>
                </a:lnTo>
                <a:lnTo>
                  <a:pt x="1104900" y="42862"/>
                </a:lnTo>
                <a:close/>
              </a:path>
              <a:path w="1447800" h="76200">
                <a:moveTo>
                  <a:pt x="1171575" y="42862"/>
                </a:moveTo>
                <a:lnTo>
                  <a:pt x="1133475" y="42862"/>
                </a:lnTo>
                <a:lnTo>
                  <a:pt x="1133475" y="33337"/>
                </a:lnTo>
                <a:lnTo>
                  <a:pt x="1171575" y="33337"/>
                </a:lnTo>
                <a:lnTo>
                  <a:pt x="1171575" y="42862"/>
                </a:lnTo>
                <a:close/>
              </a:path>
              <a:path w="1447800" h="76200">
                <a:moveTo>
                  <a:pt x="1238250" y="42862"/>
                </a:moveTo>
                <a:lnTo>
                  <a:pt x="1200150" y="42862"/>
                </a:lnTo>
                <a:lnTo>
                  <a:pt x="1200150" y="33337"/>
                </a:lnTo>
                <a:lnTo>
                  <a:pt x="1238250" y="33337"/>
                </a:lnTo>
                <a:lnTo>
                  <a:pt x="1238250" y="42862"/>
                </a:lnTo>
                <a:close/>
              </a:path>
              <a:path w="1447800" h="76200">
                <a:moveTo>
                  <a:pt x="1304925" y="42862"/>
                </a:moveTo>
                <a:lnTo>
                  <a:pt x="1266825" y="42862"/>
                </a:lnTo>
                <a:lnTo>
                  <a:pt x="1266825" y="33337"/>
                </a:lnTo>
                <a:lnTo>
                  <a:pt x="1304925" y="33337"/>
                </a:lnTo>
                <a:lnTo>
                  <a:pt x="1304925" y="4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4327" y="4286250"/>
            <a:ext cx="7620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45327" y="1200150"/>
            <a:ext cx="76200" cy="2800350"/>
          </a:xfrm>
          <a:custGeom>
            <a:avLst/>
            <a:gdLst/>
            <a:ahLst/>
            <a:cxnLst/>
            <a:rect l="l" t="t" r="r" b="b"/>
            <a:pathLst>
              <a:path w="76200" h="2800350">
                <a:moveTo>
                  <a:pt x="42862" y="2743200"/>
                </a:moveTo>
                <a:lnTo>
                  <a:pt x="33337" y="2743200"/>
                </a:lnTo>
                <a:lnTo>
                  <a:pt x="33337" y="0"/>
                </a:lnTo>
                <a:lnTo>
                  <a:pt x="42862" y="0"/>
                </a:lnTo>
                <a:lnTo>
                  <a:pt x="42862" y="2743200"/>
                </a:lnTo>
                <a:close/>
              </a:path>
              <a:path w="76200" h="2800350">
                <a:moveTo>
                  <a:pt x="38100" y="2800350"/>
                </a:moveTo>
                <a:lnTo>
                  <a:pt x="0" y="2724150"/>
                </a:lnTo>
                <a:lnTo>
                  <a:pt x="33337" y="2724150"/>
                </a:lnTo>
                <a:lnTo>
                  <a:pt x="33337" y="2743200"/>
                </a:lnTo>
                <a:lnTo>
                  <a:pt x="66675" y="2743200"/>
                </a:lnTo>
                <a:lnTo>
                  <a:pt x="38100" y="2800350"/>
                </a:lnTo>
                <a:close/>
              </a:path>
              <a:path w="76200" h="2800350">
                <a:moveTo>
                  <a:pt x="66675" y="2743200"/>
                </a:moveTo>
                <a:lnTo>
                  <a:pt x="42862" y="2743200"/>
                </a:lnTo>
                <a:lnTo>
                  <a:pt x="42862" y="2724150"/>
                </a:lnTo>
                <a:lnTo>
                  <a:pt x="76200" y="2724150"/>
                </a:lnTo>
                <a:lnTo>
                  <a:pt x="66675" y="2743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69027" y="28194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76200" y="76200"/>
                </a:moveTo>
                <a:lnTo>
                  <a:pt x="0" y="3810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  <a:path w="914400" h="76200">
                <a:moveTo>
                  <a:pt x="114300" y="42862"/>
                </a:moveTo>
                <a:lnTo>
                  <a:pt x="76200" y="42862"/>
                </a:lnTo>
                <a:lnTo>
                  <a:pt x="76200" y="33337"/>
                </a:lnTo>
                <a:lnTo>
                  <a:pt x="114300" y="33337"/>
                </a:lnTo>
                <a:lnTo>
                  <a:pt x="114300" y="42862"/>
                </a:lnTo>
                <a:close/>
              </a:path>
              <a:path w="914400" h="76200">
                <a:moveTo>
                  <a:pt x="914400" y="42862"/>
                </a:moveTo>
                <a:lnTo>
                  <a:pt x="876300" y="42862"/>
                </a:lnTo>
                <a:lnTo>
                  <a:pt x="876300" y="33337"/>
                </a:lnTo>
                <a:lnTo>
                  <a:pt x="914400" y="33337"/>
                </a:lnTo>
                <a:lnTo>
                  <a:pt x="914400" y="42862"/>
                </a:lnTo>
                <a:close/>
              </a:path>
              <a:path w="914400" h="76200">
                <a:moveTo>
                  <a:pt x="847725" y="42862"/>
                </a:moveTo>
                <a:lnTo>
                  <a:pt x="809625" y="42862"/>
                </a:lnTo>
                <a:lnTo>
                  <a:pt x="809625" y="33337"/>
                </a:lnTo>
                <a:lnTo>
                  <a:pt x="847725" y="33337"/>
                </a:lnTo>
                <a:lnTo>
                  <a:pt x="847725" y="42862"/>
                </a:lnTo>
                <a:close/>
              </a:path>
              <a:path w="914400" h="76200">
                <a:moveTo>
                  <a:pt x="781050" y="42862"/>
                </a:moveTo>
                <a:lnTo>
                  <a:pt x="742950" y="42862"/>
                </a:lnTo>
                <a:lnTo>
                  <a:pt x="742950" y="33337"/>
                </a:lnTo>
                <a:lnTo>
                  <a:pt x="781050" y="33337"/>
                </a:lnTo>
                <a:lnTo>
                  <a:pt x="781050" y="42862"/>
                </a:lnTo>
                <a:close/>
              </a:path>
              <a:path w="914400" h="76200">
                <a:moveTo>
                  <a:pt x="714375" y="42862"/>
                </a:moveTo>
                <a:lnTo>
                  <a:pt x="676275" y="42862"/>
                </a:lnTo>
                <a:lnTo>
                  <a:pt x="676275" y="33337"/>
                </a:lnTo>
                <a:lnTo>
                  <a:pt x="714375" y="33337"/>
                </a:lnTo>
                <a:lnTo>
                  <a:pt x="714375" y="42862"/>
                </a:lnTo>
                <a:close/>
              </a:path>
              <a:path w="914400" h="76200">
                <a:moveTo>
                  <a:pt x="647700" y="42862"/>
                </a:moveTo>
                <a:lnTo>
                  <a:pt x="609600" y="42862"/>
                </a:lnTo>
                <a:lnTo>
                  <a:pt x="609600" y="33337"/>
                </a:lnTo>
                <a:lnTo>
                  <a:pt x="647700" y="33337"/>
                </a:lnTo>
                <a:lnTo>
                  <a:pt x="647700" y="42862"/>
                </a:lnTo>
                <a:close/>
              </a:path>
              <a:path w="914400" h="76200">
                <a:moveTo>
                  <a:pt x="581025" y="42862"/>
                </a:moveTo>
                <a:lnTo>
                  <a:pt x="542925" y="42862"/>
                </a:lnTo>
                <a:lnTo>
                  <a:pt x="542925" y="33337"/>
                </a:lnTo>
                <a:lnTo>
                  <a:pt x="581025" y="33337"/>
                </a:lnTo>
                <a:lnTo>
                  <a:pt x="581025" y="42862"/>
                </a:lnTo>
                <a:close/>
              </a:path>
              <a:path w="914400" h="76200">
                <a:moveTo>
                  <a:pt x="514350" y="42862"/>
                </a:moveTo>
                <a:lnTo>
                  <a:pt x="476250" y="42862"/>
                </a:lnTo>
                <a:lnTo>
                  <a:pt x="476250" y="33337"/>
                </a:lnTo>
                <a:lnTo>
                  <a:pt x="514350" y="33337"/>
                </a:lnTo>
                <a:lnTo>
                  <a:pt x="514350" y="42862"/>
                </a:lnTo>
                <a:close/>
              </a:path>
              <a:path w="914400" h="76200">
                <a:moveTo>
                  <a:pt x="447675" y="42862"/>
                </a:moveTo>
                <a:lnTo>
                  <a:pt x="409575" y="42862"/>
                </a:lnTo>
                <a:lnTo>
                  <a:pt x="409575" y="33337"/>
                </a:lnTo>
                <a:lnTo>
                  <a:pt x="447675" y="33337"/>
                </a:lnTo>
                <a:lnTo>
                  <a:pt x="447675" y="42862"/>
                </a:lnTo>
                <a:close/>
              </a:path>
              <a:path w="914400" h="76200">
                <a:moveTo>
                  <a:pt x="381000" y="42862"/>
                </a:moveTo>
                <a:lnTo>
                  <a:pt x="342900" y="42862"/>
                </a:lnTo>
                <a:lnTo>
                  <a:pt x="342900" y="33337"/>
                </a:lnTo>
                <a:lnTo>
                  <a:pt x="381000" y="33337"/>
                </a:lnTo>
                <a:lnTo>
                  <a:pt x="381000" y="42862"/>
                </a:lnTo>
                <a:close/>
              </a:path>
              <a:path w="914400" h="76200">
                <a:moveTo>
                  <a:pt x="314325" y="42862"/>
                </a:moveTo>
                <a:lnTo>
                  <a:pt x="276225" y="42862"/>
                </a:lnTo>
                <a:lnTo>
                  <a:pt x="276225" y="33337"/>
                </a:lnTo>
                <a:lnTo>
                  <a:pt x="314325" y="33337"/>
                </a:lnTo>
                <a:lnTo>
                  <a:pt x="314325" y="42862"/>
                </a:lnTo>
                <a:close/>
              </a:path>
              <a:path w="914400" h="76200">
                <a:moveTo>
                  <a:pt x="247650" y="42862"/>
                </a:moveTo>
                <a:lnTo>
                  <a:pt x="209550" y="42862"/>
                </a:lnTo>
                <a:lnTo>
                  <a:pt x="209550" y="33337"/>
                </a:lnTo>
                <a:lnTo>
                  <a:pt x="247650" y="33337"/>
                </a:lnTo>
                <a:lnTo>
                  <a:pt x="247650" y="42862"/>
                </a:lnTo>
                <a:close/>
              </a:path>
              <a:path w="914400" h="76200">
                <a:moveTo>
                  <a:pt x="180975" y="42862"/>
                </a:moveTo>
                <a:lnTo>
                  <a:pt x="142875" y="42862"/>
                </a:lnTo>
                <a:lnTo>
                  <a:pt x="142875" y="33337"/>
                </a:lnTo>
                <a:lnTo>
                  <a:pt x="180975" y="33337"/>
                </a:lnTo>
                <a:lnTo>
                  <a:pt x="180975" y="4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02427" y="367665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76200" y="76200"/>
                </a:moveTo>
                <a:lnTo>
                  <a:pt x="0" y="38100"/>
                </a:lnTo>
                <a:lnTo>
                  <a:pt x="76200" y="0"/>
                </a:lnTo>
                <a:lnTo>
                  <a:pt x="76200" y="76200"/>
                </a:lnTo>
                <a:close/>
              </a:path>
              <a:path w="381000" h="76200">
                <a:moveTo>
                  <a:pt x="114300" y="42862"/>
                </a:moveTo>
                <a:lnTo>
                  <a:pt x="76200" y="42862"/>
                </a:lnTo>
                <a:lnTo>
                  <a:pt x="76200" y="33337"/>
                </a:lnTo>
                <a:lnTo>
                  <a:pt x="114300" y="33337"/>
                </a:lnTo>
                <a:lnTo>
                  <a:pt x="114300" y="42862"/>
                </a:lnTo>
                <a:close/>
              </a:path>
              <a:path w="381000" h="76200">
                <a:moveTo>
                  <a:pt x="381000" y="42862"/>
                </a:moveTo>
                <a:lnTo>
                  <a:pt x="342900" y="42862"/>
                </a:lnTo>
                <a:lnTo>
                  <a:pt x="342900" y="33337"/>
                </a:lnTo>
                <a:lnTo>
                  <a:pt x="381000" y="33337"/>
                </a:lnTo>
                <a:lnTo>
                  <a:pt x="381000" y="42862"/>
                </a:lnTo>
                <a:close/>
              </a:path>
              <a:path w="381000" h="76200">
                <a:moveTo>
                  <a:pt x="314325" y="42862"/>
                </a:moveTo>
                <a:lnTo>
                  <a:pt x="276225" y="42862"/>
                </a:lnTo>
                <a:lnTo>
                  <a:pt x="276225" y="33337"/>
                </a:lnTo>
                <a:lnTo>
                  <a:pt x="314325" y="33337"/>
                </a:lnTo>
                <a:lnTo>
                  <a:pt x="314325" y="42862"/>
                </a:lnTo>
                <a:close/>
              </a:path>
              <a:path w="381000" h="76200">
                <a:moveTo>
                  <a:pt x="247650" y="42862"/>
                </a:moveTo>
                <a:lnTo>
                  <a:pt x="209550" y="42862"/>
                </a:lnTo>
                <a:lnTo>
                  <a:pt x="209550" y="33337"/>
                </a:lnTo>
                <a:lnTo>
                  <a:pt x="247650" y="33337"/>
                </a:lnTo>
                <a:lnTo>
                  <a:pt x="247650" y="42862"/>
                </a:lnTo>
                <a:close/>
              </a:path>
              <a:path w="381000" h="76200">
                <a:moveTo>
                  <a:pt x="180975" y="42862"/>
                </a:moveTo>
                <a:lnTo>
                  <a:pt x="142875" y="42862"/>
                </a:lnTo>
                <a:lnTo>
                  <a:pt x="142875" y="33337"/>
                </a:lnTo>
                <a:lnTo>
                  <a:pt x="180975" y="33337"/>
                </a:lnTo>
                <a:lnTo>
                  <a:pt x="180975" y="4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16827" y="514350"/>
            <a:ext cx="0" cy="4286250"/>
          </a:xfrm>
          <a:custGeom>
            <a:avLst/>
            <a:gdLst/>
            <a:ahLst/>
            <a:cxnLst/>
            <a:rect l="l" t="t" r="r" b="b"/>
            <a:pathLst>
              <a:path h="4286250">
                <a:moveTo>
                  <a:pt x="0" y="0"/>
                </a:moveTo>
                <a:lnTo>
                  <a:pt x="0" y="428625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200327" y="1050885"/>
            <a:ext cx="1650364" cy="5448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600" dirty="0">
                <a:latin typeface="宋体"/>
                <a:cs typeface="宋体"/>
              </a:rPr>
              <a:t>审查计划检讨文</a:t>
            </a:r>
            <a:r>
              <a:rPr sz="1600" spc="-5" dirty="0">
                <a:latin typeface="宋体"/>
                <a:cs typeface="宋体"/>
              </a:rPr>
              <a:t>件</a:t>
            </a:r>
            <a:endParaRPr sz="1600">
              <a:latin typeface="宋体"/>
              <a:cs typeface="宋体"/>
            </a:endParaRPr>
          </a:p>
          <a:p>
            <a:pPr marL="307340">
              <a:lnSpc>
                <a:spcPct val="100000"/>
              </a:lnSpc>
              <a:spcBef>
                <a:spcPts val="229"/>
              </a:spcBef>
            </a:pPr>
            <a:r>
              <a:rPr sz="1400" dirty="0">
                <a:latin typeface="宋体"/>
                <a:cs typeface="宋体"/>
              </a:rPr>
              <a:t>支</a:t>
            </a:r>
            <a:r>
              <a:rPr sz="1400" spc="5" dirty="0">
                <a:latin typeface="宋体"/>
                <a:cs typeface="宋体"/>
              </a:rPr>
              <a:t>持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21122" y="1298994"/>
            <a:ext cx="5594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宋体"/>
                <a:cs typeface="宋体"/>
              </a:rPr>
              <a:t>不支</a:t>
            </a:r>
            <a:r>
              <a:rPr sz="1400" spc="5" dirty="0">
                <a:latin typeface="宋体"/>
                <a:cs typeface="宋体"/>
              </a:rPr>
              <a:t>持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74927" y="1532796"/>
            <a:ext cx="3402965" cy="187706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dirty="0">
                <a:latin typeface="宋体"/>
                <a:cs typeface="宋体"/>
              </a:rPr>
              <a:t>计划检讨文件分析</a:t>
            </a:r>
            <a:r>
              <a:rPr sz="1600" spc="-5" dirty="0">
                <a:latin typeface="宋体"/>
                <a:cs typeface="宋体"/>
              </a:rPr>
              <a:t>会</a:t>
            </a:r>
            <a:endParaRPr sz="1600">
              <a:latin typeface="宋体"/>
              <a:cs typeface="宋体"/>
            </a:endParaRPr>
          </a:p>
          <a:p>
            <a:pPr marL="408940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latin typeface="宋体"/>
                <a:cs typeface="宋体"/>
              </a:rPr>
              <a:t>有条件建议或无条件建</a:t>
            </a:r>
            <a:r>
              <a:rPr sz="1400" spc="5" dirty="0">
                <a:latin typeface="宋体"/>
                <a:cs typeface="宋体"/>
              </a:rPr>
              <a:t>议</a:t>
            </a:r>
            <a:endParaRPr sz="1400">
              <a:latin typeface="宋体"/>
              <a:cs typeface="宋体"/>
            </a:endParaRPr>
          </a:p>
          <a:p>
            <a:pPr marL="520700">
              <a:lnSpc>
                <a:spcPct val="100000"/>
              </a:lnSpc>
              <a:spcBef>
                <a:spcPts val="440"/>
              </a:spcBef>
            </a:pPr>
            <a:r>
              <a:rPr sz="1600" dirty="0">
                <a:latin typeface="宋体"/>
                <a:cs typeface="宋体"/>
              </a:rPr>
              <a:t>审查建</a:t>
            </a:r>
            <a:r>
              <a:rPr sz="1600" spc="-5" dirty="0">
                <a:latin typeface="宋体"/>
                <a:cs typeface="宋体"/>
              </a:rPr>
              <a:t>议</a:t>
            </a:r>
            <a:endParaRPr sz="1600">
              <a:latin typeface="宋体"/>
              <a:cs typeface="宋体"/>
            </a:endParaRPr>
          </a:p>
          <a:p>
            <a:pPr marL="408940">
              <a:lnSpc>
                <a:spcPct val="100000"/>
              </a:lnSpc>
              <a:spcBef>
                <a:spcPts val="234"/>
              </a:spcBef>
            </a:pPr>
            <a:r>
              <a:rPr sz="1400" dirty="0">
                <a:latin typeface="宋体"/>
                <a:cs typeface="宋体"/>
              </a:rPr>
              <a:t>赞</a:t>
            </a:r>
            <a:r>
              <a:rPr sz="1400" spc="5" dirty="0">
                <a:latin typeface="宋体"/>
                <a:cs typeface="宋体"/>
              </a:rPr>
              <a:t>许</a:t>
            </a:r>
            <a:endParaRPr sz="1400">
              <a:latin typeface="宋体"/>
              <a:cs typeface="宋体"/>
            </a:endParaRPr>
          </a:p>
          <a:p>
            <a:pPr marL="2273300">
              <a:lnSpc>
                <a:spcPts val="1585"/>
              </a:lnSpc>
              <a:spcBef>
                <a:spcPts val="215"/>
              </a:spcBef>
            </a:pPr>
            <a:r>
              <a:rPr sz="1600" dirty="0">
                <a:latin typeface="宋体"/>
                <a:cs typeface="宋体"/>
              </a:rPr>
              <a:t>学部会</a:t>
            </a:r>
            <a:r>
              <a:rPr sz="1600" spc="-5" dirty="0">
                <a:latin typeface="宋体"/>
                <a:cs typeface="宋体"/>
              </a:rPr>
              <a:t>议</a:t>
            </a:r>
            <a:endParaRPr sz="1600">
              <a:latin typeface="宋体"/>
              <a:cs typeface="宋体"/>
            </a:endParaRPr>
          </a:p>
          <a:p>
            <a:pPr marL="408940">
              <a:lnSpc>
                <a:spcPts val="1345"/>
              </a:lnSpc>
            </a:pPr>
            <a:r>
              <a:rPr sz="1400" dirty="0">
                <a:latin typeface="宋体"/>
                <a:cs typeface="宋体"/>
              </a:rPr>
              <a:t>报</a:t>
            </a:r>
            <a:r>
              <a:rPr sz="1400" spc="5" dirty="0">
                <a:latin typeface="宋体"/>
                <a:cs typeface="宋体"/>
              </a:rPr>
              <a:t>告</a:t>
            </a:r>
            <a:endParaRPr sz="1400">
              <a:latin typeface="宋体"/>
              <a:cs typeface="宋体"/>
            </a:endParaRPr>
          </a:p>
          <a:p>
            <a:pPr marL="1968500">
              <a:lnSpc>
                <a:spcPct val="100000"/>
              </a:lnSpc>
              <a:spcBef>
                <a:spcPts val="665"/>
              </a:spcBef>
            </a:pPr>
            <a:r>
              <a:rPr sz="1600" dirty="0">
                <a:latin typeface="宋体"/>
                <a:cs typeface="宋体"/>
              </a:rPr>
              <a:t>质量保障委员</a:t>
            </a:r>
            <a:r>
              <a:rPr sz="1600" spc="-5" dirty="0">
                <a:latin typeface="宋体"/>
                <a:cs typeface="宋体"/>
              </a:rPr>
              <a:t>会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92427" y="3276600"/>
            <a:ext cx="1447800" cy="76200"/>
          </a:xfrm>
          <a:custGeom>
            <a:avLst/>
            <a:gdLst/>
            <a:ahLst/>
            <a:cxnLst/>
            <a:rect l="l" t="t" r="r" b="b"/>
            <a:pathLst>
              <a:path w="1447800" h="76200">
                <a:moveTo>
                  <a:pt x="1371600" y="76200"/>
                </a:moveTo>
                <a:lnTo>
                  <a:pt x="1371600" y="0"/>
                </a:lnTo>
                <a:lnTo>
                  <a:pt x="1447800" y="38100"/>
                </a:lnTo>
                <a:lnTo>
                  <a:pt x="1371600" y="76200"/>
                </a:lnTo>
                <a:close/>
              </a:path>
              <a:path w="1447800" h="76200">
                <a:moveTo>
                  <a:pt x="1371600" y="42862"/>
                </a:moveTo>
                <a:lnTo>
                  <a:pt x="1333500" y="42862"/>
                </a:lnTo>
                <a:lnTo>
                  <a:pt x="1333500" y="33337"/>
                </a:lnTo>
                <a:lnTo>
                  <a:pt x="1371600" y="33337"/>
                </a:lnTo>
                <a:lnTo>
                  <a:pt x="1371600" y="42862"/>
                </a:lnTo>
                <a:close/>
              </a:path>
              <a:path w="1447800" h="76200">
                <a:moveTo>
                  <a:pt x="38100" y="42862"/>
                </a:moveTo>
                <a:lnTo>
                  <a:pt x="0" y="42862"/>
                </a:lnTo>
                <a:lnTo>
                  <a:pt x="0" y="33337"/>
                </a:lnTo>
                <a:lnTo>
                  <a:pt x="38100" y="33337"/>
                </a:lnTo>
                <a:lnTo>
                  <a:pt x="38100" y="42862"/>
                </a:lnTo>
                <a:close/>
              </a:path>
              <a:path w="1447800" h="76200">
                <a:moveTo>
                  <a:pt x="104775" y="42862"/>
                </a:moveTo>
                <a:lnTo>
                  <a:pt x="66675" y="42862"/>
                </a:lnTo>
                <a:lnTo>
                  <a:pt x="66675" y="33337"/>
                </a:lnTo>
                <a:lnTo>
                  <a:pt x="104775" y="33337"/>
                </a:lnTo>
                <a:lnTo>
                  <a:pt x="104775" y="42862"/>
                </a:lnTo>
                <a:close/>
              </a:path>
              <a:path w="1447800" h="76200">
                <a:moveTo>
                  <a:pt x="171450" y="42862"/>
                </a:moveTo>
                <a:lnTo>
                  <a:pt x="133350" y="42862"/>
                </a:lnTo>
                <a:lnTo>
                  <a:pt x="133350" y="33337"/>
                </a:lnTo>
                <a:lnTo>
                  <a:pt x="171450" y="33337"/>
                </a:lnTo>
                <a:lnTo>
                  <a:pt x="171450" y="42862"/>
                </a:lnTo>
                <a:close/>
              </a:path>
              <a:path w="1447800" h="76200">
                <a:moveTo>
                  <a:pt x="238125" y="42862"/>
                </a:moveTo>
                <a:lnTo>
                  <a:pt x="200025" y="42862"/>
                </a:lnTo>
                <a:lnTo>
                  <a:pt x="200025" y="33337"/>
                </a:lnTo>
                <a:lnTo>
                  <a:pt x="238125" y="33337"/>
                </a:lnTo>
                <a:lnTo>
                  <a:pt x="238125" y="42862"/>
                </a:lnTo>
                <a:close/>
              </a:path>
              <a:path w="1447800" h="76200">
                <a:moveTo>
                  <a:pt x="304800" y="42862"/>
                </a:moveTo>
                <a:lnTo>
                  <a:pt x="266700" y="42862"/>
                </a:lnTo>
                <a:lnTo>
                  <a:pt x="266700" y="33337"/>
                </a:lnTo>
                <a:lnTo>
                  <a:pt x="304800" y="33337"/>
                </a:lnTo>
                <a:lnTo>
                  <a:pt x="304800" y="42862"/>
                </a:lnTo>
                <a:close/>
              </a:path>
              <a:path w="1447800" h="76200">
                <a:moveTo>
                  <a:pt x="371475" y="42862"/>
                </a:moveTo>
                <a:lnTo>
                  <a:pt x="333375" y="42862"/>
                </a:lnTo>
                <a:lnTo>
                  <a:pt x="333375" y="33337"/>
                </a:lnTo>
                <a:lnTo>
                  <a:pt x="371475" y="33337"/>
                </a:lnTo>
                <a:lnTo>
                  <a:pt x="371475" y="42862"/>
                </a:lnTo>
                <a:close/>
              </a:path>
              <a:path w="1447800" h="76200">
                <a:moveTo>
                  <a:pt x="438150" y="42862"/>
                </a:moveTo>
                <a:lnTo>
                  <a:pt x="400050" y="42862"/>
                </a:lnTo>
                <a:lnTo>
                  <a:pt x="400050" y="33337"/>
                </a:lnTo>
                <a:lnTo>
                  <a:pt x="438150" y="33337"/>
                </a:lnTo>
                <a:lnTo>
                  <a:pt x="438150" y="42862"/>
                </a:lnTo>
                <a:close/>
              </a:path>
              <a:path w="1447800" h="76200">
                <a:moveTo>
                  <a:pt x="504825" y="42862"/>
                </a:moveTo>
                <a:lnTo>
                  <a:pt x="466725" y="42862"/>
                </a:lnTo>
                <a:lnTo>
                  <a:pt x="466725" y="33337"/>
                </a:lnTo>
                <a:lnTo>
                  <a:pt x="504825" y="33337"/>
                </a:lnTo>
                <a:lnTo>
                  <a:pt x="504825" y="42862"/>
                </a:lnTo>
                <a:close/>
              </a:path>
              <a:path w="1447800" h="76200">
                <a:moveTo>
                  <a:pt x="571500" y="42862"/>
                </a:moveTo>
                <a:lnTo>
                  <a:pt x="533400" y="42862"/>
                </a:lnTo>
                <a:lnTo>
                  <a:pt x="533400" y="33337"/>
                </a:lnTo>
                <a:lnTo>
                  <a:pt x="571500" y="33337"/>
                </a:lnTo>
                <a:lnTo>
                  <a:pt x="571500" y="42862"/>
                </a:lnTo>
                <a:close/>
              </a:path>
              <a:path w="1447800" h="76200">
                <a:moveTo>
                  <a:pt x="638175" y="42862"/>
                </a:moveTo>
                <a:lnTo>
                  <a:pt x="600075" y="42862"/>
                </a:lnTo>
                <a:lnTo>
                  <a:pt x="600075" y="33337"/>
                </a:lnTo>
                <a:lnTo>
                  <a:pt x="638175" y="33337"/>
                </a:lnTo>
                <a:lnTo>
                  <a:pt x="638175" y="42862"/>
                </a:lnTo>
                <a:close/>
              </a:path>
              <a:path w="1447800" h="76200">
                <a:moveTo>
                  <a:pt x="704850" y="42862"/>
                </a:moveTo>
                <a:lnTo>
                  <a:pt x="666750" y="42862"/>
                </a:lnTo>
                <a:lnTo>
                  <a:pt x="666750" y="33337"/>
                </a:lnTo>
                <a:lnTo>
                  <a:pt x="704850" y="33337"/>
                </a:lnTo>
                <a:lnTo>
                  <a:pt x="704850" y="42862"/>
                </a:lnTo>
                <a:close/>
              </a:path>
              <a:path w="1447800" h="76200">
                <a:moveTo>
                  <a:pt x="771525" y="42862"/>
                </a:moveTo>
                <a:lnTo>
                  <a:pt x="733425" y="42862"/>
                </a:lnTo>
                <a:lnTo>
                  <a:pt x="733425" y="33337"/>
                </a:lnTo>
                <a:lnTo>
                  <a:pt x="771525" y="33337"/>
                </a:lnTo>
                <a:lnTo>
                  <a:pt x="771525" y="42862"/>
                </a:lnTo>
                <a:close/>
              </a:path>
              <a:path w="1447800" h="76200">
                <a:moveTo>
                  <a:pt x="838200" y="42862"/>
                </a:moveTo>
                <a:lnTo>
                  <a:pt x="800100" y="42862"/>
                </a:lnTo>
                <a:lnTo>
                  <a:pt x="800100" y="33337"/>
                </a:lnTo>
                <a:lnTo>
                  <a:pt x="838200" y="33337"/>
                </a:lnTo>
                <a:lnTo>
                  <a:pt x="838200" y="42862"/>
                </a:lnTo>
                <a:close/>
              </a:path>
              <a:path w="1447800" h="76200">
                <a:moveTo>
                  <a:pt x="904875" y="42862"/>
                </a:moveTo>
                <a:lnTo>
                  <a:pt x="866775" y="42862"/>
                </a:lnTo>
                <a:lnTo>
                  <a:pt x="866775" y="33337"/>
                </a:lnTo>
                <a:lnTo>
                  <a:pt x="904875" y="33337"/>
                </a:lnTo>
                <a:lnTo>
                  <a:pt x="904875" y="42862"/>
                </a:lnTo>
                <a:close/>
              </a:path>
              <a:path w="1447800" h="76200">
                <a:moveTo>
                  <a:pt x="971550" y="42862"/>
                </a:moveTo>
                <a:lnTo>
                  <a:pt x="933450" y="42862"/>
                </a:lnTo>
                <a:lnTo>
                  <a:pt x="933450" y="33337"/>
                </a:lnTo>
                <a:lnTo>
                  <a:pt x="971550" y="33337"/>
                </a:lnTo>
                <a:lnTo>
                  <a:pt x="971550" y="42862"/>
                </a:lnTo>
                <a:close/>
              </a:path>
              <a:path w="1447800" h="76200">
                <a:moveTo>
                  <a:pt x="1038225" y="42862"/>
                </a:moveTo>
                <a:lnTo>
                  <a:pt x="1000125" y="42862"/>
                </a:lnTo>
                <a:lnTo>
                  <a:pt x="1000125" y="33337"/>
                </a:lnTo>
                <a:lnTo>
                  <a:pt x="1038225" y="33337"/>
                </a:lnTo>
                <a:lnTo>
                  <a:pt x="1038225" y="42862"/>
                </a:lnTo>
                <a:close/>
              </a:path>
              <a:path w="1447800" h="76200">
                <a:moveTo>
                  <a:pt x="1104900" y="42862"/>
                </a:moveTo>
                <a:lnTo>
                  <a:pt x="1066800" y="42862"/>
                </a:lnTo>
                <a:lnTo>
                  <a:pt x="1066800" y="33337"/>
                </a:lnTo>
                <a:lnTo>
                  <a:pt x="1104900" y="33337"/>
                </a:lnTo>
                <a:lnTo>
                  <a:pt x="1104900" y="42862"/>
                </a:lnTo>
                <a:close/>
              </a:path>
              <a:path w="1447800" h="76200">
                <a:moveTo>
                  <a:pt x="1171575" y="42862"/>
                </a:moveTo>
                <a:lnTo>
                  <a:pt x="1133475" y="42862"/>
                </a:lnTo>
                <a:lnTo>
                  <a:pt x="1133475" y="33337"/>
                </a:lnTo>
                <a:lnTo>
                  <a:pt x="1171575" y="33337"/>
                </a:lnTo>
                <a:lnTo>
                  <a:pt x="1171575" y="42862"/>
                </a:lnTo>
                <a:close/>
              </a:path>
              <a:path w="1447800" h="76200">
                <a:moveTo>
                  <a:pt x="1238250" y="42862"/>
                </a:moveTo>
                <a:lnTo>
                  <a:pt x="1200150" y="42862"/>
                </a:lnTo>
                <a:lnTo>
                  <a:pt x="1200150" y="33337"/>
                </a:lnTo>
                <a:lnTo>
                  <a:pt x="1238250" y="33337"/>
                </a:lnTo>
                <a:lnTo>
                  <a:pt x="1238250" y="42862"/>
                </a:lnTo>
                <a:close/>
              </a:path>
              <a:path w="1447800" h="76200">
                <a:moveTo>
                  <a:pt x="1304925" y="42862"/>
                </a:moveTo>
                <a:lnTo>
                  <a:pt x="1266825" y="42862"/>
                </a:lnTo>
                <a:lnTo>
                  <a:pt x="1266825" y="33337"/>
                </a:lnTo>
                <a:lnTo>
                  <a:pt x="1304925" y="33337"/>
                </a:lnTo>
                <a:lnTo>
                  <a:pt x="1304925" y="4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64027" y="120015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16427" y="1676400"/>
            <a:ext cx="2667000" cy="76200"/>
          </a:xfrm>
          <a:custGeom>
            <a:avLst/>
            <a:gdLst/>
            <a:ahLst/>
            <a:cxnLst/>
            <a:rect l="l" t="t" r="r" b="b"/>
            <a:pathLst>
              <a:path w="2667000" h="76200">
                <a:moveTo>
                  <a:pt x="2590800" y="76200"/>
                </a:moveTo>
                <a:lnTo>
                  <a:pt x="2590800" y="0"/>
                </a:lnTo>
                <a:lnTo>
                  <a:pt x="2657475" y="33337"/>
                </a:lnTo>
                <a:lnTo>
                  <a:pt x="2609850" y="33337"/>
                </a:lnTo>
                <a:lnTo>
                  <a:pt x="2609850" y="42862"/>
                </a:lnTo>
                <a:lnTo>
                  <a:pt x="2657475" y="42862"/>
                </a:lnTo>
                <a:lnTo>
                  <a:pt x="2590800" y="76200"/>
                </a:lnTo>
                <a:close/>
              </a:path>
              <a:path w="2667000" h="76200">
                <a:moveTo>
                  <a:pt x="2590800" y="42862"/>
                </a:moveTo>
                <a:lnTo>
                  <a:pt x="0" y="42862"/>
                </a:lnTo>
                <a:lnTo>
                  <a:pt x="0" y="33337"/>
                </a:lnTo>
                <a:lnTo>
                  <a:pt x="2590800" y="33337"/>
                </a:lnTo>
                <a:lnTo>
                  <a:pt x="2590800" y="42862"/>
                </a:lnTo>
                <a:close/>
              </a:path>
              <a:path w="2667000" h="76200">
                <a:moveTo>
                  <a:pt x="2657475" y="42862"/>
                </a:moveTo>
                <a:lnTo>
                  <a:pt x="2609850" y="42862"/>
                </a:lnTo>
                <a:lnTo>
                  <a:pt x="2609850" y="33337"/>
                </a:lnTo>
                <a:lnTo>
                  <a:pt x="2657475" y="33337"/>
                </a:lnTo>
                <a:lnTo>
                  <a:pt x="2667000" y="38100"/>
                </a:lnTo>
                <a:lnTo>
                  <a:pt x="2657475" y="4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16427" y="2247900"/>
            <a:ext cx="2667000" cy="76200"/>
          </a:xfrm>
          <a:custGeom>
            <a:avLst/>
            <a:gdLst/>
            <a:ahLst/>
            <a:cxnLst/>
            <a:rect l="l" t="t" r="r" b="b"/>
            <a:pathLst>
              <a:path w="2667000" h="76200">
                <a:moveTo>
                  <a:pt x="2590800" y="76200"/>
                </a:moveTo>
                <a:lnTo>
                  <a:pt x="2590800" y="0"/>
                </a:lnTo>
                <a:lnTo>
                  <a:pt x="2657475" y="33337"/>
                </a:lnTo>
                <a:lnTo>
                  <a:pt x="2609850" y="33337"/>
                </a:lnTo>
                <a:lnTo>
                  <a:pt x="2609850" y="42862"/>
                </a:lnTo>
                <a:lnTo>
                  <a:pt x="2657475" y="42862"/>
                </a:lnTo>
                <a:lnTo>
                  <a:pt x="2590800" y="76200"/>
                </a:lnTo>
                <a:close/>
              </a:path>
              <a:path w="2667000" h="76200">
                <a:moveTo>
                  <a:pt x="2590800" y="42862"/>
                </a:moveTo>
                <a:lnTo>
                  <a:pt x="0" y="42862"/>
                </a:lnTo>
                <a:lnTo>
                  <a:pt x="0" y="33337"/>
                </a:lnTo>
                <a:lnTo>
                  <a:pt x="2590800" y="33337"/>
                </a:lnTo>
                <a:lnTo>
                  <a:pt x="2590800" y="42862"/>
                </a:lnTo>
                <a:close/>
              </a:path>
              <a:path w="2667000" h="76200">
                <a:moveTo>
                  <a:pt x="2657475" y="42862"/>
                </a:moveTo>
                <a:lnTo>
                  <a:pt x="2609850" y="42862"/>
                </a:lnTo>
                <a:lnTo>
                  <a:pt x="2609850" y="33337"/>
                </a:lnTo>
                <a:lnTo>
                  <a:pt x="2657475" y="33337"/>
                </a:lnTo>
                <a:lnTo>
                  <a:pt x="2667000" y="38100"/>
                </a:lnTo>
                <a:lnTo>
                  <a:pt x="2657475" y="4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质量检讨流</a:t>
            </a:r>
            <a:r>
              <a:rPr spc="5" dirty="0"/>
              <a:t>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0558" y="422275"/>
            <a:ext cx="8375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活动内</a:t>
            </a:r>
            <a:r>
              <a:rPr sz="1600" spc="-5" dirty="0">
                <a:latin typeface="宋体"/>
                <a:cs typeface="宋体"/>
              </a:rPr>
              <a:t>容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0856" y="681037"/>
            <a:ext cx="4048125" cy="295275"/>
          </a:xfrm>
          <a:custGeom>
            <a:avLst/>
            <a:gdLst/>
            <a:ahLst/>
            <a:cxnLst/>
            <a:rect l="l" t="t" r="r" b="b"/>
            <a:pathLst>
              <a:path w="4048125" h="295275">
                <a:moveTo>
                  <a:pt x="40481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4048125" y="0"/>
                </a:lnTo>
                <a:lnTo>
                  <a:pt x="40481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4048125" y="290512"/>
                </a:lnTo>
                <a:lnTo>
                  <a:pt x="4048125" y="295275"/>
                </a:lnTo>
                <a:close/>
              </a:path>
              <a:path w="40481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48125" h="295275">
                <a:moveTo>
                  <a:pt x="40386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4038600" y="4762"/>
                </a:lnTo>
                <a:lnTo>
                  <a:pt x="4038600" y="9525"/>
                </a:lnTo>
                <a:close/>
              </a:path>
              <a:path w="4048125" h="295275">
                <a:moveTo>
                  <a:pt x="4038600" y="290512"/>
                </a:moveTo>
                <a:lnTo>
                  <a:pt x="4038600" y="4762"/>
                </a:lnTo>
                <a:lnTo>
                  <a:pt x="4043362" y="9525"/>
                </a:lnTo>
                <a:lnTo>
                  <a:pt x="4048125" y="9525"/>
                </a:lnTo>
                <a:lnTo>
                  <a:pt x="4048125" y="285750"/>
                </a:lnTo>
                <a:lnTo>
                  <a:pt x="4043362" y="285750"/>
                </a:lnTo>
                <a:lnTo>
                  <a:pt x="4038600" y="290512"/>
                </a:lnTo>
                <a:close/>
              </a:path>
              <a:path w="4048125" h="295275">
                <a:moveTo>
                  <a:pt x="4048125" y="9525"/>
                </a:moveTo>
                <a:lnTo>
                  <a:pt x="4043362" y="9525"/>
                </a:lnTo>
                <a:lnTo>
                  <a:pt x="4038600" y="4762"/>
                </a:lnTo>
                <a:lnTo>
                  <a:pt x="4048125" y="4762"/>
                </a:lnTo>
                <a:lnTo>
                  <a:pt x="4048125" y="9525"/>
                </a:lnTo>
                <a:close/>
              </a:path>
              <a:path w="40481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4048125" h="295275">
                <a:moveTo>
                  <a:pt x="40386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4038600" y="285750"/>
                </a:lnTo>
                <a:lnTo>
                  <a:pt x="4038600" y="290512"/>
                </a:lnTo>
                <a:close/>
              </a:path>
              <a:path w="4048125" h="295275">
                <a:moveTo>
                  <a:pt x="4048125" y="290512"/>
                </a:moveTo>
                <a:lnTo>
                  <a:pt x="4038600" y="290512"/>
                </a:lnTo>
                <a:lnTo>
                  <a:pt x="4043362" y="285750"/>
                </a:lnTo>
                <a:lnTo>
                  <a:pt x="4048125" y="285750"/>
                </a:lnTo>
                <a:lnTo>
                  <a:pt x="40481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0856" y="1081087"/>
            <a:ext cx="4048125" cy="352425"/>
          </a:xfrm>
          <a:custGeom>
            <a:avLst/>
            <a:gdLst/>
            <a:ahLst/>
            <a:cxnLst/>
            <a:rect l="l" t="t" r="r" b="b"/>
            <a:pathLst>
              <a:path w="4048125" h="352425">
                <a:moveTo>
                  <a:pt x="4048125" y="352425"/>
                </a:moveTo>
                <a:lnTo>
                  <a:pt x="0" y="352425"/>
                </a:lnTo>
                <a:lnTo>
                  <a:pt x="0" y="0"/>
                </a:lnTo>
                <a:lnTo>
                  <a:pt x="4048125" y="0"/>
                </a:lnTo>
                <a:lnTo>
                  <a:pt x="40481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342900"/>
                </a:lnTo>
                <a:lnTo>
                  <a:pt x="4762" y="342900"/>
                </a:lnTo>
                <a:lnTo>
                  <a:pt x="9525" y="347662"/>
                </a:lnTo>
                <a:lnTo>
                  <a:pt x="4048125" y="347662"/>
                </a:lnTo>
                <a:lnTo>
                  <a:pt x="4048125" y="352425"/>
                </a:lnTo>
                <a:close/>
              </a:path>
              <a:path w="4048125" h="35242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48125" h="352425">
                <a:moveTo>
                  <a:pt x="40386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4038600" y="4762"/>
                </a:lnTo>
                <a:lnTo>
                  <a:pt x="4038600" y="9525"/>
                </a:lnTo>
                <a:close/>
              </a:path>
              <a:path w="4048125" h="352425">
                <a:moveTo>
                  <a:pt x="4038600" y="347662"/>
                </a:moveTo>
                <a:lnTo>
                  <a:pt x="4038600" y="4762"/>
                </a:lnTo>
                <a:lnTo>
                  <a:pt x="4043362" y="9525"/>
                </a:lnTo>
                <a:lnTo>
                  <a:pt x="4048125" y="9525"/>
                </a:lnTo>
                <a:lnTo>
                  <a:pt x="4048125" y="342900"/>
                </a:lnTo>
                <a:lnTo>
                  <a:pt x="4043362" y="342900"/>
                </a:lnTo>
                <a:lnTo>
                  <a:pt x="4038600" y="347662"/>
                </a:lnTo>
                <a:close/>
              </a:path>
              <a:path w="4048125" h="352425">
                <a:moveTo>
                  <a:pt x="4048125" y="9525"/>
                </a:moveTo>
                <a:lnTo>
                  <a:pt x="4043362" y="9525"/>
                </a:lnTo>
                <a:lnTo>
                  <a:pt x="4038600" y="4762"/>
                </a:lnTo>
                <a:lnTo>
                  <a:pt x="4048125" y="4762"/>
                </a:lnTo>
                <a:lnTo>
                  <a:pt x="4048125" y="9525"/>
                </a:lnTo>
                <a:close/>
              </a:path>
              <a:path w="4048125" h="352425">
                <a:moveTo>
                  <a:pt x="9525" y="347662"/>
                </a:moveTo>
                <a:lnTo>
                  <a:pt x="4762" y="342900"/>
                </a:lnTo>
                <a:lnTo>
                  <a:pt x="9525" y="342900"/>
                </a:lnTo>
                <a:lnTo>
                  <a:pt x="9525" y="347662"/>
                </a:lnTo>
                <a:close/>
              </a:path>
              <a:path w="4048125" h="352425">
                <a:moveTo>
                  <a:pt x="4038600" y="347662"/>
                </a:moveTo>
                <a:lnTo>
                  <a:pt x="9525" y="347662"/>
                </a:lnTo>
                <a:lnTo>
                  <a:pt x="9525" y="342900"/>
                </a:lnTo>
                <a:lnTo>
                  <a:pt x="4038600" y="342900"/>
                </a:lnTo>
                <a:lnTo>
                  <a:pt x="4038600" y="347662"/>
                </a:lnTo>
                <a:close/>
              </a:path>
              <a:path w="4048125" h="352425">
                <a:moveTo>
                  <a:pt x="4048125" y="347662"/>
                </a:moveTo>
                <a:lnTo>
                  <a:pt x="4038600" y="347662"/>
                </a:lnTo>
                <a:lnTo>
                  <a:pt x="4043362" y="342900"/>
                </a:lnTo>
                <a:lnTo>
                  <a:pt x="4048125" y="342900"/>
                </a:lnTo>
                <a:lnTo>
                  <a:pt x="4048125" y="347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1056" y="1652587"/>
            <a:ext cx="2447925" cy="352425"/>
          </a:xfrm>
          <a:custGeom>
            <a:avLst/>
            <a:gdLst/>
            <a:ahLst/>
            <a:cxnLst/>
            <a:rect l="l" t="t" r="r" b="b"/>
            <a:pathLst>
              <a:path w="2447925" h="352425">
                <a:moveTo>
                  <a:pt x="2447925" y="352425"/>
                </a:moveTo>
                <a:lnTo>
                  <a:pt x="0" y="352425"/>
                </a:lnTo>
                <a:lnTo>
                  <a:pt x="0" y="0"/>
                </a:lnTo>
                <a:lnTo>
                  <a:pt x="2447925" y="0"/>
                </a:lnTo>
                <a:lnTo>
                  <a:pt x="24479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342900"/>
                </a:lnTo>
                <a:lnTo>
                  <a:pt x="4762" y="342900"/>
                </a:lnTo>
                <a:lnTo>
                  <a:pt x="9525" y="347662"/>
                </a:lnTo>
                <a:lnTo>
                  <a:pt x="2447925" y="347662"/>
                </a:lnTo>
                <a:lnTo>
                  <a:pt x="2447925" y="352425"/>
                </a:lnTo>
                <a:close/>
              </a:path>
              <a:path w="2447925" h="35242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447925" h="352425">
                <a:moveTo>
                  <a:pt x="24384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438400" y="4762"/>
                </a:lnTo>
                <a:lnTo>
                  <a:pt x="2438400" y="9525"/>
                </a:lnTo>
                <a:close/>
              </a:path>
              <a:path w="2447925" h="352425">
                <a:moveTo>
                  <a:pt x="2438400" y="347662"/>
                </a:moveTo>
                <a:lnTo>
                  <a:pt x="2438400" y="4762"/>
                </a:lnTo>
                <a:lnTo>
                  <a:pt x="2443162" y="9525"/>
                </a:lnTo>
                <a:lnTo>
                  <a:pt x="2447925" y="9525"/>
                </a:lnTo>
                <a:lnTo>
                  <a:pt x="2447925" y="342900"/>
                </a:lnTo>
                <a:lnTo>
                  <a:pt x="2443162" y="342900"/>
                </a:lnTo>
                <a:lnTo>
                  <a:pt x="2438400" y="347662"/>
                </a:lnTo>
                <a:close/>
              </a:path>
              <a:path w="2447925" h="352425">
                <a:moveTo>
                  <a:pt x="2447925" y="9525"/>
                </a:moveTo>
                <a:lnTo>
                  <a:pt x="2443162" y="9525"/>
                </a:lnTo>
                <a:lnTo>
                  <a:pt x="2438400" y="4762"/>
                </a:lnTo>
                <a:lnTo>
                  <a:pt x="2447925" y="4762"/>
                </a:lnTo>
                <a:lnTo>
                  <a:pt x="2447925" y="9525"/>
                </a:lnTo>
                <a:close/>
              </a:path>
              <a:path w="2447925" h="352425">
                <a:moveTo>
                  <a:pt x="9525" y="347662"/>
                </a:moveTo>
                <a:lnTo>
                  <a:pt x="4762" y="342900"/>
                </a:lnTo>
                <a:lnTo>
                  <a:pt x="9525" y="342900"/>
                </a:lnTo>
                <a:lnTo>
                  <a:pt x="9525" y="347662"/>
                </a:lnTo>
                <a:close/>
              </a:path>
              <a:path w="2447925" h="352425">
                <a:moveTo>
                  <a:pt x="2438400" y="347662"/>
                </a:moveTo>
                <a:lnTo>
                  <a:pt x="9525" y="347662"/>
                </a:lnTo>
                <a:lnTo>
                  <a:pt x="9525" y="342900"/>
                </a:lnTo>
                <a:lnTo>
                  <a:pt x="2438400" y="342900"/>
                </a:lnTo>
                <a:lnTo>
                  <a:pt x="2438400" y="347662"/>
                </a:lnTo>
                <a:close/>
              </a:path>
              <a:path w="2447925" h="352425">
                <a:moveTo>
                  <a:pt x="2447925" y="347662"/>
                </a:moveTo>
                <a:lnTo>
                  <a:pt x="2438400" y="347662"/>
                </a:lnTo>
                <a:lnTo>
                  <a:pt x="2443162" y="342900"/>
                </a:lnTo>
                <a:lnTo>
                  <a:pt x="2447925" y="342900"/>
                </a:lnTo>
                <a:lnTo>
                  <a:pt x="2447925" y="347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1056" y="2109787"/>
            <a:ext cx="2447925" cy="295275"/>
          </a:xfrm>
          <a:custGeom>
            <a:avLst/>
            <a:gdLst/>
            <a:ahLst/>
            <a:cxnLst/>
            <a:rect l="l" t="t" r="r" b="b"/>
            <a:pathLst>
              <a:path w="2447925" h="295275">
                <a:moveTo>
                  <a:pt x="24479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2447925" y="0"/>
                </a:lnTo>
                <a:lnTo>
                  <a:pt x="24479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2447925" y="290512"/>
                </a:lnTo>
                <a:lnTo>
                  <a:pt x="2447925" y="295275"/>
                </a:lnTo>
                <a:close/>
              </a:path>
              <a:path w="24479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447925" h="295275">
                <a:moveTo>
                  <a:pt x="24384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438400" y="4762"/>
                </a:lnTo>
                <a:lnTo>
                  <a:pt x="2438400" y="9525"/>
                </a:lnTo>
                <a:close/>
              </a:path>
              <a:path w="2447925" h="295275">
                <a:moveTo>
                  <a:pt x="2438400" y="290512"/>
                </a:moveTo>
                <a:lnTo>
                  <a:pt x="2438400" y="4762"/>
                </a:lnTo>
                <a:lnTo>
                  <a:pt x="2443162" y="9525"/>
                </a:lnTo>
                <a:lnTo>
                  <a:pt x="2447925" y="9525"/>
                </a:lnTo>
                <a:lnTo>
                  <a:pt x="2447925" y="285750"/>
                </a:lnTo>
                <a:lnTo>
                  <a:pt x="2443162" y="285750"/>
                </a:lnTo>
                <a:lnTo>
                  <a:pt x="2438400" y="290512"/>
                </a:lnTo>
                <a:close/>
              </a:path>
              <a:path w="2447925" h="295275">
                <a:moveTo>
                  <a:pt x="2447925" y="9525"/>
                </a:moveTo>
                <a:lnTo>
                  <a:pt x="2443162" y="9525"/>
                </a:lnTo>
                <a:lnTo>
                  <a:pt x="2438400" y="4762"/>
                </a:lnTo>
                <a:lnTo>
                  <a:pt x="2447925" y="4762"/>
                </a:lnTo>
                <a:lnTo>
                  <a:pt x="2447925" y="9525"/>
                </a:lnTo>
                <a:close/>
              </a:path>
              <a:path w="24479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2447925" h="295275">
                <a:moveTo>
                  <a:pt x="24384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2438400" y="285750"/>
                </a:lnTo>
                <a:lnTo>
                  <a:pt x="2438400" y="290512"/>
                </a:lnTo>
                <a:close/>
              </a:path>
              <a:path w="2447925" h="295275">
                <a:moveTo>
                  <a:pt x="2447925" y="290512"/>
                </a:moveTo>
                <a:lnTo>
                  <a:pt x="2438400" y="290512"/>
                </a:lnTo>
                <a:lnTo>
                  <a:pt x="2443162" y="285750"/>
                </a:lnTo>
                <a:lnTo>
                  <a:pt x="2447925" y="285750"/>
                </a:lnTo>
                <a:lnTo>
                  <a:pt x="24479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0856" y="2681287"/>
            <a:ext cx="4048125" cy="295275"/>
          </a:xfrm>
          <a:custGeom>
            <a:avLst/>
            <a:gdLst/>
            <a:ahLst/>
            <a:cxnLst/>
            <a:rect l="l" t="t" r="r" b="b"/>
            <a:pathLst>
              <a:path w="4048125" h="295275">
                <a:moveTo>
                  <a:pt x="40481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4048125" y="0"/>
                </a:lnTo>
                <a:lnTo>
                  <a:pt x="40481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4048125" y="290512"/>
                </a:lnTo>
                <a:lnTo>
                  <a:pt x="4048125" y="295275"/>
                </a:lnTo>
                <a:close/>
              </a:path>
              <a:path w="40481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48125" h="295275">
                <a:moveTo>
                  <a:pt x="40386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4038600" y="4762"/>
                </a:lnTo>
                <a:lnTo>
                  <a:pt x="4038600" y="9525"/>
                </a:lnTo>
                <a:close/>
              </a:path>
              <a:path w="4048125" h="295275">
                <a:moveTo>
                  <a:pt x="4038600" y="290512"/>
                </a:moveTo>
                <a:lnTo>
                  <a:pt x="4038600" y="4762"/>
                </a:lnTo>
                <a:lnTo>
                  <a:pt x="4043362" y="9525"/>
                </a:lnTo>
                <a:lnTo>
                  <a:pt x="4048125" y="9525"/>
                </a:lnTo>
                <a:lnTo>
                  <a:pt x="4048125" y="285750"/>
                </a:lnTo>
                <a:lnTo>
                  <a:pt x="4043362" y="285750"/>
                </a:lnTo>
                <a:lnTo>
                  <a:pt x="4038600" y="290512"/>
                </a:lnTo>
                <a:close/>
              </a:path>
              <a:path w="4048125" h="295275">
                <a:moveTo>
                  <a:pt x="4048125" y="9525"/>
                </a:moveTo>
                <a:lnTo>
                  <a:pt x="4043362" y="9525"/>
                </a:lnTo>
                <a:lnTo>
                  <a:pt x="4038600" y="4762"/>
                </a:lnTo>
                <a:lnTo>
                  <a:pt x="4048125" y="4762"/>
                </a:lnTo>
                <a:lnTo>
                  <a:pt x="4048125" y="9525"/>
                </a:lnTo>
                <a:close/>
              </a:path>
              <a:path w="40481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4048125" h="295275">
                <a:moveTo>
                  <a:pt x="40386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4038600" y="285750"/>
                </a:lnTo>
                <a:lnTo>
                  <a:pt x="4038600" y="290512"/>
                </a:lnTo>
                <a:close/>
              </a:path>
              <a:path w="4048125" h="295275">
                <a:moveTo>
                  <a:pt x="4048125" y="290512"/>
                </a:moveTo>
                <a:lnTo>
                  <a:pt x="4038600" y="290512"/>
                </a:lnTo>
                <a:lnTo>
                  <a:pt x="4043362" y="285750"/>
                </a:lnTo>
                <a:lnTo>
                  <a:pt x="4048125" y="285750"/>
                </a:lnTo>
                <a:lnTo>
                  <a:pt x="40481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0856" y="3138487"/>
            <a:ext cx="4048125" cy="409575"/>
          </a:xfrm>
          <a:custGeom>
            <a:avLst/>
            <a:gdLst/>
            <a:ahLst/>
            <a:cxnLst/>
            <a:rect l="l" t="t" r="r" b="b"/>
            <a:pathLst>
              <a:path w="4048125" h="409575">
                <a:moveTo>
                  <a:pt x="4048125" y="409575"/>
                </a:moveTo>
                <a:lnTo>
                  <a:pt x="0" y="409575"/>
                </a:lnTo>
                <a:lnTo>
                  <a:pt x="0" y="0"/>
                </a:lnTo>
                <a:lnTo>
                  <a:pt x="4048125" y="0"/>
                </a:lnTo>
                <a:lnTo>
                  <a:pt x="40481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400050"/>
                </a:lnTo>
                <a:lnTo>
                  <a:pt x="4762" y="400050"/>
                </a:lnTo>
                <a:lnTo>
                  <a:pt x="9525" y="404812"/>
                </a:lnTo>
                <a:lnTo>
                  <a:pt x="4048125" y="404812"/>
                </a:lnTo>
                <a:lnTo>
                  <a:pt x="4048125" y="409575"/>
                </a:lnTo>
                <a:close/>
              </a:path>
              <a:path w="4048125" h="4095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048125" h="409575">
                <a:moveTo>
                  <a:pt x="40386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4038600" y="4762"/>
                </a:lnTo>
                <a:lnTo>
                  <a:pt x="4038600" y="9525"/>
                </a:lnTo>
                <a:close/>
              </a:path>
              <a:path w="4048125" h="409575">
                <a:moveTo>
                  <a:pt x="4038600" y="404812"/>
                </a:moveTo>
                <a:lnTo>
                  <a:pt x="4038600" y="4762"/>
                </a:lnTo>
                <a:lnTo>
                  <a:pt x="4043362" y="9525"/>
                </a:lnTo>
                <a:lnTo>
                  <a:pt x="4048125" y="9525"/>
                </a:lnTo>
                <a:lnTo>
                  <a:pt x="4048125" y="400050"/>
                </a:lnTo>
                <a:lnTo>
                  <a:pt x="4043362" y="400050"/>
                </a:lnTo>
                <a:lnTo>
                  <a:pt x="4038600" y="404812"/>
                </a:lnTo>
                <a:close/>
              </a:path>
              <a:path w="4048125" h="409575">
                <a:moveTo>
                  <a:pt x="4048125" y="9525"/>
                </a:moveTo>
                <a:lnTo>
                  <a:pt x="4043362" y="9525"/>
                </a:lnTo>
                <a:lnTo>
                  <a:pt x="4038600" y="4762"/>
                </a:lnTo>
                <a:lnTo>
                  <a:pt x="4048125" y="4762"/>
                </a:lnTo>
                <a:lnTo>
                  <a:pt x="4048125" y="9525"/>
                </a:lnTo>
                <a:close/>
              </a:path>
              <a:path w="4048125" h="409575">
                <a:moveTo>
                  <a:pt x="9525" y="404812"/>
                </a:moveTo>
                <a:lnTo>
                  <a:pt x="4762" y="400050"/>
                </a:lnTo>
                <a:lnTo>
                  <a:pt x="9525" y="400050"/>
                </a:lnTo>
                <a:lnTo>
                  <a:pt x="9525" y="404812"/>
                </a:lnTo>
                <a:close/>
              </a:path>
              <a:path w="4048125" h="409575">
                <a:moveTo>
                  <a:pt x="4038600" y="404812"/>
                </a:moveTo>
                <a:lnTo>
                  <a:pt x="9525" y="404812"/>
                </a:lnTo>
                <a:lnTo>
                  <a:pt x="9525" y="400050"/>
                </a:lnTo>
                <a:lnTo>
                  <a:pt x="4038600" y="400050"/>
                </a:lnTo>
                <a:lnTo>
                  <a:pt x="4038600" y="404812"/>
                </a:lnTo>
                <a:close/>
              </a:path>
              <a:path w="4048125" h="409575">
                <a:moveTo>
                  <a:pt x="4048125" y="404812"/>
                </a:moveTo>
                <a:lnTo>
                  <a:pt x="4038600" y="404812"/>
                </a:lnTo>
                <a:lnTo>
                  <a:pt x="4043362" y="400050"/>
                </a:lnTo>
                <a:lnTo>
                  <a:pt x="4048125" y="400050"/>
                </a:lnTo>
                <a:lnTo>
                  <a:pt x="4048125" y="404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03018" y="683894"/>
            <a:ext cx="3263265" cy="2782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建立质量检讨小</a:t>
            </a:r>
            <a:r>
              <a:rPr sz="1600" spc="-5" dirty="0">
                <a:latin typeface="宋体"/>
                <a:cs typeface="宋体"/>
              </a:rPr>
              <a:t>组</a:t>
            </a:r>
            <a:endParaRPr sz="16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</a:pPr>
            <a:r>
              <a:rPr sz="1600" dirty="0">
                <a:latin typeface="宋体"/>
                <a:cs typeface="宋体"/>
              </a:rPr>
              <a:t>对同类科目进行检</a:t>
            </a:r>
            <a:r>
              <a:rPr sz="1600" spc="-5" dirty="0">
                <a:latin typeface="宋体"/>
                <a:cs typeface="宋体"/>
              </a:rPr>
              <a:t>讨</a:t>
            </a:r>
            <a:endParaRPr sz="1600">
              <a:latin typeface="宋体"/>
              <a:cs typeface="宋体"/>
            </a:endParaRPr>
          </a:p>
          <a:p>
            <a:pPr marL="1016000" marR="5080" indent="-203200">
              <a:lnSpc>
                <a:spcPct val="176000"/>
              </a:lnSpc>
              <a:spcBef>
                <a:spcPts val="1120"/>
              </a:spcBef>
            </a:pPr>
            <a:r>
              <a:rPr sz="1600" dirty="0">
                <a:latin typeface="宋体"/>
                <a:cs typeface="宋体"/>
              </a:rPr>
              <a:t>提供检讨报告给相关的科</a:t>
            </a:r>
            <a:r>
              <a:rPr sz="1600" spc="-5" dirty="0">
                <a:latin typeface="宋体"/>
                <a:cs typeface="宋体"/>
              </a:rPr>
              <a:t>目 </a:t>
            </a:r>
            <a:r>
              <a:rPr sz="1600" dirty="0">
                <a:latin typeface="宋体"/>
                <a:cs typeface="宋体"/>
              </a:rPr>
              <a:t>在修改报告中作出响</a:t>
            </a:r>
            <a:r>
              <a:rPr sz="1600" spc="-5" dirty="0">
                <a:latin typeface="宋体"/>
                <a:cs typeface="宋体"/>
              </a:rPr>
              <a:t>应</a:t>
            </a:r>
            <a:endParaRPr sz="1600">
              <a:latin typeface="宋体"/>
              <a:cs typeface="宋体"/>
            </a:endParaRPr>
          </a:p>
          <a:p>
            <a:pPr marL="520700" marR="805180" indent="-508000">
              <a:lnSpc>
                <a:spcPct val="210700"/>
              </a:lnSpc>
              <a:spcBef>
                <a:spcPts val="455"/>
              </a:spcBef>
            </a:pPr>
            <a:r>
              <a:rPr sz="1600" dirty="0">
                <a:latin typeface="宋体"/>
                <a:cs typeface="宋体"/>
              </a:rPr>
              <a:t>向质量保障委员会提交报</a:t>
            </a:r>
            <a:r>
              <a:rPr sz="1600" spc="-5" dirty="0">
                <a:latin typeface="宋体"/>
                <a:cs typeface="宋体"/>
              </a:rPr>
              <a:t>告 </a:t>
            </a:r>
            <a:r>
              <a:rPr sz="1600" dirty="0">
                <a:latin typeface="宋体"/>
                <a:cs typeface="宋体"/>
              </a:rPr>
              <a:t>审查和批准报</a:t>
            </a:r>
            <a:r>
              <a:rPr sz="1600" spc="-5" dirty="0">
                <a:latin typeface="宋体"/>
                <a:cs typeface="宋体"/>
              </a:rPr>
              <a:t>告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20656" y="3767137"/>
            <a:ext cx="1838325" cy="466725"/>
          </a:xfrm>
          <a:custGeom>
            <a:avLst/>
            <a:gdLst/>
            <a:ahLst/>
            <a:cxnLst/>
            <a:rect l="l" t="t" r="r" b="b"/>
            <a:pathLst>
              <a:path w="1838325" h="466725">
                <a:moveTo>
                  <a:pt x="1838325" y="466725"/>
                </a:moveTo>
                <a:lnTo>
                  <a:pt x="0" y="46672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457200"/>
                </a:lnTo>
                <a:lnTo>
                  <a:pt x="4762" y="457200"/>
                </a:lnTo>
                <a:lnTo>
                  <a:pt x="9525" y="461962"/>
                </a:lnTo>
                <a:lnTo>
                  <a:pt x="1838325" y="461962"/>
                </a:lnTo>
                <a:lnTo>
                  <a:pt x="1838325" y="466725"/>
                </a:lnTo>
                <a:close/>
              </a:path>
              <a:path w="1838325" h="46672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46672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466725">
                <a:moveTo>
                  <a:pt x="1828800" y="46196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457200"/>
                </a:lnTo>
                <a:lnTo>
                  <a:pt x="1833562" y="457200"/>
                </a:lnTo>
                <a:lnTo>
                  <a:pt x="1828800" y="461962"/>
                </a:lnTo>
                <a:close/>
              </a:path>
              <a:path w="1838325" h="46672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466725">
                <a:moveTo>
                  <a:pt x="9525" y="461962"/>
                </a:moveTo>
                <a:lnTo>
                  <a:pt x="4762" y="457200"/>
                </a:lnTo>
                <a:lnTo>
                  <a:pt x="9525" y="457200"/>
                </a:lnTo>
                <a:lnTo>
                  <a:pt x="9525" y="461962"/>
                </a:lnTo>
                <a:close/>
              </a:path>
              <a:path w="1838325" h="466725">
                <a:moveTo>
                  <a:pt x="1828800" y="461962"/>
                </a:moveTo>
                <a:lnTo>
                  <a:pt x="9525" y="461962"/>
                </a:lnTo>
                <a:lnTo>
                  <a:pt x="9525" y="457200"/>
                </a:lnTo>
                <a:lnTo>
                  <a:pt x="1828800" y="457200"/>
                </a:lnTo>
                <a:lnTo>
                  <a:pt x="1828800" y="461962"/>
                </a:lnTo>
                <a:close/>
              </a:path>
              <a:path w="1838325" h="466725">
                <a:moveTo>
                  <a:pt x="1838325" y="461962"/>
                </a:moveTo>
                <a:lnTo>
                  <a:pt x="1828800" y="461962"/>
                </a:lnTo>
                <a:lnTo>
                  <a:pt x="1833562" y="457200"/>
                </a:lnTo>
                <a:lnTo>
                  <a:pt x="1838325" y="457200"/>
                </a:lnTo>
                <a:lnTo>
                  <a:pt x="1838325" y="461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20718" y="3855084"/>
            <a:ext cx="8375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跟进计</a:t>
            </a:r>
            <a:r>
              <a:rPr sz="1600" spc="-5" dirty="0">
                <a:latin typeface="宋体"/>
                <a:cs typeface="宋体"/>
              </a:rPr>
              <a:t>划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59056" y="681037"/>
            <a:ext cx="2371725" cy="295275"/>
          </a:xfrm>
          <a:custGeom>
            <a:avLst/>
            <a:gdLst/>
            <a:ahLst/>
            <a:cxnLst/>
            <a:rect l="l" t="t" r="r" b="b"/>
            <a:pathLst>
              <a:path w="2371725" h="295275">
                <a:moveTo>
                  <a:pt x="23717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2371725" y="0"/>
                </a:lnTo>
                <a:lnTo>
                  <a:pt x="23717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2371725" y="290512"/>
                </a:lnTo>
                <a:lnTo>
                  <a:pt x="2371725" y="295275"/>
                </a:lnTo>
                <a:close/>
              </a:path>
              <a:path w="23717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371725" h="295275">
                <a:moveTo>
                  <a:pt x="23622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362200" y="4762"/>
                </a:lnTo>
                <a:lnTo>
                  <a:pt x="2362200" y="9525"/>
                </a:lnTo>
                <a:close/>
              </a:path>
              <a:path w="2371725" h="295275">
                <a:moveTo>
                  <a:pt x="2362200" y="290512"/>
                </a:moveTo>
                <a:lnTo>
                  <a:pt x="2362200" y="4762"/>
                </a:lnTo>
                <a:lnTo>
                  <a:pt x="2366962" y="9525"/>
                </a:lnTo>
                <a:lnTo>
                  <a:pt x="2371725" y="9525"/>
                </a:lnTo>
                <a:lnTo>
                  <a:pt x="2371725" y="285750"/>
                </a:lnTo>
                <a:lnTo>
                  <a:pt x="2366962" y="285750"/>
                </a:lnTo>
                <a:lnTo>
                  <a:pt x="2362200" y="290512"/>
                </a:lnTo>
                <a:close/>
              </a:path>
              <a:path w="2371725" h="295275">
                <a:moveTo>
                  <a:pt x="2371725" y="9525"/>
                </a:moveTo>
                <a:lnTo>
                  <a:pt x="2366962" y="9525"/>
                </a:lnTo>
                <a:lnTo>
                  <a:pt x="2362200" y="4762"/>
                </a:lnTo>
                <a:lnTo>
                  <a:pt x="2371725" y="4762"/>
                </a:lnTo>
                <a:lnTo>
                  <a:pt x="2371725" y="9525"/>
                </a:lnTo>
                <a:close/>
              </a:path>
              <a:path w="23717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2371725" h="295275">
                <a:moveTo>
                  <a:pt x="23622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2362200" y="285750"/>
                </a:lnTo>
                <a:lnTo>
                  <a:pt x="2362200" y="290512"/>
                </a:lnTo>
                <a:close/>
              </a:path>
              <a:path w="2371725" h="295275">
                <a:moveTo>
                  <a:pt x="2371725" y="290512"/>
                </a:moveTo>
                <a:lnTo>
                  <a:pt x="2362200" y="290512"/>
                </a:lnTo>
                <a:lnTo>
                  <a:pt x="2366962" y="285750"/>
                </a:lnTo>
                <a:lnTo>
                  <a:pt x="2371725" y="285750"/>
                </a:lnTo>
                <a:lnTo>
                  <a:pt x="23717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35256" y="1138237"/>
            <a:ext cx="2524125" cy="295275"/>
          </a:xfrm>
          <a:custGeom>
            <a:avLst/>
            <a:gdLst/>
            <a:ahLst/>
            <a:cxnLst/>
            <a:rect l="l" t="t" r="r" b="b"/>
            <a:pathLst>
              <a:path w="2524125" h="295275">
                <a:moveTo>
                  <a:pt x="25241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2524125" y="0"/>
                </a:lnTo>
                <a:lnTo>
                  <a:pt x="25241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2524125" y="290512"/>
                </a:lnTo>
                <a:lnTo>
                  <a:pt x="2524125" y="295275"/>
                </a:lnTo>
                <a:close/>
              </a:path>
              <a:path w="25241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524125" h="295275">
                <a:moveTo>
                  <a:pt x="25146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514600" y="4762"/>
                </a:lnTo>
                <a:lnTo>
                  <a:pt x="2514600" y="9525"/>
                </a:lnTo>
                <a:close/>
              </a:path>
              <a:path w="2524125" h="295275">
                <a:moveTo>
                  <a:pt x="2514600" y="290512"/>
                </a:moveTo>
                <a:lnTo>
                  <a:pt x="2514600" y="4762"/>
                </a:lnTo>
                <a:lnTo>
                  <a:pt x="2519362" y="9525"/>
                </a:lnTo>
                <a:lnTo>
                  <a:pt x="2524125" y="9525"/>
                </a:lnTo>
                <a:lnTo>
                  <a:pt x="2524125" y="285750"/>
                </a:lnTo>
                <a:lnTo>
                  <a:pt x="2519362" y="285750"/>
                </a:lnTo>
                <a:lnTo>
                  <a:pt x="2514600" y="290512"/>
                </a:lnTo>
                <a:close/>
              </a:path>
              <a:path w="2524125" h="295275">
                <a:moveTo>
                  <a:pt x="2524125" y="9525"/>
                </a:moveTo>
                <a:lnTo>
                  <a:pt x="2519362" y="9525"/>
                </a:lnTo>
                <a:lnTo>
                  <a:pt x="2514600" y="4762"/>
                </a:lnTo>
                <a:lnTo>
                  <a:pt x="2524125" y="4762"/>
                </a:lnTo>
                <a:lnTo>
                  <a:pt x="2524125" y="9525"/>
                </a:lnTo>
                <a:close/>
              </a:path>
              <a:path w="25241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2524125" h="295275">
                <a:moveTo>
                  <a:pt x="25146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2514600" y="285750"/>
                </a:lnTo>
                <a:lnTo>
                  <a:pt x="2514600" y="290512"/>
                </a:lnTo>
                <a:close/>
              </a:path>
              <a:path w="2524125" h="295275">
                <a:moveTo>
                  <a:pt x="2524125" y="290512"/>
                </a:moveTo>
                <a:lnTo>
                  <a:pt x="2514600" y="290512"/>
                </a:lnTo>
                <a:lnTo>
                  <a:pt x="2519362" y="285750"/>
                </a:lnTo>
                <a:lnTo>
                  <a:pt x="2524125" y="285750"/>
                </a:lnTo>
                <a:lnTo>
                  <a:pt x="25241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7656" y="170973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87656" y="2738437"/>
            <a:ext cx="2066925" cy="295275"/>
          </a:xfrm>
          <a:custGeom>
            <a:avLst/>
            <a:gdLst/>
            <a:ahLst/>
            <a:cxnLst/>
            <a:rect l="l" t="t" r="r" b="b"/>
            <a:pathLst>
              <a:path w="2066925" h="295275">
                <a:moveTo>
                  <a:pt x="20669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2066925" y="0"/>
                </a:lnTo>
                <a:lnTo>
                  <a:pt x="20669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2066925" y="290512"/>
                </a:lnTo>
                <a:lnTo>
                  <a:pt x="2066925" y="295275"/>
                </a:lnTo>
                <a:close/>
              </a:path>
              <a:path w="20669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066925" h="295275">
                <a:moveTo>
                  <a:pt x="20574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057400" y="4762"/>
                </a:lnTo>
                <a:lnTo>
                  <a:pt x="2057400" y="9525"/>
                </a:lnTo>
                <a:close/>
              </a:path>
              <a:path w="2066925" h="295275">
                <a:moveTo>
                  <a:pt x="2057400" y="290512"/>
                </a:moveTo>
                <a:lnTo>
                  <a:pt x="2057400" y="4762"/>
                </a:lnTo>
                <a:lnTo>
                  <a:pt x="2062162" y="9525"/>
                </a:lnTo>
                <a:lnTo>
                  <a:pt x="2066925" y="9525"/>
                </a:lnTo>
                <a:lnTo>
                  <a:pt x="2066925" y="285750"/>
                </a:lnTo>
                <a:lnTo>
                  <a:pt x="2062162" y="285750"/>
                </a:lnTo>
                <a:lnTo>
                  <a:pt x="2057400" y="290512"/>
                </a:lnTo>
                <a:close/>
              </a:path>
              <a:path w="2066925" h="295275">
                <a:moveTo>
                  <a:pt x="2066925" y="9525"/>
                </a:moveTo>
                <a:lnTo>
                  <a:pt x="2062162" y="9525"/>
                </a:lnTo>
                <a:lnTo>
                  <a:pt x="2057400" y="4762"/>
                </a:lnTo>
                <a:lnTo>
                  <a:pt x="2066925" y="4762"/>
                </a:lnTo>
                <a:lnTo>
                  <a:pt x="2066925" y="9525"/>
                </a:lnTo>
                <a:close/>
              </a:path>
              <a:path w="20669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2066925" h="295275">
                <a:moveTo>
                  <a:pt x="20574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2057400" y="285750"/>
                </a:lnTo>
                <a:lnTo>
                  <a:pt x="2057400" y="290512"/>
                </a:lnTo>
                <a:close/>
              </a:path>
              <a:path w="2066925" h="295275">
                <a:moveTo>
                  <a:pt x="2066925" y="290512"/>
                </a:moveTo>
                <a:lnTo>
                  <a:pt x="2057400" y="290512"/>
                </a:lnTo>
                <a:lnTo>
                  <a:pt x="2062162" y="285750"/>
                </a:lnTo>
                <a:lnTo>
                  <a:pt x="2066925" y="285750"/>
                </a:lnTo>
                <a:lnTo>
                  <a:pt x="20669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11456" y="4281487"/>
            <a:ext cx="2219325" cy="295275"/>
          </a:xfrm>
          <a:custGeom>
            <a:avLst/>
            <a:gdLst/>
            <a:ahLst/>
            <a:cxnLst/>
            <a:rect l="l" t="t" r="r" b="b"/>
            <a:pathLst>
              <a:path w="2219325" h="295275">
                <a:moveTo>
                  <a:pt x="2219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2219325" y="0"/>
                </a:lnTo>
                <a:lnTo>
                  <a:pt x="2219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2219325" y="290512"/>
                </a:lnTo>
                <a:lnTo>
                  <a:pt x="2219325" y="295275"/>
                </a:lnTo>
                <a:close/>
              </a:path>
              <a:path w="2219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219325" h="295275">
                <a:moveTo>
                  <a:pt x="2209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209800" y="4762"/>
                </a:lnTo>
                <a:lnTo>
                  <a:pt x="2209800" y="9525"/>
                </a:lnTo>
                <a:close/>
              </a:path>
              <a:path w="2219325" h="295275">
                <a:moveTo>
                  <a:pt x="2209800" y="290512"/>
                </a:moveTo>
                <a:lnTo>
                  <a:pt x="2209800" y="4762"/>
                </a:lnTo>
                <a:lnTo>
                  <a:pt x="2214562" y="9525"/>
                </a:lnTo>
                <a:lnTo>
                  <a:pt x="2219325" y="9525"/>
                </a:lnTo>
                <a:lnTo>
                  <a:pt x="2219325" y="285750"/>
                </a:lnTo>
                <a:lnTo>
                  <a:pt x="2214562" y="285750"/>
                </a:lnTo>
                <a:lnTo>
                  <a:pt x="2209800" y="290512"/>
                </a:lnTo>
                <a:close/>
              </a:path>
              <a:path w="2219325" h="295275">
                <a:moveTo>
                  <a:pt x="2219325" y="9525"/>
                </a:moveTo>
                <a:lnTo>
                  <a:pt x="2214562" y="9525"/>
                </a:lnTo>
                <a:lnTo>
                  <a:pt x="2209800" y="4762"/>
                </a:lnTo>
                <a:lnTo>
                  <a:pt x="2219325" y="4762"/>
                </a:lnTo>
                <a:lnTo>
                  <a:pt x="2219325" y="9525"/>
                </a:lnTo>
                <a:close/>
              </a:path>
              <a:path w="2219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2219325" h="295275">
                <a:moveTo>
                  <a:pt x="2209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2209800" y="285750"/>
                </a:lnTo>
                <a:lnTo>
                  <a:pt x="2209800" y="290512"/>
                </a:lnTo>
                <a:close/>
              </a:path>
              <a:path w="2219325" h="295275">
                <a:moveTo>
                  <a:pt x="2219325" y="290512"/>
                </a:moveTo>
                <a:lnTo>
                  <a:pt x="2209800" y="290512"/>
                </a:lnTo>
                <a:lnTo>
                  <a:pt x="2214562" y="285750"/>
                </a:lnTo>
                <a:lnTo>
                  <a:pt x="2219325" y="285750"/>
                </a:lnTo>
                <a:lnTo>
                  <a:pt x="2219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97218" y="4284345"/>
            <a:ext cx="14471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质量保障委员</a:t>
            </a:r>
            <a:r>
              <a:rPr sz="1600" spc="-5" dirty="0">
                <a:latin typeface="宋体"/>
                <a:cs typeface="宋体"/>
              </a:rPr>
              <a:t>会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10856" y="422433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07718" y="4227195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检讨其他科</a:t>
            </a:r>
            <a:r>
              <a:rPr sz="1600" spc="-5" dirty="0">
                <a:latin typeface="宋体"/>
                <a:cs typeface="宋体"/>
              </a:rPr>
              <a:t>目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21018" y="320141"/>
            <a:ext cx="1447165" cy="63246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70"/>
              </a:spcBef>
            </a:pPr>
            <a:r>
              <a:rPr sz="1600" dirty="0">
                <a:latin typeface="宋体"/>
                <a:cs typeface="宋体"/>
              </a:rPr>
              <a:t>负责机</a:t>
            </a:r>
            <a:r>
              <a:rPr sz="1600" spc="-5" dirty="0">
                <a:latin typeface="宋体"/>
                <a:cs typeface="宋体"/>
              </a:rPr>
              <a:t>构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600" dirty="0">
                <a:latin typeface="宋体"/>
                <a:cs typeface="宋体"/>
              </a:rPr>
              <a:t>质量保障委员</a:t>
            </a:r>
            <a:r>
              <a:rPr sz="1600" spc="-5" dirty="0">
                <a:latin typeface="宋体"/>
                <a:cs typeface="宋体"/>
              </a:rPr>
              <a:t>会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15718" y="971550"/>
            <a:ext cx="762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87656" y="2166937"/>
            <a:ext cx="1838325" cy="295275"/>
          </a:xfrm>
          <a:custGeom>
            <a:avLst/>
            <a:gdLst/>
            <a:ahLst/>
            <a:cxnLst/>
            <a:rect l="l" t="t" r="r" b="b"/>
            <a:pathLst>
              <a:path w="1838325" h="295275">
                <a:moveTo>
                  <a:pt x="18383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1838325" y="0"/>
                </a:lnTo>
                <a:lnTo>
                  <a:pt x="18383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1838325" y="290512"/>
                </a:lnTo>
                <a:lnTo>
                  <a:pt x="1838325" y="295275"/>
                </a:lnTo>
                <a:close/>
              </a:path>
              <a:path w="18383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838325" h="295275">
                <a:moveTo>
                  <a:pt x="18288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828800" y="4762"/>
                </a:lnTo>
                <a:lnTo>
                  <a:pt x="1828800" y="9525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1828800" y="4762"/>
                </a:lnTo>
                <a:lnTo>
                  <a:pt x="1833562" y="9525"/>
                </a:lnTo>
                <a:lnTo>
                  <a:pt x="1838325" y="9525"/>
                </a:lnTo>
                <a:lnTo>
                  <a:pt x="1838325" y="285750"/>
                </a:lnTo>
                <a:lnTo>
                  <a:pt x="1833562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9525"/>
                </a:moveTo>
                <a:lnTo>
                  <a:pt x="1833562" y="9525"/>
                </a:lnTo>
                <a:lnTo>
                  <a:pt x="1828800" y="4762"/>
                </a:lnTo>
                <a:lnTo>
                  <a:pt x="1838325" y="4762"/>
                </a:lnTo>
                <a:lnTo>
                  <a:pt x="1838325" y="9525"/>
                </a:lnTo>
                <a:close/>
              </a:path>
              <a:path w="18383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1838325" h="295275">
                <a:moveTo>
                  <a:pt x="18288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1828800" y="285750"/>
                </a:lnTo>
                <a:lnTo>
                  <a:pt x="1828800" y="290512"/>
                </a:lnTo>
                <a:close/>
              </a:path>
              <a:path w="1838325" h="295275">
                <a:moveTo>
                  <a:pt x="1838325" y="290512"/>
                </a:moveTo>
                <a:lnTo>
                  <a:pt x="1828800" y="290512"/>
                </a:lnTo>
                <a:lnTo>
                  <a:pt x="1833562" y="285750"/>
                </a:lnTo>
                <a:lnTo>
                  <a:pt x="1838325" y="285750"/>
                </a:lnTo>
                <a:lnTo>
                  <a:pt x="18383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11456" y="3252787"/>
            <a:ext cx="2143125" cy="295275"/>
          </a:xfrm>
          <a:custGeom>
            <a:avLst/>
            <a:gdLst/>
            <a:ahLst/>
            <a:cxnLst/>
            <a:rect l="l" t="t" r="r" b="b"/>
            <a:pathLst>
              <a:path w="2143125" h="295275">
                <a:moveTo>
                  <a:pt x="21431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2143125" y="0"/>
                </a:lnTo>
                <a:lnTo>
                  <a:pt x="21431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2143125" y="290512"/>
                </a:lnTo>
                <a:lnTo>
                  <a:pt x="2143125" y="295275"/>
                </a:lnTo>
                <a:close/>
              </a:path>
              <a:path w="21431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143125" h="295275">
                <a:moveTo>
                  <a:pt x="21336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133600" y="4762"/>
                </a:lnTo>
                <a:lnTo>
                  <a:pt x="2133600" y="9525"/>
                </a:lnTo>
                <a:close/>
              </a:path>
              <a:path w="2143125" h="295275">
                <a:moveTo>
                  <a:pt x="2133600" y="290512"/>
                </a:moveTo>
                <a:lnTo>
                  <a:pt x="2133600" y="4762"/>
                </a:lnTo>
                <a:lnTo>
                  <a:pt x="2138362" y="9525"/>
                </a:lnTo>
                <a:lnTo>
                  <a:pt x="2143125" y="9525"/>
                </a:lnTo>
                <a:lnTo>
                  <a:pt x="2143125" y="285750"/>
                </a:lnTo>
                <a:lnTo>
                  <a:pt x="2138362" y="285750"/>
                </a:lnTo>
                <a:lnTo>
                  <a:pt x="2133600" y="290512"/>
                </a:lnTo>
                <a:close/>
              </a:path>
              <a:path w="2143125" h="295275">
                <a:moveTo>
                  <a:pt x="2143125" y="9525"/>
                </a:moveTo>
                <a:lnTo>
                  <a:pt x="2138362" y="9525"/>
                </a:lnTo>
                <a:lnTo>
                  <a:pt x="2133600" y="4762"/>
                </a:lnTo>
                <a:lnTo>
                  <a:pt x="2143125" y="4762"/>
                </a:lnTo>
                <a:lnTo>
                  <a:pt x="2143125" y="9525"/>
                </a:lnTo>
                <a:close/>
              </a:path>
              <a:path w="21431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2143125" h="295275">
                <a:moveTo>
                  <a:pt x="21336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2133600" y="285750"/>
                </a:lnTo>
                <a:lnTo>
                  <a:pt x="2133600" y="290512"/>
                </a:lnTo>
                <a:close/>
              </a:path>
              <a:path w="2143125" h="295275">
                <a:moveTo>
                  <a:pt x="2143125" y="290512"/>
                </a:moveTo>
                <a:lnTo>
                  <a:pt x="2133600" y="290512"/>
                </a:lnTo>
                <a:lnTo>
                  <a:pt x="2138362" y="285750"/>
                </a:lnTo>
                <a:lnTo>
                  <a:pt x="2143125" y="285750"/>
                </a:lnTo>
                <a:lnTo>
                  <a:pt x="21431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65418" y="1141094"/>
            <a:ext cx="2463165" cy="2383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宋体"/>
                <a:cs typeface="宋体"/>
              </a:rPr>
              <a:t>质量过程检讨小组／科目</a:t>
            </a:r>
            <a:r>
              <a:rPr sz="1600" spc="-5" dirty="0">
                <a:latin typeface="宋体"/>
                <a:cs typeface="宋体"/>
              </a:rPr>
              <a:t>组</a:t>
            </a:r>
            <a:endParaRPr sz="1600">
              <a:latin typeface="宋体"/>
              <a:cs typeface="宋体"/>
            </a:endParaRPr>
          </a:p>
          <a:p>
            <a:pPr marL="736600" marR="601980" indent="-508000">
              <a:lnSpc>
                <a:spcPct val="187500"/>
              </a:lnSpc>
              <a:spcBef>
                <a:spcPts val="900"/>
              </a:spcBef>
            </a:pPr>
            <a:r>
              <a:rPr sz="1600" dirty="0">
                <a:latin typeface="宋体"/>
                <a:cs typeface="宋体"/>
              </a:rPr>
              <a:t>质量过程检讨小</a:t>
            </a:r>
            <a:r>
              <a:rPr sz="1600" spc="-5" dirty="0">
                <a:latin typeface="宋体"/>
                <a:cs typeface="宋体"/>
              </a:rPr>
              <a:t>组 </a:t>
            </a:r>
            <a:r>
              <a:rPr sz="1600" dirty="0">
                <a:latin typeface="宋体"/>
                <a:cs typeface="宋体"/>
              </a:rPr>
              <a:t>科目</a:t>
            </a:r>
            <a:r>
              <a:rPr sz="1600" spc="-5" dirty="0">
                <a:latin typeface="宋体"/>
                <a:cs typeface="宋体"/>
              </a:rPr>
              <a:t>组</a:t>
            </a:r>
            <a:endParaRPr sz="1600">
              <a:latin typeface="宋体"/>
              <a:cs typeface="宋体"/>
            </a:endParaRPr>
          </a:p>
          <a:p>
            <a:pPr marL="406400" marR="487680" indent="-63500">
              <a:lnSpc>
                <a:spcPct val="210900"/>
              </a:lnSpc>
              <a:spcBef>
                <a:spcPts val="450"/>
              </a:spcBef>
            </a:pPr>
            <a:r>
              <a:rPr sz="1600" dirty="0">
                <a:latin typeface="宋体"/>
                <a:cs typeface="宋体"/>
              </a:rPr>
              <a:t>质量过程检讨小</a:t>
            </a:r>
            <a:r>
              <a:rPr sz="1600" spc="-5" dirty="0">
                <a:latin typeface="宋体"/>
                <a:cs typeface="宋体"/>
              </a:rPr>
              <a:t>组 </a:t>
            </a:r>
            <a:r>
              <a:rPr sz="1600" dirty="0">
                <a:latin typeface="宋体"/>
                <a:cs typeface="宋体"/>
              </a:rPr>
              <a:t>质量保障委员</a:t>
            </a:r>
            <a:r>
              <a:rPr sz="1600" spc="-5" dirty="0">
                <a:latin typeface="宋体"/>
                <a:cs typeface="宋体"/>
              </a:rPr>
              <a:t>会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11456" y="3824287"/>
            <a:ext cx="2143125" cy="295275"/>
          </a:xfrm>
          <a:custGeom>
            <a:avLst/>
            <a:gdLst/>
            <a:ahLst/>
            <a:cxnLst/>
            <a:rect l="l" t="t" r="r" b="b"/>
            <a:pathLst>
              <a:path w="2143125" h="295275">
                <a:moveTo>
                  <a:pt x="2143125" y="295275"/>
                </a:moveTo>
                <a:lnTo>
                  <a:pt x="0" y="295275"/>
                </a:lnTo>
                <a:lnTo>
                  <a:pt x="0" y="0"/>
                </a:lnTo>
                <a:lnTo>
                  <a:pt x="2143125" y="0"/>
                </a:lnTo>
                <a:lnTo>
                  <a:pt x="21431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85750"/>
                </a:lnTo>
                <a:lnTo>
                  <a:pt x="4762" y="285750"/>
                </a:lnTo>
                <a:lnTo>
                  <a:pt x="9525" y="290512"/>
                </a:lnTo>
                <a:lnTo>
                  <a:pt x="2143125" y="290512"/>
                </a:lnTo>
                <a:lnTo>
                  <a:pt x="2143125" y="295275"/>
                </a:lnTo>
                <a:close/>
              </a:path>
              <a:path w="2143125" h="2952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2143125" h="295275">
                <a:moveTo>
                  <a:pt x="21336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2133600" y="4762"/>
                </a:lnTo>
                <a:lnTo>
                  <a:pt x="2133600" y="9525"/>
                </a:lnTo>
                <a:close/>
              </a:path>
              <a:path w="2143125" h="295275">
                <a:moveTo>
                  <a:pt x="2133600" y="290512"/>
                </a:moveTo>
                <a:lnTo>
                  <a:pt x="2133600" y="4762"/>
                </a:lnTo>
                <a:lnTo>
                  <a:pt x="2138362" y="9525"/>
                </a:lnTo>
                <a:lnTo>
                  <a:pt x="2143125" y="9525"/>
                </a:lnTo>
                <a:lnTo>
                  <a:pt x="2143125" y="285750"/>
                </a:lnTo>
                <a:lnTo>
                  <a:pt x="2138362" y="285750"/>
                </a:lnTo>
                <a:lnTo>
                  <a:pt x="2133600" y="290512"/>
                </a:lnTo>
                <a:close/>
              </a:path>
              <a:path w="2143125" h="295275">
                <a:moveTo>
                  <a:pt x="2143125" y="9525"/>
                </a:moveTo>
                <a:lnTo>
                  <a:pt x="2138362" y="9525"/>
                </a:lnTo>
                <a:lnTo>
                  <a:pt x="2133600" y="4762"/>
                </a:lnTo>
                <a:lnTo>
                  <a:pt x="2143125" y="4762"/>
                </a:lnTo>
                <a:lnTo>
                  <a:pt x="2143125" y="9525"/>
                </a:lnTo>
                <a:close/>
              </a:path>
              <a:path w="2143125" h="295275">
                <a:moveTo>
                  <a:pt x="9525" y="290512"/>
                </a:moveTo>
                <a:lnTo>
                  <a:pt x="4762" y="285750"/>
                </a:lnTo>
                <a:lnTo>
                  <a:pt x="9525" y="285750"/>
                </a:lnTo>
                <a:lnTo>
                  <a:pt x="9525" y="290512"/>
                </a:lnTo>
                <a:close/>
              </a:path>
              <a:path w="2143125" h="295275">
                <a:moveTo>
                  <a:pt x="2133600" y="290512"/>
                </a:moveTo>
                <a:lnTo>
                  <a:pt x="9525" y="290512"/>
                </a:lnTo>
                <a:lnTo>
                  <a:pt x="9525" y="285750"/>
                </a:lnTo>
                <a:lnTo>
                  <a:pt x="2133600" y="285750"/>
                </a:lnTo>
                <a:lnTo>
                  <a:pt x="2133600" y="290512"/>
                </a:lnTo>
                <a:close/>
              </a:path>
              <a:path w="2143125" h="295275">
                <a:moveTo>
                  <a:pt x="2143125" y="290512"/>
                </a:moveTo>
                <a:lnTo>
                  <a:pt x="2133600" y="290512"/>
                </a:lnTo>
                <a:lnTo>
                  <a:pt x="2138362" y="285750"/>
                </a:lnTo>
                <a:lnTo>
                  <a:pt x="2143125" y="285750"/>
                </a:lnTo>
                <a:lnTo>
                  <a:pt x="2143125" y="290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 rot="10800000">
            <a:off x="6662450" y="3872636"/>
            <a:ext cx="641771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600" dirty="0">
                <a:latin typeface="宋体"/>
                <a:cs typeface="宋体"/>
              </a:rPr>
              <a:t>科目</a:t>
            </a:r>
            <a:r>
              <a:rPr sz="1600" spc="-55" dirty="0">
                <a:latin typeface="宋体"/>
                <a:cs typeface="宋体"/>
              </a:rPr>
              <a:t>组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915718" y="1428750"/>
            <a:ext cx="76200" cy="1257300"/>
          </a:xfrm>
          <a:custGeom>
            <a:avLst/>
            <a:gdLst/>
            <a:ahLst/>
            <a:cxnLst/>
            <a:rect l="l" t="t" r="r" b="b"/>
            <a:pathLst>
              <a:path w="76200" h="1257300">
                <a:moveTo>
                  <a:pt x="42862" y="1200150"/>
                </a:moveTo>
                <a:lnTo>
                  <a:pt x="33337" y="1200150"/>
                </a:lnTo>
                <a:lnTo>
                  <a:pt x="33337" y="0"/>
                </a:lnTo>
                <a:lnTo>
                  <a:pt x="42862" y="0"/>
                </a:lnTo>
                <a:lnTo>
                  <a:pt x="42862" y="1200150"/>
                </a:lnTo>
                <a:close/>
              </a:path>
              <a:path w="76200" h="1257300">
                <a:moveTo>
                  <a:pt x="38100" y="1257300"/>
                </a:moveTo>
                <a:lnTo>
                  <a:pt x="0" y="1181100"/>
                </a:lnTo>
                <a:lnTo>
                  <a:pt x="33337" y="1181100"/>
                </a:lnTo>
                <a:lnTo>
                  <a:pt x="33337" y="1200150"/>
                </a:lnTo>
                <a:lnTo>
                  <a:pt x="66675" y="1200150"/>
                </a:lnTo>
                <a:lnTo>
                  <a:pt x="38100" y="1257300"/>
                </a:lnTo>
                <a:close/>
              </a:path>
              <a:path w="76200" h="1257300">
                <a:moveTo>
                  <a:pt x="66675" y="1200150"/>
                </a:moveTo>
                <a:lnTo>
                  <a:pt x="42862" y="1200150"/>
                </a:lnTo>
                <a:lnTo>
                  <a:pt x="42862" y="1181100"/>
                </a:lnTo>
                <a:lnTo>
                  <a:pt x="76200" y="1181100"/>
                </a:lnTo>
                <a:lnTo>
                  <a:pt x="66675" y="1200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20718" y="1428750"/>
            <a:ext cx="7620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20718" y="2000250"/>
            <a:ext cx="762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53818" y="219075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76200" y="76200"/>
                </a:moveTo>
                <a:lnTo>
                  <a:pt x="0" y="38100"/>
                </a:lnTo>
                <a:lnTo>
                  <a:pt x="76200" y="0"/>
                </a:lnTo>
                <a:lnTo>
                  <a:pt x="76200" y="33337"/>
                </a:lnTo>
                <a:lnTo>
                  <a:pt x="57150" y="33337"/>
                </a:lnTo>
                <a:lnTo>
                  <a:pt x="57150" y="42862"/>
                </a:lnTo>
                <a:lnTo>
                  <a:pt x="76200" y="42862"/>
                </a:lnTo>
                <a:lnTo>
                  <a:pt x="76200" y="76200"/>
                </a:lnTo>
                <a:close/>
              </a:path>
              <a:path w="762000" h="76200">
                <a:moveTo>
                  <a:pt x="76200" y="42862"/>
                </a:moveTo>
                <a:lnTo>
                  <a:pt x="57150" y="42862"/>
                </a:lnTo>
                <a:lnTo>
                  <a:pt x="57150" y="33337"/>
                </a:lnTo>
                <a:lnTo>
                  <a:pt x="76200" y="33337"/>
                </a:lnTo>
                <a:lnTo>
                  <a:pt x="76200" y="42862"/>
                </a:lnTo>
                <a:close/>
              </a:path>
              <a:path w="762000" h="76200">
                <a:moveTo>
                  <a:pt x="762000" y="42862"/>
                </a:moveTo>
                <a:lnTo>
                  <a:pt x="76200" y="42862"/>
                </a:lnTo>
                <a:lnTo>
                  <a:pt x="76200" y="33337"/>
                </a:lnTo>
                <a:lnTo>
                  <a:pt x="762000" y="33337"/>
                </a:lnTo>
                <a:lnTo>
                  <a:pt x="762000" y="4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15718" y="2971800"/>
            <a:ext cx="7620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53818" y="3905250"/>
            <a:ext cx="1371600" cy="76200"/>
          </a:xfrm>
          <a:custGeom>
            <a:avLst/>
            <a:gdLst/>
            <a:ahLst/>
            <a:cxnLst/>
            <a:rect l="l" t="t" r="r" b="b"/>
            <a:pathLst>
              <a:path w="1371600" h="76200">
                <a:moveTo>
                  <a:pt x="1295400" y="76200"/>
                </a:moveTo>
                <a:lnTo>
                  <a:pt x="1295400" y="0"/>
                </a:lnTo>
                <a:lnTo>
                  <a:pt x="1362075" y="33337"/>
                </a:lnTo>
                <a:lnTo>
                  <a:pt x="1314450" y="33337"/>
                </a:lnTo>
                <a:lnTo>
                  <a:pt x="1314450" y="42862"/>
                </a:lnTo>
                <a:lnTo>
                  <a:pt x="1362075" y="42862"/>
                </a:lnTo>
                <a:lnTo>
                  <a:pt x="1295400" y="76200"/>
                </a:lnTo>
                <a:close/>
              </a:path>
              <a:path w="1371600" h="76200">
                <a:moveTo>
                  <a:pt x="1295400" y="42862"/>
                </a:moveTo>
                <a:lnTo>
                  <a:pt x="0" y="42862"/>
                </a:lnTo>
                <a:lnTo>
                  <a:pt x="0" y="33337"/>
                </a:lnTo>
                <a:lnTo>
                  <a:pt x="1295400" y="33337"/>
                </a:lnTo>
                <a:lnTo>
                  <a:pt x="1295400" y="42862"/>
                </a:lnTo>
                <a:close/>
              </a:path>
              <a:path w="1371600" h="76200">
                <a:moveTo>
                  <a:pt x="1362075" y="42862"/>
                </a:moveTo>
                <a:lnTo>
                  <a:pt x="1314450" y="42862"/>
                </a:lnTo>
                <a:lnTo>
                  <a:pt x="1314450" y="33337"/>
                </a:lnTo>
                <a:lnTo>
                  <a:pt x="1362075" y="33337"/>
                </a:lnTo>
                <a:lnTo>
                  <a:pt x="1371600" y="38100"/>
                </a:lnTo>
                <a:lnTo>
                  <a:pt x="1362075" y="4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15718" y="35433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42862" y="628650"/>
                </a:moveTo>
                <a:lnTo>
                  <a:pt x="33337" y="628650"/>
                </a:lnTo>
                <a:lnTo>
                  <a:pt x="33337" y="0"/>
                </a:lnTo>
                <a:lnTo>
                  <a:pt x="42862" y="0"/>
                </a:lnTo>
                <a:lnTo>
                  <a:pt x="42862" y="628650"/>
                </a:lnTo>
                <a:close/>
              </a:path>
              <a:path w="76200" h="685800">
                <a:moveTo>
                  <a:pt x="38100" y="685800"/>
                </a:moveTo>
                <a:lnTo>
                  <a:pt x="0" y="609600"/>
                </a:lnTo>
                <a:lnTo>
                  <a:pt x="33337" y="609600"/>
                </a:lnTo>
                <a:lnTo>
                  <a:pt x="33337" y="628650"/>
                </a:lnTo>
                <a:lnTo>
                  <a:pt x="66675" y="628650"/>
                </a:lnTo>
                <a:lnTo>
                  <a:pt x="38100" y="685800"/>
                </a:lnTo>
                <a:close/>
              </a:path>
              <a:path w="76200" h="685800">
                <a:moveTo>
                  <a:pt x="66675" y="628650"/>
                </a:moveTo>
                <a:lnTo>
                  <a:pt x="42862" y="628650"/>
                </a:lnTo>
                <a:lnTo>
                  <a:pt x="42862" y="609600"/>
                </a:lnTo>
                <a:lnTo>
                  <a:pt x="76200" y="609600"/>
                </a:lnTo>
                <a:lnTo>
                  <a:pt x="66675" y="62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1053" y="1790572"/>
            <a:ext cx="6069965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0" marR="5080" indent="-1549400">
              <a:lnSpc>
                <a:spcPct val="113999"/>
              </a:lnSpc>
              <a:spcBef>
                <a:spcPts val="100"/>
              </a:spcBef>
            </a:pPr>
            <a:r>
              <a:rPr sz="2800" dirty="0"/>
              <a:t>案例二：美国营利性院校的地区性认</a:t>
            </a:r>
            <a:r>
              <a:rPr sz="2800" spc="-5" dirty="0"/>
              <a:t>证 </a:t>
            </a:r>
            <a:r>
              <a:rPr sz="2800" dirty="0"/>
              <a:t>及成人教育策</a:t>
            </a:r>
            <a:r>
              <a:rPr sz="2800" spc="-5" dirty="0"/>
              <a:t>略</a:t>
            </a:r>
            <a:endParaRPr sz="2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984" y="83642"/>
            <a:ext cx="398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美国高校的分类：按是否营利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116202"/>
            <a:ext cx="8013700" cy="31076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宋体"/>
                <a:cs typeface="宋体"/>
              </a:rPr>
              <a:t>                </a:t>
            </a:r>
            <a:endParaRPr sz="28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800" spc="-5" dirty="0">
                <a:latin typeface="宋体"/>
                <a:cs typeface="宋体"/>
              </a:rPr>
              <a:t>          </a:t>
            </a:r>
            <a:r>
              <a:rPr sz="2800" spc="-5" dirty="0">
                <a:latin typeface="微软雅黑"/>
                <a:cs typeface="微软雅黑"/>
              </a:rPr>
              <a:t>公 立 高 校</a:t>
            </a:r>
            <a:r>
              <a:rPr sz="2800" spc="625" dirty="0">
                <a:latin typeface="微软雅黑"/>
                <a:cs typeface="微软雅黑"/>
              </a:rPr>
              <a:t> </a:t>
            </a:r>
            <a:r>
              <a:rPr sz="2800" dirty="0">
                <a:latin typeface="微软雅黑"/>
                <a:cs typeface="微软雅黑"/>
              </a:rPr>
              <a:t>营 利 性 高 </a:t>
            </a:r>
            <a:r>
              <a:rPr sz="2800" spc="-5" dirty="0">
                <a:latin typeface="微软雅黑"/>
                <a:cs typeface="微软雅黑"/>
              </a:rPr>
              <a:t>校</a:t>
            </a:r>
            <a:endParaRPr sz="2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微软雅黑"/>
                <a:cs typeface="微软雅黑"/>
              </a:rPr>
              <a:t>高校</a:t>
            </a:r>
            <a:r>
              <a:rPr sz="2800" dirty="0">
                <a:latin typeface="宋体"/>
                <a:cs typeface="宋体"/>
              </a:rPr>
              <a:t>                           </a:t>
            </a:r>
            <a:endParaRPr sz="2800">
              <a:latin typeface="宋体"/>
              <a:cs typeface="宋体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微软雅黑"/>
                <a:cs typeface="微软雅黑"/>
              </a:rPr>
              <a:t>私立高</a:t>
            </a:r>
            <a:r>
              <a:rPr sz="2800" spc="-5" dirty="0">
                <a:latin typeface="微软雅黑"/>
                <a:cs typeface="微软雅黑"/>
              </a:rPr>
              <a:t>校</a:t>
            </a:r>
            <a:endParaRPr sz="2800">
              <a:latin typeface="微软雅黑"/>
              <a:cs typeface="微软雅黑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微软雅黑"/>
                <a:cs typeface="微软雅黑"/>
              </a:rPr>
              <a:t>非营利性高校</a:t>
            </a:r>
            <a:r>
              <a:rPr sz="2800" dirty="0">
                <a:latin typeface="宋体"/>
                <a:cs typeface="宋体"/>
              </a:rPr>
              <a:t>       </a:t>
            </a:r>
            <a:endParaRPr sz="28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8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6050" y="1879549"/>
            <a:ext cx="851535" cy="1098550"/>
          </a:xfrm>
          <a:custGeom>
            <a:avLst/>
            <a:gdLst/>
            <a:ahLst/>
            <a:cxnLst/>
            <a:rect l="l" t="t" r="r" b="b"/>
            <a:pathLst>
              <a:path w="851535" h="1098550">
                <a:moveTo>
                  <a:pt x="433514" y="116840"/>
                </a:moveTo>
                <a:lnTo>
                  <a:pt x="433679" y="115570"/>
                </a:lnTo>
                <a:lnTo>
                  <a:pt x="420598" y="115570"/>
                </a:lnTo>
                <a:lnTo>
                  <a:pt x="421551" y="111760"/>
                </a:lnTo>
                <a:lnTo>
                  <a:pt x="421716" y="111760"/>
                </a:lnTo>
                <a:lnTo>
                  <a:pt x="422910" y="109220"/>
                </a:lnTo>
                <a:lnTo>
                  <a:pt x="423100" y="107950"/>
                </a:lnTo>
                <a:lnTo>
                  <a:pt x="424776" y="105410"/>
                </a:lnTo>
                <a:lnTo>
                  <a:pt x="426707" y="101600"/>
                </a:lnTo>
                <a:lnTo>
                  <a:pt x="428675" y="99060"/>
                </a:lnTo>
                <a:lnTo>
                  <a:pt x="431114" y="95250"/>
                </a:lnTo>
                <a:lnTo>
                  <a:pt x="434022" y="91440"/>
                </a:lnTo>
                <a:lnTo>
                  <a:pt x="436930" y="88900"/>
                </a:lnTo>
                <a:lnTo>
                  <a:pt x="440080" y="86360"/>
                </a:lnTo>
                <a:lnTo>
                  <a:pt x="443445" y="82550"/>
                </a:lnTo>
                <a:lnTo>
                  <a:pt x="446862" y="80010"/>
                </a:lnTo>
                <a:lnTo>
                  <a:pt x="454634" y="74930"/>
                </a:lnTo>
                <a:lnTo>
                  <a:pt x="463664" y="68580"/>
                </a:lnTo>
                <a:lnTo>
                  <a:pt x="506526" y="48260"/>
                </a:lnTo>
                <a:lnTo>
                  <a:pt x="546519" y="35560"/>
                </a:lnTo>
                <a:lnTo>
                  <a:pt x="561225" y="30480"/>
                </a:lnTo>
                <a:lnTo>
                  <a:pt x="576567" y="26670"/>
                </a:lnTo>
                <a:lnTo>
                  <a:pt x="592518" y="24130"/>
                </a:lnTo>
                <a:lnTo>
                  <a:pt x="626198" y="16510"/>
                </a:lnTo>
                <a:lnTo>
                  <a:pt x="699833" y="6350"/>
                </a:lnTo>
                <a:lnTo>
                  <a:pt x="739394" y="3810"/>
                </a:lnTo>
                <a:lnTo>
                  <a:pt x="759663" y="1270"/>
                </a:lnTo>
                <a:lnTo>
                  <a:pt x="780402" y="1270"/>
                </a:lnTo>
                <a:lnTo>
                  <a:pt x="801471" y="0"/>
                </a:lnTo>
                <a:lnTo>
                  <a:pt x="850849" y="0"/>
                </a:lnTo>
                <a:lnTo>
                  <a:pt x="850950" y="12700"/>
                </a:lnTo>
                <a:lnTo>
                  <a:pt x="801928" y="12700"/>
                </a:lnTo>
                <a:lnTo>
                  <a:pt x="780961" y="13970"/>
                </a:lnTo>
                <a:lnTo>
                  <a:pt x="760501" y="13970"/>
                </a:lnTo>
                <a:lnTo>
                  <a:pt x="740232" y="16510"/>
                </a:lnTo>
                <a:lnTo>
                  <a:pt x="720445" y="17780"/>
                </a:lnTo>
                <a:lnTo>
                  <a:pt x="701065" y="19050"/>
                </a:lnTo>
                <a:lnTo>
                  <a:pt x="682129" y="21590"/>
                </a:lnTo>
                <a:lnTo>
                  <a:pt x="663676" y="24130"/>
                </a:lnTo>
                <a:lnTo>
                  <a:pt x="645706" y="26670"/>
                </a:lnTo>
                <a:lnTo>
                  <a:pt x="628269" y="29210"/>
                </a:lnTo>
                <a:lnTo>
                  <a:pt x="611377" y="33020"/>
                </a:lnTo>
                <a:lnTo>
                  <a:pt x="595071" y="35560"/>
                </a:lnTo>
                <a:lnTo>
                  <a:pt x="579361" y="39370"/>
                </a:lnTo>
                <a:lnTo>
                  <a:pt x="579501" y="39370"/>
                </a:lnTo>
                <a:lnTo>
                  <a:pt x="564299" y="43180"/>
                </a:lnTo>
                <a:lnTo>
                  <a:pt x="564438" y="43180"/>
                </a:lnTo>
                <a:lnTo>
                  <a:pt x="549884" y="46990"/>
                </a:lnTo>
                <a:lnTo>
                  <a:pt x="550037" y="46990"/>
                </a:lnTo>
                <a:lnTo>
                  <a:pt x="536155" y="50800"/>
                </a:lnTo>
                <a:lnTo>
                  <a:pt x="536321" y="50800"/>
                </a:lnTo>
                <a:lnTo>
                  <a:pt x="523151" y="55880"/>
                </a:lnTo>
                <a:lnTo>
                  <a:pt x="523341" y="55880"/>
                </a:lnTo>
                <a:lnTo>
                  <a:pt x="510895" y="59690"/>
                </a:lnTo>
                <a:lnTo>
                  <a:pt x="511098" y="59690"/>
                </a:lnTo>
                <a:lnTo>
                  <a:pt x="499414" y="64770"/>
                </a:lnTo>
                <a:lnTo>
                  <a:pt x="499630" y="64770"/>
                </a:lnTo>
                <a:lnTo>
                  <a:pt x="488721" y="69850"/>
                </a:lnTo>
                <a:lnTo>
                  <a:pt x="488962" y="69850"/>
                </a:lnTo>
                <a:lnTo>
                  <a:pt x="478878" y="74930"/>
                </a:lnTo>
                <a:lnTo>
                  <a:pt x="479145" y="74930"/>
                </a:lnTo>
                <a:lnTo>
                  <a:pt x="469887" y="80010"/>
                </a:lnTo>
                <a:lnTo>
                  <a:pt x="470192" y="80010"/>
                </a:lnTo>
                <a:lnTo>
                  <a:pt x="461797" y="85090"/>
                </a:lnTo>
                <a:lnTo>
                  <a:pt x="462127" y="85090"/>
                </a:lnTo>
                <a:lnTo>
                  <a:pt x="454621" y="90170"/>
                </a:lnTo>
                <a:lnTo>
                  <a:pt x="454901" y="90170"/>
                </a:lnTo>
                <a:lnTo>
                  <a:pt x="451485" y="92710"/>
                </a:lnTo>
                <a:lnTo>
                  <a:pt x="451688" y="92710"/>
                </a:lnTo>
                <a:lnTo>
                  <a:pt x="448500" y="95250"/>
                </a:lnTo>
                <a:lnTo>
                  <a:pt x="448703" y="95250"/>
                </a:lnTo>
                <a:lnTo>
                  <a:pt x="445770" y="97790"/>
                </a:lnTo>
                <a:lnTo>
                  <a:pt x="445973" y="97790"/>
                </a:lnTo>
                <a:lnTo>
                  <a:pt x="443268" y="100330"/>
                </a:lnTo>
                <a:lnTo>
                  <a:pt x="443484" y="100330"/>
                </a:lnTo>
                <a:lnTo>
                  <a:pt x="441020" y="102870"/>
                </a:lnTo>
                <a:lnTo>
                  <a:pt x="441248" y="102870"/>
                </a:lnTo>
                <a:lnTo>
                  <a:pt x="439026" y="105410"/>
                </a:lnTo>
                <a:lnTo>
                  <a:pt x="439254" y="105410"/>
                </a:lnTo>
                <a:lnTo>
                  <a:pt x="437286" y="107950"/>
                </a:lnTo>
                <a:lnTo>
                  <a:pt x="437502" y="107950"/>
                </a:lnTo>
                <a:lnTo>
                  <a:pt x="436359" y="110490"/>
                </a:lnTo>
                <a:lnTo>
                  <a:pt x="435990" y="110490"/>
                </a:lnTo>
                <a:lnTo>
                  <a:pt x="435017" y="113030"/>
                </a:lnTo>
                <a:lnTo>
                  <a:pt x="434721" y="113030"/>
                </a:lnTo>
                <a:lnTo>
                  <a:pt x="433514" y="116840"/>
                </a:lnTo>
                <a:close/>
              </a:path>
              <a:path w="851535" h="1098550">
                <a:moveTo>
                  <a:pt x="435787" y="111760"/>
                </a:moveTo>
                <a:lnTo>
                  <a:pt x="435990" y="110490"/>
                </a:lnTo>
                <a:lnTo>
                  <a:pt x="436359" y="110490"/>
                </a:lnTo>
                <a:lnTo>
                  <a:pt x="435787" y="111760"/>
                </a:lnTo>
                <a:close/>
              </a:path>
              <a:path w="851535" h="1098550">
                <a:moveTo>
                  <a:pt x="434530" y="114300"/>
                </a:moveTo>
                <a:lnTo>
                  <a:pt x="434721" y="113030"/>
                </a:lnTo>
                <a:lnTo>
                  <a:pt x="435017" y="113030"/>
                </a:lnTo>
                <a:lnTo>
                  <a:pt x="434530" y="114300"/>
                </a:lnTo>
                <a:close/>
              </a:path>
              <a:path w="851535" h="1098550">
                <a:moveTo>
                  <a:pt x="427989" y="445770"/>
                </a:moveTo>
                <a:lnTo>
                  <a:pt x="413397" y="445770"/>
                </a:lnTo>
                <a:lnTo>
                  <a:pt x="415112" y="443230"/>
                </a:lnTo>
                <a:lnTo>
                  <a:pt x="414909" y="443230"/>
                </a:lnTo>
                <a:lnTo>
                  <a:pt x="416369" y="440690"/>
                </a:lnTo>
                <a:lnTo>
                  <a:pt x="416178" y="440690"/>
                </a:lnTo>
                <a:lnTo>
                  <a:pt x="417385" y="438150"/>
                </a:lnTo>
                <a:lnTo>
                  <a:pt x="417220" y="438150"/>
                </a:lnTo>
                <a:lnTo>
                  <a:pt x="418160" y="435610"/>
                </a:lnTo>
                <a:lnTo>
                  <a:pt x="418020" y="435610"/>
                </a:lnTo>
                <a:lnTo>
                  <a:pt x="418706" y="433070"/>
                </a:lnTo>
                <a:lnTo>
                  <a:pt x="419023" y="430530"/>
                </a:lnTo>
                <a:lnTo>
                  <a:pt x="419100" y="427990"/>
                </a:lnTo>
                <a:lnTo>
                  <a:pt x="419163" y="124460"/>
                </a:lnTo>
                <a:lnTo>
                  <a:pt x="419290" y="121920"/>
                </a:lnTo>
                <a:lnTo>
                  <a:pt x="419696" y="119380"/>
                </a:lnTo>
                <a:lnTo>
                  <a:pt x="420471" y="115570"/>
                </a:lnTo>
                <a:lnTo>
                  <a:pt x="433679" y="115570"/>
                </a:lnTo>
                <a:lnTo>
                  <a:pt x="433053" y="118110"/>
                </a:lnTo>
                <a:lnTo>
                  <a:pt x="432879" y="118110"/>
                </a:lnTo>
                <a:lnTo>
                  <a:pt x="432422" y="120650"/>
                </a:lnTo>
                <a:lnTo>
                  <a:pt x="432015" y="123190"/>
                </a:lnTo>
                <a:lnTo>
                  <a:pt x="431884" y="124460"/>
                </a:lnTo>
                <a:lnTo>
                  <a:pt x="431800" y="427990"/>
                </a:lnTo>
                <a:lnTo>
                  <a:pt x="431706" y="430530"/>
                </a:lnTo>
                <a:lnTo>
                  <a:pt x="431609" y="431800"/>
                </a:lnTo>
                <a:lnTo>
                  <a:pt x="431203" y="435610"/>
                </a:lnTo>
                <a:lnTo>
                  <a:pt x="430428" y="438150"/>
                </a:lnTo>
                <a:lnTo>
                  <a:pt x="430301" y="439420"/>
                </a:lnTo>
                <a:lnTo>
                  <a:pt x="429348" y="441960"/>
                </a:lnTo>
                <a:lnTo>
                  <a:pt x="429183" y="443230"/>
                </a:lnTo>
                <a:lnTo>
                  <a:pt x="427989" y="445770"/>
                </a:lnTo>
                <a:close/>
              </a:path>
              <a:path w="851535" h="1098550">
                <a:moveTo>
                  <a:pt x="432739" y="119380"/>
                </a:moveTo>
                <a:lnTo>
                  <a:pt x="432879" y="118110"/>
                </a:lnTo>
                <a:lnTo>
                  <a:pt x="433053" y="118110"/>
                </a:lnTo>
                <a:lnTo>
                  <a:pt x="432739" y="119380"/>
                </a:lnTo>
                <a:close/>
              </a:path>
              <a:path w="851535" h="1098550">
                <a:moveTo>
                  <a:pt x="432193" y="121920"/>
                </a:moveTo>
                <a:lnTo>
                  <a:pt x="432295" y="120650"/>
                </a:lnTo>
                <a:lnTo>
                  <a:pt x="432193" y="121920"/>
                </a:lnTo>
                <a:close/>
              </a:path>
              <a:path w="851535" h="1098550">
                <a:moveTo>
                  <a:pt x="431888" y="124349"/>
                </a:moveTo>
                <a:lnTo>
                  <a:pt x="431926" y="123190"/>
                </a:lnTo>
                <a:lnTo>
                  <a:pt x="431888" y="124349"/>
                </a:lnTo>
                <a:close/>
              </a:path>
              <a:path w="851535" h="1098550">
                <a:moveTo>
                  <a:pt x="431884" y="124460"/>
                </a:moveTo>
                <a:close/>
              </a:path>
              <a:path w="851535" h="1098550">
                <a:moveTo>
                  <a:pt x="423208" y="454660"/>
                </a:moveTo>
                <a:lnTo>
                  <a:pt x="407415" y="454660"/>
                </a:lnTo>
                <a:lnTo>
                  <a:pt x="409879" y="450850"/>
                </a:lnTo>
                <a:lnTo>
                  <a:pt x="409651" y="450850"/>
                </a:lnTo>
                <a:lnTo>
                  <a:pt x="411873" y="448310"/>
                </a:lnTo>
                <a:lnTo>
                  <a:pt x="411645" y="448310"/>
                </a:lnTo>
                <a:lnTo>
                  <a:pt x="413613" y="445770"/>
                </a:lnTo>
                <a:lnTo>
                  <a:pt x="427799" y="445770"/>
                </a:lnTo>
                <a:lnTo>
                  <a:pt x="426123" y="449580"/>
                </a:lnTo>
                <a:lnTo>
                  <a:pt x="424192" y="453390"/>
                </a:lnTo>
                <a:lnTo>
                  <a:pt x="423208" y="454660"/>
                </a:lnTo>
                <a:close/>
              </a:path>
              <a:path w="851535" h="1098550">
                <a:moveTo>
                  <a:pt x="421411" y="457200"/>
                </a:moveTo>
                <a:lnTo>
                  <a:pt x="404926" y="457200"/>
                </a:lnTo>
                <a:lnTo>
                  <a:pt x="407631" y="453390"/>
                </a:lnTo>
                <a:lnTo>
                  <a:pt x="407415" y="454660"/>
                </a:lnTo>
                <a:lnTo>
                  <a:pt x="423208" y="454660"/>
                </a:lnTo>
                <a:lnTo>
                  <a:pt x="422224" y="455930"/>
                </a:lnTo>
                <a:lnTo>
                  <a:pt x="421411" y="457200"/>
                </a:lnTo>
                <a:close/>
              </a:path>
              <a:path w="851535" h="1098550">
                <a:moveTo>
                  <a:pt x="141331" y="548640"/>
                </a:moveTo>
                <a:lnTo>
                  <a:pt x="131495" y="547370"/>
                </a:lnTo>
                <a:lnTo>
                  <a:pt x="70408" y="543560"/>
                </a:lnTo>
                <a:lnTo>
                  <a:pt x="49339" y="543560"/>
                </a:lnTo>
                <a:lnTo>
                  <a:pt x="27965" y="542290"/>
                </a:lnTo>
                <a:lnTo>
                  <a:pt x="48971" y="542290"/>
                </a:lnTo>
                <a:lnTo>
                  <a:pt x="69938" y="541020"/>
                </a:lnTo>
                <a:lnTo>
                  <a:pt x="90487" y="539750"/>
                </a:lnTo>
                <a:lnTo>
                  <a:pt x="110667" y="538480"/>
                </a:lnTo>
                <a:lnTo>
                  <a:pt x="130454" y="537210"/>
                </a:lnTo>
                <a:lnTo>
                  <a:pt x="149834" y="534670"/>
                </a:lnTo>
                <a:lnTo>
                  <a:pt x="168770" y="533400"/>
                </a:lnTo>
                <a:lnTo>
                  <a:pt x="187223" y="530860"/>
                </a:lnTo>
                <a:lnTo>
                  <a:pt x="205193" y="528320"/>
                </a:lnTo>
                <a:lnTo>
                  <a:pt x="222630" y="524510"/>
                </a:lnTo>
                <a:lnTo>
                  <a:pt x="239522" y="521970"/>
                </a:lnTo>
                <a:lnTo>
                  <a:pt x="255828" y="518160"/>
                </a:lnTo>
                <a:lnTo>
                  <a:pt x="271538" y="514350"/>
                </a:lnTo>
                <a:lnTo>
                  <a:pt x="271399" y="514350"/>
                </a:lnTo>
                <a:lnTo>
                  <a:pt x="286600" y="511810"/>
                </a:lnTo>
                <a:lnTo>
                  <a:pt x="286461" y="511810"/>
                </a:lnTo>
                <a:lnTo>
                  <a:pt x="301015" y="506730"/>
                </a:lnTo>
                <a:lnTo>
                  <a:pt x="300863" y="506730"/>
                </a:lnTo>
                <a:lnTo>
                  <a:pt x="314744" y="502920"/>
                </a:lnTo>
                <a:lnTo>
                  <a:pt x="314578" y="502920"/>
                </a:lnTo>
                <a:lnTo>
                  <a:pt x="327748" y="499110"/>
                </a:lnTo>
                <a:lnTo>
                  <a:pt x="327558" y="499110"/>
                </a:lnTo>
                <a:lnTo>
                  <a:pt x="340004" y="494030"/>
                </a:lnTo>
                <a:lnTo>
                  <a:pt x="339801" y="494030"/>
                </a:lnTo>
                <a:lnTo>
                  <a:pt x="351485" y="490220"/>
                </a:lnTo>
                <a:lnTo>
                  <a:pt x="351269" y="490220"/>
                </a:lnTo>
                <a:lnTo>
                  <a:pt x="362178" y="485140"/>
                </a:lnTo>
                <a:lnTo>
                  <a:pt x="361937" y="485140"/>
                </a:lnTo>
                <a:lnTo>
                  <a:pt x="372021" y="480060"/>
                </a:lnTo>
                <a:lnTo>
                  <a:pt x="371754" y="480060"/>
                </a:lnTo>
                <a:lnTo>
                  <a:pt x="381012" y="474980"/>
                </a:lnTo>
                <a:lnTo>
                  <a:pt x="380707" y="474980"/>
                </a:lnTo>
                <a:lnTo>
                  <a:pt x="389102" y="469900"/>
                </a:lnTo>
                <a:lnTo>
                  <a:pt x="388772" y="469900"/>
                </a:lnTo>
                <a:lnTo>
                  <a:pt x="396278" y="464820"/>
                </a:lnTo>
                <a:lnTo>
                  <a:pt x="395998" y="464820"/>
                </a:lnTo>
                <a:lnTo>
                  <a:pt x="399414" y="462280"/>
                </a:lnTo>
                <a:lnTo>
                  <a:pt x="399211" y="462280"/>
                </a:lnTo>
                <a:lnTo>
                  <a:pt x="402399" y="459740"/>
                </a:lnTo>
                <a:lnTo>
                  <a:pt x="402196" y="459740"/>
                </a:lnTo>
                <a:lnTo>
                  <a:pt x="405129" y="455930"/>
                </a:lnTo>
                <a:lnTo>
                  <a:pt x="404926" y="457200"/>
                </a:lnTo>
                <a:lnTo>
                  <a:pt x="421411" y="457200"/>
                </a:lnTo>
                <a:lnTo>
                  <a:pt x="419785" y="459740"/>
                </a:lnTo>
                <a:lnTo>
                  <a:pt x="416877" y="462280"/>
                </a:lnTo>
                <a:lnTo>
                  <a:pt x="413969" y="466090"/>
                </a:lnTo>
                <a:lnTo>
                  <a:pt x="410819" y="468630"/>
                </a:lnTo>
                <a:lnTo>
                  <a:pt x="407454" y="471170"/>
                </a:lnTo>
                <a:lnTo>
                  <a:pt x="404037" y="474980"/>
                </a:lnTo>
                <a:lnTo>
                  <a:pt x="396265" y="480060"/>
                </a:lnTo>
                <a:lnTo>
                  <a:pt x="356260" y="501650"/>
                </a:lnTo>
                <a:lnTo>
                  <a:pt x="331749" y="510540"/>
                </a:lnTo>
                <a:lnTo>
                  <a:pt x="318414" y="515620"/>
                </a:lnTo>
                <a:lnTo>
                  <a:pt x="258381" y="530860"/>
                </a:lnTo>
                <a:lnTo>
                  <a:pt x="224701" y="537210"/>
                </a:lnTo>
                <a:lnTo>
                  <a:pt x="207048" y="541020"/>
                </a:lnTo>
                <a:lnTo>
                  <a:pt x="170192" y="546100"/>
                </a:lnTo>
                <a:lnTo>
                  <a:pt x="151066" y="547370"/>
                </a:lnTo>
                <a:lnTo>
                  <a:pt x="141331" y="548640"/>
                </a:lnTo>
                <a:close/>
              </a:path>
              <a:path w="851535" h="1098550">
                <a:moveTo>
                  <a:pt x="6400" y="554990"/>
                </a:moveTo>
                <a:lnTo>
                  <a:pt x="4356" y="554990"/>
                </a:lnTo>
                <a:lnTo>
                  <a:pt x="2590" y="553720"/>
                </a:lnTo>
                <a:lnTo>
                  <a:pt x="1206" y="552450"/>
                </a:lnTo>
                <a:lnTo>
                  <a:pt x="304" y="551180"/>
                </a:lnTo>
                <a:lnTo>
                  <a:pt x="0" y="548640"/>
                </a:lnTo>
                <a:lnTo>
                  <a:pt x="304" y="546100"/>
                </a:lnTo>
                <a:lnTo>
                  <a:pt x="1206" y="544830"/>
                </a:lnTo>
                <a:lnTo>
                  <a:pt x="2590" y="543560"/>
                </a:lnTo>
                <a:lnTo>
                  <a:pt x="4356" y="542290"/>
                </a:lnTo>
                <a:lnTo>
                  <a:pt x="6400" y="542290"/>
                </a:lnTo>
                <a:lnTo>
                  <a:pt x="6400" y="554990"/>
                </a:lnTo>
                <a:close/>
              </a:path>
              <a:path w="851535" h="1098550">
                <a:moveTo>
                  <a:pt x="49428" y="554990"/>
                </a:moveTo>
                <a:lnTo>
                  <a:pt x="6400" y="554990"/>
                </a:lnTo>
                <a:lnTo>
                  <a:pt x="6400" y="542290"/>
                </a:lnTo>
                <a:lnTo>
                  <a:pt x="27965" y="542290"/>
                </a:lnTo>
                <a:lnTo>
                  <a:pt x="49339" y="543560"/>
                </a:lnTo>
                <a:lnTo>
                  <a:pt x="70408" y="543560"/>
                </a:lnTo>
                <a:lnTo>
                  <a:pt x="131495" y="547370"/>
                </a:lnTo>
                <a:lnTo>
                  <a:pt x="141331" y="548640"/>
                </a:lnTo>
                <a:lnTo>
                  <a:pt x="131597" y="549910"/>
                </a:lnTo>
                <a:lnTo>
                  <a:pt x="49428" y="554990"/>
                </a:lnTo>
                <a:close/>
              </a:path>
              <a:path w="851535" h="1098550">
                <a:moveTo>
                  <a:pt x="351485" y="608330"/>
                </a:moveTo>
                <a:lnTo>
                  <a:pt x="339801" y="603250"/>
                </a:lnTo>
                <a:lnTo>
                  <a:pt x="340004" y="603250"/>
                </a:lnTo>
                <a:lnTo>
                  <a:pt x="327558" y="598170"/>
                </a:lnTo>
                <a:lnTo>
                  <a:pt x="327748" y="598170"/>
                </a:lnTo>
                <a:lnTo>
                  <a:pt x="314578" y="594360"/>
                </a:lnTo>
                <a:lnTo>
                  <a:pt x="314744" y="594360"/>
                </a:lnTo>
                <a:lnTo>
                  <a:pt x="300863" y="590550"/>
                </a:lnTo>
                <a:lnTo>
                  <a:pt x="301015" y="590550"/>
                </a:lnTo>
                <a:lnTo>
                  <a:pt x="286461" y="586740"/>
                </a:lnTo>
                <a:lnTo>
                  <a:pt x="286600" y="586740"/>
                </a:lnTo>
                <a:lnTo>
                  <a:pt x="271399" y="582930"/>
                </a:lnTo>
                <a:lnTo>
                  <a:pt x="271538" y="582930"/>
                </a:lnTo>
                <a:lnTo>
                  <a:pt x="255701" y="579120"/>
                </a:lnTo>
                <a:lnTo>
                  <a:pt x="239395" y="575310"/>
                </a:lnTo>
                <a:lnTo>
                  <a:pt x="222516" y="572770"/>
                </a:lnTo>
                <a:lnTo>
                  <a:pt x="205079" y="568960"/>
                </a:lnTo>
                <a:lnTo>
                  <a:pt x="187121" y="566420"/>
                </a:lnTo>
                <a:lnTo>
                  <a:pt x="168668" y="563880"/>
                </a:lnTo>
                <a:lnTo>
                  <a:pt x="149733" y="562610"/>
                </a:lnTo>
                <a:lnTo>
                  <a:pt x="130365" y="560070"/>
                </a:lnTo>
                <a:lnTo>
                  <a:pt x="110566" y="558800"/>
                </a:lnTo>
                <a:lnTo>
                  <a:pt x="90385" y="557530"/>
                </a:lnTo>
                <a:lnTo>
                  <a:pt x="69850" y="556260"/>
                </a:lnTo>
                <a:lnTo>
                  <a:pt x="49060" y="556260"/>
                </a:lnTo>
                <a:lnTo>
                  <a:pt x="27774" y="554990"/>
                </a:lnTo>
                <a:lnTo>
                  <a:pt x="49428" y="554990"/>
                </a:lnTo>
                <a:lnTo>
                  <a:pt x="131597" y="549910"/>
                </a:lnTo>
                <a:lnTo>
                  <a:pt x="141331" y="548640"/>
                </a:lnTo>
                <a:lnTo>
                  <a:pt x="170307" y="552450"/>
                </a:lnTo>
                <a:lnTo>
                  <a:pt x="188975" y="553720"/>
                </a:lnTo>
                <a:lnTo>
                  <a:pt x="207149" y="557530"/>
                </a:lnTo>
                <a:lnTo>
                  <a:pt x="241947" y="562610"/>
                </a:lnTo>
                <a:lnTo>
                  <a:pt x="274472" y="570230"/>
                </a:lnTo>
                <a:lnTo>
                  <a:pt x="318579" y="581660"/>
                </a:lnTo>
                <a:lnTo>
                  <a:pt x="344576" y="591820"/>
                </a:lnTo>
                <a:lnTo>
                  <a:pt x="356476" y="595630"/>
                </a:lnTo>
                <a:lnTo>
                  <a:pt x="367614" y="600710"/>
                </a:lnTo>
                <a:lnTo>
                  <a:pt x="377977" y="605790"/>
                </a:lnTo>
                <a:lnTo>
                  <a:pt x="379887" y="607060"/>
                </a:lnTo>
                <a:lnTo>
                  <a:pt x="351269" y="607060"/>
                </a:lnTo>
                <a:lnTo>
                  <a:pt x="351485" y="608330"/>
                </a:lnTo>
                <a:close/>
              </a:path>
              <a:path w="851535" h="1098550">
                <a:moveTo>
                  <a:pt x="402399" y="638810"/>
                </a:moveTo>
                <a:lnTo>
                  <a:pt x="399211" y="635000"/>
                </a:lnTo>
                <a:lnTo>
                  <a:pt x="399414" y="635000"/>
                </a:lnTo>
                <a:lnTo>
                  <a:pt x="395998" y="632460"/>
                </a:lnTo>
                <a:lnTo>
                  <a:pt x="396278" y="632460"/>
                </a:lnTo>
                <a:lnTo>
                  <a:pt x="388772" y="627380"/>
                </a:lnTo>
                <a:lnTo>
                  <a:pt x="389102" y="627380"/>
                </a:lnTo>
                <a:lnTo>
                  <a:pt x="380707" y="622300"/>
                </a:lnTo>
                <a:lnTo>
                  <a:pt x="381012" y="622300"/>
                </a:lnTo>
                <a:lnTo>
                  <a:pt x="371754" y="617220"/>
                </a:lnTo>
                <a:lnTo>
                  <a:pt x="372021" y="617220"/>
                </a:lnTo>
                <a:lnTo>
                  <a:pt x="361937" y="612140"/>
                </a:lnTo>
                <a:lnTo>
                  <a:pt x="362178" y="612140"/>
                </a:lnTo>
                <a:lnTo>
                  <a:pt x="351269" y="607060"/>
                </a:lnTo>
                <a:lnTo>
                  <a:pt x="379887" y="607060"/>
                </a:lnTo>
                <a:lnTo>
                  <a:pt x="387527" y="612140"/>
                </a:lnTo>
                <a:lnTo>
                  <a:pt x="396265" y="617220"/>
                </a:lnTo>
                <a:lnTo>
                  <a:pt x="404037" y="622300"/>
                </a:lnTo>
                <a:lnTo>
                  <a:pt x="407644" y="626110"/>
                </a:lnTo>
                <a:lnTo>
                  <a:pt x="411022" y="628650"/>
                </a:lnTo>
                <a:lnTo>
                  <a:pt x="413969" y="631190"/>
                </a:lnTo>
                <a:lnTo>
                  <a:pt x="418816" y="637540"/>
                </a:lnTo>
                <a:lnTo>
                  <a:pt x="402196" y="637540"/>
                </a:lnTo>
                <a:lnTo>
                  <a:pt x="402399" y="638810"/>
                </a:lnTo>
                <a:close/>
              </a:path>
              <a:path w="851535" h="1098550">
                <a:moveTo>
                  <a:pt x="405129" y="641350"/>
                </a:moveTo>
                <a:lnTo>
                  <a:pt x="402196" y="637540"/>
                </a:lnTo>
                <a:lnTo>
                  <a:pt x="418816" y="637540"/>
                </a:lnTo>
                <a:lnTo>
                  <a:pt x="419785" y="638810"/>
                </a:lnTo>
                <a:lnTo>
                  <a:pt x="421004" y="640080"/>
                </a:lnTo>
                <a:lnTo>
                  <a:pt x="404926" y="640080"/>
                </a:lnTo>
                <a:lnTo>
                  <a:pt x="405129" y="641350"/>
                </a:lnTo>
                <a:close/>
              </a:path>
              <a:path w="851535" h="1098550">
                <a:moveTo>
                  <a:pt x="427799" y="651510"/>
                </a:moveTo>
                <a:lnTo>
                  <a:pt x="413613" y="651510"/>
                </a:lnTo>
                <a:lnTo>
                  <a:pt x="411645" y="648970"/>
                </a:lnTo>
                <a:lnTo>
                  <a:pt x="411873" y="648970"/>
                </a:lnTo>
                <a:lnTo>
                  <a:pt x="409651" y="646430"/>
                </a:lnTo>
                <a:lnTo>
                  <a:pt x="409879" y="646430"/>
                </a:lnTo>
                <a:lnTo>
                  <a:pt x="407415" y="643890"/>
                </a:lnTo>
                <a:lnTo>
                  <a:pt x="407631" y="643890"/>
                </a:lnTo>
                <a:lnTo>
                  <a:pt x="404926" y="640080"/>
                </a:lnTo>
                <a:lnTo>
                  <a:pt x="421004" y="640080"/>
                </a:lnTo>
                <a:lnTo>
                  <a:pt x="422224" y="641350"/>
                </a:lnTo>
                <a:lnTo>
                  <a:pt x="424192" y="643890"/>
                </a:lnTo>
                <a:lnTo>
                  <a:pt x="426123" y="647700"/>
                </a:lnTo>
                <a:lnTo>
                  <a:pt x="427799" y="651510"/>
                </a:lnTo>
                <a:close/>
              </a:path>
              <a:path w="851535" h="1098550">
                <a:moveTo>
                  <a:pt x="433679" y="981710"/>
                </a:moveTo>
                <a:lnTo>
                  <a:pt x="420471" y="981710"/>
                </a:lnTo>
                <a:lnTo>
                  <a:pt x="419696" y="977900"/>
                </a:lnTo>
                <a:lnTo>
                  <a:pt x="419290" y="975360"/>
                </a:lnTo>
                <a:lnTo>
                  <a:pt x="419100" y="971550"/>
                </a:lnTo>
                <a:lnTo>
                  <a:pt x="418973" y="666750"/>
                </a:lnTo>
                <a:lnTo>
                  <a:pt x="418604" y="664210"/>
                </a:lnTo>
                <a:lnTo>
                  <a:pt x="418020" y="661670"/>
                </a:lnTo>
                <a:lnTo>
                  <a:pt x="418160" y="661670"/>
                </a:lnTo>
                <a:lnTo>
                  <a:pt x="417220" y="659130"/>
                </a:lnTo>
                <a:lnTo>
                  <a:pt x="417385" y="659130"/>
                </a:lnTo>
                <a:lnTo>
                  <a:pt x="416178" y="656590"/>
                </a:lnTo>
                <a:lnTo>
                  <a:pt x="416369" y="656590"/>
                </a:lnTo>
                <a:lnTo>
                  <a:pt x="414909" y="654050"/>
                </a:lnTo>
                <a:lnTo>
                  <a:pt x="415112" y="654050"/>
                </a:lnTo>
                <a:lnTo>
                  <a:pt x="413397" y="651510"/>
                </a:lnTo>
                <a:lnTo>
                  <a:pt x="427989" y="651510"/>
                </a:lnTo>
                <a:lnTo>
                  <a:pt x="429183" y="654050"/>
                </a:lnTo>
                <a:lnTo>
                  <a:pt x="429348" y="655320"/>
                </a:lnTo>
                <a:lnTo>
                  <a:pt x="430301" y="657860"/>
                </a:lnTo>
                <a:lnTo>
                  <a:pt x="430428" y="659130"/>
                </a:lnTo>
                <a:lnTo>
                  <a:pt x="431203" y="661670"/>
                </a:lnTo>
                <a:lnTo>
                  <a:pt x="431609" y="665480"/>
                </a:lnTo>
                <a:lnTo>
                  <a:pt x="431706" y="666750"/>
                </a:lnTo>
                <a:lnTo>
                  <a:pt x="431800" y="971550"/>
                </a:lnTo>
                <a:lnTo>
                  <a:pt x="431926" y="974090"/>
                </a:lnTo>
                <a:lnTo>
                  <a:pt x="432295" y="976630"/>
                </a:lnTo>
                <a:lnTo>
                  <a:pt x="432879" y="979170"/>
                </a:lnTo>
                <a:lnTo>
                  <a:pt x="433053" y="979170"/>
                </a:lnTo>
                <a:lnTo>
                  <a:pt x="433679" y="981710"/>
                </a:lnTo>
                <a:close/>
              </a:path>
              <a:path w="851535" h="1098550">
                <a:moveTo>
                  <a:pt x="431842" y="971550"/>
                </a:moveTo>
                <a:lnTo>
                  <a:pt x="431800" y="970280"/>
                </a:lnTo>
                <a:lnTo>
                  <a:pt x="431842" y="971550"/>
                </a:lnTo>
                <a:close/>
              </a:path>
              <a:path w="851535" h="1098550">
                <a:moveTo>
                  <a:pt x="432015" y="974090"/>
                </a:moveTo>
                <a:lnTo>
                  <a:pt x="431888" y="972930"/>
                </a:lnTo>
                <a:lnTo>
                  <a:pt x="432015" y="974090"/>
                </a:lnTo>
                <a:close/>
              </a:path>
              <a:path w="851535" h="1098550">
                <a:moveTo>
                  <a:pt x="432422" y="976630"/>
                </a:moveTo>
                <a:lnTo>
                  <a:pt x="432193" y="975360"/>
                </a:lnTo>
                <a:lnTo>
                  <a:pt x="432422" y="976630"/>
                </a:lnTo>
                <a:close/>
              </a:path>
              <a:path w="851535" h="1098550">
                <a:moveTo>
                  <a:pt x="433053" y="979170"/>
                </a:moveTo>
                <a:lnTo>
                  <a:pt x="432879" y="979170"/>
                </a:lnTo>
                <a:lnTo>
                  <a:pt x="432739" y="977900"/>
                </a:lnTo>
                <a:lnTo>
                  <a:pt x="433053" y="979170"/>
                </a:lnTo>
                <a:close/>
              </a:path>
              <a:path w="851535" h="1098550">
                <a:moveTo>
                  <a:pt x="850849" y="1098550"/>
                </a:moveTo>
                <a:lnTo>
                  <a:pt x="844499" y="1098550"/>
                </a:lnTo>
                <a:lnTo>
                  <a:pt x="822934" y="1097280"/>
                </a:lnTo>
                <a:lnTo>
                  <a:pt x="801560" y="1097280"/>
                </a:lnTo>
                <a:lnTo>
                  <a:pt x="780491" y="1096010"/>
                </a:lnTo>
                <a:lnTo>
                  <a:pt x="759764" y="1096010"/>
                </a:lnTo>
                <a:lnTo>
                  <a:pt x="739292" y="1094740"/>
                </a:lnTo>
                <a:lnTo>
                  <a:pt x="719404" y="1092200"/>
                </a:lnTo>
                <a:lnTo>
                  <a:pt x="699731" y="1090930"/>
                </a:lnTo>
                <a:lnTo>
                  <a:pt x="626084" y="1080770"/>
                </a:lnTo>
                <a:lnTo>
                  <a:pt x="608952" y="1076960"/>
                </a:lnTo>
                <a:lnTo>
                  <a:pt x="592391" y="1074420"/>
                </a:lnTo>
                <a:lnTo>
                  <a:pt x="561073" y="1066800"/>
                </a:lnTo>
                <a:lnTo>
                  <a:pt x="546366" y="1061720"/>
                </a:lnTo>
                <a:lnTo>
                  <a:pt x="532320" y="1057910"/>
                </a:lnTo>
                <a:lnTo>
                  <a:pt x="518972" y="1054100"/>
                </a:lnTo>
                <a:lnTo>
                  <a:pt x="483285" y="1038860"/>
                </a:lnTo>
                <a:lnTo>
                  <a:pt x="446862" y="1017270"/>
                </a:lnTo>
                <a:lnTo>
                  <a:pt x="443255" y="1014730"/>
                </a:lnTo>
                <a:lnTo>
                  <a:pt x="439877" y="1010920"/>
                </a:lnTo>
                <a:lnTo>
                  <a:pt x="434022" y="1005840"/>
                </a:lnTo>
                <a:lnTo>
                  <a:pt x="431114" y="1002030"/>
                </a:lnTo>
                <a:lnTo>
                  <a:pt x="428675" y="998220"/>
                </a:lnTo>
                <a:lnTo>
                  <a:pt x="426707" y="995680"/>
                </a:lnTo>
                <a:lnTo>
                  <a:pt x="424776" y="991870"/>
                </a:lnTo>
                <a:lnTo>
                  <a:pt x="423100" y="989330"/>
                </a:lnTo>
                <a:lnTo>
                  <a:pt x="422910" y="988060"/>
                </a:lnTo>
                <a:lnTo>
                  <a:pt x="421716" y="985520"/>
                </a:lnTo>
                <a:lnTo>
                  <a:pt x="421551" y="985520"/>
                </a:lnTo>
                <a:lnTo>
                  <a:pt x="420598" y="981710"/>
                </a:lnTo>
                <a:lnTo>
                  <a:pt x="433679" y="981710"/>
                </a:lnTo>
                <a:lnTo>
                  <a:pt x="433514" y="980440"/>
                </a:lnTo>
                <a:lnTo>
                  <a:pt x="434721" y="984250"/>
                </a:lnTo>
                <a:lnTo>
                  <a:pt x="435017" y="984250"/>
                </a:lnTo>
                <a:lnTo>
                  <a:pt x="435990" y="986790"/>
                </a:lnTo>
                <a:lnTo>
                  <a:pt x="435787" y="986790"/>
                </a:lnTo>
                <a:lnTo>
                  <a:pt x="437502" y="989330"/>
                </a:lnTo>
                <a:lnTo>
                  <a:pt x="437286" y="989330"/>
                </a:lnTo>
                <a:lnTo>
                  <a:pt x="439254" y="991870"/>
                </a:lnTo>
                <a:lnTo>
                  <a:pt x="439026" y="991870"/>
                </a:lnTo>
                <a:lnTo>
                  <a:pt x="441248" y="994410"/>
                </a:lnTo>
                <a:lnTo>
                  <a:pt x="441020" y="994410"/>
                </a:lnTo>
                <a:lnTo>
                  <a:pt x="443484" y="996950"/>
                </a:lnTo>
                <a:lnTo>
                  <a:pt x="443268" y="996950"/>
                </a:lnTo>
                <a:lnTo>
                  <a:pt x="445973" y="999490"/>
                </a:lnTo>
                <a:lnTo>
                  <a:pt x="445770" y="999490"/>
                </a:lnTo>
                <a:lnTo>
                  <a:pt x="448703" y="1002030"/>
                </a:lnTo>
                <a:lnTo>
                  <a:pt x="448500" y="1002030"/>
                </a:lnTo>
                <a:lnTo>
                  <a:pt x="451688" y="1004570"/>
                </a:lnTo>
                <a:lnTo>
                  <a:pt x="451485" y="1004570"/>
                </a:lnTo>
                <a:lnTo>
                  <a:pt x="454901" y="1007110"/>
                </a:lnTo>
                <a:lnTo>
                  <a:pt x="454621" y="1007110"/>
                </a:lnTo>
                <a:lnTo>
                  <a:pt x="462127" y="1012190"/>
                </a:lnTo>
                <a:lnTo>
                  <a:pt x="461797" y="1012190"/>
                </a:lnTo>
                <a:lnTo>
                  <a:pt x="470192" y="1018540"/>
                </a:lnTo>
                <a:lnTo>
                  <a:pt x="472201" y="1018540"/>
                </a:lnTo>
                <a:lnTo>
                  <a:pt x="479145" y="1022350"/>
                </a:lnTo>
                <a:lnTo>
                  <a:pt x="478878" y="1022350"/>
                </a:lnTo>
                <a:lnTo>
                  <a:pt x="488962" y="1027430"/>
                </a:lnTo>
                <a:lnTo>
                  <a:pt x="488721" y="1027430"/>
                </a:lnTo>
                <a:lnTo>
                  <a:pt x="499630" y="1032510"/>
                </a:lnTo>
                <a:lnTo>
                  <a:pt x="499414" y="1032510"/>
                </a:lnTo>
                <a:lnTo>
                  <a:pt x="511098" y="1037590"/>
                </a:lnTo>
                <a:lnTo>
                  <a:pt x="510895" y="1037590"/>
                </a:lnTo>
                <a:lnTo>
                  <a:pt x="523341" y="1041400"/>
                </a:lnTo>
                <a:lnTo>
                  <a:pt x="523151" y="1041400"/>
                </a:lnTo>
                <a:lnTo>
                  <a:pt x="536321" y="1046480"/>
                </a:lnTo>
                <a:lnTo>
                  <a:pt x="536155" y="1046480"/>
                </a:lnTo>
                <a:lnTo>
                  <a:pt x="550037" y="1050290"/>
                </a:lnTo>
                <a:lnTo>
                  <a:pt x="549884" y="1050290"/>
                </a:lnTo>
                <a:lnTo>
                  <a:pt x="564438" y="1054100"/>
                </a:lnTo>
                <a:lnTo>
                  <a:pt x="564299" y="1054100"/>
                </a:lnTo>
                <a:lnTo>
                  <a:pt x="579501" y="1057910"/>
                </a:lnTo>
                <a:lnTo>
                  <a:pt x="579361" y="1057910"/>
                </a:lnTo>
                <a:lnTo>
                  <a:pt x="595198" y="1061720"/>
                </a:lnTo>
                <a:lnTo>
                  <a:pt x="611504" y="1064260"/>
                </a:lnTo>
                <a:lnTo>
                  <a:pt x="628383" y="1068070"/>
                </a:lnTo>
                <a:lnTo>
                  <a:pt x="645820" y="1070610"/>
                </a:lnTo>
                <a:lnTo>
                  <a:pt x="663778" y="1073150"/>
                </a:lnTo>
                <a:lnTo>
                  <a:pt x="682231" y="1075690"/>
                </a:lnTo>
                <a:lnTo>
                  <a:pt x="701166" y="1078230"/>
                </a:lnTo>
                <a:lnTo>
                  <a:pt x="720534" y="1079500"/>
                </a:lnTo>
                <a:lnTo>
                  <a:pt x="740333" y="1082040"/>
                </a:lnTo>
                <a:lnTo>
                  <a:pt x="760501" y="1083310"/>
                </a:lnTo>
                <a:lnTo>
                  <a:pt x="780961" y="1083310"/>
                </a:lnTo>
                <a:lnTo>
                  <a:pt x="801928" y="1084580"/>
                </a:lnTo>
                <a:lnTo>
                  <a:pt x="823023" y="1084580"/>
                </a:lnTo>
                <a:lnTo>
                  <a:pt x="850950" y="1085850"/>
                </a:lnTo>
                <a:lnTo>
                  <a:pt x="850849" y="1098550"/>
                </a:lnTo>
                <a:close/>
              </a:path>
              <a:path w="851535" h="1098550">
                <a:moveTo>
                  <a:pt x="435017" y="984250"/>
                </a:moveTo>
                <a:lnTo>
                  <a:pt x="434721" y="984250"/>
                </a:lnTo>
                <a:lnTo>
                  <a:pt x="434530" y="982980"/>
                </a:lnTo>
                <a:lnTo>
                  <a:pt x="435017" y="984250"/>
                </a:lnTo>
                <a:close/>
              </a:path>
              <a:path w="851535" h="1098550">
                <a:moveTo>
                  <a:pt x="472201" y="1018540"/>
                </a:moveTo>
                <a:lnTo>
                  <a:pt x="470192" y="1018540"/>
                </a:lnTo>
                <a:lnTo>
                  <a:pt x="469887" y="1017270"/>
                </a:lnTo>
                <a:lnTo>
                  <a:pt x="472201" y="1018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5330" y="2025827"/>
            <a:ext cx="546735" cy="984250"/>
          </a:xfrm>
          <a:custGeom>
            <a:avLst/>
            <a:gdLst/>
            <a:ahLst/>
            <a:cxnLst/>
            <a:rect l="l" t="t" r="r" b="b"/>
            <a:pathLst>
              <a:path w="546735" h="984250">
                <a:moveTo>
                  <a:pt x="308899" y="67310"/>
                </a:moveTo>
                <a:lnTo>
                  <a:pt x="289773" y="67310"/>
                </a:lnTo>
                <a:lnTo>
                  <a:pt x="295107" y="62230"/>
                </a:lnTo>
                <a:lnTo>
                  <a:pt x="301584" y="57150"/>
                </a:lnTo>
                <a:lnTo>
                  <a:pt x="308264" y="52069"/>
                </a:lnTo>
                <a:lnTo>
                  <a:pt x="315453" y="48260"/>
                </a:lnTo>
                <a:lnTo>
                  <a:pt x="323123" y="43180"/>
                </a:lnTo>
                <a:lnTo>
                  <a:pt x="358328" y="27939"/>
                </a:lnTo>
                <a:lnTo>
                  <a:pt x="378419" y="21589"/>
                </a:lnTo>
                <a:lnTo>
                  <a:pt x="389036" y="17780"/>
                </a:lnTo>
                <a:lnTo>
                  <a:pt x="400022" y="15239"/>
                </a:lnTo>
                <a:lnTo>
                  <a:pt x="434934" y="7619"/>
                </a:lnTo>
                <a:lnTo>
                  <a:pt x="447190" y="6350"/>
                </a:lnTo>
                <a:lnTo>
                  <a:pt x="459712" y="3810"/>
                </a:lnTo>
                <a:lnTo>
                  <a:pt x="485404" y="1269"/>
                </a:lnTo>
                <a:lnTo>
                  <a:pt x="498802" y="1269"/>
                </a:lnTo>
                <a:lnTo>
                  <a:pt x="512150" y="0"/>
                </a:lnTo>
                <a:lnTo>
                  <a:pt x="546034" y="0"/>
                </a:lnTo>
                <a:lnTo>
                  <a:pt x="546161" y="12700"/>
                </a:lnTo>
                <a:lnTo>
                  <a:pt x="512811" y="12700"/>
                </a:lnTo>
                <a:lnTo>
                  <a:pt x="499463" y="13969"/>
                </a:lnTo>
                <a:lnTo>
                  <a:pt x="486585" y="13969"/>
                </a:lnTo>
                <a:lnTo>
                  <a:pt x="473682" y="15239"/>
                </a:lnTo>
                <a:lnTo>
                  <a:pt x="473822" y="15239"/>
                </a:lnTo>
                <a:lnTo>
                  <a:pt x="461160" y="16510"/>
                </a:lnTo>
                <a:lnTo>
                  <a:pt x="461299" y="16510"/>
                </a:lnTo>
                <a:lnTo>
                  <a:pt x="448904" y="19050"/>
                </a:lnTo>
                <a:lnTo>
                  <a:pt x="449044" y="19050"/>
                </a:lnTo>
                <a:lnTo>
                  <a:pt x="436941" y="20319"/>
                </a:lnTo>
                <a:lnTo>
                  <a:pt x="437080" y="20319"/>
                </a:lnTo>
                <a:lnTo>
                  <a:pt x="425269" y="22860"/>
                </a:lnTo>
                <a:lnTo>
                  <a:pt x="425409" y="22860"/>
                </a:lnTo>
                <a:lnTo>
                  <a:pt x="413916" y="25400"/>
                </a:lnTo>
                <a:lnTo>
                  <a:pt x="414068" y="25400"/>
                </a:lnTo>
                <a:lnTo>
                  <a:pt x="402892" y="27939"/>
                </a:lnTo>
                <a:lnTo>
                  <a:pt x="403044" y="27939"/>
                </a:lnTo>
                <a:lnTo>
                  <a:pt x="392224" y="30480"/>
                </a:lnTo>
                <a:lnTo>
                  <a:pt x="392389" y="30480"/>
                </a:lnTo>
                <a:lnTo>
                  <a:pt x="381937" y="33019"/>
                </a:lnTo>
                <a:lnTo>
                  <a:pt x="382102" y="33019"/>
                </a:lnTo>
                <a:lnTo>
                  <a:pt x="372031" y="36830"/>
                </a:lnTo>
                <a:lnTo>
                  <a:pt x="372209" y="36830"/>
                </a:lnTo>
                <a:lnTo>
                  <a:pt x="362531" y="39369"/>
                </a:lnTo>
                <a:lnTo>
                  <a:pt x="362709" y="39369"/>
                </a:lnTo>
                <a:lnTo>
                  <a:pt x="353451" y="43180"/>
                </a:lnTo>
                <a:lnTo>
                  <a:pt x="353641" y="43180"/>
                </a:lnTo>
                <a:lnTo>
                  <a:pt x="344815" y="46989"/>
                </a:lnTo>
                <a:lnTo>
                  <a:pt x="345018" y="46989"/>
                </a:lnTo>
                <a:lnTo>
                  <a:pt x="336636" y="50800"/>
                </a:lnTo>
                <a:lnTo>
                  <a:pt x="336852" y="50800"/>
                </a:lnTo>
                <a:lnTo>
                  <a:pt x="328940" y="54610"/>
                </a:lnTo>
                <a:lnTo>
                  <a:pt x="329169" y="54610"/>
                </a:lnTo>
                <a:lnTo>
                  <a:pt x="321739" y="58419"/>
                </a:lnTo>
                <a:lnTo>
                  <a:pt x="321993" y="58419"/>
                </a:lnTo>
                <a:lnTo>
                  <a:pt x="315046" y="63500"/>
                </a:lnTo>
                <a:lnTo>
                  <a:pt x="315313" y="63500"/>
                </a:lnTo>
                <a:lnTo>
                  <a:pt x="308899" y="67310"/>
                </a:lnTo>
                <a:close/>
              </a:path>
              <a:path w="546735" h="984250">
                <a:moveTo>
                  <a:pt x="278292" y="393700"/>
                </a:moveTo>
                <a:lnTo>
                  <a:pt x="265465" y="393700"/>
                </a:lnTo>
                <a:lnTo>
                  <a:pt x="266075" y="391160"/>
                </a:lnTo>
                <a:lnTo>
                  <a:pt x="266431" y="388619"/>
                </a:lnTo>
                <a:lnTo>
                  <a:pt x="266507" y="387350"/>
                </a:lnTo>
                <a:lnTo>
                  <a:pt x="266634" y="386080"/>
                </a:lnTo>
                <a:lnTo>
                  <a:pt x="266697" y="383539"/>
                </a:lnTo>
                <a:lnTo>
                  <a:pt x="266812" y="110489"/>
                </a:lnTo>
                <a:lnTo>
                  <a:pt x="267116" y="106680"/>
                </a:lnTo>
                <a:lnTo>
                  <a:pt x="267548" y="104139"/>
                </a:lnTo>
                <a:lnTo>
                  <a:pt x="268310" y="101600"/>
                </a:lnTo>
                <a:lnTo>
                  <a:pt x="269186" y="97789"/>
                </a:lnTo>
                <a:lnTo>
                  <a:pt x="270126" y="95250"/>
                </a:lnTo>
                <a:lnTo>
                  <a:pt x="270317" y="95250"/>
                </a:lnTo>
                <a:lnTo>
                  <a:pt x="272654" y="88900"/>
                </a:lnTo>
                <a:lnTo>
                  <a:pt x="272946" y="88900"/>
                </a:lnTo>
                <a:lnTo>
                  <a:pt x="275930" y="83819"/>
                </a:lnTo>
                <a:lnTo>
                  <a:pt x="276248" y="82550"/>
                </a:lnTo>
                <a:lnTo>
                  <a:pt x="279842" y="77469"/>
                </a:lnTo>
                <a:lnTo>
                  <a:pt x="280172" y="77469"/>
                </a:lnTo>
                <a:lnTo>
                  <a:pt x="284363" y="72389"/>
                </a:lnTo>
                <a:lnTo>
                  <a:pt x="284680" y="72389"/>
                </a:lnTo>
                <a:lnTo>
                  <a:pt x="289456" y="67310"/>
                </a:lnTo>
                <a:lnTo>
                  <a:pt x="309179" y="67310"/>
                </a:lnTo>
                <a:lnTo>
                  <a:pt x="304759" y="71119"/>
                </a:lnTo>
                <a:lnTo>
                  <a:pt x="303578" y="71119"/>
                </a:lnTo>
                <a:lnTo>
                  <a:pt x="298244" y="76200"/>
                </a:lnTo>
                <a:lnTo>
                  <a:pt x="298562" y="76200"/>
                </a:lnTo>
                <a:lnTo>
                  <a:pt x="293786" y="81280"/>
                </a:lnTo>
                <a:lnTo>
                  <a:pt x="294104" y="81280"/>
                </a:lnTo>
                <a:lnTo>
                  <a:pt x="289913" y="85089"/>
                </a:lnTo>
                <a:lnTo>
                  <a:pt x="290243" y="85089"/>
                </a:lnTo>
                <a:lnTo>
                  <a:pt x="286649" y="90169"/>
                </a:lnTo>
                <a:lnTo>
                  <a:pt x="286966" y="90169"/>
                </a:lnTo>
                <a:lnTo>
                  <a:pt x="284728" y="93980"/>
                </a:lnTo>
                <a:lnTo>
                  <a:pt x="284274" y="93980"/>
                </a:lnTo>
                <a:lnTo>
                  <a:pt x="282405" y="99060"/>
                </a:lnTo>
                <a:lnTo>
                  <a:pt x="282128" y="99060"/>
                </a:lnTo>
                <a:lnTo>
                  <a:pt x="281188" y="101600"/>
                </a:lnTo>
                <a:lnTo>
                  <a:pt x="280540" y="104139"/>
                </a:lnTo>
                <a:lnTo>
                  <a:pt x="280032" y="106680"/>
                </a:lnTo>
                <a:lnTo>
                  <a:pt x="279664" y="109219"/>
                </a:lnTo>
                <a:lnTo>
                  <a:pt x="279486" y="111760"/>
                </a:lnTo>
                <a:lnTo>
                  <a:pt x="279397" y="383539"/>
                </a:lnTo>
                <a:lnTo>
                  <a:pt x="279283" y="387350"/>
                </a:lnTo>
                <a:lnTo>
                  <a:pt x="279029" y="389889"/>
                </a:lnTo>
                <a:lnTo>
                  <a:pt x="278292" y="393700"/>
                </a:lnTo>
                <a:close/>
              </a:path>
              <a:path w="546735" h="984250">
                <a:moveTo>
                  <a:pt x="303286" y="72389"/>
                </a:moveTo>
                <a:lnTo>
                  <a:pt x="303578" y="71119"/>
                </a:lnTo>
                <a:lnTo>
                  <a:pt x="304759" y="71119"/>
                </a:lnTo>
                <a:lnTo>
                  <a:pt x="303286" y="72389"/>
                </a:lnTo>
                <a:close/>
              </a:path>
              <a:path w="546735" h="984250">
                <a:moveTo>
                  <a:pt x="283982" y="95250"/>
                </a:moveTo>
                <a:lnTo>
                  <a:pt x="284274" y="93980"/>
                </a:lnTo>
                <a:lnTo>
                  <a:pt x="284728" y="93980"/>
                </a:lnTo>
                <a:lnTo>
                  <a:pt x="283982" y="95250"/>
                </a:lnTo>
                <a:close/>
              </a:path>
              <a:path w="546735" h="984250">
                <a:moveTo>
                  <a:pt x="281937" y="100330"/>
                </a:moveTo>
                <a:lnTo>
                  <a:pt x="282128" y="99060"/>
                </a:lnTo>
                <a:lnTo>
                  <a:pt x="282405" y="99060"/>
                </a:lnTo>
                <a:lnTo>
                  <a:pt x="281937" y="100330"/>
                </a:lnTo>
                <a:close/>
              </a:path>
              <a:path w="546735" h="984250">
                <a:moveTo>
                  <a:pt x="277784" y="396239"/>
                </a:moveTo>
                <a:lnTo>
                  <a:pt x="264792" y="396239"/>
                </a:lnTo>
                <a:lnTo>
                  <a:pt x="265567" y="392430"/>
                </a:lnTo>
                <a:lnTo>
                  <a:pt x="265465" y="393700"/>
                </a:lnTo>
                <a:lnTo>
                  <a:pt x="278292" y="393700"/>
                </a:lnTo>
                <a:lnTo>
                  <a:pt x="277784" y="396239"/>
                </a:lnTo>
                <a:close/>
              </a:path>
              <a:path w="546735" h="984250">
                <a:moveTo>
                  <a:pt x="275981" y="402589"/>
                </a:moveTo>
                <a:lnTo>
                  <a:pt x="261820" y="402589"/>
                </a:lnTo>
                <a:lnTo>
                  <a:pt x="264170" y="397510"/>
                </a:lnTo>
                <a:lnTo>
                  <a:pt x="263979" y="397510"/>
                </a:lnTo>
                <a:lnTo>
                  <a:pt x="264907" y="394969"/>
                </a:lnTo>
                <a:lnTo>
                  <a:pt x="264792" y="396239"/>
                </a:lnTo>
                <a:lnTo>
                  <a:pt x="277784" y="396239"/>
                </a:lnTo>
                <a:lnTo>
                  <a:pt x="276908" y="400050"/>
                </a:lnTo>
                <a:lnTo>
                  <a:pt x="275981" y="402589"/>
                </a:lnTo>
                <a:close/>
              </a:path>
              <a:path w="546735" h="984250">
                <a:moveTo>
                  <a:pt x="273441" y="407669"/>
                </a:moveTo>
                <a:lnTo>
                  <a:pt x="259141" y="407669"/>
                </a:lnTo>
                <a:lnTo>
                  <a:pt x="262113" y="402589"/>
                </a:lnTo>
                <a:lnTo>
                  <a:pt x="275790" y="402589"/>
                </a:lnTo>
                <a:lnTo>
                  <a:pt x="273441" y="407669"/>
                </a:lnTo>
                <a:close/>
              </a:path>
              <a:path w="546735" h="984250">
                <a:moveTo>
                  <a:pt x="264534" y="421639"/>
                </a:moveTo>
                <a:lnTo>
                  <a:pt x="247546" y="421639"/>
                </a:lnTo>
                <a:lnTo>
                  <a:pt x="252321" y="416560"/>
                </a:lnTo>
                <a:lnTo>
                  <a:pt x="251991" y="416560"/>
                </a:lnTo>
                <a:lnTo>
                  <a:pt x="256182" y="411480"/>
                </a:lnTo>
                <a:lnTo>
                  <a:pt x="255864" y="411480"/>
                </a:lnTo>
                <a:lnTo>
                  <a:pt x="259458" y="406400"/>
                </a:lnTo>
                <a:lnTo>
                  <a:pt x="259141" y="407669"/>
                </a:lnTo>
                <a:lnTo>
                  <a:pt x="273441" y="407669"/>
                </a:lnTo>
                <a:lnTo>
                  <a:pt x="273149" y="408939"/>
                </a:lnTo>
                <a:lnTo>
                  <a:pt x="270164" y="414019"/>
                </a:lnTo>
                <a:lnTo>
                  <a:pt x="269847" y="414019"/>
                </a:lnTo>
                <a:lnTo>
                  <a:pt x="265935" y="420369"/>
                </a:lnTo>
                <a:lnTo>
                  <a:pt x="264534" y="421639"/>
                </a:lnTo>
                <a:close/>
              </a:path>
              <a:path w="546735" h="984250">
                <a:moveTo>
                  <a:pt x="256639" y="430530"/>
                </a:moveTo>
                <a:lnTo>
                  <a:pt x="236928" y="430530"/>
                </a:lnTo>
                <a:lnTo>
                  <a:pt x="242809" y="425450"/>
                </a:lnTo>
                <a:lnTo>
                  <a:pt x="242516" y="425450"/>
                </a:lnTo>
                <a:lnTo>
                  <a:pt x="247850" y="420369"/>
                </a:lnTo>
                <a:lnTo>
                  <a:pt x="247546" y="421639"/>
                </a:lnTo>
                <a:lnTo>
                  <a:pt x="264534" y="421639"/>
                </a:lnTo>
                <a:lnTo>
                  <a:pt x="261732" y="424180"/>
                </a:lnTo>
                <a:lnTo>
                  <a:pt x="261414" y="425450"/>
                </a:lnTo>
                <a:lnTo>
                  <a:pt x="256639" y="430530"/>
                </a:lnTo>
                <a:close/>
              </a:path>
              <a:path w="546735" h="984250">
                <a:moveTo>
                  <a:pt x="240057" y="443230"/>
                </a:moveTo>
                <a:lnTo>
                  <a:pt x="216926" y="443230"/>
                </a:lnTo>
                <a:lnTo>
                  <a:pt x="224355" y="438150"/>
                </a:lnTo>
                <a:lnTo>
                  <a:pt x="224114" y="438150"/>
                </a:lnTo>
                <a:lnTo>
                  <a:pt x="231048" y="434339"/>
                </a:lnTo>
                <a:lnTo>
                  <a:pt x="230782" y="434339"/>
                </a:lnTo>
                <a:lnTo>
                  <a:pt x="237208" y="429260"/>
                </a:lnTo>
                <a:lnTo>
                  <a:pt x="236928" y="430530"/>
                </a:lnTo>
                <a:lnTo>
                  <a:pt x="256321" y="430530"/>
                </a:lnTo>
                <a:lnTo>
                  <a:pt x="250987" y="435610"/>
                </a:lnTo>
                <a:lnTo>
                  <a:pt x="244510" y="440689"/>
                </a:lnTo>
                <a:lnTo>
                  <a:pt x="240057" y="443230"/>
                </a:lnTo>
                <a:close/>
              </a:path>
              <a:path w="546735" h="984250">
                <a:moveTo>
                  <a:pt x="220993" y="454660"/>
                </a:moveTo>
                <a:lnTo>
                  <a:pt x="192453" y="454660"/>
                </a:lnTo>
                <a:lnTo>
                  <a:pt x="201280" y="450850"/>
                </a:lnTo>
                <a:lnTo>
                  <a:pt x="201076" y="450850"/>
                </a:lnTo>
                <a:lnTo>
                  <a:pt x="209458" y="447039"/>
                </a:lnTo>
                <a:lnTo>
                  <a:pt x="209242" y="447039"/>
                </a:lnTo>
                <a:lnTo>
                  <a:pt x="217155" y="441960"/>
                </a:lnTo>
                <a:lnTo>
                  <a:pt x="216926" y="443230"/>
                </a:lnTo>
                <a:lnTo>
                  <a:pt x="240057" y="443230"/>
                </a:lnTo>
                <a:lnTo>
                  <a:pt x="237830" y="444500"/>
                </a:lnTo>
                <a:lnTo>
                  <a:pt x="230642" y="449580"/>
                </a:lnTo>
                <a:lnTo>
                  <a:pt x="222971" y="453389"/>
                </a:lnTo>
                <a:lnTo>
                  <a:pt x="220993" y="454660"/>
                </a:lnTo>
                <a:close/>
              </a:path>
              <a:path w="546735" h="984250">
                <a:moveTo>
                  <a:pt x="98951" y="491480"/>
                </a:moveTo>
                <a:lnTo>
                  <a:pt x="60691" y="487680"/>
                </a:lnTo>
                <a:lnTo>
                  <a:pt x="60551" y="487680"/>
                </a:lnTo>
                <a:lnTo>
                  <a:pt x="33817" y="485139"/>
                </a:lnTo>
                <a:lnTo>
                  <a:pt x="33297" y="485139"/>
                </a:lnTo>
                <a:lnTo>
                  <a:pt x="46644" y="483869"/>
                </a:lnTo>
                <a:lnTo>
                  <a:pt x="46505" y="483869"/>
                </a:lnTo>
                <a:lnTo>
                  <a:pt x="59636" y="482600"/>
                </a:lnTo>
                <a:lnTo>
                  <a:pt x="72413" y="481330"/>
                </a:lnTo>
                <a:lnTo>
                  <a:pt x="72273" y="481330"/>
                </a:lnTo>
                <a:lnTo>
                  <a:pt x="84935" y="480060"/>
                </a:lnTo>
                <a:lnTo>
                  <a:pt x="84795" y="480060"/>
                </a:lnTo>
                <a:lnTo>
                  <a:pt x="97190" y="478789"/>
                </a:lnTo>
                <a:lnTo>
                  <a:pt x="97051" y="478789"/>
                </a:lnTo>
                <a:lnTo>
                  <a:pt x="109154" y="476250"/>
                </a:lnTo>
                <a:lnTo>
                  <a:pt x="109014" y="476250"/>
                </a:lnTo>
                <a:lnTo>
                  <a:pt x="120838" y="474980"/>
                </a:lnTo>
                <a:lnTo>
                  <a:pt x="120685" y="474980"/>
                </a:lnTo>
                <a:lnTo>
                  <a:pt x="132179" y="472439"/>
                </a:lnTo>
                <a:lnTo>
                  <a:pt x="132039" y="472439"/>
                </a:lnTo>
                <a:lnTo>
                  <a:pt x="143202" y="469900"/>
                </a:lnTo>
                <a:lnTo>
                  <a:pt x="143050" y="469900"/>
                </a:lnTo>
                <a:lnTo>
                  <a:pt x="153870" y="467360"/>
                </a:lnTo>
                <a:lnTo>
                  <a:pt x="153705" y="467360"/>
                </a:lnTo>
                <a:lnTo>
                  <a:pt x="164157" y="463550"/>
                </a:lnTo>
                <a:lnTo>
                  <a:pt x="163992" y="463550"/>
                </a:lnTo>
                <a:lnTo>
                  <a:pt x="174076" y="461010"/>
                </a:lnTo>
                <a:lnTo>
                  <a:pt x="173898" y="461010"/>
                </a:lnTo>
                <a:lnTo>
                  <a:pt x="183576" y="457200"/>
                </a:lnTo>
                <a:lnTo>
                  <a:pt x="183385" y="457200"/>
                </a:lnTo>
                <a:lnTo>
                  <a:pt x="192644" y="453389"/>
                </a:lnTo>
                <a:lnTo>
                  <a:pt x="192453" y="454660"/>
                </a:lnTo>
                <a:lnTo>
                  <a:pt x="220993" y="454660"/>
                </a:lnTo>
                <a:lnTo>
                  <a:pt x="177924" y="472439"/>
                </a:lnTo>
                <a:lnTo>
                  <a:pt x="167675" y="476250"/>
                </a:lnTo>
                <a:lnTo>
                  <a:pt x="157058" y="478789"/>
                </a:lnTo>
                <a:lnTo>
                  <a:pt x="146085" y="482600"/>
                </a:lnTo>
                <a:lnTo>
                  <a:pt x="123124" y="487680"/>
                </a:lnTo>
                <a:lnTo>
                  <a:pt x="111160" y="488950"/>
                </a:lnTo>
                <a:lnTo>
                  <a:pt x="98951" y="491480"/>
                </a:lnTo>
                <a:close/>
              </a:path>
              <a:path w="546735" h="984250">
                <a:moveTo>
                  <a:pt x="6411" y="497839"/>
                </a:moveTo>
                <a:lnTo>
                  <a:pt x="4341" y="497839"/>
                </a:lnTo>
                <a:lnTo>
                  <a:pt x="2588" y="496569"/>
                </a:lnTo>
                <a:lnTo>
                  <a:pt x="1191" y="495300"/>
                </a:lnTo>
                <a:lnTo>
                  <a:pt x="302" y="494030"/>
                </a:lnTo>
                <a:lnTo>
                  <a:pt x="0" y="491480"/>
                </a:lnTo>
                <a:lnTo>
                  <a:pt x="302" y="490219"/>
                </a:lnTo>
                <a:lnTo>
                  <a:pt x="1191" y="487680"/>
                </a:lnTo>
                <a:lnTo>
                  <a:pt x="2588" y="486410"/>
                </a:lnTo>
                <a:lnTo>
                  <a:pt x="4341" y="485139"/>
                </a:lnTo>
                <a:lnTo>
                  <a:pt x="6411" y="485139"/>
                </a:lnTo>
                <a:lnTo>
                  <a:pt x="6411" y="497839"/>
                </a:lnTo>
                <a:close/>
              </a:path>
              <a:path w="546735" h="984250">
                <a:moveTo>
                  <a:pt x="33944" y="497839"/>
                </a:moveTo>
                <a:lnTo>
                  <a:pt x="6411" y="497839"/>
                </a:lnTo>
                <a:lnTo>
                  <a:pt x="6411" y="485139"/>
                </a:lnTo>
                <a:lnTo>
                  <a:pt x="33817" y="485139"/>
                </a:lnTo>
                <a:lnTo>
                  <a:pt x="60551" y="487680"/>
                </a:lnTo>
                <a:lnTo>
                  <a:pt x="60691" y="487680"/>
                </a:lnTo>
                <a:lnTo>
                  <a:pt x="98951" y="491480"/>
                </a:lnTo>
                <a:lnTo>
                  <a:pt x="33944" y="497839"/>
                </a:lnTo>
                <a:close/>
              </a:path>
              <a:path w="546735" h="984250">
                <a:moveTo>
                  <a:pt x="201280" y="533400"/>
                </a:moveTo>
                <a:lnTo>
                  <a:pt x="192453" y="529589"/>
                </a:lnTo>
                <a:lnTo>
                  <a:pt x="192644" y="529589"/>
                </a:lnTo>
                <a:lnTo>
                  <a:pt x="183385" y="525780"/>
                </a:lnTo>
                <a:lnTo>
                  <a:pt x="183576" y="525780"/>
                </a:lnTo>
                <a:lnTo>
                  <a:pt x="173898" y="521969"/>
                </a:lnTo>
                <a:lnTo>
                  <a:pt x="174076" y="521969"/>
                </a:lnTo>
                <a:lnTo>
                  <a:pt x="163992" y="519430"/>
                </a:lnTo>
                <a:lnTo>
                  <a:pt x="164157" y="519430"/>
                </a:lnTo>
                <a:lnTo>
                  <a:pt x="153705" y="515619"/>
                </a:lnTo>
                <a:lnTo>
                  <a:pt x="153870" y="515619"/>
                </a:lnTo>
                <a:lnTo>
                  <a:pt x="143050" y="513080"/>
                </a:lnTo>
                <a:lnTo>
                  <a:pt x="143202" y="513080"/>
                </a:lnTo>
                <a:lnTo>
                  <a:pt x="132039" y="510539"/>
                </a:lnTo>
                <a:lnTo>
                  <a:pt x="132179" y="510539"/>
                </a:lnTo>
                <a:lnTo>
                  <a:pt x="120685" y="508000"/>
                </a:lnTo>
                <a:lnTo>
                  <a:pt x="120838" y="508000"/>
                </a:lnTo>
                <a:lnTo>
                  <a:pt x="109014" y="506730"/>
                </a:lnTo>
                <a:lnTo>
                  <a:pt x="109154" y="506730"/>
                </a:lnTo>
                <a:lnTo>
                  <a:pt x="97051" y="504189"/>
                </a:lnTo>
                <a:lnTo>
                  <a:pt x="97190" y="504189"/>
                </a:lnTo>
                <a:lnTo>
                  <a:pt x="84795" y="502919"/>
                </a:lnTo>
                <a:lnTo>
                  <a:pt x="84935" y="502919"/>
                </a:lnTo>
                <a:lnTo>
                  <a:pt x="72273" y="501650"/>
                </a:lnTo>
                <a:lnTo>
                  <a:pt x="72413" y="501650"/>
                </a:lnTo>
                <a:lnTo>
                  <a:pt x="59509" y="500380"/>
                </a:lnTo>
                <a:lnTo>
                  <a:pt x="46505" y="499110"/>
                </a:lnTo>
                <a:lnTo>
                  <a:pt x="46644" y="499110"/>
                </a:lnTo>
                <a:lnTo>
                  <a:pt x="33297" y="497839"/>
                </a:lnTo>
                <a:lnTo>
                  <a:pt x="33944" y="497839"/>
                </a:lnTo>
                <a:lnTo>
                  <a:pt x="98951" y="491480"/>
                </a:lnTo>
                <a:lnTo>
                  <a:pt x="123263" y="496569"/>
                </a:lnTo>
                <a:lnTo>
                  <a:pt x="134909" y="497839"/>
                </a:lnTo>
                <a:lnTo>
                  <a:pt x="146238" y="501650"/>
                </a:lnTo>
                <a:lnTo>
                  <a:pt x="167840" y="506730"/>
                </a:lnTo>
                <a:lnTo>
                  <a:pt x="178102" y="510539"/>
                </a:lnTo>
                <a:lnTo>
                  <a:pt x="187957" y="513080"/>
                </a:lnTo>
                <a:lnTo>
                  <a:pt x="197419" y="516889"/>
                </a:lnTo>
                <a:lnTo>
                  <a:pt x="206448" y="520700"/>
                </a:lnTo>
                <a:lnTo>
                  <a:pt x="215059" y="525780"/>
                </a:lnTo>
                <a:lnTo>
                  <a:pt x="223212" y="529589"/>
                </a:lnTo>
                <a:lnTo>
                  <a:pt x="228335" y="532130"/>
                </a:lnTo>
                <a:lnTo>
                  <a:pt x="201076" y="532130"/>
                </a:lnTo>
                <a:lnTo>
                  <a:pt x="201280" y="533400"/>
                </a:lnTo>
                <a:close/>
              </a:path>
              <a:path w="546735" h="984250">
                <a:moveTo>
                  <a:pt x="209458" y="537210"/>
                </a:moveTo>
                <a:lnTo>
                  <a:pt x="201076" y="532130"/>
                </a:lnTo>
                <a:lnTo>
                  <a:pt x="228335" y="532130"/>
                </a:lnTo>
                <a:lnTo>
                  <a:pt x="230896" y="533400"/>
                </a:lnTo>
                <a:lnTo>
                  <a:pt x="234496" y="535939"/>
                </a:lnTo>
                <a:lnTo>
                  <a:pt x="209242" y="535939"/>
                </a:lnTo>
                <a:lnTo>
                  <a:pt x="209458" y="537210"/>
                </a:lnTo>
                <a:close/>
              </a:path>
              <a:path w="546735" h="984250">
                <a:moveTo>
                  <a:pt x="237208" y="553719"/>
                </a:moveTo>
                <a:lnTo>
                  <a:pt x="230782" y="548639"/>
                </a:lnTo>
                <a:lnTo>
                  <a:pt x="231048" y="548639"/>
                </a:lnTo>
                <a:lnTo>
                  <a:pt x="224114" y="544830"/>
                </a:lnTo>
                <a:lnTo>
                  <a:pt x="224355" y="544830"/>
                </a:lnTo>
                <a:lnTo>
                  <a:pt x="216926" y="541019"/>
                </a:lnTo>
                <a:lnTo>
                  <a:pt x="217155" y="541019"/>
                </a:lnTo>
                <a:lnTo>
                  <a:pt x="209242" y="535939"/>
                </a:lnTo>
                <a:lnTo>
                  <a:pt x="234496" y="535939"/>
                </a:lnTo>
                <a:lnTo>
                  <a:pt x="238097" y="538480"/>
                </a:lnTo>
                <a:lnTo>
                  <a:pt x="244802" y="543560"/>
                </a:lnTo>
                <a:lnTo>
                  <a:pt x="250987" y="547369"/>
                </a:lnTo>
                <a:lnTo>
                  <a:pt x="256321" y="552450"/>
                </a:lnTo>
                <a:lnTo>
                  <a:pt x="236928" y="552450"/>
                </a:lnTo>
                <a:lnTo>
                  <a:pt x="237208" y="553719"/>
                </a:lnTo>
                <a:close/>
              </a:path>
              <a:path w="546735" h="984250">
                <a:moveTo>
                  <a:pt x="247850" y="562610"/>
                </a:moveTo>
                <a:lnTo>
                  <a:pt x="242516" y="557530"/>
                </a:lnTo>
                <a:lnTo>
                  <a:pt x="242809" y="557530"/>
                </a:lnTo>
                <a:lnTo>
                  <a:pt x="236928" y="552450"/>
                </a:lnTo>
                <a:lnTo>
                  <a:pt x="256639" y="552450"/>
                </a:lnTo>
                <a:lnTo>
                  <a:pt x="261414" y="557530"/>
                </a:lnTo>
                <a:lnTo>
                  <a:pt x="261732" y="558800"/>
                </a:lnTo>
                <a:lnTo>
                  <a:pt x="263833" y="561339"/>
                </a:lnTo>
                <a:lnTo>
                  <a:pt x="247546" y="561339"/>
                </a:lnTo>
                <a:lnTo>
                  <a:pt x="247850" y="562610"/>
                </a:lnTo>
                <a:close/>
              </a:path>
              <a:path w="546735" h="984250">
                <a:moveTo>
                  <a:pt x="259458" y="576580"/>
                </a:moveTo>
                <a:lnTo>
                  <a:pt x="255864" y="571500"/>
                </a:lnTo>
                <a:lnTo>
                  <a:pt x="256182" y="571500"/>
                </a:lnTo>
                <a:lnTo>
                  <a:pt x="251991" y="566419"/>
                </a:lnTo>
                <a:lnTo>
                  <a:pt x="252321" y="566419"/>
                </a:lnTo>
                <a:lnTo>
                  <a:pt x="247546" y="561339"/>
                </a:lnTo>
                <a:lnTo>
                  <a:pt x="263833" y="561339"/>
                </a:lnTo>
                <a:lnTo>
                  <a:pt x="265935" y="563880"/>
                </a:lnTo>
                <a:lnTo>
                  <a:pt x="269847" y="568960"/>
                </a:lnTo>
                <a:lnTo>
                  <a:pt x="270164" y="568960"/>
                </a:lnTo>
                <a:lnTo>
                  <a:pt x="273149" y="574039"/>
                </a:lnTo>
                <a:lnTo>
                  <a:pt x="273441" y="575310"/>
                </a:lnTo>
                <a:lnTo>
                  <a:pt x="259141" y="575310"/>
                </a:lnTo>
                <a:lnTo>
                  <a:pt x="259458" y="576580"/>
                </a:lnTo>
                <a:close/>
              </a:path>
              <a:path w="546735" h="984250">
                <a:moveTo>
                  <a:pt x="275790" y="580389"/>
                </a:moveTo>
                <a:lnTo>
                  <a:pt x="262113" y="580389"/>
                </a:lnTo>
                <a:lnTo>
                  <a:pt x="259141" y="575310"/>
                </a:lnTo>
                <a:lnTo>
                  <a:pt x="273441" y="575310"/>
                </a:lnTo>
                <a:lnTo>
                  <a:pt x="275790" y="580389"/>
                </a:lnTo>
                <a:close/>
              </a:path>
              <a:path w="546735" h="984250">
                <a:moveTo>
                  <a:pt x="265567" y="590550"/>
                </a:moveTo>
                <a:lnTo>
                  <a:pt x="264792" y="588010"/>
                </a:lnTo>
                <a:lnTo>
                  <a:pt x="263979" y="585469"/>
                </a:lnTo>
                <a:lnTo>
                  <a:pt x="264170" y="585469"/>
                </a:lnTo>
                <a:lnTo>
                  <a:pt x="261820" y="580389"/>
                </a:lnTo>
                <a:lnTo>
                  <a:pt x="275981" y="580389"/>
                </a:lnTo>
                <a:lnTo>
                  <a:pt x="277022" y="584200"/>
                </a:lnTo>
                <a:lnTo>
                  <a:pt x="277873" y="586739"/>
                </a:lnTo>
                <a:lnTo>
                  <a:pt x="278322" y="589280"/>
                </a:lnTo>
                <a:lnTo>
                  <a:pt x="265465" y="589280"/>
                </a:lnTo>
                <a:lnTo>
                  <a:pt x="265567" y="590550"/>
                </a:lnTo>
                <a:close/>
              </a:path>
              <a:path w="546735" h="984250">
                <a:moveTo>
                  <a:pt x="309179" y="915669"/>
                </a:moveTo>
                <a:lnTo>
                  <a:pt x="289456" y="915669"/>
                </a:lnTo>
                <a:lnTo>
                  <a:pt x="284680" y="910589"/>
                </a:lnTo>
                <a:lnTo>
                  <a:pt x="284363" y="910589"/>
                </a:lnTo>
                <a:lnTo>
                  <a:pt x="280172" y="905510"/>
                </a:lnTo>
                <a:lnTo>
                  <a:pt x="279842" y="905510"/>
                </a:lnTo>
                <a:lnTo>
                  <a:pt x="276248" y="900430"/>
                </a:lnTo>
                <a:lnTo>
                  <a:pt x="275930" y="899160"/>
                </a:lnTo>
                <a:lnTo>
                  <a:pt x="272946" y="894080"/>
                </a:lnTo>
                <a:lnTo>
                  <a:pt x="272654" y="894080"/>
                </a:lnTo>
                <a:lnTo>
                  <a:pt x="270317" y="889000"/>
                </a:lnTo>
                <a:lnTo>
                  <a:pt x="270126" y="887730"/>
                </a:lnTo>
                <a:lnTo>
                  <a:pt x="269186" y="885189"/>
                </a:lnTo>
                <a:lnTo>
                  <a:pt x="268310" y="882650"/>
                </a:lnTo>
                <a:lnTo>
                  <a:pt x="266621" y="596900"/>
                </a:lnTo>
                <a:lnTo>
                  <a:pt x="266380" y="594360"/>
                </a:lnTo>
                <a:lnTo>
                  <a:pt x="265999" y="591819"/>
                </a:lnTo>
                <a:lnTo>
                  <a:pt x="265465" y="589280"/>
                </a:lnTo>
                <a:lnTo>
                  <a:pt x="278322" y="589280"/>
                </a:lnTo>
                <a:lnTo>
                  <a:pt x="279029" y="593089"/>
                </a:lnTo>
                <a:lnTo>
                  <a:pt x="279308" y="596900"/>
                </a:lnTo>
                <a:lnTo>
                  <a:pt x="279427" y="869950"/>
                </a:lnTo>
                <a:lnTo>
                  <a:pt x="279486" y="872489"/>
                </a:lnTo>
                <a:lnTo>
                  <a:pt x="279664" y="873760"/>
                </a:lnTo>
                <a:lnTo>
                  <a:pt x="280096" y="876300"/>
                </a:lnTo>
                <a:lnTo>
                  <a:pt x="280629" y="878839"/>
                </a:lnTo>
                <a:lnTo>
                  <a:pt x="281302" y="881380"/>
                </a:lnTo>
                <a:lnTo>
                  <a:pt x="282128" y="883919"/>
                </a:lnTo>
                <a:lnTo>
                  <a:pt x="282405" y="883919"/>
                </a:lnTo>
                <a:lnTo>
                  <a:pt x="284274" y="889000"/>
                </a:lnTo>
                <a:lnTo>
                  <a:pt x="284728" y="889000"/>
                </a:lnTo>
                <a:lnTo>
                  <a:pt x="286966" y="892810"/>
                </a:lnTo>
                <a:lnTo>
                  <a:pt x="286649" y="892810"/>
                </a:lnTo>
                <a:lnTo>
                  <a:pt x="290243" y="897889"/>
                </a:lnTo>
                <a:lnTo>
                  <a:pt x="289913" y="897889"/>
                </a:lnTo>
                <a:lnTo>
                  <a:pt x="294104" y="902969"/>
                </a:lnTo>
                <a:lnTo>
                  <a:pt x="294980" y="902969"/>
                </a:lnTo>
                <a:lnTo>
                  <a:pt x="298562" y="906780"/>
                </a:lnTo>
                <a:lnTo>
                  <a:pt x="298244" y="906780"/>
                </a:lnTo>
                <a:lnTo>
                  <a:pt x="303578" y="911860"/>
                </a:lnTo>
                <a:lnTo>
                  <a:pt x="304759" y="911860"/>
                </a:lnTo>
                <a:lnTo>
                  <a:pt x="309179" y="915669"/>
                </a:lnTo>
                <a:close/>
              </a:path>
              <a:path w="546735" h="984250">
                <a:moveTo>
                  <a:pt x="266075" y="593089"/>
                </a:moveTo>
                <a:lnTo>
                  <a:pt x="265872" y="591819"/>
                </a:lnTo>
                <a:lnTo>
                  <a:pt x="266075" y="593089"/>
                </a:lnTo>
                <a:close/>
              </a:path>
              <a:path w="546735" h="984250">
                <a:moveTo>
                  <a:pt x="279427" y="869950"/>
                </a:moveTo>
                <a:lnTo>
                  <a:pt x="279397" y="868680"/>
                </a:lnTo>
                <a:lnTo>
                  <a:pt x="279427" y="869950"/>
                </a:lnTo>
                <a:close/>
              </a:path>
              <a:path w="546735" h="984250">
                <a:moveTo>
                  <a:pt x="279588" y="872489"/>
                </a:moveTo>
                <a:lnTo>
                  <a:pt x="279461" y="871219"/>
                </a:lnTo>
                <a:lnTo>
                  <a:pt x="279588" y="872489"/>
                </a:lnTo>
                <a:close/>
              </a:path>
              <a:path w="546735" h="984250">
                <a:moveTo>
                  <a:pt x="282405" y="883919"/>
                </a:moveTo>
                <a:lnTo>
                  <a:pt x="282128" y="883919"/>
                </a:lnTo>
                <a:lnTo>
                  <a:pt x="281937" y="882650"/>
                </a:lnTo>
                <a:lnTo>
                  <a:pt x="282405" y="883919"/>
                </a:lnTo>
                <a:close/>
              </a:path>
              <a:path w="546735" h="984250">
                <a:moveTo>
                  <a:pt x="284728" y="889000"/>
                </a:moveTo>
                <a:lnTo>
                  <a:pt x="284274" y="889000"/>
                </a:lnTo>
                <a:lnTo>
                  <a:pt x="283982" y="887730"/>
                </a:lnTo>
                <a:lnTo>
                  <a:pt x="284728" y="889000"/>
                </a:lnTo>
                <a:close/>
              </a:path>
              <a:path w="546735" h="984250">
                <a:moveTo>
                  <a:pt x="294980" y="902969"/>
                </a:moveTo>
                <a:lnTo>
                  <a:pt x="294104" y="902969"/>
                </a:lnTo>
                <a:lnTo>
                  <a:pt x="293786" y="901700"/>
                </a:lnTo>
                <a:lnTo>
                  <a:pt x="294980" y="902969"/>
                </a:lnTo>
                <a:close/>
              </a:path>
              <a:path w="546735" h="984250">
                <a:moveTo>
                  <a:pt x="304759" y="911860"/>
                </a:moveTo>
                <a:lnTo>
                  <a:pt x="303578" y="911860"/>
                </a:lnTo>
                <a:lnTo>
                  <a:pt x="303286" y="910589"/>
                </a:lnTo>
                <a:lnTo>
                  <a:pt x="304759" y="911860"/>
                </a:lnTo>
                <a:close/>
              </a:path>
              <a:path w="546735" h="984250">
                <a:moveTo>
                  <a:pt x="546034" y="984250"/>
                </a:moveTo>
                <a:lnTo>
                  <a:pt x="539684" y="984250"/>
                </a:lnTo>
                <a:lnTo>
                  <a:pt x="525955" y="982980"/>
                </a:lnTo>
                <a:lnTo>
                  <a:pt x="498675" y="982980"/>
                </a:lnTo>
                <a:lnTo>
                  <a:pt x="459585" y="979169"/>
                </a:lnTo>
                <a:lnTo>
                  <a:pt x="447050" y="976630"/>
                </a:lnTo>
                <a:lnTo>
                  <a:pt x="434794" y="975360"/>
                </a:lnTo>
                <a:lnTo>
                  <a:pt x="422831" y="972819"/>
                </a:lnTo>
                <a:lnTo>
                  <a:pt x="388884" y="965200"/>
                </a:lnTo>
                <a:lnTo>
                  <a:pt x="378254" y="961389"/>
                </a:lnTo>
                <a:lnTo>
                  <a:pt x="368005" y="958850"/>
                </a:lnTo>
                <a:lnTo>
                  <a:pt x="331048" y="943610"/>
                </a:lnTo>
                <a:lnTo>
                  <a:pt x="315453" y="934719"/>
                </a:lnTo>
                <a:lnTo>
                  <a:pt x="308264" y="930910"/>
                </a:lnTo>
                <a:lnTo>
                  <a:pt x="301584" y="925830"/>
                </a:lnTo>
                <a:lnTo>
                  <a:pt x="295107" y="920750"/>
                </a:lnTo>
                <a:lnTo>
                  <a:pt x="289773" y="915669"/>
                </a:lnTo>
                <a:lnTo>
                  <a:pt x="308899" y="915669"/>
                </a:lnTo>
                <a:lnTo>
                  <a:pt x="315313" y="920750"/>
                </a:lnTo>
                <a:lnTo>
                  <a:pt x="316783" y="920750"/>
                </a:lnTo>
                <a:lnTo>
                  <a:pt x="321993" y="924560"/>
                </a:lnTo>
                <a:lnTo>
                  <a:pt x="321739" y="924560"/>
                </a:lnTo>
                <a:lnTo>
                  <a:pt x="329169" y="928369"/>
                </a:lnTo>
                <a:lnTo>
                  <a:pt x="328940" y="928369"/>
                </a:lnTo>
                <a:lnTo>
                  <a:pt x="336852" y="932180"/>
                </a:lnTo>
                <a:lnTo>
                  <a:pt x="336636" y="932180"/>
                </a:lnTo>
                <a:lnTo>
                  <a:pt x="345018" y="935989"/>
                </a:lnTo>
                <a:lnTo>
                  <a:pt x="344815" y="935989"/>
                </a:lnTo>
                <a:lnTo>
                  <a:pt x="353641" y="939800"/>
                </a:lnTo>
                <a:lnTo>
                  <a:pt x="353451" y="939800"/>
                </a:lnTo>
                <a:lnTo>
                  <a:pt x="362709" y="943610"/>
                </a:lnTo>
                <a:lnTo>
                  <a:pt x="362531" y="943610"/>
                </a:lnTo>
                <a:lnTo>
                  <a:pt x="372209" y="946150"/>
                </a:lnTo>
                <a:lnTo>
                  <a:pt x="372031" y="946150"/>
                </a:lnTo>
                <a:lnTo>
                  <a:pt x="382102" y="949960"/>
                </a:lnTo>
                <a:lnTo>
                  <a:pt x="381937" y="949960"/>
                </a:lnTo>
                <a:lnTo>
                  <a:pt x="392389" y="952500"/>
                </a:lnTo>
                <a:lnTo>
                  <a:pt x="392224" y="952500"/>
                </a:lnTo>
                <a:lnTo>
                  <a:pt x="403044" y="955039"/>
                </a:lnTo>
                <a:lnTo>
                  <a:pt x="402892" y="955039"/>
                </a:lnTo>
                <a:lnTo>
                  <a:pt x="414068" y="957580"/>
                </a:lnTo>
                <a:lnTo>
                  <a:pt x="413916" y="957580"/>
                </a:lnTo>
                <a:lnTo>
                  <a:pt x="425409" y="960119"/>
                </a:lnTo>
                <a:lnTo>
                  <a:pt x="425269" y="960119"/>
                </a:lnTo>
                <a:lnTo>
                  <a:pt x="437080" y="962660"/>
                </a:lnTo>
                <a:lnTo>
                  <a:pt x="436941" y="962660"/>
                </a:lnTo>
                <a:lnTo>
                  <a:pt x="449044" y="963930"/>
                </a:lnTo>
                <a:lnTo>
                  <a:pt x="448904" y="963930"/>
                </a:lnTo>
                <a:lnTo>
                  <a:pt x="461299" y="966469"/>
                </a:lnTo>
                <a:lnTo>
                  <a:pt x="461160" y="966469"/>
                </a:lnTo>
                <a:lnTo>
                  <a:pt x="473822" y="967739"/>
                </a:lnTo>
                <a:lnTo>
                  <a:pt x="473682" y="967739"/>
                </a:lnTo>
                <a:lnTo>
                  <a:pt x="486585" y="969010"/>
                </a:lnTo>
                <a:lnTo>
                  <a:pt x="499590" y="970280"/>
                </a:lnTo>
                <a:lnTo>
                  <a:pt x="526095" y="970280"/>
                </a:lnTo>
                <a:lnTo>
                  <a:pt x="546161" y="971550"/>
                </a:lnTo>
                <a:lnTo>
                  <a:pt x="546034" y="984250"/>
                </a:lnTo>
                <a:close/>
              </a:path>
              <a:path w="546735" h="984250">
                <a:moveTo>
                  <a:pt x="316783" y="920750"/>
                </a:moveTo>
                <a:lnTo>
                  <a:pt x="315313" y="920750"/>
                </a:lnTo>
                <a:lnTo>
                  <a:pt x="315046" y="919480"/>
                </a:lnTo>
                <a:lnTo>
                  <a:pt x="316783" y="920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984" y="8364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微软雅黑"/>
                <a:cs typeface="微软雅黑"/>
              </a:rPr>
              <a:t>规模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8839" y="1261110"/>
            <a:ext cx="7729855" cy="3006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"/>
              <a:tabLst>
                <a:tab pos="355600" algn="l"/>
              </a:tabLst>
            </a:pPr>
            <a:r>
              <a:rPr sz="2000" dirty="0">
                <a:latin typeface="微软雅黑"/>
                <a:cs typeface="微软雅黑"/>
              </a:rPr>
              <a:t>在联邦教育部注册的有</a:t>
            </a:r>
            <a:r>
              <a:rPr sz="2000" spc="-5" dirty="0">
                <a:latin typeface="宋体"/>
                <a:cs typeface="宋体"/>
              </a:rPr>
              <a:t>2000</a:t>
            </a:r>
            <a:r>
              <a:rPr sz="2000" dirty="0">
                <a:latin typeface="微软雅黑"/>
                <a:cs typeface="微软雅黑"/>
              </a:rPr>
              <a:t>多所高校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"/>
            </a:pPr>
            <a:endParaRPr sz="3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13999"/>
              </a:lnSpc>
              <a:spcBef>
                <a:spcPts val="5"/>
              </a:spcBef>
              <a:buFont typeface="Wingdings"/>
              <a:buChar char=""/>
              <a:tabLst>
                <a:tab pos="355600" algn="l"/>
              </a:tabLst>
            </a:pPr>
            <a:r>
              <a:rPr sz="2000" spc="65" dirty="0">
                <a:latin typeface="微软雅黑"/>
                <a:cs typeface="微软雅黑"/>
              </a:rPr>
              <a:t>具体规模的数字还有争议，比如有人统计在</a:t>
            </a:r>
            <a:r>
              <a:rPr sz="2000" spc="60" dirty="0">
                <a:latin typeface="宋体"/>
                <a:cs typeface="宋体"/>
              </a:rPr>
              <a:t>1999</a:t>
            </a:r>
            <a:r>
              <a:rPr sz="2000" spc="65" dirty="0">
                <a:latin typeface="微软雅黑"/>
                <a:cs typeface="微软雅黑"/>
              </a:rPr>
              <a:t>年有</a:t>
            </a:r>
            <a:r>
              <a:rPr sz="2000" spc="60" dirty="0">
                <a:latin typeface="宋体"/>
                <a:cs typeface="宋体"/>
              </a:rPr>
              <a:t>69</a:t>
            </a:r>
            <a:r>
              <a:rPr sz="2000" spc="65" dirty="0">
                <a:latin typeface="微软雅黑"/>
                <a:cs typeface="微软雅黑"/>
              </a:rPr>
              <a:t>所</a:t>
            </a:r>
            <a:r>
              <a:rPr sz="2000" spc="70" dirty="0">
                <a:latin typeface="微软雅黑"/>
                <a:cs typeface="微软雅黑"/>
              </a:rPr>
              <a:t>地区</a:t>
            </a:r>
            <a:r>
              <a:rPr sz="2000" dirty="0">
                <a:latin typeface="微软雅黑"/>
                <a:cs typeface="微软雅黑"/>
              </a:rPr>
              <a:t>性 </a:t>
            </a:r>
            <a:r>
              <a:rPr sz="2000" spc="65" dirty="0">
                <a:latin typeface="微软雅黑"/>
                <a:cs typeface="微软雅黑"/>
              </a:rPr>
              <a:t>认证的营利性高校；而各州教育委员会在</a:t>
            </a:r>
            <a:r>
              <a:rPr sz="2000" spc="60" dirty="0">
                <a:latin typeface="宋体"/>
                <a:cs typeface="宋体"/>
              </a:rPr>
              <a:t>2000</a:t>
            </a:r>
            <a:r>
              <a:rPr sz="2000" spc="65" dirty="0">
                <a:latin typeface="微软雅黑"/>
                <a:cs typeface="微软雅黑"/>
              </a:rPr>
              <a:t>年统计出</a:t>
            </a:r>
            <a:r>
              <a:rPr sz="2000" spc="60" dirty="0">
                <a:latin typeface="宋体"/>
                <a:cs typeface="宋体"/>
              </a:rPr>
              <a:t>64</a:t>
            </a:r>
            <a:r>
              <a:rPr sz="2000" spc="70" dirty="0">
                <a:latin typeface="微软雅黑"/>
                <a:cs typeface="微软雅黑"/>
              </a:rPr>
              <a:t>所；</a:t>
            </a:r>
            <a:r>
              <a:rPr sz="2000" dirty="0">
                <a:latin typeface="微软雅黑"/>
                <a:cs typeface="微软雅黑"/>
              </a:rPr>
              <a:t>拜 </a:t>
            </a:r>
            <a:r>
              <a:rPr sz="2000" spc="30" dirty="0">
                <a:latin typeface="微软雅黑"/>
                <a:cs typeface="微软雅黑"/>
              </a:rPr>
              <a:t>雷等人在</a:t>
            </a:r>
            <a:r>
              <a:rPr sz="2000" spc="25" dirty="0">
                <a:latin typeface="宋体"/>
                <a:cs typeface="宋体"/>
              </a:rPr>
              <a:t>2003</a:t>
            </a:r>
            <a:r>
              <a:rPr sz="2000" spc="30" dirty="0">
                <a:latin typeface="微软雅黑"/>
                <a:cs typeface="微软雅黑"/>
              </a:rPr>
              <a:t>年认为</a:t>
            </a:r>
            <a:r>
              <a:rPr sz="2000" spc="25" dirty="0">
                <a:latin typeface="宋体"/>
                <a:cs typeface="宋体"/>
              </a:rPr>
              <a:t>23%</a:t>
            </a:r>
            <a:r>
              <a:rPr sz="2000" spc="30" dirty="0">
                <a:latin typeface="微软雅黑"/>
                <a:cs typeface="微软雅黑"/>
              </a:rPr>
              <a:t>的可授学位的营利性院校</a:t>
            </a:r>
            <a:r>
              <a:rPr sz="2000" spc="35" dirty="0">
                <a:latin typeface="微软雅黑"/>
                <a:cs typeface="微软雅黑"/>
              </a:rPr>
              <a:t>且通过地区性</a:t>
            </a:r>
            <a:r>
              <a:rPr sz="2000" dirty="0">
                <a:latin typeface="微软雅黑"/>
                <a:cs typeface="微软雅黑"/>
              </a:rPr>
              <a:t>认 证，即大约有</a:t>
            </a:r>
            <a:r>
              <a:rPr sz="2000" spc="-5" dirty="0">
                <a:latin typeface="宋体"/>
                <a:cs typeface="宋体"/>
              </a:rPr>
              <a:t>200</a:t>
            </a:r>
            <a:r>
              <a:rPr sz="2000" dirty="0">
                <a:latin typeface="微软雅黑"/>
                <a:cs typeface="微软雅黑"/>
              </a:rPr>
              <a:t>所左右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buFont typeface="Wingdings"/>
              <a:buChar char="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"/>
              <a:tabLst>
                <a:tab pos="355600" algn="l"/>
              </a:tabLst>
            </a:pPr>
            <a:r>
              <a:rPr sz="2000" dirty="0">
                <a:latin typeface="微软雅黑"/>
                <a:cs typeface="微软雅黑"/>
              </a:rPr>
              <a:t>姑且按</a:t>
            </a:r>
            <a:r>
              <a:rPr sz="2000" spc="-5" dirty="0">
                <a:latin typeface="宋体"/>
                <a:cs typeface="宋体"/>
              </a:rPr>
              <a:t>65</a:t>
            </a:r>
            <a:r>
              <a:rPr sz="2000" dirty="0">
                <a:latin typeface="微软雅黑"/>
                <a:cs typeface="微软雅黑"/>
              </a:rPr>
              <a:t>所计算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984" y="8364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微软雅黑"/>
                <a:cs typeface="微软雅黑"/>
              </a:rPr>
              <a:t>概况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2633" y="1376629"/>
            <a:ext cx="5541645" cy="210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7995" algn="just">
              <a:lnSpc>
                <a:spcPct val="113999"/>
              </a:lnSpc>
              <a:spcBef>
                <a:spcPts val="95"/>
              </a:spcBef>
            </a:pPr>
            <a:r>
              <a:rPr sz="2000" spc="85" dirty="0">
                <a:latin typeface="宋体"/>
                <a:cs typeface="宋体"/>
              </a:rPr>
              <a:t>65所被地区性认证的，占</a:t>
            </a:r>
            <a:r>
              <a:rPr sz="2000" spc="95" dirty="0">
                <a:latin typeface="宋体"/>
                <a:cs typeface="宋体"/>
              </a:rPr>
              <a:t>所有可颁发学位</a:t>
            </a:r>
            <a:r>
              <a:rPr sz="2000" dirty="0">
                <a:latin typeface="宋体"/>
                <a:cs typeface="宋体"/>
              </a:rPr>
              <a:t>的 </a:t>
            </a:r>
            <a:r>
              <a:rPr sz="2000" spc="15" dirty="0">
                <a:latin typeface="宋体"/>
                <a:cs typeface="宋体"/>
              </a:rPr>
              <a:t>营利性院校的8%，仅占8个认证委员会认证学校</a:t>
            </a:r>
            <a:r>
              <a:rPr sz="2000" dirty="0">
                <a:latin typeface="宋体"/>
                <a:cs typeface="宋体"/>
              </a:rPr>
              <a:t>总 </a:t>
            </a:r>
            <a:r>
              <a:rPr sz="2000" spc="60" dirty="0">
                <a:latin typeface="宋体"/>
                <a:cs typeface="宋体"/>
              </a:rPr>
              <a:t>数的2%。它们在</a:t>
            </a:r>
            <a:r>
              <a:rPr sz="2000" spc="70" dirty="0">
                <a:latin typeface="宋体"/>
                <a:cs typeface="宋体"/>
              </a:rPr>
              <a:t>各地区认证委员会是完全</a:t>
            </a:r>
            <a:r>
              <a:rPr sz="2000" spc="70" dirty="0">
                <a:solidFill>
                  <a:srgbClr val="C00000"/>
                </a:solidFill>
                <a:latin typeface="宋体"/>
                <a:cs typeface="宋体"/>
              </a:rPr>
              <a:t>平等</a:t>
            </a:r>
            <a:r>
              <a:rPr sz="2000" dirty="0">
                <a:solidFill>
                  <a:srgbClr val="C00000"/>
                </a:solidFill>
                <a:latin typeface="宋体"/>
                <a:cs typeface="宋体"/>
              </a:rPr>
              <a:t>分 </a:t>
            </a:r>
            <a:r>
              <a:rPr sz="2000" spc="70" dirty="0">
                <a:solidFill>
                  <a:srgbClr val="C00000"/>
                </a:solidFill>
                <a:latin typeface="宋体"/>
                <a:cs typeface="宋体"/>
              </a:rPr>
              <a:t>布</a:t>
            </a:r>
            <a:r>
              <a:rPr sz="2000" spc="70" dirty="0">
                <a:latin typeface="宋体"/>
                <a:cs typeface="宋体"/>
              </a:rPr>
              <a:t>的。营利性院校在每个地区性</a:t>
            </a:r>
            <a:r>
              <a:rPr sz="2000" spc="75" dirty="0">
                <a:latin typeface="宋体"/>
                <a:cs typeface="宋体"/>
              </a:rPr>
              <a:t>认证委员会认</a:t>
            </a:r>
            <a:r>
              <a:rPr sz="2000" dirty="0">
                <a:latin typeface="宋体"/>
                <a:cs typeface="宋体"/>
              </a:rPr>
              <a:t>证 </a:t>
            </a:r>
            <a:r>
              <a:rPr sz="2000" spc="45" dirty="0">
                <a:latin typeface="宋体"/>
                <a:cs typeface="宋体"/>
              </a:rPr>
              <a:t>学校的比例在1-2%之</a:t>
            </a:r>
            <a:r>
              <a:rPr sz="2000" spc="50" dirty="0">
                <a:latin typeface="宋体"/>
                <a:cs typeface="宋体"/>
              </a:rPr>
              <a:t>间。除NEASC-CIHE之外，</a:t>
            </a:r>
            <a:r>
              <a:rPr sz="2000" dirty="0">
                <a:latin typeface="宋体"/>
                <a:cs typeface="宋体"/>
              </a:rPr>
              <a:t>每 个委员会多已认证过营利性院校</a:t>
            </a:r>
            <a:r>
              <a:rPr sz="2000" spc="5" dirty="0"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8324" y="1059586"/>
            <a:ext cx="1294130" cy="4076700"/>
          </a:xfrm>
          <a:custGeom>
            <a:avLst/>
            <a:gdLst/>
            <a:ahLst/>
            <a:cxnLst/>
            <a:rect l="l" t="t" r="r" b="b"/>
            <a:pathLst>
              <a:path w="1294130" h="4076700">
                <a:moveTo>
                  <a:pt x="723220" y="1244600"/>
                </a:moveTo>
                <a:lnTo>
                  <a:pt x="612863" y="1244600"/>
                </a:lnTo>
                <a:lnTo>
                  <a:pt x="592867" y="1206500"/>
                </a:lnTo>
                <a:lnTo>
                  <a:pt x="572803" y="1155700"/>
                </a:lnTo>
                <a:lnTo>
                  <a:pt x="552872" y="1117600"/>
                </a:lnTo>
                <a:lnTo>
                  <a:pt x="533271" y="1066800"/>
                </a:lnTo>
                <a:lnTo>
                  <a:pt x="514198" y="1016000"/>
                </a:lnTo>
                <a:lnTo>
                  <a:pt x="495851" y="977900"/>
                </a:lnTo>
                <a:lnTo>
                  <a:pt x="478428" y="927100"/>
                </a:lnTo>
                <a:lnTo>
                  <a:pt x="462127" y="889000"/>
                </a:lnTo>
                <a:lnTo>
                  <a:pt x="444292" y="825500"/>
                </a:lnTo>
                <a:lnTo>
                  <a:pt x="429933" y="774700"/>
                </a:lnTo>
                <a:lnTo>
                  <a:pt x="418947" y="711200"/>
                </a:lnTo>
                <a:lnTo>
                  <a:pt x="411229" y="660400"/>
                </a:lnTo>
                <a:lnTo>
                  <a:pt x="406675" y="609600"/>
                </a:lnTo>
                <a:lnTo>
                  <a:pt x="405180" y="558799"/>
                </a:lnTo>
                <a:lnTo>
                  <a:pt x="407077" y="507999"/>
                </a:lnTo>
                <a:lnTo>
                  <a:pt x="412665" y="457199"/>
                </a:lnTo>
                <a:lnTo>
                  <a:pt x="421788" y="406399"/>
                </a:lnTo>
                <a:lnTo>
                  <a:pt x="434291" y="355599"/>
                </a:lnTo>
                <a:lnTo>
                  <a:pt x="450018" y="304799"/>
                </a:lnTo>
                <a:lnTo>
                  <a:pt x="468816" y="266699"/>
                </a:lnTo>
                <a:lnTo>
                  <a:pt x="490528" y="228599"/>
                </a:lnTo>
                <a:lnTo>
                  <a:pt x="514999" y="190499"/>
                </a:lnTo>
                <a:lnTo>
                  <a:pt x="542074" y="152399"/>
                </a:lnTo>
                <a:lnTo>
                  <a:pt x="575373" y="114299"/>
                </a:lnTo>
                <a:lnTo>
                  <a:pt x="611601" y="88899"/>
                </a:lnTo>
                <a:lnTo>
                  <a:pt x="650443" y="63499"/>
                </a:lnTo>
                <a:lnTo>
                  <a:pt x="691591" y="38099"/>
                </a:lnTo>
                <a:lnTo>
                  <a:pt x="734731" y="12699"/>
                </a:lnTo>
                <a:lnTo>
                  <a:pt x="779553" y="0"/>
                </a:lnTo>
                <a:lnTo>
                  <a:pt x="872998" y="0"/>
                </a:lnTo>
                <a:lnTo>
                  <a:pt x="872998" y="88899"/>
                </a:lnTo>
                <a:lnTo>
                  <a:pt x="826673" y="88899"/>
                </a:lnTo>
                <a:lnTo>
                  <a:pt x="781537" y="101599"/>
                </a:lnTo>
                <a:lnTo>
                  <a:pt x="738041" y="126999"/>
                </a:lnTo>
                <a:lnTo>
                  <a:pt x="696636" y="152399"/>
                </a:lnTo>
                <a:lnTo>
                  <a:pt x="657774" y="177799"/>
                </a:lnTo>
                <a:lnTo>
                  <a:pt x="621906" y="215899"/>
                </a:lnTo>
                <a:lnTo>
                  <a:pt x="597452" y="241299"/>
                </a:lnTo>
                <a:lnTo>
                  <a:pt x="575352" y="279399"/>
                </a:lnTo>
                <a:lnTo>
                  <a:pt x="555883" y="317499"/>
                </a:lnTo>
                <a:lnTo>
                  <a:pt x="539327" y="368299"/>
                </a:lnTo>
                <a:lnTo>
                  <a:pt x="525963" y="406399"/>
                </a:lnTo>
                <a:lnTo>
                  <a:pt x="516071" y="457199"/>
                </a:lnTo>
                <a:lnTo>
                  <a:pt x="509931" y="507999"/>
                </a:lnTo>
                <a:lnTo>
                  <a:pt x="507822" y="558799"/>
                </a:lnTo>
                <a:lnTo>
                  <a:pt x="509151" y="609600"/>
                </a:lnTo>
                <a:lnTo>
                  <a:pt x="513230" y="647700"/>
                </a:lnTo>
                <a:lnTo>
                  <a:pt x="520193" y="698500"/>
                </a:lnTo>
                <a:lnTo>
                  <a:pt x="530176" y="749300"/>
                </a:lnTo>
                <a:lnTo>
                  <a:pt x="543313" y="800100"/>
                </a:lnTo>
                <a:lnTo>
                  <a:pt x="559739" y="850900"/>
                </a:lnTo>
                <a:lnTo>
                  <a:pt x="576366" y="901700"/>
                </a:lnTo>
                <a:lnTo>
                  <a:pt x="594361" y="952500"/>
                </a:lnTo>
                <a:lnTo>
                  <a:pt x="613490" y="990600"/>
                </a:lnTo>
                <a:lnTo>
                  <a:pt x="633519" y="1041400"/>
                </a:lnTo>
                <a:lnTo>
                  <a:pt x="654215" y="1092200"/>
                </a:lnTo>
                <a:lnTo>
                  <a:pt x="675343" y="1143000"/>
                </a:lnTo>
                <a:lnTo>
                  <a:pt x="717964" y="1231900"/>
                </a:lnTo>
                <a:lnTo>
                  <a:pt x="723220" y="1244600"/>
                </a:lnTo>
                <a:close/>
              </a:path>
              <a:path w="1294130" h="4076700">
                <a:moveTo>
                  <a:pt x="559635" y="2222500"/>
                </a:moveTo>
                <a:lnTo>
                  <a:pt x="405472" y="2222500"/>
                </a:lnTo>
                <a:lnTo>
                  <a:pt x="437163" y="2197100"/>
                </a:lnTo>
                <a:lnTo>
                  <a:pt x="471661" y="2159000"/>
                </a:lnTo>
                <a:lnTo>
                  <a:pt x="508656" y="2133600"/>
                </a:lnTo>
                <a:lnTo>
                  <a:pt x="547839" y="2108200"/>
                </a:lnTo>
                <a:lnTo>
                  <a:pt x="588899" y="2082800"/>
                </a:lnTo>
                <a:lnTo>
                  <a:pt x="637822" y="2057400"/>
                </a:lnTo>
                <a:lnTo>
                  <a:pt x="678048" y="2032000"/>
                </a:lnTo>
                <a:lnTo>
                  <a:pt x="710380" y="1993900"/>
                </a:lnTo>
                <a:lnTo>
                  <a:pt x="735622" y="1955800"/>
                </a:lnTo>
                <a:lnTo>
                  <a:pt x="755593" y="1917700"/>
                </a:lnTo>
                <a:lnTo>
                  <a:pt x="769412" y="1879600"/>
                </a:lnTo>
                <a:lnTo>
                  <a:pt x="777461" y="1841500"/>
                </a:lnTo>
                <a:lnTo>
                  <a:pt x="780122" y="1790700"/>
                </a:lnTo>
                <a:lnTo>
                  <a:pt x="779175" y="1765300"/>
                </a:lnTo>
                <a:lnTo>
                  <a:pt x="776247" y="1727200"/>
                </a:lnTo>
                <a:lnTo>
                  <a:pt x="771470" y="1701800"/>
                </a:lnTo>
                <a:lnTo>
                  <a:pt x="764971" y="1663700"/>
                </a:lnTo>
                <a:lnTo>
                  <a:pt x="751651" y="1625600"/>
                </a:lnTo>
                <a:lnTo>
                  <a:pt x="735971" y="1574800"/>
                </a:lnTo>
                <a:lnTo>
                  <a:pt x="719834" y="1549400"/>
                </a:lnTo>
                <a:lnTo>
                  <a:pt x="705142" y="1511300"/>
                </a:lnTo>
                <a:lnTo>
                  <a:pt x="681207" y="1473200"/>
                </a:lnTo>
                <a:lnTo>
                  <a:pt x="654246" y="1435100"/>
                </a:lnTo>
                <a:lnTo>
                  <a:pt x="624467" y="1397000"/>
                </a:lnTo>
                <a:lnTo>
                  <a:pt x="592079" y="1371600"/>
                </a:lnTo>
                <a:lnTo>
                  <a:pt x="557293" y="1333500"/>
                </a:lnTo>
                <a:lnTo>
                  <a:pt x="520316" y="1308100"/>
                </a:lnTo>
                <a:lnTo>
                  <a:pt x="481360" y="1270000"/>
                </a:lnTo>
                <a:lnTo>
                  <a:pt x="440632" y="1244600"/>
                </a:lnTo>
                <a:lnTo>
                  <a:pt x="398342" y="1219200"/>
                </a:lnTo>
                <a:lnTo>
                  <a:pt x="354700" y="1206500"/>
                </a:lnTo>
                <a:lnTo>
                  <a:pt x="309915" y="1181100"/>
                </a:lnTo>
                <a:lnTo>
                  <a:pt x="123528" y="1130300"/>
                </a:lnTo>
                <a:lnTo>
                  <a:pt x="4190" y="1130300"/>
                </a:lnTo>
                <a:lnTo>
                  <a:pt x="0" y="1028700"/>
                </a:lnTo>
                <a:lnTo>
                  <a:pt x="126653" y="1028700"/>
                </a:lnTo>
                <a:lnTo>
                  <a:pt x="317449" y="1079500"/>
                </a:lnTo>
                <a:lnTo>
                  <a:pt x="363352" y="1092200"/>
                </a:lnTo>
                <a:lnTo>
                  <a:pt x="408257" y="1117600"/>
                </a:lnTo>
                <a:lnTo>
                  <a:pt x="452021" y="1143000"/>
                </a:lnTo>
                <a:lnTo>
                  <a:pt x="494505" y="1168400"/>
                </a:lnTo>
                <a:lnTo>
                  <a:pt x="535567" y="1193800"/>
                </a:lnTo>
                <a:lnTo>
                  <a:pt x="575067" y="1219200"/>
                </a:lnTo>
                <a:lnTo>
                  <a:pt x="612863" y="1244600"/>
                </a:lnTo>
                <a:lnTo>
                  <a:pt x="723220" y="1244600"/>
                </a:lnTo>
                <a:lnTo>
                  <a:pt x="738988" y="1282700"/>
                </a:lnTo>
                <a:lnTo>
                  <a:pt x="759510" y="1333500"/>
                </a:lnTo>
                <a:lnTo>
                  <a:pt x="781278" y="1384300"/>
                </a:lnTo>
                <a:lnTo>
                  <a:pt x="801846" y="1435100"/>
                </a:lnTo>
                <a:lnTo>
                  <a:pt x="820862" y="1485900"/>
                </a:lnTo>
                <a:lnTo>
                  <a:pt x="837977" y="1536700"/>
                </a:lnTo>
                <a:lnTo>
                  <a:pt x="852840" y="1587500"/>
                </a:lnTo>
                <a:lnTo>
                  <a:pt x="865098" y="1638300"/>
                </a:lnTo>
                <a:lnTo>
                  <a:pt x="865327" y="1638300"/>
                </a:lnTo>
                <a:lnTo>
                  <a:pt x="872602" y="1676400"/>
                </a:lnTo>
                <a:lnTo>
                  <a:pt x="878046" y="1714500"/>
                </a:lnTo>
                <a:lnTo>
                  <a:pt x="881489" y="1752600"/>
                </a:lnTo>
                <a:lnTo>
                  <a:pt x="882764" y="1790700"/>
                </a:lnTo>
                <a:lnTo>
                  <a:pt x="880689" y="1841500"/>
                </a:lnTo>
                <a:lnTo>
                  <a:pt x="874142" y="1879600"/>
                </a:lnTo>
                <a:lnTo>
                  <a:pt x="862726" y="1930400"/>
                </a:lnTo>
                <a:lnTo>
                  <a:pt x="846046" y="1968500"/>
                </a:lnTo>
                <a:lnTo>
                  <a:pt x="823709" y="2006600"/>
                </a:lnTo>
                <a:lnTo>
                  <a:pt x="821499" y="2019300"/>
                </a:lnTo>
                <a:lnTo>
                  <a:pt x="1168268" y="2019300"/>
                </a:lnTo>
                <a:lnTo>
                  <a:pt x="1130922" y="2044700"/>
                </a:lnTo>
                <a:lnTo>
                  <a:pt x="1080546" y="2057400"/>
                </a:lnTo>
                <a:lnTo>
                  <a:pt x="1029638" y="2082800"/>
                </a:lnTo>
                <a:lnTo>
                  <a:pt x="928236" y="2108200"/>
                </a:lnTo>
                <a:lnTo>
                  <a:pt x="878751" y="2108200"/>
                </a:lnTo>
                <a:lnTo>
                  <a:pt x="830487" y="2120900"/>
                </a:lnTo>
                <a:lnTo>
                  <a:pt x="783897" y="2120900"/>
                </a:lnTo>
                <a:lnTo>
                  <a:pt x="739245" y="2133600"/>
                </a:lnTo>
                <a:lnTo>
                  <a:pt x="696797" y="2146300"/>
                </a:lnTo>
                <a:lnTo>
                  <a:pt x="656818" y="2159000"/>
                </a:lnTo>
                <a:lnTo>
                  <a:pt x="649389" y="2171700"/>
                </a:lnTo>
                <a:lnTo>
                  <a:pt x="632205" y="2171700"/>
                </a:lnTo>
                <a:lnTo>
                  <a:pt x="587199" y="2197100"/>
                </a:lnTo>
                <a:lnTo>
                  <a:pt x="559635" y="2222500"/>
                </a:lnTo>
                <a:close/>
              </a:path>
              <a:path w="1294130" h="4076700">
                <a:moveTo>
                  <a:pt x="1168268" y="2019300"/>
                </a:moveTo>
                <a:lnTo>
                  <a:pt x="862583" y="2019300"/>
                </a:lnTo>
                <a:lnTo>
                  <a:pt x="921622" y="2006600"/>
                </a:lnTo>
                <a:lnTo>
                  <a:pt x="977857" y="1993900"/>
                </a:lnTo>
                <a:lnTo>
                  <a:pt x="1030903" y="1981200"/>
                </a:lnTo>
                <a:lnTo>
                  <a:pt x="1080376" y="1955800"/>
                </a:lnTo>
                <a:lnTo>
                  <a:pt x="1106590" y="1943100"/>
                </a:lnTo>
                <a:lnTo>
                  <a:pt x="1128777" y="1917700"/>
                </a:lnTo>
                <a:lnTo>
                  <a:pt x="1147290" y="1905000"/>
                </a:lnTo>
                <a:lnTo>
                  <a:pt x="1162481" y="1879600"/>
                </a:lnTo>
                <a:lnTo>
                  <a:pt x="1174537" y="1854200"/>
                </a:lnTo>
                <a:lnTo>
                  <a:pt x="1183432" y="1816100"/>
                </a:lnTo>
                <a:lnTo>
                  <a:pt x="1188947" y="1790700"/>
                </a:lnTo>
                <a:lnTo>
                  <a:pt x="1190866" y="1752600"/>
                </a:lnTo>
                <a:lnTo>
                  <a:pt x="1293507" y="1752600"/>
                </a:lnTo>
                <a:lnTo>
                  <a:pt x="1291064" y="1803400"/>
                </a:lnTo>
                <a:lnTo>
                  <a:pt x="1283619" y="1841500"/>
                </a:lnTo>
                <a:lnTo>
                  <a:pt x="1270999" y="1879600"/>
                </a:lnTo>
                <a:lnTo>
                  <a:pt x="1253032" y="1917700"/>
                </a:lnTo>
                <a:lnTo>
                  <a:pt x="1229731" y="1955800"/>
                </a:lnTo>
                <a:lnTo>
                  <a:pt x="1201340" y="1993900"/>
                </a:lnTo>
                <a:lnTo>
                  <a:pt x="1168268" y="2019300"/>
                </a:lnTo>
                <a:close/>
              </a:path>
              <a:path w="1294130" h="4076700">
                <a:moveTo>
                  <a:pt x="135172" y="2171700"/>
                </a:moveTo>
                <a:lnTo>
                  <a:pt x="120370" y="2171700"/>
                </a:lnTo>
                <a:lnTo>
                  <a:pt x="114490" y="2120900"/>
                </a:lnTo>
                <a:lnTo>
                  <a:pt x="268230" y="2120900"/>
                </a:lnTo>
                <a:lnTo>
                  <a:pt x="308211" y="2133600"/>
                </a:lnTo>
                <a:lnTo>
                  <a:pt x="343852" y="2159000"/>
                </a:lnTo>
                <a:lnTo>
                  <a:pt x="149745" y="2159000"/>
                </a:lnTo>
                <a:lnTo>
                  <a:pt x="135172" y="2171700"/>
                </a:lnTo>
                <a:close/>
              </a:path>
              <a:path w="1294130" h="4076700">
                <a:moveTo>
                  <a:pt x="869216" y="4076700"/>
                </a:moveTo>
                <a:lnTo>
                  <a:pt x="766454" y="4076700"/>
                </a:lnTo>
                <a:lnTo>
                  <a:pt x="763930" y="4025900"/>
                </a:lnTo>
                <a:lnTo>
                  <a:pt x="760337" y="3975100"/>
                </a:lnTo>
                <a:lnTo>
                  <a:pt x="755636" y="3924300"/>
                </a:lnTo>
                <a:lnTo>
                  <a:pt x="749785" y="3873500"/>
                </a:lnTo>
                <a:lnTo>
                  <a:pt x="742743" y="3822700"/>
                </a:lnTo>
                <a:lnTo>
                  <a:pt x="734468" y="3771900"/>
                </a:lnTo>
                <a:lnTo>
                  <a:pt x="724921" y="3733800"/>
                </a:lnTo>
                <a:lnTo>
                  <a:pt x="714058" y="3683000"/>
                </a:lnTo>
                <a:lnTo>
                  <a:pt x="701840" y="3632200"/>
                </a:lnTo>
                <a:lnTo>
                  <a:pt x="688225" y="3581400"/>
                </a:lnTo>
                <a:lnTo>
                  <a:pt x="673171" y="3530600"/>
                </a:lnTo>
                <a:lnTo>
                  <a:pt x="656637" y="3479800"/>
                </a:lnTo>
                <a:lnTo>
                  <a:pt x="638583" y="3441700"/>
                </a:lnTo>
                <a:lnTo>
                  <a:pt x="618966" y="3390900"/>
                </a:lnTo>
                <a:lnTo>
                  <a:pt x="597746" y="3340100"/>
                </a:lnTo>
                <a:lnTo>
                  <a:pt x="574881" y="3289300"/>
                </a:lnTo>
                <a:lnTo>
                  <a:pt x="550330" y="3238500"/>
                </a:lnTo>
                <a:lnTo>
                  <a:pt x="524052" y="3200400"/>
                </a:lnTo>
                <a:lnTo>
                  <a:pt x="501080" y="3149600"/>
                </a:lnTo>
                <a:lnTo>
                  <a:pt x="477571" y="3111500"/>
                </a:lnTo>
                <a:lnTo>
                  <a:pt x="453881" y="3073400"/>
                </a:lnTo>
                <a:lnTo>
                  <a:pt x="430366" y="3035300"/>
                </a:lnTo>
                <a:lnTo>
                  <a:pt x="407382" y="2984500"/>
                </a:lnTo>
                <a:lnTo>
                  <a:pt x="385286" y="2946400"/>
                </a:lnTo>
                <a:lnTo>
                  <a:pt x="364434" y="2895600"/>
                </a:lnTo>
                <a:lnTo>
                  <a:pt x="345181" y="2857500"/>
                </a:lnTo>
                <a:lnTo>
                  <a:pt x="327884" y="2806700"/>
                </a:lnTo>
                <a:lnTo>
                  <a:pt x="312899" y="2755900"/>
                </a:lnTo>
                <a:lnTo>
                  <a:pt x="300581" y="2717800"/>
                </a:lnTo>
                <a:lnTo>
                  <a:pt x="291288" y="2667000"/>
                </a:lnTo>
                <a:lnTo>
                  <a:pt x="285374" y="2616200"/>
                </a:lnTo>
                <a:lnTo>
                  <a:pt x="283197" y="2565400"/>
                </a:lnTo>
                <a:lnTo>
                  <a:pt x="284679" y="2527300"/>
                </a:lnTo>
                <a:lnTo>
                  <a:pt x="289266" y="2476500"/>
                </a:lnTo>
                <a:lnTo>
                  <a:pt x="297165" y="2438400"/>
                </a:lnTo>
                <a:lnTo>
                  <a:pt x="308584" y="2400300"/>
                </a:lnTo>
                <a:lnTo>
                  <a:pt x="319619" y="2362200"/>
                </a:lnTo>
                <a:lnTo>
                  <a:pt x="332782" y="2336800"/>
                </a:lnTo>
                <a:lnTo>
                  <a:pt x="347934" y="2311400"/>
                </a:lnTo>
                <a:lnTo>
                  <a:pt x="364934" y="2273300"/>
                </a:lnTo>
                <a:lnTo>
                  <a:pt x="360566" y="2247900"/>
                </a:lnTo>
                <a:lnTo>
                  <a:pt x="350862" y="2235200"/>
                </a:lnTo>
                <a:lnTo>
                  <a:pt x="335948" y="2209800"/>
                </a:lnTo>
                <a:lnTo>
                  <a:pt x="315950" y="2197100"/>
                </a:lnTo>
                <a:lnTo>
                  <a:pt x="289027" y="2184400"/>
                </a:lnTo>
                <a:lnTo>
                  <a:pt x="256565" y="2171700"/>
                </a:lnTo>
                <a:lnTo>
                  <a:pt x="219331" y="2171700"/>
                </a:lnTo>
                <a:lnTo>
                  <a:pt x="178092" y="2159000"/>
                </a:lnTo>
                <a:lnTo>
                  <a:pt x="343852" y="2159000"/>
                </a:lnTo>
                <a:lnTo>
                  <a:pt x="363485" y="2171700"/>
                </a:lnTo>
                <a:lnTo>
                  <a:pt x="380501" y="2184400"/>
                </a:lnTo>
                <a:lnTo>
                  <a:pt x="394598" y="2197100"/>
                </a:lnTo>
                <a:lnTo>
                  <a:pt x="405472" y="2222500"/>
                </a:lnTo>
                <a:lnTo>
                  <a:pt x="559635" y="2222500"/>
                </a:lnTo>
                <a:lnTo>
                  <a:pt x="545852" y="2235200"/>
                </a:lnTo>
                <a:lnTo>
                  <a:pt x="508538" y="2260600"/>
                </a:lnTo>
                <a:lnTo>
                  <a:pt x="475631" y="2298700"/>
                </a:lnTo>
                <a:lnTo>
                  <a:pt x="447506" y="2336800"/>
                </a:lnTo>
                <a:lnTo>
                  <a:pt x="424537" y="2374900"/>
                </a:lnTo>
                <a:lnTo>
                  <a:pt x="407098" y="2425700"/>
                </a:lnTo>
                <a:lnTo>
                  <a:pt x="397534" y="2463800"/>
                </a:lnTo>
                <a:lnTo>
                  <a:pt x="390920" y="2489200"/>
                </a:lnTo>
                <a:lnTo>
                  <a:pt x="387079" y="2527300"/>
                </a:lnTo>
                <a:lnTo>
                  <a:pt x="385838" y="2565400"/>
                </a:lnTo>
                <a:lnTo>
                  <a:pt x="388195" y="2616200"/>
                </a:lnTo>
                <a:lnTo>
                  <a:pt x="395424" y="2667000"/>
                </a:lnTo>
                <a:lnTo>
                  <a:pt x="407007" y="2717800"/>
                </a:lnTo>
                <a:lnTo>
                  <a:pt x="422429" y="2768600"/>
                </a:lnTo>
                <a:lnTo>
                  <a:pt x="441172" y="2819400"/>
                </a:lnTo>
                <a:lnTo>
                  <a:pt x="482133" y="2819400"/>
                </a:lnTo>
                <a:lnTo>
                  <a:pt x="475804" y="2844800"/>
                </a:lnTo>
                <a:lnTo>
                  <a:pt x="471347" y="2882900"/>
                </a:lnTo>
                <a:lnTo>
                  <a:pt x="493053" y="2933700"/>
                </a:lnTo>
                <a:lnTo>
                  <a:pt x="516078" y="2971800"/>
                </a:lnTo>
                <a:lnTo>
                  <a:pt x="540075" y="3022600"/>
                </a:lnTo>
                <a:lnTo>
                  <a:pt x="564695" y="3060700"/>
                </a:lnTo>
                <a:lnTo>
                  <a:pt x="589590" y="3111500"/>
                </a:lnTo>
                <a:lnTo>
                  <a:pt x="614413" y="3149600"/>
                </a:lnTo>
                <a:lnTo>
                  <a:pt x="640741" y="3200400"/>
                </a:lnTo>
                <a:lnTo>
                  <a:pt x="665424" y="3251200"/>
                </a:lnTo>
                <a:lnTo>
                  <a:pt x="688499" y="3289300"/>
                </a:lnTo>
                <a:lnTo>
                  <a:pt x="710003" y="3340100"/>
                </a:lnTo>
                <a:lnTo>
                  <a:pt x="729973" y="3390900"/>
                </a:lnTo>
                <a:lnTo>
                  <a:pt x="748447" y="3441700"/>
                </a:lnTo>
                <a:lnTo>
                  <a:pt x="765460" y="3492500"/>
                </a:lnTo>
                <a:lnTo>
                  <a:pt x="781050" y="3530600"/>
                </a:lnTo>
                <a:lnTo>
                  <a:pt x="795255" y="3581400"/>
                </a:lnTo>
                <a:lnTo>
                  <a:pt x="808112" y="3632200"/>
                </a:lnTo>
                <a:lnTo>
                  <a:pt x="819656" y="3683000"/>
                </a:lnTo>
                <a:lnTo>
                  <a:pt x="829927" y="3733800"/>
                </a:lnTo>
                <a:lnTo>
                  <a:pt x="838960" y="3784600"/>
                </a:lnTo>
                <a:lnTo>
                  <a:pt x="846793" y="3835400"/>
                </a:lnTo>
                <a:lnTo>
                  <a:pt x="853462" y="3873500"/>
                </a:lnTo>
                <a:lnTo>
                  <a:pt x="859006" y="3924300"/>
                </a:lnTo>
                <a:lnTo>
                  <a:pt x="863460" y="3975100"/>
                </a:lnTo>
                <a:lnTo>
                  <a:pt x="866863" y="4025900"/>
                </a:lnTo>
                <a:lnTo>
                  <a:pt x="869216" y="4076700"/>
                </a:lnTo>
                <a:close/>
              </a:path>
              <a:path w="1294130" h="4076700">
                <a:moveTo>
                  <a:pt x="482133" y="2819400"/>
                </a:moveTo>
                <a:lnTo>
                  <a:pt x="441172" y="2819400"/>
                </a:lnTo>
                <a:lnTo>
                  <a:pt x="457373" y="2768600"/>
                </a:lnTo>
                <a:lnTo>
                  <a:pt x="480986" y="2730500"/>
                </a:lnTo>
                <a:lnTo>
                  <a:pt x="510992" y="2692400"/>
                </a:lnTo>
                <a:lnTo>
                  <a:pt x="546368" y="2654300"/>
                </a:lnTo>
                <a:lnTo>
                  <a:pt x="586094" y="2628900"/>
                </a:lnTo>
                <a:lnTo>
                  <a:pt x="629150" y="2603500"/>
                </a:lnTo>
                <a:lnTo>
                  <a:pt x="721165" y="2578100"/>
                </a:lnTo>
                <a:lnTo>
                  <a:pt x="817763" y="2578100"/>
                </a:lnTo>
                <a:lnTo>
                  <a:pt x="865605" y="2590800"/>
                </a:lnTo>
                <a:lnTo>
                  <a:pt x="910167" y="2616200"/>
                </a:lnTo>
                <a:lnTo>
                  <a:pt x="714736" y="2616200"/>
                </a:lnTo>
                <a:lnTo>
                  <a:pt x="661860" y="2628900"/>
                </a:lnTo>
                <a:lnTo>
                  <a:pt x="611613" y="2654300"/>
                </a:lnTo>
                <a:lnTo>
                  <a:pt x="566153" y="2692400"/>
                </a:lnTo>
                <a:lnTo>
                  <a:pt x="534588" y="2717800"/>
                </a:lnTo>
                <a:lnTo>
                  <a:pt x="508374" y="2755900"/>
                </a:lnTo>
                <a:lnTo>
                  <a:pt x="488463" y="2794000"/>
                </a:lnTo>
                <a:lnTo>
                  <a:pt x="482133" y="2819400"/>
                </a:lnTo>
                <a:close/>
              </a:path>
              <a:path w="1294130" h="4076700">
                <a:moveTo>
                  <a:pt x="922820" y="2667000"/>
                </a:moveTo>
                <a:lnTo>
                  <a:pt x="889469" y="2641600"/>
                </a:lnTo>
                <a:lnTo>
                  <a:pt x="851938" y="2628900"/>
                </a:lnTo>
                <a:lnTo>
                  <a:pt x="811163" y="2616200"/>
                </a:lnTo>
                <a:lnTo>
                  <a:pt x="910167" y="2616200"/>
                </a:lnTo>
                <a:lnTo>
                  <a:pt x="950010" y="2641600"/>
                </a:lnTo>
                <a:lnTo>
                  <a:pt x="922820" y="266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514" y="2672476"/>
            <a:ext cx="685165" cy="596900"/>
          </a:xfrm>
          <a:custGeom>
            <a:avLst/>
            <a:gdLst/>
            <a:ahLst/>
            <a:cxnLst/>
            <a:rect l="l" t="t" r="r" b="b"/>
            <a:pathLst>
              <a:path w="685165" h="596900">
                <a:moveTo>
                  <a:pt x="308854" y="596763"/>
                </a:moveTo>
                <a:lnTo>
                  <a:pt x="262636" y="590602"/>
                </a:lnTo>
                <a:lnTo>
                  <a:pt x="218778" y="577800"/>
                </a:lnTo>
                <a:lnTo>
                  <a:pt x="177945" y="558872"/>
                </a:lnTo>
                <a:lnTo>
                  <a:pt x="140801" y="534333"/>
                </a:lnTo>
                <a:lnTo>
                  <a:pt x="108013" y="504698"/>
                </a:lnTo>
                <a:lnTo>
                  <a:pt x="80244" y="470483"/>
                </a:lnTo>
                <a:lnTo>
                  <a:pt x="58160" y="432204"/>
                </a:lnTo>
                <a:lnTo>
                  <a:pt x="42425" y="390375"/>
                </a:lnTo>
                <a:lnTo>
                  <a:pt x="33705" y="345512"/>
                </a:lnTo>
                <a:lnTo>
                  <a:pt x="0" y="33067"/>
                </a:lnTo>
                <a:lnTo>
                  <a:pt x="328104" y="999"/>
                </a:lnTo>
                <a:lnTo>
                  <a:pt x="376017" y="0"/>
                </a:lnTo>
                <a:lnTo>
                  <a:pt x="422235" y="6158"/>
                </a:lnTo>
                <a:lnTo>
                  <a:pt x="466092" y="18959"/>
                </a:lnTo>
                <a:lnTo>
                  <a:pt x="506924" y="37888"/>
                </a:lnTo>
                <a:lnTo>
                  <a:pt x="544066" y="62428"/>
                </a:lnTo>
                <a:lnTo>
                  <a:pt x="576854" y="92064"/>
                </a:lnTo>
                <a:lnTo>
                  <a:pt x="604622" y="126280"/>
                </a:lnTo>
                <a:lnTo>
                  <a:pt x="626707" y="164560"/>
                </a:lnTo>
                <a:lnTo>
                  <a:pt x="642444" y="206390"/>
                </a:lnTo>
                <a:lnTo>
                  <a:pt x="651167" y="251253"/>
                </a:lnTo>
                <a:lnTo>
                  <a:pt x="684872" y="563660"/>
                </a:lnTo>
                <a:lnTo>
                  <a:pt x="356768" y="595766"/>
                </a:lnTo>
                <a:lnTo>
                  <a:pt x="308854" y="596763"/>
                </a:lnTo>
                <a:close/>
              </a:path>
            </a:pathLst>
          </a:custGeom>
          <a:solidFill>
            <a:srgbClr val="6E9160">
              <a:alpha val="54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9168" y="3563882"/>
            <a:ext cx="692785" cy="489584"/>
          </a:xfrm>
          <a:custGeom>
            <a:avLst/>
            <a:gdLst/>
            <a:ahLst/>
            <a:cxnLst/>
            <a:rect l="l" t="t" r="r" b="b"/>
            <a:pathLst>
              <a:path w="692785" h="489585">
                <a:moveTo>
                  <a:pt x="331469" y="489142"/>
                </a:moveTo>
                <a:lnTo>
                  <a:pt x="286345" y="483129"/>
                </a:lnTo>
                <a:lnTo>
                  <a:pt x="243241" y="469065"/>
                </a:lnTo>
                <a:lnTo>
                  <a:pt x="203472" y="447248"/>
                </a:lnTo>
                <a:lnTo>
                  <a:pt x="168351" y="417977"/>
                </a:lnTo>
                <a:lnTo>
                  <a:pt x="139192" y="381550"/>
                </a:lnTo>
                <a:lnTo>
                  <a:pt x="0" y="165777"/>
                </a:lnTo>
                <a:lnTo>
                  <a:pt x="226618" y="33265"/>
                </a:lnTo>
                <a:lnTo>
                  <a:pt x="269933" y="13330"/>
                </a:lnTo>
                <a:lnTo>
                  <a:pt x="315163" y="2340"/>
                </a:lnTo>
                <a:lnTo>
                  <a:pt x="360995" y="0"/>
                </a:lnTo>
                <a:lnTo>
                  <a:pt x="406117" y="6009"/>
                </a:lnTo>
                <a:lnTo>
                  <a:pt x="449216" y="20072"/>
                </a:lnTo>
                <a:lnTo>
                  <a:pt x="488980" y="41889"/>
                </a:lnTo>
                <a:lnTo>
                  <a:pt x="524095" y="71164"/>
                </a:lnTo>
                <a:lnTo>
                  <a:pt x="553250" y="107598"/>
                </a:lnTo>
                <a:lnTo>
                  <a:pt x="692442" y="323346"/>
                </a:lnTo>
                <a:lnTo>
                  <a:pt x="465836" y="455883"/>
                </a:lnTo>
                <a:lnTo>
                  <a:pt x="422528" y="475817"/>
                </a:lnTo>
                <a:lnTo>
                  <a:pt x="377302" y="486804"/>
                </a:lnTo>
                <a:lnTo>
                  <a:pt x="331469" y="489142"/>
                </a:lnTo>
                <a:close/>
              </a:path>
            </a:pathLst>
          </a:custGeom>
          <a:solidFill>
            <a:srgbClr val="6E9160">
              <a:alpha val="54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751" y="2014261"/>
            <a:ext cx="685165" cy="596900"/>
          </a:xfrm>
          <a:custGeom>
            <a:avLst/>
            <a:gdLst/>
            <a:ahLst/>
            <a:cxnLst/>
            <a:rect l="l" t="t" r="r" b="b"/>
            <a:pathLst>
              <a:path w="685165" h="596900">
                <a:moveTo>
                  <a:pt x="308855" y="596766"/>
                </a:moveTo>
                <a:lnTo>
                  <a:pt x="262637" y="590607"/>
                </a:lnTo>
                <a:lnTo>
                  <a:pt x="218780" y="577806"/>
                </a:lnTo>
                <a:lnTo>
                  <a:pt x="177948" y="558878"/>
                </a:lnTo>
                <a:lnTo>
                  <a:pt x="140806" y="534338"/>
                </a:lnTo>
                <a:lnTo>
                  <a:pt x="108018" y="504702"/>
                </a:lnTo>
                <a:lnTo>
                  <a:pt x="80250" y="470486"/>
                </a:lnTo>
                <a:lnTo>
                  <a:pt x="58165" y="432205"/>
                </a:lnTo>
                <a:lnTo>
                  <a:pt x="42428" y="390375"/>
                </a:lnTo>
                <a:lnTo>
                  <a:pt x="33705" y="345512"/>
                </a:lnTo>
                <a:lnTo>
                  <a:pt x="0" y="33080"/>
                </a:lnTo>
                <a:lnTo>
                  <a:pt x="328104" y="999"/>
                </a:lnTo>
                <a:lnTo>
                  <a:pt x="376021" y="0"/>
                </a:lnTo>
                <a:lnTo>
                  <a:pt x="422241" y="6158"/>
                </a:lnTo>
                <a:lnTo>
                  <a:pt x="466100" y="18959"/>
                </a:lnTo>
                <a:lnTo>
                  <a:pt x="506934" y="37888"/>
                </a:lnTo>
                <a:lnTo>
                  <a:pt x="544077" y="62428"/>
                </a:lnTo>
                <a:lnTo>
                  <a:pt x="576866" y="92064"/>
                </a:lnTo>
                <a:lnTo>
                  <a:pt x="604635" y="126280"/>
                </a:lnTo>
                <a:lnTo>
                  <a:pt x="626720" y="164560"/>
                </a:lnTo>
                <a:lnTo>
                  <a:pt x="642456" y="206390"/>
                </a:lnTo>
                <a:lnTo>
                  <a:pt x="651179" y="251253"/>
                </a:lnTo>
                <a:lnTo>
                  <a:pt x="684885" y="563660"/>
                </a:lnTo>
                <a:lnTo>
                  <a:pt x="356768" y="595766"/>
                </a:lnTo>
                <a:lnTo>
                  <a:pt x="308855" y="596766"/>
                </a:lnTo>
                <a:close/>
              </a:path>
            </a:pathLst>
          </a:custGeom>
          <a:solidFill>
            <a:srgbClr val="6E9160">
              <a:alpha val="54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5748" y="635508"/>
            <a:ext cx="6344920" cy="481965"/>
          </a:xfrm>
          <a:custGeom>
            <a:avLst/>
            <a:gdLst/>
            <a:ahLst/>
            <a:cxnLst/>
            <a:rect l="l" t="t" r="r" b="b"/>
            <a:pathLst>
              <a:path w="6344920" h="481965">
                <a:moveTo>
                  <a:pt x="0" y="0"/>
                </a:moveTo>
                <a:lnTo>
                  <a:pt x="6344411" y="0"/>
                </a:lnTo>
                <a:lnTo>
                  <a:pt x="6344411" y="481583"/>
                </a:lnTo>
                <a:lnTo>
                  <a:pt x="0" y="481583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3073" y="1104595"/>
            <a:ext cx="6369685" cy="2958465"/>
          </a:xfrm>
          <a:custGeom>
            <a:avLst/>
            <a:gdLst/>
            <a:ahLst/>
            <a:cxnLst/>
            <a:rect l="l" t="t" r="r" b="b"/>
            <a:pathLst>
              <a:path w="6369684" h="2958465">
                <a:moveTo>
                  <a:pt x="6356985" y="2958223"/>
                </a:moveTo>
                <a:lnTo>
                  <a:pt x="12700" y="2958223"/>
                </a:lnTo>
                <a:lnTo>
                  <a:pt x="10223" y="2957982"/>
                </a:lnTo>
                <a:lnTo>
                  <a:pt x="0" y="2945523"/>
                </a:lnTo>
                <a:lnTo>
                  <a:pt x="0" y="12700"/>
                </a:lnTo>
                <a:lnTo>
                  <a:pt x="12700" y="0"/>
                </a:lnTo>
                <a:lnTo>
                  <a:pt x="6356985" y="0"/>
                </a:lnTo>
                <a:lnTo>
                  <a:pt x="6369685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2932823"/>
                </a:lnTo>
                <a:lnTo>
                  <a:pt x="12700" y="2932823"/>
                </a:lnTo>
                <a:lnTo>
                  <a:pt x="25400" y="2945523"/>
                </a:lnTo>
                <a:lnTo>
                  <a:pt x="6369685" y="2945523"/>
                </a:lnTo>
                <a:lnTo>
                  <a:pt x="6369431" y="2948000"/>
                </a:lnTo>
                <a:lnTo>
                  <a:pt x="6359461" y="2957982"/>
                </a:lnTo>
                <a:lnTo>
                  <a:pt x="6356985" y="2958223"/>
                </a:lnTo>
                <a:close/>
              </a:path>
              <a:path w="6369684" h="2958465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6369684" h="2958465">
                <a:moveTo>
                  <a:pt x="6344285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344285" y="12700"/>
                </a:lnTo>
                <a:lnTo>
                  <a:pt x="6344285" y="25400"/>
                </a:lnTo>
                <a:close/>
              </a:path>
              <a:path w="6369684" h="2958465">
                <a:moveTo>
                  <a:pt x="6344285" y="2945523"/>
                </a:moveTo>
                <a:lnTo>
                  <a:pt x="6344285" y="12700"/>
                </a:lnTo>
                <a:lnTo>
                  <a:pt x="6356985" y="25400"/>
                </a:lnTo>
                <a:lnTo>
                  <a:pt x="6369685" y="25400"/>
                </a:lnTo>
                <a:lnTo>
                  <a:pt x="6369685" y="2932823"/>
                </a:lnTo>
                <a:lnTo>
                  <a:pt x="6356985" y="2932823"/>
                </a:lnTo>
                <a:lnTo>
                  <a:pt x="6344285" y="2945523"/>
                </a:lnTo>
                <a:close/>
              </a:path>
              <a:path w="6369684" h="2958465">
                <a:moveTo>
                  <a:pt x="6369685" y="25400"/>
                </a:moveTo>
                <a:lnTo>
                  <a:pt x="6356985" y="25400"/>
                </a:lnTo>
                <a:lnTo>
                  <a:pt x="6344285" y="12700"/>
                </a:lnTo>
                <a:lnTo>
                  <a:pt x="6369685" y="12700"/>
                </a:lnTo>
                <a:lnTo>
                  <a:pt x="6369685" y="25400"/>
                </a:lnTo>
                <a:close/>
              </a:path>
              <a:path w="6369684" h="2958465">
                <a:moveTo>
                  <a:pt x="25400" y="2945523"/>
                </a:moveTo>
                <a:lnTo>
                  <a:pt x="12700" y="2932823"/>
                </a:lnTo>
                <a:lnTo>
                  <a:pt x="25400" y="2932823"/>
                </a:lnTo>
                <a:lnTo>
                  <a:pt x="25400" y="2945523"/>
                </a:lnTo>
                <a:close/>
              </a:path>
              <a:path w="6369684" h="2958465">
                <a:moveTo>
                  <a:pt x="6344285" y="2945523"/>
                </a:moveTo>
                <a:lnTo>
                  <a:pt x="25400" y="2945523"/>
                </a:lnTo>
                <a:lnTo>
                  <a:pt x="25400" y="2932823"/>
                </a:lnTo>
                <a:lnTo>
                  <a:pt x="6344285" y="2932823"/>
                </a:lnTo>
                <a:lnTo>
                  <a:pt x="6344285" y="2945523"/>
                </a:lnTo>
                <a:close/>
              </a:path>
              <a:path w="6369684" h="2958465">
                <a:moveTo>
                  <a:pt x="6369685" y="2945523"/>
                </a:moveTo>
                <a:lnTo>
                  <a:pt x="6344285" y="2945523"/>
                </a:lnTo>
                <a:lnTo>
                  <a:pt x="6356985" y="2932823"/>
                </a:lnTo>
                <a:lnTo>
                  <a:pt x="6369685" y="2932823"/>
                </a:lnTo>
                <a:lnTo>
                  <a:pt x="6369685" y="2945523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82790" y="3785831"/>
            <a:ext cx="1083945" cy="491490"/>
          </a:xfrm>
          <a:prstGeom prst="rect">
            <a:avLst/>
          </a:prstGeom>
          <a:solidFill>
            <a:srgbClr val="D43131"/>
          </a:solidFill>
        </p:spPr>
        <p:txBody>
          <a:bodyPr vert="horz" wrap="square" lIns="0" tIns="14541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1145"/>
              </a:spcBef>
            </a:pPr>
            <a:r>
              <a:rPr sz="1400" dirty="0">
                <a:solidFill>
                  <a:srgbClr val="FFFFFF"/>
                </a:solidFill>
                <a:latin typeface="Segoe UI Symbol"/>
                <a:cs typeface="Segoe UI Symbol"/>
              </a:rPr>
              <a:t>♡</a:t>
            </a:r>
            <a:endParaRPr sz="1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984" y="8364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微软雅黑"/>
                <a:cs typeface="微软雅黑"/>
              </a:rPr>
              <a:t>概况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2633" y="1376629"/>
            <a:ext cx="5541645" cy="1414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7995" algn="just">
              <a:lnSpc>
                <a:spcPct val="113999"/>
              </a:lnSpc>
              <a:spcBef>
                <a:spcPts val="95"/>
              </a:spcBef>
            </a:pPr>
            <a:r>
              <a:rPr sz="2000" spc="85" dirty="0">
                <a:latin typeface="宋体"/>
                <a:cs typeface="宋体"/>
              </a:rPr>
              <a:t>对营利性院校的地区性认证始于20世纪70</a:t>
            </a:r>
            <a:r>
              <a:rPr sz="2000" dirty="0">
                <a:latin typeface="宋体"/>
                <a:cs typeface="宋体"/>
              </a:rPr>
              <a:t>年 </a:t>
            </a:r>
            <a:r>
              <a:rPr sz="2000" spc="10" dirty="0">
                <a:latin typeface="宋体"/>
                <a:cs typeface="宋体"/>
              </a:rPr>
              <a:t>代，联邦西部法律大学在1976年由W</a:t>
            </a:r>
            <a:r>
              <a:rPr sz="2000" spc="15" dirty="0">
                <a:latin typeface="宋体"/>
                <a:cs typeface="宋体"/>
              </a:rPr>
              <a:t>ASC-Sr认证</a:t>
            </a:r>
            <a:r>
              <a:rPr sz="2000" dirty="0">
                <a:latin typeface="宋体"/>
                <a:cs typeface="宋体"/>
              </a:rPr>
              <a:t>。 </a:t>
            </a:r>
            <a:r>
              <a:rPr sz="2000" spc="45" dirty="0">
                <a:latin typeface="宋体"/>
                <a:cs typeface="宋体"/>
              </a:rPr>
              <a:t>中部委员会WASC-Jr和WASC-Sr在1977年首次开</a:t>
            </a:r>
            <a:r>
              <a:rPr sz="2000" dirty="0">
                <a:latin typeface="宋体"/>
                <a:cs typeface="宋体"/>
              </a:rPr>
              <a:t>始 了它们所在地营利性院校的认证</a:t>
            </a:r>
            <a:r>
              <a:rPr sz="2000" spc="5" dirty="0"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8324" y="1059586"/>
            <a:ext cx="1294130" cy="4076700"/>
          </a:xfrm>
          <a:custGeom>
            <a:avLst/>
            <a:gdLst/>
            <a:ahLst/>
            <a:cxnLst/>
            <a:rect l="l" t="t" r="r" b="b"/>
            <a:pathLst>
              <a:path w="1294130" h="4076700">
                <a:moveTo>
                  <a:pt x="723220" y="1244600"/>
                </a:moveTo>
                <a:lnTo>
                  <a:pt x="612863" y="1244600"/>
                </a:lnTo>
                <a:lnTo>
                  <a:pt x="592867" y="1206500"/>
                </a:lnTo>
                <a:lnTo>
                  <a:pt x="572803" y="1155700"/>
                </a:lnTo>
                <a:lnTo>
                  <a:pt x="552872" y="1117600"/>
                </a:lnTo>
                <a:lnTo>
                  <a:pt x="533271" y="1066800"/>
                </a:lnTo>
                <a:lnTo>
                  <a:pt x="514198" y="1016000"/>
                </a:lnTo>
                <a:lnTo>
                  <a:pt x="495851" y="977900"/>
                </a:lnTo>
                <a:lnTo>
                  <a:pt x="478428" y="927100"/>
                </a:lnTo>
                <a:lnTo>
                  <a:pt x="462127" y="889000"/>
                </a:lnTo>
                <a:lnTo>
                  <a:pt x="444292" y="825500"/>
                </a:lnTo>
                <a:lnTo>
                  <a:pt x="429933" y="774700"/>
                </a:lnTo>
                <a:lnTo>
                  <a:pt x="418947" y="711200"/>
                </a:lnTo>
                <a:lnTo>
                  <a:pt x="411229" y="660400"/>
                </a:lnTo>
                <a:lnTo>
                  <a:pt x="406675" y="609600"/>
                </a:lnTo>
                <a:lnTo>
                  <a:pt x="405180" y="558799"/>
                </a:lnTo>
                <a:lnTo>
                  <a:pt x="407077" y="507999"/>
                </a:lnTo>
                <a:lnTo>
                  <a:pt x="412665" y="457199"/>
                </a:lnTo>
                <a:lnTo>
                  <a:pt x="421788" y="406399"/>
                </a:lnTo>
                <a:lnTo>
                  <a:pt x="434291" y="355599"/>
                </a:lnTo>
                <a:lnTo>
                  <a:pt x="450018" y="304799"/>
                </a:lnTo>
                <a:lnTo>
                  <a:pt x="468816" y="266699"/>
                </a:lnTo>
                <a:lnTo>
                  <a:pt x="490528" y="228599"/>
                </a:lnTo>
                <a:lnTo>
                  <a:pt x="514999" y="190499"/>
                </a:lnTo>
                <a:lnTo>
                  <a:pt x="542074" y="152399"/>
                </a:lnTo>
                <a:lnTo>
                  <a:pt x="575373" y="114299"/>
                </a:lnTo>
                <a:lnTo>
                  <a:pt x="611601" y="88899"/>
                </a:lnTo>
                <a:lnTo>
                  <a:pt x="650443" y="63499"/>
                </a:lnTo>
                <a:lnTo>
                  <a:pt x="691591" y="38099"/>
                </a:lnTo>
                <a:lnTo>
                  <a:pt x="734731" y="12699"/>
                </a:lnTo>
                <a:lnTo>
                  <a:pt x="779553" y="0"/>
                </a:lnTo>
                <a:lnTo>
                  <a:pt x="872998" y="0"/>
                </a:lnTo>
                <a:lnTo>
                  <a:pt x="872998" y="88899"/>
                </a:lnTo>
                <a:lnTo>
                  <a:pt x="826673" y="88899"/>
                </a:lnTo>
                <a:lnTo>
                  <a:pt x="781537" y="101599"/>
                </a:lnTo>
                <a:lnTo>
                  <a:pt x="738041" y="126999"/>
                </a:lnTo>
                <a:lnTo>
                  <a:pt x="696636" y="152399"/>
                </a:lnTo>
                <a:lnTo>
                  <a:pt x="657774" y="177799"/>
                </a:lnTo>
                <a:lnTo>
                  <a:pt x="621906" y="215899"/>
                </a:lnTo>
                <a:lnTo>
                  <a:pt x="597452" y="241299"/>
                </a:lnTo>
                <a:lnTo>
                  <a:pt x="575352" y="279399"/>
                </a:lnTo>
                <a:lnTo>
                  <a:pt x="555883" y="317499"/>
                </a:lnTo>
                <a:lnTo>
                  <a:pt x="539327" y="368299"/>
                </a:lnTo>
                <a:lnTo>
                  <a:pt x="525963" y="406399"/>
                </a:lnTo>
                <a:lnTo>
                  <a:pt x="516071" y="457199"/>
                </a:lnTo>
                <a:lnTo>
                  <a:pt x="509931" y="507999"/>
                </a:lnTo>
                <a:lnTo>
                  <a:pt x="507822" y="558799"/>
                </a:lnTo>
                <a:lnTo>
                  <a:pt x="509151" y="609600"/>
                </a:lnTo>
                <a:lnTo>
                  <a:pt x="513230" y="647700"/>
                </a:lnTo>
                <a:lnTo>
                  <a:pt x="520193" y="698500"/>
                </a:lnTo>
                <a:lnTo>
                  <a:pt x="530176" y="749300"/>
                </a:lnTo>
                <a:lnTo>
                  <a:pt x="543313" y="800100"/>
                </a:lnTo>
                <a:lnTo>
                  <a:pt x="559739" y="850900"/>
                </a:lnTo>
                <a:lnTo>
                  <a:pt x="576366" y="901700"/>
                </a:lnTo>
                <a:lnTo>
                  <a:pt x="594361" y="952500"/>
                </a:lnTo>
                <a:lnTo>
                  <a:pt x="613490" y="990600"/>
                </a:lnTo>
                <a:lnTo>
                  <a:pt x="633519" y="1041400"/>
                </a:lnTo>
                <a:lnTo>
                  <a:pt x="654215" y="1092200"/>
                </a:lnTo>
                <a:lnTo>
                  <a:pt x="675343" y="1143000"/>
                </a:lnTo>
                <a:lnTo>
                  <a:pt x="717964" y="1231900"/>
                </a:lnTo>
                <a:lnTo>
                  <a:pt x="723220" y="1244600"/>
                </a:lnTo>
                <a:close/>
              </a:path>
              <a:path w="1294130" h="4076700">
                <a:moveTo>
                  <a:pt x="559635" y="2222500"/>
                </a:moveTo>
                <a:lnTo>
                  <a:pt x="405472" y="2222500"/>
                </a:lnTo>
                <a:lnTo>
                  <a:pt x="437163" y="2197100"/>
                </a:lnTo>
                <a:lnTo>
                  <a:pt x="471661" y="2159000"/>
                </a:lnTo>
                <a:lnTo>
                  <a:pt x="508656" y="2133600"/>
                </a:lnTo>
                <a:lnTo>
                  <a:pt x="547839" y="2108200"/>
                </a:lnTo>
                <a:lnTo>
                  <a:pt x="588899" y="2082800"/>
                </a:lnTo>
                <a:lnTo>
                  <a:pt x="637822" y="2057400"/>
                </a:lnTo>
                <a:lnTo>
                  <a:pt x="678048" y="2032000"/>
                </a:lnTo>
                <a:lnTo>
                  <a:pt x="710380" y="1993900"/>
                </a:lnTo>
                <a:lnTo>
                  <a:pt x="735622" y="1955800"/>
                </a:lnTo>
                <a:lnTo>
                  <a:pt x="755593" y="1917700"/>
                </a:lnTo>
                <a:lnTo>
                  <a:pt x="769412" y="1879600"/>
                </a:lnTo>
                <a:lnTo>
                  <a:pt x="777461" y="1841500"/>
                </a:lnTo>
                <a:lnTo>
                  <a:pt x="780122" y="1790700"/>
                </a:lnTo>
                <a:lnTo>
                  <a:pt x="779175" y="1765300"/>
                </a:lnTo>
                <a:lnTo>
                  <a:pt x="776247" y="1727200"/>
                </a:lnTo>
                <a:lnTo>
                  <a:pt x="771470" y="1701800"/>
                </a:lnTo>
                <a:lnTo>
                  <a:pt x="764971" y="1663700"/>
                </a:lnTo>
                <a:lnTo>
                  <a:pt x="751651" y="1625600"/>
                </a:lnTo>
                <a:lnTo>
                  <a:pt x="735971" y="1574800"/>
                </a:lnTo>
                <a:lnTo>
                  <a:pt x="719834" y="1549400"/>
                </a:lnTo>
                <a:lnTo>
                  <a:pt x="705142" y="1511300"/>
                </a:lnTo>
                <a:lnTo>
                  <a:pt x="681207" y="1473200"/>
                </a:lnTo>
                <a:lnTo>
                  <a:pt x="654246" y="1435100"/>
                </a:lnTo>
                <a:lnTo>
                  <a:pt x="624467" y="1397000"/>
                </a:lnTo>
                <a:lnTo>
                  <a:pt x="592079" y="1371600"/>
                </a:lnTo>
                <a:lnTo>
                  <a:pt x="557293" y="1333500"/>
                </a:lnTo>
                <a:lnTo>
                  <a:pt x="520316" y="1308100"/>
                </a:lnTo>
                <a:lnTo>
                  <a:pt x="481360" y="1270000"/>
                </a:lnTo>
                <a:lnTo>
                  <a:pt x="440632" y="1244600"/>
                </a:lnTo>
                <a:lnTo>
                  <a:pt x="398342" y="1219200"/>
                </a:lnTo>
                <a:lnTo>
                  <a:pt x="354700" y="1206500"/>
                </a:lnTo>
                <a:lnTo>
                  <a:pt x="309915" y="1181100"/>
                </a:lnTo>
                <a:lnTo>
                  <a:pt x="123528" y="1130300"/>
                </a:lnTo>
                <a:lnTo>
                  <a:pt x="4190" y="1130300"/>
                </a:lnTo>
                <a:lnTo>
                  <a:pt x="0" y="1028700"/>
                </a:lnTo>
                <a:lnTo>
                  <a:pt x="126653" y="1028700"/>
                </a:lnTo>
                <a:lnTo>
                  <a:pt x="317449" y="1079500"/>
                </a:lnTo>
                <a:lnTo>
                  <a:pt x="363352" y="1092200"/>
                </a:lnTo>
                <a:lnTo>
                  <a:pt x="408257" y="1117600"/>
                </a:lnTo>
                <a:lnTo>
                  <a:pt x="452021" y="1143000"/>
                </a:lnTo>
                <a:lnTo>
                  <a:pt x="494505" y="1168400"/>
                </a:lnTo>
                <a:lnTo>
                  <a:pt x="535567" y="1193800"/>
                </a:lnTo>
                <a:lnTo>
                  <a:pt x="575067" y="1219200"/>
                </a:lnTo>
                <a:lnTo>
                  <a:pt x="612863" y="1244600"/>
                </a:lnTo>
                <a:lnTo>
                  <a:pt x="723220" y="1244600"/>
                </a:lnTo>
                <a:lnTo>
                  <a:pt x="738988" y="1282700"/>
                </a:lnTo>
                <a:lnTo>
                  <a:pt x="759510" y="1333500"/>
                </a:lnTo>
                <a:lnTo>
                  <a:pt x="781278" y="1384300"/>
                </a:lnTo>
                <a:lnTo>
                  <a:pt x="801846" y="1435100"/>
                </a:lnTo>
                <a:lnTo>
                  <a:pt x="820862" y="1485900"/>
                </a:lnTo>
                <a:lnTo>
                  <a:pt x="837977" y="1536700"/>
                </a:lnTo>
                <a:lnTo>
                  <a:pt x="852840" y="1587500"/>
                </a:lnTo>
                <a:lnTo>
                  <a:pt x="865098" y="1638300"/>
                </a:lnTo>
                <a:lnTo>
                  <a:pt x="865327" y="1638300"/>
                </a:lnTo>
                <a:lnTo>
                  <a:pt x="872602" y="1676400"/>
                </a:lnTo>
                <a:lnTo>
                  <a:pt x="878046" y="1714500"/>
                </a:lnTo>
                <a:lnTo>
                  <a:pt x="881489" y="1752600"/>
                </a:lnTo>
                <a:lnTo>
                  <a:pt x="882764" y="1790700"/>
                </a:lnTo>
                <a:lnTo>
                  <a:pt x="880689" y="1841500"/>
                </a:lnTo>
                <a:lnTo>
                  <a:pt x="874142" y="1879600"/>
                </a:lnTo>
                <a:lnTo>
                  <a:pt x="862726" y="1930400"/>
                </a:lnTo>
                <a:lnTo>
                  <a:pt x="846046" y="1968500"/>
                </a:lnTo>
                <a:lnTo>
                  <a:pt x="823709" y="2006600"/>
                </a:lnTo>
                <a:lnTo>
                  <a:pt x="821499" y="2019300"/>
                </a:lnTo>
                <a:lnTo>
                  <a:pt x="1168268" y="2019300"/>
                </a:lnTo>
                <a:lnTo>
                  <a:pt x="1130922" y="2044700"/>
                </a:lnTo>
                <a:lnTo>
                  <a:pt x="1080546" y="2057400"/>
                </a:lnTo>
                <a:lnTo>
                  <a:pt x="1029638" y="2082800"/>
                </a:lnTo>
                <a:lnTo>
                  <a:pt x="928236" y="2108200"/>
                </a:lnTo>
                <a:lnTo>
                  <a:pt x="878751" y="2108200"/>
                </a:lnTo>
                <a:lnTo>
                  <a:pt x="830487" y="2120900"/>
                </a:lnTo>
                <a:lnTo>
                  <a:pt x="783897" y="2120900"/>
                </a:lnTo>
                <a:lnTo>
                  <a:pt x="739245" y="2133600"/>
                </a:lnTo>
                <a:lnTo>
                  <a:pt x="696797" y="2146300"/>
                </a:lnTo>
                <a:lnTo>
                  <a:pt x="656818" y="2159000"/>
                </a:lnTo>
                <a:lnTo>
                  <a:pt x="649389" y="2171700"/>
                </a:lnTo>
                <a:lnTo>
                  <a:pt x="632205" y="2171700"/>
                </a:lnTo>
                <a:lnTo>
                  <a:pt x="587199" y="2197100"/>
                </a:lnTo>
                <a:lnTo>
                  <a:pt x="559635" y="2222500"/>
                </a:lnTo>
                <a:close/>
              </a:path>
              <a:path w="1294130" h="4076700">
                <a:moveTo>
                  <a:pt x="1168268" y="2019300"/>
                </a:moveTo>
                <a:lnTo>
                  <a:pt x="862583" y="2019300"/>
                </a:lnTo>
                <a:lnTo>
                  <a:pt x="921622" y="2006600"/>
                </a:lnTo>
                <a:lnTo>
                  <a:pt x="977857" y="1993900"/>
                </a:lnTo>
                <a:lnTo>
                  <a:pt x="1030903" y="1981200"/>
                </a:lnTo>
                <a:lnTo>
                  <a:pt x="1080376" y="1955800"/>
                </a:lnTo>
                <a:lnTo>
                  <a:pt x="1106590" y="1943100"/>
                </a:lnTo>
                <a:lnTo>
                  <a:pt x="1128777" y="1917700"/>
                </a:lnTo>
                <a:lnTo>
                  <a:pt x="1147290" y="1905000"/>
                </a:lnTo>
                <a:lnTo>
                  <a:pt x="1162481" y="1879600"/>
                </a:lnTo>
                <a:lnTo>
                  <a:pt x="1174537" y="1854200"/>
                </a:lnTo>
                <a:lnTo>
                  <a:pt x="1183432" y="1816100"/>
                </a:lnTo>
                <a:lnTo>
                  <a:pt x="1188947" y="1790700"/>
                </a:lnTo>
                <a:lnTo>
                  <a:pt x="1190866" y="1752600"/>
                </a:lnTo>
                <a:lnTo>
                  <a:pt x="1293507" y="1752600"/>
                </a:lnTo>
                <a:lnTo>
                  <a:pt x="1291064" y="1803400"/>
                </a:lnTo>
                <a:lnTo>
                  <a:pt x="1283619" y="1841500"/>
                </a:lnTo>
                <a:lnTo>
                  <a:pt x="1270999" y="1879600"/>
                </a:lnTo>
                <a:lnTo>
                  <a:pt x="1253032" y="1917700"/>
                </a:lnTo>
                <a:lnTo>
                  <a:pt x="1229731" y="1955800"/>
                </a:lnTo>
                <a:lnTo>
                  <a:pt x="1201340" y="1993900"/>
                </a:lnTo>
                <a:lnTo>
                  <a:pt x="1168268" y="2019300"/>
                </a:lnTo>
                <a:close/>
              </a:path>
              <a:path w="1294130" h="4076700">
                <a:moveTo>
                  <a:pt x="135172" y="2171700"/>
                </a:moveTo>
                <a:lnTo>
                  <a:pt x="120370" y="2171700"/>
                </a:lnTo>
                <a:lnTo>
                  <a:pt x="114490" y="2120900"/>
                </a:lnTo>
                <a:lnTo>
                  <a:pt x="268230" y="2120900"/>
                </a:lnTo>
                <a:lnTo>
                  <a:pt x="308211" y="2133600"/>
                </a:lnTo>
                <a:lnTo>
                  <a:pt x="343852" y="2159000"/>
                </a:lnTo>
                <a:lnTo>
                  <a:pt x="149745" y="2159000"/>
                </a:lnTo>
                <a:lnTo>
                  <a:pt x="135172" y="2171700"/>
                </a:lnTo>
                <a:close/>
              </a:path>
              <a:path w="1294130" h="4076700">
                <a:moveTo>
                  <a:pt x="869216" y="4076700"/>
                </a:moveTo>
                <a:lnTo>
                  <a:pt x="766454" y="4076700"/>
                </a:lnTo>
                <a:lnTo>
                  <a:pt x="763930" y="4025900"/>
                </a:lnTo>
                <a:lnTo>
                  <a:pt x="760337" y="3975100"/>
                </a:lnTo>
                <a:lnTo>
                  <a:pt x="755636" y="3924300"/>
                </a:lnTo>
                <a:lnTo>
                  <a:pt x="749785" y="3873500"/>
                </a:lnTo>
                <a:lnTo>
                  <a:pt x="742743" y="3822700"/>
                </a:lnTo>
                <a:lnTo>
                  <a:pt x="734468" y="3771900"/>
                </a:lnTo>
                <a:lnTo>
                  <a:pt x="724921" y="3733800"/>
                </a:lnTo>
                <a:lnTo>
                  <a:pt x="714058" y="3683000"/>
                </a:lnTo>
                <a:lnTo>
                  <a:pt x="701840" y="3632200"/>
                </a:lnTo>
                <a:lnTo>
                  <a:pt x="688225" y="3581400"/>
                </a:lnTo>
                <a:lnTo>
                  <a:pt x="673171" y="3530600"/>
                </a:lnTo>
                <a:lnTo>
                  <a:pt x="656637" y="3479800"/>
                </a:lnTo>
                <a:lnTo>
                  <a:pt x="638583" y="3441700"/>
                </a:lnTo>
                <a:lnTo>
                  <a:pt x="618966" y="3390900"/>
                </a:lnTo>
                <a:lnTo>
                  <a:pt x="597746" y="3340100"/>
                </a:lnTo>
                <a:lnTo>
                  <a:pt x="574881" y="3289300"/>
                </a:lnTo>
                <a:lnTo>
                  <a:pt x="550330" y="3238500"/>
                </a:lnTo>
                <a:lnTo>
                  <a:pt x="524052" y="3200400"/>
                </a:lnTo>
                <a:lnTo>
                  <a:pt x="501080" y="3149600"/>
                </a:lnTo>
                <a:lnTo>
                  <a:pt x="477571" y="3111500"/>
                </a:lnTo>
                <a:lnTo>
                  <a:pt x="453881" y="3073400"/>
                </a:lnTo>
                <a:lnTo>
                  <a:pt x="430366" y="3035300"/>
                </a:lnTo>
                <a:lnTo>
                  <a:pt x="407382" y="2984500"/>
                </a:lnTo>
                <a:lnTo>
                  <a:pt x="385286" y="2946400"/>
                </a:lnTo>
                <a:lnTo>
                  <a:pt x="364434" y="2895600"/>
                </a:lnTo>
                <a:lnTo>
                  <a:pt x="345181" y="2857500"/>
                </a:lnTo>
                <a:lnTo>
                  <a:pt x="327884" y="2806700"/>
                </a:lnTo>
                <a:lnTo>
                  <a:pt x="312899" y="2755900"/>
                </a:lnTo>
                <a:lnTo>
                  <a:pt x="300581" y="2717800"/>
                </a:lnTo>
                <a:lnTo>
                  <a:pt x="291288" y="2667000"/>
                </a:lnTo>
                <a:lnTo>
                  <a:pt x="285374" y="2616200"/>
                </a:lnTo>
                <a:lnTo>
                  <a:pt x="283197" y="2565400"/>
                </a:lnTo>
                <a:lnTo>
                  <a:pt x="284679" y="2527300"/>
                </a:lnTo>
                <a:lnTo>
                  <a:pt x="289266" y="2476500"/>
                </a:lnTo>
                <a:lnTo>
                  <a:pt x="297165" y="2438400"/>
                </a:lnTo>
                <a:lnTo>
                  <a:pt x="308584" y="2400300"/>
                </a:lnTo>
                <a:lnTo>
                  <a:pt x="319619" y="2362200"/>
                </a:lnTo>
                <a:lnTo>
                  <a:pt x="332782" y="2336800"/>
                </a:lnTo>
                <a:lnTo>
                  <a:pt x="347934" y="2311400"/>
                </a:lnTo>
                <a:lnTo>
                  <a:pt x="364934" y="2273300"/>
                </a:lnTo>
                <a:lnTo>
                  <a:pt x="360566" y="2247900"/>
                </a:lnTo>
                <a:lnTo>
                  <a:pt x="350862" y="2235200"/>
                </a:lnTo>
                <a:lnTo>
                  <a:pt x="335948" y="2209800"/>
                </a:lnTo>
                <a:lnTo>
                  <a:pt x="315950" y="2197100"/>
                </a:lnTo>
                <a:lnTo>
                  <a:pt x="289027" y="2184400"/>
                </a:lnTo>
                <a:lnTo>
                  <a:pt x="256565" y="2171700"/>
                </a:lnTo>
                <a:lnTo>
                  <a:pt x="219331" y="2171700"/>
                </a:lnTo>
                <a:lnTo>
                  <a:pt x="178092" y="2159000"/>
                </a:lnTo>
                <a:lnTo>
                  <a:pt x="343852" y="2159000"/>
                </a:lnTo>
                <a:lnTo>
                  <a:pt x="363485" y="2171700"/>
                </a:lnTo>
                <a:lnTo>
                  <a:pt x="380501" y="2184400"/>
                </a:lnTo>
                <a:lnTo>
                  <a:pt x="394598" y="2197100"/>
                </a:lnTo>
                <a:lnTo>
                  <a:pt x="405472" y="2222500"/>
                </a:lnTo>
                <a:lnTo>
                  <a:pt x="559635" y="2222500"/>
                </a:lnTo>
                <a:lnTo>
                  <a:pt x="545852" y="2235200"/>
                </a:lnTo>
                <a:lnTo>
                  <a:pt x="508538" y="2260600"/>
                </a:lnTo>
                <a:lnTo>
                  <a:pt x="475631" y="2298700"/>
                </a:lnTo>
                <a:lnTo>
                  <a:pt x="447506" y="2336800"/>
                </a:lnTo>
                <a:lnTo>
                  <a:pt x="424537" y="2374900"/>
                </a:lnTo>
                <a:lnTo>
                  <a:pt x="407098" y="2425700"/>
                </a:lnTo>
                <a:lnTo>
                  <a:pt x="397534" y="2463800"/>
                </a:lnTo>
                <a:lnTo>
                  <a:pt x="390920" y="2489200"/>
                </a:lnTo>
                <a:lnTo>
                  <a:pt x="387079" y="2527300"/>
                </a:lnTo>
                <a:lnTo>
                  <a:pt x="385838" y="2565400"/>
                </a:lnTo>
                <a:lnTo>
                  <a:pt x="388195" y="2616200"/>
                </a:lnTo>
                <a:lnTo>
                  <a:pt x="395424" y="2667000"/>
                </a:lnTo>
                <a:lnTo>
                  <a:pt x="407007" y="2717800"/>
                </a:lnTo>
                <a:lnTo>
                  <a:pt x="422429" y="2768600"/>
                </a:lnTo>
                <a:lnTo>
                  <a:pt x="441172" y="2819400"/>
                </a:lnTo>
                <a:lnTo>
                  <a:pt x="482133" y="2819400"/>
                </a:lnTo>
                <a:lnTo>
                  <a:pt x="475804" y="2844800"/>
                </a:lnTo>
                <a:lnTo>
                  <a:pt x="471347" y="2882900"/>
                </a:lnTo>
                <a:lnTo>
                  <a:pt x="493053" y="2933700"/>
                </a:lnTo>
                <a:lnTo>
                  <a:pt x="516078" y="2971800"/>
                </a:lnTo>
                <a:lnTo>
                  <a:pt x="540075" y="3022600"/>
                </a:lnTo>
                <a:lnTo>
                  <a:pt x="564695" y="3060700"/>
                </a:lnTo>
                <a:lnTo>
                  <a:pt x="589590" y="3111500"/>
                </a:lnTo>
                <a:lnTo>
                  <a:pt x="614413" y="3149600"/>
                </a:lnTo>
                <a:lnTo>
                  <a:pt x="640741" y="3200400"/>
                </a:lnTo>
                <a:lnTo>
                  <a:pt x="665424" y="3251200"/>
                </a:lnTo>
                <a:lnTo>
                  <a:pt x="688499" y="3289300"/>
                </a:lnTo>
                <a:lnTo>
                  <a:pt x="710003" y="3340100"/>
                </a:lnTo>
                <a:lnTo>
                  <a:pt x="729973" y="3390900"/>
                </a:lnTo>
                <a:lnTo>
                  <a:pt x="748447" y="3441700"/>
                </a:lnTo>
                <a:lnTo>
                  <a:pt x="765460" y="3492500"/>
                </a:lnTo>
                <a:lnTo>
                  <a:pt x="781050" y="3530600"/>
                </a:lnTo>
                <a:lnTo>
                  <a:pt x="795255" y="3581400"/>
                </a:lnTo>
                <a:lnTo>
                  <a:pt x="808112" y="3632200"/>
                </a:lnTo>
                <a:lnTo>
                  <a:pt x="819656" y="3683000"/>
                </a:lnTo>
                <a:lnTo>
                  <a:pt x="829927" y="3733800"/>
                </a:lnTo>
                <a:lnTo>
                  <a:pt x="838960" y="3784600"/>
                </a:lnTo>
                <a:lnTo>
                  <a:pt x="846793" y="3835400"/>
                </a:lnTo>
                <a:lnTo>
                  <a:pt x="853462" y="3873500"/>
                </a:lnTo>
                <a:lnTo>
                  <a:pt x="859006" y="3924300"/>
                </a:lnTo>
                <a:lnTo>
                  <a:pt x="863460" y="3975100"/>
                </a:lnTo>
                <a:lnTo>
                  <a:pt x="866863" y="4025900"/>
                </a:lnTo>
                <a:lnTo>
                  <a:pt x="869216" y="4076700"/>
                </a:lnTo>
                <a:close/>
              </a:path>
              <a:path w="1294130" h="4076700">
                <a:moveTo>
                  <a:pt x="482133" y="2819400"/>
                </a:moveTo>
                <a:lnTo>
                  <a:pt x="441172" y="2819400"/>
                </a:lnTo>
                <a:lnTo>
                  <a:pt x="457373" y="2768600"/>
                </a:lnTo>
                <a:lnTo>
                  <a:pt x="480986" y="2730500"/>
                </a:lnTo>
                <a:lnTo>
                  <a:pt x="510992" y="2692400"/>
                </a:lnTo>
                <a:lnTo>
                  <a:pt x="546368" y="2654300"/>
                </a:lnTo>
                <a:lnTo>
                  <a:pt x="586094" y="2628900"/>
                </a:lnTo>
                <a:lnTo>
                  <a:pt x="629150" y="2603500"/>
                </a:lnTo>
                <a:lnTo>
                  <a:pt x="721165" y="2578100"/>
                </a:lnTo>
                <a:lnTo>
                  <a:pt x="817763" y="2578100"/>
                </a:lnTo>
                <a:lnTo>
                  <a:pt x="865605" y="2590800"/>
                </a:lnTo>
                <a:lnTo>
                  <a:pt x="910167" y="2616200"/>
                </a:lnTo>
                <a:lnTo>
                  <a:pt x="714736" y="2616200"/>
                </a:lnTo>
                <a:lnTo>
                  <a:pt x="661860" y="2628900"/>
                </a:lnTo>
                <a:lnTo>
                  <a:pt x="611613" y="2654300"/>
                </a:lnTo>
                <a:lnTo>
                  <a:pt x="566153" y="2692400"/>
                </a:lnTo>
                <a:lnTo>
                  <a:pt x="534588" y="2717800"/>
                </a:lnTo>
                <a:lnTo>
                  <a:pt x="508374" y="2755900"/>
                </a:lnTo>
                <a:lnTo>
                  <a:pt x="488463" y="2794000"/>
                </a:lnTo>
                <a:lnTo>
                  <a:pt x="482133" y="2819400"/>
                </a:lnTo>
                <a:close/>
              </a:path>
              <a:path w="1294130" h="4076700">
                <a:moveTo>
                  <a:pt x="922820" y="2667000"/>
                </a:moveTo>
                <a:lnTo>
                  <a:pt x="889469" y="2641600"/>
                </a:lnTo>
                <a:lnTo>
                  <a:pt x="851938" y="2628900"/>
                </a:lnTo>
                <a:lnTo>
                  <a:pt x="811163" y="2616200"/>
                </a:lnTo>
                <a:lnTo>
                  <a:pt x="910167" y="2616200"/>
                </a:lnTo>
                <a:lnTo>
                  <a:pt x="950010" y="2641600"/>
                </a:lnTo>
                <a:lnTo>
                  <a:pt x="922820" y="266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514" y="2672476"/>
            <a:ext cx="685165" cy="596900"/>
          </a:xfrm>
          <a:custGeom>
            <a:avLst/>
            <a:gdLst/>
            <a:ahLst/>
            <a:cxnLst/>
            <a:rect l="l" t="t" r="r" b="b"/>
            <a:pathLst>
              <a:path w="685165" h="596900">
                <a:moveTo>
                  <a:pt x="308854" y="596763"/>
                </a:moveTo>
                <a:lnTo>
                  <a:pt x="262636" y="590602"/>
                </a:lnTo>
                <a:lnTo>
                  <a:pt x="218778" y="577800"/>
                </a:lnTo>
                <a:lnTo>
                  <a:pt x="177945" y="558872"/>
                </a:lnTo>
                <a:lnTo>
                  <a:pt x="140801" y="534333"/>
                </a:lnTo>
                <a:lnTo>
                  <a:pt x="108013" y="504698"/>
                </a:lnTo>
                <a:lnTo>
                  <a:pt x="80244" y="470483"/>
                </a:lnTo>
                <a:lnTo>
                  <a:pt x="58160" y="432204"/>
                </a:lnTo>
                <a:lnTo>
                  <a:pt x="42425" y="390375"/>
                </a:lnTo>
                <a:lnTo>
                  <a:pt x="33705" y="345512"/>
                </a:lnTo>
                <a:lnTo>
                  <a:pt x="0" y="33067"/>
                </a:lnTo>
                <a:lnTo>
                  <a:pt x="328104" y="999"/>
                </a:lnTo>
                <a:lnTo>
                  <a:pt x="376017" y="0"/>
                </a:lnTo>
                <a:lnTo>
                  <a:pt x="422235" y="6158"/>
                </a:lnTo>
                <a:lnTo>
                  <a:pt x="466092" y="18959"/>
                </a:lnTo>
                <a:lnTo>
                  <a:pt x="506924" y="37888"/>
                </a:lnTo>
                <a:lnTo>
                  <a:pt x="544066" y="62428"/>
                </a:lnTo>
                <a:lnTo>
                  <a:pt x="576854" y="92064"/>
                </a:lnTo>
                <a:lnTo>
                  <a:pt x="604622" y="126280"/>
                </a:lnTo>
                <a:lnTo>
                  <a:pt x="626707" y="164560"/>
                </a:lnTo>
                <a:lnTo>
                  <a:pt x="642444" y="206390"/>
                </a:lnTo>
                <a:lnTo>
                  <a:pt x="651167" y="251253"/>
                </a:lnTo>
                <a:lnTo>
                  <a:pt x="684872" y="563660"/>
                </a:lnTo>
                <a:lnTo>
                  <a:pt x="356768" y="595766"/>
                </a:lnTo>
                <a:lnTo>
                  <a:pt x="308854" y="596763"/>
                </a:lnTo>
                <a:close/>
              </a:path>
            </a:pathLst>
          </a:custGeom>
          <a:solidFill>
            <a:srgbClr val="6E9160">
              <a:alpha val="54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9168" y="3563882"/>
            <a:ext cx="692785" cy="489584"/>
          </a:xfrm>
          <a:custGeom>
            <a:avLst/>
            <a:gdLst/>
            <a:ahLst/>
            <a:cxnLst/>
            <a:rect l="l" t="t" r="r" b="b"/>
            <a:pathLst>
              <a:path w="692785" h="489585">
                <a:moveTo>
                  <a:pt x="331469" y="489142"/>
                </a:moveTo>
                <a:lnTo>
                  <a:pt x="286345" y="483129"/>
                </a:lnTo>
                <a:lnTo>
                  <a:pt x="243241" y="469065"/>
                </a:lnTo>
                <a:lnTo>
                  <a:pt x="203472" y="447248"/>
                </a:lnTo>
                <a:lnTo>
                  <a:pt x="168351" y="417977"/>
                </a:lnTo>
                <a:lnTo>
                  <a:pt x="139192" y="381550"/>
                </a:lnTo>
                <a:lnTo>
                  <a:pt x="0" y="165777"/>
                </a:lnTo>
                <a:lnTo>
                  <a:pt x="226618" y="33265"/>
                </a:lnTo>
                <a:lnTo>
                  <a:pt x="269933" y="13330"/>
                </a:lnTo>
                <a:lnTo>
                  <a:pt x="315163" y="2340"/>
                </a:lnTo>
                <a:lnTo>
                  <a:pt x="360995" y="0"/>
                </a:lnTo>
                <a:lnTo>
                  <a:pt x="406117" y="6009"/>
                </a:lnTo>
                <a:lnTo>
                  <a:pt x="449216" y="20072"/>
                </a:lnTo>
                <a:lnTo>
                  <a:pt x="488980" y="41889"/>
                </a:lnTo>
                <a:lnTo>
                  <a:pt x="524095" y="71164"/>
                </a:lnTo>
                <a:lnTo>
                  <a:pt x="553250" y="107598"/>
                </a:lnTo>
                <a:lnTo>
                  <a:pt x="692442" y="323346"/>
                </a:lnTo>
                <a:lnTo>
                  <a:pt x="465836" y="455883"/>
                </a:lnTo>
                <a:lnTo>
                  <a:pt x="422528" y="475817"/>
                </a:lnTo>
                <a:lnTo>
                  <a:pt x="377302" y="486804"/>
                </a:lnTo>
                <a:lnTo>
                  <a:pt x="331469" y="489142"/>
                </a:lnTo>
                <a:close/>
              </a:path>
            </a:pathLst>
          </a:custGeom>
          <a:solidFill>
            <a:srgbClr val="6E9160">
              <a:alpha val="54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751" y="2014261"/>
            <a:ext cx="685165" cy="596900"/>
          </a:xfrm>
          <a:custGeom>
            <a:avLst/>
            <a:gdLst/>
            <a:ahLst/>
            <a:cxnLst/>
            <a:rect l="l" t="t" r="r" b="b"/>
            <a:pathLst>
              <a:path w="685165" h="596900">
                <a:moveTo>
                  <a:pt x="308855" y="596766"/>
                </a:moveTo>
                <a:lnTo>
                  <a:pt x="262637" y="590607"/>
                </a:lnTo>
                <a:lnTo>
                  <a:pt x="218780" y="577806"/>
                </a:lnTo>
                <a:lnTo>
                  <a:pt x="177948" y="558878"/>
                </a:lnTo>
                <a:lnTo>
                  <a:pt x="140806" y="534338"/>
                </a:lnTo>
                <a:lnTo>
                  <a:pt x="108018" y="504702"/>
                </a:lnTo>
                <a:lnTo>
                  <a:pt x="80250" y="470486"/>
                </a:lnTo>
                <a:lnTo>
                  <a:pt x="58165" y="432205"/>
                </a:lnTo>
                <a:lnTo>
                  <a:pt x="42428" y="390375"/>
                </a:lnTo>
                <a:lnTo>
                  <a:pt x="33705" y="345512"/>
                </a:lnTo>
                <a:lnTo>
                  <a:pt x="0" y="33080"/>
                </a:lnTo>
                <a:lnTo>
                  <a:pt x="328104" y="999"/>
                </a:lnTo>
                <a:lnTo>
                  <a:pt x="376021" y="0"/>
                </a:lnTo>
                <a:lnTo>
                  <a:pt x="422241" y="6158"/>
                </a:lnTo>
                <a:lnTo>
                  <a:pt x="466100" y="18959"/>
                </a:lnTo>
                <a:lnTo>
                  <a:pt x="506934" y="37888"/>
                </a:lnTo>
                <a:lnTo>
                  <a:pt x="544077" y="62428"/>
                </a:lnTo>
                <a:lnTo>
                  <a:pt x="576866" y="92064"/>
                </a:lnTo>
                <a:lnTo>
                  <a:pt x="604635" y="126280"/>
                </a:lnTo>
                <a:lnTo>
                  <a:pt x="626720" y="164560"/>
                </a:lnTo>
                <a:lnTo>
                  <a:pt x="642456" y="206390"/>
                </a:lnTo>
                <a:lnTo>
                  <a:pt x="651179" y="251253"/>
                </a:lnTo>
                <a:lnTo>
                  <a:pt x="684885" y="563660"/>
                </a:lnTo>
                <a:lnTo>
                  <a:pt x="356768" y="595766"/>
                </a:lnTo>
                <a:lnTo>
                  <a:pt x="308855" y="596766"/>
                </a:lnTo>
                <a:close/>
              </a:path>
            </a:pathLst>
          </a:custGeom>
          <a:solidFill>
            <a:srgbClr val="6E9160">
              <a:alpha val="54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4120" y="620268"/>
            <a:ext cx="6416040" cy="411480"/>
          </a:xfrm>
          <a:custGeom>
            <a:avLst/>
            <a:gdLst/>
            <a:ahLst/>
            <a:cxnLst/>
            <a:rect l="l" t="t" r="r" b="b"/>
            <a:pathLst>
              <a:path w="6416040" h="411480">
                <a:moveTo>
                  <a:pt x="0" y="0"/>
                </a:moveTo>
                <a:lnTo>
                  <a:pt x="6416039" y="0"/>
                </a:lnTo>
                <a:lnTo>
                  <a:pt x="6416039" y="411479"/>
                </a:lnTo>
                <a:lnTo>
                  <a:pt x="0" y="411479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71064" y="1019441"/>
            <a:ext cx="6442075" cy="2526030"/>
          </a:xfrm>
          <a:custGeom>
            <a:avLst/>
            <a:gdLst/>
            <a:ahLst/>
            <a:cxnLst/>
            <a:rect l="l" t="t" r="r" b="b"/>
            <a:pathLst>
              <a:path w="6442075" h="2526029">
                <a:moveTo>
                  <a:pt x="6428994" y="2525433"/>
                </a:moveTo>
                <a:lnTo>
                  <a:pt x="12700" y="2525433"/>
                </a:lnTo>
                <a:lnTo>
                  <a:pt x="10223" y="2525191"/>
                </a:lnTo>
                <a:lnTo>
                  <a:pt x="0" y="2512733"/>
                </a:lnTo>
                <a:lnTo>
                  <a:pt x="0" y="12699"/>
                </a:lnTo>
                <a:lnTo>
                  <a:pt x="12700" y="0"/>
                </a:lnTo>
                <a:lnTo>
                  <a:pt x="6428994" y="0"/>
                </a:lnTo>
                <a:lnTo>
                  <a:pt x="6441694" y="12699"/>
                </a:lnTo>
                <a:lnTo>
                  <a:pt x="25400" y="12699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2500033"/>
                </a:lnTo>
                <a:lnTo>
                  <a:pt x="12700" y="2500033"/>
                </a:lnTo>
                <a:lnTo>
                  <a:pt x="25400" y="2512733"/>
                </a:lnTo>
                <a:lnTo>
                  <a:pt x="6441694" y="2512733"/>
                </a:lnTo>
                <a:lnTo>
                  <a:pt x="6441440" y="2515209"/>
                </a:lnTo>
                <a:lnTo>
                  <a:pt x="6431470" y="2525191"/>
                </a:lnTo>
                <a:lnTo>
                  <a:pt x="6428994" y="2525433"/>
                </a:lnTo>
                <a:close/>
              </a:path>
              <a:path w="6442075" h="2526029">
                <a:moveTo>
                  <a:pt x="25400" y="25399"/>
                </a:moveTo>
                <a:lnTo>
                  <a:pt x="12700" y="25399"/>
                </a:lnTo>
                <a:lnTo>
                  <a:pt x="25400" y="12699"/>
                </a:lnTo>
                <a:lnTo>
                  <a:pt x="25400" y="25399"/>
                </a:lnTo>
                <a:close/>
              </a:path>
              <a:path w="6442075" h="2526029">
                <a:moveTo>
                  <a:pt x="6416294" y="25399"/>
                </a:moveTo>
                <a:lnTo>
                  <a:pt x="25400" y="25399"/>
                </a:lnTo>
                <a:lnTo>
                  <a:pt x="25400" y="12699"/>
                </a:lnTo>
                <a:lnTo>
                  <a:pt x="6416294" y="12699"/>
                </a:lnTo>
                <a:lnTo>
                  <a:pt x="6416294" y="25399"/>
                </a:lnTo>
                <a:close/>
              </a:path>
              <a:path w="6442075" h="2526029">
                <a:moveTo>
                  <a:pt x="6416294" y="2512733"/>
                </a:moveTo>
                <a:lnTo>
                  <a:pt x="6416294" y="12699"/>
                </a:lnTo>
                <a:lnTo>
                  <a:pt x="6428994" y="25399"/>
                </a:lnTo>
                <a:lnTo>
                  <a:pt x="6441694" y="25399"/>
                </a:lnTo>
                <a:lnTo>
                  <a:pt x="6441694" y="2500033"/>
                </a:lnTo>
                <a:lnTo>
                  <a:pt x="6428994" y="2500033"/>
                </a:lnTo>
                <a:lnTo>
                  <a:pt x="6416294" y="2512733"/>
                </a:lnTo>
                <a:close/>
              </a:path>
              <a:path w="6442075" h="2526029">
                <a:moveTo>
                  <a:pt x="6441694" y="25399"/>
                </a:moveTo>
                <a:lnTo>
                  <a:pt x="6428994" y="25399"/>
                </a:lnTo>
                <a:lnTo>
                  <a:pt x="6416294" y="12699"/>
                </a:lnTo>
                <a:lnTo>
                  <a:pt x="6441694" y="12699"/>
                </a:lnTo>
                <a:lnTo>
                  <a:pt x="6441694" y="25399"/>
                </a:lnTo>
                <a:close/>
              </a:path>
              <a:path w="6442075" h="2526029">
                <a:moveTo>
                  <a:pt x="25400" y="2512733"/>
                </a:moveTo>
                <a:lnTo>
                  <a:pt x="12700" y="2500033"/>
                </a:lnTo>
                <a:lnTo>
                  <a:pt x="25400" y="2500033"/>
                </a:lnTo>
                <a:lnTo>
                  <a:pt x="25400" y="2512733"/>
                </a:lnTo>
                <a:close/>
              </a:path>
              <a:path w="6442075" h="2526029">
                <a:moveTo>
                  <a:pt x="6416294" y="2512733"/>
                </a:moveTo>
                <a:lnTo>
                  <a:pt x="25400" y="2512733"/>
                </a:lnTo>
                <a:lnTo>
                  <a:pt x="25400" y="2500033"/>
                </a:lnTo>
                <a:lnTo>
                  <a:pt x="6416294" y="2500033"/>
                </a:lnTo>
                <a:lnTo>
                  <a:pt x="6416294" y="2512733"/>
                </a:lnTo>
                <a:close/>
              </a:path>
              <a:path w="6442075" h="2526029">
                <a:moveTo>
                  <a:pt x="6441694" y="2512733"/>
                </a:moveTo>
                <a:lnTo>
                  <a:pt x="6416294" y="2512733"/>
                </a:lnTo>
                <a:lnTo>
                  <a:pt x="6428994" y="2500033"/>
                </a:lnTo>
                <a:lnTo>
                  <a:pt x="6441694" y="2500033"/>
                </a:lnTo>
                <a:lnTo>
                  <a:pt x="6441694" y="2512733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61034" y="3306889"/>
            <a:ext cx="1096645" cy="418465"/>
          </a:xfrm>
          <a:prstGeom prst="rect">
            <a:avLst/>
          </a:prstGeom>
          <a:solidFill>
            <a:srgbClr val="D43131"/>
          </a:solidFill>
        </p:spPr>
        <p:txBody>
          <a:bodyPr vert="horz" wrap="square" lIns="0" tIns="106680" rIns="0" bIns="0" rtlCol="0">
            <a:spAutoFit/>
          </a:bodyPr>
          <a:lstStyle/>
          <a:p>
            <a:pPr marR="47625" algn="ctr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FFFFFF"/>
                </a:solidFill>
                <a:latin typeface="Segoe UI Symbol"/>
                <a:cs typeface="Segoe UI Symbol"/>
              </a:rPr>
              <a:t>♡</a:t>
            </a:r>
            <a:endParaRPr sz="1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984" y="8364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微软雅黑"/>
                <a:cs typeface="微软雅黑"/>
              </a:rPr>
              <a:t>概况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02472" y="1215148"/>
            <a:ext cx="6817995" cy="2456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7995">
              <a:lnSpc>
                <a:spcPct val="113999"/>
              </a:lnSpc>
              <a:spcBef>
                <a:spcPts val="95"/>
              </a:spcBef>
            </a:pPr>
            <a:r>
              <a:rPr sz="2000" spc="100" dirty="0">
                <a:latin typeface="宋体"/>
                <a:cs typeface="宋体"/>
              </a:rPr>
              <a:t>中北区认证委员会</a:t>
            </a:r>
            <a:r>
              <a:rPr sz="2000" spc="105" dirty="0">
                <a:latin typeface="宋体"/>
                <a:cs typeface="宋体"/>
              </a:rPr>
              <a:t>在</a:t>
            </a:r>
            <a:r>
              <a:rPr sz="2000" spc="100" dirty="0">
                <a:latin typeface="宋体"/>
                <a:cs typeface="宋体"/>
              </a:rPr>
              <a:t>1978</a:t>
            </a:r>
            <a:r>
              <a:rPr sz="2000" spc="105" dirty="0">
                <a:latin typeface="宋体"/>
                <a:cs typeface="宋体"/>
              </a:rPr>
              <a:t>年认证了</a:t>
            </a:r>
            <a:r>
              <a:rPr sz="2000" spc="105" dirty="0">
                <a:solidFill>
                  <a:srgbClr val="C00000"/>
                </a:solidFill>
                <a:latin typeface="宋体"/>
                <a:cs typeface="宋体"/>
              </a:rPr>
              <a:t>凤凰大学</a:t>
            </a:r>
            <a:r>
              <a:rPr sz="2000" spc="105" dirty="0">
                <a:latin typeface="宋体"/>
                <a:cs typeface="宋体"/>
              </a:rPr>
              <a:t>。</a:t>
            </a:r>
            <a:r>
              <a:rPr sz="2000" spc="85" dirty="0">
                <a:latin typeface="宋体"/>
                <a:cs typeface="宋体"/>
              </a:rPr>
              <a:t>NEASC-  </a:t>
            </a:r>
            <a:r>
              <a:rPr sz="2000" spc="10" dirty="0">
                <a:latin typeface="宋体"/>
                <a:cs typeface="宋体"/>
              </a:rPr>
              <a:t>CTCI</a:t>
            </a:r>
            <a:r>
              <a:rPr sz="2000" spc="15" dirty="0">
                <a:latin typeface="宋体"/>
                <a:cs typeface="宋体"/>
              </a:rPr>
              <a:t>是最后一个认证营利性院校的委员会</a:t>
            </a:r>
            <a:r>
              <a:rPr sz="2000" spc="20" dirty="0">
                <a:latin typeface="宋体"/>
                <a:cs typeface="宋体"/>
              </a:rPr>
              <a:t>：在</a:t>
            </a:r>
            <a:r>
              <a:rPr sz="2000" spc="15" dirty="0">
                <a:latin typeface="宋体"/>
                <a:cs typeface="宋体"/>
              </a:rPr>
              <a:t>1982</a:t>
            </a:r>
            <a:r>
              <a:rPr sz="2000" spc="20" dirty="0">
                <a:latin typeface="宋体"/>
                <a:cs typeface="宋体"/>
              </a:rPr>
              <a:t>年认证</a:t>
            </a:r>
            <a:r>
              <a:rPr sz="2000" spc="5" dirty="0">
                <a:latin typeface="宋体"/>
                <a:cs typeface="宋体"/>
              </a:rPr>
              <a:t>了 Briarwood</a:t>
            </a:r>
            <a:r>
              <a:rPr sz="2000" spc="-20" dirty="0">
                <a:latin typeface="宋体"/>
                <a:cs typeface="宋体"/>
              </a:rPr>
              <a:t> </a:t>
            </a:r>
            <a:r>
              <a:rPr sz="2000" spc="10" dirty="0">
                <a:latin typeface="宋体"/>
                <a:cs typeface="宋体"/>
              </a:rPr>
              <a:t>学院</a:t>
            </a:r>
            <a:r>
              <a:rPr sz="2000" spc="15" dirty="0">
                <a:latin typeface="宋体"/>
                <a:cs typeface="宋体"/>
              </a:rPr>
              <a:t>。而最新获得认证的是</a:t>
            </a:r>
            <a:r>
              <a:rPr sz="2000" spc="10" dirty="0">
                <a:latin typeface="宋体"/>
                <a:cs typeface="宋体"/>
              </a:rPr>
              <a:t>MTI</a:t>
            </a:r>
            <a:r>
              <a:rPr sz="2000" spc="15" dirty="0">
                <a:latin typeface="宋体"/>
                <a:cs typeface="宋体"/>
              </a:rPr>
              <a:t>学院</a:t>
            </a:r>
            <a:r>
              <a:rPr sz="2000" spc="10" dirty="0">
                <a:latin typeface="宋体"/>
                <a:cs typeface="宋体"/>
              </a:rPr>
              <a:t>(WASC-Jr)</a:t>
            </a:r>
            <a:r>
              <a:rPr sz="2000" spc="5" dirty="0">
                <a:latin typeface="宋体"/>
                <a:cs typeface="宋体"/>
              </a:rPr>
              <a:t>、 </a:t>
            </a:r>
            <a:r>
              <a:rPr sz="2000" spc="85" dirty="0">
                <a:latin typeface="宋体"/>
                <a:cs typeface="宋体"/>
              </a:rPr>
              <a:t>中北大学（Worth</a:t>
            </a:r>
            <a:r>
              <a:rPr sz="2000" spc="80" dirty="0">
                <a:latin typeface="宋体"/>
                <a:cs typeface="宋体"/>
              </a:rPr>
              <a:t> </a:t>
            </a:r>
            <a:r>
              <a:rPr sz="2000" spc="85" dirty="0">
                <a:latin typeface="宋体"/>
                <a:cs typeface="宋体"/>
              </a:rPr>
              <a:t>Central</a:t>
            </a:r>
            <a:r>
              <a:rPr sz="2000" spc="90" dirty="0">
                <a:latin typeface="宋体"/>
                <a:cs typeface="宋体"/>
              </a:rPr>
              <a:t>和</a:t>
            </a:r>
            <a:r>
              <a:rPr sz="2000" spc="85" dirty="0">
                <a:latin typeface="宋体"/>
                <a:cs typeface="宋体"/>
              </a:rPr>
              <a:t>Westchester</a:t>
            </a:r>
            <a:r>
              <a:rPr sz="2000" spc="90" dirty="0">
                <a:latin typeface="宋体"/>
                <a:cs typeface="宋体"/>
              </a:rPr>
              <a:t>商学院</a:t>
            </a:r>
            <a:r>
              <a:rPr sz="2000" spc="70" dirty="0">
                <a:latin typeface="宋体"/>
                <a:cs typeface="宋体"/>
              </a:rPr>
              <a:t>(Middle  </a:t>
            </a:r>
            <a:r>
              <a:rPr sz="2000" spc="10" dirty="0">
                <a:latin typeface="宋体"/>
                <a:cs typeface="宋体"/>
              </a:rPr>
              <a:t>States),</a:t>
            </a:r>
            <a:r>
              <a:rPr sz="2000" spc="15" dirty="0">
                <a:latin typeface="宋体"/>
                <a:cs typeface="宋体"/>
              </a:rPr>
              <a:t>都是在</a:t>
            </a:r>
            <a:r>
              <a:rPr sz="2000" spc="10" dirty="0">
                <a:latin typeface="宋体"/>
                <a:cs typeface="宋体"/>
              </a:rPr>
              <a:t>03</a:t>
            </a:r>
            <a:r>
              <a:rPr sz="2000" spc="15" dirty="0">
                <a:latin typeface="宋体"/>
                <a:cs typeface="宋体"/>
              </a:rPr>
              <a:t>年认证的。另外还有至少</a:t>
            </a:r>
            <a:r>
              <a:rPr sz="2000" spc="10" dirty="0">
                <a:latin typeface="宋体"/>
                <a:cs typeface="宋体"/>
              </a:rPr>
              <a:t>11</a:t>
            </a:r>
            <a:r>
              <a:rPr sz="2000" spc="15" dirty="0">
                <a:latin typeface="宋体"/>
                <a:cs typeface="宋体"/>
              </a:rPr>
              <a:t>所营</a:t>
            </a:r>
            <a:r>
              <a:rPr sz="2000" spc="20" dirty="0">
                <a:latin typeface="宋体"/>
                <a:cs typeface="宋体"/>
              </a:rPr>
              <a:t>利性院</a:t>
            </a:r>
            <a:r>
              <a:rPr sz="2000" spc="5" dirty="0">
                <a:latin typeface="宋体"/>
                <a:cs typeface="宋体"/>
              </a:rPr>
              <a:t>校 </a:t>
            </a:r>
            <a:r>
              <a:rPr sz="2000" spc="15" dirty="0">
                <a:latin typeface="宋体"/>
                <a:cs typeface="宋体"/>
              </a:rPr>
              <a:t>是申请地区性认证的侯选校：六个在</a:t>
            </a:r>
            <a:r>
              <a:rPr sz="2000" spc="20" dirty="0">
                <a:solidFill>
                  <a:srgbClr val="C00000"/>
                </a:solidFill>
                <a:latin typeface="宋体"/>
                <a:cs typeface="宋体"/>
              </a:rPr>
              <a:t>中部区</a:t>
            </a:r>
            <a:r>
              <a:rPr sz="2000" spc="20" dirty="0">
                <a:latin typeface="宋体"/>
                <a:cs typeface="宋体"/>
              </a:rPr>
              <a:t>、三个在</a:t>
            </a:r>
            <a:r>
              <a:rPr sz="2000" spc="15" dirty="0">
                <a:solidFill>
                  <a:srgbClr val="C00000"/>
                </a:solidFill>
                <a:latin typeface="宋体"/>
                <a:cs typeface="宋体"/>
              </a:rPr>
              <a:t>NEASC-  </a:t>
            </a:r>
            <a:r>
              <a:rPr sz="2000" spc="-5" dirty="0">
                <a:solidFill>
                  <a:srgbClr val="C00000"/>
                </a:solidFill>
                <a:latin typeface="宋体"/>
                <a:cs typeface="宋体"/>
              </a:rPr>
              <a:t>CTCI</a:t>
            </a:r>
            <a:r>
              <a:rPr sz="2000" dirty="0">
                <a:latin typeface="宋体"/>
                <a:cs typeface="宋体"/>
              </a:rPr>
              <a:t>、两个在</a:t>
            </a:r>
            <a:r>
              <a:rPr sz="2000" dirty="0">
                <a:solidFill>
                  <a:srgbClr val="C00000"/>
                </a:solidFill>
                <a:latin typeface="宋体"/>
                <a:cs typeface="宋体"/>
              </a:rPr>
              <a:t>中北区</a:t>
            </a:r>
            <a:r>
              <a:rPr sz="2000" spc="5" dirty="0"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8324" y="1059586"/>
            <a:ext cx="1294130" cy="4076700"/>
          </a:xfrm>
          <a:custGeom>
            <a:avLst/>
            <a:gdLst/>
            <a:ahLst/>
            <a:cxnLst/>
            <a:rect l="l" t="t" r="r" b="b"/>
            <a:pathLst>
              <a:path w="1294130" h="4076700">
                <a:moveTo>
                  <a:pt x="723220" y="1244600"/>
                </a:moveTo>
                <a:lnTo>
                  <a:pt x="612863" y="1244600"/>
                </a:lnTo>
                <a:lnTo>
                  <a:pt x="592867" y="1206500"/>
                </a:lnTo>
                <a:lnTo>
                  <a:pt x="572803" y="1155700"/>
                </a:lnTo>
                <a:lnTo>
                  <a:pt x="552872" y="1117600"/>
                </a:lnTo>
                <a:lnTo>
                  <a:pt x="533271" y="1066800"/>
                </a:lnTo>
                <a:lnTo>
                  <a:pt x="514198" y="1016000"/>
                </a:lnTo>
                <a:lnTo>
                  <a:pt x="495851" y="977900"/>
                </a:lnTo>
                <a:lnTo>
                  <a:pt x="478428" y="927100"/>
                </a:lnTo>
                <a:lnTo>
                  <a:pt x="462127" y="889000"/>
                </a:lnTo>
                <a:lnTo>
                  <a:pt x="444292" y="825500"/>
                </a:lnTo>
                <a:lnTo>
                  <a:pt x="429933" y="774700"/>
                </a:lnTo>
                <a:lnTo>
                  <a:pt x="418947" y="711200"/>
                </a:lnTo>
                <a:lnTo>
                  <a:pt x="411229" y="660400"/>
                </a:lnTo>
                <a:lnTo>
                  <a:pt x="406675" y="609600"/>
                </a:lnTo>
                <a:lnTo>
                  <a:pt x="405180" y="558799"/>
                </a:lnTo>
                <a:lnTo>
                  <a:pt x="407077" y="507999"/>
                </a:lnTo>
                <a:lnTo>
                  <a:pt x="412665" y="457199"/>
                </a:lnTo>
                <a:lnTo>
                  <a:pt x="421788" y="406399"/>
                </a:lnTo>
                <a:lnTo>
                  <a:pt x="434291" y="355599"/>
                </a:lnTo>
                <a:lnTo>
                  <a:pt x="450018" y="304799"/>
                </a:lnTo>
                <a:lnTo>
                  <a:pt x="468816" y="266699"/>
                </a:lnTo>
                <a:lnTo>
                  <a:pt x="490528" y="228599"/>
                </a:lnTo>
                <a:lnTo>
                  <a:pt x="514999" y="190499"/>
                </a:lnTo>
                <a:lnTo>
                  <a:pt x="542074" y="152399"/>
                </a:lnTo>
                <a:lnTo>
                  <a:pt x="575373" y="114299"/>
                </a:lnTo>
                <a:lnTo>
                  <a:pt x="611601" y="88899"/>
                </a:lnTo>
                <a:lnTo>
                  <a:pt x="650443" y="63499"/>
                </a:lnTo>
                <a:lnTo>
                  <a:pt x="691591" y="38099"/>
                </a:lnTo>
                <a:lnTo>
                  <a:pt x="734731" y="12699"/>
                </a:lnTo>
                <a:lnTo>
                  <a:pt x="779553" y="0"/>
                </a:lnTo>
                <a:lnTo>
                  <a:pt x="872998" y="0"/>
                </a:lnTo>
                <a:lnTo>
                  <a:pt x="872998" y="88899"/>
                </a:lnTo>
                <a:lnTo>
                  <a:pt x="826673" y="88899"/>
                </a:lnTo>
                <a:lnTo>
                  <a:pt x="781537" y="101599"/>
                </a:lnTo>
                <a:lnTo>
                  <a:pt x="738041" y="126999"/>
                </a:lnTo>
                <a:lnTo>
                  <a:pt x="696636" y="152399"/>
                </a:lnTo>
                <a:lnTo>
                  <a:pt x="657774" y="177799"/>
                </a:lnTo>
                <a:lnTo>
                  <a:pt x="621906" y="215899"/>
                </a:lnTo>
                <a:lnTo>
                  <a:pt x="597452" y="241299"/>
                </a:lnTo>
                <a:lnTo>
                  <a:pt x="575352" y="279399"/>
                </a:lnTo>
                <a:lnTo>
                  <a:pt x="555883" y="317499"/>
                </a:lnTo>
                <a:lnTo>
                  <a:pt x="539327" y="368299"/>
                </a:lnTo>
                <a:lnTo>
                  <a:pt x="525963" y="406399"/>
                </a:lnTo>
                <a:lnTo>
                  <a:pt x="516071" y="457199"/>
                </a:lnTo>
                <a:lnTo>
                  <a:pt x="509931" y="507999"/>
                </a:lnTo>
                <a:lnTo>
                  <a:pt x="507822" y="558799"/>
                </a:lnTo>
                <a:lnTo>
                  <a:pt x="509151" y="609600"/>
                </a:lnTo>
                <a:lnTo>
                  <a:pt x="513230" y="647700"/>
                </a:lnTo>
                <a:lnTo>
                  <a:pt x="520193" y="698500"/>
                </a:lnTo>
                <a:lnTo>
                  <a:pt x="530176" y="749300"/>
                </a:lnTo>
                <a:lnTo>
                  <a:pt x="543313" y="800100"/>
                </a:lnTo>
                <a:lnTo>
                  <a:pt x="559739" y="850900"/>
                </a:lnTo>
                <a:lnTo>
                  <a:pt x="576366" y="901700"/>
                </a:lnTo>
                <a:lnTo>
                  <a:pt x="594361" y="952500"/>
                </a:lnTo>
                <a:lnTo>
                  <a:pt x="613490" y="990600"/>
                </a:lnTo>
                <a:lnTo>
                  <a:pt x="633519" y="1041400"/>
                </a:lnTo>
                <a:lnTo>
                  <a:pt x="654215" y="1092200"/>
                </a:lnTo>
                <a:lnTo>
                  <a:pt x="675343" y="1143000"/>
                </a:lnTo>
                <a:lnTo>
                  <a:pt x="717964" y="1231900"/>
                </a:lnTo>
                <a:lnTo>
                  <a:pt x="723220" y="1244600"/>
                </a:lnTo>
                <a:close/>
              </a:path>
              <a:path w="1294130" h="4076700">
                <a:moveTo>
                  <a:pt x="559635" y="2222500"/>
                </a:moveTo>
                <a:lnTo>
                  <a:pt x="405472" y="2222500"/>
                </a:lnTo>
                <a:lnTo>
                  <a:pt x="437163" y="2197100"/>
                </a:lnTo>
                <a:lnTo>
                  <a:pt x="471661" y="2159000"/>
                </a:lnTo>
                <a:lnTo>
                  <a:pt x="508656" y="2133600"/>
                </a:lnTo>
                <a:lnTo>
                  <a:pt x="547839" y="2108200"/>
                </a:lnTo>
                <a:lnTo>
                  <a:pt x="588899" y="2082800"/>
                </a:lnTo>
                <a:lnTo>
                  <a:pt x="637822" y="2057400"/>
                </a:lnTo>
                <a:lnTo>
                  <a:pt x="678048" y="2032000"/>
                </a:lnTo>
                <a:lnTo>
                  <a:pt x="710380" y="1993900"/>
                </a:lnTo>
                <a:lnTo>
                  <a:pt x="735622" y="1955800"/>
                </a:lnTo>
                <a:lnTo>
                  <a:pt x="755593" y="1917700"/>
                </a:lnTo>
                <a:lnTo>
                  <a:pt x="769412" y="1879600"/>
                </a:lnTo>
                <a:lnTo>
                  <a:pt x="777461" y="1841500"/>
                </a:lnTo>
                <a:lnTo>
                  <a:pt x="780122" y="1790700"/>
                </a:lnTo>
                <a:lnTo>
                  <a:pt x="779175" y="1765300"/>
                </a:lnTo>
                <a:lnTo>
                  <a:pt x="776247" y="1727200"/>
                </a:lnTo>
                <a:lnTo>
                  <a:pt x="771470" y="1701800"/>
                </a:lnTo>
                <a:lnTo>
                  <a:pt x="764971" y="1663700"/>
                </a:lnTo>
                <a:lnTo>
                  <a:pt x="751651" y="1625600"/>
                </a:lnTo>
                <a:lnTo>
                  <a:pt x="735971" y="1574800"/>
                </a:lnTo>
                <a:lnTo>
                  <a:pt x="719834" y="1549400"/>
                </a:lnTo>
                <a:lnTo>
                  <a:pt x="705142" y="1511300"/>
                </a:lnTo>
                <a:lnTo>
                  <a:pt x="681207" y="1473200"/>
                </a:lnTo>
                <a:lnTo>
                  <a:pt x="654246" y="1435100"/>
                </a:lnTo>
                <a:lnTo>
                  <a:pt x="624467" y="1397000"/>
                </a:lnTo>
                <a:lnTo>
                  <a:pt x="592079" y="1371600"/>
                </a:lnTo>
                <a:lnTo>
                  <a:pt x="557293" y="1333500"/>
                </a:lnTo>
                <a:lnTo>
                  <a:pt x="520316" y="1308100"/>
                </a:lnTo>
                <a:lnTo>
                  <a:pt x="481360" y="1270000"/>
                </a:lnTo>
                <a:lnTo>
                  <a:pt x="440632" y="1244600"/>
                </a:lnTo>
                <a:lnTo>
                  <a:pt x="398342" y="1219200"/>
                </a:lnTo>
                <a:lnTo>
                  <a:pt x="354700" y="1206500"/>
                </a:lnTo>
                <a:lnTo>
                  <a:pt x="309915" y="1181100"/>
                </a:lnTo>
                <a:lnTo>
                  <a:pt x="123528" y="1130300"/>
                </a:lnTo>
                <a:lnTo>
                  <a:pt x="4190" y="1130300"/>
                </a:lnTo>
                <a:lnTo>
                  <a:pt x="0" y="1028700"/>
                </a:lnTo>
                <a:lnTo>
                  <a:pt x="126653" y="1028700"/>
                </a:lnTo>
                <a:lnTo>
                  <a:pt x="317449" y="1079500"/>
                </a:lnTo>
                <a:lnTo>
                  <a:pt x="363352" y="1092200"/>
                </a:lnTo>
                <a:lnTo>
                  <a:pt x="408257" y="1117600"/>
                </a:lnTo>
                <a:lnTo>
                  <a:pt x="452021" y="1143000"/>
                </a:lnTo>
                <a:lnTo>
                  <a:pt x="494505" y="1168400"/>
                </a:lnTo>
                <a:lnTo>
                  <a:pt x="535567" y="1193800"/>
                </a:lnTo>
                <a:lnTo>
                  <a:pt x="575067" y="1219200"/>
                </a:lnTo>
                <a:lnTo>
                  <a:pt x="612863" y="1244600"/>
                </a:lnTo>
                <a:lnTo>
                  <a:pt x="723220" y="1244600"/>
                </a:lnTo>
                <a:lnTo>
                  <a:pt x="738988" y="1282700"/>
                </a:lnTo>
                <a:lnTo>
                  <a:pt x="759510" y="1333500"/>
                </a:lnTo>
                <a:lnTo>
                  <a:pt x="781278" y="1384300"/>
                </a:lnTo>
                <a:lnTo>
                  <a:pt x="801846" y="1435100"/>
                </a:lnTo>
                <a:lnTo>
                  <a:pt x="820862" y="1485900"/>
                </a:lnTo>
                <a:lnTo>
                  <a:pt x="837977" y="1536700"/>
                </a:lnTo>
                <a:lnTo>
                  <a:pt x="852840" y="1587500"/>
                </a:lnTo>
                <a:lnTo>
                  <a:pt x="865098" y="1638300"/>
                </a:lnTo>
                <a:lnTo>
                  <a:pt x="865327" y="1638300"/>
                </a:lnTo>
                <a:lnTo>
                  <a:pt x="872602" y="1676400"/>
                </a:lnTo>
                <a:lnTo>
                  <a:pt x="878046" y="1714500"/>
                </a:lnTo>
                <a:lnTo>
                  <a:pt x="881489" y="1752600"/>
                </a:lnTo>
                <a:lnTo>
                  <a:pt x="882764" y="1790700"/>
                </a:lnTo>
                <a:lnTo>
                  <a:pt x="880689" y="1841500"/>
                </a:lnTo>
                <a:lnTo>
                  <a:pt x="874142" y="1879600"/>
                </a:lnTo>
                <a:lnTo>
                  <a:pt x="862726" y="1930400"/>
                </a:lnTo>
                <a:lnTo>
                  <a:pt x="846046" y="1968500"/>
                </a:lnTo>
                <a:lnTo>
                  <a:pt x="823709" y="2006600"/>
                </a:lnTo>
                <a:lnTo>
                  <a:pt x="821499" y="2019300"/>
                </a:lnTo>
                <a:lnTo>
                  <a:pt x="1168268" y="2019300"/>
                </a:lnTo>
                <a:lnTo>
                  <a:pt x="1130922" y="2044700"/>
                </a:lnTo>
                <a:lnTo>
                  <a:pt x="1080546" y="2057400"/>
                </a:lnTo>
                <a:lnTo>
                  <a:pt x="1029638" y="2082800"/>
                </a:lnTo>
                <a:lnTo>
                  <a:pt x="928236" y="2108200"/>
                </a:lnTo>
                <a:lnTo>
                  <a:pt x="878751" y="2108200"/>
                </a:lnTo>
                <a:lnTo>
                  <a:pt x="830487" y="2120900"/>
                </a:lnTo>
                <a:lnTo>
                  <a:pt x="783897" y="2120900"/>
                </a:lnTo>
                <a:lnTo>
                  <a:pt x="739245" y="2133600"/>
                </a:lnTo>
                <a:lnTo>
                  <a:pt x="696797" y="2146300"/>
                </a:lnTo>
                <a:lnTo>
                  <a:pt x="656818" y="2159000"/>
                </a:lnTo>
                <a:lnTo>
                  <a:pt x="649389" y="2171700"/>
                </a:lnTo>
                <a:lnTo>
                  <a:pt x="632205" y="2171700"/>
                </a:lnTo>
                <a:lnTo>
                  <a:pt x="587199" y="2197100"/>
                </a:lnTo>
                <a:lnTo>
                  <a:pt x="559635" y="2222500"/>
                </a:lnTo>
                <a:close/>
              </a:path>
              <a:path w="1294130" h="4076700">
                <a:moveTo>
                  <a:pt x="1168268" y="2019300"/>
                </a:moveTo>
                <a:lnTo>
                  <a:pt x="862583" y="2019300"/>
                </a:lnTo>
                <a:lnTo>
                  <a:pt x="921622" y="2006600"/>
                </a:lnTo>
                <a:lnTo>
                  <a:pt x="977857" y="1993900"/>
                </a:lnTo>
                <a:lnTo>
                  <a:pt x="1030903" y="1981200"/>
                </a:lnTo>
                <a:lnTo>
                  <a:pt x="1080376" y="1955800"/>
                </a:lnTo>
                <a:lnTo>
                  <a:pt x="1106590" y="1943100"/>
                </a:lnTo>
                <a:lnTo>
                  <a:pt x="1128777" y="1917700"/>
                </a:lnTo>
                <a:lnTo>
                  <a:pt x="1147290" y="1905000"/>
                </a:lnTo>
                <a:lnTo>
                  <a:pt x="1162481" y="1879600"/>
                </a:lnTo>
                <a:lnTo>
                  <a:pt x="1174537" y="1854200"/>
                </a:lnTo>
                <a:lnTo>
                  <a:pt x="1183432" y="1816100"/>
                </a:lnTo>
                <a:lnTo>
                  <a:pt x="1188947" y="1790700"/>
                </a:lnTo>
                <a:lnTo>
                  <a:pt x="1190866" y="1752600"/>
                </a:lnTo>
                <a:lnTo>
                  <a:pt x="1293507" y="1752600"/>
                </a:lnTo>
                <a:lnTo>
                  <a:pt x="1291064" y="1803400"/>
                </a:lnTo>
                <a:lnTo>
                  <a:pt x="1283619" y="1841500"/>
                </a:lnTo>
                <a:lnTo>
                  <a:pt x="1270999" y="1879600"/>
                </a:lnTo>
                <a:lnTo>
                  <a:pt x="1253032" y="1917700"/>
                </a:lnTo>
                <a:lnTo>
                  <a:pt x="1229731" y="1955800"/>
                </a:lnTo>
                <a:lnTo>
                  <a:pt x="1201340" y="1993900"/>
                </a:lnTo>
                <a:lnTo>
                  <a:pt x="1168268" y="2019300"/>
                </a:lnTo>
                <a:close/>
              </a:path>
              <a:path w="1294130" h="4076700">
                <a:moveTo>
                  <a:pt x="135172" y="2171700"/>
                </a:moveTo>
                <a:lnTo>
                  <a:pt x="120370" y="2171700"/>
                </a:lnTo>
                <a:lnTo>
                  <a:pt x="114490" y="2120900"/>
                </a:lnTo>
                <a:lnTo>
                  <a:pt x="268230" y="2120900"/>
                </a:lnTo>
                <a:lnTo>
                  <a:pt x="308211" y="2133600"/>
                </a:lnTo>
                <a:lnTo>
                  <a:pt x="343852" y="2159000"/>
                </a:lnTo>
                <a:lnTo>
                  <a:pt x="149745" y="2159000"/>
                </a:lnTo>
                <a:lnTo>
                  <a:pt x="135172" y="2171700"/>
                </a:lnTo>
                <a:close/>
              </a:path>
              <a:path w="1294130" h="4076700">
                <a:moveTo>
                  <a:pt x="869216" y="4076700"/>
                </a:moveTo>
                <a:lnTo>
                  <a:pt x="766454" y="4076700"/>
                </a:lnTo>
                <a:lnTo>
                  <a:pt x="763930" y="4025900"/>
                </a:lnTo>
                <a:lnTo>
                  <a:pt x="760337" y="3975100"/>
                </a:lnTo>
                <a:lnTo>
                  <a:pt x="755636" y="3924300"/>
                </a:lnTo>
                <a:lnTo>
                  <a:pt x="749785" y="3873500"/>
                </a:lnTo>
                <a:lnTo>
                  <a:pt x="742743" y="3822700"/>
                </a:lnTo>
                <a:lnTo>
                  <a:pt x="734468" y="3771900"/>
                </a:lnTo>
                <a:lnTo>
                  <a:pt x="724921" y="3733800"/>
                </a:lnTo>
                <a:lnTo>
                  <a:pt x="714058" y="3683000"/>
                </a:lnTo>
                <a:lnTo>
                  <a:pt x="701840" y="3632200"/>
                </a:lnTo>
                <a:lnTo>
                  <a:pt x="688225" y="3581400"/>
                </a:lnTo>
                <a:lnTo>
                  <a:pt x="673171" y="3530600"/>
                </a:lnTo>
                <a:lnTo>
                  <a:pt x="656637" y="3479800"/>
                </a:lnTo>
                <a:lnTo>
                  <a:pt x="638583" y="3441700"/>
                </a:lnTo>
                <a:lnTo>
                  <a:pt x="618966" y="3390900"/>
                </a:lnTo>
                <a:lnTo>
                  <a:pt x="597746" y="3340100"/>
                </a:lnTo>
                <a:lnTo>
                  <a:pt x="574881" y="3289300"/>
                </a:lnTo>
                <a:lnTo>
                  <a:pt x="550330" y="3238500"/>
                </a:lnTo>
                <a:lnTo>
                  <a:pt x="524052" y="3200400"/>
                </a:lnTo>
                <a:lnTo>
                  <a:pt x="501080" y="3149600"/>
                </a:lnTo>
                <a:lnTo>
                  <a:pt x="477571" y="3111500"/>
                </a:lnTo>
                <a:lnTo>
                  <a:pt x="453881" y="3073400"/>
                </a:lnTo>
                <a:lnTo>
                  <a:pt x="430366" y="3035300"/>
                </a:lnTo>
                <a:lnTo>
                  <a:pt x="407382" y="2984500"/>
                </a:lnTo>
                <a:lnTo>
                  <a:pt x="385286" y="2946400"/>
                </a:lnTo>
                <a:lnTo>
                  <a:pt x="364434" y="2895600"/>
                </a:lnTo>
                <a:lnTo>
                  <a:pt x="345181" y="2857500"/>
                </a:lnTo>
                <a:lnTo>
                  <a:pt x="327884" y="2806700"/>
                </a:lnTo>
                <a:lnTo>
                  <a:pt x="312899" y="2755900"/>
                </a:lnTo>
                <a:lnTo>
                  <a:pt x="300581" y="2717800"/>
                </a:lnTo>
                <a:lnTo>
                  <a:pt x="291288" y="2667000"/>
                </a:lnTo>
                <a:lnTo>
                  <a:pt x="285374" y="2616200"/>
                </a:lnTo>
                <a:lnTo>
                  <a:pt x="283197" y="2565400"/>
                </a:lnTo>
                <a:lnTo>
                  <a:pt x="284679" y="2527300"/>
                </a:lnTo>
                <a:lnTo>
                  <a:pt x="289266" y="2476500"/>
                </a:lnTo>
                <a:lnTo>
                  <a:pt x="297165" y="2438400"/>
                </a:lnTo>
                <a:lnTo>
                  <a:pt x="308584" y="2400300"/>
                </a:lnTo>
                <a:lnTo>
                  <a:pt x="319619" y="2362200"/>
                </a:lnTo>
                <a:lnTo>
                  <a:pt x="332782" y="2336800"/>
                </a:lnTo>
                <a:lnTo>
                  <a:pt x="347934" y="2311400"/>
                </a:lnTo>
                <a:lnTo>
                  <a:pt x="364934" y="2273300"/>
                </a:lnTo>
                <a:lnTo>
                  <a:pt x="360566" y="2247900"/>
                </a:lnTo>
                <a:lnTo>
                  <a:pt x="350862" y="2235200"/>
                </a:lnTo>
                <a:lnTo>
                  <a:pt x="335948" y="2209800"/>
                </a:lnTo>
                <a:lnTo>
                  <a:pt x="315950" y="2197100"/>
                </a:lnTo>
                <a:lnTo>
                  <a:pt x="289027" y="2184400"/>
                </a:lnTo>
                <a:lnTo>
                  <a:pt x="256565" y="2171700"/>
                </a:lnTo>
                <a:lnTo>
                  <a:pt x="219331" y="2171700"/>
                </a:lnTo>
                <a:lnTo>
                  <a:pt x="178092" y="2159000"/>
                </a:lnTo>
                <a:lnTo>
                  <a:pt x="343852" y="2159000"/>
                </a:lnTo>
                <a:lnTo>
                  <a:pt x="363485" y="2171700"/>
                </a:lnTo>
                <a:lnTo>
                  <a:pt x="380501" y="2184400"/>
                </a:lnTo>
                <a:lnTo>
                  <a:pt x="394598" y="2197100"/>
                </a:lnTo>
                <a:lnTo>
                  <a:pt x="405472" y="2222500"/>
                </a:lnTo>
                <a:lnTo>
                  <a:pt x="559635" y="2222500"/>
                </a:lnTo>
                <a:lnTo>
                  <a:pt x="545852" y="2235200"/>
                </a:lnTo>
                <a:lnTo>
                  <a:pt x="508538" y="2260600"/>
                </a:lnTo>
                <a:lnTo>
                  <a:pt x="475631" y="2298700"/>
                </a:lnTo>
                <a:lnTo>
                  <a:pt x="447506" y="2336800"/>
                </a:lnTo>
                <a:lnTo>
                  <a:pt x="424537" y="2374900"/>
                </a:lnTo>
                <a:lnTo>
                  <a:pt x="407098" y="2425700"/>
                </a:lnTo>
                <a:lnTo>
                  <a:pt x="397534" y="2463800"/>
                </a:lnTo>
                <a:lnTo>
                  <a:pt x="390920" y="2489200"/>
                </a:lnTo>
                <a:lnTo>
                  <a:pt x="387079" y="2527300"/>
                </a:lnTo>
                <a:lnTo>
                  <a:pt x="385838" y="2565400"/>
                </a:lnTo>
                <a:lnTo>
                  <a:pt x="388195" y="2616200"/>
                </a:lnTo>
                <a:lnTo>
                  <a:pt x="395424" y="2667000"/>
                </a:lnTo>
                <a:lnTo>
                  <a:pt x="407007" y="2717800"/>
                </a:lnTo>
                <a:lnTo>
                  <a:pt x="422429" y="2768600"/>
                </a:lnTo>
                <a:lnTo>
                  <a:pt x="441172" y="2819400"/>
                </a:lnTo>
                <a:lnTo>
                  <a:pt x="482133" y="2819400"/>
                </a:lnTo>
                <a:lnTo>
                  <a:pt x="475804" y="2844800"/>
                </a:lnTo>
                <a:lnTo>
                  <a:pt x="471347" y="2882900"/>
                </a:lnTo>
                <a:lnTo>
                  <a:pt x="493053" y="2933700"/>
                </a:lnTo>
                <a:lnTo>
                  <a:pt x="516078" y="2971800"/>
                </a:lnTo>
                <a:lnTo>
                  <a:pt x="540075" y="3022600"/>
                </a:lnTo>
                <a:lnTo>
                  <a:pt x="564695" y="3060700"/>
                </a:lnTo>
                <a:lnTo>
                  <a:pt x="589590" y="3111500"/>
                </a:lnTo>
                <a:lnTo>
                  <a:pt x="614413" y="3149600"/>
                </a:lnTo>
                <a:lnTo>
                  <a:pt x="640741" y="3200400"/>
                </a:lnTo>
                <a:lnTo>
                  <a:pt x="665424" y="3251200"/>
                </a:lnTo>
                <a:lnTo>
                  <a:pt x="688499" y="3289300"/>
                </a:lnTo>
                <a:lnTo>
                  <a:pt x="710003" y="3340100"/>
                </a:lnTo>
                <a:lnTo>
                  <a:pt x="729973" y="3390900"/>
                </a:lnTo>
                <a:lnTo>
                  <a:pt x="748447" y="3441700"/>
                </a:lnTo>
                <a:lnTo>
                  <a:pt x="765460" y="3492500"/>
                </a:lnTo>
                <a:lnTo>
                  <a:pt x="781050" y="3530600"/>
                </a:lnTo>
                <a:lnTo>
                  <a:pt x="795255" y="3581400"/>
                </a:lnTo>
                <a:lnTo>
                  <a:pt x="808112" y="3632200"/>
                </a:lnTo>
                <a:lnTo>
                  <a:pt x="819656" y="3683000"/>
                </a:lnTo>
                <a:lnTo>
                  <a:pt x="829927" y="3733800"/>
                </a:lnTo>
                <a:lnTo>
                  <a:pt x="838960" y="3784600"/>
                </a:lnTo>
                <a:lnTo>
                  <a:pt x="846793" y="3835400"/>
                </a:lnTo>
                <a:lnTo>
                  <a:pt x="853462" y="3873500"/>
                </a:lnTo>
                <a:lnTo>
                  <a:pt x="859006" y="3924300"/>
                </a:lnTo>
                <a:lnTo>
                  <a:pt x="863460" y="3975100"/>
                </a:lnTo>
                <a:lnTo>
                  <a:pt x="866863" y="4025900"/>
                </a:lnTo>
                <a:lnTo>
                  <a:pt x="869216" y="4076700"/>
                </a:lnTo>
                <a:close/>
              </a:path>
              <a:path w="1294130" h="4076700">
                <a:moveTo>
                  <a:pt x="482133" y="2819400"/>
                </a:moveTo>
                <a:lnTo>
                  <a:pt x="441172" y="2819400"/>
                </a:lnTo>
                <a:lnTo>
                  <a:pt x="457373" y="2768600"/>
                </a:lnTo>
                <a:lnTo>
                  <a:pt x="480986" y="2730500"/>
                </a:lnTo>
                <a:lnTo>
                  <a:pt x="510992" y="2692400"/>
                </a:lnTo>
                <a:lnTo>
                  <a:pt x="546368" y="2654300"/>
                </a:lnTo>
                <a:lnTo>
                  <a:pt x="586094" y="2628900"/>
                </a:lnTo>
                <a:lnTo>
                  <a:pt x="629150" y="2603500"/>
                </a:lnTo>
                <a:lnTo>
                  <a:pt x="721165" y="2578100"/>
                </a:lnTo>
                <a:lnTo>
                  <a:pt x="817763" y="2578100"/>
                </a:lnTo>
                <a:lnTo>
                  <a:pt x="865605" y="2590800"/>
                </a:lnTo>
                <a:lnTo>
                  <a:pt x="910167" y="2616200"/>
                </a:lnTo>
                <a:lnTo>
                  <a:pt x="714736" y="2616200"/>
                </a:lnTo>
                <a:lnTo>
                  <a:pt x="661860" y="2628900"/>
                </a:lnTo>
                <a:lnTo>
                  <a:pt x="611613" y="2654300"/>
                </a:lnTo>
                <a:lnTo>
                  <a:pt x="566153" y="2692400"/>
                </a:lnTo>
                <a:lnTo>
                  <a:pt x="534588" y="2717800"/>
                </a:lnTo>
                <a:lnTo>
                  <a:pt x="508374" y="2755900"/>
                </a:lnTo>
                <a:lnTo>
                  <a:pt x="488463" y="2794000"/>
                </a:lnTo>
                <a:lnTo>
                  <a:pt x="482133" y="2819400"/>
                </a:lnTo>
                <a:close/>
              </a:path>
              <a:path w="1294130" h="4076700">
                <a:moveTo>
                  <a:pt x="922820" y="2667000"/>
                </a:moveTo>
                <a:lnTo>
                  <a:pt x="889469" y="2641600"/>
                </a:lnTo>
                <a:lnTo>
                  <a:pt x="851938" y="2628900"/>
                </a:lnTo>
                <a:lnTo>
                  <a:pt x="811163" y="2616200"/>
                </a:lnTo>
                <a:lnTo>
                  <a:pt x="910167" y="2616200"/>
                </a:lnTo>
                <a:lnTo>
                  <a:pt x="950010" y="2641600"/>
                </a:lnTo>
                <a:lnTo>
                  <a:pt x="922820" y="266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514" y="2672476"/>
            <a:ext cx="685165" cy="596900"/>
          </a:xfrm>
          <a:custGeom>
            <a:avLst/>
            <a:gdLst/>
            <a:ahLst/>
            <a:cxnLst/>
            <a:rect l="l" t="t" r="r" b="b"/>
            <a:pathLst>
              <a:path w="685165" h="596900">
                <a:moveTo>
                  <a:pt x="308854" y="596763"/>
                </a:moveTo>
                <a:lnTo>
                  <a:pt x="262636" y="590602"/>
                </a:lnTo>
                <a:lnTo>
                  <a:pt x="218778" y="577800"/>
                </a:lnTo>
                <a:lnTo>
                  <a:pt x="177945" y="558872"/>
                </a:lnTo>
                <a:lnTo>
                  <a:pt x="140801" y="534333"/>
                </a:lnTo>
                <a:lnTo>
                  <a:pt x="108013" y="504698"/>
                </a:lnTo>
                <a:lnTo>
                  <a:pt x="80244" y="470483"/>
                </a:lnTo>
                <a:lnTo>
                  <a:pt x="58160" y="432204"/>
                </a:lnTo>
                <a:lnTo>
                  <a:pt x="42425" y="390375"/>
                </a:lnTo>
                <a:lnTo>
                  <a:pt x="33705" y="345512"/>
                </a:lnTo>
                <a:lnTo>
                  <a:pt x="0" y="33067"/>
                </a:lnTo>
                <a:lnTo>
                  <a:pt x="328104" y="999"/>
                </a:lnTo>
                <a:lnTo>
                  <a:pt x="376017" y="0"/>
                </a:lnTo>
                <a:lnTo>
                  <a:pt x="422235" y="6158"/>
                </a:lnTo>
                <a:lnTo>
                  <a:pt x="466092" y="18959"/>
                </a:lnTo>
                <a:lnTo>
                  <a:pt x="506924" y="37888"/>
                </a:lnTo>
                <a:lnTo>
                  <a:pt x="544066" y="62428"/>
                </a:lnTo>
                <a:lnTo>
                  <a:pt x="576854" y="92064"/>
                </a:lnTo>
                <a:lnTo>
                  <a:pt x="604622" y="126280"/>
                </a:lnTo>
                <a:lnTo>
                  <a:pt x="626707" y="164560"/>
                </a:lnTo>
                <a:lnTo>
                  <a:pt x="642444" y="206390"/>
                </a:lnTo>
                <a:lnTo>
                  <a:pt x="651167" y="251253"/>
                </a:lnTo>
                <a:lnTo>
                  <a:pt x="684872" y="563660"/>
                </a:lnTo>
                <a:lnTo>
                  <a:pt x="356768" y="595766"/>
                </a:lnTo>
                <a:lnTo>
                  <a:pt x="308854" y="596763"/>
                </a:lnTo>
                <a:close/>
              </a:path>
            </a:pathLst>
          </a:custGeom>
          <a:solidFill>
            <a:srgbClr val="6E9160">
              <a:alpha val="54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9168" y="3563882"/>
            <a:ext cx="692785" cy="489584"/>
          </a:xfrm>
          <a:custGeom>
            <a:avLst/>
            <a:gdLst/>
            <a:ahLst/>
            <a:cxnLst/>
            <a:rect l="l" t="t" r="r" b="b"/>
            <a:pathLst>
              <a:path w="692785" h="489585">
                <a:moveTo>
                  <a:pt x="331469" y="489142"/>
                </a:moveTo>
                <a:lnTo>
                  <a:pt x="286345" y="483129"/>
                </a:lnTo>
                <a:lnTo>
                  <a:pt x="243241" y="469065"/>
                </a:lnTo>
                <a:lnTo>
                  <a:pt x="203472" y="447248"/>
                </a:lnTo>
                <a:lnTo>
                  <a:pt x="168351" y="417977"/>
                </a:lnTo>
                <a:lnTo>
                  <a:pt x="139192" y="381550"/>
                </a:lnTo>
                <a:lnTo>
                  <a:pt x="0" y="165777"/>
                </a:lnTo>
                <a:lnTo>
                  <a:pt x="226618" y="33265"/>
                </a:lnTo>
                <a:lnTo>
                  <a:pt x="269933" y="13330"/>
                </a:lnTo>
                <a:lnTo>
                  <a:pt x="315163" y="2340"/>
                </a:lnTo>
                <a:lnTo>
                  <a:pt x="360995" y="0"/>
                </a:lnTo>
                <a:lnTo>
                  <a:pt x="406117" y="6009"/>
                </a:lnTo>
                <a:lnTo>
                  <a:pt x="449216" y="20072"/>
                </a:lnTo>
                <a:lnTo>
                  <a:pt x="488980" y="41889"/>
                </a:lnTo>
                <a:lnTo>
                  <a:pt x="524095" y="71164"/>
                </a:lnTo>
                <a:lnTo>
                  <a:pt x="553250" y="107598"/>
                </a:lnTo>
                <a:lnTo>
                  <a:pt x="692442" y="323346"/>
                </a:lnTo>
                <a:lnTo>
                  <a:pt x="465836" y="455883"/>
                </a:lnTo>
                <a:lnTo>
                  <a:pt x="422528" y="475817"/>
                </a:lnTo>
                <a:lnTo>
                  <a:pt x="377302" y="486804"/>
                </a:lnTo>
                <a:lnTo>
                  <a:pt x="331469" y="489142"/>
                </a:lnTo>
                <a:close/>
              </a:path>
            </a:pathLst>
          </a:custGeom>
          <a:solidFill>
            <a:srgbClr val="6E9160">
              <a:alpha val="54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751" y="2014261"/>
            <a:ext cx="685165" cy="596900"/>
          </a:xfrm>
          <a:custGeom>
            <a:avLst/>
            <a:gdLst/>
            <a:ahLst/>
            <a:cxnLst/>
            <a:rect l="l" t="t" r="r" b="b"/>
            <a:pathLst>
              <a:path w="685165" h="596900">
                <a:moveTo>
                  <a:pt x="308855" y="596766"/>
                </a:moveTo>
                <a:lnTo>
                  <a:pt x="262637" y="590607"/>
                </a:lnTo>
                <a:lnTo>
                  <a:pt x="218780" y="577806"/>
                </a:lnTo>
                <a:lnTo>
                  <a:pt x="177948" y="558878"/>
                </a:lnTo>
                <a:lnTo>
                  <a:pt x="140806" y="534338"/>
                </a:lnTo>
                <a:lnTo>
                  <a:pt x="108018" y="504702"/>
                </a:lnTo>
                <a:lnTo>
                  <a:pt x="80250" y="470486"/>
                </a:lnTo>
                <a:lnTo>
                  <a:pt x="58165" y="432205"/>
                </a:lnTo>
                <a:lnTo>
                  <a:pt x="42428" y="390375"/>
                </a:lnTo>
                <a:lnTo>
                  <a:pt x="33705" y="345512"/>
                </a:lnTo>
                <a:lnTo>
                  <a:pt x="0" y="33080"/>
                </a:lnTo>
                <a:lnTo>
                  <a:pt x="328104" y="999"/>
                </a:lnTo>
                <a:lnTo>
                  <a:pt x="376021" y="0"/>
                </a:lnTo>
                <a:lnTo>
                  <a:pt x="422241" y="6158"/>
                </a:lnTo>
                <a:lnTo>
                  <a:pt x="466100" y="18959"/>
                </a:lnTo>
                <a:lnTo>
                  <a:pt x="506934" y="37888"/>
                </a:lnTo>
                <a:lnTo>
                  <a:pt x="544077" y="62428"/>
                </a:lnTo>
                <a:lnTo>
                  <a:pt x="576866" y="92064"/>
                </a:lnTo>
                <a:lnTo>
                  <a:pt x="604635" y="126280"/>
                </a:lnTo>
                <a:lnTo>
                  <a:pt x="626720" y="164560"/>
                </a:lnTo>
                <a:lnTo>
                  <a:pt x="642456" y="206390"/>
                </a:lnTo>
                <a:lnTo>
                  <a:pt x="651179" y="251253"/>
                </a:lnTo>
                <a:lnTo>
                  <a:pt x="684885" y="563660"/>
                </a:lnTo>
                <a:lnTo>
                  <a:pt x="356768" y="595766"/>
                </a:lnTo>
                <a:lnTo>
                  <a:pt x="308855" y="596766"/>
                </a:lnTo>
                <a:close/>
              </a:path>
            </a:pathLst>
          </a:custGeom>
          <a:solidFill>
            <a:srgbClr val="6E9160">
              <a:alpha val="54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5104" y="620268"/>
            <a:ext cx="6997065" cy="471170"/>
          </a:xfrm>
          <a:custGeom>
            <a:avLst/>
            <a:gdLst/>
            <a:ahLst/>
            <a:cxnLst/>
            <a:rect l="l" t="t" r="r" b="b"/>
            <a:pathLst>
              <a:path w="6997065" h="471169">
                <a:moveTo>
                  <a:pt x="0" y="0"/>
                </a:moveTo>
                <a:lnTo>
                  <a:pt x="6996683" y="0"/>
                </a:lnTo>
                <a:lnTo>
                  <a:pt x="6996683" y="470915"/>
                </a:lnTo>
                <a:lnTo>
                  <a:pt x="0" y="470915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2696" y="1078598"/>
            <a:ext cx="7022465" cy="2886710"/>
          </a:xfrm>
          <a:custGeom>
            <a:avLst/>
            <a:gdLst/>
            <a:ahLst/>
            <a:cxnLst/>
            <a:rect l="l" t="t" r="r" b="b"/>
            <a:pathLst>
              <a:path w="7022465" h="2886710">
                <a:moveTo>
                  <a:pt x="7009371" y="2886659"/>
                </a:moveTo>
                <a:lnTo>
                  <a:pt x="12700" y="2886659"/>
                </a:lnTo>
                <a:lnTo>
                  <a:pt x="10223" y="2886417"/>
                </a:lnTo>
                <a:lnTo>
                  <a:pt x="0" y="2873959"/>
                </a:lnTo>
                <a:lnTo>
                  <a:pt x="0" y="12700"/>
                </a:lnTo>
                <a:lnTo>
                  <a:pt x="12700" y="0"/>
                </a:lnTo>
                <a:lnTo>
                  <a:pt x="7009371" y="0"/>
                </a:lnTo>
                <a:lnTo>
                  <a:pt x="7022071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2861259"/>
                </a:lnTo>
                <a:lnTo>
                  <a:pt x="12700" y="2861259"/>
                </a:lnTo>
                <a:lnTo>
                  <a:pt x="25400" y="2873959"/>
                </a:lnTo>
                <a:lnTo>
                  <a:pt x="7022071" y="2873959"/>
                </a:lnTo>
                <a:lnTo>
                  <a:pt x="7021817" y="2876435"/>
                </a:lnTo>
                <a:lnTo>
                  <a:pt x="7011847" y="2886417"/>
                </a:lnTo>
                <a:lnTo>
                  <a:pt x="7009371" y="2886659"/>
                </a:lnTo>
                <a:close/>
              </a:path>
              <a:path w="7022465" h="2886710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7022465" h="2886710">
                <a:moveTo>
                  <a:pt x="6996671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996671" y="12700"/>
                </a:lnTo>
                <a:lnTo>
                  <a:pt x="6996671" y="25400"/>
                </a:lnTo>
                <a:close/>
              </a:path>
              <a:path w="7022465" h="2886710">
                <a:moveTo>
                  <a:pt x="6996671" y="2873959"/>
                </a:moveTo>
                <a:lnTo>
                  <a:pt x="6996671" y="12700"/>
                </a:lnTo>
                <a:lnTo>
                  <a:pt x="7009371" y="25400"/>
                </a:lnTo>
                <a:lnTo>
                  <a:pt x="7022071" y="25400"/>
                </a:lnTo>
                <a:lnTo>
                  <a:pt x="7022071" y="2861259"/>
                </a:lnTo>
                <a:lnTo>
                  <a:pt x="7009371" y="2861259"/>
                </a:lnTo>
                <a:lnTo>
                  <a:pt x="6996671" y="2873959"/>
                </a:lnTo>
                <a:close/>
              </a:path>
              <a:path w="7022465" h="2886710">
                <a:moveTo>
                  <a:pt x="7022071" y="25400"/>
                </a:moveTo>
                <a:lnTo>
                  <a:pt x="7009371" y="25400"/>
                </a:lnTo>
                <a:lnTo>
                  <a:pt x="6996671" y="12700"/>
                </a:lnTo>
                <a:lnTo>
                  <a:pt x="7022071" y="12700"/>
                </a:lnTo>
                <a:lnTo>
                  <a:pt x="7022071" y="25400"/>
                </a:lnTo>
                <a:close/>
              </a:path>
              <a:path w="7022465" h="2886710">
                <a:moveTo>
                  <a:pt x="25400" y="2873959"/>
                </a:moveTo>
                <a:lnTo>
                  <a:pt x="12700" y="2861259"/>
                </a:lnTo>
                <a:lnTo>
                  <a:pt x="25400" y="2861259"/>
                </a:lnTo>
                <a:lnTo>
                  <a:pt x="25400" y="2873959"/>
                </a:lnTo>
                <a:close/>
              </a:path>
              <a:path w="7022465" h="2886710">
                <a:moveTo>
                  <a:pt x="6996671" y="2873959"/>
                </a:moveTo>
                <a:lnTo>
                  <a:pt x="25400" y="2873959"/>
                </a:lnTo>
                <a:lnTo>
                  <a:pt x="25400" y="2861259"/>
                </a:lnTo>
                <a:lnTo>
                  <a:pt x="6996671" y="2861259"/>
                </a:lnTo>
                <a:lnTo>
                  <a:pt x="6996671" y="2873959"/>
                </a:lnTo>
                <a:close/>
              </a:path>
              <a:path w="7022465" h="2886710">
                <a:moveTo>
                  <a:pt x="7022071" y="2873959"/>
                </a:moveTo>
                <a:lnTo>
                  <a:pt x="6996671" y="2873959"/>
                </a:lnTo>
                <a:lnTo>
                  <a:pt x="7009371" y="2861259"/>
                </a:lnTo>
                <a:lnTo>
                  <a:pt x="7022071" y="2861259"/>
                </a:lnTo>
                <a:lnTo>
                  <a:pt x="7022071" y="2873959"/>
                </a:lnTo>
                <a:close/>
              </a:path>
            </a:pathLst>
          </a:custGeom>
          <a:solidFill>
            <a:srgbClr val="272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57644" y="3694722"/>
            <a:ext cx="1195705" cy="479425"/>
          </a:xfrm>
          <a:prstGeom prst="rect">
            <a:avLst/>
          </a:prstGeom>
          <a:solidFill>
            <a:srgbClr val="D43131"/>
          </a:solidFill>
        </p:spPr>
        <p:txBody>
          <a:bodyPr vert="horz" wrap="square" lIns="0" tIns="13906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1095"/>
              </a:spcBef>
            </a:pPr>
            <a:r>
              <a:rPr sz="1400" dirty="0">
                <a:solidFill>
                  <a:srgbClr val="FFFFFF"/>
                </a:solidFill>
                <a:latin typeface="Segoe UI Symbol"/>
                <a:cs typeface="Segoe UI Symbol"/>
              </a:rPr>
              <a:t>♡</a:t>
            </a:r>
            <a:endParaRPr sz="1400">
              <a:latin typeface="Segoe UI Symbol"/>
              <a:cs typeface="Segoe UI Symbo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160" y="1132332"/>
            <a:ext cx="7633970" cy="2735580"/>
          </a:xfrm>
          <a:custGeom>
            <a:avLst/>
            <a:gdLst/>
            <a:ahLst/>
            <a:cxnLst/>
            <a:rect l="l" t="t" r="r" b="b"/>
            <a:pathLst>
              <a:path w="7633970" h="2735579">
                <a:moveTo>
                  <a:pt x="0" y="0"/>
                </a:moveTo>
                <a:lnTo>
                  <a:pt x="7633716" y="0"/>
                </a:lnTo>
                <a:lnTo>
                  <a:pt x="7633716" y="2735580"/>
                </a:lnTo>
                <a:lnTo>
                  <a:pt x="0" y="273558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0541" y="1112545"/>
            <a:ext cx="7671434" cy="2774950"/>
          </a:xfrm>
          <a:custGeom>
            <a:avLst/>
            <a:gdLst/>
            <a:ahLst/>
            <a:cxnLst/>
            <a:rect l="l" t="t" r="r" b="b"/>
            <a:pathLst>
              <a:path w="7671434" h="2774950">
                <a:moveTo>
                  <a:pt x="7651902" y="2774403"/>
                </a:moveTo>
                <a:lnTo>
                  <a:pt x="19050" y="2774403"/>
                </a:lnTo>
                <a:lnTo>
                  <a:pt x="15747" y="2774111"/>
                </a:lnTo>
                <a:lnTo>
                  <a:pt x="0" y="2755353"/>
                </a:lnTo>
                <a:lnTo>
                  <a:pt x="0" y="19050"/>
                </a:lnTo>
                <a:lnTo>
                  <a:pt x="19050" y="0"/>
                </a:lnTo>
                <a:lnTo>
                  <a:pt x="7651902" y="0"/>
                </a:lnTo>
                <a:lnTo>
                  <a:pt x="7670952" y="19050"/>
                </a:lnTo>
                <a:lnTo>
                  <a:pt x="38100" y="19050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2736303"/>
                </a:lnTo>
                <a:lnTo>
                  <a:pt x="19050" y="2736303"/>
                </a:lnTo>
                <a:lnTo>
                  <a:pt x="38100" y="2755353"/>
                </a:lnTo>
                <a:lnTo>
                  <a:pt x="7670952" y="2755353"/>
                </a:lnTo>
                <a:lnTo>
                  <a:pt x="7670660" y="2758655"/>
                </a:lnTo>
                <a:lnTo>
                  <a:pt x="7655204" y="2774111"/>
                </a:lnTo>
                <a:lnTo>
                  <a:pt x="7651902" y="2774403"/>
                </a:lnTo>
                <a:close/>
              </a:path>
              <a:path w="7671434" h="2774950">
                <a:moveTo>
                  <a:pt x="38100" y="38100"/>
                </a:moveTo>
                <a:lnTo>
                  <a:pt x="19050" y="38100"/>
                </a:lnTo>
                <a:lnTo>
                  <a:pt x="38100" y="19050"/>
                </a:lnTo>
                <a:lnTo>
                  <a:pt x="38100" y="38100"/>
                </a:lnTo>
                <a:close/>
              </a:path>
              <a:path w="7671434" h="2774950">
                <a:moveTo>
                  <a:pt x="7632852" y="38100"/>
                </a:moveTo>
                <a:lnTo>
                  <a:pt x="38100" y="38100"/>
                </a:lnTo>
                <a:lnTo>
                  <a:pt x="38100" y="19050"/>
                </a:lnTo>
                <a:lnTo>
                  <a:pt x="7632852" y="19050"/>
                </a:lnTo>
                <a:lnTo>
                  <a:pt x="7632852" y="38100"/>
                </a:lnTo>
                <a:close/>
              </a:path>
              <a:path w="7671434" h="2774950">
                <a:moveTo>
                  <a:pt x="7632852" y="2755353"/>
                </a:moveTo>
                <a:lnTo>
                  <a:pt x="7632852" y="19050"/>
                </a:lnTo>
                <a:lnTo>
                  <a:pt x="7651902" y="38100"/>
                </a:lnTo>
                <a:lnTo>
                  <a:pt x="7670952" y="38100"/>
                </a:lnTo>
                <a:lnTo>
                  <a:pt x="7670952" y="2736303"/>
                </a:lnTo>
                <a:lnTo>
                  <a:pt x="7651902" y="2736303"/>
                </a:lnTo>
                <a:lnTo>
                  <a:pt x="7632852" y="2755353"/>
                </a:lnTo>
                <a:close/>
              </a:path>
              <a:path w="7671434" h="2774950">
                <a:moveTo>
                  <a:pt x="7670952" y="38100"/>
                </a:moveTo>
                <a:lnTo>
                  <a:pt x="7651902" y="38100"/>
                </a:lnTo>
                <a:lnTo>
                  <a:pt x="7632852" y="19050"/>
                </a:lnTo>
                <a:lnTo>
                  <a:pt x="7670952" y="19050"/>
                </a:lnTo>
                <a:lnTo>
                  <a:pt x="7670952" y="38100"/>
                </a:lnTo>
                <a:close/>
              </a:path>
              <a:path w="7671434" h="2774950">
                <a:moveTo>
                  <a:pt x="38100" y="2755353"/>
                </a:moveTo>
                <a:lnTo>
                  <a:pt x="19050" y="2736303"/>
                </a:lnTo>
                <a:lnTo>
                  <a:pt x="38100" y="2736303"/>
                </a:lnTo>
                <a:lnTo>
                  <a:pt x="38100" y="2755353"/>
                </a:lnTo>
                <a:close/>
              </a:path>
              <a:path w="7671434" h="2774950">
                <a:moveTo>
                  <a:pt x="7632852" y="2755353"/>
                </a:moveTo>
                <a:lnTo>
                  <a:pt x="38100" y="2755353"/>
                </a:lnTo>
                <a:lnTo>
                  <a:pt x="38100" y="2736303"/>
                </a:lnTo>
                <a:lnTo>
                  <a:pt x="7632852" y="2736303"/>
                </a:lnTo>
                <a:lnTo>
                  <a:pt x="7632852" y="2755353"/>
                </a:lnTo>
                <a:close/>
              </a:path>
              <a:path w="7671434" h="2774950">
                <a:moveTo>
                  <a:pt x="7670952" y="2755353"/>
                </a:moveTo>
                <a:lnTo>
                  <a:pt x="7632852" y="2755353"/>
                </a:lnTo>
                <a:lnTo>
                  <a:pt x="7651902" y="2736303"/>
                </a:lnTo>
                <a:lnTo>
                  <a:pt x="7670952" y="2736303"/>
                </a:lnTo>
                <a:lnTo>
                  <a:pt x="7670952" y="275535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0620" y="141897"/>
            <a:ext cx="7604125" cy="352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微软雅黑"/>
                <a:cs typeface="微软雅黑"/>
              </a:rPr>
              <a:t>历史</a:t>
            </a:r>
            <a:endParaRPr sz="2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 marL="483234" marR="5080" algn="just">
              <a:lnSpc>
                <a:spcPct val="113999"/>
              </a:lnSpc>
              <a:buFont typeface="Arial"/>
              <a:buChar char="•"/>
              <a:tabLst>
                <a:tab pos="951865" algn="l"/>
              </a:tabLst>
            </a:pPr>
            <a:r>
              <a:rPr sz="2000" spc="45" dirty="0">
                <a:latin typeface="微软雅黑"/>
                <a:cs typeface="微软雅黑"/>
              </a:rPr>
              <a:t>营利性院校</a:t>
            </a:r>
            <a:r>
              <a:rPr sz="2000" spc="50" dirty="0">
                <a:latin typeface="微软雅黑"/>
                <a:cs typeface="微软雅黑"/>
              </a:rPr>
              <a:t>不是新鲜事物，有</a:t>
            </a:r>
            <a:r>
              <a:rPr sz="2000" spc="45" dirty="0">
                <a:latin typeface="宋体"/>
                <a:cs typeface="宋体"/>
              </a:rPr>
              <a:t>25%</a:t>
            </a:r>
            <a:r>
              <a:rPr sz="2000" spc="50" dirty="0">
                <a:latin typeface="微软雅黑"/>
                <a:cs typeface="微软雅黑"/>
              </a:rPr>
              <a:t>的营利性院校的历史都</a:t>
            </a:r>
            <a:r>
              <a:rPr sz="2000" dirty="0">
                <a:latin typeface="微软雅黑"/>
                <a:cs typeface="微软雅黑"/>
              </a:rPr>
              <a:t>超 </a:t>
            </a:r>
            <a:r>
              <a:rPr sz="2000" spc="20" dirty="0">
                <a:latin typeface="微软雅黑"/>
                <a:cs typeface="微软雅黑"/>
              </a:rPr>
              <a:t>过</a:t>
            </a:r>
            <a:r>
              <a:rPr sz="2000" spc="15" dirty="0">
                <a:latin typeface="宋体"/>
                <a:cs typeface="宋体"/>
              </a:rPr>
              <a:t>100</a:t>
            </a:r>
            <a:r>
              <a:rPr sz="2000" spc="20" dirty="0">
                <a:latin typeface="微软雅黑"/>
                <a:cs typeface="微软雅黑"/>
              </a:rPr>
              <a:t>年</a:t>
            </a:r>
            <a:r>
              <a:rPr sz="2000" spc="15" dirty="0">
                <a:latin typeface="宋体"/>
                <a:cs typeface="宋体"/>
              </a:rPr>
              <a:t>.</a:t>
            </a:r>
            <a:r>
              <a:rPr sz="2000" spc="20" dirty="0">
                <a:latin typeface="微软雅黑"/>
                <a:cs typeface="微软雅黑"/>
              </a:rPr>
              <a:t>最古</a:t>
            </a:r>
            <a:r>
              <a:rPr sz="2000" spc="25" dirty="0">
                <a:latin typeface="微软雅黑"/>
                <a:cs typeface="微软雅黑"/>
              </a:rPr>
              <a:t>老的营利性院校是</a:t>
            </a:r>
            <a:r>
              <a:rPr sz="2000" spc="20" dirty="0">
                <a:latin typeface="宋体"/>
                <a:cs typeface="宋体"/>
              </a:rPr>
              <a:t>1854</a:t>
            </a:r>
            <a:r>
              <a:rPr sz="2000" spc="25" dirty="0">
                <a:latin typeface="微软雅黑"/>
                <a:cs typeface="微软雅黑"/>
              </a:rPr>
              <a:t>年的</a:t>
            </a:r>
            <a:r>
              <a:rPr sz="2000" spc="20" dirty="0">
                <a:latin typeface="宋体"/>
                <a:cs typeface="宋体"/>
              </a:rPr>
              <a:t>Bryant</a:t>
            </a:r>
            <a:r>
              <a:rPr sz="2000" spc="-10" dirty="0">
                <a:latin typeface="宋体"/>
                <a:cs typeface="宋体"/>
              </a:rPr>
              <a:t> </a:t>
            </a:r>
            <a:r>
              <a:rPr sz="2000" spc="20" dirty="0">
                <a:latin typeface="宋体"/>
                <a:cs typeface="宋体"/>
              </a:rPr>
              <a:t>and</a:t>
            </a:r>
            <a:r>
              <a:rPr sz="2000" spc="-5" dirty="0">
                <a:latin typeface="宋体"/>
                <a:cs typeface="宋体"/>
              </a:rPr>
              <a:t> </a:t>
            </a:r>
            <a:r>
              <a:rPr sz="2000" spc="20" dirty="0">
                <a:latin typeface="宋体"/>
                <a:cs typeface="宋体"/>
              </a:rPr>
              <a:t>Stratton  </a:t>
            </a:r>
            <a:r>
              <a:rPr sz="2000" spc="60" dirty="0">
                <a:latin typeface="微软雅黑"/>
                <a:cs typeface="微软雅黑"/>
              </a:rPr>
              <a:t>学院和</a:t>
            </a:r>
            <a:r>
              <a:rPr sz="2000" spc="55" dirty="0">
                <a:latin typeface="宋体"/>
                <a:cs typeface="宋体"/>
              </a:rPr>
              <a:t>1858</a:t>
            </a:r>
            <a:r>
              <a:rPr sz="2000" spc="60" dirty="0">
                <a:latin typeface="微软雅黑"/>
                <a:cs typeface="微软雅黑"/>
              </a:rPr>
              <a:t>年的</a:t>
            </a:r>
            <a:r>
              <a:rPr sz="2000" spc="55" dirty="0">
                <a:latin typeface="宋体"/>
                <a:cs typeface="宋体"/>
              </a:rPr>
              <a:t>Davis</a:t>
            </a:r>
            <a:r>
              <a:rPr sz="2000" spc="60" dirty="0">
                <a:latin typeface="微软雅黑"/>
                <a:cs typeface="微软雅黑"/>
              </a:rPr>
              <a:t>学院。另一方面，</a:t>
            </a:r>
            <a:r>
              <a:rPr sz="2000" spc="55" dirty="0">
                <a:latin typeface="宋体"/>
                <a:cs typeface="宋体"/>
              </a:rPr>
              <a:t>40</a:t>
            </a:r>
            <a:r>
              <a:rPr sz="2000" spc="60" dirty="0">
                <a:latin typeface="宋体"/>
                <a:cs typeface="宋体"/>
              </a:rPr>
              <a:t>%</a:t>
            </a:r>
            <a:r>
              <a:rPr sz="2000" spc="65" dirty="0">
                <a:latin typeface="微软雅黑"/>
                <a:cs typeface="微软雅黑"/>
              </a:rPr>
              <a:t>的营利性院校建</a:t>
            </a:r>
            <a:r>
              <a:rPr sz="2000" dirty="0">
                <a:latin typeface="微软雅黑"/>
                <a:cs typeface="微软雅黑"/>
              </a:rPr>
              <a:t>于 </a:t>
            </a:r>
            <a:r>
              <a:rPr sz="2000" spc="75" dirty="0">
                <a:latin typeface="微软雅黑"/>
                <a:cs typeface="微软雅黑"/>
              </a:rPr>
              <a:t>上世纪六、七十年代。三所最新成立的“虚拟大学”是</a:t>
            </a:r>
            <a:r>
              <a:rPr sz="2000" spc="80" dirty="0">
                <a:latin typeface="微软雅黑"/>
                <a:cs typeface="微软雅黑"/>
              </a:rPr>
              <a:t>在上</a:t>
            </a:r>
            <a:r>
              <a:rPr sz="2000" dirty="0">
                <a:latin typeface="微软雅黑"/>
                <a:cs typeface="微软雅黑"/>
              </a:rPr>
              <a:t>世 纪</a:t>
            </a:r>
            <a:r>
              <a:rPr sz="2000" spc="-5" dirty="0">
                <a:latin typeface="宋体"/>
                <a:cs typeface="宋体"/>
              </a:rPr>
              <a:t>90</a:t>
            </a:r>
            <a:r>
              <a:rPr sz="2000" dirty="0">
                <a:latin typeface="微软雅黑"/>
                <a:cs typeface="微软雅黑"/>
              </a:rPr>
              <a:t>年代建</a:t>
            </a:r>
            <a:r>
              <a:rPr sz="2000" spc="5" dirty="0">
                <a:latin typeface="微软雅黑"/>
                <a:cs typeface="微软雅黑"/>
              </a:rPr>
              <a:t>立</a:t>
            </a:r>
            <a:endParaRPr sz="2000">
              <a:latin typeface="微软雅黑"/>
              <a:cs typeface="微软雅黑"/>
            </a:endParaRPr>
          </a:p>
          <a:p>
            <a:pPr marL="483234" marR="5080">
              <a:lnSpc>
                <a:spcPct val="113999"/>
              </a:lnSpc>
              <a:spcBef>
                <a:spcPts val="480"/>
              </a:spcBef>
            </a:pPr>
            <a:r>
              <a:rPr sz="2000" spc="35" dirty="0">
                <a:latin typeface="微软雅黑"/>
                <a:cs typeface="微软雅黑"/>
              </a:rPr>
              <a:t>的</a:t>
            </a:r>
            <a:r>
              <a:rPr sz="2000" spc="30" dirty="0">
                <a:latin typeface="微软雅黑"/>
                <a:cs typeface="微软雅黑"/>
              </a:rPr>
              <a:t>：</a:t>
            </a:r>
            <a:r>
              <a:rPr sz="2000" spc="30" dirty="0">
                <a:latin typeface="宋体"/>
                <a:cs typeface="宋体"/>
              </a:rPr>
              <a:t>Jones</a:t>
            </a:r>
            <a:r>
              <a:rPr sz="2000" spc="40" dirty="0">
                <a:latin typeface="宋体"/>
                <a:cs typeface="宋体"/>
              </a:rPr>
              <a:t> </a:t>
            </a:r>
            <a:r>
              <a:rPr sz="2000" spc="35" dirty="0">
                <a:latin typeface="宋体"/>
                <a:cs typeface="宋体"/>
              </a:rPr>
              <a:t>International</a:t>
            </a:r>
            <a:r>
              <a:rPr sz="2000" spc="50" dirty="0">
                <a:latin typeface="宋体"/>
                <a:cs typeface="宋体"/>
              </a:rPr>
              <a:t> </a:t>
            </a:r>
            <a:r>
              <a:rPr sz="2000" spc="35" dirty="0">
                <a:latin typeface="宋体"/>
                <a:cs typeface="宋体"/>
              </a:rPr>
              <a:t>University</a:t>
            </a:r>
            <a:r>
              <a:rPr sz="2000" spc="40" dirty="0">
                <a:latin typeface="微软雅黑"/>
                <a:cs typeface="微软雅黑"/>
              </a:rPr>
              <a:t>、</a:t>
            </a:r>
            <a:r>
              <a:rPr sz="2000" spc="35" dirty="0">
                <a:latin typeface="宋体"/>
                <a:cs typeface="宋体"/>
              </a:rPr>
              <a:t>Capella</a:t>
            </a:r>
            <a:r>
              <a:rPr sz="2000" spc="45" dirty="0">
                <a:latin typeface="宋体"/>
                <a:cs typeface="宋体"/>
              </a:rPr>
              <a:t> </a:t>
            </a:r>
            <a:r>
              <a:rPr sz="2000" spc="30" dirty="0">
                <a:latin typeface="宋体"/>
                <a:cs typeface="宋体"/>
              </a:rPr>
              <a:t>University  </a:t>
            </a:r>
            <a:r>
              <a:rPr sz="2000" dirty="0">
                <a:latin typeface="微软雅黑"/>
                <a:cs typeface="微软雅黑"/>
              </a:rPr>
              <a:t>和 </a:t>
            </a:r>
            <a:r>
              <a:rPr sz="2000" spc="-5" dirty="0">
                <a:latin typeface="宋体"/>
                <a:cs typeface="宋体"/>
              </a:rPr>
              <a:t>Northcentral</a:t>
            </a:r>
            <a:r>
              <a:rPr sz="2000" spc="-600" dirty="0">
                <a:latin typeface="宋体"/>
                <a:cs typeface="宋体"/>
              </a:rPr>
              <a:t> </a:t>
            </a:r>
            <a:r>
              <a:rPr sz="2000" spc="-5" dirty="0">
                <a:latin typeface="宋体"/>
                <a:cs typeface="宋体"/>
              </a:rPr>
              <a:t>University.</a:t>
            </a:r>
            <a:endParaRPr sz="2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948" y="83642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质量监控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868" y="1563624"/>
            <a:ext cx="3366770" cy="2016760"/>
          </a:xfrm>
          <a:custGeom>
            <a:avLst/>
            <a:gdLst/>
            <a:ahLst/>
            <a:cxnLst/>
            <a:rect l="l" t="t" r="r" b="b"/>
            <a:pathLst>
              <a:path w="3366770" h="2016760">
                <a:moveTo>
                  <a:pt x="0" y="0"/>
                </a:moveTo>
                <a:lnTo>
                  <a:pt x="3366515" y="0"/>
                </a:lnTo>
                <a:lnTo>
                  <a:pt x="3366515" y="2016252"/>
                </a:lnTo>
                <a:lnTo>
                  <a:pt x="0" y="2016252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250" y="1549349"/>
            <a:ext cx="3395345" cy="2045335"/>
          </a:xfrm>
          <a:custGeom>
            <a:avLst/>
            <a:gdLst/>
            <a:ahLst/>
            <a:cxnLst/>
            <a:rect l="l" t="t" r="r" b="b"/>
            <a:pathLst>
              <a:path w="3395345" h="2045335">
                <a:moveTo>
                  <a:pt x="3380740" y="2044801"/>
                </a:moveTo>
                <a:lnTo>
                  <a:pt x="14287" y="2044801"/>
                </a:lnTo>
                <a:lnTo>
                  <a:pt x="11506" y="2044522"/>
                </a:lnTo>
                <a:lnTo>
                  <a:pt x="0" y="2030514"/>
                </a:lnTo>
                <a:lnTo>
                  <a:pt x="0" y="14287"/>
                </a:lnTo>
                <a:lnTo>
                  <a:pt x="14287" y="0"/>
                </a:lnTo>
                <a:lnTo>
                  <a:pt x="3380740" y="0"/>
                </a:lnTo>
                <a:lnTo>
                  <a:pt x="3395027" y="14287"/>
                </a:lnTo>
                <a:lnTo>
                  <a:pt x="28575" y="14287"/>
                </a:lnTo>
                <a:lnTo>
                  <a:pt x="14287" y="28575"/>
                </a:lnTo>
                <a:lnTo>
                  <a:pt x="28575" y="28575"/>
                </a:lnTo>
                <a:lnTo>
                  <a:pt x="28575" y="2016226"/>
                </a:lnTo>
                <a:lnTo>
                  <a:pt x="14287" y="2016226"/>
                </a:lnTo>
                <a:lnTo>
                  <a:pt x="28575" y="2030514"/>
                </a:lnTo>
                <a:lnTo>
                  <a:pt x="3395027" y="2030514"/>
                </a:lnTo>
                <a:lnTo>
                  <a:pt x="3394748" y="2033295"/>
                </a:lnTo>
                <a:lnTo>
                  <a:pt x="3383533" y="2044522"/>
                </a:lnTo>
                <a:lnTo>
                  <a:pt x="3380740" y="2044801"/>
                </a:lnTo>
                <a:close/>
              </a:path>
              <a:path w="3395345" h="2045335">
                <a:moveTo>
                  <a:pt x="28575" y="28575"/>
                </a:moveTo>
                <a:lnTo>
                  <a:pt x="14287" y="28575"/>
                </a:lnTo>
                <a:lnTo>
                  <a:pt x="28575" y="14287"/>
                </a:lnTo>
                <a:lnTo>
                  <a:pt x="28575" y="28575"/>
                </a:lnTo>
                <a:close/>
              </a:path>
              <a:path w="3395345" h="2045335">
                <a:moveTo>
                  <a:pt x="3366452" y="28575"/>
                </a:moveTo>
                <a:lnTo>
                  <a:pt x="28575" y="28575"/>
                </a:lnTo>
                <a:lnTo>
                  <a:pt x="28575" y="14287"/>
                </a:lnTo>
                <a:lnTo>
                  <a:pt x="3366452" y="14287"/>
                </a:lnTo>
                <a:lnTo>
                  <a:pt x="3366452" y="28575"/>
                </a:lnTo>
                <a:close/>
              </a:path>
              <a:path w="3395345" h="2045335">
                <a:moveTo>
                  <a:pt x="3366452" y="2030514"/>
                </a:moveTo>
                <a:lnTo>
                  <a:pt x="3366452" y="14287"/>
                </a:lnTo>
                <a:lnTo>
                  <a:pt x="3380740" y="28575"/>
                </a:lnTo>
                <a:lnTo>
                  <a:pt x="3395027" y="28575"/>
                </a:lnTo>
                <a:lnTo>
                  <a:pt x="3395027" y="2016226"/>
                </a:lnTo>
                <a:lnTo>
                  <a:pt x="3380740" y="2016226"/>
                </a:lnTo>
                <a:lnTo>
                  <a:pt x="3366452" y="2030514"/>
                </a:lnTo>
                <a:close/>
              </a:path>
              <a:path w="3395345" h="2045335">
                <a:moveTo>
                  <a:pt x="3395027" y="28575"/>
                </a:moveTo>
                <a:lnTo>
                  <a:pt x="3380740" y="28575"/>
                </a:lnTo>
                <a:lnTo>
                  <a:pt x="3366452" y="14287"/>
                </a:lnTo>
                <a:lnTo>
                  <a:pt x="3395027" y="14287"/>
                </a:lnTo>
                <a:lnTo>
                  <a:pt x="3395027" y="28575"/>
                </a:lnTo>
                <a:close/>
              </a:path>
              <a:path w="3395345" h="2045335">
                <a:moveTo>
                  <a:pt x="28575" y="2030514"/>
                </a:moveTo>
                <a:lnTo>
                  <a:pt x="14287" y="2016226"/>
                </a:lnTo>
                <a:lnTo>
                  <a:pt x="28575" y="2016226"/>
                </a:lnTo>
                <a:lnTo>
                  <a:pt x="28575" y="2030514"/>
                </a:lnTo>
                <a:close/>
              </a:path>
              <a:path w="3395345" h="2045335">
                <a:moveTo>
                  <a:pt x="3366452" y="2030514"/>
                </a:moveTo>
                <a:lnTo>
                  <a:pt x="28575" y="2030514"/>
                </a:lnTo>
                <a:lnTo>
                  <a:pt x="28575" y="2016226"/>
                </a:lnTo>
                <a:lnTo>
                  <a:pt x="3366452" y="2016226"/>
                </a:lnTo>
                <a:lnTo>
                  <a:pt x="3366452" y="2030514"/>
                </a:lnTo>
                <a:close/>
              </a:path>
              <a:path w="3395345" h="2045335">
                <a:moveTo>
                  <a:pt x="3395027" y="2030514"/>
                </a:moveTo>
                <a:lnTo>
                  <a:pt x="3366452" y="2030514"/>
                </a:lnTo>
                <a:lnTo>
                  <a:pt x="3380740" y="2016226"/>
                </a:lnTo>
                <a:lnTo>
                  <a:pt x="3395027" y="2016226"/>
                </a:lnTo>
                <a:lnTo>
                  <a:pt x="3395027" y="2030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7868" y="1582813"/>
            <a:ext cx="3366770" cy="176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 marR="83820" indent="449580" algn="just">
              <a:lnSpc>
                <a:spcPct val="113999"/>
              </a:lnSpc>
              <a:spcBef>
                <a:spcPts val="95"/>
              </a:spcBef>
            </a:pPr>
            <a:r>
              <a:rPr sz="2000" spc="165" dirty="0">
                <a:latin typeface="微软雅黑"/>
                <a:cs typeface="微软雅黑"/>
              </a:rPr>
              <a:t>是</a:t>
            </a:r>
            <a:r>
              <a:rPr sz="2000" spc="170" dirty="0">
                <a:latin typeface="微软雅黑"/>
                <a:cs typeface="微软雅黑"/>
              </a:rPr>
              <a:t>指为使人们确信某</a:t>
            </a:r>
            <a:r>
              <a:rPr sz="2000" dirty="0">
                <a:latin typeface="微软雅黑"/>
                <a:cs typeface="微软雅黑"/>
              </a:rPr>
              <a:t>实 </a:t>
            </a:r>
            <a:r>
              <a:rPr sz="2000" spc="95" dirty="0">
                <a:latin typeface="微软雅黑"/>
                <a:cs typeface="微软雅黑"/>
              </a:rPr>
              <a:t>体能满足质量要</a:t>
            </a:r>
            <a:r>
              <a:rPr sz="2000" spc="100" dirty="0">
                <a:latin typeface="微软雅黑"/>
                <a:cs typeface="微软雅黑"/>
              </a:rPr>
              <a:t>求，在质</a:t>
            </a:r>
            <a:r>
              <a:rPr sz="2000" dirty="0">
                <a:latin typeface="微软雅黑"/>
                <a:cs typeface="微软雅黑"/>
              </a:rPr>
              <a:t>量 </a:t>
            </a:r>
            <a:r>
              <a:rPr sz="2000" spc="95" dirty="0">
                <a:latin typeface="微软雅黑"/>
                <a:cs typeface="微软雅黑"/>
              </a:rPr>
              <a:t>体系内</a:t>
            </a:r>
            <a:r>
              <a:rPr sz="2000" spc="95" dirty="0">
                <a:solidFill>
                  <a:srgbClr val="C00000"/>
                </a:solidFill>
                <a:latin typeface="微软雅黑"/>
                <a:cs typeface="微软雅黑"/>
              </a:rPr>
              <a:t>实施</a:t>
            </a:r>
            <a:r>
              <a:rPr sz="2000" spc="95" dirty="0">
                <a:latin typeface="微软雅黑"/>
                <a:cs typeface="微软雅黑"/>
              </a:rPr>
              <a:t>并按</a:t>
            </a:r>
            <a:r>
              <a:rPr sz="2000" spc="100" dirty="0">
                <a:latin typeface="微软雅黑"/>
                <a:cs typeface="微软雅黑"/>
              </a:rPr>
              <a:t>需要进行</a:t>
            </a:r>
            <a:r>
              <a:rPr sz="2000" dirty="0">
                <a:solidFill>
                  <a:srgbClr val="C00000"/>
                </a:solidFill>
                <a:latin typeface="微软雅黑"/>
                <a:cs typeface="微软雅黑"/>
              </a:rPr>
              <a:t>证 </a:t>
            </a:r>
            <a:r>
              <a:rPr sz="2000" spc="95" dirty="0">
                <a:solidFill>
                  <a:srgbClr val="C00000"/>
                </a:solidFill>
                <a:latin typeface="微软雅黑"/>
                <a:cs typeface="微软雅黑"/>
              </a:rPr>
              <a:t>实</a:t>
            </a:r>
            <a:r>
              <a:rPr sz="2000" spc="95" dirty="0">
                <a:latin typeface="微软雅黑"/>
                <a:cs typeface="微软雅黑"/>
              </a:rPr>
              <a:t>的全部</a:t>
            </a:r>
            <a:r>
              <a:rPr sz="2000" spc="95" dirty="0">
                <a:solidFill>
                  <a:srgbClr val="C00000"/>
                </a:solidFill>
                <a:latin typeface="微软雅黑"/>
                <a:cs typeface="微软雅黑"/>
              </a:rPr>
              <a:t>有计划</a:t>
            </a:r>
            <a:r>
              <a:rPr sz="2000" spc="100" dirty="0">
                <a:latin typeface="微软雅黑"/>
                <a:cs typeface="微软雅黑"/>
              </a:rPr>
              <a:t>和</a:t>
            </a:r>
            <a:r>
              <a:rPr sz="2000" spc="100" dirty="0">
                <a:solidFill>
                  <a:srgbClr val="C00000"/>
                </a:solidFill>
                <a:latin typeface="微软雅黑"/>
                <a:cs typeface="微软雅黑"/>
              </a:rPr>
              <a:t>系统</a:t>
            </a:r>
            <a:r>
              <a:rPr sz="2000" spc="100" dirty="0">
                <a:latin typeface="微软雅黑"/>
                <a:cs typeface="微软雅黑"/>
              </a:rPr>
              <a:t>的</a:t>
            </a:r>
            <a:r>
              <a:rPr sz="2000" dirty="0">
                <a:latin typeface="微软雅黑"/>
                <a:cs typeface="微软雅黑"/>
              </a:rPr>
              <a:t>活 动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38036" y="910869"/>
            <a:ext cx="1757476" cy="175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8036" y="2570429"/>
            <a:ext cx="1757476" cy="1757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78476" y="2570429"/>
            <a:ext cx="1757476" cy="1757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8476" y="910869"/>
            <a:ext cx="1757476" cy="1757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0814" y="1838566"/>
            <a:ext cx="1548587" cy="15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04763" y="2287790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主要关注 的问题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30303" y="524992"/>
            <a:ext cx="1113383" cy="11133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45453" y="756805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现代 化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68019" y="2062695"/>
            <a:ext cx="1113383" cy="11133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83156" y="2294508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针对 性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30303" y="3600399"/>
            <a:ext cx="1113383" cy="1113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45453" y="3832212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创造 性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92599" y="2062695"/>
            <a:ext cx="1113383" cy="11133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07750" y="2294508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多样 化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6846" y="1164170"/>
            <a:ext cx="1042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72E42"/>
                </a:solidFill>
                <a:latin typeface="微软雅黑"/>
                <a:cs typeface="微软雅黑"/>
              </a:rPr>
              <a:t>质量监</a:t>
            </a:r>
            <a:r>
              <a:rPr sz="2000" b="1" spc="5" dirty="0">
                <a:solidFill>
                  <a:srgbClr val="272E42"/>
                </a:solidFill>
                <a:latin typeface="微软雅黑"/>
                <a:cs typeface="微软雅黑"/>
              </a:rPr>
              <a:t>控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620" y="141897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授予学位情况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2311" y="1203960"/>
            <a:ext cx="7272655" cy="2519680"/>
          </a:xfrm>
          <a:custGeom>
            <a:avLst/>
            <a:gdLst/>
            <a:ahLst/>
            <a:cxnLst/>
            <a:rect l="l" t="t" r="r" b="b"/>
            <a:pathLst>
              <a:path w="7272655" h="2519679">
                <a:moveTo>
                  <a:pt x="0" y="0"/>
                </a:moveTo>
                <a:lnTo>
                  <a:pt x="7272528" y="0"/>
                </a:lnTo>
                <a:lnTo>
                  <a:pt x="7272528" y="2519172"/>
                </a:lnTo>
                <a:lnTo>
                  <a:pt x="0" y="2519172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2550" y="1184541"/>
            <a:ext cx="7311390" cy="2558415"/>
          </a:xfrm>
          <a:custGeom>
            <a:avLst/>
            <a:gdLst/>
            <a:ahLst/>
            <a:cxnLst/>
            <a:rect l="l" t="t" r="r" b="b"/>
            <a:pathLst>
              <a:path w="7311390" h="2558415">
                <a:moveTo>
                  <a:pt x="7291857" y="2558389"/>
                </a:moveTo>
                <a:lnTo>
                  <a:pt x="19050" y="2558389"/>
                </a:lnTo>
                <a:lnTo>
                  <a:pt x="15735" y="2558097"/>
                </a:lnTo>
                <a:lnTo>
                  <a:pt x="0" y="2539339"/>
                </a:lnTo>
                <a:lnTo>
                  <a:pt x="0" y="19049"/>
                </a:lnTo>
                <a:lnTo>
                  <a:pt x="19050" y="0"/>
                </a:lnTo>
                <a:lnTo>
                  <a:pt x="7291857" y="0"/>
                </a:lnTo>
                <a:lnTo>
                  <a:pt x="7310907" y="19049"/>
                </a:lnTo>
                <a:lnTo>
                  <a:pt x="38100" y="19049"/>
                </a:lnTo>
                <a:lnTo>
                  <a:pt x="19050" y="38099"/>
                </a:lnTo>
                <a:lnTo>
                  <a:pt x="38100" y="38099"/>
                </a:lnTo>
                <a:lnTo>
                  <a:pt x="38100" y="2520289"/>
                </a:lnTo>
                <a:lnTo>
                  <a:pt x="19050" y="2520289"/>
                </a:lnTo>
                <a:lnTo>
                  <a:pt x="38100" y="2539339"/>
                </a:lnTo>
                <a:lnTo>
                  <a:pt x="7310907" y="2539339"/>
                </a:lnTo>
                <a:lnTo>
                  <a:pt x="7310615" y="2542641"/>
                </a:lnTo>
                <a:lnTo>
                  <a:pt x="7295159" y="2558097"/>
                </a:lnTo>
                <a:lnTo>
                  <a:pt x="7291857" y="2558389"/>
                </a:lnTo>
                <a:close/>
              </a:path>
              <a:path w="7311390" h="2558415">
                <a:moveTo>
                  <a:pt x="38100" y="38099"/>
                </a:moveTo>
                <a:lnTo>
                  <a:pt x="19050" y="38099"/>
                </a:lnTo>
                <a:lnTo>
                  <a:pt x="38100" y="19049"/>
                </a:lnTo>
                <a:lnTo>
                  <a:pt x="38100" y="38099"/>
                </a:lnTo>
                <a:close/>
              </a:path>
              <a:path w="7311390" h="2558415">
                <a:moveTo>
                  <a:pt x="7272807" y="38099"/>
                </a:moveTo>
                <a:lnTo>
                  <a:pt x="38100" y="38099"/>
                </a:lnTo>
                <a:lnTo>
                  <a:pt x="38100" y="19049"/>
                </a:lnTo>
                <a:lnTo>
                  <a:pt x="7272807" y="19049"/>
                </a:lnTo>
                <a:lnTo>
                  <a:pt x="7272807" y="38099"/>
                </a:lnTo>
                <a:close/>
              </a:path>
              <a:path w="7311390" h="2558415">
                <a:moveTo>
                  <a:pt x="7272807" y="2539339"/>
                </a:moveTo>
                <a:lnTo>
                  <a:pt x="7272807" y="19049"/>
                </a:lnTo>
                <a:lnTo>
                  <a:pt x="7291857" y="38099"/>
                </a:lnTo>
                <a:lnTo>
                  <a:pt x="7310907" y="38099"/>
                </a:lnTo>
                <a:lnTo>
                  <a:pt x="7310907" y="2520289"/>
                </a:lnTo>
                <a:lnTo>
                  <a:pt x="7291857" y="2520289"/>
                </a:lnTo>
                <a:lnTo>
                  <a:pt x="7272807" y="2539339"/>
                </a:lnTo>
                <a:close/>
              </a:path>
              <a:path w="7311390" h="2558415">
                <a:moveTo>
                  <a:pt x="7310907" y="38099"/>
                </a:moveTo>
                <a:lnTo>
                  <a:pt x="7291857" y="38099"/>
                </a:lnTo>
                <a:lnTo>
                  <a:pt x="7272807" y="19049"/>
                </a:lnTo>
                <a:lnTo>
                  <a:pt x="7310907" y="19049"/>
                </a:lnTo>
                <a:lnTo>
                  <a:pt x="7310907" y="38099"/>
                </a:lnTo>
                <a:close/>
              </a:path>
              <a:path w="7311390" h="2558415">
                <a:moveTo>
                  <a:pt x="38100" y="2539339"/>
                </a:moveTo>
                <a:lnTo>
                  <a:pt x="19050" y="2520289"/>
                </a:lnTo>
                <a:lnTo>
                  <a:pt x="38100" y="2520289"/>
                </a:lnTo>
                <a:lnTo>
                  <a:pt x="38100" y="2539339"/>
                </a:lnTo>
                <a:close/>
              </a:path>
              <a:path w="7311390" h="2558415">
                <a:moveTo>
                  <a:pt x="7272807" y="2539339"/>
                </a:moveTo>
                <a:lnTo>
                  <a:pt x="38100" y="2539339"/>
                </a:lnTo>
                <a:lnTo>
                  <a:pt x="38100" y="2520289"/>
                </a:lnTo>
                <a:lnTo>
                  <a:pt x="7272807" y="2520289"/>
                </a:lnTo>
                <a:lnTo>
                  <a:pt x="7272807" y="2539339"/>
                </a:lnTo>
                <a:close/>
              </a:path>
              <a:path w="7311390" h="2558415">
                <a:moveTo>
                  <a:pt x="7310907" y="2539339"/>
                </a:moveTo>
                <a:lnTo>
                  <a:pt x="7272807" y="2539339"/>
                </a:lnTo>
                <a:lnTo>
                  <a:pt x="7291857" y="2520289"/>
                </a:lnTo>
                <a:lnTo>
                  <a:pt x="7310907" y="2520289"/>
                </a:lnTo>
                <a:lnTo>
                  <a:pt x="7310907" y="253933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3240" y="1222768"/>
            <a:ext cx="6899909" cy="210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95"/>
              </a:spcBef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sz="2000" spc="170" dirty="0">
                <a:latin typeface="微软雅黑"/>
                <a:cs typeface="微软雅黑"/>
              </a:rPr>
              <a:t>大部分营利性院校都可以颁发</a:t>
            </a:r>
            <a:r>
              <a:rPr sz="2000" spc="170" dirty="0">
                <a:solidFill>
                  <a:srgbClr val="C00000"/>
                </a:solidFill>
                <a:latin typeface="微软雅黑"/>
                <a:cs typeface="微软雅黑"/>
              </a:rPr>
              <a:t>协士</a:t>
            </a:r>
            <a:r>
              <a:rPr sz="2000" spc="170" dirty="0">
                <a:latin typeface="微软雅黑"/>
                <a:cs typeface="微软雅黑"/>
              </a:rPr>
              <a:t>学位</a:t>
            </a:r>
            <a:r>
              <a:rPr sz="2000" spc="150" dirty="0">
                <a:latin typeface="微软雅黑"/>
                <a:cs typeface="微软雅黑"/>
              </a:rPr>
              <a:t>（</a:t>
            </a:r>
            <a:r>
              <a:rPr sz="2000" spc="150" dirty="0">
                <a:latin typeface="宋体"/>
                <a:cs typeface="宋体"/>
              </a:rPr>
              <a:t>associate  </a:t>
            </a:r>
            <a:r>
              <a:rPr sz="2000" spc="-5" dirty="0">
                <a:latin typeface="宋体"/>
                <a:cs typeface="宋体"/>
              </a:rPr>
              <a:t>degree)</a:t>
            </a:r>
            <a:r>
              <a:rPr sz="2000" spc="5" dirty="0">
                <a:latin typeface="微软雅黑"/>
                <a:cs typeface="微软雅黑"/>
              </a:rPr>
              <a:t>。其中，有</a:t>
            </a:r>
            <a:r>
              <a:rPr sz="2000" dirty="0">
                <a:latin typeface="宋体"/>
                <a:cs typeface="宋体"/>
              </a:rPr>
              <a:t>25</a:t>
            </a:r>
            <a:r>
              <a:rPr sz="2000" spc="5" dirty="0">
                <a:latin typeface="微软雅黑"/>
                <a:cs typeface="微软雅黑"/>
              </a:rPr>
              <a:t>所学校仅可颁发协士学位，而有</a:t>
            </a:r>
            <a:r>
              <a:rPr sz="2000" dirty="0">
                <a:latin typeface="宋体"/>
                <a:cs typeface="宋体"/>
              </a:rPr>
              <a:t>28</a:t>
            </a:r>
            <a:r>
              <a:rPr sz="2000" spc="5" dirty="0">
                <a:latin typeface="微软雅黑"/>
                <a:cs typeface="微软雅黑"/>
              </a:rPr>
              <a:t>所学 </a:t>
            </a:r>
            <a:r>
              <a:rPr sz="2000" spc="40" dirty="0">
                <a:latin typeface="微软雅黑"/>
                <a:cs typeface="微软雅黑"/>
              </a:rPr>
              <a:t>校除了可颁发协士学</a:t>
            </a:r>
            <a:r>
              <a:rPr sz="2000" spc="45" dirty="0">
                <a:latin typeface="微软雅黑"/>
                <a:cs typeface="微软雅黑"/>
              </a:rPr>
              <a:t>位，还可颁发更高的学位。有</a:t>
            </a:r>
            <a:r>
              <a:rPr sz="2000" spc="40" dirty="0">
                <a:latin typeface="宋体"/>
                <a:cs typeface="宋体"/>
              </a:rPr>
              <a:t>16</a:t>
            </a:r>
            <a:r>
              <a:rPr sz="2000" spc="45" dirty="0">
                <a:latin typeface="微软雅黑"/>
                <a:cs typeface="微软雅黑"/>
              </a:rPr>
              <a:t>所学</a:t>
            </a:r>
            <a:r>
              <a:rPr sz="2000" spc="5" dirty="0">
                <a:latin typeface="微软雅黑"/>
                <a:cs typeface="微软雅黑"/>
              </a:rPr>
              <a:t>校 </a:t>
            </a:r>
            <a:r>
              <a:rPr sz="2000" spc="40" dirty="0">
                <a:latin typeface="微软雅黑"/>
                <a:cs typeface="微软雅黑"/>
              </a:rPr>
              <a:t>可颁发的最高学位是</a:t>
            </a:r>
            <a:r>
              <a:rPr sz="2000" spc="45" dirty="0">
                <a:latin typeface="微软雅黑"/>
                <a:cs typeface="微软雅黑"/>
              </a:rPr>
              <a:t>学士学位，有</a:t>
            </a:r>
            <a:r>
              <a:rPr sz="2000" spc="40" dirty="0">
                <a:latin typeface="宋体"/>
                <a:cs typeface="宋体"/>
              </a:rPr>
              <a:t>24</a:t>
            </a:r>
            <a:r>
              <a:rPr sz="2000" spc="45" dirty="0">
                <a:latin typeface="微软雅黑"/>
                <a:cs typeface="微软雅黑"/>
              </a:rPr>
              <a:t>所学校可颁发</a:t>
            </a:r>
            <a:r>
              <a:rPr sz="2000" spc="45" dirty="0">
                <a:solidFill>
                  <a:srgbClr val="C00000"/>
                </a:solidFill>
                <a:latin typeface="微软雅黑"/>
                <a:cs typeface="微软雅黑"/>
              </a:rPr>
              <a:t>研究生</a:t>
            </a:r>
            <a:r>
              <a:rPr sz="2000" spc="5" dirty="0">
                <a:latin typeface="微软雅黑"/>
                <a:cs typeface="微软雅黑"/>
              </a:rPr>
              <a:t>学 </a:t>
            </a:r>
            <a:r>
              <a:rPr sz="2000" dirty="0">
                <a:latin typeface="微软雅黑"/>
                <a:cs typeface="微软雅黑"/>
              </a:rPr>
              <a:t>位，这</a:t>
            </a:r>
            <a:r>
              <a:rPr sz="2000" dirty="0">
                <a:latin typeface="宋体"/>
                <a:cs typeface="宋体"/>
              </a:rPr>
              <a:t>24</a:t>
            </a:r>
            <a:r>
              <a:rPr sz="2000" spc="5" dirty="0">
                <a:latin typeface="微软雅黑"/>
                <a:cs typeface="微软雅黑"/>
              </a:rPr>
              <a:t>所学校中，有</a:t>
            </a:r>
            <a:r>
              <a:rPr sz="2000" dirty="0">
                <a:latin typeface="宋体"/>
                <a:cs typeface="宋体"/>
              </a:rPr>
              <a:t>16</a:t>
            </a:r>
            <a:r>
              <a:rPr sz="2000" spc="5" dirty="0">
                <a:latin typeface="微软雅黑"/>
                <a:cs typeface="微软雅黑"/>
              </a:rPr>
              <a:t>所可颁发硕士学位</a:t>
            </a:r>
            <a:r>
              <a:rPr sz="2000" dirty="0">
                <a:latin typeface="微软雅黑"/>
                <a:cs typeface="微软雅黑"/>
              </a:rPr>
              <a:t>，</a:t>
            </a:r>
            <a:r>
              <a:rPr sz="2000" dirty="0">
                <a:latin typeface="宋体"/>
                <a:cs typeface="宋体"/>
              </a:rPr>
              <a:t>7</a:t>
            </a:r>
            <a:r>
              <a:rPr sz="2000" spc="5" dirty="0">
                <a:latin typeface="微软雅黑"/>
                <a:cs typeface="微软雅黑"/>
              </a:rPr>
              <a:t>所可颁发</a:t>
            </a:r>
            <a:r>
              <a:rPr sz="2000" spc="5" dirty="0">
                <a:solidFill>
                  <a:srgbClr val="C00000"/>
                </a:solidFill>
                <a:latin typeface="微软雅黑"/>
                <a:cs typeface="微软雅黑"/>
              </a:rPr>
              <a:t>博士 </a:t>
            </a:r>
            <a:r>
              <a:rPr sz="2000" dirty="0">
                <a:latin typeface="微软雅黑"/>
                <a:cs typeface="微软雅黑"/>
              </a:rPr>
              <a:t>学位</a:t>
            </a:r>
            <a:r>
              <a:rPr sz="2000" spc="-5" dirty="0">
                <a:latin typeface="微软雅黑"/>
                <a:cs typeface="微软雅黑"/>
              </a:rPr>
              <a:t>，</a:t>
            </a:r>
            <a:r>
              <a:rPr sz="2000" spc="-5" dirty="0">
                <a:latin typeface="宋体"/>
                <a:cs typeface="宋体"/>
              </a:rPr>
              <a:t>1</a:t>
            </a:r>
            <a:r>
              <a:rPr sz="2000" dirty="0">
                <a:latin typeface="微软雅黑"/>
                <a:cs typeface="微软雅黑"/>
              </a:rPr>
              <a:t>所可颁发</a:t>
            </a:r>
            <a:r>
              <a:rPr sz="2000" spc="-5" dirty="0">
                <a:latin typeface="宋体"/>
                <a:cs typeface="宋体"/>
              </a:rPr>
              <a:t>Juris Doctorate</a:t>
            </a:r>
            <a:endParaRPr sz="2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620" y="141897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专业情况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" y="987552"/>
            <a:ext cx="7345680" cy="2376170"/>
          </a:xfrm>
          <a:custGeom>
            <a:avLst/>
            <a:gdLst/>
            <a:ahLst/>
            <a:cxnLst/>
            <a:rect l="l" t="t" r="r" b="b"/>
            <a:pathLst>
              <a:path w="7345680" h="2376170">
                <a:moveTo>
                  <a:pt x="0" y="0"/>
                </a:moveTo>
                <a:lnTo>
                  <a:pt x="7345680" y="0"/>
                </a:lnTo>
                <a:lnTo>
                  <a:pt x="7345680" y="2375916"/>
                </a:lnTo>
                <a:lnTo>
                  <a:pt x="0" y="2375916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0541" y="968527"/>
            <a:ext cx="7383145" cy="2414905"/>
          </a:xfrm>
          <a:custGeom>
            <a:avLst/>
            <a:gdLst/>
            <a:ahLst/>
            <a:cxnLst/>
            <a:rect l="l" t="t" r="r" b="b"/>
            <a:pathLst>
              <a:path w="7383145" h="2414904">
                <a:moveTo>
                  <a:pt x="7363866" y="2414358"/>
                </a:moveTo>
                <a:lnTo>
                  <a:pt x="19050" y="2414358"/>
                </a:lnTo>
                <a:lnTo>
                  <a:pt x="15747" y="2414066"/>
                </a:lnTo>
                <a:lnTo>
                  <a:pt x="0" y="2395308"/>
                </a:lnTo>
                <a:lnTo>
                  <a:pt x="0" y="19050"/>
                </a:lnTo>
                <a:lnTo>
                  <a:pt x="19050" y="0"/>
                </a:lnTo>
                <a:lnTo>
                  <a:pt x="7363866" y="0"/>
                </a:lnTo>
                <a:lnTo>
                  <a:pt x="7382916" y="19050"/>
                </a:lnTo>
                <a:lnTo>
                  <a:pt x="38100" y="19050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2376258"/>
                </a:lnTo>
                <a:lnTo>
                  <a:pt x="19050" y="2376258"/>
                </a:lnTo>
                <a:lnTo>
                  <a:pt x="38100" y="2395308"/>
                </a:lnTo>
                <a:lnTo>
                  <a:pt x="7382916" y="2395308"/>
                </a:lnTo>
                <a:lnTo>
                  <a:pt x="7382624" y="2398623"/>
                </a:lnTo>
                <a:lnTo>
                  <a:pt x="7367168" y="2414066"/>
                </a:lnTo>
                <a:lnTo>
                  <a:pt x="7363866" y="2414358"/>
                </a:lnTo>
                <a:close/>
              </a:path>
              <a:path w="7383145" h="2414904">
                <a:moveTo>
                  <a:pt x="38100" y="38100"/>
                </a:moveTo>
                <a:lnTo>
                  <a:pt x="19050" y="38100"/>
                </a:lnTo>
                <a:lnTo>
                  <a:pt x="38100" y="19050"/>
                </a:lnTo>
                <a:lnTo>
                  <a:pt x="38100" y="38100"/>
                </a:lnTo>
                <a:close/>
              </a:path>
              <a:path w="7383145" h="2414904">
                <a:moveTo>
                  <a:pt x="7344816" y="38100"/>
                </a:moveTo>
                <a:lnTo>
                  <a:pt x="38100" y="38100"/>
                </a:lnTo>
                <a:lnTo>
                  <a:pt x="38100" y="19050"/>
                </a:lnTo>
                <a:lnTo>
                  <a:pt x="7344816" y="19050"/>
                </a:lnTo>
                <a:lnTo>
                  <a:pt x="7344816" y="38100"/>
                </a:lnTo>
                <a:close/>
              </a:path>
              <a:path w="7383145" h="2414904">
                <a:moveTo>
                  <a:pt x="7344816" y="2395308"/>
                </a:moveTo>
                <a:lnTo>
                  <a:pt x="7344816" y="19050"/>
                </a:lnTo>
                <a:lnTo>
                  <a:pt x="7363866" y="38100"/>
                </a:lnTo>
                <a:lnTo>
                  <a:pt x="7382916" y="38100"/>
                </a:lnTo>
                <a:lnTo>
                  <a:pt x="7382916" y="2376258"/>
                </a:lnTo>
                <a:lnTo>
                  <a:pt x="7363866" y="2376258"/>
                </a:lnTo>
                <a:lnTo>
                  <a:pt x="7344816" y="2395308"/>
                </a:lnTo>
                <a:close/>
              </a:path>
              <a:path w="7383145" h="2414904">
                <a:moveTo>
                  <a:pt x="7382916" y="38100"/>
                </a:moveTo>
                <a:lnTo>
                  <a:pt x="7363866" y="38100"/>
                </a:lnTo>
                <a:lnTo>
                  <a:pt x="7344816" y="19050"/>
                </a:lnTo>
                <a:lnTo>
                  <a:pt x="7382916" y="19050"/>
                </a:lnTo>
                <a:lnTo>
                  <a:pt x="7382916" y="38100"/>
                </a:lnTo>
                <a:close/>
              </a:path>
              <a:path w="7383145" h="2414904">
                <a:moveTo>
                  <a:pt x="38100" y="2395308"/>
                </a:moveTo>
                <a:lnTo>
                  <a:pt x="19050" y="2376258"/>
                </a:lnTo>
                <a:lnTo>
                  <a:pt x="38100" y="2376258"/>
                </a:lnTo>
                <a:lnTo>
                  <a:pt x="38100" y="2395308"/>
                </a:lnTo>
                <a:close/>
              </a:path>
              <a:path w="7383145" h="2414904">
                <a:moveTo>
                  <a:pt x="7344816" y="2395308"/>
                </a:moveTo>
                <a:lnTo>
                  <a:pt x="38100" y="2395308"/>
                </a:lnTo>
                <a:lnTo>
                  <a:pt x="38100" y="2376258"/>
                </a:lnTo>
                <a:lnTo>
                  <a:pt x="7344816" y="2376258"/>
                </a:lnTo>
                <a:lnTo>
                  <a:pt x="7344816" y="2395308"/>
                </a:lnTo>
                <a:close/>
              </a:path>
              <a:path w="7383145" h="2414904">
                <a:moveTo>
                  <a:pt x="7382916" y="2395308"/>
                </a:moveTo>
                <a:lnTo>
                  <a:pt x="7344816" y="2395308"/>
                </a:lnTo>
                <a:lnTo>
                  <a:pt x="7363866" y="2376258"/>
                </a:lnTo>
                <a:lnTo>
                  <a:pt x="7382916" y="2376258"/>
                </a:lnTo>
                <a:lnTo>
                  <a:pt x="7382916" y="239530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21231" y="1006754"/>
            <a:ext cx="6844665" cy="210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3999"/>
              </a:lnSpc>
              <a:spcBef>
                <a:spcPts val="95"/>
              </a:spcBef>
              <a:buFont typeface="Arial"/>
              <a:buChar char="•"/>
              <a:tabLst>
                <a:tab pos="480695" algn="l"/>
              </a:tabLst>
            </a:pPr>
            <a:r>
              <a:rPr sz="2000" dirty="0">
                <a:latin typeface="微软雅黑"/>
                <a:cs typeface="微软雅黑"/>
              </a:rPr>
              <a:t>几乎所有的学校都提供有：商业、计算机或技术领域、保 </a:t>
            </a:r>
            <a:r>
              <a:rPr sz="2000" spc="65" dirty="0">
                <a:latin typeface="微软雅黑"/>
                <a:cs typeface="微软雅黑"/>
              </a:rPr>
              <a:t>健和心理学，只有三所例外</a:t>
            </a:r>
            <a:r>
              <a:rPr sz="2000" spc="70" dirty="0">
                <a:latin typeface="微软雅黑"/>
                <a:cs typeface="微软雅黑"/>
              </a:rPr>
              <a:t>，其中两所是艺术与设计学校</a:t>
            </a:r>
            <a:r>
              <a:rPr sz="2000" dirty="0">
                <a:latin typeface="微软雅黑"/>
                <a:cs typeface="微软雅黑"/>
              </a:rPr>
              <a:t>， </a:t>
            </a:r>
            <a:r>
              <a:rPr sz="2000" spc="65" dirty="0">
                <a:latin typeface="微软雅黑"/>
                <a:cs typeface="微软雅黑"/>
              </a:rPr>
              <a:t>一所法律学校。除此之外，</a:t>
            </a:r>
            <a:r>
              <a:rPr sz="2000" spc="70" dirty="0">
                <a:latin typeface="微软雅黑"/>
                <a:cs typeface="微软雅黑"/>
              </a:rPr>
              <a:t>也提供一些其他学位，如旅游</a:t>
            </a:r>
            <a:r>
              <a:rPr sz="2000" dirty="0">
                <a:latin typeface="微软雅黑"/>
                <a:cs typeface="微软雅黑"/>
              </a:rPr>
              <a:t>、 </a:t>
            </a:r>
            <a:r>
              <a:rPr sz="2000" spc="65" dirty="0">
                <a:latin typeface="微软雅黑"/>
                <a:cs typeface="微软雅黑"/>
              </a:rPr>
              <a:t>教育、犯罪公证、文秘等。</a:t>
            </a:r>
            <a:r>
              <a:rPr sz="2000" spc="70" dirty="0">
                <a:latin typeface="微软雅黑"/>
                <a:cs typeface="微软雅黑"/>
              </a:rPr>
              <a:t>三所学校提供工程学位，两所</a:t>
            </a:r>
            <a:r>
              <a:rPr sz="2000" dirty="0">
                <a:latin typeface="微软雅黑"/>
                <a:cs typeface="微软雅黑"/>
              </a:rPr>
              <a:t>提 </a:t>
            </a:r>
            <a:r>
              <a:rPr sz="2000" spc="65" dirty="0">
                <a:latin typeface="微软雅黑"/>
                <a:cs typeface="微软雅黑"/>
              </a:rPr>
              <a:t>供兽医学位。一所学校提供</a:t>
            </a:r>
            <a:r>
              <a:rPr sz="2000" spc="70" dirty="0">
                <a:latin typeface="微软雅黑"/>
                <a:cs typeface="微软雅黑"/>
              </a:rPr>
              <a:t>体育训练、航空机械和火技术</a:t>
            </a:r>
            <a:r>
              <a:rPr sz="2000" dirty="0">
                <a:latin typeface="微软雅黑"/>
                <a:cs typeface="微软雅黑"/>
              </a:rPr>
              <a:t>科 学。有</a:t>
            </a:r>
            <a:r>
              <a:rPr sz="2000" spc="-5" dirty="0">
                <a:latin typeface="宋体"/>
                <a:cs typeface="宋体"/>
              </a:rPr>
              <a:t>5</a:t>
            </a:r>
            <a:r>
              <a:rPr sz="2000" dirty="0">
                <a:latin typeface="微软雅黑"/>
                <a:cs typeface="微软雅黑"/>
              </a:rPr>
              <a:t>所学校提供通识教育（博雅教育）的学位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0620" y="141897"/>
            <a:ext cx="7215505" cy="186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微软雅黑"/>
                <a:cs typeface="微软雅黑"/>
              </a:rPr>
              <a:t>新生点</a:t>
            </a:r>
            <a:endParaRPr sz="2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797560" marR="5080" indent="-342900" algn="just">
              <a:lnSpc>
                <a:spcPct val="113999"/>
              </a:lnSpc>
              <a:buClr>
                <a:srgbClr val="C00000"/>
              </a:buClr>
              <a:buFont typeface="Wingdings"/>
              <a:buChar char=""/>
              <a:tabLst>
                <a:tab pos="798195" algn="l"/>
              </a:tabLst>
            </a:pPr>
            <a:r>
              <a:rPr sz="2000" spc="15" dirty="0">
                <a:latin typeface="微软雅黑"/>
                <a:cs typeface="微软雅黑"/>
              </a:rPr>
              <a:t>有些营利性院校的历史较</a:t>
            </a:r>
            <a:r>
              <a:rPr sz="2000" spc="20" dirty="0">
                <a:latin typeface="微软雅黑"/>
                <a:cs typeface="微软雅黑"/>
              </a:rPr>
              <a:t>长，是典型的</a:t>
            </a:r>
            <a:r>
              <a:rPr sz="2000" spc="20" dirty="0">
                <a:solidFill>
                  <a:srgbClr val="C00000"/>
                </a:solidFill>
                <a:latin typeface="微软雅黑"/>
                <a:cs typeface="微软雅黑"/>
              </a:rPr>
              <a:t>传统大学</a:t>
            </a:r>
            <a:r>
              <a:rPr sz="2000" spc="20" dirty="0">
                <a:latin typeface="微软雅黑"/>
                <a:cs typeface="微软雅黑"/>
              </a:rPr>
              <a:t>。但更</a:t>
            </a:r>
            <a:r>
              <a:rPr sz="2000" dirty="0">
                <a:latin typeface="微软雅黑"/>
                <a:cs typeface="微软雅黑"/>
              </a:rPr>
              <a:t>多 </a:t>
            </a:r>
            <a:r>
              <a:rPr sz="2000" spc="15" dirty="0">
                <a:latin typeface="微软雅黑"/>
                <a:cs typeface="微软雅黑"/>
              </a:rPr>
              <a:t>的还是新兴大学。有一半</a:t>
            </a:r>
            <a:r>
              <a:rPr sz="2000" spc="20" dirty="0">
                <a:latin typeface="微软雅黑"/>
                <a:cs typeface="微软雅黑"/>
              </a:rPr>
              <a:t>的学校都给学生提供机会，使</a:t>
            </a:r>
            <a:r>
              <a:rPr sz="2000" dirty="0">
                <a:latin typeface="微软雅黑"/>
                <a:cs typeface="微软雅黑"/>
              </a:rPr>
              <a:t>其 缩短学习年限，加快毕业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2860" y="2854350"/>
            <a:ext cx="6772909" cy="176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13999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"/>
              <a:tabLst>
                <a:tab pos="355600" algn="l"/>
              </a:tabLst>
            </a:pPr>
            <a:r>
              <a:rPr sz="2000" spc="15" dirty="0">
                <a:latin typeface="微软雅黑"/>
                <a:cs typeface="微软雅黑"/>
              </a:rPr>
              <a:t>对于重返校园的成人学生</a:t>
            </a:r>
            <a:r>
              <a:rPr sz="2000" spc="20" dirty="0">
                <a:latin typeface="微软雅黑"/>
                <a:cs typeface="微软雅黑"/>
              </a:rPr>
              <a:t>来说，其原有的工作经历和社</a:t>
            </a:r>
            <a:r>
              <a:rPr sz="2000" dirty="0">
                <a:latin typeface="微软雅黑"/>
                <a:cs typeface="微软雅黑"/>
              </a:rPr>
              <a:t>会 </a:t>
            </a:r>
            <a:r>
              <a:rPr sz="2000" spc="105" dirty="0">
                <a:latin typeface="微软雅黑"/>
                <a:cs typeface="微软雅黑"/>
              </a:rPr>
              <a:t>实践也占有一定学分，而且</a:t>
            </a:r>
            <a:r>
              <a:rPr sz="2000" spc="105" dirty="0">
                <a:solidFill>
                  <a:srgbClr val="C00000"/>
                </a:solidFill>
                <a:latin typeface="微软雅黑"/>
                <a:cs typeface="微软雅黑"/>
              </a:rPr>
              <a:t>分值</a:t>
            </a:r>
            <a:r>
              <a:rPr sz="2000" spc="105" dirty="0">
                <a:latin typeface="微软雅黑"/>
                <a:cs typeface="微软雅黑"/>
              </a:rPr>
              <a:t>在增加。很多学</a:t>
            </a:r>
            <a:r>
              <a:rPr sz="2000" spc="110" dirty="0">
                <a:latin typeface="微软雅黑"/>
                <a:cs typeface="微软雅黑"/>
              </a:rPr>
              <a:t>校都</a:t>
            </a:r>
            <a:r>
              <a:rPr sz="2000" dirty="0">
                <a:latin typeface="微软雅黑"/>
                <a:cs typeface="微软雅黑"/>
              </a:rPr>
              <a:t>用  </a:t>
            </a:r>
            <a:r>
              <a:rPr sz="2000" spc="5" dirty="0">
                <a:latin typeface="微软雅黑"/>
                <a:cs typeface="微软雅黑"/>
              </a:rPr>
              <a:t>“</a:t>
            </a:r>
            <a:r>
              <a:rPr sz="2000" spc="-450" dirty="0">
                <a:latin typeface="微软雅黑"/>
                <a:cs typeface="微软雅黑"/>
              </a:rPr>
              <a:t> </a:t>
            </a:r>
            <a:r>
              <a:rPr sz="2000" spc="200" dirty="0">
                <a:latin typeface="微软雅黑"/>
                <a:cs typeface="微软雅黑"/>
              </a:rPr>
              <a:t>可以缩短学习年限</a:t>
            </a:r>
            <a:r>
              <a:rPr sz="2000" spc="5" dirty="0">
                <a:latin typeface="微软雅黑"/>
                <a:cs typeface="微软雅黑"/>
              </a:rPr>
              <a:t>”</a:t>
            </a:r>
            <a:r>
              <a:rPr sz="2000" spc="-450" dirty="0">
                <a:latin typeface="微软雅黑"/>
                <a:cs typeface="微软雅黑"/>
              </a:rPr>
              <a:t> </a:t>
            </a:r>
            <a:r>
              <a:rPr sz="2000" spc="200" dirty="0">
                <a:latin typeface="微软雅黑"/>
                <a:cs typeface="微软雅黑"/>
              </a:rPr>
              <a:t>来做</a:t>
            </a:r>
            <a:r>
              <a:rPr sz="2000" spc="200" dirty="0">
                <a:solidFill>
                  <a:srgbClr val="C00000"/>
                </a:solidFill>
                <a:latin typeface="微软雅黑"/>
                <a:cs typeface="微软雅黑"/>
              </a:rPr>
              <a:t>广告</a:t>
            </a:r>
            <a:r>
              <a:rPr sz="2000" spc="200" dirty="0">
                <a:latin typeface="微软雅黑"/>
                <a:cs typeface="微软雅黑"/>
              </a:rPr>
              <a:t>以招揽</a:t>
            </a:r>
            <a:r>
              <a:rPr sz="2000" spc="204" dirty="0">
                <a:latin typeface="微软雅黑"/>
                <a:cs typeface="微软雅黑"/>
              </a:rPr>
              <a:t>学生。比如</a:t>
            </a:r>
            <a:r>
              <a:rPr sz="2000" spc="5" dirty="0">
                <a:latin typeface="微软雅黑"/>
                <a:cs typeface="微软雅黑"/>
              </a:rPr>
              <a:t>在 </a:t>
            </a:r>
            <a:r>
              <a:rPr sz="2000" spc="10" dirty="0">
                <a:latin typeface="宋体"/>
                <a:cs typeface="宋体"/>
              </a:rPr>
              <a:t>Hamilton</a:t>
            </a:r>
            <a:r>
              <a:rPr sz="2000" spc="15" dirty="0">
                <a:latin typeface="微软雅黑"/>
                <a:cs typeface="微软雅黑"/>
              </a:rPr>
              <a:t>学院的网站上就宣称说在这个学校可以用尽</a:t>
            </a:r>
            <a:r>
              <a:rPr sz="2000" spc="20" dirty="0">
                <a:latin typeface="微软雅黑"/>
                <a:cs typeface="微软雅黑"/>
              </a:rPr>
              <a:t>可</a:t>
            </a:r>
            <a:r>
              <a:rPr sz="2000" dirty="0">
                <a:latin typeface="微软雅黑"/>
                <a:cs typeface="微软雅黑"/>
              </a:rPr>
              <a:t>能 短的时间获得学士学位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3507" y="2475014"/>
            <a:ext cx="6842937" cy="125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620" y="141897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组织方式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2311" y="1200911"/>
            <a:ext cx="7199630" cy="1874520"/>
          </a:xfrm>
          <a:custGeom>
            <a:avLst/>
            <a:gdLst/>
            <a:ahLst/>
            <a:cxnLst/>
            <a:rect l="l" t="t" r="r" b="b"/>
            <a:pathLst>
              <a:path w="7199630" h="1874520">
                <a:moveTo>
                  <a:pt x="0" y="0"/>
                </a:moveTo>
                <a:lnTo>
                  <a:pt x="7199376" y="0"/>
                </a:lnTo>
                <a:lnTo>
                  <a:pt x="7199376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2550" y="1181100"/>
            <a:ext cx="7239000" cy="1913889"/>
          </a:xfrm>
          <a:custGeom>
            <a:avLst/>
            <a:gdLst/>
            <a:ahLst/>
            <a:cxnLst/>
            <a:rect l="l" t="t" r="r" b="b"/>
            <a:pathLst>
              <a:path w="7239000" h="1913889">
                <a:moveTo>
                  <a:pt x="7219848" y="1913750"/>
                </a:moveTo>
                <a:lnTo>
                  <a:pt x="19050" y="1913750"/>
                </a:lnTo>
                <a:lnTo>
                  <a:pt x="15735" y="1913470"/>
                </a:lnTo>
                <a:lnTo>
                  <a:pt x="0" y="1894700"/>
                </a:lnTo>
                <a:lnTo>
                  <a:pt x="0" y="19050"/>
                </a:lnTo>
                <a:lnTo>
                  <a:pt x="19050" y="0"/>
                </a:lnTo>
                <a:lnTo>
                  <a:pt x="7219848" y="0"/>
                </a:lnTo>
                <a:lnTo>
                  <a:pt x="7238898" y="19050"/>
                </a:lnTo>
                <a:lnTo>
                  <a:pt x="38100" y="19050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1875650"/>
                </a:lnTo>
                <a:lnTo>
                  <a:pt x="19050" y="1875650"/>
                </a:lnTo>
                <a:lnTo>
                  <a:pt x="38100" y="1894700"/>
                </a:lnTo>
                <a:lnTo>
                  <a:pt x="7238898" y="1894700"/>
                </a:lnTo>
                <a:lnTo>
                  <a:pt x="7238606" y="1898014"/>
                </a:lnTo>
                <a:lnTo>
                  <a:pt x="7223150" y="1913470"/>
                </a:lnTo>
                <a:lnTo>
                  <a:pt x="7219848" y="1913750"/>
                </a:lnTo>
                <a:close/>
              </a:path>
              <a:path w="7239000" h="1913889">
                <a:moveTo>
                  <a:pt x="38100" y="38100"/>
                </a:moveTo>
                <a:lnTo>
                  <a:pt x="19050" y="38100"/>
                </a:lnTo>
                <a:lnTo>
                  <a:pt x="38100" y="19050"/>
                </a:lnTo>
                <a:lnTo>
                  <a:pt x="38100" y="38100"/>
                </a:lnTo>
                <a:close/>
              </a:path>
              <a:path w="7239000" h="1913889">
                <a:moveTo>
                  <a:pt x="7200798" y="38100"/>
                </a:moveTo>
                <a:lnTo>
                  <a:pt x="38100" y="38100"/>
                </a:lnTo>
                <a:lnTo>
                  <a:pt x="38100" y="19050"/>
                </a:lnTo>
                <a:lnTo>
                  <a:pt x="7200798" y="19050"/>
                </a:lnTo>
                <a:lnTo>
                  <a:pt x="7200798" y="38100"/>
                </a:lnTo>
                <a:close/>
              </a:path>
              <a:path w="7239000" h="1913889">
                <a:moveTo>
                  <a:pt x="7200798" y="1894700"/>
                </a:moveTo>
                <a:lnTo>
                  <a:pt x="7200798" y="19050"/>
                </a:lnTo>
                <a:lnTo>
                  <a:pt x="7219848" y="38100"/>
                </a:lnTo>
                <a:lnTo>
                  <a:pt x="7238898" y="38100"/>
                </a:lnTo>
                <a:lnTo>
                  <a:pt x="7238898" y="1875650"/>
                </a:lnTo>
                <a:lnTo>
                  <a:pt x="7219848" y="1875650"/>
                </a:lnTo>
                <a:lnTo>
                  <a:pt x="7200798" y="1894700"/>
                </a:lnTo>
                <a:close/>
              </a:path>
              <a:path w="7239000" h="1913889">
                <a:moveTo>
                  <a:pt x="7238898" y="38100"/>
                </a:moveTo>
                <a:lnTo>
                  <a:pt x="7219848" y="38100"/>
                </a:lnTo>
                <a:lnTo>
                  <a:pt x="7200798" y="19050"/>
                </a:lnTo>
                <a:lnTo>
                  <a:pt x="7238898" y="19050"/>
                </a:lnTo>
                <a:lnTo>
                  <a:pt x="7238898" y="38100"/>
                </a:lnTo>
                <a:close/>
              </a:path>
              <a:path w="7239000" h="1913889">
                <a:moveTo>
                  <a:pt x="38100" y="1894700"/>
                </a:moveTo>
                <a:lnTo>
                  <a:pt x="19050" y="1875650"/>
                </a:lnTo>
                <a:lnTo>
                  <a:pt x="38100" y="1875650"/>
                </a:lnTo>
                <a:lnTo>
                  <a:pt x="38100" y="1894700"/>
                </a:lnTo>
                <a:close/>
              </a:path>
              <a:path w="7239000" h="1913889">
                <a:moveTo>
                  <a:pt x="7200798" y="1894700"/>
                </a:moveTo>
                <a:lnTo>
                  <a:pt x="38100" y="1894700"/>
                </a:lnTo>
                <a:lnTo>
                  <a:pt x="38100" y="1875650"/>
                </a:lnTo>
                <a:lnTo>
                  <a:pt x="7200798" y="1875650"/>
                </a:lnTo>
                <a:lnTo>
                  <a:pt x="7200798" y="1894700"/>
                </a:lnTo>
                <a:close/>
              </a:path>
              <a:path w="7239000" h="1913889">
                <a:moveTo>
                  <a:pt x="7238898" y="1894700"/>
                </a:moveTo>
                <a:lnTo>
                  <a:pt x="7200798" y="1894700"/>
                </a:lnTo>
                <a:lnTo>
                  <a:pt x="7219848" y="1875650"/>
                </a:lnTo>
                <a:lnTo>
                  <a:pt x="7238898" y="1875650"/>
                </a:lnTo>
                <a:lnTo>
                  <a:pt x="7238898" y="18947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3240" y="1217295"/>
            <a:ext cx="6852284" cy="169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  <a:buFont typeface="Arial"/>
              <a:buChar char="•"/>
              <a:tabLst>
                <a:tab pos="480059" algn="l"/>
                <a:tab pos="480695" algn="l"/>
              </a:tabLst>
            </a:pPr>
            <a:r>
              <a:rPr sz="2400" spc="40" dirty="0">
                <a:latin typeface="微软雅黑"/>
                <a:cs typeface="微软雅黑"/>
              </a:rPr>
              <a:t>与传统大学的</a:t>
            </a:r>
            <a:r>
              <a:rPr sz="2400" spc="45" dirty="0">
                <a:latin typeface="微软雅黑"/>
                <a:cs typeface="微软雅黑"/>
              </a:rPr>
              <a:t>组织方式不同，有</a:t>
            </a:r>
            <a:r>
              <a:rPr sz="2400" spc="45" dirty="0">
                <a:latin typeface="宋体"/>
                <a:cs typeface="宋体"/>
              </a:rPr>
              <a:t>12</a:t>
            </a:r>
            <a:r>
              <a:rPr sz="2400" spc="45" dirty="0">
                <a:latin typeface="微软雅黑"/>
                <a:cs typeface="微软雅黑"/>
              </a:rPr>
              <a:t>所</a:t>
            </a:r>
            <a:r>
              <a:rPr sz="2400" spc="45" dirty="0">
                <a:solidFill>
                  <a:srgbClr val="C00000"/>
                </a:solidFill>
                <a:latin typeface="微软雅黑"/>
                <a:cs typeface="微软雅黑"/>
              </a:rPr>
              <a:t>营利性</a:t>
            </a:r>
            <a:r>
              <a:rPr sz="2400" dirty="0">
                <a:solidFill>
                  <a:srgbClr val="C00000"/>
                </a:solidFill>
                <a:latin typeface="微软雅黑"/>
                <a:cs typeface="微软雅黑"/>
              </a:rPr>
              <a:t>院 </a:t>
            </a:r>
            <a:r>
              <a:rPr sz="2400" spc="45" dirty="0">
                <a:solidFill>
                  <a:srgbClr val="C00000"/>
                </a:solidFill>
                <a:latin typeface="微软雅黑"/>
                <a:cs typeface="微软雅黑"/>
              </a:rPr>
              <a:t>校</a:t>
            </a:r>
            <a:r>
              <a:rPr sz="2400" spc="45" dirty="0">
                <a:latin typeface="微软雅黑"/>
                <a:cs typeface="微软雅黑"/>
              </a:rPr>
              <a:t>的校园是</a:t>
            </a:r>
            <a:r>
              <a:rPr sz="2400" spc="45" dirty="0">
                <a:solidFill>
                  <a:srgbClr val="C00000"/>
                </a:solidFill>
                <a:latin typeface="微软雅黑"/>
                <a:cs typeface="微软雅黑"/>
              </a:rPr>
              <a:t>跨州</a:t>
            </a:r>
            <a:r>
              <a:rPr sz="2400" spc="45" dirty="0">
                <a:latin typeface="微软雅黑"/>
                <a:cs typeface="微软雅黑"/>
              </a:rPr>
              <a:t>的，</a:t>
            </a:r>
            <a:r>
              <a:rPr sz="2400" spc="45" dirty="0">
                <a:latin typeface="宋体"/>
                <a:cs typeface="宋体"/>
              </a:rPr>
              <a:t>6</a:t>
            </a:r>
            <a:r>
              <a:rPr sz="2400" spc="45" dirty="0">
                <a:latin typeface="微软雅黑"/>
                <a:cs typeface="微软雅黑"/>
              </a:rPr>
              <a:t>所学校的校园甚至是</a:t>
            </a:r>
            <a:r>
              <a:rPr sz="2400" spc="50" dirty="0">
                <a:solidFill>
                  <a:srgbClr val="C00000"/>
                </a:solidFill>
                <a:latin typeface="微软雅黑"/>
                <a:cs typeface="微软雅黑"/>
              </a:rPr>
              <a:t>跨认</a:t>
            </a:r>
            <a:r>
              <a:rPr sz="2400" dirty="0">
                <a:solidFill>
                  <a:srgbClr val="C00000"/>
                </a:solidFill>
                <a:latin typeface="微软雅黑"/>
                <a:cs typeface="微软雅黑"/>
              </a:rPr>
              <a:t>证 </a:t>
            </a:r>
            <a:r>
              <a:rPr sz="2400" spc="195" dirty="0">
                <a:solidFill>
                  <a:srgbClr val="C00000"/>
                </a:solidFill>
                <a:latin typeface="微软雅黑"/>
                <a:cs typeface="微软雅黑"/>
              </a:rPr>
              <a:t>区</a:t>
            </a:r>
            <a:r>
              <a:rPr sz="2400" spc="195" dirty="0">
                <a:latin typeface="微软雅黑"/>
                <a:cs typeface="微软雅黑"/>
              </a:rPr>
              <a:t>的，另外还有</a:t>
            </a:r>
            <a:r>
              <a:rPr sz="2400" spc="195" dirty="0">
                <a:latin typeface="宋体"/>
                <a:cs typeface="宋体"/>
              </a:rPr>
              <a:t>6</a:t>
            </a:r>
            <a:r>
              <a:rPr sz="2400" spc="195" dirty="0">
                <a:latin typeface="微软雅黑"/>
                <a:cs typeface="微软雅黑"/>
              </a:rPr>
              <a:t>所</a:t>
            </a:r>
            <a:r>
              <a:rPr sz="2400" spc="200" dirty="0">
                <a:latin typeface="微软雅黑"/>
                <a:cs typeface="微软雅黑"/>
              </a:rPr>
              <a:t>是“虚拟大学</a:t>
            </a:r>
            <a:r>
              <a:rPr sz="2400" spc="175" dirty="0">
                <a:latin typeface="微软雅黑"/>
                <a:cs typeface="微软雅黑"/>
              </a:rPr>
              <a:t>”（</a:t>
            </a:r>
            <a:r>
              <a:rPr sz="2400" spc="175" dirty="0">
                <a:latin typeface="宋体"/>
                <a:cs typeface="宋体"/>
              </a:rPr>
              <a:t>Virtual  </a:t>
            </a:r>
            <a:r>
              <a:rPr sz="2400" dirty="0">
                <a:latin typeface="宋体"/>
                <a:cs typeface="宋体"/>
              </a:rPr>
              <a:t>University),</a:t>
            </a:r>
            <a:r>
              <a:rPr sz="2400" dirty="0">
                <a:latin typeface="微软雅黑"/>
                <a:cs typeface="微软雅黑"/>
              </a:rPr>
              <a:t>实行网上教学。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0620" y="14189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微软雅黑"/>
                <a:cs typeface="微软雅黑"/>
              </a:rPr>
              <a:t>所有权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3939" y="915924"/>
            <a:ext cx="7200900" cy="386080"/>
          </a:xfrm>
          <a:prstGeom prst="rect">
            <a:avLst/>
          </a:prstGeom>
          <a:solidFill>
            <a:srgbClr val="C00000">
              <a:alpha val="34098"/>
            </a:srgbClr>
          </a:solidFill>
        </p:spPr>
        <p:txBody>
          <a:bodyPr vert="horz" wrap="square" lIns="0" tIns="571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50"/>
              </a:spcBef>
            </a:pPr>
            <a:r>
              <a:rPr sz="1600" dirty="0"/>
              <a:t>营利性院校的拥有者有三类</a:t>
            </a:r>
            <a:r>
              <a:rPr sz="1600" spc="-5" dirty="0"/>
              <a:t>：</a:t>
            </a:r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1043939" y="1301496"/>
            <a:ext cx="7200900" cy="1393190"/>
          </a:xfrm>
          <a:prstGeom prst="rect">
            <a:avLst/>
          </a:prstGeom>
          <a:solidFill>
            <a:srgbClr val="A6A6A6">
              <a:alpha val="36099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90805" marR="85090" indent="467995" algn="just">
              <a:lnSpc>
                <a:spcPts val="2180"/>
              </a:lnSpc>
              <a:spcBef>
                <a:spcPts val="65"/>
              </a:spcBef>
            </a:pPr>
            <a:r>
              <a:rPr sz="1600" spc="20" dirty="0">
                <a:solidFill>
                  <a:srgbClr val="C00000"/>
                </a:solidFill>
                <a:latin typeface="微软雅黑"/>
                <a:cs typeface="微软雅黑"/>
              </a:rPr>
              <a:t>家</a:t>
            </a:r>
            <a:r>
              <a:rPr sz="1600" spc="25" dirty="0">
                <a:solidFill>
                  <a:srgbClr val="C00000"/>
                </a:solidFill>
                <a:latin typeface="微软雅黑"/>
                <a:cs typeface="微软雅黑"/>
              </a:rPr>
              <a:t>族所有</a:t>
            </a:r>
            <a:r>
              <a:rPr sz="1600" spc="20" dirty="0">
                <a:latin typeface="微软雅黑"/>
                <a:cs typeface="微软雅黑"/>
              </a:rPr>
              <a:t>（</a:t>
            </a:r>
            <a:r>
              <a:rPr sz="1600" spc="20" dirty="0">
                <a:latin typeface="宋体"/>
                <a:cs typeface="宋体"/>
              </a:rPr>
              <a:t>family-owned)</a:t>
            </a:r>
            <a:r>
              <a:rPr sz="1600" spc="25" dirty="0">
                <a:latin typeface="微软雅黑"/>
                <a:cs typeface="微软雅黑"/>
              </a:rPr>
              <a:t>、</a:t>
            </a:r>
            <a:r>
              <a:rPr sz="1600" spc="25" dirty="0">
                <a:solidFill>
                  <a:srgbClr val="C00000"/>
                </a:solidFill>
                <a:latin typeface="微软雅黑"/>
                <a:cs typeface="微软雅黑"/>
              </a:rPr>
              <a:t>私有公司所有</a:t>
            </a:r>
            <a:r>
              <a:rPr sz="1600" spc="20" dirty="0">
                <a:latin typeface="微软雅黑"/>
                <a:cs typeface="微软雅黑"/>
              </a:rPr>
              <a:t>（</a:t>
            </a:r>
            <a:r>
              <a:rPr sz="1600" spc="20" dirty="0">
                <a:latin typeface="宋体"/>
                <a:cs typeface="宋体"/>
              </a:rPr>
              <a:t>private</a:t>
            </a:r>
            <a:r>
              <a:rPr sz="1600" spc="10" dirty="0">
                <a:latin typeface="宋体"/>
                <a:cs typeface="宋体"/>
              </a:rPr>
              <a:t> </a:t>
            </a:r>
            <a:r>
              <a:rPr sz="1600" spc="20" dirty="0">
                <a:latin typeface="宋体"/>
                <a:cs typeface="宋体"/>
              </a:rPr>
              <a:t>corporation)</a:t>
            </a:r>
            <a:r>
              <a:rPr sz="1600" spc="25" dirty="0">
                <a:latin typeface="微软雅黑"/>
                <a:cs typeface="微软雅黑"/>
              </a:rPr>
              <a:t>、</a:t>
            </a:r>
            <a:r>
              <a:rPr sz="1600" spc="-5" dirty="0">
                <a:solidFill>
                  <a:srgbClr val="C00000"/>
                </a:solidFill>
                <a:latin typeface="微软雅黑"/>
                <a:cs typeface="微软雅黑"/>
              </a:rPr>
              <a:t>公 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共公司所有</a:t>
            </a:r>
            <a:r>
              <a:rPr sz="1600" spc="-5" dirty="0">
                <a:latin typeface="宋体"/>
                <a:cs typeface="宋体"/>
              </a:rPr>
              <a:t>(public</a:t>
            </a:r>
            <a:r>
              <a:rPr sz="1600" spc="-40" dirty="0">
                <a:latin typeface="宋体"/>
                <a:cs typeface="宋体"/>
              </a:rPr>
              <a:t> </a:t>
            </a:r>
            <a:r>
              <a:rPr sz="1600" spc="-5" dirty="0">
                <a:latin typeface="宋体"/>
                <a:cs typeface="宋体"/>
              </a:rPr>
              <a:t>corporation)</a:t>
            </a:r>
            <a:r>
              <a:rPr sz="1600" dirty="0">
                <a:latin typeface="微软雅黑"/>
                <a:cs typeface="微软雅黑"/>
              </a:rPr>
              <a:t>。属前两者的营利性</a:t>
            </a:r>
            <a:r>
              <a:rPr sz="1600" spc="5" dirty="0">
                <a:latin typeface="微软雅黑"/>
                <a:cs typeface="微软雅黑"/>
              </a:rPr>
              <a:t>院校占</a:t>
            </a:r>
            <a:r>
              <a:rPr sz="1600" dirty="0">
                <a:latin typeface="宋体"/>
                <a:cs typeface="宋体"/>
              </a:rPr>
              <a:t>55%</a:t>
            </a:r>
            <a:r>
              <a:rPr sz="1600" dirty="0">
                <a:latin typeface="微软雅黑"/>
                <a:cs typeface="微软雅黑"/>
              </a:rPr>
              <a:t>，</a:t>
            </a:r>
            <a:r>
              <a:rPr sz="1600" spc="5" dirty="0">
                <a:latin typeface="微软雅黑"/>
                <a:cs typeface="微软雅黑"/>
              </a:rPr>
              <a:t>而且有的</a:t>
            </a:r>
            <a:r>
              <a:rPr sz="1600" spc="-5" dirty="0">
                <a:latin typeface="微软雅黑"/>
                <a:cs typeface="微软雅黑"/>
              </a:rPr>
              <a:t>学 </a:t>
            </a:r>
            <a:r>
              <a:rPr sz="1600" spc="25" dirty="0">
                <a:latin typeface="微软雅黑"/>
                <a:cs typeface="微软雅黑"/>
              </a:rPr>
              <a:t>校很难区分是家族所有，还是私有公司所有。可以明确区分出的，有</a:t>
            </a:r>
            <a:r>
              <a:rPr sz="1600" spc="20" dirty="0">
                <a:latin typeface="宋体"/>
                <a:cs typeface="宋体"/>
              </a:rPr>
              <a:t>14</a:t>
            </a:r>
            <a:r>
              <a:rPr sz="1600" spc="25" dirty="0">
                <a:latin typeface="微软雅黑"/>
                <a:cs typeface="微软雅黑"/>
              </a:rPr>
              <a:t>所</a:t>
            </a:r>
            <a:r>
              <a:rPr sz="1600" spc="30" dirty="0">
                <a:latin typeface="微软雅黑"/>
                <a:cs typeface="微软雅黑"/>
              </a:rPr>
              <a:t>是</a:t>
            </a:r>
            <a:r>
              <a:rPr sz="1600" spc="-5" dirty="0">
                <a:latin typeface="微软雅黑"/>
                <a:cs typeface="微软雅黑"/>
              </a:rPr>
              <a:t>家 </a:t>
            </a:r>
            <a:r>
              <a:rPr sz="1600" dirty="0">
                <a:latin typeface="微软雅黑"/>
                <a:cs typeface="微软雅黑"/>
              </a:rPr>
              <a:t>族所有，</a:t>
            </a:r>
            <a:r>
              <a:rPr sz="1600" spc="-5" dirty="0">
                <a:latin typeface="宋体"/>
                <a:cs typeface="宋体"/>
              </a:rPr>
              <a:t>6</a:t>
            </a:r>
            <a:r>
              <a:rPr sz="1600" dirty="0">
                <a:latin typeface="微软雅黑"/>
                <a:cs typeface="微软雅黑"/>
              </a:rPr>
              <a:t>所为私有公司所有，另有</a:t>
            </a:r>
            <a:r>
              <a:rPr sz="1600" spc="-5" dirty="0">
                <a:latin typeface="宋体"/>
                <a:cs typeface="宋体"/>
              </a:rPr>
              <a:t>16</a:t>
            </a:r>
            <a:r>
              <a:rPr sz="1600" dirty="0">
                <a:latin typeface="微软雅黑"/>
                <a:cs typeface="微软雅黑"/>
              </a:rPr>
              <a:t>所是区分不出</a:t>
            </a:r>
            <a:r>
              <a:rPr sz="1600" spc="5" dirty="0">
                <a:latin typeface="微软雅黑"/>
                <a:cs typeface="微软雅黑"/>
              </a:rPr>
              <a:t>家族所有，还是私有公司</a:t>
            </a:r>
            <a:r>
              <a:rPr sz="1600" spc="-5" dirty="0">
                <a:latin typeface="微软雅黑"/>
                <a:cs typeface="微软雅黑"/>
              </a:rPr>
              <a:t>所 </a:t>
            </a:r>
            <a:r>
              <a:rPr sz="1600" dirty="0">
                <a:latin typeface="微软雅黑"/>
                <a:cs typeface="微软雅黑"/>
              </a:rPr>
              <a:t>有，被定义为“当地所有</a:t>
            </a:r>
            <a:r>
              <a:rPr sz="1600" spc="-5" dirty="0">
                <a:latin typeface="微软雅黑"/>
                <a:cs typeface="微软雅黑"/>
              </a:rPr>
              <a:t>”（</a:t>
            </a:r>
            <a:r>
              <a:rPr sz="1600" spc="-5" dirty="0">
                <a:latin typeface="宋体"/>
                <a:cs typeface="宋体"/>
              </a:rPr>
              <a:t>local ownership)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3939" y="2982467"/>
            <a:ext cx="7200900" cy="325120"/>
          </a:xfrm>
          <a:prstGeom prst="rect">
            <a:avLst/>
          </a:prstGeom>
          <a:solidFill>
            <a:srgbClr val="C00000">
              <a:alpha val="34098"/>
            </a:srgbClr>
          </a:solidFill>
        </p:spPr>
        <p:txBody>
          <a:bodyPr vert="horz" wrap="square" lIns="0" tIns="203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60"/>
              </a:spcBef>
            </a:pPr>
            <a:r>
              <a:rPr sz="1600" dirty="0">
                <a:latin typeface="微软雅黑"/>
                <a:cs typeface="微软雅黑"/>
              </a:rPr>
              <a:t>与此相反，所有权属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公共公司</a:t>
            </a:r>
            <a:r>
              <a:rPr sz="1600" dirty="0">
                <a:latin typeface="微软雅黑"/>
                <a:cs typeface="微软雅黑"/>
              </a:rPr>
              <a:t>的很明</a:t>
            </a:r>
            <a:r>
              <a:rPr sz="1600" spc="-5" dirty="0">
                <a:latin typeface="微软雅黑"/>
                <a:cs typeface="微软雅黑"/>
              </a:rPr>
              <a:t>显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3939" y="3307079"/>
            <a:ext cx="7213600" cy="1065530"/>
          </a:xfrm>
          <a:prstGeom prst="rect">
            <a:avLst/>
          </a:prstGeom>
          <a:solidFill>
            <a:srgbClr val="A6A6A6">
              <a:alpha val="36099"/>
            </a:srgbClr>
          </a:solidFill>
        </p:spPr>
        <p:txBody>
          <a:bodyPr vert="horz" wrap="square" lIns="0" tIns="105410" rIns="0" bIns="0" rtlCol="0">
            <a:spAutoFit/>
          </a:bodyPr>
          <a:lstStyle/>
          <a:p>
            <a:pPr marL="90805" indent="467995">
              <a:lnSpc>
                <a:spcPct val="113799"/>
              </a:lnSpc>
              <a:spcBef>
                <a:spcPts val="830"/>
              </a:spcBef>
            </a:pPr>
            <a:r>
              <a:rPr sz="1600" spc="30" dirty="0">
                <a:latin typeface="宋体"/>
                <a:cs typeface="宋体"/>
              </a:rPr>
              <a:t>9</a:t>
            </a:r>
            <a:r>
              <a:rPr sz="1600" spc="35" dirty="0">
                <a:latin typeface="微软雅黑"/>
                <a:cs typeface="微软雅黑"/>
              </a:rPr>
              <a:t>个公共公司拥有的</a:t>
            </a:r>
            <a:r>
              <a:rPr sz="1600" spc="30" dirty="0">
                <a:latin typeface="宋体"/>
                <a:cs typeface="宋体"/>
              </a:rPr>
              <a:t>29</a:t>
            </a:r>
            <a:r>
              <a:rPr sz="1600" spc="35" dirty="0">
                <a:latin typeface="微软雅黑"/>
                <a:cs typeface="微软雅黑"/>
              </a:rPr>
              <a:t>所地区性认证的营利性院</a:t>
            </a:r>
            <a:r>
              <a:rPr sz="1600" spc="40" dirty="0">
                <a:latin typeface="微软雅黑"/>
                <a:cs typeface="微软雅黑"/>
              </a:rPr>
              <a:t>校。比如我们都熟悉的</a:t>
            </a:r>
            <a:r>
              <a:rPr sz="1600" spc="-5" dirty="0">
                <a:latin typeface="微软雅黑"/>
                <a:cs typeface="微软雅黑"/>
              </a:rPr>
              <a:t>阿 </a:t>
            </a:r>
            <a:r>
              <a:rPr sz="1600" spc="90" dirty="0">
                <a:latin typeface="微软雅黑"/>
                <a:cs typeface="微软雅黑"/>
              </a:rPr>
              <a:t>波罗教育集团</a:t>
            </a:r>
            <a:r>
              <a:rPr sz="1600" spc="95" dirty="0">
                <a:latin typeface="微软雅黑"/>
                <a:cs typeface="微软雅黑"/>
              </a:rPr>
              <a:t>拥有凤凰大学、金融计划学院</a:t>
            </a:r>
            <a:r>
              <a:rPr sz="1600" spc="90" dirty="0">
                <a:latin typeface="微软雅黑"/>
                <a:cs typeface="微软雅黑"/>
              </a:rPr>
              <a:t>（</a:t>
            </a:r>
            <a:r>
              <a:rPr sz="1600" spc="90" dirty="0">
                <a:latin typeface="宋体"/>
                <a:cs typeface="宋体"/>
              </a:rPr>
              <a:t>the</a:t>
            </a:r>
            <a:r>
              <a:rPr sz="1600" spc="80" dirty="0">
                <a:latin typeface="宋体"/>
                <a:cs typeface="宋体"/>
              </a:rPr>
              <a:t> </a:t>
            </a:r>
            <a:r>
              <a:rPr sz="1600" spc="90" dirty="0">
                <a:latin typeface="宋体"/>
                <a:cs typeface="宋体"/>
              </a:rPr>
              <a:t>college</a:t>
            </a:r>
            <a:r>
              <a:rPr sz="1600" spc="80" dirty="0">
                <a:latin typeface="宋体"/>
                <a:cs typeface="宋体"/>
              </a:rPr>
              <a:t> </a:t>
            </a:r>
            <a:r>
              <a:rPr sz="1600" spc="90" dirty="0">
                <a:latin typeface="宋体"/>
                <a:cs typeface="宋体"/>
              </a:rPr>
              <a:t>of</a:t>
            </a:r>
            <a:r>
              <a:rPr sz="1600" spc="80" dirty="0">
                <a:latin typeface="宋体"/>
                <a:cs typeface="宋体"/>
              </a:rPr>
              <a:t> Financial  </a:t>
            </a:r>
            <a:r>
              <a:rPr sz="1600" spc="-5" dirty="0">
                <a:latin typeface="宋体"/>
                <a:cs typeface="宋体"/>
              </a:rPr>
              <a:t>Planning)</a:t>
            </a:r>
            <a:r>
              <a:rPr sz="1600" dirty="0">
                <a:latin typeface="微软雅黑"/>
                <a:cs typeface="微软雅黑"/>
              </a:rPr>
              <a:t>和西部国际大学（另有名单，不再赘述</a:t>
            </a:r>
            <a:r>
              <a:rPr sz="1600" spc="-5" dirty="0">
                <a:latin typeface="微软雅黑"/>
                <a:cs typeface="微软雅黑"/>
              </a:rPr>
              <a:t>）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0620" y="14189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微软雅黑"/>
                <a:cs typeface="微软雅黑"/>
              </a:rPr>
              <a:t>所有权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15567" y="2787395"/>
            <a:ext cx="7200900" cy="309880"/>
          </a:xfrm>
          <a:prstGeom prst="rect">
            <a:avLst/>
          </a:prstGeom>
          <a:solidFill>
            <a:srgbClr val="C00000">
              <a:alpha val="34098"/>
            </a:srgbClr>
          </a:solidFill>
        </p:spPr>
        <p:txBody>
          <a:bodyPr vert="horz" wrap="square" lIns="0" tIns="196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5"/>
              </a:spcBef>
            </a:pPr>
            <a:r>
              <a:rPr sz="1600" dirty="0">
                <a:latin typeface="微软雅黑"/>
                <a:cs typeface="微软雅黑"/>
              </a:rPr>
              <a:t>国内营利性院</a:t>
            </a:r>
            <a:r>
              <a:rPr sz="1600" spc="-5" dirty="0">
                <a:latin typeface="微软雅黑"/>
                <a:cs typeface="微软雅黑"/>
              </a:rPr>
              <a:t>校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5567" y="3112007"/>
            <a:ext cx="7200900" cy="1065530"/>
          </a:xfrm>
          <a:prstGeom prst="rect">
            <a:avLst/>
          </a:prstGeom>
          <a:solidFill>
            <a:srgbClr val="A6A6A6">
              <a:alpha val="36099"/>
            </a:srgbClr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91440" marR="84455" indent="467995">
              <a:lnSpc>
                <a:spcPct val="113799"/>
              </a:lnSpc>
            </a:pPr>
            <a:r>
              <a:rPr sz="1600" spc="10" dirty="0">
                <a:latin typeface="微软雅黑"/>
                <a:cs typeface="微软雅黑"/>
              </a:rPr>
              <a:t>而对于</a:t>
            </a:r>
            <a:r>
              <a:rPr sz="1600" spc="5" dirty="0">
                <a:latin typeface="宋体"/>
                <a:cs typeface="宋体"/>
              </a:rPr>
              <a:t>Sylvan</a:t>
            </a:r>
            <a:r>
              <a:rPr sz="1600" spc="10" dirty="0">
                <a:latin typeface="微软雅黑"/>
                <a:cs typeface="微软雅黑"/>
              </a:rPr>
              <a:t>教育集团和</a:t>
            </a:r>
            <a:r>
              <a:rPr sz="1600" spc="5" dirty="0">
                <a:latin typeface="宋体"/>
                <a:cs typeface="宋体"/>
              </a:rPr>
              <a:t>Apollo</a:t>
            </a:r>
            <a:r>
              <a:rPr sz="1600" spc="10" dirty="0">
                <a:latin typeface="微软雅黑"/>
                <a:cs typeface="微软雅黑"/>
              </a:rPr>
              <a:t>教育集团下属的</a:t>
            </a:r>
            <a:r>
              <a:rPr sz="1600" spc="10" dirty="0">
                <a:solidFill>
                  <a:srgbClr val="C00000"/>
                </a:solidFill>
                <a:latin typeface="微软雅黑"/>
                <a:cs typeface="微软雅黑"/>
              </a:rPr>
              <a:t>国内营利性院校</a:t>
            </a:r>
            <a:r>
              <a:rPr sz="1600" spc="10" dirty="0">
                <a:latin typeface="微软雅黑"/>
                <a:cs typeface="微软雅黑"/>
              </a:rPr>
              <a:t>，大部</a:t>
            </a:r>
            <a:r>
              <a:rPr sz="1600" spc="-5" dirty="0">
                <a:latin typeface="微软雅黑"/>
                <a:cs typeface="微软雅黑"/>
              </a:rPr>
              <a:t>分 </a:t>
            </a:r>
            <a:r>
              <a:rPr sz="1600" dirty="0">
                <a:latin typeface="微软雅黑"/>
                <a:cs typeface="微软雅黑"/>
              </a:rPr>
              <a:t>都经过了地区性认证，这可能与不同教育集团公司的经营战略有很大关系</a:t>
            </a:r>
            <a:r>
              <a:rPr sz="1600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15567" y="1059180"/>
            <a:ext cx="7200900" cy="309880"/>
          </a:xfrm>
          <a:prstGeom prst="rect">
            <a:avLst/>
          </a:prstGeom>
          <a:solidFill>
            <a:srgbClr val="C00000">
              <a:alpha val="34098"/>
            </a:srgbClr>
          </a:solidFill>
        </p:spPr>
        <p:txBody>
          <a:bodyPr vert="horz" wrap="square" lIns="0" tIns="196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5"/>
              </a:spcBef>
            </a:pPr>
            <a:r>
              <a:rPr sz="1600" dirty="0"/>
              <a:t>职业教育公</a:t>
            </a:r>
            <a:r>
              <a:rPr sz="1600" spc="-5" dirty="0"/>
              <a:t>司</a:t>
            </a:r>
            <a:endParaRPr sz="1600"/>
          </a:p>
        </p:txBody>
      </p:sp>
      <p:sp>
        <p:nvSpPr>
          <p:cNvPr id="8" name="object 8"/>
          <p:cNvSpPr txBox="1"/>
          <p:nvPr/>
        </p:nvSpPr>
        <p:spPr>
          <a:xfrm>
            <a:off x="1115567" y="1383791"/>
            <a:ext cx="7226300" cy="1065530"/>
          </a:xfrm>
          <a:prstGeom prst="rect">
            <a:avLst/>
          </a:prstGeom>
          <a:solidFill>
            <a:srgbClr val="A6A6A6">
              <a:alpha val="36099"/>
            </a:srgbClr>
          </a:solidFill>
        </p:spPr>
        <p:txBody>
          <a:bodyPr vert="horz" wrap="square" lIns="0" tIns="635" rIns="0" bIns="0" rtlCol="0">
            <a:spAutoFit/>
          </a:bodyPr>
          <a:lstStyle/>
          <a:p>
            <a:pPr marL="559435" marR="12065">
              <a:lnSpc>
                <a:spcPct val="100000"/>
              </a:lnSpc>
              <a:spcBef>
                <a:spcPts val="5"/>
              </a:spcBef>
            </a:pPr>
            <a:r>
              <a:rPr sz="1600" spc="10" dirty="0">
                <a:latin typeface="微软雅黑"/>
                <a:cs typeface="微软雅黑"/>
              </a:rPr>
              <a:t>当然，不是公共公司属下的营利性院校都通</a:t>
            </a:r>
            <a:r>
              <a:rPr sz="1600" spc="15" dirty="0">
                <a:latin typeface="微软雅黑"/>
                <a:cs typeface="微软雅黑"/>
              </a:rPr>
              <a:t>过了地区性认证，对一些大</a:t>
            </a:r>
            <a:r>
              <a:rPr sz="1600" spc="-5" dirty="0">
                <a:latin typeface="微软雅黑"/>
                <a:cs typeface="微软雅黑"/>
              </a:rPr>
              <a:t>的</a:t>
            </a:r>
            <a:endParaRPr sz="1600">
              <a:latin typeface="微软雅黑"/>
              <a:cs typeface="微软雅黑"/>
            </a:endParaRPr>
          </a:p>
          <a:p>
            <a:pPr marL="91440">
              <a:lnSpc>
                <a:spcPct val="113799"/>
              </a:lnSpc>
            </a:pPr>
            <a:r>
              <a:rPr sz="1600" spc="170" dirty="0">
                <a:latin typeface="微软雅黑"/>
                <a:cs typeface="微软雅黑"/>
              </a:rPr>
              <a:t>教育公司</a:t>
            </a:r>
            <a:r>
              <a:rPr sz="1600" spc="-5" dirty="0">
                <a:latin typeface="微软雅黑"/>
                <a:cs typeface="微软雅黑"/>
              </a:rPr>
              <a:t>，</a:t>
            </a:r>
            <a:r>
              <a:rPr sz="1600" spc="-315" dirty="0">
                <a:latin typeface="微软雅黑"/>
                <a:cs typeface="微软雅黑"/>
              </a:rPr>
              <a:t> </a:t>
            </a:r>
            <a:r>
              <a:rPr sz="1600" spc="170" dirty="0">
                <a:latin typeface="微软雅黑"/>
                <a:cs typeface="微软雅黑"/>
              </a:rPr>
              <a:t>只有一小部分通过地区性认证。比如</a:t>
            </a:r>
            <a:r>
              <a:rPr sz="1600" spc="170" dirty="0">
                <a:solidFill>
                  <a:srgbClr val="C00000"/>
                </a:solidFill>
                <a:latin typeface="微软雅黑"/>
                <a:cs typeface="微软雅黑"/>
              </a:rPr>
              <a:t>职业教</a:t>
            </a:r>
            <a:r>
              <a:rPr sz="1600" spc="175" dirty="0">
                <a:solidFill>
                  <a:srgbClr val="C00000"/>
                </a:solidFill>
                <a:latin typeface="微软雅黑"/>
                <a:cs typeface="微软雅黑"/>
              </a:rPr>
              <a:t>育公司</a:t>
            </a:r>
            <a:r>
              <a:rPr sz="1600" spc="-5" dirty="0">
                <a:latin typeface="微软雅黑"/>
                <a:cs typeface="微软雅黑"/>
              </a:rPr>
              <a:t>（</a:t>
            </a:r>
            <a:r>
              <a:rPr sz="1600" spc="-305" dirty="0">
                <a:latin typeface="微软雅黑"/>
                <a:cs typeface="微软雅黑"/>
              </a:rPr>
              <a:t> </a:t>
            </a:r>
            <a:r>
              <a:rPr sz="1600" spc="140" dirty="0">
                <a:latin typeface="宋体"/>
                <a:cs typeface="宋体"/>
              </a:rPr>
              <a:t>Career  </a:t>
            </a:r>
            <a:r>
              <a:rPr sz="1600" spc="10" dirty="0">
                <a:latin typeface="宋体"/>
                <a:cs typeface="宋体"/>
              </a:rPr>
              <a:t>education</a:t>
            </a:r>
            <a:r>
              <a:rPr sz="1600" spc="-5" dirty="0">
                <a:latin typeface="宋体"/>
                <a:cs typeface="宋体"/>
              </a:rPr>
              <a:t> </a:t>
            </a:r>
            <a:r>
              <a:rPr sz="1600" spc="15" dirty="0">
                <a:latin typeface="宋体"/>
                <a:cs typeface="宋体"/>
              </a:rPr>
              <a:t>Corporation)</a:t>
            </a:r>
            <a:r>
              <a:rPr sz="1600" spc="20" dirty="0">
                <a:latin typeface="微软雅黑"/>
                <a:cs typeface="微软雅黑"/>
              </a:rPr>
              <a:t>就拥有</a:t>
            </a:r>
            <a:r>
              <a:rPr sz="1600" spc="15" dirty="0">
                <a:latin typeface="宋体"/>
                <a:cs typeface="宋体"/>
              </a:rPr>
              <a:t>78</a:t>
            </a:r>
            <a:r>
              <a:rPr sz="1600" spc="20" dirty="0">
                <a:latin typeface="微软雅黑"/>
                <a:cs typeface="微软雅黑"/>
              </a:rPr>
              <a:t>所中学后教育院校，而总共公共公司拥有</a:t>
            </a:r>
            <a:r>
              <a:rPr sz="1600" spc="-5" dirty="0">
                <a:latin typeface="微软雅黑"/>
                <a:cs typeface="微软雅黑"/>
              </a:rPr>
              <a:t>的 </a:t>
            </a:r>
            <a:r>
              <a:rPr sz="1600" dirty="0">
                <a:latin typeface="微软雅黑"/>
                <a:cs typeface="微软雅黑"/>
              </a:rPr>
              <a:t>通过地区性认证的仅有</a:t>
            </a:r>
            <a:r>
              <a:rPr sz="1600" spc="-5" dirty="0">
                <a:latin typeface="宋体"/>
                <a:cs typeface="宋体"/>
              </a:rPr>
              <a:t>29</a:t>
            </a:r>
            <a:r>
              <a:rPr sz="1600" dirty="0">
                <a:latin typeface="微软雅黑"/>
                <a:cs typeface="微软雅黑"/>
              </a:rPr>
              <a:t>所</a:t>
            </a:r>
            <a:r>
              <a:rPr sz="1600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620" y="121361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地区差异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58165"/>
          </a:xfrm>
          <a:custGeom>
            <a:avLst/>
            <a:gdLst/>
            <a:ahLst/>
            <a:cxnLst/>
            <a:rect l="l" t="t" r="r" b="b"/>
            <a:pathLst>
              <a:path w="311150" h="558165">
                <a:moveTo>
                  <a:pt x="0" y="0"/>
                </a:moveTo>
                <a:lnTo>
                  <a:pt x="310896" y="0"/>
                </a:lnTo>
                <a:lnTo>
                  <a:pt x="310896" y="557783"/>
                </a:lnTo>
                <a:lnTo>
                  <a:pt x="0" y="557783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63" y="584415"/>
            <a:ext cx="7729220" cy="373507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800" dirty="0">
                <a:latin typeface="宋体"/>
                <a:cs typeface="宋体"/>
              </a:rPr>
              <a:t>    </a:t>
            </a:r>
            <a:r>
              <a:rPr sz="1800" dirty="0">
                <a:latin typeface="微软雅黑"/>
                <a:cs typeface="微软雅黑"/>
              </a:rPr>
              <a:t>中北部有很多例外：</a:t>
            </a:r>
            <a:endParaRPr sz="1800">
              <a:latin typeface="微软雅黑"/>
              <a:cs typeface="微软雅黑"/>
            </a:endParaRPr>
          </a:p>
          <a:p>
            <a:pPr marL="354965" marR="5080" indent="-342900" algn="just">
              <a:lnSpc>
                <a:spcPct val="113900"/>
              </a:lnSpc>
              <a:spcBef>
                <a:spcPts val="430"/>
              </a:spcBef>
              <a:buFont typeface="Wingdings"/>
              <a:buChar char=""/>
              <a:tabLst>
                <a:tab pos="355600" algn="l"/>
              </a:tabLst>
            </a:pPr>
            <a:r>
              <a:rPr sz="1800" spc="10" dirty="0">
                <a:latin typeface="微软雅黑"/>
                <a:cs typeface="微软雅黑"/>
              </a:rPr>
              <a:t>在被认证院校的校园数目上，中北部认证区有明</a:t>
            </a:r>
            <a:r>
              <a:rPr sz="1800" spc="15" dirty="0">
                <a:latin typeface="微软雅黑"/>
                <a:cs typeface="微软雅黑"/>
              </a:rPr>
              <a:t>显的不同。统计所有多</a:t>
            </a:r>
            <a:r>
              <a:rPr sz="1800" dirty="0">
                <a:latin typeface="微软雅黑"/>
                <a:cs typeface="微软雅黑"/>
              </a:rPr>
              <a:t>校 </a:t>
            </a:r>
            <a:r>
              <a:rPr sz="1800" spc="35" dirty="0">
                <a:latin typeface="微软雅黑"/>
                <a:cs typeface="微软雅黑"/>
              </a:rPr>
              <a:t>区大学的</a:t>
            </a:r>
            <a:r>
              <a:rPr sz="1800" spc="40" dirty="0">
                <a:latin typeface="微软雅黑"/>
                <a:cs typeface="微软雅黑"/>
              </a:rPr>
              <a:t>校园，有</a:t>
            </a:r>
            <a:r>
              <a:rPr sz="1800" spc="40" dirty="0">
                <a:latin typeface="宋体"/>
                <a:cs typeface="宋体"/>
              </a:rPr>
              <a:t>382</a:t>
            </a:r>
            <a:r>
              <a:rPr sz="1800" spc="40" dirty="0">
                <a:latin typeface="微软雅黑"/>
                <a:cs typeface="微软雅黑"/>
              </a:rPr>
              <a:t>个经地区性认证的</a:t>
            </a:r>
            <a:r>
              <a:rPr sz="1800" spc="40" dirty="0">
                <a:solidFill>
                  <a:srgbClr val="C00000"/>
                </a:solidFill>
                <a:latin typeface="微软雅黑"/>
                <a:cs typeface="微软雅黑"/>
              </a:rPr>
              <a:t>营利性院校</a:t>
            </a:r>
            <a:r>
              <a:rPr sz="1800" spc="40" dirty="0">
                <a:latin typeface="微软雅黑"/>
                <a:cs typeface="微软雅黑"/>
              </a:rPr>
              <a:t>的校园在中北区，</a:t>
            </a:r>
            <a:r>
              <a:rPr sz="1800" dirty="0">
                <a:latin typeface="微软雅黑"/>
                <a:cs typeface="微软雅黑"/>
              </a:rPr>
              <a:t>占 了总数的</a:t>
            </a:r>
            <a:r>
              <a:rPr sz="1800" dirty="0">
                <a:latin typeface="宋体"/>
                <a:cs typeface="宋体"/>
              </a:rPr>
              <a:t>68%</a:t>
            </a:r>
            <a:r>
              <a:rPr sz="1800" dirty="0">
                <a:latin typeface="微软雅黑"/>
                <a:cs typeface="微软雅黑"/>
              </a:rPr>
              <a:t>。凤凰大学在</a:t>
            </a:r>
            <a:r>
              <a:rPr sz="1800" dirty="0">
                <a:latin typeface="宋体"/>
                <a:cs typeface="宋体"/>
              </a:rPr>
              <a:t>30</a:t>
            </a:r>
            <a:r>
              <a:rPr sz="1800" dirty="0">
                <a:latin typeface="微软雅黑"/>
                <a:cs typeface="微软雅黑"/>
              </a:rPr>
              <a:t>个州有</a:t>
            </a:r>
            <a:r>
              <a:rPr sz="1800" dirty="0">
                <a:latin typeface="宋体"/>
                <a:cs typeface="宋体"/>
              </a:rPr>
              <a:t>130</a:t>
            </a:r>
            <a:r>
              <a:rPr sz="1800" dirty="0">
                <a:latin typeface="微软雅黑"/>
                <a:cs typeface="微软雅黑"/>
              </a:rPr>
              <a:t>个校园。</a:t>
            </a:r>
            <a:endParaRPr sz="1800">
              <a:latin typeface="微软雅黑"/>
              <a:cs typeface="微软雅黑"/>
            </a:endParaRPr>
          </a:p>
          <a:p>
            <a:pPr marL="354965" marR="5080" indent="-342900" algn="just">
              <a:lnSpc>
                <a:spcPct val="113900"/>
              </a:lnSpc>
              <a:spcBef>
                <a:spcPts val="430"/>
              </a:spcBef>
              <a:buFont typeface="Wingdings"/>
              <a:buChar char=""/>
              <a:tabLst>
                <a:tab pos="355600" algn="l"/>
              </a:tabLst>
            </a:pPr>
            <a:r>
              <a:rPr sz="1800" spc="10" dirty="0">
                <a:latin typeface="微软雅黑"/>
                <a:cs typeface="微软雅黑"/>
              </a:rPr>
              <a:t>在中北区好象更容易获得认证，比如</a:t>
            </a:r>
            <a:r>
              <a:rPr sz="1800" spc="10" dirty="0">
                <a:solidFill>
                  <a:srgbClr val="C00000"/>
                </a:solidFill>
                <a:latin typeface="微软雅黑"/>
                <a:cs typeface="微软雅黑"/>
              </a:rPr>
              <a:t>凤凰大学和</a:t>
            </a:r>
            <a:r>
              <a:rPr sz="1800" spc="10" dirty="0">
                <a:solidFill>
                  <a:srgbClr val="C00000"/>
                </a:solidFill>
                <a:latin typeface="宋体"/>
                <a:cs typeface="宋体"/>
              </a:rPr>
              <a:t>Walden</a:t>
            </a:r>
            <a:r>
              <a:rPr sz="1800" spc="10" dirty="0">
                <a:solidFill>
                  <a:srgbClr val="C00000"/>
                </a:solidFill>
                <a:latin typeface="微软雅黑"/>
                <a:cs typeface="微软雅黑"/>
              </a:rPr>
              <a:t>大学</a:t>
            </a:r>
            <a:r>
              <a:rPr sz="1800" spc="10" dirty="0">
                <a:latin typeface="微软雅黑"/>
                <a:cs typeface="微软雅黑"/>
              </a:rPr>
              <a:t>都</a:t>
            </a:r>
            <a:r>
              <a:rPr sz="1800" spc="15" dirty="0">
                <a:latin typeface="微软雅黑"/>
                <a:cs typeface="微软雅黑"/>
              </a:rPr>
              <a:t>把总部由</a:t>
            </a:r>
            <a:r>
              <a:rPr sz="1800" dirty="0">
                <a:latin typeface="微软雅黑"/>
                <a:cs typeface="微软雅黑"/>
              </a:rPr>
              <a:t>原 地迁到中北区，以获得认证。</a:t>
            </a:r>
            <a:endParaRPr sz="1800">
              <a:latin typeface="微软雅黑"/>
              <a:cs typeface="微软雅黑"/>
            </a:endParaRPr>
          </a:p>
          <a:p>
            <a:pPr marL="354965" marR="5080" indent="-342900" algn="just">
              <a:lnSpc>
                <a:spcPct val="113900"/>
              </a:lnSpc>
              <a:spcBef>
                <a:spcPts val="430"/>
              </a:spcBef>
              <a:buFont typeface="Wingdings"/>
              <a:buChar char=""/>
              <a:tabLst>
                <a:tab pos="355600" algn="l"/>
              </a:tabLst>
            </a:pPr>
            <a:r>
              <a:rPr sz="1800" spc="10" dirty="0">
                <a:latin typeface="微软雅黑"/>
                <a:cs typeface="微软雅黑"/>
              </a:rPr>
              <a:t>另外，</a:t>
            </a:r>
            <a:r>
              <a:rPr sz="1800" spc="10" dirty="0">
                <a:latin typeface="宋体"/>
                <a:cs typeface="宋体"/>
              </a:rPr>
              <a:t>Argosy</a:t>
            </a:r>
            <a:r>
              <a:rPr sz="1800" spc="10" dirty="0">
                <a:latin typeface="微软雅黑"/>
                <a:cs typeface="微软雅黑"/>
              </a:rPr>
              <a:t>教育集团在</a:t>
            </a:r>
            <a:r>
              <a:rPr sz="1800" spc="10" dirty="0">
                <a:latin typeface="宋体"/>
                <a:cs typeface="宋体"/>
              </a:rPr>
              <a:t>2001</a:t>
            </a:r>
            <a:r>
              <a:rPr sz="1800" spc="10" dirty="0">
                <a:latin typeface="微软雅黑"/>
                <a:cs typeface="微软雅黑"/>
              </a:rPr>
              <a:t>年把属下的三个独立的院校</a:t>
            </a:r>
            <a:r>
              <a:rPr sz="1800" spc="10" dirty="0">
                <a:solidFill>
                  <a:srgbClr val="C00000"/>
                </a:solidFill>
                <a:latin typeface="微软雅黑"/>
                <a:cs typeface="微软雅黑"/>
              </a:rPr>
              <a:t>合并</a:t>
            </a:r>
            <a:r>
              <a:rPr sz="1800" spc="10" dirty="0">
                <a:latin typeface="微软雅黑"/>
                <a:cs typeface="微软雅黑"/>
              </a:rPr>
              <a:t>成一个营</a:t>
            </a:r>
            <a:r>
              <a:rPr sz="1800" dirty="0">
                <a:latin typeface="微软雅黑"/>
                <a:cs typeface="微软雅黑"/>
              </a:rPr>
              <a:t>利 </a:t>
            </a:r>
            <a:r>
              <a:rPr sz="1800" spc="10" dirty="0">
                <a:latin typeface="微软雅黑"/>
                <a:cs typeface="微软雅黑"/>
              </a:rPr>
              <a:t>性院校，它把其中的两所也迁到中北区，而不是寻求原在地</a:t>
            </a:r>
            <a:r>
              <a:rPr sz="1800" spc="10" dirty="0">
                <a:latin typeface="宋体"/>
                <a:cs typeface="宋体"/>
              </a:rPr>
              <a:t>S</a:t>
            </a:r>
            <a:r>
              <a:rPr sz="1800" spc="15" dirty="0">
                <a:latin typeface="宋体"/>
                <a:cs typeface="宋体"/>
              </a:rPr>
              <a:t>ACA</a:t>
            </a:r>
            <a:r>
              <a:rPr sz="1800" spc="15" dirty="0">
                <a:latin typeface="微软雅黑"/>
                <a:cs typeface="微软雅黑"/>
              </a:rPr>
              <a:t>对新建</a:t>
            </a:r>
            <a:r>
              <a:rPr sz="1800" dirty="0">
                <a:latin typeface="微软雅黑"/>
                <a:cs typeface="微软雅黑"/>
              </a:rPr>
              <a:t>校 的认证。</a:t>
            </a:r>
            <a:endParaRPr sz="1800">
              <a:latin typeface="微软雅黑"/>
              <a:cs typeface="微软雅黑"/>
            </a:endParaRPr>
          </a:p>
          <a:p>
            <a:pPr marL="354965" marR="5080" indent="-342900" algn="just">
              <a:lnSpc>
                <a:spcPct val="113900"/>
              </a:lnSpc>
              <a:spcBef>
                <a:spcPts val="430"/>
              </a:spcBef>
              <a:buFont typeface="Wingdings"/>
              <a:buChar char=""/>
              <a:tabLst>
                <a:tab pos="355600" algn="l"/>
              </a:tabLst>
            </a:pPr>
            <a:r>
              <a:rPr sz="1800" spc="5" dirty="0">
                <a:latin typeface="微软雅黑"/>
                <a:cs typeface="微软雅黑"/>
              </a:rPr>
              <a:t>有</a:t>
            </a:r>
            <a:r>
              <a:rPr sz="1800" spc="5" dirty="0">
                <a:latin typeface="宋体"/>
                <a:cs typeface="宋体"/>
              </a:rPr>
              <a:t>6</a:t>
            </a:r>
            <a:r>
              <a:rPr sz="1800" spc="5" dirty="0">
                <a:latin typeface="微软雅黑"/>
                <a:cs typeface="微软雅黑"/>
              </a:rPr>
              <a:t>所</a:t>
            </a:r>
            <a:r>
              <a:rPr sz="1800" spc="5" dirty="0">
                <a:solidFill>
                  <a:srgbClr val="C00000"/>
                </a:solidFill>
                <a:latin typeface="微软雅黑"/>
                <a:cs typeface="微软雅黑"/>
              </a:rPr>
              <a:t>虚拟大学</a:t>
            </a:r>
            <a:r>
              <a:rPr sz="1800" spc="5" dirty="0">
                <a:latin typeface="微软雅黑"/>
                <a:cs typeface="微软雅黑"/>
              </a:rPr>
              <a:t>（</a:t>
            </a:r>
            <a:r>
              <a:rPr sz="1800" spc="5" dirty="0">
                <a:latin typeface="宋体"/>
                <a:cs typeface="宋体"/>
              </a:rPr>
              <a:t>virtual</a:t>
            </a:r>
            <a:r>
              <a:rPr sz="1800" spc="-65" dirty="0">
                <a:latin typeface="宋体"/>
                <a:cs typeface="宋体"/>
              </a:rPr>
              <a:t> </a:t>
            </a:r>
            <a:r>
              <a:rPr sz="1800" spc="10" dirty="0">
                <a:latin typeface="宋体"/>
                <a:cs typeface="宋体"/>
              </a:rPr>
              <a:t>university)</a:t>
            </a:r>
            <a:r>
              <a:rPr sz="1800" spc="10" dirty="0">
                <a:latin typeface="微软雅黑"/>
                <a:cs typeface="微软雅黑"/>
              </a:rPr>
              <a:t>本可在其他认证区寻求认证，但</a:t>
            </a:r>
            <a:r>
              <a:rPr sz="1800" dirty="0">
                <a:latin typeface="微软雅黑"/>
                <a:cs typeface="微软雅黑"/>
              </a:rPr>
              <a:t>它 们无一例外地也选择中北区。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620" y="141897"/>
            <a:ext cx="429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把地区性认证作为一个商业决定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55904" y="987552"/>
          <a:ext cx="7632065" cy="4104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22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spc="-5" dirty="0">
                          <a:latin typeface="微软雅黑"/>
                          <a:cs typeface="微软雅黑"/>
                        </a:rPr>
                        <a:t>（</a:t>
                      </a:r>
                      <a:r>
                        <a:rPr sz="1600" spc="-5" dirty="0">
                          <a:latin typeface="宋体"/>
                          <a:cs typeface="宋体"/>
                        </a:rPr>
                        <a:t>1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）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可在不同院校间进行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学分互换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。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9685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>
                        <a:alpha val="34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374">
                <a:tc>
                  <a:txBody>
                    <a:bodyPr/>
                    <a:lstStyle/>
                    <a:p>
                      <a:pPr marL="90805" marR="83820" indent="467995" algn="just">
                        <a:lnSpc>
                          <a:spcPct val="113799"/>
                        </a:lnSpc>
                        <a:spcBef>
                          <a:spcPts val="890"/>
                        </a:spcBef>
                      </a:pPr>
                      <a:r>
                        <a:rPr sz="1600" spc="20" dirty="0">
                          <a:latin typeface="微软雅黑"/>
                          <a:cs typeface="微软雅黑"/>
                        </a:rPr>
                        <a:t>营利性的两年制与四年制大学之间，通</a:t>
                      </a:r>
                      <a:r>
                        <a:rPr sz="1600" spc="25" dirty="0">
                          <a:latin typeface="微软雅黑"/>
                          <a:cs typeface="微软雅黑"/>
                        </a:rPr>
                        <a:t>过地区性认证的院校，其学生所取得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的 </a:t>
                      </a:r>
                      <a:r>
                        <a:rPr sz="1600" spc="114" dirty="0">
                          <a:latin typeface="微软雅黑"/>
                          <a:cs typeface="微软雅黑"/>
                        </a:rPr>
                        <a:t>学分可以互相承认。比如</a:t>
                      </a:r>
                      <a:r>
                        <a:rPr sz="1600" spc="110" dirty="0">
                          <a:latin typeface="宋体"/>
                          <a:cs typeface="宋体"/>
                        </a:rPr>
                        <a:t>Jamestown</a:t>
                      </a:r>
                      <a:r>
                        <a:rPr sz="1600" spc="105" dirty="0">
                          <a:latin typeface="宋体"/>
                          <a:cs typeface="宋体"/>
                        </a:rPr>
                        <a:t> </a:t>
                      </a:r>
                      <a:r>
                        <a:rPr sz="1600" spc="110" dirty="0">
                          <a:latin typeface="宋体"/>
                          <a:cs typeface="宋体"/>
                        </a:rPr>
                        <a:t>Business</a:t>
                      </a:r>
                      <a:r>
                        <a:rPr sz="1600" spc="114" dirty="0">
                          <a:latin typeface="宋体"/>
                          <a:cs typeface="宋体"/>
                        </a:rPr>
                        <a:t> College </a:t>
                      </a:r>
                      <a:r>
                        <a:rPr sz="1600" spc="120" dirty="0">
                          <a:latin typeface="微软雅黑"/>
                          <a:cs typeface="微软雅黑"/>
                        </a:rPr>
                        <a:t>与</a:t>
                      </a:r>
                      <a:r>
                        <a:rPr sz="1600" spc="440" dirty="0">
                          <a:latin typeface="微软雅黑"/>
                          <a:cs typeface="微软雅黑"/>
                        </a:rPr>
                        <a:t> </a:t>
                      </a:r>
                      <a:r>
                        <a:rPr sz="1600" spc="114" dirty="0">
                          <a:latin typeface="宋体"/>
                          <a:cs typeface="宋体"/>
                        </a:rPr>
                        <a:t>Niagara </a:t>
                      </a:r>
                      <a:r>
                        <a:rPr sz="1600" spc="120" dirty="0">
                          <a:latin typeface="微软雅黑"/>
                          <a:cs typeface="微软雅黑"/>
                        </a:rPr>
                        <a:t>大学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和 </a:t>
                      </a:r>
                      <a:r>
                        <a:rPr sz="1600" spc="-5" dirty="0">
                          <a:latin typeface="宋体"/>
                          <a:cs typeface="宋体"/>
                        </a:rPr>
                        <a:t>Pittsburgh 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大学之间就有这种互换机制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。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1303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>
                        <a:alpha val="36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3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latin typeface="微软雅黑"/>
                          <a:cs typeface="微软雅黑"/>
                        </a:rPr>
                        <a:t>（</a:t>
                      </a:r>
                      <a:r>
                        <a:rPr sz="1600" spc="-5" dirty="0">
                          <a:latin typeface="宋体"/>
                          <a:cs typeface="宋体"/>
                        </a:rPr>
                        <a:t>2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）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区分功能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。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355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>
                        <a:alpha val="34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710">
                <a:tc>
                  <a:txBody>
                    <a:bodyPr/>
                    <a:lstStyle/>
                    <a:p>
                      <a:pPr marL="90805" marR="83820" indent="467995" algn="just">
                        <a:lnSpc>
                          <a:spcPct val="113799"/>
                        </a:lnSpc>
                        <a:spcBef>
                          <a:spcPts val="890"/>
                        </a:spcBef>
                      </a:pPr>
                      <a:r>
                        <a:rPr sz="1600" spc="20" dirty="0">
                          <a:latin typeface="微软雅黑"/>
                          <a:cs typeface="微软雅黑"/>
                        </a:rPr>
                        <a:t>通过地区性认证的营利性院校为数不多</a:t>
                      </a:r>
                      <a:r>
                        <a:rPr sz="1600" spc="25" dirty="0">
                          <a:latin typeface="微软雅黑"/>
                          <a:cs typeface="微软雅黑"/>
                        </a:rPr>
                        <a:t>，对于那些通过认证的营利性院校，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可 </a:t>
                      </a:r>
                      <a:r>
                        <a:rPr sz="1600" spc="30" dirty="0">
                          <a:latin typeface="微软雅黑"/>
                          <a:cs typeface="微软雅黑"/>
                        </a:rPr>
                        <a:t>以有更大的市场空间。比如</a:t>
                      </a:r>
                      <a:r>
                        <a:rPr sz="1600" spc="25" dirty="0">
                          <a:latin typeface="宋体"/>
                          <a:cs typeface="宋体"/>
                        </a:rPr>
                        <a:t>Keis</a:t>
                      </a:r>
                      <a:r>
                        <a:rPr sz="1600" spc="30" dirty="0">
                          <a:latin typeface="宋体"/>
                          <a:cs typeface="宋体"/>
                        </a:rPr>
                        <a:t>er</a:t>
                      </a:r>
                      <a:r>
                        <a:rPr sz="1600" spc="35" dirty="0">
                          <a:latin typeface="微软雅黑"/>
                          <a:cs typeface="微软雅黑"/>
                        </a:rPr>
                        <a:t>学院就宣称自己是“美国东南部为数很少的私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立 初级学院之一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”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1303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>
                        <a:alpha val="36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90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00" spc="-5" dirty="0">
                          <a:latin typeface="微软雅黑"/>
                          <a:cs typeface="微软雅黑"/>
                        </a:rPr>
                        <a:t>（</a:t>
                      </a:r>
                      <a:r>
                        <a:rPr sz="1600" spc="-5" dirty="0">
                          <a:latin typeface="宋体"/>
                          <a:cs typeface="宋体"/>
                        </a:rPr>
                        <a:t>3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）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通过地区性认证的营利性院校有资本与著名大学</a:t>
                      </a:r>
                      <a:r>
                        <a:rPr sz="1600" dirty="0">
                          <a:solidFill>
                            <a:srgbClr val="C00000"/>
                          </a:solidFill>
                          <a:latin typeface="微软雅黑"/>
                          <a:cs typeface="微软雅黑"/>
                        </a:rPr>
                        <a:t>扯上关系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。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6286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00000">
                        <a:alpha val="34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684">
                <a:tc>
                  <a:txBody>
                    <a:bodyPr/>
                    <a:lstStyle/>
                    <a:p>
                      <a:pPr marL="90805" marR="83820" indent="467995">
                        <a:lnSpc>
                          <a:spcPct val="113799"/>
                        </a:lnSpc>
                        <a:spcBef>
                          <a:spcPts val="1285"/>
                        </a:spcBef>
                      </a:pPr>
                      <a:r>
                        <a:rPr sz="1600" spc="20" dirty="0">
                          <a:latin typeface="微软雅黑"/>
                          <a:cs typeface="微软雅黑"/>
                        </a:rPr>
                        <a:t>比如美国洲际大学这样认为土国地区性</a:t>
                      </a:r>
                      <a:r>
                        <a:rPr sz="1600" spc="25" dirty="0">
                          <a:latin typeface="微软雅黑"/>
                          <a:cs typeface="微软雅黑"/>
                        </a:rPr>
                        <a:t>认证的意义：“从哈佛到斯坦福，地</a:t>
                      </a:r>
                      <a:r>
                        <a:rPr sz="1600" dirty="0">
                          <a:latin typeface="微软雅黑"/>
                          <a:cs typeface="微软雅黑"/>
                        </a:rPr>
                        <a:t>区 性认证的设立就要求高校坚持高质量的标准以便通过认证。</a:t>
                      </a:r>
                      <a:r>
                        <a:rPr sz="1600" spc="-5" dirty="0">
                          <a:latin typeface="微软雅黑"/>
                          <a:cs typeface="微软雅黑"/>
                        </a:rPr>
                        <a:t>”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163195" marB="0">
                    <a:solidFill>
                      <a:srgbClr val="A6A6A6">
                        <a:alpha val="36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89190" y="646176"/>
            <a:ext cx="299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/>
                <a:cs typeface="微软雅黑"/>
              </a:rPr>
              <a:t>通过地区性认证有三大好处：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620" y="141897"/>
            <a:ext cx="429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把地区性认证作为一个商业决定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4559" y="1040536"/>
            <a:ext cx="7167245" cy="2270760"/>
          </a:xfrm>
          <a:custGeom>
            <a:avLst/>
            <a:gdLst/>
            <a:ahLst/>
            <a:cxnLst/>
            <a:rect l="l" t="t" r="r" b="b"/>
            <a:pathLst>
              <a:path w="7167245" h="2270760">
                <a:moveTo>
                  <a:pt x="7147839" y="2270340"/>
                </a:moveTo>
                <a:lnTo>
                  <a:pt x="19050" y="2270340"/>
                </a:lnTo>
                <a:lnTo>
                  <a:pt x="15735" y="2270048"/>
                </a:lnTo>
                <a:lnTo>
                  <a:pt x="0" y="2251290"/>
                </a:lnTo>
                <a:lnTo>
                  <a:pt x="0" y="19049"/>
                </a:lnTo>
                <a:lnTo>
                  <a:pt x="19050" y="0"/>
                </a:lnTo>
                <a:lnTo>
                  <a:pt x="7147839" y="0"/>
                </a:lnTo>
                <a:lnTo>
                  <a:pt x="7166889" y="19049"/>
                </a:lnTo>
                <a:lnTo>
                  <a:pt x="38100" y="19049"/>
                </a:lnTo>
                <a:lnTo>
                  <a:pt x="19050" y="38099"/>
                </a:lnTo>
                <a:lnTo>
                  <a:pt x="38100" y="38099"/>
                </a:lnTo>
                <a:lnTo>
                  <a:pt x="38100" y="2232240"/>
                </a:lnTo>
                <a:lnTo>
                  <a:pt x="19050" y="2232240"/>
                </a:lnTo>
                <a:lnTo>
                  <a:pt x="38100" y="2251290"/>
                </a:lnTo>
                <a:lnTo>
                  <a:pt x="7166889" y="2251290"/>
                </a:lnTo>
                <a:lnTo>
                  <a:pt x="7166597" y="2254605"/>
                </a:lnTo>
                <a:lnTo>
                  <a:pt x="7151141" y="2270048"/>
                </a:lnTo>
                <a:lnTo>
                  <a:pt x="7147839" y="2270340"/>
                </a:lnTo>
                <a:close/>
              </a:path>
              <a:path w="7167245" h="2270760">
                <a:moveTo>
                  <a:pt x="38100" y="38099"/>
                </a:moveTo>
                <a:lnTo>
                  <a:pt x="19050" y="38099"/>
                </a:lnTo>
                <a:lnTo>
                  <a:pt x="38100" y="19049"/>
                </a:lnTo>
                <a:lnTo>
                  <a:pt x="38100" y="38099"/>
                </a:lnTo>
                <a:close/>
              </a:path>
              <a:path w="7167245" h="2270760">
                <a:moveTo>
                  <a:pt x="7128789" y="38099"/>
                </a:moveTo>
                <a:lnTo>
                  <a:pt x="38100" y="38099"/>
                </a:lnTo>
                <a:lnTo>
                  <a:pt x="38100" y="19049"/>
                </a:lnTo>
                <a:lnTo>
                  <a:pt x="7128789" y="19049"/>
                </a:lnTo>
                <a:lnTo>
                  <a:pt x="7128789" y="38099"/>
                </a:lnTo>
                <a:close/>
              </a:path>
              <a:path w="7167245" h="2270760">
                <a:moveTo>
                  <a:pt x="7128789" y="2251290"/>
                </a:moveTo>
                <a:lnTo>
                  <a:pt x="7128789" y="19049"/>
                </a:lnTo>
                <a:lnTo>
                  <a:pt x="7147839" y="38099"/>
                </a:lnTo>
                <a:lnTo>
                  <a:pt x="7166889" y="38099"/>
                </a:lnTo>
                <a:lnTo>
                  <a:pt x="7166889" y="2232240"/>
                </a:lnTo>
                <a:lnTo>
                  <a:pt x="7147839" y="2232240"/>
                </a:lnTo>
                <a:lnTo>
                  <a:pt x="7128789" y="2251290"/>
                </a:lnTo>
                <a:close/>
              </a:path>
              <a:path w="7167245" h="2270760">
                <a:moveTo>
                  <a:pt x="7166889" y="38099"/>
                </a:moveTo>
                <a:lnTo>
                  <a:pt x="7147839" y="38099"/>
                </a:lnTo>
                <a:lnTo>
                  <a:pt x="7128789" y="19049"/>
                </a:lnTo>
                <a:lnTo>
                  <a:pt x="7166889" y="19049"/>
                </a:lnTo>
                <a:lnTo>
                  <a:pt x="7166889" y="38099"/>
                </a:lnTo>
                <a:close/>
              </a:path>
              <a:path w="7167245" h="2270760">
                <a:moveTo>
                  <a:pt x="38100" y="2251290"/>
                </a:moveTo>
                <a:lnTo>
                  <a:pt x="19050" y="2232240"/>
                </a:lnTo>
                <a:lnTo>
                  <a:pt x="38100" y="2232240"/>
                </a:lnTo>
                <a:lnTo>
                  <a:pt x="38100" y="2251290"/>
                </a:lnTo>
                <a:close/>
              </a:path>
              <a:path w="7167245" h="2270760">
                <a:moveTo>
                  <a:pt x="7128789" y="2251290"/>
                </a:moveTo>
                <a:lnTo>
                  <a:pt x="38100" y="2251290"/>
                </a:lnTo>
                <a:lnTo>
                  <a:pt x="38100" y="2232240"/>
                </a:lnTo>
                <a:lnTo>
                  <a:pt x="7128789" y="2232240"/>
                </a:lnTo>
                <a:lnTo>
                  <a:pt x="7128789" y="2251290"/>
                </a:lnTo>
                <a:close/>
              </a:path>
              <a:path w="7167245" h="2270760">
                <a:moveTo>
                  <a:pt x="7166889" y="2251290"/>
                </a:moveTo>
                <a:lnTo>
                  <a:pt x="7128789" y="2251290"/>
                </a:lnTo>
                <a:lnTo>
                  <a:pt x="7147839" y="2232240"/>
                </a:lnTo>
                <a:lnTo>
                  <a:pt x="7166889" y="2232240"/>
                </a:lnTo>
                <a:lnTo>
                  <a:pt x="7166889" y="2251290"/>
                </a:lnTo>
                <a:close/>
              </a:path>
            </a:pathLst>
          </a:custGeom>
          <a:solidFill>
            <a:srgbClr val="D4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5249" y="1078763"/>
            <a:ext cx="6628765" cy="2170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3999"/>
              </a:lnSpc>
              <a:spcBef>
                <a:spcPts val="95"/>
              </a:spcBef>
              <a:buFont typeface="Arial"/>
              <a:buChar char="•"/>
              <a:tabLst>
                <a:tab pos="480695" algn="l"/>
              </a:tabLst>
            </a:pPr>
            <a:r>
              <a:rPr sz="2000" spc="45" dirty="0">
                <a:latin typeface="宋体"/>
                <a:cs typeface="宋体"/>
              </a:rPr>
              <a:t>Capella</a:t>
            </a:r>
            <a:r>
              <a:rPr sz="2000" spc="50" dirty="0">
                <a:latin typeface="微软雅黑"/>
                <a:cs typeface="微软雅黑"/>
              </a:rPr>
              <a:t>大学就宣称认证自己的机构“是与认证美</a:t>
            </a:r>
            <a:r>
              <a:rPr sz="2000" spc="55" dirty="0">
                <a:latin typeface="微软雅黑"/>
                <a:cs typeface="微软雅黑"/>
              </a:rPr>
              <a:t>国</a:t>
            </a:r>
            <a:r>
              <a:rPr sz="2000" dirty="0">
                <a:latin typeface="微软雅黑"/>
                <a:cs typeface="微软雅黑"/>
              </a:rPr>
              <a:t>西 </a:t>
            </a:r>
            <a:r>
              <a:rPr sz="2000" spc="60" dirty="0">
                <a:latin typeface="微软雅黑"/>
                <a:cs typeface="微软雅黑"/>
              </a:rPr>
              <a:t>部主要大学（包括</a:t>
            </a:r>
            <a:r>
              <a:rPr sz="2000" spc="55" dirty="0">
                <a:latin typeface="宋体"/>
                <a:cs typeface="宋体"/>
              </a:rPr>
              <a:t>Big</a:t>
            </a:r>
            <a:r>
              <a:rPr sz="2000" spc="30" dirty="0">
                <a:latin typeface="宋体"/>
                <a:cs typeface="宋体"/>
              </a:rPr>
              <a:t> </a:t>
            </a:r>
            <a:r>
              <a:rPr sz="2000" spc="55" dirty="0">
                <a:latin typeface="宋体"/>
                <a:cs typeface="宋体"/>
              </a:rPr>
              <a:t>Ten</a:t>
            </a:r>
            <a:r>
              <a:rPr sz="2000" spc="30" dirty="0">
                <a:latin typeface="宋体"/>
                <a:cs typeface="宋体"/>
              </a:rPr>
              <a:t> </a:t>
            </a:r>
            <a:r>
              <a:rPr sz="2000" spc="55" dirty="0">
                <a:latin typeface="宋体"/>
                <a:cs typeface="宋体"/>
              </a:rPr>
              <a:t>University</a:t>
            </a:r>
            <a:r>
              <a:rPr sz="2000" spc="55" dirty="0">
                <a:latin typeface="微软雅黑"/>
                <a:cs typeface="微软雅黑"/>
              </a:rPr>
              <a:t>）</a:t>
            </a:r>
            <a:r>
              <a:rPr sz="2000" spc="60" dirty="0">
                <a:latin typeface="微软雅黑"/>
                <a:cs typeface="微软雅黑"/>
              </a:rPr>
              <a:t>的机构是</a:t>
            </a:r>
            <a:r>
              <a:rPr sz="2000" spc="65" dirty="0">
                <a:solidFill>
                  <a:srgbClr val="C00000"/>
                </a:solidFill>
                <a:latin typeface="微软雅黑"/>
                <a:cs typeface="微软雅黑"/>
              </a:rPr>
              <a:t>同一</a:t>
            </a:r>
            <a:r>
              <a:rPr sz="2000" spc="5" dirty="0">
                <a:solidFill>
                  <a:srgbClr val="C00000"/>
                </a:solidFill>
                <a:latin typeface="微软雅黑"/>
                <a:cs typeface="微软雅黑"/>
              </a:rPr>
              <a:t>个 </a:t>
            </a:r>
            <a:r>
              <a:rPr sz="2000" dirty="0">
                <a:latin typeface="微软雅黑"/>
                <a:cs typeface="微软雅黑"/>
              </a:rPr>
              <a:t>地区认证机构。</a:t>
            </a:r>
            <a:r>
              <a:rPr sz="2000" spc="5" dirty="0">
                <a:latin typeface="微软雅黑"/>
                <a:cs typeface="微软雅黑"/>
              </a:rPr>
              <a:t>”</a:t>
            </a:r>
            <a:endParaRPr sz="2000">
              <a:latin typeface="微软雅黑"/>
              <a:cs typeface="微软雅黑"/>
            </a:endParaRPr>
          </a:p>
          <a:p>
            <a:pPr marL="12700" marR="5080" algn="just">
              <a:lnSpc>
                <a:spcPct val="113999"/>
              </a:lnSpc>
              <a:spcBef>
                <a:spcPts val="480"/>
              </a:spcBef>
              <a:buFont typeface="Arial"/>
              <a:buChar char="•"/>
              <a:tabLst>
                <a:tab pos="480695" algn="l"/>
              </a:tabLst>
            </a:pPr>
            <a:r>
              <a:rPr sz="2000" spc="10" dirty="0">
                <a:latin typeface="微软雅黑"/>
                <a:cs typeface="微软雅黑"/>
              </a:rPr>
              <a:t>若营利性院校没有</a:t>
            </a:r>
            <a:r>
              <a:rPr sz="2000" spc="15" dirty="0">
                <a:latin typeface="微软雅黑"/>
                <a:cs typeface="微软雅黑"/>
              </a:rPr>
              <a:t>得到地区性认证，对学校的拥有者</a:t>
            </a:r>
            <a:r>
              <a:rPr sz="2000" dirty="0">
                <a:latin typeface="微软雅黑"/>
                <a:cs typeface="微软雅黑"/>
              </a:rPr>
              <a:t>来 </a:t>
            </a:r>
            <a:r>
              <a:rPr sz="2000" spc="80" dirty="0">
                <a:latin typeface="微软雅黑"/>
                <a:cs typeface="微软雅黑"/>
              </a:rPr>
              <a:t>说，是有竞争压力的，</a:t>
            </a:r>
            <a:r>
              <a:rPr sz="2000" spc="85" dirty="0">
                <a:latin typeface="微软雅黑"/>
                <a:cs typeface="微软雅黑"/>
              </a:rPr>
              <a:t>尤其是当其他同类营利性院校通</a:t>
            </a:r>
            <a:r>
              <a:rPr sz="2000" dirty="0">
                <a:latin typeface="微软雅黑"/>
                <a:cs typeface="微软雅黑"/>
              </a:rPr>
              <a:t>过 了认证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620" y="141897"/>
            <a:ext cx="429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</a:rPr>
              <a:t>把地区性认证作为一个商业决定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532" y="1040536"/>
            <a:ext cx="7599045" cy="2990850"/>
          </a:xfrm>
          <a:custGeom>
            <a:avLst/>
            <a:gdLst/>
            <a:ahLst/>
            <a:cxnLst/>
            <a:rect l="l" t="t" r="r" b="b"/>
            <a:pathLst>
              <a:path w="7599045" h="2990850">
                <a:moveTo>
                  <a:pt x="7579893" y="2990418"/>
                </a:moveTo>
                <a:lnTo>
                  <a:pt x="19050" y="2990418"/>
                </a:lnTo>
                <a:lnTo>
                  <a:pt x="15747" y="2990138"/>
                </a:lnTo>
                <a:lnTo>
                  <a:pt x="0" y="2971368"/>
                </a:lnTo>
                <a:lnTo>
                  <a:pt x="0" y="19049"/>
                </a:lnTo>
                <a:lnTo>
                  <a:pt x="19050" y="0"/>
                </a:lnTo>
                <a:lnTo>
                  <a:pt x="7579893" y="0"/>
                </a:lnTo>
                <a:lnTo>
                  <a:pt x="7598943" y="19049"/>
                </a:lnTo>
                <a:lnTo>
                  <a:pt x="38100" y="19049"/>
                </a:lnTo>
                <a:lnTo>
                  <a:pt x="19050" y="38099"/>
                </a:lnTo>
                <a:lnTo>
                  <a:pt x="38100" y="38099"/>
                </a:lnTo>
                <a:lnTo>
                  <a:pt x="38100" y="2952318"/>
                </a:lnTo>
                <a:lnTo>
                  <a:pt x="19050" y="2952318"/>
                </a:lnTo>
                <a:lnTo>
                  <a:pt x="38100" y="2971368"/>
                </a:lnTo>
                <a:lnTo>
                  <a:pt x="7598943" y="2971368"/>
                </a:lnTo>
                <a:lnTo>
                  <a:pt x="7598651" y="2974682"/>
                </a:lnTo>
                <a:lnTo>
                  <a:pt x="7583195" y="2990138"/>
                </a:lnTo>
                <a:lnTo>
                  <a:pt x="7579893" y="2990418"/>
                </a:lnTo>
                <a:close/>
              </a:path>
              <a:path w="7599045" h="2990850">
                <a:moveTo>
                  <a:pt x="38100" y="38099"/>
                </a:moveTo>
                <a:lnTo>
                  <a:pt x="19050" y="38099"/>
                </a:lnTo>
                <a:lnTo>
                  <a:pt x="38100" y="19049"/>
                </a:lnTo>
                <a:lnTo>
                  <a:pt x="38100" y="38099"/>
                </a:lnTo>
                <a:close/>
              </a:path>
              <a:path w="7599045" h="2990850">
                <a:moveTo>
                  <a:pt x="7560843" y="38099"/>
                </a:moveTo>
                <a:lnTo>
                  <a:pt x="38100" y="38099"/>
                </a:lnTo>
                <a:lnTo>
                  <a:pt x="38100" y="19049"/>
                </a:lnTo>
                <a:lnTo>
                  <a:pt x="7560843" y="19049"/>
                </a:lnTo>
                <a:lnTo>
                  <a:pt x="7560843" y="38099"/>
                </a:lnTo>
                <a:close/>
              </a:path>
              <a:path w="7599045" h="2990850">
                <a:moveTo>
                  <a:pt x="7560843" y="2971368"/>
                </a:moveTo>
                <a:lnTo>
                  <a:pt x="7560843" y="19049"/>
                </a:lnTo>
                <a:lnTo>
                  <a:pt x="7579893" y="38099"/>
                </a:lnTo>
                <a:lnTo>
                  <a:pt x="7598943" y="38099"/>
                </a:lnTo>
                <a:lnTo>
                  <a:pt x="7598943" y="2952318"/>
                </a:lnTo>
                <a:lnTo>
                  <a:pt x="7579893" y="2952318"/>
                </a:lnTo>
                <a:lnTo>
                  <a:pt x="7560843" y="2971368"/>
                </a:lnTo>
                <a:close/>
              </a:path>
              <a:path w="7599045" h="2990850">
                <a:moveTo>
                  <a:pt x="7598943" y="38099"/>
                </a:moveTo>
                <a:lnTo>
                  <a:pt x="7579893" y="38099"/>
                </a:lnTo>
                <a:lnTo>
                  <a:pt x="7560843" y="19049"/>
                </a:lnTo>
                <a:lnTo>
                  <a:pt x="7598943" y="19049"/>
                </a:lnTo>
                <a:lnTo>
                  <a:pt x="7598943" y="38099"/>
                </a:lnTo>
                <a:close/>
              </a:path>
              <a:path w="7599045" h="2990850">
                <a:moveTo>
                  <a:pt x="38100" y="2971368"/>
                </a:moveTo>
                <a:lnTo>
                  <a:pt x="19050" y="2952318"/>
                </a:lnTo>
                <a:lnTo>
                  <a:pt x="38100" y="2952318"/>
                </a:lnTo>
                <a:lnTo>
                  <a:pt x="38100" y="2971368"/>
                </a:lnTo>
                <a:close/>
              </a:path>
              <a:path w="7599045" h="2990850">
                <a:moveTo>
                  <a:pt x="7560843" y="2971368"/>
                </a:moveTo>
                <a:lnTo>
                  <a:pt x="38100" y="2971368"/>
                </a:lnTo>
                <a:lnTo>
                  <a:pt x="38100" y="2952318"/>
                </a:lnTo>
                <a:lnTo>
                  <a:pt x="7560843" y="2952318"/>
                </a:lnTo>
                <a:lnTo>
                  <a:pt x="7560843" y="2971368"/>
                </a:lnTo>
                <a:close/>
              </a:path>
              <a:path w="7599045" h="2990850">
                <a:moveTo>
                  <a:pt x="7598943" y="2971368"/>
                </a:moveTo>
                <a:lnTo>
                  <a:pt x="7560843" y="2971368"/>
                </a:lnTo>
                <a:lnTo>
                  <a:pt x="7579893" y="2952318"/>
                </a:lnTo>
                <a:lnTo>
                  <a:pt x="7598943" y="2952318"/>
                </a:lnTo>
                <a:lnTo>
                  <a:pt x="7598943" y="2971368"/>
                </a:lnTo>
                <a:close/>
              </a:path>
            </a:pathLst>
          </a:custGeom>
          <a:solidFill>
            <a:srgbClr val="D4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49222" y="1487068"/>
            <a:ext cx="7265034" cy="210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95"/>
              </a:spcBef>
            </a:pPr>
            <a:r>
              <a:rPr sz="2000" spc="-5" dirty="0">
                <a:latin typeface="宋体"/>
                <a:cs typeface="宋体"/>
              </a:rPr>
              <a:t>    </a:t>
            </a:r>
            <a:r>
              <a:rPr sz="2000" spc="55" dirty="0">
                <a:latin typeface="微软雅黑"/>
                <a:cs typeface="微软雅黑"/>
              </a:rPr>
              <a:t>这可以由最早通过</a:t>
            </a:r>
            <a:r>
              <a:rPr sz="2000" spc="55" dirty="0">
                <a:solidFill>
                  <a:srgbClr val="C00000"/>
                </a:solidFill>
                <a:latin typeface="微软雅黑"/>
                <a:cs typeface="微软雅黑"/>
              </a:rPr>
              <a:t>地区性认证</a:t>
            </a:r>
            <a:r>
              <a:rPr sz="2000" spc="55" dirty="0">
                <a:latin typeface="微软雅黑"/>
                <a:cs typeface="微软雅黑"/>
              </a:rPr>
              <a:t>的学校得到证明。在</a:t>
            </a:r>
            <a:r>
              <a:rPr sz="2000" spc="55" dirty="0">
                <a:latin typeface="宋体"/>
                <a:cs typeface="宋体"/>
              </a:rPr>
              <a:t>20</a:t>
            </a:r>
            <a:r>
              <a:rPr sz="2000" spc="60" dirty="0">
                <a:latin typeface="微软雅黑"/>
                <a:cs typeface="微软雅黑"/>
              </a:rPr>
              <a:t>世</a:t>
            </a:r>
            <a:r>
              <a:rPr sz="2000" spc="5" dirty="0">
                <a:latin typeface="微软雅黑"/>
                <a:cs typeface="微软雅黑"/>
              </a:rPr>
              <a:t>纪 </a:t>
            </a:r>
            <a:r>
              <a:rPr sz="2000" spc="-5" dirty="0">
                <a:latin typeface="宋体"/>
                <a:cs typeface="宋体"/>
              </a:rPr>
              <a:t>70</a:t>
            </a:r>
            <a:r>
              <a:rPr sz="2000" dirty="0">
                <a:latin typeface="微软雅黑"/>
                <a:cs typeface="微软雅黑"/>
              </a:rPr>
              <a:t>年代通过认证的</a:t>
            </a:r>
            <a:r>
              <a:rPr sz="2000" spc="-5" dirty="0">
                <a:latin typeface="宋体"/>
                <a:cs typeface="宋体"/>
              </a:rPr>
              <a:t>10</a:t>
            </a:r>
            <a:r>
              <a:rPr sz="2000" dirty="0">
                <a:latin typeface="微软雅黑"/>
                <a:cs typeface="微软雅黑"/>
              </a:rPr>
              <a:t>所营利性院校中，</a:t>
            </a:r>
            <a:r>
              <a:rPr sz="2000" spc="-5" dirty="0">
                <a:latin typeface="宋体"/>
                <a:cs typeface="宋体"/>
              </a:rPr>
              <a:t>6</a:t>
            </a:r>
            <a:r>
              <a:rPr sz="2000" dirty="0">
                <a:latin typeface="微软雅黑"/>
                <a:cs typeface="微软雅黑"/>
              </a:rPr>
              <a:t>所都是艺术与设计院校， </a:t>
            </a:r>
            <a:r>
              <a:rPr sz="2000" spc="10" dirty="0">
                <a:latin typeface="微软雅黑"/>
                <a:cs typeface="微软雅黑"/>
              </a:rPr>
              <a:t>两所由中部区认证，两所由</a:t>
            </a:r>
            <a:r>
              <a:rPr sz="2000" spc="5" dirty="0">
                <a:latin typeface="宋体"/>
                <a:cs typeface="宋体"/>
              </a:rPr>
              <a:t>Wsc-jr,sacs</a:t>
            </a:r>
            <a:r>
              <a:rPr sz="2000" spc="15" dirty="0">
                <a:latin typeface="微软雅黑"/>
                <a:cs typeface="微软雅黑"/>
              </a:rPr>
              <a:t>和西部区各认证一所</a:t>
            </a:r>
            <a:r>
              <a:rPr sz="2000" spc="5" dirty="0">
                <a:latin typeface="微软雅黑"/>
                <a:cs typeface="微软雅黑"/>
              </a:rPr>
              <a:t>。 </a:t>
            </a:r>
            <a:r>
              <a:rPr sz="2000" spc="10" dirty="0">
                <a:latin typeface="微软雅黑"/>
                <a:cs typeface="微软雅黑"/>
              </a:rPr>
              <a:t>中部区认证的两所学校都在</a:t>
            </a:r>
            <a:r>
              <a:rPr sz="2000" spc="15" dirty="0">
                <a:latin typeface="微软雅黑"/>
                <a:cs typeface="微软雅黑"/>
              </a:rPr>
              <a:t>纽约</a:t>
            </a:r>
            <a:r>
              <a:rPr sz="2000" spc="10" dirty="0">
                <a:latin typeface="微软雅黑"/>
                <a:cs typeface="微软雅黑"/>
              </a:rPr>
              <a:t>，</a:t>
            </a:r>
            <a:r>
              <a:rPr sz="2000" spc="10" dirty="0">
                <a:latin typeface="宋体"/>
                <a:cs typeface="宋体"/>
              </a:rPr>
              <a:t>WASC-JR</a:t>
            </a:r>
            <a:r>
              <a:rPr sz="2000" spc="15" dirty="0">
                <a:latin typeface="微软雅黑"/>
                <a:cs typeface="微软雅黑"/>
              </a:rPr>
              <a:t>认证的两所都在洛</a:t>
            </a:r>
            <a:r>
              <a:rPr sz="2000" spc="5" dirty="0">
                <a:latin typeface="微软雅黑"/>
                <a:cs typeface="微软雅黑"/>
              </a:rPr>
              <a:t>杉 </a:t>
            </a:r>
            <a:r>
              <a:rPr sz="2000" spc="50" dirty="0">
                <a:latin typeface="微软雅黑"/>
                <a:cs typeface="微软雅黑"/>
              </a:rPr>
              <a:t>机。这么集中说明</a:t>
            </a:r>
            <a:r>
              <a:rPr sz="2000" spc="55" dirty="0">
                <a:latin typeface="微软雅黑"/>
                <a:cs typeface="微软雅黑"/>
              </a:rPr>
              <a:t>了同类之间由认证所带来的</a:t>
            </a:r>
            <a:r>
              <a:rPr sz="2000" spc="55" dirty="0">
                <a:solidFill>
                  <a:srgbClr val="C00000"/>
                </a:solidFill>
                <a:latin typeface="微软雅黑"/>
                <a:cs typeface="微软雅黑"/>
              </a:rPr>
              <a:t>激烈竞争</a:t>
            </a:r>
            <a:r>
              <a:rPr sz="2000" spc="55" dirty="0">
                <a:latin typeface="微软雅黑"/>
                <a:cs typeface="微软雅黑"/>
              </a:rPr>
              <a:t>。若</a:t>
            </a:r>
            <a:r>
              <a:rPr sz="2000" spc="5" dirty="0">
                <a:latin typeface="微软雅黑"/>
                <a:cs typeface="微软雅黑"/>
              </a:rPr>
              <a:t>一 </a:t>
            </a:r>
            <a:r>
              <a:rPr sz="2000" dirty="0">
                <a:latin typeface="微软雅黑"/>
                <a:cs typeface="微软雅黑"/>
              </a:rPr>
              <a:t>所学校得到认证，其他同类学校也竭力寻求地区性认证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1022" y="93954"/>
            <a:ext cx="494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UN</a:t>
            </a:r>
            <a:r>
              <a:rPr sz="2400" dirty="0">
                <a:solidFill>
                  <a:srgbClr val="C00000"/>
                </a:solidFill>
              </a:rPr>
              <a:t>E</a:t>
            </a:r>
            <a:r>
              <a:rPr sz="2400" spc="-5" dirty="0">
                <a:solidFill>
                  <a:srgbClr val="C00000"/>
                </a:solidFill>
              </a:rPr>
              <a:t>S</a:t>
            </a:r>
            <a:r>
              <a:rPr sz="2400" spc="-40" dirty="0">
                <a:solidFill>
                  <a:srgbClr val="C00000"/>
                </a:solidFill>
              </a:rPr>
              <a:t>C</a:t>
            </a:r>
            <a:r>
              <a:rPr sz="2400" spc="-5" dirty="0">
                <a:solidFill>
                  <a:srgbClr val="C00000"/>
                </a:solidFill>
              </a:rPr>
              <a:t>O</a:t>
            </a:r>
            <a:r>
              <a:rPr sz="2400" dirty="0">
                <a:solidFill>
                  <a:srgbClr val="C00000"/>
                </a:solidFill>
              </a:rPr>
              <a:t>提出的高等教育分类与内涵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04215" y="1903095"/>
            <a:ext cx="8276590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1345">
              <a:lnSpc>
                <a:spcPct val="113900"/>
              </a:lnSpc>
              <a:spcBef>
                <a:spcPts val="100"/>
              </a:spcBef>
            </a:pPr>
            <a:r>
              <a:rPr sz="2400" spc="-5" dirty="0">
                <a:latin typeface="微软雅黑"/>
                <a:cs typeface="微软雅黑"/>
              </a:rPr>
              <a:t>1997</a:t>
            </a:r>
            <a:r>
              <a:rPr sz="2400" dirty="0">
                <a:latin typeface="微软雅黑"/>
                <a:cs typeface="微软雅黑"/>
              </a:rPr>
              <a:t>年</a:t>
            </a:r>
            <a:r>
              <a:rPr sz="2400" spc="-5" dirty="0">
                <a:latin typeface="微软雅黑"/>
                <a:cs typeface="微软雅黑"/>
              </a:rPr>
              <a:t>8</a:t>
            </a:r>
            <a:r>
              <a:rPr sz="2400" dirty="0">
                <a:latin typeface="微软雅黑"/>
                <a:cs typeface="微软雅黑"/>
              </a:rPr>
              <a:t>月第</a:t>
            </a:r>
            <a:r>
              <a:rPr sz="2400" spc="-5" dirty="0">
                <a:latin typeface="微软雅黑"/>
                <a:cs typeface="微软雅黑"/>
              </a:rPr>
              <a:t>29</a:t>
            </a:r>
            <a:r>
              <a:rPr sz="2400" dirty="0">
                <a:latin typeface="微软雅黑"/>
                <a:cs typeface="微软雅黑"/>
              </a:rPr>
              <a:t>届大会批准了《国际教育标准分类法》， 将教育分为</a:t>
            </a:r>
            <a:r>
              <a:rPr sz="2400" spc="-5" dirty="0">
                <a:latin typeface="微软雅黑"/>
                <a:cs typeface="微软雅黑"/>
              </a:rPr>
              <a:t>7</a:t>
            </a:r>
            <a:r>
              <a:rPr sz="2400" dirty="0">
                <a:latin typeface="微软雅黑"/>
                <a:cs typeface="微软雅黑"/>
              </a:rPr>
              <a:t>个等级。</a:t>
            </a:r>
            <a:r>
              <a:rPr sz="2400" spc="-5" dirty="0">
                <a:latin typeface="微软雅黑"/>
                <a:cs typeface="微软雅黑"/>
              </a:rPr>
              <a:t>5</a:t>
            </a:r>
            <a:r>
              <a:rPr sz="2400" dirty="0">
                <a:latin typeface="微软雅黑"/>
                <a:cs typeface="微软雅黑"/>
              </a:rPr>
              <a:t>级就分为</a:t>
            </a:r>
            <a:r>
              <a:rPr sz="2400" spc="-5" dirty="0">
                <a:solidFill>
                  <a:srgbClr val="C00000"/>
                </a:solidFill>
                <a:latin typeface="微软雅黑"/>
                <a:cs typeface="微软雅黑"/>
              </a:rPr>
              <a:t>5A</a:t>
            </a:r>
            <a:r>
              <a:rPr sz="2400" dirty="0">
                <a:latin typeface="微软雅黑"/>
                <a:cs typeface="微软雅黑"/>
              </a:rPr>
              <a:t>级和</a:t>
            </a:r>
            <a:r>
              <a:rPr sz="2400" spc="-5" dirty="0">
                <a:solidFill>
                  <a:srgbClr val="C00000"/>
                </a:solidFill>
                <a:latin typeface="微软雅黑"/>
                <a:cs typeface="微软雅黑"/>
              </a:rPr>
              <a:t>5B</a:t>
            </a:r>
            <a:r>
              <a:rPr sz="2400" dirty="0">
                <a:latin typeface="微软雅黑"/>
                <a:cs typeface="微软雅黑"/>
              </a:rPr>
              <a:t>级。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620" y="141897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微软雅黑"/>
                <a:cs typeface="微软雅黑"/>
              </a:rPr>
              <a:t>结论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21231" y="1068666"/>
            <a:ext cx="2668270" cy="1414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13999"/>
              </a:lnSpc>
              <a:spcBef>
                <a:spcPts val="95"/>
              </a:spcBef>
              <a:buFont typeface="Wingdings"/>
              <a:buChar char=""/>
              <a:tabLst>
                <a:tab pos="355600" algn="l"/>
              </a:tabLst>
            </a:pPr>
            <a:r>
              <a:rPr sz="2000" spc="15" dirty="0">
                <a:latin typeface="微软雅黑"/>
                <a:cs typeface="微软雅黑"/>
              </a:rPr>
              <a:t>现有的</a:t>
            </a:r>
            <a:r>
              <a:rPr sz="2000" spc="20" dirty="0">
                <a:latin typeface="微软雅黑"/>
                <a:cs typeface="微软雅黑"/>
              </a:rPr>
              <a:t>大部分</a:t>
            </a:r>
            <a:r>
              <a:rPr sz="2000" spc="5" dirty="0">
                <a:latin typeface="微软雅黑"/>
                <a:cs typeface="微软雅黑"/>
              </a:rPr>
              <a:t>研</a:t>
            </a:r>
            <a:r>
              <a:rPr sz="2000" spc="10" dirty="0">
                <a:latin typeface="微软雅黑"/>
                <a:cs typeface="微软雅黑"/>
              </a:rPr>
              <a:t>究 都集</a:t>
            </a:r>
            <a:r>
              <a:rPr sz="2000" spc="15" dirty="0">
                <a:latin typeface="微软雅黑"/>
                <a:cs typeface="微软雅黑"/>
              </a:rPr>
              <a:t>中于少数的</a:t>
            </a:r>
            <a:r>
              <a:rPr sz="2000" spc="5" dirty="0">
                <a:solidFill>
                  <a:srgbClr val="C00000"/>
                </a:solidFill>
                <a:latin typeface="微软雅黑"/>
                <a:cs typeface="微软雅黑"/>
              </a:rPr>
              <a:t>巨型 </a:t>
            </a:r>
            <a:r>
              <a:rPr sz="2000" spc="10" dirty="0">
                <a:latin typeface="微软雅黑"/>
                <a:cs typeface="微软雅黑"/>
              </a:rPr>
              <a:t>的、</a:t>
            </a:r>
            <a:r>
              <a:rPr sz="2000" spc="15" dirty="0">
                <a:solidFill>
                  <a:srgbClr val="C00000"/>
                </a:solidFill>
                <a:latin typeface="微软雅黑"/>
                <a:cs typeface="微软雅黑"/>
              </a:rPr>
              <a:t>多校园</a:t>
            </a:r>
            <a:r>
              <a:rPr sz="2000" spc="15" dirty="0">
                <a:latin typeface="微软雅黑"/>
                <a:cs typeface="微软雅黑"/>
              </a:rPr>
              <a:t>的、</a:t>
            </a:r>
            <a:r>
              <a:rPr sz="2000" spc="5" dirty="0">
                <a:solidFill>
                  <a:srgbClr val="C00000"/>
                </a:solidFill>
                <a:latin typeface="微软雅黑"/>
                <a:cs typeface="微软雅黑"/>
              </a:rPr>
              <a:t>跨</a:t>
            </a:r>
            <a:r>
              <a:rPr sz="2000" spc="-5" dirty="0">
                <a:solidFill>
                  <a:srgbClr val="C00000"/>
                </a:solidFill>
                <a:latin typeface="微软雅黑"/>
                <a:cs typeface="微软雅黑"/>
              </a:rPr>
              <a:t>州 </a:t>
            </a:r>
            <a:r>
              <a:rPr sz="2000" dirty="0">
                <a:latin typeface="微软雅黑"/>
                <a:cs typeface="微软雅黑"/>
              </a:rPr>
              <a:t>的营利性院校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4758" y="1078763"/>
            <a:ext cx="3162935" cy="280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13999"/>
              </a:lnSpc>
              <a:spcBef>
                <a:spcPts val="95"/>
              </a:spcBef>
              <a:buFont typeface="Wingdings"/>
              <a:buChar char=""/>
              <a:tabLst>
                <a:tab pos="355600" algn="l"/>
              </a:tabLst>
            </a:pPr>
            <a:r>
              <a:rPr sz="2000" spc="215" dirty="0">
                <a:latin typeface="微软雅黑"/>
                <a:cs typeface="微软雅黑"/>
              </a:rPr>
              <a:t>而事实上</a:t>
            </a:r>
            <a:r>
              <a:rPr sz="2000" spc="5" dirty="0">
                <a:latin typeface="微软雅黑"/>
                <a:cs typeface="微软雅黑"/>
              </a:rPr>
              <a:t>，</a:t>
            </a:r>
            <a:r>
              <a:rPr sz="2000" spc="-459" dirty="0">
                <a:latin typeface="微软雅黑"/>
                <a:cs typeface="微软雅黑"/>
              </a:rPr>
              <a:t> </a:t>
            </a:r>
            <a:r>
              <a:rPr sz="2000" spc="215" dirty="0">
                <a:latin typeface="微软雅黑"/>
                <a:cs typeface="微软雅黑"/>
              </a:rPr>
              <a:t>它们并</a:t>
            </a:r>
            <a:r>
              <a:rPr sz="2000" spc="220" dirty="0">
                <a:latin typeface="微软雅黑"/>
                <a:cs typeface="微软雅黑"/>
              </a:rPr>
              <a:t>不</a:t>
            </a:r>
            <a:r>
              <a:rPr sz="2000" spc="5" dirty="0">
                <a:latin typeface="微软雅黑"/>
                <a:cs typeface="微软雅黑"/>
              </a:rPr>
              <a:t>能 </a:t>
            </a:r>
            <a:r>
              <a:rPr sz="2000" spc="215" dirty="0">
                <a:latin typeface="微软雅黑"/>
                <a:cs typeface="微软雅黑"/>
              </a:rPr>
              <a:t>代表营利性高等教</a:t>
            </a:r>
            <a:r>
              <a:rPr sz="2000" spc="220" dirty="0">
                <a:latin typeface="微软雅黑"/>
                <a:cs typeface="微软雅黑"/>
              </a:rPr>
              <a:t>育</a:t>
            </a:r>
            <a:r>
              <a:rPr sz="2000" dirty="0">
                <a:latin typeface="微软雅黑"/>
                <a:cs typeface="微软雅黑"/>
              </a:rPr>
              <a:t>的 </a:t>
            </a:r>
            <a:r>
              <a:rPr sz="2000" spc="215" dirty="0">
                <a:latin typeface="微软雅黑"/>
                <a:cs typeface="微软雅黑"/>
              </a:rPr>
              <a:t>全貌。</a:t>
            </a:r>
            <a:r>
              <a:rPr sz="2000" spc="5" dirty="0">
                <a:latin typeface="微软雅黑"/>
                <a:cs typeface="微软雅黑"/>
              </a:rPr>
              <a:t>（</a:t>
            </a:r>
            <a:r>
              <a:rPr sz="2000" spc="-459" dirty="0">
                <a:latin typeface="微软雅黑"/>
                <a:cs typeface="微软雅黑"/>
              </a:rPr>
              <a:t> </a:t>
            </a:r>
            <a:r>
              <a:rPr sz="2000" spc="215" dirty="0">
                <a:latin typeface="微软雅黑"/>
                <a:cs typeface="微软雅黑"/>
              </a:rPr>
              <a:t>不能只考</a:t>
            </a:r>
            <a:r>
              <a:rPr sz="2000" spc="220" dirty="0">
                <a:latin typeface="微软雅黑"/>
                <a:cs typeface="微软雅黑"/>
              </a:rPr>
              <a:t>察</a:t>
            </a:r>
            <a:r>
              <a:rPr sz="2000" spc="5" dirty="0">
                <a:latin typeface="微软雅黑"/>
                <a:cs typeface="微软雅黑"/>
              </a:rPr>
              <a:t>一 </a:t>
            </a:r>
            <a:r>
              <a:rPr sz="2000" spc="215" dirty="0">
                <a:latin typeface="微软雅黑"/>
                <a:cs typeface="微软雅黑"/>
              </a:rPr>
              <a:t>下凤凰大学就认为</a:t>
            </a:r>
            <a:r>
              <a:rPr sz="2000" spc="220" dirty="0">
                <a:latin typeface="微软雅黑"/>
                <a:cs typeface="微软雅黑"/>
              </a:rPr>
              <a:t>是</a:t>
            </a:r>
            <a:r>
              <a:rPr sz="2000" dirty="0">
                <a:latin typeface="微软雅黑"/>
                <a:cs typeface="微软雅黑"/>
              </a:rPr>
              <a:t>美 国营利性院校的全貌了， </a:t>
            </a:r>
            <a:r>
              <a:rPr sz="2000" spc="215" dirty="0">
                <a:latin typeface="微软雅黑"/>
                <a:cs typeface="微软雅黑"/>
              </a:rPr>
              <a:t>但事实上它太大了</a:t>
            </a:r>
            <a:r>
              <a:rPr sz="2000" spc="220" dirty="0">
                <a:latin typeface="微软雅黑"/>
                <a:cs typeface="微软雅黑"/>
              </a:rPr>
              <a:t>而</a:t>
            </a:r>
            <a:r>
              <a:rPr sz="2000" dirty="0">
                <a:latin typeface="微软雅黑"/>
                <a:cs typeface="微软雅黑"/>
              </a:rPr>
              <a:t>不 </a:t>
            </a:r>
            <a:r>
              <a:rPr sz="2000" spc="490" dirty="0">
                <a:latin typeface="微软雅黑"/>
                <a:cs typeface="微软雅黑"/>
              </a:rPr>
              <a:t>能看到此</a:t>
            </a:r>
            <a:r>
              <a:rPr sz="2000" spc="495" dirty="0">
                <a:latin typeface="微软雅黑"/>
                <a:cs typeface="微软雅黑"/>
              </a:rPr>
              <a:t>类学校的</a:t>
            </a:r>
            <a:r>
              <a:rPr sz="2000" dirty="0">
                <a:latin typeface="微软雅黑"/>
                <a:cs typeface="微软雅黑"/>
              </a:rPr>
              <a:t>模 式）</a:t>
            </a:r>
            <a:r>
              <a:rPr sz="1800" dirty="0">
                <a:latin typeface="宋体"/>
                <a:cs typeface="宋体"/>
              </a:rPr>
              <a:t>。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93146" y="967600"/>
            <a:ext cx="125653" cy="3212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620" y="141897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微软雅黑"/>
                <a:cs typeface="微软雅黑"/>
              </a:rPr>
              <a:t>结论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0"/>
            <a:ext cx="311150" cy="577850"/>
          </a:xfrm>
          <a:custGeom>
            <a:avLst/>
            <a:gdLst/>
            <a:ahLst/>
            <a:cxnLst/>
            <a:rect l="l" t="t" r="r" b="b"/>
            <a:pathLst>
              <a:path w="311150" h="577850">
                <a:moveTo>
                  <a:pt x="0" y="0"/>
                </a:moveTo>
                <a:lnTo>
                  <a:pt x="310896" y="0"/>
                </a:lnTo>
                <a:lnTo>
                  <a:pt x="310896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163" y="1366786"/>
            <a:ext cx="7729855" cy="176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 algn="just">
              <a:lnSpc>
                <a:spcPct val="113999"/>
              </a:lnSpc>
              <a:spcBef>
                <a:spcPts val="95"/>
              </a:spcBef>
              <a:buFont typeface="Wingdings"/>
              <a:buChar char=""/>
              <a:tabLst>
                <a:tab pos="469900" algn="l"/>
              </a:tabLst>
            </a:pPr>
            <a:r>
              <a:rPr sz="2000" spc="40" dirty="0">
                <a:latin typeface="微软雅黑"/>
                <a:cs typeface="微软雅黑"/>
              </a:rPr>
              <a:t>实际上，公共贸易公司所有的</a:t>
            </a:r>
            <a:r>
              <a:rPr sz="2000" spc="45" dirty="0">
                <a:latin typeface="微软雅黑"/>
                <a:cs typeface="微软雅黑"/>
              </a:rPr>
              <a:t>院校与当地所有的院校之间</a:t>
            </a:r>
            <a:r>
              <a:rPr sz="2000" spc="5" dirty="0">
                <a:latin typeface="微软雅黑"/>
                <a:cs typeface="微软雅黑"/>
              </a:rPr>
              <a:t>存</a:t>
            </a:r>
            <a:r>
              <a:rPr sz="2000" spc="35" dirty="0">
                <a:latin typeface="微软雅黑"/>
                <a:cs typeface="微软雅黑"/>
              </a:rPr>
              <a:t>在 很大差</a:t>
            </a:r>
            <a:r>
              <a:rPr sz="2000" spc="40" dirty="0">
                <a:latin typeface="微软雅黑"/>
                <a:cs typeface="微软雅黑"/>
              </a:rPr>
              <a:t>别，同样地，单校园学校与那些跨州、跨地区的多校</a:t>
            </a:r>
            <a:r>
              <a:rPr sz="2000" spc="5" dirty="0">
                <a:latin typeface="微软雅黑"/>
                <a:cs typeface="微软雅黑"/>
              </a:rPr>
              <a:t>园</a:t>
            </a:r>
            <a:r>
              <a:rPr sz="2000" spc="30" dirty="0">
                <a:latin typeface="微软雅黑"/>
                <a:cs typeface="微软雅黑"/>
              </a:rPr>
              <a:t>学 校之间</a:t>
            </a:r>
            <a:r>
              <a:rPr sz="2000" spc="40" dirty="0">
                <a:latin typeface="微软雅黑"/>
                <a:cs typeface="微软雅黑"/>
              </a:rPr>
              <a:t>也是有很大差别的。认证的作用仅是把一部分学校从</a:t>
            </a:r>
            <a:r>
              <a:rPr sz="2000" spc="5" dirty="0">
                <a:latin typeface="微软雅黑"/>
                <a:cs typeface="微软雅黑"/>
              </a:rPr>
              <a:t>营</a:t>
            </a:r>
            <a:r>
              <a:rPr sz="2000" spc="30" dirty="0">
                <a:latin typeface="微软雅黑"/>
                <a:cs typeface="微软雅黑"/>
              </a:rPr>
              <a:t>利 性院校</a:t>
            </a:r>
            <a:r>
              <a:rPr sz="2000" spc="40" dirty="0">
                <a:latin typeface="微软雅黑"/>
                <a:cs typeface="微软雅黑"/>
              </a:rPr>
              <a:t>中</a:t>
            </a:r>
            <a:r>
              <a:rPr sz="2000" spc="40" dirty="0">
                <a:solidFill>
                  <a:srgbClr val="C00000"/>
                </a:solidFill>
                <a:latin typeface="微软雅黑"/>
                <a:cs typeface="微软雅黑"/>
              </a:rPr>
              <a:t>区分</a:t>
            </a:r>
            <a:r>
              <a:rPr sz="2000" spc="40" dirty="0">
                <a:latin typeface="微软雅黑"/>
                <a:cs typeface="微软雅黑"/>
              </a:rPr>
              <a:t>出来，认证若能与其他院校分类相</a:t>
            </a:r>
            <a:r>
              <a:rPr sz="2000" spc="40" dirty="0">
                <a:solidFill>
                  <a:srgbClr val="C00000"/>
                </a:solidFill>
                <a:latin typeface="微软雅黑"/>
                <a:cs typeface="微软雅黑"/>
              </a:rPr>
              <a:t>结合</a:t>
            </a:r>
            <a:r>
              <a:rPr sz="2000" spc="40" dirty="0">
                <a:latin typeface="微软雅黑"/>
                <a:cs typeface="微软雅黑"/>
              </a:rPr>
              <a:t>的话，</a:t>
            </a:r>
            <a:r>
              <a:rPr sz="2000" spc="5" dirty="0">
                <a:latin typeface="微软雅黑"/>
                <a:cs typeface="微软雅黑"/>
              </a:rPr>
              <a:t>营</a:t>
            </a:r>
            <a:r>
              <a:rPr sz="2000" spc="-5" dirty="0">
                <a:latin typeface="微软雅黑"/>
                <a:cs typeface="微软雅黑"/>
              </a:rPr>
              <a:t>利 </a:t>
            </a:r>
            <a:r>
              <a:rPr sz="2000" dirty="0">
                <a:latin typeface="微软雅黑"/>
                <a:cs typeface="微软雅黑"/>
              </a:rPr>
              <a:t>性院校的特征会更清晰</a:t>
            </a:r>
            <a:r>
              <a:rPr sz="2000" spc="5" dirty="0"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69464"/>
            <a:ext cx="9144000" cy="2574290"/>
          </a:xfrm>
          <a:custGeom>
            <a:avLst/>
            <a:gdLst/>
            <a:ahLst/>
            <a:cxnLst/>
            <a:rect l="l" t="t" r="r" b="b"/>
            <a:pathLst>
              <a:path w="9144000" h="2574290">
                <a:moveTo>
                  <a:pt x="0" y="2574036"/>
                </a:moveTo>
                <a:lnTo>
                  <a:pt x="9144000" y="2574036"/>
                </a:lnTo>
                <a:lnTo>
                  <a:pt x="9144000" y="0"/>
                </a:lnTo>
                <a:lnTo>
                  <a:pt x="0" y="0"/>
                </a:lnTo>
                <a:lnTo>
                  <a:pt x="0" y="2574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572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2569845"/>
          </a:xfrm>
          <a:custGeom>
            <a:avLst/>
            <a:gdLst/>
            <a:ahLst/>
            <a:cxnLst/>
            <a:rect l="l" t="t" r="r" b="b"/>
            <a:pathLst>
              <a:path w="9144000" h="2569845">
                <a:moveTo>
                  <a:pt x="0" y="0"/>
                </a:moveTo>
                <a:lnTo>
                  <a:pt x="9144000" y="0"/>
                </a:lnTo>
                <a:lnTo>
                  <a:pt x="9144000" y="2569464"/>
                </a:lnTo>
                <a:lnTo>
                  <a:pt x="0" y="2569464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63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862" y="256717"/>
            <a:ext cx="8596274" cy="463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84362" y="802792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4050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4408" y="627532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4">
                <a:moveTo>
                  <a:pt x="0" y="0"/>
                </a:moveTo>
                <a:lnTo>
                  <a:pt x="0" y="360045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4833" y="3158020"/>
            <a:ext cx="227965" cy="136334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sz="1600" b="0" spc="-5" dirty="0">
                <a:solidFill>
                  <a:srgbClr val="808080"/>
                </a:solidFill>
                <a:latin typeface="Calibri Light"/>
                <a:cs typeface="Calibri Light"/>
              </a:rPr>
              <a:t>LIVE AND</a:t>
            </a:r>
            <a:r>
              <a:rPr sz="1600" b="0" spc="-60" dirty="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808080"/>
                </a:solidFill>
                <a:latin typeface="Calibri Light"/>
                <a:cs typeface="Calibri Light"/>
              </a:rPr>
              <a:t>LEARN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44208" y="3075800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79">
                <a:moveTo>
                  <a:pt x="0" y="0"/>
                </a:moveTo>
                <a:lnTo>
                  <a:pt x="122414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60619" y="1286160"/>
            <a:ext cx="2472690" cy="12096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R="12700" algn="r">
              <a:lnSpc>
                <a:spcPct val="100000"/>
              </a:lnSpc>
              <a:spcBef>
                <a:spcPts val="650"/>
              </a:spcBef>
            </a:pPr>
            <a:r>
              <a:rPr sz="3200" b="1" dirty="0">
                <a:solidFill>
                  <a:srgbClr val="272E42"/>
                </a:solidFill>
                <a:latin typeface="微软雅黑"/>
                <a:cs typeface="微软雅黑"/>
              </a:rPr>
              <a:t>远程教育实</a:t>
            </a:r>
            <a:r>
              <a:rPr sz="3200" b="1" spc="5" dirty="0">
                <a:solidFill>
                  <a:srgbClr val="272E42"/>
                </a:solidFill>
                <a:latin typeface="微软雅黑"/>
                <a:cs typeface="微软雅黑"/>
              </a:rPr>
              <a:t>践</a:t>
            </a:r>
            <a:endParaRPr sz="3200">
              <a:latin typeface="微软雅黑"/>
              <a:cs typeface="微软雅黑"/>
            </a:endParaRPr>
          </a:p>
          <a:p>
            <a:pPr marR="5080" algn="r">
              <a:lnSpc>
                <a:spcPct val="100000"/>
              </a:lnSpc>
              <a:spcBef>
                <a:spcPts val="610"/>
              </a:spcBef>
            </a:pPr>
            <a:r>
              <a:rPr sz="3600" b="1" spc="300" dirty="0">
                <a:solidFill>
                  <a:srgbClr val="C00000"/>
                </a:solidFill>
                <a:latin typeface="微软雅黑"/>
                <a:cs typeface="微软雅黑"/>
              </a:rPr>
              <a:t>学习愉</a:t>
            </a:r>
            <a:r>
              <a:rPr sz="3600" b="1" dirty="0">
                <a:solidFill>
                  <a:srgbClr val="C00000"/>
                </a:solidFill>
                <a:latin typeface="微软雅黑"/>
                <a:cs typeface="微软雅黑"/>
              </a:rPr>
              <a:t>快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5282" y="2548255"/>
            <a:ext cx="3265170" cy="1340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2150" algn="l"/>
                <a:tab pos="1354455" algn="l"/>
                <a:tab pos="1837055" algn="l"/>
                <a:tab pos="2235835" algn="l"/>
                <a:tab pos="2470150" algn="l"/>
                <a:tab pos="2682875" algn="l"/>
                <a:tab pos="2933065" algn="l"/>
                <a:tab pos="3155950" algn="l"/>
              </a:tabLst>
            </a:pP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E  </a:t>
            </a:r>
            <a:r>
              <a:rPr sz="1600" b="1" spc="-9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  </a:t>
            </a:r>
            <a:r>
              <a:rPr sz="1600" b="1" spc="-9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J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  </a:t>
            </a:r>
            <a:r>
              <a:rPr sz="1600" b="1" spc="-14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Y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  </a:t>
            </a:r>
            <a:r>
              <a:rPr sz="1600" b="1" spc="-8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L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r>
              <a:rPr sz="1600" b="1" dirty="0">
                <a:solidFill>
                  <a:srgbClr val="808080"/>
                </a:solidFill>
                <a:latin typeface="Calibri"/>
                <a:cs typeface="Calibri"/>
              </a:rPr>
              <a:t>	</a:t>
            </a:r>
            <a:r>
              <a:rPr sz="1600" b="1" spc="-5" dirty="0">
                <a:solidFill>
                  <a:srgbClr val="80808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600" b="1" dirty="0">
                <a:solidFill>
                  <a:srgbClr val="BEBEBE"/>
                </a:solidFill>
                <a:latin typeface="微软雅黑"/>
                <a:cs typeface="微软雅黑"/>
              </a:rPr>
              <a:t>现代远程教育研究</a:t>
            </a:r>
            <a:r>
              <a:rPr sz="1600" b="1" spc="-5" dirty="0">
                <a:solidFill>
                  <a:srgbClr val="BEBEBE"/>
                </a:solidFill>
                <a:latin typeface="微软雅黑"/>
                <a:cs typeface="微软雅黑"/>
              </a:rPr>
              <a:t>所</a:t>
            </a:r>
            <a:endParaRPr sz="1600">
              <a:latin typeface="微软雅黑"/>
              <a:cs typeface="微软雅黑"/>
            </a:endParaRPr>
          </a:p>
          <a:p>
            <a:pPr marR="36195" algn="r">
              <a:lnSpc>
                <a:spcPct val="100000"/>
              </a:lnSpc>
              <a:spcBef>
                <a:spcPts val="470"/>
              </a:spcBef>
            </a:pPr>
            <a:r>
              <a:rPr sz="1800" dirty="0">
                <a:solidFill>
                  <a:srgbClr val="C00000"/>
                </a:solidFill>
                <a:latin typeface="微软雅黑"/>
                <a:cs typeface="微软雅黑"/>
              </a:rPr>
              <a:t>穆</a:t>
            </a:r>
            <a:r>
              <a:rPr sz="1800" spc="-100" dirty="0">
                <a:solidFill>
                  <a:srgbClr val="C00000"/>
                </a:solidFill>
                <a:latin typeface="微软雅黑"/>
                <a:cs typeface="微软雅黑"/>
              </a:rPr>
              <a:t> </a:t>
            </a:r>
            <a:r>
              <a:rPr sz="1800" dirty="0">
                <a:solidFill>
                  <a:srgbClr val="C00000"/>
                </a:solidFill>
                <a:latin typeface="微软雅黑"/>
                <a:cs typeface="微软雅黑"/>
              </a:rPr>
              <a:t>肃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3276" y="568579"/>
            <a:ext cx="280035" cy="53784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sz="2000" b="1" spc="5" dirty="0">
                <a:latin typeface="宋体"/>
                <a:cs typeface="宋体"/>
              </a:rPr>
              <a:t>199</a:t>
            </a:r>
            <a:r>
              <a:rPr sz="2000" b="1" dirty="0">
                <a:latin typeface="宋体"/>
                <a:cs typeface="宋体"/>
              </a:rPr>
              <a:t>7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477" y="1082294"/>
            <a:ext cx="280035" cy="359854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000" b="1" spc="5" dirty="0">
                <a:latin typeface="宋体"/>
                <a:cs typeface="宋体"/>
              </a:rPr>
              <a:t>年国际教育标准分类级别一览</a:t>
            </a:r>
            <a:r>
              <a:rPr sz="2000" b="1" spc="-60" dirty="0">
                <a:latin typeface="宋体"/>
                <a:cs typeface="宋体"/>
              </a:rPr>
              <a:t>表</a:t>
            </a:r>
            <a:endParaRPr sz="2000">
              <a:latin typeface="宋体"/>
              <a:cs typeface="宋体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50811" y="109537"/>
          <a:ext cx="8281033" cy="4845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9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7010">
                <a:tc gridSpan="2">
                  <a:txBody>
                    <a:bodyPr/>
                    <a:lstStyle/>
                    <a:p>
                      <a:pPr marL="11379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教学计划的内容标</a:t>
                      </a:r>
                      <a:r>
                        <a:rPr sz="1100" b="1" spc="5" dirty="0">
                          <a:latin typeface="微软雅黑"/>
                          <a:cs typeface="微软雅黑"/>
                        </a:rPr>
                        <a:t>准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级别名</a:t>
                      </a:r>
                      <a:r>
                        <a:rPr sz="1100" b="1" spc="5" dirty="0">
                          <a:latin typeface="微软雅黑"/>
                          <a:cs typeface="微软雅黑"/>
                        </a:rPr>
                        <a:t>称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代</a:t>
                      </a:r>
                      <a:r>
                        <a:rPr sz="1100" b="1" spc="5" dirty="0">
                          <a:latin typeface="微软雅黑"/>
                          <a:cs typeface="微软雅黑"/>
                        </a:rPr>
                        <a:t>码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补充标</a:t>
                      </a:r>
                      <a:r>
                        <a:rPr sz="1100" b="1" spc="5" dirty="0">
                          <a:latin typeface="微软雅黑"/>
                          <a:cs typeface="微软雅黑"/>
                        </a:rPr>
                        <a:t>准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主要标</a:t>
                      </a:r>
                      <a:r>
                        <a:rPr sz="1100" b="1" spc="5" dirty="0">
                          <a:latin typeface="微软雅黑"/>
                          <a:cs typeface="微软雅黑"/>
                        </a:rPr>
                        <a:t>准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次要标</a:t>
                      </a:r>
                      <a:r>
                        <a:rPr sz="1100" b="1" spc="5" dirty="0">
                          <a:latin typeface="微软雅黑"/>
                          <a:cs typeface="微软雅黑"/>
                        </a:rPr>
                        <a:t>准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9525" marR="2540" algn="ctr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有教育的特征；在校或在中 心进行；最低年龄要求；年 龄上限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教学人员的资格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797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学前教育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797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797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775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无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797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开始系统地学习读、写、算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473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6210" indent="-15240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进入国家指定的小学课程 学习；义务教育开始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5587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0" indent="-91440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初等教育，或基础教育第一阶 段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5587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473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775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无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473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725" marR="2540" indent="-762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按科目教学：全面学习基本 技能和为终身学习打基础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10" indent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在大约6年初等教育后入 学；从初等教育开始在9  年内完成的教育阶段；义 务教育结束；几个教师开 设专业课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96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62000" indent="-7620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初级中学教育，或基础教育第 二阶段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95350" marR="51435" indent="-8382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后续教育或去向的种类；教学计 划定向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847725" marR="2540" indent="-83820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一般入学资格；起码入学要 求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33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高级中学教育（高中）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3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14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后续教育或去向的种类；教学计 划定向；从《国际教育标准分类 法》3级开始的累计持续时间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4254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5325" marR="2540" indent="-6858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入学要求；内容；年龄；持 续时间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非高等的中学后教育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6350" indent="-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后续教育或去向的种类；教学计 划定向；从《国际教育标准分类 法》3级开始的累计持续时间；教 学计划定向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771525" marR="2540" indent="-7620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一般入学资格；所获证书的 种类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高等教育第一阶段（不可直接 获得高级研究资格）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14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教学计划的种类；高等教育的理 论累计持续时间；国家学位和资 格结构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554">
                <a:tc>
                  <a:txBody>
                    <a:bodyPr/>
                    <a:lstStyle/>
                    <a:p>
                      <a:pPr marL="390525" marR="2540" indent="-381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以研究为目标的内容；提交 论文或学位论文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84810" indent="-381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将毕业生培养成为高校教 师和研究人员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3400" indent="-5334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高等教育第二阶段（可获得高 级研究资格）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93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4775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无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93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7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38103" y="300520"/>
            <a:ext cx="280035" cy="53784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sz="2000" b="1" spc="5" dirty="0">
                <a:latin typeface="宋体"/>
                <a:cs typeface="宋体"/>
              </a:rPr>
              <a:t>201</a:t>
            </a:r>
            <a:r>
              <a:rPr sz="2000" b="1" dirty="0">
                <a:latin typeface="宋体"/>
                <a:cs typeface="宋体"/>
              </a:rPr>
              <a:t>1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103" y="3621570"/>
            <a:ext cx="280035" cy="2813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sz="2000" b="1" spc="5" dirty="0">
                <a:latin typeface="宋体"/>
                <a:cs typeface="宋体"/>
              </a:rPr>
              <a:t> </a:t>
            </a:r>
            <a:r>
              <a:rPr sz="2000" b="1" dirty="0">
                <a:latin typeface="宋体"/>
                <a:cs typeface="宋体"/>
              </a:rPr>
              <a:t>(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9304" y="814235"/>
            <a:ext cx="280035" cy="359981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  <a:tabLst>
                <a:tab pos="3076575" algn="l"/>
              </a:tabLst>
            </a:pPr>
            <a:r>
              <a:rPr sz="2000" b="1" spc="5" dirty="0">
                <a:latin typeface="宋体"/>
                <a:cs typeface="宋体"/>
              </a:rPr>
              <a:t>年国家精品课程评审指</a:t>
            </a:r>
            <a:r>
              <a:rPr sz="2000" b="1" dirty="0">
                <a:latin typeface="宋体"/>
                <a:cs typeface="宋体"/>
              </a:rPr>
              <a:t>标	</a:t>
            </a:r>
            <a:r>
              <a:rPr sz="2000" b="1" spc="5" dirty="0">
                <a:latin typeface="宋体"/>
                <a:cs typeface="宋体"/>
              </a:rPr>
              <a:t>本</a:t>
            </a:r>
            <a:r>
              <a:rPr sz="2000" b="1" dirty="0">
                <a:latin typeface="宋体"/>
                <a:cs typeface="宋体"/>
              </a:rPr>
              <a:t>科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103" y="4388649"/>
            <a:ext cx="280035" cy="66484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205"/>
              </a:lnSpc>
            </a:pPr>
            <a:r>
              <a:rPr sz="2000" b="1" spc="-5" dirty="0">
                <a:latin typeface="宋体"/>
                <a:cs typeface="宋体"/>
              </a:rPr>
              <a:t>)</a:t>
            </a:r>
            <a:r>
              <a:rPr sz="2000" b="1" spc="-80" dirty="0">
                <a:latin typeface="宋体"/>
                <a:cs typeface="宋体"/>
              </a:rPr>
              <a:t> </a:t>
            </a:r>
            <a:r>
              <a:rPr sz="2000" b="1" spc="-505" dirty="0">
                <a:latin typeface="宋体"/>
                <a:cs typeface="宋体"/>
              </a:rPr>
              <a:t>  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9339" y="0"/>
            <a:ext cx="3887723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0"/>
            <a:ext cx="216535" cy="577850"/>
          </a:xfrm>
          <a:custGeom>
            <a:avLst/>
            <a:gdLst/>
            <a:ahLst/>
            <a:cxnLst/>
            <a:rect l="l" t="t" r="r" b="b"/>
            <a:pathLst>
              <a:path w="216534" h="577850">
                <a:moveTo>
                  <a:pt x="0" y="0"/>
                </a:moveTo>
                <a:lnTo>
                  <a:pt x="216408" y="0"/>
                </a:lnTo>
                <a:lnTo>
                  <a:pt x="216408" y="577596"/>
                </a:lnTo>
                <a:lnTo>
                  <a:pt x="0" y="577596"/>
                </a:lnTo>
                <a:lnTo>
                  <a:pt x="0" y="0"/>
                </a:lnTo>
                <a:close/>
              </a:path>
            </a:pathLst>
          </a:custGeom>
          <a:solidFill>
            <a:srgbClr val="C1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311" y="627887"/>
            <a:ext cx="7199630" cy="307975"/>
          </a:xfrm>
          <a:custGeom>
            <a:avLst/>
            <a:gdLst/>
            <a:ahLst/>
            <a:cxnLst/>
            <a:rect l="l" t="t" r="r" b="b"/>
            <a:pathLst>
              <a:path w="7199630" h="307975">
                <a:moveTo>
                  <a:pt x="0" y="0"/>
                </a:moveTo>
                <a:lnTo>
                  <a:pt x="7199376" y="0"/>
                </a:lnTo>
                <a:lnTo>
                  <a:pt x="7199376" y="307847"/>
                </a:lnTo>
                <a:lnTo>
                  <a:pt x="0" y="307847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34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3040" y="637057"/>
            <a:ext cx="21590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新宋体"/>
                <a:cs typeface="新宋体"/>
              </a:rPr>
              <a:t>5A</a:t>
            </a:r>
            <a:endParaRPr sz="1600">
              <a:latin typeface="新宋体"/>
              <a:cs typeface="新宋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9940" y="1587703"/>
            <a:ext cx="227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/>
                <a:cs typeface="微软雅黑"/>
              </a:rPr>
              <a:t>，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2311" y="935736"/>
            <a:ext cx="7199630" cy="1564005"/>
          </a:xfrm>
          <a:prstGeom prst="rect">
            <a:avLst/>
          </a:prstGeom>
          <a:solidFill>
            <a:srgbClr val="A6A6A6">
              <a:alpha val="36099"/>
            </a:srgbClr>
          </a:solidFill>
        </p:spPr>
        <p:txBody>
          <a:bodyPr vert="horz" wrap="square" lIns="0" tIns="74930" rIns="0" bIns="0" rtlCol="0">
            <a:spAutoFit/>
          </a:bodyPr>
          <a:lstStyle/>
          <a:p>
            <a:pPr marL="90170" marR="141605" indent="457200">
              <a:lnSpc>
                <a:spcPct val="113799"/>
              </a:lnSpc>
              <a:spcBef>
                <a:spcPts val="590"/>
              </a:spcBef>
            </a:pPr>
            <a:r>
              <a:rPr sz="1600" spc="-5" dirty="0">
                <a:latin typeface="新宋体"/>
                <a:cs typeface="新宋体"/>
              </a:rPr>
              <a:t>5A</a:t>
            </a:r>
            <a:r>
              <a:rPr sz="1600" dirty="0">
                <a:latin typeface="微软雅黑"/>
                <a:cs typeface="微软雅黑"/>
              </a:rPr>
              <a:t>是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理论</a:t>
            </a:r>
            <a:r>
              <a:rPr sz="1600" dirty="0">
                <a:latin typeface="微软雅黑"/>
                <a:cs typeface="微软雅黑"/>
              </a:rPr>
              <a:t>型的／为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研究作准备</a:t>
            </a:r>
            <a:r>
              <a:rPr sz="1600" dirty="0">
                <a:latin typeface="微软雅黑"/>
                <a:cs typeface="微软雅黑"/>
              </a:rPr>
              <a:t>的</a:t>
            </a:r>
            <a:r>
              <a:rPr sz="1600" spc="-5" dirty="0">
                <a:latin typeface="新宋体"/>
                <a:cs typeface="新宋体"/>
              </a:rPr>
              <a:t>(</a:t>
            </a:r>
            <a:r>
              <a:rPr sz="1600" dirty="0">
                <a:latin typeface="微软雅黑"/>
                <a:cs typeface="微软雅黑"/>
              </a:rPr>
              <a:t>历史、哲学、数学等</a:t>
            </a:r>
            <a:r>
              <a:rPr sz="1600" spc="-5" dirty="0">
                <a:latin typeface="新宋体"/>
                <a:cs typeface="新宋体"/>
              </a:rPr>
              <a:t>)</a:t>
            </a:r>
            <a:r>
              <a:rPr sz="1600" dirty="0">
                <a:latin typeface="微软雅黑"/>
                <a:cs typeface="微软雅黑"/>
              </a:rPr>
              <a:t>／或可从事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高技</a:t>
            </a:r>
            <a:r>
              <a:rPr sz="1600" spc="-5" dirty="0">
                <a:solidFill>
                  <a:srgbClr val="C00000"/>
                </a:solidFill>
                <a:latin typeface="微软雅黑"/>
                <a:cs typeface="微软雅黑"/>
              </a:rPr>
              <a:t>术 </a:t>
            </a:r>
            <a:r>
              <a:rPr sz="1600" dirty="0">
                <a:latin typeface="微软雅黑"/>
                <a:cs typeface="微软雅黑"/>
              </a:rPr>
              <a:t>要求的专业</a:t>
            </a:r>
            <a:r>
              <a:rPr sz="1600" spc="-5" dirty="0">
                <a:latin typeface="新宋体"/>
                <a:cs typeface="新宋体"/>
              </a:rPr>
              <a:t>(</a:t>
            </a:r>
            <a:r>
              <a:rPr sz="1600" dirty="0">
                <a:latin typeface="微软雅黑"/>
                <a:cs typeface="微软雅黑"/>
              </a:rPr>
              <a:t>例如，医学、牙科学、建筑学等</a:t>
            </a:r>
            <a:r>
              <a:rPr sz="1600" spc="-5" dirty="0">
                <a:latin typeface="新宋体"/>
                <a:cs typeface="新宋体"/>
              </a:rPr>
              <a:t>)</a:t>
            </a:r>
            <a:r>
              <a:rPr sz="1600" dirty="0">
                <a:latin typeface="微软雅黑"/>
                <a:cs typeface="微软雅黑"/>
              </a:rPr>
              <a:t>计</a:t>
            </a:r>
            <a:r>
              <a:rPr sz="1600" spc="-5" dirty="0">
                <a:latin typeface="微软雅黑"/>
                <a:cs typeface="微软雅黑"/>
              </a:rPr>
              <a:t>划</a:t>
            </a:r>
            <a:endParaRPr sz="1600">
              <a:latin typeface="微软雅黑"/>
              <a:cs typeface="微软雅黑"/>
            </a:endParaRPr>
          </a:p>
          <a:p>
            <a:pPr marL="90170" marR="141605" indent="457200">
              <a:lnSpc>
                <a:spcPct val="113799"/>
              </a:lnSpc>
            </a:pPr>
            <a:r>
              <a:rPr sz="1600" spc="-5" dirty="0">
                <a:latin typeface="新宋体"/>
                <a:cs typeface="新宋体"/>
              </a:rPr>
              <a:t>5A</a:t>
            </a:r>
            <a:r>
              <a:rPr sz="1600" dirty="0">
                <a:latin typeface="微软雅黑"/>
                <a:cs typeface="微软雅黑"/>
              </a:rPr>
              <a:t>和</a:t>
            </a:r>
            <a:r>
              <a:rPr sz="1600" spc="-5" dirty="0">
                <a:latin typeface="新宋体"/>
                <a:cs typeface="新宋体"/>
              </a:rPr>
              <a:t>5B</a:t>
            </a:r>
            <a:r>
              <a:rPr sz="1600" dirty="0">
                <a:latin typeface="微软雅黑"/>
                <a:cs typeface="微软雅黑"/>
              </a:rPr>
              <a:t>都可以是专科、本科和研究生层次，</a:t>
            </a:r>
            <a:r>
              <a:rPr sz="1600" spc="-5" dirty="0">
                <a:latin typeface="新宋体"/>
                <a:cs typeface="新宋体"/>
              </a:rPr>
              <a:t>5A</a:t>
            </a:r>
            <a:r>
              <a:rPr sz="1600" dirty="0">
                <a:latin typeface="微软雅黑"/>
                <a:cs typeface="微软雅黑"/>
              </a:rPr>
              <a:t>主要对应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传统精英大学</a:t>
            </a:r>
            <a:r>
              <a:rPr sz="1600" dirty="0">
                <a:latin typeface="微软雅黑"/>
                <a:cs typeface="微软雅黑"/>
              </a:rPr>
              <a:t>教</a:t>
            </a:r>
            <a:r>
              <a:rPr sz="1600" spc="-5" dirty="0">
                <a:latin typeface="微软雅黑"/>
                <a:cs typeface="微软雅黑"/>
              </a:rPr>
              <a:t>育 </a:t>
            </a:r>
            <a:r>
              <a:rPr sz="1600" dirty="0">
                <a:latin typeface="微软雅黑"/>
                <a:cs typeface="微软雅黑"/>
              </a:rPr>
              <a:t>而</a:t>
            </a:r>
            <a:r>
              <a:rPr sz="1600" spc="-5" dirty="0">
                <a:latin typeface="新宋体"/>
                <a:cs typeface="新宋体"/>
              </a:rPr>
              <a:t>5B</a:t>
            </a:r>
            <a:r>
              <a:rPr sz="1600" dirty="0">
                <a:latin typeface="微软雅黑"/>
                <a:cs typeface="微软雅黑"/>
              </a:rPr>
              <a:t>则是我们现在所讲的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高等职业教育</a:t>
            </a:r>
            <a:r>
              <a:rPr sz="1600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3040" y="2797302"/>
            <a:ext cx="21590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新宋体"/>
                <a:cs typeface="新宋体"/>
              </a:rPr>
              <a:t>5B</a:t>
            </a:r>
            <a:endParaRPr sz="1600">
              <a:latin typeface="新宋体"/>
              <a:cs typeface="新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2311" y="3096767"/>
            <a:ext cx="7199630" cy="1564005"/>
          </a:xfrm>
          <a:prstGeom prst="rect">
            <a:avLst/>
          </a:prstGeom>
          <a:solidFill>
            <a:srgbClr val="A6A6A6">
              <a:alpha val="36099"/>
            </a:srgbClr>
          </a:solidFill>
        </p:spPr>
        <p:txBody>
          <a:bodyPr vert="horz" wrap="square" lIns="0" tIns="74295" rIns="0" bIns="0" rtlCol="0">
            <a:spAutoFit/>
          </a:bodyPr>
          <a:lstStyle/>
          <a:p>
            <a:pPr marL="90170" marR="192405" indent="457200" algn="just">
              <a:lnSpc>
                <a:spcPct val="113799"/>
              </a:lnSpc>
              <a:spcBef>
                <a:spcPts val="585"/>
              </a:spcBef>
            </a:pPr>
            <a:r>
              <a:rPr sz="1600" dirty="0">
                <a:latin typeface="微软雅黑"/>
                <a:cs typeface="微软雅黑"/>
              </a:rPr>
              <a:t>是那些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实用</a:t>
            </a:r>
            <a:r>
              <a:rPr sz="1600" dirty="0">
                <a:latin typeface="微软雅黑"/>
                <a:cs typeface="微软雅黑"/>
              </a:rPr>
              <a:t>的／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技术</a:t>
            </a:r>
            <a:r>
              <a:rPr sz="1600" dirty="0">
                <a:latin typeface="微软雅黑"/>
                <a:cs typeface="微软雅黑"/>
              </a:rPr>
              <a:t>的／</a:t>
            </a:r>
            <a:r>
              <a:rPr sz="1600" dirty="0">
                <a:solidFill>
                  <a:srgbClr val="C00000"/>
                </a:solidFill>
                <a:latin typeface="微软雅黑"/>
                <a:cs typeface="微软雅黑"/>
              </a:rPr>
              <a:t>适应具体职业</a:t>
            </a:r>
            <a:r>
              <a:rPr sz="1600" dirty="0">
                <a:latin typeface="微软雅黑"/>
                <a:cs typeface="微软雅黑"/>
              </a:rPr>
              <a:t>的计划。</a:t>
            </a:r>
            <a:r>
              <a:rPr sz="1600" spc="254" dirty="0">
                <a:latin typeface="微软雅黑"/>
                <a:cs typeface="微软雅黑"/>
              </a:rPr>
              <a:t> </a:t>
            </a:r>
            <a:r>
              <a:rPr sz="1600" dirty="0">
                <a:latin typeface="微软雅黑"/>
                <a:cs typeface="微软雅黑"/>
              </a:rPr>
              <a:t>主要目的是让学生获</a:t>
            </a:r>
            <a:r>
              <a:rPr sz="1600" spc="-5" dirty="0">
                <a:latin typeface="微软雅黑"/>
                <a:cs typeface="微软雅黑"/>
              </a:rPr>
              <a:t>得 </a:t>
            </a:r>
            <a:r>
              <a:rPr sz="1600" dirty="0">
                <a:latin typeface="微软雅黑"/>
                <a:cs typeface="微软雅黑"/>
              </a:rPr>
              <a:t>从事某个职业或行业或某类职业或行业所需的实际技能知识，完成这一级学</a:t>
            </a:r>
            <a:r>
              <a:rPr sz="1600" spc="-5" dirty="0">
                <a:latin typeface="微软雅黑"/>
                <a:cs typeface="微软雅黑"/>
              </a:rPr>
              <a:t>业 </a:t>
            </a:r>
            <a:r>
              <a:rPr sz="1600" dirty="0">
                <a:latin typeface="微软雅黑"/>
                <a:cs typeface="微软雅黑"/>
              </a:rPr>
              <a:t>的学生一般具有进入劳务市场所需的能力与资格。从美国等国家现代远程教</a:t>
            </a:r>
            <a:r>
              <a:rPr sz="1600" spc="-5" dirty="0">
                <a:latin typeface="微软雅黑"/>
                <a:cs typeface="微软雅黑"/>
              </a:rPr>
              <a:t>育 </a:t>
            </a:r>
            <a:r>
              <a:rPr sz="1600" dirty="0">
                <a:latin typeface="微软雅黑"/>
                <a:cs typeface="微软雅黑"/>
              </a:rPr>
              <a:t>看，主要提供</a:t>
            </a:r>
            <a:r>
              <a:rPr sz="1600" spc="-5" dirty="0">
                <a:latin typeface="新宋体"/>
                <a:cs typeface="新宋体"/>
              </a:rPr>
              <a:t>5B</a:t>
            </a:r>
            <a:r>
              <a:rPr sz="1600" dirty="0">
                <a:latin typeface="微软雅黑"/>
                <a:cs typeface="微软雅黑"/>
              </a:rPr>
              <a:t>教育，测评依据和质量控制标准与</a:t>
            </a:r>
            <a:r>
              <a:rPr sz="1600" spc="-5" dirty="0">
                <a:latin typeface="新宋体"/>
                <a:cs typeface="新宋体"/>
              </a:rPr>
              <a:t>5A</a:t>
            </a:r>
            <a:r>
              <a:rPr sz="1600" dirty="0">
                <a:latin typeface="微软雅黑"/>
                <a:cs typeface="微软雅黑"/>
              </a:rPr>
              <a:t>不同</a:t>
            </a:r>
            <a:r>
              <a:rPr sz="1600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2252</Words>
  <Application>Microsoft Office PowerPoint</Application>
  <PresentationFormat>全屏显示(16:9)</PresentationFormat>
  <Paragraphs>587</Paragraphs>
  <Slides>62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74" baseType="lpstr">
      <vt:lpstr>黑体</vt:lpstr>
      <vt:lpstr>宋体</vt:lpstr>
      <vt:lpstr>微软雅黑</vt:lpstr>
      <vt:lpstr>新宋体</vt:lpstr>
      <vt:lpstr>Arial</vt:lpstr>
      <vt:lpstr>Calibri</vt:lpstr>
      <vt:lpstr>Calibri Light</vt:lpstr>
      <vt:lpstr>Segoe UI Symbol</vt:lpstr>
      <vt:lpstr>Times New Roman</vt:lpstr>
      <vt:lpstr>Verdana</vt:lpstr>
      <vt:lpstr>Wingdings</vt:lpstr>
      <vt:lpstr>Office Theme</vt:lpstr>
      <vt:lpstr>2021级 网络远程教育</vt:lpstr>
      <vt:lpstr>PowerPoint 演示文稿</vt:lpstr>
      <vt:lpstr> 远程教育质量保证的方法</vt:lpstr>
      <vt:lpstr>质量保证</vt:lpstr>
      <vt:lpstr>质量监控</vt:lpstr>
      <vt:lpstr>UNESCO提出的高等教育分类与内涵</vt:lpstr>
      <vt:lpstr>PowerPoint 演示文稿</vt:lpstr>
      <vt:lpstr>PowerPoint 演示文稿</vt:lpstr>
      <vt:lpstr>PowerPoint 演示文稿</vt:lpstr>
      <vt:lpstr>远程教育的质量监控</vt:lpstr>
      <vt:lpstr>教育质量分析</vt:lpstr>
      <vt:lpstr>教育质量分析</vt:lpstr>
      <vt:lpstr>各国的质量保证指导方针</vt:lpstr>
      <vt:lpstr>3 远程教育质量监控的系统观</vt:lpstr>
      <vt:lpstr>ISO9000中PDCA循环 P 策划  D 实施  C 检查  A 改进</vt:lpstr>
      <vt:lpstr>PowerPoint 演示文稿</vt:lpstr>
      <vt:lpstr>将ISO9000引入远程教育质量管理体系</vt:lpstr>
      <vt:lpstr>将ISO9000引入远程教育质量管理体系</vt:lpstr>
      <vt:lpstr>远程教育质量管理体系的设计</vt:lpstr>
      <vt:lpstr>远程教育质量管理体系</vt:lpstr>
      <vt:lpstr>远程教育质量管理体系</vt:lpstr>
      <vt:lpstr>PowerPoint 演示文稿</vt:lpstr>
      <vt:lpstr>远程教育质量监控的系统观</vt:lpstr>
      <vt:lpstr>远程教育质量监控的系统观</vt:lpstr>
      <vt:lpstr>4</vt:lpstr>
      <vt:lpstr>我国现代远程教育教育教学工作评估</vt:lpstr>
      <vt:lpstr>我国现代远程教育教育教学工作评估</vt:lpstr>
      <vt:lpstr>PowerPoint 演示文稿</vt:lpstr>
      <vt:lpstr>5项 一级 指标，</vt:lpstr>
      <vt:lpstr>美国在线教育质量：远程互联网教育成功应用的标准</vt:lpstr>
      <vt:lpstr>美国网络教育质量评估指标</vt:lpstr>
      <vt:lpstr>PowerPoint 演示文稿</vt:lpstr>
      <vt:lpstr>香港高等教育体系及评价责任分工</vt:lpstr>
      <vt:lpstr>香港高等教育体系及评价责任分工</vt:lpstr>
      <vt:lpstr>案例一：香港大学远程教育机构教学质量监控 系统</vt:lpstr>
      <vt:lpstr>香港大学专业进修学院质量保障系统的结构</vt:lpstr>
      <vt:lpstr>质量保障系统的组织成员</vt:lpstr>
      <vt:lpstr>质量监控过程</vt:lpstr>
      <vt:lpstr>质量监控过程</vt:lpstr>
      <vt:lpstr>年度监控报告的基本内容</vt:lpstr>
      <vt:lpstr>课程计划检讨与评价过程</vt:lpstr>
      <vt:lpstr>质量检讨流程</vt:lpstr>
      <vt:lpstr>案例二：美国营利性院校的地区性认证 及成人教育策略</vt:lpstr>
      <vt:lpstr>美国高校的分类：按是否营利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授予学位情况</vt:lpstr>
      <vt:lpstr>专业情况</vt:lpstr>
      <vt:lpstr>PowerPoint 演示文稿</vt:lpstr>
      <vt:lpstr>组织方式</vt:lpstr>
      <vt:lpstr>营利性院校的拥有者有三类：</vt:lpstr>
      <vt:lpstr>职业教育公司</vt:lpstr>
      <vt:lpstr>地区差异</vt:lpstr>
      <vt:lpstr>把地区性认证作为一个商业决定</vt:lpstr>
      <vt:lpstr>把地区性认证作为一个商业决定</vt:lpstr>
      <vt:lpstr>把地区性认证作为一个商业决定</vt:lpstr>
      <vt:lpstr>PowerPoint 演示文稿</vt:lpstr>
      <vt:lpstr>PowerPoint 演示文稿</vt:lpstr>
      <vt:lpstr>远程教育实践 学习愉快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2018级 网络远程教育</dc:title>
  <dc:creator>wangqi</dc:creator>
  <cp:lastModifiedBy>qi wang</cp:lastModifiedBy>
  <cp:revision>2</cp:revision>
  <dcterms:created xsi:type="dcterms:W3CDTF">2021-06-04T04:44:21Z</dcterms:created>
  <dcterms:modified xsi:type="dcterms:W3CDTF">2021-06-04T05:55:58Z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2020-06-02T00:00:00Z</vt:filetime>
  </property>
  <property fmtid="{D5CDD505-2E9C-101B-9397-08002B2CF9AE}" pid="3" name="Creator">
    <vt:lpwstr>WPS 演示</vt:lpwstr>
  </property>
  <property fmtid="{D5CDD505-2E9C-101B-9397-08002B2CF9AE}" pid="4" name="LastSaved">
    <vt:filetime>2021-06-04T00:00:00Z</vt:filetime>
  </property>
</Properties>
</file>