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6" r:id="rId3"/>
    <p:sldId id="259" r:id="rId4"/>
    <p:sldId id="286" r:id="rId5"/>
    <p:sldId id="287" r:id="rId6"/>
    <p:sldId id="288" r:id="rId7"/>
    <p:sldId id="289" r:id="rId8"/>
    <p:sldId id="290" r:id="rId9"/>
    <p:sldId id="292" r:id="rId10"/>
    <p:sldId id="293" r:id="rId11"/>
    <p:sldId id="297" r:id="rId12"/>
    <p:sldId id="298" r:id="rId13"/>
    <p:sldId id="294" r:id="rId14"/>
    <p:sldId id="302" r:id="rId15"/>
    <p:sldId id="303" r:id="rId16"/>
    <p:sldId id="304" r:id="rId17"/>
    <p:sldId id="305" r:id="rId18"/>
    <p:sldId id="306" r:id="rId19"/>
    <p:sldId id="310" r:id="rId20"/>
    <p:sldId id="311" r:id="rId21"/>
    <p:sldId id="295" r:id="rId22"/>
    <p:sldId id="313" r:id="rId23"/>
    <p:sldId id="314" r:id="rId24"/>
    <p:sldId id="320" r:id="rId25"/>
    <p:sldId id="315" r:id="rId26"/>
    <p:sldId id="321" r:id="rId27"/>
    <p:sldId id="325" r:id="rId28"/>
    <p:sldId id="326" r:id="rId29"/>
    <p:sldId id="327" r:id="rId30"/>
    <p:sldId id="322" r:id="rId3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116CB2"/>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 Type="http://schemas.openxmlformats.org/officeDocument/2006/relationships/tags" Target="../tags/tag93.xml"/><Relationship Id="rId21" Type="http://schemas.openxmlformats.org/officeDocument/2006/relationships/tags" Target="../tags/tag111.xml"/><Relationship Id="rId34" Type="http://schemas.openxmlformats.org/officeDocument/2006/relationships/slideLayout" Target="../slideLayouts/slideLayout1.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33" Type="http://schemas.openxmlformats.org/officeDocument/2006/relationships/tags" Target="../tags/tag123.xm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tags" Target="../tags/tag119.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tags" Target="../tags/tag114.xml"/><Relationship Id="rId32" Type="http://schemas.openxmlformats.org/officeDocument/2006/relationships/tags" Target="../tags/tag122.xml"/><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tags" Target="../tags/tag118.xml"/><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tags" Target="../tags/tag121.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tags" Target="../tags/tag117.xml"/><Relationship Id="rId30" Type="http://schemas.openxmlformats.org/officeDocument/2006/relationships/tags" Target="../tags/tag120.xml"/><Relationship Id="rId35"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image" Target="../media/image1.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image" Target="../media/image1.png"/><Relationship Id="rId5" Type="http://schemas.openxmlformats.org/officeDocument/2006/relationships/tags" Target="../tags/tag139.xml"/><Relationship Id="rId10" Type="http://schemas.openxmlformats.org/officeDocument/2006/relationships/slideLayout" Target="../slideLayouts/slideLayout1.xml"/><Relationship Id="rId4" Type="http://schemas.openxmlformats.org/officeDocument/2006/relationships/tags" Target="../tags/tag138.xml"/><Relationship Id="rId9" Type="http://schemas.openxmlformats.org/officeDocument/2006/relationships/tags" Target="../tags/tag143.xml"/></Relationships>
</file>

<file path=ppt/slides/_rels/slide16.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tags" Target="../tags/tag182.xml"/><Relationship Id="rId3" Type="http://schemas.openxmlformats.org/officeDocument/2006/relationships/tags" Target="../tags/tag146.xml"/><Relationship Id="rId21" Type="http://schemas.openxmlformats.org/officeDocument/2006/relationships/tags" Target="../tags/tag164.xml"/><Relationship Id="rId34" Type="http://schemas.openxmlformats.org/officeDocument/2006/relationships/tags" Target="../tags/tag177.xml"/><Relationship Id="rId42" Type="http://schemas.openxmlformats.org/officeDocument/2006/relationships/tags" Target="../tags/tag185.xml"/><Relationship Id="rId47" Type="http://schemas.openxmlformats.org/officeDocument/2006/relationships/tags" Target="../tags/tag190.xml"/><Relationship Id="rId50" Type="http://schemas.openxmlformats.org/officeDocument/2006/relationships/tags" Target="../tags/tag193.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tags" Target="../tags/tag181.xml"/><Relationship Id="rId46" Type="http://schemas.openxmlformats.org/officeDocument/2006/relationships/tags" Target="../tags/tag189.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41" Type="http://schemas.openxmlformats.org/officeDocument/2006/relationships/tags" Target="../tags/tag184.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tags" Target="../tags/tag180.xml"/><Relationship Id="rId40" Type="http://schemas.openxmlformats.org/officeDocument/2006/relationships/tags" Target="../tags/tag183.xml"/><Relationship Id="rId45" Type="http://schemas.openxmlformats.org/officeDocument/2006/relationships/tags" Target="../tags/tag188.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49" Type="http://schemas.openxmlformats.org/officeDocument/2006/relationships/tags" Target="../tags/tag192.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4" Type="http://schemas.openxmlformats.org/officeDocument/2006/relationships/tags" Target="../tags/tag187.xml"/><Relationship Id="rId52" Type="http://schemas.openxmlformats.org/officeDocument/2006/relationships/image" Target="../media/image1.png"/><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43" Type="http://schemas.openxmlformats.org/officeDocument/2006/relationships/tags" Target="../tags/tag186.xml"/><Relationship Id="rId48" Type="http://schemas.openxmlformats.org/officeDocument/2006/relationships/tags" Target="../tags/tag191.xml"/><Relationship Id="rId8" Type="http://schemas.openxmlformats.org/officeDocument/2006/relationships/tags" Target="../tags/tag151.xml"/><Relationship Id="rId5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1.png"/><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slideLayout" Target="../slideLayouts/slideLayout1.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5" Type="http://schemas.openxmlformats.org/officeDocument/2006/relationships/tags" Target="../tags/tag198.xml"/><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image" Target="../media/image1.png"/><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1.png"/><Relationship Id="rId5" Type="http://schemas.openxmlformats.org/officeDocument/2006/relationships/tags" Target="../tags/tag230.xml"/><Relationship Id="rId10" Type="http://schemas.openxmlformats.org/officeDocument/2006/relationships/slideLayout" Target="../slideLayouts/slideLayout1.xml"/><Relationship Id="rId4" Type="http://schemas.openxmlformats.org/officeDocument/2006/relationships/tags" Target="../tags/tag229.xml"/><Relationship Id="rId9" Type="http://schemas.openxmlformats.org/officeDocument/2006/relationships/tags" Target="../tags/tag234.xml"/></Relationships>
</file>

<file path=ppt/slides/_rels/slide27.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tags" Target="../tags/tag247.xml"/><Relationship Id="rId18" Type="http://schemas.openxmlformats.org/officeDocument/2006/relationships/image" Target="../media/image1.png"/><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tags" Target="../tags/tag246.xml"/><Relationship Id="rId17" Type="http://schemas.openxmlformats.org/officeDocument/2006/relationships/slideLayout" Target="../slideLayouts/slideLayout1.xml"/><Relationship Id="rId2" Type="http://schemas.openxmlformats.org/officeDocument/2006/relationships/tags" Target="../tags/tag236.xml"/><Relationship Id="rId16" Type="http://schemas.openxmlformats.org/officeDocument/2006/relationships/tags" Target="../tags/tag250.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tags" Target="../tags/tag245.xml"/><Relationship Id="rId5" Type="http://schemas.openxmlformats.org/officeDocument/2006/relationships/tags" Target="../tags/tag239.xml"/><Relationship Id="rId15" Type="http://schemas.openxmlformats.org/officeDocument/2006/relationships/tags" Target="../tags/tag249.xml"/><Relationship Id="rId10" Type="http://schemas.openxmlformats.org/officeDocument/2006/relationships/tags" Target="../tags/tag244.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s>
</file>

<file path=ppt/slides/_rels/slide28.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image" Target="../media/image1.png"/><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slideLayout" Target="../slideLayouts/slideLayout1.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63" Type="http://schemas.openxmlformats.org/officeDocument/2006/relationships/tags" Target="../tags/tag69.xml"/><Relationship Id="rId68" Type="http://schemas.openxmlformats.org/officeDocument/2006/relationships/image" Target="../media/image1.png"/><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66" Type="http://schemas.openxmlformats.org/officeDocument/2006/relationships/tags" Target="../tags/tag72.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61" Type="http://schemas.openxmlformats.org/officeDocument/2006/relationships/tags" Target="../tags/tag67.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tags" Target="../tags/tag70.xml"/><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slideLayout" Target="../slideLayouts/slideLayout1.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8.xml"/><Relationship Id="rId7"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直角三角形 1"/>
          <p:cNvSpPr/>
          <p:nvPr/>
        </p:nvSpPr>
        <p:spPr>
          <a:xfrm>
            <a:off x="-31750" y="4669155"/>
            <a:ext cx="5653405" cy="218757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3" name="直角三角形 2"/>
          <p:cNvSpPr/>
          <p:nvPr/>
        </p:nvSpPr>
        <p:spPr>
          <a:xfrm rot="10800000" flipV="1">
            <a:off x="6576695" y="4669155"/>
            <a:ext cx="5621655" cy="218757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20040" y="2579170"/>
            <a:ext cx="9368155" cy="1138773"/>
          </a:xfrm>
          <a:prstGeom prst="rect">
            <a:avLst/>
          </a:prstGeom>
          <a:noFill/>
        </p:spPr>
        <p:txBody>
          <a:bodyPr wrap="square" rtlCol="0">
            <a:spAutoFit/>
          </a:bodyPr>
          <a:lstStyle/>
          <a:p>
            <a:pPr algn="ctr"/>
            <a:r>
              <a:rPr sz="4000" b="1" dirty="0" err="1">
                <a:solidFill>
                  <a:srgbClr val="3F3F3F"/>
                </a:solidFill>
                <a:latin typeface="微软雅黑" panose="020B0503020204020204" charset="-122"/>
                <a:ea typeface="微软雅黑" panose="020B0503020204020204" charset="-122"/>
              </a:rPr>
              <a:t>新媒体运营</a:t>
            </a:r>
            <a:r>
              <a:rPr lang="zh-CN" altLang="en-US" sz="4000" b="1" dirty="0">
                <a:solidFill>
                  <a:srgbClr val="3F3F3F"/>
                </a:solidFill>
                <a:latin typeface="微软雅黑" panose="020B0503020204020204" charset="-122"/>
                <a:ea typeface="微软雅黑" panose="020B0503020204020204" charset="-122"/>
              </a:rPr>
              <a:t>（一）</a:t>
            </a:r>
            <a:endParaRPr lang="en-US" altLang="zh-CN" sz="4000" b="1" dirty="0">
              <a:solidFill>
                <a:srgbClr val="3F3F3F"/>
              </a:solidFill>
              <a:latin typeface="微软雅黑" panose="020B0503020204020204" charset="-122"/>
              <a:ea typeface="微软雅黑" panose="020B0503020204020204" charset="-122"/>
            </a:endParaRPr>
          </a:p>
          <a:p>
            <a:pPr algn="ctr"/>
            <a:r>
              <a:rPr lang="zh-CN" altLang="en-US" sz="2800" dirty="0">
                <a:solidFill>
                  <a:srgbClr val="116CB2"/>
                </a:solidFill>
                <a:latin typeface="微软雅黑" panose="020B0503020204020204" charset="-122"/>
                <a:ea typeface="微软雅黑" panose="020B0503020204020204" charset="-122"/>
              </a:rPr>
              <a:t>主讲人：余以胜</a:t>
            </a:r>
          </a:p>
        </p:txBody>
      </p:sp>
      <p:grpSp>
        <p:nvGrpSpPr>
          <p:cNvPr id="12" name="lxy12"/>
          <p:cNvGrpSpPr/>
          <p:nvPr/>
        </p:nvGrpSpPr>
        <p:grpSpPr>
          <a:xfrm>
            <a:off x="10535314" y="1564584"/>
            <a:ext cx="156292" cy="156292"/>
            <a:chOff x="304800" y="673100"/>
            <a:chExt cx="4000500" cy="4000500"/>
          </a:xfrm>
          <a:solidFill>
            <a:srgbClr val="3F3F3F"/>
          </a:solidFill>
          <a:effectLst>
            <a:outerShdw blurRad="444500" dist="254000" dir="684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20" name="椭圆 1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21" name="lxy11"/>
          <p:cNvGrpSpPr/>
          <p:nvPr/>
        </p:nvGrpSpPr>
        <p:grpSpPr>
          <a:xfrm>
            <a:off x="8514826" y="2386992"/>
            <a:ext cx="208440" cy="208440"/>
            <a:chOff x="304800" y="673100"/>
            <a:chExt cx="4000500" cy="4000500"/>
          </a:xfrm>
          <a:effectLst>
            <a:outerShdw blurRad="444500" dist="254000" dir="684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26" name="lxy10"/>
          <p:cNvGrpSpPr/>
          <p:nvPr/>
        </p:nvGrpSpPr>
        <p:grpSpPr>
          <a:xfrm>
            <a:off x="8498836" y="1532399"/>
            <a:ext cx="219777" cy="219777"/>
            <a:chOff x="304800" y="673100"/>
            <a:chExt cx="4000500" cy="4000500"/>
          </a:xfrm>
          <a:solidFill>
            <a:srgbClr val="3F3F3F"/>
          </a:solidFill>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28" name="椭圆 2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29" name="lxy9"/>
          <p:cNvGrpSpPr/>
          <p:nvPr/>
        </p:nvGrpSpPr>
        <p:grpSpPr>
          <a:xfrm>
            <a:off x="9666232" y="1908688"/>
            <a:ext cx="287919" cy="287919"/>
            <a:chOff x="304800" y="673100"/>
            <a:chExt cx="4000500" cy="4000500"/>
          </a:xfrm>
          <a:effectLst>
            <a:outerShdw blurRad="381000" dist="152400" dir="8100000" algn="tr" rotWithShape="0">
              <a:prstClr val="black">
                <a:alpha val="7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31" name="椭圆 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32" name="lxy8"/>
          <p:cNvGrpSpPr/>
          <p:nvPr/>
        </p:nvGrpSpPr>
        <p:grpSpPr>
          <a:xfrm>
            <a:off x="9796620" y="1377569"/>
            <a:ext cx="408377" cy="408377"/>
            <a:chOff x="304800" y="673100"/>
            <a:chExt cx="4000500" cy="4000500"/>
          </a:xfrm>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38" name="lxy7"/>
          <p:cNvGrpSpPr/>
          <p:nvPr/>
        </p:nvGrpSpPr>
        <p:grpSpPr>
          <a:xfrm>
            <a:off x="7691231" y="2382547"/>
            <a:ext cx="208440" cy="208440"/>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50" name="lxy6"/>
          <p:cNvGrpSpPr/>
          <p:nvPr/>
        </p:nvGrpSpPr>
        <p:grpSpPr>
          <a:xfrm>
            <a:off x="9283811" y="1600227"/>
            <a:ext cx="208440" cy="208440"/>
            <a:chOff x="304800" y="673100"/>
            <a:chExt cx="4000500" cy="4000500"/>
          </a:xfrm>
          <a:effectLst>
            <a:outerShdw blurRad="444500" dist="254000" dir="684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73" name="lxy5"/>
          <p:cNvGrpSpPr/>
          <p:nvPr/>
        </p:nvGrpSpPr>
        <p:grpSpPr>
          <a:xfrm>
            <a:off x="10438805" y="825348"/>
            <a:ext cx="349446" cy="349446"/>
            <a:chOff x="304800" y="673100"/>
            <a:chExt cx="4000500" cy="4000500"/>
          </a:xfrm>
          <a:solidFill>
            <a:srgbClr val="3F3F3F"/>
          </a:solidFill>
          <a:effectLst>
            <a:outerShdw blurRad="444500" dist="254000" dir="684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75" name="椭圆 7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76" name="lxy4"/>
          <p:cNvGrpSpPr/>
          <p:nvPr/>
        </p:nvGrpSpPr>
        <p:grpSpPr>
          <a:xfrm>
            <a:off x="11308555" y="1500124"/>
            <a:ext cx="408377" cy="408377"/>
            <a:chOff x="304800" y="673100"/>
            <a:chExt cx="4000500" cy="4000500"/>
          </a:xfrm>
          <a:solidFill>
            <a:srgbClr val="116CB2"/>
          </a:solidFill>
          <a:effectLst>
            <a:outerShdw blurRad="317500" dist="1905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78" name="椭圆 7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sp>
        <p:nvSpPr>
          <p:cNvPr id="79" name="lxy3"/>
          <p:cNvSpPr/>
          <p:nvPr/>
        </p:nvSpPr>
        <p:spPr>
          <a:xfrm>
            <a:off x="11525013" y="186860"/>
            <a:ext cx="500908" cy="500908"/>
          </a:xfrm>
          <a:prstGeom prst="ellipse">
            <a:avLst/>
          </a:prstGeom>
          <a:solidFill>
            <a:srgbClr val="116CB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nvGrpSpPr>
          <p:cNvPr id="80" name="lxy2"/>
          <p:cNvGrpSpPr/>
          <p:nvPr/>
        </p:nvGrpSpPr>
        <p:grpSpPr>
          <a:xfrm>
            <a:off x="11125675" y="833374"/>
            <a:ext cx="408377" cy="408377"/>
            <a:chOff x="304800" y="673100"/>
            <a:chExt cx="4000500" cy="4000500"/>
          </a:xfrm>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83" name="lxy1"/>
          <p:cNvGrpSpPr/>
          <p:nvPr/>
        </p:nvGrpSpPr>
        <p:grpSpPr>
          <a:xfrm>
            <a:off x="7355951" y="2192047"/>
            <a:ext cx="208440" cy="208440"/>
            <a:chOff x="304800" y="673100"/>
            <a:chExt cx="4000500" cy="4000500"/>
          </a:xfrm>
          <a:effectLst>
            <a:outerShdw blurRad="444500" dist="254000" dir="684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1+#ppt_w/2"/>
                                          </p:val>
                                        </p:tav>
                                        <p:tav tm="100000">
                                          <p:val>
                                            <p:strVal val="#ppt_x"/>
                                          </p:val>
                                        </p:tav>
                                      </p:tavLst>
                                    </p:anim>
                                    <p:anim calcmode="lin" valueType="num">
                                      <p:cBhvr additive="base">
                                        <p:cTn id="8" dur="500" fill="hold"/>
                                        <p:tgtEl>
                                          <p:spTgt spid="7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additive="base">
                                        <p:cTn id="12" dur="500" fill="hold"/>
                                        <p:tgtEl>
                                          <p:spTgt spid="80"/>
                                        </p:tgtEl>
                                        <p:attrNameLst>
                                          <p:attrName>ppt_x</p:attrName>
                                        </p:attrNameLst>
                                      </p:cBhvr>
                                      <p:tavLst>
                                        <p:tav tm="0">
                                          <p:val>
                                            <p:strVal val="1+#ppt_w/2"/>
                                          </p:val>
                                        </p:tav>
                                        <p:tav tm="100000">
                                          <p:val>
                                            <p:strVal val="#ppt_x"/>
                                          </p:val>
                                        </p:tav>
                                      </p:tavLst>
                                    </p:anim>
                                    <p:anim calcmode="lin" valueType="num">
                                      <p:cBhvr additive="base">
                                        <p:cTn id="13" dur="500" fill="hold"/>
                                        <p:tgtEl>
                                          <p:spTgt spid="8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1+#ppt_w/2"/>
                                          </p:val>
                                        </p:tav>
                                        <p:tav tm="100000">
                                          <p:val>
                                            <p:strVal val="#ppt_x"/>
                                          </p:val>
                                        </p:tav>
                                      </p:tavLst>
                                    </p:anim>
                                    <p:anim calcmode="lin" valueType="num">
                                      <p:cBhvr additive="base">
                                        <p:cTn id="18" dur="500" fill="hold"/>
                                        <p:tgtEl>
                                          <p:spTgt spid="7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1+#ppt_w/2"/>
                                          </p:val>
                                        </p:tav>
                                        <p:tav tm="100000">
                                          <p:val>
                                            <p:strVal val="#ppt_x"/>
                                          </p:val>
                                        </p:tav>
                                      </p:tavLst>
                                    </p:anim>
                                    <p:anim calcmode="lin" valueType="num">
                                      <p:cBhvr additive="base">
                                        <p:cTn id="43" dur="500" fill="hold"/>
                                        <p:tgtEl>
                                          <p:spTgt spid="5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3"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1+#ppt_w/2"/>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3"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3"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500" fill="hold"/>
                                        <p:tgtEl>
                                          <p:spTgt spid="83"/>
                                        </p:tgtEl>
                                        <p:attrNameLst>
                                          <p:attrName>ppt_x</p:attrName>
                                        </p:attrNameLst>
                                      </p:cBhvr>
                                      <p:tavLst>
                                        <p:tav tm="0">
                                          <p:val>
                                            <p:strVal val="1+#ppt_w/2"/>
                                          </p:val>
                                        </p:tav>
                                        <p:tav tm="100000">
                                          <p:val>
                                            <p:strVal val="#ppt_x"/>
                                          </p:val>
                                        </p:tav>
                                      </p:tavLst>
                                    </p:anim>
                                    <p:anim calcmode="lin" valueType="num">
                                      <p:cBhvr additive="base">
                                        <p:cTn id="63" dur="500" fill="hold"/>
                                        <p:tgtEl>
                                          <p:spTgt spid="83"/>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53" presetClass="entr" presetSubtype="16" fill="hold" grpId="1"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p:cTn id="73" dur="500" fill="hold"/>
                                        <p:tgtEl>
                                          <p:spTgt spid="80"/>
                                        </p:tgtEl>
                                        <p:attrNameLst>
                                          <p:attrName>ppt_w</p:attrName>
                                        </p:attrNameLst>
                                      </p:cBhvr>
                                      <p:tavLst>
                                        <p:tav tm="0">
                                          <p:val>
                                            <p:fltVal val="0"/>
                                          </p:val>
                                        </p:tav>
                                        <p:tav tm="100000">
                                          <p:val>
                                            <p:strVal val="#ppt_w"/>
                                          </p:val>
                                        </p:tav>
                                      </p:tavLst>
                                    </p:anim>
                                    <p:anim calcmode="lin" valueType="num">
                                      <p:cBhvr>
                                        <p:cTn id="74" dur="500" fill="hold"/>
                                        <p:tgtEl>
                                          <p:spTgt spid="80"/>
                                        </p:tgtEl>
                                        <p:attrNameLst>
                                          <p:attrName>ppt_h</p:attrName>
                                        </p:attrNameLst>
                                      </p:cBhvr>
                                      <p:tavLst>
                                        <p:tav tm="0">
                                          <p:val>
                                            <p:fltVal val="0"/>
                                          </p:val>
                                        </p:tav>
                                        <p:tav tm="100000">
                                          <p:val>
                                            <p:strVal val="#ppt_h"/>
                                          </p:val>
                                        </p:tav>
                                      </p:tavLst>
                                    </p:anim>
                                    <p:animEffect transition="in" filter="fade">
                                      <p:cBhvr>
                                        <p:cTn id="75" dur="500"/>
                                        <p:tgtEl>
                                          <p:spTgt spid="80"/>
                                        </p:tgtEl>
                                      </p:cBhvr>
                                    </p:animEffect>
                                  </p:childTnLst>
                                </p:cTn>
                              </p:par>
                            </p:childTnLst>
                          </p:cTn>
                        </p:par>
                        <p:par>
                          <p:cTn id="76" fill="hold">
                            <p:stCondLst>
                              <p:cond delay="7000"/>
                            </p:stCondLst>
                            <p:childTnLst>
                              <p:par>
                                <p:cTn id="77" presetID="53" presetClass="entr" presetSubtype="16"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ppt_w</p:attrName>
                                        </p:attrNameLst>
                                      </p:cBhvr>
                                      <p:tavLst>
                                        <p:tav tm="0">
                                          <p:val>
                                            <p:fltVal val="0"/>
                                          </p:val>
                                        </p:tav>
                                        <p:tav tm="100000">
                                          <p:val>
                                            <p:strVal val="#ppt_w"/>
                                          </p:val>
                                        </p:tav>
                                      </p:tavLst>
                                    </p:anim>
                                    <p:anim calcmode="lin" valueType="num">
                                      <p:cBhvr>
                                        <p:cTn id="86" dur="500" fill="hold"/>
                                        <p:tgtEl>
                                          <p:spTgt spid="73"/>
                                        </p:tgtEl>
                                        <p:attrNameLst>
                                          <p:attrName>ppt_h</p:attrName>
                                        </p:attrNameLst>
                                      </p:cBhvr>
                                      <p:tavLst>
                                        <p:tav tm="0">
                                          <p:val>
                                            <p:fltVal val="0"/>
                                          </p:val>
                                        </p:tav>
                                        <p:tav tm="100000">
                                          <p:val>
                                            <p:strVal val="#ppt_h"/>
                                          </p:val>
                                        </p:tav>
                                      </p:tavLst>
                                    </p:anim>
                                    <p:animEffect transition="in" filter="fade">
                                      <p:cBhvr>
                                        <p:cTn id="87" dur="500"/>
                                        <p:tgtEl>
                                          <p:spTgt spid="73"/>
                                        </p:tgtEl>
                                      </p:cBhvr>
                                    </p:animEffect>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8500"/>
                            </p:stCondLst>
                            <p:childTnLst>
                              <p:par>
                                <p:cTn id="95" presetID="53" presetClass="entr" presetSubtype="16"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animEffect transition="in" filter="fade">
                                      <p:cBhvr>
                                        <p:cTn id="99" dur="500"/>
                                        <p:tgtEl>
                                          <p:spTgt spid="32"/>
                                        </p:tgtEl>
                                      </p:cBhvr>
                                    </p:animEffect>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Effect transition="in" filter="fade">
                                      <p:cBhvr>
                                        <p:cTn id="105" dur="500"/>
                                        <p:tgtEl>
                                          <p:spTgt spid="29"/>
                                        </p:tgtEl>
                                      </p:cBhvr>
                                    </p:animEffect>
                                  </p:childTnLst>
                                </p:cTn>
                              </p:par>
                            </p:childTnLst>
                          </p:cTn>
                        </p:par>
                        <p:par>
                          <p:cTn id="106" fill="hold">
                            <p:stCondLst>
                              <p:cond delay="9500"/>
                            </p:stCondLst>
                            <p:childTnLst>
                              <p:par>
                                <p:cTn id="107" presetID="53" presetClass="entr" presetSubtype="16" fill="hold" nodeType="after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childTnLst>
                                </p:cTn>
                              </p:par>
                              <p:par>
                                <p:cTn id="112" presetID="53" presetClass="entr" presetSubtype="16" fill="hold" nodeType="with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53" presetClass="entr" presetSubtype="16" fill="hold"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fltVal val="0"/>
                                          </p:val>
                                        </p:tav>
                                        <p:tav tm="100000">
                                          <p:val>
                                            <p:strVal val="#ppt_w"/>
                                          </p:val>
                                        </p:tav>
                                      </p:tavLst>
                                    </p:anim>
                                    <p:anim calcmode="lin" valueType="num">
                                      <p:cBhvr>
                                        <p:cTn id="120" dur="500" fill="hold"/>
                                        <p:tgtEl>
                                          <p:spTgt spid="21"/>
                                        </p:tgtEl>
                                        <p:attrNameLst>
                                          <p:attrName>ppt_h</p:attrName>
                                        </p:attrNameLst>
                                      </p:cBhvr>
                                      <p:tavLst>
                                        <p:tav tm="0">
                                          <p:val>
                                            <p:fltVal val="0"/>
                                          </p:val>
                                        </p:tav>
                                        <p:tav tm="100000">
                                          <p:val>
                                            <p:strVal val="#ppt_h"/>
                                          </p:val>
                                        </p:tav>
                                      </p:tavLst>
                                    </p:anim>
                                    <p:animEffect transition="in" filter="fade">
                                      <p:cBhvr>
                                        <p:cTn id="121" dur="500"/>
                                        <p:tgtEl>
                                          <p:spTgt spid="21"/>
                                        </p:tgtEl>
                                      </p:cBhvr>
                                    </p:animEffect>
                                  </p:childTnLst>
                                </p:cTn>
                              </p:par>
                              <p:par>
                                <p:cTn id="122" presetID="53" presetClass="entr" presetSubtype="16" fill="hold"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p:cTn id="124" dur="500" fill="hold"/>
                                        <p:tgtEl>
                                          <p:spTgt spid="38"/>
                                        </p:tgtEl>
                                        <p:attrNameLst>
                                          <p:attrName>ppt_w</p:attrName>
                                        </p:attrNameLst>
                                      </p:cBhvr>
                                      <p:tavLst>
                                        <p:tav tm="0">
                                          <p:val>
                                            <p:fltVal val="0"/>
                                          </p:val>
                                        </p:tav>
                                        <p:tav tm="100000">
                                          <p:val>
                                            <p:strVal val="#ppt_w"/>
                                          </p:val>
                                        </p:tav>
                                      </p:tavLst>
                                    </p:anim>
                                    <p:anim calcmode="lin" valueType="num">
                                      <p:cBhvr>
                                        <p:cTn id="125" dur="500" fill="hold"/>
                                        <p:tgtEl>
                                          <p:spTgt spid="38"/>
                                        </p:tgtEl>
                                        <p:attrNameLst>
                                          <p:attrName>ppt_h</p:attrName>
                                        </p:attrNameLst>
                                      </p:cBhvr>
                                      <p:tavLst>
                                        <p:tav tm="0">
                                          <p:val>
                                            <p:fltVal val="0"/>
                                          </p:val>
                                        </p:tav>
                                        <p:tav tm="100000">
                                          <p:val>
                                            <p:strVal val="#ppt_h"/>
                                          </p:val>
                                        </p:tav>
                                      </p:tavLst>
                                    </p:anim>
                                    <p:animEffect transition="in" filter="fade">
                                      <p:cBhvr>
                                        <p:cTn id="126" dur="500"/>
                                        <p:tgtEl>
                                          <p:spTgt spid="38"/>
                                        </p:tgtEl>
                                      </p:cBhvr>
                                    </p:animEffect>
                                  </p:childTnLst>
                                </p:cTn>
                              </p:par>
                              <p:par>
                                <p:cTn id="127" presetID="53" presetClass="entr" presetSubtype="16" fill="hold" nodeType="withEffect">
                                  <p:stCondLst>
                                    <p:cond delay="0"/>
                                  </p:stCondLst>
                                  <p:childTnLst>
                                    <p:set>
                                      <p:cBhvr>
                                        <p:cTn id="128" dur="1" fill="hold">
                                          <p:stCondLst>
                                            <p:cond delay="0"/>
                                          </p:stCondLst>
                                        </p:cTn>
                                        <p:tgtEl>
                                          <p:spTgt spid="83"/>
                                        </p:tgtEl>
                                        <p:attrNameLst>
                                          <p:attrName>style.visibility</p:attrName>
                                        </p:attrNameLst>
                                      </p:cBhvr>
                                      <p:to>
                                        <p:strVal val="visible"/>
                                      </p:to>
                                    </p:set>
                                    <p:anim calcmode="lin" valueType="num">
                                      <p:cBhvr>
                                        <p:cTn id="129" dur="500" fill="hold"/>
                                        <p:tgtEl>
                                          <p:spTgt spid="83"/>
                                        </p:tgtEl>
                                        <p:attrNameLst>
                                          <p:attrName>ppt_w</p:attrName>
                                        </p:attrNameLst>
                                      </p:cBhvr>
                                      <p:tavLst>
                                        <p:tav tm="0">
                                          <p:val>
                                            <p:fltVal val="0"/>
                                          </p:val>
                                        </p:tav>
                                        <p:tav tm="100000">
                                          <p:val>
                                            <p:strVal val="#ppt_w"/>
                                          </p:val>
                                        </p:tav>
                                      </p:tavLst>
                                    </p:anim>
                                    <p:anim calcmode="lin" valueType="num">
                                      <p:cBhvr>
                                        <p:cTn id="130" dur="500" fill="hold"/>
                                        <p:tgtEl>
                                          <p:spTgt spid="83"/>
                                        </p:tgtEl>
                                        <p:attrNameLst>
                                          <p:attrName>ppt_h</p:attrName>
                                        </p:attrNameLst>
                                      </p:cBhvr>
                                      <p:tavLst>
                                        <p:tav tm="0">
                                          <p:val>
                                            <p:fltVal val="0"/>
                                          </p:val>
                                        </p:tav>
                                        <p:tav tm="100000">
                                          <p:val>
                                            <p:strVal val="#ppt_h"/>
                                          </p:val>
                                        </p:tav>
                                      </p:tavLst>
                                    </p:anim>
                                    <p:animEffect transition="in" filter="fade">
                                      <p:cBhvr>
                                        <p:cTn id="131" dur="500"/>
                                        <p:tgtEl>
                                          <p:spTgt spid="83"/>
                                        </p:tgtEl>
                                      </p:cBhvr>
                                    </p:animEffect>
                                  </p:childTnLst>
                                </p:cTn>
                              </p:par>
                              <p:par>
                                <p:cTn id="132" presetID="51" presetClass="entr" presetSubtype="0" fill="hold" grpId="25" nodeType="with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770" decel="100000"/>
                                        <p:tgtEl>
                                          <p:spTgt spid="7"/>
                                        </p:tgtEl>
                                      </p:cBhvr>
                                    </p:animEffect>
                                    <p:animScale>
                                      <p:cBhvr>
                                        <p:cTn id="135" dur="770" decel="100000"/>
                                        <p:tgtEl>
                                          <p:spTgt spid="7"/>
                                        </p:tgtEl>
                                      </p:cBhvr>
                                      <p:from x="10000" y="10000"/>
                                      <p:to x="200000" y="450000"/>
                                    </p:animScale>
                                    <p:animScale>
                                      <p:cBhvr>
                                        <p:cTn id="136" dur="1230" accel="100000" fill="hold">
                                          <p:stCondLst>
                                            <p:cond delay="770"/>
                                          </p:stCondLst>
                                        </p:cTn>
                                        <p:tgtEl>
                                          <p:spTgt spid="7"/>
                                        </p:tgtEl>
                                      </p:cBhvr>
                                      <p:from x="200000" y="450000"/>
                                      <p:to x="100000" y="100000"/>
                                    </p:animScale>
                                    <p:set>
                                      <p:cBhvr>
                                        <p:cTn id="137" dur="770" fill="hold"/>
                                        <p:tgtEl>
                                          <p:spTgt spid="7"/>
                                        </p:tgtEl>
                                        <p:attrNameLst>
                                          <p:attrName>ppt_x</p:attrName>
                                        </p:attrNameLst>
                                      </p:cBhvr>
                                      <p:to>
                                        <p:strVal val="(0.5)"/>
                                      </p:to>
                                    </p:set>
                                    <p:anim from="(0.5)" to="(#ppt_x)" calcmode="lin" valueType="num">
                                      <p:cBhvr>
                                        <p:cTn id="138" dur="1230" accel="100000" fill="hold">
                                          <p:stCondLst>
                                            <p:cond delay="770"/>
                                          </p:stCondLst>
                                        </p:cTn>
                                        <p:tgtEl>
                                          <p:spTgt spid="7"/>
                                        </p:tgtEl>
                                        <p:attrNameLst>
                                          <p:attrName>ppt_x</p:attrName>
                                        </p:attrNameLst>
                                      </p:cBhvr>
                                    </p:anim>
                                    <p:set>
                                      <p:cBhvr>
                                        <p:cTn id="139" dur="770" fill="hold"/>
                                        <p:tgtEl>
                                          <p:spTgt spid="7"/>
                                        </p:tgtEl>
                                        <p:attrNameLst>
                                          <p:attrName>ppt_y</p:attrName>
                                        </p:attrNameLst>
                                      </p:cBhvr>
                                      <p:to>
                                        <p:strVal val="(#ppt_y+0.4)"/>
                                      </p:to>
                                    </p:set>
                                    <p:anim from="(#ppt_y+0.4)" to="(#ppt_y)" calcmode="lin" valueType="num">
                                      <p:cBhvr>
                                        <p:cTn id="140"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7" grpId="4"/>
      <p:bldP spid="7" grpId="5"/>
      <p:bldP spid="7" grpId="6"/>
      <p:bldP spid="7" grpId="7"/>
      <p:bldP spid="7" grpId="8"/>
      <p:bldP spid="7" grpId="9"/>
      <p:bldP spid="7" grpId="10"/>
      <p:bldP spid="7" grpId="11"/>
      <p:bldP spid="7" grpId="12"/>
      <p:bldP spid="7" grpId="13"/>
      <p:bldP spid="7" grpId="14"/>
      <p:bldP spid="7" grpId="15"/>
      <p:bldP spid="7" grpId="16"/>
      <p:bldP spid="7" grpId="17"/>
      <p:bldP spid="7" grpId="18"/>
      <p:bldP spid="7" grpId="19"/>
      <p:bldP spid="7" grpId="20"/>
      <p:bldP spid="7" grpId="21"/>
      <p:bldP spid="7" grpId="22"/>
      <p:bldP spid="7" grpId="23"/>
      <p:bldP spid="7" grpId="24"/>
      <p:bldP spid="7" grpId="25"/>
      <p:bldP spid="79" grpId="0" animBg="1"/>
      <p:bldP spid="7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分类</a:t>
            </a:r>
          </a:p>
        </p:txBody>
      </p:sp>
      <p:grpSp>
        <p:nvGrpSpPr>
          <p:cNvPr id="7" name="组合 6"/>
          <p:cNvGrpSpPr/>
          <p:nvPr>
            <p:custDataLst>
              <p:tags r:id="rId1"/>
            </p:custDataLst>
          </p:nvPr>
        </p:nvGrpSpPr>
        <p:grpSpPr>
          <a:xfrm rot="10800000">
            <a:off x="9558378" y="818996"/>
            <a:ext cx="1640525" cy="1640525"/>
            <a:chOff x="941560" y="3612332"/>
            <a:chExt cx="1403287" cy="1403287"/>
          </a:xfrm>
        </p:grpSpPr>
        <p:sp>
          <p:nvSpPr>
            <p:cNvPr id="9" name="任意多边形 8"/>
            <p:cNvSpPr/>
            <p:nvPr>
              <p:custDataLst>
                <p:tags r:id="rId2"/>
              </p:custDataLst>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solidFill>
              <a:srgbClr val="116CB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11" name="菱形 10"/>
            <p:cNvSpPr/>
            <p:nvPr>
              <p:custDataLst>
                <p:tags r:id="rId3"/>
              </p:custDataLst>
            </p:nvPr>
          </p:nvSpPr>
          <p:spPr>
            <a:xfrm rot="10800000">
              <a:off x="1032094" y="3657599"/>
              <a:ext cx="1312753" cy="1312753"/>
            </a:xfrm>
            <a:prstGeom prst="diamond">
              <a:avLst/>
            </a:prstGeom>
            <a:solidFill>
              <a:srgbClr val="3F3F3F"/>
            </a:solidFill>
          </p:spPr>
          <p:txBody>
            <a:bodyPr rot="0" spcFirstLastPara="0" vertOverflow="overflow" horzOverflow="overflow" vert="horz" wrap="square" lIns="0" tIns="0" rIns="0" bIns="0" numCol="1" spcCol="0" rtlCol="0" fromWordArt="0" anchor="ctr" anchorCtr="0" forceAA="0" compatLnSpc="1">
              <a:normAutofit/>
            </a:bodyPr>
            <a:lstStyle/>
            <a:p>
              <a:pPr algn="just">
                <a:lnSpc>
                  <a:spcPct val="110000"/>
                </a:lnSpc>
              </a:pPr>
              <a:r>
                <a:rPr lang="en-US" altLang="zh-CN" b="1">
                  <a:solidFill>
                    <a:srgbClr val="FFFFFF"/>
                  </a:solidFill>
                </a:rPr>
                <a:t>  微博</a:t>
              </a:r>
            </a:p>
          </p:txBody>
        </p:sp>
      </p:grpSp>
      <p:sp>
        <p:nvSpPr>
          <p:cNvPr id="12" name="文本框 11"/>
          <p:cNvSpPr txBox="1"/>
          <p:nvPr/>
        </p:nvSpPr>
        <p:spPr>
          <a:xfrm>
            <a:off x="6627495" y="2459990"/>
            <a:ext cx="5581650" cy="922020"/>
          </a:xfrm>
          <a:prstGeom prst="rect">
            <a:avLst/>
          </a:prstGeom>
          <a:noFill/>
        </p:spPr>
        <p:txBody>
          <a:bodyPr wrap="square" rtlCol="0">
            <a:spAutoFit/>
          </a:bodyPr>
          <a:lstStyle/>
          <a:p>
            <a:r>
              <a:rPr lang="en-US" altLang="zh-CN"/>
              <a:t>        </a:t>
            </a:r>
            <a:r>
              <a:rPr lang="zh-CN" altLang="en-US"/>
              <a:t>微博是新媒体发展后新兴的一种媒体形态，它通过一对多的互动交流方式，以及快速广泛传播的特性，为企业带来了良好的推广平台。</a:t>
            </a:r>
            <a:r>
              <a:rPr lang="en-US" altLang="zh-CN"/>
              <a:t> </a:t>
            </a:r>
            <a:endParaRPr lang="zh-CN" altLang="en-US"/>
          </a:p>
        </p:txBody>
      </p:sp>
      <p:grpSp>
        <p:nvGrpSpPr>
          <p:cNvPr id="15" name="组合 14"/>
          <p:cNvGrpSpPr/>
          <p:nvPr/>
        </p:nvGrpSpPr>
        <p:grpSpPr>
          <a:xfrm>
            <a:off x="415290" y="1518920"/>
            <a:ext cx="6172200" cy="3832225"/>
            <a:chOff x="654" y="2392"/>
            <a:chExt cx="9720" cy="6035"/>
          </a:xfrm>
        </p:grpSpPr>
        <p:pic>
          <p:nvPicPr>
            <p:cNvPr id="13" name="图片 13"/>
            <p:cNvPicPr>
              <a:picLocks noChangeAspect="1" noChangeArrowheads="1"/>
            </p:cNvPicPr>
            <p:nvPr/>
          </p:nvPicPr>
          <p:blipFill>
            <a:blip r:embed="rId6"/>
            <a:srcRect/>
            <a:stretch>
              <a:fillRect/>
            </a:stretch>
          </p:blipFill>
          <p:spPr>
            <a:xfrm>
              <a:off x="654" y="2392"/>
              <a:ext cx="9720" cy="5181"/>
            </a:xfrm>
            <a:prstGeom prst="rect">
              <a:avLst/>
            </a:prstGeom>
            <a:noFill/>
            <a:ln w="9525">
              <a:noFill/>
              <a:miter lim="800000"/>
              <a:headEnd/>
              <a:tailEnd/>
            </a:ln>
          </p:spPr>
        </p:pic>
        <p:sp>
          <p:nvSpPr>
            <p:cNvPr id="14" name="文本框 13"/>
            <p:cNvSpPr txBox="1"/>
            <p:nvPr/>
          </p:nvSpPr>
          <p:spPr>
            <a:xfrm>
              <a:off x="3330" y="7897"/>
              <a:ext cx="4954" cy="531"/>
            </a:xfrm>
            <a:prstGeom prst="rect">
              <a:avLst/>
            </a:prstGeom>
            <a:noFill/>
          </p:spPr>
          <p:txBody>
            <a:bodyPr wrap="square" rtlCol="0">
              <a:spAutoFit/>
            </a:bodyPr>
            <a:lstStyle/>
            <a:p>
              <a:pPr algn="ctr"/>
              <a:r>
                <a:rPr lang="zh-CN" altLang="en-US" sz="1600"/>
                <a:t>新浪微博界面图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5"/>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3.</a:t>
            </a:r>
            <a:r>
              <a:rPr sz="2400">
                <a:solidFill>
                  <a:srgbClr val="3F3F3F"/>
                </a:solidFill>
                <a:latin typeface="微软雅黑" panose="020B0503020204020204" charset="-122"/>
                <a:ea typeface="微软雅黑" panose="020B0503020204020204" charset="-122"/>
              </a:rPr>
              <a:t>新媒体产生的影响与发展趋势</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影响</a:t>
            </a:r>
          </a:p>
        </p:txBody>
      </p:sp>
      <p:grpSp>
        <p:nvGrpSpPr>
          <p:cNvPr id="62" name="组合 61"/>
          <p:cNvGrpSpPr/>
          <p:nvPr/>
        </p:nvGrpSpPr>
        <p:grpSpPr>
          <a:xfrm>
            <a:off x="3440430" y="1594485"/>
            <a:ext cx="7694930" cy="1177290"/>
            <a:chOff x="4941" y="2490"/>
            <a:chExt cx="12118" cy="1854"/>
          </a:xfrm>
        </p:grpSpPr>
        <p:grpSp>
          <p:nvGrpSpPr>
            <p:cNvPr id="82" name="组合 81"/>
            <p:cNvGrpSpPr/>
            <p:nvPr>
              <p:custDataLst>
                <p:tags r:id="rId23"/>
              </p:custDataLst>
            </p:nvPr>
          </p:nvGrpSpPr>
          <p:grpSpPr>
            <a:xfrm>
              <a:off x="14615" y="2490"/>
              <a:ext cx="2445" cy="1373"/>
              <a:chOff x="7706308" y="1803623"/>
              <a:chExt cx="1784521" cy="1002273"/>
            </a:xfrm>
          </p:grpSpPr>
          <p:sp>
            <p:nvSpPr>
              <p:cNvPr id="4" name="圆角矩形 3"/>
              <p:cNvSpPr/>
              <p:nvPr>
                <p:custDataLst>
                  <p:tags r:id="rId25"/>
                </p:custDataLst>
              </p:nvPr>
            </p:nvSpPr>
            <p:spPr>
              <a:xfrm>
                <a:off x="7853721" y="1949017"/>
                <a:ext cx="1637108" cy="856879"/>
              </a:xfrm>
              <a:prstGeom prst="roundRect">
                <a:avLst>
                  <a:gd name="adj" fmla="val 50000"/>
                </a:avLst>
              </a:prstGeom>
              <a:solidFill>
                <a:srgbClr val="116CB2"/>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ym typeface="Arial" panose="020B0604020202020204" pitchFamily="34" charset="0"/>
                </a:endParaRPr>
              </a:p>
            </p:txBody>
          </p:sp>
          <p:sp>
            <p:nvSpPr>
              <p:cNvPr id="5" name="圆角矩形 4"/>
              <p:cNvSpPr/>
              <p:nvPr>
                <p:custDataLst>
                  <p:tags r:id="rId26"/>
                </p:custDataLst>
              </p:nvPr>
            </p:nvSpPr>
            <p:spPr>
              <a:xfrm>
                <a:off x="7706308" y="1803623"/>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ym typeface="Arial" panose="020B0604020202020204" pitchFamily="34" charset="0"/>
                </a:endParaRPr>
              </a:p>
            </p:txBody>
          </p:sp>
          <p:sp>
            <p:nvSpPr>
              <p:cNvPr id="6" name="文本框 5"/>
              <p:cNvSpPr txBox="1"/>
              <p:nvPr>
                <p:custDataLst>
                  <p:tags r:id="rId27"/>
                </p:custDataLst>
              </p:nvPr>
            </p:nvSpPr>
            <p:spPr>
              <a:xfrm>
                <a:off x="7833816" y="1908897"/>
                <a:ext cx="518091" cy="646331"/>
              </a:xfrm>
              <a:prstGeom prst="rect">
                <a:avLst/>
              </a:prstGeom>
              <a:noFill/>
            </p:spPr>
            <p:txBody>
              <a:bodyPr wrap="none" rtlCol="0">
                <a:normAutofit fontScale="87500" lnSpcReduction="10000"/>
              </a:bodyPr>
              <a:lstStyle/>
              <a:p>
                <a:r>
                  <a:rPr lang="en-US" altLang="zh-CN" sz="3600" b="1">
                    <a:solidFill>
                      <a:srgbClr val="116CB2"/>
                    </a:solidFill>
                    <a:sym typeface="Arial" panose="020B0604020202020204" pitchFamily="34" charset="0"/>
                  </a:rPr>
                  <a:t>A</a:t>
                </a:r>
              </a:p>
            </p:txBody>
          </p:sp>
          <p:sp>
            <p:nvSpPr>
              <p:cNvPr id="7" name="KSO_Shape"/>
              <p:cNvSpPr/>
              <p:nvPr>
                <p:custDataLst>
                  <p:tags r:id="rId28"/>
                </p:custDataLst>
              </p:nvPr>
            </p:nvSpPr>
            <p:spPr bwMode="auto">
              <a:xfrm>
                <a:off x="8641620" y="1973686"/>
                <a:ext cx="488499" cy="516752"/>
              </a:xfrm>
              <a:custGeom>
                <a:avLst/>
                <a:gdLst>
                  <a:gd name="T0" fmla="*/ 626247 w 3476"/>
                  <a:gd name="T1" fmla="*/ 450588 h 3680"/>
                  <a:gd name="T2" fmla="*/ 644838 w 3476"/>
                  <a:gd name="T3" fmla="*/ 556264 h 3680"/>
                  <a:gd name="T4" fmla="*/ 722630 w 3476"/>
                  <a:gd name="T5" fmla="*/ 658515 h 3680"/>
                  <a:gd name="T6" fmla="*/ 1089571 w 3476"/>
                  <a:gd name="T7" fmla="*/ 380138 h 3680"/>
                  <a:gd name="T8" fmla="*/ 1073915 w 3476"/>
                  <a:gd name="T9" fmla="*/ 1030825 h 3680"/>
                  <a:gd name="T10" fmla="*/ 1505438 w 3476"/>
                  <a:gd name="T11" fmla="*/ 1489241 h 3680"/>
                  <a:gd name="T12" fmla="*/ 1700651 w 3476"/>
                  <a:gd name="T13" fmla="*/ 1489241 h 3680"/>
                  <a:gd name="T14" fmla="*/ 1700651 w 3476"/>
                  <a:gd name="T15" fmla="*/ 1800397 h 3680"/>
                  <a:gd name="T16" fmla="*/ 700124 w 3476"/>
                  <a:gd name="T17" fmla="*/ 1800397 h 3680"/>
                  <a:gd name="T18" fmla="*/ 700124 w 3476"/>
                  <a:gd name="T19" fmla="*/ 1489241 h 3680"/>
                  <a:gd name="T20" fmla="*/ 766174 w 3476"/>
                  <a:gd name="T21" fmla="*/ 1489241 h 3680"/>
                  <a:gd name="T22" fmla="*/ 766174 w 3476"/>
                  <a:gd name="T23" fmla="*/ 1220160 h 3680"/>
                  <a:gd name="T24" fmla="*/ 234842 w 3476"/>
                  <a:gd name="T25" fmla="*/ 1028379 h 3680"/>
                  <a:gd name="T26" fmla="*/ 612058 w 3476"/>
                  <a:gd name="T27" fmla="*/ 742175 h 3680"/>
                  <a:gd name="T28" fmla="*/ 533288 w 3476"/>
                  <a:gd name="T29" fmla="*/ 637967 h 3680"/>
                  <a:gd name="T30" fmla="*/ 440330 w 3476"/>
                  <a:gd name="T31" fmla="*/ 591978 h 3680"/>
                  <a:gd name="T32" fmla="*/ 462835 w 3476"/>
                  <a:gd name="T33" fmla="*/ 428084 h 3680"/>
                  <a:gd name="T34" fmla="*/ 626247 w 3476"/>
                  <a:gd name="T35" fmla="*/ 450588 h 3680"/>
                  <a:gd name="T36" fmla="*/ 0 w 3476"/>
                  <a:gd name="T37" fmla="*/ 416342 h 3680"/>
                  <a:gd name="T38" fmla="*/ 106168 w 3476"/>
                  <a:gd name="T39" fmla="*/ 447164 h 3680"/>
                  <a:gd name="T40" fmla="*/ 274961 w 3476"/>
                  <a:gd name="T41" fmla="*/ 192760 h 3680"/>
                  <a:gd name="T42" fmla="*/ 588085 w 3476"/>
                  <a:gd name="T43" fmla="*/ 112525 h 3680"/>
                  <a:gd name="T44" fmla="*/ 589063 w 3476"/>
                  <a:gd name="T45" fmla="*/ 1957 h 3680"/>
                  <a:gd name="T46" fmla="*/ 212337 w 3476"/>
                  <a:gd name="T47" fmla="*/ 101762 h 3680"/>
                  <a:gd name="T48" fmla="*/ 0 w 3476"/>
                  <a:gd name="T49" fmla="*/ 416342 h 3680"/>
                  <a:gd name="T50" fmla="*/ 218697 w 3476"/>
                  <a:gd name="T51" fmla="*/ 439825 h 3680"/>
                  <a:gd name="T52" fmla="*/ 325355 w 3476"/>
                  <a:gd name="T53" fmla="*/ 470647 h 3680"/>
                  <a:gd name="T54" fmla="*/ 406082 w 3476"/>
                  <a:gd name="T55" fmla="*/ 348338 h 3680"/>
                  <a:gd name="T56" fmla="*/ 559219 w 3476"/>
                  <a:gd name="T57" fmla="*/ 309688 h 3680"/>
                  <a:gd name="T58" fmla="*/ 560197 w 3476"/>
                  <a:gd name="T59" fmla="*/ 198631 h 3680"/>
                  <a:gd name="T60" fmla="*/ 342968 w 3476"/>
                  <a:gd name="T61" fmla="*/ 257339 h 3680"/>
                  <a:gd name="T62" fmla="*/ 218697 w 3476"/>
                  <a:gd name="T63" fmla="*/ 439825 h 3680"/>
                  <a:gd name="T64" fmla="*/ 1236348 w 3476"/>
                  <a:gd name="T65" fmla="*/ 1489241 h 3680"/>
                  <a:gd name="T66" fmla="*/ 963833 w 3476"/>
                  <a:gd name="T67" fmla="*/ 1199612 h 3680"/>
                  <a:gd name="T68" fmla="*/ 962365 w 3476"/>
                  <a:gd name="T69" fmla="*/ 1200102 h 3680"/>
                  <a:gd name="T70" fmla="*/ 962365 w 3476"/>
                  <a:gd name="T71" fmla="*/ 1489241 h 3680"/>
                  <a:gd name="T72" fmla="*/ 1236348 w 3476"/>
                  <a:gd name="T73" fmla="*/ 1489241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116CB2"/>
              </a:solidFill>
              <a:ln>
                <a:noFill/>
              </a:ln>
              <a:extLst>
                <a:ext uri="{91240B29-F687-4F45-9708-019B960494DF}">
                  <a14:hiddenLine xmlns:a14="http://schemas.microsoft.com/office/drawing/2010/main" w="9525">
                    <a:solidFill>
                      <a:srgbClr val="000000"/>
                    </a:solidFill>
                    <a:round/>
                  </a14:hiddenLine>
                </a:ext>
              </a:extLst>
            </p:spPr>
            <p:txBody>
              <a:bodyPr anchor="ctr" anchorCtr="1">
                <a:normAutofit/>
              </a:bodyPr>
              <a:lstStyle/>
              <a:p>
                <a:endParaRPr lang="zh-CN" altLang="en-US" sz="1600">
                  <a:sym typeface="Arial" panose="020B0604020202020204" pitchFamily="34" charset="0"/>
                </a:endParaRPr>
              </a:p>
            </p:txBody>
          </p:sp>
          <p:grpSp>
            <p:nvGrpSpPr>
              <p:cNvPr id="9" name="组合 8"/>
              <p:cNvGrpSpPr/>
              <p:nvPr/>
            </p:nvGrpSpPr>
            <p:grpSpPr>
              <a:xfrm rot="10800000" flipH="1">
                <a:off x="8348748" y="2039317"/>
                <a:ext cx="260298" cy="385491"/>
                <a:chOff x="3099646" y="1492209"/>
                <a:chExt cx="1496171" cy="2215770"/>
              </a:xfrm>
              <a:solidFill>
                <a:srgbClr val="E7E6E6">
                  <a:lumMod val="50000"/>
                </a:srgbClr>
              </a:solidFill>
            </p:grpSpPr>
            <p:grpSp>
              <p:nvGrpSpPr>
                <p:cNvPr id="11" name="组合 10"/>
                <p:cNvGrpSpPr/>
                <p:nvPr/>
              </p:nvGrpSpPr>
              <p:grpSpPr>
                <a:xfrm>
                  <a:off x="3099646" y="1492209"/>
                  <a:ext cx="1481447" cy="1418552"/>
                  <a:chOff x="3099646" y="1492209"/>
                  <a:chExt cx="1481447" cy="1418552"/>
                </a:xfrm>
                <a:grpFill/>
              </p:grpSpPr>
              <p:sp>
                <p:nvSpPr>
                  <p:cNvPr id="12" name="椭圆 11"/>
                  <p:cNvSpPr/>
                  <p:nvPr>
                    <p:custDataLst>
                      <p:tags r:id="rId31"/>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sz="1600">
                      <a:sym typeface="Arial" panose="020B0604020202020204" pitchFamily="34" charset="0"/>
                    </a:endParaRPr>
                  </a:p>
                </p:txBody>
              </p:sp>
              <p:sp>
                <p:nvSpPr>
                  <p:cNvPr id="13" name="椭圆 12"/>
                  <p:cNvSpPr/>
                  <p:nvPr>
                    <p:custDataLst>
                      <p:tags r:id="rId32"/>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sz="1600">
                      <a:sym typeface="Arial" panose="020B0604020202020204" pitchFamily="34" charset="0"/>
                    </a:endParaRPr>
                  </a:p>
                </p:txBody>
              </p:sp>
              <p:sp>
                <p:nvSpPr>
                  <p:cNvPr id="14" name="椭圆 13"/>
                  <p:cNvSpPr/>
                  <p:nvPr>
                    <p:custDataLst>
                      <p:tags r:id="rId33"/>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sz="1600">
                      <a:sym typeface="Arial" panose="020B0604020202020204" pitchFamily="34" charset="0"/>
                    </a:endParaRPr>
                  </a:p>
                </p:txBody>
              </p:sp>
            </p:grpSp>
            <p:grpSp>
              <p:nvGrpSpPr>
                <p:cNvPr id="16" name="组合 15"/>
                <p:cNvGrpSpPr/>
                <p:nvPr/>
              </p:nvGrpSpPr>
              <p:grpSpPr>
                <a:xfrm flipV="1">
                  <a:off x="3705997" y="2928381"/>
                  <a:ext cx="889820" cy="779598"/>
                  <a:chOff x="3691279" y="1544086"/>
                  <a:chExt cx="889820" cy="779598"/>
                </a:xfrm>
                <a:grpFill/>
              </p:grpSpPr>
              <p:sp>
                <p:nvSpPr>
                  <p:cNvPr id="34" name="椭圆 33"/>
                  <p:cNvSpPr/>
                  <p:nvPr>
                    <p:custDataLst>
                      <p:tags r:id="rId29"/>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sz="1600">
                      <a:sym typeface="Arial" panose="020B0604020202020204" pitchFamily="34" charset="0"/>
                    </a:endParaRPr>
                  </a:p>
                </p:txBody>
              </p:sp>
              <p:sp>
                <p:nvSpPr>
                  <p:cNvPr id="35" name="椭圆 34"/>
                  <p:cNvSpPr/>
                  <p:nvPr>
                    <p:custDataLst>
                      <p:tags r:id="rId30"/>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sz="1600">
                      <a:sym typeface="Arial" panose="020B0604020202020204" pitchFamily="34" charset="0"/>
                    </a:endParaRPr>
                  </a:p>
                </p:txBody>
              </p:sp>
            </p:grpSp>
          </p:grpSp>
        </p:grpSp>
        <p:sp>
          <p:nvSpPr>
            <p:cNvPr id="76" name="文本框 75"/>
            <p:cNvSpPr txBox="1"/>
            <p:nvPr>
              <p:custDataLst>
                <p:tags r:id="rId24"/>
              </p:custDataLst>
            </p:nvPr>
          </p:nvSpPr>
          <p:spPr>
            <a:xfrm>
              <a:off x="4941" y="2490"/>
              <a:ext cx="9673" cy="1854"/>
            </a:xfrm>
            <a:prstGeom prst="rect">
              <a:avLst/>
            </a:prstGeom>
            <a:noFill/>
          </p:spPr>
          <p:txBody>
            <a:bodyPr wrap="square" rtlCol="0">
              <a:normAutofit/>
            </a:bodyPr>
            <a:lstStyle/>
            <a:p>
              <a:pPr algn="r">
                <a:lnSpc>
                  <a:spcPct val="120000"/>
                </a:lnSpc>
              </a:pPr>
              <a:r>
                <a:rPr lang="zh-CN" altLang="en-US" b="1" dirty="0">
                  <a:solidFill>
                    <a:schemeClr val="tx1"/>
                  </a:solidFill>
                  <a:sym typeface="Arial" panose="020B0604020202020204" pitchFamily="34" charset="0"/>
                </a:rPr>
                <a:t>新媒体对人们生活方式的影响</a:t>
              </a:r>
            </a:p>
            <a:p>
              <a:pPr algn="just">
                <a:lnSpc>
                  <a:spcPct val="120000"/>
                </a:lnSpc>
              </a:pPr>
              <a:r>
                <a:rPr lang="zh-CN" altLang="en-US" dirty="0">
                  <a:solidFill>
                    <a:sysClr val="windowText" lastClr="000000">
                      <a:lumMod val="75000"/>
                      <a:lumOff val="25000"/>
                    </a:sysClr>
                  </a:solidFill>
                  <a:sym typeface="Arial" panose="020B0604020202020204" pitchFamily="34" charset="0"/>
                </a:rPr>
                <a:t>      </a:t>
              </a:r>
              <a:r>
                <a:rPr lang="zh-CN" altLang="en-US" sz="1600" dirty="0">
                  <a:solidFill>
                    <a:sysClr val="windowText" lastClr="000000">
                      <a:lumMod val="75000"/>
                      <a:lumOff val="25000"/>
                    </a:sysClr>
                  </a:solidFill>
                  <a:sym typeface="Arial" panose="020B0604020202020204" pitchFamily="34" charset="0"/>
                </a:rPr>
                <a:t>  </a:t>
              </a:r>
              <a:r>
                <a:rPr lang="zh-CN" altLang="en-US" sz="1600" dirty="0">
                  <a:solidFill>
                    <a:schemeClr val="tx1"/>
                  </a:solidFill>
                  <a:sym typeface="Arial" panose="020B0604020202020204" pitchFamily="34" charset="0"/>
                </a:rPr>
                <a:t>新媒体基于现在普及的电脑以及手机等通讯工具，改变了人们传统的交流沟通方式。</a:t>
              </a:r>
              <a:r>
                <a:rPr lang="en-US" altLang="zh-CN" sz="1600" dirty="0">
                  <a:solidFill>
                    <a:schemeClr val="tx1"/>
                  </a:solidFill>
                  <a:sym typeface="Arial" panose="020B0604020202020204" pitchFamily="34" charset="0"/>
                </a:rPr>
                <a:t>——</a:t>
              </a:r>
              <a:r>
                <a:rPr lang="zh-CN" altLang="en-US" sz="1600" dirty="0">
                  <a:solidFill>
                    <a:schemeClr val="tx1"/>
                  </a:solidFill>
                  <a:sym typeface="Arial" panose="020B0604020202020204" pitchFamily="34" charset="0"/>
                </a:rPr>
                <a:t>低头族</a:t>
              </a:r>
            </a:p>
          </p:txBody>
        </p:sp>
      </p:grpSp>
      <p:grpSp>
        <p:nvGrpSpPr>
          <p:cNvPr id="63" name="组合 62"/>
          <p:cNvGrpSpPr/>
          <p:nvPr/>
        </p:nvGrpSpPr>
        <p:grpSpPr>
          <a:xfrm>
            <a:off x="1465580" y="2625725"/>
            <a:ext cx="7647305" cy="1774190"/>
            <a:chOff x="1831" y="4114"/>
            <a:chExt cx="12043" cy="2794"/>
          </a:xfrm>
        </p:grpSpPr>
        <p:grpSp>
          <p:nvGrpSpPr>
            <p:cNvPr id="36" name="组合 35"/>
            <p:cNvGrpSpPr/>
            <p:nvPr>
              <p:custDataLst>
                <p:tags r:id="rId12"/>
              </p:custDataLst>
            </p:nvPr>
          </p:nvGrpSpPr>
          <p:grpSpPr>
            <a:xfrm>
              <a:off x="11408" y="4678"/>
              <a:ext cx="2466" cy="1370"/>
              <a:chOff x="3436121" y="2791826"/>
              <a:chExt cx="1808068" cy="1004710"/>
            </a:xfrm>
          </p:grpSpPr>
          <p:sp>
            <p:nvSpPr>
              <p:cNvPr id="37" name="圆角矩形 36"/>
              <p:cNvSpPr/>
              <p:nvPr>
                <p:custDataLst>
                  <p:tags r:id="rId14"/>
                </p:custDataLst>
              </p:nvPr>
            </p:nvSpPr>
            <p:spPr>
              <a:xfrm>
                <a:off x="3607081" y="2939657"/>
                <a:ext cx="1637108" cy="856879"/>
              </a:xfrm>
              <a:prstGeom prst="roundRect">
                <a:avLst>
                  <a:gd name="adj" fmla="val 50000"/>
                </a:avLst>
              </a:prstGeom>
              <a:solidFill>
                <a:srgbClr val="3F3F3F"/>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ym typeface="Arial" panose="020B0604020202020204" pitchFamily="34" charset="0"/>
                </a:endParaRPr>
              </a:p>
            </p:txBody>
          </p:sp>
          <p:sp>
            <p:nvSpPr>
              <p:cNvPr id="38" name="圆角矩形 37"/>
              <p:cNvSpPr/>
              <p:nvPr>
                <p:custDataLst>
                  <p:tags r:id="rId15"/>
                </p:custDataLst>
              </p:nvPr>
            </p:nvSpPr>
            <p:spPr>
              <a:xfrm>
                <a:off x="3436121" y="2791826"/>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ym typeface="Arial" panose="020B0604020202020204" pitchFamily="34" charset="0"/>
                </a:endParaRPr>
              </a:p>
            </p:txBody>
          </p:sp>
          <p:sp>
            <p:nvSpPr>
              <p:cNvPr id="39" name="文本框 38"/>
              <p:cNvSpPr txBox="1"/>
              <p:nvPr>
                <p:custDataLst>
                  <p:tags r:id="rId16"/>
                </p:custDataLst>
              </p:nvPr>
            </p:nvSpPr>
            <p:spPr>
              <a:xfrm>
                <a:off x="4483520" y="2897100"/>
                <a:ext cx="518091" cy="646331"/>
              </a:xfrm>
              <a:prstGeom prst="rect">
                <a:avLst/>
              </a:prstGeom>
              <a:noFill/>
            </p:spPr>
            <p:txBody>
              <a:bodyPr wrap="none" rtlCol="0">
                <a:normAutofit fontScale="87500" lnSpcReduction="10000"/>
              </a:bodyPr>
              <a:lstStyle/>
              <a:p>
                <a:r>
                  <a:rPr lang="en-US" altLang="zh-CN" sz="3600" b="1">
                    <a:solidFill>
                      <a:srgbClr val="3F3F3F"/>
                    </a:solidFill>
                    <a:sym typeface="Arial" panose="020B0604020202020204" pitchFamily="34" charset="0"/>
                  </a:rPr>
                  <a:t>B</a:t>
                </a:r>
              </a:p>
            </p:txBody>
          </p:sp>
          <p:grpSp>
            <p:nvGrpSpPr>
              <p:cNvPr id="40" name="组合 39"/>
              <p:cNvGrpSpPr/>
              <p:nvPr/>
            </p:nvGrpSpPr>
            <p:grpSpPr>
              <a:xfrm>
                <a:off x="4235502" y="3027520"/>
                <a:ext cx="260298" cy="385491"/>
                <a:chOff x="4235502" y="3027519"/>
                <a:chExt cx="260298" cy="385491"/>
              </a:xfrm>
            </p:grpSpPr>
            <p:grpSp>
              <p:nvGrpSpPr>
                <p:cNvPr id="41" name="组合 40"/>
                <p:cNvGrpSpPr/>
                <p:nvPr/>
              </p:nvGrpSpPr>
              <p:grpSpPr>
                <a:xfrm rot="10800000" flipH="1">
                  <a:off x="4235502" y="3166216"/>
                  <a:ext cx="257736" cy="246794"/>
                  <a:chOff x="3099646" y="1492209"/>
                  <a:chExt cx="1481447" cy="1418552"/>
                </a:xfrm>
                <a:solidFill>
                  <a:srgbClr val="E7E6E6">
                    <a:lumMod val="50000"/>
                  </a:srgbClr>
                </a:solidFill>
              </p:grpSpPr>
              <p:sp>
                <p:nvSpPr>
                  <p:cNvPr id="42" name="椭圆 41"/>
                  <p:cNvSpPr/>
                  <p:nvPr>
                    <p:custDataLst>
                      <p:tags r:id="rId20"/>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43" name="椭圆 42"/>
                  <p:cNvSpPr/>
                  <p:nvPr>
                    <p:custDataLst>
                      <p:tags r:id="rId21"/>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44" name="椭圆 43"/>
                  <p:cNvSpPr/>
                  <p:nvPr>
                    <p:custDataLst>
                      <p:tags r:id="rId22"/>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45" name="组合 44"/>
                <p:cNvGrpSpPr/>
                <p:nvPr/>
              </p:nvGrpSpPr>
              <p:grpSpPr>
                <a:xfrm rot="10800000" flipH="1" flipV="1">
                  <a:off x="4340993" y="3027519"/>
                  <a:ext cx="154807" cy="135631"/>
                  <a:chOff x="3691279" y="1544086"/>
                  <a:chExt cx="889820" cy="779598"/>
                </a:xfrm>
                <a:solidFill>
                  <a:srgbClr val="E7E6E6">
                    <a:lumMod val="50000"/>
                  </a:srgbClr>
                </a:solidFill>
              </p:grpSpPr>
              <p:sp>
                <p:nvSpPr>
                  <p:cNvPr id="46" name="椭圆 45"/>
                  <p:cNvSpPr/>
                  <p:nvPr>
                    <p:custDataLst>
                      <p:tags r:id="rId18"/>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47" name="椭圆 46"/>
                  <p:cNvSpPr/>
                  <p:nvPr>
                    <p:custDataLst>
                      <p:tags r:id="rId19"/>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sp>
            <p:nvSpPr>
              <p:cNvPr id="48" name="KSO_Shape"/>
              <p:cNvSpPr/>
              <p:nvPr>
                <p:custDataLst>
                  <p:tags r:id="rId17"/>
                </p:custDataLst>
              </p:nvPr>
            </p:nvSpPr>
            <p:spPr bwMode="auto">
              <a:xfrm>
                <a:off x="3611051" y="3012124"/>
                <a:ext cx="560021" cy="416282"/>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F3F3F"/>
              </a:solidFill>
              <a:ln>
                <a:noFill/>
              </a:ln>
            </p:spPr>
            <p:txBody>
              <a:bodyPr lIns="68580" tIns="34290" rIns="68580" bIns="540000" anchor="ctr">
                <a:normAutofit fontScale="25000" lnSpcReduction="20000"/>
              </a:bodyPr>
              <a:lstStyle/>
              <a:p>
                <a:endParaRPr lang="zh-CN" altLang="en-US">
                  <a:sym typeface="Arial" panose="020B0604020202020204" pitchFamily="34" charset="0"/>
                </a:endParaRPr>
              </a:p>
            </p:txBody>
          </p:sp>
        </p:grpSp>
        <p:sp>
          <p:nvSpPr>
            <p:cNvPr id="78" name="文本框 77"/>
            <p:cNvSpPr txBox="1"/>
            <p:nvPr>
              <p:custDataLst>
                <p:tags r:id="rId13"/>
              </p:custDataLst>
            </p:nvPr>
          </p:nvSpPr>
          <p:spPr>
            <a:xfrm>
              <a:off x="1831" y="4114"/>
              <a:ext cx="9577" cy="2795"/>
            </a:xfrm>
            <a:prstGeom prst="rect">
              <a:avLst/>
            </a:prstGeom>
            <a:noFill/>
          </p:spPr>
          <p:txBody>
            <a:bodyPr wrap="square" rtlCol="0">
              <a:normAutofit/>
            </a:bodyPr>
            <a:lstStyle/>
            <a:p>
              <a:pPr algn="r">
                <a:lnSpc>
                  <a:spcPct val="120000"/>
                </a:lnSpc>
              </a:pPr>
              <a:r>
                <a:rPr lang="zh-CN" altLang="en-US" b="1" dirty="0">
                  <a:solidFill>
                    <a:schemeClr val="tx1"/>
                  </a:solidFill>
                  <a:sym typeface="Arial" panose="020B0604020202020204" pitchFamily="34" charset="0"/>
                </a:rPr>
                <a:t>新媒体对于社会经济的影响</a:t>
              </a:r>
            </a:p>
            <a:p>
              <a:pPr algn="just">
                <a:lnSpc>
                  <a:spcPct val="120000"/>
                </a:lnSpc>
              </a:pPr>
              <a:r>
                <a:rPr lang="zh-CN" altLang="en-US" sz="1600" dirty="0">
                  <a:solidFill>
                    <a:schemeClr val="tx1"/>
                  </a:solidFill>
                  <a:sym typeface="Arial" panose="020B0604020202020204" pitchFamily="34" charset="0"/>
                </a:rPr>
                <a:t>         由于新媒体技术本身蕴含着巨大的商业利润，商业资本很快通过各种方式注入新媒体，新媒体比广播和电视更轻松地、迅速地走上了商业化的道路。新媒体技术的发展加速了传统现实经济进入全球化与信息化的</a:t>
              </a:r>
              <a:r>
                <a:rPr lang="zh-CN" altLang="en-US" sz="1600">
                  <a:solidFill>
                    <a:schemeClr val="tx1"/>
                  </a:solidFill>
                  <a:sym typeface="Arial" panose="020B0604020202020204" pitchFamily="34" charset="0"/>
                </a:rPr>
                <a:t>进程。</a:t>
              </a:r>
              <a:r>
                <a:rPr lang="en-US" altLang="zh-CN" sz="1600">
                  <a:solidFill>
                    <a:schemeClr val="tx1"/>
                  </a:solidFill>
                  <a:sym typeface="Arial" panose="020B0604020202020204" pitchFamily="34" charset="0"/>
                </a:rPr>
                <a:t>——</a:t>
              </a:r>
              <a:r>
                <a:rPr lang="zh-CN" altLang="en-US" sz="1600">
                  <a:solidFill>
                    <a:schemeClr val="tx1"/>
                  </a:solidFill>
                  <a:sym typeface="Arial" panose="020B0604020202020204" pitchFamily="34" charset="0"/>
                </a:rPr>
                <a:t>有米科技</a:t>
              </a:r>
              <a:endParaRPr lang="zh-CN" altLang="en-US" sz="1600" dirty="0">
                <a:solidFill>
                  <a:schemeClr val="tx1"/>
                </a:solidFill>
                <a:sym typeface="Arial" panose="020B0604020202020204" pitchFamily="34" charset="0"/>
              </a:endParaRPr>
            </a:p>
          </p:txBody>
        </p:sp>
      </p:grpSp>
      <p:grpSp>
        <p:nvGrpSpPr>
          <p:cNvPr id="64" name="组合 63"/>
          <p:cNvGrpSpPr/>
          <p:nvPr/>
        </p:nvGrpSpPr>
        <p:grpSpPr>
          <a:xfrm>
            <a:off x="1014730" y="4243070"/>
            <a:ext cx="6315075" cy="1334135"/>
            <a:chOff x="1121" y="6661"/>
            <a:chExt cx="9945" cy="2101"/>
          </a:xfrm>
        </p:grpSpPr>
        <p:grpSp>
          <p:nvGrpSpPr>
            <p:cNvPr id="49" name="组合 48"/>
            <p:cNvGrpSpPr/>
            <p:nvPr>
              <p:custDataLst>
                <p:tags r:id="rId1"/>
              </p:custDataLst>
            </p:nvPr>
          </p:nvGrpSpPr>
          <p:grpSpPr>
            <a:xfrm>
              <a:off x="8488" y="6661"/>
              <a:ext cx="2578" cy="1400"/>
              <a:chOff x="3417114" y="3982091"/>
              <a:chExt cx="1846082" cy="1001836"/>
            </a:xfrm>
          </p:grpSpPr>
          <p:sp>
            <p:nvSpPr>
              <p:cNvPr id="50" name="圆角矩形 49"/>
              <p:cNvSpPr/>
              <p:nvPr>
                <p:custDataLst>
                  <p:tags r:id="rId3"/>
                </p:custDataLst>
              </p:nvPr>
            </p:nvSpPr>
            <p:spPr>
              <a:xfrm>
                <a:off x="3626088" y="4127048"/>
                <a:ext cx="1637108" cy="856879"/>
              </a:xfrm>
              <a:prstGeom prst="roundRect">
                <a:avLst>
                  <a:gd name="adj" fmla="val 50000"/>
                </a:avLst>
              </a:prstGeom>
              <a:solidFill>
                <a:srgbClr val="116CB2"/>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ym typeface="Arial" panose="020B0604020202020204" pitchFamily="34" charset="0"/>
                </a:endParaRPr>
              </a:p>
            </p:txBody>
          </p:sp>
          <p:sp>
            <p:nvSpPr>
              <p:cNvPr id="51" name="圆角矩形 50"/>
              <p:cNvSpPr/>
              <p:nvPr>
                <p:custDataLst>
                  <p:tags r:id="rId4"/>
                </p:custDataLst>
              </p:nvPr>
            </p:nvSpPr>
            <p:spPr>
              <a:xfrm>
                <a:off x="3417114" y="3982091"/>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ym typeface="Arial" panose="020B0604020202020204" pitchFamily="34" charset="0"/>
                </a:endParaRPr>
              </a:p>
            </p:txBody>
          </p:sp>
          <p:sp>
            <p:nvSpPr>
              <p:cNvPr id="52" name="文本框 51"/>
              <p:cNvSpPr txBox="1"/>
              <p:nvPr>
                <p:custDataLst>
                  <p:tags r:id="rId5"/>
                </p:custDataLst>
              </p:nvPr>
            </p:nvSpPr>
            <p:spPr>
              <a:xfrm>
                <a:off x="4517287" y="4087365"/>
                <a:ext cx="518091" cy="646331"/>
              </a:xfrm>
              <a:prstGeom prst="rect">
                <a:avLst/>
              </a:prstGeom>
              <a:noFill/>
            </p:spPr>
            <p:txBody>
              <a:bodyPr wrap="none" rtlCol="0">
                <a:normAutofit fontScale="90000" lnSpcReduction="10000"/>
              </a:bodyPr>
              <a:lstStyle/>
              <a:p>
                <a:r>
                  <a:rPr lang="en-US" altLang="zh-CN" sz="3600" b="1">
                    <a:solidFill>
                      <a:srgbClr val="E3AC47"/>
                    </a:solidFill>
                    <a:sym typeface="Arial" panose="020B0604020202020204" pitchFamily="34" charset="0"/>
                  </a:rPr>
                  <a:t>C</a:t>
                </a:r>
                <a:endParaRPr lang="zh-CN" altLang="en-US" sz="3600" b="1">
                  <a:solidFill>
                    <a:srgbClr val="E3AC47"/>
                  </a:solidFill>
                  <a:sym typeface="Arial" panose="020B0604020202020204" pitchFamily="34" charset="0"/>
                </a:endParaRPr>
              </a:p>
            </p:txBody>
          </p:sp>
          <p:grpSp>
            <p:nvGrpSpPr>
              <p:cNvPr id="53" name="组合 52"/>
              <p:cNvGrpSpPr/>
              <p:nvPr/>
            </p:nvGrpSpPr>
            <p:grpSpPr>
              <a:xfrm rot="10800000" flipH="1">
                <a:off x="4248413" y="4217785"/>
                <a:ext cx="260298" cy="385491"/>
                <a:chOff x="3099646" y="1492209"/>
                <a:chExt cx="1496171" cy="2215770"/>
              </a:xfrm>
              <a:solidFill>
                <a:srgbClr val="E7E6E6">
                  <a:lumMod val="50000"/>
                </a:srgbClr>
              </a:solidFill>
            </p:grpSpPr>
            <p:grpSp>
              <p:nvGrpSpPr>
                <p:cNvPr id="54" name="组合 53"/>
                <p:cNvGrpSpPr/>
                <p:nvPr/>
              </p:nvGrpSpPr>
              <p:grpSpPr>
                <a:xfrm>
                  <a:off x="3099646" y="1492209"/>
                  <a:ext cx="1481447" cy="1418552"/>
                  <a:chOff x="3099646" y="1492209"/>
                  <a:chExt cx="1481447" cy="1418552"/>
                </a:xfrm>
                <a:grpFill/>
              </p:grpSpPr>
              <p:sp>
                <p:nvSpPr>
                  <p:cNvPr id="55" name="椭圆 54"/>
                  <p:cNvSpPr/>
                  <p:nvPr>
                    <p:custDataLst>
                      <p:tags r:id="rId9"/>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6" name="椭圆 55"/>
                  <p:cNvSpPr/>
                  <p:nvPr>
                    <p:custDataLst>
                      <p:tags r:id="rId10"/>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7" name="椭圆 56"/>
                  <p:cNvSpPr/>
                  <p:nvPr>
                    <p:custDataLst>
                      <p:tags r:id="rId11"/>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58" name="组合 57"/>
                <p:cNvGrpSpPr/>
                <p:nvPr/>
              </p:nvGrpSpPr>
              <p:grpSpPr>
                <a:xfrm flipV="1">
                  <a:off x="3705997" y="2928381"/>
                  <a:ext cx="889820" cy="779598"/>
                  <a:chOff x="3691279" y="1544086"/>
                  <a:chExt cx="889820" cy="779598"/>
                </a:xfrm>
                <a:grpFill/>
              </p:grpSpPr>
              <p:sp>
                <p:nvSpPr>
                  <p:cNvPr id="59" name="椭圆 58"/>
                  <p:cNvSpPr/>
                  <p:nvPr>
                    <p:custDataLst>
                      <p:tags r:id="rId7"/>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0" name="椭圆 59"/>
                  <p:cNvSpPr/>
                  <p:nvPr>
                    <p:custDataLst>
                      <p:tags r:id="rId8"/>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sp>
            <p:nvSpPr>
              <p:cNvPr id="61" name="KSO_Shape"/>
              <p:cNvSpPr/>
              <p:nvPr>
                <p:custDataLst>
                  <p:tags r:id="rId6"/>
                </p:custDataLst>
              </p:nvPr>
            </p:nvSpPr>
            <p:spPr bwMode="auto">
              <a:xfrm>
                <a:off x="3647941" y="4196264"/>
                <a:ext cx="536140" cy="42853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116CB2"/>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grpSp>
        <p:sp>
          <p:nvSpPr>
            <p:cNvPr id="80" name="文本框 79"/>
            <p:cNvSpPr txBox="1"/>
            <p:nvPr>
              <p:custDataLst>
                <p:tags r:id="rId2"/>
              </p:custDataLst>
            </p:nvPr>
          </p:nvSpPr>
          <p:spPr>
            <a:xfrm>
              <a:off x="1121" y="6808"/>
              <a:ext cx="7089" cy="1955"/>
            </a:xfrm>
            <a:prstGeom prst="rect">
              <a:avLst/>
            </a:prstGeom>
            <a:noFill/>
          </p:spPr>
          <p:txBody>
            <a:bodyPr wrap="square" rtlCol="0">
              <a:normAutofit lnSpcReduction="10000"/>
            </a:bodyPr>
            <a:lstStyle/>
            <a:p>
              <a:pPr algn="r">
                <a:lnSpc>
                  <a:spcPct val="120000"/>
                </a:lnSpc>
              </a:pPr>
              <a:r>
                <a:rPr lang="zh-CN" altLang="en-US" b="1" dirty="0">
                  <a:solidFill>
                    <a:schemeClr val="tx1"/>
                  </a:solidFill>
                  <a:sym typeface="Arial" panose="020B0604020202020204" pitchFamily="34" charset="0"/>
                </a:rPr>
                <a:t>新媒体对于社会政治的影响</a:t>
              </a:r>
            </a:p>
            <a:p>
              <a:pPr algn="just">
                <a:lnSpc>
                  <a:spcPct val="120000"/>
                </a:lnSpc>
              </a:pPr>
              <a:r>
                <a:rPr lang="zh-CN" altLang="en-US" sz="1600" dirty="0">
                  <a:solidFill>
                    <a:schemeClr val="tx1"/>
                  </a:solidFill>
                  <a:sym typeface="Arial" panose="020B0604020202020204" pitchFamily="34" charset="0"/>
                </a:rPr>
                <a:t>       关于新媒体对政治环境的影响，现实政治能够通过一定的方式约束和干涉网络世界的运作。</a:t>
              </a:r>
              <a:r>
                <a:rPr lang="en-US" altLang="zh-CN" sz="1600" dirty="0">
                  <a:solidFill>
                    <a:schemeClr val="tx1"/>
                  </a:solidFill>
                  <a:sym typeface="Arial" panose="020B0604020202020204" pitchFamily="34" charset="0"/>
                </a:rPr>
                <a:t>-——</a:t>
              </a:r>
              <a:r>
                <a:rPr lang="zh-CN" altLang="en-US" sz="1600" dirty="0">
                  <a:solidFill>
                    <a:schemeClr val="tx1"/>
                  </a:solidFill>
                  <a:sym typeface="Arial" panose="020B0604020202020204" pitchFamily="34" charset="0"/>
                </a:rPr>
                <a:t>特朗普</a:t>
              </a:r>
            </a:p>
            <a:p>
              <a:pPr algn="r">
                <a:lnSpc>
                  <a:spcPct val="120000"/>
                </a:lnSpc>
              </a:pPr>
              <a:endParaRPr lang="zh-CN" altLang="en-US" b="1" dirty="0">
                <a:solidFill>
                  <a:schemeClr val="tx1"/>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right)">
                                      <p:cBhvr>
                                        <p:cTn id="11" dur="500"/>
                                        <p:tgtEl>
                                          <p:spTgt spid="6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right)">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3.</a:t>
            </a:r>
            <a:r>
              <a:rPr sz="2400">
                <a:solidFill>
                  <a:srgbClr val="3F3F3F"/>
                </a:solidFill>
                <a:latin typeface="微软雅黑" panose="020B0503020204020204" charset="-122"/>
                <a:ea typeface="微软雅黑" panose="020B0503020204020204" charset="-122"/>
              </a:rPr>
              <a:t>新媒体产生的影响与发展趋势</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趋势</a:t>
            </a:r>
          </a:p>
        </p:txBody>
      </p:sp>
      <p:grpSp>
        <p:nvGrpSpPr>
          <p:cNvPr id="34" name="组合 33"/>
          <p:cNvGrpSpPr/>
          <p:nvPr/>
        </p:nvGrpSpPr>
        <p:grpSpPr>
          <a:xfrm>
            <a:off x="2304415" y="1577975"/>
            <a:ext cx="5715635" cy="713740"/>
            <a:chOff x="3629" y="2485"/>
            <a:chExt cx="9001" cy="1124"/>
          </a:xfrm>
        </p:grpSpPr>
        <p:sp>
          <p:nvSpPr>
            <p:cNvPr id="4" name="任意多边形 3"/>
            <p:cNvSpPr/>
            <p:nvPr>
              <p:custDataLst>
                <p:tags r:id="rId10"/>
              </p:custDataLst>
            </p:nvPr>
          </p:nvSpPr>
          <p:spPr>
            <a:xfrm>
              <a:off x="3629" y="2485"/>
              <a:ext cx="1657" cy="1125"/>
            </a:xfrm>
            <a:custGeom>
              <a:avLst/>
              <a:gdLst>
                <a:gd name="connsiteX0" fmla="*/ 0 w 1052290"/>
                <a:gd name="connsiteY0" fmla="*/ 0 h 714376"/>
                <a:gd name="connsiteX1" fmla="*/ 695102 w 1052290"/>
                <a:gd name="connsiteY1" fmla="*/ 0 h 714376"/>
                <a:gd name="connsiteX2" fmla="*/ 1052290 w 1052290"/>
                <a:gd name="connsiteY2" fmla="*/ 357188 h 714376"/>
                <a:gd name="connsiteX3" fmla="*/ 1052289 w 1052290"/>
                <a:gd name="connsiteY3" fmla="*/ 357188 h 714376"/>
                <a:gd name="connsiteX4" fmla="*/ 695101 w 1052290"/>
                <a:gd name="connsiteY4" fmla="*/ 714376 h 714376"/>
                <a:gd name="connsiteX5" fmla="*/ 244992 w 105229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290" h="714376">
                  <a:moveTo>
                    <a:pt x="0" y="0"/>
                  </a:moveTo>
                  <a:lnTo>
                    <a:pt x="695102" y="0"/>
                  </a:lnTo>
                  <a:cubicBezTo>
                    <a:pt x="892371" y="0"/>
                    <a:pt x="1052290" y="159919"/>
                    <a:pt x="1052290" y="357188"/>
                  </a:cubicBezTo>
                  <a:lnTo>
                    <a:pt x="1052289" y="357188"/>
                  </a:lnTo>
                  <a:cubicBezTo>
                    <a:pt x="1052289" y="554457"/>
                    <a:pt x="892370" y="714376"/>
                    <a:pt x="695101" y="714376"/>
                  </a:cubicBezTo>
                  <a:lnTo>
                    <a:pt x="244992" y="714376"/>
                  </a:lnTo>
                  <a:close/>
                </a:path>
              </a:pathLst>
            </a:custGeom>
            <a:solidFill>
              <a:srgbClr val="116CB2"/>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rgbClr val="FFFFFF"/>
                  </a:solidFill>
                </a:rPr>
                <a:t>01</a:t>
              </a:r>
              <a:endParaRPr lang="zh-CN" altLang="en-US" sz="2800" b="1" dirty="0" err="1">
                <a:solidFill>
                  <a:srgbClr val="FFFFFF"/>
                </a:solidFill>
              </a:endParaRPr>
            </a:p>
          </p:txBody>
        </p:sp>
        <p:sp>
          <p:nvSpPr>
            <p:cNvPr id="11" name="矩形 10"/>
            <p:cNvSpPr/>
            <p:nvPr>
              <p:custDataLst>
                <p:tags r:id="rId11"/>
              </p:custDataLst>
            </p:nvPr>
          </p:nvSpPr>
          <p:spPr>
            <a:xfrm>
              <a:off x="5286" y="2721"/>
              <a:ext cx="7344" cy="654"/>
            </a:xfrm>
            <a:prstGeom prst="rect">
              <a:avLst/>
            </a:prstGeom>
          </p:spPr>
          <p:txBody>
            <a:bodyPr wrap="square" anchor="ctr" anchorCtr="0">
              <a:noAutofit/>
            </a:bodyPr>
            <a:lstStyle/>
            <a:p>
              <a:pPr>
                <a:lnSpc>
                  <a:spcPct val="130000"/>
                </a:lnSpc>
              </a:pPr>
              <a:r>
                <a:rPr lang="pt-BR" altLang="zh-CN" b="1" kern="0" dirty="0">
                  <a:latin typeface="+mn-ea"/>
                </a:rPr>
                <a:t>移动传播成为主旋律</a:t>
              </a:r>
              <a:r>
                <a:rPr lang="zh-CN" altLang="pt-BR" b="1" kern="0" dirty="0">
                  <a:latin typeface="+mn-ea"/>
                </a:rPr>
                <a:t>；</a:t>
              </a:r>
            </a:p>
          </p:txBody>
        </p:sp>
      </p:grpSp>
      <p:grpSp>
        <p:nvGrpSpPr>
          <p:cNvPr id="35" name="组合 34"/>
          <p:cNvGrpSpPr/>
          <p:nvPr/>
        </p:nvGrpSpPr>
        <p:grpSpPr>
          <a:xfrm>
            <a:off x="2607945" y="2463800"/>
            <a:ext cx="5760720" cy="713740"/>
            <a:chOff x="4107" y="3880"/>
            <a:chExt cx="9072" cy="1124"/>
          </a:xfrm>
        </p:grpSpPr>
        <p:sp>
          <p:nvSpPr>
            <p:cNvPr id="5" name="任意多边形 4"/>
            <p:cNvSpPr/>
            <p:nvPr>
              <p:custDataLst>
                <p:tags r:id="rId8"/>
              </p:custDataLst>
            </p:nvPr>
          </p:nvSpPr>
          <p:spPr>
            <a:xfrm>
              <a:off x="4107" y="3880"/>
              <a:ext cx="1728" cy="1125"/>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rgbClr val="3F3F3F"/>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rgbClr val="FFFFFF"/>
                  </a:solidFill>
                </a:rPr>
                <a:t>02</a:t>
              </a:r>
              <a:endParaRPr lang="zh-CN" altLang="en-US" sz="2800" b="1" dirty="0" err="1">
                <a:solidFill>
                  <a:srgbClr val="FFFFFF"/>
                </a:solidFill>
              </a:endParaRPr>
            </a:p>
          </p:txBody>
        </p:sp>
        <p:sp>
          <p:nvSpPr>
            <p:cNvPr id="12" name="矩形 11"/>
            <p:cNvSpPr/>
            <p:nvPr>
              <p:custDataLst>
                <p:tags r:id="rId9"/>
              </p:custDataLst>
            </p:nvPr>
          </p:nvSpPr>
          <p:spPr>
            <a:xfrm>
              <a:off x="5835" y="4116"/>
              <a:ext cx="7344" cy="654"/>
            </a:xfrm>
            <a:prstGeom prst="rect">
              <a:avLst/>
            </a:prstGeom>
          </p:spPr>
          <p:txBody>
            <a:bodyPr wrap="square" anchor="ctr" anchorCtr="0">
              <a:noAutofit/>
            </a:bodyPr>
            <a:lstStyle/>
            <a:p>
              <a:pPr>
                <a:lnSpc>
                  <a:spcPct val="130000"/>
                </a:lnSpc>
              </a:pPr>
              <a:r>
                <a:rPr lang="pt-BR" altLang="zh-CN" b="1" kern="0" dirty="0">
                  <a:latin typeface="+mn-ea"/>
                </a:rPr>
                <a:t>主流媒体引导移动舆论场</a:t>
              </a:r>
              <a:r>
                <a:rPr lang="zh-CN" altLang="pt-BR" b="1" kern="0" dirty="0">
                  <a:latin typeface="+mn-ea"/>
                </a:rPr>
                <a:t>；</a:t>
              </a:r>
            </a:p>
          </p:txBody>
        </p:sp>
      </p:grpSp>
      <p:grpSp>
        <p:nvGrpSpPr>
          <p:cNvPr id="36" name="组合 35"/>
          <p:cNvGrpSpPr/>
          <p:nvPr/>
        </p:nvGrpSpPr>
        <p:grpSpPr>
          <a:xfrm>
            <a:off x="2911475" y="3349625"/>
            <a:ext cx="5805805" cy="713740"/>
            <a:chOff x="4585" y="5275"/>
            <a:chExt cx="9143" cy="1124"/>
          </a:xfrm>
        </p:grpSpPr>
        <p:sp>
          <p:nvSpPr>
            <p:cNvPr id="6" name="任意多边形 5"/>
            <p:cNvSpPr/>
            <p:nvPr>
              <p:custDataLst>
                <p:tags r:id="rId6"/>
              </p:custDataLst>
            </p:nvPr>
          </p:nvSpPr>
          <p:spPr>
            <a:xfrm>
              <a:off x="4585" y="5275"/>
              <a:ext cx="1798" cy="1125"/>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rgbClr val="116CB2"/>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rgbClr val="FFFFFF"/>
                  </a:solidFill>
                </a:rPr>
                <a:t>03</a:t>
              </a:r>
              <a:endParaRPr lang="zh-CN" altLang="en-US" sz="2800" b="1" dirty="0" err="1">
                <a:solidFill>
                  <a:srgbClr val="FFFFFF"/>
                </a:solidFill>
              </a:endParaRPr>
            </a:p>
          </p:txBody>
        </p:sp>
        <p:sp>
          <p:nvSpPr>
            <p:cNvPr id="13" name="矩形 12"/>
            <p:cNvSpPr/>
            <p:nvPr>
              <p:custDataLst>
                <p:tags r:id="rId7"/>
              </p:custDataLst>
            </p:nvPr>
          </p:nvSpPr>
          <p:spPr>
            <a:xfrm>
              <a:off x="6384" y="5511"/>
              <a:ext cx="7344" cy="654"/>
            </a:xfrm>
            <a:prstGeom prst="rect">
              <a:avLst/>
            </a:prstGeom>
          </p:spPr>
          <p:txBody>
            <a:bodyPr wrap="square" anchor="ctr" anchorCtr="0">
              <a:noAutofit/>
            </a:bodyPr>
            <a:lstStyle/>
            <a:p>
              <a:pPr>
                <a:lnSpc>
                  <a:spcPct val="130000"/>
                </a:lnSpc>
              </a:pPr>
              <a:r>
                <a:rPr lang="pt-BR" altLang="zh-CN" b="1" kern="0" dirty="0">
                  <a:latin typeface="+mn-ea"/>
                </a:rPr>
                <a:t>网络治理进入常态化精细化</a:t>
              </a:r>
              <a:r>
                <a:rPr lang="zh-CN" altLang="pt-BR" b="1" kern="0" dirty="0">
                  <a:latin typeface="+mn-ea"/>
                </a:rPr>
                <a:t>；</a:t>
              </a:r>
            </a:p>
          </p:txBody>
        </p:sp>
      </p:grpSp>
      <p:grpSp>
        <p:nvGrpSpPr>
          <p:cNvPr id="38" name="组合 37"/>
          <p:cNvGrpSpPr/>
          <p:nvPr/>
        </p:nvGrpSpPr>
        <p:grpSpPr>
          <a:xfrm>
            <a:off x="3215640" y="4235450"/>
            <a:ext cx="5850255" cy="713740"/>
            <a:chOff x="5064" y="6670"/>
            <a:chExt cx="9213" cy="1124"/>
          </a:xfrm>
        </p:grpSpPr>
        <p:sp>
          <p:nvSpPr>
            <p:cNvPr id="7" name="任意多边形 6"/>
            <p:cNvSpPr/>
            <p:nvPr>
              <p:custDataLst>
                <p:tags r:id="rId4"/>
              </p:custDataLst>
            </p:nvPr>
          </p:nvSpPr>
          <p:spPr>
            <a:xfrm>
              <a:off x="5064" y="6670"/>
              <a:ext cx="1869" cy="1125"/>
            </a:xfrm>
            <a:custGeom>
              <a:avLst/>
              <a:gdLst>
                <a:gd name="connsiteX0" fmla="*/ 0 w 1186765"/>
                <a:gd name="connsiteY0" fmla="*/ 0 h 714376"/>
                <a:gd name="connsiteX1" fmla="*/ 829577 w 1186765"/>
                <a:gd name="connsiteY1" fmla="*/ 0 h 714376"/>
                <a:gd name="connsiteX2" fmla="*/ 1186765 w 1186765"/>
                <a:gd name="connsiteY2" fmla="*/ 357188 h 714376"/>
                <a:gd name="connsiteX3" fmla="*/ 1186764 w 1186765"/>
                <a:gd name="connsiteY3" fmla="*/ 357188 h 714376"/>
                <a:gd name="connsiteX4" fmla="*/ 829576 w 1186765"/>
                <a:gd name="connsiteY4" fmla="*/ 714376 h 714376"/>
                <a:gd name="connsiteX5" fmla="*/ 244993 w 118676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65" h="714376">
                  <a:moveTo>
                    <a:pt x="0" y="0"/>
                  </a:moveTo>
                  <a:lnTo>
                    <a:pt x="829577" y="0"/>
                  </a:lnTo>
                  <a:cubicBezTo>
                    <a:pt x="1026846" y="0"/>
                    <a:pt x="1186765" y="159919"/>
                    <a:pt x="1186765" y="357188"/>
                  </a:cubicBezTo>
                  <a:lnTo>
                    <a:pt x="1186764" y="357188"/>
                  </a:lnTo>
                  <a:cubicBezTo>
                    <a:pt x="1186764" y="554457"/>
                    <a:pt x="1026845" y="714376"/>
                    <a:pt x="829576" y="714376"/>
                  </a:cubicBezTo>
                  <a:lnTo>
                    <a:pt x="244993" y="714376"/>
                  </a:lnTo>
                  <a:close/>
                </a:path>
              </a:pathLst>
            </a:custGeom>
            <a:solidFill>
              <a:srgbClr val="3F3F3F"/>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rgbClr val="FFFFFF"/>
                  </a:solidFill>
                </a:rPr>
                <a:t>04</a:t>
              </a:r>
              <a:endParaRPr lang="zh-CN" altLang="en-US" sz="2800" b="1" dirty="0" err="1">
                <a:solidFill>
                  <a:srgbClr val="FFFFFF"/>
                </a:solidFill>
              </a:endParaRPr>
            </a:p>
          </p:txBody>
        </p:sp>
        <p:sp>
          <p:nvSpPr>
            <p:cNvPr id="14" name="矩形 13"/>
            <p:cNvSpPr/>
            <p:nvPr>
              <p:custDataLst>
                <p:tags r:id="rId5"/>
              </p:custDataLst>
            </p:nvPr>
          </p:nvSpPr>
          <p:spPr>
            <a:xfrm>
              <a:off x="6933" y="6906"/>
              <a:ext cx="7344" cy="654"/>
            </a:xfrm>
            <a:prstGeom prst="rect">
              <a:avLst/>
            </a:prstGeom>
          </p:spPr>
          <p:txBody>
            <a:bodyPr wrap="square" anchor="ctr" anchorCtr="0">
              <a:noAutofit/>
            </a:bodyPr>
            <a:lstStyle/>
            <a:p>
              <a:pPr>
                <a:lnSpc>
                  <a:spcPct val="130000"/>
                </a:lnSpc>
              </a:pPr>
              <a:r>
                <a:rPr lang="pt-BR" altLang="zh-CN" b="1" kern="0" dirty="0">
                  <a:latin typeface="+mn-ea"/>
                </a:rPr>
                <a:t>“互联网+”引擎作用更为突出</a:t>
              </a:r>
              <a:r>
                <a:rPr lang="zh-CN" altLang="pt-BR" b="1" kern="0" dirty="0">
                  <a:latin typeface="+mn-ea"/>
                </a:rPr>
                <a:t>；</a:t>
              </a:r>
            </a:p>
          </p:txBody>
        </p:sp>
      </p:grpSp>
      <p:grpSp>
        <p:nvGrpSpPr>
          <p:cNvPr id="39" name="组合 38"/>
          <p:cNvGrpSpPr/>
          <p:nvPr/>
        </p:nvGrpSpPr>
        <p:grpSpPr>
          <a:xfrm>
            <a:off x="3519170" y="5121275"/>
            <a:ext cx="5895340" cy="713740"/>
            <a:chOff x="5542" y="8065"/>
            <a:chExt cx="9284" cy="1124"/>
          </a:xfrm>
        </p:grpSpPr>
        <p:sp>
          <p:nvSpPr>
            <p:cNvPr id="9" name="任意多边形 8"/>
            <p:cNvSpPr/>
            <p:nvPr>
              <p:custDataLst>
                <p:tags r:id="rId2"/>
              </p:custDataLst>
            </p:nvPr>
          </p:nvSpPr>
          <p:spPr>
            <a:xfrm>
              <a:off x="5542" y="8065"/>
              <a:ext cx="1940" cy="1125"/>
            </a:xfrm>
            <a:custGeom>
              <a:avLst/>
              <a:gdLst>
                <a:gd name="connsiteX0" fmla="*/ 0 w 1231589"/>
                <a:gd name="connsiteY0" fmla="*/ 0 h 714376"/>
                <a:gd name="connsiteX1" fmla="*/ 874401 w 1231589"/>
                <a:gd name="connsiteY1" fmla="*/ 0 h 714376"/>
                <a:gd name="connsiteX2" fmla="*/ 1231589 w 1231589"/>
                <a:gd name="connsiteY2" fmla="*/ 357188 h 714376"/>
                <a:gd name="connsiteX3" fmla="*/ 1231588 w 1231589"/>
                <a:gd name="connsiteY3" fmla="*/ 357188 h 714376"/>
                <a:gd name="connsiteX4" fmla="*/ 874400 w 1231589"/>
                <a:gd name="connsiteY4" fmla="*/ 714376 h 714376"/>
                <a:gd name="connsiteX5" fmla="*/ 244992 w 1231589"/>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589" h="714376">
                  <a:moveTo>
                    <a:pt x="0" y="0"/>
                  </a:moveTo>
                  <a:lnTo>
                    <a:pt x="874401" y="0"/>
                  </a:lnTo>
                  <a:cubicBezTo>
                    <a:pt x="1071670" y="0"/>
                    <a:pt x="1231589" y="159919"/>
                    <a:pt x="1231589" y="357188"/>
                  </a:cubicBezTo>
                  <a:lnTo>
                    <a:pt x="1231588" y="357188"/>
                  </a:lnTo>
                  <a:cubicBezTo>
                    <a:pt x="1231588" y="554457"/>
                    <a:pt x="1071669" y="714376"/>
                    <a:pt x="874400" y="714376"/>
                  </a:cubicBezTo>
                  <a:lnTo>
                    <a:pt x="244992" y="714376"/>
                  </a:lnTo>
                  <a:close/>
                </a:path>
              </a:pathLst>
            </a:custGeom>
            <a:solidFill>
              <a:srgbClr val="116CB2"/>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rgbClr val="FFFFFF"/>
                  </a:solidFill>
                </a:rPr>
                <a:t>05</a:t>
              </a:r>
              <a:endParaRPr lang="zh-CN" altLang="en-US" sz="2800" b="1" dirty="0" err="1">
                <a:solidFill>
                  <a:srgbClr val="FFFFFF"/>
                </a:solidFill>
              </a:endParaRPr>
            </a:p>
          </p:txBody>
        </p:sp>
        <p:sp>
          <p:nvSpPr>
            <p:cNvPr id="16" name="矩形 15"/>
            <p:cNvSpPr/>
            <p:nvPr>
              <p:custDataLst>
                <p:tags r:id="rId3"/>
              </p:custDataLst>
            </p:nvPr>
          </p:nvSpPr>
          <p:spPr>
            <a:xfrm>
              <a:off x="7482" y="8301"/>
              <a:ext cx="7344" cy="654"/>
            </a:xfrm>
            <a:prstGeom prst="rect">
              <a:avLst/>
            </a:prstGeom>
          </p:spPr>
          <p:txBody>
            <a:bodyPr wrap="square" anchor="ctr" anchorCtr="0">
              <a:noAutofit/>
            </a:bodyPr>
            <a:lstStyle/>
            <a:p>
              <a:pPr>
                <a:lnSpc>
                  <a:spcPct val="130000"/>
                </a:lnSpc>
              </a:pPr>
              <a:r>
                <a:rPr lang="pt-BR" altLang="zh-CN" b="1" kern="0" dirty="0">
                  <a:solidFill>
                    <a:schemeClr val="tx1"/>
                  </a:solidFill>
                  <a:latin typeface="+mn-ea"/>
                </a:rPr>
                <a:t>短视频、网络直播风靡一时</a:t>
              </a:r>
              <a:r>
                <a:rPr lang="zh-CN" altLang="pt-BR" b="1" kern="0" dirty="0">
                  <a:solidFill>
                    <a:schemeClr val="tx1"/>
                  </a:solidFill>
                  <a:latin typeface="+mn-ea"/>
                </a:rPr>
                <a:t>；</a:t>
              </a:r>
            </a:p>
          </p:txBody>
        </p:sp>
      </p:grpSp>
      <p:pic>
        <p:nvPicPr>
          <p:cNvPr id="37" name="图片 36"/>
          <p:cNvPicPr>
            <a:picLocks noChangeAspect="1"/>
          </p:cNvPicPr>
          <p:nvPr>
            <p:custDataLst>
              <p:tags r:id="rId1"/>
            </p:custDataLst>
          </p:nvPr>
        </p:nvPicPr>
        <p:blipFill>
          <a:blip r:embed="rId14"/>
          <a:srcRect l="50449"/>
          <a:stretch>
            <a:fillRect/>
          </a:stretch>
        </p:blipFill>
        <p:spPr>
          <a:xfrm rot="20460000">
            <a:off x="3032123" y="646869"/>
            <a:ext cx="128945" cy="6120000"/>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7280275"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4.</a:t>
            </a:r>
            <a:r>
              <a:rPr sz="2400">
                <a:solidFill>
                  <a:srgbClr val="3F3F3F"/>
                </a:solidFill>
                <a:latin typeface="微软雅黑" panose="020B0503020204020204" charset="-122"/>
                <a:ea typeface="微软雅黑" panose="020B0503020204020204" charset="-122"/>
              </a:rPr>
              <a:t> 新媒体与传统媒体、自媒体的区别</a:t>
            </a:r>
            <a:r>
              <a:rPr lang="en-US" sz="2400">
                <a:solidFill>
                  <a:srgbClr val="3F3F3F"/>
                </a:solidFill>
                <a:latin typeface="微软雅黑" panose="020B0503020204020204" charset="-122"/>
                <a:ea typeface="微软雅黑" panose="020B0503020204020204" charset="-122"/>
              </a:rPr>
              <a:t>-新旧媒体对比</a:t>
            </a:r>
          </a:p>
        </p:txBody>
      </p:sp>
      <p:graphicFrame>
        <p:nvGraphicFramePr>
          <p:cNvPr id="38" name="表格 37"/>
          <p:cNvGraphicFramePr/>
          <p:nvPr/>
        </p:nvGraphicFramePr>
        <p:xfrm>
          <a:off x="3474720" y="1934210"/>
          <a:ext cx="8532495" cy="335534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838835">
                <a:tc>
                  <a:txBody>
                    <a:bodyPr/>
                    <a:lstStyle/>
                    <a:p>
                      <a:pPr algn="l">
                        <a:buNone/>
                      </a:pPr>
                      <a:r>
                        <a:rPr lang="en-US" altLang="zh-CN" sz="1800"/>
                        <a:t>                           </a:t>
                      </a:r>
                      <a:r>
                        <a:rPr lang="en-US" altLang="zh-CN" sz="1800" b="0">
                          <a:solidFill>
                            <a:schemeClr val="tx1"/>
                          </a:solidFill>
                          <a:latin typeface="+mn-ea"/>
                        </a:rPr>
                        <a:t>   </a:t>
                      </a:r>
                      <a:r>
                        <a:rPr lang="zh-CN" altLang="en-US" sz="1800" b="0">
                          <a:solidFill>
                            <a:schemeClr val="tx1"/>
                          </a:solidFill>
                          <a:latin typeface="+mn-ea"/>
                        </a:rPr>
                        <a:t>媒体</a:t>
                      </a:r>
                    </a:p>
                    <a:p>
                      <a:pPr algn="l">
                        <a:buNone/>
                      </a:pPr>
                      <a:r>
                        <a:rPr lang="zh-CN" altLang="en-US" sz="1800" b="0">
                          <a:solidFill>
                            <a:schemeClr val="tx1"/>
                          </a:solidFill>
                          <a:latin typeface="+mn-ea"/>
                        </a:rPr>
                        <a:t>  对比项   </a:t>
                      </a:r>
                    </a:p>
                  </a:txBody>
                  <a:tcPr/>
                </a:tc>
                <a:tc>
                  <a:txBody>
                    <a:bodyPr/>
                    <a:lstStyle/>
                    <a:p>
                      <a:pPr indent="0" algn="l">
                        <a:buNone/>
                      </a:pPr>
                      <a:r>
                        <a:rPr lang="en-US" altLang="zh-CN" sz="1800" b="0">
                          <a:solidFill>
                            <a:schemeClr val="tx1"/>
                          </a:solidFill>
                          <a:latin typeface="Times New Roman" panose="02020603050405020304" charset="0"/>
                          <a:cs typeface="Times New Roman" panose="02020603050405020304" charset="0"/>
                        </a:rPr>
                        <a:t>                </a:t>
                      </a:r>
                      <a:r>
                        <a:rPr lang="zh-CN" altLang="en-US" sz="1800" b="0">
                          <a:solidFill>
                            <a:schemeClr val="tx1"/>
                          </a:solidFill>
                          <a:latin typeface="Times New Roman" panose="02020603050405020304" charset="0"/>
                          <a:cs typeface="Times New Roman" panose="02020603050405020304" charset="0"/>
                        </a:rPr>
                        <a:t>传统媒体</a:t>
                      </a:r>
                      <a:endParaRPr lang="zh-CN" altLang="en-US" sz="1800" b="0">
                        <a:solidFill>
                          <a:schemeClr val="tx1"/>
                        </a:solidFill>
                        <a:latin typeface="Times New Roman" panose="02020603050405020304" charset="0"/>
                        <a:ea typeface="Times New Roman" panose="02020603050405020304" charset="0"/>
                        <a:cs typeface="Times New Roman" panose="02020603050405020304" charset="0"/>
                      </a:endParaRPr>
                    </a:p>
                  </a:txBody>
                  <a:tcPr marL="0" marR="0" marT="0" marB="1" anchor="ctr"/>
                </a:tc>
                <a:tc>
                  <a:txBody>
                    <a:bodyPr/>
                    <a:lstStyle/>
                    <a:p>
                      <a:pPr indent="0" algn="l">
                        <a:buNone/>
                      </a:pPr>
                      <a:r>
                        <a:rPr lang="en-US" altLang="zh-CN" sz="1800" b="0">
                          <a:solidFill>
                            <a:schemeClr val="tx1"/>
                          </a:solidFill>
                          <a:latin typeface="Times New Roman" panose="02020603050405020304" charset="0"/>
                          <a:cs typeface="Times New Roman" panose="02020603050405020304" charset="0"/>
                        </a:rPr>
                        <a:t>            </a:t>
                      </a:r>
                      <a:r>
                        <a:rPr lang="zh-CN" altLang="en-US" sz="1800" b="0">
                          <a:solidFill>
                            <a:schemeClr val="tx1"/>
                          </a:solidFill>
                          <a:latin typeface="Times New Roman" panose="02020603050405020304" charset="0"/>
                          <a:cs typeface="Times New Roman" panose="02020603050405020304" charset="0"/>
                        </a:rPr>
                        <a:t>新媒体</a:t>
                      </a:r>
                      <a:endParaRPr lang="zh-CN" altLang="en-US" sz="1800" b="0">
                        <a:solidFill>
                          <a:schemeClr val="tx1"/>
                        </a:solidFill>
                        <a:latin typeface="Times New Roman" panose="02020603050405020304" charset="0"/>
                        <a:ea typeface="Times New Roman" panose="02020603050405020304" charset="0"/>
                        <a:cs typeface="Times New Roman" panose="02020603050405020304" charset="0"/>
                      </a:endParaRPr>
                    </a:p>
                  </a:txBody>
                  <a:tcPr marL="0" marR="0" marT="0" marB="1" anchor="ctr"/>
                </a:tc>
                <a:extLst>
                  <a:ext uri="{0D108BD9-81ED-4DB2-BD59-A6C34878D82A}">
                    <a16:rowId xmlns:a16="http://schemas.microsoft.com/office/drawing/2014/main" val="10000"/>
                  </a:ext>
                </a:extLst>
              </a:tr>
              <a:tr h="838835">
                <a:tc>
                  <a:txBody>
                    <a:bodyPr/>
                    <a:lstStyle/>
                    <a:p>
                      <a:pPr indent="0" algn="l">
                        <a:buNone/>
                      </a:pPr>
                      <a:r>
                        <a:rPr lang="zh-CN" altLang="en-US" sz="1800" b="0">
                          <a:latin typeface="Times New Roman" panose="02020603050405020304" charset="0"/>
                          <a:cs typeface="Times New Roman" panose="02020603050405020304" charset="0"/>
                        </a:rPr>
                        <a:t>内容载体</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tc>
                  <a:txBody>
                    <a:bodyPr/>
                    <a:lstStyle/>
                    <a:p>
                      <a:pPr indent="0" algn="l">
                        <a:buNone/>
                      </a:pPr>
                      <a:r>
                        <a:rPr lang="zh-CN" altLang="en-US" sz="1800" b="0">
                          <a:latin typeface="Times New Roman" panose="02020603050405020304" charset="0"/>
                          <a:cs typeface="Times New Roman" panose="02020603050405020304" charset="0"/>
                        </a:rPr>
                        <a:t>比较单一，如报纸、广播、电视</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tc>
                  <a:txBody>
                    <a:bodyPr/>
                    <a:lstStyle/>
                    <a:p>
                      <a:pPr indent="0" algn="l">
                        <a:buNone/>
                      </a:pPr>
                      <a:r>
                        <a:rPr lang="zh-CN" altLang="en-US" sz="1800" b="0">
                          <a:latin typeface="Times New Roman" panose="02020603050405020304" charset="0"/>
                          <a:cs typeface="Times New Roman" panose="02020603050405020304" charset="0"/>
                        </a:rPr>
                        <a:t>比较广泛，各个互联网网站都可以</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extLst>
                  <a:ext uri="{0D108BD9-81ED-4DB2-BD59-A6C34878D82A}">
                    <a16:rowId xmlns:a16="http://schemas.microsoft.com/office/drawing/2014/main" val="10001"/>
                  </a:ext>
                </a:extLst>
              </a:tr>
              <a:tr h="838835">
                <a:tc>
                  <a:txBody>
                    <a:bodyPr/>
                    <a:lstStyle/>
                    <a:p>
                      <a:pPr indent="0" algn="l">
                        <a:buNone/>
                      </a:pPr>
                      <a:r>
                        <a:rPr lang="zh-CN" altLang="en-US" sz="1800" b="0">
                          <a:latin typeface="Times New Roman" panose="02020603050405020304" charset="0"/>
                          <a:cs typeface="Times New Roman" panose="02020603050405020304" charset="0"/>
                        </a:rPr>
                        <a:t>传输载体和终端</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tc>
                  <a:txBody>
                    <a:bodyPr/>
                    <a:lstStyle/>
                    <a:p>
                      <a:pPr indent="0" algn="l">
                        <a:buNone/>
                      </a:pPr>
                      <a:r>
                        <a:rPr lang="zh-CN" altLang="en-US" sz="1800" b="0">
                          <a:latin typeface="Times New Roman" panose="02020603050405020304" charset="0"/>
                          <a:cs typeface="Times New Roman" panose="02020603050405020304" charset="0"/>
                        </a:rPr>
                        <a:t>比较单一且专用，如报纸、发射台、卫星、收音机、电视台等都是专用的</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tc>
                  <a:txBody>
                    <a:bodyPr/>
                    <a:lstStyle/>
                    <a:p>
                      <a:pPr indent="0" algn="l">
                        <a:buNone/>
                      </a:pPr>
                      <a:r>
                        <a:rPr lang="zh-CN" altLang="en-US" sz="1800" b="0">
                          <a:latin typeface="Times New Roman" panose="02020603050405020304" charset="0"/>
                          <a:cs typeface="Times New Roman" panose="02020603050405020304" charset="0"/>
                        </a:rPr>
                        <a:t>多媒体一体化传输和终端，以互联网和无线网络最为常见</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extLst>
                  <a:ext uri="{0D108BD9-81ED-4DB2-BD59-A6C34878D82A}">
                    <a16:rowId xmlns:a16="http://schemas.microsoft.com/office/drawing/2014/main" val="10002"/>
                  </a:ext>
                </a:extLst>
              </a:tr>
              <a:tr h="838835">
                <a:tc>
                  <a:txBody>
                    <a:bodyPr/>
                    <a:lstStyle/>
                    <a:p>
                      <a:pPr indent="0" algn="l">
                        <a:buNone/>
                      </a:pPr>
                      <a:r>
                        <a:rPr lang="zh-CN" altLang="en-US" sz="1800" b="0">
                          <a:latin typeface="Times New Roman" panose="02020603050405020304" charset="0"/>
                          <a:cs typeface="Times New Roman" panose="02020603050405020304" charset="0"/>
                        </a:rPr>
                        <a:t>交互方式</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tc>
                  <a:txBody>
                    <a:bodyPr/>
                    <a:lstStyle/>
                    <a:p>
                      <a:pPr indent="0" algn="l">
                        <a:buNone/>
                      </a:pPr>
                      <a:r>
                        <a:rPr lang="zh-CN" altLang="en-US" sz="1800" b="0">
                          <a:latin typeface="Times New Roman" panose="02020603050405020304" charset="0"/>
                          <a:cs typeface="Times New Roman" panose="02020603050405020304" charset="0"/>
                        </a:rPr>
                        <a:t>单向</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tc>
                  <a:txBody>
                    <a:bodyPr/>
                    <a:lstStyle/>
                    <a:p>
                      <a:pPr indent="0" algn="l">
                        <a:buNone/>
                      </a:pPr>
                      <a:r>
                        <a:rPr lang="zh-CN" altLang="en-US" sz="1800" b="0">
                          <a:latin typeface="Times New Roman" panose="02020603050405020304" charset="0"/>
                          <a:cs typeface="Times New Roman" panose="02020603050405020304" charset="0"/>
                        </a:rPr>
                        <a:t>双向、互动</a:t>
                      </a:r>
                      <a:endParaRPr lang="zh-CN" altLang="en-US" sz="1800" b="0">
                        <a:latin typeface="Times New Roman" panose="02020603050405020304" charset="0"/>
                        <a:ea typeface="Times New Roman" panose="02020603050405020304" charset="0"/>
                        <a:cs typeface="Times New Roman" panose="02020603050405020304" charset="0"/>
                      </a:endParaRPr>
                    </a:p>
                  </a:txBody>
                  <a:tcPr marL="0" marR="0" marT="0" marB="1"/>
                </a:tc>
                <a:extLst>
                  <a:ext uri="{0D108BD9-81ED-4DB2-BD59-A6C34878D82A}">
                    <a16:rowId xmlns:a16="http://schemas.microsoft.com/office/drawing/2014/main" val="10003"/>
                  </a:ext>
                </a:extLst>
              </a:tr>
            </a:tbl>
          </a:graphicData>
        </a:graphic>
      </p:graphicFrame>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302895" y="1626870"/>
            <a:ext cx="2684780" cy="3969385"/>
          </a:xfrm>
          <a:prstGeom prst="rect">
            <a:avLst/>
          </a:prstGeom>
          <a:noFill/>
        </p:spPr>
        <p:txBody>
          <a:bodyPr wrap="square" rtlCol="0">
            <a:spAutoFit/>
          </a:bodyPr>
          <a:lstStyle/>
          <a:p>
            <a:pPr algn="just"/>
            <a:r>
              <a:rPr lang="en-US" altLang="zh-CN"/>
              <a:t>         </a:t>
            </a:r>
            <a:r>
              <a:rPr lang="zh-CN" altLang="en-US"/>
              <a:t>在国内，有微博、微信、陌陌、优酷、手机新闻客户端等；在国际上，有Twitter、Facebook、Youtube、Google等。这样一些新的媒体形式，日渐成为人们日常获取新闻和信息，进行交流和沟通的重要途径。如今，新媒体的专业化和传播扩散速度已经完全超越了传统媒体，而传统媒体已经在变革中逐渐衰落下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 calcmode="lin" valueType="num">
                                      <p:cBhvr>
                                        <p:cTn id="13" dur="500" fill="hold"/>
                                        <p:tgtEl>
                                          <p:spTgt spid="38"/>
                                        </p:tgtEl>
                                        <p:attrNameLst>
                                          <p:attrName>style.rotation</p:attrName>
                                        </p:attrNameLst>
                                      </p:cBhvr>
                                      <p:tavLst>
                                        <p:tav tm="0">
                                          <p:val>
                                            <p:fltVal val="360"/>
                                          </p:val>
                                        </p:tav>
                                        <p:tav tm="100000">
                                          <p:val>
                                            <p:fltVal val="0"/>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70560"/>
            <a:ext cx="9307195" cy="952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92075" y="127635"/>
            <a:ext cx="929386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4.</a:t>
            </a:r>
            <a:r>
              <a:rPr sz="2400">
                <a:solidFill>
                  <a:srgbClr val="3F3F3F"/>
                </a:solidFill>
                <a:latin typeface="微软雅黑" panose="020B0503020204020204" charset="-122"/>
                <a:ea typeface="微软雅黑" panose="020B0503020204020204" charset="-122"/>
              </a:rPr>
              <a:t> 新媒体与传统媒体、自媒体的区别</a:t>
            </a:r>
            <a:r>
              <a:rPr lang="en-US" sz="2400">
                <a:solidFill>
                  <a:srgbClr val="3F3F3F"/>
                </a:solidFill>
                <a:latin typeface="微软雅黑" panose="020B0503020204020204" charset="-122"/>
                <a:ea typeface="微软雅黑" panose="020B0503020204020204" charset="-122"/>
              </a:rPr>
              <a:t>-自媒体介绍</a:t>
            </a:r>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600710" y="1899285"/>
            <a:ext cx="3790950" cy="2861310"/>
          </a:xfrm>
          <a:prstGeom prst="rect">
            <a:avLst/>
          </a:prstGeom>
          <a:noFill/>
        </p:spPr>
        <p:txBody>
          <a:bodyPr wrap="square" rtlCol="0">
            <a:spAutoFit/>
          </a:bodyPr>
          <a:lstStyle/>
          <a:p>
            <a:pPr algn="just"/>
            <a:r>
              <a:rPr lang="en-US" altLang="zh-CN"/>
              <a:t>        </a:t>
            </a:r>
            <a:r>
              <a:rPr lang="zh-CN" altLang="en-US"/>
              <a:t>自媒体（We media）又称“公民媒体”或“个人媒体”，属于新媒体的一种，是指私人化、平民化、普泛化、自主化的传播者，以现代化、电子化的手段，向不特定的大多数或者特定的单个人传递规范性及非规范性信息的新媒体的总称。自媒体平台包括：博客、微博、微信、贴吧、一点资讯、今日头条、网易等网络社区。</a:t>
            </a:r>
          </a:p>
        </p:txBody>
      </p:sp>
      <p:grpSp>
        <p:nvGrpSpPr>
          <p:cNvPr id="7" name="组合 6"/>
          <p:cNvGrpSpPr/>
          <p:nvPr/>
        </p:nvGrpSpPr>
        <p:grpSpPr>
          <a:xfrm>
            <a:off x="5621655" y="1267460"/>
            <a:ext cx="5701030" cy="4715510"/>
            <a:chOff x="8853" y="1996"/>
            <a:chExt cx="8978" cy="7426"/>
          </a:xfrm>
        </p:grpSpPr>
        <p:graphicFrame>
          <p:nvGraphicFramePr>
            <p:cNvPr id="4" name="对象 -2147482624"/>
            <p:cNvGraphicFramePr>
              <a:graphicFrameLocks noChangeAspect="1"/>
            </p:cNvGraphicFramePr>
            <p:nvPr/>
          </p:nvGraphicFramePr>
          <p:xfrm>
            <a:off x="8853" y="1996"/>
            <a:ext cx="8978" cy="6496"/>
          </p:xfrm>
          <a:graphic>
            <a:graphicData uri="http://schemas.openxmlformats.org/presentationml/2006/ole">
              <mc:AlternateContent xmlns:mc="http://schemas.openxmlformats.org/markup-compatibility/2006">
                <mc:Choice xmlns:v="urn:schemas-microsoft-com:vml" Requires="v">
                  <p:oleObj r:id="rId3" imgW="3788410" imgH="2710815" progId="Visio.Drawing.11">
                    <p:embed/>
                  </p:oleObj>
                </mc:Choice>
                <mc:Fallback>
                  <p:oleObj r:id="rId3" imgW="3788410" imgH="2710815" progId="Visio.Drawing.11">
                    <p:embed/>
                    <p:pic>
                      <p:nvPicPr>
                        <p:cNvPr id="0" name="图片 3075"/>
                        <p:cNvPicPr/>
                        <p:nvPr/>
                      </p:nvPicPr>
                      <p:blipFill>
                        <a:blip r:embed="rId4"/>
                        <a:stretch>
                          <a:fillRect/>
                        </a:stretch>
                      </p:blipFill>
                      <p:spPr>
                        <a:xfrm>
                          <a:off x="8853" y="1996"/>
                          <a:ext cx="8978" cy="6496"/>
                        </a:xfrm>
                        <a:prstGeom prst="rect">
                          <a:avLst/>
                        </a:prstGeom>
                        <a:noFill/>
                        <a:ln w="38100">
                          <a:noFill/>
                          <a:miter/>
                        </a:ln>
                      </p:spPr>
                    </p:pic>
                  </p:oleObj>
                </mc:Fallback>
              </mc:AlternateContent>
            </a:graphicData>
          </a:graphic>
        </p:graphicFrame>
        <p:sp>
          <p:nvSpPr>
            <p:cNvPr id="6" name="文本框 5"/>
            <p:cNvSpPr txBox="1"/>
            <p:nvPr/>
          </p:nvSpPr>
          <p:spPr>
            <a:xfrm>
              <a:off x="10875" y="8892"/>
              <a:ext cx="5349" cy="531"/>
            </a:xfrm>
            <a:prstGeom prst="rect">
              <a:avLst/>
            </a:prstGeom>
            <a:noFill/>
          </p:spPr>
          <p:txBody>
            <a:bodyPr wrap="square" rtlCol="0">
              <a:spAutoFit/>
            </a:bodyPr>
            <a:lstStyle/>
            <a:p>
              <a:pPr algn="ctr"/>
              <a:r>
                <a:rPr lang="zh-CN" altLang="en-US" sz="1600"/>
                <a:t>自媒体发展趋势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70560"/>
            <a:ext cx="9307195" cy="952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92075" y="127635"/>
            <a:ext cx="929386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4.</a:t>
            </a:r>
            <a:r>
              <a:rPr sz="2400">
                <a:solidFill>
                  <a:srgbClr val="3F3F3F"/>
                </a:solidFill>
                <a:latin typeface="微软雅黑" panose="020B0503020204020204" charset="-122"/>
                <a:ea typeface="微软雅黑" panose="020B0503020204020204" charset="-122"/>
              </a:rPr>
              <a:t> 新媒体与传统媒体、自媒体的区别</a:t>
            </a:r>
            <a:r>
              <a:rPr lang="en-US" sz="2400">
                <a:solidFill>
                  <a:srgbClr val="3F3F3F"/>
                </a:solidFill>
                <a:latin typeface="微软雅黑" panose="020B0503020204020204" charset="-122"/>
                <a:ea typeface="微软雅黑" panose="020B0503020204020204" charset="-122"/>
              </a:rPr>
              <a:t>-新媒体与自媒体的区别</a:t>
            </a:r>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nvGrpSpPr>
          <p:cNvPr id="19" name="组合 18"/>
          <p:cNvGrpSpPr/>
          <p:nvPr/>
        </p:nvGrpSpPr>
        <p:grpSpPr>
          <a:xfrm>
            <a:off x="1553845" y="1778635"/>
            <a:ext cx="2481580" cy="4276090"/>
            <a:chOff x="2447" y="2801"/>
            <a:chExt cx="3908" cy="6734"/>
          </a:xfrm>
        </p:grpSpPr>
        <p:sp>
          <p:nvSpPr>
            <p:cNvPr id="9" name="文本框 8"/>
            <p:cNvSpPr txBox="1"/>
            <p:nvPr>
              <p:custDataLst>
                <p:tags r:id="rId8"/>
              </p:custDataLst>
            </p:nvPr>
          </p:nvSpPr>
          <p:spPr>
            <a:xfrm>
              <a:off x="2818" y="2801"/>
              <a:ext cx="3355" cy="924"/>
            </a:xfrm>
            <a:prstGeom prst="rect">
              <a:avLst/>
            </a:prstGeom>
            <a:noFill/>
          </p:spPr>
          <p:txBody>
            <a:bodyPr wrap="square" rtlCol="0" anchor="b" anchorCtr="0">
              <a:normAutofit/>
            </a:bodyPr>
            <a:lstStyle/>
            <a:p>
              <a:pPr algn="ctr"/>
              <a:r>
                <a:rPr lang="zh-CN" altLang="en-US" sz="2000" dirty="0">
                  <a:latin typeface="Arial" panose="020B0604020202020204" pitchFamily="34" charset="0"/>
                  <a:ea typeface="黑体" panose="02010609060101010101" charset="-122"/>
                  <a:cs typeface="+mn-ea"/>
                </a:rPr>
                <a:t>被动与主动</a:t>
              </a:r>
            </a:p>
          </p:txBody>
        </p:sp>
        <p:sp>
          <p:nvSpPr>
            <p:cNvPr id="11" name="文本框 10"/>
            <p:cNvSpPr txBox="1"/>
            <p:nvPr>
              <p:custDataLst>
                <p:tags r:id="rId9"/>
              </p:custDataLst>
            </p:nvPr>
          </p:nvSpPr>
          <p:spPr>
            <a:xfrm>
              <a:off x="2447" y="3725"/>
              <a:ext cx="3909" cy="5810"/>
            </a:xfrm>
            <a:prstGeom prst="rect">
              <a:avLst/>
            </a:prstGeom>
            <a:noFill/>
          </p:spPr>
          <p:txBody>
            <a:bodyPr wrap="square" rtlCol="0" anchor="t" anchorCtr="0">
              <a:normAutofit/>
            </a:bodyPr>
            <a:lstStyle/>
            <a:p>
              <a:pPr algn="just"/>
              <a:r>
                <a:rPr lang="en-US" altLang="zh-CN" dirty="0">
                  <a:solidFill>
                    <a:schemeClr val="tx1"/>
                  </a:solidFill>
                </a:rPr>
                <a:t>       </a:t>
              </a:r>
              <a:r>
                <a:rPr lang="zh-CN" altLang="en-US" dirty="0">
                  <a:solidFill>
                    <a:schemeClr val="tx1"/>
                  </a:solidFill>
                </a:rPr>
                <a:t>在移动互联网的推动下，自媒体实现了飞跃发展，成为了主要的新媒体发展形势。一般来说，对用户而言，新媒体的大部分传播信息还处在被动接受的位置。但是，自媒体却可以化被动为主动，实现对信息的个性化</a:t>
              </a:r>
              <a:r>
                <a:rPr lang="zh-CN" altLang="en-US">
                  <a:solidFill>
                    <a:schemeClr val="tx1"/>
                  </a:solidFill>
                </a:rPr>
                <a:t>传播。</a:t>
              </a:r>
              <a:endParaRPr lang="en-US" altLang="zh-CN">
                <a:solidFill>
                  <a:schemeClr val="tx1"/>
                </a:solidFill>
              </a:endParaRPr>
            </a:p>
            <a:p>
              <a:pPr algn="just"/>
              <a:endParaRPr lang="en-US" altLang="zh-CN"/>
            </a:p>
            <a:p>
              <a:pPr algn="just"/>
              <a:r>
                <a:rPr lang="en-US" altLang="zh-CN">
                  <a:solidFill>
                    <a:schemeClr val="tx1"/>
                  </a:solidFill>
                </a:rPr>
                <a:t>             </a:t>
              </a:r>
              <a:r>
                <a:rPr lang="zh-CN" altLang="en-US">
                  <a:solidFill>
                    <a:schemeClr val="tx1"/>
                  </a:solidFill>
                </a:rPr>
                <a:t>思考题：实名制？</a:t>
              </a:r>
              <a:endParaRPr lang="zh-CN" altLang="en-US" dirty="0">
                <a:solidFill>
                  <a:schemeClr val="tx1"/>
                </a:solidFill>
              </a:endParaRPr>
            </a:p>
          </p:txBody>
        </p:sp>
      </p:grpSp>
      <p:grpSp>
        <p:nvGrpSpPr>
          <p:cNvPr id="20" name="组合 19"/>
          <p:cNvGrpSpPr/>
          <p:nvPr/>
        </p:nvGrpSpPr>
        <p:grpSpPr>
          <a:xfrm>
            <a:off x="7472045" y="1617980"/>
            <a:ext cx="2419350" cy="3683000"/>
            <a:chOff x="11767" y="2548"/>
            <a:chExt cx="3810" cy="5800"/>
          </a:xfrm>
        </p:grpSpPr>
        <p:sp>
          <p:nvSpPr>
            <p:cNvPr id="12" name="文本框 11"/>
            <p:cNvSpPr txBox="1"/>
            <p:nvPr>
              <p:custDataLst>
                <p:tags r:id="rId6"/>
              </p:custDataLst>
            </p:nvPr>
          </p:nvSpPr>
          <p:spPr>
            <a:xfrm>
              <a:off x="11767" y="2548"/>
              <a:ext cx="3355" cy="924"/>
            </a:xfrm>
            <a:prstGeom prst="rect">
              <a:avLst/>
            </a:prstGeom>
            <a:noFill/>
          </p:spPr>
          <p:txBody>
            <a:bodyPr wrap="square" rtlCol="0" anchor="b" anchorCtr="0">
              <a:normAutofit/>
            </a:bodyPr>
            <a:lstStyle/>
            <a:p>
              <a:pPr algn="ctr"/>
              <a:r>
                <a:rPr lang="zh-CN" altLang="en-US" sz="2000" dirty="0">
                  <a:latin typeface="Arial" panose="020B0604020202020204" pitchFamily="34" charset="0"/>
                  <a:ea typeface="黑体" panose="02010609060101010101" charset="-122"/>
                  <a:cs typeface="+mn-ea"/>
                </a:rPr>
                <a:t>自主选择</a:t>
              </a:r>
            </a:p>
          </p:txBody>
        </p:sp>
        <p:sp>
          <p:nvSpPr>
            <p:cNvPr id="13" name="文本框 12"/>
            <p:cNvSpPr txBox="1"/>
            <p:nvPr>
              <p:custDataLst>
                <p:tags r:id="rId7"/>
              </p:custDataLst>
            </p:nvPr>
          </p:nvSpPr>
          <p:spPr>
            <a:xfrm>
              <a:off x="11767" y="3472"/>
              <a:ext cx="3811" cy="4877"/>
            </a:xfrm>
            <a:prstGeom prst="rect">
              <a:avLst/>
            </a:prstGeom>
            <a:noFill/>
          </p:spPr>
          <p:txBody>
            <a:bodyPr wrap="square" rtlCol="0" anchor="t" anchorCtr="0">
              <a:normAutofit/>
            </a:bodyPr>
            <a:lstStyle/>
            <a:p>
              <a:pPr algn="just"/>
              <a:r>
                <a:rPr lang="en-US" altLang="zh-CN" dirty="0">
                  <a:solidFill>
                    <a:schemeClr val="tx1"/>
                  </a:solidFill>
                </a:rPr>
                <a:t>          </a:t>
              </a:r>
              <a:r>
                <a:rPr lang="zh-CN" altLang="en-US" dirty="0">
                  <a:solidFill>
                    <a:schemeClr val="tx1"/>
                  </a:solidFill>
                </a:rPr>
                <a:t>相比新媒体来说，自媒体拥有更多的话语权和自主选择权，它不仅可以对社交平台进行个性化的构建，还可以在传播信息的同时张扬个性。正是因为自媒体的这种自由性，其才能成为人们表现自我的平台。</a:t>
              </a:r>
            </a:p>
          </p:txBody>
        </p:sp>
      </p:grpSp>
      <p:sp>
        <p:nvSpPr>
          <p:cNvPr id="14" name="椭圆 13"/>
          <p:cNvSpPr/>
          <p:nvPr>
            <p:custDataLst>
              <p:tags r:id="rId1"/>
            </p:custDataLst>
          </p:nvPr>
        </p:nvSpPr>
        <p:spPr>
          <a:xfrm>
            <a:off x="5354582" y="1618086"/>
            <a:ext cx="934479" cy="934479"/>
          </a:xfrm>
          <a:prstGeom prst="ellipse">
            <a:avLst/>
          </a:prstGeom>
          <a:solidFill>
            <a:srgbClr val="E7E6E6"/>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15" name="泪滴形 14"/>
          <p:cNvSpPr/>
          <p:nvPr>
            <p:custDataLst>
              <p:tags r:id="rId2"/>
            </p:custDataLst>
          </p:nvPr>
        </p:nvSpPr>
        <p:spPr>
          <a:xfrm rot="13492661">
            <a:off x="6559550" y="1638935"/>
            <a:ext cx="892175" cy="892175"/>
          </a:xfrm>
          <a:prstGeom prst="teardrop">
            <a:avLst/>
          </a:prstGeom>
          <a:solidFill>
            <a:srgbClr val="3F3F3F"/>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16" name="泪滴形 15"/>
          <p:cNvSpPr/>
          <p:nvPr>
            <p:custDataLst>
              <p:tags r:id="rId3"/>
            </p:custDataLst>
          </p:nvPr>
        </p:nvSpPr>
        <p:spPr>
          <a:xfrm rot="2732192">
            <a:off x="4112260" y="1612900"/>
            <a:ext cx="927735" cy="927735"/>
          </a:xfrm>
          <a:prstGeom prst="teardrop">
            <a:avLst/>
          </a:prstGeom>
          <a:solidFill>
            <a:srgbClr val="116CB2"/>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17" name="文本框 16"/>
          <p:cNvSpPr txBox="1"/>
          <p:nvPr>
            <p:custDataLst>
              <p:tags r:id="rId4"/>
            </p:custDataLst>
          </p:nvPr>
        </p:nvSpPr>
        <p:spPr>
          <a:xfrm>
            <a:off x="6488246" y="1558416"/>
            <a:ext cx="983511" cy="1027520"/>
          </a:xfrm>
          <a:prstGeom prst="rect">
            <a:avLst/>
          </a:prstGeom>
          <a:noFill/>
        </p:spPr>
        <p:txBody>
          <a:bodyPr wrap="square" rtlCol="0" anchor="ctr" anchorCtr="0">
            <a:normAutofit/>
          </a:bodyPr>
          <a:lstStyle/>
          <a:p>
            <a:pPr algn="ctr"/>
            <a:r>
              <a:rPr lang="en-US" altLang="zh-CN" sz="5400" dirty="0">
                <a:solidFill>
                  <a:sysClr val="window" lastClr="FFFFFF"/>
                </a:solidFill>
              </a:rPr>
              <a:t>B</a:t>
            </a:r>
            <a:endParaRPr lang="zh-CN" altLang="en-US" sz="5400" dirty="0">
              <a:solidFill>
                <a:sysClr val="window" lastClr="FFFFFF"/>
              </a:solidFill>
            </a:endParaRPr>
          </a:p>
        </p:txBody>
      </p:sp>
      <p:sp>
        <p:nvSpPr>
          <p:cNvPr id="18" name="文本框 17"/>
          <p:cNvSpPr txBox="1"/>
          <p:nvPr>
            <p:custDataLst>
              <p:tags r:id="rId5"/>
            </p:custDataLst>
          </p:nvPr>
        </p:nvSpPr>
        <p:spPr>
          <a:xfrm>
            <a:off x="4108199" y="1545528"/>
            <a:ext cx="983511" cy="1027520"/>
          </a:xfrm>
          <a:prstGeom prst="rect">
            <a:avLst/>
          </a:prstGeom>
          <a:noFill/>
        </p:spPr>
        <p:txBody>
          <a:bodyPr wrap="square" rtlCol="0" anchor="ctr" anchorCtr="0">
            <a:normAutofit/>
          </a:bodyPr>
          <a:lstStyle/>
          <a:p>
            <a:pPr algn="ctr"/>
            <a:r>
              <a:rPr lang="en-US" altLang="zh-CN" sz="5400" dirty="0">
                <a:solidFill>
                  <a:sysClr val="window" lastClr="FFFFFF"/>
                </a:solidFill>
              </a:rPr>
              <a:t>A</a:t>
            </a:r>
            <a:endParaRPr lang="zh-CN" altLang="en-US" sz="5400" dirty="0">
              <a:solidFill>
                <a:sysClr val="window" lastClr="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childTnLst>
                          </p:cTn>
                        </p:par>
                        <p:par>
                          <p:cTn id="17" fill="hold">
                            <p:stCondLst>
                              <p:cond delay="500"/>
                            </p:stCondLst>
                            <p:childTnLst>
                              <p:par>
                                <p:cTn id="18" presetID="8"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par>
                          <p:cTn id="21" fill="hold">
                            <p:stCondLst>
                              <p:cond delay="2500"/>
                            </p:stCondLst>
                            <p:childTnLst>
                              <p:par>
                                <p:cTn id="22" presetID="8"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amond(in)">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5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70560"/>
            <a:ext cx="9307195" cy="952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92075" y="127635"/>
            <a:ext cx="929386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5.</a:t>
            </a:r>
            <a:r>
              <a:rPr sz="2400">
                <a:solidFill>
                  <a:srgbClr val="3F3F3F"/>
                </a:solidFill>
                <a:latin typeface="微软雅黑" panose="020B0503020204020204" charset="-122"/>
                <a:ea typeface="微软雅黑" panose="020B0503020204020204" charset="-122"/>
              </a:rPr>
              <a:t> 新媒体运营的价值</a:t>
            </a:r>
            <a:r>
              <a:rPr lang="en-US" sz="2400">
                <a:solidFill>
                  <a:srgbClr val="3F3F3F"/>
                </a:solidFill>
                <a:latin typeface="微软雅黑" panose="020B0503020204020204" charset="-122"/>
                <a:ea typeface="微软雅黑" panose="020B0503020204020204" charset="-122"/>
              </a:rPr>
              <a:t>-价值体现</a:t>
            </a:r>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nvGrpSpPr>
          <p:cNvPr id="22" name="组合 21"/>
          <p:cNvGrpSpPr/>
          <p:nvPr>
            <p:custDataLst>
              <p:tags r:id="rId1"/>
            </p:custDataLst>
          </p:nvPr>
        </p:nvGrpSpPr>
        <p:grpSpPr>
          <a:xfrm>
            <a:off x="5409934" y="2862843"/>
            <a:ext cx="888972" cy="888972"/>
            <a:chOff x="5638800" y="2971800"/>
            <a:chExt cx="914400" cy="914400"/>
          </a:xfrm>
        </p:grpSpPr>
        <p:sp>
          <p:nvSpPr>
            <p:cNvPr id="23" name="椭圆 22"/>
            <p:cNvSpPr/>
            <p:nvPr>
              <p:custDataLst>
                <p:tags r:id="rId49"/>
              </p:custDataLst>
            </p:nvPr>
          </p:nvSpPr>
          <p:spPr>
            <a:xfrm>
              <a:off x="5638800" y="2971800"/>
              <a:ext cx="914400" cy="914400"/>
            </a:xfrm>
            <a:prstGeom prst="ellipse">
              <a:avLst/>
            </a:prstGeom>
            <a:solidFill>
              <a:srgbClr val="B2B2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4" name="KSO_Shape"/>
            <p:cNvSpPr/>
            <p:nvPr>
              <p:custDataLst>
                <p:tags r:id="rId50"/>
              </p:custDataLst>
            </p:nvPr>
          </p:nvSpPr>
          <p:spPr bwMode="auto">
            <a:xfrm flipH="1">
              <a:off x="5934850" y="3249613"/>
              <a:ext cx="322300" cy="358774"/>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ysClr val="window" lastClr="FFFFFF"/>
            </a:solidFill>
            <a:ln>
              <a:noFill/>
            </a:ln>
          </p:spPr>
          <p:txBody>
            <a:bodyPr bIns="900000" anchor="ctr">
              <a:normAutofit fontScale="25000" lnSpcReduction="20000"/>
              <a:scene3d>
                <a:camera prst="orthographicFront"/>
                <a:lightRig rig="threePt" dir="t"/>
              </a:scene3d>
              <a:sp3d>
                <a:contourClr>
                  <a:srgbClr val="FFFFFF"/>
                </a:contourClr>
              </a:sp3d>
            </a:bodyPr>
            <a:lstStyle/>
            <a:p>
              <a:pPr algn="ctr">
                <a:defRPr/>
              </a:pPr>
              <a:endParaRPr lang="zh-CN" altLang="en-US" dirty="0">
                <a:solidFill>
                  <a:srgbClr val="FFFFFF"/>
                </a:solidFill>
                <a:sym typeface="Arial" panose="020B0604020202020204" pitchFamily="34" charset="0"/>
              </a:endParaRPr>
            </a:p>
          </p:txBody>
        </p:sp>
      </p:grpSp>
      <p:grpSp>
        <p:nvGrpSpPr>
          <p:cNvPr id="32" name="组合 31"/>
          <p:cNvGrpSpPr/>
          <p:nvPr/>
        </p:nvGrpSpPr>
        <p:grpSpPr>
          <a:xfrm>
            <a:off x="1577340" y="1347470"/>
            <a:ext cx="4071620" cy="1469390"/>
            <a:chOff x="2484" y="2122"/>
            <a:chExt cx="6412" cy="2314"/>
          </a:xfrm>
        </p:grpSpPr>
        <p:sp>
          <p:nvSpPr>
            <p:cNvPr id="19" name="椭圆 18"/>
            <p:cNvSpPr/>
            <p:nvPr>
              <p:custDataLst>
                <p:tags r:id="rId41"/>
              </p:custDataLst>
            </p:nvPr>
          </p:nvSpPr>
          <p:spPr>
            <a:xfrm>
              <a:off x="7417" y="2635"/>
              <a:ext cx="1400" cy="1400"/>
            </a:xfrm>
            <a:prstGeom prst="ellipse">
              <a:avLst/>
            </a:prstGeom>
            <a:solidFill>
              <a:srgbClr val="116C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0" name="KSO_Shape"/>
            <p:cNvSpPr/>
            <p:nvPr>
              <p:custDataLst>
                <p:tags r:id="rId42"/>
              </p:custDataLst>
            </p:nvPr>
          </p:nvSpPr>
          <p:spPr bwMode="auto">
            <a:xfrm>
              <a:off x="7733" y="2926"/>
              <a:ext cx="768" cy="782"/>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grpSp>
          <p:nvGrpSpPr>
            <p:cNvPr id="25" name="组合 24"/>
            <p:cNvGrpSpPr/>
            <p:nvPr>
              <p:custDataLst>
                <p:tags r:id="rId43"/>
              </p:custDataLst>
            </p:nvPr>
          </p:nvGrpSpPr>
          <p:grpSpPr>
            <a:xfrm>
              <a:off x="5270" y="2548"/>
              <a:ext cx="1958" cy="586"/>
              <a:chOff x="3403600" y="1970870"/>
              <a:chExt cx="1257300" cy="421584"/>
            </a:xfrm>
          </p:grpSpPr>
          <p:cxnSp>
            <p:nvCxnSpPr>
              <p:cNvPr id="26" name="直接连接符 25"/>
              <p:cNvCxnSpPr/>
              <p:nvPr>
                <p:custDataLst>
                  <p:tags r:id="rId46"/>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27" name="直接连接符 26"/>
              <p:cNvCxnSpPr/>
              <p:nvPr>
                <p:custDataLst>
                  <p:tags r:id="rId47"/>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28" name="直接连接符 27"/>
              <p:cNvCxnSpPr/>
              <p:nvPr>
                <p:custDataLst>
                  <p:tags r:id="rId48"/>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sp>
          <p:nvSpPr>
            <p:cNvPr id="38" name="文本框 37"/>
            <p:cNvSpPr txBox="1"/>
            <p:nvPr>
              <p:custDataLst>
                <p:tags r:id="rId44"/>
              </p:custDataLst>
            </p:nvPr>
          </p:nvSpPr>
          <p:spPr>
            <a:xfrm>
              <a:off x="2484" y="2122"/>
              <a:ext cx="2585" cy="1596"/>
            </a:xfrm>
            <a:prstGeom prst="rect">
              <a:avLst/>
            </a:prstGeom>
            <a:noFill/>
          </p:spPr>
          <p:txBody>
            <a:bodyPr wrap="square" rtlCol="0">
              <a:normAutofit/>
            </a:bodyPr>
            <a:lstStyle/>
            <a:p>
              <a:pPr algn="r">
                <a:lnSpc>
                  <a:spcPct val="120000"/>
                </a:lnSpc>
              </a:pPr>
              <a:r>
                <a:rPr lang="en-US" altLang="zh-CN" b="1" dirty="0">
                  <a:solidFill>
                    <a:schemeClr val="tx1"/>
                  </a:solidFill>
                  <a:latin typeface="+mn-ea"/>
                  <a:sym typeface="Arial" panose="020B0604020202020204" pitchFamily="34" charset="0"/>
                </a:rPr>
                <a:t>1.经济价值</a:t>
              </a:r>
            </a:p>
          </p:txBody>
        </p:sp>
        <p:sp>
          <p:nvSpPr>
            <p:cNvPr id="53" name="上箭头 52"/>
            <p:cNvSpPr/>
            <p:nvPr>
              <p:custDataLst>
                <p:tags r:id="rId45"/>
              </p:custDataLst>
            </p:nvPr>
          </p:nvSpPr>
          <p:spPr>
            <a:xfrm rot="19800000">
              <a:off x="8414" y="4024"/>
              <a:ext cx="482" cy="413"/>
            </a:xfrm>
            <a:prstGeom prst="upArrow">
              <a:avLst>
                <a:gd name="adj1" fmla="val 57862"/>
                <a:gd name="adj2" fmla="val 61457"/>
              </a:avLst>
            </a:prstGeom>
            <a:solidFill>
              <a:srgbClr val="116C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grpSp>
      <p:grpSp>
        <p:nvGrpSpPr>
          <p:cNvPr id="46" name="组合 45"/>
          <p:cNvGrpSpPr/>
          <p:nvPr/>
        </p:nvGrpSpPr>
        <p:grpSpPr>
          <a:xfrm>
            <a:off x="1577340" y="3796665"/>
            <a:ext cx="4071620" cy="1924685"/>
            <a:chOff x="2484" y="5979"/>
            <a:chExt cx="6412" cy="3031"/>
          </a:xfrm>
        </p:grpSpPr>
        <p:sp>
          <p:nvSpPr>
            <p:cNvPr id="57" name="上箭头 56"/>
            <p:cNvSpPr/>
            <p:nvPr>
              <p:custDataLst>
                <p:tags r:id="rId32"/>
              </p:custDataLst>
            </p:nvPr>
          </p:nvSpPr>
          <p:spPr>
            <a:xfrm rot="12600000">
              <a:off x="8414" y="5979"/>
              <a:ext cx="482" cy="413"/>
            </a:xfrm>
            <a:prstGeom prst="upArrow">
              <a:avLst>
                <a:gd name="adj1" fmla="val 57862"/>
                <a:gd name="adj2" fmla="val 61457"/>
              </a:avLst>
            </a:prstGeom>
            <a:solidFill>
              <a:srgbClr val="116C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grpSp>
          <p:nvGrpSpPr>
            <p:cNvPr id="95" name="组合 94"/>
            <p:cNvGrpSpPr/>
            <p:nvPr>
              <p:custDataLst>
                <p:tags r:id="rId33"/>
              </p:custDataLst>
            </p:nvPr>
          </p:nvGrpSpPr>
          <p:grpSpPr>
            <a:xfrm>
              <a:off x="7378" y="6384"/>
              <a:ext cx="1400" cy="1400"/>
              <a:chOff x="4768657" y="4732810"/>
              <a:chExt cx="1008000" cy="1008000"/>
            </a:xfrm>
          </p:grpSpPr>
          <p:sp>
            <p:nvSpPr>
              <p:cNvPr id="61" name="椭圆 60"/>
              <p:cNvSpPr/>
              <p:nvPr>
                <p:custDataLst>
                  <p:tags r:id="rId39"/>
                </p:custDataLst>
              </p:nvPr>
            </p:nvSpPr>
            <p:spPr>
              <a:xfrm>
                <a:off x="4768657" y="4732810"/>
                <a:ext cx="1008000" cy="1008000"/>
              </a:xfrm>
              <a:prstGeom prst="ellipse">
                <a:avLst/>
              </a:prstGeom>
              <a:solidFill>
                <a:srgbClr val="116C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74" name="KSO_Shape"/>
              <p:cNvSpPr/>
              <p:nvPr>
                <p:custDataLst>
                  <p:tags r:id="rId40"/>
                </p:custDataLst>
              </p:nvPr>
            </p:nvSpPr>
            <p:spPr bwMode="auto">
              <a:xfrm>
                <a:off x="4991534" y="4944724"/>
                <a:ext cx="513099" cy="574364"/>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grpSp>
        <p:grpSp>
          <p:nvGrpSpPr>
            <p:cNvPr id="77" name="组合 76"/>
            <p:cNvGrpSpPr/>
            <p:nvPr>
              <p:custDataLst>
                <p:tags r:id="rId34"/>
              </p:custDataLst>
            </p:nvPr>
          </p:nvGrpSpPr>
          <p:grpSpPr>
            <a:xfrm flipV="1">
              <a:off x="5270" y="7035"/>
              <a:ext cx="1958" cy="586"/>
              <a:chOff x="3403600" y="1970870"/>
              <a:chExt cx="1257300" cy="421584"/>
            </a:xfrm>
          </p:grpSpPr>
          <p:cxnSp>
            <p:nvCxnSpPr>
              <p:cNvPr id="78" name="直接连接符 77"/>
              <p:cNvCxnSpPr/>
              <p:nvPr>
                <p:custDataLst>
                  <p:tags r:id="rId36"/>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79" name="直接连接符 78"/>
              <p:cNvCxnSpPr/>
              <p:nvPr>
                <p:custDataLst>
                  <p:tags r:id="rId37"/>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80" name="直接连接符 79"/>
              <p:cNvCxnSpPr/>
              <p:nvPr>
                <p:custDataLst>
                  <p:tags r:id="rId38"/>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sp>
          <p:nvSpPr>
            <p:cNvPr id="81" name="文本框 80"/>
            <p:cNvSpPr txBox="1"/>
            <p:nvPr>
              <p:custDataLst>
                <p:tags r:id="rId35"/>
              </p:custDataLst>
            </p:nvPr>
          </p:nvSpPr>
          <p:spPr>
            <a:xfrm>
              <a:off x="2484" y="7414"/>
              <a:ext cx="2585" cy="1596"/>
            </a:xfrm>
            <a:prstGeom prst="rect">
              <a:avLst/>
            </a:prstGeom>
            <a:noFill/>
          </p:spPr>
          <p:txBody>
            <a:bodyPr wrap="square" rtlCol="0">
              <a:normAutofit/>
            </a:bodyPr>
            <a:lstStyle/>
            <a:p>
              <a:pPr algn="r">
                <a:lnSpc>
                  <a:spcPct val="120000"/>
                </a:lnSpc>
              </a:pPr>
              <a:r>
                <a:rPr lang="en-US" altLang="zh-CN" b="1" dirty="0">
                  <a:solidFill>
                    <a:schemeClr val="tx1"/>
                  </a:solidFill>
                  <a:latin typeface="+mn-ea"/>
                  <a:sym typeface="Arial" panose="020B0604020202020204" pitchFamily="34" charset="0"/>
                </a:rPr>
                <a:t>3.互动价值</a:t>
              </a:r>
            </a:p>
          </p:txBody>
        </p:sp>
      </p:grpSp>
      <p:grpSp>
        <p:nvGrpSpPr>
          <p:cNvPr id="47" name="组合 46"/>
          <p:cNvGrpSpPr/>
          <p:nvPr/>
        </p:nvGrpSpPr>
        <p:grpSpPr>
          <a:xfrm>
            <a:off x="6059805" y="1341120"/>
            <a:ext cx="4067810" cy="1475740"/>
            <a:chOff x="9543" y="2112"/>
            <a:chExt cx="6406" cy="2324"/>
          </a:xfrm>
        </p:grpSpPr>
        <p:grpSp>
          <p:nvGrpSpPr>
            <p:cNvPr id="13" name="组合 12"/>
            <p:cNvGrpSpPr/>
            <p:nvPr>
              <p:custDataLst>
                <p:tags r:id="rId23"/>
              </p:custDataLst>
            </p:nvPr>
          </p:nvGrpSpPr>
          <p:grpSpPr>
            <a:xfrm>
              <a:off x="9620" y="2635"/>
              <a:ext cx="1400" cy="1400"/>
              <a:chOff x="7126514" y="2833914"/>
              <a:chExt cx="1190172" cy="1190172"/>
            </a:xfrm>
          </p:grpSpPr>
          <p:sp>
            <p:nvSpPr>
              <p:cNvPr id="14" name="椭圆 13"/>
              <p:cNvSpPr/>
              <p:nvPr>
                <p:custDataLst>
                  <p:tags r:id="rId30"/>
                </p:custDataLst>
              </p:nvPr>
            </p:nvSpPr>
            <p:spPr>
              <a:xfrm>
                <a:off x="7126514" y="2833914"/>
                <a:ext cx="1190172" cy="1190172"/>
              </a:xfrm>
              <a:prstGeom prst="ellipse">
                <a:avLst/>
              </a:prstGeom>
              <a:solidFill>
                <a:srgbClr val="3F3F3F"/>
              </a:solidFill>
              <a:ln>
                <a:noFill/>
              </a:ln>
            </p:spPr>
            <p:style>
              <a:lnRef idx="2">
                <a:srgbClr val="FE8A57">
                  <a:shade val="50000"/>
                </a:srgbClr>
              </a:lnRef>
              <a:fillRef idx="1">
                <a:srgbClr val="FE8A57"/>
              </a:fillRef>
              <a:effectRef idx="0">
                <a:srgbClr val="FE8A57"/>
              </a:effectRef>
              <a:fontRef idx="minor">
                <a:sysClr val="window" lastClr="FFFFFF"/>
              </a:fontRef>
            </p:style>
            <p:txBody>
              <a:bodyPr wrap="square" rtlCol="0" anchor="ctr">
                <a:normAutofit/>
              </a:bodyPr>
              <a:lstStyle/>
              <a:p>
                <a:pPr algn="ctr"/>
                <a:endParaRPr lang="zh-CN" altLang="en-US">
                  <a:sym typeface="Arial" panose="020B0604020202020204" pitchFamily="34" charset="0"/>
                </a:endParaRPr>
              </a:p>
            </p:txBody>
          </p:sp>
          <p:sp>
            <p:nvSpPr>
              <p:cNvPr id="15" name="KSO_Shape"/>
              <p:cNvSpPr/>
              <p:nvPr>
                <p:custDataLst>
                  <p:tags r:id="rId31"/>
                </p:custDataLst>
              </p:nvPr>
            </p:nvSpPr>
            <p:spPr>
              <a:xfrm>
                <a:off x="7472170" y="3105754"/>
                <a:ext cx="498860" cy="646492"/>
              </a:xfrm>
              <a:custGeom>
                <a:avLst/>
                <a:gdLst>
                  <a:gd name="connsiteX0" fmla="*/ 119442 w 2112807"/>
                  <a:gd name="connsiteY0" fmla="*/ 0 h 3733939"/>
                  <a:gd name="connsiteX1" fmla="*/ 238884 w 2112807"/>
                  <a:gd name="connsiteY1" fmla="*/ 119442 h 3733939"/>
                  <a:gd name="connsiteX2" fmla="*/ 165934 w 2112807"/>
                  <a:gd name="connsiteY2" fmla="*/ 229498 h 3733939"/>
                  <a:gd name="connsiteX3" fmla="*/ 142301 w 2112807"/>
                  <a:gd name="connsiteY3" fmla="*/ 234269 h 3733939"/>
                  <a:gd name="connsiteX4" fmla="*/ 142301 w 2112807"/>
                  <a:gd name="connsiteY4" fmla="*/ 412408 h 3733939"/>
                  <a:gd name="connsiteX5" fmla="*/ 159590 w 2112807"/>
                  <a:gd name="connsiteY5" fmla="*/ 392780 h 3733939"/>
                  <a:gd name="connsiteX6" fmla="*/ 2112807 w 2112807"/>
                  <a:gd name="connsiteY6" fmla="*/ 464309 h 3733939"/>
                  <a:gd name="connsiteX7" fmla="*/ 2112807 w 2112807"/>
                  <a:gd name="connsiteY7" fmla="*/ 1976477 h 3733939"/>
                  <a:gd name="connsiteX8" fmla="*/ 159590 w 2112807"/>
                  <a:gd name="connsiteY8" fmla="*/ 1904948 h 3733939"/>
                  <a:gd name="connsiteX9" fmla="*/ 142301 w 2112807"/>
                  <a:gd name="connsiteY9" fmla="*/ 1924576 h 3733939"/>
                  <a:gd name="connsiteX10" fmla="*/ 142301 w 2112807"/>
                  <a:gd name="connsiteY10" fmla="*/ 3733939 h 3733939"/>
                  <a:gd name="connsiteX11" fmla="*/ 96582 w 2112807"/>
                  <a:gd name="connsiteY11" fmla="*/ 3733939 h 3733939"/>
                  <a:gd name="connsiteX12" fmla="*/ 96582 w 2112807"/>
                  <a:gd name="connsiteY12" fmla="*/ 234269 h 3733939"/>
                  <a:gd name="connsiteX13" fmla="*/ 72950 w 2112807"/>
                  <a:gd name="connsiteY13" fmla="*/ 229498 h 3733939"/>
                  <a:gd name="connsiteX14" fmla="*/ 0 w 2112807"/>
                  <a:gd name="connsiteY14" fmla="*/ 119442 h 3733939"/>
                  <a:gd name="connsiteX15" fmla="*/ 119442 w 2112807"/>
                  <a:gd name="connsiteY15" fmla="*/ 0 h 373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807" h="3733939">
                    <a:moveTo>
                      <a:pt x="119442" y="0"/>
                    </a:moveTo>
                    <a:cubicBezTo>
                      <a:pt x="185408" y="0"/>
                      <a:pt x="238884" y="53476"/>
                      <a:pt x="238884" y="119442"/>
                    </a:cubicBezTo>
                    <a:cubicBezTo>
                      <a:pt x="238884" y="168916"/>
                      <a:pt x="208804" y="211365"/>
                      <a:pt x="165934" y="229498"/>
                    </a:cubicBezTo>
                    <a:lnTo>
                      <a:pt x="142301" y="234269"/>
                    </a:lnTo>
                    <a:lnTo>
                      <a:pt x="142301" y="412408"/>
                    </a:lnTo>
                    <a:lnTo>
                      <a:pt x="159590" y="392780"/>
                    </a:lnTo>
                    <a:cubicBezTo>
                      <a:pt x="810663" y="-273233"/>
                      <a:pt x="1461735" y="1278149"/>
                      <a:pt x="2112807" y="464309"/>
                    </a:cubicBezTo>
                    <a:lnTo>
                      <a:pt x="2112807" y="1976477"/>
                    </a:lnTo>
                    <a:cubicBezTo>
                      <a:pt x="1461735" y="2790317"/>
                      <a:pt x="810663" y="1238935"/>
                      <a:pt x="159590" y="1904948"/>
                    </a:cubicBezTo>
                    <a:lnTo>
                      <a:pt x="142301" y="1924576"/>
                    </a:lnTo>
                    <a:lnTo>
                      <a:pt x="142301" y="3733939"/>
                    </a:lnTo>
                    <a:lnTo>
                      <a:pt x="96582" y="3733939"/>
                    </a:lnTo>
                    <a:lnTo>
                      <a:pt x="96582" y="234269"/>
                    </a:lnTo>
                    <a:lnTo>
                      <a:pt x="72950" y="229498"/>
                    </a:lnTo>
                    <a:cubicBezTo>
                      <a:pt x="30080" y="211365"/>
                      <a:pt x="0" y="168916"/>
                      <a:pt x="0" y="119442"/>
                    </a:cubicBezTo>
                    <a:cubicBezTo>
                      <a:pt x="0" y="53476"/>
                      <a:pt x="53476" y="0"/>
                      <a:pt x="119442" y="0"/>
                    </a:cubicBezTo>
                    <a:close/>
                  </a:path>
                </a:pathLst>
              </a:custGeom>
              <a:solidFill>
                <a:sysClr val="window" lastClr="FFFFFF"/>
              </a:solidFill>
              <a:ln>
                <a:noFill/>
              </a:ln>
            </p:spPr>
            <p:style>
              <a:lnRef idx="2">
                <a:srgbClr val="FE8A57">
                  <a:shade val="50000"/>
                </a:srgbClr>
              </a:lnRef>
              <a:fillRef idx="1">
                <a:srgbClr val="FE8A57"/>
              </a:fillRef>
              <a:effectRef idx="0">
                <a:srgbClr val="FE8A57"/>
              </a:effectRef>
              <a:fontRef idx="minor">
                <a:sysClr val="window" lastClr="FFFFFF"/>
              </a:fontRef>
            </p:style>
            <p:txBody>
              <a:bodyPr wrap="square" bIns="684000" anchor="ctr">
                <a:normAutofit fontScale="25000" lnSpcReduction="20000"/>
              </a:bodyPr>
              <a:lstStyle/>
              <a:p>
                <a:pPr algn="ctr" eaLnBrk="1" hangingPunct="1">
                  <a:spcBef>
                    <a:spcPts val="0"/>
                  </a:spcBef>
                  <a:spcAft>
                    <a:spcPts val="0"/>
                  </a:spcAft>
                  <a:defRPr/>
                </a:pPr>
                <a:endParaRPr lang="zh-CN" altLang="en-US" dirty="0">
                  <a:solidFill>
                    <a:srgbClr val="FFFFFF"/>
                  </a:solidFill>
                  <a:sym typeface="Arial" panose="020B0604020202020204" pitchFamily="34" charset="0"/>
                </a:endParaRPr>
              </a:p>
            </p:txBody>
          </p:sp>
        </p:grpSp>
        <p:sp>
          <p:nvSpPr>
            <p:cNvPr id="44" name="文本框 43"/>
            <p:cNvSpPr txBox="1"/>
            <p:nvPr>
              <p:custDataLst>
                <p:tags r:id="rId24"/>
              </p:custDataLst>
            </p:nvPr>
          </p:nvSpPr>
          <p:spPr>
            <a:xfrm>
              <a:off x="13365" y="2112"/>
              <a:ext cx="2585" cy="1596"/>
            </a:xfrm>
            <a:prstGeom prst="rect">
              <a:avLst/>
            </a:prstGeom>
            <a:noFill/>
          </p:spPr>
          <p:txBody>
            <a:bodyPr wrap="square" rtlCol="0">
              <a:normAutofit/>
            </a:bodyPr>
            <a:lstStyle/>
            <a:p>
              <a:pPr>
                <a:lnSpc>
                  <a:spcPct val="120000"/>
                </a:lnSpc>
              </a:pPr>
              <a:r>
                <a:rPr lang="en-US" altLang="zh-CN" b="1" dirty="0">
                  <a:solidFill>
                    <a:schemeClr val="tx1"/>
                  </a:solidFill>
                  <a:latin typeface="+mn-ea"/>
                  <a:sym typeface="Arial" panose="020B0604020202020204" pitchFamily="34" charset="0"/>
                </a:rPr>
                <a:t>4.品牌价值</a:t>
              </a:r>
            </a:p>
          </p:txBody>
        </p:sp>
        <p:sp>
          <p:nvSpPr>
            <p:cNvPr id="54" name="上箭头 53"/>
            <p:cNvSpPr/>
            <p:nvPr>
              <p:custDataLst>
                <p:tags r:id="rId25"/>
              </p:custDataLst>
            </p:nvPr>
          </p:nvSpPr>
          <p:spPr>
            <a:xfrm rot="1800000">
              <a:off x="9543" y="4024"/>
              <a:ext cx="482" cy="413"/>
            </a:xfrm>
            <a:prstGeom prst="upArrow">
              <a:avLst>
                <a:gd name="adj1" fmla="val 57862"/>
                <a:gd name="adj2" fmla="val 61457"/>
              </a:avLst>
            </a:prstGeom>
            <a:solidFill>
              <a:srgbClr val="3F3F3F"/>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grpSp>
          <p:nvGrpSpPr>
            <p:cNvPr id="84" name="组合 83"/>
            <p:cNvGrpSpPr/>
            <p:nvPr>
              <p:custDataLst>
                <p:tags r:id="rId26"/>
              </p:custDataLst>
            </p:nvPr>
          </p:nvGrpSpPr>
          <p:grpSpPr>
            <a:xfrm flipH="1">
              <a:off x="11178" y="2548"/>
              <a:ext cx="1958" cy="586"/>
              <a:chOff x="3403600" y="1970870"/>
              <a:chExt cx="1257300" cy="421584"/>
            </a:xfrm>
          </p:grpSpPr>
          <p:cxnSp>
            <p:nvCxnSpPr>
              <p:cNvPr id="85" name="直接连接符 84"/>
              <p:cNvCxnSpPr/>
              <p:nvPr>
                <p:custDataLst>
                  <p:tags r:id="rId27"/>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86" name="直接连接符 85"/>
              <p:cNvCxnSpPr/>
              <p:nvPr>
                <p:custDataLst>
                  <p:tags r:id="rId28"/>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87" name="直接连接符 86"/>
              <p:cNvCxnSpPr/>
              <p:nvPr>
                <p:custDataLst>
                  <p:tags r:id="rId29"/>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grpSp>
      <p:grpSp>
        <p:nvGrpSpPr>
          <p:cNvPr id="48" name="组合 47"/>
          <p:cNvGrpSpPr/>
          <p:nvPr/>
        </p:nvGrpSpPr>
        <p:grpSpPr>
          <a:xfrm>
            <a:off x="6440805" y="2884170"/>
            <a:ext cx="3686810" cy="1233805"/>
            <a:chOff x="10143" y="4542"/>
            <a:chExt cx="5806" cy="1943"/>
          </a:xfrm>
        </p:grpSpPr>
        <p:grpSp>
          <p:nvGrpSpPr>
            <p:cNvPr id="9" name="组合 8"/>
            <p:cNvGrpSpPr/>
            <p:nvPr>
              <p:custDataLst>
                <p:tags r:id="rId17"/>
              </p:custDataLst>
            </p:nvPr>
          </p:nvGrpSpPr>
          <p:grpSpPr>
            <a:xfrm>
              <a:off x="10713" y="4542"/>
              <a:ext cx="1400" cy="1400"/>
              <a:chOff x="5500914" y="4370767"/>
              <a:chExt cx="1190172" cy="1190172"/>
            </a:xfrm>
          </p:grpSpPr>
          <p:sp>
            <p:nvSpPr>
              <p:cNvPr id="11" name="椭圆 10"/>
              <p:cNvSpPr/>
              <p:nvPr>
                <p:custDataLst>
                  <p:tags r:id="rId21"/>
                </p:custDataLst>
              </p:nvPr>
            </p:nvSpPr>
            <p:spPr>
              <a:xfrm>
                <a:off x="5500914" y="4370767"/>
                <a:ext cx="1190172" cy="1190172"/>
              </a:xfrm>
              <a:prstGeom prst="ellipse">
                <a:avLst/>
              </a:prstGeom>
              <a:solidFill>
                <a:srgbClr val="116C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2" name="KSO_Shape"/>
              <p:cNvSpPr/>
              <p:nvPr>
                <p:custDataLst>
                  <p:tags r:id="rId22"/>
                </p:custDataLst>
              </p:nvPr>
            </p:nvSpPr>
            <p:spPr bwMode="auto">
              <a:xfrm>
                <a:off x="5846540" y="4714875"/>
                <a:ext cx="498920" cy="51435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ysClr val="window" lastClr="FFFFFF"/>
              </a:solidFill>
              <a:ln>
                <a:noFill/>
              </a:ln>
            </p:spPr>
            <p:txBody>
              <a:bodyPr tIns="684000" anchor="ctr">
                <a:normAutofit fontScale="25000" lnSpcReduction="20000"/>
                <a:scene3d>
                  <a:camera prst="orthographicFront"/>
                  <a:lightRig rig="threePt" dir="t"/>
                </a:scene3d>
                <a:sp3d>
                  <a:contourClr>
                    <a:srgbClr val="FFFFFF"/>
                  </a:contourClr>
                </a:sp3d>
              </a:bodyPr>
              <a:lstStyle/>
              <a:p>
                <a:pPr algn="ctr">
                  <a:defRPr/>
                </a:pPr>
                <a:endParaRPr lang="zh-CN" altLang="en-US" dirty="0">
                  <a:solidFill>
                    <a:srgbClr val="FFFFFF"/>
                  </a:solidFill>
                  <a:sym typeface="Arial" panose="020B0604020202020204" pitchFamily="34" charset="0"/>
                </a:endParaRPr>
              </a:p>
            </p:txBody>
          </p:sp>
        </p:grpSp>
        <p:sp>
          <p:nvSpPr>
            <p:cNvPr id="29" name="文本框 28"/>
            <p:cNvSpPr txBox="1"/>
            <p:nvPr>
              <p:custDataLst>
                <p:tags r:id="rId18"/>
              </p:custDataLst>
            </p:nvPr>
          </p:nvSpPr>
          <p:spPr>
            <a:xfrm>
              <a:off x="13365" y="4889"/>
              <a:ext cx="2585" cy="1596"/>
            </a:xfrm>
            <a:prstGeom prst="rect">
              <a:avLst/>
            </a:prstGeom>
            <a:noFill/>
          </p:spPr>
          <p:txBody>
            <a:bodyPr wrap="square" rtlCol="0">
              <a:normAutofit/>
            </a:bodyPr>
            <a:lstStyle/>
            <a:p>
              <a:pPr>
                <a:lnSpc>
                  <a:spcPct val="120000"/>
                </a:lnSpc>
              </a:pPr>
              <a:r>
                <a:rPr lang="en-US" altLang="zh-CN" b="1" dirty="0">
                  <a:solidFill>
                    <a:schemeClr val="tx1"/>
                  </a:solidFill>
                  <a:latin typeface="+mn-ea"/>
                  <a:sym typeface="Arial" panose="020B0604020202020204" pitchFamily="34" charset="0"/>
                </a:rPr>
                <a:t>5.引新价值</a:t>
              </a:r>
            </a:p>
          </p:txBody>
        </p:sp>
        <p:sp>
          <p:nvSpPr>
            <p:cNvPr id="55" name="上箭头 54"/>
            <p:cNvSpPr/>
            <p:nvPr>
              <p:custDataLst>
                <p:tags r:id="rId19"/>
              </p:custDataLst>
            </p:nvPr>
          </p:nvSpPr>
          <p:spPr>
            <a:xfrm rot="5400000">
              <a:off x="10108" y="5002"/>
              <a:ext cx="482" cy="413"/>
            </a:xfrm>
            <a:prstGeom prst="upArrow">
              <a:avLst>
                <a:gd name="adj1" fmla="val 57862"/>
                <a:gd name="adj2" fmla="val 61457"/>
              </a:avLst>
            </a:prstGeom>
            <a:solidFill>
              <a:srgbClr val="116C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cxnSp>
          <p:nvCxnSpPr>
            <p:cNvPr id="88" name="直接连接符 87"/>
            <p:cNvCxnSpPr/>
            <p:nvPr>
              <p:custDataLst>
                <p:tags r:id="rId20"/>
              </p:custDataLst>
            </p:nvPr>
          </p:nvCxnSpPr>
          <p:spPr>
            <a:xfrm>
              <a:off x="12266" y="5287"/>
              <a:ext cx="855"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grpSp>
        <p:nvGrpSpPr>
          <p:cNvPr id="49" name="组合 48"/>
          <p:cNvGrpSpPr/>
          <p:nvPr/>
        </p:nvGrpSpPr>
        <p:grpSpPr>
          <a:xfrm>
            <a:off x="6059805" y="3796665"/>
            <a:ext cx="3922395" cy="1791970"/>
            <a:chOff x="9543" y="5979"/>
            <a:chExt cx="6177" cy="2822"/>
          </a:xfrm>
        </p:grpSpPr>
        <p:sp>
          <p:nvSpPr>
            <p:cNvPr id="56" name="上箭头 55"/>
            <p:cNvSpPr/>
            <p:nvPr>
              <p:custDataLst>
                <p:tags r:id="rId8"/>
              </p:custDataLst>
            </p:nvPr>
          </p:nvSpPr>
          <p:spPr>
            <a:xfrm rot="9000000">
              <a:off x="9543" y="5979"/>
              <a:ext cx="482" cy="413"/>
            </a:xfrm>
            <a:prstGeom prst="upArrow">
              <a:avLst>
                <a:gd name="adj1" fmla="val 57862"/>
                <a:gd name="adj2" fmla="val 61457"/>
              </a:avLst>
            </a:prstGeom>
            <a:solidFill>
              <a:srgbClr val="3F3F3F"/>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grpSp>
          <p:nvGrpSpPr>
            <p:cNvPr id="96" name="组合 95"/>
            <p:cNvGrpSpPr/>
            <p:nvPr>
              <p:custDataLst>
                <p:tags r:id="rId9"/>
              </p:custDataLst>
            </p:nvPr>
          </p:nvGrpSpPr>
          <p:grpSpPr>
            <a:xfrm>
              <a:off x="9636" y="6366"/>
              <a:ext cx="1400" cy="1400"/>
              <a:chOff x="6394285" y="4719769"/>
              <a:chExt cx="1008000" cy="1008000"/>
            </a:xfrm>
          </p:grpSpPr>
          <p:sp>
            <p:nvSpPr>
              <p:cNvPr id="62" name="椭圆 61"/>
              <p:cNvSpPr/>
              <p:nvPr>
                <p:custDataLst>
                  <p:tags r:id="rId15"/>
                </p:custDataLst>
              </p:nvPr>
            </p:nvSpPr>
            <p:spPr>
              <a:xfrm>
                <a:off x="6394285" y="4719769"/>
                <a:ext cx="1008000" cy="1008000"/>
              </a:xfrm>
              <a:prstGeom prst="ellipse">
                <a:avLst/>
              </a:prstGeom>
              <a:solidFill>
                <a:srgbClr val="3F3F3F"/>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4" name="KSO_Shape"/>
              <p:cNvSpPr/>
              <p:nvPr>
                <p:custDataLst>
                  <p:tags r:id="rId16"/>
                </p:custDataLst>
              </p:nvPr>
            </p:nvSpPr>
            <p:spPr bwMode="auto">
              <a:xfrm>
                <a:off x="6630397" y="4955044"/>
                <a:ext cx="554071" cy="537449"/>
              </a:xfrm>
              <a:custGeom>
                <a:avLst/>
                <a:gdLst>
                  <a:gd name="T0" fmla="*/ 1742441 w 2041526"/>
                  <a:gd name="T1" fmla="*/ 1193165 h 1979612"/>
                  <a:gd name="T2" fmla="*/ 1991996 w 2041526"/>
                  <a:gd name="T3" fmla="*/ 1302068 h 1979612"/>
                  <a:gd name="T4" fmla="*/ 2027239 w 2041526"/>
                  <a:gd name="T5" fmla="*/ 1369695 h 1979612"/>
                  <a:gd name="T6" fmla="*/ 1892619 w 2041526"/>
                  <a:gd name="T7" fmla="*/ 1469390 h 1979612"/>
                  <a:gd name="T8" fmla="*/ 1731963 w 2041526"/>
                  <a:gd name="T9" fmla="*/ 1707833 h 1979612"/>
                  <a:gd name="T10" fmla="*/ 1573531 w 2041526"/>
                  <a:gd name="T11" fmla="*/ 1864678 h 1979612"/>
                  <a:gd name="T12" fmla="*/ 1443673 w 2041526"/>
                  <a:gd name="T13" fmla="*/ 1909128 h 1979612"/>
                  <a:gd name="T14" fmla="*/ 1297941 w 2041526"/>
                  <a:gd name="T15" fmla="*/ 1895793 h 1979612"/>
                  <a:gd name="T16" fmla="*/ 1186180 w 2041526"/>
                  <a:gd name="T17" fmla="*/ 1820228 h 1979612"/>
                  <a:gd name="T18" fmla="*/ 1305561 w 2041526"/>
                  <a:gd name="T19" fmla="*/ 1764348 h 1979612"/>
                  <a:gd name="T20" fmla="*/ 1469073 w 2041526"/>
                  <a:gd name="T21" fmla="*/ 1590993 h 1979612"/>
                  <a:gd name="T22" fmla="*/ 1598296 w 2041526"/>
                  <a:gd name="T23" fmla="*/ 1438275 h 1979612"/>
                  <a:gd name="T24" fmla="*/ 1641158 w 2041526"/>
                  <a:gd name="T25" fmla="*/ 1376363 h 1979612"/>
                  <a:gd name="T26" fmla="*/ 1473836 w 2041526"/>
                  <a:gd name="T27" fmla="*/ 1374458 h 1979612"/>
                  <a:gd name="T28" fmla="*/ 1122363 w 2041526"/>
                  <a:gd name="T29" fmla="*/ 1490345 h 1979612"/>
                  <a:gd name="T30" fmla="*/ 1188720 w 2041526"/>
                  <a:gd name="T31" fmla="*/ 1315720 h 1979612"/>
                  <a:gd name="T32" fmla="*/ 1303973 w 2041526"/>
                  <a:gd name="T33" fmla="*/ 1219518 h 1979612"/>
                  <a:gd name="T34" fmla="*/ 1510031 w 2041526"/>
                  <a:gd name="T35" fmla="*/ 1169988 h 1979612"/>
                  <a:gd name="T36" fmla="*/ 474459 w 2041526"/>
                  <a:gd name="T37" fmla="*/ 1705182 h 1979612"/>
                  <a:gd name="T38" fmla="*/ 614828 w 2041526"/>
                  <a:gd name="T39" fmla="*/ 1613705 h 1979612"/>
                  <a:gd name="T40" fmla="*/ 659606 w 2041526"/>
                  <a:gd name="T41" fmla="*/ 1010214 h 1979612"/>
                  <a:gd name="T42" fmla="*/ 591327 w 2041526"/>
                  <a:gd name="T43" fmla="*/ 866964 h 1979612"/>
                  <a:gd name="T44" fmla="*/ 436350 w 2041526"/>
                  <a:gd name="T45" fmla="*/ 793909 h 1979612"/>
                  <a:gd name="T46" fmla="*/ 1689937 w 2041526"/>
                  <a:gd name="T47" fmla="*/ 637247 h 1979612"/>
                  <a:gd name="T48" fmla="*/ 1695008 w 2041526"/>
                  <a:gd name="T49" fmla="*/ 774583 h 1979612"/>
                  <a:gd name="T50" fmla="*/ 1785965 w 2041526"/>
                  <a:gd name="T51" fmla="*/ 1009835 h 1979612"/>
                  <a:gd name="T52" fmla="*/ 1670605 w 2041526"/>
                  <a:gd name="T53" fmla="*/ 1048620 h 1979612"/>
                  <a:gd name="T54" fmla="*/ 1547322 w 2041526"/>
                  <a:gd name="T55" fmla="*/ 967235 h 1979612"/>
                  <a:gd name="T56" fmla="*/ 1530525 w 2041526"/>
                  <a:gd name="T57" fmla="*/ 885215 h 1979612"/>
                  <a:gd name="T58" fmla="*/ 1439252 w 2041526"/>
                  <a:gd name="T59" fmla="*/ 1011107 h 1979612"/>
                  <a:gd name="T60" fmla="*/ 1280790 w 2041526"/>
                  <a:gd name="T61" fmla="*/ 1100439 h 1979612"/>
                  <a:gd name="T62" fmla="*/ 1300756 w 2041526"/>
                  <a:gd name="T63" fmla="*/ 947843 h 1979612"/>
                  <a:gd name="T64" fmla="*/ 1375867 w 2041526"/>
                  <a:gd name="T65" fmla="*/ 820362 h 1979612"/>
                  <a:gd name="T66" fmla="*/ 1524821 w 2041526"/>
                  <a:gd name="T67" fmla="*/ 684298 h 1979612"/>
                  <a:gd name="T68" fmla="*/ 974007 w 2041526"/>
                  <a:gd name="T69" fmla="*/ 395287 h 1979612"/>
                  <a:gd name="T70" fmla="*/ 1180432 w 2041526"/>
                  <a:gd name="T71" fmla="*/ 463577 h 1979612"/>
                  <a:gd name="T72" fmla="*/ 1303969 w 2041526"/>
                  <a:gd name="T73" fmla="*/ 637319 h 1979612"/>
                  <a:gd name="T74" fmla="*/ 1229021 w 2041526"/>
                  <a:gd name="T75" fmla="*/ 815508 h 1979612"/>
                  <a:gd name="T76" fmla="*/ 1159789 w 2041526"/>
                  <a:gd name="T77" fmla="*/ 993379 h 1979612"/>
                  <a:gd name="T78" fmla="*/ 1168682 w 2041526"/>
                  <a:gd name="T79" fmla="*/ 1160134 h 1979612"/>
                  <a:gd name="T80" fmla="*/ 1064834 w 2041526"/>
                  <a:gd name="T81" fmla="*/ 1279244 h 1979612"/>
                  <a:gd name="T82" fmla="*/ 1006400 w 2041526"/>
                  <a:gd name="T83" fmla="*/ 1435517 h 1979612"/>
                  <a:gd name="T84" fmla="*/ 1002589 w 2041526"/>
                  <a:gd name="T85" fmla="*/ 1667384 h 1979612"/>
                  <a:gd name="T86" fmla="*/ 1073726 w 2041526"/>
                  <a:gd name="T87" fmla="*/ 1877018 h 1979612"/>
                  <a:gd name="T88" fmla="*/ 1073726 w 2041526"/>
                  <a:gd name="T89" fmla="*/ 1964684 h 1979612"/>
                  <a:gd name="T90" fmla="*/ 328692 w 2041526"/>
                  <a:gd name="T91" fmla="*/ 1979294 h 1979612"/>
                  <a:gd name="T92" fmla="*/ 113692 w 2041526"/>
                  <a:gd name="T93" fmla="*/ 1889406 h 1979612"/>
                  <a:gd name="T94" fmla="*/ 3811 w 2041526"/>
                  <a:gd name="T95" fmla="*/ 1686124 h 1979612"/>
                  <a:gd name="T96" fmla="*/ 33981 w 2041526"/>
                  <a:gd name="T97" fmla="*/ 591898 h 1979612"/>
                  <a:gd name="T98" fmla="*/ 196262 w 2041526"/>
                  <a:gd name="T99" fmla="*/ 429591 h 1979612"/>
                  <a:gd name="T100" fmla="*/ 937260 w 2041526"/>
                  <a:gd name="T101" fmla="*/ 318 h 1979612"/>
                  <a:gd name="T102" fmla="*/ 1016953 w 2041526"/>
                  <a:gd name="T103" fmla="*/ 38418 h 1979612"/>
                  <a:gd name="T104" fmla="*/ 1054735 w 2041526"/>
                  <a:gd name="T105" fmla="*/ 118428 h 1979612"/>
                  <a:gd name="T106" fmla="*/ 1032828 w 2041526"/>
                  <a:gd name="T107" fmla="*/ 205740 h 1979612"/>
                  <a:gd name="T108" fmla="*/ 962660 w 2041526"/>
                  <a:gd name="T109" fmla="*/ 257810 h 1979612"/>
                  <a:gd name="T110" fmla="*/ 350520 w 2041526"/>
                  <a:gd name="T111" fmla="*/ 255905 h 1979612"/>
                  <a:gd name="T112" fmla="*/ 282575 w 2041526"/>
                  <a:gd name="T113" fmla="*/ 200343 h 1979612"/>
                  <a:gd name="T114" fmla="*/ 264795 w 2041526"/>
                  <a:gd name="T115" fmla="*/ 111760 h 1979612"/>
                  <a:gd name="T116" fmla="*/ 307023 w 2041526"/>
                  <a:gd name="T117" fmla="*/ 33973 h 1979612"/>
                  <a:gd name="T118" fmla="*/ 388620 w 2041526"/>
                  <a:gd name="T119" fmla="*/ 0 h 1979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1526" h="1979612">
                    <a:moveTo>
                      <a:pt x="1545273" y="1168400"/>
                    </a:moveTo>
                    <a:lnTo>
                      <a:pt x="1556386" y="1168400"/>
                    </a:lnTo>
                    <a:lnTo>
                      <a:pt x="1568451" y="1168400"/>
                    </a:lnTo>
                    <a:lnTo>
                      <a:pt x="1581151" y="1168718"/>
                    </a:lnTo>
                    <a:lnTo>
                      <a:pt x="1594803" y="1169670"/>
                    </a:lnTo>
                    <a:lnTo>
                      <a:pt x="1609408" y="1170305"/>
                    </a:lnTo>
                    <a:lnTo>
                      <a:pt x="1624331" y="1171893"/>
                    </a:lnTo>
                    <a:lnTo>
                      <a:pt x="1639571" y="1173798"/>
                    </a:lnTo>
                    <a:lnTo>
                      <a:pt x="1655446" y="1175703"/>
                    </a:lnTo>
                    <a:lnTo>
                      <a:pt x="1672273" y="1178560"/>
                    </a:lnTo>
                    <a:lnTo>
                      <a:pt x="1689101" y="1181735"/>
                    </a:lnTo>
                    <a:lnTo>
                      <a:pt x="1706881" y="1184910"/>
                    </a:lnTo>
                    <a:lnTo>
                      <a:pt x="1724343" y="1188720"/>
                    </a:lnTo>
                    <a:lnTo>
                      <a:pt x="1742441" y="1193165"/>
                    </a:lnTo>
                    <a:lnTo>
                      <a:pt x="1760538" y="1197610"/>
                    </a:lnTo>
                    <a:lnTo>
                      <a:pt x="1778953" y="1202690"/>
                    </a:lnTo>
                    <a:lnTo>
                      <a:pt x="1797368" y="1208405"/>
                    </a:lnTo>
                    <a:lnTo>
                      <a:pt x="1816101" y="1214120"/>
                    </a:lnTo>
                    <a:lnTo>
                      <a:pt x="1834516" y="1220788"/>
                    </a:lnTo>
                    <a:lnTo>
                      <a:pt x="1852931" y="1227773"/>
                    </a:lnTo>
                    <a:lnTo>
                      <a:pt x="1871346" y="1235393"/>
                    </a:lnTo>
                    <a:lnTo>
                      <a:pt x="1889444" y="1243330"/>
                    </a:lnTo>
                    <a:lnTo>
                      <a:pt x="1907541" y="1251903"/>
                    </a:lnTo>
                    <a:lnTo>
                      <a:pt x="1925004" y="1260793"/>
                    </a:lnTo>
                    <a:lnTo>
                      <a:pt x="1942784" y="1270318"/>
                    </a:lnTo>
                    <a:lnTo>
                      <a:pt x="1959611" y="1280478"/>
                    </a:lnTo>
                    <a:lnTo>
                      <a:pt x="1976121" y="1290955"/>
                    </a:lnTo>
                    <a:lnTo>
                      <a:pt x="1991996" y="1302068"/>
                    </a:lnTo>
                    <a:lnTo>
                      <a:pt x="2007871" y="1313815"/>
                    </a:lnTo>
                    <a:lnTo>
                      <a:pt x="2022794" y="1326198"/>
                    </a:lnTo>
                    <a:lnTo>
                      <a:pt x="2036764" y="1339215"/>
                    </a:lnTo>
                    <a:lnTo>
                      <a:pt x="2038669" y="1341120"/>
                    </a:lnTo>
                    <a:lnTo>
                      <a:pt x="2040256" y="1343343"/>
                    </a:lnTo>
                    <a:lnTo>
                      <a:pt x="2041209" y="1346200"/>
                    </a:lnTo>
                    <a:lnTo>
                      <a:pt x="2041526" y="1348423"/>
                    </a:lnTo>
                    <a:lnTo>
                      <a:pt x="2041209" y="1350963"/>
                    </a:lnTo>
                    <a:lnTo>
                      <a:pt x="2040256" y="1353820"/>
                    </a:lnTo>
                    <a:lnTo>
                      <a:pt x="2038986" y="1356360"/>
                    </a:lnTo>
                    <a:lnTo>
                      <a:pt x="2037716" y="1358900"/>
                    </a:lnTo>
                    <a:lnTo>
                      <a:pt x="2035494" y="1361440"/>
                    </a:lnTo>
                    <a:lnTo>
                      <a:pt x="2033271" y="1364298"/>
                    </a:lnTo>
                    <a:lnTo>
                      <a:pt x="2027239" y="1369695"/>
                    </a:lnTo>
                    <a:lnTo>
                      <a:pt x="2020254" y="1375093"/>
                    </a:lnTo>
                    <a:lnTo>
                      <a:pt x="2012634" y="1380173"/>
                    </a:lnTo>
                    <a:lnTo>
                      <a:pt x="2004379" y="1385888"/>
                    </a:lnTo>
                    <a:lnTo>
                      <a:pt x="1995489" y="1391285"/>
                    </a:lnTo>
                    <a:lnTo>
                      <a:pt x="1978344" y="1401128"/>
                    </a:lnTo>
                    <a:lnTo>
                      <a:pt x="1962786" y="1410018"/>
                    </a:lnTo>
                    <a:lnTo>
                      <a:pt x="1956119" y="1414145"/>
                    </a:lnTo>
                    <a:lnTo>
                      <a:pt x="1951039" y="1417955"/>
                    </a:lnTo>
                    <a:lnTo>
                      <a:pt x="1939926" y="1426210"/>
                    </a:lnTo>
                    <a:lnTo>
                      <a:pt x="1929766" y="1434465"/>
                    </a:lnTo>
                    <a:lnTo>
                      <a:pt x="1919924" y="1443038"/>
                    </a:lnTo>
                    <a:lnTo>
                      <a:pt x="1910081" y="1451610"/>
                    </a:lnTo>
                    <a:lnTo>
                      <a:pt x="1901191" y="1460500"/>
                    </a:lnTo>
                    <a:lnTo>
                      <a:pt x="1892619" y="1469390"/>
                    </a:lnTo>
                    <a:lnTo>
                      <a:pt x="1884046" y="1478280"/>
                    </a:lnTo>
                    <a:lnTo>
                      <a:pt x="1876109" y="1487805"/>
                    </a:lnTo>
                    <a:lnTo>
                      <a:pt x="1868171" y="1496695"/>
                    </a:lnTo>
                    <a:lnTo>
                      <a:pt x="1860551" y="1506220"/>
                    </a:lnTo>
                    <a:lnTo>
                      <a:pt x="1853248" y="1515428"/>
                    </a:lnTo>
                    <a:lnTo>
                      <a:pt x="1846263" y="1525270"/>
                    </a:lnTo>
                    <a:lnTo>
                      <a:pt x="1832611" y="1544320"/>
                    </a:lnTo>
                    <a:lnTo>
                      <a:pt x="1819593" y="1564005"/>
                    </a:lnTo>
                    <a:lnTo>
                      <a:pt x="1807211" y="1584008"/>
                    </a:lnTo>
                    <a:lnTo>
                      <a:pt x="1795146" y="1604010"/>
                    </a:lnTo>
                    <a:lnTo>
                      <a:pt x="1770698" y="1645285"/>
                    </a:lnTo>
                    <a:lnTo>
                      <a:pt x="1758633" y="1665923"/>
                    </a:lnTo>
                    <a:lnTo>
                      <a:pt x="1745616" y="1687195"/>
                    </a:lnTo>
                    <a:lnTo>
                      <a:pt x="1731963" y="1707833"/>
                    </a:lnTo>
                    <a:lnTo>
                      <a:pt x="1717676" y="1729105"/>
                    </a:lnTo>
                    <a:lnTo>
                      <a:pt x="1706563" y="1744980"/>
                    </a:lnTo>
                    <a:lnTo>
                      <a:pt x="1693863" y="1760220"/>
                    </a:lnTo>
                    <a:lnTo>
                      <a:pt x="1680846" y="1775778"/>
                    </a:lnTo>
                    <a:lnTo>
                      <a:pt x="1667828" y="1790065"/>
                    </a:lnTo>
                    <a:lnTo>
                      <a:pt x="1653541" y="1804353"/>
                    </a:lnTo>
                    <a:lnTo>
                      <a:pt x="1638618" y="1817688"/>
                    </a:lnTo>
                    <a:lnTo>
                      <a:pt x="1623061" y="1830388"/>
                    </a:lnTo>
                    <a:lnTo>
                      <a:pt x="1615123" y="1836738"/>
                    </a:lnTo>
                    <a:lnTo>
                      <a:pt x="1607186" y="1842770"/>
                    </a:lnTo>
                    <a:lnTo>
                      <a:pt x="1599248" y="1848485"/>
                    </a:lnTo>
                    <a:lnTo>
                      <a:pt x="1590358" y="1853883"/>
                    </a:lnTo>
                    <a:lnTo>
                      <a:pt x="1582103" y="1859598"/>
                    </a:lnTo>
                    <a:lnTo>
                      <a:pt x="1573531" y="1864678"/>
                    </a:lnTo>
                    <a:lnTo>
                      <a:pt x="1564641" y="1869758"/>
                    </a:lnTo>
                    <a:lnTo>
                      <a:pt x="1556068" y="1874520"/>
                    </a:lnTo>
                    <a:lnTo>
                      <a:pt x="1546861" y="1878648"/>
                    </a:lnTo>
                    <a:lnTo>
                      <a:pt x="1537653" y="1883093"/>
                    </a:lnTo>
                    <a:lnTo>
                      <a:pt x="1528446" y="1886903"/>
                    </a:lnTo>
                    <a:lnTo>
                      <a:pt x="1519238" y="1890395"/>
                    </a:lnTo>
                    <a:lnTo>
                      <a:pt x="1509713" y="1893888"/>
                    </a:lnTo>
                    <a:lnTo>
                      <a:pt x="1499871" y="1897063"/>
                    </a:lnTo>
                    <a:lnTo>
                      <a:pt x="1490028" y="1900238"/>
                    </a:lnTo>
                    <a:lnTo>
                      <a:pt x="1480503" y="1902460"/>
                    </a:lnTo>
                    <a:lnTo>
                      <a:pt x="1470661" y="1905000"/>
                    </a:lnTo>
                    <a:lnTo>
                      <a:pt x="1460818" y="1906905"/>
                    </a:lnTo>
                    <a:lnTo>
                      <a:pt x="1452246" y="1908175"/>
                    </a:lnTo>
                    <a:lnTo>
                      <a:pt x="1443673" y="1909128"/>
                    </a:lnTo>
                    <a:lnTo>
                      <a:pt x="1434148" y="1910080"/>
                    </a:lnTo>
                    <a:lnTo>
                      <a:pt x="1424623" y="1910715"/>
                    </a:lnTo>
                    <a:lnTo>
                      <a:pt x="1415098" y="1911350"/>
                    </a:lnTo>
                    <a:lnTo>
                      <a:pt x="1404621" y="1911350"/>
                    </a:lnTo>
                    <a:lnTo>
                      <a:pt x="1394461" y="1910715"/>
                    </a:lnTo>
                    <a:lnTo>
                      <a:pt x="1383983" y="1910398"/>
                    </a:lnTo>
                    <a:lnTo>
                      <a:pt x="1373506" y="1909763"/>
                    </a:lnTo>
                    <a:lnTo>
                      <a:pt x="1362393" y="1908493"/>
                    </a:lnTo>
                    <a:lnTo>
                      <a:pt x="1351916" y="1907223"/>
                    </a:lnTo>
                    <a:lnTo>
                      <a:pt x="1340803" y="1905635"/>
                    </a:lnTo>
                    <a:lnTo>
                      <a:pt x="1330008" y="1903730"/>
                    </a:lnTo>
                    <a:lnTo>
                      <a:pt x="1319213" y="1901508"/>
                    </a:lnTo>
                    <a:lnTo>
                      <a:pt x="1308418" y="1898650"/>
                    </a:lnTo>
                    <a:lnTo>
                      <a:pt x="1297941" y="1895793"/>
                    </a:lnTo>
                    <a:lnTo>
                      <a:pt x="1287463" y="1892935"/>
                    </a:lnTo>
                    <a:lnTo>
                      <a:pt x="1277303" y="1889125"/>
                    </a:lnTo>
                    <a:lnTo>
                      <a:pt x="1267778" y="1885315"/>
                    </a:lnTo>
                    <a:lnTo>
                      <a:pt x="1257936" y="1881188"/>
                    </a:lnTo>
                    <a:lnTo>
                      <a:pt x="1248411" y="1876743"/>
                    </a:lnTo>
                    <a:lnTo>
                      <a:pt x="1239520" y="1871980"/>
                    </a:lnTo>
                    <a:lnTo>
                      <a:pt x="1231265" y="1866583"/>
                    </a:lnTo>
                    <a:lnTo>
                      <a:pt x="1223010" y="1861185"/>
                    </a:lnTo>
                    <a:lnTo>
                      <a:pt x="1215390" y="1855153"/>
                    </a:lnTo>
                    <a:lnTo>
                      <a:pt x="1208405" y="1848803"/>
                    </a:lnTo>
                    <a:lnTo>
                      <a:pt x="1201738" y="1842135"/>
                    </a:lnTo>
                    <a:lnTo>
                      <a:pt x="1196023" y="1835150"/>
                    </a:lnTo>
                    <a:lnTo>
                      <a:pt x="1190943" y="1828165"/>
                    </a:lnTo>
                    <a:lnTo>
                      <a:pt x="1186180" y="1820228"/>
                    </a:lnTo>
                    <a:lnTo>
                      <a:pt x="1182688" y="1811973"/>
                    </a:lnTo>
                    <a:lnTo>
                      <a:pt x="1179513" y="1803400"/>
                    </a:lnTo>
                    <a:lnTo>
                      <a:pt x="1185228" y="1803718"/>
                    </a:lnTo>
                    <a:lnTo>
                      <a:pt x="1191260" y="1803718"/>
                    </a:lnTo>
                    <a:lnTo>
                      <a:pt x="1203325" y="1802765"/>
                    </a:lnTo>
                    <a:lnTo>
                      <a:pt x="1215073" y="1801178"/>
                    </a:lnTo>
                    <a:lnTo>
                      <a:pt x="1226820" y="1798638"/>
                    </a:lnTo>
                    <a:lnTo>
                      <a:pt x="1238568" y="1795780"/>
                    </a:lnTo>
                    <a:lnTo>
                      <a:pt x="1250316" y="1791653"/>
                    </a:lnTo>
                    <a:lnTo>
                      <a:pt x="1261746" y="1786890"/>
                    </a:lnTo>
                    <a:lnTo>
                      <a:pt x="1273176" y="1781810"/>
                    </a:lnTo>
                    <a:lnTo>
                      <a:pt x="1283971" y="1776413"/>
                    </a:lnTo>
                    <a:lnTo>
                      <a:pt x="1295083" y="1770698"/>
                    </a:lnTo>
                    <a:lnTo>
                      <a:pt x="1305561" y="1764348"/>
                    </a:lnTo>
                    <a:lnTo>
                      <a:pt x="1315721" y="1757680"/>
                    </a:lnTo>
                    <a:lnTo>
                      <a:pt x="1325881" y="1750695"/>
                    </a:lnTo>
                    <a:lnTo>
                      <a:pt x="1335723" y="1743393"/>
                    </a:lnTo>
                    <a:lnTo>
                      <a:pt x="1345248" y="1736408"/>
                    </a:lnTo>
                    <a:lnTo>
                      <a:pt x="1354138" y="1729105"/>
                    </a:lnTo>
                    <a:lnTo>
                      <a:pt x="1371601" y="1714500"/>
                    </a:lnTo>
                    <a:lnTo>
                      <a:pt x="1386841" y="1700530"/>
                    </a:lnTo>
                    <a:lnTo>
                      <a:pt x="1400493" y="1687195"/>
                    </a:lnTo>
                    <a:lnTo>
                      <a:pt x="1411923" y="1675448"/>
                    </a:lnTo>
                    <a:lnTo>
                      <a:pt x="1421131" y="1665288"/>
                    </a:lnTo>
                    <a:lnTo>
                      <a:pt x="1427798" y="1657350"/>
                    </a:lnTo>
                    <a:lnTo>
                      <a:pt x="1433831" y="1650683"/>
                    </a:lnTo>
                    <a:lnTo>
                      <a:pt x="1451928" y="1619250"/>
                    </a:lnTo>
                    <a:lnTo>
                      <a:pt x="1469073" y="1590993"/>
                    </a:lnTo>
                    <a:lnTo>
                      <a:pt x="1484948" y="1566545"/>
                    </a:lnTo>
                    <a:lnTo>
                      <a:pt x="1500506" y="1544320"/>
                    </a:lnTo>
                    <a:lnTo>
                      <a:pt x="1514158" y="1525270"/>
                    </a:lnTo>
                    <a:lnTo>
                      <a:pt x="1526541" y="1508760"/>
                    </a:lnTo>
                    <a:lnTo>
                      <a:pt x="1538288" y="1494790"/>
                    </a:lnTo>
                    <a:lnTo>
                      <a:pt x="1548448" y="1482725"/>
                    </a:lnTo>
                    <a:lnTo>
                      <a:pt x="1557973" y="1472883"/>
                    </a:lnTo>
                    <a:lnTo>
                      <a:pt x="1565911" y="1464945"/>
                    </a:lnTo>
                    <a:lnTo>
                      <a:pt x="1572896" y="1458595"/>
                    </a:lnTo>
                    <a:lnTo>
                      <a:pt x="1578293" y="1453833"/>
                    </a:lnTo>
                    <a:lnTo>
                      <a:pt x="1583056" y="1450340"/>
                    </a:lnTo>
                    <a:lnTo>
                      <a:pt x="1586231" y="1448118"/>
                    </a:lnTo>
                    <a:lnTo>
                      <a:pt x="1588453" y="1446530"/>
                    </a:lnTo>
                    <a:lnTo>
                      <a:pt x="1598296" y="1438275"/>
                    </a:lnTo>
                    <a:lnTo>
                      <a:pt x="1608456" y="1429703"/>
                    </a:lnTo>
                    <a:lnTo>
                      <a:pt x="1618616" y="1421448"/>
                    </a:lnTo>
                    <a:lnTo>
                      <a:pt x="1623378" y="1417003"/>
                    </a:lnTo>
                    <a:lnTo>
                      <a:pt x="1627823" y="1412875"/>
                    </a:lnTo>
                    <a:lnTo>
                      <a:pt x="1631633" y="1408430"/>
                    </a:lnTo>
                    <a:lnTo>
                      <a:pt x="1635126" y="1403668"/>
                    </a:lnTo>
                    <a:lnTo>
                      <a:pt x="1637983" y="1399540"/>
                    </a:lnTo>
                    <a:lnTo>
                      <a:pt x="1640206" y="1394460"/>
                    </a:lnTo>
                    <a:lnTo>
                      <a:pt x="1641476" y="1389698"/>
                    </a:lnTo>
                    <a:lnTo>
                      <a:pt x="1641793" y="1386840"/>
                    </a:lnTo>
                    <a:lnTo>
                      <a:pt x="1642111" y="1384618"/>
                    </a:lnTo>
                    <a:lnTo>
                      <a:pt x="1641793" y="1381760"/>
                    </a:lnTo>
                    <a:lnTo>
                      <a:pt x="1641476" y="1379220"/>
                    </a:lnTo>
                    <a:lnTo>
                      <a:pt x="1641158" y="1376363"/>
                    </a:lnTo>
                    <a:lnTo>
                      <a:pt x="1639888" y="1373505"/>
                    </a:lnTo>
                    <a:lnTo>
                      <a:pt x="1637983" y="1372870"/>
                    </a:lnTo>
                    <a:lnTo>
                      <a:pt x="1631633" y="1371600"/>
                    </a:lnTo>
                    <a:lnTo>
                      <a:pt x="1621473" y="1370013"/>
                    </a:lnTo>
                    <a:lnTo>
                      <a:pt x="1606868" y="1368425"/>
                    </a:lnTo>
                    <a:lnTo>
                      <a:pt x="1588136" y="1367473"/>
                    </a:lnTo>
                    <a:lnTo>
                      <a:pt x="1577658" y="1366838"/>
                    </a:lnTo>
                    <a:lnTo>
                      <a:pt x="1565911" y="1366838"/>
                    </a:lnTo>
                    <a:lnTo>
                      <a:pt x="1552893" y="1366838"/>
                    </a:lnTo>
                    <a:lnTo>
                      <a:pt x="1539241" y="1367790"/>
                    </a:lnTo>
                    <a:lnTo>
                      <a:pt x="1524318" y="1368425"/>
                    </a:lnTo>
                    <a:lnTo>
                      <a:pt x="1508443" y="1370013"/>
                    </a:lnTo>
                    <a:lnTo>
                      <a:pt x="1491616" y="1371600"/>
                    </a:lnTo>
                    <a:lnTo>
                      <a:pt x="1473836" y="1374458"/>
                    </a:lnTo>
                    <a:lnTo>
                      <a:pt x="1454786" y="1377315"/>
                    </a:lnTo>
                    <a:lnTo>
                      <a:pt x="1435418" y="1380808"/>
                    </a:lnTo>
                    <a:lnTo>
                      <a:pt x="1414463" y="1384935"/>
                    </a:lnTo>
                    <a:lnTo>
                      <a:pt x="1392556" y="1390015"/>
                    </a:lnTo>
                    <a:lnTo>
                      <a:pt x="1370331" y="1396048"/>
                    </a:lnTo>
                    <a:lnTo>
                      <a:pt x="1346518" y="1402398"/>
                    </a:lnTo>
                    <a:lnTo>
                      <a:pt x="1321753" y="1409700"/>
                    </a:lnTo>
                    <a:lnTo>
                      <a:pt x="1296353" y="1418273"/>
                    </a:lnTo>
                    <a:lnTo>
                      <a:pt x="1269683" y="1427798"/>
                    </a:lnTo>
                    <a:lnTo>
                      <a:pt x="1242060" y="1437958"/>
                    </a:lnTo>
                    <a:lnTo>
                      <a:pt x="1213485" y="1449388"/>
                    </a:lnTo>
                    <a:lnTo>
                      <a:pt x="1184275" y="1461770"/>
                    </a:lnTo>
                    <a:lnTo>
                      <a:pt x="1153478" y="1475423"/>
                    </a:lnTo>
                    <a:lnTo>
                      <a:pt x="1122363" y="1490345"/>
                    </a:lnTo>
                    <a:lnTo>
                      <a:pt x="1124585" y="1474788"/>
                    </a:lnTo>
                    <a:lnTo>
                      <a:pt x="1127443" y="1459865"/>
                    </a:lnTo>
                    <a:lnTo>
                      <a:pt x="1130618" y="1444943"/>
                    </a:lnTo>
                    <a:lnTo>
                      <a:pt x="1134110" y="1431290"/>
                    </a:lnTo>
                    <a:lnTo>
                      <a:pt x="1137920" y="1417638"/>
                    </a:lnTo>
                    <a:lnTo>
                      <a:pt x="1142365" y="1404620"/>
                    </a:lnTo>
                    <a:lnTo>
                      <a:pt x="1146810" y="1391603"/>
                    </a:lnTo>
                    <a:lnTo>
                      <a:pt x="1151573" y="1379538"/>
                    </a:lnTo>
                    <a:lnTo>
                      <a:pt x="1157288" y="1367790"/>
                    </a:lnTo>
                    <a:lnTo>
                      <a:pt x="1163003" y="1356678"/>
                    </a:lnTo>
                    <a:lnTo>
                      <a:pt x="1169035" y="1345883"/>
                    </a:lnTo>
                    <a:lnTo>
                      <a:pt x="1175068" y="1335405"/>
                    </a:lnTo>
                    <a:lnTo>
                      <a:pt x="1181735" y="1325563"/>
                    </a:lnTo>
                    <a:lnTo>
                      <a:pt x="1188720" y="1315720"/>
                    </a:lnTo>
                    <a:lnTo>
                      <a:pt x="1196023" y="1306513"/>
                    </a:lnTo>
                    <a:lnTo>
                      <a:pt x="1203325" y="1297940"/>
                    </a:lnTo>
                    <a:lnTo>
                      <a:pt x="1210945" y="1289368"/>
                    </a:lnTo>
                    <a:lnTo>
                      <a:pt x="1218565" y="1281430"/>
                    </a:lnTo>
                    <a:lnTo>
                      <a:pt x="1226503" y="1273810"/>
                    </a:lnTo>
                    <a:lnTo>
                      <a:pt x="1234758" y="1266190"/>
                    </a:lnTo>
                    <a:lnTo>
                      <a:pt x="1243013" y="1259523"/>
                    </a:lnTo>
                    <a:lnTo>
                      <a:pt x="1251268" y="1252855"/>
                    </a:lnTo>
                    <a:lnTo>
                      <a:pt x="1259841" y="1246823"/>
                    </a:lnTo>
                    <a:lnTo>
                      <a:pt x="1268413" y="1240473"/>
                    </a:lnTo>
                    <a:lnTo>
                      <a:pt x="1277303" y="1235075"/>
                    </a:lnTo>
                    <a:lnTo>
                      <a:pt x="1286193" y="1229360"/>
                    </a:lnTo>
                    <a:lnTo>
                      <a:pt x="1295083" y="1224915"/>
                    </a:lnTo>
                    <a:lnTo>
                      <a:pt x="1303973" y="1219518"/>
                    </a:lnTo>
                    <a:lnTo>
                      <a:pt x="1313181" y="1215390"/>
                    </a:lnTo>
                    <a:lnTo>
                      <a:pt x="1322071" y="1210945"/>
                    </a:lnTo>
                    <a:lnTo>
                      <a:pt x="1339851" y="1203643"/>
                    </a:lnTo>
                    <a:lnTo>
                      <a:pt x="1357631" y="1196975"/>
                    </a:lnTo>
                    <a:lnTo>
                      <a:pt x="1375411" y="1190943"/>
                    </a:lnTo>
                    <a:lnTo>
                      <a:pt x="1392556" y="1186498"/>
                    </a:lnTo>
                    <a:lnTo>
                      <a:pt x="1409066" y="1182053"/>
                    </a:lnTo>
                    <a:lnTo>
                      <a:pt x="1425576" y="1178878"/>
                    </a:lnTo>
                    <a:lnTo>
                      <a:pt x="1440816" y="1176020"/>
                    </a:lnTo>
                    <a:lnTo>
                      <a:pt x="1455421" y="1174115"/>
                    </a:lnTo>
                    <a:lnTo>
                      <a:pt x="1468756" y="1172210"/>
                    </a:lnTo>
                    <a:lnTo>
                      <a:pt x="1481138" y="1170940"/>
                    </a:lnTo>
                    <a:lnTo>
                      <a:pt x="1492251" y="1170305"/>
                    </a:lnTo>
                    <a:lnTo>
                      <a:pt x="1510031" y="1169988"/>
                    </a:lnTo>
                    <a:lnTo>
                      <a:pt x="1521778" y="1169670"/>
                    </a:lnTo>
                    <a:lnTo>
                      <a:pt x="1525906" y="1169988"/>
                    </a:lnTo>
                    <a:lnTo>
                      <a:pt x="1535113" y="1169035"/>
                    </a:lnTo>
                    <a:lnTo>
                      <a:pt x="1545273" y="1168400"/>
                    </a:lnTo>
                    <a:close/>
                    <a:moveTo>
                      <a:pt x="132112" y="791368"/>
                    </a:moveTo>
                    <a:lnTo>
                      <a:pt x="132112" y="822496"/>
                    </a:lnTo>
                    <a:lnTo>
                      <a:pt x="132112" y="1715664"/>
                    </a:lnTo>
                    <a:lnTo>
                      <a:pt x="396336" y="1715664"/>
                    </a:lnTo>
                    <a:lnTo>
                      <a:pt x="409674" y="1715029"/>
                    </a:lnTo>
                    <a:lnTo>
                      <a:pt x="423330" y="1714393"/>
                    </a:lnTo>
                    <a:lnTo>
                      <a:pt x="436350" y="1712805"/>
                    </a:lnTo>
                    <a:lnTo>
                      <a:pt x="449053" y="1710899"/>
                    </a:lnTo>
                    <a:lnTo>
                      <a:pt x="462074" y="1708041"/>
                    </a:lnTo>
                    <a:lnTo>
                      <a:pt x="474459" y="1705182"/>
                    </a:lnTo>
                    <a:lnTo>
                      <a:pt x="486845" y="1701371"/>
                    </a:lnTo>
                    <a:lnTo>
                      <a:pt x="498913" y="1697559"/>
                    </a:lnTo>
                    <a:lnTo>
                      <a:pt x="510663" y="1692795"/>
                    </a:lnTo>
                    <a:lnTo>
                      <a:pt x="522096" y="1687713"/>
                    </a:lnTo>
                    <a:lnTo>
                      <a:pt x="532893" y="1682313"/>
                    </a:lnTo>
                    <a:lnTo>
                      <a:pt x="543691" y="1676278"/>
                    </a:lnTo>
                    <a:lnTo>
                      <a:pt x="554171" y="1669608"/>
                    </a:lnTo>
                    <a:lnTo>
                      <a:pt x="564016" y="1662938"/>
                    </a:lnTo>
                    <a:lnTo>
                      <a:pt x="573861" y="1655632"/>
                    </a:lnTo>
                    <a:lnTo>
                      <a:pt x="582753" y="1648009"/>
                    </a:lnTo>
                    <a:lnTo>
                      <a:pt x="591327" y="1639751"/>
                    </a:lnTo>
                    <a:lnTo>
                      <a:pt x="599585" y="1631493"/>
                    </a:lnTo>
                    <a:lnTo>
                      <a:pt x="607524" y="1622917"/>
                    </a:lnTo>
                    <a:lnTo>
                      <a:pt x="614828" y="1613705"/>
                    </a:lnTo>
                    <a:lnTo>
                      <a:pt x="622132" y="1604494"/>
                    </a:lnTo>
                    <a:lnTo>
                      <a:pt x="628166" y="1594648"/>
                    </a:lnTo>
                    <a:lnTo>
                      <a:pt x="634200" y="1584484"/>
                    </a:lnTo>
                    <a:lnTo>
                      <a:pt x="639282" y="1574320"/>
                    </a:lnTo>
                    <a:lnTo>
                      <a:pt x="644045" y="1564156"/>
                    </a:lnTo>
                    <a:lnTo>
                      <a:pt x="648174" y="1553356"/>
                    </a:lnTo>
                    <a:lnTo>
                      <a:pt x="651667" y="1542239"/>
                    </a:lnTo>
                    <a:lnTo>
                      <a:pt x="654843" y="1531440"/>
                    </a:lnTo>
                    <a:lnTo>
                      <a:pt x="657383" y="1520005"/>
                    </a:lnTo>
                    <a:lnTo>
                      <a:pt x="658971" y="1508253"/>
                    </a:lnTo>
                    <a:lnTo>
                      <a:pt x="659606" y="1496501"/>
                    </a:lnTo>
                    <a:lnTo>
                      <a:pt x="659924" y="1484749"/>
                    </a:lnTo>
                    <a:lnTo>
                      <a:pt x="659924" y="1022601"/>
                    </a:lnTo>
                    <a:lnTo>
                      <a:pt x="659606" y="1010214"/>
                    </a:lnTo>
                    <a:lnTo>
                      <a:pt x="658971" y="998461"/>
                    </a:lnTo>
                    <a:lnTo>
                      <a:pt x="657383" y="987344"/>
                    </a:lnTo>
                    <a:lnTo>
                      <a:pt x="654843" y="975910"/>
                    </a:lnTo>
                    <a:lnTo>
                      <a:pt x="651667" y="964475"/>
                    </a:lnTo>
                    <a:lnTo>
                      <a:pt x="648174" y="953676"/>
                    </a:lnTo>
                    <a:lnTo>
                      <a:pt x="644045" y="942877"/>
                    </a:lnTo>
                    <a:lnTo>
                      <a:pt x="639282" y="932395"/>
                    </a:lnTo>
                    <a:lnTo>
                      <a:pt x="634200" y="922231"/>
                    </a:lnTo>
                    <a:lnTo>
                      <a:pt x="628166" y="912384"/>
                    </a:lnTo>
                    <a:lnTo>
                      <a:pt x="622132" y="902538"/>
                    </a:lnTo>
                    <a:lnTo>
                      <a:pt x="614828" y="893327"/>
                    </a:lnTo>
                    <a:lnTo>
                      <a:pt x="607524" y="884116"/>
                    </a:lnTo>
                    <a:lnTo>
                      <a:pt x="599585" y="875540"/>
                    </a:lnTo>
                    <a:lnTo>
                      <a:pt x="591327" y="866964"/>
                    </a:lnTo>
                    <a:lnTo>
                      <a:pt x="582753" y="859023"/>
                    </a:lnTo>
                    <a:lnTo>
                      <a:pt x="573861" y="851082"/>
                    </a:lnTo>
                    <a:lnTo>
                      <a:pt x="564016" y="844094"/>
                    </a:lnTo>
                    <a:lnTo>
                      <a:pt x="554171" y="837107"/>
                    </a:lnTo>
                    <a:lnTo>
                      <a:pt x="543691" y="830754"/>
                    </a:lnTo>
                    <a:lnTo>
                      <a:pt x="532893" y="825037"/>
                    </a:lnTo>
                    <a:lnTo>
                      <a:pt x="522096" y="819002"/>
                    </a:lnTo>
                    <a:lnTo>
                      <a:pt x="510663" y="813920"/>
                    </a:lnTo>
                    <a:lnTo>
                      <a:pt x="498913" y="809791"/>
                    </a:lnTo>
                    <a:lnTo>
                      <a:pt x="486845" y="805344"/>
                    </a:lnTo>
                    <a:lnTo>
                      <a:pt x="474459" y="801850"/>
                    </a:lnTo>
                    <a:lnTo>
                      <a:pt x="462074" y="798674"/>
                    </a:lnTo>
                    <a:lnTo>
                      <a:pt x="449053" y="795815"/>
                    </a:lnTo>
                    <a:lnTo>
                      <a:pt x="436350" y="793909"/>
                    </a:lnTo>
                    <a:lnTo>
                      <a:pt x="423330" y="792321"/>
                    </a:lnTo>
                    <a:lnTo>
                      <a:pt x="409674" y="791686"/>
                    </a:lnTo>
                    <a:lnTo>
                      <a:pt x="396336" y="791368"/>
                    </a:lnTo>
                    <a:lnTo>
                      <a:pt x="132112" y="791368"/>
                    </a:lnTo>
                    <a:close/>
                    <a:moveTo>
                      <a:pt x="1676943" y="617537"/>
                    </a:moveTo>
                    <a:lnTo>
                      <a:pt x="1679162" y="617855"/>
                    </a:lnTo>
                    <a:lnTo>
                      <a:pt x="1680746" y="618491"/>
                    </a:lnTo>
                    <a:lnTo>
                      <a:pt x="1682648" y="619127"/>
                    </a:lnTo>
                    <a:lnTo>
                      <a:pt x="1683916" y="620716"/>
                    </a:lnTo>
                    <a:lnTo>
                      <a:pt x="1685500" y="622306"/>
                    </a:lnTo>
                    <a:lnTo>
                      <a:pt x="1686451" y="623895"/>
                    </a:lnTo>
                    <a:lnTo>
                      <a:pt x="1687402" y="626121"/>
                    </a:lnTo>
                    <a:lnTo>
                      <a:pt x="1688669" y="631207"/>
                    </a:lnTo>
                    <a:lnTo>
                      <a:pt x="1689937" y="637247"/>
                    </a:lnTo>
                    <a:lnTo>
                      <a:pt x="1690254" y="644241"/>
                    </a:lnTo>
                    <a:lnTo>
                      <a:pt x="1690254" y="651235"/>
                    </a:lnTo>
                    <a:lnTo>
                      <a:pt x="1689303" y="666495"/>
                    </a:lnTo>
                    <a:lnTo>
                      <a:pt x="1687719" y="682072"/>
                    </a:lnTo>
                    <a:lnTo>
                      <a:pt x="1686768" y="695742"/>
                    </a:lnTo>
                    <a:lnTo>
                      <a:pt x="1686451" y="701147"/>
                    </a:lnTo>
                    <a:lnTo>
                      <a:pt x="1686451" y="706233"/>
                    </a:lnTo>
                    <a:lnTo>
                      <a:pt x="1687085" y="716406"/>
                    </a:lnTo>
                    <a:lnTo>
                      <a:pt x="1687402" y="726579"/>
                    </a:lnTo>
                    <a:lnTo>
                      <a:pt x="1688669" y="736752"/>
                    </a:lnTo>
                    <a:lnTo>
                      <a:pt x="1689937" y="746290"/>
                    </a:lnTo>
                    <a:lnTo>
                      <a:pt x="1691522" y="756145"/>
                    </a:lnTo>
                    <a:lnTo>
                      <a:pt x="1693106" y="765364"/>
                    </a:lnTo>
                    <a:lnTo>
                      <a:pt x="1695008" y="774583"/>
                    </a:lnTo>
                    <a:lnTo>
                      <a:pt x="1697226" y="783485"/>
                    </a:lnTo>
                    <a:lnTo>
                      <a:pt x="1701980" y="801606"/>
                    </a:lnTo>
                    <a:lnTo>
                      <a:pt x="1707685" y="818773"/>
                    </a:lnTo>
                    <a:lnTo>
                      <a:pt x="1713706" y="835622"/>
                    </a:lnTo>
                    <a:lnTo>
                      <a:pt x="1720362" y="852471"/>
                    </a:lnTo>
                    <a:lnTo>
                      <a:pt x="1727334" y="869002"/>
                    </a:lnTo>
                    <a:lnTo>
                      <a:pt x="1734940" y="885533"/>
                    </a:lnTo>
                    <a:lnTo>
                      <a:pt x="1749519" y="918596"/>
                    </a:lnTo>
                    <a:lnTo>
                      <a:pt x="1757125" y="935445"/>
                    </a:lnTo>
                    <a:lnTo>
                      <a:pt x="1765048" y="952612"/>
                    </a:lnTo>
                    <a:lnTo>
                      <a:pt x="1772020" y="970414"/>
                    </a:lnTo>
                    <a:lnTo>
                      <a:pt x="1778992" y="988853"/>
                    </a:lnTo>
                    <a:lnTo>
                      <a:pt x="1782478" y="999344"/>
                    </a:lnTo>
                    <a:lnTo>
                      <a:pt x="1785965" y="1009835"/>
                    </a:lnTo>
                    <a:lnTo>
                      <a:pt x="1789134" y="1020962"/>
                    </a:lnTo>
                    <a:lnTo>
                      <a:pt x="1791986" y="1032406"/>
                    </a:lnTo>
                    <a:lnTo>
                      <a:pt x="1794521" y="1043533"/>
                    </a:lnTo>
                    <a:lnTo>
                      <a:pt x="1796740" y="1054660"/>
                    </a:lnTo>
                    <a:lnTo>
                      <a:pt x="1798641" y="1066423"/>
                    </a:lnTo>
                    <a:lnTo>
                      <a:pt x="1800226" y="1077867"/>
                    </a:lnTo>
                    <a:lnTo>
                      <a:pt x="1782795" y="1072781"/>
                    </a:lnTo>
                    <a:lnTo>
                      <a:pt x="1766632" y="1068330"/>
                    </a:lnTo>
                    <a:lnTo>
                      <a:pt x="1749519" y="1064197"/>
                    </a:lnTo>
                    <a:lnTo>
                      <a:pt x="1733355" y="1060382"/>
                    </a:lnTo>
                    <a:lnTo>
                      <a:pt x="1717192" y="1056885"/>
                    </a:lnTo>
                    <a:lnTo>
                      <a:pt x="1701663" y="1053706"/>
                    </a:lnTo>
                    <a:lnTo>
                      <a:pt x="1685817" y="1051163"/>
                    </a:lnTo>
                    <a:lnTo>
                      <a:pt x="1670605" y="1048620"/>
                    </a:lnTo>
                    <a:lnTo>
                      <a:pt x="1655709" y="1046712"/>
                    </a:lnTo>
                    <a:lnTo>
                      <a:pt x="1641765" y="1044805"/>
                    </a:lnTo>
                    <a:lnTo>
                      <a:pt x="1628137" y="1043533"/>
                    </a:lnTo>
                    <a:lnTo>
                      <a:pt x="1614827" y="1042580"/>
                    </a:lnTo>
                    <a:lnTo>
                      <a:pt x="1601833" y="1041308"/>
                    </a:lnTo>
                    <a:lnTo>
                      <a:pt x="1589790" y="1040990"/>
                    </a:lnTo>
                    <a:lnTo>
                      <a:pt x="1578380" y="1040672"/>
                    </a:lnTo>
                    <a:lnTo>
                      <a:pt x="1567288" y="1040672"/>
                    </a:lnTo>
                    <a:lnTo>
                      <a:pt x="1563168" y="1027956"/>
                    </a:lnTo>
                    <a:lnTo>
                      <a:pt x="1559682" y="1016511"/>
                    </a:lnTo>
                    <a:lnTo>
                      <a:pt x="1556513" y="1006020"/>
                    </a:lnTo>
                    <a:lnTo>
                      <a:pt x="1553661" y="996483"/>
                    </a:lnTo>
                    <a:lnTo>
                      <a:pt x="1549857" y="979952"/>
                    </a:lnTo>
                    <a:lnTo>
                      <a:pt x="1547322" y="967235"/>
                    </a:lnTo>
                    <a:lnTo>
                      <a:pt x="1546371" y="957380"/>
                    </a:lnTo>
                    <a:lnTo>
                      <a:pt x="1545737" y="950704"/>
                    </a:lnTo>
                    <a:lnTo>
                      <a:pt x="1546371" y="947207"/>
                    </a:lnTo>
                    <a:lnTo>
                      <a:pt x="1546371" y="945936"/>
                    </a:lnTo>
                    <a:lnTo>
                      <a:pt x="1545104" y="936080"/>
                    </a:lnTo>
                    <a:lnTo>
                      <a:pt x="1544470" y="925907"/>
                    </a:lnTo>
                    <a:lnTo>
                      <a:pt x="1543519" y="916052"/>
                    </a:lnTo>
                    <a:lnTo>
                      <a:pt x="1542251" y="906833"/>
                    </a:lnTo>
                    <a:lnTo>
                      <a:pt x="1541301" y="902064"/>
                    </a:lnTo>
                    <a:lnTo>
                      <a:pt x="1540033" y="898249"/>
                    </a:lnTo>
                    <a:lnTo>
                      <a:pt x="1538448" y="894117"/>
                    </a:lnTo>
                    <a:lnTo>
                      <a:pt x="1536230" y="890620"/>
                    </a:lnTo>
                    <a:lnTo>
                      <a:pt x="1533694" y="887441"/>
                    </a:lnTo>
                    <a:lnTo>
                      <a:pt x="1530525" y="885215"/>
                    </a:lnTo>
                    <a:lnTo>
                      <a:pt x="1527039" y="883308"/>
                    </a:lnTo>
                    <a:lnTo>
                      <a:pt x="1522919" y="881718"/>
                    </a:lnTo>
                    <a:lnTo>
                      <a:pt x="1520384" y="883626"/>
                    </a:lnTo>
                    <a:lnTo>
                      <a:pt x="1513728" y="890620"/>
                    </a:lnTo>
                    <a:lnTo>
                      <a:pt x="1508974" y="896024"/>
                    </a:lnTo>
                    <a:lnTo>
                      <a:pt x="1503270" y="902700"/>
                    </a:lnTo>
                    <a:lnTo>
                      <a:pt x="1496931" y="910648"/>
                    </a:lnTo>
                    <a:lnTo>
                      <a:pt x="1489959" y="920503"/>
                    </a:lnTo>
                    <a:lnTo>
                      <a:pt x="1482670" y="931312"/>
                    </a:lnTo>
                    <a:lnTo>
                      <a:pt x="1474430" y="944028"/>
                    </a:lnTo>
                    <a:lnTo>
                      <a:pt x="1465873" y="958016"/>
                    </a:lnTo>
                    <a:lnTo>
                      <a:pt x="1456999" y="974229"/>
                    </a:lnTo>
                    <a:lnTo>
                      <a:pt x="1448125" y="991396"/>
                    </a:lnTo>
                    <a:lnTo>
                      <a:pt x="1439252" y="1011107"/>
                    </a:lnTo>
                    <a:lnTo>
                      <a:pt x="1430061" y="1032406"/>
                    </a:lnTo>
                    <a:lnTo>
                      <a:pt x="1421187" y="1054978"/>
                    </a:lnTo>
                    <a:lnTo>
                      <a:pt x="1404707" y="1059429"/>
                    </a:lnTo>
                    <a:lnTo>
                      <a:pt x="1387910" y="1064197"/>
                    </a:lnTo>
                    <a:lnTo>
                      <a:pt x="1370796" y="1069602"/>
                    </a:lnTo>
                    <a:lnTo>
                      <a:pt x="1353049" y="1076278"/>
                    </a:lnTo>
                    <a:lnTo>
                      <a:pt x="1335618" y="1083590"/>
                    </a:lnTo>
                    <a:lnTo>
                      <a:pt x="1326427" y="1087722"/>
                    </a:lnTo>
                    <a:lnTo>
                      <a:pt x="1317870" y="1092173"/>
                    </a:lnTo>
                    <a:lnTo>
                      <a:pt x="1308996" y="1096942"/>
                    </a:lnTo>
                    <a:lnTo>
                      <a:pt x="1300123" y="1101710"/>
                    </a:lnTo>
                    <a:lnTo>
                      <a:pt x="1291566" y="1107115"/>
                    </a:lnTo>
                    <a:lnTo>
                      <a:pt x="1283009" y="1112837"/>
                    </a:lnTo>
                    <a:lnTo>
                      <a:pt x="1280790" y="1100439"/>
                    </a:lnTo>
                    <a:lnTo>
                      <a:pt x="1279206" y="1088358"/>
                    </a:lnTo>
                    <a:lnTo>
                      <a:pt x="1278255" y="1076278"/>
                    </a:lnTo>
                    <a:lnTo>
                      <a:pt x="1277938" y="1064515"/>
                    </a:lnTo>
                    <a:lnTo>
                      <a:pt x="1277938" y="1052753"/>
                    </a:lnTo>
                    <a:lnTo>
                      <a:pt x="1278889" y="1040990"/>
                    </a:lnTo>
                    <a:lnTo>
                      <a:pt x="1279840" y="1029545"/>
                    </a:lnTo>
                    <a:lnTo>
                      <a:pt x="1281424" y="1018419"/>
                    </a:lnTo>
                    <a:lnTo>
                      <a:pt x="1283326" y="1007610"/>
                    </a:lnTo>
                    <a:lnTo>
                      <a:pt x="1285544" y="997119"/>
                    </a:lnTo>
                    <a:lnTo>
                      <a:pt x="1288080" y="986310"/>
                    </a:lnTo>
                    <a:lnTo>
                      <a:pt x="1290932" y="976137"/>
                    </a:lnTo>
                    <a:lnTo>
                      <a:pt x="1294101" y="966282"/>
                    </a:lnTo>
                    <a:lnTo>
                      <a:pt x="1297270" y="957062"/>
                    </a:lnTo>
                    <a:lnTo>
                      <a:pt x="1300756" y="947843"/>
                    </a:lnTo>
                    <a:lnTo>
                      <a:pt x="1304243" y="938942"/>
                    </a:lnTo>
                    <a:lnTo>
                      <a:pt x="1311532" y="922728"/>
                    </a:lnTo>
                    <a:lnTo>
                      <a:pt x="1319138" y="907787"/>
                    </a:lnTo>
                    <a:lnTo>
                      <a:pt x="1325793" y="895388"/>
                    </a:lnTo>
                    <a:lnTo>
                      <a:pt x="1332449" y="884262"/>
                    </a:lnTo>
                    <a:lnTo>
                      <a:pt x="1337836" y="875678"/>
                    </a:lnTo>
                    <a:lnTo>
                      <a:pt x="1342273" y="869002"/>
                    </a:lnTo>
                    <a:lnTo>
                      <a:pt x="1346076" y="863915"/>
                    </a:lnTo>
                    <a:lnTo>
                      <a:pt x="1349563" y="857557"/>
                    </a:lnTo>
                    <a:lnTo>
                      <a:pt x="1353366" y="850881"/>
                    </a:lnTo>
                    <a:lnTo>
                      <a:pt x="1358119" y="843887"/>
                    </a:lnTo>
                    <a:lnTo>
                      <a:pt x="1363507" y="836575"/>
                    </a:lnTo>
                    <a:lnTo>
                      <a:pt x="1369529" y="828628"/>
                    </a:lnTo>
                    <a:lnTo>
                      <a:pt x="1375867" y="820362"/>
                    </a:lnTo>
                    <a:lnTo>
                      <a:pt x="1390129" y="803195"/>
                    </a:lnTo>
                    <a:lnTo>
                      <a:pt x="1398052" y="794612"/>
                    </a:lnTo>
                    <a:lnTo>
                      <a:pt x="1406292" y="785074"/>
                    </a:lnTo>
                    <a:lnTo>
                      <a:pt x="1415165" y="776173"/>
                    </a:lnTo>
                    <a:lnTo>
                      <a:pt x="1424673" y="766636"/>
                    </a:lnTo>
                    <a:lnTo>
                      <a:pt x="1434498" y="757416"/>
                    </a:lnTo>
                    <a:lnTo>
                      <a:pt x="1444322" y="747879"/>
                    </a:lnTo>
                    <a:lnTo>
                      <a:pt x="1454781" y="738342"/>
                    </a:lnTo>
                    <a:lnTo>
                      <a:pt x="1465873" y="729123"/>
                    </a:lnTo>
                    <a:lnTo>
                      <a:pt x="1476965" y="719585"/>
                    </a:lnTo>
                    <a:lnTo>
                      <a:pt x="1488374" y="710684"/>
                    </a:lnTo>
                    <a:lnTo>
                      <a:pt x="1500418" y="701465"/>
                    </a:lnTo>
                    <a:lnTo>
                      <a:pt x="1512778" y="692881"/>
                    </a:lnTo>
                    <a:lnTo>
                      <a:pt x="1524821" y="684298"/>
                    </a:lnTo>
                    <a:lnTo>
                      <a:pt x="1537814" y="676032"/>
                    </a:lnTo>
                    <a:lnTo>
                      <a:pt x="1550491" y="668084"/>
                    </a:lnTo>
                    <a:lnTo>
                      <a:pt x="1563485" y="660772"/>
                    </a:lnTo>
                    <a:lnTo>
                      <a:pt x="1577113" y="653779"/>
                    </a:lnTo>
                    <a:lnTo>
                      <a:pt x="1590423" y="647102"/>
                    </a:lnTo>
                    <a:lnTo>
                      <a:pt x="1604051" y="640744"/>
                    </a:lnTo>
                    <a:lnTo>
                      <a:pt x="1618313" y="635022"/>
                    </a:lnTo>
                    <a:lnTo>
                      <a:pt x="1631940" y="629618"/>
                    </a:lnTo>
                    <a:lnTo>
                      <a:pt x="1645885" y="625167"/>
                    </a:lnTo>
                    <a:lnTo>
                      <a:pt x="1660463" y="621034"/>
                    </a:lnTo>
                    <a:lnTo>
                      <a:pt x="1674725" y="617855"/>
                    </a:lnTo>
                    <a:lnTo>
                      <a:pt x="1676943" y="617537"/>
                    </a:lnTo>
                    <a:close/>
                    <a:moveTo>
                      <a:pt x="346476" y="395287"/>
                    </a:moveTo>
                    <a:lnTo>
                      <a:pt x="974007" y="395287"/>
                    </a:lnTo>
                    <a:lnTo>
                      <a:pt x="990521" y="395922"/>
                    </a:lnTo>
                    <a:lnTo>
                      <a:pt x="1006400" y="396875"/>
                    </a:lnTo>
                    <a:lnTo>
                      <a:pt x="1022596" y="398781"/>
                    </a:lnTo>
                    <a:lnTo>
                      <a:pt x="1038475" y="401322"/>
                    </a:lnTo>
                    <a:lnTo>
                      <a:pt x="1053719" y="404816"/>
                    </a:lnTo>
                    <a:lnTo>
                      <a:pt x="1069598" y="408627"/>
                    </a:lnTo>
                    <a:lnTo>
                      <a:pt x="1084524" y="413392"/>
                    </a:lnTo>
                    <a:lnTo>
                      <a:pt x="1099450" y="418791"/>
                    </a:lnTo>
                    <a:lnTo>
                      <a:pt x="1113423" y="424826"/>
                    </a:lnTo>
                    <a:lnTo>
                      <a:pt x="1127397" y="431497"/>
                    </a:lnTo>
                    <a:lnTo>
                      <a:pt x="1141370" y="438484"/>
                    </a:lnTo>
                    <a:lnTo>
                      <a:pt x="1154708" y="446425"/>
                    </a:lnTo>
                    <a:lnTo>
                      <a:pt x="1168046" y="454683"/>
                    </a:lnTo>
                    <a:lnTo>
                      <a:pt x="1180432" y="463577"/>
                    </a:lnTo>
                    <a:lnTo>
                      <a:pt x="1192500" y="473106"/>
                    </a:lnTo>
                    <a:lnTo>
                      <a:pt x="1203933" y="483270"/>
                    </a:lnTo>
                    <a:lnTo>
                      <a:pt x="1215365" y="493751"/>
                    </a:lnTo>
                    <a:lnTo>
                      <a:pt x="1226163" y="504868"/>
                    </a:lnTo>
                    <a:lnTo>
                      <a:pt x="1236643" y="515985"/>
                    </a:lnTo>
                    <a:lnTo>
                      <a:pt x="1246170" y="527738"/>
                    </a:lnTo>
                    <a:lnTo>
                      <a:pt x="1255380" y="540443"/>
                    </a:lnTo>
                    <a:lnTo>
                      <a:pt x="1264272" y="552830"/>
                    </a:lnTo>
                    <a:lnTo>
                      <a:pt x="1272211" y="566171"/>
                    </a:lnTo>
                    <a:lnTo>
                      <a:pt x="1280151" y="579511"/>
                    </a:lnTo>
                    <a:lnTo>
                      <a:pt x="1286820" y="593804"/>
                    </a:lnTo>
                    <a:lnTo>
                      <a:pt x="1293489" y="607780"/>
                    </a:lnTo>
                    <a:lnTo>
                      <a:pt x="1298888" y="622391"/>
                    </a:lnTo>
                    <a:lnTo>
                      <a:pt x="1303969" y="637319"/>
                    </a:lnTo>
                    <a:lnTo>
                      <a:pt x="1308098" y="652565"/>
                    </a:lnTo>
                    <a:lnTo>
                      <a:pt x="1312226" y="667811"/>
                    </a:lnTo>
                    <a:lnTo>
                      <a:pt x="1315402" y="684010"/>
                    </a:lnTo>
                    <a:lnTo>
                      <a:pt x="1317625" y="699574"/>
                    </a:lnTo>
                    <a:lnTo>
                      <a:pt x="1305240" y="712914"/>
                    </a:lnTo>
                    <a:lnTo>
                      <a:pt x="1293807" y="726255"/>
                    </a:lnTo>
                    <a:lnTo>
                      <a:pt x="1282692" y="739277"/>
                    </a:lnTo>
                    <a:lnTo>
                      <a:pt x="1272847" y="751347"/>
                    </a:lnTo>
                    <a:lnTo>
                      <a:pt x="1263637" y="763417"/>
                    </a:lnTo>
                    <a:lnTo>
                      <a:pt x="1255380" y="775169"/>
                    </a:lnTo>
                    <a:lnTo>
                      <a:pt x="1247758" y="786604"/>
                    </a:lnTo>
                    <a:lnTo>
                      <a:pt x="1241724" y="796768"/>
                    </a:lnTo>
                    <a:lnTo>
                      <a:pt x="1236008" y="805026"/>
                    </a:lnTo>
                    <a:lnTo>
                      <a:pt x="1229021" y="815508"/>
                    </a:lnTo>
                    <a:lnTo>
                      <a:pt x="1221717" y="828213"/>
                    </a:lnTo>
                    <a:lnTo>
                      <a:pt x="1213142" y="842506"/>
                    </a:lnTo>
                    <a:lnTo>
                      <a:pt x="1204250" y="859341"/>
                    </a:lnTo>
                    <a:lnTo>
                      <a:pt x="1195676" y="877763"/>
                    </a:lnTo>
                    <a:lnTo>
                      <a:pt x="1191547" y="887609"/>
                    </a:lnTo>
                    <a:lnTo>
                      <a:pt x="1187101" y="897774"/>
                    </a:lnTo>
                    <a:lnTo>
                      <a:pt x="1182655" y="908573"/>
                    </a:lnTo>
                    <a:lnTo>
                      <a:pt x="1178844" y="919690"/>
                    </a:lnTo>
                    <a:lnTo>
                      <a:pt x="1175033" y="931124"/>
                    </a:lnTo>
                    <a:lnTo>
                      <a:pt x="1171540" y="942877"/>
                    </a:lnTo>
                    <a:lnTo>
                      <a:pt x="1168046" y="954946"/>
                    </a:lnTo>
                    <a:lnTo>
                      <a:pt x="1164871" y="967651"/>
                    </a:lnTo>
                    <a:lnTo>
                      <a:pt x="1162012" y="980039"/>
                    </a:lnTo>
                    <a:lnTo>
                      <a:pt x="1159789" y="993379"/>
                    </a:lnTo>
                    <a:lnTo>
                      <a:pt x="1157249" y="1006720"/>
                    </a:lnTo>
                    <a:lnTo>
                      <a:pt x="1155661" y="1020695"/>
                    </a:lnTo>
                    <a:lnTo>
                      <a:pt x="1154708" y="1034353"/>
                    </a:lnTo>
                    <a:lnTo>
                      <a:pt x="1153755" y="1048329"/>
                    </a:lnTo>
                    <a:lnTo>
                      <a:pt x="1153755" y="1062940"/>
                    </a:lnTo>
                    <a:lnTo>
                      <a:pt x="1153755" y="1077551"/>
                    </a:lnTo>
                    <a:lnTo>
                      <a:pt x="1155026" y="1092161"/>
                    </a:lnTo>
                    <a:lnTo>
                      <a:pt x="1156614" y="1107090"/>
                    </a:lnTo>
                    <a:lnTo>
                      <a:pt x="1158519" y="1122336"/>
                    </a:lnTo>
                    <a:lnTo>
                      <a:pt x="1161377" y="1137900"/>
                    </a:lnTo>
                    <a:lnTo>
                      <a:pt x="1162965" y="1143617"/>
                    </a:lnTo>
                    <a:lnTo>
                      <a:pt x="1164871" y="1149017"/>
                    </a:lnTo>
                    <a:lnTo>
                      <a:pt x="1166776" y="1154734"/>
                    </a:lnTo>
                    <a:lnTo>
                      <a:pt x="1168682" y="1160134"/>
                    </a:lnTo>
                    <a:lnTo>
                      <a:pt x="1153120" y="1173474"/>
                    </a:lnTo>
                    <a:lnTo>
                      <a:pt x="1145181" y="1180144"/>
                    </a:lnTo>
                    <a:lnTo>
                      <a:pt x="1137877" y="1187450"/>
                    </a:lnTo>
                    <a:lnTo>
                      <a:pt x="1130255" y="1194437"/>
                    </a:lnTo>
                    <a:lnTo>
                      <a:pt x="1122951" y="1202060"/>
                    </a:lnTo>
                    <a:lnTo>
                      <a:pt x="1115646" y="1210001"/>
                    </a:lnTo>
                    <a:lnTo>
                      <a:pt x="1108660" y="1217624"/>
                    </a:lnTo>
                    <a:lnTo>
                      <a:pt x="1101990" y="1225882"/>
                    </a:lnTo>
                    <a:lnTo>
                      <a:pt x="1095321" y="1234141"/>
                    </a:lnTo>
                    <a:lnTo>
                      <a:pt x="1088652" y="1242717"/>
                    </a:lnTo>
                    <a:lnTo>
                      <a:pt x="1082618" y="1251928"/>
                    </a:lnTo>
                    <a:lnTo>
                      <a:pt x="1076267" y="1260822"/>
                    </a:lnTo>
                    <a:lnTo>
                      <a:pt x="1070233" y="1269715"/>
                    </a:lnTo>
                    <a:lnTo>
                      <a:pt x="1064834" y="1279244"/>
                    </a:lnTo>
                    <a:lnTo>
                      <a:pt x="1059118" y="1289090"/>
                    </a:lnTo>
                    <a:lnTo>
                      <a:pt x="1053719" y="1298937"/>
                    </a:lnTo>
                    <a:lnTo>
                      <a:pt x="1048320" y="1309101"/>
                    </a:lnTo>
                    <a:lnTo>
                      <a:pt x="1043556" y="1319265"/>
                    </a:lnTo>
                    <a:lnTo>
                      <a:pt x="1039110" y="1329747"/>
                    </a:lnTo>
                    <a:lnTo>
                      <a:pt x="1034347" y="1340864"/>
                    </a:lnTo>
                    <a:lnTo>
                      <a:pt x="1029901" y="1351663"/>
                    </a:lnTo>
                    <a:lnTo>
                      <a:pt x="1026090" y="1363097"/>
                    </a:lnTo>
                    <a:lnTo>
                      <a:pt x="1022279" y="1374532"/>
                    </a:lnTo>
                    <a:lnTo>
                      <a:pt x="1018468" y="1386284"/>
                    </a:lnTo>
                    <a:lnTo>
                      <a:pt x="1014974" y="1398036"/>
                    </a:lnTo>
                    <a:lnTo>
                      <a:pt x="1011799" y="1410106"/>
                    </a:lnTo>
                    <a:lnTo>
                      <a:pt x="1009258" y="1422811"/>
                    </a:lnTo>
                    <a:lnTo>
                      <a:pt x="1006400" y="1435517"/>
                    </a:lnTo>
                    <a:lnTo>
                      <a:pt x="1004177" y="1448539"/>
                    </a:lnTo>
                    <a:lnTo>
                      <a:pt x="1002271" y="1461562"/>
                    </a:lnTo>
                    <a:lnTo>
                      <a:pt x="1000048" y="1474902"/>
                    </a:lnTo>
                    <a:lnTo>
                      <a:pt x="998460" y="1488560"/>
                    </a:lnTo>
                    <a:lnTo>
                      <a:pt x="997508" y="1504759"/>
                    </a:lnTo>
                    <a:lnTo>
                      <a:pt x="996237" y="1525723"/>
                    </a:lnTo>
                    <a:lnTo>
                      <a:pt x="995602" y="1551133"/>
                    </a:lnTo>
                    <a:lnTo>
                      <a:pt x="995602" y="1565744"/>
                    </a:lnTo>
                    <a:lnTo>
                      <a:pt x="995920" y="1580990"/>
                    </a:lnTo>
                    <a:lnTo>
                      <a:pt x="996237" y="1596871"/>
                    </a:lnTo>
                    <a:lnTo>
                      <a:pt x="997190" y="1613705"/>
                    </a:lnTo>
                    <a:lnTo>
                      <a:pt x="998460" y="1630857"/>
                    </a:lnTo>
                    <a:lnTo>
                      <a:pt x="1000048" y="1648962"/>
                    </a:lnTo>
                    <a:lnTo>
                      <a:pt x="1002589" y="1667384"/>
                    </a:lnTo>
                    <a:lnTo>
                      <a:pt x="1005130" y="1686124"/>
                    </a:lnTo>
                    <a:lnTo>
                      <a:pt x="1008941" y="1705182"/>
                    </a:lnTo>
                    <a:lnTo>
                      <a:pt x="1012751" y="1724557"/>
                    </a:lnTo>
                    <a:lnTo>
                      <a:pt x="1017515" y="1744250"/>
                    </a:lnTo>
                    <a:lnTo>
                      <a:pt x="1022914" y="1763308"/>
                    </a:lnTo>
                    <a:lnTo>
                      <a:pt x="1029265" y="1783001"/>
                    </a:lnTo>
                    <a:lnTo>
                      <a:pt x="1036252" y="1802376"/>
                    </a:lnTo>
                    <a:lnTo>
                      <a:pt x="1044192" y="1821434"/>
                    </a:lnTo>
                    <a:lnTo>
                      <a:pt x="1048320" y="1831280"/>
                    </a:lnTo>
                    <a:lnTo>
                      <a:pt x="1053084" y="1840491"/>
                    </a:lnTo>
                    <a:lnTo>
                      <a:pt x="1057847" y="1849702"/>
                    </a:lnTo>
                    <a:lnTo>
                      <a:pt x="1062929" y="1858914"/>
                    </a:lnTo>
                    <a:lnTo>
                      <a:pt x="1068327" y="1868125"/>
                    </a:lnTo>
                    <a:lnTo>
                      <a:pt x="1073726" y="1877018"/>
                    </a:lnTo>
                    <a:lnTo>
                      <a:pt x="1079760" y="1885594"/>
                    </a:lnTo>
                    <a:lnTo>
                      <a:pt x="1085476" y="1894488"/>
                    </a:lnTo>
                    <a:lnTo>
                      <a:pt x="1092146" y="1902746"/>
                    </a:lnTo>
                    <a:lnTo>
                      <a:pt x="1098815" y="1911640"/>
                    </a:lnTo>
                    <a:lnTo>
                      <a:pt x="1105484" y="1919581"/>
                    </a:lnTo>
                    <a:lnTo>
                      <a:pt x="1113106" y="1927521"/>
                    </a:lnTo>
                    <a:lnTo>
                      <a:pt x="1120410" y="1935462"/>
                    </a:lnTo>
                    <a:lnTo>
                      <a:pt x="1128349" y="1943403"/>
                    </a:lnTo>
                    <a:lnTo>
                      <a:pt x="1119775" y="1947214"/>
                    </a:lnTo>
                    <a:lnTo>
                      <a:pt x="1110565" y="1951343"/>
                    </a:lnTo>
                    <a:lnTo>
                      <a:pt x="1101673" y="1955155"/>
                    </a:lnTo>
                    <a:lnTo>
                      <a:pt x="1092146" y="1958649"/>
                    </a:lnTo>
                    <a:lnTo>
                      <a:pt x="1083253" y="1962143"/>
                    </a:lnTo>
                    <a:lnTo>
                      <a:pt x="1073726" y="1964684"/>
                    </a:lnTo>
                    <a:lnTo>
                      <a:pt x="1064199" y="1967542"/>
                    </a:lnTo>
                    <a:lnTo>
                      <a:pt x="1054672" y="1970401"/>
                    </a:lnTo>
                    <a:lnTo>
                      <a:pt x="1044827" y="1972307"/>
                    </a:lnTo>
                    <a:lnTo>
                      <a:pt x="1034664" y="1974212"/>
                    </a:lnTo>
                    <a:lnTo>
                      <a:pt x="1024819" y="1975801"/>
                    </a:lnTo>
                    <a:lnTo>
                      <a:pt x="1014657" y="1977389"/>
                    </a:lnTo>
                    <a:lnTo>
                      <a:pt x="1004494" y="1978024"/>
                    </a:lnTo>
                    <a:lnTo>
                      <a:pt x="994332" y="1978977"/>
                    </a:lnTo>
                    <a:lnTo>
                      <a:pt x="984170" y="1979612"/>
                    </a:lnTo>
                    <a:lnTo>
                      <a:pt x="974007" y="1979612"/>
                    </a:lnTo>
                    <a:lnTo>
                      <a:pt x="955588" y="1979612"/>
                    </a:lnTo>
                    <a:lnTo>
                      <a:pt x="364895" y="1979612"/>
                    </a:lnTo>
                    <a:lnTo>
                      <a:pt x="346476" y="1979612"/>
                    </a:lnTo>
                    <a:lnTo>
                      <a:pt x="328692" y="1979294"/>
                    </a:lnTo>
                    <a:lnTo>
                      <a:pt x="311225" y="1977706"/>
                    </a:lnTo>
                    <a:lnTo>
                      <a:pt x="294076" y="1975801"/>
                    </a:lnTo>
                    <a:lnTo>
                      <a:pt x="276609" y="1972624"/>
                    </a:lnTo>
                    <a:lnTo>
                      <a:pt x="259778" y="1968813"/>
                    </a:lnTo>
                    <a:lnTo>
                      <a:pt x="243264" y="1964048"/>
                    </a:lnTo>
                    <a:lnTo>
                      <a:pt x="227385" y="1958649"/>
                    </a:lnTo>
                    <a:lnTo>
                      <a:pt x="211506" y="1952614"/>
                    </a:lnTo>
                    <a:lnTo>
                      <a:pt x="196262" y="1945626"/>
                    </a:lnTo>
                    <a:lnTo>
                      <a:pt x="181336" y="1937685"/>
                    </a:lnTo>
                    <a:lnTo>
                      <a:pt x="167045" y="1929427"/>
                    </a:lnTo>
                    <a:lnTo>
                      <a:pt x="152754" y="1920533"/>
                    </a:lnTo>
                    <a:lnTo>
                      <a:pt x="139098" y="1910687"/>
                    </a:lnTo>
                    <a:lnTo>
                      <a:pt x="126078" y="1900523"/>
                    </a:lnTo>
                    <a:lnTo>
                      <a:pt x="113692" y="1889406"/>
                    </a:lnTo>
                    <a:lnTo>
                      <a:pt x="101624" y="1878289"/>
                    </a:lnTo>
                    <a:lnTo>
                      <a:pt x="90192" y="1865901"/>
                    </a:lnTo>
                    <a:lnTo>
                      <a:pt x="79077" y="1853514"/>
                    </a:lnTo>
                    <a:lnTo>
                      <a:pt x="68914" y="1840491"/>
                    </a:lnTo>
                    <a:lnTo>
                      <a:pt x="59069" y="1826833"/>
                    </a:lnTo>
                    <a:lnTo>
                      <a:pt x="50177" y="1812858"/>
                    </a:lnTo>
                    <a:lnTo>
                      <a:pt x="41920" y="1798247"/>
                    </a:lnTo>
                    <a:lnTo>
                      <a:pt x="33981" y="1783318"/>
                    </a:lnTo>
                    <a:lnTo>
                      <a:pt x="26994" y="1768072"/>
                    </a:lnTo>
                    <a:lnTo>
                      <a:pt x="21278" y="1752509"/>
                    </a:lnTo>
                    <a:lnTo>
                      <a:pt x="15561" y="1736310"/>
                    </a:lnTo>
                    <a:lnTo>
                      <a:pt x="11115" y="1719793"/>
                    </a:lnTo>
                    <a:lnTo>
                      <a:pt x="6987" y="1702959"/>
                    </a:lnTo>
                    <a:lnTo>
                      <a:pt x="3811" y="1686124"/>
                    </a:lnTo>
                    <a:lnTo>
                      <a:pt x="1588" y="1668337"/>
                    </a:lnTo>
                    <a:lnTo>
                      <a:pt x="318" y="1650868"/>
                    </a:lnTo>
                    <a:lnTo>
                      <a:pt x="0" y="1633081"/>
                    </a:lnTo>
                    <a:lnTo>
                      <a:pt x="0" y="792321"/>
                    </a:lnTo>
                    <a:lnTo>
                      <a:pt x="0" y="742136"/>
                    </a:lnTo>
                    <a:lnTo>
                      <a:pt x="318" y="724349"/>
                    </a:lnTo>
                    <a:lnTo>
                      <a:pt x="1588" y="706562"/>
                    </a:lnTo>
                    <a:lnTo>
                      <a:pt x="3811" y="689410"/>
                    </a:lnTo>
                    <a:lnTo>
                      <a:pt x="6987" y="672258"/>
                    </a:lnTo>
                    <a:lnTo>
                      <a:pt x="11115" y="655106"/>
                    </a:lnTo>
                    <a:lnTo>
                      <a:pt x="15561" y="638907"/>
                    </a:lnTo>
                    <a:lnTo>
                      <a:pt x="21278" y="622708"/>
                    </a:lnTo>
                    <a:lnTo>
                      <a:pt x="26994" y="607144"/>
                    </a:lnTo>
                    <a:lnTo>
                      <a:pt x="33981" y="591898"/>
                    </a:lnTo>
                    <a:lnTo>
                      <a:pt x="41920" y="576970"/>
                    </a:lnTo>
                    <a:lnTo>
                      <a:pt x="50177" y="562359"/>
                    </a:lnTo>
                    <a:lnTo>
                      <a:pt x="59069" y="548383"/>
                    </a:lnTo>
                    <a:lnTo>
                      <a:pt x="68914" y="534408"/>
                    </a:lnTo>
                    <a:lnTo>
                      <a:pt x="79077" y="521703"/>
                    </a:lnTo>
                    <a:lnTo>
                      <a:pt x="90192" y="508998"/>
                    </a:lnTo>
                    <a:lnTo>
                      <a:pt x="101624" y="496928"/>
                    </a:lnTo>
                    <a:lnTo>
                      <a:pt x="113692" y="485493"/>
                    </a:lnTo>
                    <a:lnTo>
                      <a:pt x="126078" y="474694"/>
                    </a:lnTo>
                    <a:lnTo>
                      <a:pt x="139098" y="463894"/>
                    </a:lnTo>
                    <a:lnTo>
                      <a:pt x="152754" y="454683"/>
                    </a:lnTo>
                    <a:lnTo>
                      <a:pt x="167045" y="445472"/>
                    </a:lnTo>
                    <a:lnTo>
                      <a:pt x="181336" y="437214"/>
                    </a:lnTo>
                    <a:lnTo>
                      <a:pt x="196262" y="429591"/>
                    </a:lnTo>
                    <a:lnTo>
                      <a:pt x="211506" y="422285"/>
                    </a:lnTo>
                    <a:lnTo>
                      <a:pt x="227385" y="416250"/>
                    </a:lnTo>
                    <a:lnTo>
                      <a:pt x="243264" y="411168"/>
                    </a:lnTo>
                    <a:lnTo>
                      <a:pt x="259778" y="406404"/>
                    </a:lnTo>
                    <a:lnTo>
                      <a:pt x="276609" y="402592"/>
                    </a:lnTo>
                    <a:lnTo>
                      <a:pt x="294076" y="399416"/>
                    </a:lnTo>
                    <a:lnTo>
                      <a:pt x="311225" y="396875"/>
                    </a:lnTo>
                    <a:lnTo>
                      <a:pt x="328692" y="395922"/>
                    </a:lnTo>
                    <a:lnTo>
                      <a:pt x="346476" y="395287"/>
                    </a:lnTo>
                    <a:close/>
                    <a:moveTo>
                      <a:pt x="388620" y="0"/>
                    </a:moveTo>
                    <a:lnTo>
                      <a:pt x="395923" y="0"/>
                    </a:lnTo>
                    <a:lnTo>
                      <a:pt x="923608" y="0"/>
                    </a:lnTo>
                    <a:lnTo>
                      <a:pt x="930275" y="0"/>
                    </a:lnTo>
                    <a:lnTo>
                      <a:pt x="937260" y="318"/>
                    </a:lnTo>
                    <a:lnTo>
                      <a:pt x="943610" y="1270"/>
                    </a:lnTo>
                    <a:lnTo>
                      <a:pt x="950278" y="2223"/>
                    </a:lnTo>
                    <a:lnTo>
                      <a:pt x="956628" y="3810"/>
                    </a:lnTo>
                    <a:lnTo>
                      <a:pt x="962660" y="5715"/>
                    </a:lnTo>
                    <a:lnTo>
                      <a:pt x="969010" y="7938"/>
                    </a:lnTo>
                    <a:lnTo>
                      <a:pt x="975043" y="10160"/>
                    </a:lnTo>
                    <a:lnTo>
                      <a:pt x="980758" y="13018"/>
                    </a:lnTo>
                    <a:lnTo>
                      <a:pt x="986155" y="15558"/>
                    </a:lnTo>
                    <a:lnTo>
                      <a:pt x="991870" y="18733"/>
                    </a:lnTo>
                    <a:lnTo>
                      <a:pt x="997268" y="22225"/>
                    </a:lnTo>
                    <a:lnTo>
                      <a:pt x="1002348" y="25718"/>
                    </a:lnTo>
                    <a:lnTo>
                      <a:pt x="1007428" y="29845"/>
                    </a:lnTo>
                    <a:lnTo>
                      <a:pt x="1012190" y="33973"/>
                    </a:lnTo>
                    <a:lnTo>
                      <a:pt x="1016953" y="38418"/>
                    </a:lnTo>
                    <a:lnTo>
                      <a:pt x="1021080" y="43180"/>
                    </a:lnTo>
                    <a:lnTo>
                      <a:pt x="1025525" y="47625"/>
                    </a:lnTo>
                    <a:lnTo>
                      <a:pt x="1029335" y="53023"/>
                    </a:lnTo>
                    <a:lnTo>
                      <a:pt x="1032828" y="58103"/>
                    </a:lnTo>
                    <a:lnTo>
                      <a:pt x="1036320" y="63183"/>
                    </a:lnTo>
                    <a:lnTo>
                      <a:pt x="1039495" y="68898"/>
                    </a:lnTo>
                    <a:lnTo>
                      <a:pt x="1042353" y="74295"/>
                    </a:lnTo>
                    <a:lnTo>
                      <a:pt x="1045210" y="80328"/>
                    </a:lnTo>
                    <a:lnTo>
                      <a:pt x="1047433" y="86043"/>
                    </a:lnTo>
                    <a:lnTo>
                      <a:pt x="1049338" y="92393"/>
                    </a:lnTo>
                    <a:lnTo>
                      <a:pt x="1051243" y="98743"/>
                    </a:lnTo>
                    <a:lnTo>
                      <a:pt x="1052830" y="105093"/>
                    </a:lnTo>
                    <a:lnTo>
                      <a:pt x="1054100" y="111760"/>
                    </a:lnTo>
                    <a:lnTo>
                      <a:pt x="1054735" y="118428"/>
                    </a:lnTo>
                    <a:lnTo>
                      <a:pt x="1055370" y="125095"/>
                    </a:lnTo>
                    <a:lnTo>
                      <a:pt x="1055688" y="131763"/>
                    </a:lnTo>
                    <a:lnTo>
                      <a:pt x="1055370" y="138430"/>
                    </a:lnTo>
                    <a:lnTo>
                      <a:pt x="1054735" y="145098"/>
                    </a:lnTo>
                    <a:lnTo>
                      <a:pt x="1054100" y="151448"/>
                    </a:lnTo>
                    <a:lnTo>
                      <a:pt x="1052830" y="158115"/>
                    </a:lnTo>
                    <a:lnTo>
                      <a:pt x="1051243" y="164465"/>
                    </a:lnTo>
                    <a:lnTo>
                      <a:pt x="1049338" y="170815"/>
                    </a:lnTo>
                    <a:lnTo>
                      <a:pt x="1047433" y="177165"/>
                    </a:lnTo>
                    <a:lnTo>
                      <a:pt x="1045210" y="182880"/>
                    </a:lnTo>
                    <a:lnTo>
                      <a:pt x="1042353" y="188913"/>
                    </a:lnTo>
                    <a:lnTo>
                      <a:pt x="1039495" y="194628"/>
                    </a:lnTo>
                    <a:lnTo>
                      <a:pt x="1036320" y="200343"/>
                    </a:lnTo>
                    <a:lnTo>
                      <a:pt x="1032828" y="205740"/>
                    </a:lnTo>
                    <a:lnTo>
                      <a:pt x="1029335" y="210820"/>
                    </a:lnTo>
                    <a:lnTo>
                      <a:pt x="1025525" y="215900"/>
                    </a:lnTo>
                    <a:lnTo>
                      <a:pt x="1021080" y="220663"/>
                    </a:lnTo>
                    <a:lnTo>
                      <a:pt x="1016953" y="225108"/>
                    </a:lnTo>
                    <a:lnTo>
                      <a:pt x="1012190" y="229553"/>
                    </a:lnTo>
                    <a:lnTo>
                      <a:pt x="1007428" y="233363"/>
                    </a:lnTo>
                    <a:lnTo>
                      <a:pt x="1002348" y="237490"/>
                    </a:lnTo>
                    <a:lnTo>
                      <a:pt x="997268" y="241300"/>
                    </a:lnTo>
                    <a:lnTo>
                      <a:pt x="991870" y="244793"/>
                    </a:lnTo>
                    <a:lnTo>
                      <a:pt x="986155" y="247968"/>
                    </a:lnTo>
                    <a:lnTo>
                      <a:pt x="980758" y="250825"/>
                    </a:lnTo>
                    <a:lnTo>
                      <a:pt x="975043" y="253365"/>
                    </a:lnTo>
                    <a:lnTo>
                      <a:pt x="969010" y="255905"/>
                    </a:lnTo>
                    <a:lnTo>
                      <a:pt x="962660" y="257810"/>
                    </a:lnTo>
                    <a:lnTo>
                      <a:pt x="956628" y="259715"/>
                    </a:lnTo>
                    <a:lnTo>
                      <a:pt x="950278" y="261303"/>
                    </a:lnTo>
                    <a:lnTo>
                      <a:pt x="943610" y="262573"/>
                    </a:lnTo>
                    <a:lnTo>
                      <a:pt x="937260" y="263208"/>
                    </a:lnTo>
                    <a:lnTo>
                      <a:pt x="930275" y="263525"/>
                    </a:lnTo>
                    <a:lnTo>
                      <a:pt x="923608" y="263525"/>
                    </a:lnTo>
                    <a:lnTo>
                      <a:pt x="395923" y="263525"/>
                    </a:lnTo>
                    <a:lnTo>
                      <a:pt x="388620" y="263525"/>
                    </a:lnTo>
                    <a:lnTo>
                      <a:pt x="381953" y="263208"/>
                    </a:lnTo>
                    <a:lnTo>
                      <a:pt x="375285" y="262573"/>
                    </a:lnTo>
                    <a:lnTo>
                      <a:pt x="369253" y="261303"/>
                    </a:lnTo>
                    <a:lnTo>
                      <a:pt x="362585" y="259715"/>
                    </a:lnTo>
                    <a:lnTo>
                      <a:pt x="356235" y="257810"/>
                    </a:lnTo>
                    <a:lnTo>
                      <a:pt x="350520" y="255905"/>
                    </a:lnTo>
                    <a:lnTo>
                      <a:pt x="344170" y="253365"/>
                    </a:lnTo>
                    <a:lnTo>
                      <a:pt x="338138" y="250825"/>
                    </a:lnTo>
                    <a:lnTo>
                      <a:pt x="332740" y="247968"/>
                    </a:lnTo>
                    <a:lnTo>
                      <a:pt x="327343" y="244793"/>
                    </a:lnTo>
                    <a:lnTo>
                      <a:pt x="321628" y="241300"/>
                    </a:lnTo>
                    <a:lnTo>
                      <a:pt x="316548" y="237490"/>
                    </a:lnTo>
                    <a:lnTo>
                      <a:pt x="311468" y="233363"/>
                    </a:lnTo>
                    <a:lnTo>
                      <a:pt x="307023" y="229553"/>
                    </a:lnTo>
                    <a:lnTo>
                      <a:pt x="302260" y="225108"/>
                    </a:lnTo>
                    <a:lnTo>
                      <a:pt x="297815" y="220663"/>
                    </a:lnTo>
                    <a:lnTo>
                      <a:pt x="293688" y="215900"/>
                    </a:lnTo>
                    <a:lnTo>
                      <a:pt x="289560" y="210820"/>
                    </a:lnTo>
                    <a:lnTo>
                      <a:pt x="286068" y="205740"/>
                    </a:lnTo>
                    <a:lnTo>
                      <a:pt x="282575" y="200343"/>
                    </a:lnTo>
                    <a:lnTo>
                      <a:pt x="279400" y="194628"/>
                    </a:lnTo>
                    <a:lnTo>
                      <a:pt x="276860" y="188913"/>
                    </a:lnTo>
                    <a:lnTo>
                      <a:pt x="274003" y="182880"/>
                    </a:lnTo>
                    <a:lnTo>
                      <a:pt x="271463" y="177165"/>
                    </a:lnTo>
                    <a:lnTo>
                      <a:pt x="269558" y="170815"/>
                    </a:lnTo>
                    <a:lnTo>
                      <a:pt x="267653" y="164465"/>
                    </a:lnTo>
                    <a:lnTo>
                      <a:pt x="266065" y="158115"/>
                    </a:lnTo>
                    <a:lnTo>
                      <a:pt x="264795" y="151448"/>
                    </a:lnTo>
                    <a:lnTo>
                      <a:pt x="264160" y="145098"/>
                    </a:lnTo>
                    <a:lnTo>
                      <a:pt x="263843" y="138430"/>
                    </a:lnTo>
                    <a:lnTo>
                      <a:pt x="263525" y="131763"/>
                    </a:lnTo>
                    <a:lnTo>
                      <a:pt x="263843" y="125095"/>
                    </a:lnTo>
                    <a:lnTo>
                      <a:pt x="264160" y="118428"/>
                    </a:lnTo>
                    <a:lnTo>
                      <a:pt x="264795" y="111760"/>
                    </a:lnTo>
                    <a:lnTo>
                      <a:pt x="266065" y="105093"/>
                    </a:lnTo>
                    <a:lnTo>
                      <a:pt x="267653" y="98743"/>
                    </a:lnTo>
                    <a:lnTo>
                      <a:pt x="269558" y="92393"/>
                    </a:lnTo>
                    <a:lnTo>
                      <a:pt x="271463" y="86043"/>
                    </a:lnTo>
                    <a:lnTo>
                      <a:pt x="274003" y="80328"/>
                    </a:lnTo>
                    <a:lnTo>
                      <a:pt x="276860" y="74295"/>
                    </a:lnTo>
                    <a:lnTo>
                      <a:pt x="279400" y="68898"/>
                    </a:lnTo>
                    <a:lnTo>
                      <a:pt x="282575" y="63183"/>
                    </a:lnTo>
                    <a:lnTo>
                      <a:pt x="286068" y="58103"/>
                    </a:lnTo>
                    <a:lnTo>
                      <a:pt x="289560" y="53023"/>
                    </a:lnTo>
                    <a:lnTo>
                      <a:pt x="293688" y="47625"/>
                    </a:lnTo>
                    <a:lnTo>
                      <a:pt x="297815" y="43180"/>
                    </a:lnTo>
                    <a:lnTo>
                      <a:pt x="302260" y="38418"/>
                    </a:lnTo>
                    <a:lnTo>
                      <a:pt x="307023" y="33973"/>
                    </a:lnTo>
                    <a:lnTo>
                      <a:pt x="311468" y="29845"/>
                    </a:lnTo>
                    <a:lnTo>
                      <a:pt x="316548" y="25718"/>
                    </a:lnTo>
                    <a:lnTo>
                      <a:pt x="321628" y="22225"/>
                    </a:lnTo>
                    <a:lnTo>
                      <a:pt x="327343" y="18733"/>
                    </a:lnTo>
                    <a:lnTo>
                      <a:pt x="332740" y="15558"/>
                    </a:lnTo>
                    <a:lnTo>
                      <a:pt x="338138" y="13018"/>
                    </a:lnTo>
                    <a:lnTo>
                      <a:pt x="344170" y="10160"/>
                    </a:lnTo>
                    <a:lnTo>
                      <a:pt x="350520" y="7938"/>
                    </a:lnTo>
                    <a:lnTo>
                      <a:pt x="356235" y="5715"/>
                    </a:lnTo>
                    <a:lnTo>
                      <a:pt x="362585" y="3810"/>
                    </a:lnTo>
                    <a:lnTo>
                      <a:pt x="369253" y="2223"/>
                    </a:lnTo>
                    <a:lnTo>
                      <a:pt x="375285" y="1270"/>
                    </a:lnTo>
                    <a:lnTo>
                      <a:pt x="381953" y="318"/>
                    </a:lnTo>
                    <a:lnTo>
                      <a:pt x="388620" y="0"/>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grpSp>
        <p:grpSp>
          <p:nvGrpSpPr>
            <p:cNvPr id="89" name="组合 88"/>
            <p:cNvGrpSpPr/>
            <p:nvPr>
              <p:custDataLst>
                <p:tags r:id="rId10"/>
              </p:custDataLst>
            </p:nvPr>
          </p:nvGrpSpPr>
          <p:grpSpPr>
            <a:xfrm flipH="1" flipV="1">
              <a:off x="11178" y="7035"/>
              <a:ext cx="1958" cy="586"/>
              <a:chOff x="3403600" y="1970870"/>
              <a:chExt cx="1257300" cy="421584"/>
            </a:xfrm>
          </p:grpSpPr>
          <p:cxnSp>
            <p:nvCxnSpPr>
              <p:cNvPr id="90" name="直接连接符 89"/>
              <p:cNvCxnSpPr/>
              <p:nvPr>
                <p:custDataLst>
                  <p:tags r:id="rId12"/>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91" name="直接连接符 90"/>
              <p:cNvCxnSpPr/>
              <p:nvPr>
                <p:custDataLst>
                  <p:tags r:id="rId13"/>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92" name="直接连接符 91"/>
              <p:cNvCxnSpPr/>
              <p:nvPr>
                <p:custDataLst>
                  <p:tags r:id="rId14"/>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sp>
          <p:nvSpPr>
            <p:cNvPr id="93" name="文本框 92"/>
            <p:cNvSpPr txBox="1"/>
            <p:nvPr>
              <p:custDataLst>
                <p:tags r:id="rId11"/>
              </p:custDataLst>
            </p:nvPr>
          </p:nvSpPr>
          <p:spPr>
            <a:xfrm>
              <a:off x="13136" y="7205"/>
              <a:ext cx="2585" cy="1596"/>
            </a:xfrm>
            <a:prstGeom prst="rect">
              <a:avLst/>
            </a:prstGeom>
            <a:noFill/>
          </p:spPr>
          <p:txBody>
            <a:bodyPr wrap="square" rtlCol="0">
              <a:normAutofit/>
            </a:bodyPr>
            <a:lstStyle/>
            <a:p>
              <a:pPr>
                <a:lnSpc>
                  <a:spcPct val="120000"/>
                </a:lnSpc>
              </a:pPr>
              <a:r>
                <a:rPr lang="en-US" altLang="zh-CN" b="1" dirty="0">
                  <a:solidFill>
                    <a:schemeClr val="tx1"/>
                  </a:solidFill>
                  <a:latin typeface="+mn-ea"/>
                  <a:sym typeface="Arial" panose="020B0604020202020204" pitchFamily="34" charset="0"/>
                </a:rPr>
                <a:t>6.额外价值</a:t>
              </a:r>
            </a:p>
          </p:txBody>
        </p:sp>
      </p:grpSp>
      <p:grpSp>
        <p:nvGrpSpPr>
          <p:cNvPr id="50" name="组合 49"/>
          <p:cNvGrpSpPr/>
          <p:nvPr/>
        </p:nvGrpSpPr>
        <p:grpSpPr>
          <a:xfrm>
            <a:off x="1577340" y="2884170"/>
            <a:ext cx="3674745" cy="1261745"/>
            <a:chOff x="2484" y="4587"/>
            <a:chExt cx="5787" cy="1987"/>
          </a:xfrm>
        </p:grpSpPr>
        <p:cxnSp>
          <p:nvCxnSpPr>
            <p:cNvPr id="30" name="直接连接符 29"/>
            <p:cNvCxnSpPr/>
            <p:nvPr>
              <p:custDataLst>
                <p:tags r:id="rId2"/>
              </p:custDataLst>
            </p:nvPr>
          </p:nvCxnSpPr>
          <p:spPr>
            <a:xfrm flipH="1">
              <a:off x="5270" y="5318"/>
              <a:ext cx="855"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sp>
          <p:nvSpPr>
            <p:cNvPr id="40" name="文本框 39"/>
            <p:cNvSpPr txBox="1"/>
            <p:nvPr>
              <p:custDataLst>
                <p:tags r:id="rId3"/>
              </p:custDataLst>
            </p:nvPr>
          </p:nvSpPr>
          <p:spPr>
            <a:xfrm>
              <a:off x="2484" y="4978"/>
              <a:ext cx="2585" cy="1596"/>
            </a:xfrm>
            <a:prstGeom prst="rect">
              <a:avLst/>
            </a:prstGeom>
            <a:noFill/>
          </p:spPr>
          <p:txBody>
            <a:bodyPr wrap="square" rtlCol="0">
              <a:normAutofit/>
            </a:bodyPr>
            <a:lstStyle/>
            <a:p>
              <a:pPr algn="r">
                <a:lnSpc>
                  <a:spcPct val="120000"/>
                </a:lnSpc>
              </a:pPr>
              <a:r>
                <a:rPr lang="en-US" altLang="zh-CN" b="1" dirty="0">
                  <a:solidFill>
                    <a:schemeClr val="tx1"/>
                  </a:solidFill>
                  <a:latin typeface="+mn-ea"/>
                  <a:sym typeface="Arial" panose="020B0604020202020204" pitchFamily="34" charset="0"/>
                </a:rPr>
                <a:t>2.行业价值</a:t>
              </a:r>
            </a:p>
          </p:txBody>
        </p:sp>
        <p:grpSp>
          <p:nvGrpSpPr>
            <p:cNvPr id="33" name="组合 32"/>
            <p:cNvGrpSpPr/>
            <p:nvPr>
              <p:custDataLst>
                <p:tags r:id="rId4"/>
              </p:custDataLst>
            </p:nvPr>
          </p:nvGrpSpPr>
          <p:grpSpPr>
            <a:xfrm>
              <a:off x="6321" y="4587"/>
              <a:ext cx="1400" cy="1400"/>
              <a:chOff x="3875314" y="2833914"/>
              <a:chExt cx="1190172" cy="1190172"/>
            </a:xfrm>
          </p:grpSpPr>
          <p:sp>
            <p:nvSpPr>
              <p:cNvPr id="34" name="椭圆 33"/>
              <p:cNvSpPr/>
              <p:nvPr>
                <p:custDataLst>
                  <p:tags r:id="rId6"/>
                </p:custDataLst>
              </p:nvPr>
            </p:nvSpPr>
            <p:spPr>
              <a:xfrm>
                <a:off x="3875314" y="2833914"/>
                <a:ext cx="1190172" cy="1190172"/>
              </a:xfrm>
              <a:prstGeom prst="ellipse">
                <a:avLst/>
              </a:prstGeom>
              <a:solidFill>
                <a:srgbClr val="3F3F3F"/>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35" name="KSO_Shape"/>
              <p:cNvSpPr/>
              <p:nvPr>
                <p:custDataLst>
                  <p:tags r:id="rId7"/>
                </p:custDataLst>
              </p:nvPr>
            </p:nvSpPr>
            <p:spPr bwMode="auto">
              <a:xfrm rot="1800000">
                <a:off x="4253670" y="3032564"/>
                <a:ext cx="433460" cy="710590"/>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grpSp>
        <p:sp>
          <p:nvSpPr>
            <p:cNvPr id="36" name="上箭头 35"/>
            <p:cNvSpPr/>
            <p:nvPr>
              <p:custDataLst>
                <p:tags r:id="rId5"/>
              </p:custDataLst>
            </p:nvPr>
          </p:nvSpPr>
          <p:spPr>
            <a:xfrm rot="16200000">
              <a:off x="7824" y="5115"/>
              <a:ext cx="482" cy="413"/>
            </a:xfrm>
            <a:prstGeom prst="upArrow">
              <a:avLst>
                <a:gd name="adj1" fmla="val 57862"/>
                <a:gd name="adj2" fmla="val 61457"/>
              </a:avLst>
            </a:prstGeom>
            <a:solidFill>
              <a:srgbClr val="3F3F3F"/>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30000" lnSpcReduction="20000"/>
            </a:bodyPr>
            <a:lstStyle/>
            <a:p>
              <a:pPr algn="ctr"/>
              <a:endParaRPr lang="zh-CN" altLang="en-US">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par>
                          <p:cTn id="11" fill="hold">
                            <p:stCondLst>
                              <p:cond delay="500"/>
                            </p:stCondLst>
                            <p:childTnLst>
                              <p:par>
                                <p:cTn id="12" presetID="2" presetClass="entr" presetSubtype="6"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1+#ppt_w/2"/>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 presetClass="entr" presetSubtype="12"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0-#ppt_w/2"/>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0-#ppt_w/2"/>
                                          </p:val>
                                        </p:tav>
                                        <p:tav tm="100000">
                                          <p:val>
                                            <p:strVal val="#ppt_x"/>
                                          </p:val>
                                        </p:tav>
                                      </p:tavLst>
                                    </p:anim>
                                    <p:anim calcmode="lin" valueType="num">
                                      <p:cBhvr additive="base">
                                        <p:cTn id="35" dur="500" fill="hold"/>
                                        <p:tgtEl>
                                          <p:spTgt spid="48"/>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9"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0-#ppt_w/2"/>
                                          </p:val>
                                        </p:tav>
                                        <p:tav tm="100000">
                                          <p:val>
                                            <p:strVal val="#ppt_x"/>
                                          </p:val>
                                        </p:tav>
                                      </p:tavLst>
                                    </p:anim>
                                    <p:anim calcmode="lin" valueType="num">
                                      <p:cBhvr additive="base">
                                        <p:cTn id="4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70560"/>
            <a:ext cx="9307195" cy="952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92075" y="127635"/>
            <a:ext cx="929386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rPr>
              <a:t>5.</a:t>
            </a:r>
            <a:r>
              <a:rPr sz="2400">
                <a:solidFill>
                  <a:srgbClr val="3F3F3F"/>
                </a:solidFill>
                <a:latin typeface="微软雅黑" panose="020B0503020204020204" charset="-122"/>
                <a:ea typeface="微软雅黑" panose="020B0503020204020204" charset="-122"/>
              </a:rPr>
              <a:t> 新媒体运营的价值</a:t>
            </a:r>
            <a:r>
              <a:rPr lang="en-US" sz="2400">
                <a:solidFill>
                  <a:srgbClr val="3F3F3F"/>
                </a:solidFill>
                <a:latin typeface="微软雅黑" panose="020B0503020204020204" charset="-122"/>
                <a:ea typeface="微软雅黑" panose="020B0503020204020204" charset="-122"/>
              </a:rPr>
              <a:t>-价值实现</a:t>
            </a:r>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41" name="图片 5"/>
          <p:cNvPicPr>
            <a:picLocks noChangeAspect="1" noChangeArrowheads="1"/>
          </p:cNvPicPr>
          <p:nvPr/>
        </p:nvPicPr>
        <p:blipFill>
          <a:blip r:embed="rId3"/>
          <a:srcRect/>
          <a:stretch>
            <a:fillRect/>
          </a:stretch>
        </p:blipFill>
        <p:spPr>
          <a:xfrm>
            <a:off x="5976620" y="1208405"/>
            <a:ext cx="5274310" cy="3831590"/>
          </a:xfrm>
          <a:prstGeom prst="rect">
            <a:avLst/>
          </a:prstGeom>
          <a:noFill/>
          <a:ln w="9525">
            <a:noFill/>
            <a:miter lim="800000"/>
            <a:headEnd/>
            <a:tailEnd/>
          </a:ln>
        </p:spPr>
      </p:pic>
      <p:sp>
        <p:nvSpPr>
          <p:cNvPr id="43" name="文本框 42"/>
          <p:cNvSpPr txBox="1"/>
          <p:nvPr/>
        </p:nvSpPr>
        <p:spPr>
          <a:xfrm>
            <a:off x="7103110" y="5343525"/>
            <a:ext cx="3369945" cy="337185"/>
          </a:xfrm>
          <a:prstGeom prst="rect">
            <a:avLst/>
          </a:prstGeom>
          <a:noFill/>
        </p:spPr>
        <p:txBody>
          <a:bodyPr wrap="square" rtlCol="0">
            <a:spAutoFit/>
          </a:bodyPr>
          <a:lstStyle/>
          <a:p>
            <a:pPr algn="ctr"/>
            <a:r>
              <a:rPr lang="zh-CN" altLang="en-US" sz="1600"/>
              <a:t>新媒体平台价值实现</a:t>
            </a:r>
          </a:p>
        </p:txBody>
      </p:sp>
      <p:sp>
        <p:nvSpPr>
          <p:cNvPr id="45" name="文本框 44"/>
          <p:cNvSpPr txBox="1"/>
          <p:nvPr/>
        </p:nvSpPr>
        <p:spPr>
          <a:xfrm>
            <a:off x="379095" y="850900"/>
            <a:ext cx="5146675" cy="6462395"/>
          </a:xfrm>
          <a:prstGeom prst="rect">
            <a:avLst/>
          </a:prstGeom>
          <a:noFill/>
        </p:spPr>
        <p:txBody>
          <a:bodyPr wrap="square" rtlCol="0">
            <a:spAutoFit/>
          </a:bodyPr>
          <a:lstStyle/>
          <a:p>
            <a:pPr algn="ctr"/>
            <a:r>
              <a:rPr lang="zh-CN" altLang="en-US" b="1" dirty="0">
                <a:latin typeface="+mn-ea"/>
                <a:sym typeface="+mn-ea"/>
              </a:rPr>
              <a:t>一</a:t>
            </a:r>
            <a:r>
              <a:rPr lang="en-US" altLang="zh-CN" b="1" dirty="0">
                <a:latin typeface="+mn-ea"/>
                <a:sym typeface="+mn-ea"/>
              </a:rPr>
              <a:t>.</a:t>
            </a:r>
            <a:r>
              <a:rPr lang="zh-CN" altLang="en-US" b="1" dirty="0">
                <a:sym typeface="+mn-ea"/>
              </a:rPr>
              <a:t>窄众vs大众；内容vs平台</a:t>
            </a:r>
            <a:endParaRPr lang="zh-CN" altLang="en-US" b="1" dirty="0"/>
          </a:p>
          <a:p>
            <a:pPr algn="just"/>
            <a:r>
              <a:rPr lang="zh-CN" altLang="en-US" dirty="0">
                <a:sym typeface="+mn-ea"/>
              </a:rPr>
              <a:t>       媒体，以其潜在受众的广度，和内容的生产方式分别为纵横坐标系，可粗略分为四个象限。</a:t>
            </a:r>
            <a:endParaRPr lang="zh-CN" altLang="en-US" dirty="0"/>
          </a:p>
          <a:p>
            <a:pPr marL="285750" indent="-285750" algn="just">
              <a:buFont typeface="Wingdings" panose="05000000000000000000" charset="0"/>
              <a:buChar char=""/>
            </a:pPr>
            <a:r>
              <a:rPr lang="zh-CN" altLang="en-US" dirty="0">
                <a:sym typeface="+mn-ea"/>
              </a:rPr>
              <a:t>其中，面向大众的平台型媒体最具投资价值，而窄众内容型媒体则成长空间</a:t>
            </a:r>
            <a:r>
              <a:rPr lang="zh-CN" altLang="en-US">
                <a:sym typeface="+mn-ea"/>
              </a:rPr>
              <a:t>有限。</a:t>
            </a:r>
            <a:r>
              <a:rPr lang="en-US" altLang="zh-CN">
                <a:sym typeface="+mn-ea"/>
              </a:rPr>
              <a:t>——36</a:t>
            </a:r>
            <a:r>
              <a:rPr lang="zh-CN" altLang="en-US">
                <a:sym typeface="+mn-ea"/>
              </a:rPr>
              <a:t>氪</a:t>
            </a:r>
            <a:endParaRPr lang="zh-CN" altLang="en-US" dirty="0"/>
          </a:p>
          <a:p>
            <a:pPr marL="285750" indent="-285750" algn="just">
              <a:buFont typeface="Wingdings" panose="05000000000000000000" charset="0"/>
              <a:buChar char=""/>
            </a:pPr>
            <a:r>
              <a:rPr lang="zh-CN" altLang="en-US" dirty="0">
                <a:sym typeface="+mn-ea"/>
              </a:rPr>
              <a:t>大众内容型媒体的价值取决于用户覆盖量和品牌广告能力，小众平台型媒体的价值则取决于产业深度和效果广告能力。</a:t>
            </a:r>
          </a:p>
          <a:p>
            <a:pPr algn="ctr"/>
            <a:r>
              <a:rPr lang="zh-CN" altLang="en-US" b="1" dirty="0">
                <a:latin typeface="+mn-ea"/>
                <a:sym typeface="+mn-ea"/>
              </a:rPr>
              <a:t>二</a:t>
            </a:r>
            <a:r>
              <a:rPr lang="en-US" altLang="zh-CN" b="1" dirty="0">
                <a:latin typeface="+mn-ea"/>
                <a:sym typeface="+mn-ea"/>
              </a:rPr>
              <a:t>.</a:t>
            </a:r>
            <a:r>
              <a:rPr lang="zh-CN" altLang="en-US" b="1" dirty="0">
                <a:sym typeface="+mn-ea"/>
              </a:rPr>
              <a:t>媒体业的背后是广告业和公关业</a:t>
            </a:r>
            <a:r>
              <a:rPr lang="zh-CN" altLang="en-US" dirty="0">
                <a:sym typeface="+mn-ea"/>
              </a:rPr>
              <a:t>      </a:t>
            </a:r>
          </a:p>
          <a:p>
            <a:pPr marL="285750" indent="-285750" algn="just">
              <a:buFont typeface="Wingdings" panose="05000000000000000000" charset="0"/>
              <a:buChar char=""/>
            </a:pPr>
            <a:r>
              <a:rPr lang="zh-CN" altLang="en-US" dirty="0">
                <a:sym typeface="+mn-ea"/>
              </a:rPr>
              <a:t>       媒体的收入主要来自广告和公关，因此新媒体定位于哪个行业也是关键，汽车媒体成就了易车网、汽车之家，IT媒体成就了中关村在线、泡泡网。</a:t>
            </a:r>
          </a:p>
          <a:p>
            <a:pPr marL="285750" indent="-285750" algn="just">
              <a:buFont typeface="Wingdings" panose="05000000000000000000" charset="0"/>
              <a:buChar char=""/>
            </a:pPr>
            <a:r>
              <a:rPr lang="zh-CN" altLang="en-US" dirty="0">
                <a:sym typeface="+mn-ea"/>
              </a:rPr>
              <a:t>        但是近年来IT业的媒体投放下滑，金融业的媒体投放却正在大幅上升，这种变化趋势相应的也会体现在媒体平台的兴衰更替上。这些都在影响着媒体业，一定程度上决定了一个新媒体的潜在价值和成长空间。而另一方面，媒体业的变迁和碎片化，也正在推动广告和公关业发生变革，加速融合。</a:t>
            </a:r>
          </a:p>
          <a:p>
            <a:pPr indent="0" algn="just">
              <a:buFont typeface="Wingdings" panose="05000000000000000000" charset="0"/>
              <a:buNone/>
            </a:pPr>
            <a:endParaRPr lang="zh-CN" altLang="en-US" dirty="0">
              <a:sym typeface="+mn-ea"/>
            </a:endParaRPr>
          </a:p>
          <a:p>
            <a:pPr indent="0" algn="just">
              <a:buFont typeface="Wingdings" panose="05000000000000000000" charset="0"/>
              <a:buNone/>
            </a:pPr>
            <a:endParaRPr lang="zh-CN" altLang="en-US" dirty="0"/>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heckerboard(across)">
                                      <p:cBhvr>
                                        <p:cTn id="14" dur="500"/>
                                        <p:tgtEl>
                                          <p:spTgt spid="41"/>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checkerboard(across)">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弧形 14"/>
          <p:cNvSpPr/>
          <p:nvPr>
            <p:custDataLst>
              <p:tags r:id="rId1"/>
            </p:custDataLst>
          </p:nvPr>
        </p:nvSpPr>
        <p:spPr>
          <a:xfrm>
            <a:off x="5409217" y="806434"/>
            <a:ext cx="1188144" cy="1188144"/>
          </a:xfrm>
          <a:prstGeom prst="arc">
            <a:avLst>
              <a:gd name="adj1" fmla="val 13200000"/>
              <a:gd name="adj2" fmla="val 192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18" name="弧形 17"/>
          <p:cNvSpPr/>
          <p:nvPr>
            <p:custDataLst>
              <p:tags r:id="rId2"/>
            </p:custDataLst>
          </p:nvPr>
        </p:nvSpPr>
        <p:spPr>
          <a:xfrm>
            <a:off x="5408930" y="692150"/>
            <a:ext cx="1188085" cy="846455"/>
          </a:xfrm>
          <a:prstGeom prst="arc">
            <a:avLst>
              <a:gd name="adj1" fmla="val 2400000"/>
              <a:gd name="adj2" fmla="val 84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nvGrpSpPr>
          <p:cNvPr id="7" name="组合 6"/>
          <p:cNvGrpSpPr/>
          <p:nvPr/>
        </p:nvGrpSpPr>
        <p:grpSpPr>
          <a:xfrm>
            <a:off x="2534285" y="1562735"/>
            <a:ext cx="3469005" cy="1749425"/>
            <a:chOff x="3991" y="2461"/>
            <a:chExt cx="5463" cy="2755"/>
          </a:xfrm>
        </p:grpSpPr>
        <p:sp>
          <p:nvSpPr>
            <p:cNvPr id="12" name="任意多边形: 形状 11"/>
            <p:cNvSpPr/>
            <p:nvPr>
              <p:custDataLst>
                <p:tags r:id="rId9"/>
              </p:custDataLst>
            </p:nvPr>
          </p:nvSpPr>
          <p:spPr>
            <a:xfrm>
              <a:off x="4926" y="2461"/>
              <a:ext cx="4528" cy="786"/>
            </a:xfrm>
            <a:custGeom>
              <a:avLst/>
              <a:gdLst/>
              <a:ahLst/>
              <a:cxnLst/>
              <a:rect l="0" t="0" r="0" b="0"/>
              <a:pathLst>
                <a:path>
                  <a:moveTo>
                    <a:pt x="2875309" y="0"/>
                  </a:moveTo>
                  <a:lnTo>
                    <a:pt x="2875309" y="249510"/>
                  </a:lnTo>
                  <a:lnTo>
                    <a:pt x="0" y="249510"/>
                  </a:lnTo>
                  <a:lnTo>
                    <a:pt x="0" y="499020"/>
                  </a:lnTo>
                </a:path>
              </a:pathLst>
            </a:custGeom>
            <a:noFill/>
            <a:ln w="28575">
              <a:solidFill>
                <a:srgbClr val="7F7F7F"/>
              </a:solidFill>
            </a:ln>
          </p:spPr>
          <p:style>
            <a:lnRef idx="2">
              <a:srgbClr val="7F7F7F">
                <a:shade val="60000"/>
                <a:hueOff val="0"/>
                <a:satOff val="0"/>
                <a:lumOff val="0"/>
                <a:alphaOff val="0"/>
              </a:srgbClr>
            </a:lnRef>
            <a:fillRef idx="0">
              <a:scrgbClr r="0" g="0" b="0"/>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nvGrpSpPr>
            <p:cNvPr id="6" name="组合 5"/>
            <p:cNvGrpSpPr/>
            <p:nvPr/>
          </p:nvGrpSpPr>
          <p:grpSpPr>
            <a:xfrm>
              <a:off x="3991" y="3026"/>
              <a:ext cx="1871" cy="2191"/>
              <a:chOff x="4094" y="3445"/>
              <a:chExt cx="1871" cy="2191"/>
            </a:xfrm>
          </p:grpSpPr>
          <p:sp>
            <p:nvSpPr>
              <p:cNvPr id="25" name="弧形 24"/>
              <p:cNvSpPr/>
              <p:nvPr>
                <p:custDataLst>
                  <p:tags r:id="rId10"/>
                </p:custDataLst>
              </p:nvPr>
            </p:nvSpPr>
            <p:spPr>
              <a:xfrm>
                <a:off x="4094" y="3765"/>
                <a:ext cx="1871" cy="1871"/>
              </a:xfrm>
              <a:prstGeom prst="arc">
                <a:avLst>
                  <a:gd name="adj1" fmla="val 13200000"/>
                  <a:gd name="adj2" fmla="val 192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29" name="弧形 28"/>
              <p:cNvSpPr/>
              <p:nvPr>
                <p:custDataLst>
                  <p:tags r:id="rId11"/>
                </p:custDataLst>
              </p:nvPr>
            </p:nvSpPr>
            <p:spPr>
              <a:xfrm>
                <a:off x="4094" y="3445"/>
                <a:ext cx="1871" cy="1614"/>
              </a:xfrm>
              <a:prstGeom prst="arc">
                <a:avLst>
                  <a:gd name="adj1" fmla="val 2400000"/>
                  <a:gd name="adj2" fmla="val 84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grpSp>
      <p:grpSp>
        <p:nvGrpSpPr>
          <p:cNvPr id="9" name="组合 8"/>
          <p:cNvGrpSpPr/>
          <p:nvPr/>
        </p:nvGrpSpPr>
        <p:grpSpPr>
          <a:xfrm>
            <a:off x="6003290" y="1562735"/>
            <a:ext cx="3468370" cy="1711960"/>
            <a:chOff x="9454" y="2461"/>
            <a:chExt cx="5462" cy="2696"/>
          </a:xfrm>
        </p:grpSpPr>
        <p:sp>
          <p:nvSpPr>
            <p:cNvPr id="4" name="任意多边形: 形状 3"/>
            <p:cNvSpPr/>
            <p:nvPr>
              <p:custDataLst>
                <p:tags r:id="rId7"/>
              </p:custDataLst>
            </p:nvPr>
          </p:nvSpPr>
          <p:spPr>
            <a:xfrm>
              <a:off x="9454" y="2461"/>
              <a:ext cx="4528" cy="786"/>
            </a:xfrm>
            <a:custGeom>
              <a:avLst/>
              <a:gdLst/>
              <a:ahLst/>
              <a:cxnLst/>
              <a:rect l="0" t="0" r="0" b="0"/>
              <a:pathLst>
                <a:path>
                  <a:moveTo>
                    <a:pt x="0" y="0"/>
                  </a:moveTo>
                  <a:lnTo>
                    <a:pt x="0" y="249510"/>
                  </a:lnTo>
                  <a:lnTo>
                    <a:pt x="2875309" y="249510"/>
                  </a:lnTo>
                  <a:lnTo>
                    <a:pt x="2875309" y="499020"/>
                  </a:lnTo>
                </a:path>
              </a:pathLst>
            </a:custGeom>
            <a:noFill/>
            <a:ln w="28575">
              <a:solidFill>
                <a:srgbClr val="7F7F7F"/>
              </a:solidFill>
            </a:ln>
          </p:spPr>
          <p:style>
            <a:lnRef idx="2">
              <a:srgbClr val="7F7F7F">
                <a:shade val="60000"/>
                <a:hueOff val="0"/>
                <a:satOff val="0"/>
                <a:lumOff val="0"/>
                <a:alphaOff val="0"/>
              </a:srgbClr>
            </a:lnRef>
            <a:fillRef idx="0">
              <a:scrgbClr r="0" g="0" b="0"/>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35" name="弧形 34"/>
            <p:cNvSpPr/>
            <p:nvPr>
              <p:custDataLst>
                <p:tags r:id="rId8"/>
              </p:custDataLst>
            </p:nvPr>
          </p:nvSpPr>
          <p:spPr>
            <a:xfrm>
              <a:off x="13046" y="3287"/>
              <a:ext cx="1871" cy="1871"/>
            </a:xfrm>
            <a:prstGeom prst="arc">
              <a:avLst>
                <a:gd name="adj1" fmla="val 13200000"/>
                <a:gd name="adj2" fmla="val 192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sp>
        <p:nvSpPr>
          <p:cNvPr id="36" name="弧形 35"/>
          <p:cNvSpPr/>
          <p:nvPr>
            <p:custDataLst>
              <p:tags r:id="rId3"/>
            </p:custDataLst>
          </p:nvPr>
        </p:nvSpPr>
        <p:spPr>
          <a:xfrm>
            <a:off x="8284210" y="1718310"/>
            <a:ext cx="1188085" cy="1188085"/>
          </a:xfrm>
          <a:prstGeom prst="arc">
            <a:avLst>
              <a:gd name="adj1" fmla="val 2400000"/>
              <a:gd name="adj2" fmla="val 84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nvGrpSpPr>
          <p:cNvPr id="13" name="组合 12"/>
          <p:cNvGrpSpPr/>
          <p:nvPr/>
        </p:nvGrpSpPr>
        <p:grpSpPr>
          <a:xfrm>
            <a:off x="2219960" y="995045"/>
            <a:ext cx="7566660" cy="1717675"/>
            <a:chOff x="3496" y="1567"/>
            <a:chExt cx="11916" cy="2705"/>
          </a:xfrm>
        </p:grpSpPr>
        <p:sp>
          <p:nvSpPr>
            <p:cNvPr id="38" name="文本框 37"/>
            <p:cNvSpPr txBox="1"/>
            <p:nvPr>
              <p:custDataLst>
                <p:tags r:id="rId4"/>
              </p:custDataLst>
            </p:nvPr>
          </p:nvSpPr>
          <p:spPr>
            <a:xfrm>
              <a:off x="8066" y="1567"/>
              <a:ext cx="2860" cy="580"/>
            </a:xfrm>
            <a:prstGeom prst="rect">
              <a:avLst/>
            </a:prstGeom>
            <a:noFill/>
            <a:ln w="28575">
              <a:noFill/>
            </a:ln>
          </p:spPr>
          <p:txBody>
            <a:bodyPr wrap="square" rtlCol="0">
              <a:spAutoFit/>
            </a:bodyPr>
            <a:lstStyle/>
            <a:p>
              <a:pPr algn="ctr"/>
              <a:r>
                <a:rPr lang="zh-CN" altLang="en-US" b="1" dirty="0">
                  <a:solidFill>
                    <a:schemeClr val="tx1"/>
                  </a:solidFill>
                  <a:latin typeface="+mj-lt"/>
                  <a:ea typeface="+mj-ea"/>
                  <a:cs typeface="+mj-cs"/>
                </a:rPr>
                <a:t>小结</a:t>
              </a:r>
            </a:p>
          </p:txBody>
        </p:sp>
        <p:sp>
          <p:nvSpPr>
            <p:cNvPr id="40" name="文本框 39"/>
            <p:cNvSpPr txBox="1"/>
            <p:nvPr>
              <p:custDataLst>
                <p:tags r:id="rId5"/>
              </p:custDataLst>
            </p:nvPr>
          </p:nvSpPr>
          <p:spPr>
            <a:xfrm>
              <a:off x="3496" y="3672"/>
              <a:ext cx="2860" cy="580"/>
            </a:xfrm>
            <a:prstGeom prst="rect">
              <a:avLst/>
            </a:prstGeom>
            <a:noFill/>
            <a:ln w="28575">
              <a:noFill/>
            </a:ln>
          </p:spPr>
          <p:txBody>
            <a:bodyPr wrap="square" rtlCol="0">
              <a:spAutoFit/>
            </a:bodyPr>
            <a:lstStyle/>
            <a:p>
              <a:pPr algn="ctr"/>
              <a:r>
                <a:rPr lang="zh-CN" altLang="en-US" b="1" dirty="0">
                  <a:solidFill>
                    <a:schemeClr val="tx1"/>
                  </a:solidFill>
                  <a:latin typeface="+mj-lt"/>
                  <a:ea typeface="+mj-ea"/>
                  <a:cs typeface="+mj-cs"/>
                </a:rPr>
                <a:t>思考练习</a:t>
              </a:r>
            </a:p>
          </p:txBody>
        </p:sp>
        <p:sp>
          <p:nvSpPr>
            <p:cNvPr id="5" name="文本框 4"/>
            <p:cNvSpPr txBox="1"/>
            <p:nvPr>
              <p:custDataLst>
                <p:tags r:id="rId6"/>
              </p:custDataLst>
            </p:nvPr>
          </p:nvSpPr>
          <p:spPr>
            <a:xfrm>
              <a:off x="12552" y="3692"/>
              <a:ext cx="2860" cy="580"/>
            </a:xfrm>
            <a:prstGeom prst="rect">
              <a:avLst/>
            </a:prstGeom>
            <a:noFill/>
            <a:ln w="28575">
              <a:noFill/>
            </a:ln>
          </p:spPr>
          <p:txBody>
            <a:bodyPr wrap="square" rtlCol="0">
              <a:spAutoFit/>
            </a:bodyPr>
            <a:lstStyle/>
            <a:p>
              <a:pPr algn="ctr"/>
              <a:r>
                <a:rPr lang="zh-CN" altLang="en-US" b="1" dirty="0">
                  <a:solidFill>
                    <a:schemeClr val="tx1"/>
                  </a:solidFill>
                  <a:latin typeface="+mj-lt"/>
                  <a:ea typeface="+mj-ea"/>
                  <a:cs typeface="+mj-cs"/>
                </a:rPr>
                <a:t>实战训练</a:t>
              </a:r>
            </a:p>
          </p:txBody>
        </p:sp>
      </p:grpSp>
      <p:grpSp>
        <p:nvGrpSpPr>
          <p:cNvPr id="21" name="lxy11"/>
          <p:cNvGrpSpPr/>
          <p:nvPr/>
        </p:nvGrpSpPr>
        <p:grpSpPr>
          <a:xfrm>
            <a:off x="8740886" y="6152542"/>
            <a:ext cx="208440" cy="208440"/>
            <a:chOff x="304800" y="673100"/>
            <a:chExt cx="4000500" cy="4000500"/>
          </a:xfrm>
          <a:effectLst>
            <a:outerShdw blurRad="444500" dist="254000" dir="684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26" name="lxy10"/>
          <p:cNvGrpSpPr/>
          <p:nvPr/>
        </p:nvGrpSpPr>
        <p:grpSpPr>
          <a:xfrm>
            <a:off x="9025251" y="6301884"/>
            <a:ext cx="219777" cy="219777"/>
            <a:chOff x="304800" y="673100"/>
            <a:chExt cx="4000500" cy="4000500"/>
          </a:xfrm>
          <a:solidFill>
            <a:srgbClr val="3F3F3F"/>
          </a:solidFill>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28" name="椭圆 2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14" name="lxy7"/>
          <p:cNvGrpSpPr/>
          <p:nvPr/>
        </p:nvGrpSpPr>
        <p:grpSpPr>
          <a:xfrm>
            <a:off x="8537051" y="5760112"/>
            <a:ext cx="208440" cy="208440"/>
            <a:chOff x="304800" y="673100"/>
            <a:chExt cx="4000500" cy="4000500"/>
          </a:xfrm>
          <a:effectLst>
            <a:outerShdw blurRad="444500" dist="254000" dir="684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50" name="lxy6"/>
          <p:cNvGrpSpPr/>
          <p:nvPr/>
        </p:nvGrpSpPr>
        <p:grpSpPr>
          <a:xfrm>
            <a:off x="9334611" y="5396892"/>
            <a:ext cx="208440" cy="208440"/>
            <a:chOff x="304800" y="673100"/>
            <a:chExt cx="4000500" cy="4000500"/>
          </a:xfrm>
          <a:effectLst>
            <a:outerShdw blurRad="444500" dist="254000" dir="684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83" name="lxy1"/>
          <p:cNvGrpSpPr/>
          <p:nvPr/>
        </p:nvGrpSpPr>
        <p:grpSpPr>
          <a:xfrm>
            <a:off x="7832836" y="6356377"/>
            <a:ext cx="208440" cy="208440"/>
            <a:chOff x="304800" y="673100"/>
            <a:chExt cx="4000500" cy="4000500"/>
          </a:xfrm>
          <a:effectLst>
            <a:outerShdw blurRad="444500" dist="254000" dir="684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114" name="组合 113"/>
          <p:cNvGrpSpPr/>
          <p:nvPr/>
        </p:nvGrpSpPr>
        <p:grpSpPr>
          <a:xfrm>
            <a:off x="9758045" y="4346575"/>
            <a:ext cx="2359660" cy="2009140"/>
            <a:chOff x="15222" y="294"/>
            <a:chExt cx="3716" cy="3164"/>
          </a:xfrm>
        </p:grpSpPr>
        <p:grpSp>
          <p:nvGrpSpPr>
            <p:cNvPr id="95" name="lxy12"/>
            <p:cNvGrpSpPr/>
            <p:nvPr/>
          </p:nvGrpSpPr>
          <p:grpSpPr>
            <a:xfrm>
              <a:off x="16591" y="2464"/>
              <a:ext cx="246" cy="246"/>
              <a:chOff x="304800" y="673100"/>
              <a:chExt cx="4000500" cy="4000500"/>
            </a:xfrm>
            <a:solidFill>
              <a:srgbClr val="3F3F3F"/>
            </a:solidFill>
            <a:effectLst>
              <a:outerShdw blurRad="444500" dist="254000" dir="684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97" name="椭圆 9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98" name="lxy9"/>
            <p:cNvGrpSpPr/>
            <p:nvPr/>
          </p:nvGrpSpPr>
          <p:grpSpPr>
            <a:xfrm>
              <a:off x="15222" y="3006"/>
              <a:ext cx="453" cy="453"/>
              <a:chOff x="304800" y="673100"/>
              <a:chExt cx="4000500" cy="4000500"/>
            </a:xfrm>
            <a:effectLst>
              <a:outerShdw blurRad="381000" dist="152400" dir="8100000" algn="tr" rotWithShape="0">
                <a:prstClr val="black">
                  <a:alpha val="7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00" name="椭圆 9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101" name="lxy8"/>
            <p:cNvGrpSpPr/>
            <p:nvPr/>
          </p:nvGrpSpPr>
          <p:grpSpPr>
            <a:xfrm>
              <a:off x="15428" y="2169"/>
              <a:ext cx="643" cy="643"/>
              <a:chOff x="304800" y="673100"/>
              <a:chExt cx="4000500" cy="4000500"/>
            </a:xfrm>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03" name="椭圆 10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104" name="lxy5"/>
            <p:cNvGrpSpPr/>
            <p:nvPr/>
          </p:nvGrpSpPr>
          <p:grpSpPr>
            <a:xfrm>
              <a:off x="16439" y="1300"/>
              <a:ext cx="550" cy="550"/>
              <a:chOff x="304800" y="673100"/>
              <a:chExt cx="4000500" cy="4000500"/>
            </a:xfrm>
            <a:solidFill>
              <a:srgbClr val="3F3F3F"/>
            </a:solidFill>
            <a:effectLst>
              <a:outerShdw blurRad="444500" dist="254000" dir="684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106" name="椭圆 10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107" name="lxy4"/>
            <p:cNvGrpSpPr/>
            <p:nvPr/>
          </p:nvGrpSpPr>
          <p:grpSpPr>
            <a:xfrm>
              <a:off x="17809" y="2362"/>
              <a:ext cx="643" cy="643"/>
              <a:chOff x="304800" y="673100"/>
              <a:chExt cx="4000500" cy="4000500"/>
            </a:xfrm>
            <a:solidFill>
              <a:srgbClr val="116CB2"/>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09" name="椭圆 10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sp>
          <p:nvSpPr>
            <p:cNvPr id="110" name="lxy3"/>
            <p:cNvSpPr/>
            <p:nvPr/>
          </p:nvSpPr>
          <p:spPr>
            <a:xfrm>
              <a:off x="18150" y="294"/>
              <a:ext cx="789" cy="789"/>
            </a:xfrm>
            <a:prstGeom prst="ellipse">
              <a:avLst/>
            </a:prstGeom>
            <a:solidFill>
              <a:srgbClr val="116CB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nvGrpSpPr>
            <p:cNvPr id="111" name="lxy2"/>
            <p:cNvGrpSpPr/>
            <p:nvPr/>
          </p:nvGrpSpPr>
          <p:grpSpPr>
            <a:xfrm>
              <a:off x="17521" y="1312"/>
              <a:ext cx="643" cy="643"/>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sp>
        <p:nvSpPr>
          <p:cNvPr id="2" name="文本框 1"/>
          <p:cNvSpPr txBox="1"/>
          <p:nvPr/>
        </p:nvSpPr>
        <p:spPr>
          <a:xfrm>
            <a:off x="1724660" y="3094355"/>
            <a:ext cx="4065905" cy="1476375"/>
          </a:xfrm>
          <a:prstGeom prst="rect">
            <a:avLst/>
          </a:prstGeom>
          <a:noFill/>
        </p:spPr>
        <p:txBody>
          <a:bodyPr wrap="square" rtlCol="0">
            <a:spAutoFit/>
          </a:bodyPr>
          <a:lstStyle/>
          <a:p>
            <a:r>
              <a:rPr lang="zh-CN" altLang="en-US" dirty="0"/>
              <a:t>1.谈谈你对“新媒体”的理解。</a:t>
            </a:r>
          </a:p>
          <a:p>
            <a:r>
              <a:rPr lang="zh-CN" altLang="en-US" dirty="0"/>
              <a:t>2.与传统媒体相比，新媒体的优势体现在哪？</a:t>
            </a:r>
          </a:p>
          <a:p>
            <a:r>
              <a:rPr lang="zh-CN" altLang="en-US" dirty="0">
                <a:solidFill>
                  <a:srgbClr val="FF0000"/>
                </a:solidFill>
              </a:rPr>
              <a:t>3.你是如何理解新旧媒体的融合的？</a:t>
            </a:r>
          </a:p>
          <a:p>
            <a:r>
              <a:rPr lang="zh-CN" altLang="en-US" dirty="0"/>
              <a:t>4.如何理解新媒体运营的价值。</a:t>
            </a:r>
          </a:p>
        </p:txBody>
      </p:sp>
      <p:sp>
        <p:nvSpPr>
          <p:cNvPr id="3" name="文本框 2"/>
          <p:cNvSpPr txBox="1"/>
          <p:nvPr/>
        </p:nvSpPr>
        <p:spPr>
          <a:xfrm>
            <a:off x="6938010" y="3094355"/>
            <a:ext cx="4381500" cy="1753235"/>
          </a:xfrm>
          <a:prstGeom prst="rect">
            <a:avLst/>
          </a:prstGeom>
          <a:noFill/>
        </p:spPr>
        <p:txBody>
          <a:bodyPr wrap="square" rtlCol="0">
            <a:spAutoFit/>
          </a:bodyPr>
          <a:lstStyle/>
          <a:p>
            <a:r>
              <a:rPr lang="zh-CN" altLang="en-US"/>
              <a:t>为某产品的新媒体营销选择合适的载体。针对某产品，为其新媒体营销进行新媒体具体载体形式的选择和组合。</a:t>
            </a:r>
          </a:p>
          <a:p>
            <a:r>
              <a:rPr lang="zh-CN" altLang="en-US"/>
              <a:t>（1）产品具体营销环境的分析。</a:t>
            </a:r>
          </a:p>
          <a:p>
            <a:r>
              <a:rPr lang="zh-CN" altLang="en-US"/>
              <a:t>（2）新媒体具体载体形式的选择及原因分析。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1+#ppt_w/2"/>
                                          </p:val>
                                        </p:tav>
                                        <p:tav tm="100000">
                                          <p:val>
                                            <p:strVal val="#ppt_x"/>
                                          </p:val>
                                        </p:tav>
                                      </p:tavLst>
                                    </p:anim>
                                    <p:anim calcmode="lin" valueType="num">
                                      <p:cBhvr additive="base">
                                        <p:cTn id="28" dur="500" fill="hold"/>
                                        <p:tgtEl>
                                          <p:spTgt spid="8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childTnLst>
                          </p:cTn>
                        </p:par>
                        <p:par>
                          <p:cTn id="55" fill="hold">
                            <p:stCondLst>
                              <p:cond delay="3000"/>
                            </p:stCondLst>
                            <p:childTnLst>
                              <p:par>
                                <p:cTn id="56" presetID="22" presetClass="entr" presetSubtype="1"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right)">
                                      <p:cBhvr>
                                        <p:cTn id="74" dur="500"/>
                                        <p:tgtEl>
                                          <p:spTgt spid="7"/>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par>
                          <p:cTn id="79" fill="hold">
                            <p:stCondLst>
                              <p:cond delay="6000"/>
                            </p:stCondLst>
                            <p:childTnLst>
                              <p:par>
                                <p:cTn id="80" presetID="49" presetClass="entr" presetSubtype="0" decel="100000"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 calcmode="lin" valueType="num">
                                      <p:cBhvr>
                                        <p:cTn id="84" dur="500" fill="hold"/>
                                        <p:tgtEl>
                                          <p:spTgt spid="2"/>
                                        </p:tgtEl>
                                        <p:attrNameLst>
                                          <p:attrName>style.rotation</p:attrName>
                                        </p:attrNameLst>
                                      </p:cBhvr>
                                      <p:tavLst>
                                        <p:tav tm="0">
                                          <p:val>
                                            <p:fltVal val="360"/>
                                          </p:val>
                                        </p:tav>
                                        <p:tav tm="100000">
                                          <p:val>
                                            <p:fltVal val="0"/>
                                          </p:val>
                                        </p:tav>
                                      </p:tavLst>
                                    </p:anim>
                                    <p:animEffect transition="in" filter="fade">
                                      <p:cBhvr>
                                        <p:cTn id="85" dur="500"/>
                                        <p:tgtEl>
                                          <p:spTgt spid="2"/>
                                        </p:tgtEl>
                                      </p:cBhvr>
                                    </p:animEffect>
                                  </p:childTnLst>
                                </p:cTn>
                              </p:par>
                            </p:childTnLst>
                          </p:cTn>
                        </p:par>
                        <p:par>
                          <p:cTn id="86" fill="hold">
                            <p:stCondLst>
                              <p:cond delay="6500"/>
                            </p:stCondLst>
                            <p:childTnLst>
                              <p:par>
                                <p:cTn id="87" presetID="49" presetClass="entr" presetSubtype="0" decel="100000"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 calcmode="lin" valueType="num">
                                      <p:cBhvr>
                                        <p:cTn id="91" dur="500" fill="hold"/>
                                        <p:tgtEl>
                                          <p:spTgt spid="3"/>
                                        </p:tgtEl>
                                        <p:attrNameLst>
                                          <p:attrName>style.rotation</p:attrName>
                                        </p:attrNameLst>
                                      </p:cBhvr>
                                      <p:tavLst>
                                        <p:tav tm="0">
                                          <p:val>
                                            <p:fltVal val="360"/>
                                          </p:val>
                                        </p:tav>
                                        <p:tav tm="100000">
                                          <p:val>
                                            <p:fltVal val="0"/>
                                          </p:val>
                                        </p:tav>
                                      </p:tavLst>
                                    </p:anim>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6"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3972560" y="21590"/>
            <a:ext cx="1591310" cy="1367790"/>
          </a:xfrm>
          <a:prstGeom prst="line">
            <a:avLst/>
          </a:prstGeom>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flipH="1">
            <a:off x="6586220" y="0"/>
            <a:ext cx="1579880" cy="1382395"/>
          </a:xfrm>
          <a:prstGeom prst="line">
            <a:avLst/>
          </a:prstGeom>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 name="菱形 12"/>
          <p:cNvSpPr/>
          <p:nvPr/>
        </p:nvSpPr>
        <p:spPr>
          <a:xfrm>
            <a:off x="5500370" y="917575"/>
            <a:ext cx="1165860" cy="1141730"/>
          </a:xfrm>
          <a:prstGeom prst="diamond">
            <a:avLst/>
          </a:prstGeom>
          <a:solidFill>
            <a:srgbClr val="116CB2"/>
          </a:solidFill>
          <a:ln>
            <a:solidFill>
              <a:srgbClr val="11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 15"/>
          <p:cNvSpPr/>
          <p:nvPr/>
        </p:nvSpPr>
        <p:spPr bwMode="auto">
          <a:xfrm>
            <a:off x="5896610" y="1210945"/>
            <a:ext cx="415925" cy="550545"/>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2" name="组合 1"/>
          <p:cNvGrpSpPr/>
          <p:nvPr/>
        </p:nvGrpSpPr>
        <p:grpSpPr>
          <a:xfrm>
            <a:off x="1003935" y="2990850"/>
            <a:ext cx="2019300" cy="1647190"/>
            <a:chOff x="861" y="4710"/>
            <a:chExt cx="3180" cy="2594"/>
          </a:xfrm>
        </p:grpSpPr>
        <p:sp>
          <p:nvSpPr>
            <p:cNvPr id="16" name=" 16"/>
            <p:cNvSpPr/>
            <p:nvPr/>
          </p:nvSpPr>
          <p:spPr bwMode="auto">
            <a:xfrm>
              <a:off x="1584" y="4788"/>
              <a:ext cx="1735" cy="1581"/>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116CB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17" name="直接连接符 16"/>
            <p:cNvCxnSpPr/>
            <p:nvPr/>
          </p:nvCxnSpPr>
          <p:spPr>
            <a:xfrm>
              <a:off x="3800" y="4710"/>
              <a:ext cx="0" cy="1966"/>
            </a:xfrm>
            <a:prstGeom prst="line">
              <a:avLst/>
            </a:prstGeom>
          </p:spPr>
          <p:style>
            <a:lnRef idx="3">
              <a:schemeClr val="accent1"/>
            </a:lnRef>
            <a:fillRef idx="0">
              <a:schemeClr val="accent1"/>
            </a:fillRef>
            <a:effectRef idx="2">
              <a:schemeClr val="accent1"/>
            </a:effectRef>
            <a:fontRef idx="minor">
              <a:schemeClr val="tx1"/>
            </a:fontRef>
          </p:style>
        </p:cxnSp>
        <p:sp>
          <p:nvSpPr>
            <p:cNvPr id="24" name="文本框 23"/>
            <p:cNvSpPr txBox="1"/>
            <p:nvPr/>
          </p:nvSpPr>
          <p:spPr>
            <a:xfrm>
              <a:off x="861" y="6676"/>
              <a:ext cx="3180" cy="628"/>
            </a:xfrm>
            <a:prstGeom prst="rect">
              <a:avLst/>
            </a:prstGeom>
            <a:noFill/>
          </p:spPr>
          <p:txBody>
            <a:bodyPr wrap="square" rtlCol="0">
              <a:spAutoFit/>
            </a:bodyPr>
            <a:lstStyle/>
            <a:p>
              <a:pPr algn="ctr"/>
              <a:r>
                <a:rPr lang="zh-CN" altLang="en-US" sz="2000">
                  <a:latin typeface="微软雅黑" panose="020B0503020204020204" charset="-122"/>
                  <a:ea typeface="微软雅黑" panose="020B0503020204020204" charset="-122"/>
                </a:rPr>
                <a:t>1 案例分析</a:t>
              </a:r>
            </a:p>
          </p:txBody>
        </p:sp>
      </p:grpSp>
      <p:grpSp>
        <p:nvGrpSpPr>
          <p:cNvPr id="3" name="组合 2"/>
          <p:cNvGrpSpPr/>
          <p:nvPr/>
        </p:nvGrpSpPr>
        <p:grpSpPr>
          <a:xfrm>
            <a:off x="3258185" y="2961005"/>
            <a:ext cx="2453005" cy="2029460"/>
            <a:chOff x="3771" y="4663"/>
            <a:chExt cx="3863" cy="3196"/>
          </a:xfrm>
        </p:grpSpPr>
        <p:grpSp>
          <p:nvGrpSpPr>
            <p:cNvPr id="31" name="组合 30"/>
            <p:cNvGrpSpPr/>
            <p:nvPr/>
          </p:nvGrpSpPr>
          <p:grpSpPr>
            <a:xfrm>
              <a:off x="4751" y="4690"/>
              <a:ext cx="1502" cy="1807"/>
              <a:chOff x="5298077" y="2578665"/>
              <a:chExt cx="1296988" cy="1446213"/>
            </a:xfrm>
            <a:solidFill>
              <a:srgbClr val="3F3F3F"/>
            </a:solidFill>
          </p:grpSpPr>
          <p:sp>
            <p:nvSpPr>
              <p:cNvPr id="32" name="Freeform 23"/>
              <p:cNvSpPr/>
              <p:nvPr/>
            </p:nvSpPr>
            <p:spPr bwMode="auto">
              <a:xfrm>
                <a:off x="5834652" y="2578665"/>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3" name="Freeform 24"/>
              <p:cNvSpPr/>
              <p:nvPr/>
            </p:nvSpPr>
            <p:spPr bwMode="auto">
              <a:xfrm>
                <a:off x="5588589" y="3339078"/>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4" name="Freeform 25"/>
              <p:cNvSpPr/>
              <p:nvPr/>
            </p:nvSpPr>
            <p:spPr bwMode="auto">
              <a:xfrm>
                <a:off x="5831477" y="3218428"/>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5" name="Freeform 26"/>
              <p:cNvSpPr>
                <a:spLocks noEditPoints="1"/>
              </p:cNvSpPr>
              <p:nvPr/>
            </p:nvSpPr>
            <p:spPr bwMode="auto">
              <a:xfrm>
                <a:off x="5298077" y="3196203"/>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6" name="Freeform 27"/>
              <p:cNvSpPr/>
              <p:nvPr/>
            </p:nvSpPr>
            <p:spPr bwMode="auto">
              <a:xfrm>
                <a:off x="5426664" y="3358128"/>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grpSp>
        <p:cxnSp>
          <p:nvCxnSpPr>
            <p:cNvPr id="18" name="直接连接符 17"/>
            <p:cNvCxnSpPr/>
            <p:nvPr/>
          </p:nvCxnSpPr>
          <p:spPr>
            <a:xfrm>
              <a:off x="7568" y="4663"/>
              <a:ext cx="0" cy="1966"/>
            </a:xfrm>
            <a:prstGeom prst="line">
              <a:avLst/>
            </a:prstGeom>
            <a:ln>
              <a:solidFill>
                <a:srgbClr val="3F3F3F"/>
              </a:solidFill>
            </a:ln>
          </p:spPr>
          <p:style>
            <a:lnRef idx="3">
              <a:schemeClr val="accent1"/>
            </a:lnRef>
            <a:fillRef idx="0">
              <a:schemeClr val="accent1"/>
            </a:fillRef>
            <a:effectRef idx="2">
              <a:schemeClr val="accent1"/>
            </a:effectRef>
            <a:fontRef idx="minor">
              <a:schemeClr val="tx1"/>
            </a:fontRef>
          </p:style>
        </p:cxnSp>
        <p:sp>
          <p:nvSpPr>
            <p:cNvPr id="25" name="文本框 24"/>
            <p:cNvSpPr txBox="1"/>
            <p:nvPr/>
          </p:nvSpPr>
          <p:spPr>
            <a:xfrm>
              <a:off x="3771" y="6746"/>
              <a:ext cx="3863" cy="1113"/>
            </a:xfrm>
            <a:prstGeom prst="rect">
              <a:avLst/>
            </a:prstGeom>
            <a:noFill/>
          </p:spPr>
          <p:txBody>
            <a:bodyPr wrap="square" rtlCol="0">
              <a:spAutoFit/>
            </a:bodyPr>
            <a:lstStyle/>
            <a:p>
              <a:pPr algn="ctr"/>
              <a:r>
                <a:rPr lang="zh-CN" altLang="en-US" sz="2000">
                  <a:latin typeface="微软雅黑" panose="020B0503020204020204" charset="-122"/>
                  <a:ea typeface="微软雅黑" panose="020B0503020204020204" charset="-122"/>
                </a:rPr>
                <a:t>2 新媒体运营岗位</a:t>
              </a:r>
            </a:p>
            <a:p>
              <a:pPr algn="ctr"/>
              <a:r>
                <a:rPr lang="zh-CN" altLang="en-US" sz="2000">
                  <a:latin typeface="微软雅黑" panose="020B0503020204020204" charset="-122"/>
                  <a:ea typeface="微软雅黑" panose="020B0503020204020204" charset="-122"/>
                </a:rPr>
                <a:t>介绍</a:t>
              </a:r>
            </a:p>
          </p:txBody>
        </p:sp>
      </p:grpSp>
      <p:grpSp>
        <p:nvGrpSpPr>
          <p:cNvPr id="4" name="组合 3"/>
          <p:cNvGrpSpPr/>
          <p:nvPr/>
        </p:nvGrpSpPr>
        <p:grpSpPr>
          <a:xfrm>
            <a:off x="6122670" y="2882900"/>
            <a:ext cx="2524125" cy="2063115"/>
            <a:chOff x="7702" y="4540"/>
            <a:chExt cx="3975" cy="3249"/>
          </a:xfrm>
        </p:grpSpPr>
        <p:sp>
          <p:nvSpPr>
            <p:cNvPr id="19" name=" 19"/>
            <p:cNvSpPr/>
            <p:nvPr/>
          </p:nvSpPr>
          <p:spPr bwMode="auto">
            <a:xfrm>
              <a:off x="8527" y="4731"/>
              <a:ext cx="2061" cy="1640"/>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116CB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20" name="直接连接符 19"/>
            <p:cNvCxnSpPr/>
            <p:nvPr/>
          </p:nvCxnSpPr>
          <p:spPr>
            <a:xfrm>
              <a:off x="11677" y="4540"/>
              <a:ext cx="0" cy="1966"/>
            </a:xfrm>
            <a:prstGeom prst="line">
              <a:avLst/>
            </a:prstGeom>
          </p:spPr>
          <p:style>
            <a:lnRef idx="3">
              <a:schemeClr val="accent1"/>
            </a:lnRef>
            <a:fillRef idx="0">
              <a:schemeClr val="accent1"/>
            </a:fillRef>
            <a:effectRef idx="2">
              <a:schemeClr val="accent1"/>
            </a:effectRef>
            <a:fontRef idx="minor">
              <a:schemeClr val="tx1"/>
            </a:fontRef>
          </p:style>
        </p:cxnSp>
        <p:sp>
          <p:nvSpPr>
            <p:cNvPr id="26" name="文本框 25"/>
            <p:cNvSpPr txBox="1"/>
            <p:nvPr/>
          </p:nvSpPr>
          <p:spPr>
            <a:xfrm>
              <a:off x="7702" y="6676"/>
              <a:ext cx="3855" cy="1113"/>
            </a:xfrm>
            <a:prstGeom prst="rect">
              <a:avLst/>
            </a:prstGeom>
            <a:noFill/>
          </p:spPr>
          <p:txBody>
            <a:bodyPr wrap="square" rtlCol="0">
              <a:spAutoFit/>
            </a:bodyPr>
            <a:lstStyle/>
            <a:p>
              <a:pPr algn="ctr"/>
              <a:r>
                <a:rPr lang="zh-CN" altLang="en-US" sz="2000">
                  <a:latin typeface="微软雅黑" panose="020B0503020204020204" charset="-122"/>
                  <a:ea typeface="微软雅黑" panose="020B0503020204020204" charset="-122"/>
                </a:rPr>
                <a:t>3 新媒体运营核心</a:t>
              </a:r>
            </a:p>
            <a:p>
              <a:pPr algn="ctr"/>
              <a:r>
                <a:rPr lang="zh-CN" altLang="en-US" sz="2000">
                  <a:latin typeface="微软雅黑" panose="020B0503020204020204" charset="-122"/>
                  <a:ea typeface="微软雅黑" panose="020B0503020204020204" charset="-122"/>
                </a:rPr>
                <a:t>任务</a:t>
              </a:r>
            </a:p>
          </p:txBody>
        </p:sp>
      </p:grpSp>
      <p:sp>
        <p:nvSpPr>
          <p:cNvPr id="27" name="文本框 26"/>
          <p:cNvSpPr txBox="1"/>
          <p:nvPr/>
        </p:nvSpPr>
        <p:spPr>
          <a:xfrm>
            <a:off x="4714875" y="2059305"/>
            <a:ext cx="3244215" cy="460375"/>
          </a:xfrm>
          <a:prstGeom prst="rect">
            <a:avLst/>
          </a:prstGeom>
          <a:noFill/>
        </p:spPr>
        <p:txBody>
          <a:bodyPr wrap="square" rtlCol="0">
            <a:spAutoFit/>
          </a:bodyPr>
          <a:lstStyle/>
          <a:p>
            <a:r>
              <a:rPr lang="en-US" altLang="zh-CN"/>
              <a:t>    </a:t>
            </a:r>
            <a:r>
              <a:rPr lang="zh-CN" altLang="en-US" sz="2400">
                <a:latin typeface="微软雅黑" panose="020B0503020204020204" charset="-122"/>
                <a:ea typeface="微软雅黑" panose="020B0503020204020204" charset="-122"/>
              </a:rPr>
              <a:t>新媒体人才结构</a:t>
            </a:r>
          </a:p>
        </p:txBody>
      </p:sp>
      <p:grpSp>
        <p:nvGrpSpPr>
          <p:cNvPr id="5" name="组合 4"/>
          <p:cNvGrpSpPr/>
          <p:nvPr/>
        </p:nvGrpSpPr>
        <p:grpSpPr>
          <a:xfrm>
            <a:off x="8703310" y="3152775"/>
            <a:ext cx="2328545" cy="1775460"/>
            <a:chOff x="11686" y="4965"/>
            <a:chExt cx="3667" cy="2796"/>
          </a:xfrm>
        </p:grpSpPr>
        <p:sp>
          <p:nvSpPr>
            <p:cNvPr id="21" name=" 21"/>
            <p:cNvSpPr/>
            <p:nvPr/>
          </p:nvSpPr>
          <p:spPr bwMode="auto">
            <a:xfrm>
              <a:off x="12476" y="4965"/>
              <a:ext cx="1908" cy="144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8" name="文本框 27"/>
            <p:cNvSpPr txBox="1"/>
            <p:nvPr/>
          </p:nvSpPr>
          <p:spPr>
            <a:xfrm>
              <a:off x="11686" y="6648"/>
              <a:ext cx="3667" cy="1113"/>
            </a:xfrm>
            <a:prstGeom prst="rect">
              <a:avLst/>
            </a:prstGeom>
            <a:noFill/>
          </p:spPr>
          <p:txBody>
            <a:bodyPr wrap="square" rtlCol="0">
              <a:spAutoFit/>
            </a:bodyPr>
            <a:lstStyle/>
            <a:p>
              <a:pPr algn="ctr"/>
              <a:r>
                <a:rPr lang="en-US" altLang="zh-CN" sz="2000">
                  <a:latin typeface="微软雅黑" panose="020B0503020204020204" charset="-122"/>
                  <a:ea typeface="微软雅黑" panose="020B0503020204020204" charset="-122"/>
                </a:rPr>
                <a:t>4 </a:t>
              </a:r>
              <a:r>
                <a:rPr lang="zh-CN" altLang="en-US" sz="2000">
                  <a:latin typeface="微软雅黑" panose="020B0503020204020204" charset="-122"/>
                  <a:ea typeface="微软雅黑" panose="020B0503020204020204" charset="-122"/>
                </a:rPr>
                <a:t>新媒体运营能力体系构建</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2000"/>
                                        <p:tgtEl>
                                          <p:spTgt spid="27"/>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3972560" y="21590"/>
            <a:ext cx="1591310" cy="1367790"/>
          </a:xfrm>
          <a:prstGeom prst="line">
            <a:avLst/>
          </a:prstGeom>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flipH="1">
            <a:off x="6586220" y="0"/>
            <a:ext cx="1579880" cy="1382395"/>
          </a:xfrm>
          <a:prstGeom prst="line">
            <a:avLst/>
          </a:prstGeom>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 name="菱形 12"/>
          <p:cNvSpPr/>
          <p:nvPr/>
        </p:nvSpPr>
        <p:spPr>
          <a:xfrm>
            <a:off x="5500370" y="917575"/>
            <a:ext cx="1165860" cy="1141730"/>
          </a:xfrm>
          <a:prstGeom prst="diamond">
            <a:avLst/>
          </a:prstGeom>
          <a:solidFill>
            <a:srgbClr val="116CB2"/>
          </a:solidFill>
          <a:ln>
            <a:solidFill>
              <a:srgbClr val="11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 15"/>
          <p:cNvSpPr/>
          <p:nvPr/>
        </p:nvSpPr>
        <p:spPr bwMode="auto">
          <a:xfrm>
            <a:off x="5896610" y="1210945"/>
            <a:ext cx="415925" cy="550545"/>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2" name="组合 1"/>
          <p:cNvGrpSpPr/>
          <p:nvPr/>
        </p:nvGrpSpPr>
        <p:grpSpPr>
          <a:xfrm>
            <a:off x="546735" y="2990850"/>
            <a:ext cx="2019300" cy="1647190"/>
            <a:chOff x="861" y="4710"/>
            <a:chExt cx="3180" cy="2594"/>
          </a:xfrm>
        </p:grpSpPr>
        <p:sp>
          <p:nvSpPr>
            <p:cNvPr id="16" name=" 16"/>
            <p:cNvSpPr/>
            <p:nvPr/>
          </p:nvSpPr>
          <p:spPr bwMode="auto">
            <a:xfrm>
              <a:off x="1584" y="4788"/>
              <a:ext cx="1735" cy="1581"/>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116CB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17" name="直接连接符 16"/>
            <p:cNvCxnSpPr/>
            <p:nvPr/>
          </p:nvCxnSpPr>
          <p:spPr>
            <a:xfrm>
              <a:off x="3800" y="4710"/>
              <a:ext cx="0" cy="1966"/>
            </a:xfrm>
            <a:prstGeom prst="line">
              <a:avLst/>
            </a:prstGeom>
          </p:spPr>
          <p:style>
            <a:lnRef idx="3">
              <a:schemeClr val="accent1"/>
            </a:lnRef>
            <a:fillRef idx="0">
              <a:schemeClr val="accent1"/>
            </a:fillRef>
            <a:effectRef idx="2">
              <a:schemeClr val="accent1"/>
            </a:effectRef>
            <a:fontRef idx="minor">
              <a:schemeClr val="tx1"/>
            </a:fontRef>
          </p:style>
        </p:cxnSp>
        <p:sp>
          <p:nvSpPr>
            <p:cNvPr id="24" name="文本框 23"/>
            <p:cNvSpPr txBox="1"/>
            <p:nvPr/>
          </p:nvSpPr>
          <p:spPr>
            <a:xfrm>
              <a:off x="861" y="6676"/>
              <a:ext cx="3180" cy="628"/>
            </a:xfrm>
            <a:prstGeom prst="rect">
              <a:avLst/>
            </a:prstGeom>
            <a:noFill/>
          </p:spPr>
          <p:txBody>
            <a:bodyPr wrap="square" rtlCol="0">
              <a:spAutoFit/>
            </a:bodyPr>
            <a:lstStyle/>
            <a:p>
              <a:pPr algn="ctr"/>
              <a:r>
                <a:rPr lang="zh-CN" altLang="en-US" sz="2000">
                  <a:latin typeface="微软雅黑" panose="020B0503020204020204" charset="-122"/>
                  <a:ea typeface="微软雅黑" panose="020B0503020204020204" charset="-122"/>
                </a:rPr>
                <a:t>1 案例分析</a:t>
              </a:r>
            </a:p>
          </p:txBody>
        </p:sp>
      </p:grpSp>
      <p:grpSp>
        <p:nvGrpSpPr>
          <p:cNvPr id="3" name="组合 2"/>
          <p:cNvGrpSpPr/>
          <p:nvPr/>
        </p:nvGrpSpPr>
        <p:grpSpPr>
          <a:xfrm>
            <a:off x="2394585" y="2961005"/>
            <a:ext cx="2452370" cy="1721485"/>
            <a:chOff x="3771" y="4663"/>
            <a:chExt cx="3862" cy="2711"/>
          </a:xfrm>
        </p:grpSpPr>
        <p:grpSp>
          <p:nvGrpSpPr>
            <p:cNvPr id="31" name="组合 30"/>
            <p:cNvGrpSpPr/>
            <p:nvPr/>
          </p:nvGrpSpPr>
          <p:grpSpPr>
            <a:xfrm>
              <a:off x="4751" y="4690"/>
              <a:ext cx="1502" cy="1807"/>
              <a:chOff x="5298077" y="2578665"/>
              <a:chExt cx="1296988" cy="1446213"/>
            </a:xfrm>
            <a:solidFill>
              <a:srgbClr val="3F3F3F"/>
            </a:solidFill>
          </p:grpSpPr>
          <p:sp>
            <p:nvSpPr>
              <p:cNvPr id="32" name="Freeform 23"/>
              <p:cNvSpPr/>
              <p:nvPr/>
            </p:nvSpPr>
            <p:spPr bwMode="auto">
              <a:xfrm>
                <a:off x="5834652" y="2578665"/>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3" name="Freeform 24"/>
              <p:cNvSpPr/>
              <p:nvPr/>
            </p:nvSpPr>
            <p:spPr bwMode="auto">
              <a:xfrm>
                <a:off x="5588589" y="3339078"/>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4" name="Freeform 25"/>
              <p:cNvSpPr/>
              <p:nvPr/>
            </p:nvSpPr>
            <p:spPr bwMode="auto">
              <a:xfrm>
                <a:off x="5831477" y="3218428"/>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5" name="Freeform 26"/>
              <p:cNvSpPr>
                <a:spLocks noEditPoints="1"/>
              </p:cNvSpPr>
              <p:nvPr/>
            </p:nvSpPr>
            <p:spPr bwMode="auto">
              <a:xfrm>
                <a:off x="5298077" y="3196203"/>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sp>
            <p:nvSpPr>
              <p:cNvPr id="36" name="Freeform 27"/>
              <p:cNvSpPr/>
              <p:nvPr/>
            </p:nvSpPr>
            <p:spPr bwMode="auto">
              <a:xfrm>
                <a:off x="5426664" y="3358128"/>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grpFill/>
              <a:ln>
                <a:noFill/>
              </a:ln>
            </p:spPr>
            <p:txBody>
              <a:bodyPr vert="horz" wrap="square" lIns="122051" tIns="61026" rIns="122051" bIns="61026" numCol="1" anchor="t" anchorCtr="0" compatLnSpc="1"/>
              <a:lstStyle/>
              <a:p>
                <a:endParaRPr lang="zh-CN" altLang="en-US" sz="1470" kern="0">
                  <a:solidFill>
                    <a:schemeClr val="bg1"/>
                  </a:solidFill>
                  <a:latin typeface="方正中等线简体" panose="03000509000000000000" pitchFamily="65" charset="-122"/>
                  <a:ea typeface="方正中等线简体" panose="03000509000000000000" pitchFamily="65" charset="-122"/>
                </a:endParaRPr>
              </a:p>
            </p:txBody>
          </p:sp>
        </p:grpSp>
        <p:cxnSp>
          <p:nvCxnSpPr>
            <p:cNvPr id="18" name="直接连接符 17"/>
            <p:cNvCxnSpPr/>
            <p:nvPr/>
          </p:nvCxnSpPr>
          <p:spPr>
            <a:xfrm>
              <a:off x="7568" y="4663"/>
              <a:ext cx="0" cy="1966"/>
            </a:xfrm>
            <a:prstGeom prst="line">
              <a:avLst/>
            </a:prstGeom>
            <a:ln>
              <a:solidFill>
                <a:srgbClr val="3F3F3F"/>
              </a:solidFill>
            </a:ln>
          </p:spPr>
          <p:style>
            <a:lnRef idx="3">
              <a:schemeClr val="accent1"/>
            </a:lnRef>
            <a:fillRef idx="0">
              <a:schemeClr val="accent1"/>
            </a:fillRef>
            <a:effectRef idx="2">
              <a:schemeClr val="accent1"/>
            </a:effectRef>
            <a:fontRef idx="minor">
              <a:schemeClr val="tx1"/>
            </a:fontRef>
          </p:style>
        </p:cxnSp>
        <p:sp>
          <p:nvSpPr>
            <p:cNvPr id="25" name="文本框 24"/>
            <p:cNvSpPr txBox="1"/>
            <p:nvPr/>
          </p:nvSpPr>
          <p:spPr>
            <a:xfrm>
              <a:off x="3771" y="6746"/>
              <a:ext cx="3863" cy="628"/>
            </a:xfrm>
            <a:prstGeom prst="rect">
              <a:avLst/>
            </a:prstGeom>
            <a:noFill/>
          </p:spPr>
          <p:txBody>
            <a:bodyPr wrap="square" rtlCol="0">
              <a:spAutoFit/>
            </a:bodyPr>
            <a:lstStyle/>
            <a:p>
              <a:pPr algn="ctr"/>
              <a:r>
                <a:rPr lang="zh-CN" altLang="en-US" sz="2000">
                  <a:latin typeface="微软雅黑" panose="020B0503020204020204" charset="-122"/>
                  <a:ea typeface="微软雅黑" panose="020B0503020204020204" charset="-122"/>
                </a:rPr>
                <a:t>2 新媒体概念与特征</a:t>
              </a:r>
            </a:p>
          </p:txBody>
        </p:sp>
      </p:grpSp>
      <p:grpSp>
        <p:nvGrpSpPr>
          <p:cNvPr id="4" name="组合 3"/>
          <p:cNvGrpSpPr/>
          <p:nvPr/>
        </p:nvGrpSpPr>
        <p:grpSpPr>
          <a:xfrm>
            <a:off x="4890770" y="2882900"/>
            <a:ext cx="2447925" cy="2062480"/>
            <a:chOff x="7702" y="4540"/>
            <a:chExt cx="3855" cy="3248"/>
          </a:xfrm>
        </p:grpSpPr>
        <p:sp>
          <p:nvSpPr>
            <p:cNvPr id="19" name=" 19"/>
            <p:cNvSpPr/>
            <p:nvPr/>
          </p:nvSpPr>
          <p:spPr bwMode="auto">
            <a:xfrm>
              <a:off x="8527" y="4731"/>
              <a:ext cx="2061" cy="1640"/>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116CB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20" name="直接连接符 19"/>
            <p:cNvCxnSpPr/>
            <p:nvPr/>
          </p:nvCxnSpPr>
          <p:spPr>
            <a:xfrm>
              <a:off x="11557" y="4540"/>
              <a:ext cx="0" cy="1966"/>
            </a:xfrm>
            <a:prstGeom prst="line">
              <a:avLst/>
            </a:prstGeom>
          </p:spPr>
          <p:style>
            <a:lnRef idx="3">
              <a:schemeClr val="accent1"/>
            </a:lnRef>
            <a:fillRef idx="0">
              <a:schemeClr val="accent1"/>
            </a:fillRef>
            <a:effectRef idx="2">
              <a:schemeClr val="accent1"/>
            </a:effectRef>
            <a:fontRef idx="minor">
              <a:schemeClr val="tx1"/>
            </a:fontRef>
          </p:style>
        </p:cxnSp>
        <p:sp>
          <p:nvSpPr>
            <p:cNvPr id="26" name="文本框 25"/>
            <p:cNvSpPr txBox="1"/>
            <p:nvPr/>
          </p:nvSpPr>
          <p:spPr>
            <a:xfrm>
              <a:off x="7702" y="6676"/>
              <a:ext cx="3855" cy="1113"/>
            </a:xfrm>
            <a:prstGeom prst="rect">
              <a:avLst/>
            </a:prstGeom>
            <a:noFill/>
          </p:spPr>
          <p:txBody>
            <a:bodyPr wrap="square" rtlCol="0">
              <a:spAutoFit/>
            </a:bodyPr>
            <a:lstStyle/>
            <a:p>
              <a:pPr algn="ctr"/>
              <a:r>
                <a:rPr lang="zh-CN" altLang="en-US" sz="2000">
                  <a:latin typeface="微软雅黑" panose="020B0503020204020204" charset="-122"/>
                  <a:ea typeface="微软雅黑" panose="020B0503020204020204" charset="-122"/>
                </a:rPr>
                <a:t>3 新媒体产生的影响与发展趋势</a:t>
              </a:r>
            </a:p>
          </p:txBody>
        </p:sp>
      </p:grpSp>
      <p:sp>
        <p:nvSpPr>
          <p:cNvPr id="27" name="文本框 26"/>
          <p:cNvSpPr txBox="1"/>
          <p:nvPr/>
        </p:nvSpPr>
        <p:spPr>
          <a:xfrm>
            <a:off x="4714875" y="2059305"/>
            <a:ext cx="3244215" cy="460375"/>
          </a:xfrm>
          <a:prstGeom prst="rect">
            <a:avLst/>
          </a:prstGeom>
          <a:noFill/>
        </p:spPr>
        <p:txBody>
          <a:bodyPr wrap="square" rtlCol="0">
            <a:spAutoFit/>
          </a:bodyPr>
          <a:lstStyle/>
          <a:p>
            <a:r>
              <a:rPr lang="en-US" altLang="zh-CN"/>
              <a:t>         </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新媒体概述</a:t>
            </a:r>
          </a:p>
        </p:txBody>
      </p:sp>
      <p:grpSp>
        <p:nvGrpSpPr>
          <p:cNvPr id="5" name="组合 4"/>
          <p:cNvGrpSpPr/>
          <p:nvPr/>
        </p:nvGrpSpPr>
        <p:grpSpPr>
          <a:xfrm>
            <a:off x="7420610" y="2840990"/>
            <a:ext cx="2327910" cy="2086610"/>
            <a:chOff x="11686" y="4474"/>
            <a:chExt cx="3666" cy="3286"/>
          </a:xfrm>
        </p:grpSpPr>
        <p:sp>
          <p:nvSpPr>
            <p:cNvPr id="21" name=" 21"/>
            <p:cNvSpPr/>
            <p:nvPr/>
          </p:nvSpPr>
          <p:spPr bwMode="auto">
            <a:xfrm>
              <a:off x="12476" y="4965"/>
              <a:ext cx="1908" cy="144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cxnSp>
          <p:nvCxnSpPr>
            <p:cNvPr id="22" name="直接连接符 21"/>
            <p:cNvCxnSpPr/>
            <p:nvPr/>
          </p:nvCxnSpPr>
          <p:spPr>
            <a:xfrm>
              <a:off x="15352" y="4474"/>
              <a:ext cx="0" cy="1966"/>
            </a:xfrm>
            <a:prstGeom prst="line">
              <a:avLst/>
            </a:prstGeom>
            <a:ln>
              <a:solidFill>
                <a:srgbClr val="3F3F3F"/>
              </a:solidFill>
            </a:ln>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文本框 27"/>
            <p:cNvSpPr txBox="1"/>
            <p:nvPr/>
          </p:nvSpPr>
          <p:spPr>
            <a:xfrm>
              <a:off x="11686" y="6648"/>
              <a:ext cx="3667" cy="1113"/>
            </a:xfrm>
            <a:prstGeom prst="rect">
              <a:avLst/>
            </a:prstGeom>
            <a:noFill/>
          </p:spPr>
          <p:txBody>
            <a:bodyPr wrap="square" rtlCol="0">
              <a:spAutoFit/>
            </a:bodyPr>
            <a:lstStyle/>
            <a:p>
              <a:pPr algn="ctr"/>
              <a:r>
                <a:rPr lang="en-US" altLang="zh-CN" sz="2000">
                  <a:latin typeface="微软雅黑" panose="020B0503020204020204" charset="-122"/>
                  <a:ea typeface="微软雅黑" panose="020B0503020204020204" charset="-122"/>
                </a:rPr>
                <a:t>4 </a:t>
              </a:r>
              <a:r>
                <a:rPr lang="zh-CN" altLang="en-US" sz="2000">
                  <a:latin typeface="微软雅黑" panose="020B0503020204020204" charset="-122"/>
                  <a:ea typeface="微软雅黑" panose="020B0503020204020204" charset="-122"/>
                </a:rPr>
                <a:t>新媒体与传统媒体、自媒体的区别</a:t>
              </a:r>
            </a:p>
          </p:txBody>
        </p:sp>
      </p:grpSp>
      <p:grpSp>
        <p:nvGrpSpPr>
          <p:cNvPr id="6" name="组合 5"/>
          <p:cNvGrpSpPr/>
          <p:nvPr/>
        </p:nvGrpSpPr>
        <p:grpSpPr>
          <a:xfrm>
            <a:off x="9505315" y="3131185"/>
            <a:ext cx="2491740" cy="1700530"/>
            <a:chOff x="14969" y="4931"/>
            <a:chExt cx="3924" cy="2678"/>
          </a:xfrm>
        </p:grpSpPr>
        <p:grpSp>
          <p:nvGrpSpPr>
            <p:cNvPr id="133" name="原创设计师QQ598969553        _18"/>
            <p:cNvGrpSpPr/>
            <p:nvPr/>
          </p:nvGrpSpPr>
          <p:grpSpPr>
            <a:xfrm>
              <a:off x="15882" y="4931"/>
              <a:ext cx="1786" cy="1287"/>
              <a:chOff x="3820635" y="3071676"/>
              <a:chExt cx="541058" cy="389258"/>
            </a:xfrm>
            <a:solidFill>
              <a:srgbClr val="116CB2"/>
            </a:solidFill>
          </p:grpSpPr>
          <p:sp>
            <p:nvSpPr>
              <p:cNvPr id="134"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35"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36"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37"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38"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39"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40"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41"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29" name="文本框 28"/>
            <p:cNvSpPr txBox="1"/>
            <p:nvPr/>
          </p:nvSpPr>
          <p:spPr>
            <a:xfrm>
              <a:off x="14969" y="6497"/>
              <a:ext cx="3924" cy="1113"/>
            </a:xfrm>
            <a:prstGeom prst="rect">
              <a:avLst/>
            </a:prstGeom>
            <a:noFill/>
          </p:spPr>
          <p:txBody>
            <a:bodyPr wrap="square" rtlCol="0">
              <a:spAutoFit/>
            </a:bodyPr>
            <a:lstStyle/>
            <a:p>
              <a:pPr algn="ctr"/>
              <a:r>
                <a:rPr lang="en-US" altLang="zh-CN" sz="2000">
                  <a:latin typeface="微软雅黑" panose="020B0503020204020204" charset="-122"/>
                  <a:ea typeface="微软雅黑" panose="020B0503020204020204" charset="-122"/>
                </a:rPr>
                <a:t>5 </a:t>
              </a:r>
              <a:r>
                <a:rPr lang="zh-CN" altLang="en-US" sz="2000">
                  <a:latin typeface="微软雅黑" panose="020B0503020204020204" charset="-122"/>
                  <a:ea typeface="微软雅黑" panose="020B0503020204020204" charset="-122"/>
                </a:rPr>
                <a:t>新媒体运营</a:t>
              </a:r>
            </a:p>
            <a:p>
              <a:pPr algn="ctr"/>
              <a:r>
                <a:rPr lang="zh-CN" altLang="en-US" sz="2000">
                  <a:latin typeface="微软雅黑" panose="020B0503020204020204" charset="-122"/>
                  <a:ea typeface="微软雅黑" panose="020B0503020204020204" charset="-122"/>
                </a:rPr>
                <a:t>的价值</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2000"/>
                                        <p:tgtEl>
                                          <p:spTgt spid="27"/>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601662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1.</a:t>
            </a:r>
            <a:r>
              <a:rPr lang="zh-CN" altLang="en-US" sz="2400">
                <a:solidFill>
                  <a:srgbClr val="3F3F3F"/>
                </a:solidFill>
                <a:latin typeface="微软雅黑" panose="020B0503020204020204" charset="-122"/>
                <a:ea typeface="微软雅黑" panose="020B0503020204020204" charset="-122"/>
              </a:rPr>
              <a:t>案例分析</a:t>
            </a:r>
            <a:r>
              <a:rPr lang="en-US" altLang="zh-CN" sz="2400">
                <a:solidFill>
                  <a:srgbClr val="3F3F3F"/>
                </a:solidFill>
                <a:latin typeface="微软雅黑" panose="020B0503020204020204" charset="-122"/>
                <a:ea typeface="微软雅黑" panose="020B0503020204020204" charset="-122"/>
              </a:rPr>
              <a:t>-《罗辑思维》背后的运营团队</a:t>
            </a:r>
          </a:p>
        </p:txBody>
      </p:sp>
      <p:pic>
        <p:nvPicPr>
          <p:cNvPr id="4" name="图片 3" descr="https://ss2.bdstatic.com/70cFvnSh_Q1YnxGkpoWK1HF6hhy/it/u=1414157048,3733919356&amp;fm=23&amp;gp=0.jpg"/>
          <p:cNvPicPr>
            <a:picLocks noChangeAspect="1" noChangeArrowheads="1"/>
          </p:cNvPicPr>
          <p:nvPr/>
        </p:nvPicPr>
        <p:blipFill>
          <a:blip r:embed="rId3"/>
          <a:srcRect/>
          <a:stretch>
            <a:fillRect/>
          </a:stretch>
        </p:blipFill>
        <p:spPr>
          <a:xfrm rot="20880000">
            <a:off x="217170" y="1580198"/>
            <a:ext cx="5274310" cy="1802765"/>
          </a:xfrm>
          <a:prstGeom prst="rect">
            <a:avLst/>
          </a:prstGeom>
          <a:noFill/>
          <a:ln w="9525">
            <a:noFill/>
            <a:miter lim="800000"/>
            <a:headEnd/>
            <a:tailEnd/>
          </a:ln>
        </p:spPr>
      </p:pic>
      <p:cxnSp>
        <p:nvCxnSpPr>
          <p:cNvPr id="5" name="直接连接符 4"/>
          <p:cNvCxnSpPr/>
          <p:nvPr/>
        </p:nvCxnSpPr>
        <p:spPr>
          <a:xfrm>
            <a:off x="1153795" y="710565"/>
            <a:ext cx="802640" cy="1052830"/>
          </a:xfrm>
          <a:prstGeom prst="line">
            <a:avLst/>
          </a:prstGeom>
        </p:spPr>
        <p:style>
          <a:lnRef idx="3">
            <a:schemeClr val="dk1"/>
          </a:lnRef>
          <a:fillRef idx="0">
            <a:schemeClr val="dk1"/>
          </a:fillRef>
          <a:effectRef idx="2">
            <a:schemeClr val="dk1"/>
          </a:effectRef>
          <a:fontRef idx="minor">
            <a:schemeClr val="tx1"/>
          </a:fontRef>
        </p:style>
      </p:cxnSp>
      <p:cxnSp>
        <p:nvCxnSpPr>
          <p:cNvPr id="6" name="直接连接符 5"/>
          <p:cNvCxnSpPr/>
          <p:nvPr/>
        </p:nvCxnSpPr>
        <p:spPr>
          <a:xfrm flipH="1">
            <a:off x="3220085" y="710565"/>
            <a:ext cx="52705" cy="789305"/>
          </a:xfrm>
          <a:prstGeom prst="line">
            <a:avLst/>
          </a:prstGeom>
        </p:spPr>
        <p:style>
          <a:lnRef idx="3">
            <a:schemeClr val="dk1"/>
          </a:lnRef>
          <a:fillRef idx="0">
            <a:schemeClr val="dk1"/>
          </a:fillRef>
          <a:effectRef idx="2">
            <a:schemeClr val="dk1"/>
          </a:effectRef>
          <a:fontRef idx="minor">
            <a:schemeClr val="tx1"/>
          </a:fontRef>
        </p:style>
      </p:cxnSp>
      <p:sp>
        <p:nvSpPr>
          <p:cNvPr id="7" name="文本框 6"/>
          <p:cNvSpPr txBox="1"/>
          <p:nvPr/>
        </p:nvSpPr>
        <p:spPr>
          <a:xfrm>
            <a:off x="5826760" y="1039495"/>
            <a:ext cx="6251575" cy="5355312"/>
          </a:xfrm>
          <a:prstGeom prst="rect">
            <a:avLst/>
          </a:prstGeom>
          <a:noFill/>
        </p:spPr>
        <p:txBody>
          <a:bodyPr wrap="square" rtlCol="0">
            <a:spAutoFit/>
          </a:bodyPr>
          <a:lstStyle/>
          <a:p>
            <a:pPr marL="285750" indent="-285750">
              <a:buFont typeface="Wingdings" panose="05000000000000000000" charset="0"/>
              <a:buChar char=""/>
            </a:pPr>
            <a:r>
              <a:rPr lang="zh-CN" altLang="en-US" dirty="0"/>
              <a:t>2012年12月21日，资深媒体人、央视《对话》栏目前制片人罗振宇与独立新媒创始人申音联合打造的知识型视频脱口秀《罗辑思维》正式在优酷网上线播出，同一天，该节目的同名微信公众号开通。短短两年多的时间，《罗辑思维》仅靠一桌、一椅、一个“歪嘴胖子”的娓娓讲述。</a:t>
            </a:r>
          </a:p>
          <a:p>
            <a:pPr marL="285750" indent="-285750">
              <a:buFont typeface="Wingdings" panose="05000000000000000000" charset="0"/>
              <a:buChar char=""/>
            </a:pPr>
            <a:r>
              <a:rPr lang="zh-CN" altLang="en-US" dirty="0"/>
              <a:t>罗辑思维团队基本可以分为三块，</a:t>
            </a:r>
            <a:r>
              <a:rPr lang="zh-CN" altLang="en-US" b="1" u="sng" dirty="0"/>
              <a:t>运营、内容以及BD（业务拓展）部门</a:t>
            </a:r>
            <a:r>
              <a:rPr lang="zh-CN" altLang="en-US" dirty="0"/>
              <a:t>，运营的负责人是@赵小凡，内容的负责人是@杜若洋，BD的负责人@楠姐。</a:t>
            </a:r>
          </a:p>
          <a:p>
            <a:pPr indent="0">
              <a:buFont typeface="Wingdings" panose="05000000000000000000" charset="0"/>
              <a:buNone/>
            </a:pPr>
            <a:r>
              <a:rPr lang="zh-CN" altLang="en-US" dirty="0"/>
              <a:t>      </a:t>
            </a:r>
            <a:r>
              <a:rPr lang="en-US" altLang="zh-CN" dirty="0"/>
              <a:t>1</a:t>
            </a:r>
            <a:r>
              <a:rPr lang="zh-CN" altLang="en-US" dirty="0"/>
              <a:t>）运营做的事情包括每日微信的文章语音的发送，多看</a:t>
            </a:r>
          </a:p>
          <a:p>
            <a:pPr indent="0">
              <a:buFont typeface="Wingdings" panose="05000000000000000000" charset="0"/>
              <a:buNone/>
            </a:pPr>
            <a:r>
              <a:rPr lang="zh-CN" altLang="en-US" dirty="0"/>
              <a:t>            电子书的整理，新书出版计划，罗辑思维线下活动以</a:t>
            </a:r>
          </a:p>
          <a:p>
            <a:pPr indent="0">
              <a:buFont typeface="Wingdings" panose="05000000000000000000" charset="0"/>
              <a:buNone/>
            </a:pPr>
            <a:r>
              <a:rPr lang="zh-CN" altLang="en-US" dirty="0"/>
              <a:t>            及各地罗辑思维朋友圈以及数不清的一系列等等，运</a:t>
            </a:r>
          </a:p>
          <a:p>
            <a:pPr indent="0">
              <a:buFont typeface="Wingdings" panose="05000000000000000000" charset="0"/>
              <a:buNone/>
            </a:pPr>
            <a:r>
              <a:rPr lang="zh-CN" altLang="en-US" dirty="0"/>
              <a:t>          营承包了逻辑思维繁重而繁杂的工作内容。</a:t>
            </a:r>
          </a:p>
          <a:p>
            <a:pPr indent="0">
              <a:buFont typeface="Wingdings" panose="05000000000000000000" charset="0"/>
              <a:buNone/>
            </a:pPr>
            <a:r>
              <a:rPr lang="zh-CN" altLang="en-US" dirty="0"/>
              <a:t>      </a:t>
            </a:r>
            <a:r>
              <a:rPr lang="en-US" altLang="zh-CN" dirty="0"/>
              <a:t>2</a:t>
            </a:r>
            <a:r>
              <a:rPr lang="zh-CN" altLang="en-US" dirty="0"/>
              <a:t>）内容板块中，最开始的内容基本上是罗胖和杜若洋两</a:t>
            </a:r>
            <a:endParaRPr lang="en-US" altLang="zh-CN" dirty="0"/>
          </a:p>
          <a:p>
            <a:pPr indent="0">
              <a:buFont typeface="Wingdings" panose="05000000000000000000" charset="0"/>
              <a:buNone/>
            </a:pPr>
            <a:r>
              <a:rPr lang="en-US" altLang="zh-CN" dirty="0"/>
              <a:t>           </a:t>
            </a:r>
            <a:r>
              <a:rPr lang="zh-CN" altLang="en-US" dirty="0"/>
              <a:t>个人 订的，随着视频节目越做越多，内容版块已经跟</a:t>
            </a:r>
            <a:endParaRPr lang="en-US" altLang="zh-CN" dirty="0"/>
          </a:p>
          <a:p>
            <a:pPr indent="0">
              <a:buFont typeface="Wingdings" panose="05000000000000000000" charset="0"/>
              <a:buNone/>
            </a:pPr>
            <a:r>
              <a:rPr lang="en-US" altLang="zh-CN" dirty="0"/>
              <a:t>           </a:t>
            </a:r>
            <a:r>
              <a:rPr lang="zh-CN" altLang="en-US" dirty="0"/>
              <a:t>不上 罗辑思维发展的需求，所以杜开始专心负责内容</a:t>
            </a:r>
            <a:endParaRPr lang="en-US" altLang="zh-CN" dirty="0"/>
          </a:p>
          <a:p>
            <a:pPr indent="0">
              <a:buFont typeface="Wingdings" panose="05000000000000000000" charset="0"/>
              <a:buNone/>
            </a:pPr>
            <a:r>
              <a:rPr lang="en-US" altLang="zh-CN" dirty="0"/>
              <a:t>           </a:t>
            </a:r>
            <a:r>
              <a:rPr lang="zh-CN" altLang="en-US" dirty="0"/>
              <a:t>的生 产以及制造，随后一帮内容运营高手陆续加入这</a:t>
            </a:r>
            <a:endParaRPr lang="en-US" altLang="zh-CN" dirty="0"/>
          </a:p>
          <a:p>
            <a:pPr indent="0">
              <a:buFont typeface="Wingdings" panose="05000000000000000000" charset="0"/>
              <a:buNone/>
            </a:pPr>
            <a:r>
              <a:rPr lang="en-US" altLang="zh-CN" dirty="0"/>
              <a:t>           </a:t>
            </a:r>
            <a:r>
              <a:rPr lang="zh-CN" altLang="en-US" dirty="0"/>
              <a:t>个内容生产组织。</a:t>
            </a:r>
          </a:p>
          <a:p>
            <a:pPr indent="0">
              <a:buFont typeface="Wingdings" panose="05000000000000000000" charset="0"/>
              <a:buNone/>
            </a:pPr>
            <a:r>
              <a:rPr lang="zh-CN" altLang="en-US" dirty="0"/>
              <a:t>      </a:t>
            </a:r>
            <a:r>
              <a:rPr lang="en-US" altLang="zh-CN" dirty="0"/>
              <a:t>3</a:t>
            </a:r>
            <a:r>
              <a:rPr lang="zh-CN" altLang="en-US" dirty="0"/>
              <a:t>）BD部门负责寻找市场合作机会并争取罗辑思维所需的</a:t>
            </a:r>
          </a:p>
          <a:p>
            <a:pPr indent="0">
              <a:buFont typeface="Wingdings" panose="05000000000000000000" charset="0"/>
              <a:buNone/>
            </a:pPr>
            <a:r>
              <a:rPr lang="zh-CN" altLang="en-US" dirty="0"/>
              <a:t>            外部资源，包括活动赞助等等。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childTnLst>
                          </p:cTn>
                        </p:par>
                        <p:par>
                          <p:cTn id="21" fill="hold">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52705" y="127000"/>
            <a:ext cx="752983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sym typeface="+mn-ea"/>
              </a:rPr>
              <a:t>2.</a:t>
            </a:r>
            <a:r>
              <a:rPr lang="zh-CN" altLang="en-US" sz="2400">
                <a:solidFill>
                  <a:srgbClr val="3F3F3F"/>
                </a:solidFill>
                <a:latin typeface="微软雅黑" panose="020B0503020204020204" charset="-122"/>
                <a:ea typeface="微软雅黑" panose="020B0503020204020204" charset="-122"/>
                <a:sym typeface="+mn-ea"/>
              </a:rPr>
              <a:t>新媒体运营岗位介绍</a:t>
            </a:r>
            <a:r>
              <a:rPr lang="en-US" altLang="zh-CN" sz="2400">
                <a:solidFill>
                  <a:srgbClr val="3F3F3F"/>
                </a:solidFill>
                <a:latin typeface="微软雅黑" panose="020B0503020204020204" charset="-122"/>
                <a:ea typeface="微软雅黑" panose="020B0503020204020204" charset="-122"/>
                <a:sym typeface="+mn-ea"/>
              </a:rPr>
              <a:t>-新媒体运营团队构成及分工</a:t>
            </a:r>
          </a:p>
        </p:txBody>
      </p:sp>
      <p:graphicFrame>
        <p:nvGraphicFramePr>
          <p:cNvPr id="4" name="对象 -2147482622"/>
          <p:cNvGraphicFramePr>
            <a:graphicFrameLocks noChangeAspect="1"/>
          </p:cNvGraphicFramePr>
          <p:nvPr/>
        </p:nvGraphicFramePr>
        <p:xfrm>
          <a:off x="368300" y="1605280"/>
          <a:ext cx="5669915" cy="3981450"/>
        </p:xfrm>
        <a:graphic>
          <a:graphicData uri="http://schemas.openxmlformats.org/presentationml/2006/ole">
            <mc:AlternateContent xmlns:mc="http://schemas.openxmlformats.org/markup-compatibility/2006">
              <mc:Choice xmlns:v="urn:schemas-microsoft-com:vml" Requires="v">
                <p:oleObj r:id="rId3" imgW="5608955" imgH="3908425" progId="Visio.Drawing.11">
                  <p:embed/>
                </p:oleObj>
              </mc:Choice>
              <mc:Fallback>
                <p:oleObj r:id="rId3" imgW="5608955" imgH="3908425" progId="Visio.Drawing.11">
                  <p:embed/>
                  <p:pic>
                    <p:nvPicPr>
                      <p:cNvPr id="0" name="图片 3075"/>
                      <p:cNvPicPr/>
                      <p:nvPr/>
                    </p:nvPicPr>
                    <p:blipFill>
                      <a:blip r:embed="rId4"/>
                      <a:stretch>
                        <a:fillRect/>
                      </a:stretch>
                    </p:blipFill>
                    <p:spPr>
                      <a:xfrm>
                        <a:off x="368300" y="1605280"/>
                        <a:ext cx="5669915" cy="3981450"/>
                      </a:xfrm>
                      <a:prstGeom prst="rect">
                        <a:avLst/>
                      </a:prstGeom>
                      <a:noFill/>
                      <a:ln w="38100">
                        <a:noFill/>
                        <a:miter/>
                      </a:ln>
                    </p:spPr>
                  </p:pic>
                </p:oleObj>
              </mc:Fallback>
            </mc:AlternateContent>
          </a:graphicData>
        </a:graphic>
      </p:graphicFrame>
      <p:sp>
        <p:nvSpPr>
          <p:cNvPr id="13" name="文本框 12"/>
          <p:cNvSpPr txBox="1"/>
          <p:nvPr/>
        </p:nvSpPr>
        <p:spPr>
          <a:xfrm>
            <a:off x="6485255" y="1859915"/>
            <a:ext cx="5146675" cy="3138170"/>
          </a:xfrm>
          <a:prstGeom prst="rect">
            <a:avLst/>
          </a:prstGeom>
          <a:noFill/>
        </p:spPr>
        <p:txBody>
          <a:bodyPr wrap="square" rtlCol="0">
            <a:spAutoFit/>
          </a:bodyPr>
          <a:lstStyle/>
          <a:p>
            <a:pPr marL="285750" indent="-285750">
              <a:buFont typeface="Wingdings" panose="05000000000000000000" charset="0"/>
              <a:buChar char=""/>
            </a:pPr>
            <a:r>
              <a:rPr lang="zh-CN" altLang="en-US"/>
              <a:t>项目经理：统筹微博微信运营方向、KPI考核、公司资源协调和运营报告，实现商业变现；</a:t>
            </a:r>
          </a:p>
          <a:p>
            <a:pPr marL="285750" indent="-285750">
              <a:buFont typeface="Wingdings" panose="05000000000000000000" charset="0"/>
              <a:buChar char=""/>
            </a:pPr>
            <a:r>
              <a:rPr lang="zh-CN" altLang="en-US"/>
              <a:t>运营师：负责微博微信内容策划发布、文案撰写、粉丝互动、信息反馈、客户运营指导等，实现引流吸粉；</a:t>
            </a:r>
          </a:p>
          <a:p>
            <a:pPr marL="285750" indent="-285750">
              <a:buFont typeface="Wingdings" panose="05000000000000000000" charset="0"/>
              <a:buChar char=""/>
            </a:pPr>
            <a:r>
              <a:rPr lang="zh-CN" altLang="en-US"/>
              <a:t>创意策划：根据营销节点、公司节点、活动节点策划事件活动；</a:t>
            </a:r>
          </a:p>
          <a:p>
            <a:pPr marL="285750" indent="-285750">
              <a:buFont typeface="Wingdings" panose="05000000000000000000" charset="0"/>
              <a:buChar char=""/>
            </a:pPr>
            <a:r>
              <a:rPr lang="zh-CN" altLang="en-US"/>
              <a:t>设计师：负责活动配图、社交海报、物料设计、配合执行、客户创意指导等；</a:t>
            </a:r>
          </a:p>
          <a:p>
            <a:pPr marL="285750" indent="-285750">
              <a:buFont typeface="Wingdings" panose="05000000000000000000" charset="0"/>
              <a:buChar char=""/>
            </a:pPr>
            <a:r>
              <a:rPr lang="zh-CN" altLang="en-US"/>
              <a:t>技术人员：配合分析数据、微信技术开发（H5、互动游戏）、服务订制客户的能力。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52705" y="127000"/>
            <a:ext cx="752983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sym typeface="+mn-ea"/>
              </a:rPr>
              <a:t>3.</a:t>
            </a:r>
            <a:r>
              <a:rPr sz="2400">
                <a:solidFill>
                  <a:srgbClr val="3F3F3F"/>
                </a:solidFill>
                <a:latin typeface="微软雅黑" panose="020B0503020204020204" charset="-122"/>
                <a:ea typeface="微软雅黑" panose="020B0503020204020204" charset="-122"/>
                <a:sym typeface="+mn-ea"/>
              </a:rPr>
              <a:t>新媒体运营核心任务</a:t>
            </a:r>
          </a:p>
        </p:txBody>
      </p:sp>
      <p:sp>
        <p:nvSpPr>
          <p:cNvPr id="13" name="文本框 12"/>
          <p:cNvSpPr txBox="1"/>
          <p:nvPr/>
        </p:nvSpPr>
        <p:spPr>
          <a:xfrm>
            <a:off x="377190" y="1464945"/>
            <a:ext cx="5245100" cy="4523105"/>
          </a:xfrm>
          <a:prstGeom prst="rect">
            <a:avLst/>
          </a:prstGeom>
          <a:noFill/>
        </p:spPr>
        <p:txBody>
          <a:bodyPr wrap="square" rtlCol="0">
            <a:spAutoFit/>
          </a:bodyPr>
          <a:lstStyle/>
          <a:p>
            <a:pPr marL="285750" indent="-285750" algn="just">
              <a:buFont typeface="Wingdings" panose="05000000000000000000" charset="0"/>
              <a:buChar char=""/>
            </a:pPr>
            <a:r>
              <a:rPr lang="zh-CN" altLang="en-US" b="1" dirty="0"/>
              <a:t>从整个运营工作的实际经验出发，运营的核心任务归结起来无非两点：流量建设和用户运营。</a:t>
            </a:r>
          </a:p>
          <a:p>
            <a:pPr indent="0" algn="just">
              <a:buFont typeface="Wingdings" panose="05000000000000000000" charset="0"/>
              <a:buNone/>
            </a:pPr>
            <a:r>
              <a:rPr lang="en-US" altLang="zh-CN" dirty="0"/>
              <a:t>      </a:t>
            </a:r>
            <a:r>
              <a:rPr lang="en-US" altLang="zh-CN" dirty="0">
                <a:solidFill>
                  <a:srgbClr val="FF0000"/>
                </a:solidFill>
              </a:rPr>
              <a:t>1</a:t>
            </a:r>
            <a:r>
              <a:rPr lang="zh-CN" altLang="en-US" dirty="0">
                <a:solidFill>
                  <a:srgbClr val="FF0000"/>
                </a:solidFill>
              </a:rPr>
              <a:t>）流量建设</a:t>
            </a:r>
            <a:r>
              <a:rPr lang="zh-CN" altLang="en-US" dirty="0"/>
              <a:t>就是要通过各种推广、扩散、营 </a:t>
            </a:r>
          </a:p>
          <a:p>
            <a:pPr indent="0" algn="just">
              <a:buFont typeface="Wingdings" panose="05000000000000000000" charset="0"/>
              <a:buNone/>
            </a:pPr>
            <a:r>
              <a:rPr lang="zh-CN" altLang="en-US" dirty="0"/>
              <a:t>            销、活动，提升网站的流量指标，我们通常</a:t>
            </a:r>
          </a:p>
          <a:p>
            <a:pPr indent="0" algn="just">
              <a:buFont typeface="Wingdings" panose="05000000000000000000" charset="0"/>
              <a:buNone/>
            </a:pPr>
            <a:r>
              <a:rPr lang="zh-CN" altLang="en-US" dirty="0"/>
              <a:t>           所说的</a:t>
            </a:r>
            <a:r>
              <a:rPr lang="zh-CN" altLang="en-US" b="1" dirty="0"/>
              <a:t>PV</a:t>
            </a:r>
            <a:r>
              <a:rPr lang="zh-CN" altLang="en-US" dirty="0"/>
              <a:t>（Page View），意为页面浏览量，</a:t>
            </a:r>
          </a:p>
          <a:p>
            <a:pPr indent="0" algn="just">
              <a:buFont typeface="Wingdings" panose="05000000000000000000" charset="0"/>
              <a:buNone/>
            </a:pPr>
            <a:r>
              <a:rPr lang="zh-CN" altLang="en-US" dirty="0"/>
              <a:t>           是评价网站流量最常用的指标之一。</a:t>
            </a:r>
            <a:r>
              <a:rPr lang="zh-CN" altLang="en-US" b="1" dirty="0"/>
              <a:t>UV</a:t>
            </a:r>
          </a:p>
          <a:p>
            <a:pPr indent="0" algn="just">
              <a:buFont typeface="Wingdings" panose="05000000000000000000" charset="0"/>
              <a:buNone/>
            </a:pPr>
            <a:r>
              <a:rPr lang="zh-CN" altLang="en-US" dirty="0"/>
              <a:t>        （Unique Visitor），是指不同的、通过互联网</a:t>
            </a:r>
          </a:p>
          <a:p>
            <a:pPr indent="0" algn="just">
              <a:buFont typeface="Wingdings" panose="05000000000000000000" charset="0"/>
              <a:buNone/>
            </a:pPr>
            <a:r>
              <a:rPr lang="zh-CN" altLang="en-US" dirty="0"/>
              <a:t>          访问、浏览这个网页的自然人。</a:t>
            </a:r>
            <a:r>
              <a:rPr lang="zh-CN" altLang="en-US" b="1" dirty="0"/>
              <a:t>转化率</a:t>
            </a:r>
          </a:p>
          <a:p>
            <a:pPr indent="0" algn="just">
              <a:buFont typeface="Wingdings" panose="05000000000000000000" charset="0"/>
              <a:buNone/>
            </a:pPr>
            <a:r>
              <a:rPr lang="zh-CN" altLang="en-US" dirty="0"/>
              <a:t>       （Conversion Rates）转化率=进行了相应的动</a:t>
            </a:r>
          </a:p>
          <a:p>
            <a:pPr indent="0" algn="just">
              <a:buFont typeface="Wingdings" panose="05000000000000000000" charset="0"/>
              <a:buNone/>
            </a:pPr>
            <a:r>
              <a:rPr lang="zh-CN" altLang="en-US" dirty="0"/>
              <a:t>         作的访问量/总访问量，用以衡量网站内容对</a:t>
            </a:r>
          </a:p>
          <a:p>
            <a:pPr indent="0" algn="just">
              <a:buFont typeface="Wingdings" panose="05000000000000000000" charset="0"/>
              <a:buNone/>
            </a:pPr>
            <a:r>
              <a:rPr lang="zh-CN" altLang="en-US" dirty="0"/>
              <a:t>        访问者的吸引程度以及网站的宣传效果。</a:t>
            </a:r>
            <a:r>
              <a:rPr lang="zh-CN" altLang="en-US" b="1" dirty="0"/>
              <a:t>SEO</a:t>
            </a:r>
            <a:r>
              <a:rPr lang="zh-CN" altLang="en-US" dirty="0"/>
              <a:t>，</a:t>
            </a:r>
          </a:p>
          <a:p>
            <a:pPr indent="0" algn="just">
              <a:buFont typeface="Wingdings" panose="05000000000000000000" charset="0"/>
              <a:buNone/>
            </a:pPr>
            <a:r>
              <a:rPr lang="zh-CN" altLang="en-US" dirty="0"/>
              <a:t>        搜索引擎优化，是指从自然搜索结果获得网</a:t>
            </a:r>
          </a:p>
          <a:p>
            <a:pPr indent="0" algn="just">
              <a:buFont typeface="Wingdings" panose="05000000000000000000" charset="0"/>
              <a:buNone/>
            </a:pPr>
            <a:r>
              <a:rPr lang="zh-CN" altLang="en-US" dirty="0"/>
              <a:t>         站流量的技术和过程。</a:t>
            </a:r>
          </a:p>
          <a:p>
            <a:pPr indent="0" algn="just">
              <a:buFont typeface="Wingdings" panose="05000000000000000000" charset="0"/>
              <a:buNone/>
            </a:pPr>
            <a:r>
              <a:rPr lang="en-US" altLang="zh-CN" dirty="0"/>
              <a:t>    </a:t>
            </a:r>
            <a:r>
              <a:rPr lang="en-US" altLang="zh-CN" dirty="0">
                <a:solidFill>
                  <a:srgbClr val="FF0000"/>
                </a:solidFill>
              </a:rPr>
              <a:t>2</a:t>
            </a:r>
            <a:r>
              <a:rPr lang="zh-CN" altLang="en-US" dirty="0">
                <a:solidFill>
                  <a:srgbClr val="FF0000"/>
                </a:solidFill>
              </a:rPr>
              <a:t>）用户维系</a:t>
            </a:r>
            <a:r>
              <a:rPr lang="zh-CN" altLang="en-US" dirty="0"/>
              <a:t>。经过多年的发展，“用户”的定</a:t>
            </a:r>
          </a:p>
          <a:p>
            <a:pPr indent="0" algn="just">
              <a:buFont typeface="Wingdings" panose="05000000000000000000" charset="0"/>
              <a:buNone/>
            </a:pPr>
            <a:r>
              <a:rPr lang="zh-CN" altLang="en-US" dirty="0"/>
              <a:t>           义已经发展成为“User（使用者）”与</a:t>
            </a:r>
          </a:p>
          <a:p>
            <a:pPr indent="0" algn="just">
              <a:buFont typeface="Wingdings" panose="05000000000000000000" charset="0"/>
              <a:buNone/>
            </a:pPr>
            <a:r>
              <a:rPr lang="zh-CN" altLang="en-US" dirty="0"/>
              <a:t>         “Member（会员）”两种基础定义。</a:t>
            </a:r>
          </a:p>
        </p:txBody>
      </p:sp>
      <p:grpSp>
        <p:nvGrpSpPr>
          <p:cNvPr id="12" name="组合 11"/>
          <p:cNvGrpSpPr/>
          <p:nvPr/>
        </p:nvGrpSpPr>
        <p:grpSpPr>
          <a:xfrm>
            <a:off x="6972935" y="1464945"/>
            <a:ext cx="4159250" cy="4076065"/>
            <a:chOff x="10981" y="2307"/>
            <a:chExt cx="6550" cy="6419"/>
          </a:xfrm>
        </p:grpSpPr>
        <p:graphicFrame>
          <p:nvGraphicFramePr>
            <p:cNvPr id="4" name="对象 -2147482621"/>
            <p:cNvGraphicFramePr>
              <a:graphicFrameLocks noChangeAspect="1"/>
            </p:cNvGraphicFramePr>
            <p:nvPr/>
          </p:nvGraphicFramePr>
          <p:xfrm>
            <a:off x="10981" y="2307"/>
            <a:ext cx="6551" cy="5402"/>
          </p:xfrm>
          <a:graphic>
            <a:graphicData uri="http://schemas.openxmlformats.org/presentationml/2006/ole">
              <mc:AlternateContent xmlns:mc="http://schemas.openxmlformats.org/markup-compatibility/2006">
                <mc:Choice xmlns:v="urn:schemas-microsoft-com:vml" Requires="v">
                  <p:oleObj r:id="rId3" imgW="2612390" imgH="2136140" progId="Visio.Drawing.11">
                    <p:embed/>
                  </p:oleObj>
                </mc:Choice>
                <mc:Fallback>
                  <p:oleObj r:id="rId3" imgW="2612390" imgH="2136140" progId="Visio.Drawing.11">
                    <p:embed/>
                    <p:pic>
                      <p:nvPicPr>
                        <p:cNvPr id="0" name="图片 8"/>
                        <p:cNvPicPr/>
                        <p:nvPr/>
                      </p:nvPicPr>
                      <p:blipFill>
                        <a:blip r:embed="rId4"/>
                        <a:stretch>
                          <a:fillRect/>
                        </a:stretch>
                      </p:blipFill>
                      <p:spPr>
                        <a:xfrm>
                          <a:off x="10981" y="2307"/>
                          <a:ext cx="6551" cy="5402"/>
                        </a:xfrm>
                        <a:prstGeom prst="rect">
                          <a:avLst/>
                        </a:prstGeom>
                        <a:noFill/>
                        <a:ln w="38100">
                          <a:noFill/>
                          <a:miter/>
                        </a:ln>
                      </p:spPr>
                    </p:pic>
                  </p:oleObj>
                </mc:Fallback>
              </mc:AlternateContent>
            </a:graphicData>
          </a:graphic>
        </p:graphicFrame>
        <p:sp>
          <p:nvSpPr>
            <p:cNvPr id="11" name="文本框 10"/>
            <p:cNvSpPr txBox="1"/>
            <p:nvPr/>
          </p:nvSpPr>
          <p:spPr>
            <a:xfrm>
              <a:off x="12658" y="8146"/>
              <a:ext cx="4250" cy="580"/>
            </a:xfrm>
            <a:prstGeom prst="rect">
              <a:avLst/>
            </a:prstGeom>
            <a:noFill/>
          </p:spPr>
          <p:txBody>
            <a:bodyPr wrap="square" rtlCol="0">
              <a:spAutoFit/>
            </a:bodyPr>
            <a:lstStyle/>
            <a:p>
              <a:pPr algn="ctr"/>
              <a:r>
                <a:rPr lang="zh-CN" altLang="en-US"/>
                <a:t> </a:t>
              </a:r>
              <a:r>
                <a:rPr lang="zh-CN" altLang="en-US" sz="1600"/>
                <a:t>流量漏斗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52705" y="127000"/>
            <a:ext cx="752983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sym typeface="+mn-ea"/>
              </a:rPr>
              <a:t>3.</a:t>
            </a:r>
            <a:r>
              <a:rPr sz="2400">
                <a:solidFill>
                  <a:srgbClr val="3F3F3F"/>
                </a:solidFill>
                <a:latin typeface="微软雅黑" panose="020B0503020204020204" charset="-122"/>
                <a:ea typeface="微软雅黑" panose="020B0503020204020204" charset="-122"/>
                <a:sym typeface="+mn-ea"/>
              </a:rPr>
              <a:t>新媒体运营核心任务</a:t>
            </a:r>
            <a:endParaRPr lang="en-US" altLang="zh-CN" sz="2400">
              <a:solidFill>
                <a:srgbClr val="3F3F3F"/>
              </a:solidFill>
              <a:latin typeface="微软雅黑" panose="020B0503020204020204" charset="-122"/>
              <a:ea typeface="微软雅黑" panose="020B0503020204020204" charset="-122"/>
              <a:sym typeface="+mn-ea"/>
            </a:endParaRPr>
          </a:p>
        </p:txBody>
      </p:sp>
      <p:sp>
        <p:nvSpPr>
          <p:cNvPr id="13" name="文本框 12"/>
          <p:cNvSpPr txBox="1"/>
          <p:nvPr/>
        </p:nvSpPr>
        <p:spPr>
          <a:xfrm>
            <a:off x="6450330" y="2534285"/>
            <a:ext cx="5146675" cy="1630045"/>
          </a:xfrm>
          <a:prstGeom prst="rect">
            <a:avLst/>
          </a:prstGeom>
          <a:noFill/>
        </p:spPr>
        <p:txBody>
          <a:bodyPr wrap="square" rtlCol="0">
            <a:spAutoFit/>
          </a:bodyPr>
          <a:lstStyle/>
          <a:p>
            <a:pPr marL="285750" indent="-285750">
              <a:buFont typeface="Wingdings" panose="05000000000000000000" charset="0"/>
              <a:buChar char=""/>
            </a:pPr>
            <a:r>
              <a:rPr lang="zh-CN" altLang="en-US" sz="2000"/>
              <a:t>根据新媒体运营的两大核心任务可以将运营的工作具体分为三个部分：内容运营、用户运营和活动运营。以微信运营为例，如图即为新媒体运营主要任务内容：</a:t>
            </a:r>
          </a:p>
          <a:p>
            <a:pPr indent="0">
              <a:buFont typeface="Wingdings" panose="05000000000000000000" charset="0"/>
              <a:buNone/>
            </a:pPr>
            <a:endParaRPr lang="zh-CN" altLang="en-US" sz="2000"/>
          </a:p>
        </p:txBody>
      </p:sp>
      <p:grpSp>
        <p:nvGrpSpPr>
          <p:cNvPr id="7" name="组合 6"/>
          <p:cNvGrpSpPr/>
          <p:nvPr/>
        </p:nvGrpSpPr>
        <p:grpSpPr>
          <a:xfrm>
            <a:off x="347345" y="1452245"/>
            <a:ext cx="5274310" cy="4074795"/>
            <a:chOff x="547" y="2287"/>
            <a:chExt cx="8306" cy="6417"/>
          </a:xfrm>
        </p:grpSpPr>
        <p:pic>
          <p:nvPicPr>
            <p:cNvPr id="6" name="图片 13" descr="C:\Users\zhongtao\Desktop\新媒体运营.jpg"/>
            <p:cNvPicPr>
              <a:picLocks noChangeAspect="1" noChangeArrowheads="1"/>
            </p:cNvPicPr>
            <p:nvPr/>
          </p:nvPicPr>
          <p:blipFill>
            <a:blip r:embed="rId3"/>
            <a:srcRect/>
            <a:stretch>
              <a:fillRect/>
            </a:stretch>
          </p:blipFill>
          <p:spPr>
            <a:xfrm>
              <a:off x="547" y="2287"/>
              <a:ext cx="8306" cy="5376"/>
            </a:xfrm>
            <a:prstGeom prst="rect">
              <a:avLst/>
            </a:prstGeom>
            <a:noFill/>
            <a:ln w="9525">
              <a:noFill/>
              <a:miter lim="800000"/>
              <a:headEnd/>
              <a:tailEnd/>
            </a:ln>
          </p:spPr>
        </p:pic>
        <p:sp>
          <p:nvSpPr>
            <p:cNvPr id="5" name="文本框 4"/>
            <p:cNvSpPr txBox="1"/>
            <p:nvPr/>
          </p:nvSpPr>
          <p:spPr>
            <a:xfrm>
              <a:off x="1653" y="8174"/>
              <a:ext cx="5496" cy="531"/>
            </a:xfrm>
            <a:prstGeom prst="rect">
              <a:avLst/>
            </a:prstGeom>
            <a:noFill/>
          </p:spPr>
          <p:txBody>
            <a:bodyPr wrap="square" rtlCol="0">
              <a:spAutoFit/>
            </a:bodyPr>
            <a:lstStyle/>
            <a:p>
              <a:pPr algn="ctr"/>
              <a:r>
                <a:rPr lang="zh-CN" altLang="en-US" sz="1600"/>
                <a:t>微信运营主要任务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52705" y="127000"/>
            <a:ext cx="752983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sym typeface="+mn-ea"/>
              </a:rPr>
              <a:t>3.</a:t>
            </a:r>
            <a:r>
              <a:rPr sz="2400">
                <a:solidFill>
                  <a:srgbClr val="3F3F3F"/>
                </a:solidFill>
                <a:latin typeface="微软雅黑" panose="020B0503020204020204" charset="-122"/>
                <a:ea typeface="微软雅黑" panose="020B0503020204020204" charset="-122"/>
                <a:sym typeface="+mn-ea"/>
              </a:rPr>
              <a:t>新媒体运营核心任务</a:t>
            </a:r>
            <a:r>
              <a:rPr lang="en-US" sz="2400">
                <a:solidFill>
                  <a:srgbClr val="3F3F3F"/>
                </a:solidFill>
                <a:latin typeface="微软雅黑" panose="020B0503020204020204" charset="-122"/>
                <a:ea typeface="微软雅黑" panose="020B0503020204020204" charset="-122"/>
                <a:sym typeface="+mn-ea"/>
              </a:rPr>
              <a:t>-</a:t>
            </a:r>
            <a:r>
              <a:rPr sz="2400">
                <a:solidFill>
                  <a:srgbClr val="3F3F3F"/>
                </a:solidFill>
                <a:latin typeface="微软雅黑" panose="020B0503020204020204" charset="-122"/>
                <a:ea typeface="微软雅黑" panose="020B0503020204020204" charset="-122"/>
                <a:sym typeface="+mn-ea"/>
              </a:rPr>
              <a:t>运营工作</a:t>
            </a:r>
            <a:r>
              <a:rPr lang="en-US" altLang="zh-CN" sz="2400">
                <a:sym typeface="+mn-ea"/>
              </a:rPr>
              <a:t>-</a:t>
            </a:r>
            <a:r>
              <a:rPr lang="en-US" sz="2400">
                <a:solidFill>
                  <a:srgbClr val="3F3F3F"/>
                </a:solidFill>
                <a:latin typeface="微软雅黑" panose="020B0503020204020204" charset="-122"/>
                <a:ea typeface="微软雅黑" panose="020B0503020204020204" charset="-122"/>
                <a:sym typeface="+mn-ea"/>
              </a:rPr>
              <a:t>内容运营</a:t>
            </a:r>
          </a:p>
        </p:txBody>
      </p:sp>
      <p:sp>
        <p:nvSpPr>
          <p:cNvPr id="13" name="文本框 12"/>
          <p:cNvSpPr txBox="1"/>
          <p:nvPr/>
        </p:nvSpPr>
        <p:spPr>
          <a:xfrm>
            <a:off x="351155" y="1673860"/>
            <a:ext cx="5146675" cy="2584450"/>
          </a:xfrm>
          <a:prstGeom prst="rect">
            <a:avLst/>
          </a:prstGeom>
          <a:noFill/>
        </p:spPr>
        <p:txBody>
          <a:bodyPr wrap="square" rtlCol="0">
            <a:spAutoFit/>
          </a:bodyPr>
          <a:lstStyle/>
          <a:p>
            <a:pPr marL="285750" indent="-285750" algn="just">
              <a:buFont typeface="Wingdings" panose="05000000000000000000" charset="0"/>
              <a:buChar char=""/>
            </a:pPr>
            <a:r>
              <a:rPr lang="zh-CN" altLang="en-US"/>
              <a:t>内容运营是指通过创造、编辑、组织、呈现网站或者产品的内容，从而提高互联网产品的内容价值，制造出对用户的黏着、活跃产生一定的促进作用的内容。</a:t>
            </a:r>
          </a:p>
          <a:p>
            <a:pPr marL="285750" indent="-285750" algn="just">
              <a:buFont typeface="Wingdings" panose="05000000000000000000" charset="0"/>
              <a:buChar char=""/>
            </a:pPr>
            <a:r>
              <a:rPr lang="zh-CN" altLang="en-US"/>
              <a:t>一般内容运营工作内容至少要包括五个部分：创作内容（采集或者原创，包括各种内容类型）、编辑审核、推荐和专题制作、找到内容的目标用户并呈现、根据数据和用户反馈进行内容调整和优化。</a:t>
            </a:r>
          </a:p>
        </p:txBody>
      </p:sp>
      <p:grpSp>
        <p:nvGrpSpPr>
          <p:cNvPr id="5" name="组合 4"/>
          <p:cNvGrpSpPr/>
          <p:nvPr/>
        </p:nvGrpSpPr>
        <p:grpSpPr>
          <a:xfrm>
            <a:off x="6587490" y="1104265"/>
            <a:ext cx="5272405" cy="4531360"/>
            <a:chOff x="10374" y="1739"/>
            <a:chExt cx="8303" cy="7136"/>
          </a:xfrm>
        </p:grpSpPr>
        <p:pic>
          <p:nvPicPr>
            <p:cNvPr id="12" name="图片 12" descr="C:\Users\zhongtao\Desktop\内容运营.jpg"/>
            <p:cNvPicPr>
              <a:picLocks noChangeAspect="1" noChangeArrowheads="1"/>
            </p:cNvPicPr>
            <p:nvPr/>
          </p:nvPicPr>
          <p:blipFill>
            <a:blip r:embed="rId3"/>
            <a:srcRect/>
            <a:stretch>
              <a:fillRect/>
            </a:stretch>
          </p:blipFill>
          <p:spPr>
            <a:xfrm>
              <a:off x="10374" y="1739"/>
              <a:ext cx="6647" cy="6254"/>
            </a:xfrm>
            <a:prstGeom prst="rect">
              <a:avLst/>
            </a:prstGeom>
            <a:noFill/>
            <a:ln w="9525">
              <a:noFill/>
              <a:miter lim="800000"/>
              <a:headEnd/>
              <a:tailEnd/>
            </a:ln>
          </p:spPr>
        </p:pic>
        <p:sp>
          <p:nvSpPr>
            <p:cNvPr id="4" name="文本框 3"/>
            <p:cNvSpPr txBox="1"/>
            <p:nvPr/>
          </p:nvSpPr>
          <p:spPr>
            <a:xfrm>
              <a:off x="11075" y="8345"/>
              <a:ext cx="7603" cy="531"/>
            </a:xfrm>
            <a:prstGeom prst="rect">
              <a:avLst/>
            </a:prstGeom>
            <a:noFill/>
          </p:spPr>
          <p:txBody>
            <a:bodyPr wrap="square" rtlCol="0">
              <a:spAutoFit/>
            </a:bodyPr>
            <a:lstStyle/>
            <a:p>
              <a:pPr algn="ctr"/>
              <a:r>
                <a:rPr lang="zh-CN" altLang="en-US" sz="1600"/>
                <a:t>内容运营类型和手段</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3"/>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52705" y="127000"/>
            <a:ext cx="752983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sym typeface="+mn-ea"/>
              </a:rPr>
              <a:t>3.</a:t>
            </a:r>
            <a:r>
              <a:rPr sz="2400">
                <a:solidFill>
                  <a:srgbClr val="3F3F3F"/>
                </a:solidFill>
                <a:latin typeface="微软雅黑" panose="020B0503020204020204" charset="-122"/>
                <a:ea typeface="微软雅黑" panose="020B0503020204020204" charset="-122"/>
                <a:sym typeface="+mn-ea"/>
              </a:rPr>
              <a:t>新媒体运营核心任务</a:t>
            </a:r>
            <a:r>
              <a:rPr lang="en-US" sz="2400">
                <a:solidFill>
                  <a:srgbClr val="3F3F3F"/>
                </a:solidFill>
                <a:latin typeface="微软雅黑" panose="020B0503020204020204" charset="-122"/>
                <a:ea typeface="微软雅黑" panose="020B0503020204020204" charset="-122"/>
                <a:sym typeface="+mn-ea"/>
              </a:rPr>
              <a:t>-</a:t>
            </a:r>
            <a:r>
              <a:rPr sz="2400">
                <a:solidFill>
                  <a:srgbClr val="3F3F3F"/>
                </a:solidFill>
                <a:latin typeface="微软雅黑" panose="020B0503020204020204" charset="-122"/>
                <a:ea typeface="微软雅黑" panose="020B0503020204020204" charset="-122"/>
                <a:sym typeface="+mn-ea"/>
              </a:rPr>
              <a:t>运营工作</a:t>
            </a:r>
            <a:r>
              <a:rPr lang="en-US" altLang="zh-CN" sz="2400">
                <a:sym typeface="+mn-ea"/>
              </a:rPr>
              <a:t>-</a:t>
            </a:r>
            <a:r>
              <a:rPr lang="en-US" sz="2400">
                <a:solidFill>
                  <a:srgbClr val="3F3F3F"/>
                </a:solidFill>
                <a:latin typeface="微软雅黑" panose="020B0503020204020204" charset="-122"/>
                <a:ea typeface="微软雅黑" panose="020B0503020204020204" charset="-122"/>
                <a:sym typeface="+mn-ea"/>
              </a:rPr>
              <a:t>活动运营</a:t>
            </a:r>
          </a:p>
        </p:txBody>
      </p:sp>
      <p:sp>
        <p:nvSpPr>
          <p:cNvPr id="13" name="文本框 12"/>
          <p:cNvSpPr txBox="1"/>
          <p:nvPr/>
        </p:nvSpPr>
        <p:spPr>
          <a:xfrm>
            <a:off x="412115" y="1012825"/>
            <a:ext cx="10556875" cy="922020"/>
          </a:xfrm>
          <a:prstGeom prst="rect">
            <a:avLst/>
          </a:prstGeom>
          <a:noFill/>
        </p:spPr>
        <p:txBody>
          <a:bodyPr wrap="square" rtlCol="0">
            <a:spAutoFit/>
          </a:bodyPr>
          <a:lstStyle/>
          <a:p>
            <a:pPr marL="285750" indent="-285750" algn="just">
              <a:buFont typeface="Wingdings" panose="05000000000000000000" charset="0"/>
              <a:buChar char=""/>
            </a:pPr>
            <a:r>
              <a:rPr lang="zh-CN" altLang="en-US"/>
              <a:t>活动运营是指通过开展独立活动、联合活动，拉动一个或多个指标的短期提升的运营工作。</a:t>
            </a:r>
          </a:p>
          <a:p>
            <a:pPr marL="285750" indent="-285750" algn="just">
              <a:buFont typeface="Wingdings" panose="05000000000000000000" charset="0"/>
              <a:buChar char=""/>
            </a:pPr>
            <a:r>
              <a:rPr lang="zh-CN" altLang="en-US"/>
              <a:t>活动运营人员的日常工作主要就是策划活动，但是策划活动是一个比较笼统的概念，它具体包括以下内容：</a:t>
            </a:r>
          </a:p>
        </p:txBody>
      </p:sp>
      <p:grpSp>
        <p:nvGrpSpPr>
          <p:cNvPr id="6" name="组合 5"/>
          <p:cNvGrpSpPr/>
          <p:nvPr>
            <p:custDataLst>
              <p:tags r:id="rId1"/>
            </p:custDataLst>
          </p:nvPr>
        </p:nvGrpSpPr>
        <p:grpSpPr>
          <a:xfrm>
            <a:off x="3356294" y="1881207"/>
            <a:ext cx="4526619" cy="554406"/>
            <a:chOff x="1581150" y="1726407"/>
            <a:chExt cx="5191125" cy="635793"/>
          </a:xfrm>
        </p:grpSpPr>
        <p:sp>
          <p:nvSpPr>
            <p:cNvPr id="7" name="同侧圆角矩形 6"/>
            <p:cNvSpPr/>
            <p:nvPr>
              <p:custDataLst>
                <p:tags r:id="rId20"/>
              </p:custDataLst>
            </p:nvPr>
          </p:nvSpPr>
          <p:spPr>
            <a:xfrm>
              <a:off x="1581150" y="1726407"/>
              <a:ext cx="2250281" cy="335756"/>
            </a:xfrm>
            <a:prstGeom prst="round2SameRect">
              <a:avLst>
                <a:gd name="adj1" fmla="val 19408"/>
                <a:gd name="adj2" fmla="val 0"/>
              </a:avLst>
            </a:prstGeom>
            <a:solidFill>
              <a:srgbClr val="116CB2"/>
            </a:solidFill>
          </p:spPr>
          <p:txBody>
            <a:bodyPr rot="0" spcFirstLastPara="0" vertOverflow="overflow" horzOverflow="overflow" vert="horz" wrap="square" lIns="36000" tIns="0" rIns="91440" bIns="0" numCol="1" spcCol="0" rtlCol="0" fromWordArt="0" anchor="ctr" anchorCtr="0" forceAA="0" compatLnSpc="1">
              <a:normAutofit/>
            </a:bodyPr>
            <a:lstStyle/>
            <a:p>
              <a:pPr algn="just"/>
              <a:r>
                <a:rPr lang="en-US" altLang="zh-CN" b="1" dirty="0">
                  <a:solidFill>
                    <a:srgbClr val="FFFFFF"/>
                  </a:solidFill>
                </a:rPr>
                <a:t>01</a:t>
              </a:r>
              <a:endParaRPr lang="zh-CN" altLang="en-US" b="1" dirty="0" err="1">
                <a:solidFill>
                  <a:srgbClr val="FFFFFF"/>
                </a:solidFill>
              </a:endParaRPr>
            </a:p>
          </p:txBody>
        </p:sp>
        <p:sp>
          <p:nvSpPr>
            <p:cNvPr id="9" name="矩形 8"/>
            <p:cNvSpPr/>
            <p:nvPr>
              <p:custDataLst>
                <p:tags r:id="rId21"/>
              </p:custDataLst>
            </p:nvPr>
          </p:nvSpPr>
          <p:spPr>
            <a:xfrm>
              <a:off x="1943100" y="1771650"/>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活动文案撰写</a:t>
              </a:r>
              <a:r>
                <a:rPr lang="zh-CN" altLang="pt-BR" dirty="0"/>
                <a:t>；</a:t>
              </a:r>
            </a:p>
          </p:txBody>
        </p:sp>
      </p:grpSp>
      <p:grpSp>
        <p:nvGrpSpPr>
          <p:cNvPr id="11" name="组合 10"/>
          <p:cNvGrpSpPr/>
          <p:nvPr>
            <p:custDataLst>
              <p:tags r:id="rId2"/>
            </p:custDataLst>
          </p:nvPr>
        </p:nvGrpSpPr>
        <p:grpSpPr>
          <a:xfrm>
            <a:off x="3356294" y="3313114"/>
            <a:ext cx="4526619" cy="554406"/>
            <a:chOff x="1581150" y="1726407"/>
            <a:chExt cx="5191125" cy="635793"/>
          </a:xfrm>
        </p:grpSpPr>
        <p:sp>
          <p:nvSpPr>
            <p:cNvPr id="14" name="同侧圆角矩形 13"/>
            <p:cNvSpPr/>
            <p:nvPr>
              <p:custDataLst>
                <p:tags r:id="rId18"/>
              </p:custDataLst>
            </p:nvPr>
          </p:nvSpPr>
          <p:spPr>
            <a:xfrm>
              <a:off x="1581150" y="1726407"/>
              <a:ext cx="2250281" cy="335756"/>
            </a:xfrm>
            <a:prstGeom prst="round2SameRect">
              <a:avLst>
                <a:gd name="adj1" fmla="val 19408"/>
                <a:gd name="adj2" fmla="val 0"/>
              </a:avLst>
            </a:prstGeom>
            <a:solidFill>
              <a:srgbClr val="116CB2"/>
            </a:solidFill>
          </p:spPr>
          <p:txBody>
            <a:bodyPr rot="0" spcFirstLastPara="0" vertOverflow="overflow" horzOverflow="overflow" vert="horz" wrap="square" lIns="36000" tIns="0" rIns="91440" bIns="0" numCol="1" spcCol="0" rtlCol="0" fromWordArt="0" anchor="ctr" anchorCtr="0" forceAA="0" compatLnSpc="1">
              <a:normAutofit/>
            </a:bodyPr>
            <a:lstStyle/>
            <a:p>
              <a:pPr algn="just"/>
              <a:r>
                <a:rPr lang="en-US" altLang="zh-CN" b="1" dirty="0">
                  <a:solidFill>
                    <a:srgbClr val="FFFFFF"/>
                  </a:solidFill>
                </a:rPr>
                <a:t>03</a:t>
              </a:r>
              <a:endParaRPr lang="zh-CN" altLang="en-US" b="1" dirty="0" err="1">
                <a:solidFill>
                  <a:srgbClr val="FFFFFF"/>
                </a:solidFill>
              </a:endParaRPr>
            </a:p>
          </p:txBody>
        </p:sp>
        <p:sp>
          <p:nvSpPr>
            <p:cNvPr id="15" name="矩形 14"/>
            <p:cNvSpPr/>
            <p:nvPr>
              <p:custDataLst>
                <p:tags r:id="rId19"/>
              </p:custDataLst>
            </p:nvPr>
          </p:nvSpPr>
          <p:spPr>
            <a:xfrm>
              <a:off x="1943100" y="1771650"/>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活动规则制定</a:t>
              </a:r>
              <a:r>
                <a:rPr lang="zh-CN" altLang="pt-BR" dirty="0"/>
                <a:t>；</a:t>
              </a:r>
            </a:p>
          </p:txBody>
        </p:sp>
      </p:grpSp>
      <p:grpSp>
        <p:nvGrpSpPr>
          <p:cNvPr id="23" name="组合 22"/>
          <p:cNvGrpSpPr/>
          <p:nvPr>
            <p:custDataLst>
              <p:tags r:id="rId3"/>
            </p:custDataLst>
          </p:nvPr>
        </p:nvGrpSpPr>
        <p:grpSpPr>
          <a:xfrm>
            <a:off x="3671911" y="4029067"/>
            <a:ext cx="4526619" cy="554406"/>
            <a:chOff x="1581150" y="3827622"/>
            <a:chExt cx="5191125" cy="635793"/>
          </a:xfrm>
        </p:grpSpPr>
        <p:sp>
          <p:nvSpPr>
            <p:cNvPr id="16" name="同侧圆角矩形 15"/>
            <p:cNvSpPr/>
            <p:nvPr>
              <p:custDataLst>
                <p:tags r:id="rId16"/>
              </p:custDataLst>
            </p:nvPr>
          </p:nvSpPr>
          <p:spPr>
            <a:xfrm>
              <a:off x="4521994" y="3827622"/>
              <a:ext cx="2250281" cy="335756"/>
            </a:xfrm>
            <a:prstGeom prst="round2SameRect">
              <a:avLst>
                <a:gd name="adj1" fmla="val 19408"/>
                <a:gd name="adj2" fmla="val 0"/>
              </a:avLst>
            </a:prstGeom>
            <a:solidFill>
              <a:srgbClr val="3F3F3F"/>
            </a:solidFill>
          </p:spPr>
          <p:txBody>
            <a:bodyPr rot="0" spcFirstLastPara="0" vertOverflow="overflow" horzOverflow="overflow" vert="horz" wrap="square" lIns="90000" tIns="0" rIns="36000" bIns="0" numCol="1" spcCol="0" rtlCol="0" fromWordArt="0" anchor="ctr" anchorCtr="0" forceAA="0" compatLnSpc="1">
              <a:normAutofit/>
            </a:bodyPr>
            <a:lstStyle/>
            <a:p>
              <a:pPr algn="r"/>
              <a:r>
                <a:rPr lang="en-US" altLang="zh-CN" b="1" dirty="0">
                  <a:solidFill>
                    <a:srgbClr val="FFFFFF"/>
                  </a:solidFill>
                </a:rPr>
                <a:t>04</a:t>
              </a:r>
              <a:endParaRPr lang="zh-CN" altLang="en-US" b="1" dirty="0" err="1">
                <a:solidFill>
                  <a:srgbClr val="FFFFFF"/>
                </a:solidFill>
              </a:endParaRPr>
            </a:p>
          </p:txBody>
        </p:sp>
        <p:sp>
          <p:nvSpPr>
            <p:cNvPr id="17" name="矩形 16"/>
            <p:cNvSpPr/>
            <p:nvPr>
              <p:custDataLst>
                <p:tags r:id="rId17"/>
              </p:custDataLst>
            </p:nvPr>
          </p:nvSpPr>
          <p:spPr>
            <a:xfrm>
              <a:off x="1581150" y="3872865"/>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活动成本预估</a:t>
              </a:r>
              <a:r>
                <a:rPr lang="zh-CN" altLang="pt-BR" dirty="0"/>
                <a:t>；</a:t>
              </a:r>
            </a:p>
          </p:txBody>
        </p:sp>
      </p:grpSp>
      <p:grpSp>
        <p:nvGrpSpPr>
          <p:cNvPr id="18" name="组合 17"/>
          <p:cNvGrpSpPr/>
          <p:nvPr>
            <p:custDataLst>
              <p:tags r:id="rId4"/>
            </p:custDataLst>
          </p:nvPr>
        </p:nvGrpSpPr>
        <p:grpSpPr>
          <a:xfrm>
            <a:off x="3356294" y="4745020"/>
            <a:ext cx="4526619" cy="554406"/>
            <a:chOff x="1581150" y="1726407"/>
            <a:chExt cx="5191125" cy="635793"/>
          </a:xfrm>
        </p:grpSpPr>
        <p:sp>
          <p:nvSpPr>
            <p:cNvPr id="19" name="同侧圆角矩形 18"/>
            <p:cNvSpPr/>
            <p:nvPr>
              <p:custDataLst>
                <p:tags r:id="rId14"/>
              </p:custDataLst>
            </p:nvPr>
          </p:nvSpPr>
          <p:spPr>
            <a:xfrm>
              <a:off x="1581150" y="1726407"/>
              <a:ext cx="2250281" cy="335756"/>
            </a:xfrm>
            <a:prstGeom prst="round2SameRect">
              <a:avLst>
                <a:gd name="adj1" fmla="val 19408"/>
                <a:gd name="adj2" fmla="val 0"/>
              </a:avLst>
            </a:prstGeom>
            <a:solidFill>
              <a:srgbClr val="116CB2"/>
            </a:solidFill>
          </p:spPr>
          <p:txBody>
            <a:bodyPr rot="0" spcFirstLastPara="0" vertOverflow="overflow" horzOverflow="overflow" vert="horz" wrap="square" lIns="36000" tIns="0" rIns="91440" bIns="0" numCol="1" spcCol="0" rtlCol="0" fromWordArt="0" anchor="ctr" anchorCtr="0" forceAA="0" compatLnSpc="1">
              <a:normAutofit/>
            </a:bodyPr>
            <a:lstStyle/>
            <a:p>
              <a:pPr algn="just"/>
              <a:r>
                <a:rPr lang="en-US" altLang="zh-CN" b="1" dirty="0">
                  <a:solidFill>
                    <a:srgbClr val="FFFFFF"/>
                  </a:solidFill>
                </a:rPr>
                <a:t>05</a:t>
              </a:r>
              <a:endParaRPr lang="zh-CN" altLang="en-US" b="1" dirty="0" err="1">
                <a:solidFill>
                  <a:srgbClr val="FFFFFF"/>
                </a:solidFill>
              </a:endParaRPr>
            </a:p>
          </p:txBody>
        </p:sp>
        <p:sp>
          <p:nvSpPr>
            <p:cNvPr id="20" name="矩形 19"/>
            <p:cNvSpPr/>
            <p:nvPr>
              <p:custDataLst>
                <p:tags r:id="rId15"/>
              </p:custDataLst>
            </p:nvPr>
          </p:nvSpPr>
          <p:spPr>
            <a:xfrm>
              <a:off x="1943100" y="1771650"/>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活动预期收益</a:t>
              </a:r>
              <a:r>
                <a:rPr lang="zh-CN" altLang="pt-BR" dirty="0"/>
                <a:t>；</a:t>
              </a:r>
            </a:p>
          </p:txBody>
        </p:sp>
      </p:grpSp>
      <p:grpSp>
        <p:nvGrpSpPr>
          <p:cNvPr id="22" name="组合 21"/>
          <p:cNvGrpSpPr/>
          <p:nvPr>
            <p:custDataLst>
              <p:tags r:id="rId5"/>
            </p:custDataLst>
          </p:nvPr>
        </p:nvGrpSpPr>
        <p:grpSpPr>
          <a:xfrm>
            <a:off x="3671911" y="5460974"/>
            <a:ext cx="4526619" cy="554406"/>
            <a:chOff x="1581150" y="5469732"/>
            <a:chExt cx="5191125" cy="635793"/>
          </a:xfrm>
        </p:grpSpPr>
        <p:sp>
          <p:nvSpPr>
            <p:cNvPr id="21" name="同侧圆角矩形 20"/>
            <p:cNvSpPr/>
            <p:nvPr>
              <p:custDataLst>
                <p:tags r:id="rId12"/>
              </p:custDataLst>
            </p:nvPr>
          </p:nvSpPr>
          <p:spPr>
            <a:xfrm>
              <a:off x="4521994" y="5469732"/>
              <a:ext cx="2250281" cy="335756"/>
            </a:xfrm>
            <a:prstGeom prst="round2SameRect">
              <a:avLst>
                <a:gd name="adj1" fmla="val 19408"/>
                <a:gd name="adj2" fmla="val 0"/>
              </a:avLst>
            </a:prstGeom>
            <a:solidFill>
              <a:srgbClr val="3F3F3F"/>
            </a:solidFill>
          </p:spPr>
          <p:txBody>
            <a:bodyPr rot="0" spcFirstLastPara="0" vertOverflow="overflow" horzOverflow="overflow" vert="horz" wrap="square" lIns="90000" tIns="0" rIns="36000" bIns="0" numCol="1" spcCol="0" rtlCol="0" fromWordArt="0" anchor="ctr" anchorCtr="0" forceAA="0" compatLnSpc="1">
              <a:normAutofit/>
            </a:bodyPr>
            <a:lstStyle/>
            <a:p>
              <a:pPr algn="r"/>
              <a:r>
                <a:rPr lang="en-US" altLang="zh-CN" b="1" dirty="0">
                  <a:solidFill>
                    <a:srgbClr val="FFFFFF"/>
                  </a:solidFill>
                </a:rPr>
                <a:t>06</a:t>
              </a:r>
              <a:endParaRPr lang="zh-CN" altLang="en-US" b="1" dirty="0" err="1">
                <a:solidFill>
                  <a:srgbClr val="FFFFFF"/>
                </a:solidFill>
              </a:endParaRPr>
            </a:p>
          </p:txBody>
        </p:sp>
        <p:sp>
          <p:nvSpPr>
            <p:cNvPr id="24" name="矩形 23"/>
            <p:cNvSpPr/>
            <p:nvPr>
              <p:custDataLst>
                <p:tags r:id="rId13"/>
              </p:custDataLst>
            </p:nvPr>
          </p:nvSpPr>
          <p:spPr>
            <a:xfrm>
              <a:off x="1581150" y="5514975"/>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活动效果统计</a:t>
              </a:r>
              <a:r>
                <a:rPr lang="zh-CN" altLang="pt-BR" dirty="0"/>
                <a:t>；</a:t>
              </a:r>
            </a:p>
          </p:txBody>
        </p:sp>
      </p:grpSp>
      <p:grpSp>
        <p:nvGrpSpPr>
          <p:cNvPr id="25" name="组合 24"/>
          <p:cNvGrpSpPr/>
          <p:nvPr>
            <p:custDataLst>
              <p:tags r:id="rId6"/>
            </p:custDataLst>
          </p:nvPr>
        </p:nvGrpSpPr>
        <p:grpSpPr>
          <a:xfrm>
            <a:off x="3671911" y="2597160"/>
            <a:ext cx="4526619" cy="554406"/>
            <a:chOff x="1581150" y="2185512"/>
            <a:chExt cx="5191125" cy="635793"/>
          </a:xfrm>
        </p:grpSpPr>
        <p:sp>
          <p:nvSpPr>
            <p:cNvPr id="26" name="同侧圆角矩形 25"/>
            <p:cNvSpPr/>
            <p:nvPr>
              <p:custDataLst>
                <p:tags r:id="rId10"/>
              </p:custDataLst>
            </p:nvPr>
          </p:nvSpPr>
          <p:spPr>
            <a:xfrm>
              <a:off x="4521994" y="2185512"/>
              <a:ext cx="2250281" cy="335756"/>
            </a:xfrm>
            <a:prstGeom prst="round2SameRect">
              <a:avLst>
                <a:gd name="adj1" fmla="val 19408"/>
                <a:gd name="adj2" fmla="val 0"/>
              </a:avLst>
            </a:prstGeom>
            <a:solidFill>
              <a:srgbClr val="3F3F3F"/>
            </a:solidFill>
          </p:spPr>
          <p:txBody>
            <a:bodyPr rot="0" spcFirstLastPara="0" vertOverflow="overflow" horzOverflow="overflow" vert="horz" wrap="square" lIns="90000" tIns="0" rIns="36000" bIns="0" numCol="1" spcCol="0" rtlCol="0" fromWordArt="0" anchor="ctr" anchorCtr="0" forceAA="0" compatLnSpc="1">
              <a:normAutofit/>
            </a:bodyPr>
            <a:lstStyle/>
            <a:p>
              <a:pPr algn="r"/>
              <a:r>
                <a:rPr lang="en-US" altLang="zh-CN" b="1" dirty="0">
                  <a:solidFill>
                    <a:srgbClr val="FFFFFF"/>
                  </a:solidFill>
                </a:rPr>
                <a:t>02</a:t>
              </a:r>
              <a:endParaRPr lang="zh-CN" altLang="en-US" b="1" dirty="0" err="1">
                <a:solidFill>
                  <a:srgbClr val="FFFFFF"/>
                </a:solidFill>
              </a:endParaRPr>
            </a:p>
          </p:txBody>
        </p:sp>
        <p:sp>
          <p:nvSpPr>
            <p:cNvPr id="27" name="矩形 26"/>
            <p:cNvSpPr/>
            <p:nvPr>
              <p:custDataLst>
                <p:tags r:id="rId11"/>
              </p:custDataLst>
            </p:nvPr>
          </p:nvSpPr>
          <p:spPr>
            <a:xfrm>
              <a:off x="1581150" y="2230755"/>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活动流程设计</a:t>
              </a:r>
              <a:r>
                <a:rPr lang="zh-CN" altLang="pt-BR" dirty="0"/>
                <a:t>；</a:t>
              </a:r>
            </a:p>
          </p:txBody>
        </p:sp>
      </p:grpSp>
      <p:grpSp>
        <p:nvGrpSpPr>
          <p:cNvPr id="28" name="组合 27"/>
          <p:cNvGrpSpPr/>
          <p:nvPr>
            <p:custDataLst>
              <p:tags r:id="rId7"/>
            </p:custDataLst>
          </p:nvPr>
        </p:nvGrpSpPr>
        <p:grpSpPr>
          <a:xfrm>
            <a:off x="3374709" y="6114715"/>
            <a:ext cx="4526619" cy="554406"/>
            <a:chOff x="1581150" y="1726407"/>
            <a:chExt cx="5191125" cy="635793"/>
          </a:xfrm>
        </p:grpSpPr>
        <p:sp>
          <p:nvSpPr>
            <p:cNvPr id="29" name="同侧圆角矩形 28"/>
            <p:cNvSpPr/>
            <p:nvPr>
              <p:custDataLst>
                <p:tags r:id="rId8"/>
              </p:custDataLst>
            </p:nvPr>
          </p:nvSpPr>
          <p:spPr>
            <a:xfrm>
              <a:off x="1581150" y="1726407"/>
              <a:ext cx="2250281" cy="335756"/>
            </a:xfrm>
            <a:prstGeom prst="round2SameRect">
              <a:avLst>
                <a:gd name="adj1" fmla="val 19408"/>
                <a:gd name="adj2" fmla="val 0"/>
              </a:avLst>
            </a:prstGeom>
            <a:solidFill>
              <a:srgbClr val="116CB2"/>
            </a:solidFill>
          </p:spPr>
          <p:txBody>
            <a:bodyPr rot="0" spcFirstLastPara="0" vertOverflow="overflow" horzOverflow="overflow" vert="horz" wrap="square" lIns="36000" tIns="0" rIns="91440" bIns="0" numCol="1" spcCol="0" rtlCol="0" fromWordArt="0" anchor="ctr" anchorCtr="0" forceAA="0" compatLnSpc="1">
              <a:normAutofit/>
            </a:bodyPr>
            <a:lstStyle/>
            <a:p>
              <a:pPr algn="just"/>
              <a:r>
                <a:rPr lang="en-US" altLang="zh-CN" b="1" dirty="0">
                  <a:solidFill>
                    <a:srgbClr val="FFFFFF"/>
                  </a:solidFill>
                </a:rPr>
                <a:t>07</a:t>
              </a:r>
              <a:endParaRPr lang="zh-CN" altLang="en-US" b="1" dirty="0" err="1">
                <a:solidFill>
                  <a:srgbClr val="FFFFFF"/>
                </a:solidFill>
              </a:endParaRPr>
            </a:p>
          </p:txBody>
        </p:sp>
        <p:sp>
          <p:nvSpPr>
            <p:cNvPr id="30" name="矩形 29"/>
            <p:cNvSpPr/>
            <p:nvPr>
              <p:custDataLst>
                <p:tags r:id="rId9"/>
              </p:custDataLst>
            </p:nvPr>
          </p:nvSpPr>
          <p:spPr>
            <a:xfrm>
              <a:off x="1943100" y="1771650"/>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dirty="0"/>
                <a:t>活动改进措施</a:t>
              </a:r>
              <a:r>
                <a:rPr lang="zh-CN" altLang="pt-BR" dirty="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500"/>
                                        <p:tgtEl>
                                          <p:spTgt spid="2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trips(downLeft)">
                                      <p:cBhvr>
                                        <p:cTn id="24" dur="500"/>
                                        <p:tgtEl>
                                          <p:spTgt spid="23"/>
                                        </p:tgtEl>
                                      </p:cBhvr>
                                    </p:animEffect>
                                  </p:childTnLst>
                                </p:cTn>
                              </p:par>
                            </p:childTnLst>
                          </p:cTn>
                        </p:par>
                        <p:par>
                          <p:cTn id="25" fill="hold">
                            <p:stCondLst>
                              <p:cond delay="2500"/>
                            </p:stCondLst>
                            <p:childTnLst>
                              <p:par>
                                <p:cTn id="26" presetID="18" presetClass="entr" presetSubtype="1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Left)">
                                      <p:cBhvr>
                                        <p:cTn id="28" dur="500"/>
                                        <p:tgtEl>
                                          <p:spTgt spid="18"/>
                                        </p:tgtEl>
                                      </p:cBhvr>
                                    </p:animEffect>
                                  </p:childTnLst>
                                </p:cTn>
                              </p:par>
                            </p:childTnLst>
                          </p:cTn>
                        </p:par>
                        <p:par>
                          <p:cTn id="29" fill="hold">
                            <p:stCondLst>
                              <p:cond delay="3000"/>
                            </p:stCondLst>
                            <p:childTnLst>
                              <p:par>
                                <p:cTn id="30" presetID="18" presetClass="entr" presetSubtype="1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500"/>
                                        <p:tgtEl>
                                          <p:spTgt spid="22"/>
                                        </p:tgtEl>
                                      </p:cBhvr>
                                    </p:animEffect>
                                  </p:childTnLst>
                                </p:cTn>
                              </p:par>
                            </p:childTnLst>
                          </p:cTn>
                        </p:par>
                        <p:par>
                          <p:cTn id="33" fill="hold">
                            <p:stCondLst>
                              <p:cond delay="3500"/>
                            </p:stCondLst>
                            <p:childTnLst>
                              <p:par>
                                <p:cTn id="34" presetID="18" presetClass="entr" presetSubtype="1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trips(down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52705" y="127000"/>
            <a:ext cx="7529830" cy="460375"/>
          </a:xfrm>
          <a:prstGeom prst="rect">
            <a:avLst/>
          </a:prstGeom>
          <a:noFill/>
        </p:spPr>
        <p:txBody>
          <a:bodyPr wrap="square" rtlCol="0">
            <a:spAutoFit/>
          </a:bodyPr>
          <a:lstStyle/>
          <a:p>
            <a:r>
              <a:rPr lang="en-US" sz="2400">
                <a:solidFill>
                  <a:srgbClr val="3F3F3F"/>
                </a:solidFill>
                <a:latin typeface="微软雅黑" panose="020B0503020204020204" charset="-122"/>
                <a:ea typeface="微软雅黑" panose="020B0503020204020204" charset="-122"/>
                <a:sym typeface="+mn-ea"/>
              </a:rPr>
              <a:t>3.</a:t>
            </a:r>
            <a:r>
              <a:rPr sz="2400">
                <a:solidFill>
                  <a:srgbClr val="3F3F3F"/>
                </a:solidFill>
                <a:latin typeface="微软雅黑" panose="020B0503020204020204" charset="-122"/>
                <a:ea typeface="微软雅黑" panose="020B0503020204020204" charset="-122"/>
                <a:sym typeface="+mn-ea"/>
              </a:rPr>
              <a:t>新媒体运营核心任务</a:t>
            </a:r>
            <a:r>
              <a:rPr lang="en-US" sz="2400">
                <a:solidFill>
                  <a:srgbClr val="3F3F3F"/>
                </a:solidFill>
                <a:latin typeface="微软雅黑" panose="020B0503020204020204" charset="-122"/>
                <a:ea typeface="微软雅黑" panose="020B0503020204020204" charset="-122"/>
                <a:sym typeface="+mn-ea"/>
              </a:rPr>
              <a:t>-</a:t>
            </a:r>
            <a:r>
              <a:rPr sz="2400">
                <a:solidFill>
                  <a:srgbClr val="3F3F3F"/>
                </a:solidFill>
                <a:latin typeface="微软雅黑" panose="020B0503020204020204" charset="-122"/>
                <a:ea typeface="微软雅黑" panose="020B0503020204020204" charset="-122"/>
                <a:sym typeface="+mn-ea"/>
              </a:rPr>
              <a:t>运营工作</a:t>
            </a:r>
            <a:r>
              <a:rPr lang="en-US" altLang="zh-CN" sz="2400">
                <a:sym typeface="+mn-ea"/>
              </a:rPr>
              <a:t>-</a:t>
            </a:r>
            <a:r>
              <a:rPr lang="en-US" sz="2400">
                <a:solidFill>
                  <a:srgbClr val="3F3F3F"/>
                </a:solidFill>
                <a:latin typeface="微软雅黑" panose="020B0503020204020204" charset="-122"/>
                <a:ea typeface="微软雅黑" panose="020B0503020204020204" charset="-122"/>
                <a:sym typeface="+mn-ea"/>
              </a:rPr>
              <a:t>用户运营</a:t>
            </a:r>
          </a:p>
        </p:txBody>
      </p:sp>
      <p:sp>
        <p:nvSpPr>
          <p:cNvPr id="13" name="文本框 12"/>
          <p:cNvSpPr txBox="1"/>
          <p:nvPr/>
        </p:nvSpPr>
        <p:spPr>
          <a:xfrm>
            <a:off x="52705" y="1092200"/>
            <a:ext cx="2973705" cy="1476375"/>
          </a:xfrm>
          <a:prstGeom prst="rect">
            <a:avLst/>
          </a:prstGeom>
          <a:noFill/>
        </p:spPr>
        <p:txBody>
          <a:bodyPr wrap="square" rtlCol="0">
            <a:spAutoFit/>
          </a:bodyPr>
          <a:lstStyle/>
          <a:p>
            <a:pPr marL="285750" indent="-285750" algn="just">
              <a:buFont typeface="Wingdings" panose="05000000000000000000" charset="0"/>
              <a:buChar char=""/>
            </a:pPr>
            <a:r>
              <a:rPr lang="zh-CN" altLang="en-US"/>
              <a:t>用户运营是指，以网站或者产品的用户的活跃、留存、付费为目标，依据用户的需求，制定运营方案甚至是运营机制。</a:t>
            </a:r>
          </a:p>
        </p:txBody>
      </p:sp>
      <p:sp>
        <p:nvSpPr>
          <p:cNvPr id="30" name="矩形 29"/>
          <p:cNvSpPr/>
          <p:nvPr>
            <p:custDataLst>
              <p:tags r:id="rId1"/>
            </p:custDataLst>
          </p:nvPr>
        </p:nvSpPr>
        <p:spPr>
          <a:xfrm>
            <a:off x="3877310" y="5066665"/>
            <a:ext cx="4182110" cy="1586230"/>
          </a:xfrm>
          <a:prstGeom prst="rect">
            <a:avLst/>
          </a:prstGeom>
        </p:spPr>
        <p:txBody>
          <a:bodyPr wrap="square" anchor="t" anchorCtr="0">
            <a:normAutofit fontScale="97500" lnSpcReduction="10000"/>
          </a:bodyPr>
          <a:lstStyle/>
          <a:p>
            <a:pPr algn="just">
              <a:lnSpc>
                <a:spcPct val="120000"/>
              </a:lnSpc>
            </a:pPr>
            <a:r>
              <a:rPr lang="da-DK" altLang="zh-CN" kern="0" dirty="0">
                <a:latin typeface="+mn-ea"/>
                <a:sym typeface="Arial" panose="020B0604020202020204" pitchFamily="34" charset="0"/>
              </a:rPr>
              <a:t>用户运营要做的另一件事，就是了解用户的规模以及增长或衰退情况，并进行适当的用户分级，了解新用户有多少、老用户有多少、每日增长规模有多少、用户处于怎样的生命周期。</a:t>
            </a:r>
          </a:p>
        </p:txBody>
      </p:sp>
      <p:sp>
        <p:nvSpPr>
          <p:cNvPr id="6" name="KSO_Shape"/>
          <p:cNvSpPr/>
          <p:nvPr>
            <p:custDataLst>
              <p:tags r:id="rId2"/>
            </p:custDataLst>
          </p:nvPr>
        </p:nvSpPr>
        <p:spPr>
          <a:xfrm rot="16200000" flipV="1">
            <a:off x="3396188" y="2476273"/>
            <a:ext cx="1158197" cy="2248274"/>
          </a:xfrm>
          <a:prstGeom prst="bentArrow">
            <a:avLst>
              <a:gd name="adj1" fmla="val 18510"/>
              <a:gd name="adj2" fmla="val 25000"/>
              <a:gd name="adj3" fmla="val 25000"/>
              <a:gd name="adj4" fmla="val 27631"/>
            </a:avLst>
          </a:prstGeom>
          <a:solidFill>
            <a:srgbClr val="116C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7" name="KSO_Shape"/>
          <p:cNvSpPr/>
          <p:nvPr>
            <p:custDataLst>
              <p:tags r:id="rId3"/>
            </p:custDataLst>
          </p:nvPr>
        </p:nvSpPr>
        <p:spPr>
          <a:xfrm rot="5400000">
            <a:off x="5140851" y="3442308"/>
            <a:ext cx="1158197" cy="2195301"/>
          </a:xfrm>
          <a:prstGeom prst="bentArrow">
            <a:avLst>
              <a:gd name="adj1" fmla="val 18510"/>
              <a:gd name="adj2" fmla="val 25000"/>
              <a:gd name="adj3" fmla="val 25000"/>
              <a:gd name="adj4" fmla="val 27631"/>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11" name="KSO_Shape"/>
          <p:cNvSpPr/>
          <p:nvPr>
            <p:custDataLst>
              <p:tags r:id="rId4"/>
            </p:custDataLst>
          </p:nvPr>
        </p:nvSpPr>
        <p:spPr>
          <a:xfrm rot="16200000" flipV="1">
            <a:off x="6859664" y="2502757"/>
            <a:ext cx="1158197" cy="2195305"/>
          </a:xfrm>
          <a:prstGeom prst="bentArrow">
            <a:avLst>
              <a:gd name="adj1" fmla="val 18510"/>
              <a:gd name="adj2" fmla="val 25000"/>
              <a:gd name="adj3" fmla="val 25000"/>
              <a:gd name="adj4" fmla="val 27631"/>
            </a:avLst>
          </a:prstGeom>
          <a:solidFill>
            <a:srgbClr val="116C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9" name="KSO_Shape"/>
          <p:cNvSpPr/>
          <p:nvPr>
            <p:custDataLst>
              <p:tags r:id="rId5"/>
            </p:custDataLst>
          </p:nvPr>
        </p:nvSpPr>
        <p:spPr>
          <a:xfrm rot="5400000">
            <a:off x="8577210" y="3442312"/>
            <a:ext cx="1158197" cy="2195301"/>
          </a:xfrm>
          <a:prstGeom prst="bentArrow">
            <a:avLst>
              <a:gd name="adj1" fmla="val 18510"/>
              <a:gd name="adj2" fmla="val 25000"/>
              <a:gd name="adj3" fmla="val 25000"/>
              <a:gd name="adj4" fmla="val 27631"/>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21" name="任意多边形 20"/>
          <p:cNvSpPr/>
          <p:nvPr>
            <p:custDataLst>
              <p:tags r:id="rId6"/>
            </p:custDataLst>
          </p:nvPr>
        </p:nvSpPr>
        <p:spPr>
          <a:xfrm rot="5400000">
            <a:off x="10778826" y="2958922"/>
            <a:ext cx="214382" cy="2218267"/>
          </a:xfrm>
          <a:custGeom>
            <a:avLst/>
            <a:gdLst>
              <a:gd name="connsiteX0" fmla="*/ 0 w 214382"/>
              <a:gd name="connsiteY0" fmla="*/ 1499785 h 1499785"/>
              <a:gd name="connsiteX1" fmla="*/ 0 w 214382"/>
              <a:gd name="connsiteY1" fmla="*/ 0 h 1499785"/>
              <a:gd name="connsiteX2" fmla="*/ 214382 w 214382"/>
              <a:gd name="connsiteY2" fmla="*/ 0 h 1499785"/>
              <a:gd name="connsiteX3" fmla="*/ 214382 w 214382"/>
              <a:gd name="connsiteY3" fmla="*/ 1499785 h 1499785"/>
            </a:gdLst>
            <a:ahLst/>
            <a:cxnLst>
              <a:cxn ang="0">
                <a:pos x="connsiteX0" y="connsiteY0"/>
              </a:cxn>
              <a:cxn ang="0">
                <a:pos x="connsiteX1" y="connsiteY1"/>
              </a:cxn>
              <a:cxn ang="0">
                <a:pos x="connsiteX2" y="connsiteY2"/>
              </a:cxn>
              <a:cxn ang="0">
                <a:pos x="connsiteX3" y="connsiteY3"/>
              </a:cxn>
            </a:cxnLst>
            <a:rect l="l" t="t" r="r" b="b"/>
            <a:pathLst>
              <a:path w="214382" h="1499785">
                <a:moveTo>
                  <a:pt x="0" y="1499785"/>
                </a:moveTo>
                <a:lnTo>
                  <a:pt x="0" y="0"/>
                </a:lnTo>
                <a:lnTo>
                  <a:pt x="214382" y="0"/>
                </a:lnTo>
                <a:lnTo>
                  <a:pt x="214382" y="1499785"/>
                </a:lnTo>
                <a:close/>
              </a:path>
            </a:pathLst>
          </a:custGeom>
          <a:solidFill>
            <a:srgbClr val="116C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22" name="矩形 21"/>
          <p:cNvSpPr/>
          <p:nvPr>
            <p:custDataLst>
              <p:tags r:id="rId7"/>
            </p:custDataLst>
          </p:nvPr>
        </p:nvSpPr>
        <p:spPr>
          <a:xfrm>
            <a:off x="8315960" y="5213985"/>
            <a:ext cx="3679190" cy="1297940"/>
          </a:xfrm>
          <a:prstGeom prst="rect">
            <a:avLst/>
          </a:prstGeom>
        </p:spPr>
        <p:txBody>
          <a:bodyPr wrap="square" anchor="t" anchorCtr="0">
            <a:normAutofit fontScale="90000"/>
          </a:bodyPr>
          <a:lstStyle/>
          <a:p>
            <a:pPr algn="just">
              <a:lnSpc>
                <a:spcPct val="120000"/>
              </a:lnSpc>
            </a:pPr>
            <a:r>
              <a:rPr lang="da-DK" altLang="zh-CN" kern="0" dirty="0">
                <a:latin typeface="+mn-ea"/>
                <a:sym typeface="Arial" panose="020B0604020202020204" pitchFamily="34" charset="0"/>
              </a:rPr>
              <a:t>运营的核心是开源（拉动新用户）、节流（防止用户流失与流失用户挽回）、维持（已有用户留存）、刺激（促进用户活跃甚至向付费用户转化）。</a:t>
            </a:r>
          </a:p>
        </p:txBody>
      </p:sp>
      <p:sp>
        <p:nvSpPr>
          <p:cNvPr id="28" name="矩形 27"/>
          <p:cNvSpPr/>
          <p:nvPr>
            <p:custDataLst>
              <p:tags r:id="rId8"/>
            </p:custDataLst>
          </p:nvPr>
        </p:nvSpPr>
        <p:spPr>
          <a:xfrm>
            <a:off x="3729355" y="2264410"/>
            <a:ext cx="2157730" cy="756920"/>
          </a:xfrm>
          <a:prstGeom prst="rect">
            <a:avLst/>
          </a:prstGeom>
        </p:spPr>
        <p:txBody>
          <a:bodyPr wrap="square" anchor="b" anchorCtr="0">
            <a:normAutofit fontScale="90000"/>
          </a:bodyPr>
          <a:lstStyle/>
          <a:p>
            <a:pPr algn="just">
              <a:lnSpc>
                <a:spcPct val="120000"/>
              </a:lnSpc>
            </a:pPr>
            <a:r>
              <a:rPr lang="da-DK" altLang="zh-CN" kern="0" dirty="0">
                <a:latin typeface="+mn-ea"/>
                <a:sym typeface="Arial" panose="020B0604020202020204" pitchFamily="34" charset="0"/>
              </a:rPr>
              <a:t>用户运营首要做的事情就是掌握用户结构</a:t>
            </a:r>
            <a:r>
              <a:rPr lang="zh-CN" altLang="da-DK" kern="0" dirty="0">
                <a:latin typeface="+mn-ea"/>
                <a:sym typeface="Arial" panose="020B0604020202020204" pitchFamily="34" charset="0"/>
              </a:rPr>
              <a:t>。</a:t>
            </a:r>
          </a:p>
        </p:txBody>
      </p:sp>
      <p:sp>
        <p:nvSpPr>
          <p:cNvPr id="35" name="矩形 34"/>
          <p:cNvSpPr/>
          <p:nvPr>
            <p:custDataLst>
              <p:tags r:id="rId9"/>
            </p:custDataLst>
          </p:nvPr>
        </p:nvSpPr>
        <p:spPr>
          <a:xfrm>
            <a:off x="6598920" y="1859915"/>
            <a:ext cx="3984625" cy="1161415"/>
          </a:xfrm>
          <a:prstGeom prst="rect">
            <a:avLst/>
          </a:prstGeom>
        </p:spPr>
        <p:txBody>
          <a:bodyPr wrap="square" anchor="b" anchorCtr="0">
            <a:normAutofit/>
          </a:bodyPr>
          <a:lstStyle/>
          <a:p>
            <a:pPr algn="just">
              <a:lnSpc>
                <a:spcPct val="120000"/>
              </a:lnSpc>
            </a:pPr>
            <a:r>
              <a:rPr lang="da-DK" altLang="zh-CN" sz="1600" kern="0" dirty="0">
                <a:latin typeface="+mn-ea"/>
                <a:sym typeface="Arial" panose="020B0604020202020204" pitchFamily="34" charset="0"/>
              </a:rPr>
              <a:t>熟练掌握网站的用户行为数据分析，据此分析用户为什么来、为什么走、为什么留下来、为什么活跃。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par>
                          <p:cTn id="9" fill="hold">
                            <p:stCondLst>
                              <p:cond delay="500"/>
                            </p:stCondLst>
                            <p:childTnLst>
                              <p:par>
                                <p:cTn id="10" presetID="2" presetClass="entr" presetSubtype="8" fill="hold" grpId="1"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p:bldP spid="6" grpId="0" animBg="1"/>
      <p:bldP spid="6" grpId="1" animBg="1"/>
      <p:bldP spid="7" grpId="0" animBg="1"/>
      <p:bldP spid="11" grpId="0" animBg="1"/>
      <p:bldP spid="9" grpId="0" animBg="1"/>
      <p:bldP spid="21" grpId="0" animBg="1"/>
      <p:bldP spid="22" grpId="0"/>
      <p:bldP spid="28"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302895" y="167005"/>
            <a:ext cx="7430770"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4.</a:t>
            </a:r>
            <a:r>
              <a:rPr sz="2400">
                <a:solidFill>
                  <a:srgbClr val="3F3F3F"/>
                </a:solidFill>
                <a:latin typeface="微软雅黑" panose="020B0503020204020204" charset="-122"/>
                <a:ea typeface="微软雅黑" panose="020B0503020204020204" charset="-122"/>
              </a:rPr>
              <a:t>新媒体运营能力体系构建</a:t>
            </a:r>
            <a:r>
              <a:rPr lang="en-US" sz="2400">
                <a:solidFill>
                  <a:srgbClr val="3F3F3F"/>
                </a:solidFill>
                <a:latin typeface="微软雅黑" panose="020B0503020204020204" charset="-122"/>
                <a:ea typeface="微软雅黑" panose="020B0503020204020204" charset="-122"/>
              </a:rPr>
              <a:t>-新媒体运营人员基本素质</a:t>
            </a:r>
          </a:p>
        </p:txBody>
      </p:sp>
      <p:grpSp>
        <p:nvGrpSpPr>
          <p:cNvPr id="49" name="组合 48"/>
          <p:cNvGrpSpPr/>
          <p:nvPr/>
        </p:nvGrpSpPr>
        <p:grpSpPr>
          <a:xfrm>
            <a:off x="872490" y="1896110"/>
            <a:ext cx="2493645" cy="3955415"/>
            <a:chOff x="1187" y="3007"/>
            <a:chExt cx="3927" cy="6229"/>
          </a:xfrm>
        </p:grpSpPr>
        <p:sp>
          <p:nvSpPr>
            <p:cNvPr id="20" name="矩形 19"/>
            <p:cNvSpPr/>
            <p:nvPr>
              <p:custDataLst>
                <p:tags r:id="rId13"/>
              </p:custDataLst>
            </p:nvPr>
          </p:nvSpPr>
          <p:spPr>
            <a:xfrm>
              <a:off x="4285" y="3205"/>
              <a:ext cx="824" cy="824"/>
            </a:xfrm>
            <a:prstGeom prst="rect">
              <a:avLst/>
            </a:prstGeom>
            <a:solidFill>
              <a:srgbClr val="3F3F3F"/>
            </a:solidFill>
          </p:spPr>
          <p:txBody>
            <a:bodyPr rot="0" spcFirstLastPara="0" vertOverflow="overflow" horzOverflow="overflow" vert="horz" wrap="square" lIns="0" tIns="0" rIns="0" bIns="0" numCol="1" spcCol="0" rtlCol="0" fromWordArt="0" anchor="ctr" anchorCtr="0" forceAA="0" compatLnSpc="1">
              <a:normAutofit/>
            </a:bodyPr>
            <a:lstStyle/>
            <a:p>
              <a:pPr algn="ctr">
                <a:lnSpc>
                  <a:spcPct val="130000"/>
                </a:lnSpc>
              </a:pPr>
              <a:r>
                <a:rPr lang="en-US" altLang="zh-CN" sz="2000" b="1" dirty="0">
                  <a:solidFill>
                    <a:schemeClr val="bg1"/>
                  </a:solidFill>
                  <a:sym typeface="Arial" panose="020B0604020202020204" pitchFamily="34" charset="0"/>
                </a:rPr>
                <a:t>1</a:t>
              </a:r>
              <a:endParaRPr lang="zh-CN" altLang="en-US" sz="2000" b="1" dirty="0" err="1">
                <a:solidFill>
                  <a:schemeClr val="bg1"/>
                </a:solidFill>
                <a:sym typeface="Arial" panose="020B0604020202020204" pitchFamily="34" charset="0"/>
              </a:endParaRPr>
            </a:p>
          </p:txBody>
        </p:sp>
        <p:cxnSp>
          <p:nvCxnSpPr>
            <p:cNvPr id="24" name="直接连接符 23"/>
            <p:cNvCxnSpPr/>
            <p:nvPr>
              <p:custDataLst>
                <p:tags r:id="rId14"/>
              </p:custDataLst>
            </p:nvPr>
          </p:nvCxnSpPr>
          <p:spPr>
            <a:xfrm>
              <a:off x="5114" y="3007"/>
              <a:ext cx="0" cy="5092"/>
            </a:xfrm>
            <a:prstGeom prst="line">
              <a:avLst/>
            </a:prstGeom>
            <a:ln w="38100">
              <a:solidFill>
                <a:srgbClr val="3F3F3F"/>
              </a:solidFill>
            </a:ln>
          </p:spPr>
          <p:style>
            <a:lnRef idx="1">
              <a:schemeClr val="accent1"/>
            </a:lnRef>
            <a:fillRef idx="0">
              <a:schemeClr val="accent1"/>
            </a:fillRef>
            <a:effectRef idx="0">
              <a:schemeClr val="accent1"/>
            </a:effectRef>
            <a:fontRef idx="minor">
              <a:schemeClr val="tx1"/>
            </a:fontRef>
          </p:style>
        </p:cxnSp>
        <p:sp>
          <p:nvSpPr>
            <p:cNvPr id="30" name="矩形 29"/>
            <p:cNvSpPr/>
            <p:nvPr>
              <p:custDataLst>
                <p:tags r:id="rId15"/>
              </p:custDataLst>
            </p:nvPr>
          </p:nvSpPr>
          <p:spPr>
            <a:xfrm>
              <a:off x="1724" y="3310"/>
              <a:ext cx="2521" cy="719"/>
            </a:xfrm>
            <a:prstGeom prst="rect">
              <a:avLst/>
            </a:prstGeom>
          </p:spPr>
          <p:txBody>
            <a:bodyPr wrap="square" anchor="ctr" anchorCtr="0">
              <a:normAutofit/>
            </a:bodyPr>
            <a:lstStyle/>
            <a:p>
              <a:pPr algn="just"/>
              <a:r>
                <a:rPr lang="en-US" altLang="zh-CN" kern="0">
                  <a:solidFill>
                    <a:schemeClr val="tx1"/>
                  </a:solidFill>
                  <a:latin typeface="+mn-ea"/>
                  <a:cs typeface="+mn-ea"/>
                  <a:sym typeface="Arial" panose="020B0604020202020204" pitchFamily="34" charset="0"/>
                </a:rPr>
                <a:t>熟悉新媒体</a:t>
              </a:r>
            </a:p>
          </p:txBody>
        </p:sp>
        <p:sp>
          <p:nvSpPr>
            <p:cNvPr id="31" name="矩形 30"/>
            <p:cNvSpPr/>
            <p:nvPr>
              <p:custDataLst>
                <p:tags r:id="rId16"/>
              </p:custDataLst>
            </p:nvPr>
          </p:nvSpPr>
          <p:spPr>
            <a:xfrm>
              <a:off x="1187" y="4264"/>
              <a:ext cx="3902" cy="4972"/>
            </a:xfrm>
            <a:prstGeom prst="rect">
              <a:avLst/>
            </a:prstGeom>
          </p:spPr>
          <p:txBody>
            <a:bodyPr wrap="square" anchor="t" anchorCtr="0">
              <a:normAutofit/>
            </a:bodyPr>
            <a:lstStyle/>
            <a:p>
              <a:pPr algn="just">
                <a:lnSpc>
                  <a:spcPct val="120000"/>
                </a:lnSpc>
              </a:pPr>
              <a:r>
                <a:rPr lang="en-US" altLang="zh-CN" kern="0" dirty="0">
                  <a:sym typeface="Arial" panose="020B0604020202020204" pitchFamily="34" charset="0"/>
                </a:rPr>
                <a:t>       </a:t>
              </a:r>
              <a:r>
                <a:rPr lang="en-US" altLang="zh-CN" kern="0" dirty="0">
                  <a:latin typeface="+mn-ea"/>
                  <a:sym typeface="Arial" panose="020B0604020202020204" pitchFamily="34" charset="0"/>
                </a:rPr>
                <a:t> 作为新媒体的从业人员，首先要非常熟悉新媒体，包括新媒体的涵义、特点、类型、发展状况以及发展趋势等，这些内容在第一章已经讲述，此外，更要清楚本章所讲的新媒体运营的岗位职责。</a:t>
              </a:r>
            </a:p>
          </p:txBody>
        </p:sp>
      </p:grpSp>
      <p:grpSp>
        <p:nvGrpSpPr>
          <p:cNvPr id="51" name="组合 50"/>
          <p:cNvGrpSpPr/>
          <p:nvPr/>
        </p:nvGrpSpPr>
        <p:grpSpPr>
          <a:xfrm>
            <a:off x="3350895" y="1896110"/>
            <a:ext cx="2776855" cy="3862705"/>
            <a:chOff x="5090" y="3007"/>
            <a:chExt cx="4373" cy="6083"/>
          </a:xfrm>
        </p:grpSpPr>
        <p:sp>
          <p:nvSpPr>
            <p:cNvPr id="32" name="矩形 31"/>
            <p:cNvSpPr/>
            <p:nvPr>
              <p:custDataLst>
                <p:tags r:id="rId9"/>
              </p:custDataLst>
            </p:nvPr>
          </p:nvSpPr>
          <p:spPr>
            <a:xfrm>
              <a:off x="8639" y="3205"/>
              <a:ext cx="824" cy="824"/>
            </a:xfrm>
            <a:prstGeom prst="rect">
              <a:avLst/>
            </a:prstGeom>
            <a:solidFill>
              <a:srgbClr val="116CB2"/>
            </a:solidFill>
          </p:spPr>
          <p:txBody>
            <a:bodyPr rot="0" spcFirstLastPara="0" vertOverflow="overflow" horzOverflow="overflow" vert="horz" wrap="square" lIns="0" tIns="0" rIns="0" bIns="0" numCol="1" spcCol="0" rtlCol="0" fromWordArt="0" anchor="ctr" anchorCtr="0" forceAA="0" compatLnSpc="1">
              <a:normAutofit/>
            </a:bodyPr>
            <a:lstStyle/>
            <a:p>
              <a:pPr algn="ctr">
                <a:lnSpc>
                  <a:spcPct val="130000"/>
                </a:lnSpc>
              </a:pPr>
              <a:r>
                <a:rPr lang="en-US" altLang="zh-CN" sz="2000" b="1" dirty="0">
                  <a:solidFill>
                    <a:schemeClr val="bg1"/>
                  </a:solidFill>
                  <a:sym typeface="Arial" panose="020B0604020202020204" pitchFamily="34" charset="0"/>
                </a:rPr>
                <a:t>2</a:t>
              </a:r>
              <a:endParaRPr lang="zh-CN" altLang="en-US" sz="2000" b="1" dirty="0" err="1">
                <a:solidFill>
                  <a:schemeClr val="bg1"/>
                </a:solidFill>
                <a:sym typeface="Arial" panose="020B0604020202020204" pitchFamily="34" charset="0"/>
              </a:endParaRPr>
            </a:p>
          </p:txBody>
        </p:sp>
        <p:cxnSp>
          <p:nvCxnSpPr>
            <p:cNvPr id="33" name="直接连接符 32"/>
            <p:cNvCxnSpPr/>
            <p:nvPr>
              <p:custDataLst>
                <p:tags r:id="rId10"/>
              </p:custDataLst>
            </p:nvPr>
          </p:nvCxnSpPr>
          <p:spPr>
            <a:xfrm>
              <a:off x="9447" y="3007"/>
              <a:ext cx="0" cy="5092"/>
            </a:xfrm>
            <a:prstGeom prst="line">
              <a:avLst/>
            </a:prstGeom>
            <a:ln w="38100">
              <a:solidFill>
                <a:srgbClr val="116CB2"/>
              </a:solidFil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1"/>
              </p:custDataLst>
            </p:nvPr>
          </p:nvSpPr>
          <p:spPr>
            <a:xfrm>
              <a:off x="5090" y="3205"/>
              <a:ext cx="3764" cy="1007"/>
            </a:xfrm>
            <a:prstGeom prst="rect">
              <a:avLst/>
            </a:prstGeom>
          </p:spPr>
          <p:txBody>
            <a:bodyPr wrap="square" anchor="ctr" anchorCtr="0">
              <a:normAutofit/>
            </a:bodyPr>
            <a:lstStyle/>
            <a:p>
              <a:pPr algn="just"/>
              <a:r>
                <a:rPr lang="en-US" altLang="zh-CN" kern="0">
                  <a:solidFill>
                    <a:schemeClr val="tx1"/>
                  </a:solidFill>
                  <a:latin typeface="+mn-ea"/>
                  <a:cs typeface="+mn-ea"/>
                  <a:sym typeface="Arial" panose="020B0604020202020204" pitchFamily="34" charset="0"/>
                </a:rPr>
                <a:t>具备“网感”和灵感</a:t>
              </a:r>
            </a:p>
          </p:txBody>
        </p:sp>
        <p:sp>
          <p:nvSpPr>
            <p:cNvPr id="37" name="矩形 36"/>
            <p:cNvSpPr/>
            <p:nvPr>
              <p:custDataLst>
                <p:tags r:id="rId12"/>
              </p:custDataLst>
            </p:nvPr>
          </p:nvSpPr>
          <p:spPr>
            <a:xfrm>
              <a:off x="5194" y="4264"/>
              <a:ext cx="4049" cy="4827"/>
            </a:xfrm>
            <a:prstGeom prst="rect">
              <a:avLst/>
            </a:prstGeom>
          </p:spPr>
          <p:txBody>
            <a:bodyPr wrap="square" anchor="t" anchorCtr="0">
              <a:normAutofit fontScale="90000"/>
            </a:bodyPr>
            <a:lstStyle/>
            <a:p>
              <a:pPr algn="just">
                <a:lnSpc>
                  <a:spcPct val="120000"/>
                </a:lnSpc>
              </a:pPr>
              <a:r>
                <a:rPr lang="en-US" altLang="zh-CN" kern="0" dirty="0">
                  <a:latin typeface="+mn-ea"/>
                  <a:sym typeface="Arial" panose="020B0604020202020204" pitchFamily="34" charset="0"/>
                </a:rPr>
                <a:t>    网感就是对网络的一种感觉。这种感觉主要是指新媒体从业人员对网络信息的敏感度。这种敏感度会给新媒体从业者带来一些灵感，使其对网络热点、网民关注的方向及网络的发展趋势具有很强的把控能力。</a:t>
              </a:r>
            </a:p>
          </p:txBody>
        </p:sp>
      </p:grpSp>
      <p:grpSp>
        <p:nvGrpSpPr>
          <p:cNvPr id="52" name="组合 51"/>
          <p:cNvGrpSpPr/>
          <p:nvPr/>
        </p:nvGrpSpPr>
        <p:grpSpPr>
          <a:xfrm>
            <a:off x="6092190" y="1896110"/>
            <a:ext cx="2364105" cy="3908425"/>
            <a:chOff x="9407" y="3007"/>
            <a:chExt cx="3723" cy="6155"/>
          </a:xfrm>
        </p:grpSpPr>
        <p:sp>
          <p:nvSpPr>
            <p:cNvPr id="39" name="矩形 38"/>
            <p:cNvSpPr/>
            <p:nvPr>
              <p:custDataLst>
                <p:tags r:id="rId5"/>
              </p:custDataLst>
            </p:nvPr>
          </p:nvSpPr>
          <p:spPr>
            <a:xfrm>
              <a:off x="12306" y="3205"/>
              <a:ext cx="824" cy="824"/>
            </a:xfrm>
            <a:prstGeom prst="rect">
              <a:avLst/>
            </a:prstGeom>
            <a:solidFill>
              <a:srgbClr val="3F3F3F"/>
            </a:solidFill>
          </p:spPr>
          <p:txBody>
            <a:bodyPr rot="0" spcFirstLastPara="0" vertOverflow="overflow" horzOverflow="overflow" vert="horz" wrap="square" lIns="0" tIns="0" rIns="0" bIns="0" numCol="1" spcCol="0" rtlCol="0" fromWordArt="0" anchor="ctr" anchorCtr="0" forceAA="0" compatLnSpc="1">
              <a:normAutofit/>
            </a:bodyPr>
            <a:lstStyle/>
            <a:p>
              <a:pPr algn="ctr">
                <a:lnSpc>
                  <a:spcPct val="130000"/>
                </a:lnSpc>
              </a:pPr>
              <a:r>
                <a:rPr lang="en-US" altLang="zh-CN" sz="2000" b="1" dirty="0">
                  <a:solidFill>
                    <a:schemeClr val="bg1"/>
                  </a:solidFill>
                  <a:sym typeface="Arial" panose="020B0604020202020204" pitchFamily="34" charset="0"/>
                </a:rPr>
                <a:t>3</a:t>
              </a:r>
              <a:endParaRPr lang="zh-CN" altLang="en-US" sz="2000" b="1" dirty="0" err="1">
                <a:solidFill>
                  <a:schemeClr val="bg1"/>
                </a:solidFill>
                <a:sym typeface="Arial" panose="020B0604020202020204" pitchFamily="34" charset="0"/>
              </a:endParaRPr>
            </a:p>
          </p:txBody>
        </p:sp>
        <p:cxnSp>
          <p:nvCxnSpPr>
            <p:cNvPr id="41" name="直接连接符 40"/>
            <p:cNvCxnSpPr/>
            <p:nvPr>
              <p:custDataLst>
                <p:tags r:id="rId6"/>
              </p:custDataLst>
            </p:nvPr>
          </p:nvCxnSpPr>
          <p:spPr>
            <a:xfrm>
              <a:off x="13114" y="3007"/>
              <a:ext cx="0" cy="5092"/>
            </a:xfrm>
            <a:prstGeom prst="line">
              <a:avLst/>
            </a:prstGeom>
            <a:ln w="38100">
              <a:solidFill>
                <a:srgbClr val="3F3F3F"/>
              </a:solidFill>
            </a:ln>
          </p:spPr>
          <p:style>
            <a:lnRef idx="1">
              <a:schemeClr val="accent1"/>
            </a:lnRef>
            <a:fillRef idx="0">
              <a:schemeClr val="accent1"/>
            </a:fillRef>
            <a:effectRef idx="0">
              <a:schemeClr val="accent1"/>
            </a:effectRef>
            <a:fontRef idx="minor">
              <a:schemeClr val="tx1"/>
            </a:fontRef>
          </p:style>
        </p:cxnSp>
        <p:sp>
          <p:nvSpPr>
            <p:cNvPr id="43" name="矩形 42"/>
            <p:cNvSpPr/>
            <p:nvPr>
              <p:custDataLst>
                <p:tags r:id="rId7"/>
              </p:custDataLst>
            </p:nvPr>
          </p:nvSpPr>
          <p:spPr>
            <a:xfrm>
              <a:off x="9611" y="3257"/>
              <a:ext cx="2809" cy="719"/>
            </a:xfrm>
            <a:prstGeom prst="rect">
              <a:avLst/>
            </a:prstGeom>
          </p:spPr>
          <p:txBody>
            <a:bodyPr wrap="square" anchor="ctr" anchorCtr="0">
              <a:normAutofit/>
            </a:bodyPr>
            <a:lstStyle/>
            <a:p>
              <a:pPr algn="just"/>
              <a:r>
                <a:rPr lang="en-US" altLang="zh-CN" kern="0">
                  <a:solidFill>
                    <a:schemeClr val="tx1"/>
                  </a:solidFill>
                  <a:latin typeface="+mn-ea"/>
                  <a:cs typeface="+mn-ea"/>
                  <a:sym typeface="Arial" panose="020B0604020202020204" pitchFamily="34" charset="0"/>
                </a:rPr>
                <a:t>写作和策划能力</a:t>
              </a:r>
            </a:p>
          </p:txBody>
        </p:sp>
        <p:sp>
          <p:nvSpPr>
            <p:cNvPr id="44" name="矩形 43"/>
            <p:cNvSpPr/>
            <p:nvPr>
              <p:custDataLst>
                <p:tags r:id="rId8"/>
              </p:custDataLst>
            </p:nvPr>
          </p:nvSpPr>
          <p:spPr>
            <a:xfrm>
              <a:off x="9407" y="4192"/>
              <a:ext cx="3723" cy="4971"/>
            </a:xfrm>
            <a:prstGeom prst="rect">
              <a:avLst/>
            </a:prstGeom>
          </p:spPr>
          <p:txBody>
            <a:bodyPr wrap="square" anchor="t" anchorCtr="0">
              <a:normAutofit fontScale="90000"/>
            </a:bodyPr>
            <a:lstStyle/>
            <a:p>
              <a:pPr algn="just">
                <a:lnSpc>
                  <a:spcPct val="120000"/>
                </a:lnSpc>
              </a:pPr>
              <a:r>
                <a:rPr lang="en-US" altLang="zh-CN" kern="0" dirty="0">
                  <a:latin typeface="+mn-ea"/>
                  <a:sym typeface="Arial" panose="020B0604020202020204" pitchFamily="34" charset="0"/>
                </a:rPr>
                <a:t>    在写作上，新媒体从业人员一定要多写多练，只有这样才能不断提高自己的写作能力，写出更好的软文，为公司的软文营销创作价值。</a:t>
              </a:r>
            </a:p>
            <a:p>
              <a:pPr algn="just">
                <a:lnSpc>
                  <a:spcPct val="120000"/>
                </a:lnSpc>
              </a:pPr>
              <a:r>
                <a:rPr lang="en-US" altLang="zh-CN" kern="0" dirty="0">
                  <a:latin typeface="+mn-ea"/>
                  <a:sym typeface="Arial" panose="020B0604020202020204" pitchFamily="34" charset="0"/>
                </a:rPr>
                <a:t>除了提高写作能力之外，新闻从业人者还应该在实践中提高自己的策划能力。</a:t>
              </a:r>
            </a:p>
          </p:txBody>
        </p:sp>
      </p:grpSp>
      <p:grpSp>
        <p:nvGrpSpPr>
          <p:cNvPr id="53" name="组合 52"/>
          <p:cNvGrpSpPr/>
          <p:nvPr/>
        </p:nvGrpSpPr>
        <p:grpSpPr>
          <a:xfrm>
            <a:off x="8437245" y="1896110"/>
            <a:ext cx="2363470" cy="3376295"/>
            <a:chOff x="13100" y="3007"/>
            <a:chExt cx="3722" cy="5317"/>
          </a:xfrm>
        </p:grpSpPr>
        <p:sp>
          <p:nvSpPr>
            <p:cNvPr id="45" name="矩形 44"/>
            <p:cNvSpPr/>
            <p:nvPr>
              <p:custDataLst>
                <p:tags r:id="rId1"/>
              </p:custDataLst>
            </p:nvPr>
          </p:nvSpPr>
          <p:spPr>
            <a:xfrm>
              <a:off x="15833" y="3205"/>
              <a:ext cx="824" cy="824"/>
            </a:xfrm>
            <a:prstGeom prst="rect">
              <a:avLst/>
            </a:prstGeom>
            <a:solidFill>
              <a:srgbClr val="116CB2"/>
            </a:solidFill>
          </p:spPr>
          <p:txBody>
            <a:bodyPr rot="0" spcFirstLastPara="0" vertOverflow="overflow" horzOverflow="overflow" vert="horz" wrap="square" lIns="0" tIns="0" rIns="0" bIns="0" numCol="1" spcCol="0" rtlCol="0" fromWordArt="0" anchor="ctr" anchorCtr="0" forceAA="0" compatLnSpc="1">
              <a:normAutofit/>
            </a:bodyPr>
            <a:lstStyle/>
            <a:p>
              <a:pPr algn="ctr">
                <a:lnSpc>
                  <a:spcPct val="130000"/>
                </a:lnSpc>
              </a:pPr>
              <a:r>
                <a:rPr lang="en-US" altLang="zh-CN" sz="2000" b="1" dirty="0">
                  <a:solidFill>
                    <a:schemeClr val="bg1"/>
                  </a:solidFill>
                  <a:sym typeface="Arial" panose="020B0604020202020204" pitchFamily="34" charset="0"/>
                </a:rPr>
                <a:t>4</a:t>
              </a:r>
              <a:endParaRPr lang="zh-CN" altLang="en-US" sz="2000" b="1" dirty="0" err="1">
                <a:solidFill>
                  <a:schemeClr val="bg1"/>
                </a:solidFill>
                <a:sym typeface="Arial" panose="020B0604020202020204" pitchFamily="34" charset="0"/>
              </a:endParaRPr>
            </a:p>
          </p:txBody>
        </p:sp>
        <p:cxnSp>
          <p:nvCxnSpPr>
            <p:cNvPr id="46" name="直接连接符 45"/>
            <p:cNvCxnSpPr/>
            <p:nvPr>
              <p:custDataLst>
                <p:tags r:id="rId2"/>
              </p:custDataLst>
            </p:nvPr>
          </p:nvCxnSpPr>
          <p:spPr>
            <a:xfrm>
              <a:off x="16681" y="3007"/>
              <a:ext cx="0" cy="5092"/>
            </a:xfrm>
            <a:prstGeom prst="line">
              <a:avLst/>
            </a:prstGeom>
            <a:ln w="38100">
              <a:solidFill>
                <a:srgbClr val="116CB2"/>
              </a:solidFill>
            </a:ln>
          </p:spPr>
          <p:style>
            <a:lnRef idx="1">
              <a:schemeClr val="accent1"/>
            </a:lnRef>
            <a:fillRef idx="0">
              <a:schemeClr val="accent1"/>
            </a:fillRef>
            <a:effectRef idx="0">
              <a:schemeClr val="accent1"/>
            </a:effectRef>
            <a:fontRef idx="minor">
              <a:schemeClr val="tx1"/>
            </a:fontRef>
          </p:style>
        </p:cxnSp>
        <p:sp>
          <p:nvSpPr>
            <p:cNvPr id="47" name="矩形 46"/>
            <p:cNvSpPr/>
            <p:nvPr>
              <p:custDataLst>
                <p:tags r:id="rId3"/>
              </p:custDataLst>
            </p:nvPr>
          </p:nvSpPr>
          <p:spPr>
            <a:xfrm>
              <a:off x="13100" y="3205"/>
              <a:ext cx="2899" cy="719"/>
            </a:xfrm>
            <a:prstGeom prst="rect">
              <a:avLst/>
            </a:prstGeom>
          </p:spPr>
          <p:txBody>
            <a:bodyPr wrap="square" anchor="ctr" anchorCtr="0">
              <a:normAutofit/>
            </a:bodyPr>
            <a:lstStyle/>
            <a:p>
              <a:pPr algn="just"/>
              <a:r>
                <a:rPr lang="en-US" altLang="zh-CN" kern="0">
                  <a:solidFill>
                    <a:schemeClr val="tx1"/>
                  </a:solidFill>
                  <a:latin typeface="+mn-ea"/>
                  <a:cs typeface="+mn-ea"/>
                  <a:sym typeface="Arial" panose="020B0604020202020204" pitchFamily="34" charset="0"/>
                </a:rPr>
                <a:t>具备良好的心态</a:t>
              </a:r>
            </a:p>
          </p:txBody>
        </p:sp>
        <p:sp>
          <p:nvSpPr>
            <p:cNvPr id="48" name="矩形 47"/>
            <p:cNvSpPr/>
            <p:nvPr>
              <p:custDataLst>
                <p:tags r:id="rId4"/>
              </p:custDataLst>
            </p:nvPr>
          </p:nvSpPr>
          <p:spPr>
            <a:xfrm>
              <a:off x="13100" y="4264"/>
              <a:ext cx="3723" cy="4061"/>
            </a:xfrm>
            <a:prstGeom prst="rect">
              <a:avLst/>
            </a:prstGeom>
          </p:spPr>
          <p:txBody>
            <a:bodyPr wrap="square" anchor="t" anchorCtr="0">
              <a:normAutofit/>
            </a:bodyPr>
            <a:lstStyle/>
            <a:p>
              <a:pPr algn="just">
                <a:lnSpc>
                  <a:spcPct val="120000"/>
                </a:lnSpc>
              </a:pPr>
              <a:r>
                <a:rPr lang="en-US" altLang="zh-CN" sz="1600" kern="0" dirty="0">
                  <a:latin typeface="+mn-ea"/>
                  <a:sym typeface="Arial" panose="020B0604020202020204" pitchFamily="34" charset="0"/>
                </a:rPr>
                <a:t>    新媒体从业者的基本素质就是具备好的心态，“心态决定成败”这一观点在任何方面都适用。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302895" y="167005"/>
            <a:ext cx="7430770"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4.</a:t>
            </a:r>
            <a:r>
              <a:rPr sz="2400">
                <a:solidFill>
                  <a:srgbClr val="3F3F3F"/>
                </a:solidFill>
                <a:latin typeface="微软雅黑" panose="020B0503020204020204" charset="-122"/>
                <a:ea typeface="微软雅黑" panose="020B0503020204020204" charset="-122"/>
              </a:rPr>
              <a:t>新媒体运营能力体系构建</a:t>
            </a:r>
            <a:r>
              <a:rPr lang="en-US" sz="2400">
                <a:solidFill>
                  <a:srgbClr val="3F3F3F"/>
                </a:solidFill>
                <a:latin typeface="微软雅黑" panose="020B0503020204020204" charset="-122"/>
                <a:ea typeface="微软雅黑" panose="020B0503020204020204" charset="-122"/>
              </a:rPr>
              <a:t>-新媒体运营人员常用思维</a:t>
            </a:r>
          </a:p>
        </p:txBody>
      </p:sp>
      <p:sp>
        <p:nvSpPr>
          <p:cNvPr id="24" name="环形箭头 23"/>
          <p:cNvSpPr/>
          <p:nvPr>
            <p:custDataLst>
              <p:tags r:id="rId1"/>
            </p:custDataLst>
          </p:nvPr>
        </p:nvSpPr>
        <p:spPr>
          <a:xfrm rot="2168980">
            <a:off x="5027005" y="1501688"/>
            <a:ext cx="2102341" cy="2102341"/>
          </a:xfrm>
          <a:prstGeom prst="circularArrow">
            <a:avLst>
              <a:gd name="adj1" fmla="val 3344"/>
              <a:gd name="adj2" fmla="val 330680"/>
              <a:gd name="adj3" fmla="val 13751966"/>
              <a:gd name="adj4" fmla="val 14242613"/>
              <a:gd name="adj5" fmla="val 3240"/>
            </a:avLst>
          </a:prstGeom>
          <a:solidFill>
            <a:srgbClr val="DDDDDD"/>
          </a:solidFill>
        </p:spPr>
        <p:style>
          <a:lnRef idx="0">
            <a:srgbClr val="47B6E7">
              <a:hueOff val="0"/>
              <a:satOff val="0"/>
              <a:lumOff val="0"/>
              <a:alphaOff val="0"/>
            </a:srgbClr>
          </a:lnRef>
          <a:fillRef idx="1">
            <a:srgbClr val="47B6E7">
              <a:tint val="40000"/>
              <a:hueOff val="0"/>
              <a:satOff val="0"/>
              <a:lumOff val="0"/>
              <a:alphaOff val="0"/>
            </a:srgbClr>
          </a:fillRef>
          <a:effectRef idx="0">
            <a:srgbClr val="47B6E7">
              <a:tint val="40000"/>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20" name="MH_SubTitle_2"/>
          <p:cNvSpPr>
            <a:spLocks noChangeArrowheads="1"/>
          </p:cNvSpPr>
          <p:nvPr>
            <p:custDataLst>
              <p:tags r:id="rId2"/>
            </p:custDataLst>
          </p:nvPr>
        </p:nvSpPr>
        <p:spPr bwMode="auto">
          <a:xfrm>
            <a:off x="4834117" y="2264393"/>
            <a:ext cx="639837" cy="626101"/>
          </a:xfrm>
          <a:prstGeom prst="ellipse">
            <a:avLst/>
          </a:prstGeom>
          <a:solidFill>
            <a:srgbClr val="116CB2"/>
          </a:solidFill>
          <a:ln>
            <a:noFill/>
          </a:ln>
        </p:spPr>
        <p:txBody>
          <a:bodyPr wrap="square" lIns="0" tIns="0" rIns="0" bIns="0" anchor="ctr">
            <a:normAutofit/>
          </a:bodyPr>
          <a:lstStyle/>
          <a:p>
            <a:pPr algn="ctr">
              <a:lnSpc>
                <a:spcPct val="110000"/>
              </a:lnSpc>
              <a:defRPr/>
            </a:pPr>
            <a:r>
              <a:rPr lang="en-US" altLang="zh-CN" sz="2400" b="1" dirty="0">
                <a:solidFill>
                  <a:sysClr val="window" lastClr="FFFFFF"/>
                </a:solidFill>
              </a:rPr>
              <a:t>1</a:t>
            </a:r>
          </a:p>
        </p:txBody>
      </p:sp>
      <p:sp>
        <p:nvSpPr>
          <p:cNvPr id="30" name="MH_SubTitle_2"/>
          <p:cNvSpPr>
            <a:spLocks noChangeArrowheads="1"/>
          </p:cNvSpPr>
          <p:nvPr>
            <p:custDataLst>
              <p:tags r:id="rId3"/>
            </p:custDataLst>
          </p:nvPr>
        </p:nvSpPr>
        <p:spPr bwMode="auto">
          <a:xfrm>
            <a:off x="6680625" y="2232162"/>
            <a:ext cx="639837" cy="626101"/>
          </a:xfrm>
          <a:prstGeom prst="ellipse">
            <a:avLst/>
          </a:prstGeom>
          <a:solidFill>
            <a:srgbClr val="3F3F3F"/>
          </a:solidFill>
          <a:ln>
            <a:noFill/>
          </a:ln>
        </p:spPr>
        <p:txBody>
          <a:bodyPr wrap="square" lIns="0" tIns="0" rIns="0" bIns="0" anchor="ctr">
            <a:normAutofit/>
          </a:bodyPr>
          <a:lstStyle/>
          <a:p>
            <a:pPr algn="ctr">
              <a:lnSpc>
                <a:spcPct val="110000"/>
              </a:lnSpc>
              <a:defRPr/>
            </a:pPr>
            <a:r>
              <a:rPr lang="en-US" altLang="zh-CN" sz="2400" b="1" dirty="0">
                <a:solidFill>
                  <a:sysClr val="window" lastClr="FFFFFF"/>
                </a:solidFill>
              </a:rPr>
              <a:t>2</a:t>
            </a:r>
          </a:p>
        </p:txBody>
      </p:sp>
      <p:sp>
        <p:nvSpPr>
          <p:cNvPr id="31" name="文本框 30"/>
          <p:cNvSpPr txBox="1"/>
          <p:nvPr/>
        </p:nvSpPr>
        <p:spPr>
          <a:xfrm>
            <a:off x="574040" y="1889125"/>
            <a:ext cx="4035425" cy="3999865"/>
          </a:xfrm>
          <a:prstGeom prst="rect">
            <a:avLst/>
          </a:prstGeom>
          <a:noFill/>
        </p:spPr>
        <p:txBody>
          <a:bodyPr wrap="square" rtlCol="0">
            <a:spAutoFit/>
          </a:bodyPr>
          <a:lstStyle/>
          <a:p>
            <a:pPr algn="ctr"/>
            <a:r>
              <a:rPr lang="zh-CN" altLang="en-US" sz="2000" b="1"/>
              <a:t>粉丝思维</a:t>
            </a:r>
          </a:p>
          <a:p>
            <a:r>
              <a:rPr lang="zh-CN" altLang="en-US"/>
              <a:t>粉丝思维主要体现在新媒体平台与粉丝之间的互动上。</a:t>
            </a:r>
          </a:p>
          <a:p>
            <a:pPr marL="285750" indent="-285750">
              <a:buFont typeface="Wingdings" panose="05000000000000000000" charset="0"/>
              <a:buChar char=""/>
            </a:pPr>
            <a:r>
              <a:rPr lang="zh-CN" altLang="en-US"/>
              <a:t>传统意义上的互动指的是一群人聚集在一起，通过脑力去解决某个问题，而在移动互联网时代的互动却是指网络信息的双向互通。</a:t>
            </a:r>
          </a:p>
          <a:p>
            <a:pPr marL="285750" indent="-285750">
              <a:buFont typeface="Wingdings" panose="05000000000000000000" charset="0"/>
              <a:buChar char=""/>
            </a:pPr>
            <a:r>
              <a:rPr lang="zh-CN" altLang="en-US"/>
              <a:t>网络的特殊性改变了传统单向的信息流动方式，网络舆论的生成可以让企业看到用户内心的想法，每个人都是互动的主体，每个人都有属于自己的不同观点和意见。这些观点的交流和交融能够为新媒体运营带来全新的面貌。</a:t>
            </a:r>
          </a:p>
        </p:txBody>
      </p:sp>
      <p:sp>
        <p:nvSpPr>
          <p:cNvPr id="32" name="文本框 31"/>
          <p:cNvSpPr txBox="1"/>
          <p:nvPr/>
        </p:nvSpPr>
        <p:spPr>
          <a:xfrm>
            <a:off x="7546975" y="1889125"/>
            <a:ext cx="4384040" cy="3999865"/>
          </a:xfrm>
          <a:prstGeom prst="rect">
            <a:avLst/>
          </a:prstGeom>
          <a:noFill/>
        </p:spPr>
        <p:txBody>
          <a:bodyPr wrap="square" rtlCol="0">
            <a:spAutoFit/>
          </a:bodyPr>
          <a:lstStyle/>
          <a:p>
            <a:pPr algn="ctr"/>
            <a:r>
              <a:rPr lang="zh-CN" altLang="en-US" sz="2000" b="1"/>
              <a:t>平台思维</a:t>
            </a:r>
          </a:p>
          <a:p>
            <a:r>
              <a:rPr lang="zh-CN" altLang="en-US">
                <a:sym typeface="+mn-ea"/>
              </a:rPr>
              <a:t>平台思维</a:t>
            </a:r>
            <a:r>
              <a:rPr lang="zh-CN" altLang="en-US"/>
              <a:t>其实是一种“打造精品内容”思维，即通过优质的、对用户有价值的内容吸引用户、留住用户。打造一个好的平台，除了要在内容上下功夫之外，还需要从排版、图片、文字等细节上入手，通过舒适的版面、高清的图片和有料的文字来吸引用户。</a:t>
            </a:r>
          </a:p>
          <a:p>
            <a:pPr marL="285750" indent="-285750">
              <a:buFont typeface="Wingdings" panose="05000000000000000000" charset="0"/>
              <a:buChar char=""/>
            </a:pPr>
            <a:r>
              <a:rPr lang="zh-CN" altLang="en-US"/>
              <a:t>平台内的资源运作也是平台思维的思想之一。资源运作就是当一个平台的粉丝量达到一定程度时，这些粉丝就可以形成一种资源，与平台成为利益共同体。这样的平台不仅能够留住粉丝，还能实现平台和粉丝的利益最大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 calcmode="lin" valueType="num">
                                      <p:cBhvr>
                                        <p:cTn id="20" dur="500" fill="hold"/>
                                        <p:tgtEl>
                                          <p:spTgt spid="30"/>
                                        </p:tgtEl>
                                        <p:attrNameLst>
                                          <p:attrName>style.rotation</p:attrName>
                                        </p:attrNameLst>
                                      </p:cBhvr>
                                      <p:tavLst>
                                        <p:tav tm="0">
                                          <p:val>
                                            <p:fltVal val="360"/>
                                          </p:val>
                                        </p:tav>
                                        <p:tav tm="100000">
                                          <p:val>
                                            <p:fltVal val="0"/>
                                          </p:val>
                                        </p:tav>
                                      </p:tavLst>
                                    </p:anim>
                                    <p:animEffect transition="in" filter="fade">
                                      <p:cBhvr>
                                        <p:cTn id="21" dur="500"/>
                                        <p:tgtEl>
                                          <p:spTgt spid="30"/>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ppt_x</p:attrName>
                                        </p:attrNameLst>
                                      </p:cBhvr>
                                      <p:tavLst>
                                        <p:tav tm="0">
                                          <p:val>
                                            <p:strVal val="#ppt_x-#ppt_w*1.125000"/>
                                          </p:val>
                                        </p:tav>
                                        <p:tav tm="100000">
                                          <p:val>
                                            <p:strVal val="#ppt_x"/>
                                          </p:val>
                                        </p:tav>
                                      </p:tavLst>
                                    </p:anim>
                                    <p:animEffect transition="in" filter="wipe(right)">
                                      <p:cBhvr>
                                        <p:cTn id="26" dur="500"/>
                                        <p:tgtEl>
                                          <p:spTgt spid="31"/>
                                        </p:tgtEl>
                                      </p:cBhvr>
                                    </p:animEffect>
                                  </p:childTnLst>
                                </p:cTn>
                              </p:par>
                            </p:childTnLst>
                          </p:cTn>
                        </p:par>
                        <p:par>
                          <p:cTn id="27" fill="hold">
                            <p:stCondLst>
                              <p:cond delay="2000"/>
                            </p:stCondLst>
                            <p:childTnLst>
                              <p:par>
                                <p:cTn id="28" presetID="1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left)">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ldLvl="0" animBg="1"/>
      <p:bldP spid="30" grpId="0" bldLvl="0" animBg="1"/>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flipV="1">
            <a:off x="-31750" y="654050"/>
            <a:ext cx="8359140" cy="260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66040" y="101600"/>
            <a:ext cx="8732520"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4.</a:t>
            </a:r>
            <a:r>
              <a:rPr sz="2400">
                <a:solidFill>
                  <a:srgbClr val="3F3F3F"/>
                </a:solidFill>
                <a:latin typeface="微软雅黑" panose="020B0503020204020204" charset="-122"/>
                <a:ea typeface="微软雅黑" panose="020B0503020204020204" charset="-122"/>
              </a:rPr>
              <a:t>新媒体运营能力体系构建</a:t>
            </a:r>
            <a:r>
              <a:rPr lang="en-US" sz="2400">
                <a:solidFill>
                  <a:srgbClr val="3F3F3F"/>
                </a:solidFill>
                <a:latin typeface="微软雅黑" panose="020B0503020204020204" charset="-122"/>
                <a:ea typeface="微软雅黑" panose="020B0503020204020204" charset="-122"/>
              </a:rPr>
              <a:t>- 新媒体运营人员需要掌握的技能</a:t>
            </a:r>
          </a:p>
        </p:txBody>
      </p:sp>
      <p:sp>
        <p:nvSpPr>
          <p:cNvPr id="24" name="文本框 23"/>
          <p:cNvSpPr txBox="1"/>
          <p:nvPr/>
        </p:nvSpPr>
        <p:spPr>
          <a:xfrm>
            <a:off x="495935" y="1996440"/>
            <a:ext cx="5211445" cy="2030095"/>
          </a:xfrm>
          <a:prstGeom prst="rect">
            <a:avLst/>
          </a:prstGeom>
          <a:noFill/>
        </p:spPr>
        <p:txBody>
          <a:bodyPr wrap="square" rtlCol="0">
            <a:spAutoFit/>
          </a:bodyPr>
          <a:lstStyle/>
          <a:p>
            <a:r>
              <a:rPr lang="en-US" altLang="zh-CN"/>
              <a:t>        </a:t>
            </a:r>
            <a:r>
              <a:rPr lang="zh-CN" altLang="en-US"/>
              <a:t>一名合格的新媒体运营从业人员不仅要有基本的职业素养，以及相应的互联网思维，更重要的是要掌握必备的技能，包括优秀的团队及项目管理能力、优秀的活动策划能力和文案能力、良好的数据分析能力、以及新媒体运营新兴工具（SEO营销、微博营销、微信营销）等，这也是本书所构建的能力体系。</a:t>
            </a:r>
          </a:p>
        </p:txBody>
      </p:sp>
      <p:grpSp>
        <p:nvGrpSpPr>
          <p:cNvPr id="31" name="组合 30"/>
          <p:cNvGrpSpPr/>
          <p:nvPr/>
        </p:nvGrpSpPr>
        <p:grpSpPr>
          <a:xfrm>
            <a:off x="6482715" y="1431290"/>
            <a:ext cx="4882515" cy="3868420"/>
            <a:chOff x="10209" y="2254"/>
            <a:chExt cx="7689" cy="6092"/>
          </a:xfrm>
        </p:grpSpPr>
        <p:pic>
          <p:nvPicPr>
            <p:cNvPr id="20" name="图片 9"/>
            <p:cNvPicPr>
              <a:picLocks noChangeAspect="1" noChangeArrowheads="1"/>
            </p:cNvPicPr>
            <p:nvPr/>
          </p:nvPicPr>
          <p:blipFill>
            <a:blip r:embed="rId3"/>
            <a:srcRect/>
            <a:stretch>
              <a:fillRect/>
            </a:stretch>
          </p:blipFill>
          <p:spPr>
            <a:xfrm>
              <a:off x="10209" y="2254"/>
              <a:ext cx="7301" cy="4841"/>
            </a:xfrm>
            <a:prstGeom prst="rect">
              <a:avLst/>
            </a:prstGeom>
            <a:noFill/>
            <a:ln w="9525">
              <a:noFill/>
              <a:miter lim="800000"/>
              <a:headEnd/>
              <a:tailEnd/>
            </a:ln>
          </p:spPr>
        </p:pic>
        <p:sp>
          <p:nvSpPr>
            <p:cNvPr id="30" name="文本框 29"/>
            <p:cNvSpPr txBox="1"/>
            <p:nvPr/>
          </p:nvSpPr>
          <p:spPr>
            <a:xfrm>
              <a:off x="10700" y="7766"/>
              <a:ext cx="7199" cy="580"/>
            </a:xfrm>
            <a:prstGeom prst="rect">
              <a:avLst/>
            </a:prstGeom>
            <a:noFill/>
          </p:spPr>
          <p:txBody>
            <a:bodyPr wrap="square" rtlCol="0">
              <a:spAutoFit/>
            </a:bodyPr>
            <a:lstStyle/>
            <a:p>
              <a:r>
                <a:rPr lang="zh-CN" altLang="en-US"/>
                <a:t>合格的新媒体运营师需要掌握的技能雷达图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checkerboard(across)">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432888" y="189775"/>
            <a:ext cx="5319395" cy="460375"/>
          </a:xfrm>
          <a:prstGeom prst="rect">
            <a:avLst/>
          </a:prstGeom>
          <a:noFill/>
        </p:spPr>
        <p:txBody>
          <a:bodyPr wrap="square" rtlCol="0">
            <a:spAutoFit/>
          </a:bodyPr>
          <a:lstStyle/>
          <a:p>
            <a:r>
              <a:rPr lang="en-US" altLang="zh-CN" sz="2400" dirty="0">
                <a:solidFill>
                  <a:srgbClr val="3F3F3F"/>
                </a:solidFill>
                <a:latin typeface="微软雅黑" panose="020B0503020204020204" charset="-122"/>
                <a:ea typeface="微软雅黑" panose="020B0503020204020204" charset="-122"/>
              </a:rPr>
              <a:t>1.</a:t>
            </a:r>
            <a:r>
              <a:rPr lang="zh-CN" altLang="en-US" sz="2400" dirty="0">
                <a:solidFill>
                  <a:srgbClr val="3F3F3F"/>
                </a:solidFill>
                <a:latin typeface="微软雅黑" panose="020B0503020204020204" charset="-122"/>
                <a:ea typeface="微软雅黑" panose="020B0503020204020204" charset="-122"/>
              </a:rPr>
              <a:t>案例分析</a:t>
            </a:r>
            <a:r>
              <a:rPr lang="en-US" altLang="zh-CN" sz="2400" dirty="0">
                <a:solidFill>
                  <a:srgbClr val="3F3F3F"/>
                </a:solidFill>
                <a:latin typeface="微软雅黑" panose="020B0503020204020204" charset="-122"/>
                <a:ea typeface="微软雅黑" panose="020B0503020204020204" charset="-122"/>
              </a:rPr>
              <a:t>-</a:t>
            </a:r>
            <a:r>
              <a:rPr lang="en-US" altLang="zh-CN" sz="2400" b="1" dirty="0">
                <a:solidFill>
                  <a:schemeClr val="bg1"/>
                </a:solidFill>
                <a:latin typeface="+mn-ea"/>
              </a:rPr>
              <a:t> </a:t>
            </a:r>
            <a:r>
              <a:rPr lang="en-US" altLang="zh-CN" sz="2400" dirty="0" err="1">
                <a:solidFill>
                  <a:srgbClr val="3F3F3F"/>
                </a:solidFill>
                <a:latin typeface="微软雅黑" panose="020B0503020204020204" charset="-122"/>
                <a:ea typeface="微软雅黑" panose="020B0503020204020204" charset="-122"/>
              </a:rPr>
              <a:t>papi</a:t>
            </a:r>
            <a:r>
              <a:rPr lang="zh-CN" altLang="en-US" sz="2400" dirty="0">
                <a:solidFill>
                  <a:srgbClr val="3F3F3F"/>
                </a:solidFill>
                <a:latin typeface="微软雅黑" panose="020B0503020204020204" charset="-122"/>
                <a:ea typeface="微软雅黑" panose="020B0503020204020204" charset="-122"/>
              </a:rPr>
              <a:t>酱</a:t>
            </a:r>
            <a:r>
              <a:rPr lang="en-US" altLang="zh-CN" sz="2400" dirty="0" err="1">
                <a:solidFill>
                  <a:srgbClr val="3F3F3F"/>
                </a:solidFill>
                <a:latin typeface="微软雅黑" panose="020B0503020204020204" charset="-122"/>
                <a:ea typeface="微软雅黑" panose="020B0503020204020204" charset="-122"/>
              </a:rPr>
              <a:t>新媒体营销</a:t>
            </a:r>
            <a:endParaRPr lang="en-US" altLang="zh-CN" sz="2400" dirty="0">
              <a:solidFill>
                <a:srgbClr val="3F3F3F"/>
              </a:solidFill>
              <a:latin typeface="微软雅黑" panose="020B0503020204020204" charset="-122"/>
              <a:ea typeface="微软雅黑" panose="020B0503020204020204" charset="-122"/>
            </a:endParaRPr>
          </a:p>
        </p:txBody>
      </p:sp>
      <p:sp>
        <p:nvSpPr>
          <p:cNvPr id="17" name="任意多边形 16"/>
          <p:cNvSpPr/>
          <p:nvPr>
            <p:custDataLst>
              <p:tags r:id="rId1"/>
            </p:custDataLst>
          </p:nvPr>
        </p:nvSpPr>
        <p:spPr>
          <a:xfrm>
            <a:off x="2540000" y="1059326"/>
            <a:ext cx="3498599" cy="4972395"/>
          </a:xfrm>
          <a:custGeom>
            <a:avLst/>
            <a:gdLst>
              <a:gd name="connsiteX0" fmla="*/ 1879600 w 1879600"/>
              <a:gd name="connsiteY0" fmla="*/ 0 h 2945941"/>
              <a:gd name="connsiteX1" fmla="*/ 1879600 w 1879600"/>
              <a:gd name="connsiteY1" fmla="*/ 2945941 h 2945941"/>
              <a:gd name="connsiteX2" fmla="*/ 0 w 1879600"/>
              <a:gd name="connsiteY2" fmla="*/ 2945941 h 2945941"/>
              <a:gd name="connsiteX3" fmla="*/ 0 w 1879600"/>
              <a:gd name="connsiteY3" fmla="*/ 408660 h 2945941"/>
            </a:gdLst>
            <a:ahLst/>
            <a:cxnLst>
              <a:cxn ang="0">
                <a:pos x="connsiteX0" y="connsiteY0"/>
              </a:cxn>
              <a:cxn ang="0">
                <a:pos x="connsiteX1" y="connsiteY1"/>
              </a:cxn>
              <a:cxn ang="0">
                <a:pos x="connsiteX2" y="connsiteY2"/>
              </a:cxn>
              <a:cxn ang="0">
                <a:pos x="connsiteX3" y="connsiteY3"/>
              </a:cxn>
            </a:cxnLst>
            <a:rect l="l" t="t" r="r" b="b"/>
            <a:pathLst>
              <a:path w="1879600" h="2945941">
                <a:moveTo>
                  <a:pt x="1879600" y="0"/>
                </a:moveTo>
                <a:lnTo>
                  <a:pt x="1879600" y="2945941"/>
                </a:lnTo>
                <a:lnTo>
                  <a:pt x="0" y="2945941"/>
                </a:lnTo>
                <a:lnTo>
                  <a:pt x="0" y="408660"/>
                </a:lnTo>
                <a:close/>
              </a:path>
            </a:pathLst>
          </a:custGeom>
          <a:solidFill>
            <a:srgbClr val="116CB2"/>
          </a:solidFill>
        </p:spPr>
        <p:txBody>
          <a:bodyPr rot="0" spcFirstLastPara="0" vertOverflow="overflow" horzOverflow="overflow" vert="horz" wrap="square" lIns="91440" tIns="324000" rIns="91440" bIns="45720" numCol="1" spcCol="0" rtlCol="0" fromWordArt="0" anchor="ctr" anchorCtr="0" forceAA="0" compatLnSpc="1">
            <a:normAutofit/>
          </a:bodyPr>
          <a:lstStyle/>
          <a:p>
            <a:pPr algn="just">
              <a:lnSpc>
                <a:spcPct val="130000"/>
              </a:lnSpc>
            </a:pPr>
            <a:r>
              <a:rPr lang="da-DK" altLang="zh-CN" b="1" dirty="0">
                <a:solidFill>
                  <a:schemeClr val="bg1"/>
                </a:solidFill>
                <a:latin typeface="+mn-ea"/>
                <a:sym typeface="Arial" panose="020B0604020202020204" pitchFamily="34" charset="0"/>
              </a:rPr>
              <a:t>形象定位</a:t>
            </a:r>
          </a:p>
          <a:p>
            <a:pPr marL="342900" indent="-342900" algn="just">
              <a:lnSpc>
                <a:spcPct val="130000"/>
              </a:lnSpc>
              <a:buFont typeface="Wingdings" panose="05000000000000000000" charset="0"/>
              <a:buChar char=""/>
            </a:pPr>
            <a:r>
              <a:rPr lang="en-US" altLang="zh-CN" sz="1600" b="1" dirty="0">
                <a:solidFill>
                  <a:schemeClr val="bg1"/>
                </a:solidFill>
                <a:latin typeface="+mn-ea"/>
              </a:rPr>
              <a:t>2016</a:t>
            </a:r>
            <a:r>
              <a:rPr lang="zh-CN" altLang="en-US" sz="1600" b="1" dirty="0">
                <a:solidFill>
                  <a:schemeClr val="bg1"/>
                </a:solidFill>
                <a:latin typeface="+mn-ea"/>
              </a:rPr>
              <a:t>年</a:t>
            </a:r>
            <a:r>
              <a:rPr lang="en-US" altLang="zh-CN" sz="1600" b="1" dirty="0">
                <a:solidFill>
                  <a:schemeClr val="bg1"/>
                </a:solidFill>
                <a:latin typeface="+mn-ea"/>
              </a:rPr>
              <a:t>2</a:t>
            </a:r>
            <a:r>
              <a:rPr lang="zh-CN" altLang="en-US" sz="1600" b="1" dirty="0">
                <a:solidFill>
                  <a:schemeClr val="bg1"/>
                </a:solidFill>
                <a:latin typeface="+mn-ea"/>
              </a:rPr>
              <a:t>月，</a:t>
            </a:r>
            <a:r>
              <a:rPr lang="en-US" altLang="zh-CN" sz="1600" b="1" dirty="0" err="1">
                <a:solidFill>
                  <a:schemeClr val="bg1"/>
                </a:solidFill>
                <a:latin typeface="+mn-ea"/>
              </a:rPr>
              <a:t>papi</a:t>
            </a:r>
            <a:r>
              <a:rPr lang="zh-CN" altLang="en-US" sz="1600" b="1" dirty="0">
                <a:solidFill>
                  <a:schemeClr val="bg1"/>
                </a:solidFill>
                <a:latin typeface="+mn-ea"/>
              </a:rPr>
              <a:t>酱凭借变音器发布原创短视频内容而受人关注；</a:t>
            </a:r>
            <a:r>
              <a:rPr lang="en-US" altLang="zh-CN" sz="1600" b="1" dirty="0">
                <a:solidFill>
                  <a:schemeClr val="bg1"/>
                </a:solidFill>
                <a:latin typeface="+mn-ea"/>
              </a:rPr>
              <a:t>6</a:t>
            </a:r>
            <a:r>
              <a:rPr lang="zh-CN" altLang="en-US" sz="1600" b="1" dirty="0">
                <a:solidFill>
                  <a:schemeClr val="bg1"/>
                </a:solidFill>
                <a:latin typeface="+mn-ea"/>
              </a:rPr>
              <a:t>月</a:t>
            </a:r>
            <a:r>
              <a:rPr lang="en-US" altLang="zh-CN" sz="1600" b="1" dirty="0">
                <a:solidFill>
                  <a:schemeClr val="bg1"/>
                </a:solidFill>
                <a:latin typeface="+mn-ea"/>
              </a:rPr>
              <a:t>16</a:t>
            </a:r>
            <a:r>
              <a:rPr lang="zh-CN" altLang="en-US" sz="1600" b="1" dirty="0">
                <a:solidFill>
                  <a:schemeClr val="bg1"/>
                </a:solidFill>
                <a:latin typeface="+mn-ea"/>
              </a:rPr>
              <a:t>日，获得超级红人节微博十大视频红人奖；同年</a:t>
            </a:r>
            <a:r>
              <a:rPr lang="en-US" altLang="zh-CN" sz="1600" b="1" dirty="0">
                <a:solidFill>
                  <a:schemeClr val="bg1"/>
                </a:solidFill>
                <a:latin typeface="+mn-ea"/>
              </a:rPr>
              <a:t>7</a:t>
            </a:r>
            <a:r>
              <a:rPr lang="zh-CN" altLang="en-US" sz="1600" b="1" dirty="0">
                <a:solidFill>
                  <a:schemeClr val="bg1"/>
                </a:solidFill>
                <a:latin typeface="+mn-ea"/>
              </a:rPr>
              <a:t>月，毕业于中央戏剧学院导演系硕士班。</a:t>
            </a:r>
            <a:r>
              <a:rPr lang="en-US" altLang="zh-CN" sz="1600" b="1" dirty="0">
                <a:solidFill>
                  <a:schemeClr val="bg1"/>
                </a:solidFill>
                <a:latin typeface="+mn-ea"/>
              </a:rPr>
              <a:t>2017</a:t>
            </a:r>
            <a:r>
              <a:rPr lang="zh-CN" altLang="en-US" sz="1600" b="1" dirty="0">
                <a:solidFill>
                  <a:schemeClr val="bg1"/>
                </a:solidFill>
                <a:latin typeface="+mn-ea"/>
              </a:rPr>
              <a:t>年</a:t>
            </a:r>
            <a:r>
              <a:rPr lang="en-US" altLang="zh-CN" sz="1600" b="1" dirty="0">
                <a:solidFill>
                  <a:schemeClr val="bg1"/>
                </a:solidFill>
                <a:latin typeface="+mn-ea"/>
              </a:rPr>
              <a:t>2</a:t>
            </a:r>
            <a:r>
              <a:rPr lang="zh-CN" altLang="en-US" sz="1600" b="1" dirty="0">
                <a:solidFill>
                  <a:schemeClr val="bg1"/>
                </a:solidFill>
                <a:latin typeface="+mn-ea"/>
              </a:rPr>
              <a:t>月，参演曾国祥执导，吴君如、焦俊艳等演员主演的剧情影片</a:t>
            </a:r>
            <a:r>
              <a:rPr lang="en-US" altLang="zh-CN" sz="1600" b="1" dirty="0">
                <a:solidFill>
                  <a:schemeClr val="bg1"/>
                </a:solidFill>
                <a:latin typeface="+mn-ea"/>
              </a:rPr>
              <a:t>《</a:t>
            </a:r>
            <a:r>
              <a:rPr lang="zh-CN" altLang="en-US" sz="1600" b="1" dirty="0">
                <a:solidFill>
                  <a:schemeClr val="bg1"/>
                </a:solidFill>
                <a:latin typeface="+mn-ea"/>
              </a:rPr>
              <a:t>玲姐大闹萌贵坊</a:t>
            </a:r>
            <a:r>
              <a:rPr lang="en-US" altLang="zh-CN" sz="1600" b="1" dirty="0">
                <a:solidFill>
                  <a:schemeClr val="bg1"/>
                </a:solidFill>
                <a:latin typeface="+mn-ea"/>
              </a:rPr>
              <a:t>》[15]</a:t>
            </a:r>
            <a:r>
              <a:rPr lang="zh-CN" altLang="en-US" sz="1600" b="1" dirty="0">
                <a:solidFill>
                  <a:schemeClr val="bg1"/>
                </a:solidFill>
                <a:latin typeface="+mn-ea"/>
              </a:rPr>
              <a:t>  。</a:t>
            </a:r>
            <a:endParaRPr lang="da-DK" altLang="zh-CN" sz="1600" b="1" dirty="0">
              <a:solidFill>
                <a:schemeClr val="bg1"/>
              </a:solidFill>
              <a:latin typeface="+mn-ea"/>
              <a:sym typeface="Arial" panose="020B0604020202020204" pitchFamily="34" charset="0"/>
            </a:endParaRPr>
          </a:p>
        </p:txBody>
      </p:sp>
      <p:sp>
        <p:nvSpPr>
          <p:cNvPr id="19" name="任意多边形 18"/>
          <p:cNvSpPr/>
          <p:nvPr>
            <p:custDataLst>
              <p:tags r:id="rId2"/>
            </p:custDataLst>
          </p:nvPr>
        </p:nvSpPr>
        <p:spPr>
          <a:xfrm>
            <a:off x="6038599" y="909878"/>
            <a:ext cx="3555344" cy="4967491"/>
          </a:xfrm>
          <a:custGeom>
            <a:avLst/>
            <a:gdLst>
              <a:gd name="connsiteX0" fmla="*/ 0 w 1879600"/>
              <a:gd name="connsiteY0" fmla="*/ 0 h 2943035"/>
              <a:gd name="connsiteX1" fmla="*/ 1879600 w 1879600"/>
              <a:gd name="connsiteY1" fmla="*/ 408659 h 2943035"/>
              <a:gd name="connsiteX2" fmla="*/ 1879600 w 1879600"/>
              <a:gd name="connsiteY2" fmla="*/ 2943035 h 2943035"/>
              <a:gd name="connsiteX3" fmla="*/ 0 w 1879600"/>
              <a:gd name="connsiteY3" fmla="*/ 2943035 h 2943035"/>
            </a:gdLst>
            <a:ahLst/>
            <a:cxnLst>
              <a:cxn ang="0">
                <a:pos x="connsiteX0" y="connsiteY0"/>
              </a:cxn>
              <a:cxn ang="0">
                <a:pos x="connsiteX1" y="connsiteY1"/>
              </a:cxn>
              <a:cxn ang="0">
                <a:pos x="connsiteX2" y="connsiteY2"/>
              </a:cxn>
              <a:cxn ang="0">
                <a:pos x="connsiteX3" y="connsiteY3"/>
              </a:cxn>
            </a:cxnLst>
            <a:rect l="l" t="t" r="r" b="b"/>
            <a:pathLst>
              <a:path w="1879600" h="2943035">
                <a:moveTo>
                  <a:pt x="0" y="0"/>
                </a:moveTo>
                <a:lnTo>
                  <a:pt x="1879600" y="408659"/>
                </a:lnTo>
                <a:lnTo>
                  <a:pt x="1879600" y="2943035"/>
                </a:lnTo>
                <a:lnTo>
                  <a:pt x="0" y="2943035"/>
                </a:lnTo>
                <a:close/>
              </a:path>
            </a:pathLst>
          </a:custGeom>
          <a:solidFill>
            <a:srgbClr val="3F3F3F"/>
          </a:solidFill>
        </p:spPr>
        <p:txBody>
          <a:bodyPr rot="0" spcFirstLastPara="0" vertOverflow="overflow" horzOverflow="overflow" vert="horz" wrap="square" lIns="91440" tIns="324000" rIns="91440" bIns="45720" numCol="1" spcCol="0" rtlCol="0" fromWordArt="0" anchor="ctr" anchorCtr="0" forceAA="0" compatLnSpc="1">
            <a:normAutofit/>
          </a:bodyPr>
          <a:lstStyle/>
          <a:p>
            <a:pPr algn="just">
              <a:lnSpc>
                <a:spcPct val="130000"/>
              </a:lnSpc>
            </a:pPr>
            <a:r>
              <a:rPr lang="da-DK" altLang="zh-CN" b="1" dirty="0">
                <a:solidFill>
                  <a:sysClr val="window" lastClr="FFFFFF"/>
                </a:solidFill>
                <a:latin typeface="+mn-ea"/>
                <a:sym typeface="Arial" panose="020B0604020202020204" pitchFamily="34" charset="0"/>
              </a:rPr>
              <a:t>营销渠道</a:t>
            </a:r>
          </a:p>
          <a:p>
            <a:pPr marL="342900" indent="-342900" algn="just">
              <a:lnSpc>
                <a:spcPct val="130000"/>
              </a:lnSpc>
              <a:buFont typeface="Wingdings" panose="05000000000000000000" charset="0"/>
              <a:buChar char=""/>
            </a:pPr>
            <a:r>
              <a:rPr lang="en-US" altLang="zh-CN" sz="1600" b="1" dirty="0">
                <a:solidFill>
                  <a:schemeClr val="bg1"/>
                </a:solidFill>
                <a:latin typeface="+mn-ea"/>
              </a:rPr>
              <a:t>2016</a:t>
            </a:r>
            <a:r>
              <a:rPr lang="zh-CN" altLang="en-US" sz="1600" b="1" dirty="0">
                <a:solidFill>
                  <a:schemeClr val="bg1"/>
                </a:solidFill>
                <a:latin typeface="+mn-ea"/>
              </a:rPr>
              <a:t>年</a:t>
            </a:r>
            <a:r>
              <a:rPr lang="en-US" altLang="zh-CN" sz="1600" b="1" dirty="0">
                <a:solidFill>
                  <a:schemeClr val="bg1"/>
                </a:solidFill>
                <a:latin typeface="+mn-ea"/>
              </a:rPr>
              <a:t>4</a:t>
            </a:r>
            <a:r>
              <a:rPr lang="zh-CN" altLang="en-US" sz="1600" b="1" dirty="0">
                <a:solidFill>
                  <a:schemeClr val="bg1"/>
                </a:solidFill>
                <a:latin typeface="+mn-ea"/>
              </a:rPr>
              <a:t>月</a:t>
            </a:r>
            <a:r>
              <a:rPr lang="en-US" altLang="zh-CN" sz="1600" b="1" dirty="0">
                <a:solidFill>
                  <a:schemeClr val="bg1"/>
                </a:solidFill>
                <a:latin typeface="+mn-ea"/>
              </a:rPr>
              <a:t>21</a:t>
            </a:r>
            <a:r>
              <a:rPr lang="zh-CN" altLang="en-US" sz="1600" b="1" dirty="0">
                <a:solidFill>
                  <a:schemeClr val="bg1"/>
                </a:solidFill>
                <a:latin typeface="+mn-ea"/>
              </a:rPr>
              <a:t>日，</a:t>
            </a:r>
            <a:r>
              <a:rPr lang="en-US" altLang="zh-CN" sz="1600" b="1" dirty="0" err="1">
                <a:solidFill>
                  <a:schemeClr val="bg1"/>
                </a:solidFill>
                <a:latin typeface="+mn-ea"/>
              </a:rPr>
              <a:t>papi</a:t>
            </a:r>
            <a:r>
              <a:rPr lang="zh-CN" altLang="en-US" sz="1600" b="1" dirty="0">
                <a:solidFill>
                  <a:schemeClr val="bg1"/>
                </a:solidFill>
                <a:latin typeface="+mn-ea"/>
              </a:rPr>
              <a:t>酱与罗辑思维创始人罗振宇、杨铭等合伙人决定对其第一次广告进行拍卖，最终以</a:t>
            </a:r>
            <a:r>
              <a:rPr lang="en-US" altLang="zh-CN" sz="1600" b="1" dirty="0">
                <a:solidFill>
                  <a:schemeClr val="bg1"/>
                </a:solidFill>
                <a:latin typeface="+mn-ea"/>
              </a:rPr>
              <a:t>2200</a:t>
            </a:r>
            <a:r>
              <a:rPr lang="zh-CN" altLang="en-US" sz="1600" b="1" dirty="0">
                <a:solidFill>
                  <a:schemeClr val="bg1"/>
                </a:solidFill>
                <a:latin typeface="+mn-ea"/>
              </a:rPr>
              <a:t>万卖；</a:t>
            </a:r>
            <a:r>
              <a:rPr lang="en-US" altLang="zh-CN" sz="1600" b="1" dirty="0">
                <a:solidFill>
                  <a:schemeClr val="bg1"/>
                </a:solidFill>
                <a:latin typeface="+mn-ea"/>
              </a:rPr>
              <a:t>3</a:t>
            </a:r>
            <a:r>
              <a:rPr lang="zh-CN" altLang="en-US" sz="1600" b="1" dirty="0">
                <a:solidFill>
                  <a:schemeClr val="bg1"/>
                </a:solidFill>
                <a:latin typeface="+mn-ea"/>
              </a:rPr>
              <a:t>月，</a:t>
            </a:r>
            <a:r>
              <a:rPr lang="en-US" altLang="zh-CN" sz="1600" b="1" dirty="0" err="1">
                <a:solidFill>
                  <a:schemeClr val="bg1"/>
                </a:solidFill>
                <a:latin typeface="+mn-ea"/>
              </a:rPr>
              <a:t>papi</a:t>
            </a:r>
            <a:r>
              <a:rPr lang="zh-CN" altLang="en-US" sz="1600" b="1" dirty="0">
                <a:solidFill>
                  <a:schemeClr val="bg1"/>
                </a:solidFill>
                <a:latin typeface="+mn-ea"/>
              </a:rPr>
              <a:t>酱获得</a:t>
            </a:r>
            <a:r>
              <a:rPr lang="en-US" altLang="zh-CN" sz="1600" b="1" dirty="0">
                <a:solidFill>
                  <a:schemeClr val="bg1"/>
                </a:solidFill>
                <a:latin typeface="+mn-ea"/>
              </a:rPr>
              <a:t>1200</a:t>
            </a:r>
            <a:r>
              <a:rPr lang="zh-CN" altLang="en-US" sz="1600" b="1" dirty="0">
                <a:solidFill>
                  <a:schemeClr val="bg1"/>
                </a:solidFill>
                <a:latin typeface="+mn-ea"/>
              </a:rPr>
              <a:t>万融资 </a:t>
            </a:r>
            <a:endParaRPr lang="zh-CN" altLang="da-DK" sz="1600" b="1" dirty="0">
              <a:solidFill>
                <a:schemeClr val="bg1"/>
              </a:solidFill>
              <a:latin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3538220" y="1985010"/>
            <a:ext cx="2750820" cy="75057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弧形 14"/>
          <p:cNvSpPr/>
          <p:nvPr>
            <p:custDataLst>
              <p:tags r:id="rId1"/>
            </p:custDataLst>
          </p:nvPr>
        </p:nvSpPr>
        <p:spPr>
          <a:xfrm>
            <a:off x="5409217" y="806434"/>
            <a:ext cx="1188144" cy="1188144"/>
          </a:xfrm>
          <a:prstGeom prst="arc">
            <a:avLst>
              <a:gd name="adj1" fmla="val 13200000"/>
              <a:gd name="adj2" fmla="val 192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18" name="弧形 17"/>
          <p:cNvSpPr/>
          <p:nvPr>
            <p:custDataLst>
              <p:tags r:id="rId2"/>
            </p:custDataLst>
          </p:nvPr>
        </p:nvSpPr>
        <p:spPr>
          <a:xfrm>
            <a:off x="5408930" y="692150"/>
            <a:ext cx="1188085" cy="846455"/>
          </a:xfrm>
          <a:prstGeom prst="arc">
            <a:avLst>
              <a:gd name="adj1" fmla="val 2400000"/>
              <a:gd name="adj2" fmla="val 84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nvGrpSpPr>
          <p:cNvPr id="7" name="组合 6"/>
          <p:cNvGrpSpPr/>
          <p:nvPr/>
        </p:nvGrpSpPr>
        <p:grpSpPr>
          <a:xfrm>
            <a:off x="2534285" y="1562735"/>
            <a:ext cx="3469005" cy="1749425"/>
            <a:chOff x="3991" y="2461"/>
            <a:chExt cx="5463" cy="2755"/>
          </a:xfrm>
        </p:grpSpPr>
        <p:sp>
          <p:nvSpPr>
            <p:cNvPr id="12" name="任意多边形: 形状 11"/>
            <p:cNvSpPr/>
            <p:nvPr>
              <p:custDataLst>
                <p:tags r:id="rId9"/>
              </p:custDataLst>
            </p:nvPr>
          </p:nvSpPr>
          <p:spPr>
            <a:xfrm>
              <a:off x="4926" y="2461"/>
              <a:ext cx="4528" cy="786"/>
            </a:xfrm>
            <a:custGeom>
              <a:avLst/>
              <a:gdLst/>
              <a:ahLst/>
              <a:cxnLst/>
              <a:rect l="0" t="0" r="0" b="0"/>
              <a:pathLst>
                <a:path>
                  <a:moveTo>
                    <a:pt x="2875309" y="0"/>
                  </a:moveTo>
                  <a:lnTo>
                    <a:pt x="2875309" y="249510"/>
                  </a:lnTo>
                  <a:lnTo>
                    <a:pt x="0" y="249510"/>
                  </a:lnTo>
                  <a:lnTo>
                    <a:pt x="0" y="499020"/>
                  </a:lnTo>
                </a:path>
              </a:pathLst>
            </a:custGeom>
            <a:noFill/>
            <a:ln w="28575">
              <a:solidFill>
                <a:srgbClr val="7F7F7F"/>
              </a:solidFill>
            </a:ln>
          </p:spPr>
          <p:style>
            <a:lnRef idx="2">
              <a:srgbClr val="7F7F7F">
                <a:shade val="60000"/>
                <a:hueOff val="0"/>
                <a:satOff val="0"/>
                <a:lumOff val="0"/>
                <a:alphaOff val="0"/>
              </a:srgbClr>
            </a:lnRef>
            <a:fillRef idx="0">
              <a:scrgbClr r="0" g="0" b="0"/>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nvGrpSpPr>
            <p:cNvPr id="6" name="组合 5"/>
            <p:cNvGrpSpPr/>
            <p:nvPr/>
          </p:nvGrpSpPr>
          <p:grpSpPr>
            <a:xfrm>
              <a:off x="3991" y="3026"/>
              <a:ext cx="1871" cy="2191"/>
              <a:chOff x="4094" y="3445"/>
              <a:chExt cx="1871" cy="2191"/>
            </a:xfrm>
          </p:grpSpPr>
          <p:sp>
            <p:nvSpPr>
              <p:cNvPr id="25" name="弧形 24"/>
              <p:cNvSpPr/>
              <p:nvPr>
                <p:custDataLst>
                  <p:tags r:id="rId10"/>
                </p:custDataLst>
              </p:nvPr>
            </p:nvSpPr>
            <p:spPr>
              <a:xfrm>
                <a:off x="4094" y="3765"/>
                <a:ext cx="1871" cy="1871"/>
              </a:xfrm>
              <a:prstGeom prst="arc">
                <a:avLst>
                  <a:gd name="adj1" fmla="val 13200000"/>
                  <a:gd name="adj2" fmla="val 192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29" name="弧形 28"/>
              <p:cNvSpPr/>
              <p:nvPr>
                <p:custDataLst>
                  <p:tags r:id="rId11"/>
                </p:custDataLst>
              </p:nvPr>
            </p:nvSpPr>
            <p:spPr>
              <a:xfrm>
                <a:off x="4094" y="3445"/>
                <a:ext cx="1871" cy="1614"/>
              </a:xfrm>
              <a:prstGeom prst="arc">
                <a:avLst>
                  <a:gd name="adj1" fmla="val 2400000"/>
                  <a:gd name="adj2" fmla="val 84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grpSp>
      <p:grpSp>
        <p:nvGrpSpPr>
          <p:cNvPr id="9" name="组合 8"/>
          <p:cNvGrpSpPr/>
          <p:nvPr/>
        </p:nvGrpSpPr>
        <p:grpSpPr>
          <a:xfrm>
            <a:off x="6003290" y="1562735"/>
            <a:ext cx="3468370" cy="1711960"/>
            <a:chOff x="9454" y="2461"/>
            <a:chExt cx="5462" cy="2696"/>
          </a:xfrm>
        </p:grpSpPr>
        <p:sp>
          <p:nvSpPr>
            <p:cNvPr id="4" name="任意多边形: 形状 3"/>
            <p:cNvSpPr/>
            <p:nvPr>
              <p:custDataLst>
                <p:tags r:id="rId7"/>
              </p:custDataLst>
            </p:nvPr>
          </p:nvSpPr>
          <p:spPr>
            <a:xfrm>
              <a:off x="9454" y="2461"/>
              <a:ext cx="4528" cy="786"/>
            </a:xfrm>
            <a:custGeom>
              <a:avLst/>
              <a:gdLst/>
              <a:ahLst/>
              <a:cxnLst/>
              <a:rect l="0" t="0" r="0" b="0"/>
              <a:pathLst>
                <a:path>
                  <a:moveTo>
                    <a:pt x="0" y="0"/>
                  </a:moveTo>
                  <a:lnTo>
                    <a:pt x="0" y="249510"/>
                  </a:lnTo>
                  <a:lnTo>
                    <a:pt x="2875309" y="249510"/>
                  </a:lnTo>
                  <a:lnTo>
                    <a:pt x="2875309" y="499020"/>
                  </a:lnTo>
                </a:path>
              </a:pathLst>
            </a:custGeom>
            <a:noFill/>
            <a:ln w="28575">
              <a:solidFill>
                <a:srgbClr val="7F7F7F"/>
              </a:solidFill>
            </a:ln>
          </p:spPr>
          <p:style>
            <a:lnRef idx="2">
              <a:srgbClr val="7F7F7F">
                <a:shade val="60000"/>
                <a:hueOff val="0"/>
                <a:satOff val="0"/>
                <a:lumOff val="0"/>
                <a:alphaOff val="0"/>
              </a:srgbClr>
            </a:lnRef>
            <a:fillRef idx="0">
              <a:scrgbClr r="0" g="0" b="0"/>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sp>
          <p:nvSpPr>
            <p:cNvPr id="35" name="弧形 34"/>
            <p:cNvSpPr/>
            <p:nvPr>
              <p:custDataLst>
                <p:tags r:id="rId8"/>
              </p:custDataLst>
            </p:nvPr>
          </p:nvSpPr>
          <p:spPr>
            <a:xfrm>
              <a:off x="13046" y="3287"/>
              <a:ext cx="1871" cy="1871"/>
            </a:xfrm>
            <a:prstGeom prst="arc">
              <a:avLst>
                <a:gd name="adj1" fmla="val 13200000"/>
                <a:gd name="adj2" fmla="val 192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sp>
        <p:nvSpPr>
          <p:cNvPr id="36" name="弧形 35"/>
          <p:cNvSpPr/>
          <p:nvPr>
            <p:custDataLst>
              <p:tags r:id="rId3"/>
            </p:custDataLst>
          </p:nvPr>
        </p:nvSpPr>
        <p:spPr>
          <a:xfrm>
            <a:off x="8284210" y="1718310"/>
            <a:ext cx="1188085" cy="1188085"/>
          </a:xfrm>
          <a:prstGeom prst="arc">
            <a:avLst>
              <a:gd name="adj1" fmla="val 2400000"/>
              <a:gd name="adj2" fmla="val 8400000"/>
            </a:avLst>
          </a:prstGeom>
          <a:ln w="28575">
            <a:solidFill>
              <a:srgbClr val="7F7F7F"/>
            </a:solidFill>
          </a:ln>
        </p:spPr>
        <p:style>
          <a:lnRef idx="2">
            <a:srgbClr val="7F7F7F">
              <a:shade val="60000"/>
              <a:hueOff val="0"/>
              <a:satOff val="0"/>
              <a:lumOff val="0"/>
              <a:alphaOff val="0"/>
            </a:srgbClr>
          </a:lnRef>
          <a:fillRef idx="0">
            <a:srgbClr val="7F7F7F">
              <a:hueOff val="0"/>
              <a:satOff val="0"/>
              <a:lumOff val="0"/>
              <a:alphaOff val="0"/>
            </a:srgbClr>
          </a:fillRef>
          <a:effectRef idx="0">
            <a:srgbClr val="7F7F7F">
              <a:hueOff val="0"/>
              <a:satOff val="0"/>
              <a:lumOff val="0"/>
              <a:alphaOff val="0"/>
            </a:srgbClr>
          </a:effectRef>
          <a:fontRef idx="minor">
            <a:sysClr val="windowText" lastClr="000000">
              <a:hueOff val="0"/>
              <a:satOff val="0"/>
              <a:lumOff val="0"/>
              <a:alphaOff val="0"/>
            </a:sysClr>
          </a:fontRef>
        </p:style>
        <p:txBody>
          <a:bodyPr/>
          <a:lstStyle/>
          <a:p>
            <a:endParaRPr lang="zh-CN" altLang="en-US"/>
          </a:p>
        </p:txBody>
      </p:sp>
      <p:grpSp>
        <p:nvGrpSpPr>
          <p:cNvPr id="13" name="组合 12"/>
          <p:cNvGrpSpPr/>
          <p:nvPr/>
        </p:nvGrpSpPr>
        <p:grpSpPr>
          <a:xfrm>
            <a:off x="2219960" y="995045"/>
            <a:ext cx="7566660" cy="1717675"/>
            <a:chOff x="3496" y="1567"/>
            <a:chExt cx="11916" cy="2705"/>
          </a:xfrm>
        </p:grpSpPr>
        <p:sp>
          <p:nvSpPr>
            <p:cNvPr id="38" name="文本框 37"/>
            <p:cNvSpPr txBox="1"/>
            <p:nvPr>
              <p:custDataLst>
                <p:tags r:id="rId4"/>
              </p:custDataLst>
            </p:nvPr>
          </p:nvSpPr>
          <p:spPr>
            <a:xfrm>
              <a:off x="8066" y="1567"/>
              <a:ext cx="2860" cy="580"/>
            </a:xfrm>
            <a:prstGeom prst="rect">
              <a:avLst/>
            </a:prstGeom>
            <a:noFill/>
            <a:ln w="28575">
              <a:noFill/>
            </a:ln>
          </p:spPr>
          <p:txBody>
            <a:bodyPr wrap="square" rtlCol="0">
              <a:spAutoFit/>
            </a:bodyPr>
            <a:lstStyle/>
            <a:p>
              <a:pPr algn="ctr"/>
              <a:r>
                <a:rPr lang="zh-CN" altLang="en-US" b="1" dirty="0">
                  <a:solidFill>
                    <a:schemeClr val="tx1"/>
                  </a:solidFill>
                  <a:latin typeface="+mj-lt"/>
                  <a:ea typeface="+mj-ea"/>
                  <a:cs typeface="+mj-cs"/>
                </a:rPr>
                <a:t>小结</a:t>
              </a:r>
            </a:p>
          </p:txBody>
        </p:sp>
        <p:sp>
          <p:nvSpPr>
            <p:cNvPr id="40" name="文本框 39"/>
            <p:cNvSpPr txBox="1"/>
            <p:nvPr>
              <p:custDataLst>
                <p:tags r:id="rId5"/>
              </p:custDataLst>
            </p:nvPr>
          </p:nvSpPr>
          <p:spPr>
            <a:xfrm>
              <a:off x="3496" y="3672"/>
              <a:ext cx="2860" cy="580"/>
            </a:xfrm>
            <a:prstGeom prst="rect">
              <a:avLst/>
            </a:prstGeom>
            <a:noFill/>
            <a:ln w="28575">
              <a:noFill/>
            </a:ln>
          </p:spPr>
          <p:txBody>
            <a:bodyPr wrap="square" rtlCol="0">
              <a:spAutoFit/>
            </a:bodyPr>
            <a:lstStyle/>
            <a:p>
              <a:pPr algn="ctr"/>
              <a:r>
                <a:rPr lang="zh-CN" altLang="en-US" b="1" dirty="0">
                  <a:solidFill>
                    <a:schemeClr val="tx1"/>
                  </a:solidFill>
                  <a:latin typeface="+mj-lt"/>
                  <a:ea typeface="+mj-ea"/>
                  <a:cs typeface="+mj-cs"/>
                </a:rPr>
                <a:t>思考练习</a:t>
              </a:r>
            </a:p>
          </p:txBody>
        </p:sp>
        <p:sp>
          <p:nvSpPr>
            <p:cNvPr id="5" name="文本框 4"/>
            <p:cNvSpPr txBox="1"/>
            <p:nvPr>
              <p:custDataLst>
                <p:tags r:id="rId6"/>
              </p:custDataLst>
            </p:nvPr>
          </p:nvSpPr>
          <p:spPr>
            <a:xfrm>
              <a:off x="12552" y="3692"/>
              <a:ext cx="2860" cy="580"/>
            </a:xfrm>
            <a:prstGeom prst="rect">
              <a:avLst/>
            </a:prstGeom>
            <a:noFill/>
            <a:ln w="28575">
              <a:noFill/>
            </a:ln>
          </p:spPr>
          <p:txBody>
            <a:bodyPr wrap="square" rtlCol="0">
              <a:spAutoFit/>
            </a:bodyPr>
            <a:lstStyle/>
            <a:p>
              <a:pPr algn="ctr"/>
              <a:r>
                <a:rPr lang="zh-CN" altLang="en-US" b="1" dirty="0">
                  <a:solidFill>
                    <a:schemeClr val="tx1"/>
                  </a:solidFill>
                  <a:latin typeface="+mj-lt"/>
                  <a:ea typeface="+mj-ea"/>
                  <a:cs typeface="+mj-cs"/>
                </a:rPr>
                <a:t>实战训练</a:t>
              </a:r>
            </a:p>
          </p:txBody>
        </p:sp>
      </p:grpSp>
      <p:grpSp>
        <p:nvGrpSpPr>
          <p:cNvPr id="21" name="lxy11"/>
          <p:cNvGrpSpPr/>
          <p:nvPr/>
        </p:nvGrpSpPr>
        <p:grpSpPr>
          <a:xfrm>
            <a:off x="8740886" y="6152542"/>
            <a:ext cx="208440" cy="208440"/>
            <a:chOff x="304800" y="673100"/>
            <a:chExt cx="4000500" cy="4000500"/>
          </a:xfrm>
          <a:effectLst>
            <a:outerShdw blurRad="444500" dist="254000" dir="684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26" name="lxy10"/>
          <p:cNvGrpSpPr/>
          <p:nvPr/>
        </p:nvGrpSpPr>
        <p:grpSpPr>
          <a:xfrm>
            <a:off x="9025251" y="6301884"/>
            <a:ext cx="219777" cy="219777"/>
            <a:chOff x="304800" y="673100"/>
            <a:chExt cx="4000500" cy="4000500"/>
          </a:xfrm>
          <a:solidFill>
            <a:srgbClr val="3F3F3F"/>
          </a:solidFill>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28" name="椭圆 2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14" name="lxy7"/>
          <p:cNvGrpSpPr/>
          <p:nvPr/>
        </p:nvGrpSpPr>
        <p:grpSpPr>
          <a:xfrm>
            <a:off x="8537051" y="5760112"/>
            <a:ext cx="208440" cy="208440"/>
            <a:chOff x="304800" y="673100"/>
            <a:chExt cx="4000500" cy="4000500"/>
          </a:xfrm>
          <a:effectLst>
            <a:outerShdw blurRad="444500" dist="254000" dir="684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50" name="lxy6"/>
          <p:cNvGrpSpPr/>
          <p:nvPr/>
        </p:nvGrpSpPr>
        <p:grpSpPr>
          <a:xfrm>
            <a:off x="9334611" y="5396892"/>
            <a:ext cx="208440" cy="208440"/>
            <a:chOff x="304800" y="673100"/>
            <a:chExt cx="4000500" cy="4000500"/>
          </a:xfrm>
          <a:effectLst>
            <a:outerShdw blurRad="444500" dist="254000" dir="684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83" name="lxy1"/>
          <p:cNvGrpSpPr/>
          <p:nvPr/>
        </p:nvGrpSpPr>
        <p:grpSpPr>
          <a:xfrm>
            <a:off x="7832836" y="6356377"/>
            <a:ext cx="208440" cy="208440"/>
            <a:chOff x="304800" y="673100"/>
            <a:chExt cx="4000500" cy="4000500"/>
          </a:xfrm>
          <a:effectLst>
            <a:outerShdw blurRad="444500" dist="254000" dir="684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114" name="组合 113"/>
          <p:cNvGrpSpPr/>
          <p:nvPr/>
        </p:nvGrpSpPr>
        <p:grpSpPr>
          <a:xfrm>
            <a:off x="9758045" y="4346575"/>
            <a:ext cx="2359660" cy="2009140"/>
            <a:chOff x="15222" y="294"/>
            <a:chExt cx="3716" cy="3164"/>
          </a:xfrm>
        </p:grpSpPr>
        <p:grpSp>
          <p:nvGrpSpPr>
            <p:cNvPr id="95" name="lxy12"/>
            <p:cNvGrpSpPr/>
            <p:nvPr/>
          </p:nvGrpSpPr>
          <p:grpSpPr>
            <a:xfrm>
              <a:off x="16591" y="2464"/>
              <a:ext cx="246" cy="246"/>
              <a:chOff x="304800" y="673100"/>
              <a:chExt cx="4000500" cy="4000500"/>
            </a:xfrm>
            <a:solidFill>
              <a:srgbClr val="3F3F3F"/>
            </a:solidFill>
            <a:effectLst>
              <a:outerShdw blurRad="444500" dist="254000" dir="684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97" name="椭圆 9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98" name="lxy9"/>
            <p:cNvGrpSpPr/>
            <p:nvPr/>
          </p:nvGrpSpPr>
          <p:grpSpPr>
            <a:xfrm>
              <a:off x="15222" y="3006"/>
              <a:ext cx="453" cy="453"/>
              <a:chOff x="304800" y="673100"/>
              <a:chExt cx="4000500" cy="4000500"/>
            </a:xfrm>
            <a:effectLst>
              <a:outerShdw blurRad="381000" dist="152400" dir="8100000" algn="tr" rotWithShape="0">
                <a:prstClr val="black">
                  <a:alpha val="7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00" name="椭圆 9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101" name="lxy8"/>
            <p:cNvGrpSpPr/>
            <p:nvPr/>
          </p:nvGrpSpPr>
          <p:grpSpPr>
            <a:xfrm>
              <a:off x="15428" y="2169"/>
              <a:ext cx="643" cy="643"/>
              <a:chOff x="304800" y="673100"/>
              <a:chExt cx="4000500" cy="4000500"/>
            </a:xfrm>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03" name="椭圆 10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nvGrpSpPr>
            <p:cNvPr id="104" name="lxy5"/>
            <p:cNvGrpSpPr/>
            <p:nvPr/>
          </p:nvGrpSpPr>
          <p:grpSpPr>
            <a:xfrm>
              <a:off x="16439" y="1300"/>
              <a:ext cx="550" cy="550"/>
              <a:chOff x="304800" y="673100"/>
              <a:chExt cx="4000500" cy="4000500"/>
            </a:xfrm>
            <a:solidFill>
              <a:srgbClr val="3F3F3F"/>
            </a:solidFill>
            <a:effectLst>
              <a:outerShdw blurRad="444500" dist="254000" dir="684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sp>
            <p:nvSpPr>
              <p:cNvPr id="106" name="椭圆 10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charset="-122"/>
                </a:endParaRPr>
              </a:p>
            </p:txBody>
          </p:sp>
        </p:grpSp>
        <p:grpSp>
          <p:nvGrpSpPr>
            <p:cNvPr id="107" name="lxy4"/>
            <p:cNvGrpSpPr/>
            <p:nvPr/>
          </p:nvGrpSpPr>
          <p:grpSpPr>
            <a:xfrm>
              <a:off x="17809" y="2362"/>
              <a:ext cx="643" cy="643"/>
              <a:chOff x="304800" y="673100"/>
              <a:chExt cx="4000500" cy="4000500"/>
            </a:xfrm>
            <a:solidFill>
              <a:srgbClr val="116CB2"/>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09" name="椭圆 10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sp>
          <p:nvSpPr>
            <p:cNvPr id="110" name="lxy3"/>
            <p:cNvSpPr/>
            <p:nvPr/>
          </p:nvSpPr>
          <p:spPr>
            <a:xfrm>
              <a:off x="18150" y="294"/>
              <a:ext cx="789" cy="789"/>
            </a:xfrm>
            <a:prstGeom prst="ellipse">
              <a:avLst/>
            </a:prstGeom>
            <a:solidFill>
              <a:srgbClr val="116CB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nvGrpSpPr>
            <p:cNvPr id="111" name="lxy2"/>
            <p:cNvGrpSpPr/>
            <p:nvPr/>
          </p:nvGrpSpPr>
          <p:grpSpPr>
            <a:xfrm>
              <a:off x="17521" y="1312"/>
              <a:ext cx="643" cy="643"/>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ndParaRPr>
              </a:p>
            </p:txBody>
          </p:sp>
        </p:grpSp>
      </p:grpSp>
      <p:sp>
        <p:nvSpPr>
          <p:cNvPr id="2" name="文本框 1"/>
          <p:cNvSpPr txBox="1"/>
          <p:nvPr/>
        </p:nvSpPr>
        <p:spPr>
          <a:xfrm>
            <a:off x="1724660" y="3094355"/>
            <a:ext cx="4065905" cy="1198880"/>
          </a:xfrm>
          <a:prstGeom prst="rect">
            <a:avLst/>
          </a:prstGeom>
          <a:noFill/>
        </p:spPr>
        <p:txBody>
          <a:bodyPr wrap="square" rtlCol="0">
            <a:spAutoFit/>
          </a:bodyPr>
          <a:lstStyle/>
          <a:p>
            <a:r>
              <a:rPr lang="zh-CN" altLang="en-US" dirty="0"/>
              <a:t>1.新媒体运营的基本岗位职责有哪些？</a:t>
            </a:r>
          </a:p>
          <a:p>
            <a:r>
              <a:rPr lang="zh-CN" altLang="en-US" dirty="0"/>
              <a:t>2.如何构建一个新媒体运营团队？</a:t>
            </a:r>
          </a:p>
          <a:p>
            <a:r>
              <a:rPr lang="zh-CN" altLang="en-US" dirty="0">
                <a:solidFill>
                  <a:srgbClr val="FF0000"/>
                </a:solidFill>
              </a:rPr>
              <a:t>3.新媒体运营需要具备的基本素质和基本技能有哪些？</a:t>
            </a:r>
          </a:p>
        </p:txBody>
      </p:sp>
      <p:sp>
        <p:nvSpPr>
          <p:cNvPr id="3" name="文本框 2"/>
          <p:cNvSpPr txBox="1"/>
          <p:nvPr/>
        </p:nvSpPr>
        <p:spPr>
          <a:xfrm>
            <a:off x="6938010" y="3094355"/>
            <a:ext cx="4381500" cy="1753235"/>
          </a:xfrm>
          <a:prstGeom prst="rect">
            <a:avLst/>
          </a:prstGeom>
          <a:noFill/>
        </p:spPr>
        <p:txBody>
          <a:bodyPr wrap="square" rtlCol="0">
            <a:spAutoFit/>
          </a:bodyPr>
          <a:lstStyle/>
          <a:p>
            <a:r>
              <a:rPr lang="zh-CN" altLang="en-US"/>
              <a:t>1.如果你准备从事新媒体运营工作，请对你的职业生涯规划做出描述。</a:t>
            </a:r>
          </a:p>
          <a:p>
            <a:r>
              <a:rPr lang="zh-CN" altLang="en-US"/>
              <a:t>2.针对某产品，为其进行一次新媒体营销活动策划。</a:t>
            </a:r>
          </a:p>
          <a:p>
            <a:r>
              <a:rPr lang="zh-CN" altLang="en-US"/>
              <a:t>（1）关注针对产品的营销环境；</a:t>
            </a:r>
          </a:p>
          <a:p>
            <a:r>
              <a:rPr lang="zh-CN" altLang="en-US"/>
              <a:t>（2）设计新媒体活动策划方案。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1+#ppt_w/2"/>
                                          </p:val>
                                        </p:tav>
                                        <p:tav tm="100000">
                                          <p:val>
                                            <p:strVal val="#ppt_x"/>
                                          </p:val>
                                        </p:tav>
                                      </p:tavLst>
                                    </p:anim>
                                    <p:anim calcmode="lin" valueType="num">
                                      <p:cBhvr additive="base">
                                        <p:cTn id="28" dur="500" fill="hold"/>
                                        <p:tgtEl>
                                          <p:spTgt spid="8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childTnLst>
                          </p:cTn>
                        </p:par>
                        <p:par>
                          <p:cTn id="55" fill="hold">
                            <p:stCondLst>
                              <p:cond delay="3000"/>
                            </p:stCondLst>
                            <p:childTnLst>
                              <p:par>
                                <p:cTn id="56" presetID="22" presetClass="entr" presetSubtype="1"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right)">
                                      <p:cBhvr>
                                        <p:cTn id="74" dur="500"/>
                                        <p:tgtEl>
                                          <p:spTgt spid="7"/>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par>
                          <p:cTn id="79" fill="hold">
                            <p:stCondLst>
                              <p:cond delay="6000"/>
                            </p:stCondLst>
                            <p:childTnLst>
                              <p:par>
                                <p:cTn id="80" presetID="49" presetClass="entr" presetSubtype="0" decel="100000"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 calcmode="lin" valueType="num">
                                      <p:cBhvr>
                                        <p:cTn id="84" dur="500" fill="hold"/>
                                        <p:tgtEl>
                                          <p:spTgt spid="2"/>
                                        </p:tgtEl>
                                        <p:attrNameLst>
                                          <p:attrName>style.rotation</p:attrName>
                                        </p:attrNameLst>
                                      </p:cBhvr>
                                      <p:tavLst>
                                        <p:tav tm="0">
                                          <p:val>
                                            <p:fltVal val="360"/>
                                          </p:val>
                                        </p:tav>
                                        <p:tav tm="100000">
                                          <p:val>
                                            <p:fltVal val="0"/>
                                          </p:val>
                                        </p:tav>
                                      </p:tavLst>
                                    </p:anim>
                                    <p:animEffect transition="in" filter="fade">
                                      <p:cBhvr>
                                        <p:cTn id="85" dur="500"/>
                                        <p:tgtEl>
                                          <p:spTgt spid="2"/>
                                        </p:tgtEl>
                                      </p:cBhvr>
                                    </p:animEffect>
                                  </p:childTnLst>
                                </p:cTn>
                              </p:par>
                            </p:childTnLst>
                          </p:cTn>
                        </p:par>
                        <p:par>
                          <p:cTn id="86" fill="hold">
                            <p:stCondLst>
                              <p:cond delay="6500"/>
                            </p:stCondLst>
                            <p:childTnLst>
                              <p:par>
                                <p:cTn id="87" presetID="49" presetClass="entr" presetSubtype="0" decel="100000"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 calcmode="lin" valueType="num">
                                      <p:cBhvr>
                                        <p:cTn id="91" dur="500" fill="hold"/>
                                        <p:tgtEl>
                                          <p:spTgt spid="3"/>
                                        </p:tgtEl>
                                        <p:attrNameLst>
                                          <p:attrName>style.rotation</p:attrName>
                                        </p:attrNameLst>
                                      </p:cBhvr>
                                      <p:tavLst>
                                        <p:tav tm="0">
                                          <p:val>
                                            <p:fltVal val="360"/>
                                          </p:val>
                                        </p:tav>
                                        <p:tav tm="100000">
                                          <p:val>
                                            <p:fltVal val="0"/>
                                          </p:val>
                                        </p:tav>
                                      </p:tavLst>
                                    </p:anim>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bldLvl="0" animBg="1"/>
      <p:bldP spid="36" grpId="0" bldLvl="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概念</a:t>
            </a:r>
          </a:p>
        </p:txBody>
      </p:sp>
      <p:sp>
        <p:nvSpPr>
          <p:cNvPr id="68" name="矩形 67"/>
          <p:cNvSpPr/>
          <p:nvPr>
            <p:custDataLst>
              <p:tags r:id="rId1"/>
            </p:custDataLst>
          </p:nvPr>
        </p:nvSpPr>
        <p:spPr>
          <a:xfrm>
            <a:off x="1037590" y="2978655"/>
            <a:ext cx="4064000" cy="1997841"/>
          </a:xfrm>
          <a:prstGeom prst="rect">
            <a:avLst/>
          </a:prstGeom>
          <a:noFill/>
          <a:ln w="3175">
            <a:noFill/>
          </a:ln>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t" anchorCtr="0">
            <a:normAutofit lnSpcReduction="10000"/>
          </a:bodyPr>
          <a:lstStyle/>
          <a:p>
            <a:pPr algn="just">
              <a:lnSpc>
                <a:spcPct val="130000"/>
              </a:lnSpc>
            </a:pPr>
            <a:r>
              <a:rPr lang="en-US" altLang="da-DK">
                <a:solidFill>
                  <a:schemeClr val="tx1"/>
                </a:solidFill>
                <a:latin typeface="+mn-ea"/>
                <a:sym typeface="Arial" panose="020B0604020202020204" pitchFamily="34" charset="0"/>
              </a:rPr>
              <a:t>      </a:t>
            </a:r>
            <a:r>
              <a:rPr lang="da-DK" altLang="zh-CN">
                <a:solidFill>
                  <a:schemeClr val="tx1"/>
                </a:solidFill>
                <a:latin typeface="+mn-ea"/>
                <a:sym typeface="Arial" panose="020B0604020202020204" pitchFamily="34" charset="0"/>
              </a:rPr>
              <a:t>“新媒体”一词最早可以追溯到40多年前。1967年，美国哥伦比亚广播电视网技术研究所所长P.Goldmark发表了一份关于开发电子录像商品的计划书，他在计划书中将电子录像成为“New Media”，“新媒体”概念由此诞生。</a:t>
            </a:r>
          </a:p>
        </p:txBody>
      </p:sp>
      <p:sp>
        <p:nvSpPr>
          <p:cNvPr id="70" name="矩形 69"/>
          <p:cNvSpPr/>
          <p:nvPr>
            <p:custDataLst>
              <p:tags r:id="rId2"/>
            </p:custDataLst>
          </p:nvPr>
        </p:nvSpPr>
        <p:spPr>
          <a:xfrm>
            <a:off x="6460490" y="2795270"/>
            <a:ext cx="4878070" cy="3580130"/>
          </a:xfrm>
          <a:prstGeom prst="rect">
            <a:avLst/>
          </a:prstGeom>
          <a:noFill/>
          <a:ln w="3175">
            <a:noFill/>
          </a:ln>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t" anchorCtr="0">
            <a:normAutofit/>
          </a:bodyPr>
          <a:lstStyle/>
          <a:p>
            <a:pPr algn="just">
              <a:lnSpc>
                <a:spcPct val="130000"/>
              </a:lnSpc>
            </a:pPr>
            <a:r>
              <a:rPr lang="en-US" altLang="da-DK">
                <a:solidFill>
                  <a:schemeClr val="tx1"/>
                </a:solidFill>
                <a:sym typeface="Arial" panose="020B0604020202020204" pitchFamily="34" charset="0"/>
              </a:rPr>
              <a:t>            </a:t>
            </a:r>
            <a:r>
              <a:rPr lang="da-DK" altLang="zh-CN">
                <a:solidFill>
                  <a:schemeClr val="tx1"/>
                </a:solidFill>
                <a:latin typeface="+mn-ea"/>
                <a:sym typeface="Arial" panose="020B0604020202020204" pitchFamily="34" charset="0"/>
              </a:rPr>
              <a:t>对于新媒体的定义主要包括以下两个方面</a:t>
            </a:r>
            <a:r>
              <a:rPr lang="zh-CN" altLang="da-DK">
                <a:solidFill>
                  <a:schemeClr val="tx1"/>
                </a:solidFill>
                <a:latin typeface="+mn-ea"/>
                <a:sym typeface="Arial" panose="020B0604020202020204" pitchFamily="34" charset="0"/>
              </a:rPr>
              <a:t>：</a:t>
            </a:r>
          </a:p>
          <a:p>
            <a:pPr marL="285750" indent="-285750" algn="just">
              <a:lnSpc>
                <a:spcPct val="130000"/>
              </a:lnSpc>
              <a:buFont typeface="Wingdings" panose="05000000000000000000" charset="0"/>
              <a:buChar char=""/>
            </a:pPr>
            <a:r>
              <a:rPr lang="en-US" altLang="da-DK">
                <a:solidFill>
                  <a:schemeClr val="tx1"/>
                </a:solidFill>
                <a:latin typeface="+mn-ea"/>
                <a:sym typeface="Arial" panose="020B0604020202020204" pitchFamily="34" charset="0"/>
              </a:rPr>
              <a:t>狭义上，新媒体是继报纸、广播、电视等传统媒体之后，于最近几年发展起来的一种新媒体形态，主要包括网络媒体、手机媒体、数字电视等，它是相对传统媒体而言的</a:t>
            </a:r>
            <a:r>
              <a:rPr lang="zh-CN" altLang="en-US">
                <a:solidFill>
                  <a:schemeClr val="tx1"/>
                </a:solidFill>
                <a:latin typeface="+mn-ea"/>
                <a:sym typeface="Arial" panose="020B0604020202020204" pitchFamily="34" charset="0"/>
              </a:rPr>
              <a:t>；</a:t>
            </a:r>
          </a:p>
          <a:p>
            <a:pPr marL="285750" indent="-285750" algn="just">
              <a:lnSpc>
                <a:spcPct val="130000"/>
              </a:lnSpc>
              <a:buFont typeface="Wingdings" panose="05000000000000000000" charset="0"/>
              <a:buChar char=""/>
            </a:pPr>
            <a:r>
              <a:rPr lang="zh-CN" altLang="en-US">
                <a:solidFill>
                  <a:schemeClr val="tx1"/>
                </a:solidFill>
                <a:latin typeface="+mn-ea"/>
                <a:sym typeface="Arial" panose="020B0604020202020204" pitchFamily="34" charset="0"/>
              </a:rPr>
              <a:t>广义上，新媒体指的是在各种数字技术和网络技术的支持下，通过计算机、收集、数字电视等各种网络终端，向用户提供信息和服务的传播形态，其特点是一种媒体形态的数字化。</a:t>
            </a:r>
          </a:p>
          <a:p>
            <a:pPr marL="285750" indent="-285750" algn="just">
              <a:lnSpc>
                <a:spcPct val="130000"/>
              </a:lnSpc>
              <a:buFont typeface="Wingdings" panose="05000000000000000000" charset="0"/>
              <a:buChar char=""/>
            </a:pPr>
            <a:endParaRPr lang="en-US" altLang="da-DK">
              <a:solidFill>
                <a:schemeClr val="tx1"/>
              </a:solidFill>
              <a:latin typeface="+mn-ea"/>
              <a:sym typeface="Arial" panose="020B0604020202020204" pitchFamily="34" charset="0"/>
            </a:endParaRPr>
          </a:p>
        </p:txBody>
      </p:sp>
      <p:grpSp>
        <p:nvGrpSpPr>
          <p:cNvPr id="5" name="组合 4"/>
          <p:cNvGrpSpPr/>
          <p:nvPr/>
        </p:nvGrpSpPr>
        <p:grpSpPr>
          <a:xfrm>
            <a:off x="2306955" y="1377950"/>
            <a:ext cx="1330960" cy="1330960"/>
            <a:chOff x="3633" y="2170"/>
            <a:chExt cx="2096" cy="2096"/>
          </a:xfrm>
        </p:grpSpPr>
        <p:sp>
          <p:nvSpPr>
            <p:cNvPr id="69" name="任意多边形 68"/>
            <p:cNvSpPr/>
            <p:nvPr>
              <p:custDataLst>
                <p:tags r:id="rId4"/>
              </p:custDataLst>
            </p:nvPr>
          </p:nvSpPr>
          <p:spPr>
            <a:xfrm>
              <a:off x="3633" y="2170"/>
              <a:ext cx="2097" cy="2097"/>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116CB2"/>
            </a:solidFill>
            <a:ln w="3175">
              <a:noFill/>
            </a:ln>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ctr">
              <a:normAutofit/>
            </a:bodyPr>
            <a:lstStyle/>
            <a:p>
              <a:pPr algn="ctr"/>
              <a:r>
                <a:rPr lang="da-DK" altLang="zh-CN" sz="2000">
                  <a:noFill/>
                  <a:latin typeface="Calibri Light" panose="020F0302020204030204" charset="0"/>
                  <a:ea typeface="+mn-ea"/>
                  <a:cs typeface="+mn-ea"/>
                  <a:sym typeface="Arial" panose="020B0604020202020204" pitchFamily="34" charset="0"/>
                </a:rPr>
                <a:t>AMET</a:t>
              </a:r>
            </a:p>
          </p:txBody>
        </p:sp>
        <p:sp>
          <p:nvSpPr>
            <p:cNvPr id="2050" name=" 2050"/>
            <p:cNvSpPr/>
            <p:nvPr/>
          </p:nvSpPr>
          <p:spPr bwMode="auto">
            <a:xfrm>
              <a:off x="4095" y="2794"/>
              <a:ext cx="1140" cy="85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116CB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 name="组合 5"/>
          <p:cNvGrpSpPr/>
          <p:nvPr/>
        </p:nvGrpSpPr>
        <p:grpSpPr>
          <a:xfrm>
            <a:off x="7717155" y="1377950"/>
            <a:ext cx="1266190" cy="1266190"/>
            <a:chOff x="12153" y="2170"/>
            <a:chExt cx="1994" cy="1994"/>
          </a:xfrm>
        </p:grpSpPr>
        <p:sp>
          <p:nvSpPr>
            <p:cNvPr id="71" name="任意多边形 70"/>
            <p:cNvSpPr/>
            <p:nvPr>
              <p:custDataLst>
                <p:tags r:id="rId3"/>
              </p:custDataLst>
            </p:nvPr>
          </p:nvSpPr>
          <p:spPr>
            <a:xfrm>
              <a:off x="12153" y="2170"/>
              <a:ext cx="1994" cy="1994"/>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3F3F3F"/>
            </a:solidFill>
            <a:ln w="3175">
              <a:noFill/>
            </a:ln>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ctr">
              <a:normAutofit/>
            </a:bodyPr>
            <a:lstStyle/>
            <a:p>
              <a:pPr algn="ctr"/>
              <a:r>
                <a:rPr lang="da-DK" altLang="zh-CN" sz="2000">
                  <a:noFill/>
                  <a:latin typeface="Calibri Light" panose="020F0302020204030204" charset="0"/>
                  <a:ea typeface="+mn-ea"/>
                  <a:cs typeface="+mn-ea"/>
                  <a:sym typeface="Arial" panose="020B0604020202020204" pitchFamily="34" charset="0"/>
                </a:rPr>
                <a:t>AMET</a:t>
              </a:r>
            </a:p>
          </p:txBody>
        </p:sp>
        <p:sp>
          <p:nvSpPr>
            <p:cNvPr id="4" name=" 4"/>
            <p:cNvSpPr/>
            <p:nvPr/>
          </p:nvSpPr>
          <p:spPr bwMode="auto">
            <a:xfrm>
              <a:off x="12560" y="2721"/>
              <a:ext cx="1181" cy="89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wipe(left)">
                                      <p:cBhvr>
                                        <p:cTn id="14" dur="500"/>
                                        <p:tgtEl>
                                          <p:spTgt spid="6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360"/>
                                          </p:val>
                                        </p:tav>
                                        <p:tav tm="100000">
                                          <p:val>
                                            <p:fltVal val="0"/>
                                          </p:val>
                                        </p:tav>
                                      </p:tavLst>
                                    </p:anim>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right)">
                                      <p:cBhvr>
                                        <p:cTn id="2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68"/>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特征</a:t>
            </a:r>
          </a:p>
        </p:txBody>
      </p:sp>
      <p:sp>
        <p:nvSpPr>
          <p:cNvPr id="7" name="六边形 6"/>
          <p:cNvSpPr/>
          <p:nvPr>
            <p:custDataLst>
              <p:tags r:id="rId1"/>
            </p:custDataLst>
          </p:nvPr>
        </p:nvSpPr>
        <p:spPr>
          <a:xfrm>
            <a:off x="3641126" y="2978177"/>
            <a:ext cx="1235038" cy="1064688"/>
          </a:xfrm>
          <a:prstGeom prst="hexagon">
            <a:avLst/>
          </a:prstGeom>
          <a:solidFill>
            <a:srgbClr val="116CB2"/>
          </a:solidFill>
          <a:ln>
            <a:solidFill>
              <a:sysClr val="window" lastClr="FFFFFF"/>
            </a:solidFill>
          </a:ln>
          <a:effectLst>
            <a:outerShdw blurRad="127000" dist="38100" dir="4020000" sx="98000" sy="98000" algn="ctr" rotWithShape="0">
              <a:srgbClr val="3A3A3A">
                <a:alpha val="93000"/>
              </a:srgbClr>
            </a:outerShdw>
          </a:effectLst>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9" name="任意多边形 8"/>
          <p:cNvSpPr/>
          <p:nvPr>
            <p:custDataLst>
              <p:tags r:id="rId2"/>
            </p:custDataLst>
          </p:nvPr>
        </p:nvSpPr>
        <p:spPr>
          <a:xfrm flipV="1">
            <a:off x="3805003" y="3352481"/>
            <a:ext cx="878160" cy="584806"/>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ysClr val="window" lastClr="FFFFFF"/>
          </a:solidFill>
          <a:ln>
            <a:solidFill>
              <a:sysClr val="window" lastClr="FFFFFF"/>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1" name="六边形 10"/>
          <p:cNvSpPr/>
          <p:nvPr>
            <p:custDataLst>
              <p:tags r:id="rId3"/>
            </p:custDataLst>
          </p:nvPr>
        </p:nvSpPr>
        <p:spPr>
          <a:xfrm>
            <a:off x="4683164" y="2306571"/>
            <a:ext cx="1235038" cy="1064688"/>
          </a:xfrm>
          <a:prstGeom prst="hexagon">
            <a:avLst/>
          </a:prstGeom>
          <a:solidFill>
            <a:srgbClr val="3F3F3F"/>
          </a:solidFill>
          <a:ln>
            <a:solidFill>
              <a:sysClr val="window" lastClr="FFFFFF"/>
            </a:solidFill>
          </a:ln>
          <a:effectLst>
            <a:outerShdw blurRad="127000" dist="38100" dir="4020000" sx="98000" sy="98000" algn="ctr" rotWithShape="0">
              <a:srgbClr val="3A3A3A">
                <a:alpha val="93000"/>
              </a:srgbClr>
            </a:outerShdw>
          </a:effectLst>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2" name="任意多边形 11"/>
          <p:cNvSpPr/>
          <p:nvPr>
            <p:custDataLst>
              <p:tags r:id="rId4"/>
            </p:custDataLst>
          </p:nvPr>
        </p:nvSpPr>
        <p:spPr>
          <a:xfrm>
            <a:off x="4861603" y="2393371"/>
            <a:ext cx="878160" cy="584806"/>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ysClr val="window" lastClr="FFFFFF"/>
          </a:solidFill>
          <a:ln>
            <a:solidFill>
              <a:sysClr val="window" lastClr="FFFFFF"/>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3" name="六边形 12"/>
          <p:cNvSpPr/>
          <p:nvPr>
            <p:custDataLst>
              <p:tags r:id="rId5"/>
            </p:custDataLst>
          </p:nvPr>
        </p:nvSpPr>
        <p:spPr>
          <a:xfrm>
            <a:off x="5739763" y="2978177"/>
            <a:ext cx="1235038" cy="1064688"/>
          </a:xfrm>
          <a:prstGeom prst="hexagon">
            <a:avLst/>
          </a:prstGeom>
          <a:solidFill>
            <a:srgbClr val="116CB2"/>
          </a:solidFill>
          <a:ln>
            <a:solidFill>
              <a:sysClr val="window" lastClr="FFFFFF"/>
            </a:solidFill>
          </a:ln>
          <a:effectLst>
            <a:outerShdw blurRad="127000" dist="38100" dir="4020000" sx="98000" sy="98000" algn="ctr" rotWithShape="0">
              <a:srgbClr val="3A3A3A">
                <a:alpha val="93000"/>
              </a:srgbClr>
            </a:outerShdw>
          </a:effectLst>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4" name="任意多边形 13"/>
          <p:cNvSpPr/>
          <p:nvPr>
            <p:custDataLst>
              <p:tags r:id="rId6"/>
            </p:custDataLst>
          </p:nvPr>
        </p:nvSpPr>
        <p:spPr>
          <a:xfrm flipV="1">
            <a:off x="5903640" y="3352481"/>
            <a:ext cx="878160" cy="584806"/>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ysClr val="window" lastClr="FFFFFF"/>
          </a:solidFill>
          <a:ln>
            <a:solidFill>
              <a:sysClr val="window" lastClr="FFFFFF"/>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5" name="六边形 14"/>
          <p:cNvSpPr/>
          <p:nvPr>
            <p:custDataLst>
              <p:tags r:id="rId7"/>
            </p:custDataLst>
          </p:nvPr>
        </p:nvSpPr>
        <p:spPr>
          <a:xfrm>
            <a:off x="6802834" y="2306571"/>
            <a:ext cx="1235038" cy="1064688"/>
          </a:xfrm>
          <a:prstGeom prst="hexagon">
            <a:avLst/>
          </a:prstGeom>
          <a:solidFill>
            <a:srgbClr val="3F3F3F"/>
          </a:solidFill>
          <a:ln>
            <a:solidFill>
              <a:sysClr val="window" lastClr="FFFFFF"/>
            </a:solidFill>
          </a:ln>
          <a:effectLst>
            <a:outerShdw blurRad="127000" dist="38100" dir="4020000" sx="98000" sy="98000" algn="ctr" rotWithShape="0">
              <a:srgbClr val="3A3A3A">
                <a:alpha val="93000"/>
              </a:srgbClr>
            </a:outerShdw>
          </a:effectLst>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6" name="任意多边形 15"/>
          <p:cNvSpPr/>
          <p:nvPr>
            <p:custDataLst>
              <p:tags r:id="rId8"/>
            </p:custDataLst>
          </p:nvPr>
        </p:nvSpPr>
        <p:spPr>
          <a:xfrm>
            <a:off x="6981273" y="2393371"/>
            <a:ext cx="878160" cy="584806"/>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ysClr val="window" lastClr="FFFFFF"/>
          </a:solidFill>
          <a:ln>
            <a:solidFill>
              <a:sysClr val="window" lastClr="FFFFFF"/>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7" name="六边形 16"/>
          <p:cNvSpPr/>
          <p:nvPr>
            <p:custDataLst>
              <p:tags r:id="rId9"/>
            </p:custDataLst>
          </p:nvPr>
        </p:nvSpPr>
        <p:spPr>
          <a:xfrm>
            <a:off x="7859433" y="2978177"/>
            <a:ext cx="1235038" cy="1064688"/>
          </a:xfrm>
          <a:prstGeom prst="hexagon">
            <a:avLst/>
          </a:prstGeom>
          <a:solidFill>
            <a:srgbClr val="116CB2"/>
          </a:solidFill>
          <a:ln>
            <a:solidFill>
              <a:sysClr val="window" lastClr="FFFFFF"/>
            </a:solidFill>
          </a:ln>
          <a:effectLst>
            <a:outerShdw blurRad="127000" dist="38100" dir="4020000" sx="98000" sy="98000" algn="ctr" rotWithShape="0">
              <a:srgbClr val="3A3A3A">
                <a:alpha val="93000"/>
              </a:srgbClr>
            </a:outerShdw>
          </a:effectLst>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8" name="任意多边形 17"/>
          <p:cNvSpPr/>
          <p:nvPr>
            <p:custDataLst>
              <p:tags r:id="rId10"/>
            </p:custDataLst>
          </p:nvPr>
        </p:nvSpPr>
        <p:spPr>
          <a:xfrm flipV="1">
            <a:off x="8023310" y="3352481"/>
            <a:ext cx="878160" cy="584806"/>
          </a:xfrm>
          <a:custGeom>
            <a:avLst/>
            <a:gdLst>
              <a:gd name="connsiteX0" fmla="*/ 197982 w 918638"/>
              <a:gd name="connsiteY0" fmla="*/ 0 h 611762"/>
              <a:gd name="connsiteX1" fmla="*/ 720656 w 918638"/>
              <a:gd name="connsiteY1" fmla="*/ 0 h 611762"/>
              <a:gd name="connsiteX2" fmla="*/ 918638 w 918638"/>
              <a:gd name="connsiteY2" fmla="*/ 395965 h 611762"/>
              <a:gd name="connsiteX3" fmla="*/ 810740 w 918638"/>
              <a:gd name="connsiteY3" fmla="*/ 611762 h 611762"/>
              <a:gd name="connsiteX4" fmla="*/ 107899 w 918638"/>
              <a:gd name="connsiteY4" fmla="*/ 611762 h 611762"/>
              <a:gd name="connsiteX5" fmla="*/ 0 w 918638"/>
              <a:gd name="connsiteY5" fmla="*/ 395965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638" h="611762">
                <a:moveTo>
                  <a:pt x="197982" y="0"/>
                </a:moveTo>
                <a:lnTo>
                  <a:pt x="720656" y="0"/>
                </a:lnTo>
                <a:lnTo>
                  <a:pt x="918638" y="395965"/>
                </a:lnTo>
                <a:lnTo>
                  <a:pt x="810740" y="611762"/>
                </a:lnTo>
                <a:lnTo>
                  <a:pt x="107899" y="611762"/>
                </a:lnTo>
                <a:lnTo>
                  <a:pt x="0" y="395965"/>
                </a:lnTo>
                <a:close/>
              </a:path>
            </a:pathLst>
          </a:custGeom>
          <a:solidFill>
            <a:sysClr val="window" lastClr="FFFFFF"/>
          </a:solidFill>
          <a:ln>
            <a:solidFill>
              <a:sysClr val="window" lastClr="FFFFFF"/>
            </a:solidFill>
          </a:ln>
          <a:effectLst>
            <a:outerShdw blurRad="127000" dist="38100" dir="4020000" sx="98000" sy="98000" algn="ctr" rotWithShape="0">
              <a:srgbClr val="3A3A3A"/>
            </a:outerShdw>
          </a:effectLst>
          <a:scene3d>
            <a:camera prst="orthographicFront"/>
            <a:lightRig rig="threePt" dir="t"/>
          </a:scene3d>
          <a:sp3d>
            <a:bevelT w="25400" h="1270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9" name="KSO_Shape"/>
          <p:cNvSpPr>
            <a:spLocks noChangeAspect="1"/>
          </p:cNvSpPr>
          <p:nvPr>
            <p:custDataLst>
              <p:tags r:id="rId11"/>
            </p:custDataLst>
          </p:nvPr>
        </p:nvSpPr>
        <p:spPr bwMode="auto">
          <a:xfrm>
            <a:off x="6180807" y="3463300"/>
            <a:ext cx="352949" cy="347655"/>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ysClr val="windowText" lastClr="000000">
              <a:lumMod val="75000"/>
              <a:lumOff val="25000"/>
            </a:sysClr>
          </a:solidFill>
          <a:ln>
            <a:noFill/>
          </a:ln>
        </p:spPr>
        <p:txBody>
          <a:bodyPr anchor="ctr" anchorCtr="1">
            <a:normAutofit fontScale="97500" lnSpcReduction="10000"/>
          </a:bodyPr>
          <a:lstStyle/>
          <a:p>
            <a:endParaRPr lang="zh-CN" altLang="en-US">
              <a:sym typeface="Arial" panose="020B0604020202020204" pitchFamily="34" charset="0"/>
            </a:endParaRPr>
          </a:p>
        </p:txBody>
      </p:sp>
      <p:sp>
        <p:nvSpPr>
          <p:cNvPr id="20" name="KSO_Shape"/>
          <p:cNvSpPr>
            <a:spLocks noChangeAspect="1"/>
          </p:cNvSpPr>
          <p:nvPr>
            <p:custDataLst>
              <p:tags r:id="rId12"/>
            </p:custDataLst>
          </p:nvPr>
        </p:nvSpPr>
        <p:spPr bwMode="auto">
          <a:xfrm>
            <a:off x="7243878" y="2534889"/>
            <a:ext cx="352949" cy="301771"/>
          </a:xfrm>
          <a:custGeom>
            <a:avLst/>
            <a:gdLst>
              <a:gd name="T0" fmla="*/ 2147483646 w 6175"/>
              <a:gd name="T1" fmla="*/ 2147483646 h 5279"/>
              <a:gd name="T2" fmla="*/ 2147483646 w 6175"/>
              <a:gd name="T3" fmla="*/ 2147483646 h 5279"/>
              <a:gd name="T4" fmla="*/ 2147483646 w 6175"/>
              <a:gd name="T5" fmla="*/ 2147483646 h 5279"/>
              <a:gd name="T6" fmla="*/ 2147483646 w 6175"/>
              <a:gd name="T7" fmla="*/ 2147483646 h 5279"/>
              <a:gd name="T8" fmla="*/ 2147483646 w 6175"/>
              <a:gd name="T9" fmla="*/ 2147483646 h 5279"/>
              <a:gd name="T10" fmla="*/ 2147483646 w 6175"/>
              <a:gd name="T11" fmla="*/ 2147483646 h 5279"/>
              <a:gd name="T12" fmla="*/ 2147483646 w 6175"/>
              <a:gd name="T13" fmla="*/ 2147483646 h 5279"/>
              <a:gd name="T14" fmla="*/ 2147483646 w 6175"/>
              <a:gd name="T15" fmla="*/ 2147483646 h 5279"/>
              <a:gd name="T16" fmla="*/ 2147483646 w 6175"/>
              <a:gd name="T17" fmla="*/ 2147483646 h 5279"/>
              <a:gd name="T18" fmla="*/ 2147483646 w 6175"/>
              <a:gd name="T19" fmla="*/ 2147483646 h 5279"/>
              <a:gd name="T20" fmla="*/ 2147483646 w 6175"/>
              <a:gd name="T21" fmla="*/ 2147483646 h 5279"/>
              <a:gd name="T22" fmla="*/ 2147483646 w 6175"/>
              <a:gd name="T23" fmla="*/ 2147483646 h 5279"/>
              <a:gd name="T24" fmla="*/ 2147483646 w 6175"/>
              <a:gd name="T25" fmla="*/ 2147483646 h 5279"/>
              <a:gd name="T26" fmla="*/ 2147483646 w 6175"/>
              <a:gd name="T27" fmla="*/ 2147483646 h 5279"/>
              <a:gd name="T28" fmla="*/ 2147483646 w 6175"/>
              <a:gd name="T29" fmla="*/ 646285825 h 5279"/>
              <a:gd name="T30" fmla="*/ 2147483646 w 6175"/>
              <a:gd name="T31" fmla="*/ 176302938 h 5279"/>
              <a:gd name="T32" fmla="*/ 2147483646 w 6175"/>
              <a:gd name="T33" fmla="*/ 0 h 5279"/>
              <a:gd name="T34" fmla="*/ 2147483646 w 6175"/>
              <a:gd name="T35" fmla="*/ 176302938 h 5279"/>
              <a:gd name="T36" fmla="*/ 2147483646 w 6175"/>
              <a:gd name="T37" fmla="*/ 763852897 h 5279"/>
              <a:gd name="T38" fmla="*/ 2147483646 w 6175"/>
              <a:gd name="T39" fmla="*/ 2147483646 h 5279"/>
              <a:gd name="T40" fmla="*/ 2147483646 w 6175"/>
              <a:gd name="T41" fmla="*/ 2147483646 h 5279"/>
              <a:gd name="T42" fmla="*/ 2147483646 w 6175"/>
              <a:gd name="T43" fmla="*/ 2147483646 h 5279"/>
              <a:gd name="T44" fmla="*/ 2147483646 w 6175"/>
              <a:gd name="T45" fmla="*/ 2147483646 h 5279"/>
              <a:gd name="T46" fmla="*/ 2147483646 w 6175"/>
              <a:gd name="T47" fmla="*/ 2147483646 h 5279"/>
              <a:gd name="T48" fmla="*/ 2147483646 w 6175"/>
              <a:gd name="T49" fmla="*/ 2147483646 h 5279"/>
              <a:gd name="T50" fmla="*/ 2147483646 w 6175"/>
              <a:gd name="T51" fmla="*/ 2147483646 h 5279"/>
              <a:gd name="T52" fmla="*/ 2147483646 w 6175"/>
              <a:gd name="T53" fmla="*/ 2147483646 h 5279"/>
              <a:gd name="T54" fmla="*/ 2147483646 w 6175"/>
              <a:gd name="T55" fmla="*/ 2147483646 h 5279"/>
              <a:gd name="T56" fmla="*/ 2147483646 w 6175"/>
              <a:gd name="T57" fmla="*/ 2147483646 h 5279"/>
              <a:gd name="T58" fmla="*/ 2147483646 w 6175"/>
              <a:gd name="T59" fmla="*/ 2147483646 h 5279"/>
              <a:gd name="T60" fmla="*/ 2147483646 w 6175"/>
              <a:gd name="T61" fmla="*/ 2147483646 h 5279"/>
              <a:gd name="T62" fmla="*/ 2147483646 w 6175"/>
              <a:gd name="T63" fmla="*/ 2147483646 h 5279"/>
              <a:gd name="T64" fmla="*/ 2147483646 w 6175"/>
              <a:gd name="T65" fmla="*/ 2147483646 h 5279"/>
              <a:gd name="T66" fmla="*/ 0 w 6175"/>
              <a:gd name="T67" fmla="*/ 2147483646 h 5279"/>
              <a:gd name="T68" fmla="*/ 176166070 w 6175"/>
              <a:gd name="T69" fmla="*/ 2147483646 h 5279"/>
              <a:gd name="T70" fmla="*/ 763386717 w 6175"/>
              <a:gd name="T71" fmla="*/ 2147483646 h 5279"/>
              <a:gd name="T72" fmla="*/ 1644217377 w 6175"/>
              <a:gd name="T73" fmla="*/ 2147483646 h 5279"/>
              <a:gd name="T74" fmla="*/ 2147483646 w 6175"/>
              <a:gd name="T75" fmla="*/ 2147483646 h 5279"/>
              <a:gd name="T76" fmla="*/ 2147483646 w 6175"/>
              <a:gd name="T77" fmla="*/ 2147483646 h 5279"/>
              <a:gd name="T78" fmla="*/ 2147483646 w 6175"/>
              <a:gd name="T79" fmla="*/ 2147483646 h 5279"/>
              <a:gd name="T80" fmla="*/ 2147483646 w 6175"/>
              <a:gd name="T81" fmla="*/ 2147483646 h 5279"/>
              <a:gd name="T82" fmla="*/ 2147483646 w 6175"/>
              <a:gd name="T83" fmla="*/ 2147483646 h 5279"/>
              <a:gd name="T84" fmla="*/ 2147483646 w 6175"/>
              <a:gd name="T85" fmla="*/ 2147483646 h 5279"/>
              <a:gd name="T86" fmla="*/ 2147483646 w 6175"/>
              <a:gd name="T87" fmla="*/ 2147483646 h 5279"/>
              <a:gd name="T88" fmla="*/ 2147483646 w 6175"/>
              <a:gd name="T89" fmla="*/ 2147483646 h 5279"/>
              <a:gd name="T90" fmla="*/ 2147483646 w 6175"/>
              <a:gd name="T91" fmla="*/ 2147483646 h 5279"/>
              <a:gd name="T92" fmla="*/ 2147483646 w 6175"/>
              <a:gd name="T93" fmla="*/ 2147483646 h 5279"/>
              <a:gd name="T94" fmla="*/ 2147483646 w 6175"/>
              <a:gd name="T95" fmla="*/ 2147483646 h 5279"/>
              <a:gd name="T96" fmla="*/ 2147483646 w 6175"/>
              <a:gd name="T97" fmla="*/ 2147483646 h 5279"/>
              <a:gd name="T98" fmla="*/ 2147483646 w 6175"/>
              <a:gd name="T99" fmla="*/ 2147483646 h 5279"/>
              <a:gd name="T100" fmla="*/ 2147483646 w 6175"/>
              <a:gd name="T101" fmla="*/ 2147483646 h 5279"/>
              <a:gd name="T102" fmla="*/ 2147483646 w 6175"/>
              <a:gd name="T103" fmla="*/ 2147483646 h 5279"/>
              <a:gd name="T104" fmla="*/ 2147483646 w 6175"/>
              <a:gd name="T105" fmla="*/ 2147483646 h 5279"/>
              <a:gd name="T106" fmla="*/ 2147483646 w 6175"/>
              <a:gd name="T107" fmla="*/ 2147483646 h 5279"/>
              <a:gd name="T108" fmla="*/ 2147483646 w 6175"/>
              <a:gd name="T109" fmla="*/ 2147483646 h 5279"/>
              <a:gd name="T110" fmla="*/ 2147483646 w 6175"/>
              <a:gd name="T111" fmla="*/ 2147483646 h 5279"/>
              <a:gd name="T112" fmla="*/ 2147483646 w 6175"/>
              <a:gd name="T113" fmla="*/ 2147483646 h 5279"/>
              <a:gd name="T114" fmla="*/ 2147483646 w 6175"/>
              <a:gd name="T115" fmla="*/ 2147483646 h 5279"/>
              <a:gd name="T116" fmla="*/ 2147483646 w 6175"/>
              <a:gd name="T117" fmla="*/ 2147483646 h 5279"/>
              <a:gd name="T118" fmla="*/ 2147483646 w 6175"/>
              <a:gd name="T119" fmla="*/ 2147483646 h 5279"/>
              <a:gd name="T120" fmla="*/ 2147483646 w 6175"/>
              <a:gd name="T121" fmla="*/ 2147483646 h 5279"/>
              <a:gd name="T122" fmla="*/ 2147483646 w 6175"/>
              <a:gd name="T123" fmla="*/ 2147483646 h 52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75" h="5279">
                <a:moveTo>
                  <a:pt x="3844" y="3488"/>
                </a:moveTo>
                <a:lnTo>
                  <a:pt x="3844" y="3488"/>
                </a:lnTo>
                <a:lnTo>
                  <a:pt x="3831" y="3497"/>
                </a:lnTo>
                <a:lnTo>
                  <a:pt x="3817" y="3510"/>
                </a:lnTo>
                <a:lnTo>
                  <a:pt x="3798" y="3526"/>
                </a:lnTo>
                <a:lnTo>
                  <a:pt x="3776" y="3549"/>
                </a:lnTo>
                <a:lnTo>
                  <a:pt x="3751" y="3574"/>
                </a:lnTo>
                <a:lnTo>
                  <a:pt x="3724" y="3606"/>
                </a:lnTo>
                <a:lnTo>
                  <a:pt x="3696" y="3641"/>
                </a:lnTo>
                <a:lnTo>
                  <a:pt x="3458" y="3534"/>
                </a:lnTo>
                <a:lnTo>
                  <a:pt x="3464" y="3509"/>
                </a:lnTo>
                <a:lnTo>
                  <a:pt x="3470" y="3483"/>
                </a:lnTo>
                <a:lnTo>
                  <a:pt x="3472" y="3456"/>
                </a:lnTo>
                <a:lnTo>
                  <a:pt x="3473" y="3429"/>
                </a:lnTo>
                <a:lnTo>
                  <a:pt x="3471" y="3397"/>
                </a:lnTo>
                <a:lnTo>
                  <a:pt x="3466" y="3367"/>
                </a:lnTo>
                <a:lnTo>
                  <a:pt x="3459" y="3339"/>
                </a:lnTo>
                <a:lnTo>
                  <a:pt x="3450" y="3309"/>
                </a:lnTo>
                <a:lnTo>
                  <a:pt x="3439" y="3282"/>
                </a:lnTo>
                <a:lnTo>
                  <a:pt x="3425" y="3257"/>
                </a:lnTo>
                <a:lnTo>
                  <a:pt x="3409" y="3232"/>
                </a:lnTo>
                <a:lnTo>
                  <a:pt x="3391" y="3209"/>
                </a:lnTo>
                <a:lnTo>
                  <a:pt x="3373" y="3187"/>
                </a:lnTo>
                <a:lnTo>
                  <a:pt x="3350" y="3168"/>
                </a:lnTo>
                <a:lnTo>
                  <a:pt x="3328" y="3149"/>
                </a:lnTo>
                <a:lnTo>
                  <a:pt x="3304" y="3132"/>
                </a:lnTo>
                <a:lnTo>
                  <a:pt x="3278" y="3118"/>
                </a:lnTo>
                <a:lnTo>
                  <a:pt x="3251" y="3105"/>
                </a:lnTo>
                <a:lnTo>
                  <a:pt x="3223" y="3095"/>
                </a:lnTo>
                <a:lnTo>
                  <a:pt x="3193" y="3087"/>
                </a:lnTo>
                <a:lnTo>
                  <a:pt x="3228" y="2828"/>
                </a:lnTo>
                <a:lnTo>
                  <a:pt x="3254" y="2824"/>
                </a:lnTo>
                <a:lnTo>
                  <a:pt x="3280" y="2819"/>
                </a:lnTo>
                <a:lnTo>
                  <a:pt x="3307" y="2814"/>
                </a:lnTo>
                <a:lnTo>
                  <a:pt x="3333" y="2808"/>
                </a:lnTo>
                <a:lnTo>
                  <a:pt x="3361" y="2799"/>
                </a:lnTo>
                <a:lnTo>
                  <a:pt x="3388" y="2791"/>
                </a:lnTo>
                <a:lnTo>
                  <a:pt x="3415" y="2782"/>
                </a:lnTo>
                <a:lnTo>
                  <a:pt x="3443" y="2771"/>
                </a:lnTo>
                <a:lnTo>
                  <a:pt x="3270" y="25"/>
                </a:lnTo>
                <a:lnTo>
                  <a:pt x="3262" y="22"/>
                </a:lnTo>
                <a:lnTo>
                  <a:pt x="3244" y="17"/>
                </a:lnTo>
                <a:lnTo>
                  <a:pt x="3216" y="10"/>
                </a:lnTo>
                <a:lnTo>
                  <a:pt x="3198" y="6"/>
                </a:lnTo>
                <a:lnTo>
                  <a:pt x="3179" y="4"/>
                </a:lnTo>
                <a:lnTo>
                  <a:pt x="3158" y="1"/>
                </a:lnTo>
                <a:lnTo>
                  <a:pt x="3137" y="0"/>
                </a:lnTo>
                <a:lnTo>
                  <a:pt x="3114" y="0"/>
                </a:lnTo>
                <a:lnTo>
                  <a:pt x="3090" y="3"/>
                </a:lnTo>
                <a:lnTo>
                  <a:pt x="3067" y="6"/>
                </a:lnTo>
                <a:lnTo>
                  <a:pt x="3042" y="12"/>
                </a:lnTo>
                <a:lnTo>
                  <a:pt x="3017" y="21"/>
                </a:lnTo>
                <a:lnTo>
                  <a:pt x="3006" y="26"/>
                </a:lnTo>
                <a:lnTo>
                  <a:pt x="2994" y="32"/>
                </a:lnTo>
                <a:lnTo>
                  <a:pt x="2782" y="2783"/>
                </a:lnTo>
                <a:lnTo>
                  <a:pt x="2797" y="2788"/>
                </a:lnTo>
                <a:lnTo>
                  <a:pt x="2815" y="2794"/>
                </a:lnTo>
                <a:lnTo>
                  <a:pt x="2839" y="2802"/>
                </a:lnTo>
                <a:lnTo>
                  <a:pt x="2869" y="2809"/>
                </a:lnTo>
                <a:lnTo>
                  <a:pt x="2905" y="2817"/>
                </a:lnTo>
                <a:lnTo>
                  <a:pt x="2946" y="2825"/>
                </a:lnTo>
                <a:lnTo>
                  <a:pt x="2992" y="2831"/>
                </a:lnTo>
                <a:lnTo>
                  <a:pt x="3016" y="3085"/>
                </a:lnTo>
                <a:lnTo>
                  <a:pt x="2986" y="3094"/>
                </a:lnTo>
                <a:lnTo>
                  <a:pt x="2957" y="3104"/>
                </a:lnTo>
                <a:lnTo>
                  <a:pt x="2930" y="3118"/>
                </a:lnTo>
                <a:lnTo>
                  <a:pt x="2903" y="3134"/>
                </a:lnTo>
                <a:lnTo>
                  <a:pt x="2878" y="3151"/>
                </a:lnTo>
                <a:lnTo>
                  <a:pt x="2855" y="3170"/>
                </a:lnTo>
                <a:lnTo>
                  <a:pt x="2833" y="3191"/>
                </a:lnTo>
                <a:lnTo>
                  <a:pt x="2814" y="3213"/>
                </a:lnTo>
                <a:lnTo>
                  <a:pt x="2795" y="3238"/>
                </a:lnTo>
                <a:lnTo>
                  <a:pt x="2780" y="3264"/>
                </a:lnTo>
                <a:lnTo>
                  <a:pt x="2767" y="3291"/>
                </a:lnTo>
                <a:lnTo>
                  <a:pt x="2755" y="3319"/>
                </a:lnTo>
                <a:lnTo>
                  <a:pt x="2746" y="3348"/>
                </a:lnTo>
                <a:lnTo>
                  <a:pt x="2740" y="3379"/>
                </a:lnTo>
                <a:lnTo>
                  <a:pt x="2736" y="3409"/>
                </a:lnTo>
                <a:lnTo>
                  <a:pt x="2735" y="3425"/>
                </a:lnTo>
                <a:lnTo>
                  <a:pt x="2735" y="3442"/>
                </a:lnTo>
                <a:lnTo>
                  <a:pt x="2736" y="3465"/>
                </a:lnTo>
                <a:lnTo>
                  <a:pt x="2740" y="3489"/>
                </a:lnTo>
                <a:lnTo>
                  <a:pt x="2744" y="3511"/>
                </a:lnTo>
                <a:lnTo>
                  <a:pt x="2750" y="3533"/>
                </a:lnTo>
                <a:lnTo>
                  <a:pt x="2504" y="3634"/>
                </a:lnTo>
                <a:lnTo>
                  <a:pt x="2488" y="3614"/>
                </a:lnTo>
                <a:lnTo>
                  <a:pt x="2471" y="3594"/>
                </a:lnTo>
                <a:lnTo>
                  <a:pt x="2452" y="3574"/>
                </a:lnTo>
                <a:lnTo>
                  <a:pt x="2434" y="3556"/>
                </a:lnTo>
                <a:lnTo>
                  <a:pt x="2414" y="3536"/>
                </a:lnTo>
                <a:lnTo>
                  <a:pt x="2393" y="3517"/>
                </a:lnTo>
                <a:lnTo>
                  <a:pt x="2370" y="3498"/>
                </a:lnTo>
                <a:lnTo>
                  <a:pt x="2347" y="3481"/>
                </a:lnTo>
                <a:lnTo>
                  <a:pt x="0" y="5000"/>
                </a:lnTo>
                <a:lnTo>
                  <a:pt x="1" y="5007"/>
                </a:lnTo>
                <a:lnTo>
                  <a:pt x="6" y="5025"/>
                </a:lnTo>
                <a:lnTo>
                  <a:pt x="13" y="5054"/>
                </a:lnTo>
                <a:lnTo>
                  <a:pt x="19" y="5070"/>
                </a:lnTo>
                <a:lnTo>
                  <a:pt x="26" y="5088"/>
                </a:lnTo>
                <a:lnTo>
                  <a:pt x="34" y="5106"/>
                </a:lnTo>
                <a:lnTo>
                  <a:pt x="45" y="5125"/>
                </a:lnTo>
                <a:lnTo>
                  <a:pt x="56" y="5144"/>
                </a:lnTo>
                <a:lnTo>
                  <a:pt x="69" y="5163"/>
                </a:lnTo>
                <a:lnTo>
                  <a:pt x="85" y="5181"/>
                </a:lnTo>
                <a:lnTo>
                  <a:pt x="102" y="5199"/>
                </a:lnTo>
                <a:lnTo>
                  <a:pt x="122" y="5215"/>
                </a:lnTo>
                <a:lnTo>
                  <a:pt x="133" y="5222"/>
                </a:lnTo>
                <a:lnTo>
                  <a:pt x="144" y="5229"/>
                </a:lnTo>
                <a:lnTo>
                  <a:pt x="2688" y="4034"/>
                </a:lnTo>
                <a:lnTo>
                  <a:pt x="2686" y="4019"/>
                </a:lnTo>
                <a:lnTo>
                  <a:pt x="2682" y="4000"/>
                </a:lnTo>
                <a:lnTo>
                  <a:pt x="2676" y="3976"/>
                </a:lnTo>
                <a:lnTo>
                  <a:pt x="2668" y="3947"/>
                </a:lnTo>
                <a:lnTo>
                  <a:pt x="2658" y="3912"/>
                </a:lnTo>
                <a:lnTo>
                  <a:pt x="2644" y="3874"/>
                </a:lnTo>
                <a:lnTo>
                  <a:pt x="2626" y="3832"/>
                </a:lnTo>
                <a:lnTo>
                  <a:pt x="2839" y="3684"/>
                </a:lnTo>
                <a:lnTo>
                  <a:pt x="2852" y="3697"/>
                </a:lnTo>
                <a:lnTo>
                  <a:pt x="2866" y="3709"/>
                </a:lnTo>
                <a:lnTo>
                  <a:pt x="2880" y="3721"/>
                </a:lnTo>
                <a:lnTo>
                  <a:pt x="2896" y="3731"/>
                </a:lnTo>
                <a:lnTo>
                  <a:pt x="2911" y="3742"/>
                </a:lnTo>
                <a:lnTo>
                  <a:pt x="2927" y="3750"/>
                </a:lnTo>
                <a:lnTo>
                  <a:pt x="2944" y="3760"/>
                </a:lnTo>
                <a:lnTo>
                  <a:pt x="2961" y="3767"/>
                </a:lnTo>
                <a:lnTo>
                  <a:pt x="2979" y="3774"/>
                </a:lnTo>
                <a:lnTo>
                  <a:pt x="2996" y="3779"/>
                </a:lnTo>
                <a:lnTo>
                  <a:pt x="3015" y="3784"/>
                </a:lnTo>
                <a:lnTo>
                  <a:pt x="3034" y="3789"/>
                </a:lnTo>
                <a:lnTo>
                  <a:pt x="3053" y="3792"/>
                </a:lnTo>
                <a:lnTo>
                  <a:pt x="3071" y="3794"/>
                </a:lnTo>
                <a:lnTo>
                  <a:pt x="3091" y="3795"/>
                </a:lnTo>
                <a:lnTo>
                  <a:pt x="3111" y="3796"/>
                </a:lnTo>
                <a:lnTo>
                  <a:pt x="3130" y="3795"/>
                </a:lnTo>
                <a:lnTo>
                  <a:pt x="3149" y="3794"/>
                </a:lnTo>
                <a:lnTo>
                  <a:pt x="3168" y="3790"/>
                </a:lnTo>
                <a:lnTo>
                  <a:pt x="3185" y="3786"/>
                </a:lnTo>
                <a:lnTo>
                  <a:pt x="3203" y="3783"/>
                </a:lnTo>
                <a:lnTo>
                  <a:pt x="3220" y="3777"/>
                </a:lnTo>
                <a:lnTo>
                  <a:pt x="3238" y="3771"/>
                </a:lnTo>
                <a:lnTo>
                  <a:pt x="3254" y="3764"/>
                </a:lnTo>
                <a:lnTo>
                  <a:pt x="3271" y="3757"/>
                </a:lnTo>
                <a:lnTo>
                  <a:pt x="3286" y="3749"/>
                </a:lnTo>
                <a:lnTo>
                  <a:pt x="3301" y="3740"/>
                </a:lnTo>
                <a:lnTo>
                  <a:pt x="3316" y="3730"/>
                </a:lnTo>
                <a:lnTo>
                  <a:pt x="3330" y="3721"/>
                </a:lnTo>
                <a:lnTo>
                  <a:pt x="3345" y="3709"/>
                </a:lnTo>
                <a:lnTo>
                  <a:pt x="3357" y="3697"/>
                </a:lnTo>
                <a:lnTo>
                  <a:pt x="3370" y="3686"/>
                </a:lnTo>
                <a:lnTo>
                  <a:pt x="3580" y="3843"/>
                </a:lnTo>
                <a:lnTo>
                  <a:pt x="3571" y="3866"/>
                </a:lnTo>
                <a:lnTo>
                  <a:pt x="3563" y="3891"/>
                </a:lnTo>
                <a:lnTo>
                  <a:pt x="3554" y="3917"/>
                </a:lnTo>
                <a:lnTo>
                  <a:pt x="3546" y="3942"/>
                </a:lnTo>
                <a:lnTo>
                  <a:pt x="3539" y="3969"/>
                </a:lnTo>
                <a:lnTo>
                  <a:pt x="3533" y="3996"/>
                </a:lnTo>
                <a:lnTo>
                  <a:pt x="3527" y="4024"/>
                </a:lnTo>
                <a:lnTo>
                  <a:pt x="3524" y="4053"/>
                </a:lnTo>
                <a:lnTo>
                  <a:pt x="6044" y="5279"/>
                </a:lnTo>
                <a:lnTo>
                  <a:pt x="6049" y="5274"/>
                </a:lnTo>
                <a:lnTo>
                  <a:pt x="6064" y="5262"/>
                </a:lnTo>
                <a:lnTo>
                  <a:pt x="6084" y="5241"/>
                </a:lnTo>
                <a:lnTo>
                  <a:pt x="6096" y="5228"/>
                </a:lnTo>
                <a:lnTo>
                  <a:pt x="6109" y="5213"/>
                </a:lnTo>
                <a:lnTo>
                  <a:pt x="6120" y="5197"/>
                </a:lnTo>
                <a:lnTo>
                  <a:pt x="6132" y="5179"/>
                </a:lnTo>
                <a:lnTo>
                  <a:pt x="6144" y="5160"/>
                </a:lnTo>
                <a:lnTo>
                  <a:pt x="6153" y="5139"/>
                </a:lnTo>
                <a:lnTo>
                  <a:pt x="6161" y="5117"/>
                </a:lnTo>
                <a:lnTo>
                  <a:pt x="6168" y="5093"/>
                </a:lnTo>
                <a:lnTo>
                  <a:pt x="6173" y="5069"/>
                </a:lnTo>
                <a:lnTo>
                  <a:pt x="6174" y="5056"/>
                </a:lnTo>
                <a:lnTo>
                  <a:pt x="6175" y="5043"/>
                </a:lnTo>
                <a:lnTo>
                  <a:pt x="3844" y="3488"/>
                </a:lnTo>
                <a:close/>
              </a:path>
            </a:pathLst>
          </a:custGeom>
          <a:solidFill>
            <a:sysClr val="windowText" lastClr="000000">
              <a:lumMod val="75000"/>
              <a:lumOff val="25000"/>
            </a:sysClr>
          </a:solidFill>
          <a:ln>
            <a:noFill/>
          </a:ln>
        </p:spPr>
        <p:txBody>
          <a:bodyPr anchor="ctr" anchorCtr="1">
            <a:normAutofit fontScale="87500" lnSpcReduction="20000"/>
          </a:bodyPr>
          <a:lstStyle/>
          <a:p>
            <a:endParaRPr lang="zh-CN" altLang="en-US">
              <a:sym typeface="Arial" panose="020B0604020202020204" pitchFamily="34" charset="0"/>
            </a:endParaRPr>
          </a:p>
        </p:txBody>
      </p:sp>
      <p:sp>
        <p:nvSpPr>
          <p:cNvPr id="21" name="KSO_Shape"/>
          <p:cNvSpPr>
            <a:spLocks noChangeAspect="1"/>
          </p:cNvSpPr>
          <p:nvPr>
            <p:custDataLst>
              <p:tags r:id="rId13"/>
            </p:custDataLst>
          </p:nvPr>
        </p:nvSpPr>
        <p:spPr>
          <a:xfrm>
            <a:off x="8300477" y="3494477"/>
            <a:ext cx="352949" cy="285300"/>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ysClr val="windowText" lastClr="000000">
              <a:lumMod val="75000"/>
              <a:lumOff val="25000"/>
            </a:sysClr>
          </a:solidFill>
          <a:ln>
            <a:noFill/>
          </a:ln>
        </p:spPr>
        <p:txBody>
          <a:bodyPr anchor="ctr" anchorCtr="1">
            <a:normAutofit fontScale="80000" lnSpcReduction="10000"/>
          </a:bodyPr>
          <a:lstStyle/>
          <a:p>
            <a:endParaRPr lang="zh-CN" altLang="en-US">
              <a:solidFill>
                <a:sysClr val="windowText" lastClr="000000"/>
              </a:solidFill>
              <a:sym typeface="Arial" panose="020B0604020202020204" pitchFamily="34" charset="0"/>
            </a:endParaRPr>
          </a:p>
        </p:txBody>
      </p:sp>
      <p:sp>
        <p:nvSpPr>
          <p:cNvPr id="22" name="KSO_Shape"/>
          <p:cNvSpPr>
            <a:spLocks noChangeAspect="1"/>
          </p:cNvSpPr>
          <p:nvPr>
            <p:custDataLst>
              <p:tags r:id="rId14"/>
            </p:custDataLst>
          </p:nvPr>
        </p:nvSpPr>
        <p:spPr bwMode="auto">
          <a:xfrm>
            <a:off x="5124208" y="2543712"/>
            <a:ext cx="352949" cy="284124"/>
          </a:xfrm>
          <a:custGeom>
            <a:avLst/>
            <a:gdLst>
              <a:gd name="T0" fmla="*/ 1282926 w 2516188"/>
              <a:gd name="T1" fmla="*/ 1313726 h 2027237"/>
              <a:gd name="T2" fmla="*/ 1162503 w 2516188"/>
              <a:gd name="T3" fmla="*/ 1450670 h 2027237"/>
              <a:gd name="T4" fmla="*/ 1137784 w 2516188"/>
              <a:gd name="T5" fmla="*/ 1643161 h 2027237"/>
              <a:gd name="T6" fmla="*/ 1220334 w 2516188"/>
              <a:gd name="T7" fmla="*/ 1810486 h 2027237"/>
              <a:gd name="T8" fmla="*/ 1378630 w 2516188"/>
              <a:gd name="T9" fmla="*/ 1898003 h 2027237"/>
              <a:gd name="T10" fmla="*/ 1560512 w 2516188"/>
              <a:gd name="T11" fmla="*/ 1871929 h 2027237"/>
              <a:gd name="T12" fmla="*/ 1689780 w 2516188"/>
              <a:gd name="T13" fmla="*/ 1744735 h 2027237"/>
              <a:gd name="T14" fmla="*/ 1727880 w 2516188"/>
              <a:gd name="T15" fmla="*/ 1555191 h 2027237"/>
              <a:gd name="T16" fmla="*/ 1656670 w 2516188"/>
              <a:gd name="T17" fmla="*/ 1381064 h 2027237"/>
              <a:gd name="T18" fmla="*/ 1505857 w 2516188"/>
              <a:gd name="T19" fmla="*/ 1281985 h 2027237"/>
              <a:gd name="T20" fmla="*/ 1809439 w 2516188"/>
              <a:gd name="T21" fmla="*/ 1277240 h 2027237"/>
              <a:gd name="T22" fmla="*/ 1326696 w 2516188"/>
              <a:gd name="T23" fmla="*/ 1208978 h 2027237"/>
              <a:gd name="T24" fmla="*/ 1406068 w 2516188"/>
              <a:gd name="T25" fmla="*/ 957861 h 2027237"/>
              <a:gd name="T26" fmla="*/ 1514904 w 2516188"/>
              <a:gd name="T27" fmla="*/ 999371 h 2027237"/>
              <a:gd name="T28" fmla="*/ 907730 w 2516188"/>
              <a:gd name="T29" fmla="*/ 714391 h 2027237"/>
              <a:gd name="T30" fmla="*/ 1103087 w 2516188"/>
              <a:gd name="T31" fmla="*/ 791852 h 2027237"/>
              <a:gd name="T32" fmla="*/ 438604 w 2516188"/>
              <a:gd name="T33" fmla="*/ 1110785 h 2027237"/>
              <a:gd name="T34" fmla="*/ 558265 w 2516188"/>
              <a:gd name="T35" fmla="*/ 730292 h 2027237"/>
              <a:gd name="T36" fmla="*/ 1857961 w 2516188"/>
              <a:gd name="T37" fmla="*/ 415732 h 2027237"/>
              <a:gd name="T38" fmla="*/ 1664325 w 2516188"/>
              <a:gd name="T39" fmla="*/ 540944 h 2027237"/>
              <a:gd name="T40" fmla="*/ 1573176 w 2516188"/>
              <a:gd name="T41" fmla="*/ 760971 h 2027237"/>
              <a:gd name="T42" fmla="*/ 1621698 w 2516188"/>
              <a:gd name="T43" fmla="*/ 1000279 h 2027237"/>
              <a:gd name="T44" fmla="*/ 1787899 w 2516188"/>
              <a:gd name="T45" fmla="*/ 1161102 h 2027237"/>
              <a:gd name="T46" fmla="*/ 2020988 w 2516188"/>
              <a:gd name="T47" fmla="*/ 1193993 h 2027237"/>
              <a:gd name="T48" fmla="*/ 2223466 w 2516188"/>
              <a:gd name="T49" fmla="*/ 1083526 h 2027237"/>
              <a:gd name="T50" fmla="*/ 2329354 w 2516188"/>
              <a:gd name="T51" fmla="*/ 872118 h 2027237"/>
              <a:gd name="T52" fmla="*/ 2297837 w 2516188"/>
              <a:gd name="T53" fmla="*/ 628954 h 2027237"/>
              <a:gd name="T54" fmla="*/ 2143427 w 2516188"/>
              <a:gd name="T55" fmla="*/ 455882 h 2027237"/>
              <a:gd name="T56" fmla="*/ 787501 w 2516188"/>
              <a:gd name="T57" fmla="*/ 323394 h 2027237"/>
              <a:gd name="T58" fmla="*/ 928464 w 2516188"/>
              <a:gd name="T59" fmla="*/ 462387 h 2027237"/>
              <a:gd name="T60" fmla="*/ 946638 w 2516188"/>
              <a:gd name="T61" fmla="*/ 532808 h 2027237"/>
              <a:gd name="T62" fmla="*/ 901042 w 2516188"/>
              <a:gd name="T63" fmla="*/ 620622 h 2027237"/>
              <a:gd name="T64" fmla="*/ 722233 w 2516188"/>
              <a:gd name="T65" fmla="*/ 687176 h 2027237"/>
              <a:gd name="T66" fmla="*/ 608843 w 2516188"/>
              <a:gd name="T67" fmla="*/ 555169 h 2027237"/>
              <a:gd name="T68" fmla="*/ 597706 w 2516188"/>
              <a:gd name="T69" fmla="*/ 489683 h 2027237"/>
              <a:gd name="T70" fmla="*/ 667389 w 2516188"/>
              <a:gd name="T71" fmla="*/ 364820 h 2027237"/>
              <a:gd name="T72" fmla="*/ 632363 w 2516188"/>
              <a:gd name="T73" fmla="*/ 228686 h 2027237"/>
              <a:gd name="T74" fmla="*/ 369672 w 2516188"/>
              <a:gd name="T75" fmla="*/ 401391 h 2027237"/>
              <a:gd name="T76" fmla="*/ 250905 w 2516188"/>
              <a:gd name="T77" fmla="*/ 697391 h 2027237"/>
              <a:gd name="T78" fmla="*/ 325701 w 2516188"/>
              <a:gd name="T79" fmla="*/ 1012656 h 2027237"/>
              <a:gd name="T80" fmla="*/ 559834 w 2516188"/>
              <a:gd name="T81" fmla="*/ 1220718 h 2027237"/>
              <a:gd name="T82" fmla="*/ 883269 w 2516188"/>
              <a:gd name="T83" fmla="*/ 1256981 h 2027237"/>
              <a:gd name="T84" fmla="*/ 1159106 w 2516188"/>
              <a:gd name="T85" fmla="*/ 1103542 h 2027237"/>
              <a:gd name="T86" fmla="*/ 1298724 w 2516188"/>
              <a:gd name="T87" fmla="*/ 818647 h 2027237"/>
              <a:gd name="T88" fmla="*/ 1247048 w 2516188"/>
              <a:gd name="T89" fmla="*/ 497036 h 2027237"/>
              <a:gd name="T90" fmla="*/ 1028554 w 2516188"/>
              <a:gd name="T91" fmla="*/ 272656 h 2027237"/>
              <a:gd name="T92" fmla="*/ 993649 w 2516188"/>
              <a:gd name="T93" fmla="*/ 113097 h 2027237"/>
              <a:gd name="T94" fmla="*/ 1388933 w 2516188"/>
              <a:gd name="T95" fmla="*/ 491143 h 2027237"/>
              <a:gd name="T96" fmla="*/ 1791753 w 2516188"/>
              <a:gd name="T97" fmla="*/ 332712 h 2027237"/>
              <a:gd name="T98" fmla="*/ 2237298 w 2516188"/>
              <a:gd name="T99" fmla="*/ 311843 h 2027237"/>
              <a:gd name="T100" fmla="*/ 2429346 w 2516188"/>
              <a:gd name="T101" fmla="*/ 759610 h 2027237"/>
              <a:gd name="T102" fmla="*/ 2299878 w 2516188"/>
              <a:gd name="T103" fmla="*/ 1144544 h 2027237"/>
              <a:gd name="T104" fmla="*/ 1906937 w 2516188"/>
              <a:gd name="T105" fmla="*/ 1297655 h 2027237"/>
              <a:gd name="T106" fmla="*/ 1868941 w 2516188"/>
              <a:gd name="T107" fmla="*/ 1636133 h 2027237"/>
              <a:gd name="T108" fmla="*/ 1607457 w 2516188"/>
              <a:gd name="T109" fmla="*/ 1934959 h 2027237"/>
              <a:gd name="T110" fmla="*/ 1279525 w 2516188"/>
              <a:gd name="T111" fmla="*/ 1947883 h 2027237"/>
              <a:gd name="T112" fmla="*/ 1076098 w 2516188"/>
              <a:gd name="T113" fmla="*/ 1706418 h 2027237"/>
              <a:gd name="T114" fmla="*/ 1082596 w 2516188"/>
              <a:gd name="T115" fmla="*/ 1324488 h 2027237"/>
              <a:gd name="T116" fmla="*/ 578420 w 2516188"/>
              <a:gd name="T117" fmla="*/ 1369398 h 2027237"/>
              <a:gd name="T118" fmla="*/ 171350 w 2516188"/>
              <a:gd name="T119" fmla="*/ 1000871 h 2027237"/>
              <a:gd name="T120" fmla="*/ 174750 w 2516188"/>
              <a:gd name="T121" fmla="*/ 468025 h 2027237"/>
              <a:gd name="T122" fmla="*/ 575926 w 2516188"/>
              <a:gd name="T123" fmla="*/ 24931 h 2027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6188" h="2027237">
                <a:moveTo>
                  <a:pt x="1106296" y="1311603"/>
                </a:moveTo>
                <a:lnTo>
                  <a:pt x="1089354" y="1320965"/>
                </a:lnTo>
                <a:lnTo>
                  <a:pt x="1132793" y="1349777"/>
                </a:lnTo>
                <a:lnTo>
                  <a:pt x="1106296" y="1311603"/>
                </a:lnTo>
                <a:close/>
                <a:moveTo>
                  <a:pt x="1423534" y="1272009"/>
                </a:moveTo>
                <a:lnTo>
                  <a:pt x="1416050" y="1272235"/>
                </a:lnTo>
                <a:lnTo>
                  <a:pt x="1408339" y="1272916"/>
                </a:lnTo>
                <a:lnTo>
                  <a:pt x="1400855" y="1273596"/>
                </a:lnTo>
                <a:lnTo>
                  <a:pt x="1393144" y="1274503"/>
                </a:lnTo>
                <a:lnTo>
                  <a:pt x="1385887" y="1275636"/>
                </a:lnTo>
                <a:lnTo>
                  <a:pt x="1378630" y="1276770"/>
                </a:lnTo>
                <a:lnTo>
                  <a:pt x="1371373" y="1278357"/>
                </a:lnTo>
                <a:lnTo>
                  <a:pt x="1363889" y="1280171"/>
                </a:lnTo>
                <a:lnTo>
                  <a:pt x="1356632" y="1281985"/>
                </a:lnTo>
                <a:lnTo>
                  <a:pt x="1349602" y="1284025"/>
                </a:lnTo>
                <a:lnTo>
                  <a:pt x="1342571" y="1286292"/>
                </a:lnTo>
                <a:lnTo>
                  <a:pt x="1335768" y="1288560"/>
                </a:lnTo>
                <a:lnTo>
                  <a:pt x="1328964" y="1291054"/>
                </a:lnTo>
                <a:lnTo>
                  <a:pt x="1322160" y="1293774"/>
                </a:lnTo>
                <a:lnTo>
                  <a:pt x="1315357" y="1296722"/>
                </a:lnTo>
                <a:lnTo>
                  <a:pt x="1308780" y="1299896"/>
                </a:lnTo>
                <a:lnTo>
                  <a:pt x="1302203" y="1303070"/>
                </a:lnTo>
                <a:lnTo>
                  <a:pt x="1295626" y="1306471"/>
                </a:lnTo>
                <a:lnTo>
                  <a:pt x="1289276" y="1310099"/>
                </a:lnTo>
                <a:lnTo>
                  <a:pt x="1282926" y="1313726"/>
                </a:lnTo>
                <a:lnTo>
                  <a:pt x="1276576" y="1317808"/>
                </a:lnTo>
                <a:lnTo>
                  <a:pt x="1270680" y="1321662"/>
                </a:lnTo>
                <a:lnTo>
                  <a:pt x="1264557" y="1325743"/>
                </a:lnTo>
                <a:lnTo>
                  <a:pt x="1258660" y="1330051"/>
                </a:lnTo>
                <a:lnTo>
                  <a:pt x="1252991" y="1334585"/>
                </a:lnTo>
                <a:lnTo>
                  <a:pt x="1247094" y="1339120"/>
                </a:lnTo>
                <a:lnTo>
                  <a:pt x="1241651" y="1343881"/>
                </a:lnTo>
                <a:lnTo>
                  <a:pt x="1236209" y="1349096"/>
                </a:lnTo>
                <a:lnTo>
                  <a:pt x="1230766" y="1353857"/>
                </a:lnTo>
                <a:lnTo>
                  <a:pt x="1225776" y="1359072"/>
                </a:lnTo>
                <a:lnTo>
                  <a:pt x="1220334" y="1364513"/>
                </a:lnTo>
                <a:lnTo>
                  <a:pt x="1215571" y="1369728"/>
                </a:lnTo>
                <a:lnTo>
                  <a:pt x="1210582" y="1375170"/>
                </a:lnTo>
                <a:lnTo>
                  <a:pt x="1206046" y="1381064"/>
                </a:lnTo>
                <a:lnTo>
                  <a:pt x="1201284" y="1386959"/>
                </a:lnTo>
                <a:lnTo>
                  <a:pt x="1196748" y="1392627"/>
                </a:lnTo>
                <a:lnTo>
                  <a:pt x="1192439" y="1398749"/>
                </a:lnTo>
                <a:lnTo>
                  <a:pt x="1188130" y="1404871"/>
                </a:lnTo>
                <a:lnTo>
                  <a:pt x="1184048" y="1410992"/>
                </a:lnTo>
                <a:lnTo>
                  <a:pt x="1180192" y="1417341"/>
                </a:lnTo>
                <a:lnTo>
                  <a:pt x="1176564" y="1423916"/>
                </a:lnTo>
                <a:lnTo>
                  <a:pt x="1172709" y="1430491"/>
                </a:lnTo>
                <a:lnTo>
                  <a:pt x="1169080" y="1437066"/>
                </a:lnTo>
                <a:lnTo>
                  <a:pt x="1165905" y="1443868"/>
                </a:lnTo>
                <a:lnTo>
                  <a:pt x="1162503" y="1450670"/>
                </a:lnTo>
                <a:lnTo>
                  <a:pt x="1159555" y="1457472"/>
                </a:lnTo>
                <a:lnTo>
                  <a:pt x="1156607" y="1464500"/>
                </a:lnTo>
                <a:lnTo>
                  <a:pt x="1153659" y="1471982"/>
                </a:lnTo>
                <a:lnTo>
                  <a:pt x="1151164" y="1479011"/>
                </a:lnTo>
                <a:lnTo>
                  <a:pt x="1148896" y="1486266"/>
                </a:lnTo>
                <a:lnTo>
                  <a:pt x="1146628" y="1493521"/>
                </a:lnTo>
                <a:lnTo>
                  <a:pt x="1144360" y="1501230"/>
                </a:lnTo>
                <a:lnTo>
                  <a:pt x="1142773" y="1508712"/>
                </a:lnTo>
                <a:lnTo>
                  <a:pt x="1140959" y="1516421"/>
                </a:lnTo>
                <a:lnTo>
                  <a:pt x="1139371" y="1523903"/>
                </a:lnTo>
                <a:lnTo>
                  <a:pt x="1137784" y="1531611"/>
                </a:lnTo>
                <a:lnTo>
                  <a:pt x="1136650" y="1539547"/>
                </a:lnTo>
                <a:lnTo>
                  <a:pt x="1135516" y="1547255"/>
                </a:lnTo>
                <a:lnTo>
                  <a:pt x="1134835" y="1555191"/>
                </a:lnTo>
                <a:lnTo>
                  <a:pt x="1134155" y="1563353"/>
                </a:lnTo>
                <a:lnTo>
                  <a:pt x="1133475" y="1571289"/>
                </a:lnTo>
                <a:lnTo>
                  <a:pt x="1133248" y="1579451"/>
                </a:lnTo>
                <a:lnTo>
                  <a:pt x="1133248" y="1587386"/>
                </a:lnTo>
                <a:lnTo>
                  <a:pt x="1133248" y="1595548"/>
                </a:lnTo>
                <a:lnTo>
                  <a:pt x="1133475" y="1603711"/>
                </a:lnTo>
                <a:lnTo>
                  <a:pt x="1134155" y="1611646"/>
                </a:lnTo>
                <a:lnTo>
                  <a:pt x="1134835" y="1619808"/>
                </a:lnTo>
                <a:lnTo>
                  <a:pt x="1135516" y="1627517"/>
                </a:lnTo>
                <a:lnTo>
                  <a:pt x="1136650" y="1635679"/>
                </a:lnTo>
                <a:lnTo>
                  <a:pt x="1137784" y="1643161"/>
                </a:lnTo>
                <a:lnTo>
                  <a:pt x="1139371" y="1651097"/>
                </a:lnTo>
                <a:lnTo>
                  <a:pt x="1140959" y="1658579"/>
                </a:lnTo>
                <a:lnTo>
                  <a:pt x="1142773" y="1666514"/>
                </a:lnTo>
                <a:lnTo>
                  <a:pt x="1144360" y="1673769"/>
                </a:lnTo>
                <a:lnTo>
                  <a:pt x="1146628" y="1681251"/>
                </a:lnTo>
                <a:lnTo>
                  <a:pt x="1148896" y="1688733"/>
                </a:lnTo>
                <a:lnTo>
                  <a:pt x="1151164" y="1695989"/>
                </a:lnTo>
                <a:lnTo>
                  <a:pt x="1153659" y="1703244"/>
                </a:lnTo>
                <a:lnTo>
                  <a:pt x="1156607" y="1710272"/>
                </a:lnTo>
                <a:lnTo>
                  <a:pt x="1159555" y="1717301"/>
                </a:lnTo>
                <a:lnTo>
                  <a:pt x="1162503" y="1724329"/>
                </a:lnTo>
                <a:lnTo>
                  <a:pt x="1165905" y="1731131"/>
                </a:lnTo>
                <a:lnTo>
                  <a:pt x="1169080" y="1737933"/>
                </a:lnTo>
                <a:lnTo>
                  <a:pt x="1172709" y="1744735"/>
                </a:lnTo>
                <a:lnTo>
                  <a:pt x="1176564" y="1751310"/>
                </a:lnTo>
                <a:lnTo>
                  <a:pt x="1180192" y="1757432"/>
                </a:lnTo>
                <a:lnTo>
                  <a:pt x="1184048" y="1763780"/>
                </a:lnTo>
                <a:lnTo>
                  <a:pt x="1188130" y="1770128"/>
                </a:lnTo>
                <a:lnTo>
                  <a:pt x="1192439" y="1776250"/>
                </a:lnTo>
                <a:lnTo>
                  <a:pt x="1196748" y="1782372"/>
                </a:lnTo>
                <a:lnTo>
                  <a:pt x="1201284" y="1788267"/>
                </a:lnTo>
                <a:lnTo>
                  <a:pt x="1206046" y="1793935"/>
                </a:lnTo>
                <a:lnTo>
                  <a:pt x="1210582" y="1799603"/>
                </a:lnTo>
                <a:lnTo>
                  <a:pt x="1215571" y="1805271"/>
                </a:lnTo>
                <a:lnTo>
                  <a:pt x="1220334" y="1810486"/>
                </a:lnTo>
                <a:lnTo>
                  <a:pt x="1225776" y="1815927"/>
                </a:lnTo>
                <a:lnTo>
                  <a:pt x="1230766" y="1821142"/>
                </a:lnTo>
                <a:lnTo>
                  <a:pt x="1236209" y="1826130"/>
                </a:lnTo>
                <a:lnTo>
                  <a:pt x="1241651" y="1830891"/>
                </a:lnTo>
                <a:lnTo>
                  <a:pt x="1247094" y="1835653"/>
                </a:lnTo>
                <a:lnTo>
                  <a:pt x="1252991" y="1840187"/>
                </a:lnTo>
                <a:lnTo>
                  <a:pt x="1258660" y="1844948"/>
                </a:lnTo>
                <a:lnTo>
                  <a:pt x="1264557" y="1849030"/>
                </a:lnTo>
                <a:lnTo>
                  <a:pt x="1270680" y="1853337"/>
                </a:lnTo>
                <a:lnTo>
                  <a:pt x="1276576" y="1857418"/>
                </a:lnTo>
                <a:lnTo>
                  <a:pt x="1282926" y="1861273"/>
                </a:lnTo>
                <a:lnTo>
                  <a:pt x="1289276" y="1865127"/>
                </a:lnTo>
                <a:lnTo>
                  <a:pt x="1295626" y="1868528"/>
                </a:lnTo>
                <a:lnTo>
                  <a:pt x="1302203" y="1871929"/>
                </a:lnTo>
                <a:lnTo>
                  <a:pt x="1308780" y="1875103"/>
                </a:lnTo>
                <a:lnTo>
                  <a:pt x="1315357" y="1878051"/>
                </a:lnTo>
                <a:lnTo>
                  <a:pt x="1322160" y="1881225"/>
                </a:lnTo>
                <a:lnTo>
                  <a:pt x="1328964" y="1883946"/>
                </a:lnTo>
                <a:lnTo>
                  <a:pt x="1335768" y="1886440"/>
                </a:lnTo>
                <a:lnTo>
                  <a:pt x="1342571" y="1888707"/>
                </a:lnTo>
                <a:lnTo>
                  <a:pt x="1349602" y="1890974"/>
                </a:lnTo>
                <a:lnTo>
                  <a:pt x="1356632" y="1893015"/>
                </a:lnTo>
                <a:lnTo>
                  <a:pt x="1363889" y="1894828"/>
                </a:lnTo>
                <a:lnTo>
                  <a:pt x="1371373" y="1896642"/>
                </a:lnTo>
                <a:lnTo>
                  <a:pt x="1378630" y="1898003"/>
                </a:lnTo>
                <a:lnTo>
                  <a:pt x="1385887" y="1899363"/>
                </a:lnTo>
                <a:lnTo>
                  <a:pt x="1393144" y="1900270"/>
                </a:lnTo>
                <a:lnTo>
                  <a:pt x="1400855" y="1901404"/>
                </a:lnTo>
                <a:lnTo>
                  <a:pt x="1408339" y="1902084"/>
                </a:lnTo>
                <a:lnTo>
                  <a:pt x="1416050" y="1902537"/>
                </a:lnTo>
                <a:lnTo>
                  <a:pt x="1423534" y="1902764"/>
                </a:lnTo>
                <a:lnTo>
                  <a:pt x="1431244" y="1903217"/>
                </a:lnTo>
                <a:lnTo>
                  <a:pt x="1438955" y="1902764"/>
                </a:lnTo>
                <a:lnTo>
                  <a:pt x="1446439" y="1902537"/>
                </a:lnTo>
                <a:lnTo>
                  <a:pt x="1454377" y="1902084"/>
                </a:lnTo>
                <a:lnTo>
                  <a:pt x="1461634" y="1901404"/>
                </a:lnTo>
                <a:lnTo>
                  <a:pt x="1469118" y="1900270"/>
                </a:lnTo>
                <a:lnTo>
                  <a:pt x="1476828" y="1899363"/>
                </a:lnTo>
                <a:lnTo>
                  <a:pt x="1484086" y="1898003"/>
                </a:lnTo>
                <a:lnTo>
                  <a:pt x="1491343" y="1896642"/>
                </a:lnTo>
                <a:lnTo>
                  <a:pt x="1498373" y="1894828"/>
                </a:lnTo>
                <a:lnTo>
                  <a:pt x="1505857" y="1893015"/>
                </a:lnTo>
                <a:lnTo>
                  <a:pt x="1512887" y="1890974"/>
                </a:lnTo>
                <a:lnTo>
                  <a:pt x="1519918" y="1888707"/>
                </a:lnTo>
                <a:lnTo>
                  <a:pt x="1526721" y="1886440"/>
                </a:lnTo>
                <a:lnTo>
                  <a:pt x="1533752" y="1883946"/>
                </a:lnTo>
                <a:lnTo>
                  <a:pt x="1540555" y="1881225"/>
                </a:lnTo>
                <a:lnTo>
                  <a:pt x="1547132" y="1878051"/>
                </a:lnTo>
                <a:lnTo>
                  <a:pt x="1553936" y="1875103"/>
                </a:lnTo>
                <a:lnTo>
                  <a:pt x="1560512" y="1871929"/>
                </a:lnTo>
                <a:lnTo>
                  <a:pt x="1566862" y="1868528"/>
                </a:lnTo>
                <a:lnTo>
                  <a:pt x="1573439" y="1865127"/>
                </a:lnTo>
                <a:lnTo>
                  <a:pt x="1579562" y="1861273"/>
                </a:lnTo>
                <a:lnTo>
                  <a:pt x="1585686" y="1857418"/>
                </a:lnTo>
                <a:lnTo>
                  <a:pt x="1591809" y="1853337"/>
                </a:lnTo>
                <a:lnTo>
                  <a:pt x="1597932" y="1849030"/>
                </a:lnTo>
                <a:lnTo>
                  <a:pt x="1603602" y="1844948"/>
                </a:lnTo>
                <a:lnTo>
                  <a:pt x="1609498" y="1840187"/>
                </a:lnTo>
                <a:lnTo>
                  <a:pt x="1615394" y="1835653"/>
                </a:lnTo>
                <a:lnTo>
                  <a:pt x="1620837" y="1830891"/>
                </a:lnTo>
                <a:lnTo>
                  <a:pt x="1626053" y="1826130"/>
                </a:lnTo>
                <a:lnTo>
                  <a:pt x="1631723" y="1821142"/>
                </a:lnTo>
                <a:lnTo>
                  <a:pt x="1636712" y="1815927"/>
                </a:lnTo>
                <a:lnTo>
                  <a:pt x="1641928" y="1810486"/>
                </a:lnTo>
                <a:lnTo>
                  <a:pt x="1646918" y="1805271"/>
                </a:lnTo>
                <a:lnTo>
                  <a:pt x="1651907" y="1799603"/>
                </a:lnTo>
                <a:lnTo>
                  <a:pt x="1656670" y="1793935"/>
                </a:lnTo>
                <a:lnTo>
                  <a:pt x="1661205" y="1788267"/>
                </a:lnTo>
                <a:lnTo>
                  <a:pt x="1665741" y="1782372"/>
                </a:lnTo>
                <a:lnTo>
                  <a:pt x="1670050" y="1776250"/>
                </a:lnTo>
                <a:lnTo>
                  <a:pt x="1674359" y="1770128"/>
                </a:lnTo>
                <a:lnTo>
                  <a:pt x="1678441" y="1763780"/>
                </a:lnTo>
                <a:lnTo>
                  <a:pt x="1682296" y="1757432"/>
                </a:lnTo>
                <a:lnTo>
                  <a:pt x="1686152" y="1751310"/>
                </a:lnTo>
                <a:lnTo>
                  <a:pt x="1689780" y="1744735"/>
                </a:lnTo>
                <a:lnTo>
                  <a:pt x="1693182" y="1737933"/>
                </a:lnTo>
                <a:lnTo>
                  <a:pt x="1696584" y="1731131"/>
                </a:lnTo>
                <a:lnTo>
                  <a:pt x="1699759" y="1724329"/>
                </a:lnTo>
                <a:lnTo>
                  <a:pt x="1702934" y="1717301"/>
                </a:lnTo>
                <a:lnTo>
                  <a:pt x="1705882" y="1710272"/>
                </a:lnTo>
                <a:lnTo>
                  <a:pt x="1708604" y="1703244"/>
                </a:lnTo>
                <a:lnTo>
                  <a:pt x="1711098" y="1695989"/>
                </a:lnTo>
                <a:lnTo>
                  <a:pt x="1713593" y="1688733"/>
                </a:lnTo>
                <a:lnTo>
                  <a:pt x="1715861" y="1681251"/>
                </a:lnTo>
                <a:lnTo>
                  <a:pt x="1717902" y="1673769"/>
                </a:lnTo>
                <a:lnTo>
                  <a:pt x="1719716" y="1666514"/>
                </a:lnTo>
                <a:lnTo>
                  <a:pt x="1721530" y="1658579"/>
                </a:lnTo>
                <a:lnTo>
                  <a:pt x="1723345" y="1651097"/>
                </a:lnTo>
                <a:lnTo>
                  <a:pt x="1724478" y="1643161"/>
                </a:lnTo>
                <a:lnTo>
                  <a:pt x="1725839" y="1635679"/>
                </a:lnTo>
                <a:lnTo>
                  <a:pt x="1726746" y="1627517"/>
                </a:lnTo>
                <a:lnTo>
                  <a:pt x="1727880" y="1619808"/>
                </a:lnTo>
                <a:lnTo>
                  <a:pt x="1728334" y="1611646"/>
                </a:lnTo>
                <a:lnTo>
                  <a:pt x="1728787" y="1603711"/>
                </a:lnTo>
                <a:lnTo>
                  <a:pt x="1729014" y="1595548"/>
                </a:lnTo>
                <a:lnTo>
                  <a:pt x="1729241" y="1587386"/>
                </a:lnTo>
                <a:lnTo>
                  <a:pt x="1729014" y="1579451"/>
                </a:lnTo>
                <a:lnTo>
                  <a:pt x="1728787" y="1571289"/>
                </a:lnTo>
                <a:lnTo>
                  <a:pt x="1728334" y="1563353"/>
                </a:lnTo>
                <a:lnTo>
                  <a:pt x="1727880" y="1555191"/>
                </a:lnTo>
                <a:lnTo>
                  <a:pt x="1726746" y="1547255"/>
                </a:lnTo>
                <a:lnTo>
                  <a:pt x="1725839" y="1539547"/>
                </a:lnTo>
                <a:lnTo>
                  <a:pt x="1724478" y="1531611"/>
                </a:lnTo>
                <a:lnTo>
                  <a:pt x="1723345" y="1523903"/>
                </a:lnTo>
                <a:lnTo>
                  <a:pt x="1721530" y="1516421"/>
                </a:lnTo>
                <a:lnTo>
                  <a:pt x="1719716" y="1508712"/>
                </a:lnTo>
                <a:lnTo>
                  <a:pt x="1717902" y="1501230"/>
                </a:lnTo>
                <a:lnTo>
                  <a:pt x="1715861" y="1493521"/>
                </a:lnTo>
                <a:lnTo>
                  <a:pt x="1713593" y="1486266"/>
                </a:lnTo>
                <a:lnTo>
                  <a:pt x="1711098" y="1479011"/>
                </a:lnTo>
                <a:lnTo>
                  <a:pt x="1708604" y="1471982"/>
                </a:lnTo>
                <a:lnTo>
                  <a:pt x="1705882" y="1464500"/>
                </a:lnTo>
                <a:lnTo>
                  <a:pt x="1702934" y="1457472"/>
                </a:lnTo>
                <a:lnTo>
                  <a:pt x="1699759" y="1450670"/>
                </a:lnTo>
                <a:lnTo>
                  <a:pt x="1696584" y="1443868"/>
                </a:lnTo>
                <a:lnTo>
                  <a:pt x="1693182" y="1437066"/>
                </a:lnTo>
                <a:lnTo>
                  <a:pt x="1689780" y="1430491"/>
                </a:lnTo>
                <a:lnTo>
                  <a:pt x="1686152" y="1423916"/>
                </a:lnTo>
                <a:lnTo>
                  <a:pt x="1682296" y="1417341"/>
                </a:lnTo>
                <a:lnTo>
                  <a:pt x="1678441" y="1410992"/>
                </a:lnTo>
                <a:lnTo>
                  <a:pt x="1674359" y="1404871"/>
                </a:lnTo>
                <a:lnTo>
                  <a:pt x="1670050" y="1398749"/>
                </a:lnTo>
                <a:lnTo>
                  <a:pt x="1665741" y="1392627"/>
                </a:lnTo>
                <a:lnTo>
                  <a:pt x="1661205" y="1386959"/>
                </a:lnTo>
                <a:lnTo>
                  <a:pt x="1656670" y="1381064"/>
                </a:lnTo>
                <a:lnTo>
                  <a:pt x="1651907" y="1375170"/>
                </a:lnTo>
                <a:lnTo>
                  <a:pt x="1646918" y="1369728"/>
                </a:lnTo>
                <a:lnTo>
                  <a:pt x="1641928" y="1364513"/>
                </a:lnTo>
                <a:lnTo>
                  <a:pt x="1636712" y="1359072"/>
                </a:lnTo>
                <a:lnTo>
                  <a:pt x="1631723" y="1353857"/>
                </a:lnTo>
                <a:lnTo>
                  <a:pt x="1626053" y="1349096"/>
                </a:lnTo>
                <a:lnTo>
                  <a:pt x="1620837" y="1343881"/>
                </a:lnTo>
                <a:lnTo>
                  <a:pt x="1615394" y="1339120"/>
                </a:lnTo>
                <a:lnTo>
                  <a:pt x="1609498" y="1334585"/>
                </a:lnTo>
                <a:lnTo>
                  <a:pt x="1603602" y="1330051"/>
                </a:lnTo>
                <a:lnTo>
                  <a:pt x="1597932" y="1325743"/>
                </a:lnTo>
                <a:lnTo>
                  <a:pt x="1591809" y="1321662"/>
                </a:lnTo>
                <a:lnTo>
                  <a:pt x="1585686" y="1317808"/>
                </a:lnTo>
                <a:lnTo>
                  <a:pt x="1579562" y="1313726"/>
                </a:lnTo>
                <a:lnTo>
                  <a:pt x="1573439" y="1310099"/>
                </a:lnTo>
                <a:lnTo>
                  <a:pt x="1566862" y="1306471"/>
                </a:lnTo>
                <a:lnTo>
                  <a:pt x="1560512" y="1303070"/>
                </a:lnTo>
                <a:lnTo>
                  <a:pt x="1553936" y="1299896"/>
                </a:lnTo>
                <a:lnTo>
                  <a:pt x="1547132" y="1296722"/>
                </a:lnTo>
                <a:lnTo>
                  <a:pt x="1540555" y="1293774"/>
                </a:lnTo>
                <a:lnTo>
                  <a:pt x="1533752" y="1291054"/>
                </a:lnTo>
                <a:lnTo>
                  <a:pt x="1526721" y="1288560"/>
                </a:lnTo>
                <a:lnTo>
                  <a:pt x="1519918" y="1286292"/>
                </a:lnTo>
                <a:lnTo>
                  <a:pt x="1512887" y="1284025"/>
                </a:lnTo>
                <a:lnTo>
                  <a:pt x="1505857" y="1281985"/>
                </a:lnTo>
                <a:lnTo>
                  <a:pt x="1498373" y="1280171"/>
                </a:lnTo>
                <a:lnTo>
                  <a:pt x="1491343" y="1278357"/>
                </a:lnTo>
                <a:lnTo>
                  <a:pt x="1484086" y="1276770"/>
                </a:lnTo>
                <a:lnTo>
                  <a:pt x="1476828" y="1275636"/>
                </a:lnTo>
                <a:lnTo>
                  <a:pt x="1469118" y="1274503"/>
                </a:lnTo>
                <a:lnTo>
                  <a:pt x="1461634" y="1273596"/>
                </a:lnTo>
                <a:lnTo>
                  <a:pt x="1454377" y="1272916"/>
                </a:lnTo>
                <a:lnTo>
                  <a:pt x="1446439" y="1272235"/>
                </a:lnTo>
                <a:lnTo>
                  <a:pt x="1438955" y="1272009"/>
                </a:lnTo>
                <a:lnTo>
                  <a:pt x="1431244" y="1272009"/>
                </a:lnTo>
                <a:lnTo>
                  <a:pt x="1423534" y="1272009"/>
                </a:lnTo>
                <a:close/>
                <a:moveTo>
                  <a:pt x="1710807" y="1230967"/>
                </a:moveTo>
                <a:lnTo>
                  <a:pt x="1681695" y="1273459"/>
                </a:lnTo>
                <a:lnTo>
                  <a:pt x="1672544" y="1286973"/>
                </a:lnTo>
                <a:lnTo>
                  <a:pt x="1679802" y="1294001"/>
                </a:lnTo>
                <a:lnTo>
                  <a:pt x="1687286" y="1301030"/>
                </a:lnTo>
                <a:lnTo>
                  <a:pt x="1694543" y="1308285"/>
                </a:lnTo>
                <a:lnTo>
                  <a:pt x="1701346" y="1315994"/>
                </a:lnTo>
                <a:lnTo>
                  <a:pt x="1708150" y="1323702"/>
                </a:lnTo>
                <a:lnTo>
                  <a:pt x="1714727" y="1331638"/>
                </a:lnTo>
                <a:lnTo>
                  <a:pt x="1721077" y="1339573"/>
                </a:lnTo>
                <a:lnTo>
                  <a:pt x="1726973" y="1347962"/>
                </a:lnTo>
                <a:lnTo>
                  <a:pt x="1782082" y="1310552"/>
                </a:lnTo>
                <a:lnTo>
                  <a:pt x="1797549" y="1334139"/>
                </a:lnTo>
                <a:lnTo>
                  <a:pt x="1809439" y="1277240"/>
                </a:lnTo>
                <a:lnTo>
                  <a:pt x="1796742" y="1272704"/>
                </a:lnTo>
                <a:lnTo>
                  <a:pt x="1783817" y="1267487"/>
                </a:lnTo>
                <a:lnTo>
                  <a:pt x="1771120" y="1262496"/>
                </a:lnTo>
                <a:lnTo>
                  <a:pt x="1758876" y="1257052"/>
                </a:lnTo>
                <a:lnTo>
                  <a:pt x="1746405" y="1250928"/>
                </a:lnTo>
                <a:lnTo>
                  <a:pt x="1734388" y="1244577"/>
                </a:lnTo>
                <a:lnTo>
                  <a:pt x="1722371" y="1237998"/>
                </a:lnTo>
                <a:lnTo>
                  <a:pt x="1710807" y="1230967"/>
                </a:lnTo>
                <a:close/>
                <a:moveTo>
                  <a:pt x="1303938" y="1136405"/>
                </a:moveTo>
                <a:lnTo>
                  <a:pt x="1292378" y="1151137"/>
                </a:lnTo>
                <a:lnTo>
                  <a:pt x="1280592" y="1165643"/>
                </a:lnTo>
                <a:lnTo>
                  <a:pt x="1268126" y="1179695"/>
                </a:lnTo>
                <a:lnTo>
                  <a:pt x="1255660" y="1193520"/>
                </a:lnTo>
                <a:lnTo>
                  <a:pt x="1242514" y="1206892"/>
                </a:lnTo>
                <a:lnTo>
                  <a:pt x="1229142" y="1220038"/>
                </a:lnTo>
                <a:lnTo>
                  <a:pt x="1228678" y="1220464"/>
                </a:lnTo>
                <a:lnTo>
                  <a:pt x="1245280" y="1245708"/>
                </a:lnTo>
                <a:lnTo>
                  <a:pt x="1255032" y="1240040"/>
                </a:lnTo>
                <a:lnTo>
                  <a:pt x="1264784" y="1234825"/>
                </a:lnTo>
                <a:lnTo>
                  <a:pt x="1274535" y="1229611"/>
                </a:lnTo>
                <a:lnTo>
                  <a:pt x="1284741" y="1224849"/>
                </a:lnTo>
                <a:lnTo>
                  <a:pt x="1294719" y="1220315"/>
                </a:lnTo>
                <a:lnTo>
                  <a:pt x="1305378" y="1216234"/>
                </a:lnTo>
                <a:lnTo>
                  <a:pt x="1315810" y="1212606"/>
                </a:lnTo>
                <a:lnTo>
                  <a:pt x="1326696" y="1208978"/>
                </a:lnTo>
                <a:lnTo>
                  <a:pt x="1317851" y="1162499"/>
                </a:lnTo>
                <a:lnTo>
                  <a:pt x="1338634" y="1158125"/>
                </a:lnTo>
                <a:lnTo>
                  <a:pt x="1303938" y="1136405"/>
                </a:lnTo>
                <a:close/>
                <a:moveTo>
                  <a:pt x="1573856" y="1104394"/>
                </a:moveTo>
                <a:lnTo>
                  <a:pt x="1504448" y="1150536"/>
                </a:lnTo>
                <a:lnTo>
                  <a:pt x="1554162" y="1159779"/>
                </a:lnTo>
                <a:lnTo>
                  <a:pt x="1543277" y="1211246"/>
                </a:lnTo>
                <a:lnTo>
                  <a:pt x="1553482" y="1214873"/>
                </a:lnTo>
                <a:lnTo>
                  <a:pt x="1563461" y="1218728"/>
                </a:lnTo>
                <a:lnTo>
                  <a:pt x="1573439" y="1222809"/>
                </a:lnTo>
                <a:lnTo>
                  <a:pt x="1582964" y="1227343"/>
                </a:lnTo>
                <a:lnTo>
                  <a:pt x="1592489" y="1231878"/>
                </a:lnTo>
                <a:lnTo>
                  <a:pt x="1602241" y="1237093"/>
                </a:lnTo>
                <a:lnTo>
                  <a:pt x="1604861" y="1238598"/>
                </a:lnTo>
                <a:lnTo>
                  <a:pt x="1643919" y="1181290"/>
                </a:lnTo>
                <a:lnTo>
                  <a:pt x="1634396" y="1172671"/>
                </a:lnTo>
                <a:lnTo>
                  <a:pt x="1625099" y="1163598"/>
                </a:lnTo>
                <a:lnTo>
                  <a:pt x="1616030" y="1154297"/>
                </a:lnTo>
                <a:lnTo>
                  <a:pt x="1606960" y="1144544"/>
                </a:lnTo>
                <a:lnTo>
                  <a:pt x="1598344" y="1135017"/>
                </a:lnTo>
                <a:lnTo>
                  <a:pt x="1589955" y="1124809"/>
                </a:lnTo>
                <a:lnTo>
                  <a:pt x="1582019" y="1114829"/>
                </a:lnTo>
                <a:lnTo>
                  <a:pt x="1573856" y="1104394"/>
                </a:lnTo>
                <a:close/>
                <a:moveTo>
                  <a:pt x="1494497" y="939488"/>
                </a:moveTo>
                <a:lnTo>
                  <a:pt x="1406068" y="957861"/>
                </a:lnTo>
                <a:lnTo>
                  <a:pt x="1403616" y="944839"/>
                </a:lnTo>
                <a:lnTo>
                  <a:pt x="1398905" y="959168"/>
                </a:lnTo>
                <a:lnTo>
                  <a:pt x="1392786" y="975940"/>
                </a:lnTo>
                <a:lnTo>
                  <a:pt x="1386213" y="992258"/>
                </a:lnTo>
                <a:lnTo>
                  <a:pt x="1379186" y="1008350"/>
                </a:lnTo>
                <a:lnTo>
                  <a:pt x="1371934" y="1024215"/>
                </a:lnTo>
                <a:lnTo>
                  <a:pt x="1364001" y="1039854"/>
                </a:lnTo>
                <a:lnTo>
                  <a:pt x="1453302" y="1096062"/>
                </a:lnTo>
                <a:lnTo>
                  <a:pt x="1389399" y="1186185"/>
                </a:lnTo>
                <a:lnTo>
                  <a:pt x="1391103" y="1195375"/>
                </a:lnTo>
                <a:lnTo>
                  <a:pt x="1401082" y="1194241"/>
                </a:lnTo>
                <a:lnTo>
                  <a:pt x="1411060" y="1193561"/>
                </a:lnTo>
                <a:lnTo>
                  <a:pt x="1421266" y="1193334"/>
                </a:lnTo>
                <a:lnTo>
                  <a:pt x="1431244" y="1193108"/>
                </a:lnTo>
                <a:lnTo>
                  <a:pt x="1443491" y="1193334"/>
                </a:lnTo>
                <a:lnTo>
                  <a:pt x="1455510" y="1193788"/>
                </a:lnTo>
                <a:lnTo>
                  <a:pt x="1467757" y="1195148"/>
                </a:lnTo>
                <a:lnTo>
                  <a:pt x="1479550" y="1196508"/>
                </a:lnTo>
                <a:lnTo>
                  <a:pt x="1489528" y="1147762"/>
                </a:lnTo>
                <a:lnTo>
                  <a:pt x="1502988" y="1150265"/>
                </a:lnTo>
                <a:lnTo>
                  <a:pt x="1457312" y="1082619"/>
                </a:lnTo>
                <a:lnTo>
                  <a:pt x="1530775" y="1033850"/>
                </a:lnTo>
                <a:lnTo>
                  <a:pt x="1525107" y="1022508"/>
                </a:lnTo>
                <a:lnTo>
                  <a:pt x="1519892" y="1011166"/>
                </a:lnTo>
                <a:lnTo>
                  <a:pt x="1514904" y="999371"/>
                </a:lnTo>
                <a:lnTo>
                  <a:pt x="1510369" y="987803"/>
                </a:lnTo>
                <a:lnTo>
                  <a:pt x="1505834" y="976007"/>
                </a:lnTo>
                <a:lnTo>
                  <a:pt x="1501753" y="963759"/>
                </a:lnTo>
                <a:lnTo>
                  <a:pt x="1497898" y="951736"/>
                </a:lnTo>
                <a:lnTo>
                  <a:pt x="1494497" y="939488"/>
                </a:lnTo>
                <a:close/>
                <a:moveTo>
                  <a:pt x="1436598" y="748796"/>
                </a:moveTo>
                <a:lnTo>
                  <a:pt x="1436530" y="753373"/>
                </a:lnTo>
                <a:lnTo>
                  <a:pt x="1435850" y="768558"/>
                </a:lnTo>
                <a:lnTo>
                  <a:pt x="1434943" y="783744"/>
                </a:lnTo>
                <a:lnTo>
                  <a:pt x="1433583" y="798476"/>
                </a:lnTo>
                <a:lnTo>
                  <a:pt x="1475747" y="806068"/>
                </a:lnTo>
                <a:lnTo>
                  <a:pt x="1475678" y="801801"/>
                </a:lnTo>
                <a:lnTo>
                  <a:pt x="1475678" y="790232"/>
                </a:lnTo>
                <a:lnTo>
                  <a:pt x="1476131" y="778890"/>
                </a:lnTo>
                <a:lnTo>
                  <a:pt x="1476811" y="767549"/>
                </a:lnTo>
                <a:lnTo>
                  <a:pt x="1477718" y="756434"/>
                </a:lnTo>
                <a:lnTo>
                  <a:pt x="1436598" y="748796"/>
                </a:lnTo>
                <a:close/>
                <a:moveTo>
                  <a:pt x="742743" y="704850"/>
                </a:moveTo>
                <a:lnTo>
                  <a:pt x="798947" y="704850"/>
                </a:lnTo>
                <a:lnTo>
                  <a:pt x="815945" y="745739"/>
                </a:lnTo>
                <a:lnTo>
                  <a:pt x="784670" y="762776"/>
                </a:lnTo>
                <a:lnTo>
                  <a:pt x="809372" y="847279"/>
                </a:lnTo>
                <a:lnTo>
                  <a:pt x="868297" y="708257"/>
                </a:lnTo>
                <a:lnTo>
                  <a:pt x="887787" y="711211"/>
                </a:lnTo>
                <a:lnTo>
                  <a:pt x="907730" y="714391"/>
                </a:lnTo>
                <a:lnTo>
                  <a:pt x="927447" y="717798"/>
                </a:lnTo>
                <a:lnTo>
                  <a:pt x="946711" y="721660"/>
                </a:lnTo>
                <a:lnTo>
                  <a:pt x="965521" y="725749"/>
                </a:lnTo>
                <a:lnTo>
                  <a:pt x="983652" y="730065"/>
                </a:lnTo>
                <a:lnTo>
                  <a:pt x="1001329" y="734835"/>
                </a:lnTo>
                <a:lnTo>
                  <a:pt x="1017873" y="739606"/>
                </a:lnTo>
                <a:lnTo>
                  <a:pt x="1025805" y="742104"/>
                </a:lnTo>
                <a:lnTo>
                  <a:pt x="1033284" y="744830"/>
                </a:lnTo>
                <a:lnTo>
                  <a:pt x="1040763" y="747329"/>
                </a:lnTo>
                <a:lnTo>
                  <a:pt x="1047789" y="750282"/>
                </a:lnTo>
                <a:lnTo>
                  <a:pt x="1054361" y="753235"/>
                </a:lnTo>
                <a:lnTo>
                  <a:pt x="1060707" y="755961"/>
                </a:lnTo>
                <a:lnTo>
                  <a:pt x="1066599" y="759141"/>
                </a:lnTo>
                <a:lnTo>
                  <a:pt x="1072265" y="762094"/>
                </a:lnTo>
                <a:lnTo>
                  <a:pt x="1077251" y="765048"/>
                </a:lnTo>
                <a:lnTo>
                  <a:pt x="1082010" y="768228"/>
                </a:lnTo>
                <a:lnTo>
                  <a:pt x="1086316" y="771408"/>
                </a:lnTo>
                <a:lnTo>
                  <a:pt x="1090169" y="774815"/>
                </a:lnTo>
                <a:lnTo>
                  <a:pt x="1093341" y="777996"/>
                </a:lnTo>
                <a:lnTo>
                  <a:pt x="1096288" y="781176"/>
                </a:lnTo>
                <a:lnTo>
                  <a:pt x="1098554" y="784810"/>
                </a:lnTo>
                <a:lnTo>
                  <a:pt x="1100140" y="788445"/>
                </a:lnTo>
                <a:lnTo>
                  <a:pt x="1101500" y="789354"/>
                </a:lnTo>
                <a:lnTo>
                  <a:pt x="1102407" y="790717"/>
                </a:lnTo>
                <a:lnTo>
                  <a:pt x="1103087" y="791852"/>
                </a:lnTo>
                <a:lnTo>
                  <a:pt x="1103313" y="793215"/>
                </a:lnTo>
                <a:lnTo>
                  <a:pt x="1103313" y="1108968"/>
                </a:lnTo>
                <a:lnTo>
                  <a:pt x="1103313" y="1109649"/>
                </a:lnTo>
                <a:lnTo>
                  <a:pt x="1103087" y="1110785"/>
                </a:lnTo>
                <a:lnTo>
                  <a:pt x="1101953" y="1112148"/>
                </a:lnTo>
                <a:lnTo>
                  <a:pt x="1100367" y="1113738"/>
                </a:lnTo>
                <a:lnTo>
                  <a:pt x="1098554" y="1115101"/>
                </a:lnTo>
                <a:lnTo>
                  <a:pt x="1095834" y="1116237"/>
                </a:lnTo>
                <a:lnTo>
                  <a:pt x="1093115" y="1116919"/>
                </a:lnTo>
                <a:lnTo>
                  <a:pt x="1089942" y="1117600"/>
                </a:lnTo>
                <a:lnTo>
                  <a:pt x="1086542" y="1117600"/>
                </a:lnTo>
                <a:lnTo>
                  <a:pt x="997076" y="1117600"/>
                </a:lnTo>
                <a:lnTo>
                  <a:pt x="987985" y="890587"/>
                </a:lnTo>
                <a:lnTo>
                  <a:pt x="979297" y="1117600"/>
                </a:lnTo>
                <a:lnTo>
                  <a:pt x="560671" y="1117600"/>
                </a:lnTo>
                <a:lnTo>
                  <a:pt x="552560" y="890587"/>
                </a:lnTo>
                <a:lnTo>
                  <a:pt x="544260" y="1117600"/>
                </a:lnTo>
                <a:lnTo>
                  <a:pt x="454694" y="1117600"/>
                </a:lnTo>
                <a:lnTo>
                  <a:pt x="451295" y="1117600"/>
                </a:lnTo>
                <a:lnTo>
                  <a:pt x="448349" y="1116919"/>
                </a:lnTo>
                <a:lnTo>
                  <a:pt x="445402" y="1116237"/>
                </a:lnTo>
                <a:lnTo>
                  <a:pt x="443136" y="1115101"/>
                </a:lnTo>
                <a:lnTo>
                  <a:pt x="441096" y="1113738"/>
                </a:lnTo>
                <a:lnTo>
                  <a:pt x="439510" y="1112148"/>
                </a:lnTo>
                <a:lnTo>
                  <a:pt x="438604" y="1110785"/>
                </a:lnTo>
                <a:lnTo>
                  <a:pt x="438377" y="1109649"/>
                </a:lnTo>
                <a:lnTo>
                  <a:pt x="438150" y="1108968"/>
                </a:lnTo>
                <a:lnTo>
                  <a:pt x="438150" y="793215"/>
                </a:lnTo>
                <a:lnTo>
                  <a:pt x="438377" y="791852"/>
                </a:lnTo>
                <a:lnTo>
                  <a:pt x="438830" y="790717"/>
                </a:lnTo>
                <a:lnTo>
                  <a:pt x="439737" y="789354"/>
                </a:lnTo>
                <a:lnTo>
                  <a:pt x="441096" y="788445"/>
                </a:lnTo>
                <a:lnTo>
                  <a:pt x="442910" y="784810"/>
                </a:lnTo>
                <a:lnTo>
                  <a:pt x="445176" y="781176"/>
                </a:lnTo>
                <a:lnTo>
                  <a:pt x="447895" y="777996"/>
                </a:lnTo>
                <a:lnTo>
                  <a:pt x="451068" y="774815"/>
                </a:lnTo>
                <a:lnTo>
                  <a:pt x="455148" y="771408"/>
                </a:lnTo>
                <a:lnTo>
                  <a:pt x="459454" y="768228"/>
                </a:lnTo>
                <a:lnTo>
                  <a:pt x="463986" y="765048"/>
                </a:lnTo>
                <a:lnTo>
                  <a:pt x="469199" y="762094"/>
                </a:lnTo>
                <a:lnTo>
                  <a:pt x="474865" y="759141"/>
                </a:lnTo>
                <a:lnTo>
                  <a:pt x="480984" y="755961"/>
                </a:lnTo>
                <a:lnTo>
                  <a:pt x="487103" y="753235"/>
                </a:lnTo>
                <a:lnTo>
                  <a:pt x="494128" y="750282"/>
                </a:lnTo>
                <a:lnTo>
                  <a:pt x="501154" y="747556"/>
                </a:lnTo>
                <a:lnTo>
                  <a:pt x="508406" y="744830"/>
                </a:lnTo>
                <a:lnTo>
                  <a:pt x="516111" y="742331"/>
                </a:lnTo>
                <a:lnTo>
                  <a:pt x="524044" y="739606"/>
                </a:lnTo>
                <a:lnTo>
                  <a:pt x="540588" y="734835"/>
                </a:lnTo>
                <a:lnTo>
                  <a:pt x="558265" y="730292"/>
                </a:lnTo>
                <a:lnTo>
                  <a:pt x="576622" y="725749"/>
                </a:lnTo>
                <a:lnTo>
                  <a:pt x="595659" y="721660"/>
                </a:lnTo>
                <a:lnTo>
                  <a:pt x="615149" y="717798"/>
                </a:lnTo>
                <a:lnTo>
                  <a:pt x="634640" y="714391"/>
                </a:lnTo>
                <a:lnTo>
                  <a:pt x="654357" y="711211"/>
                </a:lnTo>
                <a:lnTo>
                  <a:pt x="674300" y="708257"/>
                </a:lnTo>
                <a:lnTo>
                  <a:pt x="731864" y="847279"/>
                </a:lnTo>
                <a:lnTo>
                  <a:pt x="756567" y="762776"/>
                </a:lnTo>
                <a:lnTo>
                  <a:pt x="725292" y="745739"/>
                </a:lnTo>
                <a:lnTo>
                  <a:pt x="742743" y="704850"/>
                </a:lnTo>
                <a:close/>
                <a:moveTo>
                  <a:pt x="1498274" y="650506"/>
                </a:moveTo>
                <a:lnTo>
                  <a:pt x="1434927" y="663127"/>
                </a:lnTo>
                <a:lnTo>
                  <a:pt x="1491549" y="673641"/>
                </a:lnTo>
                <a:lnTo>
                  <a:pt x="1495177" y="660711"/>
                </a:lnTo>
                <a:lnTo>
                  <a:pt x="1498274" y="650506"/>
                </a:lnTo>
                <a:close/>
                <a:moveTo>
                  <a:pt x="1943442" y="403257"/>
                </a:moveTo>
                <a:lnTo>
                  <a:pt x="1933693" y="403710"/>
                </a:lnTo>
                <a:lnTo>
                  <a:pt x="1923943" y="404391"/>
                </a:lnTo>
                <a:lnTo>
                  <a:pt x="1914193" y="405298"/>
                </a:lnTo>
                <a:lnTo>
                  <a:pt x="1904670" y="406432"/>
                </a:lnTo>
                <a:lnTo>
                  <a:pt x="1895374" y="407793"/>
                </a:lnTo>
                <a:lnTo>
                  <a:pt x="1885624" y="409608"/>
                </a:lnTo>
                <a:lnTo>
                  <a:pt x="1876327" y="411196"/>
                </a:lnTo>
                <a:lnTo>
                  <a:pt x="1867031" y="413237"/>
                </a:lnTo>
                <a:lnTo>
                  <a:pt x="1857961" y="415732"/>
                </a:lnTo>
                <a:lnTo>
                  <a:pt x="1848892" y="418228"/>
                </a:lnTo>
                <a:lnTo>
                  <a:pt x="1839822" y="421176"/>
                </a:lnTo>
                <a:lnTo>
                  <a:pt x="1830753" y="424125"/>
                </a:lnTo>
                <a:lnTo>
                  <a:pt x="1821910" y="427528"/>
                </a:lnTo>
                <a:lnTo>
                  <a:pt x="1813294" y="430703"/>
                </a:lnTo>
                <a:lnTo>
                  <a:pt x="1804677" y="434559"/>
                </a:lnTo>
                <a:lnTo>
                  <a:pt x="1796061" y="438189"/>
                </a:lnTo>
                <a:lnTo>
                  <a:pt x="1787899" y="442499"/>
                </a:lnTo>
                <a:lnTo>
                  <a:pt x="1779509" y="446808"/>
                </a:lnTo>
                <a:lnTo>
                  <a:pt x="1771120" y="451118"/>
                </a:lnTo>
                <a:lnTo>
                  <a:pt x="1763184" y="455882"/>
                </a:lnTo>
                <a:lnTo>
                  <a:pt x="1755248" y="461099"/>
                </a:lnTo>
                <a:lnTo>
                  <a:pt x="1747539" y="466089"/>
                </a:lnTo>
                <a:lnTo>
                  <a:pt x="1739603" y="471306"/>
                </a:lnTo>
                <a:lnTo>
                  <a:pt x="1732121" y="476750"/>
                </a:lnTo>
                <a:lnTo>
                  <a:pt x="1724638" y="482421"/>
                </a:lnTo>
                <a:lnTo>
                  <a:pt x="1717383" y="488319"/>
                </a:lnTo>
                <a:lnTo>
                  <a:pt x="1710354" y="493989"/>
                </a:lnTo>
                <a:lnTo>
                  <a:pt x="1703325" y="500341"/>
                </a:lnTo>
                <a:lnTo>
                  <a:pt x="1696522" y="506692"/>
                </a:lnTo>
                <a:lnTo>
                  <a:pt x="1689720" y="513270"/>
                </a:lnTo>
                <a:lnTo>
                  <a:pt x="1683145" y="519848"/>
                </a:lnTo>
                <a:lnTo>
                  <a:pt x="1676796" y="526653"/>
                </a:lnTo>
                <a:lnTo>
                  <a:pt x="1670447" y="533685"/>
                </a:lnTo>
                <a:lnTo>
                  <a:pt x="1664325" y="540944"/>
                </a:lnTo>
                <a:lnTo>
                  <a:pt x="1658430" y="548429"/>
                </a:lnTo>
                <a:lnTo>
                  <a:pt x="1652762" y="555688"/>
                </a:lnTo>
                <a:lnTo>
                  <a:pt x="1647093" y="563173"/>
                </a:lnTo>
                <a:lnTo>
                  <a:pt x="1641651" y="571112"/>
                </a:lnTo>
                <a:lnTo>
                  <a:pt x="1636436" y="578825"/>
                </a:lnTo>
                <a:lnTo>
                  <a:pt x="1631448" y="586991"/>
                </a:lnTo>
                <a:lnTo>
                  <a:pt x="1626686" y="594930"/>
                </a:lnTo>
                <a:lnTo>
                  <a:pt x="1621698" y="603322"/>
                </a:lnTo>
                <a:lnTo>
                  <a:pt x="1617163" y="611715"/>
                </a:lnTo>
                <a:lnTo>
                  <a:pt x="1613082" y="620335"/>
                </a:lnTo>
                <a:lnTo>
                  <a:pt x="1609001" y="628954"/>
                </a:lnTo>
                <a:lnTo>
                  <a:pt x="1604919" y="637801"/>
                </a:lnTo>
                <a:lnTo>
                  <a:pt x="1601292" y="646647"/>
                </a:lnTo>
                <a:lnTo>
                  <a:pt x="1597890" y="655721"/>
                </a:lnTo>
                <a:lnTo>
                  <a:pt x="1594263" y="664794"/>
                </a:lnTo>
                <a:lnTo>
                  <a:pt x="1591315" y="673867"/>
                </a:lnTo>
                <a:lnTo>
                  <a:pt x="1588594" y="683167"/>
                </a:lnTo>
                <a:lnTo>
                  <a:pt x="1585647" y="692694"/>
                </a:lnTo>
                <a:lnTo>
                  <a:pt x="1583152" y="701994"/>
                </a:lnTo>
                <a:lnTo>
                  <a:pt x="1580885" y="711748"/>
                </a:lnTo>
                <a:lnTo>
                  <a:pt x="1578844" y="721502"/>
                </a:lnTo>
                <a:lnTo>
                  <a:pt x="1577257" y="731029"/>
                </a:lnTo>
                <a:lnTo>
                  <a:pt x="1575670" y="741010"/>
                </a:lnTo>
                <a:lnTo>
                  <a:pt x="1574310" y="750990"/>
                </a:lnTo>
                <a:lnTo>
                  <a:pt x="1573176" y="760971"/>
                </a:lnTo>
                <a:lnTo>
                  <a:pt x="1572269" y="770951"/>
                </a:lnTo>
                <a:lnTo>
                  <a:pt x="1571815" y="781386"/>
                </a:lnTo>
                <a:lnTo>
                  <a:pt x="1571362" y="791366"/>
                </a:lnTo>
                <a:lnTo>
                  <a:pt x="1571362" y="801801"/>
                </a:lnTo>
                <a:lnTo>
                  <a:pt x="1571362" y="812235"/>
                </a:lnTo>
                <a:lnTo>
                  <a:pt x="1571815" y="822215"/>
                </a:lnTo>
                <a:lnTo>
                  <a:pt x="1572269" y="832423"/>
                </a:lnTo>
                <a:lnTo>
                  <a:pt x="1573176" y="842403"/>
                </a:lnTo>
                <a:lnTo>
                  <a:pt x="1574310" y="852611"/>
                </a:lnTo>
                <a:lnTo>
                  <a:pt x="1575670" y="862365"/>
                </a:lnTo>
                <a:lnTo>
                  <a:pt x="1577257" y="872118"/>
                </a:lnTo>
                <a:lnTo>
                  <a:pt x="1578844" y="882099"/>
                </a:lnTo>
                <a:lnTo>
                  <a:pt x="1580885" y="891853"/>
                </a:lnTo>
                <a:lnTo>
                  <a:pt x="1583152" y="901607"/>
                </a:lnTo>
                <a:lnTo>
                  <a:pt x="1585647" y="910907"/>
                </a:lnTo>
                <a:lnTo>
                  <a:pt x="1588594" y="920207"/>
                </a:lnTo>
                <a:lnTo>
                  <a:pt x="1591315" y="929507"/>
                </a:lnTo>
                <a:lnTo>
                  <a:pt x="1594263" y="938807"/>
                </a:lnTo>
                <a:lnTo>
                  <a:pt x="1597890" y="947880"/>
                </a:lnTo>
                <a:lnTo>
                  <a:pt x="1601292" y="956954"/>
                </a:lnTo>
                <a:lnTo>
                  <a:pt x="1604919" y="965800"/>
                </a:lnTo>
                <a:lnTo>
                  <a:pt x="1609001" y="974420"/>
                </a:lnTo>
                <a:lnTo>
                  <a:pt x="1613082" y="983266"/>
                </a:lnTo>
                <a:lnTo>
                  <a:pt x="1617163" y="991886"/>
                </a:lnTo>
                <a:lnTo>
                  <a:pt x="1621698" y="1000279"/>
                </a:lnTo>
                <a:lnTo>
                  <a:pt x="1626686" y="1008444"/>
                </a:lnTo>
                <a:lnTo>
                  <a:pt x="1631448" y="1016610"/>
                </a:lnTo>
                <a:lnTo>
                  <a:pt x="1636436" y="1024776"/>
                </a:lnTo>
                <a:lnTo>
                  <a:pt x="1641651" y="1032489"/>
                </a:lnTo>
                <a:lnTo>
                  <a:pt x="1647093" y="1040428"/>
                </a:lnTo>
                <a:lnTo>
                  <a:pt x="1652762" y="1047913"/>
                </a:lnTo>
                <a:lnTo>
                  <a:pt x="1658430" y="1055172"/>
                </a:lnTo>
                <a:lnTo>
                  <a:pt x="1664325" y="1062657"/>
                </a:lnTo>
                <a:lnTo>
                  <a:pt x="1670447" y="1069916"/>
                </a:lnTo>
                <a:lnTo>
                  <a:pt x="1676796" y="1076721"/>
                </a:lnTo>
                <a:lnTo>
                  <a:pt x="1683145" y="1083526"/>
                </a:lnTo>
                <a:lnTo>
                  <a:pt x="1689720" y="1090331"/>
                </a:lnTo>
                <a:lnTo>
                  <a:pt x="1696522" y="1096909"/>
                </a:lnTo>
                <a:lnTo>
                  <a:pt x="1703325" y="1103260"/>
                </a:lnTo>
                <a:lnTo>
                  <a:pt x="1710354" y="1109158"/>
                </a:lnTo>
                <a:lnTo>
                  <a:pt x="1717383" y="1115282"/>
                </a:lnTo>
                <a:lnTo>
                  <a:pt x="1724638" y="1121180"/>
                </a:lnTo>
                <a:lnTo>
                  <a:pt x="1732121" y="1126851"/>
                </a:lnTo>
                <a:lnTo>
                  <a:pt x="1739603" y="1132295"/>
                </a:lnTo>
                <a:lnTo>
                  <a:pt x="1747539" y="1137512"/>
                </a:lnTo>
                <a:lnTo>
                  <a:pt x="1755248" y="1142502"/>
                </a:lnTo>
                <a:lnTo>
                  <a:pt x="1763184" y="1147719"/>
                </a:lnTo>
                <a:lnTo>
                  <a:pt x="1771120" y="1152256"/>
                </a:lnTo>
                <a:lnTo>
                  <a:pt x="1779509" y="1156793"/>
                </a:lnTo>
                <a:lnTo>
                  <a:pt x="1787899" y="1161102"/>
                </a:lnTo>
                <a:lnTo>
                  <a:pt x="1796061" y="1164959"/>
                </a:lnTo>
                <a:lnTo>
                  <a:pt x="1804677" y="1169042"/>
                </a:lnTo>
                <a:lnTo>
                  <a:pt x="1813294" y="1172671"/>
                </a:lnTo>
                <a:lnTo>
                  <a:pt x="1821910" y="1176073"/>
                </a:lnTo>
                <a:lnTo>
                  <a:pt x="1830753" y="1179476"/>
                </a:lnTo>
                <a:lnTo>
                  <a:pt x="1839822" y="1182425"/>
                </a:lnTo>
                <a:lnTo>
                  <a:pt x="1848892" y="1185147"/>
                </a:lnTo>
                <a:lnTo>
                  <a:pt x="1857961" y="1187869"/>
                </a:lnTo>
                <a:lnTo>
                  <a:pt x="1867031" y="1190364"/>
                </a:lnTo>
                <a:lnTo>
                  <a:pt x="1876327" y="1192405"/>
                </a:lnTo>
                <a:lnTo>
                  <a:pt x="1885624" y="1193993"/>
                </a:lnTo>
                <a:lnTo>
                  <a:pt x="1895374" y="1195808"/>
                </a:lnTo>
                <a:lnTo>
                  <a:pt x="1904670" y="1197169"/>
                </a:lnTo>
                <a:lnTo>
                  <a:pt x="1914193" y="1198303"/>
                </a:lnTo>
                <a:lnTo>
                  <a:pt x="1923943" y="1199210"/>
                </a:lnTo>
                <a:lnTo>
                  <a:pt x="1933693" y="1199891"/>
                </a:lnTo>
                <a:lnTo>
                  <a:pt x="1943442" y="1200118"/>
                </a:lnTo>
                <a:lnTo>
                  <a:pt x="1953192" y="1200344"/>
                </a:lnTo>
                <a:lnTo>
                  <a:pt x="1963169" y="1200118"/>
                </a:lnTo>
                <a:lnTo>
                  <a:pt x="1972919" y="1199891"/>
                </a:lnTo>
                <a:lnTo>
                  <a:pt x="1982895" y="1199210"/>
                </a:lnTo>
                <a:lnTo>
                  <a:pt x="1992418" y="1198303"/>
                </a:lnTo>
                <a:lnTo>
                  <a:pt x="2001941" y="1197169"/>
                </a:lnTo>
                <a:lnTo>
                  <a:pt x="2011691" y="1195808"/>
                </a:lnTo>
                <a:lnTo>
                  <a:pt x="2020988" y="1193993"/>
                </a:lnTo>
                <a:lnTo>
                  <a:pt x="2030284" y="1192405"/>
                </a:lnTo>
                <a:lnTo>
                  <a:pt x="2039580" y="1190364"/>
                </a:lnTo>
                <a:lnTo>
                  <a:pt x="2048877" y="1187869"/>
                </a:lnTo>
                <a:lnTo>
                  <a:pt x="2057946" y="1185147"/>
                </a:lnTo>
                <a:lnTo>
                  <a:pt x="2067016" y="1182425"/>
                </a:lnTo>
                <a:lnTo>
                  <a:pt x="2075859" y="1179476"/>
                </a:lnTo>
                <a:lnTo>
                  <a:pt x="2084702" y="1176073"/>
                </a:lnTo>
                <a:lnTo>
                  <a:pt x="2093544" y="1172671"/>
                </a:lnTo>
                <a:lnTo>
                  <a:pt x="2102160" y="1169042"/>
                </a:lnTo>
                <a:lnTo>
                  <a:pt x="2110777" y="1164959"/>
                </a:lnTo>
                <a:lnTo>
                  <a:pt x="2119166" y="1161102"/>
                </a:lnTo>
                <a:lnTo>
                  <a:pt x="2127329" y="1156793"/>
                </a:lnTo>
                <a:lnTo>
                  <a:pt x="2135491" y="1152256"/>
                </a:lnTo>
                <a:lnTo>
                  <a:pt x="2143427" y="1147719"/>
                </a:lnTo>
                <a:lnTo>
                  <a:pt x="2151590" y="1142502"/>
                </a:lnTo>
                <a:lnTo>
                  <a:pt x="2159526" y="1137512"/>
                </a:lnTo>
                <a:lnTo>
                  <a:pt x="2167008" y="1132295"/>
                </a:lnTo>
                <a:lnTo>
                  <a:pt x="2174491" y="1126851"/>
                </a:lnTo>
                <a:lnTo>
                  <a:pt x="2182200" y="1121180"/>
                </a:lnTo>
                <a:lnTo>
                  <a:pt x="2189229" y="1115282"/>
                </a:lnTo>
                <a:lnTo>
                  <a:pt x="2196484" y="1109158"/>
                </a:lnTo>
                <a:lnTo>
                  <a:pt x="2203513" y="1103260"/>
                </a:lnTo>
                <a:lnTo>
                  <a:pt x="2210316" y="1096909"/>
                </a:lnTo>
                <a:lnTo>
                  <a:pt x="2216891" y="1090331"/>
                </a:lnTo>
                <a:lnTo>
                  <a:pt x="2223466" y="1083526"/>
                </a:lnTo>
                <a:lnTo>
                  <a:pt x="2230042" y="1076721"/>
                </a:lnTo>
                <a:lnTo>
                  <a:pt x="2236391" y="1069916"/>
                </a:lnTo>
                <a:lnTo>
                  <a:pt x="2242513" y="1062657"/>
                </a:lnTo>
                <a:lnTo>
                  <a:pt x="2248181" y="1055172"/>
                </a:lnTo>
                <a:lnTo>
                  <a:pt x="2254076" y="1047913"/>
                </a:lnTo>
                <a:lnTo>
                  <a:pt x="2259518" y="1040428"/>
                </a:lnTo>
                <a:lnTo>
                  <a:pt x="2265187" y="1032489"/>
                </a:lnTo>
                <a:lnTo>
                  <a:pt x="2270175" y="1024776"/>
                </a:lnTo>
                <a:lnTo>
                  <a:pt x="2275163" y="1016610"/>
                </a:lnTo>
                <a:lnTo>
                  <a:pt x="2280152" y="1008444"/>
                </a:lnTo>
                <a:lnTo>
                  <a:pt x="2284913" y="1000279"/>
                </a:lnTo>
                <a:lnTo>
                  <a:pt x="2289448" y="991886"/>
                </a:lnTo>
                <a:lnTo>
                  <a:pt x="2293529" y="983266"/>
                </a:lnTo>
                <a:lnTo>
                  <a:pt x="2297837" y="974420"/>
                </a:lnTo>
                <a:lnTo>
                  <a:pt x="2301692" y="965800"/>
                </a:lnTo>
                <a:lnTo>
                  <a:pt x="2305546" y="956954"/>
                </a:lnTo>
                <a:lnTo>
                  <a:pt x="2308948" y="947880"/>
                </a:lnTo>
                <a:lnTo>
                  <a:pt x="2312349" y="938807"/>
                </a:lnTo>
                <a:lnTo>
                  <a:pt x="2315296" y="929507"/>
                </a:lnTo>
                <a:lnTo>
                  <a:pt x="2318471" y="920207"/>
                </a:lnTo>
                <a:lnTo>
                  <a:pt x="2321192" y="910907"/>
                </a:lnTo>
                <a:lnTo>
                  <a:pt x="2323459" y="901607"/>
                </a:lnTo>
                <a:lnTo>
                  <a:pt x="2325726" y="891853"/>
                </a:lnTo>
                <a:lnTo>
                  <a:pt x="2327767" y="882099"/>
                </a:lnTo>
                <a:lnTo>
                  <a:pt x="2329354" y="872118"/>
                </a:lnTo>
                <a:lnTo>
                  <a:pt x="2331168" y="862365"/>
                </a:lnTo>
                <a:lnTo>
                  <a:pt x="2332528" y="852611"/>
                </a:lnTo>
                <a:lnTo>
                  <a:pt x="2333435" y="842403"/>
                </a:lnTo>
                <a:lnTo>
                  <a:pt x="2334569" y="832423"/>
                </a:lnTo>
                <a:lnTo>
                  <a:pt x="2335023" y="822215"/>
                </a:lnTo>
                <a:lnTo>
                  <a:pt x="2335476" y="812235"/>
                </a:lnTo>
                <a:lnTo>
                  <a:pt x="2335476" y="801801"/>
                </a:lnTo>
                <a:lnTo>
                  <a:pt x="2335476" y="791366"/>
                </a:lnTo>
                <a:lnTo>
                  <a:pt x="2335023" y="781386"/>
                </a:lnTo>
                <a:lnTo>
                  <a:pt x="2334569" y="770951"/>
                </a:lnTo>
                <a:lnTo>
                  <a:pt x="2333435" y="760971"/>
                </a:lnTo>
                <a:lnTo>
                  <a:pt x="2332528" y="750990"/>
                </a:lnTo>
                <a:lnTo>
                  <a:pt x="2331168" y="741010"/>
                </a:lnTo>
                <a:lnTo>
                  <a:pt x="2329354" y="731029"/>
                </a:lnTo>
                <a:lnTo>
                  <a:pt x="2327767" y="721502"/>
                </a:lnTo>
                <a:lnTo>
                  <a:pt x="2325726" y="711748"/>
                </a:lnTo>
                <a:lnTo>
                  <a:pt x="2323459" y="701994"/>
                </a:lnTo>
                <a:lnTo>
                  <a:pt x="2321192" y="692694"/>
                </a:lnTo>
                <a:lnTo>
                  <a:pt x="2318471" y="683167"/>
                </a:lnTo>
                <a:lnTo>
                  <a:pt x="2315296" y="673867"/>
                </a:lnTo>
                <a:lnTo>
                  <a:pt x="2312349" y="664794"/>
                </a:lnTo>
                <a:lnTo>
                  <a:pt x="2308948" y="655721"/>
                </a:lnTo>
                <a:lnTo>
                  <a:pt x="2305546" y="646647"/>
                </a:lnTo>
                <a:lnTo>
                  <a:pt x="2301692" y="637801"/>
                </a:lnTo>
                <a:lnTo>
                  <a:pt x="2297837" y="628954"/>
                </a:lnTo>
                <a:lnTo>
                  <a:pt x="2293529" y="620335"/>
                </a:lnTo>
                <a:lnTo>
                  <a:pt x="2289448" y="611715"/>
                </a:lnTo>
                <a:lnTo>
                  <a:pt x="2284913" y="603322"/>
                </a:lnTo>
                <a:lnTo>
                  <a:pt x="2280152" y="594930"/>
                </a:lnTo>
                <a:lnTo>
                  <a:pt x="2275163" y="586991"/>
                </a:lnTo>
                <a:lnTo>
                  <a:pt x="2270175" y="578825"/>
                </a:lnTo>
                <a:lnTo>
                  <a:pt x="2265187" y="571112"/>
                </a:lnTo>
                <a:lnTo>
                  <a:pt x="2259518" y="563173"/>
                </a:lnTo>
                <a:lnTo>
                  <a:pt x="2254076" y="555688"/>
                </a:lnTo>
                <a:lnTo>
                  <a:pt x="2248181" y="548429"/>
                </a:lnTo>
                <a:lnTo>
                  <a:pt x="2242513" y="540944"/>
                </a:lnTo>
                <a:lnTo>
                  <a:pt x="2236391" y="533685"/>
                </a:lnTo>
                <a:lnTo>
                  <a:pt x="2230042" y="526653"/>
                </a:lnTo>
                <a:lnTo>
                  <a:pt x="2223466" y="519848"/>
                </a:lnTo>
                <a:lnTo>
                  <a:pt x="2216891" y="513270"/>
                </a:lnTo>
                <a:lnTo>
                  <a:pt x="2210316" y="506692"/>
                </a:lnTo>
                <a:lnTo>
                  <a:pt x="2203513" y="500341"/>
                </a:lnTo>
                <a:lnTo>
                  <a:pt x="2196484" y="493989"/>
                </a:lnTo>
                <a:lnTo>
                  <a:pt x="2189229" y="488319"/>
                </a:lnTo>
                <a:lnTo>
                  <a:pt x="2182200" y="482421"/>
                </a:lnTo>
                <a:lnTo>
                  <a:pt x="2174491" y="476750"/>
                </a:lnTo>
                <a:lnTo>
                  <a:pt x="2167008" y="471306"/>
                </a:lnTo>
                <a:lnTo>
                  <a:pt x="2159526" y="466089"/>
                </a:lnTo>
                <a:lnTo>
                  <a:pt x="2151590" y="461099"/>
                </a:lnTo>
                <a:lnTo>
                  <a:pt x="2143427" y="455882"/>
                </a:lnTo>
                <a:lnTo>
                  <a:pt x="2135491" y="451118"/>
                </a:lnTo>
                <a:lnTo>
                  <a:pt x="2127329" y="446808"/>
                </a:lnTo>
                <a:lnTo>
                  <a:pt x="2119166" y="442499"/>
                </a:lnTo>
                <a:lnTo>
                  <a:pt x="2110777" y="438189"/>
                </a:lnTo>
                <a:lnTo>
                  <a:pt x="2102160" y="434559"/>
                </a:lnTo>
                <a:lnTo>
                  <a:pt x="2093544" y="430703"/>
                </a:lnTo>
                <a:lnTo>
                  <a:pt x="2084702" y="427528"/>
                </a:lnTo>
                <a:lnTo>
                  <a:pt x="2075859" y="424125"/>
                </a:lnTo>
                <a:lnTo>
                  <a:pt x="2067016" y="421176"/>
                </a:lnTo>
                <a:lnTo>
                  <a:pt x="2057946" y="418228"/>
                </a:lnTo>
                <a:lnTo>
                  <a:pt x="2048877" y="415732"/>
                </a:lnTo>
                <a:lnTo>
                  <a:pt x="2039580" y="413237"/>
                </a:lnTo>
                <a:lnTo>
                  <a:pt x="2030284" y="411196"/>
                </a:lnTo>
                <a:lnTo>
                  <a:pt x="2020988" y="409608"/>
                </a:lnTo>
                <a:lnTo>
                  <a:pt x="2011691" y="407793"/>
                </a:lnTo>
                <a:lnTo>
                  <a:pt x="2001941" y="406432"/>
                </a:lnTo>
                <a:lnTo>
                  <a:pt x="1992418" y="405298"/>
                </a:lnTo>
                <a:lnTo>
                  <a:pt x="1982895" y="404391"/>
                </a:lnTo>
                <a:lnTo>
                  <a:pt x="1972919" y="403710"/>
                </a:lnTo>
                <a:lnTo>
                  <a:pt x="1963169" y="403257"/>
                </a:lnTo>
                <a:lnTo>
                  <a:pt x="1953192" y="403257"/>
                </a:lnTo>
                <a:lnTo>
                  <a:pt x="1943442" y="403257"/>
                </a:lnTo>
                <a:close/>
                <a:moveTo>
                  <a:pt x="770731" y="322262"/>
                </a:moveTo>
                <a:lnTo>
                  <a:pt x="779116" y="322488"/>
                </a:lnTo>
                <a:lnTo>
                  <a:pt x="787501" y="323394"/>
                </a:lnTo>
                <a:lnTo>
                  <a:pt x="795433" y="324526"/>
                </a:lnTo>
                <a:lnTo>
                  <a:pt x="803592" y="326110"/>
                </a:lnTo>
                <a:lnTo>
                  <a:pt x="811297" y="328374"/>
                </a:lnTo>
                <a:lnTo>
                  <a:pt x="819229" y="330864"/>
                </a:lnTo>
                <a:lnTo>
                  <a:pt x="826708" y="333581"/>
                </a:lnTo>
                <a:lnTo>
                  <a:pt x="833960" y="336976"/>
                </a:lnTo>
                <a:lnTo>
                  <a:pt x="841439" y="340598"/>
                </a:lnTo>
                <a:lnTo>
                  <a:pt x="848464" y="344899"/>
                </a:lnTo>
                <a:lnTo>
                  <a:pt x="855263" y="349427"/>
                </a:lnTo>
                <a:lnTo>
                  <a:pt x="861836" y="354407"/>
                </a:lnTo>
                <a:lnTo>
                  <a:pt x="868181" y="359387"/>
                </a:lnTo>
                <a:lnTo>
                  <a:pt x="874300" y="364820"/>
                </a:lnTo>
                <a:lnTo>
                  <a:pt x="880192" y="370932"/>
                </a:lnTo>
                <a:lnTo>
                  <a:pt x="885631" y="377044"/>
                </a:lnTo>
                <a:lnTo>
                  <a:pt x="891297" y="383609"/>
                </a:lnTo>
                <a:lnTo>
                  <a:pt x="896283" y="390400"/>
                </a:lnTo>
                <a:lnTo>
                  <a:pt x="901042" y="397418"/>
                </a:lnTo>
                <a:lnTo>
                  <a:pt x="905575" y="404662"/>
                </a:lnTo>
                <a:lnTo>
                  <a:pt x="909881" y="412359"/>
                </a:lnTo>
                <a:lnTo>
                  <a:pt x="913733" y="420055"/>
                </a:lnTo>
                <a:lnTo>
                  <a:pt x="917586" y="428205"/>
                </a:lnTo>
                <a:lnTo>
                  <a:pt x="920759" y="436354"/>
                </a:lnTo>
                <a:lnTo>
                  <a:pt x="923478" y="444730"/>
                </a:lnTo>
                <a:lnTo>
                  <a:pt x="926198" y="453558"/>
                </a:lnTo>
                <a:lnTo>
                  <a:pt x="928464" y="462387"/>
                </a:lnTo>
                <a:lnTo>
                  <a:pt x="930051" y="471442"/>
                </a:lnTo>
                <a:lnTo>
                  <a:pt x="931637" y="480497"/>
                </a:lnTo>
                <a:lnTo>
                  <a:pt x="931739" y="481540"/>
                </a:lnTo>
                <a:lnTo>
                  <a:pt x="931911" y="481468"/>
                </a:lnTo>
                <a:lnTo>
                  <a:pt x="933450" y="481012"/>
                </a:lnTo>
                <a:lnTo>
                  <a:pt x="934768" y="481468"/>
                </a:lnTo>
                <a:lnTo>
                  <a:pt x="936307" y="481925"/>
                </a:lnTo>
                <a:lnTo>
                  <a:pt x="937846" y="482837"/>
                </a:lnTo>
                <a:lnTo>
                  <a:pt x="938945" y="484206"/>
                </a:lnTo>
                <a:lnTo>
                  <a:pt x="940264" y="485576"/>
                </a:lnTo>
                <a:lnTo>
                  <a:pt x="941363" y="487401"/>
                </a:lnTo>
                <a:lnTo>
                  <a:pt x="942681" y="489683"/>
                </a:lnTo>
                <a:lnTo>
                  <a:pt x="943780" y="491964"/>
                </a:lnTo>
                <a:lnTo>
                  <a:pt x="944660" y="494931"/>
                </a:lnTo>
                <a:lnTo>
                  <a:pt x="945319" y="497669"/>
                </a:lnTo>
                <a:lnTo>
                  <a:pt x="946198" y="500635"/>
                </a:lnTo>
                <a:lnTo>
                  <a:pt x="946638" y="504058"/>
                </a:lnTo>
                <a:lnTo>
                  <a:pt x="947078" y="507252"/>
                </a:lnTo>
                <a:lnTo>
                  <a:pt x="947517" y="510903"/>
                </a:lnTo>
                <a:lnTo>
                  <a:pt x="947737" y="514554"/>
                </a:lnTo>
                <a:lnTo>
                  <a:pt x="947737" y="518433"/>
                </a:lnTo>
                <a:lnTo>
                  <a:pt x="947737" y="522312"/>
                </a:lnTo>
                <a:lnTo>
                  <a:pt x="947517" y="525734"/>
                </a:lnTo>
                <a:lnTo>
                  <a:pt x="947078" y="529385"/>
                </a:lnTo>
                <a:lnTo>
                  <a:pt x="946638" y="532808"/>
                </a:lnTo>
                <a:lnTo>
                  <a:pt x="946198" y="536230"/>
                </a:lnTo>
                <a:lnTo>
                  <a:pt x="945319" y="539196"/>
                </a:lnTo>
                <a:lnTo>
                  <a:pt x="944660" y="542163"/>
                </a:lnTo>
                <a:lnTo>
                  <a:pt x="943780" y="544673"/>
                </a:lnTo>
                <a:lnTo>
                  <a:pt x="942681" y="547183"/>
                </a:lnTo>
                <a:lnTo>
                  <a:pt x="941363" y="549236"/>
                </a:lnTo>
                <a:lnTo>
                  <a:pt x="940264" y="551290"/>
                </a:lnTo>
                <a:lnTo>
                  <a:pt x="938945" y="552659"/>
                </a:lnTo>
                <a:lnTo>
                  <a:pt x="937846" y="554028"/>
                </a:lnTo>
                <a:lnTo>
                  <a:pt x="936307" y="554712"/>
                </a:lnTo>
                <a:lnTo>
                  <a:pt x="934768" y="555169"/>
                </a:lnTo>
                <a:lnTo>
                  <a:pt x="933450" y="555625"/>
                </a:lnTo>
                <a:lnTo>
                  <a:pt x="931911" y="555169"/>
                </a:lnTo>
                <a:lnTo>
                  <a:pt x="930812" y="554712"/>
                </a:lnTo>
                <a:lnTo>
                  <a:pt x="929273" y="554028"/>
                </a:lnTo>
                <a:lnTo>
                  <a:pt x="928830" y="553567"/>
                </a:lnTo>
                <a:lnTo>
                  <a:pt x="928464" y="555653"/>
                </a:lnTo>
                <a:lnTo>
                  <a:pt x="926198" y="564481"/>
                </a:lnTo>
                <a:lnTo>
                  <a:pt x="923478" y="573084"/>
                </a:lnTo>
                <a:lnTo>
                  <a:pt x="920759" y="581459"/>
                </a:lnTo>
                <a:lnTo>
                  <a:pt x="917586" y="589835"/>
                </a:lnTo>
                <a:lnTo>
                  <a:pt x="913733" y="597985"/>
                </a:lnTo>
                <a:lnTo>
                  <a:pt x="909881" y="605681"/>
                </a:lnTo>
                <a:lnTo>
                  <a:pt x="905575" y="613378"/>
                </a:lnTo>
                <a:lnTo>
                  <a:pt x="901042" y="620622"/>
                </a:lnTo>
                <a:lnTo>
                  <a:pt x="896283" y="627639"/>
                </a:lnTo>
                <a:lnTo>
                  <a:pt x="891297" y="634431"/>
                </a:lnTo>
                <a:lnTo>
                  <a:pt x="885631" y="640769"/>
                </a:lnTo>
                <a:lnTo>
                  <a:pt x="880192" y="647108"/>
                </a:lnTo>
                <a:lnTo>
                  <a:pt x="874300" y="652767"/>
                </a:lnTo>
                <a:lnTo>
                  <a:pt x="868181" y="658426"/>
                </a:lnTo>
                <a:lnTo>
                  <a:pt x="861836" y="663633"/>
                </a:lnTo>
                <a:lnTo>
                  <a:pt x="855263" y="668387"/>
                </a:lnTo>
                <a:lnTo>
                  <a:pt x="848464" y="672914"/>
                </a:lnTo>
                <a:lnTo>
                  <a:pt x="841439" y="676989"/>
                </a:lnTo>
                <a:lnTo>
                  <a:pt x="833960" y="680837"/>
                </a:lnTo>
                <a:lnTo>
                  <a:pt x="826708" y="684006"/>
                </a:lnTo>
                <a:lnTo>
                  <a:pt x="819229" y="687176"/>
                </a:lnTo>
                <a:lnTo>
                  <a:pt x="811297" y="689666"/>
                </a:lnTo>
                <a:lnTo>
                  <a:pt x="803592" y="691703"/>
                </a:lnTo>
                <a:lnTo>
                  <a:pt x="795433" y="693514"/>
                </a:lnTo>
                <a:lnTo>
                  <a:pt x="787501" y="694646"/>
                </a:lnTo>
                <a:lnTo>
                  <a:pt x="779116" y="695099"/>
                </a:lnTo>
                <a:lnTo>
                  <a:pt x="770731" y="695325"/>
                </a:lnTo>
                <a:lnTo>
                  <a:pt x="762346" y="695099"/>
                </a:lnTo>
                <a:lnTo>
                  <a:pt x="754187" y="694646"/>
                </a:lnTo>
                <a:lnTo>
                  <a:pt x="746029" y="693514"/>
                </a:lnTo>
                <a:lnTo>
                  <a:pt x="737870" y="691703"/>
                </a:lnTo>
                <a:lnTo>
                  <a:pt x="730165" y="689666"/>
                </a:lnTo>
                <a:lnTo>
                  <a:pt x="722233" y="687176"/>
                </a:lnTo>
                <a:lnTo>
                  <a:pt x="714754" y="684006"/>
                </a:lnTo>
                <a:lnTo>
                  <a:pt x="707502" y="680837"/>
                </a:lnTo>
                <a:lnTo>
                  <a:pt x="700250" y="676989"/>
                </a:lnTo>
                <a:lnTo>
                  <a:pt x="693451" y="672914"/>
                </a:lnTo>
                <a:lnTo>
                  <a:pt x="686425" y="668387"/>
                </a:lnTo>
                <a:lnTo>
                  <a:pt x="679626" y="663633"/>
                </a:lnTo>
                <a:lnTo>
                  <a:pt x="673508" y="658426"/>
                </a:lnTo>
                <a:lnTo>
                  <a:pt x="667389" y="652767"/>
                </a:lnTo>
                <a:lnTo>
                  <a:pt x="661270" y="647108"/>
                </a:lnTo>
                <a:lnTo>
                  <a:pt x="655831" y="640769"/>
                </a:lnTo>
                <a:lnTo>
                  <a:pt x="650165" y="634431"/>
                </a:lnTo>
                <a:lnTo>
                  <a:pt x="645179" y="627639"/>
                </a:lnTo>
                <a:lnTo>
                  <a:pt x="640420" y="620622"/>
                </a:lnTo>
                <a:lnTo>
                  <a:pt x="635887" y="613378"/>
                </a:lnTo>
                <a:lnTo>
                  <a:pt x="631581" y="605681"/>
                </a:lnTo>
                <a:lnTo>
                  <a:pt x="627729" y="597985"/>
                </a:lnTo>
                <a:lnTo>
                  <a:pt x="624103" y="589835"/>
                </a:lnTo>
                <a:lnTo>
                  <a:pt x="620930" y="581459"/>
                </a:lnTo>
                <a:lnTo>
                  <a:pt x="617984" y="573084"/>
                </a:lnTo>
                <a:lnTo>
                  <a:pt x="615491" y="564481"/>
                </a:lnTo>
                <a:lnTo>
                  <a:pt x="613224" y="555653"/>
                </a:lnTo>
                <a:lnTo>
                  <a:pt x="612715" y="553111"/>
                </a:lnTo>
                <a:lnTo>
                  <a:pt x="611627" y="554028"/>
                </a:lnTo>
                <a:lnTo>
                  <a:pt x="610467" y="554712"/>
                </a:lnTo>
                <a:lnTo>
                  <a:pt x="608843" y="555169"/>
                </a:lnTo>
                <a:lnTo>
                  <a:pt x="607218" y="555625"/>
                </a:lnTo>
                <a:lnTo>
                  <a:pt x="605826" y="555169"/>
                </a:lnTo>
                <a:lnTo>
                  <a:pt x="604202" y="554712"/>
                </a:lnTo>
                <a:lnTo>
                  <a:pt x="602578" y="554028"/>
                </a:lnTo>
                <a:lnTo>
                  <a:pt x="601418" y="552659"/>
                </a:lnTo>
                <a:lnTo>
                  <a:pt x="600026" y="551290"/>
                </a:lnTo>
                <a:lnTo>
                  <a:pt x="598866" y="549236"/>
                </a:lnTo>
                <a:lnTo>
                  <a:pt x="597706" y="547183"/>
                </a:lnTo>
                <a:lnTo>
                  <a:pt x="596545" y="544673"/>
                </a:lnTo>
                <a:lnTo>
                  <a:pt x="595617" y="542163"/>
                </a:lnTo>
                <a:lnTo>
                  <a:pt x="594689" y="539196"/>
                </a:lnTo>
                <a:lnTo>
                  <a:pt x="593993" y="536230"/>
                </a:lnTo>
                <a:lnTo>
                  <a:pt x="593297" y="532808"/>
                </a:lnTo>
                <a:lnTo>
                  <a:pt x="592833" y="529385"/>
                </a:lnTo>
                <a:lnTo>
                  <a:pt x="592369" y="525734"/>
                </a:lnTo>
                <a:lnTo>
                  <a:pt x="592369" y="522312"/>
                </a:lnTo>
                <a:lnTo>
                  <a:pt x="592137" y="518433"/>
                </a:lnTo>
                <a:lnTo>
                  <a:pt x="592369" y="514554"/>
                </a:lnTo>
                <a:lnTo>
                  <a:pt x="592369" y="510903"/>
                </a:lnTo>
                <a:lnTo>
                  <a:pt x="593297" y="504058"/>
                </a:lnTo>
                <a:lnTo>
                  <a:pt x="593993" y="500635"/>
                </a:lnTo>
                <a:lnTo>
                  <a:pt x="594689" y="497669"/>
                </a:lnTo>
                <a:lnTo>
                  <a:pt x="595617" y="494931"/>
                </a:lnTo>
                <a:lnTo>
                  <a:pt x="596545" y="491964"/>
                </a:lnTo>
                <a:lnTo>
                  <a:pt x="597706" y="489683"/>
                </a:lnTo>
                <a:lnTo>
                  <a:pt x="598866" y="487401"/>
                </a:lnTo>
                <a:lnTo>
                  <a:pt x="600026" y="485576"/>
                </a:lnTo>
                <a:lnTo>
                  <a:pt x="601418" y="484206"/>
                </a:lnTo>
                <a:lnTo>
                  <a:pt x="602578" y="482837"/>
                </a:lnTo>
                <a:lnTo>
                  <a:pt x="604202" y="481925"/>
                </a:lnTo>
                <a:lnTo>
                  <a:pt x="605826" y="481468"/>
                </a:lnTo>
                <a:lnTo>
                  <a:pt x="607218" y="481012"/>
                </a:lnTo>
                <a:lnTo>
                  <a:pt x="608843" y="481468"/>
                </a:lnTo>
                <a:lnTo>
                  <a:pt x="609707" y="481711"/>
                </a:lnTo>
                <a:lnTo>
                  <a:pt x="609825" y="480497"/>
                </a:lnTo>
                <a:lnTo>
                  <a:pt x="611411" y="471442"/>
                </a:lnTo>
                <a:lnTo>
                  <a:pt x="613224" y="462387"/>
                </a:lnTo>
                <a:lnTo>
                  <a:pt x="615491" y="453558"/>
                </a:lnTo>
                <a:lnTo>
                  <a:pt x="617984" y="444730"/>
                </a:lnTo>
                <a:lnTo>
                  <a:pt x="620930" y="436354"/>
                </a:lnTo>
                <a:lnTo>
                  <a:pt x="624103" y="428205"/>
                </a:lnTo>
                <a:lnTo>
                  <a:pt x="627729" y="420055"/>
                </a:lnTo>
                <a:lnTo>
                  <a:pt x="631581" y="412359"/>
                </a:lnTo>
                <a:lnTo>
                  <a:pt x="635887" y="404662"/>
                </a:lnTo>
                <a:lnTo>
                  <a:pt x="640420" y="397418"/>
                </a:lnTo>
                <a:lnTo>
                  <a:pt x="645179" y="390400"/>
                </a:lnTo>
                <a:lnTo>
                  <a:pt x="650165" y="383609"/>
                </a:lnTo>
                <a:lnTo>
                  <a:pt x="655831" y="377044"/>
                </a:lnTo>
                <a:lnTo>
                  <a:pt x="661270" y="370932"/>
                </a:lnTo>
                <a:lnTo>
                  <a:pt x="667389" y="364820"/>
                </a:lnTo>
                <a:lnTo>
                  <a:pt x="673508" y="359387"/>
                </a:lnTo>
                <a:lnTo>
                  <a:pt x="679626" y="354407"/>
                </a:lnTo>
                <a:lnTo>
                  <a:pt x="686425" y="349427"/>
                </a:lnTo>
                <a:lnTo>
                  <a:pt x="693451" y="344899"/>
                </a:lnTo>
                <a:lnTo>
                  <a:pt x="700250" y="340598"/>
                </a:lnTo>
                <a:lnTo>
                  <a:pt x="707502" y="336976"/>
                </a:lnTo>
                <a:lnTo>
                  <a:pt x="714754" y="333581"/>
                </a:lnTo>
                <a:lnTo>
                  <a:pt x="722233" y="330864"/>
                </a:lnTo>
                <a:lnTo>
                  <a:pt x="730165" y="328374"/>
                </a:lnTo>
                <a:lnTo>
                  <a:pt x="737870" y="326110"/>
                </a:lnTo>
                <a:lnTo>
                  <a:pt x="746029" y="324526"/>
                </a:lnTo>
                <a:lnTo>
                  <a:pt x="754187" y="323394"/>
                </a:lnTo>
                <a:lnTo>
                  <a:pt x="762346" y="322488"/>
                </a:lnTo>
                <a:lnTo>
                  <a:pt x="770731" y="322262"/>
                </a:lnTo>
                <a:close/>
                <a:moveTo>
                  <a:pt x="763369" y="208742"/>
                </a:moveTo>
                <a:lnTo>
                  <a:pt x="749996" y="209421"/>
                </a:lnTo>
                <a:lnTo>
                  <a:pt x="736397" y="210328"/>
                </a:lnTo>
                <a:lnTo>
                  <a:pt x="723025" y="211461"/>
                </a:lnTo>
                <a:lnTo>
                  <a:pt x="709879" y="212821"/>
                </a:lnTo>
                <a:lnTo>
                  <a:pt x="696733" y="214861"/>
                </a:lnTo>
                <a:lnTo>
                  <a:pt x="683587" y="216901"/>
                </a:lnTo>
                <a:lnTo>
                  <a:pt x="670668" y="219394"/>
                </a:lnTo>
                <a:lnTo>
                  <a:pt x="657975" y="222114"/>
                </a:lnTo>
                <a:lnTo>
                  <a:pt x="645056" y="225513"/>
                </a:lnTo>
                <a:lnTo>
                  <a:pt x="632363" y="228686"/>
                </a:lnTo>
                <a:lnTo>
                  <a:pt x="620124" y="232539"/>
                </a:lnTo>
                <a:lnTo>
                  <a:pt x="607658" y="236619"/>
                </a:lnTo>
                <a:lnTo>
                  <a:pt x="595645" y="240925"/>
                </a:lnTo>
                <a:lnTo>
                  <a:pt x="583633" y="245458"/>
                </a:lnTo>
                <a:lnTo>
                  <a:pt x="571620" y="250445"/>
                </a:lnTo>
                <a:lnTo>
                  <a:pt x="559834" y="255431"/>
                </a:lnTo>
                <a:lnTo>
                  <a:pt x="548275" y="261097"/>
                </a:lnTo>
                <a:lnTo>
                  <a:pt x="536942" y="266536"/>
                </a:lnTo>
                <a:lnTo>
                  <a:pt x="525609" y="272656"/>
                </a:lnTo>
                <a:lnTo>
                  <a:pt x="514503" y="279002"/>
                </a:lnTo>
                <a:lnTo>
                  <a:pt x="503398" y="285348"/>
                </a:lnTo>
                <a:lnTo>
                  <a:pt x="492518" y="292147"/>
                </a:lnTo>
                <a:lnTo>
                  <a:pt x="481866" y="299173"/>
                </a:lnTo>
                <a:lnTo>
                  <a:pt x="471439" y="306426"/>
                </a:lnTo>
                <a:lnTo>
                  <a:pt x="461240" y="313906"/>
                </a:lnTo>
                <a:lnTo>
                  <a:pt x="451041" y="321611"/>
                </a:lnTo>
                <a:lnTo>
                  <a:pt x="441295" y="329544"/>
                </a:lnTo>
                <a:lnTo>
                  <a:pt x="431775" y="337703"/>
                </a:lnTo>
                <a:lnTo>
                  <a:pt x="422029" y="346316"/>
                </a:lnTo>
                <a:lnTo>
                  <a:pt x="412736" y="354929"/>
                </a:lnTo>
                <a:lnTo>
                  <a:pt x="403896" y="363768"/>
                </a:lnTo>
                <a:lnTo>
                  <a:pt x="394830" y="372833"/>
                </a:lnTo>
                <a:lnTo>
                  <a:pt x="386217" y="382126"/>
                </a:lnTo>
                <a:lnTo>
                  <a:pt x="378058" y="391645"/>
                </a:lnTo>
                <a:lnTo>
                  <a:pt x="369672" y="401391"/>
                </a:lnTo>
                <a:lnTo>
                  <a:pt x="361739" y="411363"/>
                </a:lnTo>
                <a:lnTo>
                  <a:pt x="354033" y="421562"/>
                </a:lnTo>
                <a:lnTo>
                  <a:pt x="346780" y="431762"/>
                </a:lnTo>
                <a:lnTo>
                  <a:pt x="339300" y="442187"/>
                </a:lnTo>
                <a:lnTo>
                  <a:pt x="332274" y="452840"/>
                </a:lnTo>
                <a:lnTo>
                  <a:pt x="325701" y="463492"/>
                </a:lnTo>
                <a:lnTo>
                  <a:pt x="319128" y="474598"/>
                </a:lnTo>
                <a:lnTo>
                  <a:pt x="313008" y="485704"/>
                </a:lnTo>
                <a:lnTo>
                  <a:pt x="307115" y="497036"/>
                </a:lnTo>
                <a:lnTo>
                  <a:pt x="301222" y="508821"/>
                </a:lnTo>
                <a:lnTo>
                  <a:pt x="295783" y="520380"/>
                </a:lnTo>
                <a:lnTo>
                  <a:pt x="290796" y="532166"/>
                </a:lnTo>
                <a:lnTo>
                  <a:pt x="286036" y="543952"/>
                </a:lnTo>
                <a:lnTo>
                  <a:pt x="281503" y="556190"/>
                </a:lnTo>
                <a:lnTo>
                  <a:pt x="277197" y="568203"/>
                </a:lnTo>
                <a:lnTo>
                  <a:pt x="273117" y="580668"/>
                </a:lnTo>
                <a:lnTo>
                  <a:pt x="269264" y="593134"/>
                </a:lnTo>
                <a:lnTo>
                  <a:pt x="266091" y="605826"/>
                </a:lnTo>
                <a:lnTo>
                  <a:pt x="262691" y="618745"/>
                </a:lnTo>
                <a:lnTo>
                  <a:pt x="259971" y="631664"/>
                </a:lnTo>
                <a:lnTo>
                  <a:pt x="257478" y="644356"/>
                </a:lnTo>
                <a:lnTo>
                  <a:pt x="255438" y="657501"/>
                </a:lnTo>
                <a:lnTo>
                  <a:pt x="253398" y="670647"/>
                </a:lnTo>
                <a:lnTo>
                  <a:pt x="251812" y="684019"/>
                </a:lnTo>
                <a:lnTo>
                  <a:pt x="250905" y="697391"/>
                </a:lnTo>
                <a:lnTo>
                  <a:pt x="249772" y="710990"/>
                </a:lnTo>
                <a:lnTo>
                  <a:pt x="249319" y="724589"/>
                </a:lnTo>
                <a:lnTo>
                  <a:pt x="249319" y="738188"/>
                </a:lnTo>
                <a:lnTo>
                  <a:pt x="249319" y="752013"/>
                </a:lnTo>
                <a:lnTo>
                  <a:pt x="249772" y="765612"/>
                </a:lnTo>
                <a:lnTo>
                  <a:pt x="250905" y="778984"/>
                </a:lnTo>
                <a:lnTo>
                  <a:pt x="251812" y="792356"/>
                </a:lnTo>
                <a:lnTo>
                  <a:pt x="253398" y="805728"/>
                </a:lnTo>
                <a:lnTo>
                  <a:pt x="255438" y="818647"/>
                </a:lnTo>
                <a:lnTo>
                  <a:pt x="257478" y="831793"/>
                </a:lnTo>
                <a:lnTo>
                  <a:pt x="259971" y="844938"/>
                </a:lnTo>
                <a:lnTo>
                  <a:pt x="262691" y="857857"/>
                </a:lnTo>
                <a:lnTo>
                  <a:pt x="266091" y="870549"/>
                </a:lnTo>
                <a:lnTo>
                  <a:pt x="269264" y="883015"/>
                </a:lnTo>
                <a:lnTo>
                  <a:pt x="273117" y="895707"/>
                </a:lnTo>
                <a:lnTo>
                  <a:pt x="277197" y="907946"/>
                </a:lnTo>
                <a:lnTo>
                  <a:pt x="281503" y="920185"/>
                </a:lnTo>
                <a:lnTo>
                  <a:pt x="286036" y="932197"/>
                </a:lnTo>
                <a:lnTo>
                  <a:pt x="290796" y="944436"/>
                </a:lnTo>
                <a:lnTo>
                  <a:pt x="295783" y="956221"/>
                </a:lnTo>
                <a:lnTo>
                  <a:pt x="301222" y="967780"/>
                </a:lnTo>
                <a:lnTo>
                  <a:pt x="307115" y="979113"/>
                </a:lnTo>
                <a:lnTo>
                  <a:pt x="313008" y="990445"/>
                </a:lnTo>
                <a:lnTo>
                  <a:pt x="319128" y="1001551"/>
                </a:lnTo>
                <a:lnTo>
                  <a:pt x="325701" y="1012656"/>
                </a:lnTo>
                <a:lnTo>
                  <a:pt x="332274" y="1023535"/>
                </a:lnTo>
                <a:lnTo>
                  <a:pt x="339300" y="1034188"/>
                </a:lnTo>
                <a:lnTo>
                  <a:pt x="346780" y="1044840"/>
                </a:lnTo>
                <a:lnTo>
                  <a:pt x="354033" y="1055039"/>
                </a:lnTo>
                <a:lnTo>
                  <a:pt x="361739" y="1065238"/>
                </a:lnTo>
                <a:lnTo>
                  <a:pt x="369672" y="1074984"/>
                </a:lnTo>
                <a:lnTo>
                  <a:pt x="378058" y="1084503"/>
                </a:lnTo>
                <a:lnTo>
                  <a:pt x="386217" y="1094249"/>
                </a:lnTo>
                <a:lnTo>
                  <a:pt x="394830" y="1103542"/>
                </a:lnTo>
                <a:lnTo>
                  <a:pt x="403896" y="1112608"/>
                </a:lnTo>
                <a:lnTo>
                  <a:pt x="412736" y="1121447"/>
                </a:lnTo>
                <a:lnTo>
                  <a:pt x="422029" y="1130059"/>
                </a:lnTo>
                <a:lnTo>
                  <a:pt x="431775" y="1138672"/>
                </a:lnTo>
                <a:lnTo>
                  <a:pt x="441295" y="1146604"/>
                </a:lnTo>
                <a:lnTo>
                  <a:pt x="451041" y="1154764"/>
                </a:lnTo>
                <a:lnTo>
                  <a:pt x="461240" y="1162470"/>
                </a:lnTo>
                <a:lnTo>
                  <a:pt x="471439" y="1169949"/>
                </a:lnTo>
                <a:lnTo>
                  <a:pt x="481866" y="1177202"/>
                </a:lnTo>
                <a:lnTo>
                  <a:pt x="492518" y="1184228"/>
                </a:lnTo>
                <a:lnTo>
                  <a:pt x="503398" y="1191027"/>
                </a:lnTo>
                <a:lnTo>
                  <a:pt x="514503" y="1197600"/>
                </a:lnTo>
                <a:lnTo>
                  <a:pt x="525609" y="1203719"/>
                </a:lnTo>
                <a:lnTo>
                  <a:pt x="536942" y="1209612"/>
                </a:lnTo>
                <a:lnTo>
                  <a:pt x="548275" y="1215505"/>
                </a:lnTo>
                <a:lnTo>
                  <a:pt x="559834" y="1220718"/>
                </a:lnTo>
                <a:lnTo>
                  <a:pt x="571620" y="1226157"/>
                </a:lnTo>
                <a:lnTo>
                  <a:pt x="583633" y="1230917"/>
                </a:lnTo>
                <a:lnTo>
                  <a:pt x="595645" y="1235450"/>
                </a:lnTo>
                <a:lnTo>
                  <a:pt x="607658" y="1239756"/>
                </a:lnTo>
                <a:lnTo>
                  <a:pt x="620124" y="1243836"/>
                </a:lnTo>
                <a:lnTo>
                  <a:pt x="632363" y="1247462"/>
                </a:lnTo>
                <a:lnTo>
                  <a:pt x="645056" y="1251088"/>
                </a:lnTo>
                <a:lnTo>
                  <a:pt x="657975" y="1254035"/>
                </a:lnTo>
                <a:lnTo>
                  <a:pt x="670668" y="1256981"/>
                </a:lnTo>
                <a:lnTo>
                  <a:pt x="683587" y="1259474"/>
                </a:lnTo>
                <a:lnTo>
                  <a:pt x="696733" y="1261741"/>
                </a:lnTo>
                <a:lnTo>
                  <a:pt x="709879" y="1263327"/>
                </a:lnTo>
                <a:lnTo>
                  <a:pt x="723025" y="1264914"/>
                </a:lnTo>
                <a:lnTo>
                  <a:pt x="736397" y="1266274"/>
                </a:lnTo>
                <a:lnTo>
                  <a:pt x="749996" y="1266954"/>
                </a:lnTo>
                <a:lnTo>
                  <a:pt x="763369" y="1267407"/>
                </a:lnTo>
                <a:lnTo>
                  <a:pt x="776968" y="1267634"/>
                </a:lnTo>
                <a:lnTo>
                  <a:pt x="790567" y="1267407"/>
                </a:lnTo>
                <a:lnTo>
                  <a:pt x="804167" y="1266954"/>
                </a:lnTo>
                <a:lnTo>
                  <a:pt x="817539" y="1266274"/>
                </a:lnTo>
                <a:lnTo>
                  <a:pt x="830912" y="1264914"/>
                </a:lnTo>
                <a:lnTo>
                  <a:pt x="844284" y="1263327"/>
                </a:lnTo>
                <a:lnTo>
                  <a:pt x="857430" y="1261741"/>
                </a:lnTo>
                <a:lnTo>
                  <a:pt x="870576" y="1259474"/>
                </a:lnTo>
                <a:lnTo>
                  <a:pt x="883269" y="1256981"/>
                </a:lnTo>
                <a:lnTo>
                  <a:pt x="896188" y="1254035"/>
                </a:lnTo>
                <a:lnTo>
                  <a:pt x="908880" y="1251088"/>
                </a:lnTo>
                <a:lnTo>
                  <a:pt x="921346" y="1247462"/>
                </a:lnTo>
                <a:lnTo>
                  <a:pt x="933812" y="1243836"/>
                </a:lnTo>
                <a:lnTo>
                  <a:pt x="946278" y="1239756"/>
                </a:lnTo>
                <a:lnTo>
                  <a:pt x="958518" y="1235450"/>
                </a:lnTo>
                <a:lnTo>
                  <a:pt x="970304" y="1230917"/>
                </a:lnTo>
                <a:lnTo>
                  <a:pt x="982543" y="1226157"/>
                </a:lnTo>
                <a:lnTo>
                  <a:pt x="994102" y="1220718"/>
                </a:lnTo>
                <a:lnTo>
                  <a:pt x="1005662" y="1215505"/>
                </a:lnTo>
                <a:lnTo>
                  <a:pt x="1017221" y="1209612"/>
                </a:lnTo>
                <a:lnTo>
                  <a:pt x="1028554" y="1203719"/>
                </a:lnTo>
                <a:lnTo>
                  <a:pt x="1039660" y="1197600"/>
                </a:lnTo>
                <a:lnTo>
                  <a:pt x="1050539" y="1191027"/>
                </a:lnTo>
                <a:lnTo>
                  <a:pt x="1061418" y="1184228"/>
                </a:lnTo>
                <a:lnTo>
                  <a:pt x="1072071" y="1177202"/>
                </a:lnTo>
                <a:lnTo>
                  <a:pt x="1082497" y="1169949"/>
                </a:lnTo>
                <a:lnTo>
                  <a:pt x="1092696" y="1162470"/>
                </a:lnTo>
                <a:lnTo>
                  <a:pt x="1102669" y="1154764"/>
                </a:lnTo>
                <a:lnTo>
                  <a:pt x="1112642" y="1146604"/>
                </a:lnTo>
                <a:lnTo>
                  <a:pt x="1122388" y="1138672"/>
                </a:lnTo>
                <a:lnTo>
                  <a:pt x="1131681" y="1130059"/>
                </a:lnTo>
                <a:lnTo>
                  <a:pt x="1141200" y="1121447"/>
                </a:lnTo>
                <a:lnTo>
                  <a:pt x="1150266" y="1112608"/>
                </a:lnTo>
                <a:lnTo>
                  <a:pt x="1159106" y="1103542"/>
                </a:lnTo>
                <a:lnTo>
                  <a:pt x="1167492" y="1094249"/>
                </a:lnTo>
                <a:lnTo>
                  <a:pt x="1175878" y="1084503"/>
                </a:lnTo>
                <a:lnTo>
                  <a:pt x="1184264" y="1074984"/>
                </a:lnTo>
                <a:lnTo>
                  <a:pt x="1191971" y="1065238"/>
                </a:lnTo>
                <a:lnTo>
                  <a:pt x="1199904" y="1055039"/>
                </a:lnTo>
                <a:lnTo>
                  <a:pt x="1207383" y="1044840"/>
                </a:lnTo>
                <a:lnTo>
                  <a:pt x="1214409" y="1034188"/>
                </a:lnTo>
                <a:lnTo>
                  <a:pt x="1221662" y="1023535"/>
                </a:lnTo>
                <a:lnTo>
                  <a:pt x="1228462" y="1012656"/>
                </a:lnTo>
                <a:lnTo>
                  <a:pt x="1234582" y="1001551"/>
                </a:lnTo>
                <a:lnTo>
                  <a:pt x="1240928" y="990445"/>
                </a:lnTo>
                <a:lnTo>
                  <a:pt x="1247048" y="979113"/>
                </a:lnTo>
                <a:lnTo>
                  <a:pt x="1252487" y="967780"/>
                </a:lnTo>
                <a:lnTo>
                  <a:pt x="1258154" y="956221"/>
                </a:lnTo>
                <a:lnTo>
                  <a:pt x="1263140" y="944436"/>
                </a:lnTo>
                <a:lnTo>
                  <a:pt x="1268126" y="932197"/>
                </a:lnTo>
                <a:lnTo>
                  <a:pt x="1272659" y="920185"/>
                </a:lnTo>
                <a:lnTo>
                  <a:pt x="1276966" y="907946"/>
                </a:lnTo>
                <a:lnTo>
                  <a:pt x="1281046" y="895707"/>
                </a:lnTo>
                <a:lnTo>
                  <a:pt x="1284672" y="883015"/>
                </a:lnTo>
                <a:lnTo>
                  <a:pt x="1288072" y="870549"/>
                </a:lnTo>
                <a:lnTo>
                  <a:pt x="1291245" y="857857"/>
                </a:lnTo>
                <a:lnTo>
                  <a:pt x="1293965" y="844938"/>
                </a:lnTo>
                <a:lnTo>
                  <a:pt x="1296458" y="831793"/>
                </a:lnTo>
                <a:lnTo>
                  <a:pt x="1298724" y="818647"/>
                </a:lnTo>
                <a:lnTo>
                  <a:pt x="1300538" y="805728"/>
                </a:lnTo>
                <a:lnTo>
                  <a:pt x="1301898" y="792356"/>
                </a:lnTo>
                <a:lnTo>
                  <a:pt x="1303258" y="778984"/>
                </a:lnTo>
                <a:lnTo>
                  <a:pt x="1303938" y="765612"/>
                </a:lnTo>
                <a:lnTo>
                  <a:pt x="1304618" y="752013"/>
                </a:lnTo>
                <a:lnTo>
                  <a:pt x="1304844" y="738188"/>
                </a:lnTo>
                <a:lnTo>
                  <a:pt x="1304618" y="724589"/>
                </a:lnTo>
                <a:lnTo>
                  <a:pt x="1303938" y="710990"/>
                </a:lnTo>
                <a:lnTo>
                  <a:pt x="1303258" y="697391"/>
                </a:lnTo>
                <a:lnTo>
                  <a:pt x="1301898" y="684019"/>
                </a:lnTo>
                <a:lnTo>
                  <a:pt x="1300538" y="670647"/>
                </a:lnTo>
                <a:lnTo>
                  <a:pt x="1298724" y="657501"/>
                </a:lnTo>
                <a:lnTo>
                  <a:pt x="1296458" y="644356"/>
                </a:lnTo>
                <a:lnTo>
                  <a:pt x="1293965" y="631664"/>
                </a:lnTo>
                <a:lnTo>
                  <a:pt x="1291245" y="618745"/>
                </a:lnTo>
                <a:lnTo>
                  <a:pt x="1288072" y="605826"/>
                </a:lnTo>
                <a:lnTo>
                  <a:pt x="1284672" y="593134"/>
                </a:lnTo>
                <a:lnTo>
                  <a:pt x="1281046" y="580668"/>
                </a:lnTo>
                <a:lnTo>
                  <a:pt x="1276966" y="568203"/>
                </a:lnTo>
                <a:lnTo>
                  <a:pt x="1272659" y="556190"/>
                </a:lnTo>
                <a:lnTo>
                  <a:pt x="1268126" y="543952"/>
                </a:lnTo>
                <a:lnTo>
                  <a:pt x="1263140" y="532166"/>
                </a:lnTo>
                <a:lnTo>
                  <a:pt x="1258154" y="520380"/>
                </a:lnTo>
                <a:lnTo>
                  <a:pt x="1252487" y="508821"/>
                </a:lnTo>
                <a:lnTo>
                  <a:pt x="1247048" y="497036"/>
                </a:lnTo>
                <a:lnTo>
                  <a:pt x="1240928" y="485704"/>
                </a:lnTo>
                <a:lnTo>
                  <a:pt x="1234582" y="474598"/>
                </a:lnTo>
                <a:lnTo>
                  <a:pt x="1228462" y="463492"/>
                </a:lnTo>
                <a:lnTo>
                  <a:pt x="1221662" y="452840"/>
                </a:lnTo>
                <a:lnTo>
                  <a:pt x="1214409" y="442187"/>
                </a:lnTo>
                <a:lnTo>
                  <a:pt x="1207383" y="431762"/>
                </a:lnTo>
                <a:lnTo>
                  <a:pt x="1199904" y="421562"/>
                </a:lnTo>
                <a:lnTo>
                  <a:pt x="1191971" y="411363"/>
                </a:lnTo>
                <a:lnTo>
                  <a:pt x="1184264" y="401391"/>
                </a:lnTo>
                <a:lnTo>
                  <a:pt x="1175878" y="391645"/>
                </a:lnTo>
                <a:lnTo>
                  <a:pt x="1167492" y="382126"/>
                </a:lnTo>
                <a:lnTo>
                  <a:pt x="1159106" y="372833"/>
                </a:lnTo>
                <a:lnTo>
                  <a:pt x="1150266" y="363768"/>
                </a:lnTo>
                <a:lnTo>
                  <a:pt x="1141200" y="354929"/>
                </a:lnTo>
                <a:lnTo>
                  <a:pt x="1131681" y="346316"/>
                </a:lnTo>
                <a:lnTo>
                  <a:pt x="1122388" y="337703"/>
                </a:lnTo>
                <a:lnTo>
                  <a:pt x="1112642" y="329544"/>
                </a:lnTo>
                <a:lnTo>
                  <a:pt x="1102669" y="321611"/>
                </a:lnTo>
                <a:lnTo>
                  <a:pt x="1092696" y="313906"/>
                </a:lnTo>
                <a:lnTo>
                  <a:pt x="1082497" y="306426"/>
                </a:lnTo>
                <a:lnTo>
                  <a:pt x="1072071" y="299173"/>
                </a:lnTo>
                <a:lnTo>
                  <a:pt x="1061418" y="292147"/>
                </a:lnTo>
                <a:lnTo>
                  <a:pt x="1050539" y="285348"/>
                </a:lnTo>
                <a:lnTo>
                  <a:pt x="1039660" y="279002"/>
                </a:lnTo>
                <a:lnTo>
                  <a:pt x="1028554" y="272656"/>
                </a:lnTo>
                <a:lnTo>
                  <a:pt x="1017221" y="266536"/>
                </a:lnTo>
                <a:lnTo>
                  <a:pt x="1005662" y="261097"/>
                </a:lnTo>
                <a:lnTo>
                  <a:pt x="994102" y="255431"/>
                </a:lnTo>
                <a:lnTo>
                  <a:pt x="982543" y="250445"/>
                </a:lnTo>
                <a:lnTo>
                  <a:pt x="970304" y="245458"/>
                </a:lnTo>
                <a:lnTo>
                  <a:pt x="958518" y="240925"/>
                </a:lnTo>
                <a:lnTo>
                  <a:pt x="946278" y="236619"/>
                </a:lnTo>
                <a:lnTo>
                  <a:pt x="933812" y="232539"/>
                </a:lnTo>
                <a:lnTo>
                  <a:pt x="921346" y="228686"/>
                </a:lnTo>
                <a:lnTo>
                  <a:pt x="908880" y="225513"/>
                </a:lnTo>
                <a:lnTo>
                  <a:pt x="896188" y="222114"/>
                </a:lnTo>
                <a:lnTo>
                  <a:pt x="883269" y="219394"/>
                </a:lnTo>
                <a:lnTo>
                  <a:pt x="870576" y="216901"/>
                </a:lnTo>
                <a:lnTo>
                  <a:pt x="857430" y="214861"/>
                </a:lnTo>
                <a:lnTo>
                  <a:pt x="844284" y="212821"/>
                </a:lnTo>
                <a:lnTo>
                  <a:pt x="830912" y="211461"/>
                </a:lnTo>
                <a:lnTo>
                  <a:pt x="817539" y="210328"/>
                </a:lnTo>
                <a:lnTo>
                  <a:pt x="804167" y="209421"/>
                </a:lnTo>
                <a:lnTo>
                  <a:pt x="790567" y="208742"/>
                </a:lnTo>
                <a:lnTo>
                  <a:pt x="776968" y="208742"/>
                </a:lnTo>
                <a:lnTo>
                  <a:pt x="763369" y="208742"/>
                </a:lnTo>
                <a:close/>
                <a:moveTo>
                  <a:pt x="880549" y="0"/>
                </a:moveTo>
                <a:lnTo>
                  <a:pt x="994556" y="20398"/>
                </a:lnTo>
                <a:lnTo>
                  <a:pt x="975517" y="106977"/>
                </a:lnTo>
                <a:lnTo>
                  <a:pt x="993649" y="113097"/>
                </a:lnTo>
                <a:lnTo>
                  <a:pt x="1011328" y="119216"/>
                </a:lnTo>
                <a:lnTo>
                  <a:pt x="1028554" y="126242"/>
                </a:lnTo>
                <a:lnTo>
                  <a:pt x="1045779" y="133722"/>
                </a:lnTo>
                <a:lnTo>
                  <a:pt x="1062778" y="141654"/>
                </a:lnTo>
                <a:lnTo>
                  <a:pt x="1079324" y="150040"/>
                </a:lnTo>
                <a:lnTo>
                  <a:pt x="1095870" y="158879"/>
                </a:lnTo>
                <a:lnTo>
                  <a:pt x="1112189" y="167945"/>
                </a:lnTo>
                <a:lnTo>
                  <a:pt x="1169079" y="87486"/>
                </a:lnTo>
                <a:lnTo>
                  <a:pt x="1265406" y="148000"/>
                </a:lnTo>
                <a:lnTo>
                  <a:pt x="1204210" y="234126"/>
                </a:lnTo>
                <a:lnTo>
                  <a:pt x="1217583" y="245685"/>
                </a:lnTo>
                <a:lnTo>
                  <a:pt x="1230275" y="257697"/>
                </a:lnTo>
                <a:lnTo>
                  <a:pt x="1242968" y="269936"/>
                </a:lnTo>
                <a:lnTo>
                  <a:pt x="1255434" y="282402"/>
                </a:lnTo>
                <a:lnTo>
                  <a:pt x="1267220" y="295547"/>
                </a:lnTo>
                <a:lnTo>
                  <a:pt x="1278779" y="308693"/>
                </a:lnTo>
                <a:lnTo>
                  <a:pt x="1290112" y="322291"/>
                </a:lnTo>
                <a:lnTo>
                  <a:pt x="1300991" y="336117"/>
                </a:lnTo>
                <a:lnTo>
                  <a:pt x="1397999" y="274016"/>
                </a:lnTo>
                <a:lnTo>
                  <a:pt x="1461915" y="365128"/>
                </a:lnTo>
                <a:lnTo>
                  <a:pt x="1360828" y="429948"/>
                </a:lnTo>
                <a:lnTo>
                  <a:pt x="1368307" y="444907"/>
                </a:lnTo>
                <a:lnTo>
                  <a:pt x="1375560" y="460319"/>
                </a:lnTo>
                <a:lnTo>
                  <a:pt x="1382360" y="475504"/>
                </a:lnTo>
                <a:lnTo>
                  <a:pt x="1388933" y="491143"/>
                </a:lnTo>
                <a:lnTo>
                  <a:pt x="1395052" y="507008"/>
                </a:lnTo>
                <a:lnTo>
                  <a:pt x="1400719" y="522873"/>
                </a:lnTo>
                <a:lnTo>
                  <a:pt x="1405932" y="538965"/>
                </a:lnTo>
                <a:lnTo>
                  <a:pt x="1410918" y="555511"/>
                </a:lnTo>
                <a:lnTo>
                  <a:pt x="1478508" y="542018"/>
                </a:lnTo>
                <a:lnTo>
                  <a:pt x="1463660" y="532324"/>
                </a:lnTo>
                <a:lnTo>
                  <a:pt x="1511276" y="462460"/>
                </a:lnTo>
                <a:lnTo>
                  <a:pt x="1571815" y="502155"/>
                </a:lnTo>
                <a:lnTo>
                  <a:pt x="1580205" y="490814"/>
                </a:lnTo>
                <a:lnTo>
                  <a:pt x="1588821" y="479926"/>
                </a:lnTo>
                <a:lnTo>
                  <a:pt x="1597664" y="469265"/>
                </a:lnTo>
                <a:lnTo>
                  <a:pt x="1606960" y="459057"/>
                </a:lnTo>
                <a:lnTo>
                  <a:pt x="1616256" y="448850"/>
                </a:lnTo>
                <a:lnTo>
                  <a:pt x="1626006" y="439096"/>
                </a:lnTo>
                <a:lnTo>
                  <a:pt x="1635983" y="429342"/>
                </a:lnTo>
                <a:lnTo>
                  <a:pt x="1646186" y="420042"/>
                </a:lnTo>
                <a:lnTo>
                  <a:pt x="1609454" y="365376"/>
                </a:lnTo>
                <a:lnTo>
                  <a:pt x="1680424" y="318421"/>
                </a:lnTo>
                <a:lnTo>
                  <a:pt x="1714888" y="370139"/>
                </a:lnTo>
                <a:lnTo>
                  <a:pt x="1727359" y="362881"/>
                </a:lnTo>
                <a:lnTo>
                  <a:pt x="1739830" y="356076"/>
                </a:lnTo>
                <a:lnTo>
                  <a:pt x="1752527" y="349724"/>
                </a:lnTo>
                <a:lnTo>
                  <a:pt x="1765451" y="343600"/>
                </a:lnTo>
                <a:lnTo>
                  <a:pt x="1778376" y="338156"/>
                </a:lnTo>
                <a:lnTo>
                  <a:pt x="1791753" y="332712"/>
                </a:lnTo>
                <a:lnTo>
                  <a:pt x="1805358" y="327948"/>
                </a:lnTo>
                <a:lnTo>
                  <a:pt x="1819189" y="323639"/>
                </a:lnTo>
                <a:lnTo>
                  <a:pt x="1807625" y="264889"/>
                </a:lnTo>
                <a:lnTo>
                  <a:pt x="1890839" y="247650"/>
                </a:lnTo>
                <a:lnTo>
                  <a:pt x="1902176" y="306173"/>
                </a:lnTo>
                <a:lnTo>
                  <a:pt x="1914646" y="305265"/>
                </a:lnTo>
                <a:lnTo>
                  <a:pt x="1927571" y="304131"/>
                </a:lnTo>
                <a:lnTo>
                  <a:pt x="1940495" y="303677"/>
                </a:lnTo>
                <a:lnTo>
                  <a:pt x="1953192" y="303451"/>
                </a:lnTo>
                <a:lnTo>
                  <a:pt x="1968837" y="303677"/>
                </a:lnTo>
                <a:lnTo>
                  <a:pt x="1984482" y="304812"/>
                </a:lnTo>
                <a:lnTo>
                  <a:pt x="1999901" y="305946"/>
                </a:lnTo>
                <a:lnTo>
                  <a:pt x="2015319" y="307760"/>
                </a:lnTo>
                <a:lnTo>
                  <a:pt x="2028243" y="246062"/>
                </a:lnTo>
                <a:lnTo>
                  <a:pt x="2111003" y="261260"/>
                </a:lnTo>
                <a:lnTo>
                  <a:pt x="2097172" y="326361"/>
                </a:lnTo>
                <a:lnTo>
                  <a:pt x="2110323" y="330897"/>
                </a:lnTo>
                <a:lnTo>
                  <a:pt x="2122794" y="335888"/>
                </a:lnTo>
                <a:lnTo>
                  <a:pt x="2135491" y="341105"/>
                </a:lnTo>
                <a:lnTo>
                  <a:pt x="2147962" y="346549"/>
                </a:lnTo>
                <a:lnTo>
                  <a:pt x="2160206" y="352673"/>
                </a:lnTo>
                <a:lnTo>
                  <a:pt x="2172223" y="359024"/>
                </a:lnTo>
                <a:lnTo>
                  <a:pt x="2184240" y="365603"/>
                </a:lnTo>
                <a:lnTo>
                  <a:pt x="2196031" y="372634"/>
                </a:lnTo>
                <a:lnTo>
                  <a:pt x="2237298" y="311843"/>
                </a:lnTo>
                <a:lnTo>
                  <a:pt x="2306907" y="357210"/>
                </a:lnTo>
                <a:lnTo>
                  <a:pt x="2262919" y="422311"/>
                </a:lnTo>
                <a:lnTo>
                  <a:pt x="2272442" y="430930"/>
                </a:lnTo>
                <a:lnTo>
                  <a:pt x="2281739" y="440003"/>
                </a:lnTo>
                <a:lnTo>
                  <a:pt x="2290808" y="449304"/>
                </a:lnTo>
                <a:lnTo>
                  <a:pt x="2299651" y="458830"/>
                </a:lnTo>
                <a:lnTo>
                  <a:pt x="2308267" y="468584"/>
                </a:lnTo>
                <a:lnTo>
                  <a:pt x="2316883" y="478338"/>
                </a:lnTo>
                <a:lnTo>
                  <a:pt x="2324819" y="488772"/>
                </a:lnTo>
                <a:lnTo>
                  <a:pt x="2332755" y="499207"/>
                </a:lnTo>
                <a:lnTo>
                  <a:pt x="2403045" y="452252"/>
                </a:lnTo>
                <a:lnTo>
                  <a:pt x="2449300" y="520982"/>
                </a:lnTo>
                <a:lnTo>
                  <a:pt x="2376063" y="569751"/>
                </a:lnTo>
                <a:lnTo>
                  <a:pt x="2381731" y="581093"/>
                </a:lnTo>
                <a:lnTo>
                  <a:pt x="2386719" y="592435"/>
                </a:lnTo>
                <a:lnTo>
                  <a:pt x="2391708" y="604230"/>
                </a:lnTo>
                <a:lnTo>
                  <a:pt x="2396469" y="615798"/>
                </a:lnTo>
                <a:lnTo>
                  <a:pt x="2400777" y="627594"/>
                </a:lnTo>
                <a:lnTo>
                  <a:pt x="2405085" y="639616"/>
                </a:lnTo>
                <a:lnTo>
                  <a:pt x="2408940" y="651865"/>
                </a:lnTo>
                <a:lnTo>
                  <a:pt x="2412568" y="664113"/>
                </a:lnTo>
                <a:lnTo>
                  <a:pt x="2500543" y="645740"/>
                </a:lnTo>
                <a:lnTo>
                  <a:pt x="2516188" y="727400"/>
                </a:lnTo>
                <a:lnTo>
                  <a:pt x="2427759" y="745773"/>
                </a:lnTo>
                <a:lnTo>
                  <a:pt x="2429346" y="759610"/>
                </a:lnTo>
                <a:lnTo>
                  <a:pt x="2430027" y="773447"/>
                </a:lnTo>
                <a:lnTo>
                  <a:pt x="2430934" y="787737"/>
                </a:lnTo>
                <a:lnTo>
                  <a:pt x="2431160" y="801801"/>
                </a:lnTo>
                <a:lnTo>
                  <a:pt x="2430934" y="813142"/>
                </a:lnTo>
                <a:lnTo>
                  <a:pt x="2430480" y="824711"/>
                </a:lnTo>
                <a:lnTo>
                  <a:pt x="2429800" y="836052"/>
                </a:lnTo>
                <a:lnTo>
                  <a:pt x="2428893" y="847167"/>
                </a:lnTo>
                <a:lnTo>
                  <a:pt x="2514601" y="863045"/>
                </a:lnTo>
                <a:lnTo>
                  <a:pt x="2497142" y="945158"/>
                </a:lnTo>
                <a:lnTo>
                  <a:pt x="2415062" y="929961"/>
                </a:lnTo>
                <a:lnTo>
                  <a:pt x="2411434" y="942890"/>
                </a:lnTo>
                <a:lnTo>
                  <a:pt x="2407580" y="955593"/>
                </a:lnTo>
                <a:lnTo>
                  <a:pt x="2403725" y="968068"/>
                </a:lnTo>
                <a:lnTo>
                  <a:pt x="2399190" y="980771"/>
                </a:lnTo>
                <a:lnTo>
                  <a:pt x="2394655" y="992793"/>
                </a:lnTo>
                <a:lnTo>
                  <a:pt x="2389440" y="1005042"/>
                </a:lnTo>
                <a:lnTo>
                  <a:pt x="2384225" y="1017064"/>
                </a:lnTo>
                <a:lnTo>
                  <a:pt x="2378330" y="1029086"/>
                </a:lnTo>
                <a:lnTo>
                  <a:pt x="2443178" y="1071050"/>
                </a:lnTo>
                <a:lnTo>
                  <a:pt x="2395562" y="1141141"/>
                </a:lnTo>
                <a:lnTo>
                  <a:pt x="2335023" y="1101446"/>
                </a:lnTo>
                <a:lnTo>
                  <a:pt x="2326633" y="1112560"/>
                </a:lnTo>
                <a:lnTo>
                  <a:pt x="2318017" y="1123675"/>
                </a:lnTo>
                <a:lnTo>
                  <a:pt x="2308948" y="1134336"/>
                </a:lnTo>
                <a:lnTo>
                  <a:pt x="2299878" y="1144544"/>
                </a:lnTo>
                <a:lnTo>
                  <a:pt x="2290355" y="1154751"/>
                </a:lnTo>
                <a:lnTo>
                  <a:pt x="2280832" y="1164505"/>
                </a:lnTo>
                <a:lnTo>
                  <a:pt x="2270628" y="1174259"/>
                </a:lnTo>
                <a:lnTo>
                  <a:pt x="2260425" y="1183332"/>
                </a:lnTo>
                <a:lnTo>
                  <a:pt x="2297157" y="1237998"/>
                </a:lnTo>
                <a:lnTo>
                  <a:pt x="2226641" y="1285180"/>
                </a:lnTo>
                <a:lnTo>
                  <a:pt x="2191723" y="1233462"/>
                </a:lnTo>
                <a:lnTo>
                  <a:pt x="2179252" y="1240494"/>
                </a:lnTo>
                <a:lnTo>
                  <a:pt x="2167008" y="1247299"/>
                </a:lnTo>
                <a:lnTo>
                  <a:pt x="2154084" y="1253877"/>
                </a:lnTo>
                <a:lnTo>
                  <a:pt x="2141160" y="1259774"/>
                </a:lnTo>
                <a:lnTo>
                  <a:pt x="2128236" y="1265445"/>
                </a:lnTo>
                <a:lnTo>
                  <a:pt x="2114858" y="1270662"/>
                </a:lnTo>
                <a:lnTo>
                  <a:pt x="2101480" y="1275653"/>
                </a:lnTo>
                <a:lnTo>
                  <a:pt x="2087876" y="1279962"/>
                </a:lnTo>
                <a:lnTo>
                  <a:pt x="2098759" y="1338712"/>
                </a:lnTo>
                <a:lnTo>
                  <a:pt x="2015773" y="1355951"/>
                </a:lnTo>
                <a:lnTo>
                  <a:pt x="2004662" y="1297202"/>
                </a:lnTo>
                <a:lnTo>
                  <a:pt x="1991965" y="1298336"/>
                </a:lnTo>
                <a:lnTo>
                  <a:pt x="1979267" y="1299470"/>
                </a:lnTo>
                <a:lnTo>
                  <a:pt x="1966343" y="1299924"/>
                </a:lnTo>
                <a:lnTo>
                  <a:pt x="1953192" y="1300150"/>
                </a:lnTo>
                <a:lnTo>
                  <a:pt x="1937774" y="1299924"/>
                </a:lnTo>
                <a:lnTo>
                  <a:pt x="1922356" y="1298789"/>
                </a:lnTo>
                <a:lnTo>
                  <a:pt x="1906937" y="1297655"/>
                </a:lnTo>
                <a:lnTo>
                  <a:pt x="1891519" y="1295841"/>
                </a:lnTo>
                <a:lnTo>
                  <a:pt x="1878368" y="1357312"/>
                </a:lnTo>
                <a:lnTo>
                  <a:pt x="1803886" y="1343802"/>
                </a:lnTo>
                <a:lnTo>
                  <a:pt x="1817914" y="1365194"/>
                </a:lnTo>
                <a:lnTo>
                  <a:pt x="1760991" y="1403737"/>
                </a:lnTo>
                <a:lnTo>
                  <a:pt x="1765073" y="1412806"/>
                </a:lnTo>
                <a:lnTo>
                  <a:pt x="1769155" y="1421875"/>
                </a:lnTo>
                <a:lnTo>
                  <a:pt x="1773237" y="1430944"/>
                </a:lnTo>
                <a:lnTo>
                  <a:pt x="1776866" y="1440467"/>
                </a:lnTo>
                <a:lnTo>
                  <a:pt x="1780268" y="1449763"/>
                </a:lnTo>
                <a:lnTo>
                  <a:pt x="1783670" y="1459285"/>
                </a:lnTo>
                <a:lnTo>
                  <a:pt x="1786391" y="1468808"/>
                </a:lnTo>
                <a:lnTo>
                  <a:pt x="1789112" y="1478557"/>
                </a:lnTo>
                <a:lnTo>
                  <a:pt x="1858055" y="1464047"/>
                </a:lnTo>
                <a:lnTo>
                  <a:pt x="1870075" y="1528664"/>
                </a:lnTo>
                <a:lnTo>
                  <a:pt x="1801359" y="1542948"/>
                </a:lnTo>
                <a:lnTo>
                  <a:pt x="1802266" y="1554057"/>
                </a:lnTo>
                <a:lnTo>
                  <a:pt x="1802946" y="1564940"/>
                </a:lnTo>
                <a:lnTo>
                  <a:pt x="1803627" y="1576277"/>
                </a:lnTo>
                <a:lnTo>
                  <a:pt x="1803854" y="1587386"/>
                </a:lnTo>
                <a:lnTo>
                  <a:pt x="1803627" y="1596455"/>
                </a:lnTo>
                <a:lnTo>
                  <a:pt x="1803173" y="1605524"/>
                </a:lnTo>
                <a:lnTo>
                  <a:pt x="1802720" y="1614367"/>
                </a:lnTo>
                <a:lnTo>
                  <a:pt x="1802039" y="1623436"/>
                </a:lnTo>
                <a:lnTo>
                  <a:pt x="1868941" y="1636133"/>
                </a:lnTo>
                <a:lnTo>
                  <a:pt x="1855334" y="1700977"/>
                </a:lnTo>
                <a:lnTo>
                  <a:pt x="1791154" y="1688960"/>
                </a:lnTo>
                <a:lnTo>
                  <a:pt x="1788659" y="1699163"/>
                </a:lnTo>
                <a:lnTo>
                  <a:pt x="1785711" y="1709365"/>
                </a:lnTo>
                <a:lnTo>
                  <a:pt x="1782309" y="1719115"/>
                </a:lnTo>
                <a:lnTo>
                  <a:pt x="1778907" y="1729091"/>
                </a:lnTo>
                <a:lnTo>
                  <a:pt x="1775278" y="1738840"/>
                </a:lnTo>
                <a:lnTo>
                  <a:pt x="1771196" y="1748363"/>
                </a:lnTo>
                <a:lnTo>
                  <a:pt x="1767114" y="1758112"/>
                </a:lnTo>
                <a:lnTo>
                  <a:pt x="1762578" y="1767408"/>
                </a:lnTo>
                <a:lnTo>
                  <a:pt x="1813152" y="1800737"/>
                </a:lnTo>
                <a:lnTo>
                  <a:pt x="1775959" y="1855831"/>
                </a:lnTo>
                <a:lnTo>
                  <a:pt x="1728787" y="1824543"/>
                </a:lnTo>
                <a:lnTo>
                  <a:pt x="1722211" y="1833385"/>
                </a:lnTo>
                <a:lnTo>
                  <a:pt x="1715634" y="1842228"/>
                </a:lnTo>
                <a:lnTo>
                  <a:pt x="1708604" y="1850617"/>
                </a:lnTo>
                <a:lnTo>
                  <a:pt x="1701573" y="1859006"/>
                </a:lnTo>
                <a:lnTo>
                  <a:pt x="1694089" y="1866714"/>
                </a:lnTo>
                <a:lnTo>
                  <a:pt x="1686378" y="1874650"/>
                </a:lnTo>
                <a:lnTo>
                  <a:pt x="1678668" y="1882132"/>
                </a:lnTo>
                <a:lnTo>
                  <a:pt x="1670730" y="1889614"/>
                </a:lnTo>
                <a:lnTo>
                  <a:pt x="1699305" y="1932919"/>
                </a:lnTo>
                <a:lnTo>
                  <a:pt x="1644196" y="1970329"/>
                </a:lnTo>
                <a:lnTo>
                  <a:pt x="1616982" y="1929064"/>
                </a:lnTo>
                <a:lnTo>
                  <a:pt x="1607457" y="1934959"/>
                </a:lnTo>
                <a:lnTo>
                  <a:pt x="1597932" y="1940174"/>
                </a:lnTo>
                <a:lnTo>
                  <a:pt x="1587727" y="1945162"/>
                </a:lnTo>
                <a:lnTo>
                  <a:pt x="1577975" y="1950150"/>
                </a:lnTo>
                <a:lnTo>
                  <a:pt x="1567543" y="1954684"/>
                </a:lnTo>
                <a:lnTo>
                  <a:pt x="1557337" y="1958539"/>
                </a:lnTo>
                <a:lnTo>
                  <a:pt x="1546678" y="1962393"/>
                </a:lnTo>
                <a:lnTo>
                  <a:pt x="1536019" y="1966021"/>
                </a:lnTo>
                <a:lnTo>
                  <a:pt x="1544637" y="2012273"/>
                </a:lnTo>
                <a:lnTo>
                  <a:pt x="1480003" y="2026104"/>
                </a:lnTo>
                <a:lnTo>
                  <a:pt x="1471159" y="1979624"/>
                </a:lnTo>
                <a:lnTo>
                  <a:pt x="1461407" y="1980531"/>
                </a:lnTo>
                <a:lnTo>
                  <a:pt x="1451202" y="1981438"/>
                </a:lnTo>
                <a:lnTo>
                  <a:pt x="1441450" y="1981892"/>
                </a:lnTo>
                <a:lnTo>
                  <a:pt x="1431244" y="1981892"/>
                </a:lnTo>
                <a:lnTo>
                  <a:pt x="1418998" y="1981665"/>
                </a:lnTo>
                <a:lnTo>
                  <a:pt x="1406752" y="1980985"/>
                </a:lnTo>
                <a:lnTo>
                  <a:pt x="1394959" y="1979851"/>
                </a:lnTo>
                <a:lnTo>
                  <a:pt x="1382939" y="1978491"/>
                </a:lnTo>
                <a:lnTo>
                  <a:pt x="1372734" y="2027237"/>
                </a:lnTo>
                <a:lnTo>
                  <a:pt x="1308553" y="2015221"/>
                </a:lnTo>
                <a:lnTo>
                  <a:pt x="1318985" y="1963754"/>
                </a:lnTo>
                <a:lnTo>
                  <a:pt x="1309007" y="1960126"/>
                </a:lnTo>
                <a:lnTo>
                  <a:pt x="1299028" y="1956272"/>
                </a:lnTo>
                <a:lnTo>
                  <a:pt x="1289276" y="1952190"/>
                </a:lnTo>
                <a:lnTo>
                  <a:pt x="1279525" y="1947883"/>
                </a:lnTo>
                <a:lnTo>
                  <a:pt x="1269773" y="1942895"/>
                </a:lnTo>
                <a:lnTo>
                  <a:pt x="1260475" y="1937907"/>
                </a:lnTo>
                <a:lnTo>
                  <a:pt x="1251176" y="1932692"/>
                </a:lnTo>
                <a:lnTo>
                  <a:pt x="1242105" y="1927024"/>
                </a:lnTo>
                <a:lnTo>
                  <a:pt x="1209675" y="1975317"/>
                </a:lnTo>
                <a:lnTo>
                  <a:pt x="1155473" y="1939267"/>
                </a:lnTo>
                <a:lnTo>
                  <a:pt x="1189944" y="1888027"/>
                </a:lnTo>
                <a:lnTo>
                  <a:pt x="1182460" y="1880998"/>
                </a:lnTo>
                <a:lnTo>
                  <a:pt x="1175203" y="1873970"/>
                </a:lnTo>
                <a:lnTo>
                  <a:pt x="1168173" y="1866488"/>
                </a:lnTo>
                <a:lnTo>
                  <a:pt x="1161142" y="1859006"/>
                </a:lnTo>
                <a:lnTo>
                  <a:pt x="1154566" y="1851070"/>
                </a:lnTo>
                <a:lnTo>
                  <a:pt x="1147989" y="1843361"/>
                </a:lnTo>
                <a:lnTo>
                  <a:pt x="1141412" y="1835199"/>
                </a:lnTo>
                <a:lnTo>
                  <a:pt x="1135289" y="1827037"/>
                </a:lnTo>
                <a:lnTo>
                  <a:pt x="1080633" y="1863994"/>
                </a:lnTo>
                <a:lnTo>
                  <a:pt x="1044575" y="1809806"/>
                </a:lnTo>
                <a:lnTo>
                  <a:pt x="1101498" y="1771262"/>
                </a:lnTo>
                <a:lnTo>
                  <a:pt x="1097189" y="1761966"/>
                </a:lnTo>
                <a:lnTo>
                  <a:pt x="1093107" y="1753351"/>
                </a:lnTo>
                <a:lnTo>
                  <a:pt x="1089478" y="1743828"/>
                </a:lnTo>
                <a:lnTo>
                  <a:pt x="1085623" y="1734759"/>
                </a:lnTo>
                <a:lnTo>
                  <a:pt x="1082448" y="1725236"/>
                </a:lnTo>
                <a:lnTo>
                  <a:pt x="1079046" y="1715941"/>
                </a:lnTo>
                <a:lnTo>
                  <a:pt x="1076098" y="1706418"/>
                </a:lnTo>
                <a:lnTo>
                  <a:pt x="1073376" y="1696442"/>
                </a:lnTo>
                <a:lnTo>
                  <a:pt x="1004660" y="1710953"/>
                </a:lnTo>
                <a:lnTo>
                  <a:pt x="992187" y="1646335"/>
                </a:lnTo>
                <a:lnTo>
                  <a:pt x="1061130" y="1631825"/>
                </a:lnTo>
                <a:lnTo>
                  <a:pt x="1060223" y="1620715"/>
                </a:lnTo>
                <a:lnTo>
                  <a:pt x="1059316" y="1609832"/>
                </a:lnTo>
                <a:lnTo>
                  <a:pt x="1058862" y="1598723"/>
                </a:lnTo>
                <a:lnTo>
                  <a:pt x="1058635" y="1587386"/>
                </a:lnTo>
                <a:lnTo>
                  <a:pt x="1058862" y="1578317"/>
                </a:lnTo>
                <a:lnTo>
                  <a:pt x="1059089" y="1569248"/>
                </a:lnTo>
                <a:lnTo>
                  <a:pt x="1059542" y="1560406"/>
                </a:lnTo>
                <a:lnTo>
                  <a:pt x="1060450" y="1551337"/>
                </a:lnTo>
                <a:lnTo>
                  <a:pt x="993548" y="1538867"/>
                </a:lnTo>
                <a:lnTo>
                  <a:pt x="1007155" y="1474023"/>
                </a:lnTo>
                <a:lnTo>
                  <a:pt x="1071335" y="1486039"/>
                </a:lnTo>
                <a:lnTo>
                  <a:pt x="1074057" y="1475836"/>
                </a:lnTo>
                <a:lnTo>
                  <a:pt x="1076778" y="1465860"/>
                </a:lnTo>
                <a:lnTo>
                  <a:pt x="1080180" y="1455658"/>
                </a:lnTo>
                <a:lnTo>
                  <a:pt x="1083582" y="1445908"/>
                </a:lnTo>
                <a:lnTo>
                  <a:pt x="1087210" y="1436159"/>
                </a:lnTo>
                <a:lnTo>
                  <a:pt x="1091292" y="1426410"/>
                </a:lnTo>
                <a:lnTo>
                  <a:pt x="1095375" y="1417114"/>
                </a:lnTo>
                <a:lnTo>
                  <a:pt x="1099683" y="1407818"/>
                </a:lnTo>
                <a:lnTo>
                  <a:pt x="1049337" y="1374263"/>
                </a:lnTo>
                <a:lnTo>
                  <a:pt x="1082596" y="1324488"/>
                </a:lnTo>
                <a:lnTo>
                  <a:pt x="1072071" y="1329961"/>
                </a:lnTo>
                <a:lnTo>
                  <a:pt x="1054392" y="1338574"/>
                </a:lnTo>
                <a:lnTo>
                  <a:pt x="1036486" y="1346733"/>
                </a:lnTo>
                <a:lnTo>
                  <a:pt x="1018581" y="1354213"/>
                </a:lnTo>
                <a:lnTo>
                  <a:pt x="1000222" y="1361012"/>
                </a:lnTo>
                <a:lnTo>
                  <a:pt x="981410" y="1367585"/>
                </a:lnTo>
                <a:lnTo>
                  <a:pt x="962597" y="1373478"/>
                </a:lnTo>
                <a:lnTo>
                  <a:pt x="978010" y="1451444"/>
                </a:lnTo>
                <a:lnTo>
                  <a:pt x="863550" y="1474335"/>
                </a:lnTo>
                <a:lnTo>
                  <a:pt x="847911" y="1396142"/>
                </a:lnTo>
                <a:lnTo>
                  <a:pt x="830458" y="1397955"/>
                </a:lnTo>
                <a:lnTo>
                  <a:pt x="812779" y="1399089"/>
                </a:lnTo>
                <a:lnTo>
                  <a:pt x="794874" y="1399995"/>
                </a:lnTo>
                <a:lnTo>
                  <a:pt x="776968" y="1400222"/>
                </a:lnTo>
                <a:lnTo>
                  <a:pt x="766089" y="1399995"/>
                </a:lnTo>
                <a:lnTo>
                  <a:pt x="755209" y="1399542"/>
                </a:lnTo>
                <a:lnTo>
                  <a:pt x="744557" y="1399089"/>
                </a:lnTo>
                <a:lnTo>
                  <a:pt x="733904" y="1398635"/>
                </a:lnTo>
                <a:lnTo>
                  <a:pt x="723251" y="1397729"/>
                </a:lnTo>
                <a:lnTo>
                  <a:pt x="712599" y="1396822"/>
                </a:lnTo>
                <a:lnTo>
                  <a:pt x="701946" y="1395689"/>
                </a:lnTo>
                <a:lnTo>
                  <a:pt x="691520" y="1394329"/>
                </a:lnTo>
                <a:lnTo>
                  <a:pt x="673614" y="1476375"/>
                </a:lnTo>
                <a:lnTo>
                  <a:pt x="559381" y="1455977"/>
                </a:lnTo>
                <a:lnTo>
                  <a:pt x="578420" y="1369398"/>
                </a:lnTo>
                <a:lnTo>
                  <a:pt x="560514" y="1363505"/>
                </a:lnTo>
                <a:lnTo>
                  <a:pt x="542835" y="1356932"/>
                </a:lnTo>
                <a:lnTo>
                  <a:pt x="525609" y="1350133"/>
                </a:lnTo>
                <a:lnTo>
                  <a:pt x="508157" y="1342654"/>
                </a:lnTo>
                <a:lnTo>
                  <a:pt x="491158" y="1334721"/>
                </a:lnTo>
                <a:lnTo>
                  <a:pt x="474613" y="1326562"/>
                </a:lnTo>
                <a:lnTo>
                  <a:pt x="458294" y="1317723"/>
                </a:lnTo>
                <a:lnTo>
                  <a:pt x="441975" y="1308430"/>
                </a:lnTo>
                <a:lnTo>
                  <a:pt x="384857" y="1388890"/>
                </a:lnTo>
                <a:lnTo>
                  <a:pt x="288530" y="1328602"/>
                </a:lnTo>
                <a:lnTo>
                  <a:pt x="349726" y="1242249"/>
                </a:lnTo>
                <a:lnTo>
                  <a:pt x="336580" y="1230690"/>
                </a:lnTo>
                <a:lnTo>
                  <a:pt x="323434" y="1218678"/>
                </a:lnTo>
                <a:lnTo>
                  <a:pt x="310968" y="1206439"/>
                </a:lnTo>
                <a:lnTo>
                  <a:pt x="298729" y="1193747"/>
                </a:lnTo>
                <a:lnTo>
                  <a:pt x="286716" y="1181055"/>
                </a:lnTo>
                <a:lnTo>
                  <a:pt x="275157" y="1167683"/>
                </a:lnTo>
                <a:lnTo>
                  <a:pt x="264051" y="1153857"/>
                </a:lnTo>
                <a:lnTo>
                  <a:pt x="253172" y="1140032"/>
                </a:lnTo>
                <a:lnTo>
                  <a:pt x="155711" y="1202359"/>
                </a:lnTo>
                <a:lnTo>
                  <a:pt x="92248" y="1111021"/>
                </a:lnTo>
                <a:lnTo>
                  <a:pt x="193109" y="1046200"/>
                </a:lnTo>
                <a:lnTo>
                  <a:pt x="185629" y="1031468"/>
                </a:lnTo>
                <a:lnTo>
                  <a:pt x="178603" y="1016283"/>
                </a:lnTo>
                <a:lnTo>
                  <a:pt x="171350" y="1000871"/>
                </a:lnTo>
                <a:lnTo>
                  <a:pt x="165230" y="985232"/>
                </a:lnTo>
                <a:lnTo>
                  <a:pt x="159111" y="969594"/>
                </a:lnTo>
                <a:lnTo>
                  <a:pt x="153218" y="953502"/>
                </a:lnTo>
                <a:lnTo>
                  <a:pt x="148004" y="937183"/>
                </a:lnTo>
                <a:lnTo>
                  <a:pt x="143018" y="921091"/>
                </a:lnTo>
                <a:lnTo>
                  <a:pt x="21305" y="945342"/>
                </a:lnTo>
                <a:lnTo>
                  <a:pt x="0" y="837005"/>
                </a:lnTo>
                <a:lnTo>
                  <a:pt x="121713" y="812754"/>
                </a:lnTo>
                <a:lnTo>
                  <a:pt x="119673" y="794169"/>
                </a:lnTo>
                <a:lnTo>
                  <a:pt x="118540" y="775584"/>
                </a:lnTo>
                <a:lnTo>
                  <a:pt x="117633" y="756999"/>
                </a:lnTo>
                <a:lnTo>
                  <a:pt x="117180" y="738188"/>
                </a:lnTo>
                <a:lnTo>
                  <a:pt x="117406" y="723002"/>
                </a:lnTo>
                <a:lnTo>
                  <a:pt x="118313" y="707817"/>
                </a:lnTo>
                <a:lnTo>
                  <a:pt x="118993" y="692632"/>
                </a:lnTo>
                <a:lnTo>
                  <a:pt x="120353" y="677673"/>
                </a:lnTo>
                <a:lnTo>
                  <a:pt x="2040" y="656595"/>
                </a:lnTo>
                <a:lnTo>
                  <a:pt x="25838" y="547805"/>
                </a:lnTo>
                <a:lnTo>
                  <a:pt x="139392" y="567976"/>
                </a:lnTo>
                <a:lnTo>
                  <a:pt x="144151" y="550978"/>
                </a:lnTo>
                <a:lnTo>
                  <a:pt x="149591" y="533979"/>
                </a:lnTo>
                <a:lnTo>
                  <a:pt x="155257" y="516981"/>
                </a:lnTo>
                <a:lnTo>
                  <a:pt x="161377" y="500662"/>
                </a:lnTo>
                <a:lnTo>
                  <a:pt x="167950" y="484344"/>
                </a:lnTo>
                <a:lnTo>
                  <a:pt x="174750" y="468025"/>
                </a:lnTo>
                <a:lnTo>
                  <a:pt x="182229" y="452160"/>
                </a:lnTo>
                <a:lnTo>
                  <a:pt x="189935" y="436521"/>
                </a:lnTo>
                <a:lnTo>
                  <a:pt x="100634" y="380313"/>
                </a:lnTo>
                <a:lnTo>
                  <a:pt x="166363" y="287614"/>
                </a:lnTo>
                <a:lnTo>
                  <a:pt x="250225" y="339970"/>
                </a:lnTo>
                <a:lnTo>
                  <a:pt x="261558" y="325464"/>
                </a:lnTo>
                <a:lnTo>
                  <a:pt x="273344" y="310732"/>
                </a:lnTo>
                <a:lnTo>
                  <a:pt x="285583" y="296680"/>
                </a:lnTo>
                <a:lnTo>
                  <a:pt x="298502" y="282628"/>
                </a:lnTo>
                <a:lnTo>
                  <a:pt x="311422" y="269483"/>
                </a:lnTo>
                <a:lnTo>
                  <a:pt x="325021" y="256337"/>
                </a:lnTo>
                <a:lnTo>
                  <a:pt x="338620" y="243645"/>
                </a:lnTo>
                <a:lnTo>
                  <a:pt x="353126" y="231179"/>
                </a:lnTo>
                <a:lnTo>
                  <a:pt x="302356" y="158653"/>
                </a:lnTo>
                <a:lnTo>
                  <a:pt x="399817" y="96098"/>
                </a:lnTo>
                <a:lnTo>
                  <a:pt x="447868" y="164772"/>
                </a:lnTo>
                <a:lnTo>
                  <a:pt x="464640" y="155253"/>
                </a:lnTo>
                <a:lnTo>
                  <a:pt x="482092" y="146187"/>
                </a:lnTo>
                <a:lnTo>
                  <a:pt x="499545" y="137801"/>
                </a:lnTo>
                <a:lnTo>
                  <a:pt x="517450" y="129642"/>
                </a:lnTo>
                <a:lnTo>
                  <a:pt x="535582" y="122389"/>
                </a:lnTo>
                <a:lnTo>
                  <a:pt x="553941" y="115363"/>
                </a:lnTo>
                <a:lnTo>
                  <a:pt x="572753" y="109017"/>
                </a:lnTo>
                <a:lnTo>
                  <a:pt x="591566" y="103124"/>
                </a:lnTo>
                <a:lnTo>
                  <a:pt x="575926" y="24931"/>
                </a:lnTo>
                <a:lnTo>
                  <a:pt x="690613" y="2267"/>
                </a:lnTo>
                <a:lnTo>
                  <a:pt x="706026" y="80233"/>
                </a:lnTo>
                <a:lnTo>
                  <a:pt x="723705" y="78420"/>
                </a:lnTo>
                <a:lnTo>
                  <a:pt x="741384" y="77513"/>
                </a:lnTo>
                <a:lnTo>
                  <a:pt x="759063" y="76607"/>
                </a:lnTo>
                <a:lnTo>
                  <a:pt x="776968" y="76380"/>
                </a:lnTo>
                <a:lnTo>
                  <a:pt x="787848" y="76380"/>
                </a:lnTo>
                <a:lnTo>
                  <a:pt x="798727" y="76607"/>
                </a:lnTo>
                <a:lnTo>
                  <a:pt x="809380" y="77060"/>
                </a:lnTo>
                <a:lnTo>
                  <a:pt x="820032" y="77967"/>
                </a:lnTo>
                <a:lnTo>
                  <a:pt x="830685" y="78646"/>
                </a:lnTo>
                <a:lnTo>
                  <a:pt x="841338" y="79780"/>
                </a:lnTo>
                <a:lnTo>
                  <a:pt x="851764" y="80686"/>
                </a:lnTo>
                <a:lnTo>
                  <a:pt x="862417" y="82046"/>
                </a:lnTo>
                <a:lnTo>
                  <a:pt x="880549" y="0"/>
                </a:lnTo>
                <a:close/>
              </a:path>
            </a:pathLst>
          </a:custGeom>
          <a:solidFill>
            <a:sysClr val="windowText" lastClr="000000">
              <a:lumMod val="75000"/>
              <a:lumOff val="25000"/>
            </a:sysClr>
          </a:solidFill>
          <a:ln>
            <a:noFill/>
          </a:ln>
        </p:spPr>
        <p:txBody>
          <a:bodyPr anchor="ctr" anchorCtr="1">
            <a:normAutofit fontScale="80000" lnSpcReduction="10000"/>
          </a:bodyPr>
          <a:lstStyle/>
          <a:p>
            <a:endParaRPr lang="zh-CN" altLang="en-US">
              <a:sym typeface="Arial" panose="020B0604020202020204" pitchFamily="34" charset="0"/>
            </a:endParaRPr>
          </a:p>
        </p:txBody>
      </p:sp>
      <p:sp>
        <p:nvSpPr>
          <p:cNvPr id="23" name="KSO_Shape"/>
          <p:cNvSpPr>
            <a:spLocks noChangeAspect="1"/>
          </p:cNvSpPr>
          <p:nvPr>
            <p:custDataLst>
              <p:tags r:id="rId15"/>
            </p:custDataLst>
          </p:nvPr>
        </p:nvSpPr>
        <p:spPr bwMode="auto">
          <a:xfrm>
            <a:off x="4100113" y="3460653"/>
            <a:ext cx="317066" cy="352949"/>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ysClr val="windowText" lastClr="000000">
              <a:lumMod val="75000"/>
              <a:lumOff val="25000"/>
            </a:sysClr>
          </a:solidFill>
          <a:ln>
            <a:noFill/>
          </a:ln>
        </p:spPr>
        <p:txBody>
          <a:bodyPr anchor="ctr" anchorCtr="1">
            <a:normAutofit fontScale="97500" lnSpcReduction="10000"/>
          </a:bodyPr>
          <a:lstStyle/>
          <a:p>
            <a:endParaRPr lang="zh-CN" altLang="en-US">
              <a:sym typeface="Arial" panose="020B0604020202020204" pitchFamily="34" charset="0"/>
            </a:endParaRPr>
          </a:p>
        </p:txBody>
      </p:sp>
      <p:sp>
        <p:nvSpPr>
          <p:cNvPr id="24" name="椭圆 23"/>
          <p:cNvSpPr/>
          <p:nvPr>
            <p:custDataLst>
              <p:tags r:id="rId16"/>
            </p:custDataLst>
          </p:nvPr>
        </p:nvSpPr>
        <p:spPr>
          <a:xfrm>
            <a:off x="8824148" y="4146141"/>
            <a:ext cx="245407" cy="245407"/>
          </a:xfrm>
          <a:prstGeom prst="ellipse">
            <a:avLst/>
          </a:prstGeom>
          <a:solidFill>
            <a:srgbClr val="116CB2"/>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32500" lnSpcReduction="20000"/>
          </a:bodyPr>
          <a:lstStyle/>
          <a:p>
            <a:pPr algn="ctr"/>
            <a:endParaRPr lang="zh-CN" altLang="en-US">
              <a:sym typeface="Arial" panose="020B0604020202020204" pitchFamily="34" charset="0"/>
            </a:endParaRPr>
          </a:p>
        </p:txBody>
      </p:sp>
      <p:cxnSp>
        <p:nvCxnSpPr>
          <p:cNvPr id="25" name="直接连接符 24"/>
          <p:cNvCxnSpPr/>
          <p:nvPr>
            <p:custDataLst>
              <p:tags r:id="rId17"/>
            </p:custDataLst>
          </p:nvPr>
        </p:nvCxnSpPr>
        <p:spPr>
          <a:xfrm>
            <a:off x="8959551" y="4519142"/>
            <a:ext cx="0" cy="883821"/>
          </a:xfrm>
          <a:prstGeom prst="line">
            <a:avLst/>
          </a:prstGeom>
          <a:gradFill>
            <a:gsLst>
              <a:gs pos="0">
                <a:srgbClr val="6D82D1">
                  <a:lumMod val="60000"/>
                  <a:lumOff val="40000"/>
                </a:srgbClr>
              </a:gs>
              <a:gs pos="64000">
                <a:srgbClr val="6D82D1"/>
              </a:gs>
            </a:gsLst>
            <a:lin ang="3600000" scaled="0"/>
          </a:gradFill>
          <a:ln w="19050">
            <a:solidFill>
              <a:srgbClr val="116CB2"/>
            </a:solidFill>
          </a:ln>
          <a:effectLst>
            <a:outerShdw blurRad="127000" dist="38100" dir="4020000" sx="98000" sy="98000" algn="ctr" rotWithShape="0">
              <a:srgbClr val="474747">
                <a:alpha val="93000"/>
              </a:srgbClr>
            </a:outerShdw>
          </a:effectLst>
        </p:spPr>
        <p:style>
          <a:lnRef idx="2">
            <a:srgbClr val="6D82D1">
              <a:shade val="50000"/>
            </a:srgbClr>
          </a:lnRef>
          <a:fillRef idx="1">
            <a:srgbClr val="6D82D1"/>
          </a:fillRef>
          <a:effectRef idx="0">
            <a:srgbClr val="6D82D1"/>
          </a:effectRef>
          <a:fontRef idx="minor">
            <a:sysClr val="window" lastClr="FFFFFF"/>
          </a:fontRef>
        </p:style>
      </p:cxnSp>
      <p:sp>
        <p:nvSpPr>
          <p:cNvPr id="26" name="椭圆 25"/>
          <p:cNvSpPr/>
          <p:nvPr>
            <p:custDataLst>
              <p:tags r:id="rId18"/>
            </p:custDataLst>
          </p:nvPr>
        </p:nvSpPr>
        <p:spPr>
          <a:xfrm>
            <a:off x="6587847" y="4146141"/>
            <a:ext cx="245407" cy="245407"/>
          </a:xfrm>
          <a:prstGeom prst="ellipse">
            <a:avLst/>
          </a:prstGeom>
          <a:solidFill>
            <a:srgbClr val="116CB2"/>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32500" lnSpcReduction="20000"/>
          </a:bodyPr>
          <a:lstStyle/>
          <a:p>
            <a:pPr algn="ctr"/>
            <a:endParaRPr lang="zh-CN" altLang="en-US">
              <a:sym typeface="Arial" panose="020B0604020202020204" pitchFamily="34" charset="0"/>
            </a:endParaRPr>
          </a:p>
        </p:txBody>
      </p:sp>
      <p:cxnSp>
        <p:nvCxnSpPr>
          <p:cNvPr id="27" name="直接连接符 26"/>
          <p:cNvCxnSpPr/>
          <p:nvPr>
            <p:custDataLst>
              <p:tags r:id="rId19"/>
            </p:custDataLst>
          </p:nvPr>
        </p:nvCxnSpPr>
        <p:spPr>
          <a:xfrm>
            <a:off x="6710550" y="4519142"/>
            <a:ext cx="0" cy="883821"/>
          </a:xfrm>
          <a:prstGeom prst="line">
            <a:avLst/>
          </a:prstGeom>
          <a:gradFill>
            <a:gsLst>
              <a:gs pos="0">
                <a:srgbClr val="6D82D1">
                  <a:lumMod val="60000"/>
                  <a:lumOff val="40000"/>
                </a:srgbClr>
              </a:gs>
              <a:gs pos="64000">
                <a:srgbClr val="6D82D1"/>
              </a:gs>
            </a:gsLst>
            <a:lin ang="3600000" scaled="0"/>
          </a:gradFill>
          <a:ln w="19050">
            <a:solidFill>
              <a:srgbClr val="116CB2"/>
            </a:solidFill>
          </a:ln>
          <a:effectLst>
            <a:outerShdw blurRad="127000" dist="38100" dir="4020000" sx="98000" sy="98000" algn="ctr" rotWithShape="0">
              <a:srgbClr val="474747">
                <a:alpha val="93000"/>
              </a:srgbClr>
            </a:outerShdw>
          </a:effectLst>
        </p:spPr>
        <p:style>
          <a:lnRef idx="2">
            <a:srgbClr val="6D82D1">
              <a:shade val="50000"/>
            </a:srgbClr>
          </a:lnRef>
          <a:fillRef idx="1">
            <a:srgbClr val="6D82D1"/>
          </a:fillRef>
          <a:effectRef idx="0">
            <a:srgbClr val="6D82D1"/>
          </a:effectRef>
          <a:fontRef idx="minor">
            <a:sysClr val="window" lastClr="FFFFFF"/>
          </a:fontRef>
        </p:style>
      </p:cxnSp>
      <p:sp>
        <p:nvSpPr>
          <p:cNvPr id="28" name="椭圆 27"/>
          <p:cNvSpPr/>
          <p:nvPr>
            <p:custDataLst>
              <p:tags r:id="rId20"/>
            </p:custDataLst>
          </p:nvPr>
        </p:nvSpPr>
        <p:spPr>
          <a:xfrm>
            <a:off x="4150188" y="4146141"/>
            <a:ext cx="245407" cy="245407"/>
          </a:xfrm>
          <a:prstGeom prst="ellipse">
            <a:avLst/>
          </a:prstGeom>
          <a:solidFill>
            <a:srgbClr val="116CB2"/>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32500" lnSpcReduction="20000"/>
          </a:bodyPr>
          <a:lstStyle/>
          <a:p>
            <a:pPr algn="ctr"/>
            <a:endParaRPr lang="zh-CN" altLang="en-US">
              <a:sym typeface="Arial" panose="020B0604020202020204" pitchFamily="34" charset="0"/>
            </a:endParaRPr>
          </a:p>
        </p:txBody>
      </p:sp>
      <p:cxnSp>
        <p:nvCxnSpPr>
          <p:cNvPr id="29" name="直接连接符 28"/>
          <p:cNvCxnSpPr/>
          <p:nvPr>
            <p:custDataLst>
              <p:tags r:id="rId21"/>
            </p:custDataLst>
          </p:nvPr>
        </p:nvCxnSpPr>
        <p:spPr>
          <a:xfrm>
            <a:off x="4268447" y="4519142"/>
            <a:ext cx="0" cy="883821"/>
          </a:xfrm>
          <a:prstGeom prst="line">
            <a:avLst/>
          </a:prstGeom>
          <a:gradFill>
            <a:gsLst>
              <a:gs pos="0">
                <a:srgbClr val="6D82D1">
                  <a:lumMod val="60000"/>
                  <a:lumOff val="40000"/>
                </a:srgbClr>
              </a:gs>
              <a:gs pos="64000">
                <a:srgbClr val="6D82D1"/>
              </a:gs>
            </a:gsLst>
            <a:lin ang="3600000" scaled="0"/>
          </a:gradFill>
          <a:ln w="19050">
            <a:solidFill>
              <a:srgbClr val="116CB2"/>
            </a:solidFill>
          </a:ln>
          <a:effectLst>
            <a:outerShdw blurRad="127000" dist="38100" dir="4020000" sx="98000" sy="98000" algn="ctr" rotWithShape="0">
              <a:srgbClr val="474747">
                <a:alpha val="93000"/>
              </a:srgbClr>
            </a:outerShdw>
          </a:effectLst>
        </p:spPr>
        <p:style>
          <a:lnRef idx="2">
            <a:srgbClr val="6D82D1">
              <a:shade val="50000"/>
            </a:srgbClr>
          </a:lnRef>
          <a:fillRef idx="1">
            <a:srgbClr val="6D82D1"/>
          </a:fillRef>
          <a:effectRef idx="0">
            <a:srgbClr val="6D82D1"/>
          </a:effectRef>
          <a:fontRef idx="minor">
            <a:sysClr val="window" lastClr="FFFFFF"/>
          </a:fontRef>
        </p:style>
      </p:cxnSp>
      <p:sp>
        <p:nvSpPr>
          <p:cNvPr id="30" name="椭圆 29"/>
          <p:cNvSpPr/>
          <p:nvPr>
            <p:custDataLst>
              <p:tags r:id="rId22"/>
            </p:custDataLst>
          </p:nvPr>
        </p:nvSpPr>
        <p:spPr>
          <a:xfrm flipV="1">
            <a:off x="5124208" y="1945235"/>
            <a:ext cx="245407" cy="245407"/>
          </a:xfrm>
          <a:prstGeom prst="ellipse">
            <a:avLst/>
          </a:prstGeom>
          <a:solidFill>
            <a:srgbClr val="3F3F3F"/>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32500" lnSpcReduction="20000"/>
          </a:bodyPr>
          <a:lstStyle/>
          <a:p>
            <a:pPr algn="ctr"/>
            <a:endParaRPr lang="zh-CN" altLang="en-US">
              <a:sym typeface="Arial" panose="020B0604020202020204" pitchFamily="34" charset="0"/>
            </a:endParaRPr>
          </a:p>
        </p:txBody>
      </p:sp>
      <p:cxnSp>
        <p:nvCxnSpPr>
          <p:cNvPr id="31" name="直接连接符 30"/>
          <p:cNvCxnSpPr/>
          <p:nvPr>
            <p:custDataLst>
              <p:tags r:id="rId23"/>
            </p:custDataLst>
          </p:nvPr>
        </p:nvCxnSpPr>
        <p:spPr>
          <a:xfrm flipV="1">
            <a:off x="5246911" y="933820"/>
            <a:ext cx="0" cy="883821"/>
          </a:xfrm>
          <a:prstGeom prst="line">
            <a:avLst/>
          </a:prstGeom>
          <a:gradFill>
            <a:gsLst>
              <a:gs pos="0">
                <a:srgbClr val="6D82D1">
                  <a:lumMod val="60000"/>
                  <a:lumOff val="40000"/>
                </a:srgbClr>
              </a:gs>
              <a:gs pos="64000">
                <a:srgbClr val="6D82D1"/>
              </a:gs>
            </a:gsLst>
            <a:lin ang="3600000" scaled="0"/>
          </a:gradFill>
          <a:ln w="19050">
            <a:solidFill>
              <a:srgbClr val="3F3F3F"/>
            </a:solidFill>
          </a:ln>
          <a:effectLst>
            <a:outerShdw blurRad="127000" dist="38100" dir="4020000" sx="98000" sy="98000" algn="ctr" rotWithShape="0">
              <a:srgbClr val="474747">
                <a:alpha val="93000"/>
              </a:srgbClr>
            </a:outerShdw>
          </a:effectLst>
        </p:spPr>
        <p:style>
          <a:lnRef idx="2">
            <a:srgbClr val="6D82D1">
              <a:shade val="50000"/>
            </a:srgbClr>
          </a:lnRef>
          <a:fillRef idx="1">
            <a:srgbClr val="6D82D1"/>
          </a:fillRef>
          <a:effectRef idx="0">
            <a:srgbClr val="6D82D1"/>
          </a:effectRef>
          <a:fontRef idx="minor">
            <a:sysClr val="window" lastClr="FFFFFF"/>
          </a:fontRef>
        </p:style>
      </p:cxnSp>
      <p:sp>
        <p:nvSpPr>
          <p:cNvPr id="32" name="椭圆 31"/>
          <p:cNvSpPr/>
          <p:nvPr>
            <p:custDataLst>
              <p:tags r:id="rId24"/>
            </p:custDataLst>
          </p:nvPr>
        </p:nvSpPr>
        <p:spPr>
          <a:xfrm flipV="1">
            <a:off x="7243878" y="1945235"/>
            <a:ext cx="245407" cy="245407"/>
          </a:xfrm>
          <a:prstGeom prst="ellipse">
            <a:avLst/>
          </a:prstGeom>
          <a:solidFill>
            <a:srgbClr val="3F3F3F"/>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32500" lnSpcReduction="20000"/>
          </a:bodyPr>
          <a:lstStyle/>
          <a:p>
            <a:pPr algn="ctr"/>
            <a:endParaRPr lang="zh-CN" altLang="en-US">
              <a:sym typeface="Arial" panose="020B0604020202020204" pitchFamily="34" charset="0"/>
            </a:endParaRPr>
          </a:p>
        </p:txBody>
      </p:sp>
      <p:cxnSp>
        <p:nvCxnSpPr>
          <p:cNvPr id="33" name="直接连接符 32"/>
          <p:cNvCxnSpPr/>
          <p:nvPr>
            <p:custDataLst>
              <p:tags r:id="rId25"/>
            </p:custDataLst>
          </p:nvPr>
        </p:nvCxnSpPr>
        <p:spPr>
          <a:xfrm flipV="1">
            <a:off x="7366581" y="933820"/>
            <a:ext cx="0" cy="883821"/>
          </a:xfrm>
          <a:prstGeom prst="line">
            <a:avLst/>
          </a:prstGeom>
          <a:gradFill>
            <a:gsLst>
              <a:gs pos="0">
                <a:srgbClr val="6D82D1">
                  <a:lumMod val="60000"/>
                  <a:lumOff val="40000"/>
                </a:srgbClr>
              </a:gs>
              <a:gs pos="64000">
                <a:srgbClr val="6D82D1"/>
              </a:gs>
            </a:gsLst>
            <a:lin ang="3600000" scaled="0"/>
          </a:gradFill>
          <a:ln w="19050">
            <a:solidFill>
              <a:srgbClr val="3F3F3F"/>
            </a:solidFill>
          </a:ln>
          <a:effectLst>
            <a:outerShdw blurRad="127000" dist="38100" dir="4020000" sx="98000" sy="98000" algn="ctr" rotWithShape="0">
              <a:srgbClr val="474747">
                <a:alpha val="93000"/>
              </a:srgbClr>
            </a:outerShdw>
          </a:effectLst>
        </p:spPr>
        <p:style>
          <a:lnRef idx="2">
            <a:srgbClr val="6D82D1">
              <a:shade val="50000"/>
            </a:srgbClr>
          </a:lnRef>
          <a:fillRef idx="1">
            <a:srgbClr val="6D82D1"/>
          </a:fillRef>
          <a:effectRef idx="0">
            <a:srgbClr val="6D82D1"/>
          </a:effectRef>
          <a:fontRef idx="minor">
            <a:sysClr val="window" lastClr="FFFFFF"/>
          </a:fontRef>
        </p:style>
      </p:cxnSp>
      <p:sp>
        <p:nvSpPr>
          <p:cNvPr id="34" name="文本框 33"/>
          <p:cNvSpPr txBox="1"/>
          <p:nvPr>
            <p:custDataLst>
              <p:tags r:id="rId26"/>
            </p:custDataLst>
          </p:nvPr>
        </p:nvSpPr>
        <p:spPr>
          <a:xfrm>
            <a:off x="2317115" y="1264285"/>
            <a:ext cx="2807970" cy="1270635"/>
          </a:xfrm>
          <a:prstGeom prst="rect">
            <a:avLst/>
          </a:prstGeom>
          <a:noFill/>
        </p:spPr>
        <p:txBody>
          <a:bodyPr wrap="square" rtlCol="0">
            <a:normAutofit/>
          </a:bodyPr>
          <a:lstStyle/>
          <a:p>
            <a:pPr algn="just"/>
            <a:r>
              <a:rPr lang="en-US" altLang="zh-CN" sz="1600" dirty="0">
                <a:sym typeface="Arial" panose="020B0604020202020204" pitchFamily="34" charset="0"/>
              </a:rPr>
              <a:t>       </a:t>
            </a:r>
            <a:r>
              <a:rPr lang="zh-CN" altLang="en-US" sz="1600" dirty="0">
                <a:sym typeface="Arial" panose="020B0604020202020204" pitchFamily="34" charset="0"/>
              </a:rPr>
              <a:t>每个受众既是信息的接受者，又扮演着传播者的角色。这样便于信息的传播互动，增强传播效果。</a:t>
            </a:r>
          </a:p>
        </p:txBody>
      </p:sp>
      <p:sp>
        <p:nvSpPr>
          <p:cNvPr id="35" name="文本框 34"/>
          <p:cNvSpPr txBox="1"/>
          <p:nvPr>
            <p:custDataLst>
              <p:tags r:id="rId27"/>
            </p:custDataLst>
          </p:nvPr>
        </p:nvSpPr>
        <p:spPr>
          <a:xfrm>
            <a:off x="3324653" y="859363"/>
            <a:ext cx="1896200" cy="369332"/>
          </a:xfrm>
          <a:prstGeom prst="rect">
            <a:avLst/>
          </a:prstGeom>
          <a:noFill/>
        </p:spPr>
        <p:txBody>
          <a:bodyPr wrap="square" rtlCol="0">
            <a:normAutofit fontScale="90000"/>
          </a:bodyPr>
          <a:lstStyle/>
          <a:p>
            <a:pPr algn="r"/>
            <a:r>
              <a:rPr lang="en-US" altLang="zh-CN" b="1" dirty="0">
                <a:solidFill>
                  <a:schemeClr val="tx1"/>
                </a:solidFill>
                <a:latin typeface="+mn-ea"/>
                <a:cs typeface="+mn-ea"/>
                <a:sym typeface="Arial" panose="020B0604020202020204" pitchFamily="34" charset="0"/>
              </a:rPr>
              <a:t>1.传播方式双向化</a:t>
            </a:r>
          </a:p>
        </p:txBody>
      </p:sp>
      <p:sp>
        <p:nvSpPr>
          <p:cNvPr id="36" name="文本框 35"/>
          <p:cNvSpPr txBox="1"/>
          <p:nvPr>
            <p:custDataLst>
              <p:tags r:id="rId28"/>
            </p:custDataLst>
          </p:nvPr>
        </p:nvSpPr>
        <p:spPr>
          <a:xfrm>
            <a:off x="7366635" y="1264285"/>
            <a:ext cx="3044825" cy="974725"/>
          </a:xfrm>
          <a:prstGeom prst="rect">
            <a:avLst/>
          </a:prstGeom>
          <a:noFill/>
        </p:spPr>
        <p:txBody>
          <a:bodyPr wrap="square" rtlCol="0">
            <a:normAutofit/>
          </a:bodyPr>
          <a:lstStyle/>
          <a:p>
            <a:pPr algn="just"/>
            <a:r>
              <a:rPr lang="en-US" altLang="zh-CN" sz="1600" dirty="0">
                <a:sym typeface="Arial" panose="020B0604020202020204" pitchFamily="34" charset="0"/>
              </a:rPr>
              <a:t>       </a:t>
            </a:r>
            <a:r>
              <a:rPr lang="zh-CN" altLang="en-US" sz="1600" dirty="0">
                <a:sym typeface="Arial" panose="020B0604020202020204" pitchFamily="34" charset="0"/>
              </a:rPr>
              <a:t>受众在接收信息时带有明显的移动化特性，从而摆脱了固定场所的限制。</a:t>
            </a:r>
          </a:p>
        </p:txBody>
      </p:sp>
      <p:sp>
        <p:nvSpPr>
          <p:cNvPr id="37" name="文本框 36"/>
          <p:cNvSpPr txBox="1"/>
          <p:nvPr>
            <p:custDataLst>
              <p:tags r:id="rId29"/>
            </p:custDataLst>
          </p:nvPr>
        </p:nvSpPr>
        <p:spPr>
          <a:xfrm>
            <a:off x="7245350" y="894715"/>
            <a:ext cx="2251075" cy="369570"/>
          </a:xfrm>
          <a:prstGeom prst="rect">
            <a:avLst/>
          </a:prstGeom>
          <a:noFill/>
        </p:spPr>
        <p:txBody>
          <a:bodyPr wrap="square" rtlCol="0">
            <a:normAutofit/>
          </a:bodyPr>
          <a:lstStyle/>
          <a:p>
            <a:pPr algn="r"/>
            <a:r>
              <a:rPr lang="en-US" altLang="zh-CN" b="1" dirty="0">
                <a:solidFill>
                  <a:schemeClr val="tx1"/>
                </a:solidFill>
                <a:latin typeface="+mn-ea"/>
                <a:cs typeface="+mn-ea"/>
                <a:sym typeface="Arial" panose="020B0604020202020204" pitchFamily="34" charset="0"/>
              </a:rPr>
              <a:t>2.接收方式移动化</a:t>
            </a:r>
          </a:p>
        </p:txBody>
      </p:sp>
      <p:sp>
        <p:nvSpPr>
          <p:cNvPr id="38" name="文本框 37"/>
          <p:cNvSpPr txBox="1"/>
          <p:nvPr>
            <p:custDataLst>
              <p:tags r:id="rId30"/>
            </p:custDataLst>
          </p:nvPr>
        </p:nvSpPr>
        <p:spPr>
          <a:xfrm>
            <a:off x="1779905" y="4864735"/>
            <a:ext cx="2433955" cy="1027430"/>
          </a:xfrm>
          <a:prstGeom prst="rect">
            <a:avLst/>
          </a:prstGeom>
          <a:noFill/>
        </p:spPr>
        <p:txBody>
          <a:bodyPr wrap="square" rtlCol="0">
            <a:normAutofit fontScale="90000" lnSpcReduction="10000"/>
          </a:bodyPr>
          <a:lstStyle/>
          <a:p>
            <a:pPr algn="just"/>
            <a:r>
              <a:rPr lang="en-US" altLang="zh-CN" dirty="0">
                <a:sym typeface="Arial" panose="020B0604020202020204" pitchFamily="34" charset="0"/>
              </a:rPr>
              <a:t>        </a:t>
            </a:r>
            <a:r>
              <a:rPr lang="zh-CN" altLang="en-US" dirty="0">
                <a:sym typeface="Arial" panose="020B0604020202020204" pitchFamily="34" charset="0"/>
              </a:rPr>
              <a:t>从微博、微信等新媒体的传播方式可以看出，人人既是接受者，也是传播者。</a:t>
            </a:r>
          </a:p>
        </p:txBody>
      </p:sp>
      <p:sp>
        <p:nvSpPr>
          <p:cNvPr id="39" name="文本框 38"/>
          <p:cNvSpPr txBox="1"/>
          <p:nvPr>
            <p:custDataLst>
              <p:tags r:id="rId31"/>
            </p:custDataLst>
          </p:nvPr>
        </p:nvSpPr>
        <p:spPr>
          <a:xfrm>
            <a:off x="2002790" y="4495165"/>
            <a:ext cx="2210435" cy="369570"/>
          </a:xfrm>
          <a:prstGeom prst="rect">
            <a:avLst/>
          </a:prstGeom>
          <a:noFill/>
        </p:spPr>
        <p:txBody>
          <a:bodyPr wrap="square" rtlCol="0">
            <a:normAutofit/>
          </a:bodyPr>
          <a:lstStyle/>
          <a:p>
            <a:pPr algn="r"/>
            <a:r>
              <a:rPr lang="en-US" altLang="zh-CN" b="1" dirty="0">
                <a:solidFill>
                  <a:schemeClr val="tx1"/>
                </a:solidFill>
                <a:latin typeface="+mn-ea"/>
                <a:cs typeface="+mn-ea"/>
                <a:sym typeface="Arial" panose="020B0604020202020204" pitchFamily="34" charset="0"/>
              </a:rPr>
              <a:t>3.传播形式个性化</a:t>
            </a:r>
          </a:p>
        </p:txBody>
      </p:sp>
      <p:sp>
        <p:nvSpPr>
          <p:cNvPr id="40" name="文本框 39"/>
          <p:cNvSpPr txBox="1"/>
          <p:nvPr>
            <p:custDataLst>
              <p:tags r:id="rId32"/>
            </p:custDataLst>
          </p:nvPr>
        </p:nvSpPr>
        <p:spPr>
          <a:xfrm>
            <a:off x="4229100" y="4843145"/>
            <a:ext cx="2399030" cy="1381760"/>
          </a:xfrm>
          <a:prstGeom prst="rect">
            <a:avLst/>
          </a:prstGeom>
          <a:noFill/>
        </p:spPr>
        <p:txBody>
          <a:bodyPr wrap="square" rtlCol="0">
            <a:normAutofit fontScale="97500" lnSpcReduction="10000"/>
          </a:bodyPr>
          <a:lstStyle/>
          <a:p>
            <a:pPr algn="just"/>
            <a:r>
              <a:rPr lang="en-US" altLang="zh-CN" dirty="0">
                <a:sym typeface="Arial" panose="020B0604020202020204" pitchFamily="34" charset="0"/>
              </a:rPr>
              <a:t>        </a:t>
            </a:r>
            <a:r>
              <a:rPr lang="zh-CN" altLang="en-US" dirty="0">
                <a:sym typeface="Arial" panose="020B0604020202020204" pitchFamily="34" charset="0"/>
              </a:rPr>
              <a:t>新媒体的信息传播速度相比传统媒体更加迅速，甚至还在可以实时接收信息，为受众做出相应反馈。</a:t>
            </a:r>
          </a:p>
        </p:txBody>
      </p:sp>
      <p:sp>
        <p:nvSpPr>
          <p:cNvPr id="41" name="文本框 40"/>
          <p:cNvSpPr txBox="1"/>
          <p:nvPr>
            <p:custDataLst>
              <p:tags r:id="rId33"/>
            </p:custDataLst>
          </p:nvPr>
        </p:nvSpPr>
        <p:spPr>
          <a:xfrm>
            <a:off x="4628515" y="4473575"/>
            <a:ext cx="2082165" cy="369570"/>
          </a:xfrm>
          <a:prstGeom prst="rect">
            <a:avLst/>
          </a:prstGeom>
          <a:noFill/>
        </p:spPr>
        <p:txBody>
          <a:bodyPr wrap="square" rtlCol="0">
            <a:normAutofit/>
          </a:bodyPr>
          <a:lstStyle/>
          <a:p>
            <a:pPr algn="r"/>
            <a:r>
              <a:rPr lang="en-US" altLang="zh-CN" b="1" dirty="0">
                <a:solidFill>
                  <a:schemeClr val="tx1"/>
                </a:solidFill>
                <a:latin typeface="+mn-ea"/>
                <a:cs typeface="+mn-ea"/>
                <a:sym typeface="Arial" panose="020B0604020202020204" pitchFamily="34" charset="0"/>
              </a:rPr>
              <a:t>4.传播速度实时化</a:t>
            </a:r>
          </a:p>
        </p:txBody>
      </p:sp>
      <p:sp>
        <p:nvSpPr>
          <p:cNvPr id="42" name="文本框 41"/>
          <p:cNvSpPr txBox="1"/>
          <p:nvPr>
            <p:custDataLst>
              <p:tags r:id="rId34"/>
            </p:custDataLst>
          </p:nvPr>
        </p:nvSpPr>
        <p:spPr>
          <a:xfrm>
            <a:off x="6732905" y="4843145"/>
            <a:ext cx="2226945" cy="1539875"/>
          </a:xfrm>
          <a:prstGeom prst="rect">
            <a:avLst/>
          </a:prstGeom>
          <a:noFill/>
        </p:spPr>
        <p:txBody>
          <a:bodyPr wrap="square" rtlCol="0">
            <a:normAutofit fontScale="90000"/>
          </a:bodyPr>
          <a:lstStyle/>
          <a:p>
            <a:pPr algn="just"/>
            <a:r>
              <a:rPr lang="en-US" altLang="zh-CN" dirty="0">
                <a:sym typeface="Arial" panose="020B0604020202020204" pitchFamily="34" charset="0"/>
              </a:rPr>
              <a:t>        </a:t>
            </a:r>
            <a:r>
              <a:rPr lang="zh-CN" altLang="en-US" dirty="0">
                <a:sym typeface="Arial" panose="020B0604020202020204" pitchFamily="34" charset="0"/>
              </a:rPr>
              <a:t>从传播内容来看，新媒体呈现出了多元化的特点。他在进行内容传播时可以做到将文字、图片、视频等同时传播。</a:t>
            </a:r>
          </a:p>
        </p:txBody>
      </p:sp>
      <p:sp>
        <p:nvSpPr>
          <p:cNvPr id="43" name="文本框 42"/>
          <p:cNvSpPr txBox="1"/>
          <p:nvPr>
            <p:custDataLst>
              <p:tags r:id="rId35"/>
            </p:custDataLst>
          </p:nvPr>
        </p:nvSpPr>
        <p:spPr>
          <a:xfrm>
            <a:off x="6802755" y="4495165"/>
            <a:ext cx="2089150" cy="369570"/>
          </a:xfrm>
          <a:prstGeom prst="rect">
            <a:avLst/>
          </a:prstGeom>
          <a:noFill/>
        </p:spPr>
        <p:txBody>
          <a:bodyPr wrap="square" rtlCol="0">
            <a:normAutofit/>
          </a:bodyPr>
          <a:lstStyle/>
          <a:p>
            <a:pPr algn="r"/>
            <a:r>
              <a:rPr lang="en-US" altLang="zh-CN" b="1" dirty="0">
                <a:solidFill>
                  <a:schemeClr val="tx1"/>
                </a:solidFill>
                <a:latin typeface="+mn-ea"/>
                <a:cs typeface="+mn-ea"/>
                <a:sym typeface="Arial" panose="020B0604020202020204" pitchFamily="34" charset="0"/>
              </a:rPr>
              <a:t>5.传播内容多元化</a:t>
            </a:r>
          </a:p>
        </p:txBody>
      </p:sp>
      <p:grpSp>
        <p:nvGrpSpPr>
          <p:cNvPr id="50" name="组合 49"/>
          <p:cNvGrpSpPr/>
          <p:nvPr>
            <p:custDataLst>
              <p:tags r:id="rId36"/>
            </p:custDataLst>
          </p:nvPr>
        </p:nvGrpSpPr>
        <p:grpSpPr>
          <a:xfrm>
            <a:off x="5500168" y="2026636"/>
            <a:ext cx="1608046" cy="104200"/>
            <a:chOff x="5539538" y="2500346"/>
            <a:chExt cx="1608046" cy="104200"/>
          </a:xfrm>
          <a:solidFill>
            <a:sysClr val="window" lastClr="FFFFFF">
              <a:lumMod val="75000"/>
            </a:sysClr>
          </a:solidFill>
        </p:grpSpPr>
        <p:sp>
          <p:nvSpPr>
            <p:cNvPr id="51" name="椭圆 50"/>
            <p:cNvSpPr/>
            <p:nvPr>
              <p:custDataLst>
                <p:tags r:id="rId62"/>
              </p:custDataLst>
            </p:nvPr>
          </p:nvSpPr>
          <p:spPr>
            <a:xfrm>
              <a:off x="5539538"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2" name="椭圆 51"/>
            <p:cNvSpPr/>
            <p:nvPr>
              <p:custDataLst>
                <p:tags r:id="rId63"/>
              </p:custDataLst>
            </p:nvPr>
          </p:nvSpPr>
          <p:spPr>
            <a:xfrm>
              <a:off x="5915500"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3" name="椭圆 52"/>
            <p:cNvSpPr/>
            <p:nvPr>
              <p:custDataLst>
                <p:tags r:id="rId64"/>
              </p:custDataLst>
            </p:nvPr>
          </p:nvSpPr>
          <p:spPr>
            <a:xfrm>
              <a:off x="6291462"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4" name="椭圆 53"/>
            <p:cNvSpPr/>
            <p:nvPr>
              <p:custDataLst>
                <p:tags r:id="rId65"/>
              </p:custDataLst>
            </p:nvPr>
          </p:nvSpPr>
          <p:spPr>
            <a:xfrm>
              <a:off x="6667424"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5" name="椭圆 54"/>
            <p:cNvSpPr/>
            <p:nvPr>
              <p:custDataLst>
                <p:tags r:id="rId66"/>
              </p:custDataLst>
            </p:nvPr>
          </p:nvSpPr>
          <p:spPr>
            <a:xfrm>
              <a:off x="7043384"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56" name="组合 55"/>
          <p:cNvGrpSpPr/>
          <p:nvPr>
            <p:custDataLst>
              <p:tags r:id="rId37"/>
            </p:custDataLst>
          </p:nvPr>
        </p:nvGrpSpPr>
        <p:grpSpPr>
          <a:xfrm>
            <a:off x="7609810" y="2026636"/>
            <a:ext cx="1608046" cy="104200"/>
            <a:chOff x="7649180" y="2500346"/>
            <a:chExt cx="1608046" cy="104200"/>
          </a:xfrm>
          <a:solidFill>
            <a:sysClr val="window" lastClr="FFFFFF">
              <a:lumMod val="75000"/>
            </a:sysClr>
          </a:solidFill>
        </p:grpSpPr>
        <p:sp>
          <p:nvSpPr>
            <p:cNvPr id="57" name="椭圆 56"/>
            <p:cNvSpPr/>
            <p:nvPr>
              <p:custDataLst>
                <p:tags r:id="rId57"/>
              </p:custDataLst>
            </p:nvPr>
          </p:nvSpPr>
          <p:spPr>
            <a:xfrm>
              <a:off x="7649180"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8" name="椭圆 57"/>
            <p:cNvSpPr/>
            <p:nvPr>
              <p:custDataLst>
                <p:tags r:id="rId58"/>
              </p:custDataLst>
            </p:nvPr>
          </p:nvSpPr>
          <p:spPr>
            <a:xfrm>
              <a:off x="8025142"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9" name="椭圆 58"/>
            <p:cNvSpPr/>
            <p:nvPr>
              <p:custDataLst>
                <p:tags r:id="rId59"/>
              </p:custDataLst>
            </p:nvPr>
          </p:nvSpPr>
          <p:spPr>
            <a:xfrm>
              <a:off x="8401104"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0" name="椭圆 59"/>
            <p:cNvSpPr/>
            <p:nvPr>
              <p:custDataLst>
                <p:tags r:id="rId60"/>
              </p:custDataLst>
            </p:nvPr>
          </p:nvSpPr>
          <p:spPr>
            <a:xfrm>
              <a:off x="8777066"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1" name="椭圆 60"/>
            <p:cNvSpPr/>
            <p:nvPr>
              <p:custDataLst>
                <p:tags r:id="rId61"/>
              </p:custDataLst>
            </p:nvPr>
          </p:nvSpPr>
          <p:spPr>
            <a:xfrm>
              <a:off x="9153026"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62" name="组合 61"/>
          <p:cNvGrpSpPr/>
          <p:nvPr>
            <p:custDataLst>
              <p:tags r:id="rId38"/>
            </p:custDataLst>
          </p:nvPr>
        </p:nvGrpSpPr>
        <p:grpSpPr>
          <a:xfrm>
            <a:off x="2395772" y="4233171"/>
            <a:ext cx="1608046" cy="104200"/>
            <a:chOff x="3447195" y="2500346"/>
            <a:chExt cx="1608046" cy="104200"/>
          </a:xfrm>
          <a:solidFill>
            <a:sysClr val="window" lastClr="FFFFFF">
              <a:lumMod val="75000"/>
            </a:sysClr>
          </a:solidFill>
        </p:grpSpPr>
        <p:sp>
          <p:nvSpPr>
            <p:cNvPr id="63" name="椭圆 62"/>
            <p:cNvSpPr/>
            <p:nvPr>
              <p:custDataLst>
                <p:tags r:id="rId52"/>
              </p:custDataLst>
            </p:nvPr>
          </p:nvSpPr>
          <p:spPr>
            <a:xfrm>
              <a:off x="3447195"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4" name="椭圆 63"/>
            <p:cNvSpPr/>
            <p:nvPr>
              <p:custDataLst>
                <p:tags r:id="rId53"/>
              </p:custDataLst>
            </p:nvPr>
          </p:nvSpPr>
          <p:spPr>
            <a:xfrm>
              <a:off x="3823157"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5" name="椭圆 64"/>
            <p:cNvSpPr/>
            <p:nvPr>
              <p:custDataLst>
                <p:tags r:id="rId54"/>
              </p:custDataLst>
            </p:nvPr>
          </p:nvSpPr>
          <p:spPr>
            <a:xfrm>
              <a:off x="4199119"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6" name="椭圆 65"/>
            <p:cNvSpPr/>
            <p:nvPr>
              <p:custDataLst>
                <p:tags r:id="rId55"/>
              </p:custDataLst>
            </p:nvPr>
          </p:nvSpPr>
          <p:spPr>
            <a:xfrm>
              <a:off x="4575081"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7" name="椭圆 66"/>
            <p:cNvSpPr/>
            <p:nvPr>
              <p:custDataLst>
                <p:tags r:id="rId56"/>
              </p:custDataLst>
            </p:nvPr>
          </p:nvSpPr>
          <p:spPr>
            <a:xfrm>
              <a:off x="4951041"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44" name="组合 43"/>
          <p:cNvGrpSpPr/>
          <p:nvPr>
            <p:custDataLst>
              <p:tags r:id="rId39"/>
            </p:custDataLst>
          </p:nvPr>
        </p:nvGrpSpPr>
        <p:grpSpPr>
          <a:xfrm>
            <a:off x="4555971" y="4233171"/>
            <a:ext cx="1608046" cy="104200"/>
            <a:chOff x="3447195" y="2500346"/>
            <a:chExt cx="1608046" cy="104200"/>
          </a:xfrm>
          <a:solidFill>
            <a:sysClr val="window" lastClr="FFFFFF">
              <a:lumMod val="75000"/>
            </a:sysClr>
          </a:solidFill>
        </p:grpSpPr>
        <p:sp>
          <p:nvSpPr>
            <p:cNvPr id="45" name="椭圆 44"/>
            <p:cNvSpPr/>
            <p:nvPr>
              <p:custDataLst>
                <p:tags r:id="rId47"/>
              </p:custDataLst>
            </p:nvPr>
          </p:nvSpPr>
          <p:spPr>
            <a:xfrm>
              <a:off x="3447195"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46" name="椭圆 45"/>
            <p:cNvSpPr/>
            <p:nvPr>
              <p:custDataLst>
                <p:tags r:id="rId48"/>
              </p:custDataLst>
            </p:nvPr>
          </p:nvSpPr>
          <p:spPr>
            <a:xfrm>
              <a:off x="3823157"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47" name="椭圆 46"/>
            <p:cNvSpPr/>
            <p:nvPr>
              <p:custDataLst>
                <p:tags r:id="rId49"/>
              </p:custDataLst>
            </p:nvPr>
          </p:nvSpPr>
          <p:spPr>
            <a:xfrm>
              <a:off x="4199119"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72" name="椭圆 71"/>
            <p:cNvSpPr/>
            <p:nvPr>
              <p:custDataLst>
                <p:tags r:id="rId50"/>
              </p:custDataLst>
            </p:nvPr>
          </p:nvSpPr>
          <p:spPr>
            <a:xfrm>
              <a:off x="4575081"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73" name="椭圆 72"/>
            <p:cNvSpPr/>
            <p:nvPr>
              <p:custDataLst>
                <p:tags r:id="rId51"/>
              </p:custDataLst>
            </p:nvPr>
          </p:nvSpPr>
          <p:spPr>
            <a:xfrm>
              <a:off x="4951041"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74" name="组合 73"/>
          <p:cNvGrpSpPr/>
          <p:nvPr>
            <p:custDataLst>
              <p:tags r:id="rId40"/>
            </p:custDataLst>
          </p:nvPr>
        </p:nvGrpSpPr>
        <p:grpSpPr>
          <a:xfrm>
            <a:off x="6371094" y="4233171"/>
            <a:ext cx="1874746" cy="104200"/>
            <a:chOff x="3180495" y="2500346"/>
            <a:chExt cx="1874746" cy="104200"/>
          </a:xfrm>
          <a:solidFill>
            <a:sysClr val="window" lastClr="FFFFFF">
              <a:lumMod val="75000"/>
            </a:sysClr>
          </a:solidFill>
        </p:grpSpPr>
        <p:sp>
          <p:nvSpPr>
            <p:cNvPr id="75" name="椭圆 74"/>
            <p:cNvSpPr/>
            <p:nvPr>
              <p:custDataLst>
                <p:tags r:id="rId42"/>
              </p:custDataLst>
            </p:nvPr>
          </p:nvSpPr>
          <p:spPr>
            <a:xfrm>
              <a:off x="3180495"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76" name="椭圆 75"/>
            <p:cNvSpPr/>
            <p:nvPr>
              <p:custDataLst>
                <p:tags r:id="rId43"/>
              </p:custDataLst>
            </p:nvPr>
          </p:nvSpPr>
          <p:spPr>
            <a:xfrm>
              <a:off x="3823157"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77" name="椭圆 76"/>
            <p:cNvSpPr/>
            <p:nvPr>
              <p:custDataLst>
                <p:tags r:id="rId44"/>
              </p:custDataLst>
            </p:nvPr>
          </p:nvSpPr>
          <p:spPr>
            <a:xfrm>
              <a:off x="4199119"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78" name="椭圆 77"/>
            <p:cNvSpPr/>
            <p:nvPr>
              <p:custDataLst>
                <p:tags r:id="rId45"/>
              </p:custDataLst>
            </p:nvPr>
          </p:nvSpPr>
          <p:spPr>
            <a:xfrm>
              <a:off x="4575081"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79" name="椭圆 78"/>
            <p:cNvSpPr/>
            <p:nvPr>
              <p:custDataLst>
                <p:tags r:id="rId46"/>
              </p:custDataLst>
            </p:nvPr>
          </p:nvSpPr>
          <p:spPr>
            <a:xfrm>
              <a:off x="4951041" y="2500346"/>
              <a:ext cx="104200" cy="104200"/>
            </a:xfrm>
            <a:prstGeom prst="ellipse">
              <a:avLst/>
            </a:prstGeom>
            <a:grp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grpSp>
      <p:sp>
        <p:nvSpPr>
          <p:cNvPr id="48" name="椭圆 47"/>
          <p:cNvSpPr/>
          <p:nvPr>
            <p:custDataLst>
              <p:tags r:id="rId41"/>
            </p:custDataLst>
          </p:nvPr>
        </p:nvSpPr>
        <p:spPr>
          <a:xfrm>
            <a:off x="8471840" y="4220471"/>
            <a:ext cx="104200" cy="104200"/>
          </a:xfrm>
          <a:prstGeom prst="ellipse">
            <a:avLst/>
          </a:prstGeom>
          <a:solidFill>
            <a:sysClr val="window" lastClr="FFFFFF">
              <a:lumMod val="75000"/>
            </a:sysClr>
          </a:solidFill>
          <a:ln>
            <a:noFill/>
          </a:ln>
          <a:effectLst>
            <a:outerShdw blurRad="127000" dist="38100" dir="4020000" sx="98000" sy="98000" algn="ctr" rotWithShape="0">
              <a:srgbClr val="474747">
                <a:alpha val="92941"/>
              </a:srgbClr>
            </a:outerShdw>
          </a:effectLst>
          <a:scene3d>
            <a:camera prst="orthographicFront"/>
            <a:lightRig rig="threePt" dir="t"/>
          </a:scene3d>
          <a:sp3d>
            <a:bevelT h="0"/>
          </a:sp3d>
        </p:spPr>
        <p:style>
          <a:lnRef idx="2">
            <a:srgbClr val="6D82D1">
              <a:shade val="50000"/>
            </a:srgbClr>
          </a:lnRef>
          <a:fillRef idx="1">
            <a:srgbClr val="6D82D1"/>
          </a:fillRef>
          <a:effectRef idx="0">
            <a:srgbClr val="6D82D1"/>
          </a:effectRef>
          <a:fontRef idx="minor">
            <a:sysClr val="window" lastClr="FFFFFF"/>
          </a:fontRef>
        </p:style>
        <p:txBody>
          <a:bodyPr rtlCol="0" anchor="ctr">
            <a:normAutofit fontScale="25000" lnSpcReduction="20000"/>
          </a:bodyPr>
          <a:lstStyle/>
          <a:p>
            <a:pPr algn="ctr"/>
            <a:endParaRPr lang="zh-CN" altLang="en-U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分类</a:t>
            </a:r>
          </a:p>
        </p:txBody>
      </p:sp>
      <p:grpSp>
        <p:nvGrpSpPr>
          <p:cNvPr id="7" name="组合 6"/>
          <p:cNvGrpSpPr/>
          <p:nvPr>
            <p:custDataLst>
              <p:tags r:id="rId1"/>
            </p:custDataLst>
          </p:nvPr>
        </p:nvGrpSpPr>
        <p:grpSpPr>
          <a:xfrm>
            <a:off x="261978" y="940916"/>
            <a:ext cx="1640525" cy="1640525"/>
            <a:chOff x="941560" y="3612332"/>
            <a:chExt cx="1403287" cy="1403287"/>
          </a:xfrm>
        </p:grpSpPr>
        <p:sp>
          <p:nvSpPr>
            <p:cNvPr id="9" name="任意多边形 8"/>
            <p:cNvSpPr/>
            <p:nvPr>
              <p:custDataLst>
                <p:tags r:id="rId2"/>
              </p:custDataLst>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solidFill>
              <a:srgbClr val="3F3F3F"/>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11" name="菱形 10"/>
            <p:cNvSpPr/>
            <p:nvPr>
              <p:custDataLst>
                <p:tags r:id="rId3"/>
              </p:custDataLst>
            </p:nvPr>
          </p:nvSpPr>
          <p:spPr>
            <a:xfrm>
              <a:off x="1032094" y="3657599"/>
              <a:ext cx="1312753" cy="1312753"/>
            </a:xfrm>
            <a:prstGeom prst="diamond">
              <a:avLst/>
            </a:prstGeom>
            <a:solidFill>
              <a:srgbClr val="116CB2"/>
            </a:solidFill>
          </p:spPr>
          <p:txBody>
            <a:bodyPr rot="0" spcFirstLastPara="0" vertOverflow="overflow" horzOverflow="overflow" vert="horz" wrap="square" lIns="0" tIns="0" rIns="0" bIns="0" numCol="1" spcCol="0" rtlCol="0" fromWordArt="0" anchor="ctr" anchorCtr="0" forceAA="0" compatLnSpc="1">
              <a:normAutofit/>
            </a:bodyPr>
            <a:lstStyle/>
            <a:p>
              <a:pPr algn="just">
                <a:lnSpc>
                  <a:spcPct val="110000"/>
                </a:lnSpc>
              </a:pPr>
              <a:r>
                <a:rPr lang="en-US" altLang="zh-CN">
                  <a:solidFill>
                    <a:srgbClr val="FFFFFF"/>
                  </a:solidFill>
                </a:rPr>
                <a:t>  </a:t>
              </a:r>
              <a:r>
                <a:rPr lang="en-US" altLang="zh-CN" b="1">
                  <a:solidFill>
                    <a:srgbClr val="FFFFFF"/>
                  </a:solidFill>
                  <a:latin typeface="+mn-ea"/>
                </a:rPr>
                <a:t>科技</a:t>
              </a:r>
            </a:p>
            <a:p>
              <a:pPr algn="just">
                <a:lnSpc>
                  <a:spcPct val="110000"/>
                </a:lnSpc>
              </a:pPr>
              <a:r>
                <a:rPr lang="en-US" altLang="zh-CN" b="1">
                  <a:solidFill>
                    <a:srgbClr val="FFFFFF"/>
                  </a:solidFill>
                  <a:latin typeface="+mn-ea"/>
                </a:rPr>
                <a:t>  博客</a:t>
              </a:r>
            </a:p>
          </p:txBody>
        </p:sp>
      </p:grpSp>
      <p:sp>
        <p:nvSpPr>
          <p:cNvPr id="12" name="文本框 11"/>
          <p:cNvSpPr txBox="1"/>
          <p:nvPr/>
        </p:nvSpPr>
        <p:spPr>
          <a:xfrm>
            <a:off x="40640" y="2690495"/>
            <a:ext cx="5581650" cy="1476375"/>
          </a:xfrm>
          <a:prstGeom prst="rect">
            <a:avLst/>
          </a:prstGeom>
          <a:noFill/>
        </p:spPr>
        <p:txBody>
          <a:bodyPr wrap="square" rtlCol="0">
            <a:spAutoFit/>
          </a:bodyPr>
          <a:lstStyle/>
          <a:p>
            <a:r>
              <a:rPr lang="en-US" altLang="zh-CN"/>
              <a:t>        </a:t>
            </a:r>
            <a:r>
              <a:rPr lang="zh-CN" altLang="en-US"/>
              <a:t>科技博客是发展比较早的一类新媒体的代表，属于众多博客中的一个比较强大的分支。博客的文章大多由一些从业者或行业的专家凭兴趣进行撰写。因此科技博客的文章的最大特点是以业余的形式展现专业的知识。最具代表性的科技博客是Tech Crunch。</a:t>
            </a:r>
          </a:p>
        </p:txBody>
      </p:sp>
      <p:grpSp>
        <p:nvGrpSpPr>
          <p:cNvPr id="15" name="组合 14"/>
          <p:cNvGrpSpPr/>
          <p:nvPr/>
        </p:nvGrpSpPr>
        <p:grpSpPr>
          <a:xfrm>
            <a:off x="6024880" y="1204595"/>
            <a:ext cx="5274310" cy="4318000"/>
            <a:chOff x="9488" y="1897"/>
            <a:chExt cx="8306" cy="6800"/>
          </a:xfrm>
        </p:grpSpPr>
        <p:pic>
          <p:nvPicPr>
            <p:cNvPr id="13" name="图片 12"/>
            <p:cNvPicPr>
              <a:picLocks noChangeAspect="1" noChangeArrowheads="1"/>
            </p:cNvPicPr>
            <p:nvPr/>
          </p:nvPicPr>
          <p:blipFill>
            <a:blip r:embed="rId6"/>
            <a:srcRect/>
            <a:stretch>
              <a:fillRect/>
            </a:stretch>
          </p:blipFill>
          <p:spPr>
            <a:xfrm>
              <a:off x="9488" y="1897"/>
              <a:ext cx="8306" cy="5473"/>
            </a:xfrm>
            <a:prstGeom prst="rect">
              <a:avLst/>
            </a:prstGeom>
            <a:noFill/>
            <a:ln w="9525">
              <a:noFill/>
              <a:miter lim="800000"/>
              <a:headEnd/>
              <a:tailEnd/>
            </a:ln>
          </p:spPr>
        </p:pic>
        <p:sp>
          <p:nvSpPr>
            <p:cNvPr id="14" name="文本框 13"/>
            <p:cNvSpPr txBox="1"/>
            <p:nvPr/>
          </p:nvSpPr>
          <p:spPr>
            <a:xfrm>
              <a:off x="10336" y="8167"/>
              <a:ext cx="7235" cy="531"/>
            </a:xfrm>
            <a:prstGeom prst="rect">
              <a:avLst/>
            </a:prstGeom>
            <a:noFill/>
          </p:spPr>
          <p:txBody>
            <a:bodyPr wrap="square" rtlCol="0">
              <a:spAutoFit/>
            </a:bodyPr>
            <a:lstStyle/>
            <a:p>
              <a:pPr algn="ctr"/>
              <a:r>
                <a:rPr lang="zh-CN" altLang="en-US" sz="1600"/>
                <a:t>Tech Crunch中国官方网站页面</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分类</a:t>
            </a:r>
          </a:p>
        </p:txBody>
      </p:sp>
      <p:grpSp>
        <p:nvGrpSpPr>
          <p:cNvPr id="7" name="组合 6"/>
          <p:cNvGrpSpPr/>
          <p:nvPr>
            <p:custDataLst>
              <p:tags r:id="rId1"/>
            </p:custDataLst>
          </p:nvPr>
        </p:nvGrpSpPr>
        <p:grpSpPr>
          <a:xfrm>
            <a:off x="574398" y="1149831"/>
            <a:ext cx="1640525" cy="1640525"/>
            <a:chOff x="941560" y="3612332"/>
            <a:chExt cx="1403287" cy="1403287"/>
          </a:xfrm>
        </p:grpSpPr>
        <p:sp>
          <p:nvSpPr>
            <p:cNvPr id="9" name="任意多边形 8"/>
            <p:cNvSpPr/>
            <p:nvPr>
              <p:custDataLst>
                <p:tags r:id="rId5"/>
              </p:custDataLst>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solidFill>
              <a:srgbClr val="116CB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11" name="菱形 10"/>
            <p:cNvSpPr/>
            <p:nvPr>
              <p:custDataLst>
                <p:tags r:id="rId6"/>
              </p:custDataLst>
            </p:nvPr>
          </p:nvSpPr>
          <p:spPr>
            <a:xfrm>
              <a:off x="1032094" y="3657599"/>
              <a:ext cx="1312753" cy="1312753"/>
            </a:xfrm>
            <a:prstGeom prst="diamond">
              <a:avLst/>
            </a:prstGeom>
            <a:solidFill>
              <a:srgbClr val="3F3F3F"/>
            </a:solidFill>
          </p:spPr>
          <p:txBody>
            <a:bodyPr rot="0" spcFirstLastPara="0" vertOverflow="overflow" horzOverflow="overflow" vert="horz" wrap="square" lIns="0" tIns="0" rIns="0" bIns="0" numCol="1" spcCol="0" rtlCol="0" fromWordArt="0" anchor="ctr" anchorCtr="0" forceAA="0" compatLnSpc="1">
              <a:normAutofit/>
            </a:bodyPr>
            <a:lstStyle/>
            <a:p>
              <a:pPr algn="just">
                <a:lnSpc>
                  <a:spcPct val="110000"/>
                </a:lnSpc>
              </a:pPr>
              <a:r>
                <a:rPr lang="en-US" altLang="zh-CN">
                  <a:solidFill>
                    <a:srgbClr val="FFFFFF"/>
                  </a:solidFill>
                </a:rPr>
                <a:t>  </a:t>
              </a:r>
              <a:r>
                <a:rPr lang="zh-CN" altLang="en-US" b="1">
                  <a:solidFill>
                    <a:srgbClr val="FFFFFF"/>
                  </a:solidFill>
                  <a:latin typeface="+mn-ea"/>
                </a:rPr>
                <a:t>手机</a:t>
              </a:r>
            </a:p>
            <a:p>
              <a:pPr algn="just">
                <a:lnSpc>
                  <a:spcPct val="110000"/>
                </a:lnSpc>
              </a:pPr>
              <a:r>
                <a:rPr lang="zh-CN" altLang="en-US" b="1">
                  <a:solidFill>
                    <a:srgbClr val="FFFFFF"/>
                  </a:solidFill>
                  <a:latin typeface="+mn-ea"/>
                </a:rPr>
                <a:t>  媒体</a:t>
              </a:r>
            </a:p>
          </p:txBody>
        </p:sp>
      </p:grpSp>
      <p:sp>
        <p:nvSpPr>
          <p:cNvPr id="12" name="文本框 11"/>
          <p:cNvSpPr txBox="1"/>
          <p:nvPr/>
        </p:nvSpPr>
        <p:spPr>
          <a:xfrm>
            <a:off x="2988310" y="1400810"/>
            <a:ext cx="6023610" cy="1476375"/>
          </a:xfrm>
          <a:prstGeom prst="rect">
            <a:avLst/>
          </a:prstGeom>
          <a:noFill/>
        </p:spPr>
        <p:txBody>
          <a:bodyPr wrap="square" rtlCol="0">
            <a:spAutoFit/>
          </a:bodyPr>
          <a:lstStyle/>
          <a:p>
            <a:r>
              <a:rPr lang="en-US" altLang="zh-CN"/>
              <a:t>      </a:t>
            </a:r>
            <a:r>
              <a:rPr>
                <a:latin typeface="+mn-ea"/>
              </a:rPr>
              <a:t>如今，对于每一个手机用户而言，手机早已不只是一个用来通信的工具，也是人们认识世界、了解世界、发现世界的新通道，人称“第五媒介”。一般来说，手机用户除了用手机与他人联系，还会订阅手机报、书刊、杂志等。各种电子版的书稿成为人们获取知识的重要来源。</a:t>
            </a:r>
          </a:p>
        </p:txBody>
      </p:sp>
      <p:grpSp>
        <p:nvGrpSpPr>
          <p:cNvPr id="4" name="组合 3"/>
          <p:cNvGrpSpPr/>
          <p:nvPr>
            <p:custDataLst>
              <p:tags r:id="rId2"/>
            </p:custDataLst>
          </p:nvPr>
        </p:nvGrpSpPr>
        <p:grpSpPr>
          <a:xfrm rot="10800000">
            <a:off x="9680298" y="4324196"/>
            <a:ext cx="1640525" cy="1640525"/>
            <a:chOff x="941560" y="3612332"/>
            <a:chExt cx="1403287" cy="1403287"/>
          </a:xfrm>
        </p:grpSpPr>
        <p:sp>
          <p:nvSpPr>
            <p:cNvPr id="5" name="任意多边形 4"/>
            <p:cNvSpPr/>
            <p:nvPr>
              <p:custDataLst>
                <p:tags r:id="rId3"/>
              </p:custDataLst>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solidFill>
              <a:srgbClr val="3F3F3F"/>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6" name="菱形 5"/>
            <p:cNvSpPr/>
            <p:nvPr>
              <p:custDataLst>
                <p:tags r:id="rId4"/>
              </p:custDataLst>
            </p:nvPr>
          </p:nvSpPr>
          <p:spPr>
            <a:xfrm rot="10800000">
              <a:off x="1032094" y="3657599"/>
              <a:ext cx="1312753" cy="1312753"/>
            </a:xfrm>
            <a:prstGeom prst="diamond">
              <a:avLst/>
            </a:prstGeom>
            <a:solidFill>
              <a:srgbClr val="116CB2"/>
            </a:solidFill>
          </p:spPr>
          <p:txBody>
            <a:bodyPr rot="0" spcFirstLastPara="0" vertOverflow="overflow" horzOverflow="overflow" vert="horz" wrap="square" lIns="0" tIns="0" rIns="0" bIns="0" numCol="1" spcCol="0" rtlCol="0" fromWordArt="0" anchor="ctr" anchorCtr="0" forceAA="0" compatLnSpc="1">
              <a:normAutofit/>
            </a:bodyPr>
            <a:lstStyle/>
            <a:p>
              <a:pPr algn="just">
                <a:lnSpc>
                  <a:spcPct val="110000"/>
                </a:lnSpc>
              </a:pPr>
              <a:r>
                <a:rPr lang="en-US" altLang="zh-CN" b="1">
                  <a:solidFill>
                    <a:srgbClr val="FFFFFF"/>
                  </a:solidFill>
                </a:rPr>
                <a:t>  微信</a:t>
              </a:r>
            </a:p>
          </p:txBody>
        </p:sp>
      </p:grpSp>
      <p:sp>
        <p:nvSpPr>
          <p:cNvPr id="16" name="文本框 15"/>
          <p:cNvSpPr txBox="1"/>
          <p:nvPr/>
        </p:nvSpPr>
        <p:spPr>
          <a:xfrm>
            <a:off x="3115310" y="3829050"/>
            <a:ext cx="5733415" cy="2030095"/>
          </a:xfrm>
          <a:prstGeom prst="rect">
            <a:avLst/>
          </a:prstGeom>
          <a:noFill/>
        </p:spPr>
        <p:txBody>
          <a:bodyPr wrap="square" rtlCol="0">
            <a:spAutoFit/>
          </a:bodyPr>
          <a:lstStyle/>
          <a:p>
            <a:r>
              <a:rPr lang="en-US" altLang="zh-CN"/>
              <a:t>      </a:t>
            </a:r>
            <a:r>
              <a:t>微信作为一种新的生活方式，远远超越了社交媒体交流平台的定义。从免费的短信聊天功能，到最火热的语音交流体验，再到“摇一摇”、“附近的人”、“漂流瓶”、“扫一扫”等功能的增加，微信为广大用户提供了更多的信息传播渠道，同时这些功能也给用户带来了全方位、高质量的服务体验。除此之外，微信朋友圈也逐渐代替微博成为年轻人分享交流的互动社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分类</a:t>
            </a:r>
          </a:p>
        </p:txBody>
      </p:sp>
      <p:grpSp>
        <p:nvGrpSpPr>
          <p:cNvPr id="7" name="组合 6"/>
          <p:cNvGrpSpPr/>
          <p:nvPr>
            <p:custDataLst>
              <p:tags r:id="rId1"/>
            </p:custDataLst>
          </p:nvPr>
        </p:nvGrpSpPr>
        <p:grpSpPr>
          <a:xfrm>
            <a:off x="261978" y="940916"/>
            <a:ext cx="1640525" cy="1640525"/>
            <a:chOff x="941560" y="3612332"/>
            <a:chExt cx="1403287" cy="1403287"/>
          </a:xfrm>
        </p:grpSpPr>
        <p:sp>
          <p:nvSpPr>
            <p:cNvPr id="9" name="任意多边形 8"/>
            <p:cNvSpPr/>
            <p:nvPr>
              <p:custDataLst>
                <p:tags r:id="rId2"/>
              </p:custDataLst>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solidFill>
              <a:srgbClr val="3F3F3F"/>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11" name="菱形 10"/>
            <p:cNvSpPr/>
            <p:nvPr>
              <p:custDataLst>
                <p:tags r:id="rId3"/>
              </p:custDataLst>
            </p:nvPr>
          </p:nvSpPr>
          <p:spPr>
            <a:xfrm>
              <a:off x="1032094" y="3657599"/>
              <a:ext cx="1312753" cy="1312753"/>
            </a:xfrm>
            <a:prstGeom prst="diamond">
              <a:avLst/>
            </a:prstGeom>
            <a:solidFill>
              <a:srgbClr val="116CB2"/>
            </a:solidFill>
          </p:spPr>
          <p:txBody>
            <a:bodyPr rot="0" spcFirstLastPara="0" vertOverflow="overflow" horzOverflow="overflow" vert="horz" wrap="square" lIns="0" tIns="0" rIns="0" bIns="0" numCol="1" spcCol="0" rtlCol="0" fromWordArt="0" anchor="ctr" anchorCtr="0" forceAA="0" compatLnSpc="1">
              <a:normAutofit/>
            </a:bodyPr>
            <a:lstStyle/>
            <a:p>
              <a:pPr algn="just">
                <a:lnSpc>
                  <a:spcPct val="110000"/>
                </a:lnSpc>
              </a:pPr>
              <a:r>
                <a:rPr lang="en-US" altLang="zh-CN">
                  <a:solidFill>
                    <a:srgbClr val="FFFFFF"/>
                  </a:solidFill>
                </a:rPr>
                <a:t>  </a:t>
              </a:r>
              <a:r>
                <a:rPr lang="en-US" altLang="zh-CN" b="1">
                  <a:solidFill>
                    <a:srgbClr val="FFFFFF"/>
                  </a:solidFill>
                  <a:latin typeface="+mn-ea"/>
                </a:rPr>
                <a:t>IPTV</a:t>
              </a:r>
            </a:p>
          </p:txBody>
        </p:sp>
      </p:grpSp>
      <p:sp>
        <p:nvSpPr>
          <p:cNvPr id="12" name="文本框 11"/>
          <p:cNvSpPr txBox="1"/>
          <p:nvPr/>
        </p:nvSpPr>
        <p:spPr>
          <a:xfrm>
            <a:off x="40640" y="2690495"/>
            <a:ext cx="5581650" cy="2585323"/>
          </a:xfrm>
          <a:prstGeom prst="rect">
            <a:avLst/>
          </a:prstGeom>
          <a:noFill/>
        </p:spPr>
        <p:txBody>
          <a:bodyPr wrap="square" rtlCol="0">
            <a:spAutoFit/>
          </a:bodyPr>
          <a:lstStyle/>
          <a:p>
            <a:r>
              <a:rPr lang="en-US" altLang="zh-CN"/>
              <a:t>        </a:t>
            </a:r>
            <a:r>
              <a:rPr lang="zh-CN" altLang="en-US"/>
              <a:t>IPTV（Internet Protocol Television）指的是一种交互网络电视，是互联网和传统电视的结合。它不再是以固有的传播者与受众的定位来传播，而更偏重于两者之间的互动，以实现共享和移动。中国移动、中国联通、中国电信都在不断努力打造新型的IPTV，以获得竞争优势。</a:t>
            </a:r>
            <a:endParaRPr lang="en-US" altLang="zh-CN"/>
          </a:p>
          <a:p>
            <a:r>
              <a:rPr lang="en-US" altLang="zh-CN"/>
              <a:t>       </a:t>
            </a:r>
            <a:r>
              <a:rPr lang="zh-CN" altLang="en-US"/>
              <a:t>通过</a:t>
            </a:r>
            <a:r>
              <a:rPr lang="en-US" altLang="zh-CN"/>
              <a:t>TCP/Ip</a:t>
            </a:r>
            <a:r>
              <a:rPr lang="zh-CN" altLang="en-US"/>
              <a:t>协议，传输视音频节目以及开展各种交互增值业务的技术及运营模式。点对点通信平台，用户增加需对技术平台进行升级。</a:t>
            </a:r>
          </a:p>
        </p:txBody>
      </p:sp>
      <p:grpSp>
        <p:nvGrpSpPr>
          <p:cNvPr id="6" name="组合 5"/>
          <p:cNvGrpSpPr/>
          <p:nvPr/>
        </p:nvGrpSpPr>
        <p:grpSpPr>
          <a:xfrm>
            <a:off x="6012815" y="1428750"/>
            <a:ext cx="5274310" cy="3527425"/>
            <a:chOff x="9469" y="2250"/>
            <a:chExt cx="8306" cy="5555"/>
          </a:xfrm>
        </p:grpSpPr>
        <p:pic>
          <p:nvPicPr>
            <p:cNvPr id="4" name="图片 4" descr="https://timgsa.baidu.com/timg?image&amp;quality=80&amp;size=b9999_10000&amp;sec=1492076134185&amp;di=525c0e732ba3ac8cce97a36cfb64a1ad&amp;imgtype=jpg&amp;src=http%3A%2F%2Fimg1.imgtn.bdimg.com%2Fit%2Fu%3D471350447%2C2564565901%26fm%3D214%26gp%3D0.jpg"/>
            <p:cNvPicPr>
              <a:picLocks noChangeAspect="1" noChangeArrowheads="1"/>
            </p:cNvPicPr>
            <p:nvPr/>
          </p:nvPicPr>
          <p:blipFill>
            <a:blip r:embed="rId6"/>
            <a:srcRect/>
            <a:stretch>
              <a:fillRect/>
            </a:stretch>
          </p:blipFill>
          <p:spPr>
            <a:xfrm>
              <a:off x="9469" y="2250"/>
              <a:ext cx="8306" cy="4207"/>
            </a:xfrm>
            <a:prstGeom prst="rect">
              <a:avLst/>
            </a:prstGeom>
            <a:noFill/>
            <a:ln w="9525">
              <a:noFill/>
              <a:miter lim="800000"/>
              <a:headEnd/>
              <a:tailEnd/>
            </a:ln>
          </p:spPr>
        </p:pic>
        <p:sp>
          <p:nvSpPr>
            <p:cNvPr id="5" name="文本框 4"/>
            <p:cNvSpPr txBox="1"/>
            <p:nvPr/>
          </p:nvSpPr>
          <p:spPr>
            <a:xfrm>
              <a:off x="10855" y="7275"/>
              <a:ext cx="5244" cy="531"/>
            </a:xfrm>
            <a:prstGeom prst="rect">
              <a:avLst/>
            </a:prstGeom>
            <a:noFill/>
          </p:spPr>
          <p:txBody>
            <a:bodyPr wrap="square" rtlCol="0">
              <a:spAutoFit/>
            </a:bodyPr>
            <a:lstStyle/>
            <a:p>
              <a:pPr algn="ctr"/>
              <a:r>
                <a:rPr lang="zh-CN" altLang="en-US" sz="1600"/>
                <a:t>广东IPTV界面图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直角三角形 7"/>
          <p:cNvSpPr/>
          <p:nvPr/>
        </p:nvSpPr>
        <p:spPr>
          <a:xfrm>
            <a:off x="-31750" y="6512560"/>
            <a:ext cx="5653405" cy="344170"/>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6CB2"/>
              </a:solidFill>
            </a:endParaRPr>
          </a:p>
        </p:txBody>
      </p:sp>
      <p:sp>
        <p:nvSpPr>
          <p:cNvPr id="10" name="直角三角形 9"/>
          <p:cNvSpPr/>
          <p:nvPr/>
        </p:nvSpPr>
        <p:spPr>
          <a:xfrm rot="10800000" flipV="1">
            <a:off x="6587490" y="6511925"/>
            <a:ext cx="5621655" cy="344805"/>
          </a:xfrm>
          <a:prstGeom prst="rtTriangle">
            <a:avLst/>
          </a:prstGeom>
          <a:solidFill>
            <a:srgbClr val="116CB2"/>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V="1">
            <a:off x="-31750" y="666750"/>
            <a:ext cx="7766050" cy="13335"/>
          </a:xfrm>
          <a:prstGeom prst="line">
            <a:avLst/>
          </a:prstGeom>
          <a:effectLst>
            <a:outerShdw blurRad="50800" dist="38100" dir="18900000" algn="b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文本框 2"/>
          <p:cNvSpPr txBox="1"/>
          <p:nvPr/>
        </p:nvSpPr>
        <p:spPr>
          <a:xfrm>
            <a:off x="302895" y="167005"/>
            <a:ext cx="5319395" cy="460375"/>
          </a:xfrm>
          <a:prstGeom prst="rect">
            <a:avLst/>
          </a:prstGeom>
          <a:noFill/>
        </p:spPr>
        <p:txBody>
          <a:bodyPr wrap="square" rtlCol="0">
            <a:spAutoFit/>
          </a:bodyPr>
          <a:lstStyle/>
          <a:p>
            <a:r>
              <a:rPr lang="en-US" altLang="zh-CN" sz="2400">
                <a:solidFill>
                  <a:srgbClr val="3F3F3F"/>
                </a:solidFill>
                <a:latin typeface="微软雅黑" panose="020B0503020204020204" charset="-122"/>
                <a:ea typeface="微软雅黑" panose="020B0503020204020204" charset="-122"/>
              </a:rPr>
              <a:t>2.</a:t>
            </a:r>
            <a:r>
              <a:rPr sz="2400">
                <a:solidFill>
                  <a:srgbClr val="3F3F3F"/>
                </a:solidFill>
                <a:latin typeface="微软雅黑" panose="020B0503020204020204" charset="-122"/>
                <a:ea typeface="微软雅黑" panose="020B0503020204020204" charset="-122"/>
              </a:rPr>
              <a:t>新媒体概念与特征</a:t>
            </a:r>
            <a:r>
              <a:rPr lang="en-US" sz="2400">
                <a:solidFill>
                  <a:srgbClr val="3F3F3F"/>
                </a:solidFill>
                <a:latin typeface="微软雅黑" panose="020B0503020204020204" charset="-122"/>
                <a:ea typeface="微软雅黑" panose="020B0503020204020204" charset="-122"/>
              </a:rPr>
              <a:t>-</a:t>
            </a:r>
            <a:r>
              <a:rPr lang="zh-CN" altLang="en-US" sz="2400">
                <a:solidFill>
                  <a:srgbClr val="3F3F3F"/>
                </a:solidFill>
                <a:latin typeface="微软雅黑" panose="020B0503020204020204" charset="-122"/>
                <a:ea typeface="微软雅黑" panose="020B0503020204020204" charset="-122"/>
              </a:rPr>
              <a:t>分类</a:t>
            </a:r>
          </a:p>
        </p:txBody>
      </p:sp>
      <p:grpSp>
        <p:nvGrpSpPr>
          <p:cNvPr id="7" name="组合 6"/>
          <p:cNvGrpSpPr/>
          <p:nvPr>
            <p:custDataLst>
              <p:tags r:id="rId1"/>
            </p:custDataLst>
          </p:nvPr>
        </p:nvGrpSpPr>
        <p:grpSpPr>
          <a:xfrm rot="10800000">
            <a:off x="9558378" y="818996"/>
            <a:ext cx="1640525" cy="1640525"/>
            <a:chOff x="941560" y="3612332"/>
            <a:chExt cx="1403287" cy="1403287"/>
          </a:xfrm>
        </p:grpSpPr>
        <p:sp>
          <p:nvSpPr>
            <p:cNvPr id="9" name="任意多边形 8"/>
            <p:cNvSpPr/>
            <p:nvPr>
              <p:custDataLst>
                <p:tags r:id="rId2"/>
              </p:custDataLst>
            </p:nvPr>
          </p:nvSpPr>
          <p:spPr>
            <a:xfrm>
              <a:off x="941560" y="3612332"/>
              <a:ext cx="736961" cy="1403287"/>
            </a:xfrm>
            <a:custGeom>
              <a:avLst/>
              <a:gdLst>
                <a:gd name="connsiteX0" fmla="*/ 701644 w 736961"/>
                <a:gd name="connsiteY0" fmla="*/ 0 h 1403287"/>
                <a:gd name="connsiteX1" fmla="*/ 736961 w 736961"/>
                <a:gd name="connsiteY1" fmla="*/ 35317 h 1403287"/>
                <a:gd name="connsiteX2" fmla="*/ 70634 w 736961"/>
                <a:gd name="connsiteY2" fmla="*/ 701644 h 1403287"/>
                <a:gd name="connsiteX3" fmla="*/ 736961 w 736961"/>
                <a:gd name="connsiteY3" fmla="*/ 1367970 h 1403287"/>
                <a:gd name="connsiteX4" fmla="*/ 701644 w 736961"/>
                <a:gd name="connsiteY4" fmla="*/ 1403287 h 1403287"/>
                <a:gd name="connsiteX5" fmla="*/ 0 w 736961"/>
                <a:gd name="connsiteY5" fmla="*/ 701644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61" h="1403287">
                  <a:moveTo>
                    <a:pt x="701644" y="0"/>
                  </a:moveTo>
                  <a:lnTo>
                    <a:pt x="736961" y="35317"/>
                  </a:lnTo>
                  <a:lnTo>
                    <a:pt x="70634" y="701644"/>
                  </a:lnTo>
                  <a:lnTo>
                    <a:pt x="736961" y="1367970"/>
                  </a:lnTo>
                  <a:lnTo>
                    <a:pt x="701644" y="1403287"/>
                  </a:lnTo>
                  <a:lnTo>
                    <a:pt x="0" y="701644"/>
                  </a:lnTo>
                  <a:close/>
                </a:path>
              </a:pathLst>
            </a:custGeom>
            <a:solidFill>
              <a:srgbClr val="3F3F3F"/>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11" name="菱形 10"/>
            <p:cNvSpPr/>
            <p:nvPr>
              <p:custDataLst>
                <p:tags r:id="rId3"/>
              </p:custDataLst>
            </p:nvPr>
          </p:nvSpPr>
          <p:spPr>
            <a:xfrm rot="10800000">
              <a:off x="1032094" y="3657599"/>
              <a:ext cx="1312753" cy="1312753"/>
            </a:xfrm>
            <a:prstGeom prst="diamond">
              <a:avLst/>
            </a:prstGeom>
            <a:solidFill>
              <a:srgbClr val="116CB2"/>
            </a:solidFill>
          </p:spPr>
          <p:txBody>
            <a:bodyPr rot="0" spcFirstLastPara="0" vertOverflow="overflow" horzOverflow="overflow" vert="horz" wrap="square" lIns="0" tIns="0" rIns="0" bIns="0" numCol="1" spcCol="0" rtlCol="0" fromWordArt="0" anchor="ctr" anchorCtr="0" forceAA="0" compatLnSpc="1">
              <a:normAutofit/>
            </a:bodyPr>
            <a:lstStyle/>
            <a:p>
              <a:pPr algn="just">
                <a:lnSpc>
                  <a:spcPct val="110000"/>
                </a:lnSpc>
              </a:pPr>
              <a:r>
                <a:rPr lang="en-US" altLang="zh-CN" b="1">
                  <a:solidFill>
                    <a:srgbClr val="FFFFFF"/>
                  </a:solidFill>
                </a:rPr>
                <a:t>移动</a:t>
              </a:r>
            </a:p>
            <a:p>
              <a:pPr algn="just">
                <a:lnSpc>
                  <a:spcPct val="110000"/>
                </a:lnSpc>
              </a:pPr>
              <a:r>
                <a:rPr lang="en-US" altLang="zh-CN" b="1">
                  <a:solidFill>
                    <a:srgbClr val="FFFFFF"/>
                  </a:solidFill>
                </a:rPr>
                <a:t>   电视</a:t>
              </a:r>
            </a:p>
          </p:txBody>
        </p:sp>
      </p:grpSp>
      <p:sp>
        <p:nvSpPr>
          <p:cNvPr id="12" name="文本框 11"/>
          <p:cNvSpPr txBox="1"/>
          <p:nvPr/>
        </p:nvSpPr>
        <p:spPr>
          <a:xfrm>
            <a:off x="6627495" y="2459990"/>
            <a:ext cx="5581650" cy="1476375"/>
          </a:xfrm>
          <a:prstGeom prst="rect">
            <a:avLst/>
          </a:prstGeom>
          <a:noFill/>
        </p:spPr>
        <p:txBody>
          <a:bodyPr wrap="square" rtlCol="0">
            <a:spAutoFit/>
          </a:bodyPr>
          <a:lstStyle/>
          <a:p>
            <a:r>
              <a:rPr lang="en-US" altLang="zh-CN"/>
              <a:t>        </a:t>
            </a:r>
            <a:r>
              <a:rPr lang="zh-CN" altLang="en-US"/>
              <a:t>作为一种新兴的媒体形态，移动电视覆盖面广、移动性强，“强迫收视”是其最大的特点。受众不仅可以借助移动电视欣赏相关的娱乐节目，还可以从中获取城市的应急信息。移动电视一般出现在公交车或地铁上。</a:t>
            </a:r>
          </a:p>
        </p:txBody>
      </p:sp>
      <p:grpSp>
        <p:nvGrpSpPr>
          <p:cNvPr id="6" name="组合 5"/>
          <p:cNvGrpSpPr/>
          <p:nvPr/>
        </p:nvGrpSpPr>
        <p:grpSpPr>
          <a:xfrm>
            <a:off x="760730" y="1341755"/>
            <a:ext cx="5274310" cy="4048760"/>
            <a:chOff x="1198" y="2113"/>
            <a:chExt cx="8306" cy="6376"/>
          </a:xfrm>
        </p:grpSpPr>
        <p:pic>
          <p:nvPicPr>
            <p:cNvPr id="4" name="图片 10" descr="https://timgsa.baidu.com/timg?image&amp;quality=80&amp;size=b9999_10000&amp;sec=1492077309651&amp;di=2be4192f4cd6d1e1315d5102484c6186&amp;imgtype=0&amp;src=http%3A%2F%2Fwww.joeyce.com%2Fupload%2F20111109032757621.jpg"/>
            <p:cNvPicPr>
              <a:picLocks noChangeAspect="1" noChangeArrowheads="1"/>
            </p:cNvPicPr>
            <p:nvPr/>
          </p:nvPicPr>
          <p:blipFill>
            <a:blip r:embed="rId6"/>
            <a:srcRect/>
            <a:stretch>
              <a:fillRect/>
            </a:stretch>
          </p:blipFill>
          <p:spPr>
            <a:xfrm>
              <a:off x="1198" y="2113"/>
              <a:ext cx="8306" cy="5308"/>
            </a:xfrm>
            <a:prstGeom prst="rect">
              <a:avLst/>
            </a:prstGeom>
            <a:noFill/>
            <a:ln w="9525">
              <a:noFill/>
              <a:miter lim="800000"/>
              <a:headEnd/>
              <a:tailEnd/>
            </a:ln>
          </p:spPr>
        </p:pic>
        <p:sp>
          <p:nvSpPr>
            <p:cNvPr id="5" name="文本框 4"/>
            <p:cNvSpPr txBox="1"/>
            <p:nvPr/>
          </p:nvSpPr>
          <p:spPr>
            <a:xfrm>
              <a:off x="2604" y="7959"/>
              <a:ext cx="6323" cy="531"/>
            </a:xfrm>
            <a:prstGeom prst="rect">
              <a:avLst/>
            </a:prstGeom>
            <a:noFill/>
          </p:spPr>
          <p:txBody>
            <a:bodyPr wrap="square" rtlCol="0">
              <a:spAutoFit/>
            </a:bodyPr>
            <a:lstStyle/>
            <a:p>
              <a:pPr algn="ctr"/>
              <a:r>
                <a:rPr lang="zh-CN" altLang="en-US" sz="1600"/>
                <a:t>公交车上的移动电视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6"/>
  <p:tag name="KSO_WM_UNIT_PRESET_TEXT_LEN" val="26"/>
  <p:tag name="KSO_WM_DIAGRAM_GROUP_CODE" val="l1-1"/>
  <p:tag name="KSO_WM_UNIT_TYPE" val="l_h_f"/>
  <p:tag name="KSO_WM_UNIT_INDEX" val="1_1_1"/>
  <p:tag name="KSO_WM_UNIT_ID" val="diagram676_5*l_h_f*1_1_1"/>
  <p:tag name="KSO_WM_UNIT_CLEAR" val="1"/>
  <p:tag name="KSO_WM_UNIT_LAYERLEVEL" val="1_1_1"/>
  <p:tag name="KSO_WM_UNIT_VALUE" val="36"/>
  <p:tag name="KSO_WM_UNIT_HIGHLIGHT" val="0"/>
  <p:tag name="KSO_WM_UNIT_COMPATIBLE" val="0"/>
  <p:tag name="KSO_WM_UNIT_PRESET_TEXT_INDEX" val="4"/>
  <p:tag name="KSO_WM_UNIT_FILL_FORE_SCHEMECOLOR_INDEX" val="6"/>
  <p:tag name="KSO_WM_UNIT_FILL_TYPE" val="1"/>
  <p:tag name="KSO_WM_UNIT_TEXT_FILL_FORE_SCHEMECOLOR_INDEX" val="14"/>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3"/>
  <p:tag name="KSO_WM_UNIT_ID" val="259*l_i*1_23"/>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4"/>
  <p:tag name="KSO_WM_UNIT_ID" val="259*l_i*1_24"/>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2_4*i*19"/>
  <p:tag name="KSO_WM_TEMPLATE_CATEGORY" val="diagram"/>
  <p:tag name="KSO_WM_TEMPLATE_INDEX" val="782"/>
  <p:tag name="KSO_WM_UNIT_INDEX" val="19"/>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h_f"/>
  <p:tag name="KSO_WM_UNIT_INDEX" val="1_2_1"/>
  <p:tag name="KSO_WM_UNIT_ID" val="259*l_h_f*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2"/>
  <p:tag name="KSO_WM_UNIT_ID" val="259*l_i*1_12"/>
  <p:tag name="KSO_WM_UNIT_CLEAR" val="1"/>
  <p:tag name="KSO_WM_UNIT_LAYERLEVEL" val="1_1"/>
  <p:tag name="KSO_WM_BEAUTIFY_FLAG" val="#wm#"/>
  <p:tag name="KSO_WM_DIAGRAM_GROUP_CODE" val="l1-1"/>
  <p:tag name="KSO_WM_UNIT_TEXT_FILL_FORE_SCHEMECOLOR_INDEX" val="6"/>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8"/>
  <p:tag name="KSO_WM_UNIT_ID" val="259*l_i*1_18"/>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6"/>
  <p:tag name="KSO_WM_UNIT_ID" val="259*l_i*1_1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7"/>
  <p:tag name="KSO_WM_UNIT_ID" val="259*l_i*1_1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2_4*i*0"/>
  <p:tag name="KSO_WM_TEMPLATE_CATEGORY" val="diagram"/>
  <p:tag name="KSO_WM_TEMPLATE_INDEX" val="782"/>
  <p:tag name="KSO_WM_UNIT_INDEX" val="0"/>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h_f"/>
  <p:tag name="KSO_WM_UNIT_INDEX" val="1_1_1"/>
  <p:tag name="KSO_WM_UNIT_ID" val="259*l_h_f*1_1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3"/>
  <p:tag name="KSO_WM_UNIT_ID" val="259*l_i*1_3"/>
  <p:tag name="KSO_WM_UNIT_CLEAR" val="1"/>
  <p:tag name="KSO_WM_UNIT_LAYERLEVEL" val="1_1"/>
  <p:tag name="KSO_WM_BEAUTIFY_FLAG" val="#wm#"/>
  <p:tag name="KSO_WM_DIAGRAM_GROUP_CODE" val="l1-1"/>
  <p:tag name="KSO_WM_UNIT_TEXT_FILL_FORE_SCHEMECOLOR_INDEX" val="5"/>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i"/>
  <p:tag name="KSO_WM_UNIT_INDEX" val="1_6"/>
  <p:tag name="KSO_WM_UNIT_ID" val="257*m_i*1_6"/>
  <p:tag name="KSO_WM_UNIT_CLEAR" val="1"/>
  <p:tag name="KSO_WM_UNIT_LAYERLEVEL" val="1_1"/>
  <p:tag name="KSO_WM_BEAUTIFY_FLAG" val="#wm#"/>
  <p:tag name="KSO_WM_DIAGRAM_GROUP_CODE" val="m1-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i"/>
  <p:tag name="KSO_WM_UNIT_INDEX" val="1_5"/>
  <p:tag name="KSO_WM_UNIT_ID" val="257*m_i*1_5"/>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h_f"/>
  <p:tag name="KSO_WM_UNIT_INDEX" val="1_5_1"/>
  <p:tag name="KSO_WM_UNIT_ID" val="257*m_h_f*1_5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i"/>
  <p:tag name="KSO_WM_UNIT_INDEX" val="1_4"/>
  <p:tag name="KSO_WM_UNIT_ID" val="257*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h_f"/>
  <p:tag name="KSO_WM_UNIT_INDEX" val="1_4_1"/>
  <p:tag name="KSO_WM_UNIT_ID" val="257*m_h_f*1_4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i"/>
  <p:tag name="KSO_WM_UNIT_INDEX" val="1_3"/>
  <p:tag name="KSO_WM_UNIT_ID" val="257*m_i*1_3"/>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h_f"/>
  <p:tag name="KSO_WM_UNIT_INDEX" val="1_3_1"/>
  <p:tag name="KSO_WM_UNIT_ID" val="257*m_h_f*1_3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i"/>
  <p:tag name="KSO_WM_UNIT_INDEX" val="1_2"/>
  <p:tag name="KSO_WM_UNIT_ID" val="257*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h_f"/>
  <p:tag name="KSO_WM_UNIT_INDEX" val="1_2_1"/>
  <p:tag name="KSO_WM_UNIT_ID" val="257*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i"/>
  <p:tag name="KSO_WM_UNIT_INDEX" val="1_1"/>
  <p:tag name="KSO_WM_UNIT_ID" val="257*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3"/>
  <p:tag name="KSO_WM_UNIT_TYPE" val="m_h_f"/>
  <p:tag name="KSO_WM_UNIT_INDEX" val="1_1_1"/>
  <p:tag name="KSO_WM_UNIT_ID" val="257*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i"/>
  <p:tag name="KSO_WM_UNIT_INDEX" val="1_1"/>
  <p:tag name="KSO_WM_UNIT_ID" val="custom160572_113*q_i*1_1"/>
  <p:tag name="KSO_WM_UNIT_CLEAR" val="1"/>
  <p:tag name="KSO_WM_UNIT_LAYERLEVEL" val="1_1"/>
  <p:tag name="KSO_WM_DIAGRAM_GROUP_CODE" val="q1-1"/>
  <p:tag name="KSO_WM_UNIT_FILL_FORE_SCHEMECOLOR_INDEX" val="16"/>
  <p:tag name="KSO_WM_UNIT_FILL_TYPE" val="1"/>
  <p:tag name="KSO_WM_UNIT_TEXT_FILL_FORE_SCHEMECOLOR_INDEX" val="2"/>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i"/>
  <p:tag name="KSO_WM_UNIT_INDEX" val="1_2"/>
  <p:tag name="KSO_WM_UNIT_ID" val="custom160572_113*q_i*1_2"/>
  <p:tag name="KSO_WM_UNIT_CLEAR" val="1"/>
  <p:tag name="KSO_WM_UNIT_LAYERLEVEL" val="1_1"/>
  <p:tag name="KSO_WM_DIAGRAM_GROUP_CODE" val="q1-1"/>
  <p:tag name="KSO_WM_UNIT_FILL_FORE_SCHEMECOLOR_INDEX" val="7"/>
  <p:tag name="KSO_WM_UNIT_FILL_TYPE" val="1"/>
  <p:tag name="KSO_WM_UNIT_TEXT_FILL_FORE_SCHEMECOLOR_INDEX" val="2"/>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i"/>
  <p:tag name="KSO_WM_UNIT_INDEX" val="1_3"/>
  <p:tag name="KSO_WM_UNIT_ID" val="custom160572_113*q_i*1_3"/>
  <p:tag name="KSO_WM_UNIT_CLEAR" val="1"/>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i"/>
  <p:tag name="KSO_WM_UNIT_INDEX" val="1_4"/>
  <p:tag name="KSO_WM_UNIT_ID" val="custom160572_113*q_i*1_4"/>
  <p:tag name="KSO_WM_UNIT_CLEAR" val="1"/>
  <p:tag name="KSO_WM_UNIT_LAYERLEVEL" val="1_1"/>
  <p:tag name="KSO_WM_DIAGRAM_GROUP_CODE" val="q1-1"/>
  <p:tag name="KSO_WM_UNIT_TEXT_FILL_FORE_SCHEMECOLOR_INDEX" val="14"/>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i"/>
  <p:tag name="KSO_WM_UNIT_INDEX" val="1_5"/>
  <p:tag name="KSO_WM_UNIT_ID" val="custom160572_113*q_i*1_5"/>
  <p:tag name="KSO_WM_UNIT_CLEAR" val="1"/>
  <p:tag name="KSO_WM_UNIT_LAYERLEVEL" val="1_1"/>
  <p:tag name="KSO_WM_DIAGRAM_GROUP_CODE" val="q1-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8"/>
  <p:tag name="KSO_WM_UNIT_ID" val="257*l_i*1_8"/>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h_a"/>
  <p:tag name="KSO_WM_UNIT_INDEX" val="1_2_1"/>
  <p:tag name="KSO_WM_UNIT_ID" val="custom160572_113*q_h_a*1_2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q1-1"/>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h_f"/>
  <p:tag name="KSO_WM_UNIT_INDEX" val="1_2_1"/>
  <p:tag name="KSO_WM_UNIT_ID" val="custom160572_113*q_h_f*1_2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q1-1"/>
  <p:tag name="KSO_WM_UNIT_TEXT_FILL_FORE_SCHEMECOLOR_INDEX" val="14"/>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h_a"/>
  <p:tag name="KSO_WM_UNIT_INDEX" val="1_1_1"/>
  <p:tag name="KSO_WM_UNIT_ID" val="custom160572_113*q_h_a*1_1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q1-1"/>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34"/>
  <p:tag name="KSO_WM_UNIT_TYPE" val="q_h_f"/>
  <p:tag name="KSO_WM_UNIT_INDEX" val="1_1_1"/>
  <p:tag name="KSO_WM_UNIT_ID" val="custom160572_113*q_h_f*1_1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q1-1"/>
  <p:tag name="KSO_WM_UNIT_TEXT_FILL_FORE_SCHEMECOLOR_INDEX" val="14"/>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19"/>
  <p:tag name="KSO_WM_TEMPLATE_CATEGORY" val="diagram"/>
  <p:tag name="KSO_WM_TEMPLATE_INDEX" val="783"/>
  <p:tag name="KSO_WM_UNIT_INDEX" val="19"/>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5"/>
  <p:tag name="KSO_WM_UNIT_ID" val="257*l_i*1_15"/>
  <p:tag name="KSO_WM_UNIT_CLEAR" val="1"/>
  <p:tag name="KSO_WM_UNIT_LAYERLEVEL" val="1_1"/>
  <p:tag name="KSO_WM_BEAUTIFY_FLAG" val="#wm#"/>
  <p:tag name="KSO_WM_DIAGRAM_GROUP_CODE" val="l1-1"/>
  <p:tag name="KSO_WM_UNIT_LINE_FORE_SCHEMECOLOR_INDEX" val="13"/>
  <p:tag name="KSO_WM_UNIT_LINE_FILL_TYPE" val="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3_1"/>
  <p:tag name="KSO_WM_UNIT_ID" val="257*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11"/>
  <p:tag name="KSO_WM_TEMPLATE_CATEGORY" val="diagram"/>
  <p:tag name="KSO_WM_TEMPLATE_INDEX" val="783"/>
  <p:tag name="KSO_WM_UNIT_INDEX" val="1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9"/>
  <p:tag name="KSO_WM_UNIT_ID" val="257*l_i*1_9"/>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9"/>
  <p:tag name="KSO_WM_UNIT_ID" val="257*l_i*1_9"/>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14"/>
  <p:tag name="KSO_WM_UNI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9"/>
  <p:tag name="KSO_WM_UNIT_ID" val="257*l_i*1_19"/>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2"/>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45"/>
  <p:tag name="KSO_WM_TEMPLATE_CATEGORY" val="diagram"/>
  <p:tag name="KSO_WM_TEMPLATE_INDEX" val="783"/>
  <p:tag name="KSO_WM_UNIT_INDEX" val="45"/>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72"/>
  <p:tag name="KSO_WM_TEMPLATE_CATEGORY" val="diagram"/>
  <p:tag name="KSO_WM_TEMPLATE_INDEX" val="783"/>
  <p:tag name="KSO_WM_UNIT_INDEX" val="72"/>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6_1"/>
  <p:tag name="KSO_WM_UNIT_ID" val="257*l_h_f*1_6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32"/>
  <p:tag name="KSO_WM_UNIT_ID" val="257*l_i*1_32"/>
  <p:tag name="KSO_WM_UNIT_CLEAR" val="1"/>
  <p:tag name="KSO_WM_UNIT_LAYERLEVEL" val="1_1"/>
  <p:tag name="KSO_WM_BEAUTIFY_FLAG" val="#wm#"/>
  <p:tag name="KSO_WM_DIAGRAM_GROUP_CODE" val="l1-1"/>
  <p:tag name="KSO_WM_UNIT_LINE_FORE_SCHEMECOLOR_INDEX" val="13"/>
  <p:tag name="KSO_WM_UNIT_LINE_FILL_TYPE" val="2"/>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33"/>
  <p:tag name="KSO_WM_UNIT_ID" val="257*l_i*1_33"/>
  <p:tag name="KSO_WM_UNIT_CLEAR" val="1"/>
  <p:tag name="KSO_WM_UNIT_LAYERLEVEL" val="1_1"/>
  <p:tag name="KSO_WM_BEAUTIFY_FLAG" val="#wm#"/>
  <p:tag name="KSO_WM_DIAGRAM_GROUP_CODE" val="l1-1"/>
  <p:tag name="KSO_WM_UNIT_LINE_FORE_SCHEMECOLOR_INDEX" val="13"/>
  <p:tag name="KSO_WM_UNIT_LINE_FILL_TYPE" val="2"/>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34"/>
  <p:tag name="KSO_WM_UNIT_ID" val="257*l_i*1_34"/>
  <p:tag name="KSO_WM_UNIT_CLEAR" val="1"/>
  <p:tag name="KSO_WM_UNIT_LAYERLEVEL" val="1_1"/>
  <p:tag name="KSO_WM_BEAUTIFY_FLAG" val="#wm#"/>
  <p:tag name="KSO_WM_DIAGRAM_GROUP_CODE" val="l1-1"/>
  <p:tag name="KSO_WM_UNIT_LINE_FORE_SCHEMECOLOR_INDEX" val="13"/>
  <p:tag name="KSO_WM_UNIT_LINE_FILL_TYPE" val="2"/>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1"/>
  <p:tag name="KSO_WM_UNIT_ID" val="257*l_i*1_2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2"/>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2"/>
  <p:tag name="KSO_WM_UNIT_ID" val="257*l_i*1_22"/>
  <p:tag name="KSO_WM_UNIT_CLEAR" val="1"/>
  <p:tag name="KSO_WM_UNIT_LAYERLEVEL" val="1_1"/>
  <p:tag name="KSO_WM_BEAUTIFY_FLAG" val="#wm#"/>
  <p:tag name="KSO_WM_DIAGRAM_GROUP_CODE" val="l1-1"/>
  <p:tag name="KSO_WM_UNIT_FILL_FORE_SCHEMECOLOR_INDEX" val="14"/>
  <p:tag name="KSO_WM_UNI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0"/>
  <p:tag name="KSO_WM_UNIT_ID" val="257*l_i*1_10"/>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1"/>
  <p:tag name="KSO_WM_TEMPLATE_CATEGORY" val="diagram"/>
  <p:tag name="KSO_WM_TEMPLATE_INDEX" val="783"/>
  <p:tag name="KSO_WM_UNIT_INDEX" val="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4_1"/>
  <p:tag name="KSO_WM_UNIT_ID" val="257*l_h_f*1_4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8"/>
  <p:tag name="KSO_WM_UNIT_ID" val="257*l_i*1_18"/>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31"/>
  <p:tag name="KSO_WM_UNIT_ID" val="257*l_i*1_31"/>
  <p:tag name="KSO_WM_UNIT_CLEAR" val="1"/>
  <p:tag name="KSO_WM_UNIT_LAYERLEVEL" val="1_1"/>
  <p:tag name="KSO_WM_BEAUTIFY_FLAG" val="#wm#"/>
  <p:tag name="KSO_WM_DIAGRAM_GROUP_CODE" val="l1-1"/>
  <p:tag name="KSO_WM_UNIT_LINE_FORE_SCHEMECOLOR_INDEX" val="13"/>
  <p:tag name="KSO_WM_UNIT_LINE_FILL_TYPE" val="2"/>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
  <p:tag name="KSO_WM_UNIT_ID" val="257*l_i*1_1"/>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14"/>
  <p:tag name="KSO_WM_UNI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6"/>
  <p:tag name="KSO_WM_TEMPLATE_CATEGORY" val="diagram"/>
  <p:tag name="KSO_WM_TEMPLATE_INDEX" val="783"/>
  <p:tag name="KSO_WM_UNIT_INDEX" val="6"/>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2_1"/>
  <p:tag name="KSO_WM_UNIT_ID" val="257*l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7"/>
  <p:tag name="KSO_WM_UNIT_ID" val="257*l_i*1_17"/>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64"/>
  <p:tag name="KSO_WM_TEMPLATE_CATEGORY" val="diagram"/>
  <p:tag name="KSO_WM_TEMPLATE_INDEX" val="783"/>
  <p:tag name="KSO_WM_UNIT_INDEX" val="64"/>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1"/>
  <p:tag name="KSO_WM_UNIT_ID" val="257*l_i*1_11"/>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8"/>
  <p:tag name="KSO_WM_UNIT_ID" val="257*l_i*1_28"/>
  <p:tag name="KSO_WM_UNIT_CLEAR" val="1"/>
  <p:tag name="KSO_WM_UNIT_LAYERLEVEL" val="1_1"/>
  <p:tag name="KSO_WM_BEAUTIFY_FLAG" val="#wm#"/>
  <p:tag name="KSO_WM_DIAGRAM_GROUP_CODE" val="l1-1"/>
  <p:tag name="KSO_WM_UNIT_LINE_FORE_SCHEMECOLOR_INDEX" val="13"/>
  <p:tag name="KSO_WM_UNIT_LINE_FILL_TYPE" val="2"/>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9"/>
  <p:tag name="KSO_WM_UNIT_ID" val="257*l_i*1_29"/>
  <p:tag name="KSO_WM_UNIT_CLEAR" val="1"/>
  <p:tag name="KSO_WM_UNIT_LAYERLEVEL" val="1_1"/>
  <p:tag name="KSO_WM_BEAUTIFY_FLAG" val="#wm#"/>
  <p:tag name="KSO_WM_DIAGRAM_GROUP_CODE" val="l1-1"/>
  <p:tag name="KSO_WM_UNIT_LINE_FORE_SCHEMECOLOR_INDEX" val="13"/>
  <p:tag name="KSO_WM_UNIT_LINE_FILL_TYPE" val="2"/>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30"/>
  <p:tag name="KSO_WM_UNIT_ID" val="257*l_i*1_30"/>
  <p:tag name="KSO_WM_UNIT_CLEAR" val="1"/>
  <p:tag name="KSO_WM_UNIT_LAYERLEVEL" val="1_1"/>
  <p:tag name="KSO_WM_BEAUTIFY_FLAG" val="#wm#"/>
  <p:tag name="KSO_WM_DIAGRAM_GROUP_CODE" val="l1-1"/>
  <p:tag name="KSO_WM_UNIT_LINE_FORE_SCHEMECOLOR_INDEX" val="13"/>
  <p:tag name="KSO_WM_UNIT_LINE_FILL_TYPE" val="2"/>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14"/>
  <p:tag name="KSO_WM_UNI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0"/>
  <p:tag name="KSO_WM_UNIT_ID" val="257*l_i*1_20"/>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50"/>
  <p:tag name="KSO_WM_TEMPLATE_CATEGORY" val="diagram"/>
  <p:tag name="KSO_WM_TEMPLATE_INDEX" val="783"/>
  <p:tag name="KSO_WM_UNIT_INDEX" val="50"/>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55"/>
  <p:tag name="KSO_WM_TEMPLATE_CATEGORY" val="diagram"/>
  <p:tag name="KSO_WM_TEMPLATE_INDEX" val="783"/>
  <p:tag name="KSO_WM_UNIT_INDEX" val="55"/>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5_1"/>
  <p:tag name="KSO_WM_UNIT_ID" val="257*l_h_f*1_5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5"/>
  <p:tag name="KSO_WM_UNIT_ID" val="257*l_i*1_25"/>
  <p:tag name="KSO_WM_UNIT_CLEAR" val="1"/>
  <p:tag name="KSO_WM_UNIT_LAYERLEVEL" val="1_1"/>
  <p:tag name="KSO_WM_BEAUTIFY_FLAG" val="#wm#"/>
  <p:tag name="KSO_WM_DIAGRAM_GROUP_CODE" val="l1-1"/>
  <p:tag name="KSO_WM_UNIT_LINE_FORE_SCHEMECOLOR_INDEX" val="13"/>
  <p:tag name="KSO_WM_UNIT_LINE_FILL_TYPE" val="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2"/>
  <p:tag name="KSO_WM_UNIT_ID" val="257*l_i*1_12"/>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6"/>
  <p:tag name="KSO_WM_UNIT_ID" val="257*l_i*1_26"/>
  <p:tag name="KSO_WM_UNIT_CLEAR" val="1"/>
  <p:tag name="KSO_WM_UNIT_LAYERLEVEL" val="1_1"/>
  <p:tag name="KSO_WM_BEAUTIFY_FLAG" val="#wm#"/>
  <p:tag name="KSO_WM_DIAGRAM_GROUP_CODE" val="l1-1"/>
  <p:tag name="KSO_WM_UNIT_LINE_FORE_SCHEMECOLOR_INDEX" val="13"/>
  <p:tag name="KSO_WM_UNIT_LINE_FILL_TYPE" val="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7"/>
  <p:tag name="KSO_WM_UNIT_ID" val="257*l_i*1_27"/>
  <p:tag name="KSO_WM_UNIT_CLEAR" val="1"/>
  <p:tag name="KSO_WM_UNIT_LAYERLEVEL" val="1_1"/>
  <p:tag name="KSO_WM_BEAUTIFY_FLAG" val="#wm#"/>
  <p:tag name="KSO_WM_DIAGRAM_GROUP_CODE" val="l1-1"/>
  <p:tag name="KSO_WM_UNIT_LINE_FORE_SCHEMECOLOR_INDEX" val="13"/>
  <p:tag name="KSO_WM_UNIT_LINE_FILL_TYPE" val="2"/>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3"/>
  <p:tag name="KSO_WM_UNIT_ID" val="257*l_i*1_2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24"/>
  <p:tag name="KSO_WM_UNIT_ID" val="257*l_i*1_24"/>
  <p:tag name="KSO_WM_UNIT_CLEAR" val="1"/>
  <p:tag name="KSO_WM_UNIT_LAYERLEVEL" val="1_1"/>
  <p:tag name="KSO_WM_BEAUTIFY_FLAG" val="#wm#"/>
  <p:tag name="KSO_WM_DIAGRAM_GROUP_CODE" val="l1-1"/>
  <p:tag name="KSO_WM_UNIT_FILL_FORE_SCHEMECOLOR_INDEX" val="14"/>
  <p:tag name="KSO_WM_UNI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8"/>
  <p:tag name="KSO_WM_UNIT_ID" val="257*l_i*1_8"/>
  <p:tag name="KSO_WM_UNIT_CLEAR" val="1"/>
  <p:tag name="KSO_WM_UNIT_LAYERLEVEL" val="1_1"/>
  <p:tag name="KSO_WM_BEAUTIFY_FLAG" val="#wm#"/>
  <p:tag name="KSO_WM_DIAGRAM_GROUP_CODE" val="l1-1"/>
  <p:tag name="KSO_WM_UNIT_FILL_FORE_SCHEMECOLOR_INDEX" val="14"/>
  <p:tag name="KSO_WM_UNI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3_1*i*24"/>
  <p:tag name="KSO_WM_TEMPLATE_CATEGORY" val="diagram"/>
  <p:tag name="KSO_WM_TEMPLATE_INDEX" val="783"/>
  <p:tag name="KSO_WM_UNIT_INDEX" val="24"/>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1_1"/>
  <p:tag name="KSO_WM_UNIT_ID" val="257*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6"/>
  <p:tag name="KSO_WM_UNIT_ID" val="257*l_i*1_1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2"/>
  <p:tag name="KSO_WM_UNIT_ID" val="257*l_i*1_12"/>
  <p:tag name="KSO_WM_UNIT_CLEAR" val="1"/>
  <p:tag name="KSO_WM_UNIT_LAYERLEVEL" val="1_1"/>
  <p:tag name="KSO_WM_BEAUTIFY_FLAG" val="#wm#"/>
  <p:tag name="KSO_WM_DIAGRAM_GROUP_CODE" val="l1-1"/>
  <p:tag name="KSO_WM_UNIT_LINE_FORE_SCHEMECOLOR_INDEX" val="13"/>
  <p:tag name="KSO_WM_UNIT_LINE_FILL_TYPE" val="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3"/>
  <p:tag name="KSO_WM_UNIT_ID" val="257*l_i*1_13"/>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3"/>
  <p:tag name="KSO_WM_UNIT_ID" val="257*l_i*1_13"/>
  <p:tag name="KSO_WM_UNIT_CLEAR" val="1"/>
  <p:tag name="KSO_WM_UNIT_LAYERLEVEL" val="1_1"/>
  <p:tag name="KSO_WM_BEAUTIFY_FLAG" val="#wm#"/>
  <p:tag name="KSO_WM_DIAGRAM_GROUP_CODE" val="l1-1"/>
  <p:tag name="KSO_WM_UNIT_LINE_FORE_SCHEMECOLOR_INDEX" val="13"/>
  <p:tag name="KSO_WM_UNIT_LINE_FILL_TYPE" val="2"/>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4"/>
  <p:tag name="KSO_WM_UNIT_ID" val="257*l_i*1_14"/>
  <p:tag name="KSO_WM_UNIT_CLEAR" val="1"/>
  <p:tag name="KSO_WM_UNIT_LAYERLEVEL" val="1_1"/>
  <p:tag name="KSO_WM_BEAUTIFY_FLAG" val="#wm#"/>
  <p:tag name="KSO_WM_DIAGRAM_GROUP_CODE" val="l1-1"/>
  <p:tag name="KSO_WM_UNIT_LINE_FORE_SCHEMECOLOR_INDEX" val="13"/>
  <p:tag name="KSO_WM_UNIT_LINE_FILL_TYPE" val="2"/>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0"/>
  <p:tag name="KSO_WM_UNIT_ID" val="257*l_i*1_10"/>
  <p:tag name="KSO_WM_UNIT_CLEAR" val="1"/>
  <p:tag name="KSO_WM_UNIT_LAYERLEVEL" val="1_1"/>
  <p:tag name="KSO_WM_BEAUTIFY_FLAG" val="#wm#"/>
  <p:tag name="KSO_WM_DIAGRAM_GROUP_CODE" val="l1-1"/>
  <p:tag name="KSO_WM_UNIT_TEXT_FILL_FORE_SCHEMECOLOR_INDEX" val="2"/>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i"/>
  <p:tag name="KSO_WM_UNIT_INDEX" val="1_11"/>
  <p:tag name="KSO_WM_UNIT_ID" val="257*l_i*1_11"/>
  <p:tag name="KSO_WM_UNIT_CLEAR" val="1"/>
  <p:tag name="KSO_WM_UNIT_LAYERLEVEL" val="1_1"/>
  <p:tag name="KSO_WM_BEAUTIFY_FLAG" val="#wm#"/>
  <p:tag name="KSO_WM_DIAGRAM_GROUP_CODE" val="l1-1"/>
  <p:tag name="KSO_WM_UNIT_FILL_FORE_SCHEMECOLOR_INDEX" val="14"/>
  <p:tag name="KSO_WM_UNI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3"/>
  <p:tag name="KSO_WM_UNIT_ID" val="diagram20165065_1*p_i*1_3"/>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4"/>
  <p:tag name="KSO_WM_UNIT_ID" val="diagram20165065_1*p_i*1_4"/>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8"/>
  <p:tag name="KSO_WM_UNIT_ID" val="diagram20165065_1*p_i*1_8"/>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h_a"/>
  <p:tag name="KSO_WM_UNIT_INDEX" val="1_1_1"/>
  <p:tag name="KSO_WM_UNIT_ID" val="diagram20165065_1*p_h_a*1_1_1"/>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UNIT_BIND_DECORATION_IDS" val="diagram20165065_1*p_i*1_3;diagram20165065_1*p_i*1_4"/>
  <p:tag name="KSO_WM_DIAGRAM_GROUP_CODE" val="p1-1"/>
  <p:tag name="KSO_WM_UNIT_TEXT_FILL_FORE_SCHEMECOLOR_INDEX" val="14"/>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h_a"/>
  <p:tag name="KSO_WM_UNIT_INDEX" val="1_2_1"/>
  <p:tag name="KSO_WM_UNIT_ID" val="diagram20165065_1*p_h_a*1_2_1"/>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UNIT_BIND_DECORATION_IDS" val="diagram20165065_1*p_i*1_5;diagram20165065_1*p_i*1_6"/>
  <p:tag name="KSO_WM_DIAGRAM_GROUP_CODE" val="p1-1"/>
  <p:tag name="KSO_WM_UNIT_TEXT_FILL_FORE_SCHEMECOLOR_INDEX" val="14"/>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h_a"/>
  <p:tag name="KSO_WM_UNIT_INDEX" val="1_2_2"/>
  <p:tag name="KSO_WM_UNIT_ID" val="diagram20165065_1*p_h_a*1_2_2"/>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UNIT_BIND_DECORATION_IDS" val="diagram20165065_1*p_i*1_7;diagram20165065_1*p_i*1_8"/>
  <p:tag name="KSO_WM_DIAGRAM_GROUP_CODE" val="p1-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6"/>
  <p:tag name="KSO_WM_UNIT_PRESET_TEXT_LEN" val="26"/>
  <p:tag name="KSO_WM_DIAGRAM_GROUP_CODE" val="l1-1"/>
  <p:tag name="KSO_WM_UNIT_TYPE" val="l_h_f"/>
  <p:tag name="KSO_WM_UNIT_INDEX" val="1_2_1"/>
  <p:tag name="KSO_WM_UNIT_ID" val="diagram676_5*l_h_f*1_2_1"/>
  <p:tag name="KSO_WM_UNIT_CLEAR" val="1"/>
  <p:tag name="KSO_WM_UNIT_LAYERLEVEL" val="1_1_1"/>
  <p:tag name="KSO_WM_UNIT_VALUE" val="36"/>
  <p:tag name="KSO_WM_UNIT_HIGHLIGHT" val="0"/>
  <p:tag name="KSO_WM_UNIT_COMPATIBLE" val="0"/>
  <p:tag name="KSO_WM_UNIT_PRESET_TEXT_INDEX" val="4"/>
  <p:tag name="KSO_WM_UNIT_FILL_FORE_SCHEMECOLOR_INDEX" val="5"/>
  <p:tag name="KSO_WM_UNIT_FILL_TYPE" val="1"/>
  <p:tag name="KSO_WM_UNIT_TEXT_FILL_FORE_SCHEMECOLOR_INDEX" val="14"/>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4"/>
  <p:tag name="KSO_WM_UNIT_ID" val="257*l_i*1_14"/>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1"/>
  <p:tag name="KSO_WM_UNIT_ID" val="diagram20165065_1*p_i*1_1"/>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7"/>
  <p:tag name="KSO_WM_UNIT_ID" val="diagram20165065_1*p_i*1_7"/>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2"/>
  <p:tag name="KSO_WM_UNIT_ID" val="diagram20165065_1*p_i*1_2"/>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5"/>
  <p:tag name="KSO_WM_UNIT_ID" val="diagram20165065_1*p_i*1_5"/>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6"/>
  <p:tag name="KSO_WM_UNIT_ID" val="diagram20165065_1*p_i*1_6"/>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6"/>
  <p:tag name="KSO_WM_TEMPLATE_CATEGORY" val="diagram"/>
  <p:tag name="KSO_WM_TEMPLATE_INDEX" val="160447"/>
  <p:tag name="KSO_WM_UNIT_INDEX" val="6"/>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11"/>
  <p:tag name="KSO_WM_TEMPLATE_CATEGORY" val="diagram"/>
  <p:tag name="KSO_WM_TEMPLATE_INDEX" val="160447"/>
  <p:tag name="KSO_WM_UNIT_INDEX" val="1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16"/>
  <p:tag name="KSO_WM_TEMPLATE_CATEGORY" val="diagram"/>
  <p:tag name="KSO_WM_TEMPLATE_INDEX" val="160447"/>
  <p:tag name="KSO_WM_UNIT_INDEX" val="16"/>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21"/>
  <p:tag name="KSO_WM_TEMPLATE_CATEGORY" val="diagram"/>
  <p:tag name="KSO_WM_TEMPLATE_INDEX" val="160447"/>
  <p:tag name="KSO_WM_UNIT_INDEX" val="2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5"/>
  <p:tag name="KSO_WM_UNIT_ID" val="257*l_i*1_15"/>
  <p:tag name="KSO_WM_UNIT_CLEAR" val="1"/>
  <p:tag name="KSO_WM_UNIT_LAYERLEVEL" val="1_1"/>
  <p:tag name="KSO_WM_BEAUTIFY_FLAG" val="#wm#"/>
  <p:tag name="KSO_WM_DIAGRAM_GROUP_CODE" val="l1-1"/>
  <p:tag name="KSO_WM_UNIT_FILL_FORE_SCHEMECOLOR_INDEX" val="13"/>
  <p:tag name="KSO_WM_UNIT_FILL_TYPE" val="1"/>
  <p:tag name="KSO_WM_UNIT_TEXT_FILL_FORE_SCHEMECOLOR_INDEX" val="13"/>
  <p:tag name="KSO_WM_UNIT_TEX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26"/>
  <p:tag name="KSO_WM_TEMPLATE_CATEGORY" val="diagram"/>
  <p:tag name="KSO_WM_TEMPLATE_INDEX" val="160447"/>
  <p:tag name="KSO_WM_UNIT_INDEX" val="26"/>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1*i*16"/>
  <p:tag name="KSO_WM_TEMPLATE_CATEGORY" val="diagram"/>
  <p:tag name="KSO_WM_TEMPLATE_INDEX" val="160447"/>
  <p:tag name="KSO_WM_UNIT_INDEX" val="16"/>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4"/>
  <p:tag name="KSO_WM_UNIT_ID" val="256*m_i*1_4"/>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5_1"/>
  <p:tag name="KSO_WM_UNIT_ID" val="256*m_h_f*1_5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6"/>
  <p:tag name="KSO_WM_UNIT_ID" val="256*m_i*1_6"/>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2_1"/>
  <p:tag name="KSO_WM_UNIT_ID" val="256*m_h_f*1_2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5"/>
  <p:tag name="KSO_WM_UNIT_ID" val="256*m_i*1_5"/>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6_1"/>
  <p:tag name="KSO_WM_UNIT_ID" val="256*m_h_f*1_6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4"/>
  <p:tag name="KSO_WM_UNIT_ID" val="256*m_i*1_4"/>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5_1"/>
  <p:tag name="KSO_WM_UNIT_ID" val="256*m_h_f*1_5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6"/>
  <p:tag name="KSO_WM_UNIT_ID" val="257*l_i*1_1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3"/>
  <p:tag name="KSO_WM_UNIT_ID" val="256*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4_1"/>
  <p:tag name="KSO_WM_UNIT_ID" val="256*m_h_f*1_4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2"/>
  <p:tag name="KSO_WM_UNIT_ID" val="256*m_i*1_2"/>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3_1"/>
  <p:tag name="KSO_WM_UNIT_ID" val="256*m_h_f*1_3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2_1"/>
  <p:tag name="KSO_WM_UNIT_ID" val="diagram160133_3*m_h_f*1_2_1"/>
  <p:tag name="KSO_WM_UNIT_CLEAR" val="1"/>
  <p:tag name="KSO_WM_UNIT_LAYERLEVEL" val="1_1_1"/>
  <p:tag name="KSO_WM_UNIT_VALUE" val="16"/>
  <p:tag name="KSO_WM_UNIT_HIGHLIGHT" val="0"/>
  <p:tag name="KSO_WM_UNIT_COMPATIBLE" val="0"/>
  <p:tag name="KSO_WM_UNIT_PRESET_TEXT_INDEX" val="4"/>
  <p:tag name="KSO_WM_UNIT_PRESET_TEXT_LEN" val="27"/>
  <p:tag name="KSO_WM_DIAGRAM_GROUP_CODE" val="m1-1"/>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i"/>
  <p:tag name="KSO_WM_UNIT_INDEX" val="1_1"/>
  <p:tag name="KSO_WM_UNIT_ID" val="diagram160133_3*m_i*1_1"/>
  <p:tag name="KSO_WM_UNIT_CLEAR" val="1"/>
  <p:tag name="KSO_WM_UNIT_LAYERLEVEL" val="1_1"/>
  <p:tag name="KSO_WM_DIAGRAM_GROUP_CODE" val="m1-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i"/>
  <p:tag name="KSO_WM_UNIT_INDEX" val="1_2"/>
  <p:tag name="KSO_WM_UNIT_ID" val="diagram160133_3*m_i*1_2"/>
  <p:tag name="KSO_WM_UNIT_CLEAR" val="1"/>
  <p:tag name="KSO_WM_UNIT_LAYERLEVEL" val="1_1"/>
  <p:tag name="KSO_WM_DIAGRAM_GROUP_CODE" val="m1-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i"/>
  <p:tag name="KSO_WM_UNIT_INDEX" val="1_3"/>
  <p:tag name="KSO_WM_UNIT_ID" val="diagram160133_3*m_i*1_3"/>
  <p:tag name="KSO_WM_UNIT_CLEAR" val="1"/>
  <p:tag name="KSO_WM_UNIT_LAYERLEVEL" val="1_1"/>
  <p:tag name="KSO_WM_DIAGRAM_GROUP_CODE" val="m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7"/>
  <p:tag name="KSO_WM_UNIT_ID" val="257*l_i*1_17"/>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i"/>
  <p:tag name="KSO_WM_UNIT_INDEX" val="1_4"/>
  <p:tag name="KSO_WM_UNIT_ID" val="diagram160133_3*m_i*1_4"/>
  <p:tag name="KSO_WM_UNIT_CLEAR" val="1"/>
  <p:tag name="KSO_WM_UNIT_LAYERLEVEL" val="1_1"/>
  <p:tag name="KSO_WM_DIAGRAM_GROUP_CODE" val="m1-1"/>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i"/>
  <p:tag name="KSO_WM_UNIT_INDEX" val="1_5"/>
  <p:tag name="KSO_WM_UNIT_ID" val="diagram160133_3*m_i*1_5"/>
  <p:tag name="KSO_WM_UNIT_CLEAR" val="1"/>
  <p:tag name="KSO_WM_UNIT_LAYERLEVEL" val="1_1"/>
  <p:tag name="KSO_WM_DIAGRAM_GROUP_CODE" val="m1-1"/>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4_1"/>
  <p:tag name="KSO_WM_UNIT_ID" val="diagram160133_3*m_h_f*1_4_1"/>
  <p:tag name="KSO_WM_UNIT_CLEAR" val="1"/>
  <p:tag name="KSO_WM_UNIT_LAYERLEVEL" val="1_1_1"/>
  <p:tag name="KSO_WM_UNIT_VALUE" val="16"/>
  <p:tag name="KSO_WM_UNIT_HIGHLIGHT" val="0"/>
  <p:tag name="KSO_WM_UNIT_COMPATIBLE" val="0"/>
  <p:tag name="KSO_WM_UNIT_PRESET_TEXT_INDEX" val="4"/>
  <p:tag name="KSO_WM_UNIT_PRESET_TEXT_LEN" val="27"/>
  <p:tag name="KSO_WM_DIAGRAM_GROUP_CODE" val="m1-1"/>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1_1"/>
  <p:tag name="KSO_WM_UNIT_ID" val="diagram160133_3*m_h_f*1_1_1"/>
  <p:tag name="KSO_WM_UNIT_CLEAR" val="1"/>
  <p:tag name="KSO_WM_UNIT_LAYERLEVEL" val="1_1_1"/>
  <p:tag name="KSO_WM_UNIT_VALUE" val="16"/>
  <p:tag name="KSO_WM_UNIT_HIGHLIGHT" val="0"/>
  <p:tag name="KSO_WM_UNIT_COMPATIBLE" val="0"/>
  <p:tag name="KSO_WM_UNIT_PRESET_TEXT_INDEX" val="4"/>
  <p:tag name="KSO_WM_UNIT_PRESET_TEXT_LEN" val="27"/>
  <p:tag name="KSO_WM_DIAGRAM_GROUP_CODE" val="m1-1"/>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3_1"/>
  <p:tag name="KSO_WM_UNIT_ID" val="diagram160133_3*m_h_f*1_3_1"/>
  <p:tag name="KSO_WM_UNIT_CLEAR" val="1"/>
  <p:tag name="KSO_WM_UNIT_LAYERLEVEL" val="1_1_1"/>
  <p:tag name="KSO_WM_UNIT_VALUE" val="16"/>
  <p:tag name="KSO_WM_UNIT_HIGHLIGHT" val="0"/>
  <p:tag name="KSO_WM_UNIT_COMPATIBLE" val="0"/>
  <p:tag name="KSO_WM_UNIT_PRESET_TEXT_INDEX" val="4"/>
  <p:tag name="KSO_WM_UNIT_PRESET_TEXT_LEN" val="27"/>
  <p:tag name="KSO_WM_DIAGRAM_GROUP_CODE" val="m1-1"/>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7"/>
  <p:tag name="KSO_WM_UNIT_ID" val="diagram160130_3*m_i*1_7"/>
  <p:tag name="KSO_WM_UNIT_CLEAR" val="1"/>
  <p:tag name="KSO_WM_UNIT_LAYERLEVEL" val="1_1"/>
  <p:tag name="KSO_WM_DIAGRAM_GROUP_CODE" val="m1-1"/>
  <p:tag name="KSO_WM_UNIT_FILL_FORE_SCHEMECOLOR_INDEX" val="8"/>
  <p:tag name="KSO_WM_UNIT_FILL_TYPE" val="1"/>
  <p:tag name="KSO_WM_UNIT_TEXT_FILL_FORE_SCHEMECOLOR_INDEX" val="14"/>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8"/>
  <p:tag name="KSO_WM_UNIT_ID" val="diagram160130_3*m_i*1_8"/>
  <p:tag name="KSO_WM_UNIT_CLEAR" val="1"/>
  <p:tag name="KSO_WM_UNIT_LAYERLEVEL" val="1_1"/>
  <p:tag name="KSO_WM_DIAGRAM_GROUP_CODE" val="m1-1"/>
  <p:tag name="KSO_WM_UNIT_LINE_FORE_SCHEMECOLOR_INDEX" val="8"/>
  <p:tag name="KSO_WM_UNIT_LINE_FILL_TYPE" val="2"/>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a"/>
  <p:tag name="KSO_WM_UNIT_INDEX" val="1_4_1"/>
  <p:tag name="KSO_WM_UNIT_ID" val="diagram160130_3*m_h_a*1_4_1"/>
  <p:tag name="KSO_WM_UNIT_CLEAR" val="1"/>
  <p:tag name="KSO_WM_UNIT_LAYERLEVEL" val="1_1_1"/>
  <p:tag name="KSO_WM_UNIT_VALUE" val="4"/>
  <p:tag name="KSO_WM_UNIT_HIGHLIGHT" val="0"/>
  <p:tag name="KSO_WM_UNIT_COMPATIBLE" val="0"/>
  <p:tag name="KSO_WM_DIAGRAM_GROUP_CODE" val="m1-1"/>
  <p:tag name="KSO_WM_UNIT_PRESET_TEXT" val="LOREM"/>
  <p:tag name="KSO_WM_UNIT_TEXT_FILL_FORE_SCHEMECOLOR_INDEX" val="8"/>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f"/>
  <p:tag name="KSO_WM_UNIT_INDEX" val="1_4_1"/>
  <p:tag name="KSO_WM_UNIT_ID" val="diagram160130_3*m_h_f*1_4_1"/>
  <p:tag name="KSO_WM_UNIT_CLEAR" val="1"/>
  <p:tag name="KSO_WM_UNIT_LAYERLEVEL" val="1_1_1"/>
  <p:tag name="KSO_WM_UNIT_VALUE" val="36"/>
  <p:tag name="KSO_WM_UNIT_HIGHLIGHT" val="0"/>
  <p:tag name="KSO_WM_UNIT_COMPATIBLE" val="0"/>
  <p:tag name="KSO_WM_UNIT_PRESET_TEXT_INDEX" val="4"/>
  <p:tag name="KSO_WM_UNIT_PRESET_TEXT_LEN" val="36"/>
  <p:tag name="KSO_WM_DIAGRAM_GROUP_CODE" val="m1-1"/>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5"/>
  <p:tag name="KSO_WM_UNIT_ID" val="diagram160130_3*m_i*1_5"/>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8"/>
  <p:tag name="KSO_WM_UNIT_ID" val="257*l_i*1_18"/>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6"/>
  <p:tag name="KSO_WM_UNIT_ID" val="diagram160130_3*m_i*1_6"/>
  <p:tag name="KSO_WM_UNIT_CLEAR" val="1"/>
  <p:tag name="KSO_WM_UNIT_LAYERLEVEL" val="1_1"/>
  <p:tag name="KSO_WM_DIAGRAM_GROUP_CODE" val="m1-1"/>
  <p:tag name="KSO_WM_UNIT_LINE_FORE_SCHEMECOLOR_INDEX" val="7"/>
  <p:tag name="KSO_WM_UNIT_LINE_FILL_TYPE" val="2"/>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a"/>
  <p:tag name="KSO_WM_UNIT_INDEX" val="1_3_1"/>
  <p:tag name="KSO_WM_UNIT_ID" val="diagram160130_3*m_h_a*1_3_1"/>
  <p:tag name="KSO_WM_UNIT_CLEAR" val="1"/>
  <p:tag name="KSO_WM_UNIT_LAYERLEVEL" val="1_1_1"/>
  <p:tag name="KSO_WM_UNIT_VALUE" val="4"/>
  <p:tag name="KSO_WM_UNIT_HIGHLIGHT" val="0"/>
  <p:tag name="KSO_WM_UNIT_COMPATIBLE" val="0"/>
  <p:tag name="KSO_WM_DIAGRAM_GROUP_CODE" val="m1-1"/>
  <p:tag name="KSO_WM_UNIT_PRESET_TEXT" val="LOREM"/>
  <p:tag name="KSO_WM_UNIT_TEXT_FILL_FORE_SCHEMECOLOR_INDEX" val="7"/>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f"/>
  <p:tag name="KSO_WM_UNIT_INDEX" val="1_3_1"/>
  <p:tag name="KSO_WM_UNIT_ID" val="diagram160130_3*m_h_f*1_3_1"/>
  <p:tag name="KSO_WM_UNIT_CLEAR" val="1"/>
  <p:tag name="KSO_WM_UNIT_LAYERLEVEL" val="1_1_1"/>
  <p:tag name="KSO_WM_UNIT_VALUE" val="36"/>
  <p:tag name="KSO_WM_UNIT_HIGHLIGHT" val="0"/>
  <p:tag name="KSO_WM_UNIT_COMPATIBLE" val="0"/>
  <p:tag name="KSO_WM_UNIT_PRESET_TEXT_INDEX" val="4"/>
  <p:tag name="KSO_WM_UNIT_PRESET_TEXT_LEN" val="36"/>
  <p:tag name="KSO_WM_DIAGRAM_GROUP_CODE" val="m1-1"/>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3"/>
  <p:tag name="KSO_WM_UNIT_ID" val="diagram160130_3*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4"/>
  <p:tag name="KSO_WM_UNIT_ID" val="diagram160130_3*m_i*1_4"/>
  <p:tag name="KSO_WM_UNIT_CLEAR" val="1"/>
  <p:tag name="KSO_WM_UNIT_LAYERLEVEL" val="1_1"/>
  <p:tag name="KSO_WM_DIAGRAM_GROUP_CODE" val="m1-1"/>
  <p:tag name="KSO_WM_UNIT_LINE_FORE_SCHEMECOLOR_INDEX" val="6"/>
  <p:tag name="KSO_WM_UNIT_LINE_FILL_TYPE" val="2"/>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a"/>
  <p:tag name="KSO_WM_UNIT_INDEX" val="1_2_1"/>
  <p:tag name="KSO_WM_UNIT_ID" val="diagram160130_3*m_h_a*1_2_1"/>
  <p:tag name="KSO_WM_UNIT_CLEAR" val="1"/>
  <p:tag name="KSO_WM_UNIT_LAYERLEVEL" val="1_1_1"/>
  <p:tag name="KSO_WM_UNIT_VALUE" val="4"/>
  <p:tag name="KSO_WM_UNIT_HIGHLIGHT" val="0"/>
  <p:tag name="KSO_WM_UNIT_COMPATIBLE" val="0"/>
  <p:tag name="KSO_WM_DIAGRAM_GROUP_CODE" val="m1-1"/>
  <p:tag name="KSO_WM_UNIT_PRESET_TEXT" val="LOREM"/>
  <p:tag name="KSO_WM_UNIT_TEXT_FILL_FORE_SCHEMECOLOR_INDEX" val="6"/>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f"/>
  <p:tag name="KSO_WM_UNIT_INDEX" val="1_2_1"/>
  <p:tag name="KSO_WM_UNIT_ID" val="diagram160130_3*m_h_f*1_2_1"/>
  <p:tag name="KSO_WM_UNIT_CLEAR" val="1"/>
  <p:tag name="KSO_WM_UNIT_LAYERLEVEL" val="1_1_1"/>
  <p:tag name="KSO_WM_UNIT_VALUE" val="36"/>
  <p:tag name="KSO_WM_UNIT_HIGHLIGHT" val="0"/>
  <p:tag name="KSO_WM_UNIT_COMPATIBLE" val="0"/>
  <p:tag name="KSO_WM_UNIT_PRESET_TEXT_INDEX" val="4"/>
  <p:tag name="KSO_WM_UNIT_PRESET_TEXT_LEN" val="36"/>
  <p:tag name="KSO_WM_DIAGRAM_GROUP_CODE" val="m1-1"/>
  <p:tag name="KSO_WM_UNIT_TEXT_FILL_FORE_SCHEMECOLOR_INDEX" val="13"/>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1"/>
  <p:tag name="KSO_WM_UNIT_ID" val="diagram160130_3*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i"/>
  <p:tag name="KSO_WM_UNIT_INDEX" val="1_2"/>
  <p:tag name="KSO_WM_UNIT_ID" val="diagram160130_3*m_i*1_2"/>
  <p:tag name="KSO_WM_UNIT_CLEAR" val="1"/>
  <p:tag name="KSO_WM_UNIT_LAYERLEVEL" val="1_1"/>
  <p:tag name="KSO_WM_DIAGRAM_GROUP_CODE" val="m1-1"/>
  <p:tag name="KSO_WM_UNIT_LINE_FORE_SCHEMECOLOR_INDEX" val="5"/>
  <p:tag name="KSO_WM_UNIT_LINE_FILL_TYPE" val="2"/>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a"/>
  <p:tag name="KSO_WM_UNIT_INDEX" val="1_1_1"/>
  <p:tag name="KSO_WM_UNIT_ID" val="diagram160130_3*m_h_a*1_1_1"/>
  <p:tag name="KSO_WM_UNIT_CLEAR" val="1"/>
  <p:tag name="KSO_WM_UNIT_LAYERLEVEL" val="1_1_1"/>
  <p:tag name="KSO_WM_UNIT_VALUE" val="4"/>
  <p:tag name="KSO_WM_UNIT_HIGHLIGHT" val="0"/>
  <p:tag name="KSO_WM_UNIT_COMPATIBLE" val="0"/>
  <p:tag name="KSO_WM_DIAGRAM_GROUP_CODE" val="m1-1"/>
  <p:tag name="KSO_WM_UNIT_PRESET_TEXT" val="LOREM"/>
  <p:tag name="KSO_WM_UNIT_TEXT_FILL_FORE_SCHEMECOLOR_INDEX" val="5"/>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9"/>
  <p:tag name="KSO_WM_UNIT_ID" val="257*l_i*1_19"/>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7"/>
  <p:tag name="KSO_WM_UNIT_LINE_FILL_TYPE" val="2"/>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30"/>
  <p:tag name="KSO_WM_UNIT_TYPE" val="m_h_f"/>
  <p:tag name="KSO_WM_UNIT_INDEX" val="1_1_1"/>
  <p:tag name="KSO_WM_UNIT_ID" val="diagram160130_3*m_h_f*1_1_1"/>
  <p:tag name="KSO_WM_UNIT_CLEAR" val="1"/>
  <p:tag name="KSO_WM_UNIT_LAYERLEVEL" val="1_1_1"/>
  <p:tag name="KSO_WM_UNIT_VALUE" val="36"/>
  <p:tag name="KSO_WM_UNIT_HIGHLIGHT" val="0"/>
  <p:tag name="KSO_WM_UNIT_COMPATIBLE" val="0"/>
  <p:tag name="KSO_WM_UNIT_PRESET_TEXT_INDEX" val="4"/>
  <p:tag name="KSO_WM_UNIT_PRESET_TEXT_LEN" val="36"/>
  <p:tag name="KSO_WM_DIAGRAM_GROUP_CODE" val="m1-1"/>
  <p:tag name="KSO_WM_UNIT_TEXT_FILL_FORE_SCHEMECOLOR_INDEX" val="13"/>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841"/>
  <p:tag name="KSO_WM_UNIT_TYPE" val="q_i"/>
  <p:tag name="KSO_WM_UNIT_INDEX" val="1_1"/>
  <p:tag name="KSO_WM_UNIT_ID" val="diagram160841_2*q_i*1_1"/>
  <p:tag name="KSO_WM_UNIT_LAYERLEVEL" val="1_1"/>
  <p:tag name="KSO_WM_DIAGRAM_GROUP_CODE" val="q1-1"/>
  <p:tag name="KSO_WM_UNIT_TEXT_FILL_FORE_SCHEMECOLOR_INDEX" val="1"/>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MH" val="20160217171536"/>
  <p:tag name="MH_LIBRARY" val="GRAPHIC"/>
  <p:tag name="MH_TYPE" val="SubTitle"/>
  <p:tag name="MH_ORDER" val="2"/>
  <p:tag name="KSO_WM_TAG_VERSION" val="1.0"/>
  <p:tag name="KSO_WM_BEAUTIFY_FLAG" val="#wm#"/>
  <p:tag name="KSO_WM_TEMPLATE_CATEGORY" val="diagram"/>
  <p:tag name="KSO_WM_TEMPLATE_INDEX" val="160841"/>
  <p:tag name="KSO_WM_UNIT_TYPE" val="q_h_f"/>
  <p:tag name="KSO_WM_UNIT_INDEX" val="1_1_1"/>
  <p:tag name="KSO_WM_UNIT_ID" val="diagram160841_2*q_h_f*1_1_1"/>
  <p:tag name="KSO_WM_UNIT_LAYERLEVEL" val="1_1_1"/>
  <p:tag name="KSO_WM_UNIT_VALUE" val="20"/>
  <p:tag name="KSO_WM_UNIT_HIGHLIGHT" val="0"/>
  <p:tag name="KSO_WM_UNIT_COMPATIBLE" val="0"/>
  <p:tag name="KSO_WM_UNIT_CLEAR" val="0"/>
  <p:tag name="KSO_WM_UNIT_PRESET_TEXT_INDEX" val="3"/>
  <p:tag name="KSO_WM_UNIT_PRESET_TEXT_LEN" val="5"/>
  <p:tag name="KSO_WM_DIAGRAM_GROUP_CODE" val="q1-1"/>
  <p:tag name="KSO_WM_UNIT_FILL_FORE_SCHEMECOLOR_INDEX" val="5"/>
  <p:tag name="KSO_WM_UNIT_FILL_TYPE" val="1"/>
  <p:tag name="KSO_WM_UNIT_TEXT_FILL_FORE_SCHEMECOLOR_INDEX" val="14"/>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MH" val="20160217171536"/>
  <p:tag name="MH_LIBRARY" val="GRAPHIC"/>
  <p:tag name="MH_TYPE" val="SubTitle"/>
  <p:tag name="MH_ORDER" val="2"/>
  <p:tag name="KSO_WM_TAG_VERSION" val="1.0"/>
  <p:tag name="KSO_WM_BEAUTIFY_FLAG" val="#wm#"/>
  <p:tag name="KSO_WM_TEMPLATE_CATEGORY" val="diagram"/>
  <p:tag name="KSO_WM_TEMPLATE_INDEX" val="160841"/>
  <p:tag name="KSO_WM_UNIT_TYPE" val="q_h_f"/>
  <p:tag name="KSO_WM_UNIT_INDEX" val="1_2_1"/>
  <p:tag name="KSO_WM_UNIT_ID" val="diagram160841_2*q_h_f*1_2_1"/>
  <p:tag name="KSO_WM_UNIT_LAYERLEVEL" val="1_1_1"/>
  <p:tag name="KSO_WM_UNIT_VALUE" val="20"/>
  <p:tag name="KSO_WM_UNIT_HIGHLIGHT" val="0"/>
  <p:tag name="KSO_WM_UNIT_COMPATIBLE" val="0"/>
  <p:tag name="KSO_WM_UNIT_CLEAR" val="0"/>
  <p:tag name="KSO_WM_UNIT_PRESET_TEXT_INDEX" val="3"/>
  <p:tag name="KSO_WM_UNIT_PRESET_TEXT_LEN" val="5"/>
  <p:tag name="KSO_WM_DIAGRAM_GROUP_CODE" val="q1-1"/>
  <p:tag name="KSO_WM_UNIT_FILL_FORE_SCHEMECOLOR_INDEX" val="5"/>
  <p:tag name="KSO_WM_UNIT_FILL_TYPE" val="1"/>
  <p:tag name="KSO_WM_UNIT_TEXT_FILL_FORE_SCHEMECOLOR_INDEX" val="14"/>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3"/>
  <p:tag name="KSO_WM_UNIT_ID" val="diagram20165065_1*p_i*1_3"/>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4"/>
  <p:tag name="KSO_WM_UNIT_ID" val="diagram20165065_1*p_i*1_4"/>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8"/>
  <p:tag name="KSO_WM_UNIT_ID" val="diagram20165065_1*p_i*1_8"/>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h_a"/>
  <p:tag name="KSO_WM_UNIT_INDEX" val="1_1_1"/>
  <p:tag name="KSO_WM_UNIT_ID" val="diagram20165065_1*p_h_a*1_1_1"/>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UNIT_BIND_DECORATION_IDS" val="diagram20165065_1*p_i*1_3;diagram20165065_1*p_i*1_4"/>
  <p:tag name="KSO_WM_DIAGRAM_GROUP_CODE" val="p1-1"/>
  <p:tag name="KSO_WM_UNIT_TEXT_FILL_FORE_SCHEMECOLOR_INDEX" val="14"/>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h_a"/>
  <p:tag name="KSO_WM_UNIT_INDEX" val="1_2_1"/>
  <p:tag name="KSO_WM_UNIT_ID" val="diagram20165065_1*p_h_a*1_2_1"/>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UNIT_BIND_DECORATION_IDS" val="diagram20165065_1*p_i*1_5;diagram20165065_1*p_i*1_6"/>
  <p:tag name="KSO_WM_DIAGRAM_GROUP_CODE" val="p1-1"/>
  <p:tag name="KSO_WM_UNIT_TEXT_FILL_FORE_SCHEMECOLOR_INDEX" val="14"/>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h_a"/>
  <p:tag name="KSO_WM_UNIT_INDEX" val="1_2_2"/>
  <p:tag name="KSO_WM_UNIT_ID" val="diagram20165065_1*p_h_a*1_2_2"/>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UNIT_BIND_DECORATION_IDS" val="diagram20165065_1*p_i*1_7;diagram20165065_1*p_i*1_8"/>
  <p:tag name="KSO_WM_DIAGRAM_GROUP_CODE" val="p1-1"/>
  <p:tag name="KSO_WM_UNIT_TEXT_FILL_FORE_SCHEMECOLOR_INDEX" val="14"/>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0"/>
  <p:tag name="KSO_WM_UNIT_ID" val="257*l_i*1_20"/>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2"/>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1"/>
  <p:tag name="KSO_WM_UNIT_ID" val="diagram20165065_1*p_i*1_1"/>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7"/>
  <p:tag name="KSO_WM_UNIT_ID" val="diagram20165065_1*p_i*1_7"/>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2"/>
  <p:tag name="KSO_WM_UNIT_ID" val="diagram20165065_1*p_i*1_2"/>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5"/>
  <p:tag name="KSO_WM_UNIT_ID" val="diagram20165065_1*p_i*1_5"/>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65"/>
  <p:tag name="KSO_WM_UNIT_TYPE" val="p_i"/>
  <p:tag name="KSO_WM_UNIT_INDEX" val="1_6"/>
  <p:tag name="KSO_WM_UNIT_ID" val="diagram20165065_1*p_i*1_6"/>
  <p:tag name="KSO_WM_UNIT_LAYERLEVEL" val="1_1"/>
  <p:tag name="KSO_WM_DIAGRAM_GROUP_CODE" val="p1-1"/>
  <p:tag name="KSO_WM_UNIT_LINE_FORE_SCHEMECOLOR_INDEX" val="5"/>
  <p:tag name="KSO_WM_UNIT_LINE_FILL_TYPE" val="2"/>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1"/>
  <p:tag name="KSO_WM_UNIT_ID" val="257*l_i*1_21"/>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0"/>
  <p:tag name="KSO_WM_UNIT_LINE_FILL_TYPE" val="2"/>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2"/>
  <p:tag name="KSO_WM_UNIT_ID" val="257*l_i*1_22"/>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3"/>
  <p:tag name="KSO_WM_UNIT_ID" val="257*l_i*1_23"/>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8"/>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3"/>
  <p:tag name="KSO_WM_UNIT_TYPE" val="l_h_f"/>
  <p:tag name="KSO_WM_UNIT_INDEX" val="1_1_1"/>
  <p:tag name="KSO_WM_UNIT_ID" val="diagram160023_2*l_h_f*1_1_1"/>
  <p:tag name="KSO_WM_UNIT_CLEAR" val="1"/>
  <p:tag name="KSO_WM_UNIT_LAYERLEVEL" val="1_1_1"/>
  <p:tag name="KSO_WM_UNIT_VALUE" val="85"/>
  <p:tag name="KSO_WM_UNIT_HIGHLIGHT" val="0"/>
  <p:tag name="KSO_WM_UNIT_COMPATIBLE" val="0"/>
  <p:tag name="KSO_WM_UNIT_PRESET_TEXT_INDEX" val="5"/>
  <p:tag name="KSO_WM_UNIT_PRESET_TEXT_LEN" val="125"/>
  <p:tag name="KSO_WM_DIAGRAM_GROUP_CODE" val="l1-1"/>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4"/>
  <p:tag name="KSO_WM_UNIT_ID" val="257*l_i*1_24"/>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5"/>
  <p:tag name="KSO_WM_UNIT_ID" val="257*l_i*1_25"/>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6"/>
  <p:tag name="KSO_WM_UNIT_LINE_FILL_TYPE" val="2"/>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f"/>
  <p:tag name="KSO_WM_UNIT_INDEX" val="1_1_1"/>
  <p:tag name="KSO_WM_UNIT_ID" val="257*l_h_f*1_1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1_1"/>
  <p:tag name="KSO_WM_UNIT_ID" val="257*l_h_a*1_1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8"/>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f"/>
  <p:tag name="KSO_WM_UNIT_INDEX" val="1_3_1"/>
  <p:tag name="KSO_WM_UNIT_ID" val="257*l_h_f*1_3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3_1"/>
  <p:tag name="KSO_WM_UNIT_ID" val="257*l_h_a*1_3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6"/>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f"/>
  <p:tag name="KSO_WM_UNIT_INDEX" val="1_2_1"/>
  <p:tag name="KSO_WM_UNIT_ID" val="257*l_h_f*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2_1"/>
  <p:tag name="KSO_WM_UNIT_ID" val="257*l_h_a*1_2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10"/>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f"/>
  <p:tag name="KSO_WM_UNIT_INDEX" val="1_4_1"/>
  <p:tag name="KSO_WM_UNIT_ID" val="257*l_h_f*1_4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4_1"/>
  <p:tag name="KSO_WM_UNIT_ID" val="257*l_h_a*1_4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7"/>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3"/>
  <p:tag name="KSO_WM_UNIT_TYPE" val="l_h_f"/>
  <p:tag name="KSO_WM_UNIT_INDEX" val="1_2_1"/>
  <p:tag name="KSO_WM_UNIT_ID" val="diagram160023_2*l_h_f*1_2_1"/>
  <p:tag name="KSO_WM_UNIT_CLEAR" val="1"/>
  <p:tag name="KSO_WM_UNIT_LAYERLEVEL" val="1_1_1"/>
  <p:tag name="KSO_WM_UNIT_VALUE" val="85"/>
  <p:tag name="KSO_WM_UNIT_HIGHLIGHT" val="0"/>
  <p:tag name="KSO_WM_UNIT_COMPATIBLE" val="0"/>
  <p:tag name="KSO_WM_UNIT_PRESET_TEXT_INDEX" val="5"/>
  <p:tag name="KSO_WM_UNIT_PRESET_TEXT_LEN" val="125"/>
  <p:tag name="KSO_WM_DIAGRAM_GROUP_CODE" val="l1-1"/>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f"/>
  <p:tag name="KSO_WM_UNIT_INDEX" val="1_5_1"/>
  <p:tag name="KSO_WM_UNIT_ID" val="257*l_h_f*1_5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h_a"/>
  <p:tag name="KSO_WM_UNIT_INDEX" val="1_5_1"/>
  <p:tag name="KSO_WM_UNIT_ID" val="257*l_h_a*1_5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8_2*i*35"/>
  <p:tag name="KSO_WM_TEMPLATE_CATEGORY" val="diagram"/>
  <p:tag name="KSO_WM_TEMPLATE_INDEX" val="798"/>
  <p:tag name="KSO_WM_UNIT_INDEX" val="35"/>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8_2*i*46"/>
  <p:tag name="KSO_WM_TEMPLATE_CATEGORY" val="diagram"/>
  <p:tag name="KSO_WM_TEMPLATE_INDEX" val="798"/>
  <p:tag name="KSO_WM_UNIT_INDEX" val="46"/>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8_2*i*57"/>
  <p:tag name="KSO_WM_TEMPLATE_CATEGORY" val="diagram"/>
  <p:tag name="KSO_WM_TEMPLATE_INDEX" val="798"/>
  <p:tag name="KSO_WM_UNIT_INDEX" val="57"/>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8_2*i*68"/>
  <p:tag name="KSO_WM_TEMPLATE_CATEGORY" val="diagram"/>
  <p:tag name="KSO_WM_TEMPLATE_INDEX" val="798"/>
  <p:tag name="KSO_WM_UNIT_INDEX" val="68"/>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8_2*i*79"/>
  <p:tag name="KSO_WM_TEMPLATE_CATEGORY" val="diagram"/>
  <p:tag name="KSO_WM_TEMPLATE_INDEX" val="798"/>
  <p:tag name="KSO_WM_UNIT_INDEX" val="79"/>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50"/>
  <p:tag name="KSO_WM_UNIT_ID" val="257*l_i*1_5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6"/>
  <p:tag name="KSO_WM_UNIT_ID" val="257*l_i*1_4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7"/>
  <p:tag name="KSO_WM_UNIT_ID" val="257*l_i*1_47"/>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3"/>
  <p:tag name="KSO_WM_UNIT_TYPE" val="l_h_a"/>
  <p:tag name="KSO_WM_UNIT_INDEX" val="1_2_1"/>
  <p:tag name="KSO_WM_UNIT_ID" val="diagram160023_2*l_h_a*1_2_1"/>
  <p:tag name="KSO_WM_UNIT_CLEAR" val="1"/>
  <p:tag name="KSO_WM_UNIT_LAYERLEVEL" val="1_1_1"/>
  <p:tag name="KSO_WM_UNIT_VALUE" val="30"/>
  <p:tag name="KSO_WM_UNIT_HIGHLIGHT" val="0"/>
  <p:tag name="KSO_WM_UNIT_COMPATIBLE" val="0"/>
  <p:tag name="KSO_WM_DIAGRAM_GROUP_CODE" val="l1-1"/>
  <p:tag name="KSO_WM_UNIT_PRESET_TEXT" val="AMET"/>
  <p:tag name="KSO_WM_UNIT_FILL_FORE_SCHEMECOLOR_INDEX" val="6"/>
  <p:tag name="KSO_WM_UNIT_FILL_TYPE" val="1"/>
  <p:tag name="KSO_WM_UNIT_TEXT_FILL_FORE_SCHEMECOLOR_INDEX" val="6"/>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8"/>
  <p:tag name="KSO_WM_UNIT_ID" val="257*l_i*1_4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9"/>
  <p:tag name="KSO_WM_UNIT_ID" val="257*l_i*1_4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50"/>
  <p:tag name="KSO_WM_UNIT_ID" val="257*l_i*1_5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1"/>
  <p:tag name="KSO_WM_UNIT_ID" val="257*l_i*1_4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2"/>
  <p:tag name="KSO_WM_UNIT_ID" val="257*l_i*1_4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3"/>
  <p:tag name="KSO_WM_UNIT_ID" val="257*l_i*1_4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4"/>
  <p:tag name="KSO_WM_UNIT_ID" val="257*l_i*1_4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5"/>
  <p:tag name="KSO_WM_UNIT_ID" val="257*l_i*1_45"/>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6"/>
  <p:tag name="KSO_WM_UNIT_ID" val="257*l_i*1_3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7"/>
  <p:tag name="KSO_WM_UNIT_ID" val="257*l_i*1_37"/>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3"/>
  <p:tag name="KSO_WM_UNIT_TYPE" val="l_h_a"/>
  <p:tag name="KSO_WM_UNIT_INDEX" val="1_1_1"/>
  <p:tag name="KSO_WM_UNIT_ID" val="diagram160023_2*l_h_a*1_1_1"/>
  <p:tag name="KSO_WM_UNIT_CLEAR" val="1"/>
  <p:tag name="KSO_WM_UNIT_LAYERLEVEL" val="1_1_1"/>
  <p:tag name="KSO_WM_UNIT_VALUE" val="30"/>
  <p:tag name="KSO_WM_UNIT_HIGHLIGHT" val="0"/>
  <p:tag name="KSO_WM_UNIT_COMPATIBLE" val="0"/>
  <p:tag name="KSO_WM_DIAGRAM_GROUP_CODE" val="l1-1"/>
  <p:tag name="KSO_WM_UNIT_PRESET_TEXT" val="AMET"/>
  <p:tag name="KSO_WM_UNIT_FILL_FORE_SCHEMECOLOR_INDEX" val="5"/>
  <p:tag name="KSO_WM_UNIT_FILL_TYPE" val="1"/>
  <p:tag name="KSO_WM_UNIT_TEXT_FILL_FORE_SCHEMECOLOR_INDEX" val="5"/>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8"/>
  <p:tag name="KSO_WM_UNIT_ID" val="257*l_i*1_3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9"/>
  <p:tag name="KSO_WM_UNIT_ID" val="257*l_i*1_3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40"/>
  <p:tag name="KSO_WM_UNIT_ID" val="257*l_i*1_4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1"/>
  <p:tag name="KSO_WM_UNIT_ID" val="257*l_i*1_3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2"/>
  <p:tag name="KSO_WM_UNIT_ID" val="257*l_i*1_3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3"/>
  <p:tag name="KSO_WM_UNIT_ID" val="257*l_i*1_3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4"/>
  <p:tag name="KSO_WM_UNIT_ID" val="257*l_i*1_3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5"/>
  <p:tag name="KSO_WM_UNIT_ID" val="257*l_i*1_35"/>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6"/>
  <p:tag name="KSO_WM_UNIT_ID" val="257*l_i*1_2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7"/>
  <p:tag name="KSO_WM_UNIT_ID" val="257*l_i*1_27"/>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1"/>
  <p:tag name="KSO_WM_UNIT_ID" val="257*l_i*1_1"/>
  <p:tag name="KSO_WM_UNIT_CLEAR" val="1"/>
  <p:tag name="KSO_WM_UNIT_LAYERLEVEL" val="1_1"/>
  <p:tag name="KSO_WM_BEAUTIFY_FLAG" val="#wm#"/>
  <p:tag name="KSO_WM_DIAGRAM_GROUP_CODE" val="l1-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8"/>
  <p:tag name="KSO_WM_UNIT_ID" val="257*l_i*1_2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9"/>
  <p:tag name="KSO_WM_UNIT_ID" val="257*l_i*1_2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0"/>
  <p:tag name="KSO_WM_UNIT_ID" val="257*l_i*1_3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50_5*i*1"/>
  <p:tag name="KSO_WM_TEMPLATE_CATEGORY" val="diagram"/>
  <p:tag name="KSO_WM_TEMPLATE_INDEX" val="160450"/>
  <p:tag name="KSO_WM_UNIT_INDEX"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UNIT_TYPE" val="m_i"/>
  <p:tag name="KSO_WM_UNIT_INDEX" val="1_1"/>
  <p:tag name="KSO_WM_UNIT_ID" val="diagram160450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DIAGRAM_GROUP_CODE" val="m1-1"/>
  <p:tag name="KSO_WM_UNIT_TYPE" val="m_h_f"/>
  <p:tag name="KSO_WM_UNIT_INDEX" val="1_1_1"/>
  <p:tag name="KSO_WM_UNIT_ID" val="diagram160450_5*m_h_f*1_1_1"/>
  <p:tag name="KSO_WM_UNIT_CLEAR" val="1"/>
  <p:tag name="KSO_WM_UNIT_LAYERLEVEL" val="1_1_1"/>
  <p:tag name="KSO_WM_UNIT_VALUE" val="30"/>
  <p:tag name="KSO_WM_UNIT_HIGHLIGHT" val="0"/>
  <p:tag name="KSO_WM_UNIT_COMPATIBLE" val="0"/>
  <p:tag name="KSO_WM_UNIT_PRESET_TEXT" val="AMET"/>
  <p:tag name="KSO_WM_UNIT_FILL_FORE_SCHEMECOLOR_INDEX" val="5"/>
  <p:tag name="KSO_WM_UNIT_FILL_TYPE" val="1"/>
  <p:tag name="KSO_WM_UNIT_TEXT_FILL_FORE_SCHEMECOLOR_INDEX" val="14"/>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50_5*i*1"/>
  <p:tag name="KSO_WM_TEMPLATE_CATEGORY" val="diagram"/>
  <p:tag name="KSO_WM_TEMPLATE_INDEX" val="160450"/>
  <p:tag name="KSO_WM_UNIT_INDEX"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50_5*i*1"/>
  <p:tag name="KSO_WM_TEMPLATE_CATEGORY" val="diagram"/>
  <p:tag name="KSO_WM_TEMPLATE_INDEX" val="160450"/>
  <p:tag name="KSO_WM_UNIT_INDEX" val="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UNIT_TYPE" val="m_i"/>
  <p:tag name="KSO_WM_UNIT_INDEX" val="1_1"/>
  <p:tag name="KSO_WM_UNIT_ID" val="diagram160450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DIAGRAM_GROUP_CODE" val="m1-1"/>
  <p:tag name="KSO_WM_UNIT_TYPE" val="m_h_f"/>
  <p:tag name="KSO_WM_UNIT_INDEX" val="1_1_1"/>
  <p:tag name="KSO_WM_UNIT_ID" val="diagram160450_5*m_h_f*1_1_1"/>
  <p:tag name="KSO_WM_UNIT_CLEAR" val="1"/>
  <p:tag name="KSO_WM_UNIT_LAYERLEVEL" val="1_1_1"/>
  <p:tag name="KSO_WM_UNIT_VALUE" val="30"/>
  <p:tag name="KSO_WM_UNIT_HIGHLIGHT" val="0"/>
  <p:tag name="KSO_WM_UNIT_COMPATIBLE" val="0"/>
  <p:tag name="KSO_WM_UNIT_PRESET_TEXT" val="AMET"/>
  <p:tag name="KSO_WM_UNIT_FILL_FORE_SCHEMECOLOR_INDEX" val="5"/>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UNIT_TYPE" val="m_i"/>
  <p:tag name="KSO_WM_UNIT_INDEX" val="1_1"/>
  <p:tag name="KSO_WM_UNIT_ID" val="diagram160450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DIAGRAM_GROUP_CODE" val="m1-1"/>
  <p:tag name="KSO_WM_UNIT_TYPE" val="m_h_f"/>
  <p:tag name="KSO_WM_UNIT_INDEX" val="1_1_1"/>
  <p:tag name="KSO_WM_UNIT_ID" val="diagram160450_5*m_h_f*1_1_1"/>
  <p:tag name="KSO_WM_UNIT_CLEAR" val="1"/>
  <p:tag name="KSO_WM_UNIT_LAYERLEVEL" val="1_1_1"/>
  <p:tag name="KSO_WM_UNIT_VALUE" val="30"/>
  <p:tag name="KSO_WM_UNIT_HIGHLIGHT" val="0"/>
  <p:tag name="KSO_WM_UNIT_COMPATIBLE" val="0"/>
  <p:tag name="KSO_WM_UNIT_PRESET_TEXT" val="AMET"/>
  <p:tag name="KSO_WM_UNIT_FILL_FORE_SCHEMECOLOR_INDEX" val="5"/>
  <p:tag name="KSO_WM_UNIT_FILL_TYPE" val="1"/>
  <p:tag name="KSO_WM_UNIT_TEXT_FILL_FORE_SCHEMECOLOR_INDEX" val="14"/>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50_5*i*1"/>
  <p:tag name="KSO_WM_TEMPLATE_CATEGORY" val="diagram"/>
  <p:tag name="KSO_WM_TEMPLATE_INDEX" val="160450"/>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UNIT_TYPE" val="m_i"/>
  <p:tag name="KSO_WM_UNIT_INDEX" val="1_1"/>
  <p:tag name="KSO_WM_UNIT_ID" val="diagram160450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DIAGRAM_GROUP_CODE" val="m1-1"/>
  <p:tag name="KSO_WM_UNIT_TYPE" val="m_h_f"/>
  <p:tag name="KSO_WM_UNIT_INDEX" val="1_1_1"/>
  <p:tag name="KSO_WM_UNIT_ID" val="diagram160450_5*m_h_f*1_1_1"/>
  <p:tag name="KSO_WM_UNIT_CLEAR" val="1"/>
  <p:tag name="KSO_WM_UNIT_LAYERLEVEL" val="1_1_1"/>
  <p:tag name="KSO_WM_UNIT_VALUE" val="30"/>
  <p:tag name="KSO_WM_UNIT_HIGHLIGHT" val="0"/>
  <p:tag name="KSO_WM_UNIT_COMPATIBLE" val="0"/>
  <p:tag name="KSO_WM_UNIT_PRESET_TEXT" val="AMET"/>
  <p:tag name="KSO_WM_UNIT_FILL_FORE_SCHEMECOLOR_INDEX" val="5"/>
  <p:tag name="KSO_WM_UNIT_FILL_TYPE" val="1"/>
  <p:tag name="KSO_WM_UNIT_TEXT_FILL_FORE_SCHEMECOLOR_INDEX" val="14"/>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50_5*i*1"/>
  <p:tag name="KSO_WM_TEMPLATE_CATEGORY" val="diagram"/>
  <p:tag name="KSO_WM_TEMPLATE_INDEX" val="160450"/>
  <p:tag name="KSO_WM_UNIT_INDEX"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UNIT_TYPE" val="m_i"/>
  <p:tag name="KSO_WM_UNIT_INDEX" val="1_1"/>
  <p:tag name="KSO_WM_UNIT_ID" val="diagram160450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DIAGRAM_GROUP_CODE" val="m1-1"/>
  <p:tag name="KSO_WM_UNIT_TYPE" val="m_h_f"/>
  <p:tag name="KSO_WM_UNIT_INDEX" val="1_1_1"/>
  <p:tag name="KSO_WM_UNIT_ID" val="diagram160450_5*m_h_f*1_1_1"/>
  <p:tag name="KSO_WM_UNIT_CLEAR" val="1"/>
  <p:tag name="KSO_WM_UNIT_LAYERLEVEL" val="1_1_1"/>
  <p:tag name="KSO_WM_UNIT_VALUE" val="30"/>
  <p:tag name="KSO_WM_UNIT_HIGHLIGHT" val="0"/>
  <p:tag name="KSO_WM_UNIT_COMPATIBLE" val="0"/>
  <p:tag name="KSO_WM_UNIT_PRESET_TEXT" val="AMET"/>
  <p:tag name="KSO_WM_UNIT_FILL_FORE_SCHEMECOLOR_INDEX" val="5"/>
  <p:tag name="KSO_WM_UNIT_FILL_TYPE" val="1"/>
  <p:tag name="KSO_WM_UNIT_TEXT_FILL_FORE_SCHEMECOLOR_INDEX" val="14"/>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50_5*i*1"/>
  <p:tag name="KSO_WM_TEMPLATE_CATEGORY" val="diagram"/>
  <p:tag name="KSO_WM_TEMPLATE_INDEX" val="160450"/>
  <p:tag name="KSO_WM_UNIT_INDEX"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UNIT_TYPE" val="m_i"/>
  <p:tag name="KSO_WM_UNIT_INDEX" val="1_1"/>
  <p:tag name="KSO_WM_UNIT_ID" val="diagram160450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8"/>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50"/>
  <p:tag name="KSO_WM_DIAGRAM_GROUP_CODE" val="m1-1"/>
  <p:tag name="KSO_WM_UNIT_TYPE" val="m_h_f"/>
  <p:tag name="KSO_WM_UNIT_INDEX" val="1_1_1"/>
  <p:tag name="KSO_WM_UNIT_ID" val="diagram160450_5*m_h_f*1_1_1"/>
  <p:tag name="KSO_WM_UNIT_CLEAR" val="1"/>
  <p:tag name="KSO_WM_UNIT_LAYERLEVEL" val="1_1_1"/>
  <p:tag name="KSO_WM_UNIT_VALUE" val="30"/>
  <p:tag name="KSO_WM_UNIT_HIGHLIGHT" val="0"/>
  <p:tag name="KSO_WM_UNIT_COMPATIBLE" val="0"/>
  <p:tag name="KSO_WM_UNIT_PRESET_TEXT" val="AMET"/>
  <p:tag name="KSO_WM_UNIT_FILL_FORE_SCHEMECOLOR_INDEX" val="5"/>
  <p:tag name="KSO_WM_UNIT_FILL_TYPE" val="1"/>
  <p:tag name="KSO_WM_UNIT_TEXT_FILL_FORE_SCHEMECOLOR_INDEX" val="14"/>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82_4*i*38"/>
  <p:tag name="KSO_WM_TEMPLATE_CATEGORY" val="diagram"/>
  <p:tag name="KSO_WM_TEMPLATE_INDEX" val="782"/>
  <p:tag name="KSO_WM_UNIT_INDEX" val="38"/>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h_f"/>
  <p:tag name="KSO_WM_UNIT_INDEX" val="1_3_1"/>
  <p:tag name="KSO_WM_UNIT_ID" val="259*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19"/>
  <p:tag name="KSO_WM_UNIT_ID" val="259*l_i*1_19"/>
  <p:tag name="KSO_WM_UNIT_CLEAR" val="1"/>
  <p:tag name="KSO_WM_UNIT_LAYERLEVEL" val="1_1"/>
  <p:tag name="KSO_WM_BEAUTIFY_FLAG" val="#wm#"/>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0"/>
  <p:tag name="KSO_WM_UNIT_ID" val="259*l_i*1_2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1"/>
  <p:tag name="KSO_WM_UNIT_ID" val="259*l_i*1_21"/>
  <p:tag name="KSO_WM_UNIT_CLEAR" val="1"/>
  <p:tag name="KSO_WM_UNIT_LAYERLEVEL" val="1_1"/>
  <p:tag name="KSO_WM_BEAUTIFY_FLAG" val="#wm#"/>
  <p:tag name="KSO_WM_DIAGRAM_GROUP_CODE" val="l1-1"/>
  <p:tag name="KSO_WM_UNIT_TEXT_FILL_FORE_SCHEMECOLOR_INDEX" val="7"/>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7"/>
  <p:tag name="KSO_WM_UNIT_ID" val="259*l_i*1_27"/>
  <p:tag name="KSO_WM_UNIT_CLEAR" val="1"/>
  <p:tag name="KSO_WM_UNIT_LAYERLEVEL" val="1_1"/>
  <p:tag name="KSO_WM_BEAUTIFY_FLAG" val="#wm#"/>
  <p:tag name="KSO_WM_DIAGRAM_GROUP_CODE" val="l1-1"/>
  <p:tag name="KSO_WM_UNIT_FILL_FORE_SCHEMECOLOR_INDEX" val="7"/>
  <p:tag name="KSO_WM_UNI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5"/>
  <p:tag name="KSO_WM_UNIT_ID" val="259*l_i*1_2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6"/>
  <p:tag name="KSO_WM_UNIT_ID" val="259*l_i*1_2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2"/>
  <p:tag name="KSO_WM_UNIT_TYPE" val="l_i"/>
  <p:tag name="KSO_WM_UNIT_INDEX" val="1_22"/>
  <p:tag name="KSO_WM_UNIT_ID" val="259*l_i*1_22"/>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3276</Words>
  <Application>Microsoft Office PowerPoint</Application>
  <PresentationFormat>宽屏</PresentationFormat>
  <Paragraphs>243</Paragraphs>
  <Slides>30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0" baseType="lpstr">
      <vt:lpstr>方正中等线简体</vt:lpstr>
      <vt:lpstr>宋体</vt:lpstr>
      <vt:lpstr>微软雅黑</vt:lpstr>
      <vt:lpstr>Arial</vt:lpstr>
      <vt:lpstr>Calibri</vt:lpstr>
      <vt:lpstr>Calibri Light</vt:lpstr>
      <vt:lpstr>Times New Roman</vt:lpstr>
      <vt:lpstr>Wingdings</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China</cp:lastModifiedBy>
  <cp:revision>41</cp:revision>
  <dcterms:created xsi:type="dcterms:W3CDTF">2017-08-22T01:42:00Z</dcterms:created>
  <dcterms:modified xsi:type="dcterms:W3CDTF">2021-05-09T15:52:36Z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