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467" r:id="rId3"/>
    <p:sldId id="465" r:id="rId4"/>
    <p:sldId id="513" r:id="rId5"/>
    <p:sldId id="256" r:id="rId6"/>
    <p:sldId id="469" r:id="rId7"/>
    <p:sldId id="470" r:id="rId8"/>
    <p:sldId id="471" r:id="rId9"/>
    <p:sldId id="472" r:id="rId10"/>
    <p:sldId id="473" r:id="rId11"/>
    <p:sldId id="484" r:id="rId12"/>
    <p:sldId id="516" r:id="rId13"/>
    <p:sldId id="488" r:id="rId14"/>
    <p:sldId id="489" r:id="rId15"/>
    <p:sldId id="490" r:id="rId16"/>
    <p:sldId id="474" r:id="rId17"/>
    <p:sldId id="483" r:id="rId18"/>
    <p:sldId id="485" r:id="rId19"/>
    <p:sldId id="486" r:id="rId20"/>
    <p:sldId id="487" r:id="rId21"/>
    <p:sldId id="517" r:id="rId22"/>
    <p:sldId id="520" r:id="rId23"/>
    <p:sldId id="521" r:id="rId24"/>
    <p:sldId id="522" r:id="rId25"/>
    <p:sldId id="523" r:id="rId26"/>
    <p:sldId id="524" r:id="rId27"/>
    <p:sldId id="518" r:id="rId28"/>
    <p:sldId id="525" r:id="rId29"/>
    <p:sldId id="526" r:id="rId30"/>
    <p:sldId id="519" r:id="rId31"/>
    <p:sldId id="527" r:id="rId32"/>
    <p:sldId id="51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B1"/>
    <a:srgbClr val="0084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69"/>
  </p:normalViewPr>
  <p:slideViewPr>
    <p:cSldViewPr snapToGrid="0">
      <p:cViewPr varScale="1">
        <p:scale>
          <a:sx n="74" d="100"/>
          <a:sy n="74" d="100"/>
        </p:scale>
        <p:origin x="96" y="4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3" d="100"/>
          <a:sy n="73" d="100"/>
        </p:scale>
        <p:origin x="356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6AC0EF5-0B79-A144-B555-F69514B471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3" name="日期占位符 2">
            <a:extLst>
              <a:ext uri="{FF2B5EF4-FFF2-40B4-BE49-F238E27FC236}">
                <a16:creationId xmlns:a16="http://schemas.microsoft.com/office/drawing/2014/main" id="{AFCE7D98-606B-1F49-9C96-EF2B106556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F67812-1068-B241-887E-577F5B2F40C3}" type="datetimeFigureOut">
              <a:rPr kumimoji="1" lang="zh-CN" altLang="en-US" smtClean="0">
                <a:latin typeface="微软雅黑" panose="020B0503020204020204" pitchFamily="34" charset="-122"/>
                <a:ea typeface="微软雅黑" panose="020B0503020204020204" pitchFamily="34" charset="-122"/>
              </a:rPr>
              <a:t>2021/4/24</a:t>
            </a:fld>
            <a:endParaRPr kumimoji="1" lang="zh-CN" altLang="en-US" dirty="0">
              <a:latin typeface="微软雅黑" panose="020B0503020204020204" pitchFamily="34" charset="-122"/>
              <a:ea typeface="微软雅黑" panose="020B0503020204020204" pitchFamily="34" charset="-122"/>
            </a:endParaRPr>
          </a:p>
        </p:txBody>
      </p:sp>
      <p:sp>
        <p:nvSpPr>
          <p:cNvPr id="4" name="页脚占位符 3">
            <a:extLst>
              <a:ext uri="{FF2B5EF4-FFF2-40B4-BE49-F238E27FC236}">
                <a16:creationId xmlns:a16="http://schemas.microsoft.com/office/drawing/2014/main" id="{35C14550-9E86-6040-B26B-5ADF698FC1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FEF13564-FC6B-EB4B-B12A-21E49C4162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7A1964-3C4B-CC46-B32F-181449685D74}" type="slidenum">
              <a:rPr kumimoji="1" lang="zh-CN" altLang="en-US" smtClean="0">
                <a:latin typeface="微软雅黑" panose="020B0503020204020204" pitchFamily="34" charset="-122"/>
                <a:ea typeface="微软雅黑" panose="020B0503020204020204" pitchFamily="34" charset="-122"/>
              </a:rPr>
              <a:t>‹#›</a:t>
            </a:fld>
            <a:endParaRPr kumimoji="1"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49508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81D15-8EE8-4F64-8A68-7708546DA4EC}" type="datetimeFigureOut">
              <a:rPr lang="zh-CN" altLang="en-US" smtClean="0"/>
              <a:t>2021/4/24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96942-DAE8-4217-88F4-206D95170F27}" type="slidenum">
              <a:rPr lang="zh-CN" altLang="en-US" smtClean="0"/>
              <a:t>‹#›</a:t>
            </a:fld>
            <a:endParaRPr lang="zh-CN" altLang="en-US"/>
          </a:p>
        </p:txBody>
      </p:sp>
    </p:spTree>
    <p:extLst>
      <p:ext uri="{BB962C8B-B14F-4D97-AF65-F5344CB8AC3E}">
        <p14:creationId xmlns:p14="http://schemas.microsoft.com/office/powerpoint/2010/main" val="346838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3F96942-DAE8-4217-88F4-206D95170F27}" type="slidenum">
              <a:rPr lang="zh-CN" altLang="en-US" smtClean="0"/>
              <a:t>5</a:t>
            </a:fld>
            <a:endParaRPr lang="zh-CN" altLang="en-US"/>
          </a:p>
        </p:txBody>
      </p:sp>
    </p:spTree>
    <p:extLst>
      <p:ext uri="{BB962C8B-B14F-4D97-AF65-F5344CB8AC3E}">
        <p14:creationId xmlns:p14="http://schemas.microsoft.com/office/powerpoint/2010/main" val="220654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3917CD-A51F-491E-B13D-4B9F7E1E594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A18EE77-01A8-4322-81D2-0668643C0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1D6F63B-6350-48B6-9B23-8242375485AE}"/>
              </a:ext>
            </a:extLst>
          </p:cNvPr>
          <p:cNvSpPr>
            <a:spLocks noGrp="1"/>
          </p:cNvSpPr>
          <p:nvPr>
            <p:ph type="dt" sz="half" idx="10"/>
          </p:nvPr>
        </p:nvSpPr>
        <p:spPr/>
        <p:txBody>
          <a:bodyPr/>
          <a:lstStyle/>
          <a:p>
            <a:fld id="{D419A82C-AF6A-4024-ABD8-CBA2D66D70CB}" type="datetimeFigureOut">
              <a:rPr lang="zh-CN" altLang="en-US" smtClean="0"/>
              <a:t>2021/4/24</a:t>
            </a:fld>
            <a:endParaRPr lang="zh-CN" altLang="en-US"/>
          </a:p>
        </p:txBody>
      </p:sp>
      <p:sp>
        <p:nvSpPr>
          <p:cNvPr id="5" name="页脚占位符 4">
            <a:extLst>
              <a:ext uri="{FF2B5EF4-FFF2-40B4-BE49-F238E27FC236}">
                <a16:creationId xmlns:a16="http://schemas.microsoft.com/office/drawing/2014/main" id="{47FAB8FD-EA68-466D-BD03-632D7B072B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868AF3-86FD-4605-88F3-0E981A2C8244}"/>
              </a:ext>
            </a:extLst>
          </p:cNvPr>
          <p:cNvSpPr>
            <a:spLocks noGrp="1"/>
          </p:cNvSpPr>
          <p:nvPr>
            <p:ph type="sldNum" sz="quarter" idx="12"/>
          </p:nvPr>
        </p:nvSpPr>
        <p:spPr/>
        <p:txBody>
          <a:bodyPr/>
          <a:lstStyle/>
          <a:p>
            <a:fld id="{F2B5E2C1-9FB9-4EC2-AD2C-39A0CA05F313}" type="slidenum">
              <a:rPr lang="zh-CN" altLang="en-US" smtClean="0"/>
              <a:t>‹#›</a:t>
            </a:fld>
            <a:endParaRPr lang="zh-CN" altLang="en-US"/>
          </a:p>
        </p:txBody>
      </p:sp>
    </p:spTree>
    <p:extLst>
      <p:ext uri="{BB962C8B-B14F-4D97-AF65-F5344CB8AC3E}">
        <p14:creationId xmlns:p14="http://schemas.microsoft.com/office/powerpoint/2010/main" val="298444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779F5C-B9D7-4489-8F7D-C37A4ED16FE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EAD4848-D672-441A-9307-E64AB17ABDE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913962F-1817-4EBB-B353-D2D3A260D137}"/>
              </a:ext>
            </a:extLst>
          </p:cNvPr>
          <p:cNvSpPr>
            <a:spLocks noGrp="1"/>
          </p:cNvSpPr>
          <p:nvPr>
            <p:ph type="dt" sz="half" idx="10"/>
          </p:nvPr>
        </p:nvSpPr>
        <p:spPr/>
        <p:txBody>
          <a:bodyPr/>
          <a:lstStyle/>
          <a:p>
            <a:fld id="{D419A82C-AF6A-4024-ABD8-CBA2D66D70CB}" type="datetimeFigureOut">
              <a:rPr lang="zh-CN" altLang="en-US" smtClean="0"/>
              <a:t>2021/4/24</a:t>
            </a:fld>
            <a:endParaRPr lang="zh-CN" altLang="en-US"/>
          </a:p>
        </p:txBody>
      </p:sp>
      <p:sp>
        <p:nvSpPr>
          <p:cNvPr id="5" name="页脚占位符 4">
            <a:extLst>
              <a:ext uri="{FF2B5EF4-FFF2-40B4-BE49-F238E27FC236}">
                <a16:creationId xmlns:a16="http://schemas.microsoft.com/office/drawing/2014/main" id="{5C23AC7B-991B-4688-830D-E06BAA69A0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83683B-8BEB-4235-B86F-1E9409DC2F83}"/>
              </a:ext>
            </a:extLst>
          </p:cNvPr>
          <p:cNvSpPr>
            <a:spLocks noGrp="1"/>
          </p:cNvSpPr>
          <p:nvPr>
            <p:ph type="sldNum" sz="quarter" idx="12"/>
          </p:nvPr>
        </p:nvSpPr>
        <p:spPr/>
        <p:txBody>
          <a:bodyPr/>
          <a:lstStyle/>
          <a:p>
            <a:fld id="{F2B5E2C1-9FB9-4EC2-AD2C-39A0CA05F313}" type="slidenum">
              <a:rPr lang="zh-CN" altLang="en-US" smtClean="0"/>
              <a:t>‹#›</a:t>
            </a:fld>
            <a:endParaRPr lang="zh-CN" altLang="en-US"/>
          </a:p>
        </p:txBody>
      </p:sp>
    </p:spTree>
    <p:extLst>
      <p:ext uri="{BB962C8B-B14F-4D97-AF65-F5344CB8AC3E}">
        <p14:creationId xmlns:p14="http://schemas.microsoft.com/office/powerpoint/2010/main" val="196690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D811255-ACFC-4D0E-8DA2-897C44A03F6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846221F-2C87-432E-9E1F-3AD6EB07D0A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00D00A-DB6D-4D89-9CDF-FF2A466E3D20}"/>
              </a:ext>
            </a:extLst>
          </p:cNvPr>
          <p:cNvSpPr>
            <a:spLocks noGrp="1"/>
          </p:cNvSpPr>
          <p:nvPr>
            <p:ph type="dt" sz="half" idx="10"/>
          </p:nvPr>
        </p:nvSpPr>
        <p:spPr/>
        <p:txBody>
          <a:bodyPr/>
          <a:lstStyle/>
          <a:p>
            <a:fld id="{D419A82C-AF6A-4024-ABD8-CBA2D66D70CB}" type="datetimeFigureOut">
              <a:rPr lang="zh-CN" altLang="en-US" smtClean="0"/>
              <a:t>2021/4/24</a:t>
            </a:fld>
            <a:endParaRPr lang="zh-CN" altLang="en-US"/>
          </a:p>
        </p:txBody>
      </p:sp>
      <p:sp>
        <p:nvSpPr>
          <p:cNvPr id="5" name="页脚占位符 4">
            <a:extLst>
              <a:ext uri="{FF2B5EF4-FFF2-40B4-BE49-F238E27FC236}">
                <a16:creationId xmlns:a16="http://schemas.microsoft.com/office/drawing/2014/main" id="{B0E9F96A-BDD9-409F-830C-92BFD5F985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A6F88E-082D-417F-8E4B-4BDE1CFC2FBC}"/>
              </a:ext>
            </a:extLst>
          </p:cNvPr>
          <p:cNvSpPr>
            <a:spLocks noGrp="1"/>
          </p:cNvSpPr>
          <p:nvPr>
            <p:ph type="sldNum" sz="quarter" idx="12"/>
          </p:nvPr>
        </p:nvSpPr>
        <p:spPr/>
        <p:txBody>
          <a:bodyPr/>
          <a:lstStyle/>
          <a:p>
            <a:fld id="{F2B5E2C1-9FB9-4EC2-AD2C-39A0CA05F313}" type="slidenum">
              <a:rPr lang="zh-CN" altLang="en-US" smtClean="0"/>
              <a:t>‹#›</a:t>
            </a:fld>
            <a:endParaRPr lang="zh-CN" altLang="en-US"/>
          </a:p>
        </p:txBody>
      </p:sp>
    </p:spTree>
    <p:extLst>
      <p:ext uri="{BB962C8B-B14F-4D97-AF65-F5344CB8AC3E}">
        <p14:creationId xmlns:p14="http://schemas.microsoft.com/office/powerpoint/2010/main" val="4260119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89223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78755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818871"/>
      </p:ext>
    </p:extLst>
  </p:cSld>
  <p:clrMapOvr>
    <a:masterClrMapping/>
  </p:clrMapOvr>
  <p:extLst>
    <p:ext uri="{DCECCB84-F9BA-43D5-87BE-67443E8EF086}">
      <p15:sldGuideLst xmlns:p15="http://schemas.microsoft.com/office/powerpoint/2012/main">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9072331" y="5445224"/>
            <a:ext cx="1033515" cy="296876"/>
          </a:xfrm>
          <a:prstGeom prst="rect">
            <a:avLst/>
          </a:prstGeom>
        </p:spPr>
        <p:txBody>
          <a:bodyPr wrap="square">
            <a:spAutoFit/>
          </a:bodyPr>
          <a:lstStyle/>
          <a:p>
            <a:pPr fontAlgn="auto">
              <a:spcBef>
                <a:spcPts val="0"/>
              </a:spcBef>
              <a:spcAft>
                <a:spcPts val="0"/>
              </a:spcAft>
            </a:pPr>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fontAlgn="auto">
              <a:spcBef>
                <a:spcPts val="0"/>
              </a:spcBef>
              <a:spcAft>
                <a:spcPts val="0"/>
              </a:spcAft>
            </a:pPr>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素材下载：</a:t>
            </a:r>
            <a:r>
              <a:rPr lang="en-US" altLang="zh-CN" sz="133" dirty="0">
                <a:solidFill>
                  <a:prstClr val="white"/>
                </a:solidFill>
                <a:latin typeface="Calibri"/>
                <a:ea typeface="宋体"/>
              </a:rPr>
              <a:t>www.1ppt.com/sucai/</a:t>
            </a:r>
          </a:p>
          <a:p>
            <a:pPr fontAlgn="auto">
              <a:spcBef>
                <a:spcPts val="0"/>
              </a:spcBef>
              <a:spcAft>
                <a:spcPts val="0"/>
              </a:spcAft>
            </a:pPr>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图表下载：</a:t>
            </a:r>
            <a:r>
              <a:rPr lang="en-US" altLang="zh-CN" sz="133" dirty="0">
                <a:solidFill>
                  <a:prstClr val="white"/>
                </a:solidFill>
                <a:latin typeface="Calibri"/>
                <a:ea typeface="宋体"/>
              </a:rPr>
              <a:t>www.1ppt.com/tubiao/      </a:t>
            </a:r>
          </a:p>
          <a:p>
            <a:pPr fontAlgn="auto">
              <a:spcBef>
                <a:spcPts val="0"/>
              </a:spcBef>
              <a:spcAft>
                <a:spcPts val="0"/>
              </a:spcAft>
            </a:pPr>
            <a:r>
              <a:rPr lang="zh-CN" altLang="en-US" sz="133" dirty="0">
                <a:solidFill>
                  <a:prstClr val="white"/>
                </a:solidFill>
                <a:latin typeface="Calibri"/>
                <a:ea typeface="宋体"/>
              </a:rPr>
              <a:t>优秀</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fontAlgn="auto">
              <a:spcBef>
                <a:spcPts val="0"/>
              </a:spcBef>
              <a:spcAft>
                <a:spcPts val="0"/>
              </a:spcAft>
            </a:pPr>
            <a:r>
              <a:rPr lang="en-US" altLang="zh-CN" sz="133" dirty="0">
                <a:solidFill>
                  <a:prstClr val="white"/>
                </a:solidFill>
                <a:latin typeface="Calibri"/>
                <a:ea typeface="宋体"/>
              </a:rPr>
              <a:t>Word</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www.1ppt.com/word/              Excel</a:t>
            </a:r>
            <a:r>
              <a:rPr lang="zh-CN" altLang="en-US" sz="133" dirty="0">
                <a:solidFill>
                  <a:prstClr val="white"/>
                </a:solidFill>
                <a:latin typeface="Calibri"/>
                <a:ea typeface="宋体"/>
              </a:rPr>
              <a:t>教程：</a:t>
            </a:r>
            <a:r>
              <a:rPr lang="en-US" altLang="zh-CN" sz="133" dirty="0">
                <a:solidFill>
                  <a:prstClr val="white"/>
                </a:solidFill>
                <a:latin typeface="Calibri"/>
                <a:ea typeface="宋体"/>
              </a:rPr>
              <a:t>www.1ppt.com/excel/  </a:t>
            </a:r>
          </a:p>
          <a:p>
            <a:pPr fontAlgn="auto">
              <a:spcBef>
                <a:spcPts val="0"/>
              </a:spcBef>
              <a:spcAft>
                <a:spcPts val="0"/>
              </a:spcAft>
            </a:pPr>
            <a:r>
              <a:rPr lang="zh-CN" altLang="en-US" sz="133" dirty="0">
                <a:solidFill>
                  <a:prstClr val="white"/>
                </a:solidFill>
                <a:latin typeface="Calibri"/>
                <a:ea typeface="宋体"/>
              </a:rPr>
              <a:t>资料下载：</a:t>
            </a:r>
            <a:r>
              <a:rPr lang="en-US" altLang="zh-CN" sz="133" dirty="0">
                <a:solidFill>
                  <a:prstClr val="white"/>
                </a:solidFill>
                <a:latin typeface="Calibri"/>
                <a:ea typeface="宋体"/>
              </a:rPr>
              <a:t>www.1ppt.com/ziliao/                PPT</a:t>
            </a:r>
            <a:r>
              <a:rPr lang="zh-CN" altLang="en-US" sz="133" dirty="0">
                <a:solidFill>
                  <a:prstClr val="white"/>
                </a:solidFill>
                <a:latin typeface="Calibri"/>
                <a:ea typeface="宋体"/>
              </a:rPr>
              <a:t>课件下载：</a:t>
            </a:r>
            <a:r>
              <a:rPr lang="en-US" altLang="zh-CN" sz="133" dirty="0">
                <a:solidFill>
                  <a:prstClr val="white"/>
                </a:solidFill>
                <a:latin typeface="Calibri"/>
                <a:ea typeface="宋体"/>
              </a:rPr>
              <a:t>www.1ppt.com/kejian/ </a:t>
            </a:r>
          </a:p>
          <a:p>
            <a:pPr fontAlgn="auto">
              <a:spcBef>
                <a:spcPts val="0"/>
              </a:spcBef>
              <a:spcAft>
                <a:spcPts val="0"/>
              </a:spcAft>
            </a:pPr>
            <a:r>
              <a:rPr lang="zh-CN" altLang="en-US" sz="133" dirty="0">
                <a:solidFill>
                  <a:prstClr val="white"/>
                </a:solidFill>
                <a:latin typeface="Calibri"/>
                <a:ea typeface="宋体"/>
              </a:rPr>
              <a:t>范文下载：</a:t>
            </a:r>
            <a:r>
              <a:rPr lang="en-US" altLang="zh-CN" sz="133" dirty="0">
                <a:solidFill>
                  <a:prstClr val="white"/>
                </a:solidFill>
                <a:latin typeface="Calibri"/>
                <a:ea typeface="宋体"/>
              </a:rPr>
              <a:t>www.1ppt.com/fanwen/             </a:t>
            </a:r>
            <a:r>
              <a:rPr lang="zh-CN" altLang="en-US" sz="133" dirty="0">
                <a:solidFill>
                  <a:prstClr val="white"/>
                </a:solidFill>
                <a:latin typeface="Calibri"/>
                <a:ea typeface="宋体"/>
              </a:rPr>
              <a:t>试卷下载：</a:t>
            </a:r>
            <a:r>
              <a:rPr lang="en-US" altLang="zh-CN" sz="133" dirty="0">
                <a:solidFill>
                  <a:prstClr val="white"/>
                </a:solidFill>
                <a:latin typeface="Calibri"/>
                <a:ea typeface="宋体"/>
              </a:rPr>
              <a:t>www.1ppt.com/shiti/  </a:t>
            </a:r>
          </a:p>
          <a:p>
            <a:pPr fontAlgn="auto">
              <a:spcBef>
                <a:spcPts val="0"/>
              </a:spcBef>
              <a:spcAft>
                <a:spcPts val="0"/>
              </a:spcAft>
            </a:pPr>
            <a:r>
              <a:rPr lang="zh-CN" altLang="en-US" sz="133" dirty="0">
                <a:solidFill>
                  <a:prstClr val="white"/>
                </a:solidFill>
                <a:latin typeface="Calibri"/>
                <a:ea typeface="宋体"/>
              </a:rPr>
              <a:t>教案下载：</a:t>
            </a:r>
            <a:r>
              <a:rPr lang="en-US" altLang="zh-CN" sz="133" dirty="0">
                <a:solidFill>
                  <a:prstClr val="white"/>
                </a:solidFill>
                <a:latin typeface="Calibri"/>
                <a:ea typeface="宋体"/>
              </a:rPr>
              <a:t>www.1ppt.com/jiaoan/        </a:t>
            </a:r>
          </a:p>
          <a:p>
            <a:pPr fontAlgn="auto">
              <a:spcBef>
                <a:spcPts val="0"/>
              </a:spcBef>
              <a:spcAft>
                <a:spcPts val="0"/>
              </a:spcAft>
            </a:pP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fontAlgn="auto">
              <a:spcBef>
                <a:spcPts val="0"/>
              </a:spcBef>
              <a:spcAft>
                <a:spcPts val="0"/>
              </a:spcAft>
            </a:pPr>
            <a:r>
              <a:rPr lang="en-US" altLang="zh-CN" sz="133" dirty="0">
                <a:solidFill>
                  <a:prstClr val="white"/>
                </a:solidFill>
                <a:latin typeface="Calibri"/>
                <a:ea typeface="宋体"/>
              </a:rPr>
              <a:t> </a:t>
            </a:r>
            <a:endParaRPr lang="zh-CN" altLang="en-US" sz="133" dirty="0">
              <a:solidFill>
                <a:prstClr val="white"/>
              </a:solidFill>
              <a:latin typeface="Calibri"/>
              <a:ea typeface="宋体"/>
            </a:endParaRPr>
          </a:p>
        </p:txBody>
      </p:sp>
    </p:spTree>
    <p:extLst>
      <p:ext uri="{BB962C8B-B14F-4D97-AF65-F5344CB8AC3E}">
        <p14:creationId xmlns:p14="http://schemas.microsoft.com/office/powerpoint/2010/main" val="240551610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5581488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459506-3497-4432-8B49-0A50AEAFF2F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9EE75F5-61AC-4288-ACB4-E2E5B306956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7887FE1-3E04-4266-92A7-3469F5386744}"/>
              </a:ext>
            </a:extLst>
          </p:cNvPr>
          <p:cNvSpPr>
            <a:spLocks noGrp="1"/>
          </p:cNvSpPr>
          <p:nvPr>
            <p:ph type="dt" sz="half" idx="10"/>
          </p:nvPr>
        </p:nvSpPr>
        <p:spPr/>
        <p:txBody>
          <a:bodyPr/>
          <a:lstStyle/>
          <a:p>
            <a:fld id="{D419A82C-AF6A-4024-ABD8-CBA2D66D70CB}" type="datetimeFigureOut">
              <a:rPr lang="zh-CN" altLang="en-US" smtClean="0"/>
              <a:t>2021/4/24</a:t>
            </a:fld>
            <a:endParaRPr lang="zh-CN" altLang="en-US"/>
          </a:p>
        </p:txBody>
      </p:sp>
      <p:sp>
        <p:nvSpPr>
          <p:cNvPr id="5" name="页脚占位符 4">
            <a:extLst>
              <a:ext uri="{FF2B5EF4-FFF2-40B4-BE49-F238E27FC236}">
                <a16:creationId xmlns:a16="http://schemas.microsoft.com/office/drawing/2014/main" id="{4229DD73-77C4-42B4-8983-6329A18A59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1980639-AB8C-4A05-96B5-68A7962235F2}"/>
              </a:ext>
            </a:extLst>
          </p:cNvPr>
          <p:cNvSpPr>
            <a:spLocks noGrp="1"/>
          </p:cNvSpPr>
          <p:nvPr>
            <p:ph type="sldNum" sz="quarter" idx="12"/>
          </p:nvPr>
        </p:nvSpPr>
        <p:spPr/>
        <p:txBody>
          <a:bodyPr/>
          <a:lstStyle/>
          <a:p>
            <a:fld id="{F2B5E2C1-9FB9-4EC2-AD2C-39A0CA05F313}" type="slidenum">
              <a:rPr lang="zh-CN" altLang="en-US" smtClean="0"/>
              <a:t>‹#›</a:t>
            </a:fld>
            <a:endParaRPr lang="zh-CN" altLang="en-US"/>
          </a:p>
        </p:txBody>
      </p:sp>
    </p:spTree>
    <p:extLst>
      <p:ext uri="{BB962C8B-B14F-4D97-AF65-F5344CB8AC3E}">
        <p14:creationId xmlns:p14="http://schemas.microsoft.com/office/powerpoint/2010/main" val="166183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B28AC2-5BD8-4A0B-8E19-BBF2C94E3A5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AFEEC76-72F4-4A27-A567-274F90B369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1965C9E-D24A-4753-84C7-7DCBD66D916E}"/>
              </a:ext>
            </a:extLst>
          </p:cNvPr>
          <p:cNvSpPr>
            <a:spLocks noGrp="1"/>
          </p:cNvSpPr>
          <p:nvPr>
            <p:ph type="dt" sz="half" idx="10"/>
          </p:nvPr>
        </p:nvSpPr>
        <p:spPr/>
        <p:txBody>
          <a:bodyPr/>
          <a:lstStyle/>
          <a:p>
            <a:fld id="{D419A82C-AF6A-4024-ABD8-CBA2D66D70CB}" type="datetimeFigureOut">
              <a:rPr lang="zh-CN" altLang="en-US" smtClean="0"/>
              <a:t>2021/4/24</a:t>
            </a:fld>
            <a:endParaRPr lang="zh-CN" altLang="en-US"/>
          </a:p>
        </p:txBody>
      </p:sp>
      <p:sp>
        <p:nvSpPr>
          <p:cNvPr id="5" name="页脚占位符 4">
            <a:extLst>
              <a:ext uri="{FF2B5EF4-FFF2-40B4-BE49-F238E27FC236}">
                <a16:creationId xmlns:a16="http://schemas.microsoft.com/office/drawing/2014/main" id="{4DC3E005-4E75-41BD-B7A9-D19F1B1C34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803245-9BCE-4F07-BB45-9D6AECD6CA4C}"/>
              </a:ext>
            </a:extLst>
          </p:cNvPr>
          <p:cNvSpPr>
            <a:spLocks noGrp="1"/>
          </p:cNvSpPr>
          <p:nvPr>
            <p:ph type="sldNum" sz="quarter" idx="12"/>
          </p:nvPr>
        </p:nvSpPr>
        <p:spPr/>
        <p:txBody>
          <a:bodyPr/>
          <a:lstStyle/>
          <a:p>
            <a:fld id="{F2B5E2C1-9FB9-4EC2-AD2C-39A0CA05F313}" type="slidenum">
              <a:rPr lang="zh-CN" altLang="en-US" smtClean="0"/>
              <a:t>‹#›</a:t>
            </a:fld>
            <a:endParaRPr lang="zh-CN" altLang="en-US"/>
          </a:p>
        </p:txBody>
      </p:sp>
    </p:spTree>
    <p:extLst>
      <p:ext uri="{BB962C8B-B14F-4D97-AF65-F5344CB8AC3E}">
        <p14:creationId xmlns:p14="http://schemas.microsoft.com/office/powerpoint/2010/main" val="324270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9BC04C-8CB8-48B5-ACE9-EE74FB1796C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B92F52A-FED3-42F3-8159-E75D06F3664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9D9F921-EC8F-470E-B513-1CFA2A80DAE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0294F8B-161B-4708-9AAD-186ADB83D583}"/>
              </a:ext>
            </a:extLst>
          </p:cNvPr>
          <p:cNvSpPr>
            <a:spLocks noGrp="1"/>
          </p:cNvSpPr>
          <p:nvPr>
            <p:ph type="dt" sz="half" idx="10"/>
          </p:nvPr>
        </p:nvSpPr>
        <p:spPr/>
        <p:txBody>
          <a:bodyPr/>
          <a:lstStyle/>
          <a:p>
            <a:fld id="{D419A82C-AF6A-4024-ABD8-CBA2D66D70CB}" type="datetimeFigureOut">
              <a:rPr lang="zh-CN" altLang="en-US" smtClean="0"/>
              <a:t>2021/4/24</a:t>
            </a:fld>
            <a:endParaRPr lang="zh-CN" altLang="en-US"/>
          </a:p>
        </p:txBody>
      </p:sp>
      <p:sp>
        <p:nvSpPr>
          <p:cNvPr id="6" name="页脚占位符 5">
            <a:extLst>
              <a:ext uri="{FF2B5EF4-FFF2-40B4-BE49-F238E27FC236}">
                <a16:creationId xmlns:a16="http://schemas.microsoft.com/office/drawing/2014/main" id="{2EB1717C-48DC-4AD2-A4D5-39604512AAE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CA6F86E-1415-4489-9993-04A88CBF6BFA}"/>
              </a:ext>
            </a:extLst>
          </p:cNvPr>
          <p:cNvSpPr>
            <a:spLocks noGrp="1"/>
          </p:cNvSpPr>
          <p:nvPr>
            <p:ph type="sldNum" sz="quarter" idx="12"/>
          </p:nvPr>
        </p:nvSpPr>
        <p:spPr/>
        <p:txBody>
          <a:bodyPr/>
          <a:lstStyle/>
          <a:p>
            <a:fld id="{F2B5E2C1-9FB9-4EC2-AD2C-39A0CA05F313}" type="slidenum">
              <a:rPr lang="zh-CN" altLang="en-US" smtClean="0"/>
              <a:t>‹#›</a:t>
            </a:fld>
            <a:endParaRPr lang="zh-CN" altLang="en-US"/>
          </a:p>
        </p:txBody>
      </p:sp>
    </p:spTree>
    <p:extLst>
      <p:ext uri="{BB962C8B-B14F-4D97-AF65-F5344CB8AC3E}">
        <p14:creationId xmlns:p14="http://schemas.microsoft.com/office/powerpoint/2010/main" val="285561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D8F360-489F-4C66-B1AE-AC5D894491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7F25D6E-4D8B-4E3E-AFC8-566AA086F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BF4881F-BE26-4CF0-93D0-BE2440BCAA8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FD35026-87A2-4BC1-9865-3E5CC396D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4811A58-0A1B-4E16-BE0A-5090E58E9CE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4E6EA1C-0D18-406F-BF11-9AB7CFD6890D}"/>
              </a:ext>
            </a:extLst>
          </p:cNvPr>
          <p:cNvSpPr>
            <a:spLocks noGrp="1"/>
          </p:cNvSpPr>
          <p:nvPr>
            <p:ph type="dt" sz="half" idx="10"/>
          </p:nvPr>
        </p:nvSpPr>
        <p:spPr/>
        <p:txBody>
          <a:bodyPr/>
          <a:lstStyle/>
          <a:p>
            <a:fld id="{D419A82C-AF6A-4024-ABD8-CBA2D66D70CB}" type="datetimeFigureOut">
              <a:rPr lang="zh-CN" altLang="en-US" smtClean="0"/>
              <a:t>2021/4/24</a:t>
            </a:fld>
            <a:endParaRPr lang="zh-CN" altLang="en-US"/>
          </a:p>
        </p:txBody>
      </p:sp>
      <p:sp>
        <p:nvSpPr>
          <p:cNvPr id="8" name="页脚占位符 7">
            <a:extLst>
              <a:ext uri="{FF2B5EF4-FFF2-40B4-BE49-F238E27FC236}">
                <a16:creationId xmlns:a16="http://schemas.microsoft.com/office/drawing/2014/main" id="{A8E37453-095B-4667-B8F7-001AFD1562A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565B6E3-C85D-48DE-8196-D48CF8E88978}"/>
              </a:ext>
            </a:extLst>
          </p:cNvPr>
          <p:cNvSpPr>
            <a:spLocks noGrp="1"/>
          </p:cNvSpPr>
          <p:nvPr>
            <p:ph type="sldNum" sz="quarter" idx="12"/>
          </p:nvPr>
        </p:nvSpPr>
        <p:spPr/>
        <p:txBody>
          <a:bodyPr/>
          <a:lstStyle/>
          <a:p>
            <a:fld id="{F2B5E2C1-9FB9-4EC2-AD2C-39A0CA05F313}" type="slidenum">
              <a:rPr lang="zh-CN" altLang="en-US" smtClean="0"/>
              <a:t>‹#›</a:t>
            </a:fld>
            <a:endParaRPr lang="zh-CN" altLang="en-US"/>
          </a:p>
        </p:txBody>
      </p:sp>
    </p:spTree>
    <p:extLst>
      <p:ext uri="{BB962C8B-B14F-4D97-AF65-F5344CB8AC3E}">
        <p14:creationId xmlns:p14="http://schemas.microsoft.com/office/powerpoint/2010/main" val="53800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B0AB96-F9E6-4509-A7B3-2E4D594061A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B65F4CD-52A0-494B-A037-3F09DF525FCC}"/>
              </a:ext>
            </a:extLst>
          </p:cNvPr>
          <p:cNvSpPr>
            <a:spLocks noGrp="1"/>
          </p:cNvSpPr>
          <p:nvPr>
            <p:ph type="dt" sz="half" idx="10"/>
          </p:nvPr>
        </p:nvSpPr>
        <p:spPr/>
        <p:txBody>
          <a:bodyPr/>
          <a:lstStyle/>
          <a:p>
            <a:fld id="{D419A82C-AF6A-4024-ABD8-CBA2D66D70CB}" type="datetimeFigureOut">
              <a:rPr lang="zh-CN" altLang="en-US" smtClean="0"/>
              <a:t>2021/4/24</a:t>
            </a:fld>
            <a:endParaRPr lang="zh-CN" altLang="en-US"/>
          </a:p>
        </p:txBody>
      </p:sp>
      <p:sp>
        <p:nvSpPr>
          <p:cNvPr id="4" name="页脚占位符 3">
            <a:extLst>
              <a:ext uri="{FF2B5EF4-FFF2-40B4-BE49-F238E27FC236}">
                <a16:creationId xmlns:a16="http://schemas.microsoft.com/office/drawing/2014/main" id="{D7527A32-6BB0-40BB-B253-2F08A530E2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A7239B8-431D-46F9-A045-9546477A7B66}"/>
              </a:ext>
            </a:extLst>
          </p:cNvPr>
          <p:cNvSpPr>
            <a:spLocks noGrp="1"/>
          </p:cNvSpPr>
          <p:nvPr>
            <p:ph type="sldNum" sz="quarter" idx="12"/>
          </p:nvPr>
        </p:nvSpPr>
        <p:spPr/>
        <p:txBody>
          <a:bodyPr/>
          <a:lstStyle/>
          <a:p>
            <a:fld id="{F2B5E2C1-9FB9-4EC2-AD2C-39A0CA05F313}" type="slidenum">
              <a:rPr lang="zh-CN" altLang="en-US" smtClean="0"/>
              <a:t>‹#›</a:t>
            </a:fld>
            <a:endParaRPr lang="zh-CN" altLang="en-US"/>
          </a:p>
        </p:txBody>
      </p:sp>
    </p:spTree>
    <p:extLst>
      <p:ext uri="{BB962C8B-B14F-4D97-AF65-F5344CB8AC3E}">
        <p14:creationId xmlns:p14="http://schemas.microsoft.com/office/powerpoint/2010/main" val="87576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76D3DB2-CE83-4DB1-9426-03D4C3EABD10}"/>
              </a:ext>
            </a:extLst>
          </p:cNvPr>
          <p:cNvSpPr>
            <a:spLocks noGrp="1"/>
          </p:cNvSpPr>
          <p:nvPr>
            <p:ph type="dt" sz="half" idx="10"/>
          </p:nvPr>
        </p:nvSpPr>
        <p:spPr/>
        <p:txBody>
          <a:bodyPr/>
          <a:lstStyle/>
          <a:p>
            <a:fld id="{D419A82C-AF6A-4024-ABD8-CBA2D66D70CB}" type="datetimeFigureOut">
              <a:rPr lang="zh-CN" altLang="en-US" smtClean="0"/>
              <a:t>2021/4/24</a:t>
            </a:fld>
            <a:endParaRPr lang="zh-CN" altLang="en-US"/>
          </a:p>
        </p:txBody>
      </p:sp>
      <p:sp>
        <p:nvSpPr>
          <p:cNvPr id="3" name="页脚占位符 2">
            <a:extLst>
              <a:ext uri="{FF2B5EF4-FFF2-40B4-BE49-F238E27FC236}">
                <a16:creationId xmlns:a16="http://schemas.microsoft.com/office/drawing/2014/main" id="{1F02580C-F844-4C5B-9E4C-B13F7564F8B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CD9FE64-33CF-4296-86C0-F68E9E75B99D}"/>
              </a:ext>
            </a:extLst>
          </p:cNvPr>
          <p:cNvSpPr>
            <a:spLocks noGrp="1"/>
          </p:cNvSpPr>
          <p:nvPr>
            <p:ph type="sldNum" sz="quarter" idx="12"/>
          </p:nvPr>
        </p:nvSpPr>
        <p:spPr/>
        <p:txBody>
          <a:bodyPr/>
          <a:lstStyle/>
          <a:p>
            <a:fld id="{F2B5E2C1-9FB9-4EC2-AD2C-39A0CA05F313}" type="slidenum">
              <a:rPr lang="zh-CN" altLang="en-US" smtClean="0"/>
              <a:t>‹#›</a:t>
            </a:fld>
            <a:endParaRPr lang="zh-CN" altLang="en-US"/>
          </a:p>
        </p:txBody>
      </p:sp>
    </p:spTree>
    <p:extLst>
      <p:ext uri="{BB962C8B-B14F-4D97-AF65-F5344CB8AC3E}">
        <p14:creationId xmlns:p14="http://schemas.microsoft.com/office/powerpoint/2010/main" val="62059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8CE58-4CC6-46B7-B305-DFEC9850338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3890E83-65C8-4087-BA4B-C8D2DF1AE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4880286-E784-47DE-A0D9-1C0C10A64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F963E1F-1F28-4D2B-B212-D3EAE2CA8493}"/>
              </a:ext>
            </a:extLst>
          </p:cNvPr>
          <p:cNvSpPr>
            <a:spLocks noGrp="1"/>
          </p:cNvSpPr>
          <p:nvPr>
            <p:ph type="dt" sz="half" idx="10"/>
          </p:nvPr>
        </p:nvSpPr>
        <p:spPr/>
        <p:txBody>
          <a:bodyPr/>
          <a:lstStyle/>
          <a:p>
            <a:fld id="{D419A82C-AF6A-4024-ABD8-CBA2D66D70CB}" type="datetimeFigureOut">
              <a:rPr lang="zh-CN" altLang="en-US" smtClean="0"/>
              <a:t>2021/4/24</a:t>
            </a:fld>
            <a:endParaRPr lang="zh-CN" altLang="en-US"/>
          </a:p>
        </p:txBody>
      </p:sp>
      <p:sp>
        <p:nvSpPr>
          <p:cNvPr id="6" name="页脚占位符 5">
            <a:extLst>
              <a:ext uri="{FF2B5EF4-FFF2-40B4-BE49-F238E27FC236}">
                <a16:creationId xmlns:a16="http://schemas.microsoft.com/office/drawing/2014/main" id="{7F99A4E3-FBBB-4A69-BE06-3870A4DF28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BD1E2D-0DC0-4207-8AF0-21D783FEA823}"/>
              </a:ext>
            </a:extLst>
          </p:cNvPr>
          <p:cNvSpPr>
            <a:spLocks noGrp="1"/>
          </p:cNvSpPr>
          <p:nvPr>
            <p:ph type="sldNum" sz="quarter" idx="12"/>
          </p:nvPr>
        </p:nvSpPr>
        <p:spPr/>
        <p:txBody>
          <a:bodyPr/>
          <a:lstStyle/>
          <a:p>
            <a:fld id="{F2B5E2C1-9FB9-4EC2-AD2C-39A0CA05F313}" type="slidenum">
              <a:rPr lang="zh-CN" altLang="en-US" smtClean="0"/>
              <a:t>‹#›</a:t>
            </a:fld>
            <a:endParaRPr lang="zh-CN" altLang="en-US"/>
          </a:p>
        </p:txBody>
      </p:sp>
    </p:spTree>
    <p:extLst>
      <p:ext uri="{BB962C8B-B14F-4D97-AF65-F5344CB8AC3E}">
        <p14:creationId xmlns:p14="http://schemas.microsoft.com/office/powerpoint/2010/main" val="71920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1C3329-CB13-454B-A9F4-EFFF82F156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D21E9F4-DD22-42B7-99D7-C5B5013C7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F95C093-8539-4297-9B13-5ABA79C48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14FA150-6901-4D1B-A536-AFC610D84847}"/>
              </a:ext>
            </a:extLst>
          </p:cNvPr>
          <p:cNvSpPr>
            <a:spLocks noGrp="1"/>
          </p:cNvSpPr>
          <p:nvPr>
            <p:ph type="dt" sz="half" idx="10"/>
          </p:nvPr>
        </p:nvSpPr>
        <p:spPr/>
        <p:txBody>
          <a:bodyPr/>
          <a:lstStyle/>
          <a:p>
            <a:fld id="{D419A82C-AF6A-4024-ABD8-CBA2D66D70CB}" type="datetimeFigureOut">
              <a:rPr lang="zh-CN" altLang="en-US" smtClean="0"/>
              <a:t>2021/4/24</a:t>
            </a:fld>
            <a:endParaRPr lang="zh-CN" altLang="en-US"/>
          </a:p>
        </p:txBody>
      </p:sp>
      <p:sp>
        <p:nvSpPr>
          <p:cNvPr id="6" name="页脚占位符 5">
            <a:extLst>
              <a:ext uri="{FF2B5EF4-FFF2-40B4-BE49-F238E27FC236}">
                <a16:creationId xmlns:a16="http://schemas.microsoft.com/office/drawing/2014/main" id="{FD786236-763F-494F-ACC2-84C3F28CAB1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B77ACB-B704-4BF4-ABE9-CCA2A190C4F5}"/>
              </a:ext>
            </a:extLst>
          </p:cNvPr>
          <p:cNvSpPr>
            <a:spLocks noGrp="1"/>
          </p:cNvSpPr>
          <p:nvPr>
            <p:ph type="sldNum" sz="quarter" idx="12"/>
          </p:nvPr>
        </p:nvSpPr>
        <p:spPr/>
        <p:txBody>
          <a:bodyPr/>
          <a:lstStyle/>
          <a:p>
            <a:fld id="{F2B5E2C1-9FB9-4EC2-AD2C-39A0CA05F313}" type="slidenum">
              <a:rPr lang="zh-CN" altLang="en-US" smtClean="0"/>
              <a:t>‹#›</a:t>
            </a:fld>
            <a:endParaRPr lang="zh-CN" altLang="en-US"/>
          </a:p>
        </p:txBody>
      </p:sp>
    </p:spTree>
    <p:extLst>
      <p:ext uri="{BB962C8B-B14F-4D97-AF65-F5344CB8AC3E}">
        <p14:creationId xmlns:p14="http://schemas.microsoft.com/office/powerpoint/2010/main" val="14196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530D98E-83D9-45B5-BB93-247A083C1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DF4092F-6A37-4201-BAC2-1F511A620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729647F-510D-4FC3-8423-A28CEDD3E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D419A82C-AF6A-4024-ABD8-CBA2D66D70CB}" type="datetimeFigureOut">
              <a:rPr lang="zh-CN" altLang="en-US" smtClean="0"/>
              <a:pPr/>
              <a:t>2021/4/24</a:t>
            </a:fld>
            <a:endParaRPr lang="zh-CN" altLang="en-US" dirty="0"/>
          </a:p>
        </p:txBody>
      </p:sp>
      <p:sp>
        <p:nvSpPr>
          <p:cNvPr id="5" name="页脚占位符 4">
            <a:extLst>
              <a:ext uri="{FF2B5EF4-FFF2-40B4-BE49-F238E27FC236}">
                <a16:creationId xmlns:a16="http://schemas.microsoft.com/office/drawing/2014/main" id="{73222EAF-F73B-40EE-ADE7-BCEB1D100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5B1846B0-EAA0-4343-B369-C9DE4087D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F2B5E2C1-9FB9-4EC2-AD2C-39A0CA05F313}" type="slidenum">
              <a:rPr lang="zh-CN" altLang="en-US" smtClean="0"/>
              <a:pPr/>
              <a:t>‹#›</a:t>
            </a:fld>
            <a:endParaRPr lang="zh-CN" altLang="en-US" dirty="0"/>
          </a:p>
        </p:txBody>
      </p:sp>
      <p:sp>
        <p:nvSpPr>
          <p:cNvPr id="7" name="矩形 6">
            <a:extLst>
              <a:ext uri="{FF2B5EF4-FFF2-40B4-BE49-F238E27FC236}">
                <a16:creationId xmlns:a16="http://schemas.microsoft.com/office/drawing/2014/main" id="{CBF80CB4-F9B2-47FC-839A-8B99BE2032D3}"/>
              </a:ext>
            </a:extLst>
          </p:cNvPr>
          <p:cNvSpPr/>
          <p:nvPr userDrawn="1"/>
        </p:nvSpPr>
        <p:spPr>
          <a:xfrm>
            <a:off x="323528" y="-33114"/>
            <a:ext cx="232732"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030A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9722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95DF45C-3474-4E86-94E4-B4FF1828C47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1369778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ctr" rtl="0" fontAlgn="base">
        <a:spcBef>
          <a:spcPct val="0"/>
        </a:spcBef>
        <a:spcAft>
          <a:spcPct val="0"/>
        </a:spcAft>
        <a:defRPr sz="5867" kern="1200">
          <a:solidFill>
            <a:schemeClr val="tx1"/>
          </a:solidFill>
          <a:latin typeface="+mj-lt"/>
          <a:ea typeface="微软雅黑" pitchFamily="34" charset="-122"/>
          <a:cs typeface="+mj-cs"/>
        </a:defRPr>
      </a:lvl1pPr>
      <a:lvl2pPr algn="ctr" rtl="0" fontAlgn="base">
        <a:spcBef>
          <a:spcPct val="0"/>
        </a:spcBef>
        <a:spcAft>
          <a:spcPct val="0"/>
        </a:spcAft>
        <a:defRPr sz="5867">
          <a:solidFill>
            <a:schemeClr val="tx1"/>
          </a:solidFill>
          <a:latin typeface="Calibri" pitchFamily="34" charset="0"/>
          <a:ea typeface="宋体" charset="-122"/>
        </a:defRPr>
      </a:lvl2pPr>
      <a:lvl3pPr algn="ctr" rtl="0" fontAlgn="base">
        <a:spcBef>
          <a:spcPct val="0"/>
        </a:spcBef>
        <a:spcAft>
          <a:spcPct val="0"/>
        </a:spcAft>
        <a:defRPr sz="5867">
          <a:solidFill>
            <a:schemeClr val="tx1"/>
          </a:solidFill>
          <a:latin typeface="Calibri" pitchFamily="34" charset="0"/>
          <a:ea typeface="宋体" charset="-122"/>
        </a:defRPr>
      </a:lvl3pPr>
      <a:lvl4pPr algn="ctr" rtl="0" fontAlgn="base">
        <a:spcBef>
          <a:spcPct val="0"/>
        </a:spcBef>
        <a:spcAft>
          <a:spcPct val="0"/>
        </a:spcAft>
        <a:defRPr sz="5867">
          <a:solidFill>
            <a:schemeClr val="tx1"/>
          </a:solidFill>
          <a:latin typeface="Calibri" pitchFamily="34" charset="0"/>
          <a:ea typeface="宋体" charset="-122"/>
        </a:defRPr>
      </a:lvl4pPr>
      <a:lvl5pPr algn="ctr" rtl="0" fontAlgn="base">
        <a:spcBef>
          <a:spcPct val="0"/>
        </a:spcBef>
        <a:spcAft>
          <a:spcPct val="0"/>
        </a:spcAft>
        <a:defRPr sz="5867">
          <a:solidFill>
            <a:schemeClr val="tx1"/>
          </a:solidFill>
          <a:latin typeface="Calibri" pitchFamily="34" charset="0"/>
          <a:ea typeface="宋体" charset="-122"/>
        </a:defRPr>
      </a:lvl5pPr>
      <a:lvl6pPr marL="609585" algn="ctr" rtl="0" fontAlgn="base">
        <a:spcBef>
          <a:spcPct val="0"/>
        </a:spcBef>
        <a:spcAft>
          <a:spcPct val="0"/>
        </a:spcAft>
        <a:defRPr sz="5867">
          <a:solidFill>
            <a:schemeClr val="tx1"/>
          </a:solidFill>
          <a:latin typeface="Calibri" pitchFamily="34" charset="0"/>
          <a:ea typeface="宋体" charset="-122"/>
        </a:defRPr>
      </a:lvl6pPr>
      <a:lvl7pPr marL="1219170" algn="ctr" rtl="0" fontAlgn="base">
        <a:spcBef>
          <a:spcPct val="0"/>
        </a:spcBef>
        <a:spcAft>
          <a:spcPct val="0"/>
        </a:spcAft>
        <a:defRPr sz="5867">
          <a:solidFill>
            <a:schemeClr val="tx1"/>
          </a:solidFill>
          <a:latin typeface="Calibri" pitchFamily="34" charset="0"/>
          <a:ea typeface="宋体" charset="-122"/>
        </a:defRPr>
      </a:lvl7pPr>
      <a:lvl8pPr marL="1828754" algn="ctr" rtl="0" fontAlgn="base">
        <a:spcBef>
          <a:spcPct val="0"/>
        </a:spcBef>
        <a:spcAft>
          <a:spcPct val="0"/>
        </a:spcAft>
        <a:defRPr sz="5867">
          <a:solidFill>
            <a:schemeClr val="tx1"/>
          </a:solidFill>
          <a:latin typeface="Calibri" pitchFamily="34" charset="0"/>
          <a:ea typeface="宋体" charset="-122"/>
        </a:defRPr>
      </a:lvl8pPr>
      <a:lvl9pPr marL="2438339" algn="ctr" rtl="0" fontAlgn="base">
        <a:spcBef>
          <a:spcPct val="0"/>
        </a:spcBef>
        <a:spcAft>
          <a:spcPct val="0"/>
        </a:spcAft>
        <a:defRPr sz="5867">
          <a:solidFill>
            <a:schemeClr val="tx1"/>
          </a:solidFill>
          <a:latin typeface="Calibri" pitchFamily="34" charset="0"/>
          <a:ea typeface="宋体" charset="-122"/>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mn-lt"/>
          <a:ea typeface="微软雅黑" pitchFamily="34" charset="-122"/>
          <a:cs typeface="+mn-cs"/>
        </a:defRPr>
      </a:lvl1pPr>
      <a:lvl2pPr marL="990575" indent="-380990" algn="l" rtl="0" fontAlgn="base">
        <a:spcBef>
          <a:spcPct val="20000"/>
        </a:spcBef>
        <a:spcAft>
          <a:spcPct val="0"/>
        </a:spcAft>
        <a:buFont typeface="Arial" charset="0"/>
        <a:buChar char="–"/>
        <a:defRPr sz="3733" kern="1200">
          <a:solidFill>
            <a:schemeClr val="tx1"/>
          </a:solidFill>
          <a:latin typeface="+mn-lt"/>
          <a:ea typeface="微软雅黑" pitchFamily="34" charset="-122"/>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3547" indent="-304792" algn="l" rtl="0" fontAlgn="base">
        <a:spcBef>
          <a:spcPct val="20000"/>
        </a:spcBef>
        <a:spcAft>
          <a:spcPct val="0"/>
        </a:spcAft>
        <a:buFont typeface="Arial" charset="0"/>
        <a:buChar char="–"/>
        <a:defRPr sz="2667" kern="1200">
          <a:solidFill>
            <a:schemeClr val="tx1"/>
          </a:solidFill>
          <a:latin typeface="+mn-lt"/>
          <a:ea typeface="微软雅黑" pitchFamily="34" charset="-122"/>
          <a:cs typeface="+mn-cs"/>
        </a:defRPr>
      </a:lvl4pPr>
      <a:lvl5pPr marL="2743131" indent="-304792" algn="l" rtl="0" fontAlgn="base">
        <a:spcBef>
          <a:spcPct val="20000"/>
        </a:spcBef>
        <a:spcAft>
          <a:spcPct val="0"/>
        </a:spcAft>
        <a:buFont typeface="Arial" charset="0"/>
        <a:buChar char="»"/>
        <a:defRPr sz="2667" kern="1200">
          <a:solidFill>
            <a:schemeClr val="tx1"/>
          </a:solidFill>
          <a:latin typeface="+mn-lt"/>
          <a:ea typeface="微软雅黑" pitchFamily="34" charset="-122"/>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11.wdp"/><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13.wdp"/><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5.png"/><Relationship Id="rId1" Type="http://schemas.openxmlformats.org/officeDocument/2006/relationships/slideLayout" Target="../slideLayouts/slideLayout3.xml"/><Relationship Id="rId5" Type="http://schemas.microsoft.com/office/2007/relationships/hdphoto" Target="../media/hdphoto15.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7.png"/><Relationship Id="rId1" Type="http://schemas.openxmlformats.org/officeDocument/2006/relationships/slideLayout" Target="../slideLayouts/slideLayout3.xml"/><Relationship Id="rId5" Type="http://schemas.microsoft.com/office/2007/relationships/hdphoto" Target="../media/hdphoto17.wdp"/><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12" name="矩形 11">
            <a:extLst>
              <a:ext uri="{FF2B5EF4-FFF2-40B4-BE49-F238E27FC236}">
                <a16:creationId xmlns:a16="http://schemas.microsoft.com/office/drawing/2014/main" id="{B04D8633-12D9-48DF-A971-60C2FB8FD64E}"/>
              </a:ext>
            </a:extLst>
          </p:cNvPr>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FFFFFF"/>
              </a:solidFill>
              <a:latin typeface="微软雅黑"/>
              <a:ea typeface="微软雅黑"/>
            </a:endParaRPr>
          </a:p>
        </p:txBody>
      </p:sp>
      <p:sp>
        <p:nvSpPr>
          <p:cNvPr id="3" name="矩形: 圆角 2">
            <a:extLst>
              <a:ext uri="{FF2B5EF4-FFF2-40B4-BE49-F238E27FC236}">
                <a16:creationId xmlns:a16="http://schemas.microsoft.com/office/drawing/2014/main" id="{89D50067-3C16-4BC6-9C68-D8CCE919350A}"/>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FFFFFF"/>
              </a:solidFill>
              <a:latin typeface="微软雅黑"/>
              <a:ea typeface="微软雅黑"/>
            </a:endParaRPr>
          </a:p>
        </p:txBody>
      </p:sp>
      <p:grpSp>
        <p:nvGrpSpPr>
          <p:cNvPr id="9" name="组合 8">
            <a:extLst>
              <a:ext uri="{FF2B5EF4-FFF2-40B4-BE49-F238E27FC236}">
                <a16:creationId xmlns:a16="http://schemas.microsoft.com/office/drawing/2014/main" id="{5A1C8C7D-5549-4319-962D-C7ED832D2642}"/>
              </a:ext>
            </a:extLst>
          </p:cNvPr>
          <p:cNvGrpSpPr/>
          <p:nvPr/>
        </p:nvGrpSpPr>
        <p:grpSpPr>
          <a:xfrm>
            <a:off x="5501026" y="1987460"/>
            <a:ext cx="1181164" cy="1269614"/>
            <a:chOff x="4558307" y="1155997"/>
            <a:chExt cx="410624" cy="443015"/>
          </a:xfrm>
        </p:grpSpPr>
        <p:sp>
          <p:nvSpPr>
            <p:cNvPr id="5" name="矩形: 圆角 4">
              <a:extLst>
                <a:ext uri="{FF2B5EF4-FFF2-40B4-BE49-F238E27FC236}">
                  <a16:creationId xmlns:a16="http://schemas.microsoft.com/office/drawing/2014/main" id="{3B592E88-3047-49E6-82A2-9B73D270B837}"/>
                </a:ext>
              </a:extLst>
            </p:cNvPr>
            <p:cNvSpPr/>
            <p:nvPr/>
          </p:nvSpPr>
          <p:spPr>
            <a:xfrm>
              <a:off x="4558307" y="1178953"/>
              <a:ext cx="383798" cy="385226"/>
            </a:xfrm>
            <a:prstGeom prst="ellipse">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FFFFFF"/>
                </a:solidFill>
                <a:latin typeface="微软雅黑"/>
                <a:ea typeface="微软雅黑"/>
              </a:endParaRPr>
            </a:p>
          </p:txBody>
        </p:sp>
        <p:sp>
          <p:nvSpPr>
            <p:cNvPr id="6" name="文本框 5">
              <a:extLst>
                <a:ext uri="{FF2B5EF4-FFF2-40B4-BE49-F238E27FC236}">
                  <a16:creationId xmlns:a16="http://schemas.microsoft.com/office/drawing/2014/main" id="{6DF5622F-CF77-4901-914C-F1B464E26CE6}"/>
                </a:ext>
              </a:extLst>
            </p:cNvPr>
            <p:cNvSpPr txBox="1"/>
            <p:nvPr/>
          </p:nvSpPr>
          <p:spPr>
            <a:xfrm>
              <a:off x="4561839" y="1155997"/>
              <a:ext cx="407092" cy="443015"/>
            </a:xfrm>
            <a:prstGeom prst="ellipse">
              <a:avLst/>
            </a:prstGeom>
            <a:noFill/>
          </p:spPr>
          <p:txBody>
            <a:bodyPr wrap="square" lIns="0" tIns="0" rIns="0" bIns="0" rtlCol="0">
              <a:spAutoFit/>
            </a:bodyPr>
            <a:lstStyle/>
            <a:p>
              <a:pPr defTabSz="1219170" fontAlgn="base">
                <a:spcBef>
                  <a:spcPct val="0"/>
                </a:spcBef>
                <a:spcAft>
                  <a:spcPct val="0"/>
                </a:spcAft>
              </a:pPr>
              <a:r>
                <a:rPr lang="zh-CN" altLang="en-US" sz="5867" dirty="0">
                  <a:solidFill>
                    <a:srgbClr val="FFFFFF"/>
                  </a:solidFill>
                  <a:latin typeface="Calibri" pitchFamily="34" charset="0"/>
                  <a:ea typeface="微软雅黑" pitchFamily="34" charset="-122"/>
                  <a:cs typeface="Calibri" panose="020F0502020204030204" pitchFamily="34" charset="0"/>
                </a:rPr>
                <a:t>六</a:t>
              </a: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2495476" y="3604142"/>
            <a:ext cx="7559483" cy="902876"/>
          </a:xfrm>
          <a:prstGeom prst="rect">
            <a:avLst/>
          </a:prstGeom>
          <a:noFill/>
        </p:spPr>
        <p:txBody>
          <a:bodyPr wrap="square" lIns="0" tIns="0" rIns="0" bIns="0" rtlCol="0">
            <a:spAutoFit/>
          </a:bodyPr>
          <a:lstStyle/>
          <a:p>
            <a:pPr algn="dist" defTabSz="1219170" fontAlgn="base">
              <a:spcBef>
                <a:spcPct val="0"/>
              </a:spcBef>
              <a:spcAft>
                <a:spcPct val="0"/>
              </a:spcAft>
            </a:pPr>
            <a:r>
              <a:rPr lang="zh-CN" altLang="en-US" sz="5867" b="1" dirty="0">
                <a:solidFill>
                  <a:srgbClr val="272F42"/>
                </a:solidFill>
                <a:latin typeface="微软雅黑" pitchFamily="34" charset="-122"/>
                <a:ea typeface="微软雅黑" pitchFamily="34" charset="-122"/>
              </a:rPr>
              <a:t>远程教育中的技术应用</a:t>
            </a:r>
          </a:p>
        </p:txBody>
      </p:sp>
      <p:sp>
        <p:nvSpPr>
          <p:cNvPr id="11" name="文本框 10">
            <a:extLst>
              <a:ext uri="{FF2B5EF4-FFF2-40B4-BE49-F238E27FC236}">
                <a16:creationId xmlns:a16="http://schemas.microsoft.com/office/drawing/2014/main" id="{86C2DD2C-6425-44BB-98AE-6D17F0DDEA35}"/>
              </a:ext>
            </a:extLst>
          </p:cNvPr>
          <p:cNvSpPr txBox="1"/>
          <p:nvPr/>
        </p:nvSpPr>
        <p:spPr>
          <a:xfrm>
            <a:off x="4255901" y="1980500"/>
            <a:ext cx="3594248" cy="1107996"/>
          </a:xfrm>
          <a:prstGeom prst="rect">
            <a:avLst/>
          </a:prstGeom>
          <a:noFill/>
        </p:spPr>
        <p:txBody>
          <a:bodyPr wrap="square" lIns="0" tIns="0" rIns="0" bIns="0" rtlCol="0">
            <a:spAutoFit/>
          </a:bodyPr>
          <a:lstStyle/>
          <a:p>
            <a:pPr algn="dist" defTabSz="1219170" fontAlgn="base">
              <a:spcBef>
                <a:spcPct val="0"/>
              </a:spcBef>
              <a:spcAft>
                <a:spcPct val="0"/>
              </a:spcAft>
            </a:pPr>
            <a:r>
              <a:rPr lang="zh-CN" altLang="en-US" sz="7200" b="1" dirty="0">
                <a:solidFill>
                  <a:srgbClr val="272F42"/>
                </a:solidFill>
                <a:latin typeface="微软雅黑" pitchFamily="34" charset="-122"/>
                <a:ea typeface="微软雅黑" pitchFamily="34" charset="-122"/>
              </a:rPr>
              <a:t>第讲</a:t>
            </a:r>
          </a:p>
        </p:txBody>
      </p:sp>
    </p:spTree>
    <p:extLst>
      <p:ext uri="{BB962C8B-B14F-4D97-AF65-F5344CB8AC3E}">
        <p14:creationId xmlns:p14="http://schemas.microsoft.com/office/powerpoint/2010/main" val="1763035698"/>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A1E2C67-0D34-41A8-BE56-513D50CE9337}"/>
              </a:ext>
            </a:extLst>
          </p:cNvPr>
          <p:cNvSpPr/>
          <p:nvPr/>
        </p:nvSpPr>
        <p:spPr>
          <a:xfrm>
            <a:off x="595312" y="64254"/>
            <a:ext cx="3877985" cy="461665"/>
          </a:xfrm>
          <a:prstGeom prst="rect">
            <a:avLst/>
          </a:prstGeom>
        </p:spPr>
        <p:txBody>
          <a:bodyPr wrap="non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远程教育中教育技术的作用</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
        <p:nvSpPr>
          <p:cNvPr id="12" name="矩形 11">
            <a:extLst>
              <a:ext uri="{FF2B5EF4-FFF2-40B4-BE49-F238E27FC236}">
                <a16:creationId xmlns:a16="http://schemas.microsoft.com/office/drawing/2014/main" id="{EC3A7BB0-8E5C-415E-9A3E-F968D1ACBB4A}"/>
              </a:ext>
            </a:extLst>
          </p:cNvPr>
          <p:cNvSpPr/>
          <p:nvPr/>
        </p:nvSpPr>
        <p:spPr>
          <a:xfrm>
            <a:off x="2034338" y="1600613"/>
            <a:ext cx="8694621" cy="1521894"/>
          </a:xfrm>
          <a:prstGeom prst="rect">
            <a:avLst/>
          </a:prstGeom>
          <a:solidFill>
            <a:srgbClr val="FFFFFF">
              <a:lumMod val="95000"/>
            </a:srgbClr>
          </a:solidFill>
          <a:ln w="19050" cap="flat" cmpd="sng" algn="ctr">
            <a:solidFill>
              <a:srgbClr val="009FB1"/>
            </a:solidFill>
            <a:prstDash val="solid"/>
            <a:miter lim="800000"/>
          </a:ln>
          <a:effectLst/>
        </p:spPr>
        <p:txBody>
          <a:bodyPr rtlCol="0" anchor="ctr"/>
          <a:lstStyle/>
          <a:p>
            <a:pPr algn="just">
              <a:lnSpc>
                <a:spcPct val="150000"/>
              </a:lnSpc>
              <a:defRPr/>
            </a:pPr>
            <a:r>
              <a:rPr lang="zh-CN" altLang="en-US" sz="2000" dirty="0">
                <a:latin typeface="微软雅黑" panose="020B0503020204020204" pitchFamily="34" charset="-122"/>
                <a:ea typeface="微软雅黑" panose="020B0503020204020204" pitchFamily="34" charset="-122"/>
              </a:rPr>
              <a:t>现代信息技术的发展构建了一个全新的教学平台，也改变了传统教育的教学模式。如加强实践性，借助信息技术为学生提供直观的多媒体教学素材而达到动态的教学效果。</a:t>
            </a:r>
          </a:p>
        </p:txBody>
      </p:sp>
      <p:sp>
        <p:nvSpPr>
          <p:cNvPr id="13" name="矩形 12">
            <a:extLst>
              <a:ext uri="{FF2B5EF4-FFF2-40B4-BE49-F238E27FC236}">
                <a16:creationId xmlns:a16="http://schemas.microsoft.com/office/drawing/2014/main" id="{7D754C9E-EC35-43AA-868A-863D0FC88ED4}"/>
              </a:ext>
            </a:extLst>
          </p:cNvPr>
          <p:cNvSpPr/>
          <p:nvPr/>
        </p:nvSpPr>
        <p:spPr>
          <a:xfrm>
            <a:off x="2034338" y="3217746"/>
            <a:ext cx="8694619" cy="1521894"/>
          </a:xfrm>
          <a:prstGeom prst="rect">
            <a:avLst/>
          </a:prstGeom>
          <a:solidFill>
            <a:srgbClr val="FFFFFF">
              <a:lumMod val="95000"/>
            </a:srgbClr>
          </a:solidFill>
          <a:ln w="19050" cap="flat" cmpd="sng" algn="ctr">
            <a:solidFill>
              <a:srgbClr val="009FB1"/>
            </a:solidFill>
            <a:prstDash val="solid"/>
            <a:miter lim="800000"/>
          </a:ln>
          <a:effectLst/>
        </p:spPr>
        <p:txBody>
          <a:bodyPr rtlCol="0" anchor="ctr"/>
          <a:lstStyle/>
          <a:p>
            <a:pPr algn="just">
              <a:lnSpc>
                <a:spcPct val="150000"/>
              </a:lnSpc>
            </a:pPr>
            <a:r>
              <a:rPr lang="zh-CN" altLang="en-US" sz="2000" dirty="0">
                <a:latin typeface="微软雅黑" panose="020B0503020204020204" pitchFamily="34" charset="-122"/>
                <a:ea typeface="微软雅黑" panose="020B0503020204020204" pitchFamily="34" charset="-122"/>
              </a:rPr>
              <a:t>应用现代信息技术，实现以学生为主体的教学形式。学生在网络环境中，在教师的指导下进行探索性学习，能够使学生形成积极的求异，敏锐的观察、丰富的想象，能够培养学生掌握信息的获取</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分析、处理、交流、应用的能力。</a:t>
            </a:r>
          </a:p>
        </p:txBody>
      </p:sp>
      <p:sp>
        <p:nvSpPr>
          <p:cNvPr id="14" name="矩形 13">
            <a:extLst>
              <a:ext uri="{FF2B5EF4-FFF2-40B4-BE49-F238E27FC236}">
                <a16:creationId xmlns:a16="http://schemas.microsoft.com/office/drawing/2014/main" id="{B022BF11-15FB-43F8-A38D-EF902E56E805}"/>
              </a:ext>
            </a:extLst>
          </p:cNvPr>
          <p:cNvSpPr/>
          <p:nvPr/>
        </p:nvSpPr>
        <p:spPr>
          <a:xfrm>
            <a:off x="2034339" y="4834879"/>
            <a:ext cx="8694620" cy="1521894"/>
          </a:xfrm>
          <a:prstGeom prst="rect">
            <a:avLst/>
          </a:prstGeom>
          <a:solidFill>
            <a:srgbClr val="FFFFFF">
              <a:lumMod val="95000"/>
            </a:srgbClr>
          </a:solidFill>
          <a:ln w="19050" cap="flat" cmpd="sng" algn="ctr">
            <a:solidFill>
              <a:srgbClr val="009FB1"/>
            </a:solidFill>
            <a:prstDash val="solid"/>
            <a:miter lim="800000"/>
          </a:ln>
          <a:effectLst/>
        </p:spPr>
        <p:txBody>
          <a:bodyPr rtlCol="0" anchor="ctr"/>
          <a:lstStyle/>
          <a:p>
            <a:pPr algn="just">
              <a:lnSpc>
                <a:spcPct val="150000"/>
              </a:lnSpc>
            </a:pPr>
            <a:r>
              <a:rPr lang="zh-CN" altLang="en-US" sz="2000" dirty="0">
                <a:latin typeface="微软雅黑" panose="020B0503020204020204" pitchFamily="34" charset="-122"/>
                <a:ea typeface="微软雅黑" panose="020B0503020204020204" pitchFamily="34" charset="-122"/>
              </a:rPr>
              <a:t>现代信息技术可以把新的科学技术和信息全方位地展现出来，对教学内容和信息的即时更新较有利。</a:t>
            </a:r>
          </a:p>
        </p:txBody>
      </p:sp>
      <p:sp>
        <p:nvSpPr>
          <p:cNvPr id="21" name="矩形 20">
            <a:extLst>
              <a:ext uri="{FF2B5EF4-FFF2-40B4-BE49-F238E27FC236}">
                <a16:creationId xmlns:a16="http://schemas.microsoft.com/office/drawing/2014/main" id="{16C2EC87-A84D-4B4A-A25B-3D1B4C8C2B21}"/>
              </a:ext>
            </a:extLst>
          </p:cNvPr>
          <p:cNvSpPr/>
          <p:nvPr/>
        </p:nvSpPr>
        <p:spPr>
          <a:xfrm>
            <a:off x="595312" y="800762"/>
            <a:ext cx="5416868"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应用现代信息技术促进远程教育的发展</a:t>
            </a:r>
          </a:p>
        </p:txBody>
      </p:sp>
    </p:spTree>
    <p:extLst>
      <p:ext uri="{BB962C8B-B14F-4D97-AF65-F5344CB8AC3E}">
        <p14:creationId xmlns:p14="http://schemas.microsoft.com/office/powerpoint/2010/main" val="128841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2DFBAB-D9FB-2740-92A9-868A42E81F2F}"/>
              </a:ext>
            </a:extLst>
          </p:cNvPr>
          <p:cNvSpPr>
            <a:spLocks noGrp="1"/>
          </p:cNvSpPr>
          <p:nvPr>
            <p:ph type="title"/>
          </p:nvPr>
        </p:nvSpPr>
        <p:spPr>
          <a:xfrm>
            <a:off x="1114879" y="642938"/>
            <a:ext cx="10515600" cy="2852737"/>
          </a:xfrm>
        </p:spPr>
        <p:txBody>
          <a:bodyPr>
            <a:normAutofit/>
          </a:bodyPr>
          <a:lstStyle/>
          <a:p>
            <a:r>
              <a:rPr lang="zh-CN" altLang="zh-CN" sz="5400" dirty="0"/>
              <a:t>远程教育的硬件平台和软件</a:t>
            </a:r>
            <a:r>
              <a:rPr lang="zh-CN" altLang="en-US" sz="5400" dirty="0"/>
              <a:t>系统</a:t>
            </a:r>
            <a:endParaRPr lang="en-US" altLang="zh-CN" sz="5400" dirty="0"/>
          </a:p>
        </p:txBody>
      </p:sp>
      <p:sp>
        <p:nvSpPr>
          <p:cNvPr id="3" name="文本占位符 2">
            <a:extLst>
              <a:ext uri="{FF2B5EF4-FFF2-40B4-BE49-F238E27FC236}">
                <a16:creationId xmlns:a16="http://schemas.microsoft.com/office/drawing/2014/main" id="{C9F5E9E5-688E-164D-ADDC-2335EA89D57A}"/>
              </a:ext>
            </a:extLst>
          </p:cNvPr>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353170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4FA3402-4280-4758-9409-E4E218026AAA}"/>
              </a:ext>
            </a:extLst>
          </p:cNvPr>
          <p:cNvSpPr/>
          <p:nvPr/>
        </p:nvSpPr>
        <p:spPr>
          <a:xfrm>
            <a:off x="7610791" y="4763247"/>
            <a:ext cx="2298080" cy="52322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rPr>
              <a:t>软件</a:t>
            </a:r>
            <a:r>
              <a:rPr lang="zh-CN" altLang="en-US" sz="2800" b="1" dirty="0">
                <a:latin typeface="微软雅黑" panose="020B0503020204020204" pitchFamily="34" charset="-122"/>
                <a:ea typeface="微软雅黑" panose="020B0503020204020204" pitchFamily="34" charset="-122"/>
              </a:rPr>
              <a:t>系统</a:t>
            </a:r>
            <a:endParaRPr lang="zh-CN" altLang="zh-CN" sz="2800" b="1" dirty="0">
              <a:latin typeface="微软雅黑" panose="020B0503020204020204" pitchFamily="34" charset="-122"/>
              <a:ea typeface="微软雅黑" panose="020B0503020204020204" pitchFamily="34" charset="-122"/>
            </a:endParaRPr>
          </a:p>
        </p:txBody>
      </p:sp>
      <p:grpSp>
        <p:nvGrpSpPr>
          <p:cNvPr id="63" name="组 8">
            <a:extLst>
              <a:ext uri="{FF2B5EF4-FFF2-40B4-BE49-F238E27FC236}">
                <a16:creationId xmlns:a16="http://schemas.microsoft.com/office/drawing/2014/main" id="{2D450D18-FFBA-41CC-9BD8-BD41E301784B}"/>
              </a:ext>
            </a:extLst>
          </p:cNvPr>
          <p:cNvGrpSpPr/>
          <p:nvPr/>
        </p:nvGrpSpPr>
        <p:grpSpPr>
          <a:xfrm>
            <a:off x="6797040" y="1521236"/>
            <a:ext cx="3116776" cy="2892197"/>
            <a:chOff x="4537612" y="1551446"/>
            <a:chExt cx="3116776" cy="2892197"/>
          </a:xfrm>
        </p:grpSpPr>
        <p:grpSp>
          <p:nvGrpSpPr>
            <p:cNvPr id="64" name="组 7">
              <a:extLst>
                <a:ext uri="{FF2B5EF4-FFF2-40B4-BE49-F238E27FC236}">
                  <a16:creationId xmlns:a16="http://schemas.microsoft.com/office/drawing/2014/main" id="{031CCC63-8137-46B0-B70F-55940852889A}"/>
                </a:ext>
              </a:extLst>
            </p:cNvPr>
            <p:cNvGrpSpPr/>
            <p:nvPr/>
          </p:nvGrpSpPr>
          <p:grpSpPr>
            <a:xfrm>
              <a:off x="4537612" y="1551446"/>
              <a:ext cx="3116776" cy="2892197"/>
              <a:chOff x="4537612" y="1551446"/>
              <a:chExt cx="3116776" cy="2892197"/>
            </a:xfrm>
          </p:grpSpPr>
          <p:sp>
            <p:nvSpPr>
              <p:cNvPr id="66" name="等腰三角形 16">
                <a:extLst>
                  <a:ext uri="{FF2B5EF4-FFF2-40B4-BE49-F238E27FC236}">
                    <a16:creationId xmlns:a16="http://schemas.microsoft.com/office/drawing/2014/main" id="{DB582FA7-FB21-4660-BCF2-8E64DE739FEF}"/>
                  </a:ext>
                </a:extLst>
              </p:cNvPr>
              <p:cNvSpPr/>
              <p:nvPr/>
            </p:nvSpPr>
            <p:spPr>
              <a:xfrm flipH="1">
                <a:off x="4537613" y="1551446"/>
                <a:ext cx="3116775" cy="2686876"/>
              </a:xfrm>
              <a:prstGeom prst="triangle">
                <a:avLst/>
              </a:prstGeom>
              <a:solidFill>
                <a:srgbClr val="FFFFFF">
                  <a:lumMod val="95000"/>
                </a:srgbClr>
              </a:solidFill>
              <a:ln w="57150" cap="flat" cmpd="sng" algn="ctr">
                <a:solidFill>
                  <a:srgbClr val="009F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cxnSp>
            <p:nvCxnSpPr>
              <p:cNvPr id="67" name="直接连接符 17">
                <a:extLst>
                  <a:ext uri="{FF2B5EF4-FFF2-40B4-BE49-F238E27FC236}">
                    <a16:creationId xmlns:a16="http://schemas.microsoft.com/office/drawing/2014/main" id="{C464442F-9236-4499-B9B0-931730C08C4D}"/>
                  </a:ext>
                </a:extLst>
              </p:cNvPr>
              <p:cNvCxnSpPr>
                <a:stCxn id="69" idx="0"/>
              </p:cNvCxnSpPr>
              <p:nvPr/>
            </p:nvCxnSpPr>
            <p:spPr>
              <a:xfrm rot="10296580" flipV="1">
                <a:off x="5966459" y="1560948"/>
                <a:ext cx="259082" cy="1756553"/>
              </a:xfrm>
              <a:prstGeom prst="line">
                <a:avLst/>
              </a:prstGeom>
              <a:noFill/>
              <a:ln w="76200" cap="flat" cmpd="sng" algn="ctr">
                <a:solidFill>
                  <a:srgbClr val="009FB1"/>
                </a:solidFill>
                <a:prstDash val="solid"/>
                <a:miter lim="800000"/>
              </a:ln>
              <a:effectLst/>
            </p:spPr>
          </p:cxnSp>
          <p:cxnSp>
            <p:nvCxnSpPr>
              <p:cNvPr id="68" name="直接连接符 18">
                <a:extLst>
                  <a:ext uri="{FF2B5EF4-FFF2-40B4-BE49-F238E27FC236}">
                    <a16:creationId xmlns:a16="http://schemas.microsoft.com/office/drawing/2014/main" id="{C78830EA-49C6-4A4C-ADF8-1CABD4291E55}"/>
                  </a:ext>
                </a:extLst>
              </p:cNvPr>
              <p:cNvCxnSpPr/>
              <p:nvPr/>
            </p:nvCxnSpPr>
            <p:spPr>
              <a:xfrm flipV="1">
                <a:off x="4537612" y="3337833"/>
                <a:ext cx="1559695" cy="900491"/>
              </a:xfrm>
              <a:prstGeom prst="line">
                <a:avLst/>
              </a:prstGeom>
              <a:noFill/>
              <a:ln w="76200" cap="flat" cmpd="sng" algn="ctr">
                <a:solidFill>
                  <a:srgbClr val="009FB1"/>
                </a:solidFill>
                <a:prstDash val="solid"/>
                <a:miter lim="800000"/>
              </a:ln>
              <a:effectLst/>
            </p:spPr>
          </p:cxnSp>
          <p:cxnSp>
            <p:nvCxnSpPr>
              <p:cNvPr id="69" name="直接连接符 19">
                <a:extLst>
                  <a:ext uri="{FF2B5EF4-FFF2-40B4-BE49-F238E27FC236}">
                    <a16:creationId xmlns:a16="http://schemas.microsoft.com/office/drawing/2014/main" id="{BD997D90-820C-499F-B346-74B14AF12D26}"/>
                  </a:ext>
                </a:extLst>
              </p:cNvPr>
              <p:cNvCxnSpPr/>
              <p:nvPr/>
            </p:nvCxnSpPr>
            <p:spPr>
              <a:xfrm flipH="1" flipV="1">
                <a:off x="6090775" y="3335571"/>
                <a:ext cx="1563613" cy="902753"/>
              </a:xfrm>
              <a:prstGeom prst="line">
                <a:avLst/>
              </a:prstGeom>
              <a:noFill/>
              <a:ln w="76200" cap="flat" cmpd="sng" algn="ctr">
                <a:solidFill>
                  <a:srgbClr val="009FB1"/>
                </a:solidFill>
                <a:prstDash val="solid"/>
                <a:miter lim="800000"/>
              </a:ln>
              <a:effectLst/>
            </p:spPr>
          </p:cxnSp>
          <p:sp>
            <p:nvSpPr>
              <p:cNvPr id="70" name="等腰三角形 14">
                <a:extLst>
                  <a:ext uri="{FF2B5EF4-FFF2-40B4-BE49-F238E27FC236}">
                    <a16:creationId xmlns:a16="http://schemas.microsoft.com/office/drawing/2014/main" id="{CAC5025B-215C-4359-84D8-D22853C27D17}"/>
                  </a:ext>
                </a:extLst>
              </p:cNvPr>
              <p:cNvSpPr/>
              <p:nvPr/>
            </p:nvSpPr>
            <p:spPr>
              <a:xfrm flipH="1">
                <a:off x="5690447" y="3453090"/>
                <a:ext cx="811107" cy="246700"/>
              </a:xfrm>
              <a:prstGeom prst="triangle">
                <a:avLst/>
              </a:prstGeom>
              <a:solidFill>
                <a:srgbClr val="009F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sp>
            <p:nvSpPr>
              <p:cNvPr id="71" name="等腰三角形 16">
                <a:extLst>
                  <a:ext uri="{FF2B5EF4-FFF2-40B4-BE49-F238E27FC236}">
                    <a16:creationId xmlns:a16="http://schemas.microsoft.com/office/drawing/2014/main" id="{00E18EBE-7E4D-4F3A-A4B1-E5751C5B1390}"/>
                  </a:ext>
                </a:extLst>
              </p:cNvPr>
              <p:cNvSpPr/>
              <p:nvPr/>
            </p:nvSpPr>
            <p:spPr>
              <a:xfrm rot="5400000" flipH="1">
                <a:off x="6082478" y="1862385"/>
                <a:ext cx="405554" cy="24670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 fmla="*/ 123324 w 742950"/>
                  <a:gd name="connsiteY0" fmla="*/ 432689 h 451940"/>
                  <a:gd name="connsiteX1" fmla="*/ 0 w 742950"/>
                  <a:gd name="connsiteY1" fmla="*/ 0 h 451940"/>
                  <a:gd name="connsiteX2" fmla="*/ 742950 w 742950"/>
                  <a:gd name="connsiteY2" fmla="*/ 451940 h 451940"/>
                  <a:gd name="connsiteX3" fmla="*/ 123324 w 742950"/>
                  <a:gd name="connsiteY3" fmla="*/ 432689 h 451940"/>
                </a:gdLst>
                <a:ahLst/>
                <a:cxnLst>
                  <a:cxn ang="0">
                    <a:pos x="connsiteX0" y="connsiteY0"/>
                  </a:cxn>
                  <a:cxn ang="0">
                    <a:pos x="connsiteX1" y="connsiteY1"/>
                  </a:cxn>
                  <a:cxn ang="0">
                    <a:pos x="connsiteX2" y="connsiteY2"/>
                  </a:cxn>
                  <a:cxn ang="0">
                    <a:pos x="connsiteX3" y="connsiteY3"/>
                  </a:cxn>
                </a:cxnLst>
                <a:rect l="l" t="t" r="r" b="b"/>
                <a:pathLst>
                  <a:path w="742950" h="451940">
                    <a:moveTo>
                      <a:pt x="123324" y="432689"/>
                    </a:moveTo>
                    <a:lnTo>
                      <a:pt x="0" y="0"/>
                    </a:lnTo>
                    <a:lnTo>
                      <a:pt x="742950" y="451940"/>
                    </a:lnTo>
                    <a:lnTo>
                      <a:pt x="123324" y="432689"/>
                    </a:lnTo>
                    <a:close/>
                  </a:path>
                </a:pathLst>
              </a:custGeom>
              <a:solidFill>
                <a:srgbClr val="009F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sp>
            <p:nvSpPr>
              <p:cNvPr id="72" name="等腰三角形 16">
                <a:extLst>
                  <a:ext uri="{FF2B5EF4-FFF2-40B4-BE49-F238E27FC236}">
                    <a16:creationId xmlns:a16="http://schemas.microsoft.com/office/drawing/2014/main" id="{101229E7-01D9-4F64-A1DE-54C36E6C959B}"/>
                  </a:ext>
                </a:extLst>
              </p:cNvPr>
              <p:cNvSpPr/>
              <p:nvPr/>
            </p:nvSpPr>
            <p:spPr>
              <a:xfrm rot="10800000" flipH="1">
                <a:off x="4941735" y="2462537"/>
                <a:ext cx="2298080" cy="1981106"/>
              </a:xfrm>
              <a:prstGeom prst="triangle">
                <a:avLst/>
              </a:prstGeom>
              <a:solidFill>
                <a:srgbClr val="FFFFFF">
                  <a:lumMod val="95000"/>
                </a:srgbClr>
              </a:solidFill>
              <a:ln w="12700" cap="flat" cmpd="sng" algn="ctr">
                <a:solidFill>
                  <a:srgbClr val="009F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grpSp>
        <p:sp>
          <p:nvSpPr>
            <p:cNvPr id="65" name="文本框 64">
              <a:extLst>
                <a:ext uri="{FF2B5EF4-FFF2-40B4-BE49-F238E27FC236}">
                  <a16:creationId xmlns:a16="http://schemas.microsoft.com/office/drawing/2014/main" id="{5F785521-2802-49B1-9B37-44B0595504EE}"/>
                </a:ext>
              </a:extLst>
            </p:cNvPr>
            <p:cNvSpPr txBox="1"/>
            <p:nvPr/>
          </p:nvSpPr>
          <p:spPr>
            <a:xfrm>
              <a:off x="5719134" y="2629913"/>
              <a:ext cx="753732" cy="1200329"/>
            </a:xfrm>
            <a:prstGeom prst="rect">
              <a:avLst/>
            </a:prstGeom>
            <a:noFill/>
          </p:spPr>
          <p:txBody>
            <a:bodyPr wrap="non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a:ln>
                    <a:noFill/>
                  </a:ln>
                  <a:solidFill>
                    <a:srgbClr val="000000">
                      <a:lumMod val="85000"/>
                      <a:lumOff val="15000"/>
                    </a:srgbClr>
                  </a:solidFill>
                  <a:effectLst/>
                  <a:uLnTx/>
                  <a:uFillTx/>
                  <a:latin typeface="微软雅黑"/>
                  <a:ea typeface="微软雅黑"/>
                </a:rPr>
                <a:t>2</a:t>
              </a:r>
              <a:endParaRPr kumimoji="0" lang="zh-CN" altLang="en-US" sz="7200" b="1"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grpSp>
      <p:grpSp>
        <p:nvGrpSpPr>
          <p:cNvPr id="73" name="组 109">
            <a:extLst>
              <a:ext uri="{FF2B5EF4-FFF2-40B4-BE49-F238E27FC236}">
                <a16:creationId xmlns:a16="http://schemas.microsoft.com/office/drawing/2014/main" id="{EE407FA2-3697-408C-8A30-87D9090F7C68}"/>
              </a:ext>
            </a:extLst>
          </p:cNvPr>
          <p:cNvGrpSpPr/>
          <p:nvPr/>
        </p:nvGrpSpPr>
        <p:grpSpPr>
          <a:xfrm>
            <a:off x="1749900" y="1521236"/>
            <a:ext cx="3116776" cy="2892197"/>
            <a:chOff x="4537612" y="1551446"/>
            <a:chExt cx="3116776" cy="2892197"/>
          </a:xfrm>
        </p:grpSpPr>
        <p:grpSp>
          <p:nvGrpSpPr>
            <p:cNvPr id="74" name="组 110">
              <a:extLst>
                <a:ext uri="{FF2B5EF4-FFF2-40B4-BE49-F238E27FC236}">
                  <a16:creationId xmlns:a16="http://schemas.microsoft.com/office/drawing/2014/main" id="{6CDF49F7-AB5D-4385-B8BF-180F97E1BC16}"/>
                </a:ext>
              </a:extLst>
            </p:cNvPr>
            <p:cNvGrpSpPr/>
            <p:nvPr/>
          </p:nvGrpSpPr>
          <p:grpSpPr>
            <a:xfrm>
              <a:off x="4537612" y="1551446"/>
              <a:ext cx="3116776" cy="2892197"/>
              <a:chOff x="4537612" y="1551446"/>
              <a:chExt cx="3116776" cy="2892197"/>
            </a:xfrm>
          </p:grpSpPr>
          <p:sp>
            <p:nvSpPr>
              <p:cNvPr id="76" name="等腰三角形 16">
                <a:extLst>
                  <a:ext uri="{FF2B5EF4-FFF2-40B4-BE49-F238E27FC236}">
                    <a16:creationId xmlns:a16="http://schemas.microsoft.com/office/drawing/2014/main" id="{3929E1ED-0E3E-444D-BDE6-78E54F220CFC}"/>
                  </a:ext>
                </a:extLst>
              </p:cNvPr>
              <p:cNvSpPr/>
              <p:nvPr/>
            </p:nvSpPr>
            <p:spPr>
              <a:xfrm flipH="1">
                <a:off x="4537613" y="1551446"/>
                <a:ext cx="3116775" cy="2686876"/>
              </a:xfrm>
              <a:prstGeom prst="triangle">
                <a:avLst/>
              </a:prstGeom>
              <a:solidFill>
                <a:srgbClr val="FFFFFF">
                  <a:lumMod val="95000"/>
                </a:srgbClr>
              </a:solidFill>
              <a:ln w="57150" cap="flat" cmpd="sng" algn="ctr">
                <a:solidFill>
                  <a:srgbClr val="009F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cxnSp>
            <p:nvCxnSpPr>
              <p:cNvPr id="77" name="直接连接符 17">
                <a:extLst>
                  <a:ext uri="{FF2B5EF4-FFF2-40B4-BE49-F238E27FC236}">
                    <a16:creationId xmlns:a16="http://schemas.microsoft.com/office/drawing/2014/main" id="{712D845A-8D21-4313-BF22-4ACB02B26134}"/>
                  </a:ext>
                </a:extLst>
              </p:cNvPr>
              <p:cNvCxnSpPr/>
              <p:nvPr/>
            </p:nvCxnSpPr>
            <p:spPr>
              <a:xfrm rot="10296580" flipV="1">
                <a:off x="5966459" y="1560948"/>
                <a:ext cx="259082" cy="1756553"/>
              </a:xfrm>
              <a:prstGeom prst="line">
                <a:avLst/>
              </a:prstGeom>
              <a:noFill/>
              <a:ln w="76200" cap="flat" cmpd="sng" algn="ctr">
                <a:solidFill>
                  <a:srgbClr val="009FB1"/>
                </a:solidFill>
                <a:prstDash val="solid"/>
                <a:miter lim="800000"/>
              </a:ln>
              <a:effectLst/>
            </p:spPr>
          </p:cxnSp>
          <p:cxnSp>
            <p:nvCxnSpPr>
              <p:cNvPr id="78" name="直接连接符 18">
                <a:extLst>
                  <a:ext uri="{FF2B5EF4-FFF2-40B4-BE49-F238E27FC236}">
                    <a16:creationId xmlns:a16="http://schemas.microsoft.com/office/drawing/2014/main" id="{55A14A5D-F7CA-4725-872B-2F5679008B8A}"/>
                  </a:ext>
                </a:extLst>
              </p:cNvPr>
              <p:cNvCxnSpPr/>
              <p:nvPr/>
            </p:nvCxnSpPr>
            <p:spPr>
              <a:xfrm flipV="1">
                <a:off x="4537612" y="3337833"/>
                <a:ext cx="1559695" cy="900491"/>
              </a:xfrm>
              <a:prstGeom prst="line">
                <a:avLst/>
              </a:prstGeom>
              <a:noFill/>
              <a:ln w="76200" cap="flat" cmpd="sng" algn="ctr">
                <a:solidFill>
                  <a:srgbClr val="009FB1"/>
                </a:solidFill>
                <a:prstDash val="solid"/>
                <a:miter lim="800000"/>
              </a:ln>
              <a:effectLst/>
            </p:spPr>
          </p:cxnSp>
          <p:cxnSp>
            <p:nvCxnSpPr>
              <p:cNvPr id="79" name="直接连接符 19">
                <a:extLst>
                  <a:ext uri="{FF2B5EF4-FFF2-40B4-BE49-F238E27FC236}">
                    <a16:creationId xmlns:a16="http://schemas.microsoft.com/office/drawing/2014/main" id="{0831D149-F0D1-4E29-8636-E237B048B606}"/>
                  </a:ext>
                </a:extLst>
              </p:cNvPr>
              <p:cNvCxnSpPr/>
              <p:nvPr/>
            </p:nvCxnSpPr>
            <p:spPr>
              <a:xfrm flipH="1" flipV="1">
                <a:off x="6090775" y="3335571"/>
                <a:ext cx="1563613" cy="902753"/>
              </a:xfrm>
              <a:prstGeom prst="line">
                <a:avLst/>
              </a:prstGeom>
              <a:noFill/>
              <a:ln w="76200" cap="flat" cmpd="sng" algn="ctr">
                <a:solidFill>
                  <a:srgbClr val="009FB1"/>
                </a:solidFill>
                <a:prstDash val="solid"/>
                <a:miter lim="800000"/>
              </a:ln>
              <a:effectLst/>
            </p:spPr>
          </p:cxnSp>
          <p:sp>
            <p:nvSpPr>
              <p:cNvPr id="80" name="等腰三角形 14">
                <a:extLst>
                  <a:ext uri="{FF2B5EF4-FFF2-40B4-BE49-F238E27FC236}">
                    <a16:creationId xmlns:a16="http://schemas.microsoft.com/office/drawing/2014/main" id="{24D59707-9016-44E7-BFE7-08C06486EBDC}"/>
                  </a:ext>
                </a:extLst>
              </p:cNvPr>
              <p:cNvSpPr/>
              <p:nvPr/>
            </p:nvSpPr>
            <p:spPr>
              <a:xfrm flipH="1">
                <a:off x="5690447" y="3453090"/>
                <a:ext cx="811107" cy="246700"/>
              </a:xfrm>
              <a:prstGeom prst="triangle">
                <a:avLst/>
              </a:prstGeom>
              <a:solidFill>
                <a:srgbClr val="009F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sp>
            <p:nvSpPr>
              <p:cNvPr id="81" name="等腰三角形 16">
                <a:extLst>
                  <a:ext uri="{FF2B5EF4-FFF2-40B4-BE49-F238E27FC236}">
                    <a16:creationId xmlns:a16="http://schemas.microsoft.com/office/drawing/2014/main" id="{1CF33584-8D0C-4CA0-9ECE-8AF83B548872}"/>
                  </a:ext>
                </a:extLst>
              </p:cNvPr>
              <p:cNvSpPr/>
              <p:nvPr/>
            </p:nvSpPr>
            <p:spPr>
              <a:xfrm rot="5400000" flipH="1">
                <a:off x="6082478" y="1862385"/>
                <a:ext cx="405554" cy="24670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 fmla="*/ 123324 w 742950"/>
                  <a:gd name="connsiteY0" fmla="*/ 432689 h 451940"/>
                  <a:gd name="connsiteX1" fmla="*/ 0 w 742950"/>
                  <a:gd name="connsiteY1" fmla="*/ 0 h 451940"/>
                  <a:gd name="connsiteX2" fmla="*/ 742950 w 742950"/>
                  <a:gd name="connsiteY2" fmla="*/ 451940 h 451940"/>
                  <a:gd name="connsiteX3" fmla="*/ 123324 w 742950"/>
                  <a:gd name="connsiteY3" fmla="*/ 432689 h 451940"/>
                </a:gdLst>
                <a:ahLst/>
                <a:cxnLst>
                  <a:cxn ang="0">
                    <a:pos x="connsiteX0" y="connsiteY0"/>
                  </a:cxn>
                  <a:cxn ang="0">
                    <a:pos x="connsiteX1" y="connsiteY1"/>
                  </a:cxn>
                  <a:cxn ang="0">
                    <a:pos x="connsiteX2" y="connsiteY2"/>
                  </a:cxn>
                  <a:cxn ang="0">
                    <a:pos x="connsiteX3" y="connsiteY3"/>
                  </a:cxn>
                </a:cxnLst>
                <a:rect l="l" t="t" r="r" b="b"/>
                <a:pathLst>
                  <a:path w="742950" h="451940">
                    <a:moveTo>
                      <a:pt x="123324" y="432689"/>
                    </a:moveTo>
                    <a:lnTo>
                      <a:pt x="0" y="0"/>
                    </a:lnTo>
                    <a:lnTo>
                      <a:pt x="742950" y="451940"/>
                    </a:lnTo>
                    <a:lnTo>
                      <a:pt x="123324" y="432689"/>
                    </a:lnTo>
                    <a:close/>
                  </a:path>
                </a:pathLst>
              </a:custGeom>
              <a:solidFill>
                <a:srgbClr val="009F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sp>
            <p:nvSpPr>
              <p:cNvPr id="82" name="等腰三角形 16">
                <a:extLst>
                  <a:ext uri="{FF2B5EF4-FFF2-40B4-BE49-F238E27FC236}">
                    <a16:creationId xmlns:a16="http://schemas.microsoft.com/office/drawing/2014/main" id="{825087A9-D34F-4ABA-B5B3-A506CAE33830}"/>
                  </a:ext>
                </a:extLst>
              </p:cNvPr>
              <p:cNvSpPr/>
              <p:nvPr/>
            </p:nvSpPr>
            <p:spPr>
              <a:xfrm rot="10800000" flipH="1">
                <a:off x="4941735" y="2462537"/>
                <a:ext cx="2298080" cy="1981106"/>
              </a:xfrm>
              <a:prstGeom prst="triangle">
                <a:avLst/>
              </a:prstGeom>
              <a:solidFill>
                <a:srgbClr val="FFFFFF">
                  <a:lumMod val="95000"/>
                </a:srgbClr>
              </a:solidFill>
              <a:ln w="12700" cap="flat" cmpd="sng" algn="ctr">
                <a:solidFill>
                  <a:srgbClr val="009F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grpSp>
        <p:sp>
          <p:nvSpPr>
            <p:cNvPr id="75" name="文本框 74">
              <a:extLst>
                <a:ext uri="{FF2B5EF4-FFF2-40B4-BE49-F238E27FC236}">
                  <a16:creationId xmlns:a16="http://schemas.microsoft.com/office/drawing/2014/main" id="{4C0D43A2-56BC-425E-A1B6-8BE797F6C8B9}"/>
                </a:ext>
              </a:extLst>
            </p:cNvPr>
            <p:cNvSpPr txBox="1"/>
            <p:nvPr/>
          </p:nvSpPr>
          <p:spPr>
            <a:xfrm>
              <a:off x="5719134" y="2629913"/>
              <a:ext cx="753732" cy="1200329"/>
            </a:xfrm>
            <a:prstGeom prst="rect">
              <a:avLst/>
            </a:prstGeom>
            <a:noFill/>
          </p:spPr>
          <p:txBody>
            <a:bodyPr wrap="non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altLang="zh-CN" sz="7200" b="1" i="0" u="none" strike="noStrike" kern="0" cap="none" spc="0" normalizeH="0" baseline="0" noProof="0" dirty="0">
                  <a:ln>
                    <a:noFill/>
                  </a:ln>
                  <a:solidFill>
                    <a:srgbClr val="000000">
                      <a:lumMod val="85000"/>
                      <a:lumOff val="15000"/>
                    </a:srgbClr>
                  </a:solidFill>
                  <a:effectLst/>
                  <a:uLnTx/>
                  <a:uFillTx/>
                  <a:latin typeface="微软雅黑"/>
                  <a:ea typeface="微软雅黑"/>
                </a:rPr>
                <a:t>1</a:t>
              </a:r>
              <a:endParaRPr kumimoji="0" lang="zh-CN" altLang="en-US" sz="7200" b="1"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grpSp>
      <p:sp>
        <p:nvSpPr>
          <p:cNvPr id="83" name="矩形 82">
            <a:extLst>
              <a:ext uri="{FF2B5EF4-FFF2-40B4-BE49-F238E27FC236}">
                <a16:creationId xmlns:a16="http://schemas.microsoft.com/office/drawing/2014/main" id="{F2899C50-3029-4C19-B18D-876AAD61B4DA}"/>
              </a:ext>
            </a:extLst>
          </p:cNvPr>
          <p:cNvSpPr/>
          <p:nvPr/>
        </p:nvSpPr>
        <p:spPr>
          <a:xfrm>
            <a:off x="2133511" y="4852740"/>
            <a:ext cx="2339102" cy="523220"/>
          </a:xfrm>
          <a:prstGeom prst="rect">
            <a:avLst/>
          </a:prstGeom>
        </p:spPr>
        <p:txBody>
          <a:bodyPr wrap="none">
            <a:spAutoFit/>
          </a:bodyPr>
          <a:lstStyle/>
          <a:p>
            <a:pPr algn="ctr"/>
            <a:r>
              <a:rPr lang="zh-CN" altLang="zh-CN" sz="2800" b="1" dirty="0">
                <a:latin typeface="微软雅黑" panose="020B0503020204020204" pitchFamily="34" charset="-122"/>
                <a:ea typeface="微软雅黑" panose="020B0503020204020204" pitchFamily="34" charset="-122"/>
              </a:rPr>
              <a:t>硬件支撑平台</a:t>
            </a:r>
          </a:p>
        </p:txBody>
      </p:sp>
      <p:sp>
        <p:nvSpPr>
          <p:cNvPr id="84" name="矩形 83">
            <a:extLst>
              <a:ext uri="{FF2B5EF4-FFF2-40B4-BE49-F238E27FC236}">
                <a16:creationId xmlns:a16="http://schemas.microsoft.com/office/drawing/2014/main" id="{099EF859-AAC2-48C9-B876-1FD54D34DE91}"/>
              </a:ext>
            </a:extLst>
          </p:cNvPr>
          <p:cNvSpPr/>
          <p:nvPr/>
        </p:nvSpPr>
        <p:spPr>
          <a:xfrm>
            <a:off x="605355" y="109478"/>
            <a:ext cx="3877985" cy="461665"/>
          </a:xfrm>
          <a:prstGeom prst="rect">
            <a:avLst/>
          </a:prstGeom>
        </p:spPr>
        <p:txBody>
          <a:bodyPr wrap="non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远程教育的硬件和软件平台</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405375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D0ABB2F-7B79-47A1-A2C6-AD8A8963EE65}"/>
              </a:ext>
            </a:extLst>
          </p:cNvPr>
          <p:cNvSpPr/>
          <p:nvPr/>
        </p:nvSpPr>
        <p:spPr>
          <a:xfrm>
            <a:off x="1871495" y="1446217"/>
            <a:ext cx="8432800" cy="4252126"/>
          </a:xfrm>
          <a:prstGeom prst="rect">
            <a:avLst/>
          </a:prstGeom>
        </p:spPr>
        <p:txBody>
          <a:bodyPr wrap="square">
            <a:spAutoFit/>
          </a:bodyPr>
          <a:lstStyle/>
          <a:p>
            <a:pPr marL="342900" indent="-342900">
              <a:lnSpc>
                <a:spcPts val="3000"/>
              </a:lnSpc>
              <a:spcAft>
                <a:spcPts val="1200"/>
              </a:spcAft>
              <a:buFont typeface="Wingdings" panose="05000000000000000000" pitchFamily="2" charset="2"/>
              <a:buChar char="ü"/>
            </a:pPr>
            <a:r>
              <a:rPr lang="zh-CN" altLang="en-US" sz="2000" dirty="0">
                <a:latin typeface="宋体" panose="02010600030101010101" pitchFamily="2" charset="-122"/>
                <a:ea typeface="微软雅黑" panose="020B0503020204020204" pitchFamily="34" charset="-122"/>
              </a:rPr>
              <a:t>利用卫星传输数字电视有两种方式，一种是将数字电视信号传送到有线电视前端，再由有线电视台转换成模拟电视传送到用户家中，我国目前的压缩上星传输采用的就是这种方式；另一种是将数字电视信号直接传送到用户家中（</a:t>
            </a:r>
            <a:r>
              <a:rPr lang="en-US" altLang="zh-CN" sz="2000" dirty="0">
                <a:latin typeface="宋体" panose="02010600030101010101" pitchFamily="2" charset="-122"/>
                <a:ea typeface="微软雅黑" panose="020B0503020204020204" pitchFamily="34" charset="-122"/>
              </a:rPr>
              <a:t>DTH</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DTH</a:t>
            </a:r>
            <a:r>
              <a:rPr lang="zh-CN" altLang="en-US" sz="2000" dirty="0">
                <a:latin typeface="宋体" panose="02010600030101010101" pitchFamily="2" charset="-122"/>
                <a:ea typeface="微软雅黑" panose="020B0503020204020204" pitchFamily="34" charset="-122"/>
              </a:rPr>
              <a:t>方式还可开展许多电视业务以外的数字信息服务，如开展卫星远程教学，高速</a:t>
            </a:r>
            <a:r>
              <a:rPr lang="en-US" altLang="zh-CN" sz="2000" dirty="0">
                <a:latin typeface="宋体" panose="02010600030101010101" pitchFamily="2" charset="-122"/>
                <a:ea typeface="微软雅黑" panose="020B0503020204020204" pitchFamily="34" charset="-122"/>
              </a:rPr>
              <a:t>Internet</a:t>
            </a:r>
            <a:r>
              <a:rPr lang="zh-CN" altLang="en-US" sz="2000" dirty="0">
                <a:latin typeface="宋体" panose="02010600030101010101" pitchFamily="2" charset="-122"/>
                <a:ea typeface="微软雅黑" panose="020B0503020204020204" pitchFamily="34" charset="-122"/>
              </a:rPr>
              <a:t>下载等。 </a:t>
            </a:r>
            <a:endParaRPr lang="en-US" altLang="zh-CN" sz="2000" dirty="0">
              <a:latin typeface="宋体" panose="02010600030101010101" pitchFamily="2" charset="-122"/>
              <a:ea typeface="微软雅黑" panose="020B0503020204020204" pitchFamily="34" charset="-122"/>
            </a:endParaRPr>
          </a:p>
          <a:p>
            <a:pPr marL="342900" indent="-342900">
              <a:lnSpc>
                <a:spcPts val="3000"/>
              </a:lnSpc>
              <a:spcAft>
                <a:spcPts val="1200"/>
              </a:spcAft>
              <a:buFont typeface="Wingdings" panose="05000000000000000000" pitchFamily="2" charset="2"/>
              <a:buChar char="ü"/>
            </a:pPr>
            <a:r>
              <a:rPr lang="zh-CN" altLang="en-US" sz="2000" dirty="0">
                <a:latin typeface="宋体" panose="02010600030101010101" pitchFamily="2" charset="-122"/>
                <a:ea typeface="微软雅黑" panose="020B0503020204020204" pitchFamily="34" charset="-122"/>
              </a:rPr>
              <a:t>电信网由基础网、相应的支撑网和它所支持的各种业务网组成。电信网的主要特点是采用电路交换形式，对实时电话业务有良好的业务质量保证，呼叫成本基于距离和时间。</a:t>
            </a:r>
          </a:p>
          <a:p>
            <a:pPr marL="342900" indent="-342900">
              <a:lnSpc>
                <a:spcPts val="3000"/>
              </a:lnSpc>
              <a:buFont typeface="Wingdings" panose="05000000000000000000" pitchFamily="2" charset="2"/>
              <a:buChar char="ü"/>
            </a:pPr>
            <a:r>
              <a:rPr lang="zh-CN" altLang="en-US" sz="2000" dirty="0">
                <a:latin typeface="宋体" panose="02010600030101010101" pitchFamily="2" charset="-122"/>
                <a:ea typeface="微软雅黑" panose="020B0503020204020204" pitchFamily="34" charset="-122"/>
              </a:rPr>
              <a:t>中国电信网由传输网、业务网和电信支撑网组成 </a:t>
            </a:r>
          </a:p>
          <a:p>
            <a:pPr>
              <a:lnSpc>
                <a:spcPct val="150000"/>
              </a:lnSpc>
            </a:pPr>
            <a:endParaRPr lang="zh-CN" altLang="en-US" sz="2000" dirty="0">
              <a:latin typeface="宋体" panose="02010600030101010101" pitchFamily="2" charset="-122"/>
              <a:ea typeface="微软雅黑" panose="020B0503020204020204" pitchFamily="34" charset="-122"/>
            </a:endParaRPr>
          </a:p>
        </p:txBody>
      </p:sp>
      <p:sp>
        <p:nvSpPr>
          <p:cNvPr id="3" name="矩形 2">
            <a:extLst>
              <a:ext uri="{FF2B5EF4-FFF2-40B4-BE49-F238E27FC236}">
                <a16:creationId xmlns:a16="http://schemas.microsoft.com/office/drawing/2014/main" id="{F69AA17A-80B2-468B-92C0-BF562D862B58}"/>
              </a:ext>
            </a:extLst>
          </p:cNvPr>
          <p:cNvSpPr/>
          <p:nvPr/>
        </p:nvSpPr>
        <p:spPr>
          <a:xfrm>
            <a:off x="627410" y="64254"/>
            <a:ext cx="2031325" cy="461665"/>
          </a:xfrm>
          <a:prstGeom prst="rect">
            <a:avLst/>
          </a:prstGeom>
        </p:spPr>
        <p:txBody>
          <a:bodyPr wrap="squar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硬件支撑平台</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
        <p:nvSpPr>
          <p:cNvPr id="4" name="矩形 3">
            <a:extLst>
              <a:ext uri="{FF2B5EF4-FFF2-40B4-BE49-F238E27FC236}">
                <a16:creationId xmlns:a16="http://schemas.microsoft.com/office/drawing/2014/main" id="{15BA34E5-3D0E-49B5-8A03-540039A7B4DB}"/>
              </a:ext>
            </a:extLst>
          </p:cNvPr>
          <p:cNvSpPr/>
          <p:nvPr/>
        </p:nvSpPr>
        <p:spPr>
          <a:xfrm>
            <a:off x="1103086" y="1159657"/>
            <a:ext cx="9634583" cy="4656183"/>
          </a:xfrm>
          <a:prstGeom prst="rect">
            <a:avLst/>
          </a:prstGeom>
          <a:noFill/>
          <a:ln w="76200" cap="flat" cmpd="sng" algn="ctr">
            <a:solidFill>
              <a:srgbClr val="009F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lumMod val="85000"/>
                  <a:lumOff val="15000"/>
                </a:srgbClr>
              </a:solidFill>
              <a:effectLst/>
              <a:uLnTx/>
              <a:uFillTx/>
              <a:latin typeface="微软雅黑"/>
              <a:ea typeface="微软雅黑"/>
            </a:endParaRPr>
          </a:p>
        </p:txBody>
      </p:sp>
    </p:spTree>
    <p:extLst>
      <p:ext uri="{BB962C8B-B14F-4D97-AF65-F5344CB8AC3E}">
        <p14:creationId xmlns:p14="http://schemas.microsoft.com/office/powerpoint/2010/main" val="2474392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D0ABB2F-7B79-47A1-A2C6-AD8A8963EE65}"/>
              </a:ext>
            </a:extLst>
          </p:cNvPr>
          <p:cNvSpPr/>
          <p:nvPr/>
        </p:nvSpPr>
        <p:spPr>
          <a:xfrm>
            <a:off x="1572745" y="1391920"/>
            <a:ext cx="9152105" cy="4406014"/>
          </a:xfrm>
          <a:prstGeom prst="rect">
            <a:avLst/>
          </a:prstGeom>
        </p:spPr>
        <p:txBody>
          <a:bodyPr wrap="square">
            <a:spAutoFit/>
          </a:bodyPr>
          <a:lstStyle/>
          <a:p>
            <a:pPr marL="342900" indent="-342900">
              <a:lnSpc>
                <a:spcPts val="3000"/>
              </a:lnSpc>
              <a:spcAft>
                <a:spcPts val="1200"/>
              </a:spcAft>
              <a:buFont typeface="Wingdings" panose="05000000000000000000" pitchFamily="2" charset="2"/>
              <a:buChar char="ü"/>
            </a:pPr>
            <a:r>
              <a:rPr lang="zh-CN" altLang="en-US" sz="2000" dirty="0">
                <a:latin typeface="宋体" panose="02010600030101010101" pitchFamily="2" charset="-122"/>
                <a:ea typeface="微软雅黑" panose="020B0503020204020204" pitchFamily="34" charset="-122"/>
              </a:rPr>
              <a:t>目前我国电信网的基础网已基本建成了覆盖全国的大容量、数字化通信传输主干道，数字化水平已达</a:t>
            </a:r>
            <a:r>
              <a:rPr lang="en-US" altLang="zh-CN" sz="2000" dirty="0">
                <a:latin typeface="宋体" panose="02010600030101010101" pitchFamily="2" charset="-122"/>
                <a:ea typeface="微软雅黑" panose="020B0503020204020204" pitchFamily="34" charset="-122"/>
              </a:rPr>
              <a:t>99.2</a:t>
            </a:r>
            <a:r>
              <a:rPr lang="zh-CN" altLang="en-US" sz="2000" dirty="0">
                <a:latin typeface="宋体" panose="02010600030101010101" pitchFamily="2" charset="-122"/>
                <a:ea typeface="微软雅黑" panose="020B0503020204020204" pitchFamily="34" charset="-122"/>
              </a:rPr>
              <a:t>％以上，传输系统采用</a:t>
            </a:r>
            <a:r>
              <a:rPr lang="en-US" altLang="zh-CN" sz="2000" dirty="0">
                <a:latin typeface="宋体" panose="02010600030101010101" pitchFamily="2" charset="-122"/>
                <a:ea typeface="微软雅黑" panose="020B0503020204020204" pitchFamily="34" charset="-122"/>
              </a:rPr>
              <a:t>SDH</a:t>
            </a:r>
            <a:r>
              <a:rPr lang="zh-CN" altLang="en-US" sz="2000" dirty="0">
                <a:latin typeface="宋体" panose="02010600030101010101" pitchFamily="2" charset="-122"/>
                <a:ea typeface="微软雅黑" panose="020B0503020204020204" pitchFamily="34" charset="-122"/>
              </a:rPr>
              <a:t>，技术层次已达到世界先进水平。全国长途光缆线路总长度达</a:t>
            </a:r>
            <a:r>
              <a:rPr lang="en-US" altLang="zh-CN" sz="2000" dirty="0">
                <a:latin typeface="宋体" panose="02010600030101010101" pitchFamily="2" charset="-122"/>
                <a:ea typeface="微软雅黑" panose="020B0503020204020204" pitchFamily="34" charset="-122"/>
              </a:rPr>
              <a:t>20</a:t>
            </a:r>
            <a:r>
              <a:rPr lang="zh-CN" altLang="en-US" sz="2000" dirty="0">
                <a:latin typeface="宋体" panose="02010600030101010101" pitchFamily="2" charset="-122"/>
                <a:ea typeface="微软雅黑" panose="020B0503020204020204" pitchFamily="34" charset="-122"/>
              </a:rPr>
              <a:t>余万公里，长途光缆纤芯总长度达近</a:t>
            </a:r>
            <a:r>
              <a:rPr lang="en-US" altLang="zh-CN" sz="2000" dirty="0">
                <a:latin typeface="宋体" panose="02010600030101010101" pitchFamily="2" charset="-122"/>
                <a:ea typeface="微软雅黑" panose="020B0503020204020204" pitchFamily="34" charset="-122"/>
              </a:rPr>
              <a:t>400</a:t>
            </a:r>
            <a:r>
              <a:rPr lang="zh-CN" altLang="en-US" sz="2000" dirty="0">
                <a:latin typeface="宋体" panose="02010600030101010101" pitchFamily="2" charset="-122"/>
                <a:ea typeface="微软雅黑" panose="020B0503020204020204" pitchFamily="34" charset="-122"/>
              </a:rPr>
              <a:t>万公里，中国电信公用电信网基础网的长途传输系统已经具备了综合传送各种业务（包括</a:t>
            </a:r>
            <a:r>
              <a:rPr lang="en-US" altLang="zh-CN" sz="2000" dirty="0">
                <a:latin typeface="宋体" panose="02010600030101010101" pitchFamily="2" charset="-122"/>
                <a:ea typeface="微软雅黑" panose="020B0503020204020204" pitchFamily="34" charset="-122"/>
              </a:rPr>
              <a:t>Internet</a:t>
            </a:r>
            <a:r>
              <a:rPr lang="zh-CN" altLang="en-US" sz="2000" dirty="0">
                <a:latin typeface="宋体" panose="02010600030101010101" pitchFamily="2" charset="-122"/>
                <a:ea typeface="微软雅黑" panose="020B0503020204020204" pitchFamily="34" charset="-122"/>
              </a:rPr>
              <a:t>远程传输和高质量数字图像业务）的能力。</a:t>
            </a:r>
          </a:p>
          <a:p>
            <a:pPr marL="342900" indent="-342900">
              <a:lnSpc>
                <a:spcPct val="150000"/>
              </a:lnSpc>
              <a:buFont typeface="Wingdings" panose="05000000000000000000" pitchFamily="2" charset="2"/>
              <a:buChar char="ü"/>
            </a:pPr>
            <a:r>
              <a:rPr lang="zh-CN" altLang="en-US" sz="2000" dirty="0">
                <a:latin typeface="宋体" panose="02010600030101010101" pitchFamily="2" charset="-122"/>
                <a:ea typeface="微软雅黑" panose="020B0503020204020204" pitchFamily="34" charset="-122"/>
              </a:rPr>
              <a:t>计算机网络的业务网与基础传送平台之间相对独立，其业务网可建立在多种传送平台上。计算机网从其诞生之日起便把主要精力集中在高层通信协议的研发上，并取得了巨大成绩。计算机网的网络结构简单，其最大优势在于</a:t>
            </a:r>
            <a:r>
              <a:rPr lang="en-US" altLang="zh-CN" sz="2000" dirty="0">
                <a:latin typeface="宋体" panose="02010600030101010101" pitchFamily="2" charset="-122"/>
                <a:ea typeface="微软雅黑" panose="020B0503020204020204" pitchFamily="34" charset="-122"/>
              </a:rPr>
              <a:t>TCP/IP</a:t>
            </a:r>
            <a:r>
              <a:rPr lang="zh-CN" altLang="en-US" sz="2000" dirty="0">
                <a:latin typeface="宋体" panose="02010600030101010101" pitchFamily="2" charset="-122"/>
                <a:ea typeface="微软雅黑" panose="020B0503020204020204" pitchFamily="34" charset="-122"/>
              </a:rPr>
              <a:t>是目前唯一可为三大网共同接受的通信协议。 </a:t>
            </a:r>
          </a:p>
          <a:p>
            <a:pPr>
              <a:lnSpc>
                <a:spcPct val="150000"/>
              </a:lnSpc>
            </a:pPr>
            <a:endParaRPr lang="zh-CN" altLang="en-US" sz="2000" dirty="0">
              <a:latin typeface="宋体" panose="02010600030101010101" pitchFamily="2" charset="-122"/>
              <a:ea typeface="微软雅黑" panose="020B0503020204020204" pitchFamily="34" charset="-122"/>
            </a:endParaRPr>
          </a:p>
        </p:txBody>
      </p:sp>
      <p:sp>
        <p:nvSpPr>
          <p:cNvPr id="3" name="矩形 2">
            <a:extLst>
              <a:ext uri="{FF2B5EF4-FFF2-40B4-BE49-F238E27FC236}">
                <a16:creationId xmlns:a16="http://schemas.microsoft.com/office/drawing/2014/main" id="{F69AA17A-80B2-468B-92C0-BF562D862B58}"/>
              </a:ext>
            </a:extLst>
          </p:cNvPr>
          <p:cNvSpPr/>
          <p:nvPr/>
        </p:nvSpPr>
        <p:spPr>
          <a:xfrm>
            <a:off x="627410" y="13454"/>
            <a:ext cx="2031325" cy="461665"/>
          </a:xfrm>
          <a:prstGeom prst="rect">
            <a:avLst/>
          </a:prstGeom>
        </p:spPr>
        <p:txBody>
          <a:bodyPr wrap="non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硬件支撑平台</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
        <p:nvSpPr>
          <p:cNvPr id="4" name="矩形 3">
            <a:extLst>
              <a:ext uri="{FF2B5EF4-FFF2-40B4-BE49-F238E27FC236}">
                <a16:creationId xmlns:a16="http://schemas.microsoft.com/office/drawing/2014/main" id="{15BA34E5-3D0E-49B5-8A03-540039A7B4DB}"/>
              </a:ext>
            </a:extLst>
          </p:cNvPr>
          <p:cNvSpPr/>
          <p:nvPr/>
        </p:nvSpPr>
        <p:spPr>
          <a:xfrm>
            <a:off x="1038978" y="948784"/>
            <a:ext cx="9868508" cy="5031101"/>
          </a:xfrm>
          <a:prstGeom prst="rect">
            <a:avLst/>
          </a:prstGeom>
          <a:noFill/>
          <a:ln w="76200" cap="flat" cmpd="sng" algn="ctr">
            <a:solidFill>
              <a:srgbClr val="009F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lumMod val="85000"/>
                  <a:lumOff val="15000"/>
                </a:srgbClr>
              </a:solidFill>
              <a:effectLst/>
              <a:uLnTx/>
              <a:uFillTx/>
              <a:latin typeface="微软雅黑"/>
              <a:ea typeface="微软雅黑"/>
            </a:endParaRPr>
          </a:p>
        </p:txBody>
      </p:sp>
    </p:spTree>
    <p:extLst>
      <p:ext uri="{BB962C8B-B14F-4D97-AF65-F5344CB8AC3E}">
        <p14:creationId xmlns:p14="http://schemas.microsoft.com/office/powerpoint/2010/main" val="29694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5B48B34-2441-4086-A701-C6C543F3C232}"/>
              </a:ext>
            </a:extLst>
          </p:cNvPr>
          <p:cNvSpPr/>
          <p:nvPr/>
        </p:nvSpPr>
        <p:spPr>
          <a:xfrm>
            <a:off x="591656" y="23614"/>
            <a:ext cx="4852610" cy="523220"/>
          </a:xfrm>
          <a:prstGeom prst="rect">
            <a:avLst/>
          </a:prstGeom>
        </p:spPr>
        <p:txBody>
          <a:bodyPr wrap="none">
            <a:spAutoFit/>
          </a:bodyPr>
          <a:lstStyle/>
          <a:p>
            <a:r>
              <a:rPr lang="zh-CN" altLang="zh-CN" sz="2800" dirty="0">
                <a:solidFill>
                  <a:srgbClr val="C00000"/>
                </a:solidFill>
                <a:latin typeface="微软雅黑" panose="020B0503020204020204" pitchFamily="34" charset="-122"/>
                <a:ea typeface="微软雅黑" panose="020B0503020204020204" pitchFamily="34" charset="-122"/>
                <a:cs typeface="+mn-ea"/>
              </a:rPr>
              <a:t>技术在远程教育中的应用</a:t>
            </a:r>
            <a:r>
              <a:rPr lang="zh-CN" altLang="en-US" sz="2800" dirty="0">
                <a:solidFill>
                  <a:srgbClr val="C00000"/>
                </a:solidFill>
                <a:latin typeface="微软雅黑" panose="020B0503020204020204" pitchFamily="34" charset="-122"/>
                <a:ea typeface="微软雅黑" panose="020B0503020204020204" pitchFamily="34" charset="-122"/>
                <a:cs typeface="+mn-ea"/>
              </a:rPr>
              <a:t>环节</a:t>
            </a:r>
          </a:p>
        </p:txBody>
      </p:sp>
      <p:pic>
        <p:nvPicPr>
          <p:cNvPr id="3" name="内容占位符 3">
            <a:extLst>
              <a:ext uri="{FF2B5EF4-FFF2-40B4-BE49-F238E27FC236}">
                <a16:creationId xmlns:a16="http://schemas.microsoft.com/office/drawing/2014/main" id="{AC0C09B3-10EA-4553-9849-B3EC16B749C8}"/>
              </a:ext>
            </a:extLst>
          </p:cNvPr>
          <p:cNvPicPr>
            <a:picLocks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a:xfrm>
            <a:off x="495844" y="1217452"/>
            <a:ext cx="11200311" cy="4691351"/>
          </a:xfrm>
          <a:prstGeom prst="rect">
            <a:avLst/>
          </a:prstGeom>
        </p:spPr>
      </p:pic>
    </p:spTree>
    <p:extLst>
      <p:ext uri="{BB962C8B-B14F-4D97-AF65-F5344CB8AC3E}">
        <p14:creationId xmlns:p14="http://schemas.microsoft.com/office/powerpoint/2010/main" val="160083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4F4063-9E8A-402F-9A48-450B359326F0}"/>
              </a:ext>
            </a:extLst>
          </p:cNvPr>
          <p:cNvSpPr/>
          <p:nvPr/>
        </p:nvSpPr>
        <p:spPr>
          <a:xfrm>
            <a:off x="573596" y="104894"/>
            <a:ext cx="3262432" cy="461665"/>
          </a:xfrm>
          <a:prstGeom prst="rect">
            <a:avLst/>
          </a:prstGeom>
        </p:spPr>
        <p:txBody>
          <a:bodyPr wrap="squar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远程教育中的教育技术</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
        <p:nvSpPr>
          <p:cNvPr id="3" name="矩形 2">
            <a:extLst>
              <a:ext uri="{FF2B5EF4-FFF2-40B4-BE49-F238E27FC236}">
                <a16:creationId xmlns:a16="http://schemas.microsoft.com/office/drawing/2014/main" id="{74A305DB-2E7F-4BB6-AE4F-0C70A76BCD6F}"/>
              </a:ext>
            </a:extLst>
          </p:cNvPr>
          <p:cNvSpPr/>
          <p:nvPr/>
        </p:nvSpPr>
        <p:spPr>
          <a:xfrm>
            <a:off x="960329" y="1006514"/>
            <a:ext cx="10271342" cy="4678204"/>
          </a:xfrm>
          <a:prstGeom prst="rect">
            <a:avLst/>
          </a:prstGeom>
        </p:spPr>
        <p:txBody>
          <a:bodyPr wrap="square">
            <a:spAutoFit/>
          </a:bodyPr>
          <a:lstStyle/>
          <a:p>
            <a:pPr marL="342900" indent="-342900">
              <a:lnSpc>
                <a:spcPct val="150000"/>
              </a:lnSpc>
              <a:spcAft>
                <a:spcPts val="1200"/>
              </a:spcAft>
              <a:buFont typeface="Wingdings" panose="05000000000000000000" pitchFamily="2" charset="2"/>
              <a:buChar char="ü"/>
            </a:pPr>
            <a:r>
              <a:rPr lang="zh-CN" altLang="zh-CN" sz="2400" dirty="0">
                <a:latin typeface="微软雅黑" panose="020B0503020204020204" pitchFamily="34" charset="-122"/>
                <a:ea typeface="微软雅黑" panose="020B0503020204020204" pitchFamily="34" charset="-122"/>
              </a:rPr>
              <a:t>现代远程教育是运用信息技术及平台，克服时空间隔来重新产生、重新组合，再度构建教与学的过程。远程教育的发展和现代信息与通信技术，现代教育技术的发展有着密不可分的联系。</a:t>
            </a:r>
          </a:p>
          <a:p>
            <a:pPr marL="342900" indent="-342900">
              <a:lnSpc>
                <a:spcPct val="150000"/>
              </a:lnSpc>
              <a:buFont typeface="Wingdings" panose="05000000000000000000" pitchFamily="2" charset="2"/>
              <a:buChar char="ü"/>
            </a:pPr>
            <a:r>
              <a:rPr lang="zh-CN" altLang="zh-CN" sz="2400" dirty="0">
                <a:latin typeface="微软雅黑" panose="020B0503020204020204" pitchFamily="34" charset="-122"/>
                <a:ea typeface="微软雅黑" panose="020B0503020204020204" pitchFamily="34" charset="-122"/>
              </a:rPr>
              <a:t>现代教育技术发展不仅引起了教育思想，教学理念，办学体制以及教学模式，内容、手段、方法的变革，更有力地推进了整个教育的改革与发展。基于与技术的密切联系，以及在此基础上发展起来的先进教育观念和教育方法在远程教育中的应用，远程教育也在改变中，并带来新的方法、模式和应用。</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3219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3D1117-6B80-4731-B0F4-93AEAC4558F1}"/>
              </a:ext>
            </a:extLst>
          </p:cNvPr>
          <p:cNvSpPr/>
          <p:nvPr/>
        </p:nvSpPr>
        <p:spPr>
          <a:xfrm>
            <a:off x="572145" y="13454"/>
            <a:ext cx="3420735" cy="461665"/>
          </a:xfrm>
          <a:prstGeom prst="rect">
            <a:avLst/>
          </a:prstGeom>
        </p:spPr>
        <p:txBody>
          <a:bodyPr wrap="squar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远程教育中的教育技术</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
        <p:nvSpPr>
          <p:cNvPr id="3" name="矩形 2">
            <a:extLst>
              <a:ext uri="{FF2B5EF4-FFF2-40B4-BE49-F238E27FC236}">
                <a16:creationId xmlns:a16="http://schemas.microsoft.com/office/drawing/2014/main" id="{865DD28F-B453-411D-8990-2A29DC0B3385}"/>
              </a:ext>
            </a:extLst>
          </p:cNvPr>
          <p:cNvSpPr/>
          <p:nvPr/>
        </p:nvSpPr>
        <p:spPr>
          <a:xfrm>
            <a:off x="572144" y="908495"/>
            <a:ext cx="8551535" cy="424732"/>
          </a:xfrm>
          <a:prstGeom prst="rect">
            <a:avLst/>
          </a:prstGeom>
        </p:spPr>
        <p:txBody>
          <a:bodyPr wrap="square">
            <a:spAutoFit/>
          </a:bodyPr>
          <a:lstStyle/>
          <a:p>
            <a:pPr>
              <a:lnSpc>
                <a:spcPct val="90000"/>
              </a:lnSpc>
            </a:pPr>
            <a:r>
              <a:rPr lang="zh-CN" altLang="en-US" sz="2400" b="1" dirty="0">
                <a:latin typeface="微软雅黑" panose="020B0503020204020204" pitchFamily="34" charset="-122"/>
                <a:ea typeface="微软雅黑" panose="020B0503020204020204" pitchFamily="34" charset="-122"/>
              </a:rPr>
              <a:t>远程教育技术的研究和应用突出以学生为中心开展教学活动</a:t>
            </a:r>
          </a:p>
        </p:txBody>
      </p:sp>
      <p:sp>
        <p:nvSpPr>
          <p:cNvPr id="4" name="矩形 3">
            <a:extLst>
              <a:ext uri="{FF2B5EF4-FFF2-40B4-BE49-F238E27FC236}">
                <a16:creationId xmlns:a16="http://schemas.microsoft.com/office/drawing/2014/main" id="{A5198B82-EB08-4EEA-8F30-3504A203EBBF}"/>
              </a:ext>
            </a:extLst>
          </p:cNvPr>
          <p:cNvSpPr/>
          <p:nvPr/>
        </p:nvSpPr>
        <p:spPr>
          <a:xfrm>
            <a:off x="2719976" y="1493176"/>
            <a:ext cx="8983807" cy="4524315"/>
          </a:xfrm>
          <a:prstGeom prst="rect">
            <a:avLst/>
          </a:prstGeom>
        </p:spPr>
        <p:txBody>
          <a:bodyPr wrap="square">
            <a:spAutoFit/>
          </a:bodyPr>
          <a:lstStyle/>
          <a:p>
            <a:pPr marL="800100" lvl="1"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加强学习材料设计的个性化</a:t>
            </a:r>
          </a:p>
          <a:p>
            <a:pPr marL="800100" lvl="1"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加强支持服务的细致化和连续性</a:t>
            </a:r>
          </a:p>
          <a:p>
            <a:pPr marL="800100" lvl="1"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加强技术支持的个性化和及时性</a:t>
            </a:r>
          </a:p>
          <a:p>
            <a:pPr marL="800100" lvl="1"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丰富学习交互方式，让学习者能灵活选用最需要的方式</a:t>
            </a:r>
          </a:p>
          <a:p>
            <a:pPr marL="800100" lvl="1"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加强远程教与学活动的组织和管理</a:t>
            </a:r>
          </a:p>
          <a:p>
            <a:pPr marL="800100" lvl="1"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加强远程学习过程的支持和管理</a:t>
            </a:r>
          </a:p>
        </p:txBody>
      </p:sp>
      <p:sp>
        <p:nvSpPr>
          <p:cNvPr id="5" name="任意多边形: 形状 4">
            <a:extLst>
              <a:ext uri="{FF2B5EF4-FFF2-40B4-BE49-F238E27FC236}">
                <a16:creationId xmlns:a16="http://schemas.microsoft.com/office/drawing/2014/main" id="{DA5C3477-D8DE-46F3-92A0-FDC890DAC888}"/>
              </a:ext>
            </a:extLst>
          </p:cNvPr>
          <p:cNvSpPr/>
          <p:nvPr/>
        </p:nvSpPr>
        <p:spPr>
          <a:xfrm>
            <a:off x="1404441" y="2852655"/>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
        <p:nvSpPr>
          <p:cNvPr id="6" name="任意多边形: 形状 5">
            <a:extLst>
              <a:ext uri="{FF2B5EF4-FFF2-40B4-BE49-F238E27FC236}">
                <a16:creationId xmlns:a16="http://schemas.microsoft.com/office/drawing/2014/main" id="{129C5AC6-F976-4C68-BDB1-D7573644B4B0}"/>
              </a:ext>
            </a:extLst>
          </p:cNvPr>
          <p:cNvSpPr/>
          <p:nvPr/>
        </p:nvSpPr>
        <p:spPr>
          <a:xfrm>
            <a:off x="2001519" y="5186014"/>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
        <p:nvSpPr>
          <p:cNvPr id="7" name="任意多边形: 形状 6">
            <a:extLst>
              <a:ext uri="{FF2B5EF4-FFF2-40B4-BE49-F238E27FC236}">
                <a16:creationId xmlns:a16="http://schemas.microsoft.com/office/drawing/2014/main" id="{91A986D8-AED5-4153-BECD-7D311FEF8FA8}"/>
              </a:ext>
            </a:extLst>
          </p:cNvPr>
          <p:cNvSpPr/>
          <p:nvPr/>
        </p:nvSpPr>
        <p:spPr>
          <a:xfrm>
            <a:off x="8277612" y="4923728"/>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
        <p:nvSpPr>
          <p:cNvPr id="8" name="任意多边形: 形状 7">
            <a:extLst>
              <a:ext uri="{FF2B5EF4-FFF2-40B4-BE49-F238E27FC236}">
                <a16:creationId xmlns:a16="http://schemas.microsoft.com/office/drawing/2014/main" id="{CE64924A-028E-49F4-9017-11C2EF01A287}"/>
              </a:ext>
            </a:extLst>
          </p:cNvPr>
          <p:cNvSpPr/>
          <p:nvPr/>
        </p:nvSpPr>
        <p:spPr>
          <a:xfrm>
            <a:off x="10565271" y="2738048"/>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Tree>
    <p:extLst>
      <p:ext uri="{BB962C8B-B14F-4D97-AF65-F5344CB8AC3E}">
        <p14:creationId xmlns:p14="http://schemas.microsoft.com/office/powerpoint/2010/main" val="190107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9FC09D3-E233-4BCA-9C76-BE6A129F76EE}"/>
              </a:ext>
            </a:extLst>
          </p:cNvPr>
          <p:cNvSpPr/>
          <p:nvPr/>
        </p:nvSpPr>
        <p:spPr>
          <a:xfrm>
            <a:off x="2300058" y="1326297"/>
            <a:ext cx="7029189" cy="4271234"/>
          </a:xfrm>
          <a:prstGeom prst="rect">
            <a:avLst/>
          </a:prstGeom>
        </p:spPr>
        <p:txBody>
          <a:bodyPr wrap="square">
            <a:spAutoFit/>
          </a:bodyPr>
          <a:lstStyle/>
          <a:p>
            <a:pPr marL="800100" lvl="1" indent="-342900">
              <a:lnSpc>
                <a:spcPct val="200000"/>
              </a:lnSpc>
              <a:buFont typeface="Wingdings" panose="05000000000000000000" pitchFamily="2" charset="2"/>
              <a:buChar char="ü"/>
            </a:pPr>
            <a:r>
              <a:rPr lang="zh-CN" altLang="en-US" sz="2800" dirty="0">
                <a:latin typeface="微软雅黑" panose="020B0503020204020204" pitchFamily="34" charset="-122"/>
                <a:ea typeface="微软雅黑" panose="020B0503020204020204" pitchFamily="34" charset="-122"/>
              </a:rPr>
              <a:t>应用于课程学习材料的设计和制作中</a:t>
            </a:r>
          </a:p>
          <a:p>
            <a:pPr marL="800100" lvl="1" indent="-342900">
              <a:lnSpc>
                <a:spcPct val="200000"/>
              </a:lnSpc>
              <a:buFont typeface="Wingdings" panose="05000000000000000000" pitchFamily="2" charset="2"/>
              <a:buChar char="ü"/>
            </a:pPr>
            <a:r>
              <a:rPr lang="zh-CN" altLang="en-US" sz="2800" dirty="0">
                <a:latin typeface="微软雅黑" panose="020B0503020204020204" pitchFamily="34" charset="-122"/>
                <a:ea typeface="微软雅黑" panose="020B0503020204020204" pitchFamily="34" charset="-122"/>
              </a:rPr>
              <a:t>利用于课程教学活动的设计中</a:t>
            </a:r>
          </a:p>
          <a:p>
            <a:pPr marL="800100" lvl="1" indent="-342900">
              <a:lnSpc>
                <a:spcPct val="200000"/>
              </a:lnSpc>
              <a:buFont typeface="Wingdings" panose="05000000000000000000" pitchFamily="2" charset="2"/>
              <a:buChar char="ü"/>
            </a:pPr>
            <a:r>
              <a:rPr lang="zh-CN" altLang="en-US" sz="2800" dirty="0">
                <a:latin typeface="微软雅黑" panose="020B0503020204020204" pitchFamily="34" charset="-122"/>
                <a:ea typeface="微软雅黑" panose="020B0503020204020204" pitchFamily="34" charset="-122"/>
              </a:rPr>
              <a:t>利用于学习平台功能的设计和使用中</a:t>
            </a:r>
          </a:p>
          <a:p>
            <a:pPr marL="800100" lvl="1" indent="-342900">
              <a:lnSpc>
                <a:spcPct val="200000"/>
              </a:lnSpc>
              <a:buFont typeface="Wingdings" panose="05000000000000000000" pitchFamily="2" charset="2"/>
              <a:buChar char="ü"/>
            </a:pPr>
            <a:r>
              <a:rPr lang="zh-CN" altLang="en-US" sz="2800" dirty="0">
                <a:latin typeface="微软雅黑" panose="020B0503020204020204" pitchFamily="34" charset="-122"/>
                <a:ea typeface="微软雅黑" panose="020B0503020204020204" pitchFamily="34" charset="-122"/>
              </a:rPr>
              <a:t>利用于学习评价中</a:t>
            </a:r>
          </a:p>
          <a:p>
            <a:pPr marL="800100" lvl="1" indent="-342900">
              <a:lnSpc>
                <a:spcPct val="200000"/>
              </a:lnSpc>
              <a:buFont typeface="Wingdings" panose="05000000000000000000" pitchFamily="2" charset="2"/>
              <a:buChar char="ü"/>
            </a:pPr>
            <a:r>
              <a:rPr lang="zh-CN" altLang="en-US" sz="2800" dirty="0">
                <a:latin typeface="微软雅黑" panose="020B0503020204020204" pitchFamily="34" charset="-122"/>
                <a:ea typeface="微软雅黑" panose="020B0503020204020204" pitchFamily="34" charset="-122"/>
              </a:rPr>
              <a:t>利用于网上学习开展的组织中</a:t>
            </a:r>
          </a:p>
        </p:txBody>
      </p:sp>
      <p:sp>
        <p:nvSpPr>
          <p:cNvPr id="3" name="矩形 2">
            <a:extLst>
              <a:ext uri="{FF2B5EF4-FFF2-40B4-BE49-F238E27FC236}">
                <a16:creationId xmlns:a16="http://schemas.microsoft.com/office/drawing/2014/main" id="{4742D23B-5525-44C3-80AD-E27A080BFCE7}"/>
              </a:ext>
            </a:extLst>
          </p:cNvPr>
          <p:cNvSpPr/>
          <p:nvPr/>
        </p:nvSpPr>
        <p:spPr>
          <a:xfrm>
            <a:off x="615632" y="846574"/>
            <a:ext cx="3877985"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学习设计理论和方法的应用</a:t>
            </a:r>
          </a:p>
        </p:txBody>
      </p:sp>
      <p:sp>
        <p:nvSpPr>
          <p:cNvPr id="4" name="矩形 3">
            <a:extLst>
              <a:ext uri="{FF2B5EF4-FFF2-40B4-BE49-F238E27FC236}">
                <a16:creationId xmlns:a16="http://schemas.microsoft.com/office/drawing/2014/main" id="{D8C41A3A-F836-40DF-9048-89DB444BFFF6}"/>
              </a:ext>
            </a:extLst>
          </p:cNvPr>
          <p:cNvSpPr/>
          <p:nvPr/>
        </p:nvSpPr>
        <p:spPr>
          <a:xfrm>
            <a:off x="572145" y="33774"/>
            <a:ext cx="3562975" cy="461665"/>
          </a:xfrm>
          <a:prstGeom prst="rect">
            <a:avLst/>
          </a:prstGeom>
        </p:spPr>
        <p:txBody>
          <a:bodyPr wrap="squar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远程教育中的教育技术</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
        <p:nvSpPr>
          <p:cNvPr id="5" name="任意多边形: 形状 4">
            <a:extLst>
              <a:ext uri="{FF2B5EF4-FFF2-40B4-BE49-F238E27FC236}">
                <a16:creationId xmlns:a16="http://schemas.microsoft.com/office/drawing/2014/main" id="{54DC34EC-2520-4CE0-8F03-8E72B9540440}"/>
              </a:ext>
            </a:extLst>
          </p:cNvPr>
          <p:cNvSpPr/>
          <p:nvPr/>
        </p:nvSpPr>
        <p:spPr>
          <a:xfrm>
            <a:off x="1404441" y="2852655"/>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
        <p:nvSpPr>
          <p:cNvPr id="6" name="任意多边形: 形状 5">
            <a:extLst>
              <a:ext uri="{FF2B5EF4-FFF2-40B4-BE49-F238E27FC236}">
                <a16:creationId xmlns:a16="http://schemas.microsoft.com/office/drawing/2014/main" id="{B8EDF31D-914D-4674-8A35-099A2D6EE565}"/>
              </a:ext>
            </a:extLst>
          </p:cNvPr>
          <p:cNvSpPr/>
          <p:nvPr/>
        </p:nvSpPr>
        <p:spPr>
          <a:xfrm>
            <a:off x="2001519" y="5186014"/>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
        <p:nvSpPr>
          <p:cNvPr id="7" name="任意多边形: 形状 6">
            <a:extLst>
              <a:ext uri="{FF2B5EF4-FFF2-40B4-BE49-F238E27FC236}">
                <a16:creationId xmlns:a16="http://schemas.microsoft.com/office/drawing/2014/main" id="{39744352-CD3C-48BF-A6A6-BFDD1622223C}"/>
              </a:ext>
            </a:extLst>
          </p:cNvPr>
          <p:cNvSpPr/>
          <p:nvPr/>
        </p:nvSpPr>
        <p:spPr>
          <a:xfrm>
            <a:off x="8277612" y="4923728"/>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
        <p:nvSpPr>
          <p:cNvPr id="8" name="任意多边形: 形状 7">
            <a:extLst>
              <a:ext uri="{FF2B5EF4-FFF2-40B4-BE49-F238E27FC236}">
                <a16:creationId xmlns:a16="http://schemas.microsoft.com/office/drawing/2014/main" id="{4F560E74-D8A9-4C56-ADB6-BA1D26116330}"/>
              </a:ext>
            </a:extLst>
          </p:cNvPr>
          <p:cNvSpPr/>
          <p:nvPr/>
        </p:nvSpPr>
        <p:spPr>
          <a:xfrm>
            <a:off x="10565271" y="2738048"/>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Tree>
    <p:extLst>
      <p:ext uri="{BB962C8B-B14F-4D97-AF65-F5344CB8AC3E}">
        <p14:creationId xmlns:p14="http://schemas.microsoft.com/office/powerpoint/2010/main" val="3063813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187624D-3D99-4886-B753-EEBA185C9191}"/>
              </a:ext>
            </a:extLst>
          </p:cNvPr>
          <p:cNvSpPr/>
          <p:nvPr/>
        </p:nvSpPr>
        <p:spPr>
          <a:xfrm>
            <a:off x="2853985" y="914338"/>
            <a:ext cx="6427901" cy="4401205"/>
          </a:xfrm>
          <a:prstGeom prst="rect">
            <a:avLst/>
          </a:prstGeom>
        </p:spPr>
        <p:txBody>
          <a:bodyPr wrap="square">
            <a:spAutoFit/>
          </a:bodyPr>
          <a:lstStyle/>
          <a:p>
            <a:pPr marL="742950" lvl="1" indent="-285750">
              <a:lnSpc>
                <a:spcPct val="200000"/>
              </a:lnSpc>
              <a:buFont typeface="Wingdings" panose="05000000000000000000" pitchFamily="2" charset="2"/>
              <a:buChar char="ü"/>
            </a:pPr>
            <a:r>
              <a:rPr lang="zh-CN" altLang="en-US" sz="2800" dirty="0">
                <a:latin typeface="微软雅黑" panose="020B0503020204020204" pitchFamily="34" charset="-122"/>
                <a:ea typeface="微软雅黑" panose="020B0503020204020204" pitchFamily="34" charset="-122"/>
              </a:rPr>
              <a:t>教育电视节目设计和制作的方法</a:t>
            </a:r>
          </a:p>
          <a:p>
            <a:pPr marL="742950" lvl="1" indent="-285750">
              <a:lnSpc>
                <a:spcPct val="200000"/>
              </a:lnSpc>
              <a:buFont typeface="Wingdings" panose="05000000000000000000" pitchFamily="2" charset="2"/>
              <a:buChar char="ü"/>
            </a:pPr>
            <a:r>
              <a:rPr lang="zh-CN" altLang="en-US" sz="2800" dirty="0">
                <a:latin typeface="微软雅黑" panose="020B0503020204020204" pitchFamily="34" charset="-122"/>
                <a:ea typeface="微软雅黑" panose="020B0503020204020204" pitchFamily="34" charset="-122"/>
              </a:rPr>
              <a:t>网络课程设计和制作的方法</a:t>
            </a:r>
          </a:p>
          <a:p>
            <a:pPr marL="742950" lvl="1" indent="-285750">
              <a:lnSpc>
                <a:spcPct val="200000"/>
              </a:lnSpc>
              <a:buFont typeface="Wingdings" panose="05000000000000000000" pitchFamily="2" charset="2"/>
              <a:buChar char="ü"/>
            </a:pPr>
            <a:r>
              <a:rPr lang="zh-CN" altLang="en-US" sz="2800" dirty="0">
                <a:latin typeface="微软雅黑" panose="020B0503020204020204" pitchFamily="34" charset="-122"/>
                <a:ea typeface="微软雅黑" panose="020B0503020204020204" pitchFamily="34" charset="-122"/>
              </a:rPr>
              <a:t>多媒体教学软件设计和制作的方法</a:t>
            </a:r>
          </a:p>
          <a:p>
            <a:pPr marL="742950" lvl="1" indent="-285750">
              <a:lnSpc>
                <a:spcPct val="200000"/>
              </a:lnSpc>
              <a:buFont typeface="Wingdings" panose="05000000000000000000" pitchFamily="2" charset="2"/>
              <a:buChar char="ü"/>
            </a:pPr>
            <a:r>
              <a:rPr lang="zh-CN" altLang="en-US" sz="2800" dirty="0">
                <a:latin typeface="微软雅黑" panose="020B0503020204020204" pitchFamily="34" charset="-122"/>
                <a:ea typeface="微软雅黑" panose="020B0503020204020204" pitchFamily="34" charset="-122"/>
              </a:rPr>
              <a:t>学习环境设计与开发的方法</a:t>
            </a:r>
          </a:p>
          <a:p>
            <a:pPr marL="742950" lvl="1" indent="-285750">
              <a:lnSpc>
                <a:spcPct val="200000"/>
              </a:lnSpc>
              <a:buFont typeface="Wingdings" panose="05000000000000000000" pitchFamily="2" charset="2"/>
              <a:buChar char="ü"/>
            </a:pPr>
            <a:r>
              <a:rPr lang="zh-CN" altLang="en-US" sz="2800" dirty="0">
                <a:latin typeface="微软雅黑" panose="020B0503020204020204" pitchFamily="34" charset="-122"/>
                <a:ea typeface="微软雅黑" panose="020B0503020204020204" pitchFamily="34" charset="-122"/>
              </a:rPr>
              <a:t>学习工具的设计与开发</a:t>
            </a:r>
          </a:p>
        </p:txBody>
      </p:sp>
      <p:sp>
        <p:nvSpPr>
          <p:cNvPr id="3" name="矩形 2">
            <a:extLst>
              <a:ext uri="{FF2B5EF4-FFF2-40B4-BE49-F238E27FC236}">
                <a16:creationId xmlns:a16="http://schemas.microsoft.com/office/drawing/2014/main" id="{E59A36F8-B046-4BB6-920B-728A13D9D1EC}"/>
              </a:ext>
            </a:extLst>
          </p:cNvPr>
          <p:cNvSpPr/>
          <p:nvPr/>
        </p:nvSpPr>
        <p:spPr>
          <a:xfrm>
            <a:off x="653425" y="64254"/>
            <a:ext cx="3262432" cy="461665"/>
          </a:xfrm>
          <a:prstGeom prst="rect">
            <a:avLst/>
          </a:prstGeom>
        </p:spPr>
        <p:txBody>
          <a:bodyPr wrap="none">
            <a:spAutoFit/>
          </a:bodyPr>
          <a:lstStyle/>
          <a:p>
            <a:r>
              <a:rPr lang="zh-CN" altLang="en-US" sz="2400" dirty="0">
                <a:solidFill>
                  <a:srgbClr val="C00000"/>
                </a:solidFill>
                <a:latin typeface="微软雅黑" panose="020B0503020204020204" pitchFamily="34" charset="-122"/>
                <a:ea typeface="微软雅黑" panose="020B0503020204020204" pitchFamily="34" charset="-122"/>
                <a:cs typeface="+mn-ea"/>
              </a:rPr>
              <a:t>媒体设计与制作的方法</a:t>
            </a:r>
          </a:p>
        </p:txBody>
      </p:sp>
      <p:sp>
        <p:nvSpPr>
          <p:cNvPr id="5" name="任意多边形: 形状 4">
            <a:extLst>
              <a:ext uri="{FF2B5EF4-FFF2-40B4-BE49-F238E27FC236}">
                <a16:creationId xmlns:a16="http://schemas.microsoft.com/office/drawing/2014/main" id="{C00ECCFC-41CF-4104-BBCA-8991D383D15A}"/>
              </a:ext>
            </a:extLst>
          </p:cNvPr>
          <p:cNvSpPr/>
          <p:nvPr/>
        </p:nvSpPr>
        <p:spPr>
          <a:xfrm>
            <a:off x="1404441" y="2852655"/>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
        <p:nvSpPr>
          <p:cNvPr id="6" name="任意多边形: 形状 5">
            <a:extLst>
              <a:ext uri="{FF2B5EF4-FFF2-40B4-BE49-F238E27FC236}">
                <a16:creationId xmlns:a16="http://schemas.microsoft.com/office/drawing/2014/main" id="{A0971075-BB6E-4B7A-855E-39B4E50DD5A2}"/>
              </a:ext>
            </a:extLst>
          </p:cNvPr>
          <p:cNvSpPr/>
          <p:nvPr/>
        </p:nvSpPr>
        <p:spPr>
          <a:xfrm>
            <a:off x="2001519" y="5186014"/>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
        <p:nvSpPr>
          <p:cNvPr id="7" name="任意多边形: 形状 6">
            <a:extLst>
              <a:ext uri="{FF2B5EF4-FFF2-40B4-BE49-F238E27FC236}">
                <a16:creationId xmlns:a16="http://schemas.microsoft.com/office/drawing/2014/main" id="{65C2C9F2-F794-4D9B-A922-8DEBD4D43E5A}"/>
              </a:ext>
            </a:extLst>
          </p:cNvPr>
          <p:cNvSpPr/>
          <p:nvPr/>
        </p:nvSpPr>
        <p:spPr>
          <a:xfrm>
            <a:off x="8277612" y="4923728"/>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
        <p:nvSpPr>
          <p:cNvPr id="8" name="任意多边形: 形状 7">
            <a:extLst>
              <a:ext uri="{FF2B5EF4-FFF2-40B4-BE49-F238E27FC236}">
                <a16:creationId xmlns:a16="http://schemas.microsoft.com/office/drawing/2014/main" id="{8608E2DF-D14C-4721-B4B5-C4E65E1C9C81}"/>
              </a:ext>
            </a:extLst>
          </p:cNvPr>
          <p:cNvSpPr/>
          <p:nvPr/>
        </p:nvSpPr>
        <p:spPr>
          <a:xfrm>
            <a:off x="10565271" y="2738048"/>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009FB1">
              <a:alpha val="21000"/>
            </a:srgbClr>
          </a:solidFill>
          <a:ln w="12700">
            <a:miter lim="400000"/>
          </a:ln>
        </p:spPr>
        <p:txBody>
          <a:bodyPr anchor="ctr"/>
          <a:lstStyle/>
          <a:p>
            <a:pPr algn="ctr"/>
            <a:endParaRPr sz="2400" dirty="0">
              <a:latin typeface="微软雅黑" panose="020B0503020204020204" pitchFamily="34" charset="-122"/>
              <a:cs typeface="+mn-ea"/>
              <a:sym typeface="+mn-lt"/>
            </a:endParaRPr>
          </a:p>
        </p:txBody>
      </p:sp>
    </p:spTree>
    <p:extLst>
      <p:ext uri="{BB962C8B-B14F-4D97-AF65-F5344CB8AC3E}">
        <p14:creationId xmlns:p14="http://schemas.microsoft.com/office/powerpoint/2010/main" val="352675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5" name="矩形 24">
            <a:extLst>
              <a:ext uri="{FF2B5EF4-FFF2-40B4-BE49-F238E27FC236}">
                <a16:creationId xmlns:a16="http://schemas.microsoft.com/office/drawing/2014/main" id="{6F4F9BF6-716B-44BC-BBB7-19D8E3CC2E83}"/>
              </a:ext>
            </a:extLst>
          </p:cNvPr>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a:extLst>
              <a:ext uri="{FF2B5EF4-FFF2-40B4-BE49-F238E27FC236}">
                <a16:creationId xmlns:a16="http://schemas.microsoft.com/office/drawing/2014/main" id="{89D50067-3C16-4BC6-9C68-D8CCE919350A}"/>
              </a:ext>
            </a:extLst>
          </p:cNvPr>
          <p:cNvSpPr/>
          <p:nvPr/>
        </p:nvSpPr>
        <p:spPr>
          <a:xfrm>
            <a:off x="623392" y="2438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4" name="矩形 3">
            <a:extLst>
              <a:ext uri="{FF2B5EF4-FFF2-40B4-BE49-F238E27FC236}">
                <a16:creationId xmlns:a16="http://schemas.microsoft.com/office/drawing/2014/main" id="{22F81E23-B454-4175-A594-A6DC40BA2AF4}"/>
              </a:ext>
            </a:extLst>
          </p:cNvPr>
          <p:cNvSpPr/>
          <p:nvPr/>
        </p:nvSpPr>
        <p:spPr>
          <a:xfrm>
            <a:off x="1703173" y="452669"/>
            <a:ext cx="1824203" cy="576064"/>
          </a:xfrm>
          <a:prstGeom prst="rect">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文本框 4">
            <a:extLst>
              <a:ext uri="{FF2B5EF4-FFF2-40B4-BE49-F238E27FC236}">
                <a16:creationId xmlns:a16="http://schemas.microsoft.com/office/drawing/2014/main" id="{CDBEAA63-B873-48A6-B837-18C5A88C8DED}"/>
              </a:ext>
            </a:extLst>
          </p:cNvPr>
          <p:cNvSpPr txBox="1"/>
          <p:nvPr/>
        </p:nvSpPr>
        <p:spPr>
          <a:xfrm>
            <a:off x="2243065" y="1412776"/>
            <a:ext cx="887760" cy="2626616"/>
          </a:xfrm>
          <a:prstGeom prst="rect">
            <a:avLst/>
          </a:prstGeom>
          <a:noFill/>
        </p:spPr>
        <p:txBody>
          <a:bodyPr wrap="square" lIns="0" tIns="0" rIns="0" bIns="0" rtlCol="0">
            <a:spAutoFit/>
          </a:bodyPr>
          <a:lstStyle/>
          <a:p>
            <a:r>
              <a:rPr lang="zh-CN" altLang="en-US" sz="4267" b="1" dirty="0">
                <a:solidFill>
                  <a:schemeClr val="accent6"/>
                </a:solidFill>
                <a:latin typeface="微软雅黑" pitchFamily="34" charset="-122"/>
                <a:ea typeface="微软雅黑" pitchFamily="34" charset="-122"/>
              </a:rPr>
              <a:t>主要内容</a:t>
            </a:r>
          </a:p>
        </p:txBody>
      </p:sp>
      <p:cxnSp>
        <p:nvCxnSpPr>
          <p:cNvPr id="10" name="直接连接符 9">
            <a:extLst>
              <a:ext uri="{FF2B5EF4-FFF2-40B4-BE49-F238E27FC236}">
                <a16:creationId xmlns:a16="http://schemas.microsoft.com/office/drawing/2014/main" id="{8C12210E-9B4B-4D62-A69E-D8D119C606C5}"/>
              </a:ext>
            </a:extLst>
          </p:cNvPr>
          <p:cNvCxnSpPr>
            <a:cxnSpLocks/>
          </p:cNvCxnSpPr>
          <p:nvPr/>
        </p:nvCxnSpPr>
        <p:spPr>
          <a:xfrm>
            <a:off x="2042160" y="1534160"/>
            <a:ext cx="21392" cy="515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A2D5ED9A-3CBD-415F-80C5-68DD2AFC53B8}"/>
              </a:ext>
            </a:extLst>
          </p:cNvPr>
          <p:cNvSpPr txBox="1"/>
          <p:nvPr/>
        </p:nvSpPr>
        <p:spPr>
          <a:xfrm>
            <a:off x="1487424" y="1511829"/>
            <a:ext cx="410433" cy="2874368"/>
          </a:xfrm>
          <a:prstGeom prst="rect">
            <a:avLst/>
          </a:prstGeom>
          <a:noFill/>
        </p:spPr>
        <p:txBody>
          <a:bodyPr vert="eaVert" wrap="square" lIns="0" tIns="0" rIns="0" bIns="0" rtlCol="0">
            <a:spAutoFit/>
          </a:bodyPr>
          <a:lstStyle/>
          <a:p>
            <a:r>
              <a:rPr lang="en-US" altLang="zh-CN" sz="2667" b="1" dirty="0">
                <a:solidFill>
                  <a:schemeClr val="accent6"/>
                </a:solidFill>
                <a:latin typeface="微软雅黑" pitchFamily="34" charset="-122"/>
                <a:ea typeface="微软雅黑" pitchFamily="34" charset="-122"/>
              </a:rPr>
              <a:t>INTRODUCTION</a:t>
            </a:r>
            <a:endParaRPr lang="zh-CN" altLang="en-US" sz="2667" b="1" dirty="0">
              <a:solidFill>
                <a:schemeClr val="accent6"/>
              </a:solidFill>
              <a:latin typeface="微软雅黑" pitchFamily="34" charset="-122"/>
              <a:ea typeface="微软雅黑" pitchFamily="34" charset="-122"/>
            </a:endParaRPr>
          </a:p>
        </p:txBody>
      </p:sp>
      <p:sp>
        <p:nvSpPr>
          <p:cNvPr id="12" name="直角三角形 11">
            <a:extLst>
              <a:ext uri="{FF2B5EF4-FFF2-40B4-BE49-F238E27FC236}">
                <a16:creationId xmlns:a16="http://schemas.microsoft.com/office/drawing/2014/main" id="{DA124711-A6D1-416F-9DC9-B9FF111E038E}"/>
              </a:ext>
            </a:extLst>
          </p:cNvPr>
          <p:cNvSpPr/>
          <p:nvPr/>
        </p:nvSpPr>
        <p:spPr>
          <a:xfrm flipH="1">
            <a:off x="1343697" y="452669"/>
            <a:ext cx="359476" cy="102203"/>
          </a:xfrm>
          <a:prstGeom prst="rtTriangle">
            <a:avLst/>
          </a:prstGeom>
          <a:solidFill>
            <a:srgbClr val="D5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圆角 14">
            <a:extLst>
              <a:ext uri="{FF2B5EF4-FFF2-40B4-BE49-F238E27FC236}">
                <a16:creationId xmlns:a16="http://schemas.microsoft.com/office/drawing/2014/main" id="{1F77615D-E770-401E-BB22-64DF9FAEC84B}"/>
              </a:ext>
            </a:extLst>
          </p:cNvPr>
          <p:cNvSpPr/>
          <p:nvPr/>
        </p:nvSpPr>
        <p:spPr>
          <a:xfrm>
            <a:off x="3557046" y="1937545"/>
            <a:ext cx="576065" cy="656591"/>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a:extLst>
              <a:ext uri="{FF2B5EF4-FFF2-40B4-BE49-F238E27FC236}">
                <a16:creationId xmlns:a16="http://schemas.microsoft.com/office/drawing/2014/main" id="{BC521551-4A8D-459B-A33B-17FA766B2BA4}"/>
              </a:ext>
            </a:extLst>
          </p:cNvPr>
          <p:cNvSpPr txBox="1"/>
          <p:nvPr/>
        </p:nvSpPr>
        <p:spPr>
          <a:xfrm>
            <a:off x="3749067" y="1945287"/>
            <a:ext cx="288032" cy="656655"/>
          </a:xfrm>
          <a:prstGeom prst="rect">
            <a:avLst/>
          </a:prstGeom>
          <a:noFill/>
        </p:spPr>
        <p:txBody>
          <a:bodyPr wrap="square" lIns="0" tIns="0" rIns="0" bIns="0" rtlCol="0">
            <a:spAutoFit/>
          </a:bodyPr>
          <a:lstStyle/>
          <a:p>
            <a:r>
              <a:rPr lang="en-US" altLang="zh-CN" sz="4267" b="1" dirty="0">
                <a:solidFill>
                  <a:schemeClr val="bg1"/>
                </a:solidFill>
                <a:ea typeface="微软雅黑" pitchFamily="34" charset="-122"/>
                <a:cs typeface="Calibri" panose="020F0502020204030204" pitchFamily="34" charset="0"/>
              </a:rPr>
              <a:t>1</a:t>
            </a:r>
            <a:endParaRPr lang="zh-CN" altLang="en-US" sz="4267" b="1" dirty="0">
              <a:solidFill>
                <a:schemeClr val="bg1"/>
              </a:solidFill>
              <a:ea typeface="微软雅黑" pitchFamily="34" charset="-122"/>
              <a:cs typeface="Calibri" panose="020F0502020204030204" pitchFamily="34" charset="0"/>
            </a:endParaRPr>
          </a:p>
        </p:txBody>
      </p:sp>
      <p:sp>
        <p:nvSpPr>
          <p:cNvPr id="21" name="矩形: 圆角 20">
            <a:extLst>
              <a:ext uri="{FF2B5EF4-FFF2-40B4-BE49-F238E27FC236}">
                <a16:creationId xmlns:a16="http://schemas.microsoft.com/office/drawing/2014/main" id="{9C0603F8-A941-489E-90CF-6B971B249345}"/>
              </a:ext>
            </a:extLst>
          </p:cNvPr>
          <p:cNvSpPr/>
          <p:nvPr/>
        </p:nvSpPr>
        <p:spPr>
          <a:xfrm>
            <a:off x="3557046" y="2776750"/>
            <a:ext cx="576065" cy="656591"/>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文本框 21">
            <a:extLst>
              <a:ext uri="{FF2B5EF4-FFF2-40B4-BE49-F238E27FC236}">
                <a16:creationId xmlns:a16="http://schemas.microsoft.com/office/drawing/2014/main" id="{1BE318FC-A0CF-491C-AAC3-2A51935F97CC}"/>
              </a:ext>
            </a:extLst>
          </p:cNvPr>
          <p:cNvSpPr txBox="1"/>
          <p:nvPr/>
        </p:nvSpPr>
        <p:spPr>
          <a:xfrm>
            <a:off x="3749067" y="2784493"/>
            <a:ext cx="288032" cy="656655"/>
          </a:xfrm>
          <a:prstGeom prst="rect">
            <a:avLst/>
          </a:prstGeom>
          <a:noFill/>
        </p:spPr>
        <p:txBody>
          <a:bodyPr wrap="square" lIns="0" tIns="0" rIns="0" bIns="0" rtlCol="0">
            <a:spAutoFit/>
          </a:bodyPr>
          <a:lstStyle/>
          <a:p>
            <a:r>
              <a:rPr lang="en-US" altLang="zh-CN" sz="4267" b="1">
                <a:solidFill>
                  <a:schemeClr val="bg1"/>
                </a:solidFill>
                <a:ea typeface="微软雅黑" pitchFamily="34" charset="-122"/>
                <a:cs typeface="Calibri" panose="020F0502020204030204" pitchFamily="34" charset="0"/>
              </a:rPr>
              <a:t>2</a:t>
            </a:r>
            <a:endParaRPr lang="zh-CN" altLang="en-US" sz="4267" b="1" dirty="0">
              <a:solidFill>
                <a:schemeClr val="bg1"/>
              </a:solidFill>
              <a:ea typeface="微软雅黑" pitchFamily="34" charset="-122"/>
              <a:cs typeface="Calibri" panose="020F0502020204030204" pitchFamily="34" charset="0"/>
            </a:endParaRPr>
          </a:p>
        </p:txBody>
      </p:sp>
      <p:sp>
        <p:nvSpPr>
          <p:cNvPr id="26" name="矩形: 圆角 25">
            <a:extLst>
              <a:ext uri="{FF2B5EF4-FFF2-40B4-BE49-F238E27FC236}">
                <a16:creationId xmlns:a16="http://schemas.microsoft.com/office/drawing/2014/main" id="{F687726C-23D5-4C92-99F8-144F3C845C15}"/>
              </a:ext>
            </a:extLst>
          </p:cNvPr>
          <p:cNvSpPr/>
          <p:nvPr/>
        </p:nvSpPr>
        <p:spPr>
          <a:xfrm>
            <a:off x="3557046" y="3595636"/>
            <a:ext cx="576065" cy="682369"/>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文本框 26">
            <a:extLst>
              <a:ext uri="{FF2B5EF4-FFF2-40B4-BE49-F238E27FC236}">
                <a16:creationId xmlns:a16="http://schemas.microsoft.com/office/drawing/2014/main" id="{5C19FFAE-EF1E-4E62-A6FC-95846FD7825D}"/>
              </a:ext>
            </a:extLst>
          </p:cNvPr>
          <p:cNvSpPr txBox="1"/>
          <p:nvPr/>
        </p:nvSpPr>
        <p:spPr>
          <a:xfrm>
            <a:off x="3749067" y="3603379"/>
            <a:ext cx="288032" cy="656655"/>
          </a:xfrm>
          <a:prstGeom prst="rect">
            <a:avLst/>
          </a:prstGeom>
          <a:noFill/>
        </p:spPr>
        <p:txBody>
          <a:bodyPr wrap="square" lIns="0" tIns="0" rIns="0" bIns="0" rtlCol="0">
            <a:spAutoFit/>
          </a:bodyPr>
          <a:lstStyle/>
          <a:p>
            <a:r>
              <a:rPr lang="en-US" altLang="zh-CN" sz="4267" b="1" dirty="0">
                <a:solidFill>
                  <a:schemeClr val="bg1"/>
                </a:solidFill>
                <a:ea typeface="微软雅黑" pitchFamily="34" charset="-122"/>
                <a:cs typeface="Calibri" panose="020F0502020204030204" pitchFamily="34" charset="0"/>
              </a:rPr>
              <a:t>3</a:t>
            </a:r>
            <a:endParaRPr lang="zh-CN" altLang="en-US" sz="4267" b="1" dirty="0">
              <a:solidFill>
                <a:schemeClr val="bg1"/>
              </a:solidFill>
              <a:ea typeface="微软雅黑" pitchFamily="34" charset="-122"/>
              <a:cs typeface="Calibri" panose="020F0502020204030204" pitchFamily="34" charset="0"/>
            </a:endParaRPr>
          </a:p>
        </p:txBody>
      </p:sp>
      <p:sp>
        <p:nvSpPr>
          <p:cNvPr id="32" name="文本框 31">
            <a:extLst>
              <a:ext uri="{FF2B5EF4-FFF2-40B4-BE49-F238E27FC236}">
                <a16:creationId xmlns:a16="http://schemas.microsoft.com/office/drawing/2014/main" id="{D19F2755-2E53-4936-9A36-A10BFF1B64F8}"/>
              </a:ext>
            </a:extLst>
          </p:cNvPr>
          <p:cNvSpPr txBox="1"/>
          <p:nvPr/>
        </p:nvSpPr>
        <p:spPr>
          <a:xfrm>
            <a:off x="3749067" y="4473065"/>
            <a:ext cx="288032" cy="656655"/>
          </a:xfrm>
          <a:prstGeom prst="rect">
            <a:avLst/>
          </a:prstGeom>
          <a:noFill/>
        </p:spPr>
        <p:txBody>
          <a:bodyPr wrap="square" lIns="0" tIns="0" rIns="0" bIns="0" rtlCol="0">
            <a:spAutoFit/>
          </a:bodyPr>
          <a:lstStyle/>
          <a:p>
            <a:r>
              <a:rPr lang="en-US" altLang="zh-CN" sz="4267" b="1" dirty="0">
                <a:solidFill>
                  <a:schemeClr val="bg1"/>
                </a:solidFill>
                <a:ea typeface="微软雅黑" pitchFamily="34" charset="-122"/>
                <a:cs typeface="Calibri" panose="020F0502020204030204" pitchFamily="34" charset="0"/>
              </a:rPr>
              <a:t>4</a:t>
            </a:r>
            <a:endParaRPr lang="zh-CN" altLang="en-US" sz="4267" b="1" dirty="0">
              <a:solidFill>
                <a:schemeClr val="bg1"/>
              </a:solidFill>
              <a:ea typeface="微软雅黑" pitchFamily="34" charset="-122"/>
              <a:cs typeface="Calibri" panose="020F0502020204030204" pitchFamily="34" charset="0"/>
            </a:endParaRPr>
          </a:p>
        </p:txBody>
      </p:sp>
      <p:sp>
        <p:nvSpPr>
          <p:cNvPr id="6" name="矩形 5">
            <a:extLst>
              <a:ext uri="{FF2B5EF4-FFF2-40B4-BE49-F238E27FC236}">
                <a16:creationId xmlns:a16="http://schemas.microsoft.com/office/drawing/2014/main" id="{63760B7C-C981-465F-A9F1-9F2E291A4E92}"/>
              </a:ext>
            </a:extLst>
          </p:cNvPr>
          <p:cNvSpPr/>
          <p:nvPr/>
        </p:nvSpPr>
        <p:spPr>
          <a:xfrm>
            <a:off x="4325132" y="1985825"/>
            <a:ext cx="6096000" cy="2677656"/>
          </a:xfrm>
          <a:prstGeom prst="rect">
            <a:avLst/>
          </a:prstGeom>
        </p:spPr>
        <p:txBody>
          <a:bodyPr wrap="square">
            <a:spAutoFit/>
          </a:bodyPr>
          <a:lstStyle/>
          <a:p>
            <a:r>
              <a:rPr lang="zh-CN" altLang="zh-CN" sz="2800" dirty="0"/>
              <a:t>远程教育中的技术应用</a:t>
            </a:r>
            <a:endParaRPr lang="en-US" altLang="zh-CN" sz="2800" dirty="0"/>
          </a:p>
          <a:p>
            <a:endParaRPr lang="zh-CN" altLang="zh-CN" sz="2800" dirty="0"/>
          </a:p>
          <a:p>
            <a:r>
              <a:rPr lang="zh-CN" altLang="zh-CN" sz="2800" dirty="0"/>
              <a:t>远程教育中</a:t>
            </a:r>
            <a:r>
              <a:rPr lang="zh-CN" altLang="en-US" sz="2800" dirty="0"/>
              <a:t>技术和媒体的选择模式</a:t>
            </a:r>
            <a:endParaRPr lang="en-US" altLang="zh-CN" sz="2800" dirty="0"/>
          </a:p>
          <a:p>
            <a:endParaRPr lang="zh-CN" altLang="zh-CN" sz="2800" dirty="0"/>
          </a:p>
          <a:p>
            <a:r>
              <a:rPr lang="zh-CN" altLang="zh-CN" sz="2800" dirty="0"/>
              <a:t>远程教育的硬件平台和软件</a:t>
            </a:r>
            <a:r>
              <a:rPr lang="zh-CN" altLang="en-US" sz="2800" dirty="0"/>
              <a:t>系统</a:t>
            </a:r>
            <a:endParaRPr lang="en-US" altLang="zh-CN" sz="2800" dirty="0"/>
          </a:p>
          <a:p>
            <a:endParaRPr lang="zh-CN" altLang="zh-CN" sz="2800" dirty="0"/>
          </a:p>
        </p:txBody>
      </p:sp>
    </p:spTree>
    <p:extLst>
      <p:ext uri="{BB962C8B-B14F-4D97-AF65-F5344CB8AC3E}">
        <p14:creationId xmlns:p14="http://schemas.microsoft.com/office/powerpoint/2010/main" val="211996524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0507DD4-F072-4215-B2BF-8FD03381C204}"/>
              </a:ext>
            </a:extLst>
          </p:cNvPr>
          <p:cNvSpPr txBox="1"/>
          <p:nvPr/>
        </p:nvSpPr>
        <p:spPr>
          <a:xfrm>
            <a:off x="587598" y="198429"/>
            <a:ext cx="10758689" cy="369332"/>
          </a:xfrm>
          <a:prstGeom prst="rect">
            <a:avLst/>
          </a:prstGeom>
          <a:noFill/>
        </p:spPr>
        <p:txBody>
          <a:bodyPr wrap="square">
            <a:spAutoFit/>
          </a:bodyPr>
          <a:lstStyle/>
          <a:p>
            <a:r>
              <a:rPr lang="en-US" altLang="zh-CN" b="0" i="0" dirty="0">
                <a:solidFill>
                  <a:srgbClr val="333333"/>
                </a:solidFill>
                <a:effectLst/>
                <a:latin typeface="微软雅黑" panose="020B0503020204020204" pitchFamily="34" charset="-122"/>
                <a:ea typeface="微软雅黑" panose="020B0503020204020204" pitchFamily="34" charset="-122"/>
              </a:rPr>
              <a:t>《</a:t>
            </a:r>
            <a:r>
              <a:rPr lang="zh-CN" altLang="en-US" b="0" i="0" dirty="0">
                <a:solidFill>
                  <a:srgbClr val="333333"/>
                </a:solidFill>
                <a:effectLst/>
                <a:latin typeface="微软雅黑" panose="020B0503020204020204" pitchFamily="34" charset="-122"/>
                <a:ea typeface="微软雅黑" panose="020B0503020204020204" pitchFamily="34" charset="-122"/>
              </a:rPr>
              <a:t>在线学习平台教与学应用功能的分析</a:t>
            </a:r>
            <a:r>
              <a:rPr lang="en-US" altLang="zh-CN" dirty="0">
                <a:solidFill>
                  <a:srgbClr val="333333"/>
                </a:solidFill>
                <a:latin typeface="微软雅黑" panose="020B0503020204020204" pitchFamily="34" charset="-122"/>
                <a:ea typeface="微软雅黑" panose="020B0503020204020204" pitchFamily="34" charset="-122"/>
              </a:rPr>
              <a:t>—</a:t>
            </a:r>
            <a:r>
              <a:rPr lang="zh-CN" altLang="en-US" b="0" i="0" dirty="0">
                <a:solidFill>
                  <a:srgbClr val="333333"/>
                </a:solidFill>
                <a:effectLst/>
                <a:latin typeface="微软雅黑" panose="020B0503020204020204" pitchFamily="34" charset="-122"/>
                <a:ea typeface="微软雅黑" panose="020B0503020204020204" pitchFamily="34" charset="-122"/>
              </a:rPr>
              <a:t>基于软件可用性的视角</a:t>
            </a:r>
            <a:r>
              <a:rPr lang="en-US" altLang="zh-CN" b="0" i="0" dirty="0">
                <a:solidFill>
                  <a:srgbClr val="333333"/>
                </a:solidFill>
                <a:effectLst/>
                <a:latin typeface="微软雅黑" panose="020B0503020204020204" pitchFamily="34" charset="-122"/>
                <a:ea typeface="微软雅黑" panose="020B0503020204020204" pitchFamily="34" charset="-122"/>
              </a:rPr>
              <a:t>》</a:t>
            </a:r>
            <a:r>
              <a:rPr lang="zh-CN" altLang="en-US" b="0" i="0" dirty="0">
                <a:solidFill>
                  <a:srgbClr val="333333"/>
                </a:solidFill>
                <a:effectLst/>
                <a:latin typeface="微软雅黑" panose="020B0503020204020204" pitchFamily="34" charset="-122"/>
                <a:ea typeface="微软雅黑" panose="020B0503020204020204" pitchFamily="34" charset="-122"/>
              </a:rPr>
              <a:t>中“在线学习平台的评价指标体系” </a:t>
            </a:r>
            <a:endParaRPr lang="zh-CN" altLang="en-US" dirty="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E1C7BFB4-C8B8-4D75-9D49-3BD82DE47A8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5605523" y="779770"/>
            <a:ext cx="5376884" cy="5699498"/>
          </a:xfrm>
          <a:prstGeom prst="rect">
            <a:avLst/>
          </a:prstGeom>
        </p:spPr>
      </p:pic>
      <p:pic>
        <p:nvPicPr>
          <p:cNvPr id="14" name="图片 13">
            <a:extLst>
              <a:ext uri="{FF2B5EF4-FFF2-40B4-BE49-F238E27FC236}">
                <a16:creationId xmlns:a16="http://schemas.microsoft.com/office/drawing/2014/main" id="{E01EEE04-60D9-4401-9E66-962D6AB8AF1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260393" y="1156235"/>
            <a:ext cx="3427533" cy="4711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4557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4815202-A80F-47CE-9734-4611DBA6C31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704"/>
          <a:stretch/>
        </p:blipFill>
        <p:spPr>
          <a:xfrm>
            <a:off x="157243" y="1159142"/>
            <a:ext cx="5764893" cy="4539715"/>
          </a:xfrm>
          <a:prstGeom prst="rect">
            <a:avLst/>
          </a:prstGeom>
        </p:spPr>
      </p:pic>
      <p:sp>
        <p:nvSpPr>
          <p:cNvPr id="11" name="文本框 10">
            <a:extLst>
              <a:ext uri="{FF2B5EF4-FFF2-40B4-BE49-F238E27FC236}">
                <a16:creationId xmlns:a16="http://schemas.microsoft.com/office/drawing/2014/main" id="{637261FF-A057-4408-BC06-EEAB0FBDCEAA}"/>
              </a:ext>
            </a:extLst>
          </p:cNvPr>
          <p:cNvSpPr txBox="1"/>
          <p:nvPr/>
        </p:nvSpPr>
        <p:spPr>
          <a:xfrm>
            <a:off x="6146800" y="856238"/>
            <a:ext cx="5544457" cy="5286191"/>
          </a:xfrm>
          <a:prstGeom prst="rect">
            <a:avLst/>
          </a:prstGeom>
          <a:noFill/>
        </p:spPr>
        <p:txBody>
          <a:bodyPr wrap="square">
            <a:spAutoFit/>
          </a:bodyPr>
          <a:lstStyle/>
          <a:p>
            <a:pPr>
              <a:lnSpc>
                <a:spcPct val="120000"/>
              </a:lnSpc>
              <a:spcBef>
                <a:spcPts val="600"/>
              </a:spcBef>
              <a:spcAft>
                <a:spcPts val="1000"/>
              </a:spcAft>
            </a:pPr>
            <a:r>
              <a:rPr lang="zh-CN" altLang="en-US" sz="1400" b="0" i="0" dirty="0">
                <a:solidFill>
                  <a:srgbClr val="4F4F4F"/>
                </a:solidFill>
                <a:effectLst/>
                <a:latin typeface="微软雅黑" panose="020B0503020204020204" pitchFamily="34" charset="-122"/>
                <a:ea typeface="微软雅黑" panose="020B0503020204020204" pitchFamily="34" charset="-122"/>
              </a:rPr>
              <a:t>（</a:t>
            </a:r>
            <a:r>
              <a:rPr lang="en-US" altLang="zh-CN" sz="1400" b="0" i="0" dirty="0">
                <a:solidFill>
                  <a:srgbClr val="4F4F4F"/>
                </a:solidFill>
                <a:effectLst/>
                <a:latin typeface="微软雅黑" panose="020B0503020204020204" pitchFamily="34" charset="-122"/>
                <a:ea typeface="微软雅黑" panose="020B0503020204020204" pitchFamily="34" charset="-122"/>
              </a:rPr>
              <a:t>1</a:t>
            </a:r>
            <a:r>
              <a:rPr lang="zh-CN" altLang="en-US" sz="1400" b="0" i="0" dirty="0">
                <a:solidFill>
                  <a:srgbClr val="4F4F4F"/>
                </a:solidFill>
                <a:effectLst/>
                <a:latin typeface="微软雅黑" panose="020B0503020204020204" pitchFamily="34" charset="-122"/>
                <a:ea typeface="微软雅黑" panose="020B0503020204020204" pitchFamily="34" charset="-122"/>
              </a:rPr>
              <a:t>）被誉为</a:t>
            </a:r>
            <a:r>
              <a:rPr lang="en-US" altLang="zh-CN" sz="1400" b="0" i="0" dirty="0">
                <a:solidFill>
                  <a:srgbClr val="4F4F4F"/>
                </a:solidFill>
                <a:effectLst/>
                <a:latin typeface="微软雅黑" panose="020B0503020204020204" pitchFamily="34" charset="-122"/>
                <a:ea typeface="微软雅黑" panose="020B0503020204020204" pitchFamily="34" charset="-122"/>
              </a:rPr>
              <a:t>MOOC“</a:t>
            </a:r>
            <a:r>
              <a:rPr lang="zh-CN" altLang="en-US" sz="1400" b="0" i="0" dirty="0">
                <a:solidFill>
                  <a:srgbClr val="4F4F4F"/>
                </a:solidFill>
                <a:effectLst/>
                <a:latin typeface="微软雅黑" panose="020B0503020204020204" pitchFamily="34" charset="-122"/>
                <a:ea typeface="微软雅黑" panose="020B0503020204020204" pitchFamily="34" charset="-122"/>
              </a:rPr>
              <a:t>三驾马车”的</a:t>
            </a:r>
            <a:r>
              <a:rPr lang="en-US" altLang="zh-CN" sz="1400" b="0" i="0" dirty="0">
                <a:solidFill>
                  <a:srgbClr val="4F4F4F"/>
                </a:solidFill>
                <a:effectLst/>
                <a:latin typeface="微软雅黑" panose="020B0503020204020204" pitchFamily="34" charset="-122"/>
                <a:ea typeface="微软雅黑" panose="020B0503020204020204" pitchFamily="34" charset="-122"/>
              </a:rPr>
              <a:t>edX</a:t>
            </a:r>
            <a:r>
              <a:rPr lang="zh-CN" altLang="en-US" sz="1400" b="0" i="0" dirty="0">
                <a:solidFill>
                  <a:srgbClr val="4F4F4F"/>
                </a:solidFill>
                <a:effectLst/>
                <a:latin typeface="微软雅黑" panose="020B0503020204020204" pitchFamily="34" charset="-122"/>
                <a:ea typeface="微软雅黑" panose="020B0503020204020204" pitchFamily="34" charset="-122"/>
              </a:rPr>
              <a:t>、</a:t>
            </a:r>
            <a:r>
              <a:rPr lang="en-US" altLang="zh-CN" sz="1400" b="0" i="0" dirty="0">
                <a:solidFill>
                  <a:srgbClr val="4F4F4F"/>
                </a:solidFill>
                <a:effectLst/>
                <a:latin typeface="微软雅黑" panose="020B0503020204020204" pitchFamily="34" charset="-122"/>
                <a:ea typeface="微软雅黑" panose="020B0503020204020204" pitchFamily="34" charset="-122"/>
              </a:rPr>
              <a:t>Coursera</a:t>
            </a:r>
            <a:r>
              <a:rPr lang="zh-CN" altLang="en-US" sz="1400" b="0" i="0" dirty="0">
                <a:solidFill>
                  <a:srgbClr val="4F4F4F"/>
                </a:solidFill>
                <a:effectLst/>
                <a:latin typeface="微软雅黑" panose="020B0503020204020204" pitchFamily="34" charset="-122"/>
                <a:ea typeface="微软雅黑" panose="020B0503020204020204" pitchFamily="34" charset="-122"/>
              </a:rPr>
              <a:t>及</a:t>
            </a:r>
            <a:r>
              <a:rPr lang="en-US" altLang="zh-CN" sz="1400" b="0" i="0" dirty="0">
                <a:solidFill>
                  <a:srgbClr val="4F4F4F"/>
                </a:solidFill>
                <a:effectLst/>
                <a:latin typeface="微软雅黑" panose="020B0503020204020204" pitchFamily="34" charset="-122"/>
                <a:ea typeface="微软雅黑" panose="020B0503020204020204" pitchFamily="34" charset="-122"/>
              </a:rPr>
              <a:t>Udacity</a:t>
            </a:r>
            <a:r>
              <a:rPr lang="zh-CN" altLang="en-US" sz="1400" b="0" i="0" dirty="0">
                <a:solidFill>
                  <a:srgbClr val="4F4F4F"/>
                </a:solidFill>
                <a:effectLst/>
                <a:latin typeface="微软雅黑" panose="020B0503020204020204" pitchFamily="34" charset="-122"/>
                <a:ea typeface="微软雅黑" panose="020B0503020204020204" pitchFamily="34" charset="-122"/>
              </a:rPr>
              <a:t>在各评测维度上表现类似，在</a:t>
            </a:r>
            <a:r>
              <a:rPr lang="zh-CN" altLang="en-US" sz="1400" b="1" i="0" dirty="0">
                <a:solidFill>
                  <a:srgbClr val="4F4F4F"/>
                </a:solidFill>
                <a:effectLst/>
                <a:latin typeface="微软雅黑" panose="020B0503020204020204" pitchFamily="34" charset="-122"/>
                <a:ea typeface="微软雅黑" panose="020B0503020204020204" pitchFamily="34" charset="-122"/>
              </a:rPr>
              <a:t>界面设计、媒体呈现和学习论坛</a:t>
            </a:r>
            <a:r>
              <a:rPr lang="zh-CN" altLang="en-US" sz="1400" b="0" i="0" dirty="0">
                <a:solidFill>
                  <a:srgbClr val="4F4F4F"/>
                </a:solidFill>
                <a:effectLst/>
                <a:latin typeface="微软雅黑" panose="020B0503020204020204" pitchFamily="34" charset="-122"/>
                <a:ea typeface="微软雅黑" panose="020B0503020204020204" pitchFamily="34" charset="-122"/>
              </a:rPr>
              <a:t>上的功能较完善，具备</a:t>
            </a:r>
            <a:r>
              <a:rPr lang="zh-CN" altLang="en-US" sz="1400" b="1" i="0" dirty="0">
                <a:solidFill>
                  <a:srgbClr val="4F4F4F"/>
                </a:solidFill>
                <a:effectLst/>
                <a:latin typeface="微软雅黑" panose="020B0503020204020204" pitchFamily="34" charset="-122"/>
                <a:ea typeface="微软雅黑" panose="020B0503020204020204" pitchFamily="34" charset="-122"/>
              </a:rPr>
              <a:t>学习活动设计、学习支持服务</a:t>
            </a:r>
            <a:r>
              <a:rPr lang="zh-CN" altLang="en-US" sz="1400" b="0" i="0" dirty="0">
                <a:solidFill>
                  <a:srgbClr val="4F4F4F"/>
                </a:solidFill>
                <a:effectLst/>
                <a:latin typeface="微软雅黑" panose="020B0503020204020204" pitchFamily="34" charset="-122"/>
                <a:ea typeface="微软雅黑" panose="020B0503020204020204" pitchFamily="34" charset="-122"/>
              </a:rPr>
              <a:t>的基本功能；在</a:t>
            </a:r>
            <a:r>
              <a:rPr lang="zh-CN" altLang="en-US" sz="1400" b="1" i="0" dirty="0">
                <a:solidFill>
                  <a:srgbClr val="4F4F4F"/>
                </a:solidFill>
                <a:effectLst/>
                <a:latin typeface="微软雅黑" panose="020B0503020204020204" pitchFamily="34" charset="-122"/>
                <a:ea typeface="微软雅黑" panose="020B0503020204020204" pitchFamily="34" charset="-122"/>
              </a:rPr>
              <a:t>课程开设与管理、交互设计</a:t>
            </a:r>
            <a:r>
              <a:rPr lang="zh-CN" altLang="en-US" sz="1400" b="0" i="0" dirty="0">
                <a:solidFill>
                  <a:srgbClr val="4F4F4F"/>
                </a:solidFill>
                <a:effectLst/>
                <a:latin typeface="微软雅黑" panose="020B0503020204020204" pitchFamily="34" charset="-122"/>
                <a:ea typeface="微软雅黑" panose="020B0503020204020204" pitchFamily="34" charset="-122"/>
              </a:rPr>
              <a:t>方面，则相对较弱。</a:t>
            </a:r>
          </a:p>
          <a:p>
            <a:pPr>
              <a:lnSpc>
                <a:spcPct val="120000"/>
              </a:lnSpc>
              <a:spcBef>
                <a:spcPts val="600"/>
              </a:spcBef>
              <a:spcAft>
                <a:spcPts val="1000"/>
              </a:spcAft>
            </a:pPr>
            <a:r>
              <a:rPr lang="zh-CN" altLang="en-US" sz="1400" b="0" i="0" dirty="0">
                <a:solidFill>
                  <a:srgbClr val="4F4F4F"/>
                </a:solidFill>
                <a:effectLst/>
                <a:latin typeface="微软雅黑" panose="020B0503020204020204" pitchFamily="34" charset="-122"/>
                <a:ea typeface="微软雅黑" panose="020B0503020204020204" pitchFamily="34" charset="-122"/>
              </a:rPr>
              <a:t>（</a:t>
            </a:r>
            <a:r>
              <a:rPr lang="en-US" altLang="zh-CN" sz="1400" b="0" i="0" dirty="0">
                <a:solidFill>
                  <a:srgbClr val="4F4F4F"/>
                </a:solidFill>
                <a:effectLst/>
                <a:latin typeface="微软雅黑" panose="020B0503020204020204" pitchFamily="34" charset="-122"/>
                <a:ea typeface="微软雅黑" panose="020B0503020204020204" pitchFamily="34" charset="-122"/>
              </a:rPr>
              <a:t>2</a:t>
            </a:r>
            <a:r>
              <a:rPr lang="zh-CN" altLang="en-US" sz="1400" b="0" i="0" dirty="0">
                <a:solidFill>
                  <a:srgbClr val="4F4F4F"/>
                </a:solidFill>
                <a:effectLst/>
                <a:latin typeface="微软雅黑" panose="020B0503020204020204" pitchFamily="34" charset="-122"/>
                <a:ea typeface="微软雅黑" panose="020B0503020204020204" pitchFamily="34" charset="-122"/>
              </a:rPr>
              <a:t>）国内的</a:t>
            </a:r>
            <a:r>
              <a:rPr lang="en-US" altLang="zh-CN" sz="1400" b="0" i="0" dirty="0">
                <a:solidFill>
                  <a:srgbClr val="4F4F4F"/>
                </a:solidFill>
                <a:effectLst/>
                <a:latin typeface="微软雅黑" panose="020B0503020204020204" pitchFamily="34" charset="-122"/>
                <a:ea typeface="微软雅黑" panose="020B0503020204020204" pitchFamily="34" charset="-122"/>
              </a:rPr>
              <a:t>MOOC</a:t>
            </a:r>
            <a:r>
              <a:rPr lang="zh-CN" altLang="en-US" sz="1400" b="0" i="0" dirty="0">
                <a:solidFill>
                  <a:srgbClr val="4F4F4F"/>
                </a:solidFill>
                <a:effectLst/>
                <a:latin typeface="微软雅黑" panose="020B0503020204020204" pitchFamily="34" charset="-122"/>
                <a:ea typeface="微软雅黑" panose="020B0503020204020204" pitchFamily="34" charset="-122"/>
              </a:rPr>
              <a:t>平台，诸如“好大学在线”“中国大学</a:t>
            </a:r>
            <a:r>
              <a:rPr lang="en-US" altLang="zh-CN" sz="1400" b="0" i="0" dirty="0">
                <a:solidFill>
                  <a:srgbClr val="4F4F4F"/>
                </a:solidFill>
                <a:effectLst/>
                <a:latin typeface="微软雅黑" panose="020B0503020204020204" pitchFamily="34" charset="-122"/>
                <a:ea typeface="微软雅黑" panose="020B0503020204020204" pitchFamily="34" charset="-122"/>
              </a:rPr>
              <a:t>MOOC”</a:t>
            </a:r>
            <a:r>
              <a:rPr lang="zh-CN" altLang="en-US" sz="1400" b="0" i="0" dirty="0">
                <a:solidFill>
                  <a:srgbClr val="4F4F4F"/>
                </a:solidFill>
                <a:effectLst/>
                <a:latin typeface="微软雅黑" panose="020B0503020204020204" pitchFamily="34" charset="-122"/>
                <a:ea typeface="微软雅黑" panose="020B0503020204020204" pitchFamily="34" charset="-122"/>
              </a:rPr>
              <a:t>，在</a:t>
            </a:r>
            <a:r>
              <a:rPr lang="zh-CN" altLang="en-US" sz="1400" b="1" i="0" dirty="0">
                <a:solidFill>
                  <a:srgbClr val="4F4F4F"/>
                </a:solidFill>
                <a:effectLst/>
                <a:latin typeface="微软雅黑" panose="020B0503020204020204" pitchFamily="34" charset="-122"/>
                <a:ea typeface="微软雅黑" panose="020B0503020204020204" pitchFamily="34" charset="-122"/>
              </a:rPr>
              <a:t>学习活动设计</a:t>
            </a:r>
            <a:r>
              <a:rPr lang="zh-CN" altLang="en-US" sz="1400" b="0" i="0" dirty="0">
                <a:solidFill>
                  <a:srgbClr val="4F4F4F"/>
                </a:solidFill>
                <a:effectLst/>
                <a:latin typeface="微软雅黑" panose="020B0503020204020204" pitchFamily="34" charset="-122"/>
                <a:ea typeface="微软雅黑" panose="020B0503020204020204" pitchFamily="34" charset="-122"/>
              </a:rPr>
              <a:t>上的功能相对更完善；“学堂在线”在</a:t>
            </a:r>
            <a:r>
              <a:rPr lang="zh-CN" altLang="en-US" sz="1400" b="1" i="0" dirty="0">
                <a:solidFill>
                  <a:srgbClr val="4F4F4F"/>
                </a:solidFill>
                <a:effectLst/>
                <a:latin typeface="微软雅黑" panose="020B0503020204020204" pitchFamily="34" charset="-122"/>
                <a:ea typeface="微软雅黑" panose="020B0503020204020204" pitchFamily="34" charset="-122"/>
              </a:rPr>
              <a:t>学习支持服务</a:t>
            </a:r>
            <a:r>
              <a:rPr lang="zh-CN" altLang="en-US" sz="1400" b="0" i="0" dirty="0">
                <a:solidFill>
                  <a:srgbClr val="4F4F4F"/>
                </a:solidFill>
                <a:effectLst/>
                <a:latin typeface="微软雅黑" panose="020B0503020204020204" pitchFamily="34" charset="-122"/>
                <a:ea typeface="微软雅黑" panose="020B0503020204020204" pitchFamily="34" charset="-122"/>
              </a:rPr>
              <a:t>方面的功能更强，智慧树网注重</a:t>
            </a:r>
            <a:r>
              <a:rPr lang="zh-CN" altLang="en-US" sz="1400" b="1" i="0" dirty="0">
                <a:solidFill>
                  <a:srgbClr val="4F4F4F"/>
                </a:solidFill>
                <a:effectLst/>
                <a:latin typeface="微软雅黑" panose="020B0503020204020204" pitchFamily="34" charset="-122"/>
                <a:ea typeface="微软雅黑" panose="020B0503020204020204" pitchFamily="34" charset="-122"/>
              </a:rPr>
              <a:t>学习评价与分析</a:t>
            </a:r>
            <a:r>
              <a:rPr lang="zh-CN" altLang="en-US" sz="1400" b="0" i="0" dirty="0">
                <a:solidFill>
                  <a:srgbClr val="4F4F4F"/>
                </a:solidFill>
                <a:effectLst/>
                <a:latin typeface="微软雅黑" panose="020B0503020204020204" pitchFamily="34" charset="-122"/>
                <a:ea typeface="微软雅黑" panose="020B0503020204020204" pitchFamily="34" charset="-122"/>
              </a:rPr>
              <a:t>，慕课网在各方面表现均较好，但仅针对编程类课程。</a:t>
            </a:r>
          </a:p>
          <a:p>
            <a:pPr>
              <a:lnSpc>
                <a:spcPct val="120000"/>
              </a:lnSpc>
              <a:spcBef>
                <a:spcPts val="600"/>
              </a:spcBef>
              <a:spcAft>
                <a:spcPts val="1000"/>
              </a:spcAft>
            </a:pPr>
            <a:r>
              <a:rPr lang="zh-CN" altLang="en-US" sz="1400" b="0" i="0" dirty="0">
                <a:solidFill>
                  <a:srgbClr val="4F4F4F"/>
                </a:solidFill>
                <a:effectLst/>
                <a:latin typeface="微软雅黑" panose="020B0503020204020204" pitchFamily="34" charset="-122"/>
                <a:ea typeface="微软雅黑" panose="020B0503020204020204" pitchFamily="34" charset="-122"/>
              </a:rPr>
              <a:t>（</a:t>
            </a:r>
            <a:r>
              <a:rPr lang="en-US" altLang="zh-CN" sz="1400" b="0" i="0" dirty="0">
                <a:solidFill>
                  <a:srgbClr val="4F4F4F"/>
                </a:solidFill>
                <a:effectLst/>
                <a:latin typeface="微软雅黑" panose="020B0503020204020204" pitchFamily="34" charset="-122"/>
                <a:ea typeface="微软雅黑" panose="020B0503020204020204" pitchFamily="34" charset="-122"/>
              </a:rPr>
              <a:t>3</a:t>
            </a:r>
            <a:r>
              <a:rPr lang="zh-CN" altLang="en-US" sz="1400" b="0" i="0" dirty="0">
                <a:solidFill>
                  <a:srgbClr val="4F4F4F"/>
                </a:solidFill>
                <a:effectLst/>
                <a:latin typeface="微软雅黑" panose="020B0503020204020204" pitchFamily="34" charset="-122"/>
                <a:ea typeface="微软雅黑" panose="020B0503020204020204" pitchFamily="34" charset="-122"/>
              </a:rPr>
              <a:t>）无论国内还是国外的</a:t>
            </a:r>
            <a:r>
              <a:rPr lang="en-US" altLang="zh-CN" sz="1400" b="0" i="0" dirty="0">
                <a:solidFill>
                  <a:srgbClr val="4F4F4F"/>
                </a:solidFill>
                <a:effectLst/>
                <a:latin typeface="微软雅黑" panose="020B0503020204020204" pitchFamily="34" charset="-122"/>
                <a:ea typeface="微软雅黑" panose="020B0503020204020204" pitchFamily="34" charset="-122"/>
              </a:rPr>
              <a:t>MOOC</a:t>
            </a:r>
            <a:r>
              <a:rPr lang="zh-CN" altLang="en-US" sz="1400" b="0" i="0" dirty="0">
                <a:solidFill>
                  <a:srgbClr val="4F4F4F"/>
                </a:solidFill>
                <a:effectLst/>
                <a:latin typeface="微软雅黑" panose="020B0503020204020204" pitchFamily="34" charset="-122"/>
                <a:ea typeface="微软雅黑" panose="020B0503020204020204" pitchFamily="34" charset="-122"/>
              </a:rPr>
              <a:t>平台，都比较注重</a:t>
            </a:r>
            <a:r>
              <a:rPr lang="zh-CN" altLang="en-US" sz="1400" b="1" i="0" dirty="0">
                <a:solidFill>
                  <a:srgbClr val="4F4F4F"/>
                </a:solidFill>
                <a:effectLst/>
                <a:latin typeface="微软雅黑" panose="020B0503020204020204" pitchFamily="34" charset="-122"/>
                <a:ea typeface="微软雅黑" panose="020B0503020204020204" pitchFamily="34" charset="-122"/>
              </a:rPr>
              <a:t>用户体验</a:t>
            </a:r>
            <a:r>
              <a:rPr lang="zh-CN" altLang="en-US" sz="1400" b="0" i="0" dirty="0">
                <a:solidFill>
                  <a:srgbClr val="4F4F4F"/>
                </a:solidFill>
                <a:effectLst/>
                <a:latin typeface="微软雅黑" panose="020B0503020204020204" pitchFamily="34" charset="-122"/>
                <a:ea typeface="微软雅黑" panose="020B0503020204020204" pitchFamily="34" charset="-122"/>
              </a:rPr>
              <a:t>，但目前在</a:t>
            </a:r>
            <a:r>
              <a:rPr lang="zh-CN" altLang="en-US" sz="1400" b="1" i="0" dirty="0">
                <a:solidFill>
                  <a:srgbClr val="4F4F4F"/>
                </a:solidFill>
                <a:effectLst/>
                <a:latin typeface="微软雅黑" panose="020B0503020204020204" pitchFamily="34" charset="-122"/>
                <a:ea typeface="微软雅黑" panose="020B0503020204020204" pitchFamily="34" charset="-122"/>
              </a:rPr>
              <a:t>课程开设与管理方面的功能</a:t>
            </a:r>
            <a:r>
              <a:rPr lang="zh-CN" altLang="en-US" sz="1400" b="0" i="0" dirty="0">
                <a:solidFill>
                  <a:srgbClr val="4F4F4F"/>
                </a:solidFill>
                <a:effectLst/>
                <a:latin typeface="微软雅黑" panose="020B0503020204020204" pitchFamily="34" charset="-122"/>
                <a:ea typeface="微软雅黑" panose="020B0503020204020204" pitchFamily="34" charset="-122"/>
              </a:rPr>
              <a:t>依然不够完善，只有少数平台能支持用户</a:t>
            </a:r>
            <a:r>
              <a:rPr lang="zh-CN" altLang="en-US" sz="1400" b="1" i="0" dirty="0">
                <a:solidFill>
                  <a:srgbClr val="4F4F4F"/>
                </a:solidFill>
                <a:effectLst/>
                <a:latin typeface="微软雅黑" panose="020B0503020204020204" pitchFamily="34" charset="-122"/>
                <a:ea typeface="微软雅黑" panose="020B0503020204020204" pitchFamily="34" charset="-122"/>
              </a:rPr>
              <a:t>自主开设课程</a:t>
            </a:r>
            <a:r>
              <a:rPr lang="zh-CN" altLang="en-US" sz="1400" b="0" i="0" dirty="0">
                <a:solidFill>
                  <a:srgbClr val="4F4F4F"/>
                </a:solidFill>
                <a:effectLst/>
                <a:latin typeface="微软雅黑" panose="020B0503020204020204" pitchFamily="34" charset="-122"/>
                <a:ea typeface="微软雅黑" panose="020B0503020204020204" pitchFamily="34" charset="-122"/>
              </a:rPr>
              <a:t>。</a:t>
            </a:r>
          </a:p>
          <a:p>
            <a:pPr>
              <a:lnSpc>
                <a:spcPct val="120000"/>
              </a:lnSpc>
              <a:spcBef>
                <a:spcPts val="600"/>
              </a:spcBef>
              <a:spcAft>
                <a:spcPts val="1000"/>
              </a:spcAft>
            </a:pPr>
            <a:r>
              <a:rPr lang="zh-CN" altLang="en-US" sz="1400" b="0" i="0" dirty="0">
                <a:solidFill>
                  <a:srgbClr val="4F4F4F"/>
                </a:solidFill>
                <a:effectLst/>
                <a:latin typeface="微软雅黑" panose="020B0503020204020204" pitchFamily="34" charset="-122"/>
                <a:ea typeface="微软雅黑" panose="020B0503020204020204" pitchFamily="34" charset="-122"/>
              </a:rPr>
              <a:t>      在</a:t>
            </a:r>
            <a:r>
              <a:rPr lang="zh-CN" altLang="en-US" sz="1400" b="1" i="0" dirty="0">
                <a:solidFill>
                  <a:srgbClr val="4F4F4F"/>
                </a:solidFill>
                <a:effectLst/>
                <a:latin typeface="微软雅黑" panose="020B0503020204020204" pitchFamily="34" charset="-122"/>
                <a:ea typeface="微软雅黑" panose="020B0503020204020204" pitchFamily="34" charset="-122"/>
              </a:rPr>
              <a:t>媒体播放功能</a:t>
            </a:r>
            <a:r>
              <a:rPr lang="zh-CN" altLang="en-US" sz="1400" b="0" i="0" dirty="0">
                <a:solidFill>
                  <a:srgbClr val="4F4F4F"/>
                </a:solidFill>
                <a:effectLst/>
                <a:latin typeface="微软雅黑" panose="020B0503020204020204" pitchFamily="34" charset="-122"/>
                <a:ea typeface="微软雅黑" panose="020B0503020204020204" pitchFamily="34" charset="-122"/>
              </a:rPr>
              <a:t>方面，大多数平台的用户体验较好，但在</a:t>
            </a:r>
            <a:r>
              <a:rPr lang="zh-CN" altLang="en-US" sz="1400" b="1" i="0" dirty="0">
                <a:solidFill>
                  <a:srgbClr val="4F4F4F"/>
                </a:solidFill>
                <a:effectLst/>
                <a:latin typeface="微软雅黑" panose="020B0503020204020204" pitchFamily="34" charset="-122"/>
                <a:ea typeface="微软雅黑" panose="020B0503020204020204" pitchFamily="34" charset="-122"/>
              </a:rPr>
              <a:t>学习活动设计、学习支持服务、学习评价与分析</a:t>
            </a:r>
            <a:r>
              <a:rPr lang="zh-CN" altLang="en-US" sz="1400" b="0" i="0" dirty="0">
                <a:solidFill>
                  <a:srgbClr val="4F4F4F"/>
                </a:solidFill>
                <a:effectLst/>
                <a:latin typeface="微软雅黑" panose="020B0503020204020204" pitchFamily="34" charset="-122"/>
                <a:ea typeface="微软雅黑" panose="020B0503020204020204" pitchFamily="34" charset="-122"/>
              </a:rPr>
              <a:t>方面则各存在一些不足。</a:t>
            </a:r>
          </a:p>
          <a:p>
            <a:pPr>
              <a:lnSpc>
                <a:spcPct val="120000"/>
              </a:lnSpc>
              <a:spcBef>
                <a:spcPts val="600"/>
              </a:spcBef>
              <a:spcAft>
                <a:spcPts val="1000"/>
              </a:spcAft>
            </a:pPr>
            <a:r>
              <a:rPr lang="zh-CN" altLang="en-US" sz="1400" b="0" i="0" dirty="0">
                <a:solidFill>
                  <a:srgbClr val="4F4F4F"/>
                </a:solidFill>
                <a:effectLst/>
                <a:latin typeface="微软雅黑" panose="020B0503020204020204" pitchFamily="34" charset="-122"/>
                <a:ea typeface="微软雅黑" panose="020B0503020204020204" pitchFamily="34" charset="-122"/>
              </a:rPr>
              <a:t>      国内的</a:t>
            </a:r>
            <a:r>
              <a:rPr lang="en-US" altLang="zh-CN" sz="1400" b="0" i="0" dirty="0">
                <a:solidFill>
                  <a:srgbClr val="4F4F4F"/>
                </a:solidFill>
                <a:effectLst/>
                <a:latin typeface="微软雅黑" panose="020B0503020204020204" pitchFamily="34" charset="-122"/>
                <a:ea typeface="微软雅黑" panose="020B0503020204020204" pitchFamily="34" charset="-122"/>
              </a:rPr>
              <a:t>MOOC</a:t>
            </a:r>
            <a:r>
              <a:rPr lang="zh-CN" altLang="en-US" sz="1400" b="0" i="0" dirty="0">
                <a:solidFill>
                  <a:srgbClr val="4F4F4F"/>
                </a:solidFill>
                <a:effectLst/>
                <a:latin typeface="微软雅黑" panose="020B0503020204020204" pitchFamily="34" charset="-122"/>
                <a:ea typeface="微软雅黑" panose="020B0503020204020204" pitchFamily="34" charset="-122"/>
              </a:rPr>
              <a:t>平台主要用于普通高校在线课程的实施和教学，这些课程多采用线上线下混合式学习，因在</a:t>
            </a:r>
            <a:r>
              <a:rPr lang="zh-CN" altLang="en-US" sz="1400" b="1" i="0" dirty="0">
                <a:solidFill>
                  <a:srgbClr val="4F4F4F"/>
                </a:solidFill>
                <a:effectLst/>
                <a:latin typeface="微软雅黑" panose="020B0503020204020204" pitchFamily="34" charset="-122"/>
                <a:ea typeface="微软雅黑" panose="020B0503020204020204" pitchFamily="34" charset="-122"/>
              </a:rPr>
              <a:t>线学习活动和学习支持服务功能</a:t>
            </a:r>
            <a:r>
              <a:rPr lang="zh-CN" altLang="en-US" sz="1400" b="0" i="0" dirty="0">
                <a:solidFill>
                  <a:srgbClr val="4F4F4F"/>
                </a:solidFill>
                <a:effectLst/>
                <a:latin typeface="微软雅黑" panose="020B0503020204020204" pitchFamily="34" charset="-122"/>
                <a:ea typeface="微软雅黑" panose="020B0503020204020204" pitchFamily="34" charset="-122"/>
              </a:rPr>
              <a:t>的欠缺，这些平台还需要不断改进和升级，才能服务于在线远程教育。</a:t>
            </a:r>
          </a:p>
        </p:txBody>
      </p:sp>
      <p:sp>
        <p:nvSpPr>
          <p:cNvPr id="15" name="文本框 14">
            <a:extLst>
              <a:ext uri="{FF2B5EF4-FFF2-40B4-BE49-F238E27FC236}">
                <a16:creationId xmlns:a16="http://schemas.microsoft.com/office/drawing/2014/main" id="{5BE1DB3A-D291-4B90-95D2-38F83FE2A662}"/>
              </a:ext>
            </a:extLst>
          </p:cNvPr>
          <p:cNvSpPr txBox="1"/>
          <p:nvPr/>
        </p:nvSpPr>
        <p:spPr>
          <a:xfrm>
            <a:off x="703509" y="60512"/>
            <a:ext cx="6094926" cy="396583"/>
          </a:xfrm>
          <a:prstGeom prst="rect">
            <a:avLst/>
          </a:prstGeom>
          <a:noFill/>
        </p:spPr>
        <p:txBody>
          <a:bodyPr wrap="square">
            <a:spAutoFit/>
          </a:bodyPr>
          <a:lstStyle/>
          <a:p>
            <a:pPr>
              <a:lnSpc>
                <a:spcPct val="120000"/>
              </a:lnSpc>
              <a:spcBef>
                <a:spcPts val="1000"/>
              </a:spcBef>
              <a:spcAft>
                <a:spcPts val="1000"/>
              </a:spcAft>
            </a:pPr>
            <a:r>
              <a:rPr lang="zh-CN" altLang="en-US" b="1" i="0" dirty="0">
                <a:solidFill>
                  <a:srgbClr val="C00000"/>
                </a:solidFill>
                <a:effectLst/>
                <a:latin typeface="微软雅黑" panose="020B0503020204020204" pitchFamily="34" charset="-122"/>
                <a:ea typeface="微软雅黑" panose="020B0503020204020204" pitchFamily="34" charset="-122"/>
              </a:rPr>
              <a:t>国内外</a:t>
            </a:r>
            <a:r>
              <a:rPr lang="en-US" altLang="zh-CN" b="1" i="0" dirty="0">
                <a:solidFill>
                  <a:srgbClr val="C00000"/>
                </a:solidFill>
                <a:effectLst/>
                <a:latin typeface="微软雅黑" panose="020B0503020204020204" pitchFamily="34" charset="-122"/>
                <a:ea typeface="微软雅黑" panose="020B0503020204020204" pitchFamily="34" charset="-122"/>
              </a:rPr>
              <a:t>MOOC</a:t>
            </a:r>
            <a:r>
              <a:rPr lang="zh-CN" altLang="en-US" b="1" i="0" dirty="0">
                <a:solidFill>
                  <a:srgbClr val="C00000"/>
                </a:solidFill>
                <a:effectLst/>
                <a:latin typeface="微软雅黑" panose="020B0503020204020204" pitchFamily="34" charset="-122"/>
                <a:ea typeface="微软雅黑" panose="020B0503020204020204" pitchFamily="34" charset="-122"/>
              </a:rPr>
              <a:t>平台的比较分析及结论</a:t>
            </a:r>
          </a:p>
        </p:txBody>
      </p:sp>
    </p:spTree>
    <p:extLst>
      <p:ext uri="{BB962C8B-B14F-4D97-AF65-F5344CB8AC3E}">
        <p14:creationId xmlns:p14="http://schemas.microsoft.com/office/powerpoint/2010/main" val="2643459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B7FA26E-863B-49DB-8865-013DBC10AB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88565" y="962696"/>
            <a:ext cx="9267377" cy="5100034"/>
          </a:xfrm>
          <a:prstGeom prst="rect">
            <a:avLst/>
          </a:prstGeom>
        </p:spPr>
      </p:pic>
      <p:sp>
        <p:nvSpPr>
          <p:cNvPr id="10" name="文本框 9">
            <a:extLst>
              <a:ext uri="{FF2B5EF4-FFF2-40B4-BE49-F238E27FC236}">
                <a16:creationId xmlns:a16="http://schemas.microsoft.com/office/drawing/2014/main" id="{C25F7DE3-B79F-4483-8F76-ECD68B96967C}"/>
              </a:ext>
            </a:extLst>
          </p:cNvPr>
          <p:cNvSpPr txBox="1"/>
          <p:nvPr/>
        </p:nvSpPr>
        <p:spPr>
          <a:xfrm>
            <a:off x="825857" y="47634"/>
            <a:ext cx="7706395" cy="396583"/>
          </a:xfrm>
          <a:prstGeom prst="rect">
            <a:avLst/>
          </a:prstGeom>
          <a:noFill/>
        </p:spPr>
        <p:txBody>
          <a:bodyPr wrap="square">
            <a:spAutoFit/>
          </a:bodyPr>
          <a:lstStyle/>
          <a:p>
            <a:pPr>
              <a:lnSpc>
                <a:spcPct val="120000"/>
              </a:lnSpc>
              <a:spcBef>
                <a:spcPts val="1000"/>
              </a:spcBef>
              <a:spcAft>
                <a:spcPts val="1000"/>
              </a:spcAft>
            </a:pPr>
            <a:r>
              <a:rPr lang="zh-CN" altLang="en-US" b="1" i="0" dirty="0">
                <a:solidFill>
                  <a:srgbClr val="C00000"/>
                </a:solidFill>
                <a:effectLst/>
                <a:latin typeface="微软雅黑" panose="020B0503020204020204" pitchFamily="34" charset="-122"/>
                <a:ea typeface="微软雅黑" panose="020B0503020204020204" pitchFamily="34" charset="-122"/>
              </a:rPr>
              <a:t>各高校网络学院以及教育机构的教学平台比较分析</a:t>
            </a:r>
          </a:p>
        </p:txBody>
      </p:sp>
    </p:spTree>
    <p:extLst>
      <p:ext uri="{BB962C8B-B14F-4D97-AF65-F5344CB8AC3E}">
        <p14:creationId xmlns:p14="http://schemas.microsoft.com/office/powerpoint/2010/main" val="227121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F4B4AE2-AC6A-4264-97FC-A4912CEC0AD8}"/>
              </a:ext>
            </a:extLst>
          </p:cNvPr>
          <p:cNvSpPr txBox="1"/>
          <p:nvPr/>
        </p:nvSpPr>
        <p:spPr>
          <a:xfrm>
            <a:off x="1019039" y="871690"/>
            <a:ext cx="10050351" cy="4941674"/>
          </a:xfrm>
          <a:prstGeom prst="rect">
            <a:avLst/>
          </a:prstGeom>
          <a:noFill/>
        </p:spPr>
        <p:txBody>
          <a:bodyPr wrap="square">
            <a:spAutoFit/>
          </a:bodyPr>
          <a:lstStyle/>
          <a:p>
            <a:pPr indent="457200">
              <a:lnSpc>
                <a:spcPct val="130000"/>
              </a:lnSpc>
              <a:spcBef>
                <a:spcPts val="1200"/>
              </a:spcBef>
              <a:spcAft>
                <a:spcPts val="1200"/>
              </a:spcAft>
            </a:pPr>
            <a:r>
              <a:rPr lang="zh-CN" altLang="en-US" sz="1600" b="0" i="0" dirty="0">
                <a:solidFill>
                  <a:srgbClr val="4F4F4F"/>
                </a:solidFill>
                <a:effectLst/>
                <a:latin typeface="微软雅黑" panose="020B0503020204020204" pitchFamily="34" charset="-122"/>
                <a:ea typeface="微软雅黑" panose="020B0503020204020204" pitchFamily="34" charset="-122"/>
              </a:rPr>
              <a:t> 纵观各高校网络学院以及教育机构的教学平台，虽然在</a:t>
            </a:r>
            <a:r>
              <a:rPr lang="zh-CN" altLang="en-US" sz="1600" b="1" i="0" dirty="0">
                <a:solidFill>
                  <a:srgbClr val="4F4F4F"/>
                </a:solidFill>
                <a:effectLst/>
                <a:latin typeface="微软雅黑" panose="020B0503020204020204" pitchFamily="34" charset="-122"/>
                <a:ea typeface="微软雅黑" panose="020B0503020204020204" pitchFamily="34" charset="-122"/>
              </a:rPr>
              <a:t>整体的设计、架构</a:t>
            </a:r>
            <a:r>
              <a:rPr lang="zh-CN" altLang="en-US" sz="1600" b="0" i="0" dirty="0">
                <a:solidFill>
                  <a:srgbClr val="4F4F4F"/>
                </a:solidFill>
                <a:effectLst/>
                <a:latin typeface="微软雅黑" panose="020B0503020204020204" pitchFamily="34" charset="-122"/>
                <a:ea typeface="微软雅黑" panose="020B0503020204020204" pitchFamily="34" charset="-122"/>
              </a:rPr>
              <a:t>以及</a:t>
            </a:r>
            <a:r>
              <a:rPr lang="zh-CN" altLang="en-US" sz="1600" b="1" i="0" dirty="0">
                <a:solidFill>
                  <a:srgbClr val="4F4F4F"/>
                </a:solidFill>
                <a:effectLst/>
                <a:latin typeface="微软雅黑" panose="020B0503020204020204" pitchFamily="34" charset="-122"/>
                <a:ea typeface="微软雅黑" panose="020B0503020204020204" pitchFamily="34" charset="-122"/>
              </a:rPr>
              <a:t>具体的功能</a:t>
            </a:r>
            <a:r>
              <a:rPr lang="zh-CN" altLang="en-US" sz="1600" b="0" i="0" dirty="0">
                <a:solidFill>
                  <a:srgbClr val="4F4F4F"/>
                </a:solidFill>
                <a:effectLst/>
                <a:latin typeface="微软雅黑" panose="020B0503020204020204" pitchFamily="34" charset="-122"/>
                <a:ea typeface="微软雅黑" panose="020B0503020204020204" pitchFamily="34" charset="-122"/>
              </a:rPr>
              <a:t>应用上存在差别，但是基本上都是基于“以教为中心”的理念来进行开发的。在十多年的教学实践中，各平台在</a:t>
            </a:r>
            <a:r>
              <a:rPr lang="zh-CN" altLang="en-US" sz="1600" b="1" i="0" dirty="0">
                <a:solidFill>
                  <a:srgbClr val="4F4F4F"/>
                </a:solidFill>
                <a:effectLst/>
                <a:latin typeface="微软雅黑" panose="020B0503020204020204" pitchFamily="34" charset="-122"/>
                <a:ea typeface="微软雅黑" panose="020B0503020204020204" pitchFamily="34" charset="-122"/>
              </a:rPr>
              <a:t>课程开发、学习支持、教学管理等</a:t>
            </a:r>
            <a:r>
              <a:rPr lang="zh-CN" altLang="en-US" sz="1600" b="0" i="0" dirty="0">
                <a:solidFill>
                  <a:srgbClr val="4F4F4F"/>
                </a:solidFill>
                <a:effectLst/>
                <a:latin typeface="微软雅黑" panose="020B0503020204020204" pitchFamily="34" charset="-122"/>
                <a:ea typeface="微软雅黑" panose="020B0503020204020204" pitchFamily="34" charset="-122"/>
              </a:rPr>
              <a:t>方面的功能比较完善，但也存在一些问题，总结如下。</a:t>
            </a:r>
          </a:p>
          <a:p>
            <a:pPr marL="285750" indent="-285750">
              <a:lnSpc>
                <a:spcPct val="130000"/>
              </a:lnSpc>
              <a:spcBef>
                <a:spcPts val="1200"/>
              </a:spcBef>
              <a:spcAft>
                <a:spcPts val="1200"/>
              </a:spcAft>
              <a:buFont typeface="Wingdings" panose="05000000000000000000" pitchFamily="2" charset="2"/>
              <a:buChar char="u"/>
            </a:pPr>
            <a:r>
              <a:rPr lang="zh-CN" altLang="en-US" sz="1600" b="0" i="0" dirty="0">
                <a:solidFill>
                  <a:srgbClr val="4F4F4F"/>
                </a:solidFill>
                <a:effectLst/>
                <a:latin typeface="微软雅黑" panose="020B0503020204020204" pitchFamily="34" charset="-122"/>
                <a:ea typeface="微软雅黑" panose="020B0503020204020204" pitchFamily="34" charset="-122"/>
              </a:rPr>
              <a:t>在</a:t>
            </a:r>
            <a:r>
              <a:rPr lang="zh-CN" altLang="en-US" sz="1600" b="1" i="0" dirty="0">
                <a:solidFill>
                  <a:srgbClr val="4F4F4F"/>
                </a:solidFill>
                <a:effectLst/>
                <a:latin typeface="微软雅黑" panose="020B0503020204020204" pitchFamily="34" charset="-122"/>
                <a:ea typeface="微软雅黑" panose="020B0503020204020204" pitchFamily="34" charset="-122"/>
              </a:rPr>
              <a:t>学习活动设计</a:t>
            </a:r>
            <a:r>
              <a:rPr lang="zh-CN" altLang="en-US" sz="1600" b="0" i="0" dirty="0">
                <a:solidFill>
                  <a:srgbClr val="4F4F4F"/>
                </a:solidFill>
                <a:effectLst/>
                <a:latin typeface="微软雅黑" panose="020B0503020204020204" pitchFamily="34" charset="-122"/>
                <a:ea typeface="微软雅黑" panose="020B0503020204020204" pitchFamily="34" charset="-122"/>
              </a:rPr>
              <a:t>和</a:t>
            </a:r>
            <a:r>
              <a:rPr lang="zh-CN" altLang="en-US" sz="1600" b="1" i="0" dirty="0">
                <a:solidFill>
                  <a:srgbClr val="4F4F4F"/>
                </a:solidFill>
                <a:effectLst/>
                <a:latin typeface="微软雅黑" panose="020B0503020204020204" pitchFamily="34" charset="-122"/>
                <a:ea typeface="微软雅黑" panose="020B0503020204020204" pitchFamily="34" charset="-122"/>
              </a:rPr>
              <a:t>学习数据的统计</a:t>
            </a:r>
            <a:r>
              <a:rPr lang="zh-CN" altLang="en-US" sz="1600" b="0" i="0" dirty="0">
                <a:solidFill>
                  <a:srgbClr val="4F4F4F"/>
                </a:solidFill>
                <a:effectLst/>
                <a:latin typeface="微软雅黑" panose="020B0503020204020204" pitchFamily="34" charset="-122"/>
                <a:ea typeface="微软雅黑" panose="020B0503020204020204" pitchFamily="34" charset="-122"/>
              </a:rPr>
              <a:t>分析方面，各网院教学平台提供的功能较强，可以设计多种类型的教学活动，同时教师也能获取多种类型的数据报表。但是，在</a:t>
            </a:r>
            <a:r>
              <a:rPr lang="zh-CN" altLang="en-US" sz="1600" b="1" i="0" dirty="0">
                <a:solidFill>
                  <a:srgbClr val="4F4F4F"/>
                </a:solidFill>
                <a:effectLst/>
                <a:latin typeface="微软雅黑" panose="020B0503020204020204" pitchFamily="34" charset="-122"/>
                <a:ea typeface="微软雅黑" panose="020B0503020204020204" pitchFamily="34" charset="-122"/>
              </a:rPr>
              <a:t>学生的自主学习</a:t>
            </a:r>
            <a:r>
              <a:rPr lang="zh-CN" altLang="en-US" sz="1600" b="0" i="0" dirty="0">
                <a:solidFill>
                  <a:srgbClr val="4F4F4F"/>
                </a:solidFill>
                <a:effectLst/>
                <a:latin typeface="微软雅黑" panose="020B0503020204020204" pitchFamily="34" charset="-122"/>
                <a:ea typeface="微软雅黑" panose="020B0503020204020204" pitchFamily="34" charset="-122"/>
              </a:rPr>
              <a:t>方面，各平台提供的功能较少，大多缺少基于学生常用的交互方式的学习活动设计。</a:t>
            </a:r>
          </a:p>
          <a:p>
            <a:pPr marL="285750" indent="-285750">
              <a:lnSpc>
                <a:spcPct val="130000"/>
              </a:lnSpc>
              <a:spcBef>
                <a:spcPts val="1200"/>
              </a:spcBef>
              <a:spcAft>
                <a:spcPts val="1200"/>
              </a:spcAft>
              <a:buFont typeface="Wingdings" panose="05000000000000000000" pitchFamily="2" charset="2"/>
              <a:buChar char="u"/>
            </a:pPr>
            <a:r>
              <a:rPr lang="zh-CN" altLang="en-US" sz="1600" b="0" i="0" dirty="0">
                <a:solidFill>
                  <a:srgbClr val="4F4F4F"/>
                </a:solidFill>
                <a:effectLst/>
                <a:latin typeface="微软雅黑" panose="020B0503020204020204" pitchFamily="34" charset="-122"/>
                <a:ea typeface="微软雅黑" panose="020B0503020204020204" pitchFamily="34" charset="-122"/>
              </a:rPr>
              <a:t>各网院</a:t>
            </a:r>
            <a:r>
              <a:rPr lang="zh-CN" altLang="en-US" sz="1600" b="1" i="0" dirty="0">
                <a:solidFill>
                  <a:srgbClr val="4F4F4F"/>
                </a:solidFill>
                <a:effectLst/>
                <a:latin typeface="微软雅黑" panose="020B0503020204020204" pitchFamily="34" charset="-122"/>
                <a:ea typeface="微软雅黑" panose="020B0503020204020204" pitchFamily="34" charset="-122"/>
              </a:rPr>
              <a:t>教学平台的应用</a:t>
            </a:r>
            <a:r>
              <a:rPr lang="zh-CN" altLang="en-US" sz="1600" b="0" i="0" dirty="0">
                <a:solidFill>
                  <a:srgbClr val="4F4F4F"/>
                </a:solidFill>
                <a:effectLst/>
                <a:latin typeface="微软雅黑" panose="020B0503020204020204" pitchFamily="34" charset="-122"/>
                <a:ea typeface="微软雅黑" panose="020B0503020204020204" pitchFamily="34" charset="-122"/>
              </a:rPr>
              <a:t>水平低于开发水平，主要表现在两个方面：一是目前的网院教学</a:t>
            </a:r>
            <a:r>
              <a:rPr lang="zh-CN" altLang="en-US" sz="1600" b="1" i="0" dirty="0">
                <a:solidFill>
                  <a:srgbClr val="4F4F4F"/>
                </a:solidFill>
                <a:effectLst/>
                <a:latin typeface="微软雅黑" panose="020B0503020204020204" pitchFamily="34" charset="-122"/>
                <a:ea typeface="微软雅黑" panose="020B0503020204020204" pitchFamily="34" charset="-122"/>
              </a:rPr>
              <a:t>平台能够提供的功能多于实际用到的功能，教师在网络课程中使用的功能很有限</a:t>
            </a:r>
            <a:r>
              <a:rPr lang="zh-CN" altLang="en-US" sz="1600" b="0" i="0" dirty="0">
                <a:solidFill>
                  <a:srgbClr val="4F4F4F"/>
                </a:solidFill>
                <a:effectLst/>
                <a:latin typeface="微软雅黑" panose="020B0503020204020204" pitchFamily="34" charset="-122"/>
                <a:ea typeface="微软雅黑" panose="020B0503020204020204" pitchFamily="34" charset="-122"/>
              </a:rPr>
              <a:t>；二是一些实际中在使用的功能应用得也不深入，如大多教师</a:t>
            </a:r>
            <a:r>
              <a:rPr lang="zh-CN" altLang="en-US" sz="1600" b="1" i="0" dirty="0">
                <a:solidFill>
                  <a:srgbClr val="4F4F4F"/>
                </a:solidFill>
                <a:effectLst/>
                <a:latin typeface="微软雅黑" panose="020B0503020204020204" pitchFamily="34" charset="-122"/>
                <a:ea typeface="微软雅黑" panose="020B0503020204020204" pitchFamily="34" charset="-122"/>
              </a:rPr>
              <a:t>只利用数据报表关注成绩、活动的数据内容，未利用数据报表了解学生学习的进度与进展</a:t>
            </a:r>
            <a:r>
              <a:rPr lang="zh-CN" altLang="en-US" sz="1600" b="0" i="0" dirty="0">
                <a:solidFill>
                  <a:srgbClr val="4F4F4F"/>
                </a:solidFill>
                <a:effectLst/>
                <a:latin typeface="微软雅黑" panose="020B0503020204020204" pitchFamily="34" charset="-122"/>
                <a:ea typeface="微软雅黑" panose="020B0503020204020204" pitchFamily="34" charset="-122"/>
              </a:rPr>
              <a:t>。</a:t>
            </a:r>
          </a:p>
          <a:p>
            <a:pPr marL="285750" indent="-285750">
              <a:lnSpc>
                <a:spcPct val="130000"/>
              </a:lnSpc>
              <a:spcBef>
                <a:spcPts val="1200"/>
              </a:spcBef>
              <a:spcAft>
                <a:spcPts val="1200"/>
              </a:spcAft>
              <a:buFont typeface="Wingdings" panose="05000000000000000000" pitchFamily="2" charset="2"/>
              <a:buChar char="u"/>
            </a:pPr>
            <a:r>
              <a:rPr lang="zh-CN" altLang="en-US" sz="1600" b="0" i="0" dirty="0">
                <a:solidFill>
                  <a:srgbClr val="4F4F4F"/>
                </a:solidFill>
                <a:effectLst/>
                <a:latin typeface="微软雅黑" panose="020B0503020204020204" pitchFamily="34" charset="-122"/>
                <a:ea typeface="微软雅黑" panose="020B0503020204020204" pitchFamily="34" charset="-122"/>
              </a:rPr>
              <a:t>平台的</a:t>
            </a:r>
            <a:r>
              <a:rPr lang="zh-CN" altLang="en-US" sz="1600" b="1" i="0" dirty="0">
                <a:solidFill>
                  <a:srgbClr val="4F4F4F"/>
                </a:solidFill>
                <a:effectLst/>
                <a:latin typeface="微软雅黑" panose="020B0503020204020204" pitchFamily="34" charset="-122"/>
                <a:ea typeface="微软雅黑" panose="020B0503020204020204" pitchFamily="34" charset="-122"/>
              </a:rPr>
              <a:t>使用操作不易</a:t>
            </a:r>
            <a:r>
              <a:rPr lang="zh-CN" altLang="en-US" sz="1600" b="0" i="0" dirty="0">
                <a:solidFill>
                  <a:srgbClr val="4F4F4F"/>
                </a:solidFill>
                <a:effectLst/>
                <a:latin typeface="微软雅黑" panose="020B0503020204020204" pitchFamily="34" charset="-122"/>
                <a:ea typeface="微软雅黑" panose="020B0503020204020204" pitchFamily="34" charset="-122"/>
              </a:rPr>
              <a:t>。和</a:t>
            </a:r>
            <a:r>
              <a:rPr lang="en-US" altLang="zh-CN" sz="1600" b="0" i="0" dirty="0">
                <a:solidFill>
                  <a:srgbClr val="4F4F4F"/>
                </a:solidFill>
                <a:effectLst/>
                <a:latin typeface="微软雅黑" panose="020B0503020204020204" pitchFamily="34" charset="-122"/>
                <a:ea typeface="微软雅黑" panose="020B0503020204020204" pitchFamily="34" charset="-122"/>
              </a:rPr>
              <a:t>MOOC</a:t>
            </a:r>
            <a:r>
              <a:rPr lang="zh-CN" altLang="en-US" sz="1600" b="0" i="0" dirty="0">
                <a:solidFill>
                  <a:srgbClr val="4F4F4F"/>
                </a:solidFill>
                <a:effectLst/>
                <a:latin typeface="微软雅黑" panose="020B0503020204020204" pitchFamily="34" charset="-122"/>
                <a:ea typeface="微软雅黑" panose="020B0503020204020204" pitchFamily="34" charset="-122"/>
              </a:rPr>
              <a:t>平台简便的操作相比，教师一般需要进行相关的</a:t>
            </a:r>
            <a:r>
              <a:rPr lang="zh-CN" altLang="en-US" sz="1600" b="1" i="0" dirty="0">
                <a:solidFill>
                  <a:srgbClr val="4F4F4F"/>
                </a:solidFill>
                <a:effectLst/>
                <a:latin typeface="微软雅黑" panose="020B0503020204020204" pitchFamily="34" charset="-122"/>
                <a:ea typeface="微软雅黑" panose="020B0503020204020204" pitchFamily="34" charset="-122"/>
              </a:rPr>
              <a:t>培训后才能使用网院教学平台</a:t>
            </a:r>
            <a:r>
              <a:rPr lang="zh-CN" altLang="en-US" sz="1600" b="0" i="0" dirty="0">
                <a:solidFill>
                  <a:srgbClr val="4F4F4F"/>
                </a:solidFill>
                <a:effectLst/>
                <a:latin typeface="微软雅黑" panose="020B0503020204020204" pitchFamily="34" charset="-122"/>
                <a:ea typeface="微软雅黑" panose="020B0503020204020204" pitchFamily="34" charset="-122"/>
              </a:rPr>
              <a:t>，而且在使用的过程中，还需要专业的团队长期对平台进行技术方面的维护。学生也需要通过学习才能掌握平台的功能，这不可避免地</a:t>
            </a:r>
            <a:r>
              <a:rPr lang="zh-CN" altLang="en-US" sz="1600" b="1" i="0" dirty="0">
                <a:solidFill>
                  <a:srgbClr val="4F4F4F"/>
                </a:solidFill>
                <a:effectLst/>
                <a:latin typeface="微软雅黑" panose="020B0503020204020204" pitchFamily="34" charset="-122"/>
                <a:ea typeface="微软雅黑" panose="020B0503020204020204" pitchFamily="34" charset="-122"/>
              </a:rPr>
              <a:t>增加了学习中不必要的认知负荷</a:t>
            </a:r>
            <a:r>
              <a:rPr lang="zh-CN" altLang="en-US" sz="1600" b="0" i="0" dirty="0">
                <a:solidFill>
                  <a:srgbClr val="4F4F4F"/>
                </a:solidFill>
                <a:effectLst/>
                <a:latin typeface="微软雅黑" panose="020B0503020204020204" pitchFamily="34" charset="-122"/>
                <a:ea typeface="微软雅黑" panose="020B0503020204020204" pitchFamily="34" charset="-122"/>
              </a:rPr>
              <a:t>。</a:t>
            </a:r>
          </a:p>
        </p:txBody>
      </p:sp>
      <p:sp>
        <p:nvSpPr>
          <p:cNvPr id="5" name="文本框 4">
            <a:extLst>
              <a:ext uri="{FF2B5EF4-FFF2-40B4-BE49-F238E27FC236}">
                <a16:creationId xmlns:a16="http://schemas.microsoft.com/office/drawing/2014/main" id="{A07EE696-04A2-4613-B2B2-DACDA6B3E495}"/>
              </a:ext>
            </a:extLst>
          </p:cNvPr>
          <p:cNvSpPr txBox="1"/>
          <p:nvPr/>
        </p:nvSpPr>
        <p:spPr>
          <a:xfrm>
            <a:off x="697069" y="122245"/>
            <a:ext cx="7706395" cy="396583"/>
          </a:xfrm>
          <a:prstGeom prst="rect">
            <a:avLst/>
          </a:prstGeom>
          <a:noFill/>
        </p:spPr>
        <p:txBody>
          <a:bodyPr wrap="square">
            <a:spAutoFit/>
          </a:bodyPr>
          <a:lstStyle/>
          <a:p>
            <a:pPr>
              <a:lnSpc>
                <a:spcPct val="120000"/>
              </a:lnSpc>
              <a:spcBef>
                <a:spcPts val="1000"/>
              </a:spcBef>
              <a:spcAft>
                <a:spcPts val="1000"/>
              </a:spcAft>
            </a:pPr>
            <a:r>
              <a:rPr lang="zh-CN" altLang="en-US" b="1" i="0" dirty="0">
                <a:solidFill>
                  <a:srgbClr val="C00000"/>
                </a:solidFill>
                <a:effectLst/>
                <a:latin typeface="微软雅黑" panose="020B0503020204020204" pitchFamily="34" charset="-122"/>
                <a:ea typeface="微软雅黑" panose="020B0503020204020204" pitchFamily="34" charset="-122"/>
              </a:rPr>
              <a:t>各高校网络学院以及教育机构的教学平台</a:t>
            </a:r>
            <a:r>
              <a:rPr lang="zh-CN" altLang="en-US" b="1" dirty="0">
                <a:solidFill>
                  <a:srgbClr val="C00000"/>
                </a:solidFill>
                <a:latin typeface="微软雅黑" panose="020B0503020204020204" pitchFamily="34" charset="-122"/>
                <a:ea typeface="微软雅黑" panose="020B0503020204020204" pitchFamily="34" charset="-122"/>
              </a:rPr>
              <a:t>分析结论</a:t>
            </a:r>
            <a:endParaRPr lang="zh-CN" altLang="en-US" b="1" i="0" dirty="0">
              <a:solidFill>
                <a:srgbClr val="C0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64079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CCFB7-0BED-47CB-A834-D835F5EC598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105695" y="763167"/>
            <a:ext cx="9155999" cy="5486475"/>
          </a:xfrm>
          <a:prstGeom prst="rect">
            <a:avLst/>
          </a:prstGeom>
        </p:spPr>
      </p:pic>
      <p:sp>
        <p:nvSpPr>
          <p:cNvPr id="8" name="文本框 7">
            <a:extLst>
              <a:ext uri="{FF2B5EF4-FFF2-40B4-BE49-F238E27FC236}">
                <a16:creationId xmlns:a16="http://schemas.microsoft.com/office/drawing/2014/main" id="{E21AB5F0-2764-4922-B7B3-B410AF5E5CEC}"/>
              </a:ext>
            </a:extLst>
          </p:cNvPr>
          <p:cNvSpPr txBox="1"/>
          <p:nvPr/>
        </p:nvSpPr>
        <p:spPr>
          <a:xfrm>
            <a:off x="703509" y="153817"/>
            <a:ext cx="7706395" cy="396583"/>
          </a:xfrm>
          <a:prstGeom prst="rect">
            <a:avLst/>
          </a:prstGeom>
          <a:noFill/>
        </p:spPr>
        <p:txBody>
          <a:bodyPr wrap="square">
            <a:spAutoFit/>
          </a:bodyPr>
          <a:lstStyle/>
          <a:p>
            <a:pPr>
              <a:lnSpc>
                <a:spcPct val="120000"/>
              </a:lnSpc>
              <a:spcBef>
                <a:spcPts val="1000"/>
              </a:spcBef>
              <a:spcAft>
                <a:spcPts val="1000"/>
              </a:spcAft>
            </a:pPr>
            <a:r>
              <a:rPr lang="en-US" altLang="zh-CN" b="1" i="0" dirty="0">
                <a:solidFill>
                  <a:srgbClr val="C00000"/>
                </a:solidFill>
                <a:effectLst/>
                <a:latin typeface="微软雅黑" panose="020B0503020204020204" pitchFamily="34" charset="-122"/>
                <a:ea typeface="微软雅黑" panose="020B0503020204020204" pitchFamily="34" charset="-122"/>
              </a:rPr>
              <a:t>Moodle</a:t>
            </a:r>
            <a:r>
              <a:rPr lang="zh-CN" altLang="en-US" b="1" i="0" dirty="0">
                <a:solidFill>
                  <a:srgbClr val="C00000"/>
                </a:solidFill>
                <a:effectLst/>
                <a:latin typeface="微软雅黑" panose="020B0503020204020204" pitchFamily="34" charset="-122"/>
                <a:ea typeface="微软雅黑" panose="020B0503020204020204" pitchFamily="34" charset="-122"/>
              </a:rPr>
              <a:t>与</a:t>
            </a:r>
            <a:r>
              <a:rPr lang="en-US" altLang="zh-CN" b="1" i="0" dirty="0">
                <a:solidFill>
                  <a:srgbClr val="C00000"/>
                </a:solidFill>
                <a:effectLst/>
                <a:latin typeface="微软雅黑" panose="020B0503020204020204" pitchFamily="34" charset="-122"/>
                <a:ea typeface="微软雅黑" panose="020B0503020204020204" pitchFamily="34" charset="-122"/>
              </a:rPr>
              <a:t>Blackboard</a:t>
            </a:r>
            <a:r>
              <a:rPr lang="zh-CN" altLang="en-US" b="1" i="0" dirty="0">
                <a:solidFill>
                  <a:srgbClr val="C00000"/>
                </a:solidFill>
                <a:effectLst/>
                <a:latin typeface="微软雅黑" panose="020B0503020204020204" pitchFamily="34" charset="-122"/>
                <a:ea typeface="微软雅黑" panose="020B0503020204020204" pitchFamily="34" charset="-122"/>
              </a:rPr>
              <a:t>平台的</a:t>
            </a:r>
            <a:r>
              <a:rPr lang="zh-CN" altLang="en-US" b="1" dirty="0">
                <a:solidFill>
                  <a:srgbClr val="C00000"/>
                </a:solidFill>
                <a:latin typeface="微软雅黑" panose="020B0503020204020204" pitchFamily="34" charset="-122"/>
                <a:ea typeface="微软雅黑" panose="020B0503020204020204" pitchFamily="34" charset="-122"/>
              </a:rPr>
              <a:t>分析</a:t>
            </a:r>
            <a:endParaRPr lang="zh-CN" altLang="en-US" b="1" i="0" dirty="0">
              <a:solidFill>
                <a:srgbClr val="C0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7206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6096377-542C-4FD0-A3CF-FA57E6949572}"/>
              </a:ext>
            </a:extLst>
          </p:cNvPr>
          <p:cNvSpPr txBox="1"/>
          <p:nvPr/>
        </p:nvSpPr>
        <p:spPr>
          <a:xfrm>
            <a:off x="774343" y="750023"/>
            <a:ext cx="10367493" cy="5465727"/>
          </a:xfrm>
          <a:prstGeom prst="rect">
            <a:avLst/>
          </a:prstGeom>
          <a:noFill/>
        </p:spPr>
        <p:txBody>
          <a:bodyPr wrap="square">
            <a:spAutoFit/>
          </a:bodyPr>
          <a:lstStyle/>
          <a:p>
            <a:pPr indent="457200">
              <a:lnSpc>
                <a:spcPct val="130000"/>
              </a:lnSpc>
              <a:spcBef>
                <a:spcPts val="1200"/>
              </a:spcBef>
            </a:pPr>
            <a:r>
              <a:rPr lang="zh-CN" altLang="en-US" sz="1600" b="0" i="0" dirty="0">
                <a:solidFill>
                  <a:srgbClr val="4F4F4F"/>
                </a:solidFill>
                <a:effectLst/>
                <a:latin typeface="微软雅黑" panose="020B0503020204020204" pitchFamily="34" charset="-122"/>
                <a:ea typeface="微软雅黑" panose="020B0503020204020204" pitchFamily="34" charset="-122"/>
              </a:rPr>
              <a:t>作为全球范围内应用最广的在线学习平台，</a:t>
            </a:r>
            <a:r>
              <a:rPr lang="en-US" altLang="zh-CN" sz="1600" b="0" i="0" dirty="0">
                <a:solidFill>
                  <a:srgbClr val="4F4F4F"/>
                </a:solidFill>
                <a:effectLst/>
                <a:latin typeface="微软雅黑" panose="020B0503020204020204" pitchFamily="34" charset="-122"/>
                <a:ea typeface="微软雅黑" panose="020B0503020204020204" pitchFamily="34" charset="-122"/>
              </a:rPr>
              <a:t>Moodle</a:t>
            </a:r>
            <a:r>
              <a:rPr lang="zh-CN" altLang="en-US" sz="1600" b="0" i="0" dirty="0">
                <a:solidFill>
                  <a:srgbClr val="4F4F4F"/>
                </a:solidFill>
                <a:effectLst/>
                <a:latin typeface="微软雅黑" panose="020B0503020204020204" pitchFamily="34" charset="-122"/>
                <a:ea typeface="微软雅黑" panose="020B0503020204020204" pitchFamily="34" charset="-122"/>
              </a:rPr>
              <a:t>和</a:t>
            </a:r>
            <a:r>
              <a:rPr lang="en-US" altLang="zh-CN" sz="1600" b="0" i="0" dirty="0">
                <a:solidFill>
                  <a:srgbClr val="4F4F4F"/>
                </a:solidFill>
                <a:effectLst/>
                <a:latin typeface="微软雅黑" panose="020B0503020204020204" pitchFamily="34" charset="-122"/>
                <a:ea typeface="微软雅黑" panose="020B0503020204020204" pitchFamily="34" charset="-122"/>
              </a:rPr>
              <a:t>Blackboard</a:t>
            </a:r>
            <a:r>
              <a:rPr lang="zh-CN" altLang="en-US" sz="1600" b="0" i="0" dirty="0">
                <a:solidFill>
                  <a:srgbClr val="4F4F4F"/>
                </a:solidFill>
                <a:effectLst/>
                <a:latin typeface="微软雅黑" panose="020B0503020204020204" pitchFamily="34" charset="-122"/>
                <a:ea typeface="微软雅黑" panose="020B0503020204020204" pitchFamily="34" charset="-122"/>
              </a:rPr>
              <a:t>各有千秋。虽然两者在</a:t>
            </a:r>
            <a:r>
              <a:rPr lang="zh-CN" altLang="en-US" sz="1600" b="1" i="0" dirty="0">
                <a:solidFill>
                  <a:srgbClr val="4F4F4F"/>
                </a:solidFill>
                <a:effectLst/>
                <a:latin typeface="微软雅黑" panose="020B0503020204020204" pitchFamily="34" charset="-122"/>
                <a:ea typeface="微软雅黑" panose="020B0503020204020204" pitchFamily="34" charset="-122"/>
              </a:rPr>
              <a:t>功能定位、应用范围</a:t>
            </a:r>
            <a:r>
              <a:rPr lang="zh-CN" altLang="en-US" sz="1600" b="0" i="0" dirty="0">
                <a:solidFill>
                  <a:srgbClr val="4F4F4F"/>
                </a:solidFill>
                <a:effectLst/>
                <a:latin typeface="微软雅黑" panose="020B0503020204020204" pitchFamily="34" charset="-122"/>
                <a:ea typeface="微软雅黑" panose="020B0503020204020204" pitchFamily="34" charset="-122"/>
              </a:rPr>
              <a:t>等方面存在差异，但就具体的功能而言，两者差别不大。他们主要的特点除体现在是否开源以外，还体现在以下方面：</a:t>
            </a:r>
            <a:endParaRPr lang="en-US" altLang="zh-CN" sz="1600" b="0" i="0" dirty="0">
              <a:solidFill>
                <a:srgbClr val="4F4F4F"/>
              </a:solidFill>
              <a:effectLst/>
              <a:latin typeface="微软雅黑" panose="020B0503020204020204" pitchFamily="34" charset="-122"/>
              <a:ea typeface="微软雅黑" panose="020B0503020204020204" pitchFamily="34" charset="-122"/>
            </a:endParaRPr>
          </a:p>
          <a:p>
            <a:pPr indent="457200">
              <a:lnSpc>
                <a:spcPct val="130000"/>
              </a:lnSpc>
              <a:spcBef>
                <a:spcPts val="1200"/>
              </a:spcBef>
              <a:spcAft>
                <a:spcPts val="1200"/>
              </a:spcAft>
            </a:pPr>
            <a:r>
              <a:rPr lang="zh-CN" altLang="en-US" sz="1600" b="0" i="0" dirty="0">
                <a:solidFill>
                  <a:srgbClr val="4F4F4F"/>
                </a:solidFill>
                <a:effectLst/>
                <a:latin typeface="微软雅黑" panose="020B0503020204020204" pitchFamily="34" charset="-122"/>
                <a:ea typeface="微软雅黑" panose="020B0503020204020204" pitchFamily="34" charset="-122"/>
              </a:rPr>
              <a:t>（</a:t>
            </a:r>
            <a:r>
              <a:rPr lang="en-US" altLang="zh-CN" sz="1600" b="0" i="0" dirty="0">
                <a:solidFill>
                  <a:srgbClr val="4F4F4F"/>
                </a:solidFill>
                <a:effectLst/>
                <a:latin typeface="微软雅黑" panose="020B0503020204020204" pitchFamily="34" charset="-122"/>
                <a:ea typeface="微软雅黑" panose="020B0503020204020204" pitchFamily="34" charset="-122"/>
              </a:rPr>
              <a:t>1</a:t>
            </a:r>
            <a:r>
              <a:rPr lang="zh-CN" altLang="en-US" sz="1600" b="0" i="0" dirty="0">
                <a:solidFill>
                  <a:srgbClr val="4F4F4F"/>
                </a:solidFill>
                <a:effectLst/>
                <a:latin typeface="微软雅黑" panose="020B0503020204020204" pitchFamily="34" charset="-122"/>
                <a:ea typeface="微软雅黑" panose="020B0503020204020204" pitchFamily="34" charset="-122"/>
              </a:rPr>
              <a:t>）</a:t>
            </a:r>
            <a:r>
              <a:rPr lang="en-US" altLang="zh-CN" sz="1600" b="0" i="0" dirty="0">
                <a:solidFill>
                  <a:srgbClr val="4F4F4F"/>
                </a:solidFill>
                <a:effectLst/>
                <a:latin typeface="微软雅黑" panose="020B0503020204020204" pitchFamily="34" charset="-122"/>
                <a:ea typeface="微软雅黑" panose="020B0503020204020204" pitchFamily="34" charset="-122"/>
              </a:rPr>
              <a:t>Moodle</a:t>
            </a:r>
            <a:r>
              <a:rPr lang="zh-CN" altLang="en-US" sz="1600" b="0" i="0" dirty="0">
                <a:solidFill>
                  <a:srgbClr val="4F4F4F"/>
                </a:solidFill>
                <a:effectLst/>
                <a:latin typeface="微软雅黑" panose="020B0503020204020204" pitchFamily="34" charset="-122"/>
                <a:ea typeface="微软雅黑" panose="020B0503020204020204" pitchFamily="34" charset="-122"/>
              </a:rPr>
              <a:t>和</a:t>
            </a:r>
            <a:r>
              <a:rPr lang="en-US" altLang="zh-CN" sz="1600" b="0" i="0" dirty="0">
                <a:solidFill>
                  <a:srgbClr val="4F4F4F"/>
                </a:solidFill>
                <a:effectLst/>
                <a:latin typeface="微软雅黑" panose="020B0503020204020204" pitchFamily="34" charset="-122"/>
                <a:ea typeface="微软雅黑" panose="020B0503020204020204" pitchFamily="34" charset="-122"/>
              </a:rPr>
              <a:t>Blackboard</a:t>
            </a:r>
            <a:r>
              <a:rPr lang="zh-CN" altLang="en-US" sz="1600" b="0" i="0" dirty="0">
                <a:solidFill>
                  <a:srgbClr val="4F4F4F"/>
                </a:solidFill>
                <a:effectLst/>
                <a:latin typeface="微软雅黑" panose="020B0503020204020204" pitchFamily="34" charset="-122"/>
                <a:ea typeface="微软雅黑" panose="020B0503020204020204" pitchFamily="34" charset="-122"/>
              </a:rPr>
              <a:t>在</a:t>
            </a:r>
            <a:r>
              <a:rPr lang="zh-CN" altLang="en-US" sz="1600" b="1" i="0" dirty="0">
                <a:solidFill>
                  <a:srgbClr val="4F4F4F"/>
                </a:solidFill>
                <a:effectLst/>
                <a:latin typeface="微软雅黑" panose="020B0503020204020204" pitchFamily="34" charset="-122"/>
                <a:ea typeface="微软雅黑" panose="020B0503020204020204" pitchFamily="34" charset="-122"/>
              </a:rPr>
              <a:t>学习活动设计、学习分析</a:t>
            </a:r>
            <a:r>
              <a:rPr lang="zh-CN" altLang="en-US" sz="1600" b="0" i="0" dirty="0">
                <a:solidFill>
                  <a:srgbClr val="4F4F4F"/>
                </a:solidFill>
                <a:effectLst/>
                <a:latin typeface="微软雅黑" panose="020B0503020204020204" pitchFamily="34" charset="-122"/>
                <a:ea typeface="微软雅黑" panose="020B0503020204020204" pitchFamily="34" charset="-122"/>
              </a:rPr>
              <a:t>等方面提供了较为丰富的功能，但在实际的教学中，教师能够应用的比较少。其原因有两方面：一是平台所提供的功能使用起来</a:t>
            </a:r>
            <a:r>
              <a:rPr lang="zh-CN" altLang="en-US" sz="1600" b="1" i="0" dirty="0">
                <a:solidFill>
                  <a:srgbClr val="4F4F4F"/>
                </a:solidFill>
                <a:effectLst/>
                <a:latin typeface="微软雅黑" panose="020B0503020204020204" pitchFamily="34" charset="-122"/>
                <a:ea typeface="微软雅黑" panose="020B0503020204020204" pitchFamily="34" charset="-122"/>
              </a:rPr>
              <a:t>难度较大</a:t>
            </a:r>
            <a:r>
              <a:rPr lang="zh-CN" altLang="en-US" sz="1600" b="0" i="0" dirty="0">
                <a:solidFill>
                  <a:srgbClr val="4F4F4F"/>
                </a:solidFill>
                <a:effectLst/>
                <a:latin typeface="微软雅黑" panose="020B0503020204020204" pitchFamily="34" charset="-122"/>
                <a:ea typeface="微软雅黑" panose="020B0503020204020204" pitchFamily="34" charset="-122"/>
              </a:rPr>
              <a:t>，未经过训练的用户较难找到所需的功能，也难以快速应用这些功能；二是有些功能</a:t>
            </a:r>
            <a:r>
              <a:rPr lang="zh-CN" altLang="en-US" sz="1600" b="1" i="0" dirty="0">
                <a:solidFill>
                  <a:srgbClr val="4F4F4F"/>
                </a:solidFill>
                <a:effectLst/>
                <a:latin typeface="微软雅黑" panose="020B0503020204020204" pitchFamily="34" charset="-122"/>
                <a:ea typeface="微软雅黑" panose="020B0503020204020204" pitchFamily="34" charset="-122"/>
              </a:rPr>
              <a:t>专业性太强，</a:t>
            </a:r>
            <a:r>
              <a:rPr lang="zh-CN" altLang="en-US" sz="1600" b="0" i="0" dirty="0">
                <a:solidFill>
                  <a:srgbClr val="4F4F4F"/>
                </a:solidFill>
                <a:effectLst/>
                <a:latin typeface="微软雅黑" panose="020B0503020204020204" pitchFamily="34" charset="-122"/>
                <a:ea typeface="微软雅黑" panose="020B0503020204020204" pitchFamily="34" charset="-122"/>
              </a:rPr>
              <a:t>如教学的数据报表，不是所有教师都能理解原始数据的意义和作用，需要进行相关插件的开发来解析数据，才能使其更具可读性。</a:t>
            </a:r>
          </a:p>
          <a:p>
            <a:pPr indent="457200">
              <a:lnSpc>
                <a:spcPct val="130000"/>
              </a:lnSpc>
              <a:spcBef>
                <a:spcPts val="1200"/>
              </a:spcBef>
              <a:spcAft>
                <a:spcPts val="1200"/>
              </a:spcAft>
            </a:pPr>
            <a:r>
              <a:rPr lang="zh-CN" altLang="en-US" sz="1600" b="0" i="0" dirty="0">
                <a:solidFill>
                  <a:srgbClr val="4F4F4F"/>
                </a:solidFill>
                <a:effectLst/>
                <a:latin typeface="微软雅黑" panose="020B0503020204020204" pitchFamily="34" charset="-122"/>
                <a:ea typeface="微软雅黑" panose="020B0503020204020204" pitchFamily="34" charset="-122"/>
              </a:rPr>
              <a:t>（</a:t>
            </a:r>
            <a:r>
              <a:rPr lang="en-US" altLang="zh-CN" sz="1600" b="0" i="0" dirty="0">
                <a:solidFill>
                  <a:srgbClr val="4F4F4F"/>
                </a:solidFill>
                <a:effectLst/>
                <a:latin typeface="微软雅黑" panose="020B0503020204020204" pitchFamily="34" charset="-122"/>
                <a:ea typeface="微软雅黑" panose="020B0503020204020204" pitchFamily="34" charset="-122"/>
              </a:rPr>
              <a:t>2</a:t>
            </a:r>
            <a:r>
              <a:rPr lang="zh-CN" altLang="en-US" sz="1600" b="0" i="0" dirty="0">
                <a:solidFill>
                  <a:srgbClr val="4F4F4F"/>
                </a:solidFill>
                <a:effectLst/>
                <a:latin typeface="微软雅黑" panose="020B0503020204020204" pitchFamily="34" charset="-122"/>
                <a:ea typeface="微软雅黑" panose="020B0503020204020204" pitchFamily="34" charset="-122"/>
              </a:rPr>
              <a:t>）在</a:t>
            </a:r>
            <a:r>
              <a:rPr lang="zh-CN" altLang="en-US" sz="1600" b="1" i="0" dirty="0">
                <a:solidFill>
                  <a:srgbClr val="4F4F4F"/>
                </a:solidFill>
                <a:effectLst/>
                <a:latin typeface="微软雅黑" panose="020B0503020204020204" pitchFamily="34" charset="-122"/>
                <a:ea typeface="微软雅黑" panose="020B0503020204020204" pitchFamily="34" charset="-122"/>
              </a:rPr>
              <a:t>自主学习</a:t>
            </a:r>
            <a:r>
              <a:rPr lang="zh-CN" altLang="en-US" sz="1600" b="0" i="0" dirty="0">
                <a:solidFill>
                  <a:srgbClr val="4F4F4F"/>
                </a:solidFill>
                <a:effectLst/>
                <a:latin typeface="微软雅黑" panose="020B0503020204020204" pitchFamily="34" charset="-122"/>
                <a:ea typeface="微软雅黑" panose="020B0503020204020204" pitchFamily="34" charset="-122"/>
              </a:rPr>
              <a:t>方面，两个平台提供的功能都较为薄弱，两个平台都</a:t>
            </a:r>
            <a:r>
              <a:rPr lang="zh-CN" altLang="en-US" sz="1600" b="1" i="0" dirty="0">
                <a:solidFill>
                  <a:srgbClr val="4F4F4F"/>
                </a:solidFill>
                <a:effectLst/>
                <a:latin typeface="微软雅黑" panose="020B0503020204020204" pitchFamily="34" charset="-122"/>
                <a:ea typeface="微软雅黑" panose="020B0503020204020204" pitchFamily="34" charset="-122"/>
              </a:rPr>
              <a:t>不能提供直接播放视频的功能</a:t>
            </a:r>
            <a:r>
              <a:rPr lang="zh-CN" altLang="en-US" sz="1600" b="0" i="0" dirty="0">
                <a:solidFill>
                  <a:srgbClr val="4F4F4F"/>
                </a:solidFill>
                <a:effectLst/>
                <a:latin typeface="微软雅黑" panose="020B0503020204020204" pitchFamily="34" charset="-122"/>
                <a:ea typeface="微软雅黑" panose="020B0503020204020204" pitchFamily="34" charset="-122"/>
              </a:rPr>
              <a:t>，用户也不能在观看视频的过程中</a:t>
            </a:r>
            <a:r>
              <a:rPr lang="zh-CN" altLang="en-US" sz="1600" b="1" i="0" dirty="0">
                <a:solidFill>
                  <a:srgbClr val="4F4F4F"/>
                </a:solidFill>
                <a:effectLst/>
                <a:latin typeface="微软雅黑" panose="020B0503020204020204" pitchFamily="34" charset="-122"/>
                <a:ea typeface="微软雅黑" panose="020B0503020204020204" pitchFamily="34" charset="-122"/>
              </a:rPr>
              <a:t>提问、做笔记，或对视频做标记</a:t>
            </a:r>
            <a:r>
              <a:rPr lang="zh-CN" altLang="en-US" sz="1600" b="0" i="0" dirty="0">
                <a:solidFill>
                  <a:srgbClr val="4F4F4F"/>
                </a:solidFill>
                <a:effectLst/>
                <a:latin typeface="微软雅黑" panose="020B0503020204020204" pitchFamily="34" charset="-122"/>
                <a:ea typeface="微软雅黑" panose="020B0503020204020204" pitchFamily="34" charset="-122"/>
              </a:rPr>
              <a:t>。</a:t>
            </a:r>
            <a:r>
              <a:rPr lang="en-US" altLang="zh-CN" sz="1600" b="0" i="0" dirty="0">
                <a:solidFill>
                  <a:srgbClr val="4F4F4F"/>
                </a:solidFill>
                <a:effectLst/>
                <a:latin typeface="微软雅黑" panose="020B0503020204020204" pitchFamily="34" charset="-122"/>
                <a:ea typeface="微软雅黑" panose="020B0503020204020204" pitchFamily="34" charset="-122"/>
              </a:rPr>
              <a:t>Moodle</a:t>
            </a:r>
            <a:r>
              <a:rPr lang="zh-CN" altLang="en-US" sz="1600" b="0" i="0" dirty="0">
                <a:solidFill>
                  <a:srgbClr val="4F4F4F"/>
                </a:solidFill>
                <a:effectLst/>
                <a:latin typeface="微软雅黑" panose="020B0503020204020204" pitchFamily="34" charset="-122"/>
                <a:ea typeface="微软雅黑" panose="020B0503020204020204" pitchFamily="34" charset="-122"/>
              </a:rPr>
              <a:t>和</a:t>
            </a:r>
            <a:r>
              <a:rPr lang="en-US" altLang="zh-CN" sz="1600" b="0" i="0" dirty="0">
                <a:solidFill>
                  <a:srgbClr val="4F4F4F"/>
                </a:solidFill>
                <a:effectLst/>
                <a:latin typeface="微软雅黑" panose="020B0503020204020204" pitchFamily="34" charset="-122"/>
                <a:ea typeface="微软雅黑" panose="020B0503020204020204" pitchFamily="34" charset="-122"/>
              </a:rPr>
              <a:t>Blackboard</a:t>
            </a:r>
            <a:r>
              <a:rPr lang="zh-CN" altLang="en-US" sz="1600" b="0" i="0" dirty="0">
                <a:solidFill>
                  <a:srgbClr val="4F4F4F"/>
                </a:solidFill>
                <a:effectLst/>
                <a:latin typeface="微软雅黑" panose="020B0503020204020204" pitchFamily="34" charset="-122"/>
                <a:ea typeface="微软雅黑" panose="020B0503020204020204" pitchFamily="34" charset="-122"/>
              </a:rPr>
              <a:t>都是</a:t>
            </a:r>
            <a:r>
              <a:rPr lang="en-US" altLang="zh-CN" sz="1600" b="0" i="0" dirty="0">
                <a:solidFill>
                  <a:srgbClr val="4F4F4F"/>
                </a:solidFill>
                <a:effectLst/>
                <a:latin typeface="微软雅黑" panose="020B0503020204020204" pitchFamily="34" charset="-122"/>
                <a:ea typeface="微软雅黑" panose="020B0503020204020204" pitchFamily="34" charset="-122"/>
              </a:rPr>
              <a:t>Web 1.0</a:t>
            </a:r>
            <a:r>
              <a:rPr lang="zh-CN" altLang="en-US" sz="1600" b="0" i="0" dirty="0">
                <a:solidFill>
                  <a:srgbClr val="4F4F4F"/>
                </a:solidFill>
                <a:effectLst/>
                <a:latin typeface="微软雅黑" panose="020B0503020204020204" pitchFamily="34" charset="-122"/>
                <a:ea typeface="微软雅黑" panose="020B0503020204020204" pitchFamily="34" charset="-122"/>
              </a:rPr>
              <a:t>时代的产物，虽然经过多次版本升级，但架构的基本思路没改变，还是基于“以教为主”的思想架构，在用户</a:t>
            </a:r>
            <a:r>
              <a:rPr lang="zh-CN" altLang="en-US" sz="1600" b="1" i="0" dirty="0">
                <a:solidFill>
                  <a:srgbClr val="4F4F4F"/>
                </a:solidFill>
                <a:effectLst/>
                <a:latin typeface="微软雅黑" panose="020B0503020204020204" pitchFamily="34" charset="-122"/>
                <a:ea typeface="微软雅黑" panose="020B0503020204020204" pitchFamily="34" charset="-122"/>
              </a:rPr>
              <a:t>操作习惯、媒体应用体验、教学理念</a:t>
            </a:r>
            <a:r>
              <a:rPr lang="zh-CN" altLang="en-US" sz="1600" b="0" i="0" dirty="0">
                <a:solidFill>
                  <a:srgbClr val="4F4F4F"/>
                </a:solidFill>
                <a:effectLst/>
                <a:latin typeface="微软雅黑" panose="020B0503020204020204" pitchFamily="34" charset="-122"/>
                <a:ea typeface="微软雅黑" panose="020B0503020204020204" pitchFamily="34" charset="-122"/>
              </a:rPr>
              <a:t>等方面与</a:t>
            </a:r>
            <a:r>
              <a:rPr lang="en-US" altLang="zh-CN" sz="1600" b="0" i="0" dirty="0">
                <a:solidFill>
                  <a:srgbClr val="4F4F4F"/>
                </a:solidFill>
                <a:effectLst/>
                <a:latin typeface="微软雅黑" panose="020B0503020204020204" pitchFamily="34" charset="-122"/>
                <a:ea typeface="微软雅黑" panose="020B0503020204020204" pitchFamily="34" charset="-122"/>
              </a:rPr>
              <a:t>Web 2.0</a:t>
            </a:r>
            <a:r>
              <a:rPr lang="zh-CN" altLang="en-US" sz="1600" b="0" i="0" dirty="0">
                <a:solidFill>
                  <a:srgbClr val="4F4F4F"/>
                </a:solidFill>
                <a:effectLst/>
                <a:latin typeface="微软雅黑" panose="020B0503020204020204" pitchFamily="34" charset="-122"/>
                <a:ea typeface="微软雅黑" panose="020B0503020204020204" pitchFamily="34" charset="-122"/>
              </a:rPr>
              <a:t>时代都有些脱节，因此用户的体验不佳。</a:t>
            </a:r>
          </a:p>
          <a:p>
            <a:pPr indent="457200">
              <a:lnSpc>
                <a:spcPct val="130000"/>
              </a:lnSpc>
              <a:spcBef>
                <a:spcPts val="1200"/>
              </a:spcBef>
              <a:spcAft>
                <a:spcPts val="1200"/>
              </a:spcAft>
            </a:pPr>
            <a:r>
              <a:rPr lang="zh-CN" altLang="en-US" sz="1600" b="0" i="0" dirty="0">
                <a:solidFill>
                  <a:srgbClr val="4F4F4F"/>
                </a:solidFill>
                <a:effectLst/>
                <a:latin typeface="微软雅黑" panose="020B0503020204020204" pitchFamily="34" charset="-122"/>
                <a:ea typeface="微软雅黑" panose="020B0503020204020204" pitchFamily="34" charset="-122"/>
              </a:rPr>
              <a:t>（</a:t>
            </a:r>
            <a:r>
              <a:rPr lang="en-US" altLang="zh-CN" sz="1600" b="0" i="0" dirty="0">
                <a:solidFill>
                  <a:srgbClr val="4F4F4F"/>
                </a:solidFill>
                <a:effectLst/>
                <a:latin typeface="微软雅黑" panose="020B0503020204020204" pitchFamily="34" charset="-122"/>
                <a:ea typeface="微软雅黑" panose="020B0503020204020204" pitchFamily="34" charset="-122"/>
              </a:rPr>
              <a:t>3</a:t>
            </a:r>
            <a:r>
              <a:rPr lang="zh-CN" altLang="en-US" sz="1600" b="0" i="0" dirty="0">
                <a:solidFill>
                  <a:srgbClr val="4F4F4F"/>
                </a:solidFill>
                <a:effectLst/>
                <a:latin typeface="微软雅黑" panose="020B0503020204020204" pitchFamily="34" charset="-122"/>
                <a:ea typeface="微软雅黑" panose="020B0503020204020204" pitchFamily="34" charset="-122"/>
              </a:rPr>
              <a:t>）</a:t>
            </a:r>
            <a:r>
              <a:rPr lang="en-US" altLang="zh-CN" sz="1600" b="0" i="0" dirty="0">
                <a:solidFill>
                  <a:srgbClr val="4F4F4F"/>
                </a:solidFill>
                <a:effectLst/>
                <a:latin typeface="微软雅黑" panose="020B0503020204020204" pitchFamily="34" charset="-122"/>
                <a:ea typeface="微软雅黑" panose="020B0503020204020204" pitchFamily="34" charset="-122"/>
              </a:rPr>
              <a:t>Moodle</a:t>
            </a:r>
            <a:r>
              <a:rPr lang="zh-CN" altLang="en-US" sz="1600" b="0" i="0" dirty="0">
                <a:solidFill>
                  <a:srgbClr val="4F4F4F"/>
                </a:solidFill>
                <a:effectLst/>
                <a:latin typeface="微软雅黑" panose="020B0503020204020204" pitchFamily="34" charset="-122"/>
                <a:ea typeface="微软雅黑" panose="020B0503020204020204" pitchFamily="34" charset="-122"/>
              </a:rPr>
              <a:t>是学习内容管理平台，不是针对网络远程教育的平台，因此其系统功能的设置大都</a:t>
            </a:r>
            <a:r>
              <a:rPr lang="zh-CN" altLang="en-US" sz="1600" b="1" i="0" dirty="0">
                <a:solidFill>
                  <a:srgbClr val="4F4F4F"/>
                </a:solidFill>
                <a:effectLst/>
                <a:latin typeface="微软雅黑" panose="020B0503020204020204" pitchFamily="34" charset="-122"/>
                <a:ea typeface="微软雅黑" panose="020B0503020204020204" pitchFamily="34" charset="-122"/>
              </a:rPr>
              <a:t>服务于常规教学</a:t>
            </a:r>
            <a:r>
              <a:rPr lang="zh-CN" altLang="en-US" sz="1600" b="0" i="0" dirty="0">
                <a:solidFill>
                  <a:srgbClr val="4F4F4F"/>
                </a:solidFill>
                <a:effectLst/>
                <a:latin typeface="微软雅黑" panose="020B0503020204020204" pitchFamily="34" charset="-122"/>
                <a:ea typeface="微软雅黑" panose="020B0503020204020204" pitchFamily="34" charset="-122"/>
              </a:rPr>
              <a:t>，有很多功能是针对课堂教学和混合学习的，在远程教学中并不适用，需要增补、开发相应的远程教学功能才能适应远程教育的需要；</a:t>
            </a:r>
            <a:r>
              <a:rPr lang="en-US" altLang="zh-CN" sz="1600" b="0" i="0" dirty="0">
                <a:solidFill>
                  <a:srgbClr val="4F4F4F"/>
                </a:solidFill>
                <a:effectLst/>
                <a:latin typeface="微软雅黑" panose="020B0503020204020204" pitchFamily="34" charset="-122"/>
                <a:ea typeface="微软雅黑" panose="020B0503020204020204" pitchFamily="34" charset="-122"/>
              </a:rPr>
              <a:t>Blackboard</a:t>
            </a:r>
            <a:r>
              <a:rPr lang="zh-CN" altLang="en-US" sz="1600" b="0" i="0" dirty="0">
                <a:solidFill>
                  <a:srgbClr val="4F4F4F"/>
                </a:solidFill>
                <a:effectLst/>
                <a:latin typeface="微软雅黑" panose="020B0503020204020204" pitchFamily="34" charset="-122"/>
                <a:ea typeface="微软雅黑" panose="020B0503020204020204" pitchFamily="34" charset="-122"/>
              </a:rPr>
              <a:t>的功能也有很多不适用于网络远程教育，也需要改进。</a:t>
            </a:r>
          </a:p>
        </p:txBody>
      </p:sp>
      <p:sp>
        <p:nvSpPr>
          <p:cNvPr id="6" name="文本框 5">
            <a:extLst>
              <a:ext uri="{FF2B5EF4-FFF2-40B4-BE49-F238E27FC236}">
                <a16:creationId xmlns:a16="http://schemas.microsoft.com/office/drawing/2014/main" id="{628DCA63-B5BB-4BB6-A04A-9F0521680E94}"/>
              </a:ext>
            </a:extLst>
          </p:cNvPr>
          <p:cNvSpPr txBox="1"/>
          <p:nvPr/>
        </p:nvSpPr>
        <p:spPr>
          <a:xfrm>
            <a:off x="703509" y="153817"/>
            <a:ext cx="7706395" cy="396583"/>
          </a:xfrm>
          <a:prstGeom prst="rect">
            <a:avLst/>
          </a:prstGeom>
          <a:noFill/>
        </p:spPr>
        <p:txBody>
          <a:bodyPr wrap="square">
            <a:spAutoFit/>
          </a:bodyPr>
          <a:lstStyle/>
          <a:p>
            <a:pPr>
              <a:lnSpc>
                <a:spcPct val="120000"/>
              </a:lnSpc>
              <a:spcBef>
                <a:spcPts val="1000"/>
              </a:spcBef>
              <a:spcAft>
                <a:spcPts val="1000"/>
              </a:spcAft>
            </a:pPr>
            <a:r>
              <a:rPr lang="en-US" altLang="zh-CN" b="1" i="0" dirty="0">
                <a:solidFill>
                  <a:srgbClr val="C00000"/>
                </a:solidFill>
                <a:effectLst/>
                <a:latin typeface="微软雅黑" panose="020B0503020204020204" pitchFamily="34" charset="-122"/>
                <a:ea typeface="微软雅黑" panose="020B0503020204020204" pitchFamily="34" charset="-122"/>
              </a:rPr>
              <a:t>Moodle</a:t>
            </a:r>
            <a:r>
              <a:rPr lang="zh-CN" altLang="en-US" b="1" i="0" dirty="0">
                <a:solidFill>
                  <a:srgbClr val="C00000"/>
                </a:solidFill>
                <a:effectLst/>
                <a:latin typeface="微软雅黑" panose="020B0503020204020204" pitchFamily="34" charset="-122"/>
                <a:ea typeface="微软雅黑" panose="020B0503020204020204" pitchFamily="34" charset="-122"/>
              </a:rPr>
              <a:t>与</a:t>
            </a:r>
            <a:r>
              <a:rPr lang="en-US" altLang="zh-CN" b="1" i="0" dirty="0">
                <a:solidFill>
                  <a:srgbClr val="C00000"/>
                </a:solidFill>
                <a:effectLst/>
                <a:latin typeface="微软雅黑" panose="020B0503020204020204" pitchFamily="34" charset="-122"/>
                <a:ea typeface="微软雅黑" panose="020B0503020204020204" pitchFamily="34" charset="-122"/>
              </a:rPr>
              <a:t>Blackboard</a:t>
            </a:r>
            <a:r>
              <a:rPr lang="zh-CN" altLang="en-US" b="1" i="0" dirty="0">
                <a:solidFill>
                  <a:srgbClr val="C00000"/>
                </a:solidFill>
                <a:effectLst/>
                <a:latin typeface="微软雅黑" panose="020B0503020204020204" pitchFamily="34" charset="-122"/>
                <a:ea typeface="微软雅黑" panose="020B0503020204020204" pitchFamily="34" charset="-122"/>
              </a:rPr>
              <a:t>平台的</a:t>
            </a:r>
            <a:r>
              <a:rPr lang="zh-CN" altLang="en-US" b="1" dirty="0">
                <a:solidFill>
                  <a:srgbClr val="C00000"/>
                </a:solidFill>
                <a:latin typeface="微软雅黑" panose="020B0503020204020204" pitchFamily="34" charset="-122"/>
                <a:ea typeface="微软雅黑" panose="020B0503020204020204" pitchFamily="34" charset="-122"/>
              </a:rPr>
              <a:t>分析结论</a:t>
            </a:r>
            <a:endParaRPr lang="zh-CN" altLang="en-US" b="1" i="0" dirty="0">
              <a:solidFill>
                <a:srgbClr val="C0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921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B7AB732-F7D6-4A31-9684-DFCB1DEEDD97}"/>
              </a:ext>
            </a:extLst>
          </p:cNvPr>
          <p:cNvSpPr>
            <a:spLocks noChangeArrowheads="1"/>
          </p:cNvSpPr>
          <p:nvPr/>
        </p:nvSpPr>
        <p:spPr bwMode="auto">
          <a:xfrm>
            <a:off x="522514" y="677458"/>
            <a:ext cx="492759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900" b="0" i="0" u="none" strike="noStrike" cap="none" normalizeH="0" baseline="0" dirty="0">
                <a:ln>
                  <a:noFill/>
                </a:ln>
                <a:solidFill>
                  <a:schemeClr val="tx1"/>
                </a:solidFill>
                <a:effectLst/>
                <a:latin typeface="Arial" panose="020B0604020202020204" pitchFamily="34" charset="0"/>
              </a:rPr>
              <a:t>     </a:t>
            </a:r>
            <a:endParaRPr kumimoji="0" lang="zh-CN"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dirty="0">
                <a:ln>
                  <a:noFill/>
                </a:ln>
                <a:solidFill>
                  <a:schemeClr val="tx1"/>
                </a:solidFill>
                <a:effectLst/>
                <a:latin typeface="Arial" panose="020B0604020202020204" pitchFamily="34" charset="0"/>
              </a:rPr>
              <a:t>  </a:t>
            </a:r>
            <a:r>
              <a:rPr kumimoji="0" lang="zh-CN" altLang="zh-CN" sz="1900" b="0" i="0" u="none" strike="noStrike" cap="none" normalizeH="0" baseline="0" dirty="0">
                <a:ln>
                  <a:noFill/>
                </a:ln>
                <a:solidFill>
                  <a:schemeClr val="tx1"/>
                </a:solidFill>
                <a:effectLst/>
                <a:latin typeface="Arial" panose="020B0604020202020204" pitchFamily="34" charset="0"/>
              </a:rPr>
              <a:t>     </a:t>
            </a:r>
            <a:endParaRPr kumimoji="0" lang="zh-CN"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dirty="0">
                <a:ln>
                  <a:noFill/>
                </a:ln>
                <a:solidFill>
                  <a:schemeClr val="tx1"/>
                </a:solidFill>
                <a:effectLst/>
                <a:latin typeface="Arial" panose="020B0604020202020204" pitchFamily="34" charset="0"/>
              </a:rPr>
            </a:br>
            <a:endParaRPr kumimoji="0" lang="zh-CN"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图片">
            <a:extLst>
              <a:ext uri="{FF2B5EF4-FFF2-40B4-BE49-F238E27FC236}">
                <a16:creationId xmlns:a16="http://schemas.microsoft.com/office/drawing/2014/main" id="{37E440FD-25AC-4BBD-88A3-95047B84826B}"/>
              </a:ext>
            </a:extLst>
          </p:cNvPr>
          <p:cNvSpPr>
            <a:spLocks noChangeAspect="1" noChangeArrowheads="1"/>
          </p:cNvSpPr>
          <p:nvPr/>
        </p:nvSpPr>
        <p:spPr bwMode="auto">
          <a:xfrm>
            <a:off x="127000" y="-639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3" descr="图片">
            <a:extLst>
              <a:ext uri="{FF2B5EF4-FFF2-40B4-BE49-F238E27FC236}">
                <a16:creationId xmlns:a16="http://schemas.microsoft.com/office/drawing/2014/main" id="{815B32D3-F028-40A5-A12C-9D3382820E61}"/>
              </a:ext>
            </a:extLst>
          </p:cNvPr>
          <p:cNvSpPr>
            <a:spLocks noChangeAspect="1" noChangeArrowheads="1"/>
          </p:cNvSpPr>
          <p:nvPr/>
        </p:nvSpPr>
        <p:spPr bwMode="auto">
          <a:xfrm>
            <a:off x="127000" y="-350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 name="图片 9">
            <a:extLst>
              <a:ext uri="{FF2B5EF4-FFF2-40B4-BE49-F238E27FC236}">
                <a16:creationId xmlns:a16="http://schemas.microsoft.com/office/drawing/2014/main" id="{76832FE8-E74C-4AA9-BDFE-67605B73B2A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2794"/>
          <a:stretch/>
        </p:blipFill>
        <p:spPr>
          <a:xfrm>
            <a:off x="585593" y="1674614"/>
            <a:ext cx="6241269" cy="4648914"/>
          </a:xfrm>
          <a:prstGeom prst="rect">
            <a:avLst/>
          </a:prstGeom>
        </p:spPr>
      </p:pic>
      <p:sp>
        <p:nvSpPr>
          <p:cNvPr id="12" name="文本框 11">
            <a:extLst>
              <a:ext uri="{FF2B5EF4-FFF2-40B4-BE49-F238E27FC236}">
                <a16:creationId xmlns:a16="http://schemas.microsoft.com/office/drawing/2014/main" id="{51B67BD7-3F1D-44E1-8897-2766EF5C75B7}"/>
              </a:ext>
            </a:extLst>
          </p:cNvPr>
          <p:cNvSpPr txBox="1"/>
          <p:nvPr/>
        </p:nvSpPr>
        <p:spPr>
          <a:xfrm>
            <a:off x="7482626" y="2092616"/>
            <a:ext cx="3554568" cy="3465179"/>
          </a:xfrm>
          <a:prstGeom prst="rect">
            <a:avLst/>
          </a:prstGeom>
          <a:noFill/>
        </p:spPr>
        <p:txBody>
          <a:bodyPr wrap="square">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如右图所示，“雨课堂” 得分较低的为</a:t>
            </a:r>
            <a:r>
              <a:rPr lang="zh-CN" altLang="en-US" sz="1600" b="1" dirty="0">
                <a:latin typeface="微软雅黑" panose="020B0503020204020204" pitchFamily="34" charset="-122"/>
                <a:ea typeface="微软雅黑" panose="020B0503020204020204" pitchFamily="34" charset="-122"/>
              </a:rPr>
              <a:t>“交互设计”和“界面设计功能”</a:t>
            </a:r>
            <a:r>
              <a:rPr lang="zh-CN" altLang="en-US" sz="1600" dirty="0">
                <a:latin typeface="微软雅黑" panose="020B0503020204020204" pitchFamily="34" charset="-122"/>
                <a:ea typeface="微软雅黑" panose="020B0503020204020204" pitchFamily="34" charset="-122"/>
              </a:rPr>
              <a:t>，在“交互设计功能”上雨课堂的交互方式较少，仅提供平台讨论区与直播时弹幕发送两种方式，在“界面设计功能”方面，雨课堂整体导航以及界面设计较为简单。</a:t>
            </a:r>
          </a:p>
        </p:txBody>
      </p:sp>
      <p:sp>
        <p:nvSpPr>
          <p:cNvPr id="13" name="文本框 12">
            <a:extLst>
              <a:ext uri="{FF2B5EF4-FFF2-40B4-BE49-F238E27FC236}">
                <a16:creationId xmlns:a16="http://schemas.microsoft.com/office/drawing/2014/main" id="{732FF3C0-34B2-44FD-B34C-A7DBF8A0B07B}"/>
              </a:ext>
            </a:extLst>
          </p:cNvPr>
          <p:cNvSpPr txBox="1"/>
          <p:nvPr/>
        </p:nvSpPr>
        <p:spPr>
          <a:xfrm>
            <a:off x="585593" y="132796"/>
            <a:ext cx="7706395" cy="430374"/>
          </a:xfrm>
          <a:prstGeom prst="rect">
            <a:avLst/>
          </a:prstGeom>
          <a:noFill/>
        </p:spPr>
        <p:txBody>
          <a:bodyPr wrap="square">
            <a:spAutoFit/>
          </a:bodyPr>
          <a:lstStyle/>
          <a:p>
            <a:pPr>
              <a:lnSpc>
                <a:spcPct val="120000"/>
              </a:lnSpc>
              <a:spcBef>
                <a:spcPts val="1000"/>
              </a:spcBef>
              <a:spcAft>
                <a:spcPts val="1000"/>
              </a:spcAft>
            </a:pPr>
            <a:r>
              <a:rPr lang="zh-CN" altLang="en-US" b="1" i="0" dirty="0">
                <a:solidFill>
                  <a:srgbClr val="C00000"/>
                </a:solidFill>
                <a:effectLst/>
                <a:latin typeface="微软雅黑" panose="020B0503020204020204" pitchFamily="34" charset="-122"/>
                <a:ea typeface="微软雅黑" panose="020B0503020204020204" pitchFamily="34" charset="-122"/>
              </a:rPr>
              <a:t>在线学习平台教与学应用功能的分析</a:t>
            </a:r>
            <a:r>
              <a:rPr lang="en-US" altLang="zh-CN" b="1" i="0" dirty="0">
                <a:solidFill>
                  <a:srgbClr val="C00000"/>
                </a:solidFill>
                <a:effectLst/>
                <a:latin typeface="微软雅黑" panose="020B0503020204020204" pitchFamily="34" charset="-122"/>
                <a:ea typeface="微软雅黑" panose="020B0503020204020204" pitchFamily="34" charset="-122"/>
              </a:rPr>
              <a:t>—</a:t>
            </a:r>
            <a:r>
              <a:rPr lang="zh-CN" altLang="en-US" b="1" i="0" dirty="0">
                <a:solidFill>
                  <a:srgbClr val="C00000"/>
                </a:solidFill>
                <a:effectLst/>
                <a:latin typeface="微软雅黑" panose="020B0503020204020204" pitchFamily="34" charset="-122"/>
                <a:ea typeface="微软雅黑" panose="020B0503020204020204" pitchFamily="34" charset="-122"/>
              </a:rPr>
              <a:t>雨课堂：</a:t>
            </a:r>
            <a:r>
              <a:rPr lang="en-US" altLang="zh-CN" sz="2000" b="1" i="0" dirty="0">
                <a:solidFill>
                  <a:srgbClr val="FF0000"/>
                </a:solidFill>
                <a:effectLst/>
                <a:latin typeface="微软雅黑" panose="020B0503020204020204" pitchFamily="34" charset="-122"/>
                <a:ea typeface="微软雅黑" panose="020B0503020204020204" pitchFamily="34" charset="-122"/>
              </a:rPr>
              <a:t>65</a:t>
            </a:r>
            <a:r>
              <a:rPr lang="zh-CN" altLang="en-US" sz="2000" b="1" i="0" dirty="0">
                <a:solidFill>
                  <a:srgbClr val="FF0000"/>
                </a:solidFill>
                <a:effectLst/>
                <a:latin typeface="微软雅黑" panose="020B0503020204020204" pitchFamily="34" charset="-122"/>
                <a:ea typeface="微软雅黑" panose="020B0503020204020204" pitchFamily="34" charset="-122"/>
              </a:rPr>
              <a:t>分</a:t>
            </a:r>
            <a:endParaRPr lang="zh-CN" altLang="en-US" b="1" i="0" dirty="0">
              <a:solidFill>
                <a:srgbClr val="FF0000"/>
              </a:solidFill>
              <a:effectLst/>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686928C2-5A5F-49FA-9FE5-2FFDF6699695}"/>
              </a:ext>
            </a:extLst>
          </p:cNvPr>
          <p:cNvSpPr txBox="1"/>
          <p:nvPr/>
        </p:nvSpPr>
        <p:spPr>
          <a:xfrm>
            <a:off x="646962" y="708235"/>
            <a:ext cx="10677809" cy="787523"/>
          </a:xfrm>
          <a:prstGeom prst="rect">
            <a:avLst/>
          </a:prstGeom>
          <a:noFill/>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基于“在线学习平台教与学应用功能的分析</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基于软件可用性的视角”的评价指标体系，集合</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位教育技术学专业人士对下列各软件平台的打分最终取均值，具体得分情况如下：</a:t>
            </a:r>
          </a:p>
        </p:txBody>
      </p:sp>
    </p:spTree>
    <p:extLst>
      <p:ext uri="{BB962C8B-B14F-4D97-AF65-F5344CB8AC3E}">
        <p14:creationId xmlns:p14="http://schemas.microsoft.com/office/powerpoint/2010/main" val="3199794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CB965B8-B65D-4E0A-948E-C00343BCBD6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26517" y="767597"/>
            <a:ext cx="5569483" cy="4922154"/>
          </a:xfrm>
          <a:prstGeom prst="rect">
            <a:avLst/>
          </a:prstGeom>
        </p:spPr>
      </p:pic>
      <p:sp>
        <p:nvSpPr>
          <p:cNvPr id="6" name="文本框 5">
            <a:extLst>
              <a:ext uri="{FF2B5EF4-FFF2-40B4-BE49-F238E27FC236}">
                <a16:creationId xmlns:a16="http://schemas.microsoft.com/office/drawing/2014/main" id="{D5A59445-2D1F-4CF3-A8C7-EB42D26BA869}"/>
              </a:ext>
            </a:extLst>
          </p:cNvPr>
          <p:cNvSpPr txBox="1"/>
          <p:nvPr/>
        </p:nvSpPr>
        <p:spPr>
          <a:xfrm>
            <a:off x="748584" y="171729"/>
            <a:ext cx="7706395" cy="430374"/>
          </a:xfrm>
          <a:prstGeom prst="rect">
            <a:avLst/>
          </a:prstGeom>
          <a:noFill/>
        </p:spPr>
        <p:txBody>
          <a:bodyPr wrap="square">
            <a:spAutoFit/>
          </a:bodyPr>
          <a:lstStyle/>
          <a:p>
            <a:pPr>
              <a:lnSpc>
                <a:spcPct val="120000"/>
              </a:lnSpc>
              <a:spcBef>
                <a:spcPts val="1000"/>
              </a:spcBef>
              <a:spcAft>
                <a:spcPts val="1000"/>
              </a:spcAft>
            </a:pPr>
            <a:r>
              <a:rPr lang="zh-CN" altLang="en-US" b="1" i="0" dirty="0">
                <a:solidFill>
                  <a:srgbClr val="C00000"/>
                </a:solidFill>
                <a:effectLst/>
                <a:latin typeface="微软雅黑" panose="020B0503020204020204" pitchFamily="34" charset="-122"/>
                <a:ea typeface="微软雅黑" panose="020B0503020204020204" pitchFamily="34" charset="-122"/>
              </a:rPr>
              <a:t>在线学习平台教与学应用功能的分析</a:t>
            </a:r>
            <a:r>
              <a:rPr lang="en-US" altLang="zh-CN" b="1" i="0" dirty="0">
                <a:solidFill>
                  <a:srgbClr val="C00000"/>
                </a:solidFill>
                <a:effectLst/>
                <a:latin typeface="微软雅黑" panose="020B0503020204020204" pitchFamily="34" charset="-122"/>
                <a:ea typeface="微软雅黑" panose="020B0503020204020204" pitchFamily="34" charset="-122"/>
              </a:rPr>
              <a:t>—UMU</a:t>
            </a:r>
            <a:r>
              <a:rPr lang="zh-CN" altLang="en-US" b="1" i="0" dirty="0">
                <a:solidFill>
                  <a:srgbClr val="C00000"/>
                </a:solidFill>
                <a:effectLst/>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67.34</a:t>
            </a:r>
            <a:r>
              <a:rPr lang="zh-CN" altLang="en-US" sz="2000" b="1" dirty="0">
                <a:solidFill>
                  <a:srgbClr val="FF0000"/>
                </a:solidFill>
                <a:latin typeface="微软雅黑" panose="020B0503020204020204" pitchFamily="34" charset="-122"/>
                <a:ea typeface="微软雅黑" panose="020B0503020204020204" pitchFamily="34" charset="-122"/>
              </a:rPr>
              <a:t>分</a:t>
            </a:r>
          </a:p>
        </p:txBody>
      </p:sp>
      <p:pic>
        <p:nvPicPr>
          <p:cNvPr id="8" name="图片 7">
            <a:extLst>
              <a:ext uri="{FF2B5EF4-FFF2-40B4-BE49-F238E27FC236}">
                <a16:creationId xmlns:a16="http://schemas.microsoft.com/office/drawing/2014/main" id="{23171D10-E28F-4C8E-9935-F317EAAC617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085" t="1024" r="6088" b="3106"/>
          <a:stretch/>
        </p:blipFill>
        <p:spPr>
          <a:xfrm>
            <a:off x="6302062" y="1311642"/>
            <a:ext cx="5569483" cy="3834064"/>
          </a:xfrm>
          <a:prstGeom prst="rect">
            <a:avLst/>
          </a:prstGeom>
        </p:spPr>
      </p:pic>
      <p:sp>
        <p:nvSpPr>
          <p:cNvPr id="10" name="文本框 9">
            <a:extLst>
              <a:ext uri="{FF2B5EF4-FFF2-40B4-BE49-F238E27FC236}">
                <a16:creationId xmlns:a16="http://schemas.microsoft.com/office/drawing/2014/main" id="{17708D48-9071-4DDC-A182-136B8D893AFE}"/>
              </a:ext>
            </a:extLst>
          </p:cNvPr>
          <p:cNvSpPr txBox="1"/>
          <p:nvPr/>
        </p:nvSpPr>
        <p:spPr>
          <a:xfrm>
            <a:off x="616670" y="5696272"/>
            <a:ext cx="10457646" cy="787523"/>
          </a:xfrm>
          <a:prstGeom prst="rect">
            <a:avLst/>
          </a:prstGeom>
          <a:noFill/>
        </p:spPr>
        <p:txBody>
          <a:bodyPr wrap="square">
            <a:spAutoFit/>
          </a:bodyPr>
          <a:lstStyle/>
          <a:p>
            <a:pPr>
              <a:lnSpc>
                <a:spcPct val="150000"/>
              </a:lnSpc>
            </a:pPr>
            <a:r>
              <a:rPr lang="zh-CN" altLang="en-US" sz="1600" b="0" i="0" dirty="0">
                <a:effectLst/>
                <a:latin typeface="微软雅黑" panose="020B0503020204020204" pitchFamily="34" charset="-122"/>
                <a:ea typeface="微软雅黑" panose="020B0503020204020204" pitchFamily="34" charset="-122"/>
              </a:rPr>
              <a:t>总体而言，</a:t>
            </a:r>
            <a:r>
              <a:rPr lang="en-US" altLang="zh-CN" sz="1600" b="0" i="0" dirty="0">
                <a:effectLst/>
                <a:latin typeface="微软雅黑" panose="020B0503020204020204" pitchFamily="34" charset="-122"/>
                <a:ea typeface="微软雅黑" panose="020B0503020204020204" pitchFamily="34" charset="-122"/>
              </a:rPr>
              <a:t>UMU</a:t>
            </a:r>
            <a:r>
              <a:rPr lang="zh-CN" altLang="en-US" sz="1600" b="0" i="0" dirty="0">
                <a:effectLst/>
                <a:latin typeface="微软雅黑" panose="020B0503020204020204" pitchFamily="34" charset="-122"/>
                <a:ea typeface="微软雅黑" panose="020B0503020204020204" pitchFamily="34" charset="-122"/>
              </a:rPr>
              <a:t>作为目前的在线学习平台，经过评价指标打分可知其综合平均得分为</a:t>
            </a:r>
            <a:r>
              <a:rPr lang="en-US" altLang="zh-CN" sz="1600" b="0" i="0" dirty="0">
                <a:effectLst/>
                <a:latin typeface="微软雅黑" panose="020B0503020204020204" pitchFamily="34" charset="-122"/>
                <a:ea typeface="微软雅黑" panose="020B0503020204020204" pitchFamily="34" charset="-122"/>
              </a:rPr>
              <a:t>67.34</a:t>
            </a:r>
            <a:r>
              <a:rPr lang="zh-CN" altLang="en-US" sz="1600" b="0" i="0" dirty="0">
                <a:effectLst/>
                <a:latin typeface="微软雅黑" panose="020B0503020204020204" pitchFamily="34" charset="-122"/>
                <a:ea typeface="微软雅黑" panose="020B0503020204020204" pitchFamily="34" charset="-122"/>
              </a:rPr>
              <a:t>分，其主要原因在于该平台在学习活动设计、学习支持服务、学习评价与分析以及其交互设计都不够完善。</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1355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BFC52D7-B882-4E6A-93C2-EC31F2ADFED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89544" y="609118"/>
            <a:ext cx="4771203" cy="5145110"/>
          </a:xfrm>
          <a:prstGeom prst="rect">
            <a:avLst/>
          </a:prstGeom>
        </p:spPr>
      </p:pic>
      <p:pic>
        <p:nvPicPr>
          <p:cNvPr id="7" name="图片 6">
            <a:extLst>
              <a:ext uri="{FF2B5EF4-FFF2-40B4-BE49-F238E27FC236}">
                <a16:creationId xmlns:a16="http://schemas.microsoft.com/office/drawing/2014/main" id="{D8208977-9A29-468F-A668-CE10DC4731E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053875" y="1231283"/>
            <a:ext cx="5490719" cy="3797748"/>
          </a:xfrm>
          <a:prstGeom prst="rect">
            <a:avLst/>
          </a:prstGeom>
        </p:spPr>
      </p:pic>
      <p:sp>
        <p:nvSpPr>
          <p:cNvPr id="9" name="文本框 8">
            <a:extLst>
              <a:ext uri="{FF2B5EF4-FFF2-40B4-BE49-F238E27FC236}">
                <a16:creationId xmlns:a16="http://schemas.microsoft.com/office/drawing/2014/main" id="{329CCD3B-7459-4727-852B-D9E319C9F67F}"/>
              </a:ext>
            </a:extLst>
          </p:cNvPr>
          <p:cNvSpPr txBox="1"/>
          <p:nvPr/>
        </p:nvSpPr>
        <p:spPr>
          <a:xfrm>
            <a:off x="748584" y="5795035"/>
            <a:ext cx="10610582" cy="787523"/>
          </a:xfrm>
          <a:prstGeom prst="rect">
            <a:avLst/>
          </a:prstGeom>
          <a:noFill/>
        </p:spPr>
        <p:txBody>
          <a:bodyPr wrap="square">
            <a:spAutoFit/>
          </a:bodyPr>
          <a:lstStyle/>
          <a:p>
            <a:pPr>
              <a:lnSpc>
                <a:spcPct val="150000"/>
              </a:lnSpc>
            </a:pPr>
            <a:r>
              <a:rPr lang="zh-CN" altLang="en-US" sz="1600" b="0" i="0" dirty="0">
                <a:solidFill>
                  <a:srgbClr val="333333"/>
                </a:solidFill>
                <a:effectLst/>
                <a:latin typeface="微软雅黑" panose="020B0503020204020204" pitchFamily="34" charset="-122"/>
                <a:ea typeface="微软雅黑" panose="020B0503020204020204" pitchFamily="34" charset="-122"/>
              </a:rPr>
              <a:t>魔晶科技平台在课程开发与管理方面具有优势，但是在用户管理、学习活动设计、交互设计方面仍有很大不足之处，比如：没有用户学籍管理功能，学习活动种类较少，缺少学生与学生之间的交互活动等。</a:t>
            </a:r>
            <a:endParaRPr lang="zh-CN" altLang="en-US" sz="16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9C6A9311-AD2E-4F43-A497-1CF0E220A896}"/>
              </a:ext>
            </a:extLst>
          </p:cNvPr>
          <p:cNvSpPr txBox="1"/>
          <p:nvPr/>
        </p:nvSpPr>
        <p:spPr>
          <a:xfrm>
            <a:off x="748584" y="171729"/>
            <a:ext cx="7706395" cy="430374"/>
          </a:xfrm>
          <a:prstGeom prst="rect">
            <a:avLst/>
          </a:prstGeom>
          <a:noFill/>
        </p:spPr>
        <p:txBody>
          <a:bodyPr wrap="square">
            <a:spAutoFit/>
          </a:bodyPr>
          <a:lstStyle/>
          <a:p>
            <a:pPr>
              <a:lnSpc>
                <a:spcPct val="120000"/>
              </a:lnSpc>
              <a:spcBef>
                <a:spcPts val="1000"/>
              </a:spcBef>
              <a:spcAft>
                <a:spcPts val="1000"/>
              </a:spcAft>
            </a:pPr>
            <a:r>
              <a:rPr lang="zh-CN" altLang="en-US" b="1" i="0" dirty="0">
                <a:solidFill>
                  <a:srgbClr val="C00000"/>
                </a:solidFill>
                <a:effectLst/>
                <a:latin typeface="微软雅黑" panose="020B0503020204020204" pitchFamily="34" charset="-122"/>
                <a:ea typeface="微软雅黑" panose="020B0503020204020204" pitchFamily="34" charset="-122"/>
              </a:rPr>
              <a:t>在线学习平台教与学应用功能的分析</a:t>
            </a:r>
            <a:r>
              <a:rPr lang="en-US" altLang="zh-CN" b="1" i="0" dirty="0">
                <a:solidFill>
                  <a:srgbClr val="C00000"/>
                </a:solidFill>
                <a:effectLst/>
                <a:latin typeface="微软雅黑" panose="020B0503020204020204" pitchFamily="34" charset="-122"/>
                <a:ea typeface="微软雅黑" panose="020B0503020204020204" pitchFamily="34" charset="-122"/>
              </a:rPr>
              <a:t>—</a:t>
            </a:r>
            <a:r>
              <a:rPr lang="zh-CN" altLang="en-US" b="1" i="0" dirty="0">
                <a:solidFill>
                  <a:srgbClr val="C00000"/>
                </a:solidFill>
                <a:effectLst/>
                <a:latin typeface="微软雅黑" panose="020B0503020204020204" pitchFamily="34" charset="-122"/>
                <a:ea typeface="微软雅黑" panose="020B0503020204020204" pitchFamily="34" charset="-122"/>
              </a:rPr>
              <a:t>魔晶科技：</a:t>
            </a:r>
            <a:r>
              <a:rPr lang="en-US" altLang="zh-CN" sz="2000" b="1" dirty="0">
                <a:solidFill>
                  <a:srgbClr val="FF0000"/>
                </a:solidFill>
                <a:latin typeface="微软雅黑" panose="020B0503020204020204" pitchFamily="34" charset="-122"/>
                <a:ea typeface="微软雅黑" panose="020B0503020204020204" pitchFamily="34" charset="-122"/>
              </a:rPr>
              <a:t>53</a:t>
            </a:r>
            <a:r>
              <a:rPr lang="zh-CN" altLang="en-US" sz="2000" b="1" dirty="0">
                <a:solidFill>
                  <a:srgbClr val="FF0000"/>
                </a:solidFill>
                <a:latin typeface="微软雅黑" panose="020B0503020204020204" pitchFamily="34" charset="-122"/>
                <a:ea typeface="微软雅黑" panose="020B0503020204020204" pitchFamily="34" charset="-122"/>
              </a:rPr>
              <a:t>分</a:t>
            </a:r>
          </a:p>
        </p:txBody>
      </p:sp>
    </p:spTree>
    <p:extLst>
      <p:ext uri="{BB962C8B-B14F-4D97-AF65-F5344CB8AC3E}">
        <p14:creationId xmlns:p14="http://schemas.microsoft.com/office/powerpoint/2010/main" val="3249180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5D4F641-28A0-4599-A515-2E4861C4EF8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335314" y="713805"/>
            <a:ext cx="3164115" cy="5782854"/>
          </a:xfrm>
          <a:prstGeom prst="rect">
            <a:avLst/>
          </a:prstGeom>
        </p:spPr>
      </p:pic>
      <p:pic>
        <p:nvPicPr>
          <p:cNvPr id="7" name="图片 6">
            <a:extLst>
              <a:ext uri="{FF2B5EF4-FFF2-40B4-BE49-F238E27FC236}">
                <a16:creationId xmlns:a16="http://schemas.microsoft.com/office/drawing/2014/main" id="{43FCFAE6-7228-47D6-80C3-205730A4AAA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202" t="1702" r="2317" b="6965"/>
          <a:stretch/>
        </p:blipFill>
        <p:spPr>
          <a:xfrm>
            <a:off x="4898035" y="928914"/>
            <a:ext cx="5290457" cy="3759201"/>
          </a:xfrm>
          <a:prstGeom prst="rect">
            <a:avLst/>
          </a:prstGeom>
        </p:spPr>
      </p:pic>
      <p:sp>
        <p:nvSpPr>
          <p:cNvPr id="9" name="文本框 8">
            <a:extLst>
              <a:ext uri="{FF2B5EF4-FFF2-40B4-BE49-F238E27FC236}">
                <a16:creationId xmlns:a16="http://schemas.microsoft.com/office/drawing/2014/main" id="{93E88BEA-0EE3-480D-A5E4-3D353ED856B1}"/>
              </a:ext>
            </a:extLst>
          </p:cNvPr>
          <p:cNvSpPr txBox="1"/>
          <p:nvPr/>
        </p:nvSpPr>
        <p:spPr>
          <a:xfrm>
            <a:off x="5057692" y="4888022"/>
            <a:ext cx="6094926" cy="1346907"/>
          </a:xfrm>
          <a:prstGeom prst="rect">
            <a:avLst/>
          </a:prstGeom>
          <a:noFill/>
        </p:spPr>
        <p:txBody>
          <a:bodyPr wrap="square">
            <a:spAutoFit/>
          </a:bodyPr>
          <a:lstStyle/>
          <a:p>
            <a:pPr algn="just">
              <a:lnSpc>
                <a:spcPct val="150000"/>
              </a:lnSpc>
            </a:pPr>
            <a:r>
              <a:rPr lang="zh-CN" altLang="en-US" sz="1400" b="0" i="0" dirty="0">
                <a:effectLst/>
                <a:latin typeface="微软雅黑" panose="020B0503020204020204" pitchFamily="34" charset="-122"/>
                <a:ea typeface="微软雅黑" panose="020B0503020204020204" pitchFamily="34" charset="-122"/>
              </a:rPr>
              <a:t>总体而言，该平台适合于中小学教师开展在线直播课、在线活动课程。课程</a:t>
            </a:r>
            <a:r>
              <a:rPr lang="zh-CN" altLang="en-US" sz="1400" dirty="0">
                <a:latin typeface="微软雅黑" panose="020B0503020204020204" pitchFamily="34" charset="-122"/>
                <a:ea typeface="微软雅黑" panose="020B0503020204020204" pitchFamily="34" charset="-122"/>
              </a:rPr>
              <a:t>和学科</a:t>
            </a:r>
            <a:r>
              <a:rPr lang="zh-CN" altLang="en-US" sz="1400" b="0" i="0" dirty="0">
                <a:effectLst/>
                <a:latin typeface="微软雅黑" panose="020B0503020204020204" pitchFamily="34" charset="-122"/>
                <a:ea typeface="微软雅黑" panose="020B0503020204020204" pitchFamily="34" charset="-122"/>
              </a:rPr>
              <a:t>的系统知识点可以以微课的形式进行呈现。可以增加具体知识点浏览量统计、学习日志等学习支持服务功能。在学习效果评价方面可以参加考试、随堂测验、习题库、以及作业批改等功能。</a:t>
            </a:r>
          </a:p>
        </p:txBody>
      </p:sp>
      <p:sp>
        <p:nvSpPr>
          <p:cNvPr id="10" name="文本框 9">
            <a:extLst>
              <a:ext uri="{FF2B5EF4-FFF2-40B4-BE49-F238E27FC236}">
                <a16:creationId xmlns:a16="http://schemas.microsoft.com/office/drawing/2014/main" id="{C8BA59DE-9912-4B8A-9274-7C71CBDA4040}"/>
              </a:ext>
            </a:extLst>
          </p:cNvPr>
          <p:cNvSpPr txBox="1"/>
          <p:nvPr/>
        </p:nvSpPr>
        <p:spPr>
          <a:xfrm>
            <a:off x="748584" y="171729"/>
            <a:ext cx="7706395" cy="430374"/>
          </a:xfrm>
          <a:prstGeom prst="rect">
            <a:avLst/>
          </a:prstGeom>
          <a:noFill/>
        </p:spPr>
        <p:txBody>
          <a:bodyPr wrap="square">
            <a:spAutoFit/>
          </a:bodyPr>
          <a:lstStyle/>
          <a:p>
            <a:pPr>
              <a:lnSpc>
                <a:spcPct val="120000"/>
              </a:lnSpc>
              <a:spcBef>
                <a:spcPts val="1000"/>
              </a:spcBef>
              <a:spcAft>
                <a:spcPts val="1000"/>
              </a:spcAft>
            </a:pPr>
            <a:r>
              <a:rPr lang="zh-CN" altLang="en-US" b="1" i="0" dirty="0">
                <a:solidFill>
                  <a:srgbClr val="C00000"/>
                </a:solidFill>
                <a:effectLst/>
                <a:latin typeface="微软雅黑" panose="020B0503020204020204" pitchFamily="34" charset="-122"/>
                <a:ea typeface="微软雅黑" panose="020B0503020204020204" pitchFamily="34" charset="-122"/>
              </a:rPr>
              <a:t>在线学习平台教与学应用功能的分析</a:t>
            </a:r>
            <a:r>
              <a:rPr lang="en-US" altLang="zh-CN" b="1" i="0" dirty="0">
                <a:solidFill>
                  <a:srgbClr val="C00000"/>
                </a:solidFill>
                <a:effectLst/>
                <a:latin typeface="微软雅黑" panose="020B0503020204020204" pitchFamily="34" charset="-122"/>
                <a:ea typeface="微软雅黑" panose="020B0503020204020204" pitchFamily="34" charset="-122"/>
              </a:rPr>
              <a:t>—</a:t>
            </a:r>
            <a:r>
              <a:rPr lang="zh-CN" altLang="en-US" b="1" i="0" dirty="0">
                <a:solidFill>
                  <a:srgbClr val="C00000"/>
                </a:solidFill>
                <a:effectLst/>
                <a:latin typeface="微软雅黑" panose="020B0503020204020204" pitchFamily="34" charset="-122"/>
                <a:ea typeface="微软雅黑" panose="020B0503020204020204" pitchFamily="34" charset="-122"/>
              </a:rPr>
              <a:t>荔枝微课：</a:t>
            </a:r>
            <a:r>
              <a:rPr lang="en-US" altLang="zh-CN" sz="2000" b="1" dirty="0">
                <a:solidFill>
                  <a:srgbClr val="FF0000"/>
                </a:solidFill>
                <a:latin typeface="微软雅黑" panose="020B0503020204020204" pitchFamily="34" charset="-122"/>
                <a:ea typeface="微软雅黑" panose="020B0503020204020204" pitchFamily="34" charset="-122"/>
              </a:rPr>
              <a:t>71.6</a:t>
            </a:r>
            <a:r>
              <a:rPr lang="zh-CN" altLang="en-US" sz="2000" b="1" dirty="0">
                <a:solidFill>
                  <a:srgbClr val="FF0000"/>
                </a:solidFill>
                <a:latin typeface="微软雅黑" panose="020B0503020204020204" pitchFamily="34" charset="-122"/>
                <a:ea typeface="微软雅黑" panose="020B0503020204020204" pitchFamily="34" charset="-122"/>
              </a:rPr>
              <a:t>分</a:t>
            </a:r>
          </a:p>
        </p:txBody>
      </p:sp>
    </p:spTree>
    <p:extLst>
      <p:ext uri="{BB962C8B-B14F-4D97-AF65-F5344CB8AC3E}">
        <p14:creationId xmlns:p14="http://schemas.microsoft.com/office/powerpoint/2010/main" val="3734995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2DFBAB-D9FB-2740-92A9-868A42E81F2F}"/>
              </a:ext>
            </a:extLst>
          </p:cNvPr>
          <p:cNvSpPr>
            <a:spLocks noGrp="1"/>
          </p:cNvSpPr>
          <p:nvPr>
            <p:ph type="title"/>
          </p:nvPr>
        </p:nvSpPr>
        <p:spPr>
          <a:xfrm>
            <a:off x="2325799" y="2950805"/>
            <a:ext cx="7912906" cy="956390"/>
          </a:xfrm>
        </p:spPr>
        <p:txBody>
          <a:bodyPr/>
          <a:lstStyle/>
          <a:p>
            <a:r>
              <a:rPr lang="zh-CN" altLang="zh-CN" dirty="0"/>
              <a:t>远程教育中的技术应用</a:t>
            </a:r>
            <a:endParaRPr kumimoji="1" lang="zh-CN" altLang="en-US" dirty="0"/>
          </a:p>
        </p:txBody>
      </p:sp>
    </p:spTree>
    <p:extLst>
      <p:ext uri="{BB962C8B-B14F-4D97-AF65-F5344CB8AC3E}">
        <p14:creationId xmlns:p14="http://schemas.microsoft.com/office/powerpoint/2010/main" val="3646395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53583FE-BC62-4C0C-9535-424891187ED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52964" y="773558"/>
            <a:ext cx="4737343" cy="5454930"/>
          </a:xfrm>
          <a:prstGeom prst="rect">
            <a:avLst/>
          </a:prstGeom>
        </p:spPr>
      </p:pic>
      <p:pic>
        <p:nvPicPr>
          <p:cNvPr id="7" name="图片 6">
            <a:extLst>
              <a:ext uri="{FF2B5EF4-FFF2-40B4-BE49-F238E27FC236}">
                <a16:creationId xmlns:a16="http://schemas.microsoft.com/office/drawing/2014/main" id="{90BC644F-3C6A-45D9-BA41-00E9042C2EF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887850" y="897478"/>
            <a:ext cx="5631699" cy="3922577"/>
          </a:xfrm>
          <a:prstGeom prst="rect">
            <a:avLst/>
          </a:prstGeom>
        </p:spPr>
      </p:pic>
      <p:sp>
        <p:nvSpPr>
          <p:cNvPr id="9" name="文本框 8">
            <a:extLst>
              <a:ext uri="{FF2B5EF4-FFF2-40B4-BE49-F238E27FC236}">
                <a16:creationId xmlns:a16="http://schemas.microsoft.com/office/drawing/2014/main" id="{5DF311A5-31C4-4B6A-8E6D-1BE32292DA2E}"/>
              </a:ext>
            </a:extLst>
          </p:cNvPr>
          <p:cNvSpPr txBox="1"/>
          <p:nvPr/>
        </p:nvSpPr>
        <p:spPr>
          <a:xfrm>
            <a:off x="5887850" y="4928465"/>
            <a:ext cx="5631699" cy="1156855"/>
          </a:xfrm>
          <a:prstGeom prst="rect">
            <a:avLst/>
          </a:prstGeom>
          <a:noFill/>
        </p:spPr>
        <p:txBody>
          <a:bodyPr wrap="square">
            <a:spAutoFit/>
          </a:bodyPr>
          <a:lstStyle/>
          <a:p>
            <a:pPr algn="just">
              <a:lnSpc>
                <a:spcPct val="150000"/>
              </a:lnSpc>
            </a:pPr>
            <a:r>
              <a:rPr lang="en-US" altLang="zh-CN" sz="1600" b="0" i="0" dirty="0" err="1">
                <a:solidFill>
                  <a:srgbClr val="333333"/>
                </a:solidFill>
                <a:effectLst/>
                <a:latin typeface="微软雅黑" panose="020B0503020204020204" pitchFamily="34" charset="-122"/>
                <a:ea typeface="微软雅黑" panose="020B0503020204020204" pitchFamily="34" charset="-122"/>
              </a:rPr>
              <a:t>CCtalk</a:t>
            </a:r>
            <a:r>
              <a:rPr lang="zh-CN" altLang="en-US" sz="1600" b="0" i="0" dirty="0">
                <a:solidFill>
                  <a:srgbClr val="333333"/>
                </a:solidFill>
                <a:effectLst/>
                <a:latin typeface="微软雅黑" panose="020B0503020204020204" pitchFamily="34" charset="-122"/>
                <a:ea typeface="微软雅黑" panose="020B0503020204020204" pitchFamily="34" charset="-122"/>
              </a:rPr>
              <a:t>的优点</a:t>
            </a:r>
            <a:r>
              <a:rPr lang="zh-CN" altLang="en-US" sz="1600" dirty="0">
                <a:solidFill>
                  <a:srgbClr val="333333"/>
                </a:solidFill>
                <a:latin typeface="微软雅黑" panose="020B0503020204020204" pitchFamily="34" charset="-122"/>
                <a:ea typeface="微软雅黑" panose="020B0503020204020204" pitchFamily="34" charset="-122"/>
              </a:rPr>
              <a:t>是：</a:t>
            </a:r>
            <a:r>
              <a:rPr lang="zh-CN" altLang="en-US" sz="1600" b="0" i="0" dirty="0">
                <a:solidFill>
                  <a:srgbClr val="333333"/>
                </a:solidFill>
                <a:effectLst/>
                <a:latin typeface="微软雅黑" panose="020B0503020204020204" pitchFamily="34" charset="-122"/>
                <a:ea typeface="微软雅黑" panose="020B0503020204020204" pitchFamily="34" charset="-122"/>
              </a:rPr>
              <a:t>直播教学工具丰富；直播过程全记录；依靠社群化学习；支持多终端学习</a:t>
            </a:r>
            <a:r>
              <a:rPr lang="zh-CN" altLang="en-US" sz="1600" dirty="0">
                <a:solidFill>
                  <a:srgbClr val="333333"/>
                </a:solidFill>
                <a:latin typeface="微软雅黑" panose="020B0503020204020204" pitchFamily="34" charset="-122"/>
                <a:ea typeface="微软雅黑" panose="020B0503020204020204" pitchFamily="34" charset="-122"/>
              </a:rPr>
              <a:t>；</a:t>
            </a:r>
            <a:r>
              <a:rPr lang="zh-CN" altLang="en-US" sz="1600" b="0" i="0" dirty="0">
                <a:solidFill>
                  <a:srgbClr val="333333"/>
                </a:solidFill>
                <a:effectLst/>
                <a:latin typeface="微软雅黑" panose="020B0503020204020204" pitchFamily="34" charset="-122"/>
                <a:ea typeface="微软雅黑" panose="020B0503020204020204" pitchFamily="34" charset="-122"/>
              </a:rPr>
              <a:t>缺点是：不支持学生的协作学习、分组讨论、边看直播边记笔记、学习资料类型少。</a:t>
            </a:r>
          </a:p>
        </p:txBody>
      </p:sp>
      <p:sp>
        <p:nvSpPr>
          <p:cNvPr id="10" name="文本框 9">
            <a:extLst>
              <a:ext uri="{FF2B5EF4-FFF2-40B4-BE49-F238E27FC236}">
                <a16:creationId xmlns:a16="http://schemas.microsoft.com/office/drawing/2014/main" id="{3B6205DB-A02A-40B0-8CD7-E8EDD6AE82A2}"/>
              </a:ext>
            </a:extLst>
          </p:cNvPr>
          <p:cNvSpPr txBox="1"/>
          <p:nvPr/>
        </p:nvSpPr>
        <p:spPr>
          <a:xfrm>
            <a:off x="748584" y="171729"/>
            <a:ext cx="7706395" cy="430374"/>
          </a:xfrm>
          <a:prstGeom prst="rect">
            <a:avLst/>
          </a:prstGeom>
          <a:noFill/>
        </p:spPr>
        <p:txBody>
          <a:bodyPr wrap="square">
            <a:spAutoFit/>
          </a:bodyPr>
          <a:lstStyle/>
          <a:p>
            <a:pPr>
              <a:lnSpc>
                <a:spcPct val="120000"/>
              </a:lnSpc>
              <a:spcBef>
                <a:spcPts val="1000"/>
              </a:spcBef>
              <a:spcAft>
                <a:spcPts val="1000"/>
              </a:spcAft>
            </a:pPr>
            <a:r>
              <a:rPr lang="zh-CN" altLang="en-US" b="1" i="0" dirty="0">
                <a:solidFill>
                  <a:srgbClr val="C00000"/>
                </a:solidFill>
                <a:effectLst/>
                <a:latin typeface="微软雅黑" panose="020B0503020204020204" pitchFamily="34" charset="-122"/>
                <a:ea typeface="微软雅黑" panose="020B0503020204020204" pitchFamily="34" charset="-122"/>
              </a:rPr>
              <a:t>在线学习平台教与学应用功能的分析</a:t>
            </a:r>
            <a:r>
              <a:rPr lang="en-US" altLang="zh-CN" b="1" i="0" dirty="0">
                <a:solidFill>
                  <a:srgbClr val="C00000"/>
                </a:solidFill>
                <a:effectLst/>
                <a:latin typeface="微软雅黑" panose="020B0503020204020204" pitchFamily="34" charset="-122"/>
                <a:ea typeface="微软雅黑" panose="020B0503020204020204" pitchFamily="34" charset="-122"/>
              </a:rPr>
              <a:t>—</a:t>
            </a:r>
            <a:r>
              <a:rPr lang="en-US" altLang="zh-CN" b="1" i="0" dirty="0" err="1">
                <a:solidFill>
                  <a:srgbClr val="C00000"/>
                </a:solidFill>
                <a:effectLst/>
                <a:latin typeface="微软雅黑" panose="020B0503020204020204" pitchFamily="34" charset="-122"/>
                <a:ea typeface="微软雅黑" panose="020B0503020204020204" pitchFamily="34" charset="-122"/>
              </a:rPr>
              <a:t>CCtalk</a:t>
            </a:r>
            <a:r>
              <a:rPr lang="zh-CN" altLang="en-US" b="1" i="0" dirty="0">
                <a:solidFill>
                  <a:srgbClr val="C00000"/>
                </a:solidFill>
                <a:effectLst/>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67.3</a:t>
            </a:r>
            <a:r>
              <a:rPr lang="zh-CN" altLang="en-US" sz="2000" b="1" dirty="0">
                <a:solidFill>
                  <a:srgbClr val="FF0000"/>
                </a:solidFill>
                <a:latin typeface="微软雅黑" panose="020B0503020204020204" pitchFamily="34" charset="-122"/>
                <a:ea typeface="微软雅黑" panose="020B0503020204020204" pitchFamily="34" charset="-122"/>
              </a:rPr>
              <a:t>分</a:t>
            </a:r>
          </a:p>
        </p:txBody>
      </p:sp>
    </p:spTree>
    <p:extLst>
      <p:ext uri="{BB962C8B-B14F-4D97-AF65-F5344CB8AC3E}">
        <p14:creationId xmlns:p14="http://schemas.microsoft.com/office/powerpoint/2010/main" val="1815261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031D9CE8-17B0-4F8B-9B77-648F021BB6A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0"/>
            <a:ext cx="12192000" cy="3429000"/>
          </a:xfrm>
          <a:prstGeom prst="rect">
            <a:avLst/>
          </a:prstGeom>
        </p:spPr>
      </p:pic>
      <p:sp>
        <p:nvSpPr>
          <p:cNvPr id="33" name="矩形 32">
            <a:extLst>
              <a:ext uri="{FF2B5EF4-FFF2-40B4-BE49-F238E27FC236}">
                <a16:creationId xmlns:a16="http://schemas.microsoft.com/office/drawing/2014/main" id="{2A893824-8FBE-45B2-8440-0964BC5C0B7F}"/>
              </a:ext>
            </a:extLst>
          </p:cNvPr>
          <p:cNvSpPr/>
          <p:nvPr/>
        </p:nvSpPr>
        <p:spPr>
          <a:xfrm>
            <a:off x="1" y="-3543"/>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FFFFFF"/>
              </a:solidFill>
              <a:latin typeface="微软雅黑"/>
              <a:ea typeface="微软雅黑"/>
            </a:endParaRPr>
          </a:p>
        </p:txBody>
      </p:sp>
      <p:sp>
        <p:nvSpPr>
          <p:cNvPr id="12" name="矩形: 圆角 11">
            <a:extLst>
              <a:ext uri="{FF2B5EF4-FFF2-40B4-BE49-F238E27FC236}">
                <a16:creationId xmlns:a16="http://schemas.microsoft.com/office/drawing/2014/main" id="{1D5F35D6-1E72-4C4F-A492-0C10C53547F1}"/>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dirty="0">
              <a:solidFill>
                <a:srgbClr val="FFFFFF"/>
              </a:solidFill>
              <a:latin typeface="微软雅黑"/>
              <a:ea typeface="微软雅黑"/>
            </a:endParaRPr>
          </a:p>
        </p:txBody>
      </p:sp>
      <p:grpSp>
        <p:nvGrpSpPr>
          <p:cNvPr id="17" name="组合 16">
            <a:extLst>
              <a:ext uri="{FF2B5EF4-FFF2-40B4-BE49-F238E27FC236}">
                <a16:creationId xmlns:a16="http://schemas.microsoft.com/office/drawing/2014/main" id="{163816B0-01B2-4BD4-BCE1-123E15F266FA}"/>
              </a:ext>
            </a:extLst>
          </p:cNvPr>
          <p:cNvGrpSpPr/>
          <p:nvPr/>
        </p:nvGrpSpPr>
        <p:grpSpPr>
          <a:xfrm>
            <a:off x="10512491" y="836712"/>
            <a:ext cx="672075" cy="480053"/>
            <a:chOff x="7596336" y="740307"/>
            <a:chExt cx="504056" cy="360040"/>
          </a:xfrm>
        </p:grpSpPr>
        <p:cxnSp>
          <p:nvCxnSpPr>
            <p:cNvPr id="14" name="直接连接符 13">
              <a:extLst>
                <a:ext uri="{FF2B5EF4-FFF2-40B4-BE49-F238E27FC236}">
                  <a16:creationId xmlns:a16="http://schemas.microsoft.com/office/drawing/2014/main" id="{41187E59-9576-4D61-9C23-7079E8325C25}"/>
                </a:ext>
              </a:extLst>
            </p:cNvPr>
            <p:cNvCxnSpPr/>
            <p:nvPr/>
          </p:nvCxnSpPr>
          <p:spPr>
            <a:xfrm>
              <a:off x="7596336" y="915566"/>
              <a:ext cx="5040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DD233BD-3DE3-4306-A347-6E1DA41C8334}"/>
                </a:ext>
              </a:extLst>
            </p:cNvPr>
            <p:cNvCxnSpPr/>
            <p:nvPr/>
          </p:nvCxnSpPr>
          <p:spPr>
            <a:xfrm flipV="1">
              <a:off x="7956376" y="740307"/>
              <a:ext cx="0" cy="3600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id="{AC1B5743-FF2D-4195-B38A-2CF6AB4EAB8A}"/>
              </a:ext>
            </a:extLst>
          </p:cNvPr>
          <p:cNvSpPr txBox="1"/>
          <p:nvPr/>
        </p:nvSpPr>
        <p:spPr>
          <a:xfrm>
            <a:off x="911488" y="4227631"/>
            <a:ext cx="328231" cy="2386575"/>
          </a:xfrm>
          <a:prstGeom prst="rect">
            <a:avLst/>
          </a:prstGeom>
          <a:noFill/>
        </p:spPr>
        <p:txBody>
          <a:bodyPr vert="eaVert" wrap="square" lIns="0" tIns="0" rIns="0" bIns="0" rtlCol="0">
            <a:spAutoFit/>
          </a:bodyPr>
          <a:lstStyle/>
          <a:p>
            <a:pPr defTabSz="1219170" fontAlgn="base">
              <a:spcBef>
                <a:spcPct val="0"/>
              </a:spcBef>
              <a:spcAft>
                <a:spcPct val="0"/>
              </a:spcAft>
            </a:pPr>
            <a:r>
              <a:rPr lang="en-US" altLang="zh-CN" sz="2133">
                <a:solidFill>
                  <a:srgbClr val="000000">
                    <a:lumMod val="50000"/>
                    <a:lumOff val="50000"/>
                  </a:srgbClr>
                </a:solidFill>
                <a:latin typeface="Calibri Light" panose="020F0302020204030204" pitchFamily="34" charset="0"/>
                <a:ea typeface="微软雅黑" pitchFamily="34" charset="-122"/>
                <a:cs typeface="Calibri Light" panose="020F0302020204030204" pitchFamily="34" charset="0"/>
              </a:rPr>
              <a:t>LIVE AND LEARN</a:t>
            </a:r>
            <a:endParaRPr lang="zh-CN" altLang="en-US" sz="2133" dirty="0">
              <a:solidFill>
                <a:srgbClr val="000000">
                  <a:lumMod val="50000"/>
                  <a:lumOff val="50000"/>
                </a:srgbClr>
              </a:solidFill>
              <a:latin typeface="Calibri Light" panose="020F0302020204030204" pitchFamily="34" charset="0"/>
              <a:ea typeface="微软雅黑" pitchFamily="34" charset="-122"/>
              <a:cs typeface="Calibri Light" panose="020F0302020204030204" pitchFamily="34" charset="0"/>
            </a:endParaRPr>
          </a:p>
        </p:txBody>
      </p:sp>
      <p:sp>
        <p:nvSpPr>
          <p:cNvPr id="19" name="TextBox 7">
            <a:extLst>
              <a:ext uri="{FF2B5EF4-FFF2-40B4-BE49-F238E27FC236}">
                <a16:creationId xmlns:a16="http://schemas.microsoft.com/office/drawing/2014/main" id="{BE471C66-78B9-4A13-9735-88680083824A}"/>
              </a:ext>
            </a:extLst>
          </p:cNvPr>
          <p:cNvSpPr>
            <a:spLocks noChangeArrowheads="1"/>
          </p:cNvSpPr>
          <p:nvPr/>
        </p:nvSpPr>
        <p:spPr bwMode="auto">
          <a:xfrm>
            <a:off x="4655835" y="2594210"/>
            <a:ext cx="8736971"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170" fontAlgn="base">
              <a:spcBef>
                <a:spcPct val="0"/>
              </a:spcBef>
              <a:spcAft>
                <a:spcPct val="0"/>
              </a:spcAft>
              <a:defRPr/>
            </a:pPr>
            <a:r>
              <a:rPr lang="zh-CN" altLang="en-US" sz="4800" b="1" spc="400" dirty="0">
                <a:solidFill>
                  <a:srgbClr val="C00000"/>
                </a:solidFill>
                <a:latin typeface="微软雅黑" panose="020B0503020204020204" pitchFamily="34" charset="-122"/>
                <a:ea typeface="微软雅黑" panose="020B0503020204020204" pitchFamily="34" charset="-122"/>
                <a:cs typeface="+mn-ea"/>
                <a:sym typeface="+mn-lt"/>
              </a:rPr>
              <a:t>学习愉快</a:t>
            </a:r>
          </a:p>
        </p:txBody>
      </p:sp>
      <p:sp>
        <p:nvSpPr>
          <p:cNvPr id="20" name="文本框 19">
            <a:extLst>
              <a:ext uri="{FF2B5EF4-FFF2-40B4-BE49-F238E27FC236}">
                <a16:creationId xmlns:a16="http://schemas.microsoft.com/office/drawing/2014/main" id="{FB01D04B-4F78-4592-99D5-00B3B375D18C}"/>
              </a:ext>
            </a:extLst>
          </p:cNvPr>
          <p:cNvSpPr txBox="1"/>
          <p:nvPr/>
        </p:nvSpPr>
        <p:spPr>
          <a:xfrm>
            <a:off x="5903979" y="3429002"/>
            <a:ext cx="4320480" cy="328231"/>
          </a:xfrm>
          <a:prstGeom prst="rect">
            <a:avLst/>
          </a:prstGeom>
          <a:noFill/>
        </p:spPr>
        <p:txBody>
          <a:bodyPr wrap="square" lIns="0" tIns="0" rIns="0" bIns="0" rtlCol="0">
            <a:spAutoFit/>
          </a:bodyPr>
          <a:lstStyle/>
          <a:p>
            <a:pPr algn="dist" defTabSz="1219170" fontAlgn="base">
              <a:spcBef>
                <a:spcPct val="0"/>
              </a:spcBef>
              <a:spcAft>
                <a:spcPct val="0"/>
              </a:spcAft>
            </a:pPr>
            <a:r>
              <a:rPr lang="en-US" altLang="zh-CN" sz="2133" b="1" dirty="0">
                <a:solidFill>
                  <a:srgbClr val="000000">
                    <a:lumMod val="50000"/>
                    <a:lumOff val="50000"/>
                  </a:srgbClr>
                </a:solidFill>
                <a:latin typeface="Calibri" pitchFamily="34" charset="0"/>
                <a:ea typeface="微软雅黑" pitchFamily="34" charset="-122"/>
                <a:cs typeface="Calibri" panose="020F0502020204030204" pitchFamily="34" charset="0"/>
              </a:rPr>
              <a:t>ENJOY THE CLASS</a:t>
            </a:r>
            <a:endParaRPr lang="zh-CN" altLang="en-US" sz="2133" b="1" dirty="0">
              <a:solidFill>
                <a:srgbClr val="000000">
                  <a:lumMod val="50000"/>
                  <a:lumOff val="50000"/>
                </a:srgbClr>
              </a:solidFill>
              <a:latin typeface="Calibri" pitchFamily="34" charset="0"/>
              <a:ea typeface="微软雅黑" pitchFamily="34" charset="-122"/>
              <a:cs typeface="Calibri" panose="020F0502020204030204" pitchFamily="34" charset="0"/>
            </a:endParaRPr>
          </a:p>
        </p:txBody>
      </p:sp>
      <p:cxnSp>
        <p:nvCxnSpPr>
          <p:cNvPr id="22" name="直接连接符 21">
            <a:extLst>
              <a:ext uri="{FF2B5EF4-FFF2-40B4-BE49-F238E27FC236}">
                <a16:creationId xmlns:a16="http://schemas.microsoft.com/office/drawing/2014/main" id="{04CF0174-493E-4A26-88FE-130F5CCA5036}"/>
              </a:ext>
            </a:extLst>
          </p:cNvPr>
          <p:cNvCxnSpPr/>
          <p:nvPr/>
        </p:nvCxnSpPr>
        <p:spPr>
          <a:xfrm>
            <a:off x="8592278" y="4101075"/>
            <a:ext cx="16321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71429B25-FA58-49BD-A76E-E9B63AD3EB32}"/>
              </a:ext>
            </a:extLst>
          </p:cNvPr>
          <p:cNvSpPr txBox="1"/>
          <p:nvPr/>
        </p:nvSpPr>
        <p:spPr>
          <a:xfrm>
            <a:off x="7031099" y="1838477"/>
            <a:ext cx="5472597" cy="656655"/>
          </a:xfrm>
          <a:prstGeom prst="rect">
            <a:avLst/>
          </a:prstGeom>
          <a:noFill/>
        </p:spPr>
        <p:txBody>
          <a:bodyPr wrap="square" lIns="0" tIns="0" rIns="0" bIns="0" rtlCol="0">
            <a:spAutoFit/>
          </a:bodyPr>
          <a:lstStyle/>
          <a:p>
            <a:pPr defTabSz="1219170" fontAlgn="base">
              <a:spcBef>
                <a:spcPct val="0"/>
              </a:spcBef>
              <a:spcAft>
                <a:spcPct val="0"/>
              </a:spcAft>
            </a:pPr>
            <a:r>
              <a:rPr lang="zh-CN" altLang="en-US" sz="4267" b="1" dirty="0">
                <a:solidFill>
                  <a:srgbClr val="272F42"/>
                </a:solidFill>
                <a:latin typeface="微软雅黑" pitchFamily="34" charset="-122"/>
                <a:ea typeface="微软雅黑" pitchFamily="34" charset="-122"/>
              </a:rPr>
              <a:t>远程教育实践</a:t>
            </a:r>
          </a:p>
        </p:txBody>
      </p:sp>
      <p:sp>
        <p:nvSpPr>
          <p:cNvPr id="31" name="文本框 30">
            <a:extLst>
              <a:ext uri="{FF2B5EF4-FFF2-40B4-BE49-F238E27FC236}">
                <a16:creationId xmlns:a16="http://schemas.microsoft.com/office/drawing/2014/main" id="{39536E0B-1365-4255-9564-199924C192E1}"/>
              </a:ext>
            </a:extLst>
          </p:cNvPr>
          <p:cNvSpPr txBox="1"/>
          <p:nvPr/>
        </p:nvSpPr>
        <p:spPr>
          <a:xfrm>
            <a:off x="6384032" y="4403606"/>
            <a:ext cx="3840427" cy="328231"/>
          </a:xfrm>
          <a:prstGeom prst="rect">
            <a:avLst/>
          </a:prstGeom>
          <a:noFill/>
        </p:spPr>
        <p:txBody>
          <a:bodyPr wrap="square" lIns="0" tIns="0" rIns="0" bIns="0" rtlCol="0">
            <a:spAutoFit/>
          </a:bodyPr>
          <a:lstStyle/>
          <a:p>
            <a:pPr algn="r" defTabSz="1219170" fontAlgn="base">
              <a:spcBef>
                <a:spcPct val="0"/>
              </a:spcBef>
              <a:spcAft>
                <a:spcPct val="0"/>
              </a:spcAft>
            </a:pPr>
            <a:r>
              <a:rPr lang="zh-CN" altLang="en-US" sz="2133" b="1" dirty="0">
                <a:solidFill>
                  <a:srgbClr val="FFFFFF">
                    <a:lumMod val="75000"/>
                  </a:srgbClr>
                </a:solidFill>
                <a:latin typeface="Calibri" pitchFamily="34" charset="0"/>
                <a:ea typeface="微软雅黑" pitchFamily="34" charset="-122"/>
                <a:cs typeface="Calibri" panose="020F0502020204030204" pitchFamily="34" charset="0"/>
              </a:rPr>
              <a:t>现代远程教育研究所</a:t>
            </a:r>
          </a:p>
        </p:txBody>
      </p:sp>
      <p:sp>
        <p:nvSpPr>
          <p:cNvPr id="32" name="文本框 31">
            <a:extLst>
              <a:ext uri="{FF2B5EF4-FFF2-40B4-BE49-F238E27FC236}">
                <a16:creationId xmlns:a16="http://schemas.microsoft.com/office/drawing/2014/main" id="{185A1D1C-0AB8-4F44-AFAB-0FB6D9357D2B}"/>
              </a:ext>
            </a:extLst>
          </p:cNvPr>
          <p:cNvSpPr txBox="1"/>
          <p:nvPr/>
        </p:nvSpPr>
        <p:spPr>
          <a:xfrm>
            <a:off x="9168342" y="4808727"/>
            <a:ext cx="1056117" cy="369332"/>
          </a:xfrm>
          <a:prstGeom prst="rect">
            <a:avLst/>
          </a:prstGeom>
          <a:noFill/>
        </p:spPr>
        <p:txBody>
          <a:bodyPr wrap="square" lIns="0" tIns="0" rIns="0" bIns="0" rtlCol="0">
            <a:spAutoFit/>
          </a:bodyPr>
          <a:lstStyle/>
          <a:p>
            <a:pPr algn="ctr" defTabSz="1219170" fontAlgn="base">
              <a:spcBef>
                <a:spcPct val="0"/>
              </a:spcBef>
              <a:spcAft>
                <a:spcPct val="0"/>
              </a:spcAft>
            </a:pPr>
            <a:r>
              <a:rPr lang="zh-CN" altLang="en-US" sz="2400" dirty="0">
                <a:solidFill>
                  <a:srgbClr val="272F42"/>
                </a:solidFill>
                <a:latin typeface="微软雅黑" pitchFamily="34" charset="-122"/>
                <a:ea typeface="微软雅黑" pitchFamily="34" charset="-122"/>
              </a:rPr>
              <a:t>   </a:t>
            </a:r>
            <a:r>
              <a:rPr lang="zh-CN" altLang="en-US" sz="2400" dirty="0">
                <a:solidFill>
                  <a:srgbClr val="C00000"/>
                </a:solidFill>
                <a:latin typeface="微软雅黑" pitchFamily="34" charset="-122"/>
                <a:ea typeface="微软雅黑" pitchFamily="34" charset="-122"/>
              </a:rPr>
              <a:t>穆 肃</a:t>
            </a:r>
          </a:p>
        </p:txBody>
      </p:sp>
    </p:spTree>
    <p:extLst>
      <p:ext uri="{BB962C8B-B14F-4D97-AF65-F5344CB8AC3E}">
        <p14:creationId xmlns:p14="http://schemas.microsoft.com/office/powerpoint/2010/main" val="61143148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4199CAC-508F-4BA3-8D75-A0073C7BBE72}"/>
              </a:ext>
            </a:extLst>
          </p:cNvPr>
          <p:cNvSpPr/>
          <p:nvPr/>
        </p:nvSpPr>
        <p:spPr>
          <a:xfrm>
            <a:off x="592465" y="64254"/>
            <a:ext cx="3262432" cy="461665"/>
          </a:xfrm>
          <a:prstGeom prst="rect">
            <a:avLst/>
          </a:prstGeom>
        </p:spPr>
        <p:txBody>
          <a:bodyPr wrap="non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远程教育中技术的应用</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
        <p:nvSpPr>
          <p:cNvPr id="3" name="矩形 2">
            <a:extLst>
              <a:ext uri="{FF2B5EF4-FFF2-40B4-BE49-F238E27FC236}">
                <a16:creationId xmlns:a16="http://schemas.microsoft.com/office/drawing/2014/main" id="{D805E446-DAFC-4FD1-8559-623F08D86CC4}"/>
              </a:ext>
            </a:extLst>
          </p:cNvPr>
          <p:cNvSpPr/>
          <p:nvPr/>
        </p:nvSpPr>
        <p:spPr>
          <a:xfrm>
            <a:off x="1803471" y="1314620"/>
            <a:ext cx="8877613" cy="4370427"/>
          </a:xfrm>
          <a:prstGeom prst="rect">
            <a:avLst/>
          </a:prstGeom>
        </p:spPr>
        <p:txBody>
          <a:bodyPr wrap="square">
            <a:spAutoFit/>
          </a:bodyPr>
          <a:lstStyle/>
          <a:p>
            <a:pPr marL="342900" indent="-342900">
              <a:lnSpc>
                <a:spcPct val="150000"/>
              </a:lnSpc>
              <a:spcAft>
                <a:spcPts val="1200"/>
              </a:spcAft>
              <a:buFont typeface="Wingdings" panose="05000000000000000000" pitchFamily="2" charset="2"/>
              <a:buChar char="ü"/>
            </a:pPr>
            <a:r>
              <a:rPr lang="zh-CN" altLang="en-US" sz="2800" dirty="0">
                <a:latin typeface="微软雅黑" panose="020B0503020204020204" pitchFamily="34" charset="-122"/>
                <a:ea typeface="微软雅黑" panose="020B0503020204020204" pitchFamily="34" charset="-122"/>
              </a:rPr>
              <a:t>为什么要用技术与媒体？</a:t>
            </a:r>
            <a:endParaRPr lang="en-US" altLang="zh-CN" sz="2800" dirty="0">
              <a:latin typeface="微软雅黑" panose="020B0503020204020204" pitchFamily="34" charset="-122"/>
              <a:ea typeface="微软雅黑" panose="020B0503020204020204" pitchFamily="34" charset="-122"/>
            </a:endParaRPr>
          </a:p>
          <a:p>
            <a:pPr marL="800100" lvl="1" indent="-342900">
              <a:lnSpc>
                <a:spcPct val="150000"/>
              </a:lnSpc>
              <a:spcAft>
                <a:spcPts val="1200"/>
              </a:spcAft>
              <a:buFont typeface="Wingdings" panose="05000000000000000000" pitchFamily="2" charset="2"/>
              <a:buChar char="ü"/>
            </a:pPr>
            <a:r>
              <a:rPr lang="zh-CN" altLang="zh-CN" sz="2400" dirty="0">
                <a:latin typeface="微软雅黑" panose="020B0503020204020204" pitchFamily="34" charset="-122"/>
                <a:ea typeface="微软雅黑" panose="020B0503020204020204" pitchFamily="34" charset="-122"/>
              </a:rPr>
              <a:t>远程教育因其</a:t>
            </a:r>
            <a:r>
              <a:rPr lang="zh-CN" altLang="zh-CN" sz="2400" dirty="0">
                <a:solidFill>
                  <a:srgbClr val="FF0000"/>
                </a:solidFill>
                <a:latin typeface="微软雅黑" panose="020B0503020204020204" pitchFamily="34" charset="-122"/>
                <a:ea typeface="微软雅黑" panose="020B0503020204020204" pitchFamily="34" charset="-122"/>
              </a:rPr>
              <a:t>教与学的准永久性分离</a:t>
            </a:r>
            <a:r>
              <a:rPr lang="zh-CN" altLang="zh-CN" sz="2400" dirty="0">
                <a:latin typeface="微软雅黑" panose="020B0503020204020204" pitchFamily="34" charset="-122"/>
                <a:ea typeface="微软雅黑" panose="020B0503020204020204" pitchFamily="34" charset="-122"/>
              </a:rPr>
              <a:t>，但</a:t>
            </a:r>
            <a:r>
              <a:rPr lang="zh-CN" altLang="zh-CN" sz="2400" dirty="0">
                <a:solidFill>
                  <a:srgbClr val="FF0000"/>
                </a:solidFill>
                <a:latin typeface="微软雅黑" panose="020B0503020204020204" pitchFamily="34" charset="-122"/>
                <a:ea typeface="微软雅黑" panose="020B0503020204020204" pitchFamily="34" charset="-122"/>
              </a:rPr>
              <a:t>教与学需要再度整合的特点</a:t>
            </a:r>
            <a:r>
              <a:rPr lang="zh-CN" altLang="zh-CN" sz="2400" dirty="0">
                <a:latin typeface="微软雅黑" panose="020B0503020204020204" pitchFamily="34" charset="-122"/>
                <a:ea typeface="微软雅黑" panose="020B0503020204020204" pitchFamily="34" charset="-122"/>
              </a:rPr>
              <a:t>决定了从它一产生起就需要借助各种可能的技术。</a:t>
            </a:r>
          </a:p>
          <a:p>
            <a:pPr marL="800100" lvl="1" indent="-342900">
              <a:lnSpc>
                <a:spcPct val="150000"/>
              </a:lnSpc>
              <a:buFont typeface="Wingdings" panose="05000000000000000000" pitchFamily="2" charset="2"/>
              <a:buChar char="ü"/>
            </a:pPr>
            <a:r>
              <a:rPr lang="zh-CN" altLang="zh-CN" sz="2400" dirty="0">
                <a:latin typeface="微软雅黑" panose="020B0503020204020204" pitchFamily="34" charset="-122"/>
                <a:ea typeface="微软雅黑" panose="020B0503020204020204" pitchFamily="34" charset="-122"/>
              </a:rPr>
              <a:t>各种类型的远程教育中，应用到不同的技术和媒体，但这些技术和媒体应用的</a:t>
            </a:r>
            <a:r>
              <a:rPr lang="zh-CN" altLang="zh-CN" sz="2400" dirty="0">
                <a:solidFill>
                  <a:srgbClr val="FF0000"/>
                </a:solidFill>
                <a:latin typeface="微软雅黑" panose="020B0503020204020204" pitchFamily="34" charset="-122"/>
                <a:ea typeface="微软雅黑" panose="020B0503020204020204" pitchFamily="34" charset="-122"/>
              </a:rPr>
              <a:t>主要目的在于促进教和学双方形成有效的对话，缩短教与学之间的距离。</a:t>
            </a:r>
          </a:p>
        </p:txBody>
      </p:sp>
      <p:sp>
        <p:nvSpPr>
          <p:cNvPr id="5" name="矩形 4">
            <a:extLst>
              <a:ext uri="{FF2B5EF4-FFF2-40B4-BE49-F238E27FC236}">
                <a16:creationId xmlns:a16="http://schemas.microsoft.com/office/drawing/2014/main" id="{40A34CA9-2F07-4685-A94D-9368741664E8}"/>
              </a:ext>
            </a:extLst>
          </p:cNvPr>
          <p:cNvSpPr/>
          <p:nvPr/>
        </p:nvSpPr>
        <p:spPr>
          <a:xfrm>
            <a:off x="779795" y="765994"/>
            <a:ext cx="10527856" cy="5750715"/>
          </a:xfrm>
          <a:prstGeom prst="rect">
            <a:avLst/>
          </a:prstGeom>
          <a:noFill/>
          <a:ln w="76200" cap="flat" cmpd="sng" algn="ctr">
            <a:solidFill>
              <a:srgbClr val="009F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lumMod val="85000"/>
                  <a:lumOff val="15000"/>
                </a:srgbClr>
              </a:solidFill>
              <a:effectLst/>
              <a:uLnTx/>
              <a:uFillTx/>
              <a:latin typeface="微软雅黑"/>
              <a:ea typeface="微软雅黑"/>
            </a:endParaRPr>
          </a:p>
        </p:txBody>
      </p:sp>
    </p:spTree>
    <p:extLst>
      <p:ext uri="{BB962C8B-B14F-4D97-AF65-F5344CB8AC3E}">
        <p14:creationId xmlns:p14="http://schemas.microsoft.com/office/powerpoint/2010/main" val="388194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8BD1013-4747-40BD-9DBD-C3AA3BF9B96D}"/>
              </a:ext>
            </a:extLst>
          </p:cNvPr>
          <p:cNvSpPr/>
          <p:nvPr/>
        </p:nvSpPr>
        <p:spPr>
          <a:xfrm>
            <a:off x="555259" y="54094"/>
            <a:ext cx="4493538" cy="461665"/>
          </a:xfrm>
          <a:prstGeom prst="rect">
            <a:avLst/>
          </a:prstGeom>
        </p:spPr>
        <p:txBody>
          <a:bodyPr wrap="non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我国远程教育中技术应用的发展</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
        <p:nvSpPr>
          <p:cNvPr id="16" name="燕尾形 19">
            <a:extLst>
              <a:ext uri="{FF2B5EF4-FFF2-40B4-BE49-F238E27FC236}">
                <a16:creationId xmlns:a16="http://schemas.microsoft.com/office/drawing/2014/main" id="{0B8A112E-9C3F-471A-8D28-DCF75156A7E8}"/>
              </a:ext>
            </a:extLst>
          </p:cNvPr>
          <p:cNvSpPr/>
          <p:nvPr/>
        </p:nvSpPr>
        <p:spPr>
          <a:xfrm>
            <a:off x="3541840" y="2430800"/>
            <a:ext cx="812269" cy="1965613"/>
          </a:xfrm>
          <a:prstGeom prst="chevron">
            <a:avLst>
              <a:gd name="adj" fmla="val 65810"/>
            </a:avLst>
          </a:prstGeom>
          <a:solidFill>
            <a:srgbClr val="FFFFFF">
              <a:lumMod val="75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a:endParaRPr>
          </a:p>
        </p:txBody>
      </p:sp>
      <p:sp>
        <p:nvSpPr>
          <p:cNvPr id="17" name="矩形 31">
            <a:extLst>
              <a:ext uri="{FF2B5EF4-FFF2-40B4-BE49-F238E27FC236}">
                <a16:creationId xmlns:a16="http://schemas.microsoft.com/office/drawing/2014/main" id="{538A54E6-C9CF-42B3-B7E2-09E21B20E02C}"/>
              </a:ext>
            </a:extLst>
          </p:cNvPr>
          <p:cNvSpPr/>
          <p:nvPr/>
        </p:nvSpPr>
        <p:spPr>
          <a:xfrm>
            <a:off x="3707070" y="3072254"/>
            <a:ext cx="717570" cy="717569"/>
          </a:xfrm>
          <a:prstGeom prst="ellipse">
            <a:avLst/>
          </a:prstGeom>
          <a:solidFill>
            <a:srgbClr val="FFFFFF">
              <a:lumMod val="95000"/>
            </a:srgbClr>
          </a:solidFill>
          <a:ln w="25400" cap="flat" cmpd="sng" algn="ctr">
            <a:solidFill>
              <a:srgbClr val="009FB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00">
                    <a:lumMod val="85000"/>
                    <a:lumOff val="15000"/>
                  </a:srgbClr>
                </a:solidFill>
                <a:effectLst/>
                <a:uLnTx/>
                <a:uFillTx/>
                <a:latin typeface="微软雅黑"/>
                <a:ea typeface="微软雅黑"/>
              </a:rPr>
              <a:t>1</a:t>
            </a:r>
            <a:endParaRPr kumimoji="0" lang="zh-CN" altLang="en-US" sz="2400" b="1"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sp>
        <p:nvSpPr>
          <p:cNvPr id="18" name="燕尾形 21">
            <a:extLst>
              <a:ext uri="{FF2B5EF4-FFF2-40B4-BE49-F238E27FC236}">
                <a16:creationId xmlns:a16="http://schemas.microsoft.com/office/drawing/2014/main" id="{00E59772-736A-4936-83D1-775E47C54BB3}"/>
              </a:ext>
            </a:extLst>
          </p:cNvPr>
          <p:cNvSpPr/>
          <p:nvPr/>
        </p:nvSpPr>
        <p:spPr>
          <a:xfrm>
            <a:off x="6948797" y="2448240"/>
            <a:ext cx="812269" cy="1965613"/>
          </a:xfrm>
          <a:prstGeom prst="chevron">
            <a:avLst>
              <a:gd name="adj" fmla="val 65810"/>
            </a:avLst>
          </a:prstGeom>
          <a:solidFill>
            <a:srgbClr val="9FD9DE"/>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a:endParaRPr>
          </a:p>
        </p:txBody>
      </p:sp>
      <p:sp>
        <p:nvSpPr>
          <p:cNvPr id="19" name="燕尾形 22">
            <a:extLst>
              <a:ext uri="{FF2B5EF4-FFF2-40B4-BE49-F238E27FC236}">
                <a16:creationId xmlns:a16="http://schemas.microsoft.com/office/drawing/2014/main" id="{8567811A-485B-488C-A918-BFB958A87EAE}"/>
              </a:ext>
            </a:extLst>
          </p:cNvPr>
          <p:cNvSpPr/>
          <p:nvPr/>
        </p:nvSpPr>
        <p:spPr>
          <a:xfrm>
            <a:off x="10377896" y="2448240"/>
            <a:ext cx="812269" cy="1965613"/>
          </a:xfrm>
          <a:prstGeom prst="chevron">
            <a:avLst>
              <a:gd name="adj" fmla="val 65810"/>
            </a:avLst>
          </a:prstGeom>
          <a:solidFill>
            <a:srgbClr val="009FB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a:endParaRPr>
          </a:p>
        </p:txBody>
      </p:sp>
      <p:sp>
        <p:nvSpPr>
          <p:cNvPr id="20" name="矩形 31">
            <a:extLst>
              <a:ext uri="{FF2B5EF4-FFF2-40B4-BE49-F238E27FC236}">
                <a16:creationId xmlns:a16="http://schemas.microsoft.com/office/drawing/2014/main" id="{4B45734B-B2E2-427A-90A0-68975441821F}"/>
              </a:ext>
            </a:extLst>
          </p:cNvPr>
          <p:cNvSpPr/>
          <p:nvPr/>
        </p:nvSpPr>
        <p:spPr>
          <a:xfrm>
            <a:off x="7208726" y="3072254"/>
            <a:ext cx="717570" cy="717569"/>
          </a:xfrm>
          <a:prstGeom prst="ellipse">
            <a:avLst/>
          </a:prstGeom>
          <a:solidFill>
            <a:srgbClr val="FFFFFF">
              <a:lumMod val="95000"/>
            </a:srgbClr>
          </a:solidFill>
          <a:ln w="25400" cap="flat" cmpd="sng" algn="ctr">
            <a:solidFill>
              <a:srgbClr val="009FB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00">
                    <a:lumMod val="85000"/>
                    <a:lumOff val="15000"/>
                  </a:srgbClr>
                </a:solidFill>
                <a:effectLst/>
                <a:uLnTx/>
                <a:uFillTx/>
                <a:latin typeface="微软雅黑"/>
                <a:ea typeface="微软雅黑"/>
              </a:rPr>
              <a:t>2</a:t>
            </a:r>
            <a:endParaRPr kumimoji="0" lang="zh-CN" altLang="en-US" sz="2400" b="1"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sp>
        <p:nvSpPr>
          <p:cNvPr id="21" name="矩形 31">
            <a:extLst>
              <a:ext uri="{FF2B5EF4-FFF2-40B4-BE49-F238E27FC236}">
                <a16:creationId xmlns:a16="http://schemas.microsoft.com/office/drawing/2014/main" id="{493F8E90-1FF2-472C-B3A9-03130ACEA6CA}"/>
              </a:ext>
            </a:extLst>
          </p:cNvPr>
          <p:cNvSpPr/>
          <p:nvPr/>
        </p:nvSpPr>
        <p:spPr>
          <a:xfrm>
            <a:off x="10604057" y="3072254"/>
            <a:ext cx="717570" cy="717569"/>
          </a:xfrm>
          <a:prstGeom prst="ellipse">
            <a:avLst/>
          </a:prstGeom>
          <a:solidFill>
            <a:srgbClr val="FFFFFF">
              <a:lumMod val="95000"/>
            </a:srgbClr>
          </a:solidFill>
          <a:ln w="25400" cap="flat" cmpd="sng" algn="ctr">
            <a:solidFill>
              <a:srgbClr val="009FB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0000">
                    <a:lumMod val="85000"/>
                    <a:lumOff val="15000"/>
                  </a:srgbClr>
                </a:solidFill>
                <a:effectLst/>
                <a:uLnTx/>
                <a:uFillTx/>
                <a:latin typeface="微软雅黑"/>
                <a:ea typeface="微软雅黑"/>
              </a:rPr>
              <a:t>3</a:t>
            </a:r>
            <a:endParaRPr kumimoji="0" lang="zh-CN" altLang="en-US" sz="2400" b="1" i="0" u="none" strike="noStrike" kern="0" cap="none" spc="0" normalizeH="0" baseline="0" noProof="0" dirty="0">
              <a:ln>
                <a:noFill/>
              </a:ln>
              <a:solidFill>
                <a:srgbClr val="000000">
                  <a:lumMod val="85000"/>
                  <a:lumOff val="15000"/>
                </a:srgbClr>
              </a:solidFill>
              <a:effectLst/>
              <a:uLnTx/>
              <a:uFillTx/>
              <a:latin typeface="微软雅黑"/>
              <a:ea typeface="微软雅黑"/>
            </a:endParaRPr>
          </a:p>
        </p:txBody>
      </p:sp>
      <p:sp>
        <p:nvSpPr>
          <p:cNvPr id="28" name="矩形 27">
            <a:extLst>
              <a:ext uri="{FF2B5EF4-FFF2-40B4-BE49-F238E27FC236}">
                <a16:creationId xmlns:a16="http://schemas.microsoft.com/office/drawing/2014/main" id="{0D2A7C18-077B-48EF-8F83-D0CFDD9ABF1A}"/>
              </a:ext>
            </a:extLst>
          </p:cNvPr>
          <p:cNvSpPr/>
          <p:nvPr/>
        </p:nvSpPr>
        <p:spPr>
          <a:xfrm>
            <a:off x="1092459" y="1982446"/>
            <a:ext cx="2341920" cy="2862322"/>
          </a:xfrm>
          <a:prstGeom prst="rect">
            <a:avLst/>
          </a:prstGeom>
        </p:spPr>
        <p:txBody>
          <a:bodyPr wrap="square">
            <a:spAutoFit/>
          </a:bodyPr>
          <a:lstStyle/>
          <a:p>
            <a:pPr>
              <a:lnSpc>
                <a:spcPts val="3600"/>
              </a:lnSpc>
            </a:pPr>
            <a:r>
              <a:rPr lang="zh-CN" altLang="en-US" b="1" dirty="0">
                <a:latin typeface="微软雅黑" panose="020B0503020204020204" pitchFamily="34" charset="-122"/>
                <a:ea typeface="微软雅黑" panose="020B0503020204020204" pitchFamily="34" charset="-122"/>
              </a:rPr>
              <a:t>第一阶段</a:t>
            </a:r>
            <a:r>
              <a:rPr lang="zh-CN" altLang="en-US" dirty="0">
                <a:latin typeface="微软雅黑" panose="020B0503020204020204" pitchFamily="34" charset="-122"/>
                <a:ea typeface="微软雅黑" panose="020B0503020204020204" pitchFamily="34" charset="-122"/>
              </a:rPr>
              <a:t>是函授形式，采用邮寄文字、印刷品等阅读资料传播知识，利用传统的书本和录音带等媒体，使用了</a:t>
            </a:r>
            <a:r>
              <a:rPr lang="zh-CN" altLang="en-US" dirty="0">
                <a:solidFill>
                  <a:srgbClr val="FF0000"/>
                </a:solidFill>
                <a:latin typeface="微软雅黑" panose="020B0503020204020204" pitchFamily="34" charset="-122"/>
                <a:ea typeface="微软雅黑" panose="020B0503020204020204" pitchFamily="34" charset="-122"/>
              </a:rPr>
              <a:t>邮政通讯网络</a:t>
            </a:r>
            <a:r>
              <a:rPr lang="zh-CN" altLang="en-US" dirty="0">
                <a:latin typeface="微软雅黑" panose="020B0503020204020204" pitchFamily="34" charset="-122"/>
                <a:ea typeface="微软雅黑" panose="020B0503020204020204" pitchFamily="34" charset="-122"/>
              </a:rPr>
              <a:t>。</a:t>
            </a:r>
          </a:p>
        </p:txBody>
      </p:sp>
      <p:sp>
        <p:nvSpPr>
          <p:cNvPr id="29" name="矩形 28">
            <a:extLst>
              <a:ext uri="{FF2B5EF4-FFF2-40B4-BE49-F238E27FC236}">
                <a16:creationId xmlns:a16="http://schemas.microsoft.com/office/drawing/2014/main" id="{F91FD016-D6DB-44D5-8584-E4F2B9C9CA01}"/>
              </a:ext>
            </a:extLst>
          </p:cNvPr>
          <p:cNvSpPr/>
          <p:nvPr/>
        </p:nvSpPr>
        <p:spPr>
          <a:xfrm>
            <a:off x="4448535" y="2140025"/>
            <a:ext cx="2670917" cy="2577950"/>
          </a:xfrm>
          <a:prstGeom prst="rect">
            <a:avLst/>
          </a:prstGeom>
        </p:spPr>
        <p:txBody>
          <a:bodyPr wrap="square">
            <a:spAutoFit/>
          </a:bodyPr>
          <a:lstStyle/>
          <a:p>
            <a:pPr>
              <a:lnSpc>
                <a:spcPct val="130000"/>
              </a:lnSpc>
            </a:pPr>
            <a:r>
              <a:rPr lang="zh-CN" altLang="en-US" b="1" dirty="0">
                <a:latin typeface="微软雅黑" panose="020B0503020204020204" pitchFamily="34" charset="-122"/>
                <a:ea typeface="微软雅黑" panose="020B0503020204020204" pitchFamily="34" charset="-122"/>
              </a:rPr>
              <a:t>第二阶段</a:t>
            </a:r>
            <a:r>
              <a:rPr lang="zh-CN" altLang="en-US" dirty="0">
                <a:latin typeface="微软雅黑" panose="020B0503020204020204" pitchFamily="34" charset="-122"/>
                <a:ea typeface="微软雅黑" panose="020B0503020204020204" pitchFamily="34" charset="-122"/>
              </a:rPr>
              <a:t>是运用广播、电视录像等模拟信号手段传播知识，进行教育；主要媒体是大众传播媒体（广播、电视），利用</a:t>
            </a:r>
            <a:r>
              <a:rPr lang="zh-CN" altLang="en-US" dirty="0">
                <a:solidFill>
                  <a:srgbClr val="FF0000"/>
                </a:solidFill>
                <a:latin typeface="微软雅黑" panose="020B0503020204020204" pitchFamily="34" charset="-122"/>
                <a:ea typeface="微软雅黑" panose="020B0503020204020204" pitchFamily="34" charset="-122"/>
              </a:rPr>
              <a:t>邮政通讯网络、广播网和电视网</a:t>
            </a:r>
            <a:r>
              <a:rPr lang="zh-CN" altLang="en-US" dirty="0">
                <a:latin typeface="微软雅黑" panose="020B0503020204020204" pitchFamily="34" charset="-122"/>
                <a:ea typeface="微软雅黑" panose="020B0503020204020204" pitchFamily="34" charset="-122"/>
              </a:rPr>
              <a:t>进行。</a:t>
            </a:r>
          </a:p>
        </p:txBody>
      </p:sp>
      <p:sp>
        <p:nvSpPr>
          <p:cNvPr id="30" name="矩形 29">
            <a:extLst>
              <a:ext uri="{FF2B5EF4-FFF2-40B4-BE49-F238E27FC236}">
                <a16:creationId xmlns:a16="http://schemas.microsoft.com/office/drawing/2014/main" id="{C6F9156A-8FB9-4161-BF68-865E9D1B5FD7}"/>
              </a:ext>
            </a:extLst>
          </p:cNvPr>
          <p:cNvSpPr/>
          <p:nvPr/>
        </p:nvSpPr>
        <p:spPr>
          <a:xfrm>
            <a:off x="8020995" y="2065900"/>
            <a:ext cx="2393609" cy="3298147"/>
          </a:xfrm>
          <a:prstGeom prst="rect">
            <a:avLst/>
          </a:prstGeom>
        </p:spPr>
        <p:txBody>
          <a:bodyPr wrap="square">
            <a:spAutoFit/>
          </a:bodyPr>
          <a:lstStyle/>
          <a:p>
            <a:pPr>
              <a:lnSpc>
                <a:spcPct val="130000"/>
              </a:lnSpc>
            </a:pPr>
            <a:r>
              <a:rPr lang="zh-CN" altLang="en-US" b="1" dirty="0">
                <a:latin typeface="微软雅黑" panose="020B0503020204020204" pitchFamily="34" charset="-122"/>
                <a:ea typeface="微软雅黑" panose="020B0503020204020204" pitchFamily="34" charset="-122"/>
              </a:rPr>
              <a:t>第三阶段</a:t>
            </a:r>
            <a:r>
              <a:rPr lang="zh-CN" altLang="en-US" dirty="0">
                <a:latin typeface="微软雅黑" panose="020B0503020204020204" pitchFamily="34" charset="-122"/>
                <a:ea typeface="微软雅黑" panose="020B0503020204020204" pitchFamily="34" charset="-122"/>
              </a:rPr>
              <a:t>是三网合一，利用</a:t>
            </a:r>
            <a:r>
              <a:rPr lang="zh-CN" altLang="en-US" dirty="0">
                <a:solidFill>
                  <a:srgbClr val="FF0000"/>
                </a:solidFill>
                <a:latin typeface="微软雅黑" panose="020B0503020204020204" pitchFamily="34" charset="-122"/>
                <a:ea typeface="微软雅黑" panose="020B0503020204020204" pitchFamily="34" charset="-122"/>
              </a:rPr>
              <a:t>通讯网、计算机网络技术和卫星电视网</a:t>
            </a:r>
            <a:r>
              <a:rPr lang="zh-CN" altLang="en-US" dirty="0">
                <a:latin typeface="微软雅黑" panose="020B0503020204020204" pitchFamily="34" charset="-122"/>
                <a:ea typeface="微软雅黑" panose="020B0503020204020204" pitchFamily="34" charset="-122"/>
              </a:rPr>
              <a:t>开展的基于多媒体数字技术环境下的交互式的远程教育；主要使用的媒体是多媒体计算机及各种教学资源和教学平台。</a:t>
            </a:r>
          </a:p>
        </p:txBody>
      </p:sp>
    </p:spTree>
    <p:extLst>
      <p:ext uri="{BB962C8B-B14F-4D97-AF65-F5344CB8AC3E}">
        <p14:creationId xmlns:p14="http://schemas.microsoft.com/office/powerpoint/2010/main" val="164820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4D1DCCC-D3EE-4CBB-80A9-EFD4D4FAB7D5}"/>
              </a:ext>
            </a:extLst>
          </p:cNvPr>
          <p:cNvSpPr/>
          <p:nvPr/>
        </p:nvSpPr>
        <p:spPr>
          <a:xfrm>
            <a:off x="581204" y="155694"/>
            <a:ext cx="8494633" cy="461665"/>
          </a:xfrm>
          <a:prstGeom prst="rect">
            <a:avLst/>
          </a:prstGeom>
        </p:spPr>
        <p:txBody>
          <a:bodyPr wrap="non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案例：</a:t>
            </a:r>
            <a:r>
              <a:rPr lang="zh-CN" altLang="en-US" sz="2400" dirty="0">
                <a:solidFill>
                  <a:srgbClr val="C00000"/>
                </a:solidFill>
                <a:latin typeface="微软雅黑" panose="020B0503020204020204" pitchFamily="34" charset="-122"/>
                <a:ea typeface="微软雅黑" panose="020B0503020204020204" pitchFamily="34" charset="-122"/>
                <a:cs typeface="+mn-ea"/>
              </a:rPr>
              <a:t>现代远程教育试点中的</a:t>
            </a:r>
            <a:r>
              <a:rPr lang="zh-CN" altLang="zh-CN" sz="2400" dirty="0">
                <a:solidFill>
                  <a:srgbClr val="C00000"/>
                </a:solidFill>
                <a:latin typeface="微软雅黑" panose="020B0503020204020204" pitchFamily="34" charset="-122"/>
                <a:ea typeface="微软雅黑" panose="020B0503020204020204" pitchFamily="34" charset="-122"/>
                <a:cs typeface="+mn-ea"/>
              </a:rPr>
              <a:t>“天地网结合、三级平台互动</a:t>
            </a:r>
            <a:r>
              <a:rPr lang="zh-CN" altLang="en-US" sz="2400" dirty="0">
                <a:solidFill>
                  <a:srgbClr val="C00000"/>
                </a:solidFill>
                <a:latin typeface="微软雅黑" panose="020B0503020204020204" pitchFamily="34" charset="-122"/>
                <a:ea typeface="微软雅黑" panose="020B0503020204020204" pitchFamily="34" charset="-122"/>
                <a:cs typeface="+mn-ea"/>
              </a:rPr>
              <a:t>”</a:t>
            </a:r>
          </a:p>
        </p:txBody>
      </p:sp>
      <p:sp>
        <p:nvSpPr>
          <p:cNvPr id="3" name="矩形 2">
            <a:extLst>
              <a:ext uri="{FF2B5EF4-FFF2-40B4-BE49-F238E27FC236}">
                <a16:creationId xmlns:a16="http://schemas.microsoft.com/office/drawing/2014/main" id="{FF2825D5-9EC1-4F00-8608-1D3D6EABA4CE}"/>
              </a:ext>
            </a:extLst>
          </p:cNvPr>
          <p:cNvSpPr/>
          <p:nvPr/>
        </p:nvSpPr>
        <p:spPr>
          <a:xfrm>
            <a:off x="809003" y="1117229"/>
            <a:ext cx="10152993" cy="1497654"/>
          </a:xfrm>
          <a:prstGeom prst="rect">
            <a:avLst/>
          </a:prstGeom>
        </p:spPr>
        <p:txBody>
          <a:bodyPr wrap="square">
            <a:spAutoFit/>
          </a:bodyPr>
          <a:lstStyle/>
          <a:p>
            <a:pPr marL="342900" indent="-342900" algn="just">
              <a:lnSpc>
                <a:spcPct val="130000"/>
              </a:lnSpc>
              <a:buFont typeface="Wingdings" panose="05000000000000000000" pitchFamily="2" charset="2"/>
              <a:buChar char="ü"/>
            </a:pPr>
            <a:r>
              <a:rPr lang="zh-CN" altLang="zh-CN" dirty="0">
                <a:latin typeface="微软雅黑" panose="020B0503020204020204" pitchFamily="34" charset="-122"/>
                <a:ea typeface="微软雅黑" panose="020B0503020204020204" pitchFamily="34" charset="-122"/>
              </a:rPr>
              <a:t>在五年的探索实践中，中央电大在技术模式上，建立了“天地网结合、三级平台互动”的传输系统和应用环境。构建立体化、网络化教学环境，形成支撑规模办学和多级服务功能的技术模式，实现数字化、多媒体、交互式双向反馈，为现代远程教育条件下的人才培养及教学实践改革提供了技术基础和支持。</a:t>
            </a:r>
          </a:p>
        </p:txBody>
      </p:sp>
      <p:sp>
        <p:nvSpPr>
          <p:cNvPr id="4" name="矩形 3">
            <a:extLst>
              <a:ext uri="{FF2B5EF4-FFF2-40B4-BE49-F238E27FC236}">
                <a16:creationId xmlns:a16="http://schemas.microsoft.com/office/drawing/2014/main" id="{F938EB72-F667-4AA9-9696-850EBCE4F246}"/>
              </a:ext>
            </a:extLst>
          </p:cNvPr>
          <p:cNvSpPr/>
          <p:nvPr/>
        </p:nvSpPr>
        <p:spPr>
          <a:xfrm>
            <a:off x="809002" y="2940929"/>
            <a:ext cx="10152992" cy="1857753"/>
          </a:xfrm>
          <a:prstGeom prst="rect">
            <a:avLst/>
          </a:prstGeom>
        </p:spPr>
        <p:txBody>
          <a:bodyPr wrap="square">
            <a:spAutoFit/>
          </a:bodyPr>
          <a:lstStyle/>
          <a:p>
            <a:pPr marL="342900" indent="-342900" algn="just">
              <a:lnSpc>
                <a:spcPct val="130000"/>
              </a:lnSpc>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实现了卫星宽带多媒体传输与互联网对接。中央电大通过</a:t>
            </a:r>
            <a:r>
              <a:rPr lang="en-US" altLang="zh-CN" dirty="0">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兆的上传带宽实现了与中国教育卫星宽带多媒体传输平台的对接，开通了卫星</a:t>
            </a:r>
            <a:r>
              <a:rPr lang="en-US" altLang="zh-CN" dirty="0">
                <a:latin typeface="微软雅黑" panose="020B0503020204020204" pitchFamily="34" charset="-122"/>
                <a:ea typeface="微软雅黑" panose="020B0503020204020204" pitchFamily="34" charset="-122"/>
              </a:rPr>
              <a:t>IP</a:t>
            </a:r>
            <a:r>
              <a:rPr lang="zh-CN" altLang="en-US" dirty="0">
                <a:latin typeface="微软雅黑" panose="020B0503020204020204" pitchFamily="34" charset="-122"/>
                <a:ea typeface="微软雅黑" panose="020B0503020204020204" pitchFamily="34" charset="-122"/>
              </a:rPr>
              <a:t>专用播出通道；建成了以中国教育和科研计算机网（</a:t>
            </a:r>
            <a:r>
              <a:rPr lang="en-US" altLang="zh-CN" dirty="0">
                <a:latin typeface="微软雅黑" panose="020B0503020204020204" pitchFamily="34" charset="-122"/>
                <a:ea typeface="微软雅黑" panose="020B0503020204020204" pitchFamily="34" charset="-122"/>
              </a:rPr>
              <a:t>CERNET</a:t>
            </a:r>
            <a:r>
              <a:rPr lang="zh-CN" altLang="en-US" dirty="0">
                <a:latin typeface="微软雅黑" panose="020B0503020204020204" pitchFamily="34" charset="-122"/>
                <a:ea typeface="微软雅黑" panose="020B0503020204020204" pitchFamily="34" charset="-122"/>
              </a:rPr>
              <a:t>）、中国公众网（</a:t>
            </a:r>
            <a:r>
              <a:rPr lang="en-US" altLang="zh-CN" dirty="0" err="1">
                <a:latin typeface="微软雅黑" panose="020B0503020204020204" pitchFamily="34" charset="-122"/>
                <a:ea typeface="微软雅黑" panose="020B0503020204020204" pitchFamily="34" charset="-122"/>
              </a:rPr>
              <a:t>ChinaNet</a:t>
            </a:r>
            <a:r>
              <a:rPr lang="zh-CN" altLang="en-US" dirty="0">
                <a:latin typeface="微软雅黑" panose="020B0503020204020204" pitchFamily="34" charset="-122"/>
                <a:ea typeface="微软雅黑" panose="020B0503020204020204" pitchFamily="34" charset="-122"/>
              </a:rPr>
              <a:t>）与中国教育卫星宽带多媒体传输网（</a:t>
            </a:r>
            <a:r>
              <a:rPr lang="en-US" altLang="zh-CN" dirty="0" err="1">
                <a:latin typeface="微软雅黑" panose="020B0503020204020204" pitchFamily="34" charset="-122"/>
                <a:ea typeface="微软雅黑" panose="020B0503020204020204" pitchFamily="34" charset="-122"/>
              </a:rPr>
              <a:t>CEBSat</a:t>
            </a:r>
            <a:r>
              <a:rPr lang="zh-CN" altLang="en-US" dirty="0">
                <a:latin typeface="微软雅黑" panose="020B0503020204020204" pitchFamily="34" charset="-122"/>
                <a:ea typeface="微软雅黑" panose="020B0503020204020204" pitchFamily="34" charset="-122"/>
              </a:rPr>
              <a:t>）高速连接构成的“天、地”合一的现代远程教育传输平台；建设了中央电大对</a:t>
            </a:r>
            <a:r>
              <a:rPr lang="en-US" altLang="zh-CN" dirty="0">
                <a:latin typeface="微软雅黑" panose="020B0503020204020204" pitchFamily="34" charset="-122"/>
                <a:ea typeface="微软雅黑" panose="020B0503020204020204" pitchFamily="34" charset="-122"/>
              </a:rPr>
              <a:t>44</a:t>
            </a:r>
            <a:r>
              <a:rPr lang="zh-CN" altLang="en-US" dirty="0">
                <a:latin typeface="微软雅黑" panose="020B0503020204020204" pitchFamily="34" charset="-122"/>
                <a:ea typeface="微软雅黑" panose="020B0503020204020204" pitchFamily="34" charset="-122"/>
              </a:rPr>
              <a:t>个省级电大、省级电大对所属分校的多点双向视频教学系统。</a:t>
            </a:r>
          </a:p>
        </p:txBody>
      </p:sp>
      <p:sp>
        <p:nvSpPr>
          <p:cNvPr id="5" name="矩形 4">
            <a:extLst>
              <a:ext uri="{FF2B5EF4-FFF2-40B4-BE49-F238E27FC236}">
                <a16:creationId xmlns:a16="http://schemas.microsoft.com/office/drawing/2014/main" id="{D22080C3-1FF0-45D7-8B38-480081246C4B}"/>
              </a:ext>
            </a:extLst>
          </p:cNvPr>
          <p:cNvSpPr/>
          <p:nvPr/>
        </p:nvSpPr>
        <p:spPr>
          <a:xfrm>
            <a:off x="809003" y="5231460"/>
            <a:ext cx="10152991" cy="777457"/>
          </a:xfrm>
          <a:prstGeom prst="rect">
            <a:avLst/>
          </a:prstGeom>
        </p:spPr>
        <p:txBody>
          <a:bodyPr wrap="square">
            <a:spAutoFit/>
          </a:bodyPr>
          <a:lstStyle/>
          <a:p>
            <a:pPr marL="342900" indent="-342900" algn="just">
              <a:lnSpc>
                <a:spcPct val="130000"/>
              </a:lnSpc>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构建了中央、省和分校三级互动教学平台。中央电大更新一次信息，三级平台同时完成；地方电大反馈信息打包直接发送到中央电大数据中心，改变了广播电视单向传输的单一模式。</a:t>
            </a:r>
          </a:p>
        </p:txBody>
      </p:sp>
    </p:spTree>
    <p:extLst>
      <p:ext uri="{BB962C8B-B14F-4D97-AF65-F5344CB8AC3E}">
        <p14:creationId xmlns:p14="http://schemas.microsoft.com/office/powerpoint/2010/main" val="257735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190CA35-6678-4587-8A6B-C58ABCA2B1C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317" t="4391" r="27046" b="16669"/>
          <a:stretch/>
        </p:blipFill>
        <p:spPr>
          <a:xfrm>
            <a:off x="2376421" y="1289426"/>
            <a:ext cx="7255008" cy="5225674"/>
          </a:xfrm>
          <a:prstGeom prst="rect">
            <a:avLst/>
          </a:prstGeom>
          <a:noFill/>
        </p:spPr>
      </p:pic>
      <p:sp>
        <p:nvSpPr>
          <p:cNvPr id="3" name="矩形 2">
            <a:extLst>
              <a:ext uri="{FF2B5EF4-FFF2-40B4-BE49-F238E27FC236}">
                <a16:creationId xmlns:a16="http://schemas.microsoft.com/office/drawing/2014/main" id="{1C32438B-FBA4-4FCB-907A-F293EEF6989A}"/>
              </a:ext>
            </a:extLst>
          </p:cNvPr>
          <p:cNvSpPr/>
          <p:nvPr/>
        </p:nvSpPr>
        <p:spPr>
          <a:xfrm>
            <a:off x="573947" y="43934"/>
            <a:ext cx="5109091" cy="461665"/>
          </a:xfrm>
          <a:prstGeom prst="rect">
            <a:avLst/>
          </a:prstGeom>
        </p:spPr>
        <p:txBody>
          <a:bodyPr wrap="non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案例：“天地网结合、三级平台互动</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31316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C1E0CF-C969-47C6-A3ED-B5CF99E459FA}"/>
              </a:ext>
            </a:extLst>
          </p:cNvPr>
          <p:cNvSpPr/>
          <p:nvPr/>
        </p:nvSpPr>
        <p:spPr>
          <a:xfrm>
            <a:off x="555481" y="54094"/>
            <a:ext cx="2954655" cy="461665"/>
          </a:xfrm>
          <a:prstGeom prst="rect">
            <a:avLst/>
          </a:prstGeom>
        </p:spPr>
        <p:txBody>
          <a:bodyPr wrap="squar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具体采用的技术手段</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
        <p:nvSpPr>
          <p:cNvPr id="3" name="矩形 2">
            <a:extLst>
              <a:ext uri="{FF2B5EF4-FFF2-40B4-BE49-F238E27FC236}">
                <a16:creationId xmlns:a16="http://schemas.microsoft.com/office/drawing/2014/main" id="{4D1FD74D-3FD6-4BAC-B364-1A5D6EE7212C}"/>
              </a:ext>
            </a:extLst>
          </p:cNvPr>
          <p:cNvSpPr/>
          <p:nvPr/>
        </p:nvSpPr>
        <p:spPr>
          <a:xfrm>
            <a:off x="1557105" y="1222562"/>
            <a:ext cx="9314096" cy="4412875"/>
          </a:xfrm>
          <a:prstGeom prst="rect">
            <a:avLst/>
          </a:prstGeom>
        </p:spPr>
        <p:txBody>
          <a:bodyPr wrap="square">
            <a:spAutoFit/>
          </a:bodyPr>
          <a:lstStyle/>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卫星接收各种资源：教学节目、直播课堂、流媒体资源等。</a:t>
            </a: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远程教学平台：如</a:t>
            </a:r>
            <a:r>
              <a:rPr lang="en-US" altLang="zh-CN" sz="2400" dirty="0">
                <a:latin typeface="微软雅黑" panose="020B0503020204020204" pitchFamily="34" charset="-122"/>
                <a:ea typeface="微软雅黑" panose="020B0503020204020204" pitchFamily="34" charset="-122"/>
              </a:rPr>
              <a:t>BB</a:t>
            </a:r>
            <a:r>
              <a:rPr lang="zh-CN" altLang="en-US" sz="2400" dirty="0">
                <a:latin typeface="微软雅黑" panose="020B0503020204020204" pitchFamily="34" charset="-122"/>
                <a:ea typeface="微软雅黑" panose="020B0503020204020204" pitchFamily="34" charset="-122"/>
              </a:rPr>
              <a:t>，网梯，电大在线等。</a:t>
            </a: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多媒体、视频点播平台：为学生提供随时点播多媒体、视频课件</a:t>
            </a: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电子邮件系统：所有师生都开通了电子邮箱。</a:t>
            </a: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直播课堂：直接通过网络直播教师上课现场及教师所提供的电子教案。同时录成多媒体课件。</a:t>
            </a:r>
          </a:p>
        </p:txBody>
      </p:sp>
      <p:sp>
        <p:nvSpPr>
          <p:cNvPr id="4" name="矩形 3">
            <a:extLst>
              <a:ext uri="{FF2B5EF4-FFF2-40B4-BE49-F238E27FC236}">
                <a16:creationId xmlns:a16="http://schemas.microsoft.com/office/drawing/2014/main" id="{56068FF2-D039-4B1F-9B0A-CC49E23F2F71}"/>
              </a:ext>
            </a:extLst>
          </p:cNvPr>
          <p:cNvSpPr/>
          <p:nvPr/>
        </p:nvSpPr>
        <p:spPr>
          <a:xfrm>
            <a:off x="945482" y="908804"/>
            <a:ext cx="10157945" cy="5390395"/>
          </a:xfrm>
          <a:prstGeom prst="rect">
            <a:avLst/>
          </a:prstGeom>
          <a:noFill/>
          <a:ln w="76200" cap="flat" cmpd="sng" algn="ctr">
            <a:solidFill>
              <a:srgbClr val="009F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lumMod val="85000"/>
                  <a:lumOff val="15000"/>
                </a:srgbClr>
              </a:solidFill>
              <a:effectLst/>
              <a:uLnTx/>
              <a:uFillTx/>
              <a:latin typeface="微软雅黑"/>
              <a:ea typeface="微软雅黑"/>
            </a:endParaRPr>
          </a:p>
        </p:txBody>
      </p:sp>
    </p:spTree>
    <p:extLst>
      <p:ext uri="{BB962C8B-B14F-4D97-AF65-F5344CB8AC3E}">
        <p14:creationId xmlns:p14="http://schemas.microsoft.com/office/powerpoint/2010/main" val="45724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4C1E0CF-C969-47C6-A3ED-B5CF99E459FA}"/>
              </a:ext>
            </a:extLst>
          </p:cNvPr>
          <p:cNvSpPr/>
          <p:nvPr/>
        </p:nvSpPr>
        <p:spPr>
          <a:xfrm>
            <a:off x="555481" y="43934"/>
            <a:ext cx="2954655" cy="461665"/>
          </a:xfrm>
          <a:prstGeom prst="rect">
            <a:avLst/>
          </a:prstGeom>
        </p:spPr>
        <p:txBody>
          <a:bodyPr wrap="none">
            <a:spAutoFit/>
          </a:bodyPr>
          <a:lstStyle/>
          <a:p>
            <a:r>
              <a:rPr lang="zh-CN" altLang="zh-CN" sz="2400" dirty="0">
                <a:solidFill>
                  <a:srgbClr val="C00000"/>
                </a:solidFill>
                <a:latin typeface="微软雅黑" panose="020B0503020204020204" pitchFamily="34" charset="-122"/>
                <a:ea typeface="微软雅黑" panose="020B0503020204020204" pitchFamily="34" charset="-122"/>
                <a:cs typeface="+mn-ea"/>
              </a:rPr>
              <a:t>具体采用的技术手段</a:t>
            </a:r>
            <a:endParaRPr lang="zh-CN" altLang="en-US" sz="2400" dirty="0">
              <a:solidFill>
                <a:srgbClr val="C00000"/>
              </a:solidFill>
              <a:latin typeface="微软雅黑" panose="020B0503020204020204" pitchFamily="34" charset="-122"/>
              <a:ea typeface="微软雅黑" panose="020B0503020204020204" pitchFamily="34" charset="-122"/>
              <a:cs typeface="+mn-ea"/>
            </a:endParaRPr>
          </a:p>
        </p:txBody>
      </p:sp>
      <p:sp>
        <p:nvSpPr>
          <p:cNvPr id="3" name="矩形 2">
            <a:extLst>
              <a:ext uri="{FF2B5EF4-FFF2-40B4-BE49-F238E27FC236}">
                <a16:creationId xmlns:a16="http://schemas.microsoft.com/office/drawing/2014/main" id="{4D1FD74D-3FD6-4BAC-B364-1A5D6EE7212C}"/>
              </a:ext>
            </a:extLst>
          </p:cNvPr>
          <p:cNvSpPr/>
          <p:nvPr/>
        </p:nvSpPr>
        <p:spPr>
          <a:xfrm>
            <a:off x="1195745" y="1290266"/>
            <a:ext cx="8840870" cy="4412875"/>
          </a:xfrm>
          <a:prstGeom prst="rect">
            <a:avLst/>
          </a:prstGeom>
        </p:spPr>
        <p:txBody>
          <a:bodyPr wrap="square">
            <a:spAutoFit/>
          </a:bodyPr>
          <a:lstStyle/>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双向视频教学系统 ：为教师与学生提供实时的音、视频交互。</a:t>
            </a: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资源数字化：将各种音、视频资源转化为流媒体，刻录光盘及挂在视频点播平台上供学生随时点播。</a:t>
            </a: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电子公务平台：</a:t>
            </a:r>
            <a:r>
              <a:rPr lang="en-US" altLang="zh-CN" sz="2400" dirty="0">
                <a:latin typeface="微软雅黑" panose="020B0503020204020204" pitchFamily="34" charset="-122"/>
                <a:ea typeface="微软雅黑" panose="020B0503020204020204" pitchFamily="34" charset="-122"/>
              </a:rPr>
              <a:t>OPEN OA</a:t>
            </a:r>
            <a:r>
              <a:rPr lang="zh-CN" altLang="en-US" sz="2400" dirty="0">
                <a:latin typeface="微软雅黑" panose="020B0503020204020204" pitchFamily="34" charset="-122"/>
                <a:ea typeface="微软雅黑" panose="020B0503020204020204" pitchFamily="34" charset="-122"/>
              </a:rPr>
              <a:t>开放电子公务系统</a:t>
            </a: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短信平台：提供信息服务的及时反应系统 </a:t>
            </a: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数据分析与管理系统</a:t>
            </a:r>
          </a:p>
        </p:txBody>
      </p:sp>
      <p:sp>
        <p:nvSpPr>
          <p:cNvPr id="4" name="矩形 3">
            <a:extLst>
              <a:ext uri="{FF2B5EF4-FFF2-40B4-BE49-F238E27FC236}">
                <a16:creationId xmlns:a16="http://schemas.microsoft.com/office/drawing/2014/main" id="{56068FF2-D039-4B1F-9B0A-CC49E23F2F71}"/>
              </a:ext>
            </a:extLst>
          </p:cNvPr>
          <p:cNvSpPr/>
          <p:nvPr/>
        </p:nvSpPr>
        <p:spPr>
          <a:xfrm>
            <a:off x="1075262" y="1001986"/>
            <a:ext cx="9737879" cy="5108528"/>
          </a:xfrm>
          <a:prstGeom prst="rect">
            <a:avLst/>
          </a:prstGeom>
          <a:noFill/>
          <a:ln w="76200" cap="flat" cmpd="sng" algn="ctr">
            <a:solidFill>
              <a:srgbClr val="009F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lumMod val="85000"/>
                  <a:lumOff val="15000"/>
                </a:srgbClr>
              </a:solidFill>
              <a:effectLst/>
              <a:uLnTx/>
              <a:uFillTx/>
              <a:latin typeface="微软雅黑"/>
              <a:ea typeface="微软雅黑"/>
            </a:endParaRPr>
          </a:p>
        </p:txBody>
      </p:sp>
    </p:spTree>
    <p:extLst>
      <p:ext uri="{BB962C8B-B14F-4D97-AF65-F5344CB8AC3E}">
        <p14:creationId xmlns:p14="http://schemas.microsoft.com/office/powerpoint/2010/main" val="174037856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4">
      <a:dk1>
        <a:srgbClr val="000000"/>
      </a:dk1>
      <a:lt1>
        <a:srgbClr val="FFFFFF"/>
      </a:lt1>
      <a:dk2>
        <a:srgbClr val="FFFFFF"/>
      </a:dk2>
      <a:lt2>
        <a:srgbClr val="FFFFFF"/>
      </a:lt2>
      <a:accent1>
        <a:srgbClr val="959595"/>
      </a:accent1>
      <a:accent2>
        <a:srgbClr val="272F42"/>
      </a:accent2>
      <a:accent3>
        <a:srgbClr val="959595"/>
      </a:accent3>
      <a:accent4>
        <a:srgbClr val="000000"/>
      </a:accent4>
      <a:accent5>
        <a:srgbClr val="959595"/>
      </a:accent5>
      <a:accent6>
        <a:srgbClr val="272F42"/>
      </a:accent6>
      <a:hlink>
        <a:srgbClr val="2B2B2B"/>
      </a:hlink>
      <a:folHlink>
        <a:srgbClr val="C0000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2909</Words>
  <Application>Microsoft Office PowerPoint</Application>
  <PresentationFormat>宽屏</PresentationFormat>
  <Paragraphs>126</Paragraphs>
  <Slides>31</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31</vt:i4>
      </vt:variant>
    </vt:vector>
  </HeadingPairs>
  <TitlesOfParts>
    <vt:vector size="40" baseType="lpstr">
      <vt:lpstr>等线</vt:lpstr>
      <vt:lpstr>宋体</vt:lpstr>
      <vt:lpstr>微软雅黑</vt:lpstr>
      <vt:lpstr>Arial</vt:lpstr>
      <vt:lpstr>Calibri</vt:lpstr>
      <vt:lpstr>Calibri Light</vt:lpstr>
      <vt:lpstr>Wingdings</vt:lpstr>
      <vt:lpstr>Office 主题​​</vt:lpstr>
      <vt:lpstr>第一PPT，www.1ppt.com</vt:lpstr>
      <vt:lpstr>PowerPoint 演示文稿</vt:lpstr>
      <vt:lpstr>PowerPoint 演示文稿</vt:lpstr>
      <vt:lpstr>远程教育中的技术应用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远程教育的硬件平台和软件系统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晗</dc:creator>
  <cp:lastModifiedBy>qi wang</cp:lastModifiedBy>
  <cp:revision>50</cp:revision>
  <dcterms:created xsi:type="dcterms:W3CDTF">2019-03-20T10:36:01Z</dcterms:created>
  <dcterms:modified xsi:type="dcterms:W3CDTF">2021-04-24T08:24:35Z</dcterms:modified>
</cp:coreProperties>
</file>