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67" r:id="rId4"/>
  </p:sldMasterIdLst>
  <p:notesMasterIdLst>
    <p:notesMasterId r:id="rId19"/>
  </p:notesMasterIdLst>
  <p:sldIdLst>
    <p:sldId id="467" r:id="rId5"/>
    <p:sldId id="465" r:id="rId6"/>
    <p:sldId id="468" r:id="rId7"/>
    <p:sldId id="469" r:id="rId8"/>
    <p:sldId id="470" r:id="rId9"/>
    <p:sldId id="471" r:id="rId10"/>
    <p:sldId id="472" r:id="rId11"/>
    <p:sldId id="474" r:id="rId12"/>
    <p:sldId id="473" r:id="rId13"/>
    <p:sldId id="477" r:id="rId14"/>
    <p:sldId id="480" r:id="rId15"/>
    <p:sldId id="475" r:id="rId16"/>
    <p:sldId id="478" r:id="rId17"/>
    <p:sldId id="451" r:id="rId18"/>
    <p:sldId id="459" r:id="rId20"/>
    <p:sldId id="479" r:id="rId21"/>
    <p:sldId id="481" r:id="rId22"/>
    <p:sldId id="503" r:id="rId23"/>
    <p:sldId id="482" r:id="rId24"/>
    <p:sldId id="483" r:id="rId25"/>
    <p:sldId id="484" r:id="rId26"/>
    <p:sldId id="485" r:id="rId27"/>
    <p:sldId id="486" r:id="rId28"/>
    <p:sldId id="488" r:id="rId29"/>
    <p:sldId id="487" r:id="rId30"/>
    <p:sldId id="489" r:id="rId31"/>
    <p:sldId id="490" r:id="rId32"/>
    <p:sldId id="508" r:id="rId33"/>
    <p:sldId id="509" r:id="rId34"/>
    <p:sldId id="511" r:id="rId35"/>
    <p:sldId id="512" r:id="rId36"/>
    <p:sldId id="513" r:id="rId37"/>
    <p:sldId id="510" r:id="rId38"/>
    <p:sldId id="491" r:id="rId39"/>
    <p:sldId id="504" r:id="rId40"/>
    <p:sldId id="494" r:id="rId41"/>
    <p:sldId id="495" r:id="rId42"/>
    <p:sldId id="496" r:id="rId43"/>
    <p:sldId id="505" r:id="rId44"/>
    <p:sldId id="497" r:id="rId45"/>
    <p:sldId id="498" r:id="rId46"/>
    <p:sldId id="499" r:id="rId47"/>
    <p:sldId id="506" r:id="rId48"/>
    <p:sldId id="501" r:id="rId49"/>
    <p:sldId id="502" r:id="rId50"/>
    <p:sldId id="507" r:id="rId5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1E1E"/>
    <a:srgbClr val="FF9E19"/>
    <a:srgbClr val="700503"/>
    <a:srgbClr val="FFEDD6"/>
    <a:srgbClr val="9ACDAC"/>
    <a:srgbClr val="D8F7E7"/>
    <a:srgbClr val="F3958B"/>
    <a:srgbClr val="FFED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63" autoAdjust="0"/>
    <p:restoredTop sz="94660"/>
  </p:normalViewPr>
  <p:slideViewPr>
    <p:cSldViewPr snapToGrid="0">
      <p:cViewPr>
        <p:scale>
          <a:sx n="66" d="100"/>
          <a:sy n="66" d="100"/>
        </p:scale>
        <p:origin x="876" y="3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4" Type="http://schemas.openxmlformats.org/officeDocument/2006/relationships/tableStyles" Target="tableStyles.xml"/><Relationship Id="rId53" Type="http://schemas.openxmlformats.org/officeDocument/2006/relationships/viewProps" Target="viewProps.xml"/><Relationship Id="rId52" Type="http://schemas.openxmlformats.org/officeDocument/2006/relationships/presProps" Target="presProps.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67C1D57-A484-46BF-A93D-13D7AF68514A}" type="doc">
      <dgm:prSet loTypeId="urn:microsoft.com/office/officeart/2005/8/layout/radial1" loCatId="cycle" qsTypeId="urn:microsoft.com/office/officeart/2005/8/quickstyle/simple2" qsCatId="simple" csTypeId="urn:microsoft.com/office/officeart/2005/8/colors/accent1_2" csCatId="accent1" phldr="1"/>
      <dgm:spPr/>
      <dgm:t>
        <a:bodyPr/>
        <a:lstStyle/>
        <a:p>
          <a:endParaRPr lang="zh-CN" altLang="en-US"/>
        </a:p>
      </dgm:t>
    </dgm:pt>
    <dgm:pt modelId="{1A0DF2E1-6B44-4420-BD45-DA96DDF6AB3A}">
      <dgm:prSet phldrT="[文本]"/>
      <dgm:spPr>
        <a:solidFill>
          <a:srgbClr val="F3958B"/>
        </a:solidFill>
      </dgm:spPr>
      <dgm:t>
        <a:bodyPr/>
        <a:lstStyle/>
        <a:p>
          <a:r>
            <a:rPr lang="zh-CN" altLang="en-US" baseline="0" dirty="0">
              <a:latin typeface="微软雅黑" panose="020B0503020204020204" pitchFamily="34" charset="-122"/>
              <a:ea typeface="微软雅黑" panose="020B0503020204020204" pitchFamily="34" charset="-122"/>
            </a:rPr>
            <a:t>学习者</a:t>
          </a:r>
        </a:p>
      </dgm:t>
    </dgm:pt>
    <dgm:pt modelId="{A6AC7C3B-78C2-4D10-BFF8-10C5FB08EE37}" cxnId="{35E1CB30-0151-4120-A156-EA0822D7FA46}"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F29B79AF-B508-4CD8-ABAB-9F5E7241D824}" cxnId="{35E1CB30-0151-4120-A156-EA0822D7FA46}"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5648C351-EC44-4D53-AB89-69668A9BB820}">
      <dgm:prSet phldrT="[文本]"/>
      <dgm:spPr>
        <a:solidFill>
          <a:srgbClr val="F3958B"/>
        </a:solidFill>
      </dgm:spPr>
      <dgm:t>
        <a:bodyPr/>
        <a:lstStyle/>
        <a:p>
          <a:r>
            <a:rPr lang="zh-CN" altLang="en-US" baseline="0" dirty="0">
              <a:latin typeface="微软雅黑" panose="020B0503020204020204" pitchFamily="34" charset="-122"/>
              <a:ea typeface="微软雅黑" panose="020B0503020204020204" pitchFamily="34" charset="-122"/>
            </a:rPr>
            <a:t>内容</a:t>
          </a:r>
        </a:p>
      </dgm:t>
    </dgm:pt>
    <dgm:pt modelId="{65CE5E74-9B7F-4A47-85DC-045144279E8C}" cxnId="{9AB76348-E4F8-41A7-AE2A-2772C9FDB694}"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E4323E8B-E1F8-41AF-88B2-BC507EA88066}" cxnId="{9AB76348-E4F8-41A7-AE2A-2772C9FDB694}"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30A6CA60-534A-4B25-8BE9-2E06194EE2A3}">
      <dgm:prSet phldrT="[文本]"/>
      <dgm:spPr>
        <a:solidFill>
          <a:srgbClr val="F3958B"/>
        </a:solidFill>
      </dgm:spPr>
      <dgm:t>
        <a:bodyPr/>
        <a:lstStyle/>
        <a:p>
          <a:r>
            <a:rPr lang="zh-CN" altLang="en-US" spc="-200" baseline="0" dirty="0">
              <a:latin typeface="微软雅黑" panose="020B0503020204020204" pitchFamily="34" charset="-122"/>
              <a:ea typeface="微软雅黑" panose="020B0503020204020204" pitchFamily="34" charset="-122"/>
            </a:rPr>
            <a:t>教学团队</a:t>
          </a:r>
        </a:p>
      </dgm:t>
    </dgm:pt>
    <dgm:pt modelId="{B7DB4303-892D-409B-929C-CCDDE962A3C4}" cxnId="{0DC6807E-BDDA-4FD2-9D77-7966EF828881}"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E691587F-DB19-4621-A390-9F1D3C2A9079}" cxnId="{0DC6807E-BDDA-4FD2-9D77-7966EF828881}"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790DFEC1-1DB4-45F4-A967-B066BDB5ACFD}">
      <dgm:prSet phldrT="[文本]"/>
      <dgm:spPr>
        <a:solidFill>
          <a:srgbClr val="F3958B"/>
        </a:solidFill>
      </dgm:spPr>
      <dgm:t>
        <a:bodyPr/>
        <a:lstStyle/>
        <a:p>
          <a:r>
            <a:rPr lang="zh-CN" altLang="en-US" baseline="0" dirty="0">
              <a:latin typeface="微软雅黑" panose="020B0503020204020204" pitchFamily="34" charset="-122"/>
              <a:ea typeface="微软雅黑" panose="020B0503020204020204" pitchFamily="34" charset="-122"/>
            </a:rPr>
            <a:t>学习者</a:t>
          </a:r>
        </a:p>
      </dgm:t>
    </dgm:pt>
    <dgm:pt modelId="{1B226921-22BF-47BD-91C0-3B6048B79DF5}" cxnId="{03C1F43F-3D66-4CA7-85F1-B99D552BE420}"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94E986EE-9C6E-4B4B-ADBC-6ACE4AEC098B}" cxnId="{03C1F43F-3D66-4CA7-85F1-B99D552BE420}"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23673D5B-50D2-4D98-83AE-E0DCBE8F5BFF}">
      <dgm:prSet phldrT="[文本]"/>
      <dgm:spPr/>
      <dgm:t>
        <a:bodyPr/>
        <a:lstStyle/>
        <a:p>
          <a:endParaRPr lang="zh-CN" altLang="en-US" dirty="0">
            <a:latin typeface="微软雅黑" panose="020B0503020204020204" pitchFamily="34" charset="-122"/>
            <a:ea typeface="微软雅黑" panose="020B0503020204020204" pitchFamily="34" charset="-122"/>
          </a:endParaRPr>
        </a:p>
      </dgm:t>
    </dgm:pt>
    <dgm:pt modelId="{B1FF9752-BE15-4F15-8086-DF810E40D46C}" cxnId="{008A9C92-E02B-4470-859A-40EC72319D61}"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2859E1BC-6E70-4EE0-ABCD-D88F85DC79E6}" cxnId="{008A9C92-E02B-4470-859A-40EC72319D61}"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236FF336-9357-4BCE-B24A-5DA4EA48BD21}" type="pres">
      <dgm:prSet presAssocID="{467C1D57-A484-46BF-A93D-13D7AF68514A}" presName="cycle" presStyleCnt="0">
        <dgm:presLayoutVars>
          <dgm:chMax val="1"/>
          <dgm:dir/>
          <dgm:animLvl val="ctr"/>
          <dgm:resizeHandles val="exact"/>
        </dgm:presLayoutVars>
      </dgm:prSet>
      <dgm:spPr/>
    </dgm:pt>
    <dgm:pt modelId="{B0929A9E-0C2C-48B7-9D9E-63A8F201118C}" type="pres">
      <dgm:prSet presAssocID="{1A0DF2E1-6B44-4420-BD45-DA96DDF6AB3A}" presName="centerShape" presStyleLbl="node0" presStyleIdx="0" presStyleCnt="1"/>
      <dgm:spPr/>
    </dgm:pt>
    <dgm:pt modelId="{01C318FA-4924-4D1D-A581-F983F5D00EB0}" type="pres">
      <dgm:prSet presAssocID="{65CE5E74-9B7F-4A47-85DC-045144279E8C}" presName="Name9" presStyleLbl="parChTrans1D2" presStyleIdx="0" presStyleCnt="3"/>
      <dgm:spPr/>
    </dgm:pt>
    <dgm:pt modelId="{52810513-2489-494F-A7C3-C2C8ABB96EE0}" type="pres">
      <dgm:prSet presAssocID="{65CE5E74-9B7F-4A47-85DC-045144279E8C}" presName="connTx" presStyleLbl="parChTrans1D2" presStyleIdx="0" presStyleCnt="3"/>
      <dgm:spPr/>
    </dgm:pt>
    <dgm:pt modelId="{2DD7404A-5BED-4840-A12F-7B1DD10FC916}" type="pres">
      <dgm:prSet presAssocID="{5648C351-EC44-4D53-AB89-69668A9BB820}" presName="node" presStyleLbl="node1" presStyleIdx="0" presStyleCnt="3">
        <dgm:presLayoutVars>
          <dgm:bulletEnabled val="1"/>
        </dgm:presLayoutVars>
      </dgm:prSet>
      <dgm:spPr/>
    </dgm:pt>
    <dgm:pt modelId="{EAD2F398-8916-4F96-BBCC-AFF8A3067205}" type="pres">
      <dgm:prSet presAssocID="{B7DB4303-892D-409B-929C-CCDDE962A3C4}" presName="Name9" presStyleLbl="parChTrans1D2" presStyleIdx="1" presStyleCnt="3"/>
      <dgm:spPr/>
    </dgm:pt>
    <dgm:pt modelId="{631BF645-6235-4491-AC21-532AFFD95B53}" type="pres">
      <dgm:prSet presAssocID="{B7DB4303-892D-409B-929C-CCDDE962A3C4}" presName="connTx" presStyleLbl="parChTrans1D2" presStyleIdx="1" presStyleCnt="3"/>
      <dgm:spPr/>
    </dgm:pt>
    <dgm:pt modelId="{EF02C864-D6C3-4EC5-9F58-2925FB5EF648}" type="pres">
      <dgm:prSet presAssocID="{30A6CA60-534A-4B25-8BE9-2E06194EE2A3}" presName="node" presStyleLbl="node1" presStyleIdx="1" presStyleCnt="3">
        <dgm:presLayoutVars>
          <dgm:bulletEnabled val="1"/>
        </dgm:presLayoutVars>
      </dgm:prSet>
      <dgm:spPr/>
    </dgm:pt>
    <dgm:pt modelId="{69AC259A-3825-49BC-BA36-FDE7990E8CA2}" type="pres">
      <dgm:prSet presAssocID="{1B226921-22BF-47BD-91C0-3B6048B79DF5}" presName="Name9" presStyleLbl="parChTrans1D2" presStyleIdx="2" presStyleCnt="3"/>
      <dgm:spPr/>
    </dgm:pt>
    <dgm:pt modelId="{D8CD6E5E-91E3-40C0-80B8-B972FC88D7DB}" type="pres">
      <dgm:prSet presAssocID="{1B226921-22BF-47BD-91C0-3B6048B79DF5}" presName="connTx" presStyleLbl="parChTrans1D2" presStyleIdx="2" presStyleCnt="3"/>
      <dgm:spPr/>
    </dgm:pt>
    <dgm:pt modelId="{9834B789-52AF-44D9-B9CC-F52B998A2A7D}" type="pres">
      <dgm:prSet presAssocID="{790DFEC1-1DB4-45F4-A967-B066BDB5ACFD}" presName="node" presStyleLbl="node1" presStyleIdx="2" presStyleCnt="3">
        <dgm:presLayoutVars>
          <dgm:bulletEnabled val="1"/>
        </dgm:presLayoutVars>
      </dgm:prSet>
      <dgm:spPr/>
    </dgm:pt>
  </dgm:ptLst>
  <dgm:cxnLst>
    <dgm:cxn modelId="{A125EE01-2B1D-4F7A-AAD1-7493D312E4C1}" type="presOf" srcId="{5648C351-EC44-4D53-AB89-69668A9BB820}" destId="{2DD7404A-5BED-4840-A12F-7B1DD10FC916}" srcOrd="0" destOrd="0" presId="urn:microsoft.com/office/officeart/2005/8/layout/radial1"/>
    <dgm:cxn modelId="{67695D18-0995-4D84-9E90-6CBA31085F49}" type="presOf" srcId="{B7DB4303-892D-409B-929C-CCDDE962A3C4}" destId="{631BF645-6235-4491-AC21-532AFFD95B53}" srcOrd="1" destOrd="0" presId="urn:microsoft.com/office/officeart/2005/8/layout/radial1"/>
    <dgm:cxn modelId="{319A7A1A-DB49-482A-9EA2-D4491C65831C}" type="presOf" srcId="{1B226921-22BF-47BD-91C0-3B6048B79DF5}" destId="{D8CD6E5E-91E3-40C0-80B8-B972FC88D7DB}" srcOrd="1" destOrd="0" presId="urn:microsoft.com/office/officeart/2005/8/layout/radial1"/>
    <dgm:cxn modelId="{35E1CB30-0151-4120-A156-EA0822D7FA46}" srcId="{467C1D57-A484-46BF-A93D-13D7AF68514A}" destId="{1A0DF2E1-6B44-4420-BD45-DA96DDF6AB3A}" srcOrd="0" destOrd="0" parTransId="{A6AC7C3B-78C2-4D10-BFF8-10C5FB08EE37}" sibTransId="{F29B79AF-B508-4CD8-ABAB-9F5E7241D824}"/>
    <dgm:cxn modelId="{71982C3A-BFC7-4661-A99D-866AC29A42C3}" type="presOf" srcId="{30A6CA60-534A-4B25-8BE9-2E06194EE2A3}" destId="{EF02C864-D6C3-4EC5-9F58-2925FB5EF648}" srcOrd="0" destOrd="0" presId="urn:microsoft.com/office/officeart/2005/8/layout/radial1"/>
    <dgm:cxn modelId="{AC380C3B-EC74-4DE9-B741-F201ACF2F52E}" type="presOf" srcId="{65CE5E74-9B7F-4A47-85DC-045144279E8C}" destId="{52810513-2489-494F-A7C3-C2C8ABB96EE0}" srcOrd="1" destOrd="0" presId="urn:microsoft.com/office/officeart/2005/8/layout/radial1"/>
    <dgm:cxn modelId="{03C1F43F-3D66-4CA7-85F1-B99D552BE420}" srcId="{1A0DF2E1-6B44-4420-BD45-DA96DDF6AB3A}" destId="{790DFEC1-1DB4-45F4-A967-B066BDB5ACFD}" srcOrd="2" destOrd="0" parTransId="{1B226921-22BF-47BD-91C0-3B6048B79DF5}" sibTransId="{94E986EE-9C6E-4B4B-ADBC-6ACE4AEC098B}"/>
    <dgm:cxn modelId="{06FEB061-726D-4A60-89D0-64E95A739543}" type="presOf" srcId="{790DFEC1-1DB4-45F4-A967-B066BDB5ACFD}" destId="{9834B789-52AF-44D9-B9CC-F52B998A2A7D}" srcOrd="0" destOrd="0" presId="urn:microsoft.com/office/officeart/2005/8/layout/radial1"/>
    <dgm:cxn modelId="{9AB76348-E4F8-41A7-AE2A-2772C9FDB694}" srcId="{1A0DF2E1-6B44-4420-BD45-DA96DDF6AB3A}" destId="{5648C351-EC44-4D53-AB89-69668A9BB820}" srcOrd="0" destOrd="0" parTransId="{65CE5E74-9B7F-4A47-85DC-045144279E8C}" sibTransId="{E4323E8B-E1F8-41AF-88B2-BC507EA88066}"/>
    <dgm:cxn modelId="{95217353-703B-4338-A023-AE6C23A00432}" type="presOf" srcId="{1B226921-22BF-47BD-91C0-3B6048B79DF5}" destId="{69AC259A-3825-49BC-BA36-FDE7990E8CA2}" srcOrd="0" destOrd="0" presId="urn:microsoft.com/office/officeart/2005/8/layout/radial1"/>
    <dgm:cxn modelId="{0DC6807E-BDDA-4FD2-9D77-7966EF828881}" srcId="{1A0DF2E1-6B44-4420-BD45-DA96DDF6AB3A}" destId="{30A6CA60-534A-4B25-8BE9-2E06194EE2A3}" srcOrd="1" destOrd="0" parTransId="{B7DB4303-892D-409B-929C-CCDDE962A3C4}" sibTransId="{E691587F-DB19-4621-A390-9F1D3C2A9079}"/>
    <dgm:cxn modelId="{008A9C92-E02B-4470-859A-40EC72319D61}" srcId="{467C1D57-A484-46BF-A93D-13D7AF68514A}" destId="{23673D5B-50D2-4D98-83AE-E0DCBE8F5BFF}" srcOrd="1" destOrd="0" parTransId="{B1FF9752-BE15-4F15-8086-DF810E40D46C}" sibTransId="{2859E1BC-6E70-4EE0-ABCD-D88F85DC79E6}"/>
    <dgm:cxn modelId="{DADB6BBC-A7E1-40F4-92FA-DA124C5D0682}" type="presOf" srcId="{467C1D57-A484-46BF-A93D-13D7AF68514A}" destId="{236FF336-9357-4BCE-B24A-5DA4EA48BD21}" srcOrd="0" destOrd="0" presId="urn:microsoft.com/office/officeart/2005/8/layout/radial1"/>
    <dgm:cxn modelId="{EB9C35D8-30D7-421D-A7DA-AAAB908F8A64}" type="presOf" srcId="{1A0DF2E1-6B44-4420-BD45-DA96DDF6AB3A}" destId="{B0929A9E-0C2C-48B7-9D9E-63A8F201118C}" srcOrd="0" destOrd="0" presId="urn:microsoft.com/office/officeart/2005/8/layout/radial1"/>
    <dgm:cxn modelId="{215F29EE-5E16-445D-9692-1C45922D1E69}" type="presOf" srcId="{65CE5E74-9B7F-4A47-85DC-045144279E8C}" destId="{01C318FA-4924-4D1D-A581-F983F5D00EB0}" srcOrd="0" destOrd="0" presId="urn:microsoft.com/office/officeart/2005/8/layout/radial1"/>
    <dgm:cxn modelId="{D8EAAAFC-A1F9-4438-B475-E4D6A2C973D2}" type="presOf" srcId="{B7DB4303-892D-409B-929C-CCDDE962A3C4}" destId="{EAD2F398-8916-4F96-BBCC-AFF8A3067205}" srcOrd="0" destOrd="0" presId="urn:microsoft.com/office/officeart/2005/8/layout/radial1"/>
    <dgm:cxn modelId="{8854DD44-DB7B-44B4-A3F1-530F2B351FB8}" type="presParOf" srcId="{236FF336-9357-4BCE-B24A-5DA4EA48BD21}" destId="{B0929A9E-0C2C-48B7-9D9E-63A8F201118C}" srcOrd="0" destOrd="0" presId="urn:microsoft.com/office/officeart/2005/8/layout/radial1"/>
    <dgm:cxn modelId="{3816B1B5-B9DC-4333-875F-DDFFF3290D7C}" type="presParOf" srcId="{236FF336-9357-4BCE-B24A-5DA4EA48BD21}" destId="{01C318FA-4924-4D1D-A581-F983F5D00EB0}" srcOrd="1" destOrd="0" presId="urn:microsoft.com/office/officeart/2005/8/layout/radial1"/>
    <dgm:cxn modelId="{E457E1EA-4FA1-4476-B18B-201E166FFE60}" type="presParOf" srcId="{01C318FA-4924-4D1D-A581-F983F5D00EB0}" destId="{52810513-2489-494F-A7C3-C2C8ABB96EE0}" srcOrd="0" destOrd="0" presId="urn:microsoft.com/office/officeart/2005/8/layout/radial1"/>
    <dgm:cxn modelId="{718EFE0D-1AAF-4CF4-B7F5-CA39530FFA4B}" type="presParOf" srcId="{236FF336-9357-4BCE-B24A-5DA4EA48BD21}" destId="{2DD7404A-5BED-4840-A12F-7B1DD10FC916}" srcOrd="2" destOrd="0" presId="urn:microsoft.com/office/officeart/2005/8/layout/radial1"/>
    <dgm:cxn modelId="{4BA6B232-18D4-405B-872B-FB5ED6DB63D9}" type="presParOf" srcId="{236FF336-9357-4BCE-B24A-5DA4EA48BD21}" destId="{EAD2F398-8916-4F96-BBCC-AFF8A3067205}" srcOrd="3" destOrd="0" presId="urn:microsoft.com/office/officeart/2005/8/layout/radial1"/>
    <dgm:cxn modelId="{4FA6C904-A9B0-4F0E-B216-E95647E17A7C}" type="presParOf" srcId="{EAD2F398-8916-4F96-BBCC-AFF8A3067205}" destId="{631BF645-6235-4491-AC21-532AFFD95B53}" srcOrd="0" destOrd="0" presId="urn:microsoft.com/office/officeart/2005/8/layout/radial1"/>
    <dgm:cxn modelId="{B66C5677-B797-4F2B-9FC1-6A1BDC1330ED}" type="presParOf" srcId="{236FF336-9357-4BCE-B24A-5DA4EA48BD21}" destId="{EF02C864-D6C3-4EC5-9F58-2925FB5EF648}" srcOrd="4" destOrd="0" presId="urn:microsoft.com/office/officeart/2005/8/layout/radial1"/>
    <dgm:cxn modelId="{E0943F20-AA73-4D2B-8ECD-E53F93E757E6}" type="presParOf" srcId="{236FF336-9357-4BCE-B24A-5DA4EA48BD21}" destId="{69AC259A-3825-49BC-BA36-FDE7990E8CA2}" srcOrd="5" destOrd="0" presId="urn:microsoft.com/office/officeart/2005/8/layout/radial1"/>
    <dgm:cxn modelId="{81FE0838-9A64-4E37-BF13-21E858D7B548}" type="presParOf" srcId="{69AC259A-3825-49BC-BA36-FDE7990E8CA2}" destId="{D8CD6E5E-91E3-40C0-80B8-B972FC88D7DB}" srcOrd="0" destOrd="0" presId="urn:microsoft.com/office/officeart/2005/8/layout/radial1"/>
    <dgm:cxn modelId="{1C73DCD1-05A3-4843-BBB7-9DB805C7D455}" type="presParOf" srcId="{236FF336-9357-4BCE-B24A-5DA4EA48BD21}" destId="{9834B789-52AF-44D9-B9CC-F52B998A2A7D}" srcOrd="6" destOrd="0" presId="urn:microsoft.com/office/officeart/2005/8/layout/radial1"/>
  </dgm:cxnLst>
  <dgm:bg>
    <a:noFill/>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7C1D57-A484-46BF-A93D-13D7AF68514A}" type="doc">
      <dgm:prSet loTypeId="urn:microsoft.com/office/officeart/2005/8/layout/radial1" loCatId="cycle" qsTypeId="urn:microsoft.com/office/officeart/2005/8/quickstyle/simple3" qsCatId="simple" csTypeId="urn:microsoft.com/office/officeart/2005/8/colors/accent1_2" csCatId="accent1" phldr="1"/>
      <dgm:spPr/>
      <dgm:t>
        <a:bodyPr/>
        <a:lstStyle/>
        <a:p>
          <a:endParaRPr lang="zh-CN" altLang="en-US"/>
        </a:p>
      </dgm:t>
    </dgm:pt>
    <dgm:pt modelId="{1A0DF2E1-6B44-4420-BD45-DA96DDF6AB3A}">
      <dgm:prSet phldrT="[文本]"/>
      <dgm:spPr>
        <a:solidFill>
          <a:srgbClr val="9ACDAC"/>
        </a:solidFill>
        <a:ln>
          <a:noFill/>
        </a:ln>
      </dgm:spPr>
      <dgm:t>
        <a:bodyPr/>
        <a:lstStyle/>
        <a:p>
          <a:r>
            <a:rPr lang="zh-CN" altLang="en-US" dirty="0">
              <a:latin typeface="微软雅黑" panose="020B0503020204020204" pitchFamily="34" charset="-122"/>
              <a:ea typeface="微软雅黑" panose="020B0503020204020204" pitchFamily="34" charset="-122"/>
            </a:rPr>
            <a:t>学习者</a:t>
          </a:r>
        </a:p>
      </dgm:t>
    </dgm:pt>
    <dgm:pt modelId="{A6AC7C3B-78C2-4D10-BFF8-10C5FB08EE37}" cxnId="{35E1CB30-0151-4120-A156-EA0822D7FA46}"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F29B79AF-B508-4CD8-ABAB-9F5E7241D824}" cxnId="{35E1CB30-0151-4120-A156-EA0822D7FA46}"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5648C351-EC44-4D53-AB89-69668A9BB820}">
      <dgm:prSet phldrT="[文本]"/>
      <dgm:spPr>
        <a:solidFill>
          <a:srgbClr val="9ACDAC"/>
        </a:solidFill>
        <a:ln>
          <a:noFill/>
        </a:ln>
      </dgm:spPr>
      <dgm:t>
        <a:bodyPr/>
        <a:lstStyle/>
        <a:p>
          <a:r>
            <a:rPr lang="zh-CN" altLang="en-US" dirty="0">
              <a:latin typeface="微软雅黑" panose="020B0503020204020204" pitchFamily="34" charset="-122"/>
              <a:ea typeface="微软雅黑" panose="020B0503020204020204" pitchFamily="34" charset="-122"/>
            </a:rPr>
            <a:t>内容</a:t>
          </a:r>
        </a:p>
      </dgm:t>
    </dgm:pt>
    <dgm:pt modelId="{65CE5E74-9B7F-4A47-85DC-045144279E8C}" cxnId="{9AB76348-E4F8-41A7-AE2A-2772C9FDB694}"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E4323E8B-E1F8-41AF-88B2-BC507EA88066}" cxnId="{9AB76348-E4F8-41A7-AE2A-2772C9FDB694}"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30A6CA60-534A-4B25-8BE9-2E06194EE2A3}">
      <dgm:prSet phldrT="[文本]"/>
      <dgm:spPr>
        <a:solidFill>
          <a:srgbClr val="9ACDAC"/>
        </a:solidFill>
        <a:ln>
          <a:noFill/>
        </a:ln>
      </dgm:spPr>
      <dgm:t>
        <a:bodyPr/>
        <a:lstStyle/>
        <a:p>
          <a:r>
            <a:rPr lang="zh-CN" altLang="en-US" dirty="0">
              <a:latin typeface="微软雅黑" panose="020B0503020204020204" pitchFamily="34" charset="-122"/>
              <a:ea typeface="微软雅黑" panose="020B0503020204020204" pitchFamily="34" charset="-122"/>
            </a:rPr>
            <a:t>教学团队</a:t>
          </a:r>
        </a:p>
      </dgm:t>
    </dgm:pt>
    <dgm:pt modelId="{B7DB4303-892D-409B-929C-CCDDE962A3C4}" cxnId="{0DC6807E-BDDA-4FD2-9D77-7966EF828881}"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E691587F-DB19-4621-A390-9F1D3C2A9079}" cxnId="{0DC6807E-BDDA-4FD2-9D77-7966EF828881}"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790DFEC1-1DB4-45F4-A967-B066BDB5ACFD}">
      <dgm:prSet phldrT="[文本]"/>
      <dgm:spPr>
        <a:solidFill>
          <a:srgbClr val="9ACDAC"/>
        </a:solidFill>
        <a:ln>
          <a:noFill/>
        </a:ln>
      </dgm:spPr>
      <dgm:t>
        <a:bodyPr/>
        <a:lstStyle/>
        <a:p>
          <a:r>
            <a:rPr lang="zh-CN" altLang="en-US" dirty="0">
              <a:latin typeface="微软雅黑" panose="020B0503020204020204" pitchFamily="34" charset="-122"/>
              <a:ea typeface="微软雅黑" panose="020B0503020204020204" pitchFamily="34" charset="-122"/>
            </a:rPr>
            <a:t>学习者</a:t>
          </a:r>
        </a:p>
      </dgm:t>
    </dgm:pt>
    <dgm:pt modelId="{1B226921-22BF-47BD-91C0-3B6048B79DF5}" cxnId="{03C1F43F-3D66-4CA7-85F1-B99D552BE420}"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94E986EE-9C6E-4B4B-ADBC-6ACE4AEC098B}" cxnId="{03C1F43F-3D66-4CA7-85F1-B99D552BE420}"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23673D5B-50D2-4D98-83AE-E0DCBE8F5BFF}">
      <dgm:prSet phldrT="[文本]"/>
      <dgm:spPr/>
      <dgm:t>
        <a:bodyPr/>
        <a:lstStyle/>
        <a:p>
          <a:endParaRPr lang="zh-CN" altLang="en-US" dirty="0">
            <a:latin typeface="微软雅黑" panose="020B0503020204020204" pitchFamily="34" charset="-122"/>
            <a:ea typeface="微软雅黑" panose="020B0503020204020204" pitchFamily="34" charset="-122"/>
          </a:endParaRPr>
        </a:p>
      </dgm:t>
    </dgm:pt>
    <dgm:pt modelId="{B1FF9752-BE15-4F15-8086-DF810E40D46C}" cxnId="{008A9C92-E02B-4470-859A-40EC72319D61}"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2859E1BC-6E70-4EE0-ABCD-D88F85DC79E6}" cxnId="{008A9C92-E02B-4470-859A-40EC72319D61}"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B53936AB-F859-4575-915F-FE5D51B3CC79}">
      <dgm:prSet phldrT="[文本]"/>
      <dgm:spPr>
        <a:solidFill>
          <a:srgbClr val="9ACDAC"/>
        </a:solidFill>
        <a:ln>
          <a:noFill/>
        </a:ln>
      </dgm:spPr>
      <dgm:t>
        <a:bodyPr/>
        <a:lstStyle/>
        <a:p>
          <a:r>
            <a:rPr lang="zh-CN" altLang="en-US" dirty="0">
              <a:latin typeface="微软雅黑" panose="020B0503020204020204" pitchFamily="34" charset="-122"/>
              <a:ea typeface="微软雅黑" panose="020B0503020204020204" pitchFamily="34" charset="-122"/>
            </a:rPr>
            <a:t>界面</a:t>
          </a:r>
        </a:p>
      </dgm:t>
    </dgm:pt>
    <dgm:pt modelId="{72E37C4B-69DD-44D4-AE82-C881839273E1}" cxnId="{F88CA519-343E-4158-9163-5B1306C5BEE9}" type="parTrans">
      <dgm:prSet/>
      <dgm:spPr/>
      <dgm:t>
        <a:bodyPr/>
        <a:lstStyle/>
        <a:p>
          <a:endParaRPr lang="zh-CN" altLang="en-US"/>
        </a:p>
      </dgm:t>
    </dgm:pt>
    <dgm:pt modelId="{9F22DB17-6DA4-4635-B552-AF6FDF8938C3}" cxnId="{F88CA519-343E-4158-9163-5B1306C5BEE9}" type="sibTrans">
      <dgm:prSet/>
      <dgm:spPr/>
      <dgm:t>
        <a:bodyPr/>
        <a:lstStyle/>
        <a:p>
          <a:endParaRPr lang="zh-CN" altLang="en-US"/>
        </a:p>
      </dgm:t>
    </dgm:pt>
    <dgm:pt modelId="{698ED457-19AB-417C-966B-B6C68B898027}">
      <dgm:prSet phldrT="[文本]"/>
      <dgm:spPr/>
      <dgm:t>
        <a:bodyPr/>
        <a:lstStyle/>
        <a:p>
          <a:endParaRPr lang="zh-CN" altLang="en-US" dirty="0">
            <a:latin typeface="微软雅黑" panose="020B0503020204020204" pitchFamily="34" charset="-122"/>
            <a:ea typeface="微软雅黑" panose="020B0503020204020204" pitchFamily="34" charset="-122"/>
          </a:endParaRPr>
        </a:p>
      </dgm:t>
    </dgm:pt>
    <dgm:pt modelId="{0274884B-6E8C-493F-B209-59991662FAB7}" cxnId="{EA0FA43E-1D72-462A-9729-009577B997C0}" type="parTrans">
      <dgm:prSet/>
      <dgm:spPr/>
      <dgm:t>
        <a:bodyPr/>
        <a:lstStyle/>
        <a:p>
          <a:endParaRPr lang="zh-CN" altLang="en-US"/>
        </a:p>
      </dgm:t>
    </dgm:pt>
    <dgm:pt modelId="{3CCF71A6-A74A-4099-9225-9D3001131AE8}" cxnId="{EA0FA43E-1D72-462A-9729-009577B997C0}" type="sibTrans">
      <dgm:prSet/>
      <dgm:spPr/>
      <dgm:t>
        <a:bodyPr/>
        <a:lstStyle/>
        <a:p>
          <a:endParaRPr lang="zh-CN" altLang="en-US"/>
        </a:p>
      </dgm:t>
    </dgm:pt>
    <dgm:pt modelId="{236FF336-9357-4BCE-B24A-5DA4EA48BD21}" type="pres">
      <dgm:prSet presAssocID="{467C1D57-A484-46BF-A93D-13D7AF68514A}" presName="cycle" presStyleCnt="0">
        <dgm:presLayoutVars>
          <dgm:chMax val="1"/>
          <dgm:dir/>
          <dgm:animLvl val="ctr"/>
          <dgm:resizeHandles val="exact"/>
        </dgm:presLayoutVars>
      </dgm:prSet>
      <dgm:spPr/>
    </dgm:pt>
    <dgm:pt modelId="{B0929A9E-0C2C-48B7-9D9E-63A8F201118C}" type="pres">
      <dgm:prSet presAssocID="{1A0DF2E1-6B44-4420-BD45-DA96DDF6AB3A}" presName="centerShape" presStyleLbl="node0" presStyleIdx="0" presStyleCnt="1"/>
      <dgm:spPr/>
    </dgm:pt>
    <dgm:pt modelId="{01C318FA-4924-4D1D-A581-F983F5D00EB0}" type="pres">
      <dgm:prSet presAssocID="{65CE5E74-9B7F-4A47-85DC-045144279E8C}" presName="Name9" presStyleLbl="parChTrans1D2" presStyleIdx="0" presStyleCnt="4"/>
      <dgm:spPr/>
    </dgm:pt>
    <dgm:pt modelId="{52810513-2489-494F-A7C3-C2C8ABB96EE0}" type="pres">
      <dgm:prSet presAssocID="{65CE5E74-9B7F-4A47-85DC-045144279E8C}" presName="connTx" presStyleLbl="parChTrans1D2" presStyleIdx="0" presStyleCnt="4"/>
      <dgm:spPr/>
    </dgm:pt>
    <dgm:pt modelId="{2DD7404A-5BED-4840-A12F-7B1DD10FC916}" type="pres">
      <dgm:prSet presAssocID="{5648C351-EC44-4D53-AB89-69668A9BB820}" presName="node" presStyleLbl="node1" presStyleIdx="0" presStyleCnt="4">
        <dgm:presLayoutVars>
          <dgm:bulletEnabled val="1"/>
        </dgm:presLayoutVars>
      </dgm:prSet>
      <dgm:spPr/>
    </dgm:pt>
    <dgm:pt modelId="{EAD2F398-8916-4F96-BBCC-AFF8A3067205}" type="pres">
      <dgm:prSet presAssocID="{B7DB4303-892D-409B-929C-CCDDE962A3C4}" presName="Name9" presStyleLbl="parChTrans1D2" presStyleIdx="1" presStyleCnt="4"/>
      <dgm:spPr/>
    </dgm:pt>
    <dgm:pt modelId="{631BF645-6235-4491-AC21-532AFFD95B53}" type="pres">
      <dgm:prSet presAssocID="{B7DB4303-892D-409B-929C-CCDDE962A3C4}" presName="connTx" presStyleLbl="parChTrans1D2" presStyleIdx="1" presStyleCnt="4"/>
      <dgm:spPr/>
    </dgm:pt>
    <dgm:pt modelId="{EF02C864-D6C3-4EC5-9F58-2925FB5EF648}" type="pres">
      <dgm:prSet presAssocID="{30A6CA60-534A-4B25-8BE9-2E06194EE2A3}" presName="node" presStyleLbl="node1" presStyleIdx="1" presStyleCnt="4">
        <dgm:presLayoutVars>
          <dgm:bulletEnabled val="1"/>
        </dgm:presLayoutVars>
      </dgm:prSet>
      <dgm:spPr/>
    </dgm:pt>
    <dgm:pt modelId="{69AC259A-3825-49BC-BA36-FDE7990E8CA2}" type="pres">
      <dgm:prSet presAssocID="{1B226921-22BF-47BD-91C0-3B6048B79DF5}" presName="Name9" presStyleLbl="parChTrans1D2" presStyleIdx="2" presStyleCnt="4"/>
      <dgm:spPr/>
    </dgm:pt>
    <dgm:pt modelId="{D8CD6E5E-91E3-40C0-80B8-B972FC88D7DB}" type="pres">
      <dgm:prSet presAssocID="{1B226921-22BF-47BD-91C0-3B6048B79DF5}" presName="connTx" presStyleLbl="parChTrans1D2" presStyleIdx="2" presStyleCnt="4"/>
      <dgm:spPr/>
    </dgm:pt>
    <dgm:pt modelId="{9834B789-52AF-44D9-B9CC-F52B998A2A7D}" type="pres">
      <dgm:prSet presAssocID="{790DFEC1-1DB4-45F4-A967-B066BDB5ACFD}" presName="node" presStyleLbl="node1" presStyleIdx="2" presStyleCnt="4">
        <dgm:presLayoutVars>
          <dgm:bulletEnabled val="1"/>
        </dgm:presLayoutVars>
      </dgm:prSet>
      <dgm:spPr/>
    </dgm:pt>
    <dgm:pt modelId="{63B8D845-CB6C-4086-9EF1-9DF3270654BC}" type="pres">
      <dgm:prSet presAssocID="{72E37C4B-69DD-44D4-AE82-C881839273E1}" presName="Name9" presStyleLbl="parChTrans1D2" presStyleIdx="3" presStyleCnt="4"/>
      <dgm:spPr/>
    </dgm:pt>
    <dgm:pt modelId="{28861DDC-88EC-445B-9439-C51AABFC84F3}" type="pres">
      <dgm:prSet presAssocID="{72E37C4B-69DD-44D4-AE82-C881839273E1}" presName="connTx" presStyleLbl="parChTrans1D2" presStyleIdx="3" presStyleCnt="4"/>
      <dgm:spPr/>
    </dgm:pt>
    <dgm:pt modelId="{FEA818AA-3E69-41C8-BA1F-90F96E776D38}" type="pres">
      <dgm:prSet presAssocID="{B53936AB-F859-4575-915F-FE5D51B3CC79}" presName="node" presStyleLbl="node1" presStyleIdx="3" presStyleCnt="4">
        <dgm:presLayoutVars>
          <dgm:bulletEnabled val="1"/>
        </dgm:presLayoutVars>
      </dgm:prSet>
      <dgm:spPr/>
    </dgm:pt>
  </dgm:ptLst>
  <dgm:cxnLst>
    <dgm:cxn modelId="{FBF98906-AE1D-4BFD-BC1F-264BC8E50643}" type="presOf" srcId="{B7DB4303-892D-409B-929C-CCDDE962A3C4}" destId="{EAD2F398-8916-4F96-BBCC-AFF8A3067205}" srcOrd="0" destOrd="0" presId="urn:microsoft.com/office/officeart/2005/8/layout/radial1"/>
    <dgm:cxn modelId="{33E2330E-33B0-418A-9973-F074A04E563F}" type="presOf" srcId="{1B226921-22BF-47BD-91C0-3B6048B79DF5}" destId="{D8CD6E5E-91E3-40C0-80B8-B972FC88D7DB}" srcOrd="1" destOrd="0" presId="urn:microsoft.com/office/officeart/2005/8/layout/radial1"/>
    <dgm:cxn modelId="{5FDCF718-5BCA-4268-B8CD-16B8BCEABFF3}" type="presOf" srcId="{1A0DF2E1-6B44-4420-BD45-DA96DDF6AB3A}" destId="{B0929A9E-0C2C-48B7-9D9E-63A8F201118C}" srcOrd="0" destOrd="0" presId="urn:microsoft.com/office/officeart/2005/8/layout/radial1"/>
    <dgm:cxn modelId="{F88CA519-343E-4158-9163-5B1306C5BEE9}" srcId="{1A0DF2E1-6B44-4420-BD45-DA96DDF6AB3A}" destId="{B53936AB-F859-4575-915F-FE5D51B3CC79}" srcOrd="3" destOrd="0" parTransId="{72E37C4B-69DD-44D4-AE82-C881839273E1}" sibTransId="{9F22DB17-6DA4-4635-B552-AF6FDF8938C3}"/>
    <dgm:cxn modelId="{E1C77B2B-2AA9-4931-AD2F-D938FF147D54}" type="presOf" srcId="{B7DB4303-892D-409B-929C-CCDDE962A3C4}" destId="{631BF645-6235-4491-AC21-532AFFD95B53}" srcOrd="1" destOrd="0" presId="urn:microsoft.com/office/officeart/2005/8/layout/radial1"/>
    <dgm:cxn modelId="{35E1CB30-0151-4120-A156-EA0822D7FA46}" srcId="{467C1D57-A484-46BF-A93D-13D7AF68514A}" destId="{1A0DF2E1-6B44-4420-BD45-DA96DDF6AB3A}" srcOrd="0" destOrd="0" parTransId="{A6AC7C3B-78C2-4D10-BFF8-10C5FB08EE37}" sibTransId="{F29B79AF-B508-4CD8-ABAB-9F5E7241D824}"/>
    <dgm:cxn modelId="{EA0FA43E-1D72-462A-9729-009577B997C0}" srcId="{467C1D57-A484-46BF-A93D-13D7AF68514A}" destId="{698ED457-19AB-417C-966B-B6C68B898027}" srcOrd="1" destOrd="0" parTransId="{0274884B-6E8C-493F-B209-59991662FAB7}" sibTransId="{3CCF71A6-A74A-4099-9225-9D3001131AE8}"/>
    <dgm:cxn modelId="{03C1F43F-3D66-4CA7-85F1-B99D552BE420}" srcId="{1A0DF2E1-6B44-4420-BD45-DA96DDF6AB3A}" destId="{790DFEC1-1DB4-45F4-A967-B066BDB5ACFD}" srcOrd="2" destOrd="0" parTransId="{1B226921-22BF-47BD-91C0-3B6048B79DF5}" sibTransId="{94E986EE-9C6E-4B4B-ADBC-6ACE4AEC098B}"/>
    <dgm:cxn modelId="{678EAF40-9569-4C8D-BF40-9514C93A2419}" type="presOf" srcId="{B53936AB-F859-4575-915F-FE5D51B3CC79}" destId="{FEA818AA-3E69-41C8-BA1F-90F96E776D38}" srcOrd="0" destOrd="0" presId="urn:microsoft.com/office/officeart/2005/8/layout/radial1"/>
    <dgm:cxn modelId="{1445C05D-0FCE-4BA8-B0D2-C15482220A67}" type="presOf" srcId="{1B226921-22BF-47BD-91C0-3B6048B79DF5}" destId="{69AC259A-3825-49BC-BA36-FDE7990E8CA2}" srcOrd="0" destOrd="0" presId="urn:microsoft.com/office/officeart/2005/8/layout/radial1"/>
    <dgm:cxn modelId="{9AB76348-E4F8-41A7-AE2A-2772C9FDB694}" srcId="{1A0DF2E1-6B44-4420-BD45-DA96DDF6AB3A}" destId="{5648C351-EC44-4D53-AB89-69668A9BB820}" srcOrd="0" destOrd="0" parTransId="{65CE5E74-9B7F-4A47-85DC-045144279E8C}" sibTransId="{E4323E8B-E1F8-41AF-88B2-BC507EA88066}"/>
    <dgm:cxn modelId="{0DC6807E-BDDA-4FD2-9D77-7966EF828881}" srcId="{1A0DF2E1-6B44-4420-BD45-DA96DDF6AB3A}" destId="{30A6CA60-534A-4B25-8BE9-2E06194EE2A3}" srcOrd="1" destOrd="0" parTransId="{B7DB4303-892D-409B-929C-CCDDE962A3C4}" sibTransId="{E691587F-DB19-4621-A390-9F1D3C2A9079}"/>
    <dgm:cxn modelId="{008A9C92-E02B-4470-859A-40EC72319D61}" srcId="{467C1D57-A484-46BF-A93D-13D7AF68514A}" destId="{23673D5B-50D2-4D98-83AE-E0DCBE8F5BFF}" srcOrd="2" destOrd="0" parTransId="{B1FF9752-BE15-4F15-8086-DF810E40D46C}" sibTransId="{2859E1BC-6E70-4EE0-ABCD-D88F85DC79E6}"/>
    <dgm:cxn modelId="{21E05A99-96F2-4399-BE97-2E9EE8BDCD31}" type="presOf" srcId="{65CE5E74-9B7F-4A47-85DC-045144279E8C}" destId="{01C318FA-4924-4D1D-A581-F983F5D00EB0}" srcOrd="0" destOrd="0" presId="urn:microsoft.com/office/officeart/2005/8/layout/radial1"/>
    <dgm:cxn modelId="{0F53B6A8-EB09-4277-84BF-90F7F9FBA438}" type="presOf" srcId="{790DFEC1-1DB4-45F4-A967-B066BDB5ACFD}" destId="{9834B789-52AF-44D9-B9CC-F52B998A2A7D}" srcOrd="0" destOrd="0" presId="urn:microsoft.com/office/officeart/2005/8/layout/radial1"/>
    <dgm:cxn modelId="{99F541AC-988E-43CA-9715-2CA6E143BD34}" type="presOf" srcId="{30A6CA60-534A-4B25-8BE9-2E06194EE2A3}" destId="{EF02C864-D6C3-4EC5-9F58-2925FB5EF648}" srcOrd="0" destOrd="0" presId="urn:microsoft.com/office/officeart/2005/8/layout/radial1"/>
    <dgm:cxn modelId="{3EE8EFB3-DE27-4866-9A61-0DDAE6A552C2}" type="presOf" srcId="{65CE5E74-9B7F-4A47-85DC-045144279E8C}" destId="{52810513-2489-494F-A7C3-C2C8ABB96EE0}" srcOrd="1" destOrd="0" presId="urn:microsoft.com/office/officeart/2005/8/layout/radial1"/>
    <dgm:cxn modelId="{58EFC5C9-3990-4EB2-A681-B4DE114DF6C5}" type="presOf" srcId="{467C1D57-A484-46BF-A93D-13D7AF68514A}" destId="{236FF336-9357-4BCE-B24A-5DA4EA48BD21}" srcOrd="0" destOrd="0" presId="urn:microsoft.com/office/officeart/2005/8/layout/radial1"/>
    <dgm:cxn modelId="{54C3E9E3-FCB6-4988-B7AE-651F373D3143}" type="presOf" srcId="{5648C351-EC44-4D53-AB89-69668A9BB820}" destId="{2DD7404A-5BED-4840-A12F-7B1DD10FC916}" srcOrd="0" destOrd="0" presId="urn:microsoft.com/office/officeart/2005/8/layout/radial1"/>
    <dgm:cxn modelId="{57FA15E4-3F26-49BA-975A-9362A69777B0}" type="presOf" srcId="{72E37C4B-69DD-44D4-AE82-C881839273E1}" destId="{28861DDC-88EC-445B-9439-C51AABFC84F3}" srcOrd="1" destOrd="0" presId="urn:microsoft.com/office/officeart/2005/8/layout/radial1"/>
    <dgm:cxn modelId="{11FC86FB-0BFA-4F65-A5E2-8702C7D9D4B9}" type="presOf" srcId="{72E37C4B-69DD-44D4-AE82-C881839273E1}" destId="{63B8D845-CB6C-4086-9EF1-9DF3270654BC}" srcOrd="0" destOrd="0" presId="urn:microsoft.com/office/officeart/2005/8/layout/radial1"/>
    <dgm:cxn modelId="{BF49F77A-58BD-4C31-A503-CFCFE282BDC1}" type="presParOf" srcId="{236FF336-9357-4BCE-B24A-5DA4EA48BD21}" destId="{B0929A9E-0C2C-48B7-9D9E-63A8F201118C}" srcOrd="0" destOrd="0" presId="urn:microsoft.com/office/officeart/2005/8/layout/radial1"/>
    <dgm:cxn modelId="{831A858C-E6C9-4621-B55F-E8BD1E614269}" type="presParOf" srcId="{236FF336-9357-4BCE-B24A-5DA4EA48BD21}" destId="{01C318FA-4924-4D1D-A581-F983F5D00EB0}" srcOrd="1" destOrd="0" presId="urn:microsoft.com/office/officeart/2005/8/layout/radial1"/>
    <dgm:cxn modelId="{61B0676F-CD56-45A0-BD21-A41186C17230}" type="presParOf" srcId="{01C318FA-4924-4D1D-A581-F983F5D00EB0}" destId="{52810513-2489-494F-A7C3-C2C8ABB96EE0}" srcOrd="0" destOrd="0" presId="urn:microsoft.com/office/officeart/2005/8/layout/radial1"/>
    <dgm:cxn modelId="{004FD576-096B-4EAA-9E3D-716A1EFB8634}" type="presParOf" srcId="{236FF336-9357-4BCE-B24A-5DA4EA48BD21}" destId="{2DD7404A-5BED-4840-A12F-7B1DD10FC916}" srcOrd="2" destOrd="0" presId="urn:microsoft.com/office/officeart/2005/8/layout/radial1"/>
    <dgm:cxn modelId="{BA0C86B6-C421-41F1-9632-6B73D494CAE7}" type="presParOf" srcId="{236FF336-9357-4BCE-B24A-5DA4EA48BD21}" destId="{EAD2F398-8916-4F96-BBCC-AFF8A3067205}" srcOrd="3" destOrd="0" presId="urn:microsoft.com/office/officeart/2005/8/layout/radial1"/>
    <dgm:cxn modelId="{F9A15AF9-B7B5-421E-87EE-DA7E12740517}" type="presParOf" srcId="{EAD2F398-8916-4F96-BBCC-AFF8A3067205}" destId="{631BF645-6235-4491-AC21-532AFFD95B53}" srcOrd="0" destOrd="0" presId="urn:microsoft.com/office/officeart/2005/8/layout/radial1"/>
    <dgm:cxn modelId="{67481E47-CF89-4744-8EEA-65565E3904B9}" type="presParOf" srcId="{236FF336-9357-4BCE-B24A-5DA4EA48BD21}" destId="{EF02C864-D6C3-4EC5-9F58-2925FB5EF648}" srcOrd="4" destOrd="0" presId="urn:microsoft.com/office/officeart/2005/8/layout/radial1"/>
    <dgm:cxn modelId="{4646F9F6-9C0B-487B-803D-B7C5D4E1E161}" type="presParOf" srcId="{236FF336-9357-4BCE-B24A-5DA4EA48BD21}" destId="{69AC259A-3825-49BC-BA36-FDE7990E8CA2}" srcOrd="5" destOrd="0" presId="urn:microsoft.com/office/officeart/2005/8/layout/radial1"/>
    <dgm:cxn modelId="{678D0DC4-0085-4905-9553-24CCFE3DF309}" type="presParOf" srcId="{69AC259A-3825-49BC-BA36-FDE7990E8CA2}" destId="{D8CD6E5E-91E3-40C0-80B8-B972FC88D7DB}" srcOrd="0" destOrd="0" presId="urn:microsoft.com/office/officeart/2005/8/layout/radial1"/>
    <dgm:cxn modelId="{AB523F6A-0708-4D20-9E06-685E419E57C4}" type="presParOf" srcId="{236FF336-9357-4BCE-B24A-5DA4EA48BD21}" destId="{9834B789-52AF-44D9-B9CC-F52B998A2A7D}" srcOrd="6" destOrd="0" presId="urn:microsoft.com/office/officeart/2005/8/layout/radial1"/>
    <dgm:cxn modelId="{A2A1668D-6AE5-416E-846D-9C4C30E16C48}" type="presParOf" srcId="{236FF336-9357-4BCE-B24A-5DA4EA48BD21}" destId="{63B8D845-CB6C-4086-9EF1-9DF3270654BC}" srcOrd="7" destOrd="0" presId="urn:microsoft.com/office/officeart/2005/8/layout/radial1"/>
    <dgm:cxn modelId="{6C28031D-82FB-4E5B-BE84-F2EB702B6EB5}" type="presParOf" srcId="{63B8D845-CB6C-4086-9EF1-9DF3270654BC}" destId="{28861DDC-88EC-445B-9439-C51AABFC84F3}" srcOrd="0" destOrd="0" presId="urn:microsoft.com/office/officeart/2005/8/layout/radial1"/>
    <dgm:cxn modelId="{86811D86-CD4B-4F68-B85C-CDF7358DF4EC}" type="presParOf" srcId="{236FF336-9357-4BCE-B24A-5DA4EA48BD21}" destId="{FEA818AA-3E69-41C8-BA1F-90F96E776D38}" srcOrd="8" destOrd="0" presId="urn:microsoft.com/office/officeart/2005/8/layout/radia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29A9E-0C2C-48B7-9D9E-63A8F201118C}">
      <dsp:nvSpPr>
        <dsp:cNvPr id="0" name=""/>
        <dsp:cNvSpPr/>
      </dsp:nvSpPr>
      <dsp:spPr>
        <a:xfrm>
          <a:off x="1995893" y="1519908"/>
          <a:ext cx="1157527" cy="1157527"/>
        </a:xfrm>
        <a:prstGeom prst="ellipse">
          <a:avLst/>
        </a:prstGeom>
        <a:solidFill>
          <a:srgbClr val="F3958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baseline="0" dirty="0">
              <a:latin typeface="微软雅黑" panose="020B0503020204020204" pitchFamily="34" charset="-122"/>
              <a:ea typeface="微软雅黑" panose="020B0503020204020204" pitchFamily="34" charset="-122"/>
            </a:rPr>
            <a:t>学习者</a:t>
          </a:r>
        </a:p>
      </dsp:txBody>
      <dsp:txXfrm>
        <a:off x="2165409" y="1689424"/>
        <a:ext cx="818495" cy="818495"/>
      </dsp:txXfrm>
    </dsp:sp>
    <dsp:sp modelId="{01C318FA-4924-4D1D-A581-F983F5D00EB0}">
      <dsp:nvSpPr>
        <dsp:cNvPr id="0" name=""/>
        <dsp:cNvSpPr/>
      </dsp:nvSpPr>
      <dsp:spPr>
        <a:xfrm rot="16200000">
          <a:off x="2399777" y="1324797"/>
          <a:ext cx="349759" cy="40462"/>
        </a:xfrm>
        <a:custGeom>
          <a:avLst/>
          <a:gdLst/>
          <a:ahLst/>
          <a:cxnLst/>
          <a:rect l="0" t="0" r="0" b="0"/>
          <a:pathLst>
            <a:path>
              <a:moveTo>
                <a:pt x="0" y="20231"/>
              </a:moveTo>
              <a:lnTo>
                <a:pt x="349759" y="20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2565913" y="1336284"/>
        <a:ext cx="17487" cy="17487"/>
      </dsp:txXfrm>
    </dsp:sp>
    <dsp:sp modelId="{2DD7404A-5BED-4840-A12F-7B1DD10FC916}">
      <dsp:nvSpPr>
        <dsp:cNvPr id="0" name=""/>
        <dsp:cNvSpPr/>
      </dsp:nvSpPr>
      <dsp:spPr>
        <a:xfrm>
          <a:off x="1995893" y="12621"/>
          <a:ext cx="1157527" cy="1157527"/>
        </a:xfrm>
        <a:prstGeom prst="ellipse">
          <a:avLst/>
        </a:prstGeom>
        <a:solidFill>
          <a:srgbClr val="F3958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zh-CN" altLang="en-US" sz="1900" kern="1200" baseline="0" dirty="0">
              <a:latin typeface="微软雅黑" panose="020B0503020204020204" pitchFamily="34" charset="-122"/>
              <a:ea typeface="微软雅黑" panose="020B0503020204020204" pitchFamily="34" charset="-122"/>
            </a:rPr>
            <a:t>内容</a:t>
          </a:r>
        </a:p>
      </dsp:txBody>
      <dsp:txXfrm>
        <a:off x="2165409" y="182137"/>
        <a:ext cx="818495" cy="818495"/>
      </dsp:txXfrm>
    </dsp:sp>
    <dsp:sp modelId="{EAD2F398-8916-4F96-BBCC-AFF8A3067205}">
      <dsp:nvSpPr>
        <dsp:cNvPr id="0" name=""/>
        <dsp:cNvSpPr/>
      </dsp:nvSpPr>
      <dsp:spPr>
        <a:xfrm rot="1800000">
          <a:off x="3052451" y="2455262"/>
          <a:ext cx="349759" cy="40462"/>
        </a:xfrm>
        <a:custGeom>
          <a:avLst/>
          <a:gdLst/>
          <a:ahLst/>
          <a:cxnLst/>
          <a:rect l="0" t="0" r="0" b="0"/>
          <a:pathLst>
            <a:path>
              <a:moveTo>
                <a:pt x="0" y="20231"/>
              </a:moveTo>
              <a:lnTo>
                <a:pt x="349759" y="20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3218587" y="2466749"/>
        <a:ext cx="17487" cy="17487"/>
      </dsp:txXfrm>
    </dsp:sp>
    <dsp:sp modelId="{EF02C864-D6C3-4EC5-9F58-2925FB5EF648}">
      <dsp:nvSpPr>
        <dsp:cNvPr id="0" name=""/>
        <dsp:cNvSpPr/>
      </dsp:nvSpPr>
      <dsp:spPr>
        <a:xfrm>
          <a:off x="3301242" y="2273552"/>
          <a:ext cx="1157527" cy="1157527"/>
        </a:xfrm>
        <a:prstGeom prst="ellipse">
          <a:avLst/>
        </a:prstGeom>
        <a:solidFill>
          <a:srgbClr val="F3958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zh-CN" altLang="en-US" sz="1900" kern="1200" spc="-200" baseline="0" dirty="0">
              <a:latin typeface="微软雅黑" panose="020B0503020204020204" pitchFamily="34" charset="-122"/>
              <a:ea typeface="微软雅黑" panose="020B0503020204020204" pitchFamily="34" charset="-122"/>
            </a:rPr>
            <a:t>教学团队</a:t>
          </a:r>
        </a:p>
      </dsp:txBody>
      <dsp:txXfrm>
        <a:off x="3470758" y="2443068"/>
        <a:ext cx="818495" cy="818495"/>
      </dsp:txXfrm>
    </dsp:sp>
    <dsp:sp modelId="{69AC259A-3825-49BC-BA36-FDE7990E8CA2}">
      <dsp:nvSpPr>
        <dsp:cNvPr id="0" name=""/>
        <dsp:cNvSpPr/>
      </dsp:nvSpPr>
      <dsp:spPr>
        <a:xfrm rot="9000000">
          <a:off x="1747102" y="2455262"/>
          <a:ext cx="349759" cy="40462"/>
        </a:xfrm>
        <a:custGeom>
          <a:avLst/>
          <a:gdLst/>
          <a:ahLst/>
          <a:cxnLst/>
          <a:rect l="0" t="0" r="0" b="0"/>
          <a:pathLst>
            <a:path>
              <a:moveTo>
                <a:pt x="0" y="20231"/>
              </a:moveTo>
              <a:lnTo>
                <a:pt x="349759" y="202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rot="10800000">
        <a:off x="1913238" y="2466749"/>
        <a:ext cx="17487" cy="17487"/>
      </dsp:txXfrm>
    </dsp:sp>
    <dsp:sp modelId="{9834B789-52AF-44D9-B9CC-F52B998A2A7D}">
      <dsp:nvSpPr>
        <dsp:cNvPr id="0" name=""/>
        <dsp:cNvSpPr/>
      </dsp:nvSpPr>
      <dsp:spPr>
        <a:xfrm>
          <a:off x="690544" y="2273552"/>
          <a:ext cx="1157527" cy="1157527"/>
        </a:xfrm>
        <a:prstGeom prst="ellipse">
          <a:avLst/>
        </a:prstGeom>
        <a:solidFill>
          <a:srgbClr val="F3958B"/>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zh-CN" altLang="en-US" sz="1900" kern="1200" baseline="0" dirty="0">
              <a:latin typeface="微软雅黑" panose="020B0503020204020204" pitchFamily="34" charset="-122"/>
              <a:ea typeface="微软雅黑" panose="020B0503020204020204" pitchFamily="34" charset="-122"/>
            </a:rPr>
            <a:t>学习者</a:t>
          </a:r>
        </a:p>
      </dsp:txBody>
      <dsp:txXfrm>
        <a:off x="860060" y="2443068"/>
        <a:ext cx="818495" cy="8184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29A9E-0C2C-48B7-9D9E-63A8F201118C}">
      <dsp:nvSpPr>
        <dsp:cNvPr id="0" name=""/>
        <dsp:cNvSpPr/>
      </dsp:nvSpPr>
      <dsp:spPr>
        <a:xfrm>
          <a:off x="2125172" y="1391004"/>
          <a:ext cx="1067129" cy="1067129"/>
        </a:xfrm>
        <a:prstGeom prst="ellipse">
          <a:avLst/>
        </a:prstGeom>
        <a:solidFill>
          <a:srgbClr val="9ACDA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zh-CN" altLang="en-US" sz="1900" kern="1200" dirty="0">
              <a:latin typeface="微软雅黑" panose="020B0503020204020204" pitchFamily="34" charset="-122"/>
              <a:ea typeface="微软雅黑" panose="020B0503020204020204" pitchFamily="34" charset="-122"/>
            </a:rPr>
            <a:t>学习者</a:t>
          </a:r>
        </a:p>
      </dsp:txBody>
      <dsp:txXfrm>
        <a:off x="2281449" y="1547281"/>
        <a:ext cx="754575" cy="754575"/>
      </dsp:txXfrm>
    </dsp:sp>
    <dsp:sp modelId="{01C318FA-4924-4D1D-A581-F983F5D00EB0}">
      <dsp:nvSpPr>
        <dsp:cNvPr id="0" name=""/>
        <dsp:cNvSpPr/>
      </dsp:nvSpPr>
      <dsp:spPr>
        <a:xfrm rot="16200000">
          <a:off x="2498168" y="1212373"/>
          <a:ext cx="321138" cy="36123"/>
        </a:xfrm>
        <a:custGeom>
          <a:avLst/>
          <a:gdLst/>
          <a:ahLst/>
          <a:cxnLst/>
          <a:rect l="0" t="0" r="0" b="0"/>
          <a:pathLst>
            <a:path>
              <a:moveTo>
                <a:pt x="0" y="18061"/>
              </a:moveTo>
              <a:lnTo>
                <a:pt x="321138" y="180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2650709" y="1222406"/>
        <a:ext cx="16056" cy="16056"/>
      </dsp:txXfrm>
    </dsp:sp>
    <dsp:sp modelId="{2DD7404A-5BED-4840-A12F-7B1DD10FC916}">
      <dsp:nvSpPr>
        <dsp:cNvPr id="0" name=""/>
        <dsp:cNvSpPr/>
      </dsp:nvSpPr>
      <dsp:spPr>
        <a:xfrm>
          <a:off x="2125172" y="2735"/>
          <a:ext cx="1067129" cy="1067129"/>
        </a:xfrm>
        <a:prstGeom prst="ellipse">
          <a:avLst/>
        </a:prstGeom>
        <a:solidFill>
          <a:srgbClr val="9ACDA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内容</a:t>
          </a:r>
        </a:p>
      </dsp:txBody>
      <dsp:txXfrm>
        <a:off x="2281449" y="159012"/>
        <a:ext cx="754575" cy="754575"/>
      </dsp:txXfrm>
    </dsp:sp>
    <dsp:sp modelId="{EAD2F398-8916-4F96-BBCC-AFF8A3067205}">
      <dsp:nvSpPr>
        <dsp:cNvPr id="0" name=""/>
        <dsp:cNvSpPr/>
      </dsp:nvSpPr>
      <dsp:spPr>
        <a:xfrm>
          <a:off x="3192302" y="1906507"/>
          <a:ext cx="321138" cy="36123"/>
        </a:xfrm>
        <a:custGeom>
          <a:avLst/>
          <a:gdLst/>
          <a:ahLst/>
          <a:cxnLst/>
          <a:rect l="0" t="0" r="0" b="0"/>
          <a:pathLst>
            <a:path>
              <a:moveTo>
                <a:pt x="0" y="18061"/>
              </a:moveTo>
              <a:lnTo>
                <a:pt x="321138" y="180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3344843" y="1916540"/>
        <a:ext cx="16056" cy="16056"/>
      </dsp:txXfrm>
    </dsp:sp>
    <dsp:sp modelId="{EF02C864-D6C3-4EC5-9F58-2925FB5EF648}">
      <dsp:nvSpPr>
        <dsp:cNvPr id="0" name=""/>
        <dsp:cNvSpPr/>
      </dsp:nvSpPr>
      <dsp:spPr>
        <a:xfrm>
          <a:off x="3513441" y="1391004"/>
          <a:ext cx="1067129" cy="1067129"/>
        </a:xfrm>
        <a:prstGeom prst="ellipse">
          <a:avLst/>
        </a:prstGeom>
        <a:solidFill>
          <a:srgbClr val="9ACDA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教学团队</a:t>
          </a:r>
        </a:p>
      </dsp:txBody>
      <dsp:txXfrm>
        <a:off x="3669718" y="1547281"/>
        <a:ext cx="754575" cy="754575"/>
      </dsp:txXfrm>
    </dsp:sp>
    <dsp:sp modelId="{69AC259A-3825-49BC-BA36-FDE7990E8CA2}">
      <dsp:nvSpPr>
        <dsp:cNvPr id="0" name=""/>
        <dsp:cNvSpPr/>
      </dsp:nvSpPr>
      <dsp:spPr>
        <a:xfrm rot="5400000">
          <a:off x="2498168" y="2600641"/>
          <a:ext cx="321138" cy="36123"/>
        </a:xfrm>
        <a:custGeom>
          <a:avLst/>
          <a:gdLst/>
          <a:ahLst/>
          <a:cxnLst/>
          <a:rect l="0" t="0" r="0" b="0"/>
          <a:pathLst>
            <a:path>
              <a:moveTo>
                <a:pt x="0" y="18061"/>
              </a:moveTo>
              <a:lnTo>
                <a:pt x="321138" y="180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2650709" y="2610674"/>
        <a:ext cx="16056" cy="16056"/>
      </dsp:txXfrm>
    </dsp:sp>
    <dsp:sp modelId="{9834B789-52AF-44D9-B9CC-F52B998A2A7D}">
      <dsp:nvSpPr>
        <dsp:cNvPr id="0" name=""/>
        <dsp:cNvSpPr/>
      </dsp:nvSpPr>
      <dsp:spPr>
        <a:xfrm>
          <a:off x="2125172" y="2779272"/>
          <a:ext cx="1067129" cy="1067129"/>
        </a:xfrm>
        <a:prstGeom prst="ellipse">
          <a:avLst/>
        </a:prstGeom>
        <a:solidFill>
          <a:srgbClr val="9ACDA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学习者</a:t>
          </a:r>
        </a:p>
      </dsp:txBody>
      <dsp:txXfrm>
        <a:off x="2281449" y="2935549"/>
        <a:ext cx="754575" cy="754575"/>
      </dsp:txXfrm>
    </dsp:sp>
    <dsp:sp modelId="{63B8D845-CB6C-4086-9EF1-9DF3270654BC}">
      <dsp:nvSpPr>
        <dsp:cNvPr id="0" name=""/>
        <dsp:cNvSpPr/>
      </dsp:nvSpPr>
      <dsp:spPr>
        <a:xfrm rot="10800000">
          <a:off x="1804033" y="1906507"/>
          <a:ext cx="321138" cy="36123"/>
        </a:xfrm>
        <a:custGeom>
          <a:avLst/>
          <a:gdLst/>
          <a:ahLst/>
          <a:cxnLst/>
          <a:rect l="0" t="0" r="0" b="0"/>
          <a:pathLst>
            <a:path>
              <a:moveTo>
                <a:pt x="0" y="18061"/>
              </a:moveTo>
              <a:lnTo>
                <a:pt x="321138" y="180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rot="10800000">
        <a:off x="1956574" y="1916540"/>
        <a:ext cx="16056" cy="16056"/>
      </dsp:txXfrm>
    </dsp:sp>
    <dsp:sp modelId="{FEA818AA-3E69-41C8-BA1F-90F96E776D38}">
      <dsp:nvSpPr>
        <dsp:cNvPr id="0" name=""/>
        <dsp:cNvSpPr/>
      </dsp:nvSpPr>
      <dsp:spPr>
        <a:xfrm>
          <a:off x="736903" y="1391004"/>
          <a:ext cx="1067129" cy="1067129"/>
        </a:xfrm>
        <a:prstGeom prst="ellipse">
          <a:avLst/>
        </a:prstGeom>
        <a:solidFill>
          <a:srgbClr val="9ACDA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latin typeface="微软雅黑" panose="020B0503020204020204" pitchFamily="34" charset="-122"/>
              <a:ea typeface="微软雅黑" panose="020B0503020204020204" pitchFamily="34" charset="-122"/>
            </a:rPr>
            <a:t>界面</a:t>
          </a:r>
        </a:p>
      </dsp:txBody>
      <dsp:txXfrm>
        <a:off x="893180" y="1547281"/>
        <a:ext cx="754575" cy="75457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B8CA3B6A-F6AA-4E47-9713-72CF324770A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C985568-4E14-42D2-A2BB-1D56BD6B2AF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cs typeface="+mn-cs"/>
              </a:rPr>
            </a:fld>
            <a:endParaRPr kumimoji="0" lang="zh-CN" altLang="en-US" sz="1200" b="0" i="0" u="none" strike="noStrike" kern="1200" cap="none" spc="0" normalizeH="0" baseline="0" noProof="0" dirty="0">
              <a:ln>
                <a:noFill/>
              </a:ln>
              <a:solidFill>
                <a:prstClr val="black"/>
              </a:solidFill>
              <a:effectLst/>
              <a:uLnTx/>
              <a:uFillTx/>
              <a:latin typeface="Calibri" panose="020F0502020204030204" pitchFamily="34" charset="0"/>
              <a:ea typeface="微软雅黑" panose="020B0503020204020204" pitchFamily="34"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BFA5B65-22C6-4FA1-BD1E-72FAEC5129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19DB19-2978-4D5F-A980-F83CD0FD4245}" type="slidenum">
              <a:rPr lang="zh-CN" altLang="en-US" smtClean="0"/>
            </a:fld>
            <a:endParaRPr lang="zh-CN" altLang="en-US"/>
          </a:p>
        </p:txBody>
      </p:sp>
      <p:sp>
        <p:nvSpPr>
          <p:cNvPr id="7" name="矩形 6"/>
          <p:cNvSpPr/>
          <p:nvPr userDrawn="1"/>
        </p:nvSpPr>
        <p:spPr>
          <a:xfrm>
            <a:off x="323527" y="-1"/>
            <a:ext cx="270361" cy="678728"/>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BFA5B65-22C6-4FA1-BD1E-72FAEC5129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19DB19-2978-4D5F-A980-F83CD0FD424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BFA5B65-22C6-4FA1-BD1E-72FAEC5129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19DB19-2978-4D5F-A980-F83CD0FD4245}"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323527" y="-1"/>
            <a:ext cx="270361" cy="678728"/>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323527" y="-1"/>
            <a:ext cx="270361" cy="678728"/>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矩形 1"/>
          <p:cNvSpPr/>
          <p:nvPr userDrawn="1"/>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
        <p:nvSpPr>
          <p:cNvPr id="2" name="矩形 1"/>
          <p:cNvSpPr/>
          <p:nvPr userDrawn="1"/>
        </p:nvSpPr>
        <p:spPr>
          <a:xfrm>
            <a:off x="323528" y="0"/>
            <a:ext cx="216024" cy="578162"/>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endParaRPr lang="zh-CN" altLang="en-US"/>
          </a:p>
        </p:txBody>
      </p:sp>
      <p:sp>
        <p:nvSpPr>
          <p:cNvPr id="4" name="矩形 3"/>
          <p:cNvSpPr/>
          <p:nvPr userDrawn="1"/>
        </p:nvSpPr>
        <p:spPr>
          <a:xfrm>
            <a:off x="9072331" y="5445224"/>
            <a:ext cx="1033515" cy="296876"/>
          </a:xfrm>
          <a:prstGeom prst="rect">
            <a:avLst/>
          </a:prstGeom>
        </p:spPr>
        <p:txBody>
          <a:bodyPr wrap="square">
            <a:spAutoFit/>
          </a:bodyPr>
          <a:lstStyle/>
          <a:p>
            <a:pPr fontAlgn="auto">
              <a:spcBef>
                <a:spcPts val="0"/>
              </a:spcBef>
              <a:spcAft>
                <a:spcPts val="0"/>
              </a:spcAft>
            </a:pP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模板下载：</a:t>
            </a:r>
            <a:r>
              <a:rPr lang="en-US" altLang="zh-CN" sz="135" dirty="0">
                <a:solidFill>
                  <a:prstClr val="white"/>
                </a:solidFill>
                <a:latin typeface="Calibri" panose="020F0502020204030204"/>
                <a:ea typeface="宋体" panose="02010600030101010101" pitchFamily="2" charset="-122"/>
              </a:rPr>
              <a:t>www.1ppt.com/moban/     </a:t>
            </a:r>
            <a:r>
              <a:rPr lang="zh-CN" altLang="en-US" sz="135" dirty="0">
                <a:solidFill>
                  <a:prstClr val="white"/>
                </a:solidFill>
                <a:latin typeface="Calibri" panose="020F0502020204030204"/>
                <a:ea typeface="宋体" panose="02010600030101010101" pitchFamily="2" charset="-122"/>
              </a:rPr>
              <a:t>行业</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www.1ppt.com/hangye/ </a:t>
            </a:r>
            <a:endParaRPr lang="en-US" altLang="zh-CN" sz="13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35" dirty="0">
                <a:solidFill>
                  <a:prstClr val="white"/>
                </a:solidFill>
                <a:latin typeface="Calibri" panose="020F0502020204030204"/>
                <a:ea typeface="宋体" panose="02010600030101010101" pitchFamily="2" charset="-122"/>
              </a:rPr>
              <a:t>节日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www.1ppt.com/jieri/           PPT</a:t>
            </a:r>
            <a:r>
              <a:rPr lang="zh-CN" altLang="en-US" sz="135" dirty="0">
                <a:solidFill>
                  <a:prstClr val="white"/>
                </a:solidFill>
                <a:latin typeface="Calibri" panose="020F0502020204030204"/>
                <a:ea typeface="宋体" panose="02010600030101010101" pitchFamily="2" charset="-122"/>
              </a:rPr>
              <a:t>素材下载：</a:t>
            </a:r>
            <a:r>
              <a:rPr lang="en-US" altLang="zh-CN" sz="135" dirty="0">
                <a:solidFill>
                  <a:prstClr val="white"/>
                </a:solidFill>
                <a:latin typeface="Calibri" panose="020F0502020204030204"/>
                <a:ea typeface="宋体" panose="02010600030101010101" pitchFamily="2" charset="-122"/>
              </a:rPr>
              <a:t>www.1ppt.com/sucai/</a:t>
            </a:r>
            <a:endParaRPr lang="en-US" altLang="zh-CN" sz="13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背景图片：</a:t>
            </a:r>
            <a:r>
              <a:rPr lang="en-US" altLang="zh-CN" sz="135" dirty="0">
                <a:solidFill>
                  <a:prstClr val="white"/>
                </a:solidFill>
                <a:latin typeface="Calibri" panose="020F0502020204030204"/>
                <a:ea typeface="宋体" panose="02010600030101010101" pitchFamily="2" charset="-122"/>
              </a:rPr>
              <a:t>www.1ppt.com/beijing/      PPT</a:t>
            </a:r>
            <a:r>
              <a:rPr lang="zh-CN" altLang="en-US" sz="135" dirty="0">
                <a:solidFill>
                  <a:prstClr val="white"/>
                </a:solidFill>
                <a:latin typeface="Calibri" panose="020F0502020204030204"/>
                <a:ea typeface="宋体" panose="02010600030101010101" pitchFamily="2" charset="-122"/>
              </a:rPr>
              <a:t>图表下载：</a:t>
            </a:r>
            <a:r>
              <a:rPr lang="en-US" altLang="zh-CN" sz="135" dirty="0">
                <a:solidFill>
                  <a:prstClr val="white"/>
                </a:solidFill>
                <a:latin typeface="Calibri" panose="020F0502020204030204"/>
                <a:ea typeface="宋体" panose="02010600030101010101" pitchFamily="2" charset="-122"/>
              </a:rPr>
              <a:t>www.1ppt.com/tubiao/      </a:t>
            </a:r>
            <a:endParaRPr lang="en-US" altLang="zh-CN" sz="13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35" dirty="0">
                <a:solidFill>
                  <a:prstClr val="white"/>
                </a:solidFill>
                <a:latin typeface="Calibri" panose="020F0502020204030204"/>
                <a:ea typeface="宋体" panose="02010600030101010101" pitchFamily="2" charset="-122"/>
              </a:rPr>
              <a:t>优秀</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下载：</a:t>
            </a:r>
            <a:r>
              <a:rPr lang="en-US" altLang="zh-CN" sz="135" dirty="0">
                <a:solidFill>
                  <a:prstClr val="white"/>
                </a:solidFill>
                <a:latin typeface="Calibri" panose="020F0502020204030204"/>
                <a:ea typeface="宋体" panose="02010600030101010101" pitchFamily="2" charset="-122"/>
              </a:rPr>
              <a:t>www.1ppt.com/xiazai/        PPT</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www.1ppt.com/powerpoint/      </a:t>
            </a:r>
            <a:endParaRPr lang="en-US" altLang="zh-CN" sz="13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35" dirty="0">
                <a:solidFill>
                  <a:prstClr val="white"/>
                </a:solidFill>
                <a:latin typeface="Calibri" panose="020F0502020204030204"/>
                <a:ea typeface="宋体" panose="02010600030101010101" pitchFamily="2" charset="-122"/>
              </a:rPr>
              <a:t>Word</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www.1ppt.com/word/              Excel</a:t>
            </a:r>
            <a:r>
              <a:rPr lang="zh-CN" altLang="en-US" sz="135" dirty="0">
                <a:solidFill>
                  <a:prstClr val="white"/>
                </a:solidFill>
                <a:latin typeface="Calibri" panose="020F0502020204030204"/>
                <a:ea typeface="宋体" panose="02010600030101010101" pitchFamily="2" charset="-122"/>
              </a:rPr>
              <a:t>教程：</a:t>
            </a:r>
            <a:r>
              <a:rPr lang="en-US" altLang="zh-CN" sz="135" dirty="0">
                <a:solidFill>
                  <a:prstClr val="white"/>
                </a:solidFill>
                <a:latin typeface="Calibri" panose="020F0502020204030204"/>
                <a:ea typeface="宋体" panose="02010600030101010101" pitchFamily="2" charset="-122"/>
              </a:rPr>
              <a:t>www.1ppt.com/excel/  </a:t>
            </a:r>
            <a:endParaRPr lang="en-US" altLang="zh-CN" sz="13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35" dirty="0">
                <a:solidFill>
                  <a:prstClr val="white"/>
                </a:solidFill>
                <a:latin typeface="Calibri" panose="020F0502020204030204"/>
                <a:ea typeface="宋体" panose="02010600030101010101" pitchFamily="2" charset="-122"/>
              </a:rPr>
              <a:t>资料下载：</a:t>
            </a:r>
            <a:r>
              <a:rPr lang="en-US" altLang="zh-CN" sz="135" dirty="0">
                <a:solidFill>
                  <a:prstClr val="white"/>
                </a:solidFill>
                <a:latin typeface="Calibri" panose="020F0502020204030204"/>
                <a:ea typeface="宋体" panose="02010600030101010101" pitchFamily="2" charset="-122"/>
              </a:rPr>
              <a:t>www.1ppt.com/ziliao/                PPT</a:t>
            </a:r>
            <a:r>
              <a:rPr lang="zh-CN" altLang="en-US" sz="135" dirty="0">
                <a:solidFill>
                  <a:prstClr val="white"/>
                </a:solidFill>
                <a:latin typeface="Calibri" panose="020F0502020204030204"/>
                <a:ea typeface="宋体" panose="02010600030101010101" pitchFamily="2" charset="-122"/>
              </a:rPr>
              <a:t>课件下载：</a:t>
            </a:r>
            <a:r>
              <a:rPr lang="en-US" altLang="zh-CN" sz="135" dirty="0">
                <a:solidFill>
                  <a:prstClr val="white"/>
                </a:solidFill>
                <a:latin typeface="Calibri" panose="020F0502020204030204"/>
                <a:ea typeface="宋体" panose="02010600030101010101" pitchFamily="2" charset="-122"/>
              </a:rPr>
              <a:t>www.1ppt.com/kejian/ </a:t>
            </a:r>
            <a:endParaRPr lang="en-US" altLang="zh-CN" sz="13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35" dirty="0">
                <a:solidFill>
                  <a:prstClr val="white"/>
                </a:solidFill>
                <a:latin typeface="Calibri" panose="020F0502020204030204"/>
                <a:ea typeface="宋体" panose="02010600030101010101" pitchFamily="2" charset="-122"/>
              </a:rPr>
              <a:t>范文下载：</a:t>
            </a:r>
            <a:r>
              <a:rPr lang="en-US" altLang="zh-CN" sz="135" dirty="0">
                <a:solidFill>
                  <a:prstClr val="white"/>
                </a:solidFill>
                <a:latin typeface="Calibri" panose="020F0502020204030204"/>
                <a:ea typeface="宋体" panose="02010600030101010101" pitchFamily="2" charset="-122"/>
              </a:rPr>
              <a:t>www.1ppt.com/fanwen/             </a:t>
            </a:r>
            <a:r>
              <a:rPr lang="zh-CN" altLang="en-US" sz="135" dirty="0">
                <a:solidFill>
                  <a:prstClr val="white"/>
                </a:solidFill>
                <a:latin typeface="Calibri" panose="020F0502020204030204"/>
                <a:ea typeface="宋体" panose="02010600030101010101" pitchFamily="2" charset="-122"/>
              </a:rPr>
              <a:t>试卷下载：</a:t>
            </a:r>
            <a:r>
              <a:rPr lang="en-US" altLang="zh-CN" sz="135" dirty="0">
                <a:solidFill>
                  <a:prstClr val="white"/>
                </a:solidFill>
                <a:latin typeface="Calibri" panose="020F0502020204030204"/>
                <a:ea typeface="宋体" panose="02010600030101010101" pitchFamily="2" charset="-122"/>
              </a:rPr>
              <a:t>www.1ppt.com/shiti/  </a:t>
            </a:r>
            <a:endParaRPr lang="en-US" altLang="zh-CN" sz="13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35" dirty="0">
                <a:solidFill>
                  <a:prstClr val="white"/>
                </a:solidFill>
                <a:latin typeface="Calibri" panose="020F0502020204030204"/>
                <a:ea typeface="宋体" panose="02010600030101010101" pitchFamily="2" charset="-122"/>
              </a:rPr>
              <a:t>教案下载：</a:t>
            </a:r>
            <a:r>
              <a:rPr lang="en-US" altLang="zh-CN" sz="135" dirty="0">
                <a:solidFill>
                  <a:prstClr val="white"/>
                </a:solidFill>
                <a:latin typeface="Calibri" panose="020F0502020204030204"/>
                <a:ea typeface="宋体" panose="02010600030101010101" pitchFamily="2" charset="-122"/>
              </a:rPr>
              <a:t>www.1ppt.com/jiaoan/        </a:t>
            </a:r>
            <a:endParaRPr lang="en-US" altLang="zh-CN" sz="13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35" dirty="0">
                <a:solidFill>
                  <a:prstClr val="white"/>
                </a:solidFill>
                <a:latin typeface="Calibri" panose="020F0502020204030204"/>
                <a:ea typeface="宋体" panose="02010600030101010101" pitchFamily="2" charset="-122"/>
              </a:rPr>
              <a:t>字体下载：</a:t>
            </a:r>
            <a:r>
              <a:rPr lang="en-US" altLang="zh-CN" sz="135" dirty="0">
                <a:solidFill>
                  <a:prstClr val="white"/>
                </a:solidFill>
                <a:latin typeface="Calibri" panose="020F0502020204030204"/>
                <a:ea typeface="宋体" panose="02010600030101010101" pitchFamily="2" charset="-122"/>
              </a:rPr>
              <a:t>www.1ppt.com/ziti/</a:t>
            </a:r>
            <a:endParaRPr lang="en-US" altLang="zh-CN" sz="13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35" dirty="0">
                <a:solidFill>
                  <a:prstClr val="white"/>
                </a:solidFill>
                <a:latin typeface="Calibri" panose="020F0502020204030204"/>
                <a:ea typeface="宋体" panose="02010600030101010101" pitchFamily="2" charset="-122"/>
              </a:rPr>
              <a:t> </a:t>
            </a:r>
            <a:endParaRPr lang="zh-CN" altLang="en-US" sz="135"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6185"/>
            <a:ext cx="10515600" cy="132503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screen"/>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4BFA5B65-22C6-4FA1-BD1E-72FAEC5129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19DB19-2978-4D5F-A980-F83CD0FD4245}" type="slidenum">
              <a:rPr lang="zh-CN" altLang="en-US" smtClean="0"/>
            </a:fld>
            <a:endParaRPr lang="zh-CN" altLang="en-US"/>
          </a:p>
        </p:txBody>
      </p:sp>
      <p:sp>
        <p:nvSpPr>
          <p:cNvPr id="7" name="矩形 6"/>
          <p:cNvSpPr/>
          <p:nvPr userDrawn="1"/>
        </p:nvSpPr>
        <p:spPr>
          <a:xfrm>
            <a:off x="323527" y="-1"/>
            <a:ext cx="270361" cy="678728"/>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endParaRPr lang="zh-CN" altLang="en-US"/>
          </a:p>
        </p:txBody>
      </p:sp>
      <p:sp>
        <p:nvSpPr>
          <p:cNvPr id="4" name="矩形 3"/>
          <p:cNvSpPr/>
          <p:nvPr userDrawn="1"/>
        </p:nvSpPr>
        <p:spPr>
          <a:xfrm>
            <a:off x="9072331" y="5445224"/>
            <a:ext cx="1033515" cy="296876"/>
          </a:xfrm>
          <a:prstGeom prst="rect">
            <a:avLst/>
          </a:prstGeom>
        </p:spPr>
        <p:txBody>
          <a:bodyPr wrap="square">
            <a:spAutoFit/>
          </a:bodyPr>
          <a:lstStyle/>
          <a:p>
            <a:pPr fontAlgn="auto">
              <a:spcBef>
                <a:spcPts val="0"/>
              </a:spcBef>
              <a:spcAft>
                <a:spcPts val="0"/>
              </a:spcAft>
            </a:pP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模板下载：</a:t>
            </a:r>
            <a:r>
              <a:rPr lang="en-US" altLang="zh-CN" sz="135" dirty="0">
                <a:solidFill>
                  <a:prstClr val="white"/>
                </a:solidFill>
                <a:latin typeface="Calibri" panose="020F0502020204030204"/>
                <a:ea typeface="宋体" panose="02010600030101010101" pitchFamily="2" charset="-122"/>
              </a:rPr>
              <a:t>www.1ppt.com/moban/     </a:t>
            </a:r>
            <a:r>
              <a:rPr lang="zh-CN" altLang="en-US" sz="135" dirty="0">
                <a:solidFill>
                  <a:prstClr val="white"/>
                </a:solidFill>
                <a:latin typeface="Calibri" panose="020F0502020204030204"/>
                <a:ea typeface="宋体" panose="02010600030101010101" pitchFamily="2" charset="-122"/>
              </a:rPr>
              <a:t>行业</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www.1ppt.com/hangye/ </a:t>
            </a:r>
            <a:endParaRPr lang="en-US" altLang="zh-CN" sz="13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35" dirty="0">
                <a:solidFill>
                  <a:prstClr val="white"/>
                </a:solidFill>
                <a:latin typeface="Calibri" panose="020F0502020204030204"/>
                <a:ea typeface="宋体" panose="02010600030101010101" pitchFamily="2" charset="-122"/>
              </a:rPr>
              <a:t>节日</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模板：</a:t>
            </a:r>
            <a:r>
              <a:rPr lang="en-US" altLang="zh-CN" sz="135" dirty="0">
                <a:solidFill>
                  <a:prstClr val="white"/>
                </a:solidFill>
                <a:latin typeface="Calibri" panose="020F0502020204030204"/>
                <a:ea typeface="宋体" panose="02010600030101010101" pitchFamily="2" charset="-122"/>
              </a:rPr>
              <a:t>www.1ppt.com/jieri/           PPT</a:t>
            </a:r>
            <a:r>
              <a:rPr lang="zh-CN" altLang="en-US" sz="135" dirty="0">
                <a:solidFill>
                  <a:prstClr val="white"/>
                </a:solidFill>
                <a:latin typeface="Calibri" panose="020F0502020204030204"/>
                <a:ea typeface="宋体" panose="02010600030101010101" pitchFamily="2" charset="-122"/>
              </a:rPr>
              <a:t>素材下载：</a:t>
            </a:r>
            <a:r>
              <a:rPr lang="en-US" altLang="zh-CN" sz="135" dirty="0">
                <a:solidFill>
                  <a:prstClr val="white"/>
                </a:solidFill>
                <a:latin typeface="Calibri" panose="020F0502020204030204"/>
                <a:ea typeface="宋体" panose="02010600030101010101" pitchFamily="2" charset="-122"/>
              </a:rPr>
              <a:t>www.1ppt.com/sucai/</a:t>
            </a:r>
            <a:endParaRPr lang="en-US" altLang="zh-CN" sz="13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背景图片：</a:t>
            </a:r>
            <a:r>
              <a:rPr lang="en-US" altLang="zh-CN" sz="135" dirty="0">
                <a:solidFill>
                  <a:prstClr val="white"/>
                </a:solidFill>
                <a:latin typeface="Calibri" panose="020F0502020204030204"/>
                <a:ea typeface="宋体" panose="02010600030101010101" pitchFamily="2" charset="-122"/>
              </a:rPr>
              <a:t>www.1ppt.com/beijing/      PPT</a:t>
            </a:r>
            <a:r>
              <a:rPr lang="zh-CN" altLang="en-US" sz="135" dirty="0">
                <a:solidFill>
                  <a:prstClr val="white"/>
                </a:solidFill>
                <a:latin typeface="Calibri" panose="020F0502020204030204"/>
                <a:ea typeface="宋体" panose="02010600030101010101" pitchFamily="2" charset="-122"/>
              </a:rPr>
              <a:t>图表下载：</a:t>
            </a:r>
            <a:r>
              <a:rPr lang="en-US" altLang="zh-CN" sz="135" dirty="0">
                <a:solidFill>
                  <a:prstClr val="white"/>
                </a:solidFill>
                <a:latin typeface="Calibri" panose="020F0502020204030204"/>
                <a:ea typeface="宋体" panose="02010600030101010101" pitchFamily="2" charset="-122"/>
              </a:rPr>
              <a:t>www.1ppt.com/tubiao/      </a:t>
            </a:r>
            <a:endParaRPr lang="en-US" altLang="zh-CN" sz="13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35" dirty="0">
                <a:solidFill>
                  <a:prstClr val="white"/>
                </a:solidFill>
                <a:latin typeface="Calibri" panose="020F0502020204030204"/>
                <a:ea typeface="宋体" panose="02010600030101010101" pitchFamily="2" charset="-122"/>
              </a:rPr>
              <a:t>优秀</a:t>
            </a:r>
            <a:r>
              <a:rPr lang="en-US" altLang="zh-CN" sz="135" dirty="0">
                <a:solidFill>
                  <a:prstClr val="white"/>
                </a:solidFill>
                <a:latin typeface="Calibri" panose="020F0502020204030204"/>
                <a:ea typeface="宋体" panose="02010600030101010101" pitchFamily="2" charset="-122"/>
              </a:rPr>
              <a:t>PPT</a:t>
            </a:r>
            <a:r>
              <a:rPr lang="zh-CN" altLang="en-US" sz="135" dirty="0">
                <a:solidFill>
                  <a:prstClr val="white"/>
                </a:solidFill>
                <a:latin typeface="Calibri" panose="020F0502020204030204"/>
                <a:ea typeface="宋体" panose="02010600030101010101" pitchFamily="2" charset="-122"/>
              </a:rPr>
              <a:t>下载：</a:t>
            </a:r>
            <a:r>
              <a:rPr lang="en-US" altLang="zh-CN" sz="135" dirty="0">
                <a:solidFill>
                  <a:prstClr val="white"/>
                </a:solidFill>
                <a:latin typeface="Calibri" panose="020F0502020204030204"/>
                <a:ea typeface="宋体" panose="02010600030101010101" pitchFamily="2" charset="-122"/>
              </a:rPr>
              <a:t>www.1ppt.com/xiazai/        PPT</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www.1ppt.com/powerpoint/      </a:t>
            </a:r>
            <a:endParaRPr lang="en-US" altLang="zh-CN" sz="13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35" dirty="0">
                <a:solidFill>
                  <a:prstClr val="white"/>
                </a:solidFill>
                <a:latin typeface="Calibri" panose="020F0502020204030204"/>
                <a:ea typeface="宋体" panose="02010600030101010101" pitchFamily="2" charset="-122"/>
              </a:rPr>
              <a:t>Word</a:t>
            </a:r>
            <a:r>
              <a:rPr lang="zh-CN" altLang="en-US" sz="135" dirty="0">
                <a:solidFill>
                  <a:prstClr val="white"/>
                </a:solidFill>
                <a:latin typeface="Calibri" panose="020F0502020204030204"/>
                <a:ea typeface="宋体" panose="02010600030101010101" pitchFamily="2" charset="-122"/>
              </a:rPr>
              <a:t>教程： </a:t>
            </a:r>
            <a:r>
              <a:rPr lang="en-US" altLang="zh-CN" sz="135" dirty="0">
                <a:solidFill>
                  <a:prstClr val="white"/>
                </a:solidFill>
                <a:latin typeface="Calibri" panose="020F0502020204030204"/>
                <a:ea typeface="宋体" panose="02010600030101010101" pitchFamily="2" charset="-122"/>
              </a:rPr>
              <a:t>www.1ppt.com/word/              Excel</a:t>
            </a:r>
            <a:r>
              <a:rPr lang="zh-CN" altLang="en-US" sz="135" dirty="0">
                <a:solidFill>
                  <a:prstClr val="white"/>
                </a:solidFill>
                <a:latin typeface="Calibri" panose="020F0502020204030204"/>
                <a:ea typeface="宋体" panose="02010600030101010101" pitchFamily="2" charset="-122"/>
              </a:rPr>
              <a:t>教程：</a:t>
            </a:r>
            <a:r>
              <a:rPr lang="en-US" altLang="zh-CN" sz="135" dirty="0">
                <a:solidFill>
                  <a:prstClr val="white"/>
                </a:solidFill>
                <a:latin typeface="Calibri" panose="020F0502020204030204"/>
                <a:ea typeface="宋体" panose="02010600030101010101" pitchFamily="2" charset="-122"/>
              </a:rPr>
              <a:t>www.1ppt.com/excel/  </a:t>
            </a:r>
            <a:endParaRPr lang="en-US" altLang="zh-CN" sz="13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35" dirty="0">
                <a:solidFill>
                  <a:prstClr val="white"/>
                </a:solidFill>
                <a:latin typeface="Calibri" panose="020F0502020204030204"/>
                <a:ea typeface="宋体" panose="02010600030101010101" pitchFamily="2" charset="-122"/>
              </a:rPr>
              <a:t>资料下载：</a:t>
            </a:r>
            <a:r>
              <a:rPr lang="en-US" altLang="zh-CN" sz="135" dirty="0">
                <a:solidFill>
                  <a:prstClr val="white"/>
                </a:solidFill>
                <a:latin typeface="Calibri" panose="020F0502020204030204"/>
                <a:ea typeface="宋体" panose="02010600030101010101" pitchFamily="2" charset="-122"/>
              </a:rPr>
              <a:t>www.1ppt.com/ziliao/                PPT</a:t>
            </a:r>
            <a:r>
              <a:rPr lang="zh-CN" altLang="en-US" sz="135" dirty="0">
                <a:solidFill>
                  <a:prstClr val="white"/>
                </a:solidFill>
                <a:latin typeface="Calibri" panose="020F0502020204030204"/>
                <a:ea typeface="宋体" panose="02010600030101010101" pitchFamily="2" charset="-122"/>
              </a:rPr>
              <a:t>课件下载：</a:t>
            </a:r>
            <a:r>
              <a:rPr lang="en-US" altLang="zh-CN" sz="135" dirty="0">
                <a:solidFill>
                  <a:prstClr val="white"/>
                </a:solidFill>
                <a:latin typeface="Calibri" panose="020F0502020204030204"/>
                <a:ea typeface="宋体" panose="02010600030101010101" pitchFamily="2" charset="-122"/>
              </a:rPr>
              <a:t>www.1ppt.com/kejian/ </a:t>
            </a:r>
            <a:endParaRPr lang="en-US" altLang="zh-CN" sz="13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35" dirty="0">
                <a:solidFill>
                  <a:prstClr val="white"/>
                </a:solidFill>
                <a:latin typeface="Calibri" panose="020F0502020204030204"/>
                <a:ea typeface="宋体" panose="02010600030101010101" pitchFamily="2" charset="-122"/>
              </a:rPr>
              <a:t>范文下载：</a:t>
            </a:r>
            <a:r>
              <a:rPr lang="en-US" altLang="zh-CN" sz="135" dirty="0">
                <a:solidFill>
                  <a:prstClr val="white"/>
                </a:solidFill>
                <a:latin typeface="Calibri" panose="020F0502020204030204"/>
                <a:ea typeface="宋体" panose="02010600030101010101" pitchFamily="2" charset="-122"/>
              </a:rPr>
              <a:t>www.1ppt.com/fanwen/             </a:t>
            </a:r>
            <a:r>
              <a:rPr lang="zh-CN" altLang="en-US" sz="135" dirty="0">
                <a:solidFill>
                  <a:prstClr val="white"/>
                </a:solidFill>
                <a:latin typeface="Calibri" panose="020F0502020204030204"/>
                <a:ea typeface="宋体" panose="02010600030101010101" pitchFamily="2" charset="-122"/>
              </a:rPr>
              <a:t>试卷下载：</a:t>
            </a:r>
            <a:r>
              <a:rPr lang="en-US" altLang="zh-CN" sz="135" dirty="0">
                <a:solidFill>
                  <a:prstClr val="white"/>
                </a:solidFill>
                <a:latin typeface="Calibri" panose="020F0502020204030204"/>
                <a:ea typeface="宋体" panose="02010600030101010101" pitchFamily="2" charset="-122"/>
              </a:rPr>
              <a:t>www.1ppt.com/shiti/  </a:t>
            </a:r>
            <a:endParaRPr lang="en-US" altLang="zh-CN" sz="13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35" dirty="0">
                <a:solidFill>
                  <a:prstClr val="white"/>
                </a:solidFill>
                <a:latin typeface="Calibri" panose="020F0502020204030204"/>
                <a:ea typeface="宋体" panose="02010600030101010101" pitchFamily="2" charset="-122"/>
              </a:rPr>
              <a:t>教案下载：</a:t>
            </a:r>
            <a:r>
              <a:rPr lang="en-US" altLang="zh-CN" sz="135" dirty="0">
                <a:solidFill>
                  <a:prstClr val="white"/>
                </a:solidFill>
                <a:latin typeface="Calibri" panose="020F0502020204030204"/>
                <a:ea typeface="宋体" panose="02010600030101010101" pitchFamily="2" charset="-122"/>
              </a:rPr>
              <a:t>www.1ppt.com/jiaoan/        </a:t>
            </a:r>
            <a:endParaRPr lang="en-US" altLang="zh-CN" sz="13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35" dirty="0">
                <a:solidFill>
                  <a:prstClr val="white"/>
                </a:solidFill>
                <a:latin typeface="Calibri" panose="020F0502020204030204"/>
                <a:ea typeface="宋体" panose="02010600030101010101" pitchFamily="2" charset="-122"/>
              </a:rPr>
              <a:t>字体下载：</a:t>
            </a:r>
            <a:r>
              <a:rPr lang="en-US" altLang="zh-CN" sz="135" dirty="0">
                <a:solidFill>
                  <a:prstClr val="white"/>
                </a:solidFill>
                <a:latin typeface="Calibri" panose="020F0502020204030204"/>
                <a:ea typeface="宋体" panose="02010600030101010101" pitchFamily="2" charset="-122"/>
              </a:rPr>
              <a:t>www.1ppt.com/ziti/</a:t>
            </a:r>
            <a:endParaRPr lang="en-US" altLang="zh-CN" sz="135"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35" dirty="0">
                <a:solidFill>
                  <a:prstClr val="white"/>
                </a:solidFill>
                <a:latin typeface="Calibri" panose="020F0502020204030204"/>
                <a:ea typeface="宋体" panose="02010600030101010101" pitchFamily="2" charset="-122"/>
              </a:rPr>
              <a:t> </a:t>
            </a:r>
            <a:endParaRPr lang="zh-CN" altLang="en-US" sz="135" dirty="0">
              <a:solidFill>
                <a:prstClr val="white"/>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6185"/>
            <a:ext cx="10515600" cy="1325033"/>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advTm="0"/>
    </mc:Choice>
    <mc:Fallback>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4BFA5B65-22C6-4FA1-BD1E-72FAEC51290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19DB19-2978-4D5F-A980-F83CD0FD424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4BFA5B65-22C6-4FA1-BD1E-72FAEC51290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19DB19-2978-4D5F-A980-F83CD0FD424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4BFA5B65-22C6-4FA1-BD1E-72FAEC51290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C19DB19-2978-4D5F-A980-F83CD0FD424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4BFA5B65-22C6-4FA1-BD1E-72FAEC51290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C19DB19-2978-4D5F-A980-F83CD0FD424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BFA5B65-22C6-4FA1-BD1E-72FAEC51290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C19DB19-2978-4D5F-A980-F83CD0FD424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BFA5B65-22C6-4FA1-BD1E-72FAEC51290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19DB19-2978-4D5F-A980-F83CD0FD424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4BFA5B65-22C6-4FA1-BD1E-72FAEC51290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19DB19-2978-4D5F-A980-F83CD0FD424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微软雅黑" panose="020B0503020204020204" pitchFamily="34" charset="-122"/>
                <a:ea typeface="微软雅黑" panose="020B0503020204020204" pitchFamily="34" charset="-122"/>
              </a:defRPr>
            </a:lvl1pPr>
          </a:lstStyle>
          <a:p>
            <a:fld id="{4BFA5B65-22C6-4FA1-BD1E-72FAEC51290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微软雅黑" panose="020B0503020204020204" pitchFamily="34" charset="-122"/>
                <a:ea typeface="微软雅黑" panose="020B0503020204020204" pitchFamily="34" charset="-122"/>
              </a:defRPr>
            </a:lvl1pPr>
          </a:lstStyle>
          <a:p>
            <a:fld id="{EC19DB19-2978-4D5F-A980-F83CD0FD4245}" type="slidenum">
              <a:rPr lang="zh-CN" altLang="en-US" smtClean="0"/>
            </a:fld>
            <a:endParaRPr lang="zh-CN" altLang="en-US"/>
          </a:p>
        </p:txBody>
      </p:sp>
      <p:sp>
        <p:nvSpPr>
          <p:cNvPr id="7" name="矩形 6"/>
          <p:cNvSpPr/>
          <p:nvPr userDrawn="1"/>
        </p:nvSpPr>
        <p:spPr>
          <a:xfrm>
            <a:off x="323527" y="-1"/>
            <a:ext cx="270361" cy="678728"/>
          </a:xfrm>
          <a:prstGeom prst="rect">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mc:AlternateContent xmlns:mc="http://schemas.openxmlformats.org/markup-compatibility/2006">
    <mc:Choice xmlns:p14="http://schemas.microsoft.com/office/powerpoint/2010/main" Requires="p14">
      <p:transition p14:dur="10" advTm="0"/>
    </mc:Choice>
    <mc:Fallback>
      <p:transition advTm="0"/>
    </mc:Fallback>
  </mc:AlternateContent>
  <p:txStyles>
    <p:titleStyle>
      <a:lvl1pPr algn="ctr" rtl="0" fontAlgn="base">
        <a:spcBef>
          <a:spcPct val="0"/>
        </a:spcBef>
        <a:spcAft>
          <a:spcPct val="0"/>
        </a:spcAft>
        <a:defRPr sz="5865"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5pPr>
      <a:lvl6pPr marL="6096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7pPr>
      <a:lvl8pPr marL="18288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8pPr>
      <a:lvl9pPr marL="24384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9pPr>
    </p:titleStyle>
    <p:bodyStyle>
      <a:lvl1pPr marL="457200" indent="-457200" algn="l" rtl="0" fontAlgn="base">
        <a:spcBef>
          <a:spcPct val="20000"/>
        </a:spcBef>
        <a:spcAft>
          <a:spcPct val="0"/>
        </a:spcAft>
        <a:buFont typeface="Arial" panose="020B0604020202020204" pitchFamily="34" charset="0"/>
        <a:buChar char="•"/>
        <a:defRPr sz="4265" kern="1200">
          <a:solidFill>
            <a:schemeClr val="tx1"/>
          </a:solidFill>
          <a:latin typeface="+mn-lt"/>
          <a:ea typeface="微软雅黑" panose="020B0503020204020204" pitchFamily="34" charset="-122"/>
          <a:cs typeface="+mn-cs"/>
        </a:defRPr>
      </a:lvl1pPr>
      <a:lvl2pPr marL="990600" indent="-381000" algn="l" rtl="0" fontAlgn="base">
        <a:spcBef>
          <a:spcPct val="20000"/>
        </a:spcBef>
        <a:spcAft>
          <a:spcPct val="0"/>
        </a:spcAft>
        <a:buFont typeface="Arial" panose="020B0604020202020204" pitchFamily="34" charset="0"/>
        <a:buChar char="–"/>
        <a:defRPr sz="3735" kern="1200">
          <a:solidFill>
            <a:schemeClr val="tx1"/>
          </a:solidFill>
          <a:latin typeface="+mn-lt"/>
          <a:ea typeface="微软雅黑" panose="020B0503020204020204" pitchFamily="34" charset="-122"/>
          <a:cs typeface="+mn-cs"/>
        </a:defRPr>
      </a:lvl2pPr>
      <a:lvl3pPr marL="1524000" indent="-3048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3pPr>
      <a:lvl4pPr marL="2133600" indent="-304800" algn="l" rtl="0" fontAlgn="base">
        <a:spcBef>
          <a:spcPct val="20000"/>
        </a:spcBef>
        <a:spcAft>
          <a:spcPct val="0"/>
        </a:spcAft>
        <a:buFont typeface="Arial" panose="020B0604020202020204" pitchFamily="34" charset="0"/>
        <a:buChar char="–"/>
        <a:defRPr sz="2665" kern="1200">
          <a:solidFill>
            <a:schemeClr val="tx1"/>
          </a:solidFill>
          <a:latin typeface="+mn-lt"/>
          <a:ea typeface="微软雅黑" panose="020B0503020204020204" pitchFamily="34" charset="-122"/>
          <a:cs typeface="+mn-cs"/>
        </a:defRPr>
      </a:lvl4pPr>
      <a:lvl5pPr marL="2743200" indent="-304800" algn="l" rtl="0" fontAlgn="base">
        <a:spcBef>
          <a:spcPct val="20000"/>
        </a:spcBef>
        <a:spcAft>
          <a:spcPct val="0"/>
        </a:spcAft>
        <a:buFont typeface="Arial" panose="020B0604020202020204" pitchFamily="34" charset="0"/>
        <a:buChar char="»"/>
        <a:defRPr sz="2665" kern="1200">
          <a:solidFill>
            <a:schemeClr val="tx1"/>
          </a:solidFill>
          <a:latin typeface="+mn-lt"/>
          <a:ea typeface="微软雅黑" panose="020B0503020204020204" pitchFamily="34" charset="-122"/>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mc:AlternateContent xmlns:mc="http://schemas.openxmlformats.org/markup-compatibility/2006">
    <mc:Choice xmlns:p14="http://schemas.microsoft.com/office/powerpoint/2010/main" Requires="p14">
      <p:transition p14:dur="10" advTm="0"/>
    </mc:Choice>
    <mc:Fallback>
      <p:transition advTm="0"/>
    </mc:Fallback>
  </mc:AlternateContent>
  <p:txStyles>
    <p:titleStyle>
      <a:lvl1pPr algn="ctr" rtl="0" fontAlgn="base">
        <a:spcBef>
          <a:spcPct val="0"/>
        </a:spcBef>
        <a:spcAft>
          <a:spcPct val="0"/>
        </a:spcAft>
        <a:defRPr sz="5865"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5pPr>
      <a:lvl6pPr marL="6096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6pPr>
      <a:lvl7pPr marL="12192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7pPr>
      <a:lvl8pPr marL="18288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8pPr>
      <a:lvl9pPr marL="2438400" algn="ctr" rtl="0" fontAlgn="base">
        <a:spcBef>
          <a:spcPct val="0"/>
        </a:spcBef>
        <a:spcAft>
          <a:spcPct val="0"/>
        </a:spcAft>
        <a:defRPr sz="5865">
          <a:solidFill>
            <a:schemeClr val="tx1"/>
          </a:solidFill>
          <a:latin typeface="Calibri" panose="020F0502020204030204" pitchFamily="34" charset="0"/>
          <a:ea typeface="宋体" panose="02010600030101010101" pitchFamily="2" charset="-122"/>
        </a:defRPr>
      </a:lvl9pPr>
    </p:titleStyle>
    <p:bodyStyle>
      <a:lvl1pPr marL="457200" indent="-457200" algn="l" rtl="0" fontAlgn="base">
        <a:spcBef>
          <a:spcPct val="20000"/>
        </a:spcBef>
        <a:spcAft>
          <a:spcPct val="0"/>
        </a:spcAft>
        <a:buFont typeface="Arial" panose="020B0604020202020204" pitchFamily="34" charset="0"/>
        <a:buChar char="•"/>
        <a:defRPr sz="4265" kern="1200">
          <a:solidFill>
            <a:schemeClr val="tx1"/>
          </a:solidFill>
          <a:latin typeface="+mn-lt"/>
          <a:ea typeface="微软雅黑" panose="020B0503020204020204" pitchFamily="34" charset="-122"/>
          <a:cs typeface="+mn-cs"/>
        </a:defRPr>
      </a:lvl1pPr>
      <a:lvl2pPr marL="990600" indent="-381000" algn="l" rtl="0" fontAlgn="base">
        <a:spcBef>
          <a:spcPct val="20000"/>
        </a:spcBef>
        <a:spcAft>
          <a:spcPct val="0"/>
        </a:spcAft>
        <a:buFont typeface="Arial" panose="020B0604020202020204" pitchFamily="34" charset="0"/>
        <a:buChar char="–"/>
        <a:defRPr sz="3735" kern="1200">
          <a:solidFill>
            <a:schemeClr val="tx1"/>
          </a:solidFill>
          <a:latin typeface="+mn-lt"/>
          <a:ea typeface="微软雅黑" panose="020B0503020204020204" pitchFamily="34" charset="-122"/>
          <a:cs typeface="+mn-cs"/>
        </a:defRPr>
      </a:lvl2pPr>
      <a:lvl3pPr marL="1524000" indent="-3048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3pPr>
      <a:lvl4pPr marL="2133600" indent="-304800" algn="l" rtl="0" fontAlgn="base">
        <a:spcBef>
          <a:spcPct val="20000"/>
        </a:spcBef>
        <a:spcAft>
          <a:spcPct val="0"/>
        </a:spcAft>
        <a:buFont typeface="Arial" panose="020B0604020202020204" pitchFamily="34" charset="0"/>
        <a:buChar char="–"/>
        <a:defRPr sz="2665" kern="1200">
          <a:solidFill>
            <a:schemeClr val="tx1"/>
          </a:solidFill>
          <a:latin typeface="+mn-lt"/>
          <a:ea typeface="微软雅黑" panose="020B0503020204020204" pitchFamily="34" charset="-122"/>
          <a:cs typeface="+mn-cs"/>
        </a:defRPr>
      </a:lvl4pPr>
      <a:lvl5pPr marL="2743200" indent="-304800" algn="l" rtl="0" fontAlgn="base">
        <a:spcBef>
          <a:spcPct val="20000"/>
        </a:spcBef>
        <a:spcAft>
          <a:spcPct val="0"/>
        </a:spcAft>
        <a:buFont typeface="Arial" panose="020B0604020202020204" pitchFamily="34" charset="0"/>
        <a:buChar char="»"/>
        <a:defRPr sz="2665" kern="1200">
          <a:solidFill>
            <a:schemeClr val="tx1"/>
          </a:solidFill>
          <a:latin typeface="+mn-lt"/>
          <a:ea typeface="微软雅黑" panose="020B0503020204020204" pitchFamily="34" charset="-122"/>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hdphoto" Target="../media/image3.wdp"/><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microsoft.com/office/2007/relationships/hdphoto" Target="../media/image3.wdp"/><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microsoft.com/office/2007/relationships/hdphoto" Target="../media/image3.wdp"/><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1" Type="http://schemas.openxmlformats.org/officeDocument/2006/relationships/slideLayout" Target="../slideLayouts/slideLayout7.xml"/><Relationship Id="rId10" Type="http://schemas.microsoft.com/office/2007/relationships/diagramDrawing" Target="../diagrams/drawing2.xml"/><Relationship Id="rId1" Type="http://schemas.openxmlformats.org/officeDocument/2006/relationships/diagramData" Target="../diagrams/data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hdphoto" Target="../media/image20.wdp"/><Relationship Id="rId1"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microsoft.com/office/2007/relationships/hdphoto" Target="../media/image3.wdp"/><Relationship Id="rId1"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microsoft.com/office/2007/relationships/hdphoto" Target="../media/image3.wdp"/><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microsoft.com/office/2007/relationships/hdphoto" Target="../media/image3.wdp"/><Relationship Id="rId1"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microsoft.com/office/2007/relationships/hdphoto" Target="../media/image3.wdp"/><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BEBA8EAE-BF5A-486C-A8C5-ECC9F3942E4B}">
                <a14:imgProps xmlns:a14="http://schemas.microsoft.com/office/drawing/2010/main">
                  <a14:imgLayer r:embed="rId2">
                    <a14:imgEffect>
                      <a14:artisticBlur/>
                    </a14:imgEffect>
                  </a14:imgLayer>
                </a14:imgProps>
              </a:ext>
            </a:extLst>
          </a:blip>
          <a:srcRect/>
          <a:stretch>
            <a:fillRect/>
          </a:stretch>
        </p:blipFill>
        <p:spPr>
          <a:xfrm>
            <a:off x="0" y="3429000"/>
            <a:ext cx="12192000" cy="3429000"/>
          </a:xfrm>
          <a:prstGeom prst="rect">
            <a:avLst/>
          </a:prstGeom>
        </p:spPr>
      </p:pic>
      <p:sp>
        <p:nvSpPr>
          <p:cNvPr id="12" name="矩形 11"/>
          <p:cNvSpPr/>
          <p:nvPr/>
        </p:nvSpPr>
        <p:spPr>
          <a:xfrm>
            <a:off x="1" y="3429000"/>
            <a:ext cx="12192676" cy="3428997"/>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3" name="矩形: 圆角 2"/>
          <p:cNvSpPr/>
          <p:nvPr/>
        </p:nvSpPr>
        <p:spPr>
          <a:xfrm>
            <a:off x="580417" y="462717"/>
            <a:ext cx="10945216" cy="576064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srgbClr val="FFFFFF"/>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5501026" y="1987460"/>
            <a:ext cx="1181164" cy="1269614"/>
            <a:chOff x="4558307" y="1155997"/>
            <a:chExt cx="410624" cy="443015"/>
          </a:xfrm>
        </p:grpSpPr>
        <p:sp>
          <p:nvSpPr>
            <p:cNvPr id="5" name="矩形: 圆角 4"/>
            <p:cNvSpPr/>
            <p:nvPr/>
          </p:nvSpPr>
          <p:spPr>
            <a:xfrm>
              <a:off x="4558307" y="1178953"/>
              <a:ext cx="383798" cy="385226"/>
            </a:xfrm>
            <a:prstGeom prst="ellipse">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srgbClr val="FFFFFF"/>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4561839" y="1155997"/>
              <a:ext cx="407092" cy="443015"/>
            </a:xfrm>
            <a:prstGeom prst="ellipse">
              <a:avLst/>
            </a:prstGeom>
            <a:noFill/>
          </p:spPr>
          <p:txBody>
            <a:bodyPr wrap="square" lIns="0" tIns="0" rIns="0" bIns="0" rtlCol="0">
              <a:spAutoFit/>
            </a:bodyPr>
            <a:lstStyle/>
            <a:p>
              <a:pPr defTabSz="1219200" fontAlgn="base">
                <a:spcBef>
                  <a:spcPct val="0"/>
                </a:spcBef>
                <a:spcAft>
                  <a:spcPct val="0"/>
                </a:spcAft>
              </a:pPr>
              <a:r>
                <a:rPr lang="zh-CN" altLang="en-US" sz="5865" dirty="0">
                  <a:solidFill>
                    <a:srgbClr val="FFFFFF"/>
                  </a:solidFill>
                  <a:latin typeface="Calibri" panose="020F0502020204030204" pitchFamily="34" charset="0"/>
                  <a:ea typeface="微软雅黑" panose="020B0503020204020204" pitchFamily="34" charset="-122"/>
                  <a:cs typeface="Calibri" panose="020F0502020204030204" pitchFamily="34" charset="0"/>
                </a:rPr>
                <a:t>三</a:t>
              </a:r>
              <a:endParaRPr lang="zh-CN" altLang="en-US" sz="5865" dirty="0">
                <a:solidFill>
                  <a:srgbClr val="FFFFFF"/>
                </a:solidFill>
                <a:latin typeface="Calibri" panose="020F0502020204030204" pitchFamily="34" charset="0"/>
                <a:ea typeface="微软雅黑" panose="020B0503020204020204" pitchFamily="34" charset="-122"/>
                <a:cs typeface="Calibri" panose="020F0502020204030204" pitchFamily="34" charset="0"/>
              </a:endParaRPr>
            </a:p>
          </p:txBody>
        </p:sp>
      </p:grpSp>
      <p:sp>
        <p:nvSpPr>
          <p:cNvPr id="7" name="文本框 6"/>
          <p:cNvSpPr txBox="1"/>
          <p:nvPr/>
        </p:nvSpPr>
        <p:spPr>
          <a:xfrm>
            <a:off x="1391477" y="3709142"/>
            <a:ext cx="9793088" cy="923330"/>
          </a:xfrm>
          <a:prstGeom prst="rect">
            <a:avLst/>
          </a:prstGeom>
          <a:noFill/>
        </p:spPr>
        <p:txBody>
          <a:bodyPr wrap="square" lIns="0" tIns="0" rIns="0" bIns="0" rtlCol="0">
            <a:spAutoFit/>
          </a:bodyPr>
          <a:lstStyle/>
          <a:p>
            <a:pPr algn="ctr">
              <a:defRPr/>
            </a:pPr>
            <a:r>
              <a:rPr kumimoji="1" lang="zh-CN" altLang="en-US" sz="6000" b="1" dirty="0">
                <a:latin typeface="微软雅黑" panose="020B0503020204020204" pitchFamily="34" charset="-122"/>
                <a:ea typeface="微软雅黑" panose="020B0503020204020204" pitchFamily="34" charset="-122"/>
              </a:rPr>
              <a:t>远程教育的基本理论</a:t>
            </a:r>
            <a:endParaRPr kumimoji="1" lang="zh-CN" altLang="en-US" sz="6000" b="1" dirty="0">
              <a:latin typeface="微软雅黑" panose="020B0503020204020204" pitchFamily="34" charset="-122"/>
              <a:ea typeface="微软雅黑" panose="020B0503020204020204" pitchFamily="34" charset="-122"/>
            </a:endParaRPr>
          </a:p>
        </p:txBody>
      </p:sp>
      <p:sp>
        <p:nvSpPr>
          <p:cNvPr id="11" name="文本框 10"/>
          <p:cNvSpPr txBox="1"/>
          <p:nvPr/>
        </p:nvSpPr>
        <p:spPr>
          <a:xfrm>
            <a:off x="4298876" y="2049253"/>
            <a:ext cx="3594248" cy="1107996"/>
          </a:xfrm>
          <a:prstGeom prst="rect">
            <a:avLst/>
          </a:prstGeom>
          <a:noFill/>
        </p:spPr>
        <p:txBody>
          <a:bodyPr wrap="square" lIns="0" tIns="0" rIns="0" bIns="0" rtlCol="0">
            <a:spAutoFit/>
          </a:bodyPr>
          <a:lstStyle/>
          <a:p>
            <a:pPr algn="dist" defTabSz="1219200" fontAlgn="base">
              <a:spcBef>
                <a:spcPct val="0"/>
              </a:spcBef>
              <a:spcAft>
                <a:spcPct val="0"/>
              </a:spcAft>
            </a:pPr>
            <a:r>
              <a:rPr lang="zh-CN" altLang="en-US" sz="7200" b="1" dirty="0">
                <a:solidFill>
                  <a:srgbClr val="272F42"/>
                </a:solidFill>
                <a:latin typeface="微软雅黑" panose="020B0503020204020204" pitchFamily="34" charset="-122"/>
                <a:ea typeface="微软雅黑" panose="020B0503020204020204" pitchFamily="34" charset="-122"/>
              </a:rPr>
              <a:t>第讲</a:t>
            </a:r>
            <a:endParaRPr lang="zh-CN" altLang="en-US" sz="7200" b="1" dirty="0">
              <a:solidFill>
                <a:srgbClr val="272F42"/>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bwMode="auto">
          <a:xfrm>
            <a:off x="6375898" y="1616566"/>
            <a:ext cx="4338638" cy="835411"/>
          </a:xfrm>
          <a:prstGeom prst="rect">
            <a:avLst/>
          </a:prstGeom>
          <a:solidFill>
            <a:schemeClr val="accent1">
              <a:lumMod val="10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 name="矩形 12"/>
          <p:cNvSpPr/>
          <p:nvPr/>
        </p:nvSpPr>
        <p:spPr bwMode="auto">
          <a:xfrm>
            <a:off x="1333506" y="1616566"/>
            <a:ext cx="4338638" cy="835411"/>
          </a:xfrm>
          <a:prstGeom prst="rect">
            <a:avLst/>
          </a:prstGeom>
          <a:solidFill>
            <a:schemeClr val="accent1">
              <a:lumMod val="100000"/>
            </a:schemeClr>
          </a:solidFill>
          <a:ln w="19050">
            <a:noFill/>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 name="矩形 3"/>
          <p:cNvSpPr/>
          <p:nvPr/>
        </p:nvSpPr>
        <p:spPr>
          <a:xfrm>
            <a:off x="2412549" y="1833342"/>
            <a:ext cx="2707145" cy="480131"/>
          </a:xfrm>
          <a:prstGeom prst="rect">
            <a:avLst/>
          </a:prstGeom>
        </p:spPr>
        <p:txBody>
          <a:bodyPr wrap="square">
            <a:spAutoFit/>
          </a:bodyPr>
          <a:lstStyle/>
          <a:p>
            <a:pPr>
              <a:lnSpc>
                <a:spcPct val="90000"/>
              </a:lnSpc>
            </a:pPr>
            <a:r>
              <a:rPr lang="zh-CN" altLang="en-US" sz="2800" dirty="0"/>
              <a:t>德林（</a:t>
            </a:r>
            <a:r>
              <a:rPr lang="en-US" altLang="zh-CN" sz="2800" dirty="0"/>
              <a:t>1960</a:t>
            </a:r>
            <a:r>
              <a:rPr lang="zh-CN" altLang="en-US" sz="2800" dirty="0"/>
              <a:t>）</a:t>
            </a:r>
            <a:endParaRPr lang="zh-CN" altLang="en-US" sz="2800" dirty="0"/>
          </a:p>
        </p:txBody>
      </p:sp>
      <p:sp>
        <p:nvSpPr>
          <p:cNvPr id="5" name="矩形 4"/>
          <p:cNvSpPr/>
          <p:nvPr/>
        </p:nvSpPr>
        <p:spPr>
          <a:xfrm>
            <a:off x="1360997" y="3196112"/>
            <a:ext cx="4338631" cy="2663678"/>
          </a:xfrm>
          <a:prstGeom prst="rect">
            <a:avLst/>
          </a:prstGeom>
        </p:spPr>
        <p:txBody>
          <a:bodyPr wrap="square">
            <a:spAutoFit/>
          </a:bodyPr>
          <a:lstStyle/>
          <a:p>
            <a:pPr indent="457200">
              <a:lnSpc>
                <a:spcPct val="120000"/>
              </a:lnSpc>
            </a:pPr>
            <a:r>
              <a:rPr lang="zh-CN" altLang="en-US" sz="2000" dirty="0"/>
              <a:t>在远程教育中，学习活动有两种形式，一种是独白式的，一种是对话式的，没有什么“教”的特征。因此老师和教育组织的作用是最低程度的，要依靠学生的</a:t>
            </a:r>
            <a:r>
              <a:rPr lang="zh-CN" altLang="en-US" sz="2000" b="1" dirty="0"/>
              <a:t>独立和自主学习</a:t>
            </a:r>
            <a:r>
              <a:rPr lang="zh-CN" altLang="en-US" sz="2000" dirty="0"/>
              <a:t>来进行。帮助组织的唯一功能是提供信息，文献和图书资料。</a:t>
            </a:r>
            <a:endParaRPr lang="zh-CN" altLang="en-US" sz="2000" dirty="0"/>
          </a:p>
        </p:txBody>
      </p:sp>
      <p:sp>
        <p:nvSpPr>
          <p:cNvPr id="6" name="矩形 5"/>
          <p:cNvSpPr/>
          <p:nvPr/>
        </p:nvSpPr>
        <p:spPr>
          <a:xfrm>
            <a:off x="6375898" y="2815434"/>
            <a:ext cx="4490161" cy="3231654"/>
          </a:xfrm>
          <a:prstGeom prst="rect">
            <a:avLst/>
          </a:prstGeom>
        </p:spPr>
        <p:txBody>
          <a:bodyPr wrap="square">
            <a:spAutoFit/>
          </a:bodyPr>
          <a:lstStyle/>
          <a:p>
            <a:pPr indent="457200" algn="just">
              <a:lnSpc>
                <a:spcPct val="120000"/>
              </a:lnSpc>
            </a:pPr>
            <a:r>
              <a:rPr lang="zh-CN" altLang="en-US" sz="2000" dirty="0"/>
              <a:t>独立学习是一种学习，一种变化的行为，一种学习者在空间时间进行的活动。在这种学习中，学习者的环境与学校完全不同，学习者可以接受老师指导但决</a:t>
            </a:r>
            <a:r>
              <a:rPr lang="zh-CN" altLang="en-US" sz="2000" b="1" dirty="0"/>
              <a:t>不依赖</a:t>
            </a:r>
            <a:r>
              <a:rPr lang="zh-CN" altLang="en-US" sz="2000" dirty="0"/>
              <a:t>他们，学习者承认自由程序，入学责任并完成引导学习的活动。</a:t>
            </a:r>
            <a:endParaRPr lang="en-US" altLang="zh-CN" sz="2000" dirty="0"/>
          </a:p>
          <a:p>
            <a:pPr indent="457200" algn="just">
              <a:lnSpc>
                <a:spcPct val="90000"/>
              </a:lnSpc>
            </a:pPr>
            <a:r>
              <a:rPr lang="zh-CN" altLang="en-US" sz="2000" b="1" dirty="0"/>
              <a:t>表现</a:t>
            </a:r>
            <a:r>
              <a:rPr lang="zh-CN" altLang="en-US" sz="2000" dirty="0"/>
              <a:t>：学习者完全自定进度，独立分散并享有目标选择的自由。</a:t>
            </a:r>
            <a:endParaRPr lang="zh-CN" altLang="en-US" sz="2000" dirty="0"/>
          </a:p>
        </p:txBody>
      </p:sp>
      <p:sp>
        <p:nvSpPr>
          <p:cNvPr id="7" name="矩形 6"/>
          <p:cNvSpPr/>
          <p:nvPr/>
        </p:nvSpPr>
        <p:spPr>
          <a:xfrm>
            <a:off x="763879" y="112644"/>
            <a:ext cx="3347070" cy="523220"/>
          </a:xfrm>
          <a:prstGeom prst="rect">
            <a:avLst/>
          </a:prstGeom>
        </p:spPr>
        <p:txBody>
          <a:bodyPr wrap="none">
            <a:spAutoFit/>
          </a:bodyPr>
          <a:lstStyle/>
          <a:p>
            <a:pPr lvl="0">
              <a:defRPr/>
            </a:pPr>
            <a:r>
              <a:rPr lang="zh-CN" altLang="en-US" sz="2800" kern="0" cap="all" spc="-60" dirty="0">
                <a:solidFill>
                  <a:srgbClr val="D1282E"/>
                </a:solidFill>
                <a:ea typeface="微软雅黑" panose="020B0503020204020204" pitchFamily="34" charset="-122"/>
              </a:rPr>
              <a:t>独立与自主学习理论</a:t>
            </a:r>
            <a:endPar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8" name="矩形 7"/>
          <p:cNvSpPr/>
          <p:nvPr/>
        </p:nvSpPr>
        <p:spPr>
          <a:xfrm>
            <a:off x="7319535" y="1833342"/>
            <a:ext cx="2820003" cy="480131"/>
          </a:xfrm>
          <a:prstGeom prst="rect">
            <a:avLst/>
          </a:prstGeom>
        </p:spPr>
        <p:txBody>
          <a:bodyPr wrap="none">
            <a:spAutoFit/>
          </a:bodyPr>
          <a:lstStyle/>
          <a:p>
            <a:pPr>
              <a:lnSpc>
                <a:spcPct val="90000"/>
              </a:lnSpc>
            </a:pPr>
            <a:r>
              <a:rPr lang="zh-CN" altLang="en-US" sz="2800" dirty="0"/>
              <a:t>魏德迈（</a:t>
            </a:r>
            <a:r>
              <a:rPr lang="en-US" altLang="zh-CN" sz="2800" dirty="0"/>
              <a:t>1970</a:t>
            </a:r>
            <a:r>
              <a:rPr lang="zh-CN" altLang="en-US" sz="2800" dirty="0"/>
              <a:t>）</a:t>
            </a:r>
            <a:endParaRPr lang="zh-CN" altLang="en-US" sz="2800" dirty="0"/>
          </a:p>
        </p:txBody>
      </p:sp>
      <p:cxnSp>
        <p:nvCxnSpPr>
          <p:cNvPr id="10" name="直接连接符 9"/>
          <p:cNvCxnSpPr/>
          <p:nvPr/>
        </p:nvCxnSpPr>
        <p:spPr>
          <a:xfrm>
            <a:off x="6047132" y="3098800"/>
            <a:ext cx="0" cy="2664922"/>
          </a:xfrm>
          <a:prstGeom prst="line">
            <a:avLst/>
          </a:prstGeom>
          <a:ln w="15875">
            <a:prstDash val="sysDot"/>
          </a:ln>
        </p:spPr>
        <p:style>
          <a:lnRef idx="1">
            <a:schemeClr val="dk1"/>
          </a:lnRef>
          <a:fillRef idx="0">
            <a:schemeClr val="dk1"/>
          </a:fillRef>
          <a:effectRef idx="0">
            <a:schemeClr val="dk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bwMode="auto">
          <a:xfrm>
            <a:off x="1280498" y="1318172"/>
            <a:ext cx="4338638" cy="835411"/>
          </a:xfrm>
          <a:prstGeom prst="rect">
            <a:avLst/>
          </a:prstGeom>
          <a:solidFill>
            <a:schemeClr val="accent1">
              <a:lumMod val="100000"/>
            </a:schemeClr>
          </a:solidFill>
          <a:ln w="19050">
            <a:noFill/>
            <a:round/>
          </a:ln>
        </p:spPr>
        <p:txBody>
          <a:bodyPr anchor="ctr"/>
          <a:lstStyle/>
          <a:p>
            <a:pPr algn="ctr"/>
            <a:endParaRPr>
              <a:latin typeface="+mn-lt"/>
              <a:ea typeface="+mn-ea"/>
              <a:cs typeface="+mn-ea"/>
              <a:sym typeface="+mn-lt"/>
            </a:endParaRPr>
          </a:p>
        </p:txBody>
      </p:sp>
      <p:sp>
        <p:nvSpPr>
          <p:cNvPr id="4" name="矩形 3"/>
          <p:cNvSpPr/>
          <p:nvPr/>
        </p:nvSpPr>
        <p:spPr>
          <a:xfrm>
            <a:off x="2979301" y="1474268"/>
            <a:ext cx="887422" cy="523220"/>
          </a:xfrm>
          <a:prstGeom prst="rect">
            <a:avLst/>
          </a:prstGeom>
        </p:spPr>
        <p:txBody>
          <a:bodyPr wrap="square">
            <a:spAutoFit/>
          </a:bodyPr>
          <a:lstStyle/>
          <a:p>
            <a:pPr lvl="0"/>
            <a:r>
              <a:rPr lang="zh-CN" altLang="en-US" sz="2800" kern="0" cap="all" spc="-60" dirty="0">
                <a:latin typeface="+mj-lt"/>
                <a:ea typeface="微软雅黑" panose="020B0503020204020204" pitchFamily="34" charset="-122"/>
                <a:cs typeface="+mj-cs"/>
              </a:rPr>
              <a:t>穆尔</a:t>
            </a:r>
            <a:endParaRPr kumimoji="0" lang="zh-CN" altLang="en-US" sz="1400" i="0" u="none" strike="noStrike" kern="0" cap="none" spc="0" normalizeH="0" baseline="0" noProof="0" dirty="0">
              <a:ln>
                <a:noFill/>
              </a:ln>
              <a:effectLst/>
              <a:uLnTx/>
              <a:uFillTx/>
              <a:latin typeface="+mj-lt"/>
            </a:endParaRPr>
          </a:p>
        </p:txBody>
      </p:sp>
      <p:sp>
        <p:nvSpPr>
          <p:cNvPr id="6" name="矩形 5"/>
          <p:cNvSpPr/>
          <p:nvPr/>
        </p:nvSpPr>
        <p:spPr>
          <a:xfrm>
            <a:off x="667075" y="2724325"/>
            <a:ext cx="9904121" cy="2196883"/>
          </a:xfrm>
          <a:prstGeom prst="rect">
            <a:avLst/>
          </a:prstGeom>
        </p:spPr>
        <p:txBody>
          <a:bodyPr wrap="square">
            <a:spAutoFit/>
          </a:bodyPr>
          <a:lstStyle/>
          <a:p>
            <a:pPr marL="800100" lvl="1" indent="-342900">
              <a:lnSpc>
                <a:spcPct val="200000"/>
              </a:lnSpc>
              <a:buFont typeface="Wingdings" panose="05000000000000000000" pitchFamily="2" charset="2"/>
              <a:buChar char="ü"/>
            </a:pPr>
            <a:r>
              <a:rPr lang="zh-CN" altLang="en-US" sz="2400" dirty="0"/>
              <a:t>提出“距离”与“自主”基础上的远程教育理论。</a:t>
            </a:r>
            <a:endParaRPr lang="zh-CN" altLang="en-US" sz="2400" dirty="0"/>
          </a:p>
          <a:p>
            <a:pPr marL="800100" lvl="1" indent="-342900">
              <a:lnSpc>
                <a:spcPct val="200000"/>
              </a:lnSpc>
              <a:buFont typeface="Wingdings" panose="05000000000000000000" pitchFamily="2" charset="2"/>
              <a:buChar char="ü"/>
            </a:pPr>
            <a:r>
              <a:rPr lang="zh-CN" altLang="en-US" sz="2400" dirty="0"/>
              <a:t>为在离开老师环境里学习的学生设计的教学计划</a:t>
            </a:r>
            <a:r>
              <a:rPr lang="en-US" altLang="zh-CN" sz="2400" dirty="0"/>
              <a:t>——</a:t>
            </a:r>
            <a:r>
              <a:rPr lang="zh-CN" altLang="en-US" sz="2400" dirty="0"/>
              <a:t>远距离教育。</a:t>
            </a:r>
            <a:endParaRPr lang="zh-CN" altLang="en-US" sz="2400" dirty="0"/>
          </a:p>
          <a:p>
            <a:pPr marL="800100" lvl="1" indent="-342900">
              <a:lnSpc>
                <a:spcPct val="200000"/>
              </a:lnSpc>
              <a:buFont typeface="Wingdings" panose="05000000000000000000" pitchFamily="2" charset="2"/>
              <a:buChar char="ü"/>
            </a:pPr>
            <a:r>
              <a:rPr lang="zh-CN" altLang="en-US" sz="2400" dirty="0"/>
              <a:t>为鼓励独立学习或自导学习设计的教学计划</a:t>
            </a:r>
            <a:r>
              <a:rPr lang="en-US" altLang="zh-CN" sz="2400" dirty="0"/>
              <a:t>——</a:t>
            </a:r>
            <a:r>
              <a:rPr lang="zh-CN" altLang="en-US" sz="2400" dirty="0"/>
              <a:t>学生自主。</a:t>
            </a:r>
            <a:endParaRPr lang="zh-CN" altLang="en-US" sz="2000" dirty="0">
              <a:effectLst>
                <a:outerShdw blurRad="38100" dist="38100" dir="2700000" algn="tl">
                  <a:srgbClr val="C0C0C0"/>
                </a:outerShdw>
              </a:effectLst>
              <a:latin typeface="楷体_GB2312" pitchFamily="49" charset="-122"/>
            </a:endParaRPr>
          </a:p>
        </p:txBody>
      </p:sp>
      <p:sp>
        <p:nvSpPr>
          <p:cNvPr id="8" name="矩形 7"/>
          <p:cNvSpPr/>
          <p:nvPr/>
        </p:nvSpPr>
        <p:spPr>
          <a:xfrm>
            <a:off x="763879" y="112644"/>
            <a:ext cx="3347070" cy="523220"/>
          </a:xfrm>
          <a:prstGeom prst="rect">
            <a:avLst/>
          </a:prstGeom>
        </p:spPr>
        <p:txBody>
          <a:bodyPr wrap="none">
            <a:spAutoFit/>
          </a:bodyPr>
          <a:lstStyle/>
          <a:p>
            <a:pPr lvl="0">
              <a:defRPr/>
            </a:pPr>
            <a:r>
              <a:rPr lang="zh-CN" altLang="en-US" sz="2800" kern="0" cap="all" spc="-60" dirty="0">
                <a:solidFill>
                  <a:srgbClr val="D1282E"/>
                </a:solidFill>
                <a:ea typeface="微软雅黑" panose="020B0503020204020204" pitchFamily="34" charset="-122"/>
              </a:rPr>
              <a:t>独立与自主学习理论</a:t>
            </a:r>
            <a:endPar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7241" y="104894"/>
            <a:ext cx="3347070" cy="523220"/>
          </a:xfrm>
          <a:prstGeom prst="rect">
            <a:avLst/>
          </a:prstGeom>
        </p:spPr>
        <p:txBody>
          <a:bodyPr wrap="non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独立学习的十大特征</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sp>
        <p:nvSpPr>
          <p:cNvPr id="63" name="剪去单角的矩形 3"/>
          <p:cNvSpPr/>
          <p:nvPr/>
        </p:nvSpPr>
        <p:spPr>
          <a:xfrm>
            <a:off x="2152000" y="937018"/>
            <a:ext cx="9334285" cy="5816087"/>
          </a:xfrm>
          <a:prstGeom prst="snip1Rect">
            <a:avLst/>
          </a:prstGeom>
          <a:solidFill>
            <a:srgbClr val="FFFFFF">
              <a:lumMod val="95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64" name="组合 63"/>
          <p:cNvGrpSpPr/>
          <p:nvPr/>
        </p:nvGrpSpPr>
        <p:grpSpPr>
          <a:xfrm>
            <a:off x="521479" y="1903884"/>
            <a:ext cx="1819297" cy="2686418"/>
            <a:chOff x="1764836" y="2477342"/>
            <a:chExt cx="2425729" cy="3581891"/>
          </a:xfrm>
        </p:grpSpPr>
        <p:sp>
          <p:nvSpPr>
            <p:cNvPr id="65" name="任意多边形 17"/>
            <p:cNvSpPr/>
            <p:nvPr/>
          </p:nvSpPr>
          <p:spPr bwMode="auto">
            <a:xfrm>
              <a:off x="2968020" y="3687440"/>
              <a:ext cx="793825" cy="698399"/>
            </a:xfrm>
            <a:custGeom>
              <a:avLst/>
              <a:gdLst>
                <a:gd name="T0" fmla="*/ 57 w 382"/>
                <a:gd name="T1" fmla="*/ 0 h 337"/>
                <a:gd name="T2" fmla="*/ 201 w 382"/>
                <a:gd name="T3" fmla="*/ 227 h 337"/>
                <a:gd name="T4" fmla="*/ 308 w 382"/>
                <a:gd name="T5" fmla="*/ 11 h 337"/>
                <a:gd name="T6" fmla="*/ 382 w 382"/>
                <a:gd name="T7" fmla="*/ 48 h 337"/>
                <a:gd name="T8" fmla="*/ 249 w 382"/>
                <a:gd name="T9" fmla="*/ 314 h 337"/>
                <a:gd name="T10" fmla="*/ 220 w 382"/>
                <a:gd name="T11" fmla="*/ 336 h 337"/>
                <a:gd name="T12" fmla="*/ 212 w 382"/>
                <a:gd name="T13" fmla="*/ 337 h 337"/>
                <a:gd name="T14" fmla="*/ 186 w 382"/>
                <a:gd name="T15" fmla="*/ 328 h 337"/>
                <a:gd name="T16" fmla="*/ 0 w 382"/>
                <a:gd name="T17" fmla="*/ 120 h 337"/>
                <a:gd name="T18" fmla="*/ 57 w 382"/>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37">
                  <a:moveTo>
                    <a:pt x="57" y="0"/>
                  </a:moveTo>
                  <a:cubicBezTo>
                    <a:pt x="201" y="227"/>
                    <a:pt x="201" y="227"/>
                    <a:pt x="201" y="227"/>
                  </a:cubicBezTo>
                  <a:cubicBezTo>
                    <a:pt x="308" y="11"/>
                    <a:pt x="308" y="11"/>
                    <a:pt x="308" y="11"/>
                  </a:cubicBezTo>
                  <a:cubicBezTo>
                    <a:pt x="382" y="48"/>
                    <a:pt x="382" y="48"/>
                    <a:pt x="382" y="48"/>
                  </a:cubicBezTo>
                  <a:cubicBezTo>
                    <a:pt x="249" y="314"/>
                    <a:pt x="249" y="314"/>
                    <a:pt x="249" y="314"/>
                  </a:cubicBezTo>
                  <a:cubicBezTo>
                    <a:pt x="243" y="326"/>
                    <a:pt x="233" y="334"/>
                    <a:pt x="220" y="336"/>
                  </a:cubicBezTo>
                  <a:cubicBezTo>
                    <a:pt x="218" y="337"/>
                    <a:pt x="215" y="337"/>
                    <a:pt x="212" y="337"/>
                  </a:cubicBezTo>
                  <a:cubicBezTo>
                    <a:pt x="203" y="337"/>
                    <a:pt x="193" y="334"/>
                    <a:pt x="186" y="328"/>
                  </a:cubicBezTo>
                  <a:cubicBezTo>
                    <a:pt x="0" y="120"/>
                    <a:pt x="0" y="120"/>
                    <a:pt x="0" y="120"/>
                  </a:cubicBezTo>
                  <a:lnTo>
                    <a:pt x="57"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6" name="矩形 65"/>
            <p:cNvSpPr/>
            <p:nvPr/>
          </p:nvSpPr>
          <p:spPr bwMode="auto">
            <a:xfrm>
              <a:off x="2367811" y="3525632"/>
              <a:ext cx="349891" cy="89893"/>
            </a:xfrm>
            <a:prstGeom prst="rect">
              <a:avLst/>
            </a:prstGeom>
            <a:solidFill>
              <a:srgbClr val="E0B4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7" name="任意多边形 19"/>
            <p:cNvSpPr/>
            <p:nvPr/>
          </p:nvSpPr>
          <p:spPr bwMode="auto">
            <a:xfrm>
              <a:off x="2035898" y="2727659"/>
              <a:ext cx="615421" cy="860207"/>
            </a:xfrm>
            <a:custGeom>
              <a:avLst/>
              <a:gdLst>
                <a:gd name="T0" fmla="*/ 280 w 296"/>
                <a:gd name="T1" fmla="*/ 287 h 415"/>
                <a:gd name="T2" fmla="*/ 256 w 296"/>
                <a:gd name="T3" fmla="*/ 275 h 415"/>
                <a:gd name="T4" fmla="*/ 256 w 296"/>
                <a:gd name="T5" fmla="*/ 30 h 415"/>
                <a:gd name="T6" fmla="*/ 296 w 296"/>
                <a:gd name="T7" fmla="*/ 0 h 415"/>
                <a:gd name="T8" fmla="*/ 241 w 296"/>
                <a:gd name="T9" fmla="*/ 0 h 415"/>
                <a:gd name="T10" fmla="*/ 59 w 296"/>
                <a:gd name="T11" fmla="*/ 0 h 415"/>
                <a:gd name="T12" fmla="*/ 52 w 296"/>
                <a:gd name="T13" fmla="*/ 158 h 415"/>
                <a:gd name="T14" fmla="*/ 51 w 296"/>
                <a:gd name="T15" fmla="*/ 160 h 415"/>
                <a:gd name="T16" fmla="*/ 0 w 296"/>
                <a:gd name="T17" fmla="*/ 208 h 415"/>
                <a:gd name="T18" fmla="*/ 51 w 296"/>
                <a:gd name="T19" fmla="*/ 255 h 415"/>
                <a:gd name="T20" fmla="*/ 54 w 296"/>
                <a:gd name="T21" fmla="*/ 255 h 415"/>
                <a:gd name="T22" fmla="*/ 54 w 296"/>
                <a:gd name="T23" fmla="*/ 256 h 415"/>
                <a:gd name="T24" fmla="*/ 54 w 296"/>
                <a:gd name="T25" fmla="*/ 256 h 415"/>
                <a:gd name="T26" fmla="*/ 195 w 296"/>
                <a:gd name="T27" fmla="*/ 413 h 415"/>
                <a:gd name="T28" fmla="*/ 195 w 296"/>
                <a:gd name="T29" fmla="*/ 413 h 415"/>
                <a:gd name="T30" fmla="*/ 241 w 296"/>
                <a:gd name="T31" fmla="*/ 413 h 415"/>
                <a:gd name="T32" fmla="*/ 256 w 296"/>
                <a:gd name="T33" fmla="*/ 414 h 415"/>
                <a:gd name="T34" fmla="*/ 256 w 296"/>
                <a:gd name="T35" fmla="*/ 302 h 415"/>
                <a:gd name="T36" fmla="*/ 280 w 296"/>
                <a:gd name="T37" fmla="*/ 2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6" h="415">
                  <a:moveTo>
                    <a:pt x="280" y="287"/>
                  </a:moveTo>
                  <a:cubicBezTo>
                    <a:pt x="256" y="275"/>
                    <a:pt x="256" y="275"/>
                    <a:pt x="256" y="275"/>
                  </a:cubicBezTo>
                  <a:cubicBezTo>
                    <a:pt x="256" y="30"/>
                    <a:pt x="256" y="30"/>
                    <a:pt x="256" y="30"/>
                  </a:cubicBezTo>
                  <a:cubicBezTo>
                    <a:pt x="256" y="30"/>
                    <a:pt x="272" y="24"/>
                    <a:pt x="296" y="0"/>
                  </a:cubicBezTo>
                  <a:cubicBezTo>
                    <a:pt x="241" y="0"/>
                    <a:pt x="241" y="0"/>
                    <a:pt x="241" y="0"/>
                  </a:cubicBezTo>
                  <a:cubicBezTo>
                    <a:pt x="59" y="0"/>
                    <a:pt x="59" y="0"/>
                    <a:pt x="59" y="0"/>
                  </a:cubicBezTo>
                  <a:cubicBezTo>
                    <a:pt x="59" y="0"/>
                    <a:pt x="54" y="83"/>
                    <a:pt x="52" y="158"/>
                  </a:cubicBezTo>
                  <a:cubicBezTo>
                    <a:pt x="52" y="158"/>
                    <a:pt x="51" y="160"/>
                    <a:pt x="51" y="160"/>
                  </a:cubicBezTo>
                  <a:cubicBezTo>
                    <a:pt x="22" y="160"/>
                    <a:pt x="0" y="182"/>
                    <a:pt x="0" y="208"/>
                  </a:cubicBezTo>
                  <a:cubicBezTo>
                    <a:pt x="0" y="234"/>
                    <a:pt x="22" y="255"/>
                    <a:pt x="51" y="255"/>
                  </a:cubicBezTo>
                  <a:cubicBezTo>
                    <a:pt x="52" y="255"/>
                    <a:pt x="53" y="256"/>
                    <a:pt x="54" y="255"/>
                  </a:cubicBezTo>
                  <a:cubicBezTo>
                    <a:pt x="54" y="256"/>
                    <a:pt x="54" y="256"/>
                    <a:pt x="54" y="256"/>
                  </a:cubicBezTo>
                  <a:cubicBezTo>
                    <a:pt x="54" y="256"/>
                    <a:pt x="54" y="256"/>
                    <a:pt x="54" y="256"/>
                  </a:cubicBezTo>
                  <a:cubicBezTo>
                    <a:pt x="54" y="256"/>
                    <a:pt x="104" y="380"/>
                    <a:pt x="195" y="413"/>
                  </a:cubicBezTo>
                  <a:cubicBezTo>
                    <a:pt x="195" y="413"/>
                    <a:pt x="195" y="413"/>
                    <a:pt x="195" y="413"/>
                  </a:cubicBezTo>
                  <a:cubicBezTo>
                    <a:pt x="206" y="415"/>
                    <a:pt x="241" y="413"/>
                    <a:pt x="241" y="413"/>
                  </a:cubicBezTo>
                  <a:cubicBezTo>
                    <a:pt x="241" y="413"/>
                    <a:pt x="247" y="413"/>
                    <a:pt x="256" y="414"/>
                  </a:cubicBezTo>
                  <a:cubicBezTo>
                    <a:pt x="256" y="302"/>
                    <a:pt x="256" y="302"/>
                    <a:pt x="256" y="302"/>
                  </a:cubicBezTo>
                  <a:lnTo>
                    <a:pt x="280" y="287"/>
                  </a:ln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8" name="任意多边形 20"/>
            <p:cNvSpPr/>
            <p:nvPr/>
          </p:nvSpPr>
          <p:spPr bwMode="auto">
            <a:xfrm>
              <a:off x="2591852" y="3575419"/>
              <a:ext cx="60851" cy="11064"/>
            </a:xfrm>
            <a:custGeom>
              <a:avLst/>
              <a:gdLst>
                <a:gd name="T0" fmla="*/ 19 w 29"/>
                <a:gd name="T1" fmla="*/ 4 h 5"/>
                <a:gd name="T2" fmla="*/ 29 w 29"/>
                <a:gd name="T3" fmla="*/ 0 h 5"/>
                <a:gd name="T4" fmla="*/ 0 w 29"/>
                <a:gd name="T5" fmla="*/ 5 h 5"/>
                <a:gd name="T6" fmla="*/ 19 w 29"/>
                <a:gd name="T7" fmla="*/ 4 h 5"/>
              </a:gdLst>
              <a:ahLst/>
              <a:cxnLst>
                <a:cxn ang="0">
                  <a:pos x="T0" y="T1"/>
                </a:cxn>
                <a:cxn ang="0">
                  <a:pos x="T2" y="T3"/>
                </a:cxn>
                <a:cxn ang="0">
                  <a:pos x="T4" y="T5"/>
                </a:cxn>
                <a:cxn ang="0">
                  <a:pos x="T6" y="T7"/>
                </a:cxn>
              </a:cxnLst>
              <a:rect l="0" t="0" r="r" b="b"/>
              <a:pathLst>
                <a:path w="29" h="5">
                  <a:moveTo>
                    <a:pt x="19" y="4"/>
                  </a:moveTo>
                  <a:cubicBezTo>
                    <a:pt x="22" y="3"/>
                    <a:pt x="25" y="1"/>
                    <a:pt x="29" y="0"/>
                  </a:cubicBezTo>
                  <a:cubicBezTo>
                    <a:pt x="17" y="2"/>
                    <a:pt x="7" y="4"/>
                    <a:pt x="0" y="5"/>
                  </a:cubicBezTo>
                  <a:cubicBezTo>
                    <a:pt x="7" y="5"/>
                    <a:pt x="15" y="5"/>
                    <a:pt x="19" y="4"/>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9" name="任意多边形 21"/>
            <p:cNvSpPr/>
            <p:nvPr/>
          </p:nvSpPr>
          <p:spPr bwMode="auto">
            <a:xfrm>
              <a:off x="2561427" y="2727659"/>
              <a:ext cx="475742" cy="858824"/>
            </a:xfrm>
            <a:custGeom>
              <a:avLst/>
              <a:gdLst>
                <a:gd name="T0" fmla="*/ 175 w 229"/>
                <a:gd name="T1" fmla="*/ 256 h 414"/>
                <a:gd name="T2" fmla="*/ 178 w 229"/>
                <a:gd name="T3" fmla="*/ 256 h 414"/>
                <a:gd name="T4" fmla="*/ 229 w 229"/>
                <a:gd name="T5" fmla="*/ 209 h 414"/>
                <a:gd name="T6" fmla="*/ 178 w 229"/>
                <a:gd name="T7" fmla="*/ 162 h 414"/>
                <a:gd name="T8" fmla="*/ 176 w 229"/>
                <a:gd name="T9" fmla="*/ 158 h 414"/>
                <a:gd name="T10" fmla="*/ 170 w 229"/>
                <a:gd name="T11" fmla="*/ 0 h 414"/>
                <a:gd name="T12" fmla="*/ 43 w 229"/>
                <a:gd name="T13" fmla="*/ 0 h 414"/>
                <a:gd name="T14" fmla="*/ 0 w 229"/>
                <a:gd name="T15" fmla="*/ 30 h 414"/>
                <a:gd name="T16" fmla="*/ 0 w 229"/>
                <a:gd name="T17" fmla="*/ 414 h 414"/>
                <a:gd name="T18" fmla="*/ 13 w 229"/>
                <a:gd name="T19" fmla="*/ 414 h 414"/>
                <a:gd name="T20" fmla="*/ 43 w 229"/>
                <a:gd name="T21" fmla="*/ 409 h 414"/>
                <a:gd name="T22" fmla="*/ 175 w 229"/>
                <a:gd name="T23" fmla="*/ 25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414">
                  <a:moveTo>
                    <a:pt x="175" y="256"/>
                  </a:moveTo>
                  <a:cubicBezTo>
                    <a:pt x="176" y="256"/>
                    <a:pt x="177" y="256"/>
                    <a:pt x="178" y="256"/>
                  </a:cubicBezTo>
                  <a:cubicBezTo>
                    <a:pt x="206" y="256"/>
                    <a:pt x="229" y="235"/>
                    <a:pt x="229" y="209"/>
                  </a:cubicBezTo>
                  <a:cubicBezTo>
                    <a:pt x="229" y="183"/>
                    <a:pt x="206" y="162"/>
                    <a:pt x="178" y="162"/>
                  </a:cubicBezTo>
                  <a:cubicBezTo>
                    <a:pt x="177" y="162"/>
                    <a:pt x="177" y="158"/>
                    <a:pt x="176" y="158"/>
                  </a:cubicBezTo>
                  <a:cubicBezTo>
                    <a:pt x="175" y="83"/>
                    <a:pt x="170" y="0"/>
                    <a:pt x="170" y="0"/>
                  </a:cubicBezTo>
                  <a:cubicBezTo>
                    <a:pt x="43" y="0"/>
                    <a:pt x="43" y="0"/>
                    <a:pt x="43" y="0"/>
                  </a:cubicBezTo>
                  <a:cubicBezTo>
                    <a:pt x="19" y="24"/>
                    <a:pt x="0" y="30"/>
                    <a:pt x="0" y="30"/>
                  </a:cubicBezTo>
                  <a:cubicBezTo>
                    <a:pt x="0" y="414"/>
                    <a:pt x="0" y="414"/>
                    <a:pt x="0" y="414"/>
                  </a:cubicBezTo>
                  <a:cubicBezTo>
                    <a:pt x="4" y="414"/>
                    <a:pt x="9" y="414"/>
                    <a:pt x="13" y="414"/>
                  </a:cubicBezTo>
                  <a:cubicBezTo>
                    <a:pt x="21" y="413"/>
                    <a:pt x="32" y="411"/>
                    <a:pt x="43" y="409"/>
                  </a:cubicBezTo>
                  <a:cubicBezTo>
                    <a:pt x="128" y="371"/>
                    <a:pt x="175" y="256"/>
                    <a:pt x="175" y="256"/>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0" name="任意多边形 22"/>
            <p:cNvSpPr/>
            <p:nvPr/>
          </p:nvSpPr>
          <p:spPr bwMode="auto">
            <a:xfrm>
              <a:off x="2517172" y="4697008"/>
              <a:ext cx="318083" cy="1273715"/>
            </a:xfrm>
            <a:custGeom>
              <a:avLst/>
              <a:gdLst>
                <a:gd name="T0" fmla="*/ 65 w 230"/>
                <a:gd name="T1" fmla="*/ 921 h 921"/>
                <a:gd name="T2" fmla="*/ 199 w 230"/>
                <a:gd name="T3" fmla="*/ 921 h 921"/>
                <a:gd name="T4" fmla="*/ 230 w 230"/>
                <a:gd name="T5" fmla="*/ 0 h 921"/>
                <a:gd name="T6" fmla="*/ 0 w 230"/>
                <a:gd name="T7" fmla="*/ 0 h 921"/>
                <a:gd name="T8" fmla="*/ 65 w 230"/>
                <a:gd name="T9" fmla="*/ 921 h 921"/>
              </a:gdLst>
              <a:ahLst/>
              <a:cxnLst>
                <a:cxn ang="0">
                  <a:pos x="T0" y="T1"/>
                </a:cxn>
                <a:cxn ang="0">
                  <a:pos x="T2" y="T3"/>
                </a:cxn>
                <a:cxn ang="0">
                  <a:pos x="T4" y="T5"/>
                </a:cxn>
                <a:cxn ang="0">
                  <a:pos x="T6" y="T7"/>
                </a:cxn>
                <a:cxn ang="0">
                  <a:pos x="T8" y="T9"/>
                </a:cxn>
              </a:cxnLst>
              <a:rect l="0" t="0" r="r" b="b"/>
              <a:pathLst>
                <a:path w="230" h="921">
                  <a:moveTo>
                    <a:pt x="65" y="921"/>
                  </a:moveTo>
                  <a:lnTo>
                    <a:pt x="199" y="921"/>
                  </a:lnTo>
                  <a:lnTo>
                    <a:pt x="230" y="0"/>
                  </a:lnTo>
                  <a:lnTo>
                    <a:pt x="0" y="0"/>
                  </a:lnTo>
                  <a:lnTo>
                    <a:pt x="65" y="92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1" name="任意多边形 23"/>
            <p:cNvSpPr/>
            <p:nvPr/>
          </p:nvSpPr>
          <p:spPr bwMode="auto">
            <a:xfrm>
              <a:off x="2250258" y="4697008"/>
              <a:ext cx="316700" cy="1273715"/>
            </a:xfrm>
            <a:custGeom>
              <a:avLst/>
              <a:gdLst>
                <a:gd name="T0" fmla="*/ 165 w 229"/>
                <a:gd name="T1" fmla="*/ 921 h 921"/>
                <a:gd name="T2" fmla="*/ 31 w 229"/>
                <a:gd name="T3" fmla="*/ 921 h 921"/>
                <a:gd name="T4" fmla="*/ 0 w 229"/>
                <a:gd name="T5" fmla="*/ 0 h 921"/>
                <a:gd name="T6" fmla="*/ 229 w 229"/>
                <a:gd name="T7" fmla="*/ 0 h 921"/>
                <a:gd name="T8" fmla="*/ 165 w 229"/>
                <a:gd name="T9" fmla="*/ 921 h 921"/>
              </a:gdLst>
              <a:ahLst/>
              <a:cxnLst>
                <a:cxn ang="0">
                  <a:pos x="T0" y="T1"/>
                </a:cxn>
                <a:cxn ang="0">
                  <a:pos x="T2" y="T3"/>
                </a:cxn>
                <a:cxn ang="0">
                  <a:pos x="T4" y="T5"/>
                </a:cxn>
                <a:cxn ang="0">
                  <a:pos x="T6" y="T7"/>
                </a:cxn>
                <a:cxn ang="0">
                  <a:pos x="T8" y="T9"/>
                </a:cxn>
              </a:cxnLst>
              <a:rect l="0" t="0" r="r" b="b"/>
              <a:pathLst>
                <a:path w="229" h="921">
                  <a:moveTo>
                    <a:pt x="165" y="921"/>
                  </a:moveTo>
                  <a:lnTo>
                    <a:pt x="31" y="921"/>
                  </a:lnTo>
                  <a:lnTo>
                    <a:pt x="0" y="0"/>
                  </a:lnTo>
                  <a:lnTo>
                    <a:pt x="229" y="0"/>
                  </a:lnTo>
                  <a:lnTo>
                    <a:pt x="165" y="92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2" name="矩形 71"/>
            <p:cNvSpPr/>
            <p:nvPr/>
          </p:nvSpPr>
          <p:spPr bwMode="auto">
            <a:xfrm>
              <a:off x="2222599" y="3687440"/>
              <a:ext cx="629251" cy="612655"/>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3" name="矩形 72"/>
            <p:cNvSpPr/>
            <p:nvPr/>
          </p:nvSpPr>
          <p:spPr bwMode="auto">
            <a:xfrm>
              <a:off x="2457703" y="3615526"/>
              <a:ext cx="159041" cy="89893"/>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4" name="任意多边形 26"/>
            <p:cNvSpPr/>
            <p:nvPr/>
          </p:nvSpPr>
          <p:spPr bwMode="auto">
            <a:xfrm>
              <a:off x="2441108" y="3687440"/>
              <a:ext cx="193616" cy="1009568"/>
            </a:xfrm>
            <a:custGeom>
              <a:avLst/>
              <a:gdLst>
                <a:gd name="T0" fmla="*/ 0 w 140"/>
                <a:gd name="T1" fmla="*/ 670 h 730"/>
                <a:gd name="T2" fmla="*/ 70 w 140"/>
                <a:gd name="T3" fmla="*/ 730 h 730"/>
                <a:gd name="T4" fmla="*/ 140 w 140"/>
                <a:gd name="T5" fmla="*/ 670 h 730"/>
                <a:gd name="T6" fmla="*/ 90 w 140"/>
                <a:gd name="T7" fmla="*/ 0 h 730"/>
                <a:gd name="T8" fmla="*/ 49 w 140"/>
                <a:gd name="T9" fmla="*/ 0 h 730"/>
                <a:gd name="T10" fmla="*/ 0 w 140"/>
                <a:gd name="T11" fmla="*/ 670 h 730"/>
              </a:gdLst>
              <a:ahLst/>
              <a:cxnLst>
                <a:cxn ang="0">
                  <a:pos x="T0" y="T1"/>
                </a:cxn>
                <a:cxn ang="0">
                  <a:pos x="T2" y="T3"/>
                </a:cxn>
                <a:cxn ang="0">
                  <a:pos x="T4" y="T5"/>
                </a:cxn>
                <a:cxn ang="0">
                  <a:pos x="T6" y="T7"/>
                </a:cxn>
                <a:cxn ang="0">
                  <a:pos x="T8" y="T9"/>
                </a:cxn>
                <a:cxn ang="0">
                  <a:pos x="T10" y="T11"/>
                </a:cxn>
              </a:cxnLst>
              <a:rect l="0" t="0" r="r" b="b"/>
              <a:pathLst>
                <a:path w="140" h="730">
                  <a:moveTo>
                    <a:pt x="0" y="670"/>
                  </a:moveTo>
                  <a:lnTo>
                    <a:pt x="70" y="730"/>
                  </a:lnTo>
                  <a:lnTo>
                    <a:pt x="140" y="670"/>
                  </a:lnTo>
                  <a:lnTo>
                    <a:pt x="90" y="0"/>
                  </a:lnTo>
                  <a:lnTo>
                    <a:pt x="49" y="0"/>
                  </a:lnTo>
                  <a:lnTo>
                    <a:pt x="0" y="670"/>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5" name="任意多边形 27"/>
            <p:cNvSpPr/>
            <p:nvPr/>
          </p:nvSpPr>
          <p:spPr bwMode="auto">
            <a:xfrm>
              <a:off x="2587703" y="3615526"/>
              <a:ext cx="181169" cy="123084"/>
            </a:xfrm>
            <a:custGeom>
              <a:avLst/>
              <a:gdLst>
                <a:gd name="T0" fmla="*/ 29 w 131"/>
                <a:gd name="T1" fmla="*/ 89 h 89"/>
                <a:gd name="T2" fmla="*/ 131 w 131"/>
                <a:gd name="T3" fmla="*/ 52 h 89"/>
                <a:gd name="T4" fmla="*/ 131 w 131"/>
                <a:gd name="T5" fmla="*/ 0 h 89"/>
                <a:gd name="T6" fmla="*/ 0 w 131"/>
                <a:gd name="T7" fmla="*/ 0 h 89"/>
                <a:gd name="T8" fmla="*/ 29 w 131"/>
                <a:gd name="T9" fmla="*/ 89 h 89"/>
              </a:gdLst>
              <a:ahLst/>
              <a:cxnLst>
                <a:cxn ang="0">
                  <a:pos x="T0" y="T1"/>
                </a:cxn>
                <a:cxn ang="0">
                  <a:pos x="T2" y="T3"/>
                </a:cxn>
                <a:cxn ang="0">
                  <a:pos x="T4" y="T5"/>
                </a:cxn>
                <a:cxn ang="0">
                  <a:pos x="T6" y="T7"/>
                </a:cxn>
                <a:cxn ang="0">
                  <a:pos x="T8" y="T9"/>
                </a:cxn>
              </a:cxnLst>
              <a:rect l="0" t="0" r="r" b="b"/>
              <a:pathLst>
                <a:path w="131" h="89">
                  <a:moveTo>
                    <a:pt x="29" y="89"/>
                  </a:moveTo>
                  <a:lnTo>
                    <a:pt x="131" y="52"/>
                  </a:lnTo>
                  <a:lnTo>
                    <a:pt x="131" y="0"/>
                  </a:lnTo>
                  <a:lnTo>
                    <a:pt x="0" y="0"/>
                  </a:lnTo>
                  <a:lnTo>
                    <a:pt x="29" y="89"/>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6" name="任意多边形 28"/>
            <p:cNvSpPr/>
            <p:nvPr/>
          </p:nvSpPr>
          <p:spPr bwMode="auto">
            <a:xfrm>
              <a:off x="2305577" y="3615526"/>
              <a:ext cx="181169" cy="123084"/>
            </a:xfrm>
            <a:custGeom>
              <a:avLst/>
              <a:gdLst>
                <a:gd name="T0" fmla="*/ 102 w 131"/>
                <a:gd name="T1" fmla="*/ 89 h 89"/>
                <a:gd name="T2" fmla="*/ 0 w 131"/>
                <a:gd name="T3" fmla="*/ 52 h 89"/>
                <a:gd name="T4" fmla="*/ 0 w 131"/>
                <a:gd name="T5" fmla="*/ 0 h 89"/>
                <a:gd name="T6" fmla="*/ 131 w 131"/>
                <a:gd name="T7" fmla="*/ 0 h 89"/>
                <a:gd name="T8" fmla="*/ 102 w 131"/>
                <a:gd name="T9" fmla="*/ 89 h 89"/>
              </a:gdLst>
              <a:ahLst/>
              <a:cxnLst>
                <a:cxn ang="0">
                  <a:pos x="T0" y="T1"/>
                </a:cxn>
                <a:cxn ang="0">
                  <a:pos x="T2" y="T3"/>
                </a:cxn>
                <a:cxn ang="0">
                  <a:pos x="T4" y="T5"/>
                </a:cxn>
                <a:cxn ang="0">
                  <a:pos x="T6" y="T7"/>
                </a:cxn>
                <a:cxn ang="0">
                  <a:pos x="T8" y="T9"/>
                </a:cxn>
              </a:cxnLst>
              <a:rect l="0" t="0" r="r" b="b"/>
              <a:pathLst>
                <a:path w="131" h="89">
                  <a:moveTo>
                    <a:pt x="102" y="89"/>
                  </a:moveTo>
                  <a:lnTo>
                    <a:pt x="0" y="52"/>
                  </a:lnTo>
                  <a:lnTo>
                    <a:pt x="0" y="0"/>
                  </a:lnTo>
                  <a:lnTo>
                    <a:pt x="131" y="0"/>
                  </a:lnTo>
                  <a:lnTo>
                    <a:pt x="102" y="89"/>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7" name="任意多边形 29"/>
            <p:cNvSpPr/>
            <p:nvPr/>
          </p:nvSpPr>
          <p:spPr bwMode="auto">
            <a:xfrm>
              <a:off x="1764836" y="3687440"/>
              <a:ext cx="380316" cy="1143716"/>
            </a:xfrm>
            <a:custGeom>
              <a:avLst/>
              <a:gdLst>
                <a:gd name="T0" fmla="*/ 116 w 183"/>
                <a:gd name="T1" fmla="*/ 545 h 552"/>
                <a:gd name="T2" fmla="*/ 37 w 183"/>
                <a:gd name="T3" fmla="*/ 552 h 552"/>
                <a:gd name="T4" fmla="*/ 108 w 183"/>
                <a:gd name="T5" fmla="*/ 0 h 552"/>
                <a:gd name="T6" fmla="*/ 183 w 183"/>
                <a:gd name="T7" fmla="*/ 20 h 552"/>
                <a:gd name="T8" fmla="*/ 116 w 183"/>
                <a:gd name="T9" fmla="*/ 545 h 552"/>
              </a:gdLst>
              <a:ahLst/>
              <a:cxnLst>
                <a:cxn ang="0">
                  <a:pos x="T0" y="T1"/>
                </a:cxn>
                <a:cxn ang="0">
                  <a:pos x="T2" y="T3"/>
                </a:cxn>
                <a:cxn ang="0">
                  <a:pos x="T4" y="T5"/>
                </a:cxn>
                <a:cxn ang="0">
                  <a:pos x="T6" y="T7"/>
                </a:cxn>
                <a:cxn ang="0">
                  <a:pos x="T8" y="T9"/>
                </a:cxn>
              </a:cxnLst>
              <a:rect l="0" t="0" r="r" b="b"/>
              <a:pathLst>
                <a:path w="183" h="552">
                  <a:moveTo>
                    <a:pt x="116" y="545"/>
                  </a:moveTo>
                  <a:cubicBezTo>
                    <a:pt x="90" y="547"/>
                    <a:pt x="63" y="550"/>
                    <a:pt x="37" y="552"/>
                  </a:cubicBezTo>
                  <a:cubicBezTo>
                    <a:pt x="0" y="366"/>
                    <a:pt x="24" y="177"/>
                    <a:pt x="108" y="0"/>
                  </a:cubicBezTo>
                  <a:cubicBezTo>
                    <a:pt x="133" y="7"/>
                    <a:pt x="158" y="13"/>
                    <a:pt x="183" y="20"/>
                  </a:cubicBezTo>
                  <a:cubicBezTo>
                    <a:pt x="104" y="188"/>
                    <a:pt x="81" y="368"/>
                    <a:pt x="116" y="545"/>
                  </a:cubicBezTo>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8" name="任意多边形 30"/>
            <p:cNvSpPr/>
            <p:nvPr/>
          </p:nvSpPr>
          <p:spPr bwMode="auto">
            <a:xfrm>
              <a:off x="1843665" y="4817326"/>
              <a:ext cx="222658" cy="163190"/>
            </a:xfrm>
            <a:custGeom>
              <a:avLst/>
              <a:gdLst>
                <a:gd name="T0" fmla="*/ 89 w 107"/>
                <a:gd name="T1" fmla="*/ 9 h 79"/>
                <a:gd name="T2" fmla="*/ 79 w 107"/>
                <a:gd name="T3" fmla="*/ 5 h 79"/>
                <a:gd name="T4" fmla="*/ 77 w 107"/>
                <a:gd name="T5" fmla="*/ 0 h 79"/>
                <a:gd name="T6" fmla="*/ 1 w 107"/>
                <a:gd name="T7" fmla="*/ 7 h 79"/>
                <a:gd name="T8" fmla="*/ 1 w 107"/>
                <a:gd name="T9" fmla="*/ 27 h 79"/>
                <a:gd name="T10" fmla="*/ 49 w 107"/>
                <a:gd name="T11" fmla="*/ 77 h 79"/>
                <a:gd name="T12" fmla="*/ 84 w 107"/>
                <a:gd name="T13" fmla="*/ 30 h 79"/>
                <a:gd name="T14" fmla="*/ 103 w 107"/>
                <a:gd name="T15" fmla="*/ 29 h 79"/>
                <a:gd name="T16" fmla="*/ 89 w 107"/>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9">
                  <a:moveTo>
                    <a:pt x="89" y="9"/>
                  </a:moveTo>
                  <a:cubicBezTo>
                    <a:pt x="86" y="7"/>
                    <a:pt x="82" y="6"/>
                    <a:pt x="79" y="5"/>
                  </a:cubicBezTo>
                  <a:cubicBezTo>
                    <a:pt x="78" y="3"/>
                    <a:pt x="78" y="1"/>
                    <a:pt x="77" y="0"/>
                  </a:cubicBezTo>
                  <a:cubicBezTo>
                    <a:pt x="1" y="7"/>
                    <a:pt x="1" y="7"/>
                    <a:pt x="1" y="7"/>
                  </a:cubicBezTo>
                  <a:cubicBezTo>
                    <a:pt x="0" y="14"/>
                    <a:pt x="0" y="20"/>
                    <a:pt x="1" y="27"/>
                  </a:cubicBezTo>
                  <a:cubicBezTo>
                    <a:pt x="5" y="57"/>
                    <a:pt x="26" y="79"/>
                    <a:pt x="49" y="77"/>
                  </a:cubicBezTo>
                  <a:cubicBezTo>
                    <a:pt x="70" y="75"/>
                    <a:pt x="84" y="55"/>
                    <a:pt x="84" y="30"/>
                  </a:cubicBezTo>
                  <a:cubicBezTo>
                    <a:pt x="92" y="32"/>
                    <a:pt x="100" y="32"/>
                    <a:pt x="103" y="29"/>
                  </a:cubicBezTo>
                  <a:cubicBezTo>
                    <a:pt x="107" y="24"/>
                    <a:pt x="101" y="15"/>
                    <a:pt x="89" y="9"/>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9" name="任意多边形 31"/>
            <p:cNvSpPr/>
            <p:nvPr/>
          </p:nvSpPr>
          <p:spPr bwMode="auto">
            <a:xfrm>
              <a:off x="2507490" y="3687440"/>
              <a:ext cx="579464" cy="1182439"/>
            </a:xfrm>
            <a:custGeom>
              <a:avLst/>
              <a:gdLst>
                <a:gd name="T0" fmla="*/ 50 w 279"/>
                <a:gd name="T1" fmla="*/ 571 h 571"/>
                <a:gd name="T2" fmla="*/ 50 w 279"/>
                <a:gd name="T3" fmla="*/ 571 h 571"/>
                <a:gd name="T4" fmla="*/ 48 w 279"/>
                <a:gd name="T5" fmla="*/ 571 h 571"/>
                <a:gd name="T6" fmla="*/ 1 w 279"/>
                <a:gd name="T7" fmla="*/ 536 h 571"/>
                <a:gd name="T8" fmla="*/ 0 w 279"/>
                <a:gd name="T9" fmla="*/ 536 h 571"/>
                <a:gd name="T10" fmla="*/ 0 w 279"/>
                <a:gd name="T11" fmla="*/ 281 h 571"/>
                <a:gd name="T12" fmla="*/ 124 w 279"/>
                <a:gd name="T13" fmla="*/ 0 h 571"/>
                <a:gd name="T14" fmla="*/ 279 w 279"/>
                <a:gd name="T15" fmla="*/ 0 h 571"/>
                <a:gd name="T16" fmla="*/ 218 w 279"/>
                <a:gd name="T17" fmla="*/ 281 h 571"/>
                <a:gd name="T18" fmla="*/ 218 w 279"/>
                <a:gd name="T19" fmla="*/ 571 h 571"/>
                <a:gd name="T20" fmla="*/ 50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50" y="571"/>
                  </a:moveTo>
                  <a:cubicBezTo>
                    <a:pt x="50" y="571"/>
                    <a:pt x="50" y="571"/>
                    <a:pt x="50" y="571"/>
                  </a:cubicBezTo>
                  <a:cubicBezTo>
                    <a:pt x="50" y="571"/>
                    <a:pt x="49" y="571"/>
                    <a:pt x="48" y="571"/>
                  </a:cubicBezTo>
                  <a:cubicBezTo>
                    <a:pt x="24" y="571"/>
                    <a:pt x="4" y="556"/>
                    <a:pt x="1" y="536"/>
                  </a:cubicBezTo>
                  <a:cubicBezTo>
                    <a:pt x="0" y="536"/>
                    <a:pt x="0" y="536"/>
                    <a:pt x="0" y="536"/>
                  </a:cubicBezTo>
                  <a:cubicBezTo>
                    <a:pt x="0" y="281"/>
                    <a:pt x="0" y="281"/>
                    <a:pt x="0" y="281"/>
                  </a:cubicBezTo>
                  <a:cubicBezTo>
                    <a:pt x="124" y="0"/>
                    <a:pt x="124" y="0"/>
                    <a:pt x="124" y="0"/>
                  </a:cubicBezTo>
                  <a:cubicBezTo>
                    <a:pt x="279" y="0"/>
                    <a:pt x="279" y="0"/>
                    <a:pt x="279" y="0"/>
                  </a:cubicBezTo>
                  <a:cubicBezTo>
                    <a:pt x="218" y="281"/>
                    <a:pt x="218" y="281"/>
                    <a:pt x="218" y="281"/>
                  </a:cubicBezTo>
                  <a:cubicBezTo>
                    <a:pt x="218" y="571"/>
                    <a:pt x="218" y="571"/>
                    <a:pt x="218" y="571"/>
                  </a:cubicBezTo>
                  <a:lnTo>
                    <a:pt x="50" y="57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0" name="任意多边形 32"/>
            <p:cNvSpPr/>
            <p:nvPr/>
          </p:nvSpPr>
          <p:spPr bwMode="auto">
            <a:xfrm>
              <a:off x="2507490" y="3648717"/>
              <a:ext cx="401061" cy="620953"/>
            </a:xfrm>
            <a:custGeom>
              <a:avLst/>
              <a:gdLst>
                <a:gd name="T0" fmla="*/ 155 w 290"/>
                <a:gd name="T1" fmla="*/ 224 h 449"/>
                <a:gd name="T2" fmla="*/ 0 w 290"/>
                <a:gd name="T3" fmla="*/ 449 h 449"/>
                <a:gd name="T4" fmla="*/ 195 w 290"/>
                <a:gd name="T5" fmla="*/ 0 h 449"/>
                <a:gd name="T6" fmla="*/ 290 w 290"/>
                <a:gd name="T7" fmla="*/ 28 h 449"/>
                <a:gd name="T8" fmla="*/ 227 w 290"/>
                <a:gd name="T9" fmla="*/ 119 h 449"/>
                <a:gd name="T10" fmla="*/ 159 w 290"/>
                <a:gd name="T11" fmla="*/ 217 h 449"/>
                <a:gd name="T12" fmla="*/ 155 w 290"/>
                <a:gd name="T13" fmla="*/ 224 h 449"/>
              </a:gdLst>
              <a:ahLst/>
              <a:cxnLst>
                <a:cxn ang="0">
                  <a:pos x="T0" y="T1"/>
                </a:cxn>
                <a:cxn ang="0">
                  <a:pos x="T2" y="T3"/>
                </a:cxn>
                <a:cxn ang="0">
                  <a:pos x="T4" y="T5"/>
                </a:cxn>
                <a:cxn ang="0">
                  <a:pos x="T6" y="T7"/>
                </a:cxn>
                <a:cxn ang="0">
                  <a:pos x="T8" y="T9"/>
                </a:cxn>
                <a:cxn ang="0">
                  <a:pos x="T10" y="T11"/>
                </a:cxn>
                <a:cxn ang="0">
                  <a:pos x="T12" y="T13"/>
                </a:cxn>
              </a:cxnLst>
              <a:rect l="0" t="0" r="r" b="b"/>
              <a:pathLst>
                <a:path w="290" h="449">
                  <a:moveTo>
                    <a:pt x="155" y="224"/>
                  </a:moveTo>
                  <a:lnTo>
                    <a:pt x="0" y="449"/>
                  </a:lnTo>
                  <a:lnTo>
                    <a:pt x="195" y="0"/>
                  </a:lnTo>
                  <a:lnTo>
                    <a:pt x="290" y="28"/>
                  </a:lnTo>
                  <a:lnTo>
                    <a:pt x="227" y="119"/>
                  </a:lnTo>
                  <a:lnTo>
                    <a:pt x="159" y="217"/>
                  </a:lnTo>
                  <a:lnTo>
                    <a:pt x="155" y="224"/>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1" name="任意多边形 33"/>
            <p:cNvSpPr/>
            <p:nvPr/>
          </p:nvSpPr>
          <p:spPr bwMode="auto">
            <a:xfrm>
              <a:off x="1987494" y="3687440"/>
              <a:ext cx="579464" cy="1182439"/>
            </a:xfrm>
            <a:custGeom>
              <a:avLst/>
              <a:gdLst>
                <a:gd name="T0" fmla="*/ 228 w 279"/>
                <a:gd name="T1" fmla="*/ 571 h 571"/>
                <a:gd name="T2" fmla="*/ 229 w 279"/>
                <a:gd name="T3" fmla="*/ 571 h 571"/>
                <a:gd name="T4" fmla="*/ 231 w 279"/>
                <a:gd name="T5" fmla="*/ 571 h 571"/>
                <a:gd name="T6" fmla="*/ 278 w 279"/>
                <a:gd name="T7" fmla="*/ 536 h 571"/>
                <a:gd name="T8" fmla="*/ 279 w 279"/>
                <a:gd name="T9" fmla="*/ 536 h 571"/>
                <a:gd name="T10" fmla="*/ 279 w 279"/>
                <a:gd name="T11" fmla="*/ 281 h 571"/>
                <a:gd name="T12" fmla="*/ 155 w 279"/>
                <a:gd name="T13" fmla="*/ 0 h 571"/>
                <a:gd name="T14" fmla="*/ 0 w 279"/>
                <a:gd name="T15" fmla="*/ 0 h 571"/>
                <a:gd name="T16" fmla="*/ 61 w 279"/>
                <a:gd name="T17" fmla="*/ 281 h 571"/>
                <a:gd name="T18" fmla="*/ 61 w 279"/>
                <a:gd name="T19" fmla="*/ 571 h 571"/>
                <a:gd name="T20" fmla="*/ 228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228" y="571"/>
                  </a:moveTo>
                  <a:cubicBezTo>
                    <a:pt x="229" y="571"/>
                    <a:pt x="229" y="571"/>
                    <a:pt x="229" y="571"/>
                  </a:cubicBezTo>
                  <a:cubicBezTo>
                    <a:pt x="229" y="571"/>
                    <a:pt x="230" y="571"/>
                    <a:pt x="231" y="571"/>
                  </a:cubicBezTo>
                  <a:cubicBezTo>
                    <a:pt x="255" y="571"/>
                    <a:pt x="275" y="556"/>
                    <a:pt x="278" y="536"/>
                  </a:cubicBezTo>
                  <a:cubicBezTo>
                    <a:pt x="279" y="536"/>
                    <a:pt x="279" y="536"/>
                    <a:pt x="279" y="536"/>
                  </a:cubicBezTo>
                  <a:cubicBezTo>
                    <a:pt x="279" y="281"/>
                    <a:pt x="279" y="281"/>
                    <a:pt x="279" y="281"/>
                  </a:cubicBezTo>
                  <a:cubicBezTo>
                    <a:pt x="155" y="0"/>
                    <a:pt x="155" y="0"/>
                    <a:pt x="155" y="0"/>
                  </a:cubicBezTo>
                  <a:cubicBezTo>
                    <a:pt x="0" y="0"/>
                    <a:pt x="0" y="0"/>
                    <a:pt x="0" y="0"/>
                  </a:cubicBezTo>
                  <a:cubicBezTo>
                    <a:pt x="61" y="281"/>
                    <a:pt x="61" y="281"/>
                    <a:pt x="61" y="281"/>
                  </a:cubicBezTo>
                  <a:cubicBezTo>
                    <a:pt x="61" y="571"/>
                    <a:pt x="61" y="571"/>
                    <a:pt x="61" y="571"/>
                  </a:cubicBezTo>
                  <a:lnTo>
                    <a:pt x="228" y="57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2" name="任意多边形 34"/>
            <p:cNvSpPr/>
            <p:nvPr/>
          </p:nvSpPr>
          <p:spPr bwMode="auto">
            <a:xfrm>
              <a:off x="2165897" y="3648717"/>
              <a:ext cx="401061" cy="620953"/>
            </a:xfrm>
            <a:custGeom>
              <a:avLst/>
              <a:gdLst>
                <a:gd name="T0" fmla="*/ 0 w 290"/>
                <a:gd name="T1" fmla="*/ 28 h 449"/>
                <a:gd name="T2" fmla="*/ 95 w 290"/>
                <a:gd name="T3" fmla="*/ 0 h 449"/>
                <a:gd name="T4" fmla="*/ 290 w 290"/>
                <a:gd name="T5" fmla="*/ 449 h 449"/>
                <a:gd name="T6" fmla="*/ 64 w 290"/>
                <a:gd name="T7" fmla="*/ 119 h 449"/>
                <a:gd name="T8" fmla="*/ 0 w 290"/>
                <a:gd name="T9" fmla="*/ 28 h 449"/>
              </a:gdLst>
              <a:ahLst/>
              <a:cxnLst>
                <a:cxn ang="0">
                  <a:pos x="T0" y="T1"/>
                </a:cxn>
                <a:cxn ang="0">
                  <a:pos x="T2" y="T3"/>
                </a:cxn>
                <a:cxn ang="0">
                  <a:pos x="T4" y="T5"/>
                </a:cxn>
                <a:cxn ang="0">
                  <a:pos x="T6" y="T7"/>
                </a:cxn>
                <a:cxn ang="0">
                  <a:pos x="T8" y="T9"/>
                </a:cxn>
              </a:cxnLst>
              <a:rect l="0" t="0" r="r" b="b"/>
              <a:pathLst>
                <a:path w="290" h="449">
                  <a:moveTo>
                    <a:pt x="0" y="28"/>
                  </a:moveTo>
                  <a:lnTo>
                    <a:pt x="95" y="0"/>
                  </a:lnTo>
                  <a:lnTo>
                    <a:pt x="290" y="449"/>
                  </a:lnTo>
                  <a:lnTo>
                    <a:pt x="64" y="119"/>
                  </a:lnTo>
                  <a:lnTo>
                    <a:pt x="0" y="28"/>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3" name="任意多边形 35"/>
            <p:cNvSpPr/>
            <p:nvPr/>
          </p:nvSpPr>
          <p:spPr bwMode="auto">
            <a:xfrm>
              <a:off x="2077387" y="3135635"/>
              <a:ext cx="59467" cy="60851"/>
            </a:xfrm>
            <a:custGeom>
              <a:avLst/>
              <a:gdLst>
                <a:gd name="T0" fmla="*/ 7 w 29"/>
                <a:gd name="T1" fmla="*/ 22 h 29"/>
                <a:gd name="T2" fmla="*/ 22 w 29"/>
                <a:gd name="T3" fmla="*/ 7 h 29"/>
                <a:gd name="T4" fmla="*/ 29 w 29"/>
                <a:gd name="T5" fmla="*/ 9 h 29"/>
                <a:gd name="T6" fmla="*/ 15 w 29"/>
                <a:gd name="T7" fmla="*/ 0 h 29"/>
                <a:gd name="T8" fmla="*/ 0 w 29"/>
                <a:gd name="T9" fmla="*/ 15 h 29"/>
                <a:gd name="T10" fmla="*/ 8 w 29"/>
                <a:gd name="T11" fmla="*/ 29 h 29"/>
                <a:gd name="T12" fmla="*/ 7 w 29"/>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7" y="22"/>
                  </a:moveTo>
                  <a:cubicBezTo>
                    <a:pt x="7" y="14"/>
                    <a:pt x="13" y="7"/>
                    <a:pt x="22" y="7"/>
                  </a:cubicBezTo>
                  <a:cubicBezTo>
                    <a:pt x="24" y="7"/>
                    <a:pt x="27" y="7"/>
                    <a:pt x="29" y="9"/>
                  </a:cubicBezTo>
                  <a:cubicBezTo>
                    <a:pt x="26" y="4"/>
                    <a:pt x="21" y="0"/>
                    <a:pt x="15" y="0"/>
                  </a:cubicBezTo>
                  <a:cubicBezTo>
                    <a:pt x="7" y="0"/>
                    <a:pt x="0" y="7"/>
                    <a:pt x="0" y="15"/>
                  </a:cubicBezTo>
                  <a:cubicBezTo>
                    <a:pt x="0" y="21"/>
                    <a:pt x="3" y="26"/>
                    <a:pt x="8" y="29"/>
                  </a:cubicBezTo>
                  <a:cubicBezTo>
                    <a:pt x="7" y="27"/>
                    <a:pt x="7" y="25"/>
                    <a:pt x="7" y="22"/>
                  </a:cubicBezTo>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4" name="任意多边形 36"/>
            <p:cNvSpPr/>
            <p:nvPr/>
          </p:nvSpPr>
          <p:spPr bwMode="auto">
            <a:xfrm>
              <a:off x="2934828" y="3135635"/>
              <a:ext cx="58085" cy="60851"/>
            </a:xfrm>
            <a:custGeom>
              <a:avLst/>
              <a:gdLst>
                <a:gd name="T0" fmla="*/ 22 w 28"/>
                <a:gd name="T1" fmla="*/ 22 h 29"/>
                <a:gd name="T2" fmla="*/ 7 w 28"/>
                <a:gd name="T3" fmla="*/ 7 h 29"/>
                <a:gd name="T4" fmla="*/ 0 w 28"/>
                <a:gd name="T5" fmla="*/ 9 h 29"/>
                <a:gd name="T6" fmla="*/ 13 w 28"/>
                <a:gd name="T7" fmla="*/ 0 h 29"/>
                <a:gd name="T8" fmla="*/ 28 w 28"/>
                <a:gd name="T9" fmla="*/ 15 h 29"/>
                <a:gd name="T10" fmla="*/ 20 w 28"/>
                <a:gd name="T11" fmla="*/ 29 h 29"/>
                <a:gd name="T12" fmla="*/ 22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2" y="22"/>
                  </a:moveTo>
                  <a:cubicBezTo>
                    <a:pt x="22" y="14"/>
                    <a:pt x="15" y="7"/>
                    <a:pt x="7" y="7"/>
                  </a:cubicBezTo>
                  <a:cubicBezTo>
                    <a:pt x="4" y="7"/>
                    <a:pt x="2" y="7"/>
                    <a:pt x="0" y="9"/>
                  </a:cubicBezTo>
                  <a:cubicBezTo>
                    <a:pt x="2" y="4"/>
                    <a:pt x="7" y="0"/>
                    <a:pt x="13" y="0"/>
                  </a:cubicBezTo>
                  <a:cubicBezTo>
                    <a:pt x="22" y="0"/>
                    <a:pt x="28" y="7"/>
                    <a:pt x="28" y="15"/>
                  </a:cubicBezTo>
                  <a:cubicBezTo>
                    <a:pt x="28" y="21"/>
                    <a:pt x="25" y="26"/>
                    <a:pt x="20" y="29"/>
                  </a:cubicBezTo>
                  <a:cubicBezTo>
                    <a:pt x="21" y="27"/>
                    <a:pt x="22" y="25"/>
                    <a:pt x="22"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5" name="任意多边形 37"/>
            <p:cNvSpPr/>
            <p:nvPr/>
          </p:nvSpPr>
          <p:spPr bwMode="auto">
            <a:xfrm>
              <a:off x="2070472" y="3135635"/>
              <a:ext cx="58085" cy="60851"/>
            </a:xfrm>
            <a:custGeom>
              <a:avLst/>
              <a:gdLst>
                <a:gd name="T0" fmla="*/ 6 w 28"/>
                <a:gd name="T1" fmla="*/ 22 h 29"/>
                <a:gd name="T2" fmla="*/ 21 w 28"/>
                <a:gd name="T3" fmla="*/ 7 h 29"/>
                <a:gd name="T4" fmla="*/ 28 w 28"/>
                <a:gd name="T5" fmla="*/ 9 h 29"/>
                <a:gd name="T6" fmla="*/ 15 w 28"/>
                <a:gd name="T7" fmla="*/ 0 h 29"/>
                <a:gd name="T8" fmla="*/ 0 w 28"/>
                <a:gd name="T9" fmla="*/ 15 h 29"/>
                <a:gd name="T10" fmla="*/ 8 w 28"/>
                <a:gd name="T11" fmla="*/ 29 h 29"/>
                <a:gd name="T12" fmla="*/ 6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6" y="22"/>
                  </a:moveTo>
                  <a:cubicBezTo>
                    <a:pt x="6" y="14"/>
                    <a:pt x="13" y="7"/>
                    <a:pt x="21" y="7"/>
                  </a:cubicBezTo>
                  <a:cubicBezTo>
                    <a:pt x="24" y="7"/>
                    <a:pt x="26" y="7"/>
                    <a:pt x="28" y="9"/>
                  </a:cubicBezTo>
                  <a:cubicBezTo>
                    <a:pt x="26" y="4"/>
                    <a:pt x="21" y="0"/>
                    <a:pt x="15" y="0"/>
                  </a:cubicBezTo>
                  <a:cubicBezTo>
                    <a:pt x="6" y="0"/>
                    <a:pt x="0" y="7"/>
                    <a:pt x="0" y="15"/>
                  </a:cubicBezTo>
                  <a:cubicBezTo>
                    <a:pt x="0" y="21"/>
                    <a:pt x="3" y="26"/>
                    <a:pt x="8" y="29"/>
                  </a:cubicBezTo>
                  <a:cubicBezTo>
                    <a:pt x="7" y="27"/>
                    <a:pt x="6" y="25"/>
                    <a:pt x="6"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6" name="任意多边形 38"/>
            <p:cNvSpPr/>
            <p:nvPr/>
          </p:nvSpPr>
          <p:spPr bwMode="auto">
            <a:xfrm>
              <a:off x="2089833" y="2477342"/>
              <a:ext cx="885101" cy="636166"/>
            </a:xfrm>
            <a:custGeom>
              <a:avLst/>
              <a:gdLst>
                <a:gd name="T0" fmla="*/ 421 w 426"/>
                <a:gd name="T1" fmla="*/ 130 h 307"/>
                <a:gd name="T2" fmla="*/ 109 w 426"/>
                <a:gd name="T3" fmla="*/ 21 h 307"/>
                <a:gd name="T4" fmla="*/ 122 w 426"/>
                <a:gd name="T5" fmla="*/ 2 h 307"/>
                <a:gd name="T6" fmla="*/ 59 w 426"/>
                <a:gd name="T7" fmla="*/ 42 h 307"/>
                <a:gd name="T8" fmla="*/ 49 w 426"/>
                <a:gd name="T9" fmla="*/ 50 h 307"/>
                <a:gd name="T10" fmla="*/ 48 w 426"/>
                <a:gd name="T11" fmla="*/ 51 h 307"/>
                <a:gd name="T12" fmla="*/ 49 w 426"/>
                <a:gd name="T13" fmla="*/ 51 h 307"/>
                <a:gd name="T14" fmla="*/ 33 w 426"/>
                <a:gd name="T15" fmla="*/ 105 h 307"/>
                <a:gd name="T16" fmla="*/ 28 w 426"/>
                <a:gd name="T17" fmla="*/ 290 h 307"/>
                <a:gd name="T18" fmla="*/ 28 w 426"/>
                <a:gd name="T19" fmla="*/ 291 h 307"/>
                <a:gd name="T20" fmla="*/ 31 w 426"/>
                <a:gd name="T21" fmla="*/ 299 h 307"/>
                <a:gd name="T22" fmla="*/ 37 w 426"/>
                <a:gd name="T23" fmla="*/ 288 h 307"/>
                <a:gd name="T24" fmla="*/ 44 w 426"/>
                <a:gd name="T25" fmla="*/ 244 h 307"/>
                <a:gd name="T26" fmla="*/ 64 w 426"/>
                <a:gd name="T27" fmla="*/ 159 h 307"/>
                <a:gd name="T28" fmla="*/ 70 w 426"/>
                <a:gd name="T29" fmla="*/ 160 h 307"/>
                <a:gd name="T30" fmla="*/ 313 w 426"/>
                <a:gd name="T31" fmla="*/ 202 h 307"/>
                <a:gd name="T32" fmla="*/ 303 w 426"/>
                <a:gd name="T33" fmla="*/ 193 h 307"/>
                <a:gd name="T34" fmla="*/ 352 w 426"/>
                <a:gd name="T35" fmla="*/ 179 h 307"/>
                <a:gd name="T36" fmla="*/ 370 w 426"/>
                <a:gd name="T37" fmla="*/ 176 h 307"/>
                <a:gd name="T38" fmla="*/ 379 w 426"/>
                <a:gd name="T39" fmla="*/ 189 h 307"/>
                <a:gd name="T40" fmla="*/ 387 w 426"/>
                <a:gd name="T41" fmla="*/ 227 h 307"/>
                <a:gd name="T42" fmla="*/ 399 w 426"/>
                <a:gd name="T43" fmla="*/ 307 h 307"/>
                <a:gd name="T44" fmla="*/ 407 w 426"/>
                <a:gd name="T45" fmla="*/ 299 h 307"/>
                <a:gd name="T46" fmla="*/ 419 w 426"/>
                <a:gd name="T47" fmla="*/ 197 h 307"/>
                <a:gd name="T48" fmla="*/ 421 w 426"/>
                <a:gd name="T49" fmla="*/ 13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 h="307">
                  <a:moveTo>
                    <a:pt x="421" y="130"/>
                  </a:moveTo>
                  <a:cubicBezTo>
                    <a:pt x="388" y="0"/>
                    <a:pt x="187" y="9"/>
                    <a:pt x="109" y="21"/>
                  </a:cubicBezTo>
                  <a:cubicBezTo>
                    <a:pt x="108" y="14"/>
                    <a:pt x="122" y="2"/>
                    <a:pt x="122" y="2"/>
                  </a:cubicBezTo>
                  <a:cubicBezTo>
                    <a:pt x="92" y="15"/>
                    <a:pt x="70" y="32"/>
                    <a:pt x="59" y="42"/>
                  </a:cubicBezTo>
                  <a:cubicBezTo>
                    <a:pt x="55" y="45"/>
                    <a:pt x="52" y="47"/>
                    <a:pt x="49" y="50"/>
                  </a:cubicBezTo>
                  <a:cubicBezTo>
                    <a:pt x="49" y="51"/>
                    <a:pt x="48" y="51"/>
                    <a:pt x="48" y="51"/>
                  </a:cubicBezTo>
                  <a:cubicBezTo>
                    <a:pt x="49" y="51"/>
                    <a:pt x="49" y="51"/>
                    <a:pt x="49" y="51"/>
                  </a:cubicBezTo>
                  <a:cubicBezTo>
                    <a:pt x="32" y="69"/>
                    <a:pt x="30" y="88"/>
                    <a:pt x="33" y="105"/>
                  </a:cubicBezTo>
                  <a:cubicBezTo>
                    <a:pt x="12" y="146"/>
                    <a:pt x="0" y="206"/>
                    <a:pt x="28" y="290"/>
                  </a:cubicBezTo>
                  <a:cubicBezTo>
                    <a:pt x="28" y="291"/>
                    <a:pt x="28" y="291"/>
                    <a:pt x="28" y="291"/>
                  </a:cubicBezTo>
                  <a:cubicBezTo>
                    <a:pt x="29" y="294"/>
                    <a:pt x="30" y="296"/>
                    <a:pt x="31" y="299"/>
                  </a:cubicBezTo>
                  <a:cubicBezTo>
                    <a:pt x="37" y="288"/>
                    <a:pt x="37" y="288"/>
                    <a:pt x="37" y="288"/>
                  </a:cubicBezTo>
                  <a:cubicBezTo>
                    <a:pt x="37" y="288"/>
                    <a:pt x="40" y="268"/>
                    <a:pt x="44" y="244"/>
                  </a:cubicBezTo>
                  <a:cubicBezTo>
                    <a:pt x="64" y="159"/>
                    <a:pt x="64" y="159"/>
                    <a:pt x="64" y="159"/>
                  </a:cubicBezTo>
                  <a:cubicBezTo>
                    <a:pt x="64" y="159"/>
                    <a:pt x="66" y="159"/>
                    <a:pt x="70" y="160"/>
                  </a:cubicBezTo>
                  <a:cubicBezTo>
                    <a:pt x="118" y="178"/>
                    <a:pt x="207" y="203"/>
                    <a:pt x="313" y="202"/>
                  </a:cubicBezTo>
                  <a:cubicBezTo>
                    <a:pt x="303" y="193"/>
                    <a:pt x="303" y="193"/>
                    <a:pt x="303" y="193"/>
                  </a:cubicBezTo>
                  <a:cubicBezTo>
                    <a:pt x="303" y="193"/>
                    <a:pt x="325" y="188"/>
                    <a:pt x="352" y="179"/>
                  </a:cubicBezTo>
                  <a:cubicBezTo>
                    <a:pt x="358" y="178"/>
                    <a:pt x="364" y="177"/>
                    <a:pt x="370" y="176"/>
                  </a:cubicBezTo>
                  <a:cubicBezTo>
                    <a:pt x="379" y="189"/>
                    <a:pt x="379" y="189"/>
                    <a:pt x="379" y="189"/>
                  </a:cubicBezTo>
                  <a:cubicBezTo>
                    <a:pt x="379" y="189"/>
                    <a:pt x="384" y="215"/>
                    <a:pt x="387" y="227"/>
                  </a:cubicBezTo>
                  <a:cubicBezTo>
                    <a:pt x="389" y="238"/>
                    <a:pt x="399" y="307"/>
                    <a:pt x="399" y="307"/>
                  </a:cubicBezTo>
                  <a:cubicBezTo>
                    <a:pt x="407" y="299"/>
                    <a:pt x="407" y="299"/>
                    <a:pt x="407" y="299"/>
                  </a:cubicBezTo>
                  <a:cubicBezTo>
                    <a:pt x="407" y="299"/>
                    <a:pt x="418" y="216"/>
                    <a:pt x="419" y="197"/>
                  </a:cubicBezTo>
                  <a:cubicBezTo>
                    <a:pt x="419" y="180"/>
                    <a:pt x="426" y="142"/>
                    <a:pt x="421" y="130"/>
                  </a:cubicBezTo>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7" name="任意多边形 39"/>
            <p:cNvSpPr/>
            <p:nvPr/>
          </p:nvSpPr>
          <p:spPr bwMode="auto">
            <a:xfrm>
              <a:off x="2131323" y="5936149"/>
              <a:ext cx="347125" cy="123084"/>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1"/>
                    <a:pt x="85" y="0"/>
                    <a:pt x="84" y="0"/>
                  </a:cubicBezTo>
                  <a:cubicBezTo>
                    <a:pt x="82" y="0"/>
                    <a:pt x="81" y="1"/>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lnTo>
                    <a:pt x="87" y="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8" name="任意多边形 40"/>
            <p:cNvSpPr/>
            <p:nvPr/>
          </p:nvSpPr>
          <p:spPr bwMode="auto">
            <a:xfrm>
              <a:off x="2607064" y="5936149"/>
              <a:ext cx="347125" cy="123084"/>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1"/>
                    <a:pt x="83" y="0"/>
                    <a:pt x="84" y="0"/>
                  </a:cubicBezTo>
                  <a:cubicBezTo>
                    <a:pt x="85" y="0"/>
                    <a:pt x="86" y="1"/>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lnTo>
                    <a:pt x="80" y="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9" name="任意多边形 41"/>
            <p:cNvSpPr/>
            <p:nvPr/>
          </p:nvSpPr>
          <p:spPr bwMode="auto">
            <a:xfrm>
              <a:off x="2638873" y="4514456"/>
              <a:ext cx="315317"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0" name="任意多边形 42"/>
            <p:cNvSpPr/>
            <p:nvPr/>
          </p:nvSpPr>
          <p:spPr bwMode="auto">
            <a:xfrm>
              <a:off x="2120259" y="4514456"/>
              <a:ext cx="316700"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1" name="任意多边形 43"/>
            <p:cNvSpPr/>
            <p:nvPr/>
          </p:nvSpPr>
          <p:spPr bwMode="auto">
            <a:xfrm>
              <a:off x="3620781" y="3627972"/>
              <a:ext cx="569784" cy="154893"/>
            </a:xfrm>
            <a:custGeom>
              <a:avLst/>
              <a:gdLst>
                <a:gd name="T0" fmla="*/ 236 w 274"/>
                <a:gd name="T1" fmla="*/ 14 h 75"/>
                <a:gd name="T2" fmla="*/ 124 w 274"/>
                <a:gd name="T3" fmla="*/ 12 h 75"/>
                <a:gd name="T4" fmla="*/ 122 w 274"/>
                <a:gd name="T5" fmla="*/ 2 h 75"/>
                <a:gd name="T6" fmla="*/ 72 w 274"/>
                <a:gd name="T7" fmla="*/ 13 h 75"/>
                <a:gd name="T8" fmla="*/ 46 w 274"/>
                <a:gd name="T9" fmla="*/ 14 h 75"/>
                <a:gd name="T10" fmla="*/ 0 w 274"/>
                <a:gd name="T11" fmla="*/ 45 h 75"/>
                <a:gd name="T12" fmla="*/ 58 w 274"/>
                <a:gd name="T13" fmla="*/ 75 h 75"/>
                <a:gd name="T14" fmla="*/ 186 w 274"/>
                <a:gd name="T15" fmla="*/ 45 h 75"/>
                <a:gd name="T16" fmla="*/ 236 w 274"/>
                <a:gd name="T17"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75">
                  <a:moveTo>
                    <a:pt x="236" y="14"/>
                  </a:moveTo>
                  <a:cubicBezTo>
                    <a:pt x="236" y="14"/>
                    <a:pt x="178" y="12"/>
                    <a:pt x="124" y="12"/>
                  </a:cubicBezTo>
                  <a:cubicBezTo>
                    <a:pt x="129" y="8"/>
                    <a:pt x="133" y="3"/>
                    <a:pt x="122" y="2"/>
                  </a:cubicBezTo>
                  <a:cubicBezTo>
                    <a:pt x="109" y="0"/>
                    <a:pt x="88" y="7"/>
                    <a:pt x="72" y="13"/>
                  </a:cubicBezTo>
                  <a:cubicBezTo>
                    <a:pt x="62" y="13"/>
                    <a:pt x="53" y="13"/>
                    <a:pt x="46" y="14"/>
                  </a:cubicBezTo>
                  <a:cubicBezTo>
                    <a:pt x="0" y="18"/>
                    <a:pt x="0" y="45"/>
                    <a:pt x="0" y="45"/>
                  </a:cubicBezTo>
                  <a:cubicBezTo>
                    <a:pt x="58" y="75"/>
                    <a:pt x="58" y="75"/>
                    <a:pt x="58" y="75"/>
                  </a:cubicBezTo>
                  <a:cubicBezTo>
                    <a:pt x="58" y="75"/>
                    <a:pt x="98" y="55"/>
                    <a:pt x="186" y="45"/>
                  </a:cubicBezTo>
                  <a:cubicBezTo>
                    <a:pt x="274" y="36"/>
                    <a:pt x="236" y="14"/>
                    <a:pt x="236" y="14"/>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2" name="任意多边形 44"/>
            <p:cNvSpPr/>
            <p:nvPr/>
          </p:nvSpPr>
          <p:spPr bwMode="auto">
            <a:xfrm>
              <a:off x="2450789" y="3229677"/>
              <a:ext cx="107872" cy="99574"/>
            </a:xfrm>
            <a:custGeom>
              <a:avLst/>
              <a:gdLst>
                <a:gd name="T0" fmla="*/ 52 w 52"/>
                <a:gd name="T1" fmla="*/ 4 h 48"/>
                <a:gd name="T2" fmla="*/ 5 w 52"/>
                <a:gd name="T3" fmla="*/ 24 h 48"/>
                <a:gd name="T4" fmla="*/ 40 w 52"/>
                <a:gd name="T5" fmla="*/ 48 h 48"/>
                <a:gd name="T6" fmla="*/ 52 w 52"/>
                <a:gd name="T7" fmla="*/ 4 h 48"/>
              </a:gdLst>
              <a:ahLst/>
              <a:cxnLst>
                <a:cxn ang="0">
                  <a:pos x="T0" y="T1"/>
                </a:cxn>
                <a:cxn ang="0">
                  <a:pos x="T2" y="T3"/>
                </a:cxn>
                <a:cxn ang="0">
                  <a:pos x="T4" y="T5"/>
                </a:cxn>
                <a:cxn ang="0">
                  <a:pos x="T6" y="T7"/>
                </a:cxn>
              </a:cxnLst>
              <a:rect l="0" t="0" r="r" b="b"/>
              <a:pathLst>
                <a:path w="52" h="48">
                  <a:moveTo>
                    <a:pt x="52" y="4"/>
                  </a:moveTo>
                  <a:cubicBezTo>
                    <a:pt x="29" y="0"/>
                    <a:pt x="10" y="8"/>
                    <a:pt x="5" y="24"/>
                  </a:cubicBezTo>
                  <a:cubicBezTo>
                    <a:pt x="0" y="40"/>
                    <a:pt x="21" y="46"/>
                    <a:pt x="40" y="48"/>
                  </a:cubicBezTo>
                  <a:cubicBezTo>
                    <a:pt x="4" y="38"/>
                    <a:pt x="26" y="2"/>
                    <a:pt x="52" y="4"/>
                  </a:cubicBezTo>
                  <a:close/>
                </a:path>
              </a:pathLst>
            </a:custGeom>
            <a:solidFill>
              <a:srgbClr val="FFAB5C"/>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3" name="任意多边形 45"/>
            <p:cNvSpPr/>
            <p:nvPr/>
          </p:nvSpPr>
          <p:spPr bwMode="auto">
            <a:xfrm>
              <a:off x="2250258" y="2971062"/>
              <a:ext cx="154893" cy="37340"/>
            </a:xfrm>
            <a:custGeom>
              <a:avLst/>
              <a:gdLst>
                <a:gd name="T0" fmla="*/ 6 w 75"/>
                <a:gd name="T1" fmla="*/ 18 h 18"/>
                <a:gd name="T2" fmla="*/ 1 w 75"/>
                <a:gd name="T3" fmla="*/ 15 h 18"/>
                <a:gd name="T4" fmla="*/ 3 w 75"/>
                <a:gd name="T5" fmla="*/ 8 h 18"/>
                <a:gd name="T6" fmla="*/ 71 w 75"/>
                <a:gd name="T7" fmla="*/ 7 h 18"/>
                <a:gd name="T8" fmla="*/ 73 w 75"/>
                <a:gd name="T9" fmla="*/ 14 h 18"/>
                <a:gd name="T10" fmla="*/ 67 w 75"/>
                <a:gd name="T11" fmla="*/ 16 h 18"/>
                <a:gd name="T12" fmla="*/ 8 w 75"/>
                <a:gd name="T13" fmla="*/ 18 h 18"/>
                <a:gd name="T14" fmla="*/ 6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 y="18"/>
                  </a:moveTo>
                  <a:cubicBezTo>
                    <a:pt x="4" y="18"/>
                    <a:pt x="2" y="17"/>
                    <a:pt x="1" y="15"/>
                  </a:cubicBezTo>
                  <a:cubicBezTo>
                    <a:pt x="0" y="12"/>
                    <a:pt x="1" y="9"/>
                    <a:pt x="3" y="8"/>
                  </a:cubicBezTo>
                  <a:cubicBezTo>
                    <a:pt x="18" y="1"/>
                    <a:pt x="57" y="0"/>
                    <a:pt x="71" y="7"/>
                  </a:cubicBezTo>
                  <a:cubicBezTo>
                    <a:pt x="73" y="8"/>
                    <a:pt x="75" y="11"/>
                    <a:pt x="73" y="14"/>
                  </a:cubicBezTo>
                  <a:cubicBezTo>
                    <a:pt x="72" y="16"/>
                    <a:pt x="69" y="17"/>
                    <a:pt x="67" y="16"/>
                  </a:cubicBezTo>
                  <a:cubicBezTo>
                    <a:pt x="56" y="12"/>
                    <a:pt x="21" y="12"/>
                    <a:pt x="8" y="18"/>
                  </a:cubicBezTo>
                  <a:cubicBezTo>
                    <a:pt x="7" y="18"/>
                    <a:pt x="6" y="18"/>
                    <a:pt x="6"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4" name="椭圆 93"/>
            <p:cNvSpPr/>
            <p:nvPr/>
          </p:nvSpPr>
          <p:spPr bwMode="auto">
            <a:xfrm>
              <a:off x="2262705"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5" name="任意多边形 47"/>
            <p:cNvSpPr/>
            <p:nvPr/>
          </p:nvSpPr>
          <p:spPr bwMode="auto">
            <a:xfrm>
              <a:off x="2667915" y="2971062"/>
              <a:ext cx="154893" cy="37340"/>
            </a:xfrm>
            <a:custGeom>
              <a:avLst/>
              <a:gdLst>
                <a:gd name="T0" fmla="*/ 69 w 75"/>
                <a:gd name="T1" fmla="*/ 18 h 18"/>
                <a:gd name="T2" fmla="*/ 74 w 75"/>
                <a:gd name="T3" fmla="*/ 15 h 18"/>
                <a:gd name="T4" fmla="*/ 71 w 75"/>
                <a:gd name="T5" fmla="*/ 8 h 18"/>
                <a:gd name="T6" fmla="*/ 4 w 75"/>
                <a:gd name="T7" fmla="*/ 7 h 18"/>
                <a:gd name="T8" fmla="*/ 1 w 75"/>
                <a:gd name="T9" fmla="*/ 14 h 18"/>
                <a:gd name="T10" fmla="*/ 8 w 75"/>
                <a:gd name="T11" fmla="*/ 16 h 18"/>
                <a:gd name="T12" fmla="*/ 67 w 75"/>
                <a:gd name="T13" fmla="*/ 18 h 18"/>
                <a:gd name="T14" fmla="*/ 69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9" y="18"/>
                  </a:moveTo>
                  <a:cubicBezTo>
                    <a:pt x="71" y="18"/>
                    <a:pt x="73" y="17"/>
                    <a:pt x="74" y="15"/>
                  </a:cubicBezTo>
                  <a:cubicBezTo>
                    <a:pt x="75" y="12"/>
                    <a:pt x="74" y="9"/>
                    <a:pt x="71" y="8"/>
                  </a:cubicBezTo>
                  <a:cubicBezTo>
                    <a:pt x="56" y="1"/>
                    <a:pt x="18" y="0"/>
                    <a:pt x="4" y="7"/>
                  </a:cubicBezTo>
                  <a:cubicBezTo>
                    <a:pt x="1" y="8"/>
                    <a:pt x="0" y="11"/>
                    <a:pt x="1" y="14"/>
                  </a:cubicBezTo>
                  <a:cubicBezTo>
                    <a:pt x="2" y="16"/>
                    <a:pt x="5" y="17"/>
                    <a:pt x="8" y="16"/>
                  </a:cubicBezTo>
                  <a:cubicBezTo>
                    <a:pt x="18" y="12"/>
                    <a:pt x="54" y="12"/>
                    <a:pt x="67" y="18"/>
                  </a:cubicBezTo>
                  <a:cubicBezTo>
                    <a:pt x="67" y="18"/>
                    <a:pt x="68" y="18"/>
                    <a:pt x="69"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6" name="椭圆 95"/>
            <p:cNvSpPr/>
            <p:nvPr/>
          </p:nvSpPr>
          <p:spPr bwMode="auto">
            <a:xfrm>
              <a:off x="2661000"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7" name="椭圆 96"/>
            <p:cNvSpPr/>
            <p:nvPr/>
          </p:nvSpPr>
          <p:spPr>
            <a:xfrm>
              <a:off x="2300368" y="3099550"/>
              <a:ext cx="86002" cy="86002"/>
            </a:xfrm>
            <a:prstGeom prst="ellipse">
              <a:avLst/>
            </a:prstGeom>
            <a:solidFill>
              <a:srgbClr val="664000"/>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8" name="椭圆 97"/>
            <p:cNvSpPr/>
            <p:nvPr/>
          </p:nvSpPr>
          <p:spPr bwMode="auto">
            <a:xfrm>
              <a:off x="2713553" y="3105209"/>
              <a:ext cx="20744" cy="2074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9" name="椭圆 98"/>
            <p:cNvSpPr/>
            <p:nvPr/>
          </p:nvSpPr>
          <p:spPr>
            <a:xfrm>
              <a:off x="2686296" y="3099550"/>
              <a:ext cx="86002" cy="86002"/>
            </a:xfrm>
            <a:prstGeom prst="ellipse">
              <a:avLst/>
            </a:prstGeom>
            <a:solidFill>
              <a:srgbClr val="664000"/>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0" name="任意多边形 52"/>
            <p:cNvSpPr/>
            <p:nvPr/>
          </p:nvSpPr>
          <p:spPr bwMode="auto">
            <a:xfrm>
              <a:off x="2132706" y="3018083"/>
              <a:ext cx="809037" cy="250317"/>
            </a:xfrm>
            <a:custGeom>
              <a:avLst/>
              <a:gdLst>
                <a:gd name="T0" fmla="*/ 385 w 389"/>
                <a:gd name="T1" fmla="*/ 7 h 121"/>
                <a:gd name="T2" fmla="*/ 354 w 389"/>
                <a:gd name="T3" fmla="*/ 7 h 121"/>
                <a:gd name="T4" fmla="*/ 243 w 389"/>
                <a:gd name="T5" fmla="*/ 14 h 121"/>
                <a:gd name="T6" fmla="*/ 194 w 389"/>
                <a:gd name="T7" fmla="*/ 18 h 121"/>
                <a:gd name="T8" fmla="*/ 146 w 389"/>
                <a:gd name="T9" fmla="*/ 14 h 121"/>
                <a:gd name="T10" fmla="*/ 35 w 389"/>
                <a:gd name="T11" fmla="*/ 7 h 121"/>
                <a:gd name="T12" fmla="*/ 4 w 389"/>
                <a:gd name="T13" fmla="*/ 7 h 121"/>
                <a:gd name="T14" fmla="*/ 4 w 389"/>
                <a:gd name="T15" fmla="*/ 34 h 121"/>
                <a:gd name="T16" fmla="*/ 13 w 389"/>
                <a:gd name="T17" fmla="*/ 40 h 121"/>
                <a:gd name="T18" fmla="*/ 23 w 389"/>
                <a:gd name="T19" fmla="*/ 81 h 121"/>
                <a:gd name="T20" fmla="*/ 38 w 389"/>
                <a:gd name="T21" fmla="*/ 105 h 121"/>
                <a:gd name="T22" fmla="*/ 61 w 389"/>
                <a:gd name="T23" fmla="*/ 117 h 121"/>
                <a:gd name="T24" fmla="*/ 128 w 389"/>
                <a:gd name="T25" fmla="*/ 111 h 121"/>
                <a:gd name="T26" fmla="*/ 167 w 389"/>
                <a:gd name="T27" fmla="*/ 58 h 121"/>
                <a:gd name="T28" fmla="*/ 191 w 389"/>
                <a:gd name="T29" fmla="*/ 35 h 121"/>
                <a:gd name="T30" fmla="*/ 193 w 389"/>
                <a:gd name="T31" fmla="*/ 35 h 121"/>
                <a:gd name="T32" fmla="*/ 198 w 389"/>
                <a:gd name="T33" fmla="*/ 35 h 121"/>
                <a:gd name="T34" fmla="*/ 222 w 389"/>
                <a:gd name="T35" fmla="*/ 58 h 121"/>
                <a:gd name="T36" fmla="*/ 261 w 389"/>
                <a:gd name="T37" fmla="*/ 111 h 121"/>
                <a:gd name="T38" fmla="*/ 328 w 389"/>
                <a:gd name="T39" fmla="*/ 117 h 121"/>
                <a:gd name="T40" fmla="*/ 350 w 389"/>
                <a:gd name="T41" fmla="*/ 105 h 121"/>
                <a:gd name="T42" fmla="*/ 366 w 389"/>
                <a:gd name="T43" fmla="*/ 81 h 121"/>
                <a:gd name="T44" fmla="*/ 376 w 389"/>
                <a:gd name="T45" fmla="*/ 40 h 121"/>
                <a:gd name="T46" fmla="*/ 385 w 389"/>
                <a:gd name="T47" fmla="*/ 34 h 121"/>
                <a:gd name="T48" fmla="*/ 385 w 389"/>
                <a:gd name="T49" fmla="*/ 7 h 121"/>
                <a:gd name="T50" fmla="*/ 156 w 389"/>
                <a:gd name="T51" fmla="*/ 58 h 121"/>
                <a:gd name="T52" fmla="*/ 121 w 389"/>
                <a:gd name="T53" fmla="*/ 106 h 121"/>
                <a:gd name="T54" fmla="*/ 56 w 389"/>
                <a:gd name="T55" fmla="*/ 108 h 121"/>
                <a:gd name="T56" fmla="*/ 25 w 389"/>
                <a:gd name="T57" fmla="*/ 27 h 121"/>
                <a:gd name="T58" fmla="*/ 85 w 389"/>
                <a:gd name="T59" fmla="*/ 15 h 121"/>
                <a:gd name="T60" fmla="*/ 142 w 389"/>
                <a:gd name="T61" fmla="*/ 21 h 121"/>
                <a:gd name="T62" fmla="*/ 156 w 389"/>
                <a:gd name="T63" fmla="*/ 58 h 121"/>
                <a:gd name="T64" fmla="*/ 333 w 389"/>
                <a:gd name="T65" fmla="*/ 108 h 121"/>
                <a:gd name="T66" fmla="*/ 268 w 389"/>
                <a:gd name="T67" fmla="*/ 106 h 121"/>
                <a:gd name="T68" fmla="*/ 233 w 389"/>
                <a:gd name="T69" fmla="*/ 58 h 121"/>
                <a:gd name="T70" fmla="*/ 246 w 389"/>
                <a:gd name="T71" fmla="*/ 21 h 121"/>
                <a:gd name="T72" fmla="*/ 304 w 389"/>
                <a:gd name="T73" fmla="*/ 15 h 121"/>
                <a:gd name="T74" fmla="*/ 364 w 389"/>
                <a:gd name="T75" fmla="*/ 27 h 121"/>
                <a:gd name="T76" fmla="*/ 333 w 389"/>
                <a:gd name="T77"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9" h="121">
                  <a:moveTo>
                    <a:pt x="385" y="7"/>
                  </a:moveTo>
                  <a:cubicBezTo>
                    <a:pt x="385" y="7"/>
                    <a:pt x="362" y="7"/>
                    <a:pt x="354" y="7"/>
                  </a:cubicBezTo>
                  <a:cubicBezTo>
                    <a:pt x="346" y="8"/>
                    <a:pt x="310" y="0"/>
                    <a:pt x="243" y="14"/>
                  </a:cubicBezTo>
                  <a:cubicBezTo>
                    <a:pt x="243" y="14"/>
                    <a:pt x="222" y="18"/>
                    <a:pt x="194" y="18"/>
                  </a:cubicBezTo>
                  <a:cubicBezTo>
                    <a:pt x="167" y="18"/>
                    <a:pt x="146" y="14"/>
                    <a:pt x="146" y="14"/>
                  </a:cubicBezTo>
                  <a:cubicBezTo>
                    <a:pt x="79" y="0"/>
                    <a:pt x="43" y="8"/>
                    <a:pt x="35" y="7"/>
                  </a:cubicBezTo>
                  <a:cubicBezTo>
                    <a:pt x="26" y="7"/>
                    <a:pt x="4" y="7"/>
                    <a:pt x="4" y="7"/>
                  </a:cubicBezTo>
                  <a:cubicBezTo>
                    <a:pt x="0" y="21"/>
                    <a:pt x="3" y="33"/>
                    <a:pt x="4" y="34"/>
                  </a:cubicBezTo>
                  <a:cubicBezTo>
                    <a:pt x="5" y="34"/>
                    <a:pt x="9" y="34"/>
                    <a:pt x="13" y="40"/>
                  </a:cubicBezTo>
                  <a:cubicBezTo>
                    <a:pt x="17" y="46"/>
                    <a:pt x="17" y="62"/>
                    <a:pt x="23" y="81"/>
                  </a:cubicBezTo>
                  <a:cubicBezTo>
                    <a:pt x="26" y="90"/>
                    <a:pt x="32" y="99"/>
                    <a:pt x="38" y="105"/>
                  </a:cubicBezTo>
                  <a:cubicBezTo>
                    <a:pt x="46" y="112"/>
                    <a:pt x="55" y="115"/>
                    <a:pt x="61" y="117"/>
                  </a:cubicBezTo>
                  <a:cubicBezTo>
                    <a:pt x="72" y="119"/>
                    <a:pt x="106" y="121"/>
                    <a:pt x="128" y="111"/>
                  </a:cubicBezTo>
                  <a:cubicBezTo>
                    <a:pt x="149" y="101"/>
                    <a:pt x="159" y="80"/>
                    <a:pt x="167" y="58"/>
                  </a:cubicBezTo>
                  <a:cubicBezTo>
                    <a:pt x="175" y="36"/>
                    <a:pt x="191" y="35"/>
                    <a:pt x="191" y="35"/>
                  </a:cubicBezTo>
                  <a:cubicBezTo>
                    <a:pt x="191" y="35"/>
                    <a:pt x="191" y="35"/>
                    <a:pt x="193" y="35"/>
                  </a:cubicBezTo>
                  <a:cubicBezTo>
                    <a:pt x="196" y="35"/>
                    <a:pt x="198" y="35"/>
                    <a:pt x="198" y="35"/>
                  </a:cubicBezTo>
                  <a:cubicBezTo>
                    <a:pt x="198" y="35"/>
                    <a:pt x="214" y="36"/>
                    <a:pt x="222" y="58"/>
                  </a:cubicBezTo>
                  <a:cubicBezTo>
                    <a:pt x="230" y="80"/>
                    <a:pt x="240" y="101"/>
                    <a:pt x="261" y="111"/>
                  </a:cubicBezTo>
                  <a:cubicBezTo>
                    <a:pt x="282" y="121"/>
                    <a:pt x="317" y="119"/>
                    <a:pt x="328" y="117"/>
                  </a:cubicBezTo>
                  <a:cubicBezTo>
                    <a:pt x="334" y="115"/>
                    <a:pt x="343" y="112"/>
                    <a:pt x="350" y="105"/>
                  </a:cubicBezTo>
                  <a:cubicBezTo>
                    <a:pt x="357" y="99"/>
                    <a:pt x="363" y="90"/>
                    <a:pt x="366" y="81"/>
                  </a:cubicBezTo>
                  <a:cubicBezTo>
                    <a:pt x="371" y="62"/>
                    <a:pt x="372" y="46"/>
                    <a:pt x="376" y="40"/>
                  </a:cubicBezTo>
                  <a:cubicBezTo>
                    <a:pt x="379" y="34"/>
                    <a:pt x="384" y="34"/>
                    <a:pt x="385" y="34"/>
                  </a:cubicBezTo>
                  <a:cubicBezTo>
                    <a:pt x="386" y="33"/>
                    <a:pt x="389" y="21"/>
                    <a:pt x="385" y="7"/>
                  </a:cubicBezTo>
                  <a:moveTo>
                    <a:pt x="156" y="58"/>
                  </a:moveTo>
                  <a:cubicBezTo>
                    <a:pt x="154" y="70"/>
                    <a:pt x="145" y="98"/>
                    <a:pt x="121" y="106"/>
                  </a:cubicBezTo>
                  <a:cubicBezTo>
                    <a:pt x="84" y="119"/>
                    <a:pt x="56" y="108"/>
                    <a:pt x="56" y="108"/>
                  </a:cubicBezTo>
                  <a:cubicBezTo>
                    <a:pt x="27" y="100"/>
                    <a:pt x="19" y="40"/>
                    <a:pt x="25" y="27"/>
                  </a:cubicBezTo>
                  <a:cubicBezTo>
                    <a:pt x="31" y="15"/>
                    <a:pt x="49" y="15"/>
                    <a:pt x="85" y="15"/>
                  </a:cubicBezTo>
                  <a:cubicBezTo>
                    <a:pt x="121" y="15"/>
                    <a:pt x="142" y="21"/>
                    <a:pt x="142" y="21"/>
                  </a:cubicBezTo>
                  <a:cubicBezTo>
                    <a:pt x="161" y="27"/>
                    <a:pt x="158" y="46"/>
                    <a:pt x="156" y="58"/>
                  </a:cubicBezTo>
                  <a:moveTo>
                    <a:pt x="333" y="108"/>
                  </a:moveTo>
                  <a:cubicBezTo>
                    <a:pt x="333" y="108"/>
                    <a:pt x="305" y="119"/>
                    <a:pt x="268" y="106"/>
                  </a:cubicBezTo>
                  <a:cubicBezTo>
                    <a:pt x="244" y="98"/>
                    <a:pt x="235" y="70"/>
                    <a:pt x="233" y="58"/>
                  </a:cubicBezTo>
                  <a:cubicBezTo>
                    <a:pt x="231" y="46"/>
                    <a:pt x="228" y="27"/>
                    <a:pt x="246" y="21"/>
                  </a:cubicBezTo>
                  <a:cubicBezTo>
                    <a:pt x="246" y="21"/>
                    <a:pt x="268" y="15"/>
                    <a:pt x="304" y="15"/>
                  </a:cubicBezTo>
                  <a:cubicBezTo>
                    <a:pt x="340" y="15"/>
                    <a:pt x="358" y="15"/>
                    <a:pt x="364" y="27"/>
                  </a:cubicBezTo>
                  <a:cubicBezTo>
                    <a:pt x="370" y="40"/>
                    <a:pt x="361" y="100"/>
                    <a:pt x="333" y="108"/>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01" name="组合 100"/>
          <p:cNvGrpSpPr/>
          <p:nvPr/>
        </p:nvGrpSpPr>
        <p:grpSpPr>
          <a:xfrm>
            <a:off x="2461070" y="1025005"/>
            <a:ext cx="8603473" cy="5507108"/>
            <a:chOff x="3092644" y="987574"/>
            <a:chExt cx="3722550" cy="3187163"/>
          </a:xfrm>
        </p:grpSpPr>
        <p:sp>
          <p:nvSpPr>
            <p:cNvPr id="102" name="直角三角形 101"/>
            <p:cNvSpPr/>
            <p:nvPr/>
          </p:nvSpPr>
          <p:spPr>
            <a:xfrm>
              <a:off x="6284766" y="987574"/>
              <a:ext cx="530428" cy="527518"/>
            </a:xfrm>
            <a:prstGeom prst="rtTriangle">
              <a:avLst/>
            </a:prstGeom>
            <a:solidFill>
              <a:srgbClr val="FFFFFF">
                <a:lumMod val="75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03" name="组合 102"/>
            <p:cNvGrpSpPr/>
            <p:nvPr/>
          </p:nvGrpSpPr>
          <p:grpSpPr>
            <a:xfrm>
              <a:off x="3092644" y="1003519"/>
              <a:ext cx="3250161" cy="3171218"/>
              <a:chOff x="3688885" y="995622"/>
              <a:chExt cx="4333549" cy="4228274"/>
            </a:xfrm>
          </p:grpSpPr>
          <p:sp>
            <p:nvSpPr>
              <p:cNvPr id="120" name="圆角矩形 4"/>
              <p:cNvSpPr/>
              <p:nvPr/>
            </p:nvSpPr>
            <p:spPr>
              <a:xfrm>
                <a:off x="4006043" y="995622"/>
                <a:ext cx="4016391" cy="771242"/>
              </a:xfrm>
              <a:prstGeom prst="roundRect">
                <a:avLst/>
              </a:prstGeom>
              <a:solidFill>
                <a:srgbClr val="FFFFFF"/>
              </a:solidFill>
              <a:ln w="25400" cap="flat" cmpd="sng" algn="ctr">
                <a:noFill/>
                <a:prstDash val="solid"/>
              </a:ln>
              <a:effectLst/>
            </p:spPr>
            <p:txBody>
              <a:bodyPr wrap="square" lIns="720000" anchor="ctr">
                <a:normAutofit/>
              </a:bodyPr>
              <a:lstStyle/>
              <a:p>
                <a:pPr lvl="0" fontAlgn="base">
                  <a:lnSpc>
                    <a:spcPct val="120000"/>
                  </a:lnSpc>
                  <a:spcBef>
                    <a:spcPct val="0"/>
                  </a:spcBef>
                  <a:spcAft>
                    <a:spcPct val="0"/>
                  </a:spcAft>
                </a:pPr>
                <a:r>
                  <a:rPr lang="zh-CN" altLang="en-US" sz="2000" dirty="0">
                    <a:latin typeface="微软雅黑" panose="020B0503020204020204" pitchFamily="34" charset="-122"/>
                    <a:ea typeface="微软雅黑" panose="020B0503020204020204" pitchFamily="34" charset="-122"/>
                  </a:rPr>
                  <a:t>这个系统在任何有学生的地方都能运作，即使只有一个学生，不管同时同地有没有老师</a:t>
                </a:r>
                <a:endParaRPr lang="en-US" altLang="zh-CN" sz="2000" dirty="0">
                  <a:latin typeface="微软雅黑" panose="020B0503020204020204" pitchFamily="34" charset="-122"/>
                  <a:ea typeface="微软雅黑" panose="020B0503020204020204" pitchFamily="34" charset="-122"/>
                </a:endParaRPr>
              </a:p>
            </p:txBody>
          </p:sp>
          <p:sp>
            <p:nvSpPr>
              <p:cNvPr id="121" name="任意多边形 5"/>
              <p:cNvSpPr/>
              <p:nvPr/>
            </p:nvSpPr>
            <p:spPr>
              <a:xfrm>
                <a:off x="3688885" y="1006227"/>
                <a:ext cx="550836" cy="760637"/>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rgbClr val="95959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4" name="圆角矩形 4"/>
              <p:cNvSpPr/>
              <p:nvPr/>
            </p:nvSpPr>
            <p:spPr>
              <a:xfrm>
                <a:off x="4006043" y="1898948"/>
                <a:ext cx="4016391" cy="771242"/>
              </a:xfrm>
              <a:prstGeom prst="roundRect">
                <a:avLst/>
              </a:prstGeom>
              <a:solidFill>
                <a:srgbClr val="FFFFFF"/>
              </a:solidFill>
              <a:ln w="25400" cap="flat" cmpd="sng" algn="ctr">
                <a:noFill/>
                <a:prstDash val="solid"/>
              </a:ln>
              <a:effectLst/>
            </p:spPr>
            <p:txBody>
              <a:bodyPr wrap="square" lIns="720000" anchor="ctr">
                <a:normAutofit/>
              </a:bodyPr>
              <a:lstStyle/>
              <a:p>
                <a:pPr lvl="0" fontAlgn="base">
                  <a:lnSpc>
                    <a:spcPct val="120000"/>
                  </a:lnSpc>
                  <a:spcBef>
                    <a:spcPct val="0"/>
                  </a:spcBef>
                  <a:spcAft>
                    <a:spcPct val="0"/>
                  </a:spcAft>
                </a:pPr>
                <a:r>
                  <a:rPr lang="zh-CN" altLang="en-US" sz="2000" dirty="0">
                    <a:latin typeface="微软雅黑" panose="020B0503020204020204" pitchFamily="34" charset="-122"/>
                    <a:ea typeface="微软雅黑" panose="020B0503020204020204" pitchFamily="34" charset="-122"/>
                  </a:rPr>
                  <a:t>系统把比较大的学习责任放到学生身上</a:t>
                </a:r>
                <a:endParaRPr lang="en-US" altLang="zh-CN" sz="2000" dirty="0">
                  <a:latin typeface="微软雅黑" panose="020B0503020204020204" pitchFamily="34" charset="-122"/>
                  <a:ea typeface="微软雅黑" panose="020B0503020204020204" pitchFamily="34" charset="-122"/>
                </a:endParaRPr>
              </a:p>
            </p:txBody>
          </p:sp>
          <p:sp>
            <p:nvSpPr>
              <p:cNvPr id="125" name="任意多边形 5"/>
              <p:cNvSpPr/>
              <p:nvPr/>
            </p:nvSpPr>
            <p:spPr>
              <a:xfrm>
                <a:off x="3688885" y="1909552"/>
                <a:ext cx="550836" cy="760637"/>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rgbClr val="95959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9" name="圆角矩形 4"/>
              <p:cNvSpPr/>
              <p:nvPr/>
            </p:nvSpPr>
            <p:spPr>
              <a:xfrm>
                <a:off x="4006043" y="2769178"/>
                <a:ext cx="4016391" cy="771242"/>
              </a:xfrm>
              <a:prstGeom prst="roundRect">
                <a:avLst/>
              </a:prstGeom>
              <a:solidFill>
                <a:srgbClr val="FFFFFF"/>
              </a:solidFill>
              <a:ln w="25400" cap="flat" cmpd="sng" algn="ctr">
                <a:noFill/>
                <a:prstDash val="solid"/>
              </a:ln>
              <a:effectLst/>
            </p:spPr>
            <p:txBody>
              <a:bodyPr wrap="square" lIns="720000" anchor="ctr">
                <a:normAutofit/>
              </a:bodyPr>
              <a:lstStyle/>
              <a:p>
                <a:pPr lvl="0" fontAlgn="base">
                  <a:lnSpc>
                    <a:spcPct val="120000"/>
                  </a:lnSpc>
                  <a:spcBef>
                    <a:spcPct val="0"/>
                  </a:spcBef>
                  <a:spcAft>
                    <a:spcPct val="0"/>
                  </a:spcAft>
                </a:pPr>
                <a:r>
                  <a:rPr lang="zh-CN" altLang="en-US" sz="2000" dirty="0">
                    <a:latin typeface="微软雅黑" panose="020B0503020204020204" pitchFamily="34" charset="-122"/>
                    <a:ea typeface="微软雅黑" panose="020B0503020204020204" pitchFamily="34" charset="-122"/>
                  </a:rPr>
                  <a:t>系统把教职员从保管员型责任中解放出来，以便他们把更多地时间用到真正地教育任务上</a:t>
                </a:r>
                <a:endParaRPr lang="en-US" altLang="zh-CN" sz="2000" dirty="0">
                  <a:latin typeface="微软雅黑" panose="020B0503020204020204" pitchFamily="34" charset="-122"/>
                  <a:ea typeface="微软雅黑" panose="020B0503020204020204" pitchFamily="34" charset="-122"/>
                </a:endParaRPr>
              </a:p>
            </p:txBody>
          </p:sp>
          <p:sp>
            <p:nvSpPr>
              <p:cNvPr id="130" name="任意多边形 5"/>
              <p:cNvSpPr/>
              <p:nvPr/>
            </p:nvSpPr>
            <p:spPr>
              <a:xfrm>
                <a:off x="3688885" y="2779782"/>
                <a:ext cx="550836" cy="760637"/>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rgbClr val="95959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1" name="圆角矩形 4"/>
              <p:cNvSpPr/>
              <p:nvPr/>
            </p:nvSpPr>
            <p:spPr>
              <a:xfrm>
                <a:off x="4015766" y="3601421"/>
                <a:ext cx="4006668" cy="771242"/>
              </a:xfrm>
              <a:prstGeom prst="roundRect">
                <a:avLst/>
              </a:prstGeom>
              <a:solidFill>
                <a:srgbClr val="FFFFFF"/>
              </a:solidFill>
              <a:ln w="25400" cap="flat" cmpd="sng" algn="ctr">
                <a:noFill/>
                <a:prstDash val="solid"/>
              </a:ln>
              <a:effectLst/>
            </p:spPr>
            <p:txBody>
              <a:bodyPr wrap="square" lIns="720000" anchor="ctr">
                <a:normAutofit/>
              </a:bodyPr>
              <a:lstStyle/>
              <a:p>
                <a:pPr lvl="0" fontAlgn="base">
                  <a:lnSpc>
                    <a:spcPct val="120000"/>
                  </a:lnSpc>
                  <a:spcBef>
                    <a:spcPct val="0"/>
                  </a:spcBef>
                  <a:spcAft>
                    <a:spcPct val="0"/>
                  </a:spcAft>
                </a:pPr>
                <a:r>
                  <a:rPr lang="zh-CN" altLang="en-US" sz="2000" dirty="0">
                    <a:latin typeface="微软雅黑" panose="020B0503020204020204" pitchFamily="34" charset="-122"/>
                    <a:ea typeface="微软雅黑" panose="020B0503020204020204" pitchFamily="34" charset="-122"/>
                  </a:rPr>
                  <a:t>系统在课程、计划安排、方法等方面为学生和成人提供了很宽的选择余地</a:t>
                </a:r>
                <a:endParaRPr lang="en-US" altLang="zh-CN" sz="2000" dirty="0">
                  <a:latin typeface="微软雅黑" panose="020B0503020204020204" pitchFamily="34" charset="-122"/>
                  <a:ea typeface="微软雅黑" panose="020B0503020204020204" pitchFamily="34" charset="-122"/>
                </a:endParaRPr>
              </a:p>
            </p:txBody>
          </p:sp>
          <p:sp>
            <p:nvSpPr>
              <p:cNvPr id="132" name="任意多边形 5"/>
              <p:cNvSpPr/>
              <p:nvPr/>
            </p:nvSpPr>
            <p:spPr>
              <a:xfrm>
                <a:off x="3688885" y="3612023"/>
                <a:ext cx="550836" cy="760637"/>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rgbClr val="95959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3" name="圆角矩形 4"/>
              <p:cNvSpPr/>
              <p:nvPr/>
            </p:nvSpPr>
            <p:spPr>
              <a:xfrm>
                <a:off x="4015766" y="4452654"/>
                <a:ext cx="4006668" cy="771242"/>
              </a:xfrm>
              <a:prstGeom prst="roundRect">
                <a:avLst/>
              </a:prstGeom>
              <a:solidFill>
                <a:srgbClr val="FFFFFF"/>
              </a:solidFill>
              <a:ln w="25400" cap="flat" cmpd="sng" algn="ctr">
                <a:noFill/>
                <a:prstDash val="solid"/>
              </a:ln>
              <a:effectLst/>
            </p:spPr>
            <p:txBody>
              <a:bodyPr wrap="square" lIns="720000" anchor="ctr">
                <a:normAutofit/>
              </a:bodyPr>
              <a:lstStyle/>
              <a:p>
                <a:pPr lvl="0" fontAlgn="base">
                  <a:lnSpc>
                    <a:spcPct val="120000"/>
                  </a:lnSpc>
                  <a:spcBef>
                    <a:spcPct val="0"/>
                  </a:spcBef>
                  <a:spcAft>
                    <a:spcPct val="0"/>
                  </a:spcAft>
                </a:pPr>
                <a:r>
                  <a:rPr lang="zh-CN" altLang="en-US" sz="2000" dirty="0">
                    <a:latin typeface="微软雅黑" panose="020B0503020204020204" pitchFamily="34" charset="-122"/>
                    <a:ea typeface="微软雅黑" panose="020B0503020204020204" pitchFamily="34" charset="-122"/>
                  </a:rPr>
                  <a:t>系统适当地采用了所有能提高教学效率的教学媒体和教学方法</a:t>
                </a:r>
                <a:endParaRPr lang="en-US" altLang="zh-CN" sz="2000" dirty="0">
                  <a:latin typeface="微软雅黑" panose="020B0503020204020204" pitchFamily="34" charset="-122"/>
                  <a:ea typeface="微软雅黑" panose="020B0503020204020204" pitchFamily="34" charset="-122"/>
                </a:endParaRPr>
              </a:p>
            </p:txBody>
          </p:sp>
          <p:sp>
            <p:nvSpPr>
              <p:cNvPr id="134" name="任意多边形 5"/>
              <p:cNvSpPr/>
              <p:nvPr/>
            </p:nvSpPr>
            <p:spPr>
              <a:xfrm>
                <a:off x="3688885" y="4463256"/>
                <a:ext cx="550836" cy="760637"/>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rgbClr val="95959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7241" y="104894"/>
            <a:ext cx="3347070" cy="523220"/>
          </a:xfrm>
          <a:prstGeom prst="rect">
            <a:avLst/>
          </a:prstGeom>
        </p:spPr>
        <p:txBody>
          <a:bodyPr wrap="non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独立学习的十大特征</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sp>
        <p:nvSpPr>
          <p:cNvPr id="63" name="剪去单角的矩形 3"/>
          <p:cNvSpPr/>
          <p:nvPr/>
        </p:nvSpPr>
        <p:spPr>
          <a:xfrm>
            <a:off x="2152000" y="937018"/>
            <a:ext cx="9334285" cy="5816087"/>
          </a:xfrm>
          <a:prstGeom prst="snip1Rect">
            <a:avLst/>
          </a:prstGeom>
          <a:solidFill>
            <a:srgbClr val="FFFFFF">
              <a:lumMod val="95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64" name="组合 63"/>
          <p:cNvGrpSpPr/>
          <p:nvPr/>
        </p:nvGrpSpPr>
        <p:grpSpPr>
          <a:xfrm>
            <a:off x="521479" y="1903884"/>
            <a:ext cx="1819297" cy="2686418"/>
            <a:chOff x="1764836" y="2477342"/>
            <a:chExt cx="2425729" cy="3581891"/>
          </a:xfrm>
        </p:grpSpPr>
        <p:sp>
          <p:nvSpPr>
            <p:cNvPr id="65" name="任意多边形 17"/>
            <p:cNvSpPr/>
            <p:nvPr/>
          </p:nvSpPr>
          <p:spPr bwMode="auto">
            <a:xfrm>
              <a:off x="2968020" y="3687440"/>
              <a:ext cx="793825" cy="698399"/>
            </a:xfrm>
            <a:custGeom>
              <a:avLst/>
              <a:gdLst>
                <a:gd name="T0" fmla="*/ 57 w 382"/>
                <a:gd name="T1" fmla="*/ 0 h 337"/>
                <a:gd name="T2" fmla="*/ 201 w 382"/>
                <a:gd name="T3" fmla="*/ 227 h 337"/>
                <a:gd name="T4" fmla="*/ 308 w 382"/>
                <a:gd name="T5" fmla="*/ 11 h 337"/>
                <a:gd name="T6" fmla="*/ 382 w 382"/>
                <a:gd name="T7" fmla="*/ 48 h 337"/>
                <a:gd name="T8" fmla="*/ 249 w 382"/>
                <a:gd name="T9" fmla="*/ 314 h 337"/>
                <a:gd name="T10" fmla="*/ 220 w 382"/>
                <a:gd name="T11" fmla="*/ 336 h 337"/>
                <a:gd name="T12" fmla="*/ 212 w 382"/>
                <a:gd name="T13" fmla="*/ 337 h 337"/>
                <a:gd name="T14" fmla="*/ 186 w 382"/>
                <a:gd name="T15" fmla="*/ 328 h 337"/>
                <a:gd name="T16" fmla="*/ 0 w 382"/>
                <a:gd name="T17" fmla="*/ 120 h 337"/>
                <a:gd name="T18" fmla="*/ 57 w 382"/>
                <a:gd name="T19"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2" h="337">
                  <a:moveTo>
                    <a:pt x="57" y="0"/>
                  </a:moveTo>
                  <a:cubicBezTo>
                    <a:pt x="201" y="227"/>
                    <a:pt x="201" y="227"/>
                    <a:pt x="201" y="227"/>
                  </a:cubicBezTo>
                  <a:cubicBezTo>
                    <a:pt x="308" y="11"/>
                    <a:pt x="308" y="11"/>
                    <a:pt x="308" y="11"/>
                  </a:cubicBezTo>
                  <a:cubicBezTo>
                    <a:pt x="382" y="48"/>
                    <a:pt x="382" y="48"/>
                    <a:pt x="382" y="48"/>
                  </a:cubicBezTo>
                  <a:cubicBezTo>
                    <a:pt x="249" y="314"/>
                    <a:pt x="249" y="314"/>
                    <a:pt x="249" y="314"/>
                  </a:cubicBezTo>
                  <a:cubicBezTo>
                    <a:pt x="243" y="326"/>
                    <a:pt x="233" y="334"/>
                    <a:pt x="220" y="336"/>
                  </a:cubicBezTo>
                  <a:cubicBezTo>
                    <a:pt x="218" y="337"/>
                    <a:pt x="215" y="337"/>
                    <a:pt x="212" y="337"/>
                  </a:cubicBezTo>
                  <a:cubicBezTo>
                    <a:pt x="203" y="337"/>
                    <a:pt x="193" y="334"/>
                    <a:pt x="186" y="328"/>
                  </a:cubicBezTo>
                  <a:cubicBezTo>
                    <a:pt x="0" y="120"/>
                    <a:pt x="0" y="120"/>
                    <a:pt x="0" y="120"/>
                  </a:cubicBezTo>
                  <a:lnTo>
                    <a:pt x="57" y="0"/>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6" name="矩形 65"/>
            <p:cNvSpPr/>
            <p:nvPr/>
          </p:nvSpPr>
          <p:spPr bwMode="auto">
            <a:xfrm>
              <a:off x="2367811" y="3525632"/>
              <a:ext cx="349891" cy="89893"/>
            </a:xfrm>
            <a:prstGeom prst="rect">
              <a:avLst/>
            </a:prstGeom>
            <a:solidFill>
              <a:srgbClr val="E0B49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7" name="任意多边形 19"/>
            <p:cNvSpPr/>
            <p:nvPr/>
          </p:nvSpPr>
          <p:spPr bwMode="auto">
            <a:xfrm>
              <a:off x="2035898" y="2727659"/>
              <a:ext cx="615421" cy="860207"/>
            </a:xfrm>
            <a:custGeom>
              <a:avLst/>
              <a:gdLst>
                <a:gd name="T0" fmla="*/ 280 w 296"/>
                <a:gd name="T1" fmla="*/ 287 h 415"/>
                <a:gd name="T2" fmla="*/ 256 w 296"/>
                <a:gd name="T3" fmla="*/ 275 h 415"/>
                <a:gd name="T4" fmla="*/ 256 w 296"/>
                <a:gd name="T5" fmla="*/ 30 h 415"/>
                <a:gd name="T6" fmla="*/ 296 w 296"/>
                <a:gd name="T7" fmla="*/ 0 h 415"/>
                <a:gd name="T8" fmla="*/ 241 w 296"/>
                <a:gd name="T9" fmla="*/ 0 h 415"/>
                <a:gd name="T10" fmla="*/ 59 w 296"/>
                <a:gd name="T11" fmla="*/ 0 h 415"/>
                <a:gd name="T12" fmla="*/ 52 w 296"/>
                <a:gd name="T13" fmla="*/ 158 h 415"/>
                <a:gd name="T14" fmla="*/ 51 w 296"/>
                <a:gd name="T15" fmla="*/ 160 h 415"/>
                <a:gd name="T16" fmla="*/ 0 w 296"/>
                <a:gd name="T17" fmla="*/ 208 h 415"/>
                <a:gd name="T18" fmla="*/ 51 w 296"/>
                <a:gd name="T19" fmla="*/ 255 h 415"/>
                <a:gd name="T20" fmla="*/ 54 w 296"/>
                <a:gd name="T21" fmla="*/ 255 h 415"/>
                <a:gd name="T22" fmla="*/ 54 w 296"/>
                <a:gd name="T23" fmla="*/ 256 h 415"/>
                <a:gd name="T24" fmla="*/ 54 w 296"/>
                <a:gd name="T25" fmla="*/ 256 h 415"/>
                <a:gd name="T26" fmla="*/ 195 w 296"/>
                <a:gd name="T27" fmla="*/ 413 h 415"/>
                <a:gd name="T28" fmla="*/ 195 w 296"/>
                <a:gd name="T29" fmla="*/ 413 h 415"/>
                <a:gd name="T30" fmla="*/ 241 w 296"/>
                <a:gd name="T31" fmla="*/ 413 h 415"/>
                <a:gd name="T32" fmla="*/ 256 w 296"/>
                <a:gd name="T33" fmla="*/ 414 h 415"/>
                <a:gd name="T34" fmla="*/ 256 w 296"/>
                <a:gd name="T35" fmla="*/ 302 h 415"/>
                <a:gd name="T36" fmla="*/ 280 w 296"/>
                <a:gd name="T37" fmla="*/ 287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6" h="415">
                  <a:moveTo>
                    <a:pt x="280" y="287"/>
                  </a:moveTo>
                  <a:cubicBezTo>
                    <a:pt x="256" y="275"/>
                    <a:pt x="256" y="275"/>
                    <a:pt x="256" y="275"/>
                  </a:cubicBezTo>
                  <a:cubicBezTo>
                    <a:pt x="256" y="30"/>
                    <a:pt x="256" y="30"/>
                    <a:pt x="256" y="30"/>
                  </a:cubicBezTo>
                  <a:cubicBezTo>
                    <a:pt x="256" y="30"/>
                    <a:pt x="272" y="24"/>
                    <a:pt x="296" y="0"/>
                  </a:cubicBezTo>
                  <a:cubicBezTo>
                    <a:pt x="241" y="0"/>
                    <a:pt x="241" y="0"/>
                    <a:pt x="241" y="0"/>
                  </a:cubicBezTo>
                  <a:cubicBezTo>
                    <a:pt x="59" y="0"/>
                    <a:pt x="59" y="0"/>
                    <a:pt x="59" y="0"/>
                  </a:cubicBezTo>
                  <a:cubicBezTo>
                    <a:pt x="59" y="0"/>
                    <a:pt x="54" y="83"/>
                    <a:pt x="52" y="158"/>
                  </a:cubicBezTo>
                  <a:cubicBezTo>
                    <a:pt x="52" y="158"/>
                    <a:pt x="51" y="160"/>
                    <a:pt x="51" y="160"/>
                  </a:cubicBezTo>
                  <a:cubicBezTo>
                    <a:pt x="22" y="160"/>
                    <a:pt x="0" y="182"/>
                    <a:pt x="0" y="208"/>
                  </a:cubicBezTo>
                  <a:cubicBezTo>
                    <a:pt x="0" y="234"/>
                    <a:pt x="22" y="255"/>
                    <a:pt x="51" y="255"/>
                  </a:cubicBezTo>
                  <a:cubicBezTo>
                    <a:pt x="52" y="255"/>
                    <a:pt x="53" y="256"/>
                    <a:pt x="54" y="255"/>
                  </a:cubicBezTo>
                  <a:cubicBezTo>
                    <a:pt x="54" y="256"/>
                    <a:pt x="54" y="256"/>
                    <a:pt x="54" y="256"/>
                  </a:cubicBezTo>
                  <a:cubicBezTo>
                    <a:pt x="54" y="256"/>
                    <a:pt x="54" y="256"/>
                    <a:pt x="54" y="256"/>
                  </a:cubicBezTo>
                  <a:cubicBezTo>
                    <a:pt x="54" y="256"/>
                    <a:pt x="104" y="380"/>
                    <a:pt x="195" y="413"/>
                  </a:cubicBezTo>
                  <a:cubicBezTo>
                    <a:pt x="195" y="413"/>
                    <a:pt x="195" y="413"/>
                    <a:pt x="195" y="413"/>
                  </a:cubicBezTo>
                  <a:cubicBezTo>
                    <a:pt x="206" y="415"/>
                    <a:pt x="241" y="413"/>
                    <a:pt x="241" y="413"/>
                  </a:cubicBezTo>
                  <a:cubicBezTo>
                    <a:pt x="241" y="413"/>
                    <a:pt x="247" y="413"/>
                    <a:pt x="256" y="414"/>
                  </a:cubicBezTo>
                  <a:cubicBezTo>
                    <a:pt x="256" y="302"/>
                    <a:pt x="256" y="302"/>
                    <a:pt x="256" y="302"/>
                  </a:cubicBezTo>
                  <a:lnTo>
                    <a:pt x="280" y="287"/>
                  </a:ln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8" name="任意多边形 20"/>
            <p:cNvSpPr/>
            <p:nvPr/>
          </p:nvSpPr>
          <p:spPr bwMode="auto">
            <a:xfrm>
              <a:off x="2591852" y="3575419"/>
              <a:ext cx="60851" cy="11064"/>
            </a:xfrm>
            <a:custGeom>
              <a:avLst/>
              <a:gdLst>
                <a:gd name="T0" fmla="*/ 19 w 29"/>
                <a:gd name="T1" fmla="*/ 4 h 5"/>
                <a:gd name="T2" fmla="*/ 29 w 29"/>
                <a:gd name="T3" fmla="*/ 0 h 5"/>
                <a:gd name="T4" fmla="*/ 0 w 29"/>
                <a:gd name="T5" fmla="*/ 5 h 5"/>
                <a:gd name="T6" fmla="*/ 19 w 29"/>
                <a:gd name="T7" fmla="*/ 4 h 5"/>
              </a:gdLst>
              <a:ahLst/>
              <a:cxnLst>
                <a:cxn ang="0">
                  <a:pos x="T0" y="T1"/>
                </a:cxn>
                <a:cxn ang="0">
                  <a:pos x="T2" y="T3"/>
                </a:cxn>
                <a:cxn ang="0">
                  <a:pos x="T4" y="T5"/>
                </a:cxn>
                <a:cxn ang="0">
                  <a:pos x="T6" y="T7"/>
                </a:cxn>
              </a:cxnLst>
              <a:rect l="0" t="0" r="r" b="b"/>
              <a:pathLst>
                <a:path w="29" h="5">
                  <a:moveTo>
                    <a:pt x="19" y="4"/>
                  </a:moveTo>
                  <a:cubicBezTo>
                    <a:pt x="22" y="3"/>
                    <a:pt x="25" y="1"/>
                    <a:pt x="29" y="0"/>
                  </a:cubicBezTo>
                  <a:cubicBezTo>
                    <a:pt x="17" y="2"/>
                    <a:pt x="7" y="4"/>
                    <a:pt x="0" y="5"/>
                  </a:cubicBezTo>
                  <a:cubicBezTo>
                    <a:pt x="7" y="5"/>
                    <a:pt x="15" y="5"/>
                    <a:pt x="19" y="4"/>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9" name="任意多边形 21"/>
            <p:cNvSpPr/>
            <p:nvPr/>
          </p:nvSpPr>
          <p:spPr bwMode="auto">
            <a:xfrm>
              <a:off x="2561427" y="2727659"/>
              <a:ext cx="475742" cy="858824"/>
            </a:xfrm>
            <a:custGeom>
              <a:avLst/>
              <a:gdLst>
                <a:gd name="T0" fmla="*/ 175 w 229"/>
                <a:gd name="T1" fmla="*/ 256 h 414"/>
                <a:gd name="T2" fmla="*/ 178 w 229"/>
                <a:gd name="T3" fmla="*/ 256 h 414"/>
                <a:gd name="T4" fmla="*/ 229 w 229"/>
                <a:gd name="T5" fmla="*/ 209 h 414"/>
                <a:gd name="T6" fmla="*/ 178 w 229"/>
                <a:gd name="T7" fmla="*/ 162 h 414"/>
                <a:gd name="T8" fmla="*/ 176 w 229"/>
                <a:gd name="T9" fmla="*/ 158 h 414"/>
                <a:gd name="T10" fmla="*/ 170 w 229"/>
                <a:gd name="T11" fmla="*/ 0 h 414"/>
                <a:gd name="T12" fmla="*/ 43 w 229"/>
                <a:gd name="T13" fmla="*/ 0 h 414"/>
                <a:gd name="T14" fmla="*/ 0 w 229"/>
                <a:gd name="T15" fmla="*/ 30 h 414"/>
                <a:gd name="T16" fmla="*/ 0 w 229"/>
                <a:gd name="T17" fmla="*/ 414 h 414"/>
                <a:gd name="T18" fmla="*/ 13 w 229"/>
                <a:gd name="T19" fmla="*/ 414 h 414"/>
                <a:gd name="T20" fmla="*/ 43 w 229"/>
                <a:gd name="T21" fmla="*/ 409 h 414"/>
                <a:gd name="T22" fmla="*/ 175 w 229"/>
                <a:gd name="T23" fmla="*/ 25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 h="414">
                  <a:moveTo>
                    <a:pt x="175" y="256"/>
                  </a:moveTo>
                  <a:cubicBezTo>
                    <a:pt x="176" y="256"/>
                    <a:pt x="177" y="256"/>
                    <a:pt x="178" y="256"/>
                  </a:cubicBezTo>
                  <a:cubicBezTo>
                    <a:pt x="206" y="256"/>
                    <a:pt x="229" y="235"/>
                    <a:pt x="229" y="209"/>
                  </a:cubicBezTo>
                  <a:cubicBezTo>
                    <a:pt x="229" y="183"/>
                    <a:pt x="206" y="162"/>
                    <a:pt x="178" y="162"/>
                  </a:cubicBezTo>
                  <a:cubicBezTo>
                    <a:pt x="177" y="162"/>
                    <a:pt x="177" y="158"/>
                    <a:pt x="176" y="158"/>
                  </a:cubicBezTo>
                  <a:cubicBezTo>
                    <a:pt x="175" y="83"/>
                    <a:pt x="170" y="0"/>
                    <a:pt x="170" y="0"/>
                  </a:cubicBezTo>
                  <a:cubicBezTo>
                    <a:pt x="43" y="0"/>
                    <a:pt x="43" y="0"/>
                    <a:pt x="43" y="0"/>
                  </a:cubicBezTo>
                  <a:cubicBezTo>
                    <a:pt x="19" y="24"/>
                    <a:pt x="0" y="30"/>
                    <a:pt x="0" y="30"/>
                  </a:cubicBezTo>
                  <a:cubicBezTo>
                    <a:pt x="0" y="414"/>
                    <a:pt x="0" y="414"/>
                    <a:pt x="0" y="414"/>
                  </a:cubicBezTo>
                  <a:cubicBezTo>
                    <a:pt x="4" y="414"/>
                    <a:pt x="9" y="414"/>
                    <a:pt x="13" y="414"/>
                  </a:cubicBezTo>
                  <a:cubicBezTo>
                    <a:pt x="21" y="413"/>
                    <a:pt x="32" y="411"/>
                    <a:pt x="43" y="409"/>
                  </a:cubicBezTo>
                  <a:cubicBezTo>
                    <a:pt x="128" y="371"/>
                    <a:pt x="175" y="256"/>
                    <a:pt x="175" y="256"/>
                  </a:cubicBezTo>
                  <a:close/>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0" name="任意多边形 22"/>
            <p:cNvSpPr/>
            <p:nvPr/>
          </p:nvSpPr>
          <p:spPr bwMode="auto">
            <a:xfrm>
              <a:off x="2517172" y="4697008"/>
              <a:ext cx="318083" cy="1273715"/>
            </a:xfrm>
            <a:custGeom>
              <a:avLst/>
              <a:gdLst>
                <a:gd name="T0" fmla="*/ 65 w 230"/>
                <a:gd name="T1" fmla="*/ 921 h 921"/>
                <a:gd name="T2" fmla="*/ 199 w 230"/>
                <a:gd name="T3" fmla="*/ 921 h 921"/>
                <a:gd name="T4" fmla="*/ 230 w 230"/>
                <a:gd name="T5" fmla="*/ 0 h 921"/>
                <a:gd name="T6" fmla="*/ 0 w 230"/>
                <a:gd name="T7" fmla="*/ 0 h 921"/>
                <a:gd name="T8" fmla="*/ 65 w 230"/>
                <a:gd name="T9" fmla="*/ 921 h 921"/>
              </a:gdLst>
              <a:ahLst/>
              <a:cxnLst>
                <a:cxn ang="0">
                  <a:pos x="T0" y="T1"/>
                </a:cxn>
                <a:cxn ang="0">
                  <a:pos x="T2" y="T3"/>
                </a:cxn>
                <a:cxn ang="0">
                  <a:pos x="T4" y="T5"/>
                </a:cxn>
                <a:cxn ang="0">
                  <a:pos x="T6" y="T7"/>
                </a:cxn>
                <a:cxn ang="0">
                  <a:pos x="T8" y="T9"/>
                </a:cxn>
              </a:cxnLst>
              <a:rect l="0" t="0" r="r" b="b"/>
              <a:pathLst>
                <a:path w="230" h="921">
                  <a:moveTo>
                    <a:pt x="65" y="921"/>
                  </a:moveTo>
                  <a:lnTo>
                    <a:pt x="199" y="921"/>
                  </a:lnTo>
                  <a:lnTo>
                    <a:pt x="230" y="0"/>
                  </a:lnTo>
                  <a:lnTo>
                    <a:pt x="0" y="0"/>
                  </a:lnTo>
                  <a:lnTo>
                    <a:pt x="65" y="92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1" name="任意多边形 23"/>
            <p:cNvSpPr/>
            <p:nvPr/>
          </p:nvSpPr>
          <p:spPr bwMode="auto">
            <a:xfrm>
              <a:off x="2250258" y="4697008"/>
              <a:ext cx="316700" cy="1273715"/>
            </a:xfrm>
            <a:custGeom>
              <a:avLst/>
              <a:gdLst>
                <a:gd name="T0" fmla="*/ 165 w 229"/>
                <a:gd name="T1" fmla="*/ 921 h 921"/>
                <a:gd name="T2" fmla="*/ 31 w 229"/>
                <a:gd name="T3" fmla="*/ 921 h 921"/>
                <a:gd name="T4" fmla="*/ 0 w 229"/>
                <a:gd name="T5" fmla="*/ 0 h 921"/>
                <a:gd name="T6" fmla="*/ 229 w 229"/>
                <a:gd name="T7" fmla="*/ 0 h 921"/>
                <a:gd name="T8" fmla="*/ 165 w 229"/>
                <a:gd name="T9" fmla="*/ 921 h 921"/>
              </a:gdLst>
              <a:ahLst/>
              <a:cxnLst>
                <a:cxn ang="0">
                  <a:pos x="T0" y="T1"/>
                </a:cxn>
                <a:cxn ang="0">
                  <a:pos x="T2" y="T3"/>
                </a:cxn>
                <a:cxn ang="0">
                  <a:pos x="T4" y="T5"/>
                </a:cxn>
                <a:cxn ang="0">
                  <a:pos x="T6" y="T7"/>
                </a:cxn>
                <a:cxn ang="0">
                  <a:pos x="T8" y="T9"/>
                </a:cxn>
              </a:cxnLst>
              <a:rect l="0" t="0" r="r" b="b"/>
              <a:pathLst>
                <a:path w="229" h="921">
                  <a:moveTo>
                    <a:pt x="165" y="921"/>
                  </a:moveTo>
                  <a:lnTo>
                    <a:pt x="31" y="921"/>
                  </a:lnTo>
                  <a:lnTo>
                    <a:pt x="0" y="0"/>
                  </a:lnTo>
                  <a:lnTo>
                    <a:pt x="229" y="0"/>
                  </a:lnTo>
                  <a:lnTo>
                    <a:pt x="165" y="92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2" name="矩形 71"/>
            <p:cNvSpPr/>
            <p:nvPr/>
          </p:nvSpPr>
          <p:spPr bwMode="auto">
            <a:xfrm>
              <a:off x="2222599" y="3687440"/>
              <a:ext cx="629251" cy="612655"/>
            </a:xfrm>
            <a:prstGeom prst="rect">
              <a:avLst/>
            </a:prstGeom>
            <a:solidFill>
              <a:srgbClr val="E8E1E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3" name="矩形 72"/>
            <p:cNvSpPr/>
            <p:nvPr/>
          </p:nvSpPr>
          <p:spPr bwMode="auto">
            <a:xfrm>
              <a:off x="2457703" y="3615526"/>
              <a:ext cx="159041" cy="89893"/>
            </a:xfrm>
            <a:prstGeom prst="rect">
              <a:avLst/>
            </a:prstGeom>
            <a:solidFill>
              <a:srgbClr val="373844"/>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4" name="任意多边形 26"/>
            <p:cNvSpPr/>
            <p:nvPr/>
          </p:nvSpPr>
          <p:spPr bwMode="auto">
            <a:xfrm>
              <a:off x="2441108" y="3687440"/>
              <a:ext cx="193616" cy="1009568"/>
            </a:xfrm>
            <a:custGeom>
              <a:avLst/>
              <a:gdLst>
                <a:gd name="T0" fmla="*/ 0 w 140"/>
                <a:gd name="T1" fmla="*/ 670 h 730"/>
                <a:gd name="T2" fmla="*/ 70 w 140"/>
                <a:gd name="T3" fmla="*/ 730 h 730"/>
                <a:gd name="T4" fmla="*/ 140 w 140"/>
                <a:gd name="T5" fmla="*/ 670 h 730"/>
                <a:gd name="T6" fmla="*/ 90 w 140"/>
                <a:gd name="T7" fmla="*/ 0 h 730"/>
                <a:gd name="T8" fmla="*/ 49 w 140"/>
                <a:gd name="T9" fmla="*/ 0 h 730"/>
                <a:gd name="T10" fmla="*/ 0 w 140"/>
                <a:gd name="T11" fmla="*/ 670 h 730"/>
              </a:gdLst>
              <a:ahLst/>
              <a:cxnLst>
                <a:cxn ang="0">
                  <a:pos x="T0" y="T1"/>
                </a:cxn>
                <a:cxn ang="0">
                  <a:pos x="T2" y="T3"/>
                </a:cxn>
                <a:cxn ang="0">
                  <a:pos x="T4" y="T5"/>
                </a:cxn>
                <a:cxn ang="0">
                  <a:pos x="T6" y="T7"/>
                </a:cxn>
                <a:cxn ang="0">
                  <a:pos x="T8" y="T9"/>
                </a:cxn>
                <a:cxn ang="0">
                  <a:pos x="T10" y="T11"/>
                </a:cxn>
              </a:cxnLst>
              <a:rect l="0" t="0" r="r" b="b"/>
              <a:pathLst>
                <a:path w="140" h="730">
                  <a:moveTo>
                    <a:pt x="0" y="670"/>
                  </a:moveTo>
                  <a:lnTo>
                    <a:pt x="70" y="730"/>
                  </a:lnTo>
                  <a:lnTo>
                    <a:pt x="140" y="670"/>
                  </a:lnTo>
                  <a:lnTo>
                    <a:pt x="90" y="0"/>
                  </a:lnTo>
                  <a:lnTo>
                    <a:pt x="49" y="0"/>
                  </a:lnTo>
                  <a:lnTo>
                    <a:pt x="0" y="670"/>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5" name="任意多边形 27"/>
            <p:cNvSpPr/>
            <p:nvPr/>
          </p:nvSpPr>
          <p:spPr bwMode="auto">
            <a:xfrm>
              <a:off x="2587703" y="3615526"/>
              <a:ext cx="181169" cy="123084"/>
            </a:xfrm>
            <a:custGeom>
              <a:avLst/>
              <a:gdLst>
                <a:gd name="T0" fmla="*/ 29 w 131"/>
                <a:gd name="T1" fmla="*/ 89 h 89"/>
                <a:gd name="T2" fmla="*/ 131 w 131"/>
                <a:gd name="T3" fmla="*/ 52 h 89"/>
                <a:gd name="T4" fmla="*/ 131 w 131"/>
                <a:gd name="T5" fmla="*/ 0 h 89"/>
                <a:gd name="T6" fmla="*/ 0 w 131"/>
                <a:gd name="T7" fmla="*/ 0 h 89"/>
                <a:gd name="T8" fmla="*/ 29 w 131"/>
                <a:gd name="T9" fmla="*/ 89 h 89"/>
              </a:gdLst>
              <a:ahLst/>
              <a:cxnLst>
                <a:cxn ang="0">
                  <a:pos x="T0" y="T1"/>
                </a:cxn>
                <a:cxn ang="0">
                  <a:pos x="T2" y="T3"/>
                </a:cxn>
                <a:cxn ang="0">
                  <a:pos x="T4" y="T5"/>
                </a:cxn>
                <a:cxn ang="0">
                  <a:pos x="T6" y="T7"/>
                </a:cxn>
                <a:cxn ang="0">
                  <a:pos x="T8" y="T9"/>
                </a:cxn>
              </a:cxnLst>
              <a:rect l="0" t="0" r="r" b="b"/>
              <a:pathLst>
                <a:path w="131" h="89">
                  <a:moveTo>
                    <a:pt x="29" y="89"/>
                  </a:moveTo>
                  <a:lnTo>
                    <a:pt x="131" y="52"/>
                  </a:lnTo>
                  <a:lnTo>
                    <a:pt x="131" y="0"/>
                  </a:lnTo>
                  <a:lnTo>
                    <a:pt x="0" y="0"/>
                  </a:lnTo>
                  <a:lnTo>
                    <a:pt x="29" y="89"/>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6" name="任意多边形 28"/>
            <p:cNvSpPr/>
            <p:nvPr/>
          </p:nvSpPr>
          <p:spPr bwMode="auto">
            <a:xfrm>
              <a:off x="2305577" y="3615526"/>
              <a:ext cx="181169" cy="123084"/>
            </a:xfrm>
            <a:custGeom>
              <a:avLst/>
              <a:gdLst>
                <a:gd name="T0" fmla="*/ 102 w 131"/>
                <a:gd name="T1" fmla="*/ 89 h 89"/>
                <a:gd name="T2" fmla="*/ 0 w 131"/>
                <a:gd name="T3" fmla="*/ 52 h 89"/>
                <a:gd name="T4" fmla="*/ 0 w 131"/>
                <a:gd name="T5" fmla="*/ 0 h 89"/>
                <a:gd name="T6" fmla="*/ 131 w 131"/>
                <a:gd name="T7" fmla="*/ 0 h 89"/>
                <a:gd name="T8" fmla="*/ 102 w 131"/>
                <a:gd name="T9" fmla="*/ 89 h 89"/>
              </a:gdLst>
              <a:ahLst/>
              <a:cxnLst>
                <a:cxn ang="0">
                  <a:pos x="T0" y="T1"/>
                </a:cxn>
                <a:cxn ang="0">
                  <a:pos x="T2" y="T3"/>
                </a:cxn>
                <a:cxn ang="0">
                  <a:pos x="T4" y="T5"/>
                </a:cxn>
                <a:cxn ang="0">
                  <a:pos x="T6" y="T7"/>
                </a:cxn>
                <a:cxn ang="0">
                  <a:pos x="T8" y="T9"/>
                </a:cxn>
              </a:cxnLst>
              <a:rect l="0" t="0" r="r" b="b"/>
              <a:pathLst>
                <a:path w="131" h="89">
                  <a:moveTo>
                    <a:pt x="102" y="89"/>
                  </a:moveTo>
                  <a:lnTo>
                    <a:pt x="0" y="52"/>
                  </a:lnTo>
                  <a:lnTo>
                    <a:pt x="0" y="0"/>
                  </a:lnTo>
                  <a:lnTo>
                    <a:pt x="131" y="0"/>
                  </a:lnTo>
                  <a:lnTo>
                    <a:pt x="102" y="89"/>
                  </a:lnTo>
                  <a:close/>
                </a:path>
              </a:pathLst>
            </a:custGeom>
            <a:solidFill>
              <a:srgbClr val="FEF6F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7" name="任意多边形 29"/>
            <p:cNvSpPr/>
            <p:nvPr/>
          </p:nvSpPr>
          <p:spPr bwMode="auto">
            <a:xfrm>
              <a:off x="1764836" y="3687440"/>
              <a:ext cx="380316" cy="1143716"/>
            </a:xfrm>
            <a:custGeom>
              <a:avLst/>
              <a:gdLst>
                <a:gd name="T0" fmla="*/ 116 w 183"/>
                <a:gd name="T1" fmla="*/ 545 h 552"/>
                <a:gd name="T2" fmla="*/ 37 w 183"/>
                <a:gd name="T3" fmla="*/ 552 h 552"/>
                <a:gd name="T4" fmla="*/ 108 w 183"/>
                <a:gd name="T5" fmla="*/ 0 h 552"/>
                <a:gd name="T6" fmla="*/ 183 w 183"/>
                <a:gd name="T7" fmla="*/ 20 h 552"/>
                <a:gd name="T8" fmla="*/ 116 w 183"/>
                <a:gd name="T9" fmla="*/ 545 h 552"/>
              </a:gdLst>
              <a:ahLst/>
              <a:cxnLst>
                <a:cxn ang="0">
                  <a:pos x="T0" y="T1"/>
                </a:cxn>
                <a:cxn ang="0">
                  <a:pos x="T2" y="T3"/>
                </a:cxn>
                <a:cxn ang="0">
                  <a:pos x="T4" y="T5"/>
                </a:cxn>
                <a:cxn ang="0">
                  <a:pos x="T6" y="T7"/>
                </a:cxn>
                <a:cxn ang="0">
                  <a:pos x="T8" y="T9"/>
                </a:cxn>
              </a:cxnLst>
              <a:rect l="0" t="0" r="r" b="b"/>
              <a:pathLst>
                <a:path w="183" h="552">
                  <a:moveTo>
                    <a:pt x="116" y="545"/>
                  </a:moveTo>
                  <a:cubicBezTo>
                    <a:pt x="90" y="547"/>
                    <a:pt x="63" y="550"/>
                    <a:pt x="37" y="552"/>
                  </a:cubicBezTo>
                  <a:cubicBezTo>
                    <a:pt x="0" y="366"/>
                    <a:pt x="24" y="177"/>
                    <a:pt x="108" y="0"/>
                  </a:cubicBezTo>
                  <a:cubicBezTo>
                    <a:pt x="133" y="7"/>
                    <a:pt x="158" y="13"/>
                    <a:pt x="183" y="20"/>
                  </a:cubicBezTo>
                  <a:cubicBezTo>
                    <a:pt x="104" y="188"/>
                    <a:pt x="81" y="368"/>
                    <a:pt x="116" y="545"/>
                  </a:cubicBezTo>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8" name="任意多边形 30"/>
            <p:cNvSpPr/>
            <p:nvPr/>
          </p:nvSpPr>
          <p:spPr bwMode="auto">
            <a:xfrm>
              <a:off x="1843665" y="4817326"/>
              <a:ext cx="222658" cy="163190"/>
            </a:xfrm>
            <a:custGeom>
              <a:avLst/>
              <a:gdLst>
                <a:gd name="T0" fmla="*/ 89 w 107"/>
                <a:gd name="T1" fmla="*/ 9 h 79"/>
                <a:gd name="T2" fmla="*/ 79 w 107"/>
                <a:gd name="T3" fmla="*/ 5 h 79"/>
                <a:gd name="T4" fmla="*/ 77 w 107"/>
                <a:gd name="T5" fmla="*/ 0 h 79"/>
                <a:gd name="T6" fmla="*/ 1 w 107"/>
                <a:gd name="T7" fmla="*/ 7 h 79"/>
                <a:gd name="T8" fmla="*/ 1 w 107"/>
                <a:gd name="T9" fmla="*/ 27 h 79"/>
                <a:gd name="T10" fmla="*/ 49 w 107"/>
                <a:gd name="T11" fmla="*/ 77 h 79"/>
                <a:gd name="T12" fmla="*/ 84 w 107"/>
                <a:gd name="T13" fmla="*/ 30 h 79"/>
                <a:gd name="T14" fmla="*/ 103 w 107"/>
                <a:gd name="T15" fmla="*/ 29 h 79"/>
                <a:gd name="T16" fmla="*/ 89 w 107"/>
                <a:gd name="T17" fmla="*/ 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79">
                  <a:moveTo>
                    <a:pt x="89" y="9"/>
                  </a:moveTo>
                  <a:cubicBezTo>
                    <a:pt x="86" y="7"/>
                    <a:pt x="82" y="6"/>
                    <a:pt x="79" y="5"/>
                  </a:cubicBezTo>
                  <a:cubicBezTo>
                    <a:pt x="78" y="3"/>
                    <a:pt x="78" y="1"/>
                    <a:pt x="77" y="0"/>
                  </a:cubicBezTo>
                  <a:cubicBezTo>
                    <a:pt x="1" y="7"/>
                    <a:pt x="1" y="7"/>
                    <a:pt x="1" y="7"/>
                  </a:cubicBezTo>
                  <a:cubicBezTo>
                    <a:pt x="0" y="14"/>
                    <a:pt x="0" y="20"/>
                    <a:pt x="1" y="27"/>
                  </a:cubicBezTo>
                  <a:cubicBezTo>
                    <a:pt x="5" y="57"/>
                    <a:pt x="26" y="79"/>
                    <a:pt x="49" y="77"/>
                  </a:cubicBezTo>
                  <a:cubicBezTo>
                    <a:pt x="70" y="75"/>
                    <a:pt x="84" y="55"/>
                    <a:pt x="84" y="30"/>
                  </a:cubicBezTo>
                  <a:cubicBezTo>
                    <a:pt x="92" y="32"/>
                    <a:pt x="100" y="32"/>
                    <a:pt x="103" y="29"/>
                  </a:cubicBezTo>
                  <a:cubicBezTo>
                    <a:pt x="107" y="24"/>
                    <a:pt x="101" y="15"/>
                    <a:pt x="89" y="9"/>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79" name="任意多边形 31"/>
            <p:cNvSpPr/>
            <p:nvPr/>
          </p:nvSpPr>
          <p:spPr bwMode="auto">
            <a:xfrm>
              <a:off x="2507490" y="3687440"/>
              <a:ext cx="579464" cy="1182439"/>
            </a:xfrm>
            <a:custGeom>
              <a:avLst/>
              <a:gdLst>
                <a:gd name="T0" fmla="*/ 50 w 279"/>
                <a:gd name="T1" fmla="*/ 571 h 571"/>
                <a:gd name="T2" fmla="*/ 50 w 279"/>
                <a:gd name="T3" fmla="*/ 571 h 571"/>
                <a:gd name="T4" fmla="*/ 48 w 279"/>
                <a:gd name="T5" fmla="*/ 571 h 571"/>
                <a:gd name="T6" fmla="*/ 1 w 279"/>
                <a:gd name="T7" fmla="*/ 536 h 571"/>
                <a:gd name="T8" fmla="*/ 0 w 279"/>
                <a:gd name="T9" fmla="*/ 536 h 571"/>
                <a:gd name="T10" fmla="*/ 0 w 279"/>
                <a:gd name="T11" fmla="*/ 281 h 571"/>
                <a:gd name="T12" fmla="*/ 124 w 279"/>
                <a:gd name="T13" fmla="*/ 0 h 571"/>
                <a:gd name="T14" fmla="*/ 279 w 279"/>
                <a:gd name="T15" fmla="*/ 0 h 571"/>
                <a:gd name="T16" fmla="*/ 218 w 279"/>
                <a:gd name="T17" fmla="*/ 281 h 571"/>
                <a:gd name="T18" fmla="*/ 218 w 279"/>
                <a:gd name="T19" fmla="*/ 571 h 571"/>
                <a:gd name="T20" fmla="*/ 50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50" y="571"/>
                  </a:moveTo>
                  <a:cubicBezTo>
                    <a:pt x="50" y="571"/>
                    <a:pt x="50" y="571"/>
                    <a:pt x="50" y="571"/>
                  </a:cubicBezTo>
                  <a:cubicBezTo>
                    <a:pt x="50" y="571"/>
                    <a:pt x="49" y="571"/>
                    <a:pt x="48" y="571"/>
                  </a:cubicBezTo>
                  <a:cubicBezTo>
                    <a:pt x="24" y="571"/>
                    <a:pt x="4" y="556"/>
                    <a:pt x="1" y="536"/>
                  </a:cubicBezTo>
                  <a:cubicBezTo>
                    <a:pt x="0" y="536"/>
                    <a:pt x="0" y="536"/>
                    <a:pt x="0" y="536"/>
                  </a:cubicBezTo>
                  <a:cubicBezTo>
                    <a:pt x="0" y="281"/>
                    <a:pt x="0" y="281"/>
                    <a:pt x="0" y="281"/>
                  </a:cubicBezTo>
                  <a:cubicBezTo>
                    <a:pt x="124" y="0"/>
                    <a:pt x="124" y="0"/>
                    <a:pt x="124" y="0"/>
                  </a:cubicBezTo>
                  <a:cubicBezTo>
                    <a:pt x="279" y="0"/>
                    <a:pt x="279" y="0"/>
                    <a:pt x="279" y="0"/>
                  </a:cubicBezTo>
                  <a:cubicBezTo>
                    <a:pt x="218" y="281"/>
                    <a:pt x="218" y="281"/>
                    <a:pt x="218" y="281"/>
                  </a:cubicBezTo>
                  <a:cubicBezTo>
                    <a:pt x="218" y="571"/>
                    <a:pt x="218" y="571"/>
                    <a:pt x="218" y="571"/>
                  </a:cubicBezTo>
                  <a:lnTo>
                    <a:pt x="50" y="57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0" name="任意多边形 32"/>
            <p:cNvSpPr/>
            <p:nvPr/>
          </p:nvSpPr>
          <p:spPr bwMode="auto">
            <a:xfrm>
              <a:off x="2507490" y="3648717"/>
              <a:ext cx="401061" cy="620953"/>
            </a:xfrm>
            <a:custGeom>
              <a:avLst/>
              <a:gdLst>
                <a:gd name="T0" fmla="*/ 155 w 290"/>
                <a:gd name="T1" fmla="*/ 224 h 449"/>
                <a:gd name="T2" fmla="*/ 0 w 290"/>
                <a:gd name="T3" fmla="*/ 449 h 449"/>
                <a:gd name="T4" fmla="*/ 195 w 290"/>
                <a:gd name="T5" fmla="*/ 0 h 449"/>
                <a:gd name="T6" fmla="*/ 290 w 290"/>
                <a:gd name="T7" fmla="*/ 28 h 449"/>
                <a:gd name="T8" fmla="*/ 227 w 290"/>
                <a:gd name="T9" fmla="*/ 119 h 449"/>
                <a:gd name="T10" fmla="*/ 159 w 290"/>
                <a:gd name="T11" fmla="*/ 217 h 449"/>
                <a:gd name="T12" fmla="*/ 155 w 290"/>
                <a:gd name="T13" fmla="*/ 224 h 449"/>
              </a:gdLst>
              <a:ahLst/>
              <a:cxnLst>
                <a:cxn ang="0">
                  <a:pos x="T0" y="T1"/>
                </a:cxn>
                <a:cxn ang="0">
                  <a:pos x="T2" y="T3"/>
                </a:cxn>
                <a:cxn ang="0">
                  <a:pos x="T4" y="T5"/>
                </a:cxn>
                <a:cxn ang="0">
                  <a:pos x="T6" y="T7"/>
                </a:cxn>
                <a:cxn ang="0">
                  <a:pos x="T8" y="T9"/>
                </a:cxn>
                <a:cxn ang="0">
                  <a:pos x="T10" y="T11"/>
                </a:cxn>
                <a:cxn ang="0">
                  <a:pos x="T12" y="T13"/>
                </a:cxn>
              </a:cxnLst>
              <a:rect l="0" t="0" r="r" b="b"/>
              <a:pathLst>
                <a:path w="290" h="449">
                  <a:moveTo>
                    <a:pt x="155" y="224"/>
                  </a:moveTo>
                  <a:lnTo>
                    <a:pt x="0" y="449"/>
                  </a:lnTo>
                  <a:lnTo>
                    <a:pt x="195" y="0"/>
                  </a:lnTo>
                  <a:lnTo>
                    <a:pt x="290" y="28"/>
                  </a:lnTo>
                  <a:lnTo>
                    <a:pt x="227" y="119"/>
                  </a:lnTo>
                  <a:lnTo>
                    <a:pt x="159" y="217"/>
                  </a:lnTo>
                  <a:lnTo>
                    <a:pt x="155" y="224"/>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1" name="任意多边形 33"/>
            <p:cNvSpPr/>
            <p:nvPr/>
          </p:nvSpPr>
          <p:spPr bwMode="auto">
            <a:xfrm>
              <a:off x="1987494" y="3687440"/>
              <a:ext cx="579464" cy="1182439"/>
            </a:xfrm>
            <a:custGeom>
              <a:avLst/>
              <a:gdLst>
                <a:gd name="T0" fmla="*/ 228 w 279"/>
                <a:gd name="T1" fmla="*/ 571 h 571"/>
                <a:gd name="T2" fmla="*/ 229 w 279"/>
                <a:gd name="T3" fmla="*/ 571 h 571"/>
                <a:gd name="T4" fmla="*/ 231 w 279"/>
                <a:gd name="T5" fmla="*/ 571 h 571"/>
                <a:gd name="T6" fmla="*/ 278 w 279"/>
                <a:gd name="T7" fmla="*/ 536 h 571"/>
                <a:gd name="T8" fmla="*/ 279 w 279"/>
                <a:gd name="T9" fmla="*/ 536 h 571"/>
                <a:gd name="T10" fmla="*/ 279 w 279"/>
                <a:gd name="T11" fmla="*/ 281 h 571"/>
                <a:gd name="T12" fmla="*/ 155 w 279"/>
                <a:gd name="T13" fmla="*/ 0 h 571"/>
                <a:gd name="T14" fmla="*/ 0 w 279"/>
                <a:gd name="T15" fmla="*/ 0 h 571"/>
                <a:gd name="T16" fmla="*/ 61 w 279"/>
                <a:gd name="T17" fmla="*/ 281 h 571"/>
                <a:gd name="T18" fmla="*/ 61 w 279"/>
                <a:gd name="T19" fmla="*/ 571 h 571"/>
                <a:gd name="T20" fmla="*/ 228 w 279"/>
                <a:gd name="T21" fmla="*/ 57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9" h="571">
                  <a:moveTo>
                    <a:pt x="228" y="571"/>
                  </a:moveTo>
                  <a:cubicBezTo>
                    <a:pt x="229" y="571"/>
                    <a:pt x="229" y="571"/>
                    <a:pt x="229" y="571"/>
                  </a:cubicBezTo>
                  <a:cubicBezTo>
                    <a:pt x="229" y="571"/>
                    <a:pt x="230" y="571"/>
                    <a:pt x="231" y="571"/>
                  </a:cubicBezTo>
                  <a:cubicBezTo>
                    <a:pt x="255" y="571"/>
                    <a:pt x="275" y="556"/>
                    <a:pt x="278" y="536"/>
                  </a:cubicBezTo>
                  <a:cubicBezTo>
                    <a:pt x="279" y="536"/>
                    <a:pt x="279" y="536"/>
                    <a:pt x="279" y="536"/>
                  </a:cubicBezTo>
                  <a:cubicBezTo>
                    <a:pt x="279" y="281"/>
                    <a:pt x="279" y="281"/>
                    <a:pt x="279" y="281"/>
                  </a:cubicBezTo>
                  <a:cubicBezTo>
                    <a:pt x="155" y="0"/>
                    <a:pt x="155" y="0"/>
                    <a:pt x="155" y="0"/>
                  </a:cubicBezTo>
                  <a:cubicBezTo>
                    <a:pt x="0" y="0"/>
                    <a:pt x="0" y="0"/>
                    <a:pt x="0" y="0"/>
                  </a:cubicBezTo>
                  <a:cubicBezTo>
                    <a:pt x="61" y="281"/>
                    <a:pt x="61" y="281"/>
                    <a:pt x="61" y="281"/>
                  </a:cubicBezTo>
                  <a:cubicBezTo>
                    <a:pt x="61" y="571"/>
                    <a:pt x="61" y="571"/>
                    <a:pt x="61" y="571"/>
                  </a:cubicBezTo>
                  <a:lnTo>
                    <a:pt x="228" y="57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2" name="任意多边形 34"/>
            <p:cNvSpPr/>
            <p:nvPr/>
          </p:nvSpPr>
          <p:spPr bwMode="auto">
            <a:xfrm>
              <a:off x="2165897" y="3648717"/>
              <a:ext cx="401061" cy="620953"/>
            </a:xfrm>
            <a:custGeom>
              <a:avLst/>
              <a:gdLst>
                <a:gd name="T0" fmla="*/ 0 w 290"/>
                <a:gd name="T1" fmla="*/ 28 h 449"/>
                <a:gd name="T2" fmla="*/ 95 w 290"/>
                <a:gd name="T3" fmla="*/ 0 h 449"/>
                <a:gd name="T4" fmla="*/ 290 w 290"/>
                <a:gd name="T5" fmla="*/ 449 h 449"/>
                <a:gd name="T6" fmla="*/ 64 w 290"/>
                <a:gd name="T7" fmla="*/ 119 h 449"/>
                <a:gd name="T8" fmla="*/ 0 w 290"/>
                <a:gd name="T9" fmla="*/ 28 h 449"/>
              </a:gdLst>
              <a:ahLst/>
              <a:cxnLst>
                <a:cxn ang="0">
                  <a:pos x="T0" y="T1"/>
                </a:cxn>
                <a:cxn ang="0">
                  <a:pos x="T2" y="T3"/>
                </a:cxn>
                <a:cxn ang="0">
                  <a:pos x="T4" y="T5"/>
                </a:cxn>
                <a:cxn ang="0">
                  <a:pos x="T6" y="T7"/>
                </a:cxn>
                <a:cxn ang="0">
                  <a:pos x="T8" y="T9"/>
                </a:cxn>
              </a:cxnLst>
              <a:rect l="0" t="0" r="r" b="b"/>
              <a:pathLst>
                <a:path w="290" h="449">
                  <a:moveTo>
                    <a:pt x="0" y="28"/>
                  </a:moveTo>
                  <a:lnTo>
                    <a:pt x="95" y="0"/>
                  </a:lnTo>
                  <a:lnTo>
                    <a:pt x="290" y="449"/>
                  </a:lnTo>
                  <a:lnTo>
                    <a:pt x="64" y="119"/>
                  </a:lnTo>
                  <a:lnTo>
                    <a:pt x="0" y="28"/>
                  </a:lnTo>
                  <a:close/>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3" name="任意多边形 35"/>
            <p:cNvSpPr/>
            <p:nvPr/>
          </p:nvSpPr>
          <p:spPr bwMode="auto">
            <a:xfrm>
              <a:off x="2077387" y="3135635"/>
              <a:ext cx="59467" cy="60851"/>
            </a:xfrm>
            <a:custGeom>
              <a:avLst/>
              <a:gdLst>
                <a:gd name="T0" fmla="*/ 7 w 29"/>
                <a:gd name="T1" fmla="*/ 22 h 29"/>
                <a:gd name="T2" fmla="*/ 22 w 29"/>
                <a:gd name="T3" fmla="*/ 7 h 29"/>
                <a:gd name="T4" fmla="*/ 29 w 29"/>
                <a:gd name="T5" fmla="*/ 9 h 29"/>
                <a:gd name="T6" fmla="*/ 15 w 29"/>
                <a:gd name="T7" fmla="*/ 0 h 29"/>
                <a:gd name="T8" fmla="*/ 0 w 29"/>
                <a:gd name="T9" fmla="*/ 15 h 29"/>
                <a:gd name="T10" fmla="*/ 8 w 29"/>
                <a:gd name="T11" fmla="*/ 29 h 29"/>
                <a:gd name="T12" fmla="*/ 7 w 29"/>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9" h="29">
                  <a:moveTo>
                    <a:pt x="7" y="22"/>
                  </a:moveTo>
                  <a:cubicBezTo>
                    <a:pt x="7" y="14"/>
                    <a:pt x="13" y="7"/>
                    <a:pt x="22" y="7"/>
                  </a:cubicBezTo>
                  <a:cubicBezTo>
                    <a:pt x="24" y="7"/>
                    <a:pt x="27" y="7"/>
                    <a:pt x="29" y="9"/>
                  </a:cubicBezTo>
                  <a:cubicBezTo>
                    <a:pt x="26" y="4"/>
                    <a:pt x="21" y="0"/>
                    <a:pt x="15" y="0"/>
                  </a:cubicBezTo>
                  <a:cubicBezTo>
                    <a:pt x="7" y="0"/>
                    <a:pt x="0" y="7"/>
                    <a:pt x="0" y="15"/>
                  </a:cubicBezTo>
                  <a:cubicBezTo>
                    <a:pt x="0" y="21"/>
                    <a:pt x="3" y="26"/>
                    <a:pt x="8" y="29"/>
                  </a:cubicBezTo>
                  <a:cubicBezTo>
                    <a:pt x="7" y="27"/>
                    <a:pt x="7" y="25"/>
                    <a:pt x="7" y="22"/>
                  </a:cubicBezTo>
                </a:path>
              </a:pathLst>
            </a:custGeom>
            <a:solidFill>
              <a:srgbClr val="D3AB90"/>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4" name="任意多边形 36"/>
            <p:cNvSpPr/>
            <p:nvPr/>
          </p:nvSpPr>
          <p:spPr bwMode="auto">
            <a:xfrm>
              <a:off x="2934828" y="3135635"/>
              <a:ext cx="58085" cy="60851"/>
            </a:xfrm>
            <a:custGeom>
              <a:avLst/>
              <a:gdLst>
                <a:gd name="T0" fmla="*/ 22 w 28"/>
                <a:gd name="T1" fmla="*/ 22 h 29"/>
                <a:gd name="T2" fmla="*/ 7 w 28"/>
                <a:gd name="T3" fmla="*/ 7 h 29"/>
                <a:gd name="T4" fmla="*/ 0 w 28"/>
                <a:gd name="T5" fmla="*/ 9 h 29"/>
                <a:gd name="T6" fmla="*/ 13 w 28"/>
                <a:gd name="T7" fmla="*/ 0 h 29"/>
                <a:gd name="T8" fmla="*/ 28 w 28"/>
                <a:gd name="T9" fmla="*/ 15 h 29"/>
                <a:gd name="T10" fmla="*/ 20 w 28"/>
                <a:gd name="T11" fmla="*/ 29 h 29"/>
                <a:gd name="T12" fmla="*/ 22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22" y="22"/>
                  </a:moveTo>
                  <a:cubicBezTo>
                    <a:pt x="22" y="14"/>
                    <a:pt x="15" y="7"/>
                    <a:pt x="7" y="7"/>
                  </a:cubicBezTo>
                  <a:cubicBezTo>
                    <a:pt x="4" y="7"/>
                    <a:pt x="2" y="7"/>
                    <a:pt x="0" y="9"/>
                  </a:cubicBezTo>
                  <a:cubicBezTo>
                    <a:pt x="2" y="4"/>
                    <a:pt x="7" y="0"/>
                    <a:pt x="13" y="0"/>
                  </a:cubicBezTo>
                  <a:cubicBezTo>
                    <a:pt x="22" y="0"/>
                    <a:pt x="28" y="7"/>
                    <a:pt x="28" y="15"/>
                  </a:cubicBezTo>
                  <a:cubicBezTo>
                    <a:pt x="28" y="21"/>
                    <a:pt x="25" y="26"/>
                    <a:pt x="20" y="29"/>
                  </a:cubicBezTo>
                  <a:cubicBezTo>
                    <a:pt x="21" y="27"/>
                    <a:pt x="22" y="25"/>
                    <a:pt x="22"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5" name="任意多边形 37"/>
            <p:cNvSpPr/>
            <p:nvPr/>
          </p:nvSpPr>
          <p:spPr bwMode="auto">
            <a:xfrm>
              <a:off x="2070472" y="3135635"/>
              <a:ext cx="58085" cy="60851"/>
            </a:xfrm>
            <a:custGeom>
              <a:avLst/>
              <a:gdLst>
                <a:gd name="T0" fmla="*/ 6 w 28"/>
                <a:gd name="T1" fmla="*/ 22 h 29"/>
                <a:gd name="T2" fmla="*/ 21 w 28"/>
                <a:gd name="T3" fmla="*/ 7 h 29"/>
                <a:gd name="T4" fmla="*/ 28 w 28"/>
                <a:gd name="T5" fmla="*/ 9 h 29"/>
                <a:gd name="T6" fmla="*/ 15 w 28"/>
                <a:gd name="T7" fmla="*/ 0 h 29"/>
                <a:gd name="T8" fmla="*/ 0 w 28"/>
                <a:gd name="T9" fmla="*/ 15 h 29"/>
                <a:gd name="T10" fmla="*/ 8 w 28"/>
                <a:gd name="T11" fmla="*/ 29 h 29"/>
                <a:gd name="T12" fmla="*/ 6 w 28"/>
                <a:gd name="T13" fmla="*/ 22 h 29"/>
              </a:gdLst>
              <a:ahLst/>
              <a:cxnLst>
                <a:cxn ang="0">
                  <a:pos x="T0" y="T1"/>
                </a:cxn>
                <a:cxn ang="0">
                  <a:pos x="T2" y="T3"/>
                </a:cxn>
                <a:cxn ang="0">
                  <a:pos x="T4" y="T5"/>
                </a:cxn>
                <a:cxn ang="0">
                  <a:pos x="T6" y="T7"/>
                </a:cxn>
                <a:cxn ang="0">
                  <a:pos x="T8" y="T9"/>
                </a:cxn>
                <a:cxn ang="0">
                  <a:pos x="T10" y="T11"/>
                </a:cxn>
                <a:cxn ang="0">
                  <a:pos x="T12" y="T13"/>
                </a:cxn>
              </a:cxnLst>
              <a:rect l="0" t="0" r="r" b="b"/>
              <a:pathLst>
                <a:path w="28" h="29">
                  <a:moveTo>
                    <a:pt x="6" y="22"/>
                  </a:moveTo>
                  <a:cubicBezTo>
                    <a:pt x="6" y="14"/>
                    <a:pt x="13" y="7"/>
                    <a:pt x="21" y="7"/>
                  </a:cubicBezTo>
                  <a:cubicBezTo>
                    <a:pt x="24" y="7"/>
                    <a:pt x="26" y="7"/>
                    <a:pt x="28" y="9"/>
                  </a:cubicBezTo>
                  <a:cubicBezTo>
                    <a:pt x="26" y="4"/>
                    <a:pt x="21" y="0"/>
                    <a:pt x="15" y="0"/>
                  </a:cubicBezTo>
                  <a:cubicBezTo>
                    <a:pt x="6" y="0"/>
                    <a:pt x="0" y="7"/>
                    <a:pt x="0" y="15"/>
                  </a:cubicBezTo>
                  <a:cubicBezTo>
                    <a:pt x="0" y="21"/>
                    <a:pt x="3" y="26"/>
                    <a:pt x="8" y="29"/>
                  </a:cubicBezTo>
                  <a:cubicBezTo>
                    <a:pt x="7" y="27"/>
                    <a:pt x="6" y="25"/>
                    <a:pt x="6" y="22"/>
                  </a:cubicBezTo>
                </a:path>
              </a:pathLst>
            </a:custGeom>
            <a:solidFill>
              <a:srgbClr val="DDAA87"/>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6" name="任意多边形 38"/>
            <p:cNvSpPr/>
            <p:nvPr/>
          </p:nvSpPr>
          <p:spPr bwMode="auto">
            <a:xfrm>
              <a:off x="2089833" y="2477342"/>
              <a:ext cx="885101" cy="636166"/>
            </a:xfrm>
            <a:custGeom>
              <a:avLst/>
              <a:gdLst>
                <a:gd name="T0" fmla="*/ 421 w 426"/>
                <a:gd name="T1" fmla="*/ 130 h 307"/>
                <a:gd name="T2" fmla="*/ 109 w 426"/>
                <a:gd name="T3" fmla="*/ 21 h 307"/>
                <a:gd name="T4" fmla="*/ 122 w 426"/>
                <a:gd name="T5" fmla="*/ 2 h 307"/>
                <a:gd name="T6" fmla="*/ 59 w 426"/>
                <a:gd name="T7" fmla="*/ 42 h 307"/>
                <a:gd name="T8" fmla="*/ 49 w 426"/>
                <a:gd name="T9" fmla="*/ 50 h 307"/>
                <a:gd name="T10" fmla="*/ 48 w 426"/>
                <a:gd name="T11" fmla="*/ 51 h 307"/>
                <a:gd name="T12" fmla="*/ 49 w 426"/>
                <a:gd name="T13" fmla="*/ 51 h 307"/>
                <a:gd name="T14" fmla="*/ 33 w 426"/>
                <a:gd name="T15" fmla="*/ 105 h 307"/>
                <a:gd name="T16" fmla="*/ 28 w 426"/>
                <a:gd name="T17" fmla="*/ 290 h 307"/>
                <a:gd name="T18" fmla="*/ 28 w 426"/>
                <a:gd name="T19" fmla="*/ 291 h 307"/>
                <a:gd name="T20" fmla="*/ 31 w 426"/>
                <a:gd name="T21" fmla="*/ 299 h 307"/>
                <a:gd name="T22" fmla="*/ 37 w 426"/>
                <a:gd name="T23" fmla="*/ 288 h 307"/>
                <a:gd name="T24" fmla="*/ 44 w 426"/>
                <a:gd name="T25" fmla="*/ 244 h 307"/>
                <a:gd name="T26" fmla="*/ 64 w 426"/>
                <a:gd name="T27" fmla="*/ 159 h 307"/>
                <a:gd name="T28" fmla="*/ 70 w 426"/>
                <a:gd name="T29" fmla="*/ 160 h 307"/>
                <a:gd name="T30" fmla="*/ 313 w 426"/>
                <a:gd name="T31" fmla="*/ 202 h 307"/>
                <a:gd name="T32" fmla="*/ 303 w 426"/>
                <a:gd name="T33" fmla="*/ 193 h 307"/>
                <a:gd name="T34" fmla="*/ 352 w 426"/>
                <a:gd name="T35" fmla="*/ 179 h 307"/>
                <a:gd name="T36" fmla="*/ 370 w 426"/>
                <a:gd name="T37" fmla="*/ 176 h 307"/>
                <a:gd name="T38" fmla="*/ 379 w 426"/>
                <a:gd name="T39" fmla="*/ 189 h 307"/>
                <a:gd name="T40" fmla="*/ 387 w 426"/>
                <a:gd name="T41" fmla="*/ 227 h 307"/>
                <a:gd name="T42" fmla="*/ 399 w 426"/>
                <a:gd name="T43" fmla="*/ 307 h 307"/>
                <a:gd name="T44" fmla="*/ 407 w 426"/>
                <a:gd name="T45" fmla="*/ 299 h 307"/>
                <a:gd name="T46" fmla="*/ 419 w 426"/>
                <a:gd name="T47" fmla="*/ 197 h 307"/>
                <a:gd name="T48" fmla="*/ 421 w 426"/>
                <a:gd name="T49" fmla="*/ 13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6" h="307">
                  <a:moveTo>
                    <a:pt x="421" y="130"/>
                  </a:moveTo>
                  <a:cubicBezTo>
                    <a:pt x="388" y="0"/>
                    <a:pt x="187" y="9"/>
                    <a:pt x="109" y="21"/>
                  </a:cubicBezTo>
                  <a:cubicBezTo>
                    <a:pt x="108" y="14"/>
                    <a:pt x="122" y="2"/>
                    <a:pt x="122" y="2"/>
                  </a:cubicBezTo>
                  <a:cubicBezTo>
                    <a:pt x="92" y="15"/>
                    <a:pt x="70" y="32"/>
                    <a:pt x="59" y="42"/>
                  </a:cubicBezTo>
                  <a:cubicBezTo>
                    <a:pt x="55" y="45"/>
                    <a:pt x="52" y="47"/>
                    <a:pt x="49" y="50"/>
                  </a:cubicBezTo>
                  <a:cubicBezTo>
                    <a:pt x="49" y="51"/>
                    <a:pt x="48" y="51"/>
                    <a:pt x="48" y="51"/>
                  </a:cubicBezTo>
                  <a:cubicBezTo>
                    <a:pt x="49" y="51"/>
                    <a:pt x="49" y="51"/>
                    <a:pt x="49" y="51"/>
                  </a:cubicBezTo>
                  <a:cubicBezTo>
                    <a:pt x="32" y="69"/>
                    <a:pt x="30" y="88"/>
                    <a:pt x="33" y="105"/>
                  </a:cubicBezTo>
                  <a:cubicBezTo>
                    <a:pt x="12" y="146"/>
                    <a:pt x="0" y="206"/>
                    <a:pt x="28" y="290"/>
                  </a:cubicBezTo>
                  <a:cubicBezTo>
                    <a:pt x="28" y="291"/>
                    <a:pt x="28" y="291"/>
                    <a:pt x="28" y="291"/>
                  </a:cubicBezTo>
                  <a:cubicBezTo>
                    <a:pt x="29" y="294"/>
                    <a:pt x="30" y="296"/>
                    <a:pt x="31" y="299"/>
                  </a:cubicBezTo>
                  <a:cubicBezTo>
                    <a:pt x="37" y="288"/>
                    <a:pt x="37" y="288"/>
                    <a:pt x="37" y="288"/>
                  </a:cubicBezTo>
                  <a:cubicBezTo>
                    <a:pt x="37" y="288"/>
                    <a:pt x="40" y="268"/>
                    <a:pt x="44" y="244"/>
                  </a:cubicBezTo>
                  <a:cubicBezTo>
                    <a:pt x="64" y="159"/>
                    <a:pt x="64" y="159"/>
                    <a:pt x="64" y="159"/>
                  </a:cubicBezTo>
                  <a:cubicBezTo>
                    <a:pt x="64" y="159"/>
                    <a:pt x="66" y="159"/>
                    <a:pt x="70" y="160"/>
                  </a:cubicBezTo>
                  <a:cubicBezTo>
                    <a:pt x="118" y="178"/>
                    <a:pt x="207" y="203"/>
                    <a:pt x="313" y="202"/>
                  </a:cubicBezTo>
                  <a:cubicBezTo>
                    <a:pt x="303" y="193"/>
                    <a:pt x="303" y="193"/>
                    <a:pt x="303" y="193"/>
                  </a:cubicBezTo>
                  <a:cubicBezTo>
                    <a:pt x="303" y="193"/>
                    <a:pt x="325" y="188"/>
                    <a:pt x="352" y="179"/>
                  </a:cubicBezTo>
                  <a:cubicBezTo>
                    <a:pt x="358" y="178"/>
                    <a:pt x="364" y="177"/>
                    <a:pt x="370" y="176"/>
                  </a:cubicBezTo>
                  <a:cubicBezTo>
                    <a:pt x="379" y="189"/>
                    <a:pt x="379" y="189"/>
                    <a:pt x="379" y="189"/>
                  </a:cubicBezTo>
                  <a:cubicBezTo>
                    <a:pt x="379" y="189"/>
                    <a:pt x="384" y="215"/>
                    <a:pt x="387" y="227"/>
                  </a:cubicBezTo>
                  <a:cubicBezTo>
                    <a:pt x="389" y="238"/>
                    <a:pt x="399" y="307"/>
                    <a:pt x="399" y="307"/>
                  </a:cubicBezTo>
                  <a:cubicBezTo>
                    <a:pt x="407" y="299"/>
                    <a:pt x="407" y="299"/>
                    <a:pt x="407" y="299"/>
                  </a:cubicBezTo>
                  <a:cubicBezTo>
                    <a:pt x="407" y="299"/>
                    <a:pt x="418" y="216"/>
                    <a:pt x="419" y="197"/>
                  </a:cubicBezTo>
                  <a:cubicBezTo>
                    <a:pt x="419" y="180"/>
                    <a:pt x="426" y="142"/>
                    <a:pt x="421" y="130"/>
                  </a:cubicBezTo>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7" name="任意多边形 39"/>
            <p:cNvSpPr/>
            <p:nvPr/>
          </p:nvSpPr>
          <p:spPr bwMode="auto">
            <a:xfrm>
              <a:off x="2131323" y="5936149"/>
              <a:ext cx="347125" cy="123084"/>
            </a:xfrm>
            <a:custGeom>
              <a:avLst/>
              <a:gdLst>
                <a:gd name="T0" fmla="*/ 87 w 167"/>
                <a:gd name="T1" fmla="*/ 1 h 60"/>
                <a:gd name="T2" fmla="*/ 84 w 167"/>
                <a:gd name="T3" fmla="*/ 0 h 60"/>
                <a:gd name="T4" fmla="*/ 80 w 167"/>
                <a:gd name="T5" fmla="*/ 1 h 60"/>
                <a:gd name="T6" fmla="*/ 78 w 167"/>
                <a:gd name="T7" fmla="*/ 1 h 60"/>
                <a:gd name="T8" fmla="*/ 78 w 167"/>
                <a:gd name="T9" fmla="*/ 1 h 60"/>
                <a:gd name="T10" fmla="*/ 0 w 167"/>
                <a:gd name="T11" fmla="*/ 60 h 60"/>
                <a:gd name="T12" fmla="*/ 167 w 167"/>
                <a:gd name="T13" fmla="*/ 60 h 60"/>
                <a:gd name="T14" fmla="*/ 167 w 167"/>
                <a:gd name="T15" fmla="*/ 1 h 60"/>
                <a:gd name="T16" fmla="*/ 87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7" y="1"/>
                  </a:moveTo>
                  <a:cubicBezTo>
                    <a:pt x="86" y="1"/>
                    <a:pt x="85" y="0"/>
                    <a:pt x="84" y="0"/>
                  </a:cubicBezTo>
                  <a:cubicBezTo>
                    <a:pt x="82" y="0"/>
                    <a:pt x="81" y="1"/>
                    <a:pt x="80" y="1"/>
                  </a:cubicBezTo>
                  <a:cubicBezTo>
                    <a:pt x="78" y="1"/>
                    <a:pt x="78" y="1"/>
                    <a:pt x="78" y="1"/>
                  </a:cubicBezTo>
                  <a:cubicBezTo>
                    <a:pt x="78" y="1"/>
                    <a:pt x="78" y="1"/>
                    <a:pt x="78" y="1"/>
                  </a:cubicBezTo>
                  <a:cubicBezTo>
                    <a:pt x="35" y="3"/>
                    <a:pt x="0" y="28"/>
                    <a:pt x="0" y="60"/>
                  </a:cubicBezTo>
                  <a:cubicBezTo>
                    <a:pt x="167" y="60"/>
                    <a:pt x="167" y="60"/>
                    <a:pt x="167" y="60"/>
                  </a:cubicBezTo>
                  <a:cubicBezTo>
                    <a:pt x="167" y="1"/>
                    <a:pt x="167" y="1"/>
                    <a:pt x="167" y="1"/>
                  </a:cubicBezTo>
                  <a:lnTo>
                    <a:pt x="87" y="1"/>
                  </a:lnTo>
                  <a:close/>
                </a:path>
              </a:pathLst>
            </a:custGeom>
            <a:solidFill>
              <a:srgbClr val="373844"/>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8" name="任意多边形 40"/>
            <p:cNvSpPr/>
            <p:nvPr/>
          </p:nvSpPr>
          <p:spPr bwMode="auto">
            <a:xfrm>
              <a:off x="2607064" y="5936149"/>
              <a:ext cx="347125" cy="123084"/>
            </a:xfrm>
            <a:custGeom>
              <a:avLst/>
              <a:gdLst>
                <a:gd name="T0" fmla="*/ 80 w 167"/>
                <a:gd name="T1" fmla="*/ 1 h 60"/>
                <a:gd name="T2" fmla="*/ 84 w 167"/>
                <a:gd name="T3" fmla="*/ 0 h 60"/>
                <a:gd name="T4" fmla="*/ 87 w 167"/>
                <a:gd name="T5" fmla="*/ 1 h 60"/>
                <a:gd name="T6" fmla="*/ 89 w 167"/>
                <a:gd name="T7" fmla="*/ 1 h 60"/>
                <a:gd name="T8" fmla="*/ 89 w 167"/>
                <a:gd name="T9" fmla="*/ 1 h 60"/>
                <a:gd name="T10" fmla="*/ 167 w 167"/>
                <a:gd name="T11" fmla="*/ 60 h 60"/>
                <a:gd name="T12" fmla="*/ 0 w 167"/>
                <a:gd name="T13" fmla="*/ 60 h 60"/>
                <a:gd name="T14" fmla="*/ 0 w 167"/>
                <a:gd name="T15" fmla="*/ 1 h 60"/>
                <a:gd name="T16" fmla="*/ 80 w 167"/>
                <a:gd name="T17"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60">
                  <a:moveTo>
                    <a:pt x="80" y="1"/>
                  </a:moveTo>
                  <a:cubicBezTo>
                    <a:pt x="81" y="1"/>
                    <a:pt x="83" y="0"/>
                    <a:pt x="84" y="0"/>
                  </a:cubicBezTo>
                  <a:cubicBezTo>
                    <a:pt x="85" y="0"/>
                    <a:pt x="86" y="1"/>
                    <a:pt x="87" y="1"/>
                  </a:cubicBezTo>
                  <a:cubicBezTo>
                    <a:pt x="89" y="1"/>
                    <a:pt x="89" y="1"/>
                    <a:pt x="89" y="1"/>
                  </a:cubicBezTo>
                  <a:cubicBezTo>
                    <a:pt x="89" y="1"/>
                    <a:pt x="89" y="1"/>
                    <a:pt x="89" y="1"/>
                  </a:cubicBezTo>
                  <a:cubicBezTo>
                    <a:pt x="133" y="3"/>
                    <a:pt x="167" y="28"/>
                    <a:pt x="167" y="60"/>
                  </a:cubicBezTo>
                  <a:cubicBezTo>
                    <a:pt x="0" y="60"/>
                    <a:pt x="0" y="60"/>
                    <a:pt x="0" y="60"/>
                  </a:cubicBezTo>
                  <a:cubicBezTo>
                    <a:pt x="0" y="1"/>
                    <a:pt x="0" y="1"/>
                    <a:pt x="0" y="1"/>
                  </a:cubicBezTo>
                  <a:lnTo>
                    <a:pt x="80" y="1"/>
                  </a:lnTo>
                  <a:close/>
                </a:path>
              </a:pathLst>
            </a:custGeom>
            <a:solidFill>
              <a:srgbClr val="2D2E3A"/>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9" name="任意多边形 41"/>
            <p:cNvSpPr/>
            <p:nvPr/>
          </p:nvSpPr>
          <p:spPr bwMode="auto">
            <a:xfrm>
              <a:off x="2638873" y="4514456"/>
              <a:ext cx="315317"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0" name="任意多边形 42"/>
            <p:cNvSpPr/>
            <p:nvPr/>
          </p:nvSpPr>
          <p:spPr bwMode="auto">
            <a:xfrm>
              <a:off x="2120259" y="4514456"/>
              <a:ext cx="316700" cy="74680"/>
            </a:xfrm>
            <a:custGeom>
              <a:avLst/>
              <a:gdLst>
                <a:gd name="T0" fmla="*/ 9 w 152"/>
                <a:gd name="T1" fmla="*/ 36 h 36"/>
                <a:gd name="T2" fmla="*/ 143 w 152"/>
                <a:gd name="T3" fmla="*/ 36 h 36"/>
                <a:gd name="T4" fmla="*/ 152 w 152"/>
                <a:gd name="T5" fmla="*/ 27 h 36"/>
                <a:gd name="T6" fmla="*/ 152 w 152"/>
                <a:gd name="T7" fmla="*/ 9 h 36"/>
                <a:gd name="T8" fmla="*/ 143 w 152"/>
                <a:gd name="T9" fmla="*/ 0 h 36"/>
                <a:gd name="T10" fmla="*/ 9 w 152"/>
                <a:gd name="T11" fmla="*/ 0 h 36"/>
                <a:gd name="T12" fmla="*/ 0 w 152"/>
                <a:gd name="T13" fmla="*/ 9 h 36"/>
                <a:gd name="T14" fmla="*/ 0 w 152"/>
                <a:gd name="T15" fmla="*/ 27 h 36"/>
                <a:gd name="T16" fmla="*/ 9 w 152"/>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36">
                  <a:moveTo>
                    <a:pt x="9" y="36"/>
                  </a:moveTo>
                  <a:cubicBezTo>
                    <a:pt x="143" y="36"/>
                    <a:pt x="143" y="36"/>
                    <a:pt x="143" y="36"/>
                  </a:cubicBezTo>
                  <a:cubicBezTo>
                    <a:pt x="148" y="36"/>
                    <a:pt x="152" y="32"/>
                    <a:pt x="152" y="27"/>
                  </a:cubicBezTo>
                  <a:cubicBezTo>
                    <a:pt x="152" y="9"/>
                    <a:pt x="152" y="9"/>
                    <a:pt x="152" y="9"/>
                  </a:cubicBezTo>
                  <a:cubicBezTo>
                    <a:pt x="152" y="4"/>
                    <a:pt x="148" y="0"/>
                    <a:pt x="143" y="0"/>
                  </a:cubicBezTo>
                  <a:cubicBezTo>
                    <a:pt x="9" y="0"/>
                    <a:pt x="9" y="0"/>
                    <a:pt x="9" y="0"/>
                  </a:cubicBezTo>
                  <a:cubicBezTo>
                    <a:pt x="4" y="0"/>
                    <a:pt x="0" y="4"/>
                    <a:pt x="0" y="9"/>
                  </a:cubicBezTo>
                  <a:cubicBezTo>
                    <a:pt x="0" y="27"/>
                    <a:pt x="0" y="27"/>
                    <a:pt x="0" y="27"/>
                  </a:cubicBezTo>
                  <a:cubicBezTo>
                    <a:pt x="0" y="32"/>
                    <a:pt x="4" y="36"/>
                    <a:pt x="9" y="36"/>
                  </a:cubicBezTo>
                </a:path>
              </a:pathLst>
            </a:custGeom>
            <a:solidFill>
              <a:srgbClr val="2B2B2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1" name="任意多边形 43"/>
            <p:cNvSpPr/>
            <p:nvPr/>
          </p:nvSpPr>
          <p:spPr bwMode="auto">
            <a:xfrm>
              <a:off x="3620781" y="3627972"/>
              <a:ext cx="569784" cy="154893"/>
            </a:xfrm>
            <a:custGeom>
              <a:avLst/>
              <a:gdLst>
                <a:gd name="T0" fmla="*/ 236 w 274"/>
                <a:gd name="T1" fmla="*/ 14 h 75"/>
                <a:gd name="T2" fmla="*/ 124 w 274"/>
                <a:gd name="T3" fmla="*/ 12 h 75"/>
                <a:gd name="T4" fmla="*/ 122 w 274"/>
                <a:gd name="T5" fmla="*/ 2 h 75"/>
                <a:gd name="T6" fmla="*/ 72 w 274"/>
                <a:gd name="T7" fmla="*/ 13 h 75"/>
                <a:gd name="T8" fmla="*/ 46 w 274"/>
                <a:gd name="T9" fmla="*/ 14 h 75"/>
                <a:gd name="T10" fmla="*/ 0 w 274"/>
                <a:gd name="T11" fmla="*/ 45 h 75"/>
                <a:gd name="T12" fmla="*/ 58 w 274"/>
                <a:gd name="T13" fmla="*/ 75 h 75"/>
                <a:gd name="T14" fmla="*/ 186 w 274"/>
                <a:gd name="T15" fmla="*/ 45 h 75"/>
                <a:gd name="T16" fmla="*/ 236 w 274"/>
                <a:gd name="T17"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 h="75">
                  <a:moveTo>
                    <a:pt x="236" y="14"/>
                  </a:moveTo>
                  <a:cubicBezTo>
                    <a:pt x="236" y="14"/>
                    <a:pt x="178" y="12"/>
                    <a:pt x="124" y="12"/>
                  </a:cubicBezTo>
                  <a:cubicBezTo>
                    <a:pt x="129" y="8"/>
                    <a:pt x="133" y="3"/>
                    <a:pt x="122" y="2"/>
                  </a:cubicBezTo>
                  <a:cubicBezTo>
                    <a:pt x="109" y="0"/>
                    <a:pt x="88" y="7"/>
                    <a:pt x="72" y="13"/>
                  </a:cubicBezTo>
                  <a:cubicBezTo>
                    <a:pt x="62" y="13"/>
                    <a:pt x="53" y="13"/>
                    <a:pt x="46" y="14"/>
                  </a:cubicBezTo>
                  <a:cubicBezTo>
                    <a:pt x="0" y="18"/>
                    <a:pt x="0" y="45"/>
                    <a:pt x="0" y="45"/>
                  </a:cubicBezTo>
                  <a:cubicBezTo>
                    <a:pt x="58" y="75"/>
                    <a:pt x="58" y="75"/>
                    <a:pt x="58" y="75"/>
                  </a:cubicBezTo>
                  <a:cubicBezTo>
                    <a:pt x="58" y="75"/>
                    <a:pt x="98" y="55"/>
                    <a:pt x="186" y="45"/>
                  </a:cubicBezTo>
                  <a:cubicBezTo>
                    <a:pt x="274" y="36"/>
                    <a:pt x="236" y="14"/>
                    <a:pt x="236" y="14"/>
                  </a:cubicBezTo>
                </a:path>
              </a:pathLst>
            </a:custGeom>
            <a:solidFill>
              <a:srgbClr val="FDD0AB"/>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2" name="任意多边形 44"/>
            <p:cNvSpPr/>
            <p:nvPr/>
          </p:nvSpPr>
          <p:spPr bwMode="auto">
            <a:xfrm>
              <a:off x="2450789" y="3229677"/>
              <a:ext cx="107872" cy="99574"/>
            </a:xfrm>
            <a:custGeom>
              <a:avLst/>
              <a:gdLst>
                <a:gd name="T0" fmla="*/ 52 w 52"/>
                <a:gd name="T1" fmla="*/ 4 h 48"/>
                <a:gd name="T2" fmla="*/ 5 w 52"/>
                <a:gd name="T3" fmla="*/ 24 h 48"/>
                <a:gd name="T4" fmla="*/ 40 w 52"/>
                <a:gd name="T5" fmla="*/ 48 h 48"/>
                <a:gd name="T6" fmla="*/ 52 w 52"/>
                <a:gd name="T7" fmla="*/ 4 h 48"/>
              </a:gdLst>
              <a:ahLst/>
              <a:cxnLst>
                <a:cxn ang="0">
                  <a:pos x="T0" y="T1"/>
                </a:cxn>
                <a:cxn ang="0">
                  <a:pos x="T2" y="T3"/>
                </a:cxn>
                <a:cxn ang="0">
                  <a:pos x="T4" y="T5"/>
                </a:cxn>
                <a:cxn ang="0">
                  <a:pos x="T6" y="T7"/>
                </a:cxn>
              </a:cxnLst>
              <a:rect l="0" t="0" r="r" b="b"/>
              <a:pathLst>
                <a:path w="52" h="48">
                  <a:moveTo>
                    <a:pt x="52" y="4"/>
                  </a:moveTo>
                  <a:cubicBezTo>
                    <a:pt x="29" y="0"/>
                    <a:pt x="10" y="8"/>
                    <a:pt x="5" y="24"/>
                  </a:cubicBezTo>
                  <a:cubicBezTo>
                    <a:pt x="0" y="40"/>
                    <a:pt x="21" y="46"/>
                    <a:pt x="40" y="48"/>
                  </a:cubicBezTo>
                  <a:cubicBezTo>
                    <a:pt x="4" y="38"/>
                    <a:pt x="26" y="2"/>
                    <a:pt x="52" y="4"/>
                  </a:cubicBezTo>
                  <a:close/>
                </a:path>
              </a:pathLst>
            </a:custGeom>
            <a:solidFill>
              <a:srgbClr val="FFAB5C"/>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3" name="任意多边形 45"/>
            <p:cNvSpPr/>
            <p:nvPr/>
          </p:nvSpPr>
          <p:spPr bwMode="auto">
            <a:xfrm>
              <a:off x="2250258" y="2971062"/>
              <a:ext cx="154893" cy="37340"/>
            </a:xfrm>
            <a:custGeom>
              <a:avLst/>
              <a:gdLst>
                <a:gd name="T0" fmla="*/ 6 w 75"/>
                <a:gd name="T1" fmla="*/ 18 h 18"/>
                <a:gd name="T2" fmla="*/ 1 w 75"/>
                <a:gd name="T3" fmla="*/ 15 h 18"/>
                <a:gd name="T4" fmla="*/ 3 w 75"/>
                <a:gd name="T5" fmla="*/ 8 h 18"/>
                <a:gd name="T6" fmla="*/ 71 w 75"/>
                <a:gd name="T7" fmla="*/ 7 h 18"/>
                <a:gd name="T8" fmla="*/ 73 w 75"/>
                <a:gd name="T9" fmla="*/ 14 h 18"/>
                <a:gd name="T10" fmla="*/ 67 w 75"/>
                <a:gd name="T11" fmla="*/ 16 h 18"/>
                <a:gd name="T12" fmla="*/ 8 w 75"/>
                <a:gd name="T13" fmla="*/ 18 h 18"/>
                <a:gd name="T14" fmla="*/ 6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 y="18"/>
                  </a:moveTo>
                  <a:cubicBezTo>
                    <a:pt x="4" y="18"/>
                    <a:pt x="2" y="17"/>
                    <a:pt x="1" y="15"/>
                  </a:cubicBezTo>
                  <a:cubicBezTo>
                    <a:pt x="0" y="12"/>
                    <a:pt x="1" y="9"/>
                    <a:pt x="3" y="8"/>
                  </a:cubicBezTo>
                  <a:cubicBezTo>
                    <a:pt x="18" y="1"/>
                    <a:pt x="57" y="0"/>
                    <a:pt x="71" y="7"/>
                  </a:cubicBezTo>
                  <a:cubicBezTo>
                    <a:pt x="73" y="8"/>
                    <a:pt x="75" y="11"/>
                    <a:pt x="73" y="14"/>
                  </a:cubicBezTo>
                  <a:cubicBezTo>
                    <a:pt x="72" y="16"/>
                    <a:pt x="69" y="17"/>
                    <a:pt x="67" y="16"/>
                  </a:cubicBezTo>
                  <a:cubicBezTo>
                    <a:pt x="56" y="12"/>
                    <a:pt x="21" y="12"/>
                    <a:pt x="8" y="18"/>
                  </a:cubicBezTo>
                  <a:cubicBezTo>
                    <a:pt x="7" y="18"/>
                    <a:pt x="6" y="18"/>
                    <a:pt x="6"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4" name="椭圆 93"/>
            <p:cNvSpPr/>
            <p:nvPr/>
          </p:nvSpPr>
          <p:spPr bwMode="auto">
            <a:xfrm>
              <a:off x="2262705"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5" name="任意多边形 47"/>
            <p:cNvSpPr/>
            <p:nvPr/>
          </p:nvSpPr>
          <p:spPr bwMode="auto">
            <a:xfrm>
              <a:off x="2667915" y="2971062"/>
              <a:ext cx="154893" cy="37340"/>
            </a:xfrm>
            <a:custGeom>
              <a:avLst/>
              <a:gdLst>
                <a:gd name="T0" fmla="*/ 69 w 75"/>
                <a:gd name="T1" fmla="*/ 18 h 18"/>
                <a:gd name="T2" fmla="*/ 74 w 75"/>
                <a:gd name="T3" fmla="*/ 15 h 18"/>
                <a:gd name="T4" fmla="*/ 71 w 75"/>
                <a:gd name="T5" fmla="*/ 8 h 18"/>
                <a:gd name="T6" fmla="*/ 4 w 75"/>
                <a:gd name="T7" fmla="*/ 7 h 18"/>
                <a:gd name="T8" fmla="*/ 1 w 75"/>
                <a:gd name="T9" fmla="*/ 14 h 18"/>
                <a:gd name="T10" fmla="*/ 8 w 75"/>
                <a:gd name="T11" fmla="*/ 16 h 18"/>
                <a:gd name="T12" fmla="*/ 67 w 75"/>
                <a:gd name="T13" fmla="*/ 18 h 18"/>
                <a:gd name="T14" fmla="*/ 69 w 7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8">
                  <a:moveTo>
                    <a:pt x="69" y="18"/>
                  </a:moveTo>
                  <a:cubicBezTo>
                    <a:pt x="71" y="18"/>
                    <a:pt x="73" y="17"/>
                    <a:pt x="74" y="15"/>
                  </a:cubicBezTo>
                  <a:cubicBezTo>
                    <a:pt x="75" y="12"/>
                    <a:pt x="74" y="9"/>
                    <a:pt x="71" y="8"/>
                  </a:cubicBezTo>
                  <a:cubicBezTo>
                    <a:pt x="56" y="1"/>
                    <a:pt x="18" y="0"/>
                    <a:pt x="4" y="7"/>
                  </a:cubicBezTo>
                  <a:cubicBezTo>
                    <a:pt x="1" y="8"/>
                    <a:pt x="0" y="11"/>
                    <a:pt x="1" y="14"/>
                  </a:cubicBezTo>
                  <a:cubicBezTo>
                    <a:pt x="2" y="16"/>
                    <a:pt x="5" y="17"/>
                    <a:pt x="8" y="16"/>
                  </a:cubicBezTo>
                  <a:cubicBezTo>
                    <a:pt x="18" y="12"/>
                    <a:pt x="54" y="12"/>
                    <a:pt x="67" y="18"/>
                  </a:cubicBezTo>
                  <a:cubicBezTo>
                    <a:pt x="67" y="18"/>
                    <a:pt x="68" y="18"/>
                    <a:pt x="69" y="18"/>
                  </a:cubicBezTo>
                  <a:close/>
                </a:path>
              </a:pathLst>
            </a:custGeom>
            <a:solidFill>
              <a:srgbClr val="753C29"/>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6" name="椭圆 95"/>
            <p:cNvSpPr/>
            <p:nvPr/>
          </p:nvSpPr>
          <p:spPr bwMode="auto">
            <a:xfrm>
              <a:off x="2661000" y="3065104"/>
              <a:ext cx="149361" cy="152127"/>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7" name="椭圆 96"/>
            <p:cNvSpPr/>
            <p:nvPr/>
          </p:nvSpPr>
          <p:spPr>
            <a:xfrm>
              <a:off x="2300368" y="3099550"/>
              <a:ext cx="86002" cy="86002"/>
            </a:xfrm>
            <a:prstGeom prst="ellipse">
              <a:avLst/>
            </a:prstGeom>
            <a:solidFill>
              <a:srgbClr val="664000"/>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8" name="椭圆 97"/>
            <p:cNvSpPr/>
            <p:nvPr/>
          </p:nvSpPr>
          <p:spPr bwMode="auto">
            <a:xfrm>
              <a:off x="2713553" y="3105209"/>
              <a:ext cx="20744" cy="20744"/>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99" name="椭圆 98"/>
            <p:cNvSpPr/>
            <p:nvPr/>
          </p:nvSpPr>
          <p:spPr>
            <a:xfrm>
              <a:off x="2686296" y="3099550"/>
              <a:ext cx="86002" cy="86002"/>
            </a:xfrm>
            <a:prstGeom prst="ellipse">
              <a:avLst/>
            </a:prstGeom>
            <a:solidFill>
              <a:srgbClr val="664000"/>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0" name="任意多边形 52"/>
            <p:cNvSpPr/>
            <p:nvPr/>
          </p:nvSpPr>
          <p:spPr bwMode="auto">
            <a:xfrm>
              <a:off x="2132706" y="3018083"/>
              <a:ext cx="809037" cy="250317"/>
            </a:xfrm>
            <a:custGeom>
              <a:avLst/>
              <a:gdLst>
                <a:gd name="T0" fmla="*/ 385 w 389"/>
                <a:gd name="T1" fmla="*/ 7 h 121"/>
                <a:gd name="T2" fmla="*/ 354 w 389"/>
                <a:gd name="T3" fmla="*/ 7 h 121"/>
                <a:gd name="T4" fmla="*/ 243 w 389"/>
                <a:gd name="T5" fmla="*/ 14 h 121"/>
                <a:gd name="T6" fmla="*/ 194 w 389"/>
                <a:gd name="T7" fmla="*/ 18 h 121"/>
                <a:gd name="T8" fmla="*/ 146 w 389"/>
                <a:gd name="T9" fmla="*/ 14 h 121"/>
                <a:gd name="T10" fmla="*/ 35 w 389"/>
                <a:gd name="T11" fmla="*/ 7 h 121"/>
                <a:gd name="T12" fmla="*/ 4 w 389"/>
                <a:gd name="T13" fmla="*/ 7 h 121"/>
                <a:gd name="T14" fmla="*/ 4 w 389"/>
                <a:gd name="T15" fmla="*/ 34 h 121"/>
                <a:gd name="T16" fmla="*/ 13 w 389"/>
                <a:gd name="T17" fmla="*/ 40 h 121"/>
                <a:gd name="T18" fmla="*/ 23 w 389"/>
                <a:gd name="T19" fmla="*/ 81 h 121"/>
                <a:gd name="T20" fmla="*/ 38 w 389"/>
                <a:gd name="T21" fmla="*/ 105 h 121"/>
                <a:gd name="T22" fmla="*/ 61 w 389"/>
                <a:gd name="T23" fmla="*/ 117 h 121"/>
                <a:gd name="T24" fmla="*/ 128 w 389"/>
                <a:gd name="T25" fmla="*/ 111 h 121"/>
                <a:gd name="T26" fmla="*/ 167 w 389"/>
                <a:gd name="T27" fmla="*/ 58 h 121"/>
                <a:gd name="T28" fmla="*/ 191 w 389"/>
                <a:gd name="T29" fmla="*/ 35 h 121"/>
                <a:gd name="T30" fmla="*/ 193 w 389"/>
                <a:gd name="T31" fmla="*/ 35 h 121"/>
                <a:gd name="T32" fmla="*/ 198 w 389"/>
                <a:gd name="T33" fmla="*/ 35 h 121"/>
                <a:gd name="T34" fmla="*/ 222 w 389"/>
                <a:gd name="T35" fmla="*/ 58 h 121"/>
                <a:gd name="T36" fmla="*/ 261 w 389"/>
                <a:gd name="T37" fmla="*/ 111 h 121"/>
                <a:gd name="T38" fmla="*/ 328 w 389"/>
                <a:gd name="T39" fmla="*/ 117 h 121"/>
                <a:gd name="T40" fmla="*/ 350 w 389"/>
                <a:gd name="T41" fmla="*/ 105 h 121"/>
                <a:gd name="T42" fmla="*/ 366 w 389"/>
                <a:gd name="T43" fmla="*/ 81 h 121"/>
                <a:gd name="T44" fmla="*/ 376 w 389"/>
                <a:gd name="T45" fmla="*/ 40 h 121"/>
                <a:gd name="T46" fmla="*/ 385 w 389"/>
                <a:gd name="T47" fmla="*/ 34 h 121"/>
                <a:gd name="T48" fmla="*/ 385 w 389"/>
                <a:gd name="T49" fmla="*/ 7 h 121"/>
                <a:gd name="T50" fmla="*/ 156 w 389"/>
                <a:gd name="T51" fmla="*/ 58 h 121"/>
                <a:gd name="T52" fmla="*/ 121 w 389"/>
                <a:gd name="T53" fmla="*/ 106 h 121"/>
                <a:gd name="T54" fmla="*/ 56 w 389"/>
                <a:gd name="T55" fmla="*/ 108 h 121"/>
                <a:gd name="T56" fmla="*/ 25 w 389"/>
                <a:gd name="T57" fmla="*/ 27 h 121"/>
                <a:gd name="T58" fmla="*/ 85 w 389"/>
                <a:gd name="T59" fmla="*/ 15 h 121"/>
                <a:gd name="T60" fmla="*/ 142 w 389"/>
                <a:gd name="T61" fmla="*/ 21 h 121"/>
                <a:gd name="T62" fmla="*/ 156 w 389"/>
                <a:gd name="T63" fmla="*/ 58 h 121"/>
                <a:gd name="T64" fmla="*/ 333 w 389"/>
                <a:gd name="T65" fmla="*/ 108 h 121"/>
                <a:gd name="T66" fmla="*/ 268 w 389"/>
                <a:gd name="T67" fmla="*/ 106 h 121"/>
                <a:gd name="T68" fmla="*/ 233 w 389"/>
                <a:gd name="T69" fmla="*/ 58 h 121"/>
                <a:gd name="T70" fmla="*/ 246 w 389"/>
                <a:gd name="T71" fmla="*/ 21 h 121"/>
                <a:gd name="T72" fmla="*/ 304 w 389"/>
                <a:gd name="T73" fmla="*/ 15 h 121"/>
                <a:gd name="T74" fmla="*/ 364 w 389"/>
                <a:gd name="T75" fmla="*/ 27 h 121"/>
                <a:gd name="T76" fmla="*/ 333 w 389"/>
                <a:gd name="T77" fmla="*/ 10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9" h="121">
                  <a:moveTo>
                    <a:pt x="385" y="7"/>
                  </a:moveTo>
                  <a:cubicBezTo>
                    <a:pt x="385" y="7"/>
                    <a:pt x="362" y="7"/>
                    <a:pt x="354" y="7"/>
                  </a:cubicBezTo>
                  <a:cubicBezTo>
                    <a:pt x="346" y="8"/>
                    <a:pt x="310" y="0"/>
                    <a:pt x="243" y="14"/>
                  </a:cubicBezTo>
                  <a:cubicBezTo>
                    <a:pt x="243" y="14"/>
                    <a:pt x="222" y="18"/>
                    <a:pt x="194" y="18"/>
                  </a:cubicBezTo>
                  <a:cubicBezTo>
                    <a:pt x="167" y="18"/>
                    <a:pt x="146" y="14"/>
                    <a:pt x="146" y="14"/>
                  </a:cubicBezTo>
                  <a:cubicBezTo>
                    <a:pt x="79" y="0"/>
                    <a:pt x="43" y="8"/>
                    <a:pt x="35" y="7"/>
                  </a:cubicBezTo>
                  <a:cubicBezTo>
                    <a:pt x="26" y="7"/>
                    <a:pt x="4" y="7"/>
                    <a:pt x="4" y="7"/>
                  </a:cubicBezTo>
                  <a:cubicBezTo>
                    <a:pt x="0" y="21"/>
                    <a:pt x="3" y="33"/>
                    <a:pt x="4" y="34"/>
                  </a:cubicBezTo>
                  <a:cubicBezTo>
                    <a:pt x="5" y="34"/>
                    <a:pt x="9" y="34"/>
                    <a:pt x="13" y="40"/>
                  </a:cubicBezTo>
                  <a:cubicBezTo>
                    <a:pt x="17" y="46"/>
                    <a:pt x="17" y="62"/>
                    <a:pt x="23" y="81"/>
                  </a:cubicBezTo>
                  <a:cubicBezTo>
                    <a:pt x="26" y="90"/>
                    <a:pt x="32" y="99"/>
                    <a:pt x="38" y="105"/>
                  </a:cubicBezTo>
                  <a:cubicBezTo>
                    <a:pt x="46" y="112"/>
                    <a:pt x="55" y="115"/>
                    <a:pt x="61" y="117"/>
                  </a:cubicBezTo>
                  <a:cubicBezTo>
                    <a:pt x="72" y="119"/>
                    <a:pt x="106" y="121"/>
                    <a:pt x="128" y="111"/>
                  </a:cubicBezTo>
                  <a:cubicBezTo>
                    <a:pt x="149" y="101"/>
                    <a:pt x="159" y="80"/>
                    <a:pt x="167" y="58"/>
                  </a:cubicBezTo>
                  <a:cubicBezTo>
                    <a:pt x="175" y="36"/>
                    <a:pt x="191" y="35"/>
                    <a:pt x="191" y="35"/>
                  </a:cubicBezTo>
                  <a:cubicBezTo>
                    <a:pt x="191" y="35"/>
                    <a:pt x="191" y="35"/>
                    <a:pt x="193" y="35"/>
                  </a:cubicBezTo>
                  <a:cubicBezTo>
                    <a:pt x="196" y="35"/>
                    <a:pt x="198" y="35"/>
                    <a:pt x="198" y="35"/>
                  </a:cubicBezTo>
                  <a:cubicBezTo>
                    <a:pt x="198" y="35"/>
                    <a:pt x="214" y="36"/>
                    <a:pt x="222" y="58"/>
                  </a:cubicBezTo>
                  <a:cubicBezTo>
                    <a:pt x="230" y="80"/>
                    <a:pt x="240" y="101"/>
                    <a:pt x="261" y="111"/>
                  </a:cubicBezTo>
                  <a:cubicBezTo>
                    <a:pt x="282" y="121"/>
                    <a:pt x="317" y="119"/>
                    <a:pt x="328" y="117"/>
                  </a:cubicBezTo>
                  <a:cubicBezTo>
                    <a:pt x="334" y="115"/>
                    <a:pt x="343" y="112"/>
                    <a:pt x="350" y="105"/>
                  </a:cubicBezTo>
                  <a:cubicBezTo>
                    <a:pt x="357" y="99"/>
                    <a:pt x="363" y="90"/>
                    <a:pt x="366" y="81"/>
                  </a:cubicBezTo>
                  <a:cubicBezTo>
                    <a:pt x="371" y="62"/>
                    <a:pt x="372" y="46"/>
                    <a:pt x="376" y="40"/>
                  </a:cubicBezTo>
                  <a:cubicBezTo>
                    <a:pt x="379" y="34"/>
                    <a:pt x="384" y="34"/>
                    <a:pt x="385" y="34"/>
                  </a:cubicBezTo>
                  <a:cubicBezTo>
                    <a:pt x="386" y="33"/>
                    <a:pt x="389" y="21"/>
                    <a:pt x="385" y="7"/>
                  </a:cubicBezTo>
                  <a:moveTo>
                    <a:pt x="156" y="58"/>
                  </a:moveTo>
                  <a:cubicBezTo>
                    <a:pt x="154" y="70"/>
                    <a:pt x="145" y="98"/>
                    <a:pt x="121" y="106"/>
                  </a:cubicBezTo>
                  <a:cubicBezTo>
                    <a:pt x="84" y="119"/>
                    <a:pt x="56" y="108"/>
                    <a:pt x="56" y="108"/>
                  </a:cubicBezTo>
                  <a:cubicBezTo>
                    <a:pt x="27" y="100"/>
                    <a:pt x="19" y="40"/>
                    <a:pt x="25" y="27"/>
                  </a:cubicBezTo>
                  <a:cubicBezTo>
                    <a:pt x="31" y="15"/>
                    <a:pt x="49" y="15"/>
                    <a:pt x="85" y="15"/>
                  </a:cubicBezTo>
                  <a:cubicBezTo>
                    <a:pt x="121" y="15"/>
                    <a:pt x="142" y="21"/>
                    <a:pt x="142" y="21"/>
                  </a:cubicBezTo>
                  <a:cubicBezTo>
                    <a:pt x="161" y="27"/>
                    <a:pt x="158" y="46"/>
                    <a:pt x="156" y="58"/>
                  </a:cubicBezTo>
                  <a:moveTo>
                    <a:pt x="333" y="108"/>
                  </a:moveTo>
                  <a:cubicBezTo>
                    <a:pt x="333" y="108"/>
                    <a:pt x="305" y="119"/>
                    <a:pt x="268" y="106"/>
                  </a:cubicBezTo>
                  <a:cubicBezTo>
                    <a:pt x="244" y="98"/>
                    <a:pt x="235" y="70"/>
                    <a:pt x="233" y="58"/>
                  </a:cubicBezTo>
                  <a:cubicBezTo>
                    <a:pt x="231" y="46"/>
                    <a:pt x="228" y="27"/>
                    <a:pt x="246" y="21"/>
                  </a:cubicBezTo>
                  <a:cubicBezTo>
                    <a:pt x="246" y="21"/>
                    <a:pt x="268" y="15"/>
                    <a:pt x="304" y="15"/>
                  </a:cubicBezTo>
                  <a:cubicBezTo>
                    <a:pt x="340" y="15"/>
                    <a:pt x="358" y="15"/>
                    <a:pt x="364" y="27"/>
                  </a:cubicBezTo>
                  <a:cubicBezTo>
                    <a:pt x="370" y="40"/>
                    <a:pt x="361" y="100"/>
                    <a:pt x="333" y="108"/>
                  </a:cubicBezTo>
                </a:path>
              </a:pathLst>
            </a:custGeom>
            <a:solidFill>
              <a:srgbClr val="043A4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01" name="组合 100"/>
          <p:cNvGrpSpPr/>
          <p:nvPr/>
        </p:nvGrpSpPr>
        <p:grpSpPr>
          <a:xfrm>
            <a:off x="2461070" y="1025005"/>
            <a:ext cx="8603473" cy="5507108"/>
            <a:chOff x="3092644" y="987574"/>
            <a:chExt cx="3722550" cy="3187163"/>
          </a:xfrm>
        </p:grpSpPr>
        <p:sp>
          <p:nvSpPr>
            <p:cNvPr id="102" name="直角三角形 101"/>
            <p:cNvSpPr/>
            <p:nvPr/>
          </p:nvSpPr>
          <p:spPr>
            <a:xfrm>
              <a:off x="6284766" y="987574"/>
              <a:ext cx="530428" cy="527518"/>
            </a:xfrm>
            <a:prstGeom prst="rtTriangle">
              <a:avLst/>
            </a:prstGeom>
            <a:solidFill>
              <a:srgbClr val="FFFFFF">
                <a:lumMod val="75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03" name="组合 102"/>
            <p:cNvGrpSpPr/>
            <p:nvPr/>
          </p:nvGrpSpPr>
          <p:grpSpPr>
            <a:xfrm>
              <a:off x="3092644" y="1003519"/>
              <a:ext cx="3250161" cy="3171218"/>
              <a:chOff x="3688885" y="995622"/>
              <a:chExt cx="4333549" cy="4228274"/>
            </a:xfrm>
          </p:grpSpPr>
          <p:sp>
            <p:nvSpPr>
              <p:cNvPr id="120" name="圆角矩形 4"/>
              <p:cNvSpPr/>
              <p:nvPr/>
            </p:nvSpPr>
            <p:spPr>
              <a:xfrm>
                <a:off x="4006043" y="995622"/>
                <a:ext cx="4016391" cy="771242"/>
              </a:xfrm>
              <a:prstGeom prst="roundRect">
                <a:avLst/>
              </a:prstGeom>
              <a:solidFill>
                <a:srgbClr val="FFFFFF"/>
              </a:solidFill>
              <a:ln w="25400" cap="flat" cmpd="sng" algn="ctr">
                <a:noFill/>
                <a:prstDash val="solid"/>
              </a:ln>
              <a:effectLst/>
            </p:spPr>
            <p:txBody>
              <a:bodyPr wrap="square" lIns="720000" anchor="ctr">
                <a:normAutofit/>
              </a:bodyPr>
              <a:lstStyle/>
              <a:p>
                <a:pPr lvl="0" fontAlgn="base">
                  <a:lnSpc>
                    <a:spcPct val="120000"/>
                  </a:lnSpc>
                  <a:spcBef>
                    <a:spcPct val="0"/>
                  </a:spcBef>
                  <a:spcAft>
                    <a:spcPct val="0"/>
                  </a:spcAft>
                </a:pPr>
                <a:r>
                  <a:rPr lang="zh-CN" altLang="en-US" sz="2000" dirty="0">
                    <a:latin typeface="微软雅黑" panose="020B0503020204020204" pitchFamily="34" charset="-122"/>
                    <a:ea typeface="微软雅黑" panose="020B0503020204020204" pitchFamily="34" charset="-122"/>
                  </a:rPr>
                  <a:t>系统将媒体和方法结合起来使得每个课或每节课都使用最好的方法教授</a:t>
                </a:r>
                <a:endParaRPr lang="en-US" altLang="zh-CN" sz="2000" dirty="0">
                  <a:latin typeface="微软雅黑" panose="020B0503020204020204" pitchFamily="34" charset="-122"/>
                  <a:ea typeface="微软雅黑" panose="020B0503020204020204" pitchFamily="34" charset="-122"/>
                </a:endParaRPr>
              </a:p>
            </p:txBody>
          </p:sp>
          <p:sp>
            <p:nvSpPr>
              <p:cNvPr id="121" name="任意多边形 5"/>
              <p:cNvSpPr/>
              <p:nvPr/>
            </p:nvSpPr>
            <p:spPr>
              <a:xfrm>
                <a:off x="3688885" y="1006227"/>
                <a:ext cx="550836" cy="760637"/>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rgbClr val="95959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4" name="圆角矩形 4"/>
              <p:cNvSpPr/>
              <p:nvPr/>
            </p:nvSpPr>
            <p:spPr>
              <a:xfrm>
                <a:off x="4006043" y="1898948"/>
                <a:ext cx="4016391" cy="771242"/>
              </a:xfrm>
              <a:prstGeom prst="roundRect">
                <a:avLst/>
              </a:prstGeom>
              <a:solidFill>
                <a:srgbClr val="FFFFFF"/>
              </a:solidFill>
              <a:ln w="25400" cap="flat" cmpd="sng" algn="ctr">
                <a:noFill/>
                <a:prstDash val="solid"/>
              </a:ln>
              <a:effectLst/>
            </p:spPr>
            <p:txBody>
              <a:bodyPr wrap="square" lIns="720000" anchor="ctr">
                <a:normAutofit/>
              </a:bodyPr>
              <a:lstStyle/>
              <a:p>
                <a:pPr lvl="0" fontAlgn="base">
                  <a:lnSpc>
                    <a:spcPct val="120000"/>
                  </a:lnSpc>
                  <a:spcBef>
                    <a:spcPct val="0"/>
                  </a:spcBef>
                  <a:spcAft>
                    <a:spcPct val="0"/>
                  </a:spcAft>
                </a:pPr>
                <a:r>
                  <a:rPr lang="zh-CN" altLang="en-US" sz="2000" dirty="0">
                    <a:latin typeface="微软雅黑" panose="020B0503020204020204" pitchFamily="34" charset="-122"/>
                    <a:ea typeface="微软雅黑" panose="020B0503020204020204" pitchFamily="34" charset="-122"/>
                  </a:rPr>
                  <a:t>系统应促进课程的重新设计与开发，以适应“表达力强的媒体的教学”</a:t>
                </a:r>
                <a:endParaRPr lang="en-US" altLang="zh-CN" sz="2000" dirty="0">
                  <a:latin typeface="微软雅黑" panose="020B0503020204020204" pitchFamily="34" charset="-122"/>
                  <a:ea typeface="微软雅黑" panose="020B0503020204020204" pitchFamily="34" charset="-122"/>
                </a:endParaRPr>
              </a:p>
            </p:txBody>
          </p:sp>
          <p:sp>
            <p:nvSpPr>
              <p:cNvPr id="125" name="任意多边形 5"/>
              <p:cNvSpPr/>
              <p:nvPr/>
            </p:nvSpPr>
            <p:spPr>
              <a:xfrm>
                <a:off x="3688885" y="1909552"/>
                <a:ext cx="550836" cy="760637"/>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rgbClr val="95959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9" name="圆角矩形 4"/>
              <p:cNvSpPr/>
              <p:nvPr/>
            </p:nvSpPr>
            <p:spPr>
              <a:xfrm>
                <a:off x="4006043" y="2769178"/>
                <a:ext cx="4016391" cy="771242"/>
              </a:xfrm>
              <a:prstGeom prst="roundRect">
                <a:avLst/>
              </a:prstGeom>
              <a:solidFill>
                <a:srgbClr val="FFFFFF"/>
              </a:solidFill>
              <a:ln w="25400" cap="flat" cmpd="sng" algn="ctr">
                <a:noFill/>
                <a:prstDash val="solid"/>
              </a:ln>
              <a:effectLst/>
            </p:spPr>
            <p:txBody>
              <a:bodyPr wrap="square" lIns="720000" anchor="ctr">
                <a:normAutofit/>
              </a:bodyPr>
              <a:lstStyle/>
              <a:p>
                <a:pPr lvl="0" fontAlgn="base">
                  <a:lnSpc>
                    <a:spcPct val="120000"/>
                  </a:lnSpc>
                  <a:spcBef>
                    <a:spcPct val="0"/>
                  </a:spcBef>
                  <a:spcAft>
                    <a:spcPct val="0"/>
                  </a:spcAft>
                </a:pPr>
                <a:r>
                  <a:rPr lang="zh-CN" altLang="en-US" sz="2000" dirty="0">
                    <a:latin typeface="微软雅黑" panose="020B0503020204020204" pitchFamily="34" charset="-122"/>
                    <a:ea typeface="微软雅黑" panose="020B0503020204020204" pitchFamily="34" charset="-122"/>
                  </a:rPr>
                  <a:t>保持和增加适应个别差异的机会</a:t>
                </a:r>
                <a:endParaRPr lang="en-US" altLang="zh-CN" sz="2000" dirty="0">
                  <a:latin typeface="微软雅黑" panose="020B0503020204020204" pitchFamily="34" charset="-122"/>
                  <a:ea typeface="微软雅黑" panose="020B0503020204020204" pitchFamily="34" charset="-122"/>
                </a:endParaRPr>
              </a:p>
            </p:txBody>
          </p:sp>
          <p:sp>
            <p:nvSpPr>
              <p:cNvPr id="130" name="任意多边形 5"/>
              <p:cNvSpPr/>
              <p:nvPr/>
            </p:nvSpPr>
            <p:spPr>
              <a:xfrm>
                <a:off x="3688885" y="2779782"/>
                <a:ext cx="550836" cy="760637"/>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rgbClr val="95959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1" name="圆角矩形 4"/>
              <p:cNvSpPr/>
              <p:nvPr/>
            </p:nvSpPr>
            <p:spPr>
              <a:xfrm>
                <a:off x="4015766" y="3601421"/>
                <a:ext cx="4006668" cy="771242"/>
              </a:xfrm>
              <a:prstGeom prst="roundRect">
                <a:avLst/>
              </a:prstGeom>
              <a:solidFill>
                <a:srgbClr val="FFFFFF"/>
              </a:solidFill>
              <a:ln w="25400" cap="flat" cmpd="sng" algn="ctr">
                <a:noFill/>
                <a:prstDash val="solid"/>
              </a:ln>
              <a:effectLst/>
            </p:spPr>
            <p:txBody>
              <a:bodyPr wrap="square" lIns="720000" anchor="ctr">
                <a:normAutofit/>
              </a:bodyPr>
              <a:lstStyle/>
              <a:p>
                <a:pPr lvl="0" fontAlgn="base">
                  <a:lnSpc>
                    <a:spcPct val="120000"/>
                  </a:lnSpc>
                  <a:spcBef>
                    <a:spcPct val="0"/>
                  </a:spcBef>
                  <a:spcAft>
                    <a:spcPct val="0"/>
                  </a:spcAft>
                </a:pPr>
                <a:r>
                  <a:rPr lang="zh-CN" altLang="en-US" sz="2000" dirty="0">
                    <a:latin typeface="微软雅黑" panose="020B0503020204020204" pitchFamily="34" charset="-122"/>
                    <a:ea typeface="微软雅黑" panose="020B0503020204020204" pitchFamily="34" charset="-122"/>
                  </a:rPr>
                  <a:t>仅评价学生的成就，而不在学生学习场所、学习进度、学习方法、学习次序等方面增加限制</a:t>
                </a:r>
                <a:endParaRPr lang="en-US" altLang="zh-CN" sz="2000" dirty="0">
                  <a:latin typeface="微软雅黑" panose="020B0503020204020204" pitchFamily="34" charset="-122"/>
                  <a:ea typeface="微软雅黑" panose="020B0503020204020204" pitchFamily="34" charset="-122"/>
                </a:endParaRPr>
              </a:p>
            </p:txBody>
          </p:sp>
          <p:sp>
            <p:nvSpPr>
              <p:cNvPr id="132" name="任意多边形 5"/>
              <p:cNvSpPr/>
              <p:nvPr/>
            </p:nvSpPr>
            <p:spPr>
              <a:xfrm>
                <a:off x="3688885" y="3612023"/>
                <a:ext cx="550836" cy="760637"/>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rgbClr val="95959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3" name="圆角矩形 4"/>
              <p:cNvSpPr/>
              <p:nvPr/>
            </p:nvSpPr>
            <p:spPr>
              <a:xfrm>
                <a:off x="4015766" y="4452654"/>
                <a:ext cx="4006668" cy="771242"/>
              </a:xfrm>
              <a:prstGeom prst="roundRect">
                <a:avLst/>
              </a:prstGeom>
              <a:solidFill>
                <a:srgbClr val="FFFFFF"/>
              </a:solidFill>
              <a:ln w="25400" cap="flat" cmpd="sng" algn="ctr">
                <a:noFill/>
                <a:prstDash val="solid"/>
              </a:ln>
              <a:effectLst/>
            </p:spPr>
            <p:txBody>
              <a:bodyPr wrap="square" lIns="720000" anchor="ctr">
                <a:normAutofit/>
              </a:bodyPr>
              <a:lstStyle/>
              <a:p>
                <a:pPr lvl="0" fontAlgn="base">
                  <a:lnSpc>
                    <a:spcPct val="120000"/>
                  </a:lnSpc>
                  <a:spcBef>
                    <a:spcPct val="0"/>
                  </a:spcBef>
                  <a:spcAft>
                    <a:spcPct val="0"/>
                  </a:spcAft>
                </a:pPr>
                <a:r>
                  <a:rPr lang="zh-CN" altLang="en-US" sz="2000" dirty="0">
                    <a:latin typeface="微软雅黑" panose="020B0503020204020204" pitchFamily="34" charset="-122"/>
                    <a:ea typeface="微软雅黑" panose="020B0503020204020204" pitchFamily="34" charset="-122"/>
                  </a:rPr>
                  <a:t>允许学生按照他们自己的速度决定何时开始和停止学习，以及学习什么。</a:t>
                </a:r>
                <a:endParaRPr lang="en-US" altLang="zh-CN" sz="2000" dirty="0">
                  <a:latin typeface="微软雅黑" panose="020B0503020204020204" pitchFamily="34" charset="-122"/>
                  <a:ea typeface="微软雅黑" panose="020B0503020204020204" pitchFamily="34" charset="-122"/>
                </a:endParaRPr>
              </a:p>
            </p:txBody>
          </p:sp>
          <p:sp>
            <p:nvSpPr>
              <p:cNvPr id="134" name="任意多边形 5"/>
              <p:cNvSpPr/>
              <p:nvPr/>
            </p:nvSpPr>
            <p:spPr>
              <a:xfrm>
                <a:off x="3688885" y="4463256"/>
                <a:ext cx="550836" cy="760637"/>
              </a:xfrm>
              <a:custGeom>
                <a:avLst/>
                <a:gdLst>
                  <a:gd name="connsiteX0" fmla="*/ 80296 w 649782"/>
                  <a:gd name="connsiteY0" fmla="*/ 0 h 481764"/>
                  <a:gd name="connsiteX1" fmla="*/ 649782 w 649782"/>
                  <a:gd name="connsiteY1" fmla="*/ 0 h 481764"/>
                  <a:gd name="connsiteX2" fmla="*/ 649782 w 649782"/>
                  <a:gd name="connsiteY2" fmla="*/ 481764 h 481764"/>
                  <a:gd name="connsiteX3" fmla="*/ 80296 w 649782"/>
                  <a:gd name="connsiteY3" fmla="*/ 481764 h 481764"/>
                  <a:gd name="connsiteX4" fmla="*/ 0 w 649782"/>
                  <a:gd name="connsiteY4" fmla="*/ 401468 h 481764"/>
                  <a:gd name="connsiteX5" fmla="*/ 0 w 649782"/>
                  <a:gd name="connsiteY5" fmla="*/ 80296 h 481764"/>
                  <a:gd name="connsiteX6" fmla="*/ 80296 w 649782"/>
                  <a:gd name="connsiteY6" fmla="*/ 0 h 481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9782" h="481764">
                    <a:moveTo>
                      <a:pt x="80296" y="0"/>
                    </a:moveTo>
                    <a:lnTo>
                      <a:pt x="649782" y="0"/>
                    </a:lnTo>
                    <a:lnTo>
                      <a:pt x="649782" y="481764"/>
                    </a:lnTo>
                    <a:lnTo>
                      <a:pt x="80296" y="481764"/>
                    </a:lnTo>
                    <a:cubicBezTo>
                      <a:pt x="35950" y="481764"/>
                      <a:pt x="0" y="445814"/>
                      <a:pt x="0" y="401468"/>
                    </a:cubicBezTo>
                    <a:lnTo>
                      <a:pt x="0" y="80296"/>
                    </a:lnTo>
                    <a:cubicBezTo>
                      <a:pt x="0" y="35950"/>
                      <a:pt x="35950" y="0"/>
                      <a:pt x="80296" y="0"/>
                    </a:cubicBezTo>
                    <a:close/>
                  </a:path>
                </a:pathLst>
              </a:custGeom>
              <a:solidFill>
                <a:srgbClr val="959595"/>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p:nvPr/>
        </p:nvGrpSpPr>
        <p:grpSpPr>
          <a:xfrm>
            <a:off x="3950314" y="2384885"/>
            <a:ext cx="4328892" cy="4473115"/>
            <a:chOff x="6513526" y="1639850"/>
            <a:chExt cx="5049903" cy="5218150"/>
          </a:xfrm>
        </p:grpSpPr>
        <p:sp>
          <p:nvSpPr>
            <p:cNvPr id="32" name="Freeform: Shape 2"/>
            <p:cNvSpPr/>
            <p:nvPr/>
          </p:nvSpPr>
          <p:spPr bwMode="auto">
            <a:xfrm>
              <a:off x="7602087" y="3068398"/>
              <a:ext cx="3025592" cy="3789602"/>
            </a:xfrm>
            <a:custGeom>
              <a:avLst/>
              <a:gdLst>
                <a:gd name="T0" fmla="*/ 197 w 454"/>
                <a:gd name="T1" fmla="*/ 254 h 569"/>
                <a:gd name="T2" fmla="*/ 200 w 454"/>
                <a:gd name="T3" fmla="*/ 449 h 569"/>
                <a:gd name="T4" fmla="*/ 148 w 454"/>
                <a:gd name="T5" fmla="*/ 559 h 569"/>
                <a:gd name="T6" fmla="*/ 122 w 454"/>
                <a:gd name="T7" fmla="*/ 569 h 569"/>
                <a:gd name="T8" fmla="*/ 339 w 454"/>
                <a:gd name="T9" fmla="*/ 569 h 569"/>
                <a:gd name="T10" fmla="*/ 304 w 454"/>
                <a:gd name="T11" fmla="*/ 557 h 569"/>
                <a:gd name="T12" fmla="*/ 277 w 454"/>
                <a:gd name="T13" fmla="*/ 354 h 569"/>
                <a:gd name="T14" fmla="*/ 282 w 454"/>
                <a:gd name="T15" fmla="*/ 261 h 569"/>
                <a:gd name="T16" fmla="*/ 315 w 454"/>
                <a:gd name="T17" fmla="*/ 247 h 569"/>
                <a:gd name="T18" fmla="*/ 454 w 454"/>
                <a:gd name="T19" fmla="*/ 120 h 569"/>
                <a:gd name="T20" fmla="*/ 451 w 454"/>
                <a:gd name="T21" fmla="*/ 117 h 569"/>
                <a:gd name="T22" fmla="*/ 451 w 454"/>
                <a:gd name="T23" fmla="*/ 117 h 569"/>
                <a:gd name="T24" fmla="*/ 389 w 454"/>
                <a:gd name="T25" fmla="*/ 164 h 569"/>
                <a:gd name="T26" fmla="*/ 400 w 454"/>
                <a:gd name="T27" fmla="*/ 82 h 569"/>
                <a:gd name="T28" fmla="*/ 399 w 454"/>
                <a:gd name="T29" fmla="*/ 82 h 569"/>
                <a:gd name="T30" fmla="*/ 398 w 454"/>
                <a:gd name="T31" fmla="*/ 82 h 569"/>
                <a:gd name="T32" fmla="*/ 362 w 454"/>
                <a:gd name="T33" fmla="*/ 182 h 569"/>
                <a:gd name="T34" fmla="*/ 257 w 454"/>
                <a:gd name="T35" fmla="*/ 234 h 569"/>
                <a:gd name="T36" fmla="*/ 241 w 454"/>
                <a:gd name="T37" fmla="*/ 146 h 569"/>
                <a:gd name="T38" fmla="*/ 296 w 454"/>
                <a:gd name="T39" fmla="*/ 54 h 569"/>
                <a:gd name="T40" fmla="*/ 295 w 454"/>
                <a:gd name="T41" fmla="*/ 54 h 569"/>
                <a:gd name="T42" fmla="*/ 294 w 454"/>
                <a:gd name="T43" fmla="*/ 52 h 569"/>
                <a:gd name="T44" fmla="*/ 238 w 454"/>
                <a:gd name="T45" fmla="*/ 113 h 569"/>
                <a:gd name="T46" fmla="*/ 235 w 454"/>
                <a:gd name="T47" fmla="*/ 35 h 569"/>
                <a:gd name="T48" fmla="*/ 235 w 454"/>
                <a:gd name="T49" fmla="*/ 35 h 569"/>
                <a:gd name="T50" fmla="*/ 230 w 454"/>
                <a:gd name="T51" fmla="*/ 35 h 569"/>
                <a:gd name="T52" fmla="*/ 219 w 454"/>
                <a:gd name="T53" fmla="*/ 223 h 569"/>
                <a:gd name="T54" fmla="*/ 122 w 454"/>
                <a:gd name="T55" fmla="*/ 132 h 569"/>
                <a:gd name="T56" fmla="*/ 137 w 454"/>
                <a:gd name="T57" fmla="*/ 64 h 569"/>
                <a:gd name="T58" fmla="*/ 135 w 454"/>
                <a:gd name="T59" fmla="*/ 63 h 569"/>
                <a:gd name="T60" fmla="*/ 135 w 454"/>
                <a:gd name="T61" fmla="*/ 63 h 569"/>
                <a:gd name="T62" fmla="*/ 113 w 454"/>
                <a:gd name="T63" fmla="*/ 118 h 569"/>
                <a:gd name="T64" fmla="*/ 52 w 454"/>
                <a:gd name="T65" fmla="*/ 1 h 569"/>
                <a:gd name="T66" fmla="*/ 50 w 454"/>
                <a:gd name="T67" fmla="*/ 0 h 569"/>
                <a:gd name="T68" fmla="*/ 46 w 454"/>
                <a:gd name="T69" fmla="*/ 1 h 569"/>
                <a:gd name="T70" fmla="*/ 74 w 454"/>
                <a:gd name="T71" fmla="*/ 91 h 569"/>
                <a:gd name="T72" fmla="*/ 74 w 454"/>
                <a:gd name="T73" fmla="*/ 91 h 569"/>
                <a:gd name="T74" fmla="*/ 149 w 454"/>
                <a:gd name="T75" fmla="*/ 208 h 569"/>
                <a:gd name="T76" fmla="*/ 3 w 454"/>
                <a:gd name="T77" fmla="*/ 195 h 569"/>
                <a:gd name="T78" fmla="*/ 3 w 454"/>
                <a:gd name="T79" fmla="*/ 196 h 569"/>
                <a:gd name="T80" fmla="*/ 0 w 454"/>
                <a:gd name="T81" fmla="*/ 201 h 569"/>
                <a:gd name="T82" fmla="*/ 172 w 454"/>
                <a:gd name="T83" fmla="*/ 237 h 569"/>
                <a:gd name="T84" fmla="*/ 197 w 454"/>
                <a:gd name="T85" fmla="*/ 25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4" h="569">
                  <a:moveTo>
                    <a:pt x="197" y="254"/>
                  </a:moveTo>
                  <a:cubicBezTo>
                    <a:pt x="209" y="304"/>
                    <a:pt x="213" y="368"/>
                    <a:pt x="200" y="449"/>
                  </a:cubicBezTo>
                  <a:cubicBezTo>
                    <a:pt x="191" y="518"/>
                    <a:pt x="199" y="559"/>
                    <a:pt x="148" y="559"/>
                  </a:cubicBezTo>
                  <a:cubicBezTo>
                    <a:pt x="148" y="559"/>
                    <a:pt x="138" y="555"/>
                    <a:pt x="122" y="569"/>
                  </a:cubicBezTo>
                  <a:cubicBezTo>
                    <a:pt x="339" y="569"/>
                    <a:pt x="339" y="569"/>
                    <a:pt x="339" y="569"/>
                  </a:cubicBezTo>
                  <a:cubicBezTo>
                    <a:pt x="328" y="564"/>
                    <a:pt x="315" y="559"/>
                    <a:pt x="304" y="557"/>
                  </a:cubicBezTo>
                  <a:cubicBezTo>
                    <a:pt x="292" y="529"/>
                    <a:pt x="279" y="475"/>
                    <a:pt x="277" y="354"/>
                  </a:cubicBezTo>
                  <a:cubicBezTo>
                    <a:pt x="276" y="318"/>
                    <a:pt x="278" y="287"/>
                    <a:pt x="282" y="261"/>
                  </a:cubicBezTo>
                  <a:cubicBezTo>
                    <a:pt x="315" y="247"/>
                    <a:pt x="315" y="247"/>
                    <a:pt x="315" y="247"/>
                  </a:cubicBezTo>
                  <a:cubicBezTo>
                    <a:pt x="404" y="194"/>
                    <a:pt x="433" y="147"/>
                    <a:pt x="454" y="120"/>
                  </a:cubicBezTo>
                  <a:cubicBezTo>
                    <a:pt x="451" y="117"/>
                    <a:pt x="451" y="117"/>
                    <a:pt x="451" y="117"/>
                  </a:cubicBezTo>
                  <a:cubicBezTo>
                    <a:pt x="451" y="117"/>
                    <a:pt x="451" y="117"/>
                    <a:pt x="451" y="117"/>
                  </a:cubicBezTo>
                  <a:cubicBezTo>
                    <a:pt x="428" y="135"/>
                    <a:pt x="407" y="151"/>
                    <a:pt x="389" y="164"/>
                  </a:cubicBezTo>
                  <a:cubicBezTo>
                    <a:pt x="396" y="133"/>
                    <a:pt x="398" y="121"/>
                    <a:pt x="400" y="82"/>
                  </a:cubicBezTo>
                  <a:cubicBezTo>
                    <a:pt x="399" y="82"/>
                    <a:pt x="399" y="82"/>
                    <a:pt x="399" y="82"/>
                  </a:cubicBezTo>
                  <a:cubicBezTo>
                    <a:pt x="399" y="82"/>
                    <a:pt x="398" y="82"/>
                    <a:pt x="398" y="82"/>
                  </a:cubicBezTo>
                  <a:cubicBezTo>
                    <a:pt x="393" y="101"/>
                    <a:pt x="379" y="147"/>
                    <a:pt x="362" y="182"/>
                  </a:cubicBezTo>
                  <a:cubicBezTo>
                    <a:pt x="312" y="215"/>
                    <a:pt x="278" y="228"/>
                    <a:pt x="257" y="234"/>
                  </a:cubicBezTo>
                  <a:cubicBezTo>
                    <a:pt x="251" y="213"/>
                    <a:pt x="245" y="185"/>
                    <a:pt x="241" y="146"/>
                  </a:cubicBezTo>
                  <a:cubicBezTo>
                    <a:pt x="257" y="110"/>
                    <a:pt x="284" y="70"/>
                    <a:pt x="296" y="54"/>
                  </a:cubicBezTo>
                  <a:cubicBezTo>
                    <a:pt x="295" y="54"/>
                    <a:pt x="295" y="54"/>
                    <a:pt x="295" y="54"/>
                  </a:cubicBezTo>
                  <a:cubicBezTo>
                    <a:pt x="294" y="52"/>
                    <a:pt x="294" y="52"/>
                    <a:pt x="294" y="52"/>
                  </a:cubicBezTo>
                  <a:cubicBezTo>
                    <a:pt x="265" y="79"/>
                    <a:pt x="258" y="88"/>
                    <a:pt x="238" y="113"/>
                  </a:cubicBezTo>
                  <a:cubicBezTo>
                    <a:pt x="236" y="91"/>
                    <a:pt x="235" y="64"/>
                    <a:pt x="235" y="35"/>
                  </a:cubicBezTo>
                  <a:cubicBezTo>
                    <a:pt x="235" y="35"/>
                    <a:pt x="235" y="35"/>
                    <a:pt x="235" y="35"/>
                  </a:cubicBezTo>
                  <a:cubicBezTo>
                    <a:pt x="230" y="35"/>
                    <a:pt x="230" y="35"/>
                    <a:pt x="230" y="35"/>
                  </a:cubicBezTo>
                  <a:cubicBezTo>
                    <a:pt x="223" y="69"/>
                    <a:pt x="210" y="143"/>
                    <a:pt x="219" y="223"/>
                  </a:cubicBezTo>
                  <a:cubicBezTo>
                    <a:pt x="219" y="223"/>
                    <a:pt x="175" y="205"/>
                    <a:pt x="122" y="132"/>
                  </a:cubicBezTo>
                  <a:cubicBezTo>
                    <a:pt x="123" y="120"/>
                    <a:pt x="125" y="90"/>
                    <a:pt x="137" y="64"/>
                  </a:cubicBezTo>
                  <a:cubicBezTo>
                    <a:pt x="135" y="63"/>
                    <a:pt x="135" y="63"/>
                    <a:pt x="135" y="63"/>
                  </a:cubicBezTo>
                  <a:cubicBezTo>
                    <a:pt x="135" y="63"/>
                    <a:pt x="135" y="63"/>
                    <a:pt x="135" y="63"/>
                  </a:cubicBezTo>
                  <a:cubicBezTo>
                    <a:pt x="127" y="75"/>
                    <a:pt x="118" y="94"/>
                    <a:pt x="113" y="118"/>
                  </a:cubicBezTo>
                  <a:cubicBezTo>
                    <a:pt x="93" y="88"/>
                    <a:pt x="72" y="50"/>
                    <a:pt x="52" y="1"/>
                  </a:cubicBezTo>
                  <a:cubicBezTo>
                    <a:pt x="51" y="1"/>
                    <a:pt x="51" y="1"/>
                    <a:pt x="50" y="0"/>
                  </a:cubicBezTo>
                  <a:cubicBezTo>
                    <a:pt x="46" y="1"/>
                    <a:pt x="46" y="1"/>
                    <a:pt x="46" y="1"/>
                  </a:cubicBezTo>
                  <a:cubicBezTo>
                    <a:pt x="49" y="17"/>
                    <a:pt x="74" y="91"/>
                    <a:pt x="74" y="91"/>
                  </a:cubicBezTo>
                  <a:cubicBezTo>
                    <a:pt x="74" y="91"/>
                    <a:pt x="74" y="91"/>
                    <a:pt x="74" y="91"/>
                  </a:cubicBezTo>
                  <a:cubicBezTo>
                    <a:pt x="91" y="132"/>
                    <a:pt x="115" y="175"/>
                    <a:pt x="149" y="208"/>
                  </a:cubicBezTo>
                  <a:cubicBezTo>
                    <a:pt x="149" y="208"/>
                    <a:pt x="89" y="222"/>
                    <a:pt x="3" y="195"/>
                  </a:cubicBezTo>
                  <a:cubicBezTo>
                    <a:pt x="3" y="196"/>
                    <a:pt x="3" y="196"/>
                    <a:pt x="3" y="196"/>
                  </a:cubicBezTo>
                  <a:cubicBezTo>
                    <a:pt x="0" y="201"/>
                    <a:pt x="0" y="201"/>
                    <a:pt x="0" y="201"/>
                  </a:cubicBezTo>
                  <a:cubicBezTo>
                    <a:pt x="37" y="218"/>
                    <a:pt x="97" y="238"/>
                    <a:pt x="172" y="237"/>
                  </a:cubicBezTo>
                  <a:cubicBezTo>
                    <a:pt x="178" y="238"/>
                    <a:pt x="187" y="243"/>
                    <a:pt x="197" y="254"/>
                  </a:cubicBezTo>
                  <a:close/>
                </a:path>
              </a:pathLst>
            </a:custGeom>
            <a:solidFill>
              <a:schemeClr val="tx2"/>
            </a:solidFill>
            <a:ln>
              <a:noFill/>
            </a:ln>
          </p:spPr>
          <p:txBody>
            <a:bodyPr anchor="ctr"/>
            <a:lstStyle/>
            <a:p>
              <a:pPr algn="ctr" defTabSz="1219200" fontAlgn="base">
                <a:spcBef>
                  <a:spcPct val="0"/>
                </a:spcBef>
                <a:spcAft>
                  <a:spcPct val="0"/>
                </a:spcAft>
              </a:pPr>
              <a:endParaRPr sz="2400">
                <a:solidFill>
                  <a:srgbClr val="000000"/>
                </a:solidFill>
                <a:latin typeface="微软雅黑" panose="020B0503020204020204" pitchFamily="34" charset="-122"/>
                <a:ea typeface="微软雅黑" panose="020B0503020204020204" pitchFamily="34" charset="-122"/>
                <a:cs typeface="+mn-ea"/>
                <a:sym typeface="+mn-lt"/>
              </a:endParaRPr>
            </a:p>
          </p:txBody>
        </p:sp>
        <p:grpSp>
          <p:nvGrpSpPr>
            <p:cNvPr id="33" name="Group 3"/>
            <p:cNvGrpSpPr/>
            <p:nvPr/>
          </p:nvGrpSpPr>
          <p:grpSpPr>
            <a:xfrm>
              <a:off x="6685154" y="1639850"/>
              <a:ext cx="4779675" cy="3671505"/>
              <a:chOff x="7223605" y="1034167"/>
              <a:chExt cx="4779675" cy="3671505"/>
            </a:xfrm>
            <a:solidFill>
              <a:schemeClr val="accent5">
                <a:alpha val="70000"/>
              </a:schemeClr>
            </a:solidFill>
          </p:grpSpPr>
          <p:sp>
            <p:nvSpPr>
              <p:cNvPr id="78" name="Oval 49"/>
              <p:cNvSpPr/>
              <p:nvPr/>
            </p:nvSpPr>
            <p:spPr>
              <a:xfrm>
                <a:off x="7223605" y="2907942"/>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79" name="Oval 50"/>
              <p:cNvSpPr/>
              <p:nvPr/>
            </p:nvSpPr>
            <p:spPr>
              <a:xfrm>
                <a:off x="8051873" y="4113273"/>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80" name="Oval 51"/>
              <p:cNvSpPr/>
              <p:nvPr/>
            </p:nvSpPr>
            <p:spPr>
              <a:xfrm>
                <a:off x="8576155" y="1922081"/>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81" name="Oval 52"/>
              <p:cNvSpPr/>
              <p:nvPr/>
            </p:nvSpPr>
            <p:spPr>
              <a:xfrm>
                <a:off x="9722732" y="3212873"/>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82" name="Oval 53"/>
              <p:cNvSpPr/>
              <p:nvPr/>
            </p:nvSpPr>
            <p:spPr>
              <a:xfrm>
                <a:off x="8647793" y="259875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83" name="Oval 54"/>
              <p:cNvSpPr/>
              <p:nvPr/>
            </p:nvSpPr>
            <p:spPr>
              <a:xfrm>
                <a:off x="10147702" y="416441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84" name="Oval 55"/>
              <p:cNvSpPr/>
              <p:nvPr/>
            </p:nvSpPr>
            <p:spPr>
              <a:xfrm>
                <a:off x="11150960" y="2163063"/>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85" name="Oval 56"/>
              <p:cNvSpPr/>
              <p:nvPr/>
            </p:nvSpPr>
            <p:spPr>
              <a:xfrm>
                <a:off x="11294540" y="3501142"/>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86" name="Oval 57"/>
              <p:cNvSpPr/>
              <p:nvPr/>
            </p:nvSpPr>
            <p:spPr>
              <a:xfrm>
                <a:off x="9368362" y="1034167"/>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34" name="Group 4"/>
            <p:cNvGrpSpPr/>
            <p:nvPr/>
          </p:nvGrpSpPr>
          <p:grpSpPr>
            <a:xfrm>
              <a:off x="6574014" y="1946200"/>
              <a:ext cx="4788017" cy="3731205"/>
              <a:chOff x="7071416" y="1121303"/>
              <a:chExt cx="4788017" cy="3731205"/>
            </a:xfrm>
            <a:solidFill>
              <a:schemeClr val="accent2">
                <a:alpha val="40000"/>
              </a:schemeClr>
            </a:solidFill>
          </p:grpSpPr>
          <p:sp>
            <p:nvSpPr>
              <p:cNvPr id="68" name="Oval 39"/>
              <p:cNvSpPr/>
              <p:nvPr/>
            </p:nvSpPr>
            <p:spPr>
              <a:xfrm>
                <a:off x="7071416" y="1970672"/>
                <a:ext cx="604144" cy="6041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9" name="Oval 40"/>
              <p:cNvSpPr/>
              <p:nvPr/>
            </p:nvSpPr>
            <p:spPr>
              <a:xfrm>
                <a:off x="10028885" y="2266337"/>
                <a:ext cx="778885" cy="778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70" name="Oval 41"/>
              <p:cNvSpPr/>
              <p:nvPr/>
            </p:nvSpPr>
            <p:spPr>
              <a:xfrm>
                <a:off x="8444595" y="4164419"/>
                <a:ext cx="688089" cy="6880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71" name="Oval 42"/>
              <p:cNvSpPr/>
              <p:nvPr/>
            </p:nvSpPr>
            <p:spPr>
              <a:xfrm>
                <a:off x="10677336" y="3875937"/>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72" name="Oval 43"/>
              <p:cNvSpPr/>
              <p:nvPr/>
            </p:nvSpPr>
            <p:spPr>
              <a:xfrm>
                <a:off x="11598565" y="2698248"/>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73" name="Oval 44"/>
              <p:cNvSpPr/>
              <p:nvPr/>
            </p:nvSpPr>
            <p:spPr>
              <a:xfrm>
                <a:off x="7688405" y="2869385"/>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74" name="Oval 45"/>
              <p:cNvSpPr/>
              <p:nvPr/>
            </p:nvSpPr>
            <p:spPr>
              <a:xfrm>
                <a:off x="9592298" y="1865334"/>
                <a:ext cx="260868" cy="2608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75" name="Oval 46"/>
              <p:cNvSpPr/>
              <p:nvPr/>
            </p:nvSpPr>
            <p:spPr>
              <a:xfrm>
                <a:off x="7838577" y="1121303"/>
                <a:ext cx="759965" cy="7599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76" name="Oval 47"/>
              <p:cNvSpPr/>
              <p:nvPr/>
            </p:nvSpPr>
            <p:spPr>
              <a:xfrm>
                <a:off x="9111041" y="3345133"/>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77" name="Oval 48"/>
              <p:cNvSpPr/>
              <p:nvPr/>
            </p:nvSpPr>
            <p:spPr>
              <a:xfrm>
                <a:off x="11106733" y="2785942"/>
                <a:ext cx="156009" cy="1560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35" name="Group 5"/>
            <p:cNvGrpSpPr/>
            <p:nvPr/>
          </p:nvGrpSpPr>
          <p:grpSpPr>
            <a:xfrm>
              <a:off x="7210995" y="2279145"/>
              <a:ext cx="4142805" cy="3446444"/>
              <a:chOff x="7242069" y="1000204"/>
              <a:chExt cx="4142805" cy="3446444"/>
            </a:xfrm>
            <a:solidFill>
              <a:schemeClr val="accent1">
                <a:alpha val="20000"/>
              </a:schemeClr>
            </a:solidFill>
          </p:grpSpPr>
          <p:sp>
            <p:nvSpPr>
              <p:cNvPr id="58" name="Oval 29"/>
              <p:cNvSpPr/>
              <p:nvPr/>
            </p:nvSpPr>
            <p:spPr>
              <a:xfrm>
                <a:off x="8373143" y="1000204"/>
                <a:ext cx="1180478" cy="11804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59" name="Oval 30"/>
              <p:cNvSpPr/>
              <p:nvPr/>
            </p:nvSpPr>
            <p:spPr>
              <a:xfrm>
                <a:off x="9793458" y="1543897"/>
                <a:ext cx="673424" cy="6734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0" name="Oval 31"/>
              <p:cNvSpPr/>
              <p:nvPr/>
            </p:nvSpPr>
            <p:spPr>
              <a:xfrm>
                <a:off x="7728795" y="3028844"/>
                <a:ext cx="608999" cy="608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1" name="Oval 32"/>
              <p:cNvSpPr/>
              <p:nvPr/>
            </p:nvSpPr>
            <p:spPr>
              <a:xfrm>
                <a:off x="10055853" y="2924511"/>
                <a:ext cx="608999" cy="608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2" name="Oval 33"/>
              <p:cNvSpPr/>
              <p:nvPr/>
            </p:nvSpPr>
            <p:spPr>
              <a:xfrm>
                <a:off x="7242069" y="1362158"/>
                <a:ext cx="550776" cy="5507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3" name="Oval 34"/>
              <p:cNvSpPr/>
              <p:nvPr/>
            </p:nvSpPr>
            <p:spPr>
              <a:xfrm>
                <a:off x="7460786" y="2351919"/>
                <a:ext cx="460611" cy="460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4" name="Oval 35"/>
              <p:cNvSpPr/>
              <p:nvPr/>
            </p:nvSpPr>
            <p:spPr>
              <a:xfrm>
                <a:off x="10593255" y="2042438"/>
                <a:ext cx="460611" cy="4606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5" name="Oval 36"/>
              <p:cNvSpPr/>
              <p:nvPr/>
            </p:nvSpPr>
            <p:spPr>
              <a:xfrm>
                <a:off x="11048082" y="1704777"/>
                <a:ext cx="336792" cy="3367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6" name="Oval 37"/>
              <p:cNvSpPr/>
              <p:nvPr/>
            </p:nvSpPr>
            <p:spPr>
              <a:xfrm>
                <a:off x="11027370" y="3450791"/>
                <a:ext cx="336792" cy="3367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67" name="Oval 38"/>
              <p:cNvSpPr/>
              <p:nvPr/>
            </p:nvSpPr>
            <p:spPr>
              <a:xfrm>
                <a:off x="8453970" y="3618181"/>
                <a:ext cx="828467" cy="8284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grpSp>
        <p:grpSp>
          <p:nvGrpSpPr>
            <p:cNvPr id="36" name="Group 6"/>
            <p:cNvGrpSpPr/>
            <p:nvPr/>
          </p:nvGrpSpPr>
          <p:grpSpPr>
            <a:xfrm rot="9000000">
              <a:off x="7380010" y="1811773"/>
              <a:ext cx="3591334" cy="2758680"/>
              <a:chOff x="7223605" y="1034167"/>
              <a:chExt cx="4779675" cy="3671505"/>
            </a:xfrm>
            <a:solidFill>
              <a:schemeClr val="accent4">
                <a:alpha val="70000"/>
              </a:schemeClr>
            </a:solidFill>
          </p:grpSpPr>
          <p:sp>
            <p:nvSpPr>
              <p:cNvPr id="49" name="Oval 20"/>
              <p:cNvSpPr/>
              <p:nvPr/>
            </p:nvSpPr>
            <p:spPr>
              <a:xfrm>
                <a:off x="7223605" y="2907942"/>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50" name="Oval 21"/>
              <p:cNvSpPr/>
              <p:nvPr/>
            </p:nvSpPr>
            <p:spPr>
              <a:xfrm>
                <a:off x="8051873" y="4113273"/>
                <a:ext cx="333375" cy="3333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51" name="Oval 22"/>
              <p:cNvSpPr/>
              <p:nvPr/>
            </p:nvSpPr>
            <p:spPr>
              <a:xfrm>
                <a:off x="8576155" y="1922081"/>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52" name="Oval 23"/>
              <p:cNvSpPr/>
              <p:nvPr/>
            </p:nvSpPr>
            <p:spPr>
              <a:xfrm>
                <a:off x="9722732" y="3212873"/>
                <a:ext cx="424970" cy="4249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53" name="Oval 24"/>
              <p:cNvSpPr/>
              <p:nvPr/>
            </p:nvSpPr>
            <p:spPr>
              <a:xfrm>
                <a:off x="8647793" y="259875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54" name="Oval 25"/>
              <p:cNvSpPr/>
              <p:nvPr/>
            </p:nvSpPr>
            <p:spPr>
              <a:xfrm>
                <a:off x="10147702" y="4164419"/>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55" name="Oval 26"/>
              <p:cNvSpPr/>
              <p:nvPr/>
            </p:nvSpPr>
            <p:spPr>
              <a:xfrm>
                <a:off x="11150960" y="2163063"/>
                <a:ext cx="541253" cy="5412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56" name="Oval 27"/>
              <p:cNvSpPr/>
              <p:nvPr/>
            </p:nvSpPr>
            <p:spPr>
              <a:xfrm>
                <a:off x="11294540" y="3501142"/>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57" name="Oval 28"/>
              <p:cNvSpPr/>
              <p:nvPr/>
            </p:nvSpPr>
            <p:spPr>
              <a:xfrm>
                <a:off x="9368362" y="1034167"/>
                <a:ext cx="708740" cy="7087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grpSp>
        <p:sp>
          <p:nvSpPr>
            <p:cNvPr id="37" name="Oval 7"/>
            <p:cNvSpPr/>
            <p:nvPr/>
          </p:nvSpPr>
          <p:spPr>
            <a:xfrm>
              <a:off x="7498233" y="1881011"/>
              <a:ext cx="1514855" cy="1514855"/>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38" name="Oval 8"/>
            <p:cNvSpPr/>
            <p:nvPr/>
          </p:nvSpPr>
          <p:spPr>
            <a:xfrm>
              <a:off x="9449885" y="2141135"/>
              <a:ext cx="1437159" cy="1437159"/>
            </a:xfrm>
            <a:prstGeom prst="ellipse">
              <a:avLst/>
            </a:prstGeom>
            <a:solidFill>
              <a:schemeClr val="accent3">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39" name="Oval 9"/>
            <p:cNvSpPr/>
            <p:nvPr/>
          </p:nvSpPr>
          <p:spPr>
            <a:xfrm>
              <a:off x="6513526" y="3453959"/>
              <a:ext cx="1437159" cy="1437159"/>
            </a:xfrm>
            <a:prstGeom prst="ellips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40" name="Oval 10"/>
            <p:cNvSpPr/>
            <p:nvPr/>
          </p:nvSpPr>
          <p:spPr>
            <a:xfrm>
              <a:off x="10126270" y="3664860"/>
              <a:ext cx="1437159" cy="1437159"/>
            </a:xfrm>
            <a:prstGeom prst="ellipse">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grpSp>
          <p:nvGrpSpPr>
            <p:cNvPr id="41" name="Group 11"/>
            <p:cNvGrpSpPr/>
            <p:nvPr/>
          </p:nvGrpSpPr>
          <p:grpSpPr>
            <a:xfrm>
              <a:off x="9937478" y="2603151"/>
              <a:ext cx="500065" cy="470320"/>
              <a:chOff x="4433888" y="4613275"/>
              <a:chExt cx="1147763" cy="1079500"/>
            </a:xfrm>
            <a:solidFill>
              <a:schemeClr val="bg1"/>
            </a:solidFill>
          </p:grpSpPr>
          <p:sp>
            <p:nvSpPr>
              <p:cNvPr id="47" name="Oval 18"/>
              <p:cNvSpPr/>
              <p:nvPr/>
            </p:nvSpPr>
            <p:spPr bwMode="auto">
              <a:xfrm>
                <a:off x="4991100" y="5203825"/>
                <a:ext cx="138113" cy="139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sz="24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48" name="Freeform: Shape 19"/>
              <p:cNvSpPr/>
              <p:nvPr/>
            </p:nvSpPr>
            <p:spPr bwMode="auto">
              <a:xfrm>
                <a:off x="4433888" y="4613275"/>
                <a:ext cx="1147763" cy="1079500"/>
              </a:xfrm>
              <a:custGeom>
                <a:avLst/>
                <a:gdLst>
                  <a:gd name="T0" fmla="*/ 268 w 305"/>
                  <a:gd name="T1" fmla="*/ 111 h 287"/>
                  <a:gd name="T2" fmla="*/ 268 w 305"/>
                  <a:gd name="T3" fmla="*/ 51 h 287"/>
                  <a:gd name="T4" fmla="*/ 240 w 305"/>
                  <a:gd name="T5" fmla="*/ 0 h 287"/>
                  <a:gd name="T6" fmla="*/ 51 w 305"/>
                  <a:gd name="T7" fmla="*/ 0 h 287"/>
                  <a:gd name="T8" fmla="*/ 0 w 305"/>
                  <a:gd name="T9" fmla="*/ 236 h 287"/>
                  <a:gd name="T10" fmla="*/ 217 w 305"/>
                  <a:gd name="T11" fmla="*/ 287 h 287"/>
                  <a:gd name="T12" fmla="*/ 268 w 305"/>
                  <a:gd name="T13" fmla="*/ 222 h 287"/>
                  <a:gd name="T14" fmla="*/ 268 w 305"/>
                  <a:gd name="T15" fmla="*/ 111 h 287"/>
                  <a:gd name="T16" fmla="*/ 203 w 305"/>
                  <a:gd name="T17" fmla="*/ 19 h 287"/>
                  <a:gd name="T18" fmla="*/ 250 w 305"/>
                  <a:gd name="T19" fmla="*/ 28 h 287"/>
                  <a:gd name="T20" fmla="*/ 250 w 305"/>
                  <a:gd name="T21" fmla="*/ 56 h 287"/>
                  <a:gd name="T22" fmla="*/ 240 w 305"/>
                  <a:gd name="T23" fmla="*/ 83 h 287"/>
                  <a:gd name="T24" fmla="*/ 240 w 305"/>
                  <a:gd name="T25" fmla="*/ 74 h 287"/>
                  <a:gd name="T26" fmla="*/ 240 w 305"/>
                  <a:gd name="T27" fmla="*/ 37 h 287"/>
                  <a:gd name="T28" fmla="*/ 37 w 305"/>
                  <a:gd name="T29" fmla="*/ 28 h 287"/>
                  <a:gd name="T30" fmla="*/ 28 w 305"/>
                  <a:gd name="T31" fmla="*/ 56 h 287"/>
                  <a:gd name="T32" fmla="*/ 18 w 305"/>
                  <a:gd name="T33" fmla="*/ 51 h 287"/>
                  <a:gd name="T34" fmla="*/ 231 w 305"/>
                  <a:gd name="T35" fmla="*/ 46 h 287"/>
                  <a:gd name="T36" fmla="*/ 37 w 305"/>
                  <a:gd name="T37" fmla="*/ 37 h 287"/>
                  <a:gd name="T38" fmla="*/ 231 w 305"/>
                  <a:gd name="T39" fmla="*/ 46 h 287"/>
                  <a:gd name="T40" fmla="*/ 231 w 305"/>
                  <a:gd name="T41" fmla="*/ 65 h 287"/>
                  <a:gd name="T42" fmla="*/ 37 w 305"/>
                  <a:gd name="T43" fmla="*/ 56 h 287"/>
                  <a:gd name="T44" fmla="*/ 231 w 305"/>
                  <a:gd name="T45" fmla="*/ 74 h 287"/>
                  <a:gd name="T46" fmla="*/ 203 w 305"/>
                  <a:gd name="T47" fmla="*/ 83 h 287"/>
                  <a:gd name="T48" fmla="*/ 37 w 305"/>
                  <a:gd name="T49" fmla="*/ 80 h 287"/>
                  <a:gd name="T50" fmla="*/ 231 w 305"/>
                  <a:gd name="T51" fmla="*/ 74 h 287"/>
                  <a:gd name="T52" fmla="*/ 217 w 305"/>
                  <a:gd name="T53" fmla="*/ 268 h 287"/>
                  <a:gd name="T54" fmla="*/ 18 w 305"/>
                  <a:gd name="T55" fmla="*/ 236 h 287"/>
                  <a:gd name="T56" fmla="*/ 51 w 305"/>
                  <a:gd name="T57" fmla="*/ 102 h 287"/>
                  <a:gd name="T58" fmla="*/ 240 w 305"/>
                  <a:gd name="T59" fmla="*/ 102 h 287"/>
                  <a:gd name="T60" fmla="*/ 250 w 305"/>
                  <a:gd name="T61" fmla="*/ 130 h 287"/>
                  <a:gd name="T62" fmla="*/ 120 w 305"/>
                  <a:gd name="T63" fmla="*/ 176 h 287"/>
                  <a:gd name="T64" fmla="*/ 250 w 305"/>
                  <a:gd name="T65" fmla="*/ 222 h 287"/>
                  <a:gd name="T66" fmla="*/ 262 w 305"/>
                  <a:gd name="T67" fmla="*/ 204 h 287"/>
                  <a:gd name="T68" fmla="*/ 139 w 305"/>
                  <a:gd name="T69" fmla="*/ 176 h 287"/>
                  <a:gd name="T70" fmla="*/ 250 w 305"/>
                  <a:gd name="T71" fmla="*/ 148 h 287"/>
                  <a:gd name="T72" fmla="*/ 267 w 305"/>
                  <a:gd name="T73" fmla="*/ 136 h 287"/>
                  <a:gd name="T74" fmla="*/ 277 w 305"/>
                  <a:gd name="T75" fmla="*/ 16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87">
                    <a:moveTo>
                      <a:pt x="268" y="111"/>
                    </a:moveTo>
                    <a:cubicBezTo>
                      <a:pt x="268" y="111"/>
                      <a:pt x="268" y="111"/>
                      <a:pt x="268" y="111"/>
                    </a:cubicBezTo>
                    <a:cubicBezTo>
                      <a:pt x="268" y="56"/>
                      <a:pt x="268" y="56"/>
                      <a:pt x="268" y="56"/>
                    </a:cubicBezTo>
                    <a:cubicBezTo>
                      <a:pt x="268" y="51"/>
                      <a:pt x="268" y="51"/>
                      <a:pt x="268" y="51"/>
                    </a:cubicBezTo>
                    <a:cubicBezTo>
                      <a:pt x="268" y="28"/>
                      <a:pt x="268" y="28"/>
                      <a:pt x="268" y="28"/>
                    </a:cubicBezTo>
                    <a:cubicBezTo>
                      <a:pt x="268" y="13"/>
                      <a:pt x="256" y="0"/>
                      <a:pt x="240" y="0"/>
                    </a:cubicBezTo>
                    <a:cubicBezTo>
                      <a:pt x="203" y="0"/>
                      <a:pt x="203" y="0"/>
                      <a:pt x="203" y="0"/>
                    </a:cubicBezTo>
                    <a:cubicBezTo>
                      <a:pt x="51" y="0"/>
                      <a:pt x="51" y="0"/>
                      <a:pt x="51" y="0"/>
                    </a:cubicBezTo>
                    <a:cubicBezTo>
                      <a:pt x="23" y="0"/>
                      <a:pt x="0" y="23"/>
                      <a:pt x="0" y="51"/>
                    </a:cubicBezTo>
                    <a:cubicBezTo>
                      <a:pt x="0" y="236"/>
                      <a:pt x="0" y="236"/>
                      <a:pt x="0" y="236"/>
                    </a:cubicBezTo>
                    <a:cubicBezTo>
                      <a:pt x="0" y="264"/>
                      <a:pt x="23" y="287"/>
                      <a:pt x="51" y="287"/>
                    </a:cubicBezTo>
                    <a:cubicBezTo>
                      <a:pt x="217" y="287"/>
                      <a:pt x="217" y="287"/>
                      <a:pt x="217" y="287"/>
                    </a:cubicBezTo>
                    <a:cubicBezTo>
                      <a:pt x="245" y="287"/>
                      <a:pt x="268" y="264"/>
                      <a:pt x="268" y="236"/>
                    </a:cubicBezTo>
                    <a:cubicBezTo>
                      <a:pt x="268" y="222"/>
                      <a:pt x="268" y="222"/>
                      <a:pt x="268" y="222"/>
                    </a:cubicBezTo>
                    <a:cubicBezTo>
                      <a:pt x="268" y="222"/>
                      <a:pt x="268" y="222"/>
                      <a:pt x="268" y="222"/>
                    </a:cubicBezTo>
                    <a:cubicBezTo>
                      <a:pt x="305" y="194"/>
                      <a:pt x="305" y="139"/>
                      <a:pt x="268" y="111"/>
                    </a:cubicBezTo>
                    <a:close/>
                    <a:moveTo>
                      <a:pt x="51" y="19"/>
                    </a:moveTo>
                    <a:cubicBezTo>
                      <a:pt x="203" y="19"/>
                      <a:pt x="203" y="19"/>
                      <a:pt x="203" y="19"/>
                    </a:cubicBezTo>
                    <a:cubicBezTo>
                      <a:pt x="240" y="19"/>
                      <a:pt x="240" y="19"/>
                      <a:pt x="240" y="19"/>
                    </a:cubicBezTo>
                    <a:cubicBezTo>
                      <a:pt x="246" y="19"/>
                      <a:pt x="250" y="23"/>
                      <a:pt x="250" y="28"/>
                    </a:cubicBezTo>
                    <a:cubicBezTo>
                      <a:pt x="250" y="51"/>
                      <a:pt x="250" y="51"/>
                      <a:pt x="250" y="51"/>
                    </a:cubicBezTo>
                    <a:cubicBezTo>
                      <a:pt x="250" y="56"/>
                      <a:pt x="250" y="56"/>
                      <a:pt x="250" y="56"/>
                    </a:cubicBezTo>
                    <a:cubicBezTo>
                      <a:pt x="250" y="85"/>
                      <a:pt x="250" y="85"/>
                      <a:pt x="250" y="85"/>
                    </a:cubicBezTo>
                    <a:cubicBezTo>
                      <a:pt x="247" y="84"/>
                      <a:pt x="244" y="83"/>
                      <a:pt x="240" y="83"/>
                    </a:cubicBezTo>
                    <a:cubicBezTo>
                      <a:pt x="240" y="83"/>
                      <a:pt x="240" y="83"/>
                      <a:pt x="240" y="83"/>
                    </a:cubicBezTo>
                    <a:cubicBezTo>
                      <a:pt x="240" y="74"/>
                      <a:pt x="240" y="74"/>
                      <a:pt x="240" y="74"/>
                    </a:cubicBezTo>
                    <a:cubicBezTo>
                      <a:pt x="240" y="56"/>
                      <a:pt x="240" y="56"/>
                      <a:pt x="240" y="56"/>
                    </a:cubicBezTo>
                    <a:cubicBezTo>
                      <a:pt x="240" y="37"/>
                      <a:pt x="240" y="37"/>
                      <a:pt x="240" y="37"/>
                    </a:cubicBezTo>
                    <a:cubicBezTo>
                      <a:pt x="240" y="32"/>
                      <a:pt x="236" y="28"/>
                      <a:pt x="231" y="28"/>
                    </a:cubicBezTo>
                    <a:cubicBezTo>
                      <a:pt x="37" y="28"/>
                      <a:pt x="37" y="28"/>
                      <a:pt x="37" y="28"/>
                    </a:cubicBezTo>
                    <a:cubicBezTo>
                      <a:pt x="32" y="28"/>
                      <a:pt x="28" y="32"/>
                      <a:pt x="28" y="37"/>
                    </a:cubicBezTo>
                    <a:cubicBezTo>
                      <a:pt x="28" y="56"/>
                      <a:pt x="28" y="56"/>
                      <a:pt x="28" y="56"/>
                    </a:cubicBezTo>
                    <a:cubicBezTo>
                      <a:pt x="28" y="74"/>
                      <a:pt x="28" y="74"/>
                      <a:pt x="28" y="74"/>
                    </a:cubicBezTo>
                    <a:cubicBezTo>
                      <a:pt x="22" y="68"/>
                      <a:pt x="18" y="60"/>
                      <a:pt x="18" y="51"/>
                    </a:cubicBezTo>
                    <a:cubicBezTo>
                      <a:pt x="18" y="33"/>
                      <a:pt x="33" y="19"/>
                      <a:pt x="51" y="19"/>
                    </a:cubicBezTo>
                    <a:close/>
                    <a:moveTo>
                      <a:pt x="231" y="46"/>
                    </a:moveTo>
                    <a:cubicBezTo>
                      <a:pt x="37" y="46"/>
                      <a:pt x="37" y="46"/>
                      <a:pt x="37" y="46"/>
                    </a:cubicBezTo>
                    <a:cubicBezTo>
                      <a:pt x="37" y="37"/>
                      <a:pt x="37" y="37"/>
                      <a:pt x="37" y="37"/>
                    </a:cubicBezTo>
                    <a:cubicBezTo>
                      <a:pt x="231" y="37"/>
                      <a:pt x="231" y="37"/>
                      <a:pt x="231" y="37"/>
                    </a:cubicBezTo>
                    <a:lnTo>
                      <a:pt x="231" y="46"/>
                    </a:lnTo>
                    <a:close/>
                    <a:moveTo>
                      <a:pt x="231" y="56"/>
                    </a:moveTo>
                    <a:cubicBezTo>
                      <a:pt x="231" y="65"/>
                      <a:pt x="231" y="65"/>
                      <a:pt x="231" y="65"/>
                    </a:cubicBezTo>
                    <a:cubicBezTo>
                      <a:pt x="37" y="65"/>
                      <a:pt x="37" y="65"/>
                      <a:pt x="37" y="65"/>
                    </a:cubicBezTo>
                    <a:cubicBezTo>
                      <a:pt x="37" y="56"/>
                      <a:pt x="37" y="56"/>
                      <a:pt x="37" y="56"/>
                    </a:cubicBezTo>
                    <a:lnTo>
                      <a:pt x="231" y="56"/>
                    </a:lnTo>
                    <a:close/>
                    <a:moveTo>
                      <a:pt x="231" y="74"/>
                    </a:moveTo>
                    <a:cubicBezTo>
                      <a:pt x="231" y="83"/>
                      <a:pt x="231" y="83"/>
                      <a:pt x="231" y="83"/>
                    </a:cubicBezTo>
                    <a:cubicBezTo>
                      <a:pt x="203" y="83"/>
                      <a:pt x="203" y="83"/>
                      <a:pt x="203" y="83"/>
                    </a:cubicBezTo>
                    <a:cubicBezTo>
                      <a:pt x="51" y="83"/>
                      <a:pt x="51" y="83"/>
                      <a:pt x="51" y="83"/>
                    </a:cubicBezTo>
                    <a:cubicBezTo>
                      <a:pt x="46" y="83"/>
                      <a:pt x="41" y="82"/>
                      <a:pt x="37" y="80"/>
                    </a:cubicBezTo>
                    <a:cubicBezTo>
                      <a:pt x="37" y="74"/>
                      <a:pt x="37" y="74"/>
                      <a:pt x="37" y="74"/>
                    </a:cubicBezTo>
                    <a:lnTo>
                      <a:pt x="231" y="74"/>
                    </a:lnTo>
                    <a:close/>
                    <a:moveTo>
                      <a:pt x="250" y="236"/>
                    </a:moveTo>
                    <a:cubicBezTo>
                      <a:pt x="250" y="254"/>
                      <a:pt x="235" y="268"/>
                      <a:pt x="217" y="268"/>
                    </a:cubicBezTo>
                    <a:cubicBezTo>
                      <a:pt x="51" y="268"/>
                      <a:pt x="51" y="268"/>
                      <a:pt x="51" y="268"/>
                    </a:cubicBezTo>
                    <a:cubicBezTo>
                      <a:pt x="33" y="268"/>
                      <a:pt x="18" y="254"/>
                      <a:pt x="18" y="236"/>
                    </a:cubicBezTo>
                    <a:cubicBezTo>
                      <a:pt x="18" y="90"/>
                      <a:pt x="18" y="90"/>
                      <a:pt x="18" y="90"/>
                    </a:cubicBezTo>
                    <a:cubicBezTo>
                      <a:pt x="27" y="98"/>
                      <a:pt x="38" y="102"/>
                      <a:pt x="51" y="102"/>
                    </a:cubicBezTo>
                    <a:cubicBezTo>
                      <a:pt x="203" y="102"/>
                      <a:pt x="203" y="102"/>
                      <a:pt x="203" y="102"/>
                    </a:cubicBezTo>
                    <a:cubicBezTo>
                      <a:pt x="240" y="102"/>
                      <a:pt x="240" y="102"/>
                      <a:pt x="240" y="102"/>
                    </a:cubicBezTo>
                    <a:cubicBezTo>
                      <a:pt x="246" y="102"/>
                      <a:pt x="250" y="106"/>
                      <a:pt x="250" y="111"/>
                    </a:cubicBezTo>
                    <a:cubicBezTo>
                      <a:pt x="250" y="130"/>
                      <a:pt x="250" y="130"/>
                      <a:pt x="250" y="130"/>
                    </a:cubicBezTo>
                    <a:cubicBezTo>
                      <a:pt x="166" y="130"/>
                      <a:pt x="166" y="130"/>
                      <a:pt x="166" y="130"/>
                    </a:cubicBezTo>
                    <a:cubicBezTo>
                      <a:pt x="141" y="130"/>
                      <a:pt x="120" y="150"/>
                      <a:pt x="120" y="176"/>
                    </a:cubicBezTo>
                    <a:cubicBezTo>
                      <a:pt x="120" y="201"/>
                      <a:pt x="141" y="222"/>
                      <a:pt x="166" y="222"/>
                    </a:cubicBezTo>
                    <a:cubicBezTo>
                      <a:pt x="250" y="222"/>
                      <a:pt x="250" y="222"/>
                      <a:pt x="250" y="222"/>
                    </a:cubicBezTo>
                    <a:lnTo>
                      <a:pt x="250" y="236"/>
                    </a:lnTo>
                    <a:close/>
                    <a:moveTo>
                      <a:pt x="262" y="204"/>
                    </a:moveTo>
                    <a:cubicBezTo>
                      <a:pt x="166" y="204"/>
                      <a:pt x="166" y="204"/>
                      <a:pt x="166" y="204"/>
                    </a:cubicBezTo>
                    <a:cubicBezTo>
                      <a:pt x="151" y="204"/>
                      <a:pt x="139" y="191"/>
                      <a:pt x="139" y="176"/>
                    </a:cubicBezTo>
                    <a:cubicBezTo>
                      <a:pt x="139" y="161"/>
                      <a:pt x="151" y="148"/>
                      <a:pt x="166" y="148"/>
                    </a:cubicBezTo>
                    <a:cubicBezTo>
                      <a:pt x="250" y="148"/>
                      <a:pt x="250" y="148"/>
                      <a:pt x="250" y="148"/>
                    </a:cubicBezTo>
                    <a:cubicBezTo>
                      <a:pt x="255" y="148"/>
                      <a:pt x="261" y="145"/>
                      <a:pt x="265" y="141"/>
                    </a:cubicBezTo>
                    <a:cubicBezTo>
                      <a:pt x="266" y="139"/>
                      <a:pt x="266" y="138"/>
                      <a:pt x="267" y="136"/>
                    </a:cubicBezTo>
                    <a:cubicBezTo>
                      <a:pt x="267" y="136"/>
                      <a:pt x="267" y="136"/>
                      <a:pt x="267" y="136"/>
                    </a:cubicBezTo>
                    <a:cubicBezTo>
                      <a:pt x="274" y="145"/>
                      <a:pt x="277" y="155"/>
                      <a:pt x="277" y="167"/>
                    </a:cubicBezTo>
                    <a:cubicBezTo>
                      <a:pt x="277" y="181"/>
                      <a:pt x="272" y="194"/>
                      <a:pt x="262" y="2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sz="2400">
                  <a:solidFill>
                    <a:srgbClr val="000000"/>
                  </a:solidFill>
                  <a:latin typeface="微软雅黑" panose="020B0503020204020204" pitchFamily="34" charset="-122"/>
                  <a:ea typeface="微软雅黑" panose="020B0503020204020204" pitchFamily="34" charset="-122"/>
                  <a:cs typeface="+mn-ea"/>
                  <a:sym typeface="+mn-lt"/>
                </a:endParaRPr>
              </a:p>
            </p:txBody>
          </p:sp>
        </p:grpSp>
        <p:sp>
          <p:nvSpPr>
            <p:cNvPr id="42" name="Freeform: Shape 12"/>
            <p:cNvSpPr/>
            <p:nvPr/>
          </p:nvSpPr>
          <p:spPr bwMode="auto">
            <a:xfrm>
              <a:off x="10624922" y="4125900"/>
              <a:ext cx="485537" cy="485537"/>
            </a:xfrm>
            <a:custGeom>
              <a:avLst/>
              <a:gdLst>
                <a:gd name="T0" fmla="*/ 263 w 296"/>
                <a:gd name="T1" fmla="*/ 67 h 296"/>
                <a:gd name="T2" fmla="*/ 259 w 296"/>
                <a:gd name="T3" fmla="*/ 19 h 296"/>
                <a:gd name="T4" fmla="*/ 55 w 296"/>
                <a:gd name="T5" fmla="*/ 0 h 296"/>
                <a:gd name="T6" fmla="*/ 37 w 296"/>
                <a:gd name="T7" fmla="*/ 63 h 296"/>
                <a:gd name="T8" fmla="*/ 5 w 296"/>
                <a:gd name="T9" fmla="*/ 104 h 296"/>
                <a:gd name="T10" fmla="*/ 0 w 296"/>
                <a:gd name="T11" fmla="*/ 130 h 296"/>
                <a:gd name="T12" fmla="*/ 28 w 296"/>
                <a:gd name="T13" fmla="*/ 158 h 296"/>
                <a:gd name="T14" fmla="*/ 46 w 296"/>
                <a:gd name="T15" fmla="*/ 296 h 296"/>
                <a:gd name="T16" fmla="*/ 268 w 296"/>
                <a:gd name="T17" fmla="*/ 278 h 296"/>
                <a:gd name="T18" fmla="*/ 268 w 296"/>
                <a:gd name="T19" fmla="*/ 158 h 296"/>
                <a:gd name="T20" fmla="*/ 296 w 296"/>
                <a:gd name="T21" fmla="*/ 121 h 296"/>
                <a:gd name="T22" fmla="*/ 241 w 296"/>
                <a:gd name="T23" fmla="*/ 19 h 296"/>
                <a:gd name="T24" fmla="*/ 55 w 296"/>
                <a:gd name="T25" fmla="*/ 56 h 296"/>
                <a:gd name="T26" fmla="*/ 55 w 296"/>
                <a:gd name="T27" fmla="*/ 19 h 296"/>
                <a:gd name="T28" fmla="*/ 94 w 296"/>
                <a:gd name="T29" fmla="*/ 139 h 296"/>
                <a:gd name="T30" fmla="*/ 93 w 296"/>
                <a:gd name="T31" fmla="*/ 74 h 296"/>
                <a:gd name="T32" fmla="*/ 94 w 296"/>
                <a:gd name="T33" fmla="*/ 139 h 296"/>
                <a:gd name="T34" fmla="*/ 143 w 296"/>
                <a:gd name="T35" fmla="*/ 74 h 296"/>
                <a:gd name="T36" fmla="*/ 104 w 296"/>
                <a:gd name="T37" fmla="*/ 139 h 296"/>
                <a:gd name="T38" fmla="*/ 153 w 296"/>
                <a:gd name="T39" fmla="*/ 74 h 296"/>
                <a:gd name="T40" fmla="*/ 192 w 296"/>
                <a:gd name="T41" fmla="*/ 139 h 296"/>
                <a:gd name="T42" fmla="*/ 153 w 296"/>
                <a:gd name="T43" fmla="*/ 74 h 296"/>
                <a:gd name="T44" fmla="*/ 204 w 296"/>
                <a:gd name="T45" fmla="*/ 74 h 296"/>
                <a:gd name="T46" fmla="*/ 202 w 296"/>
                <a:gd name="T47" fmla="*/ 139 h 296"/>
                <a:gd name="T48" fmla="*/ 18 w 296"/>
                <a:gd name="T49" fmla="*/ 130 h 296"/>
                <a:gd name="T50" fmla="*/ 20 w 296"/>
                <a:gd name="T51" fmla="*/ 115 h 296"/>
                <a:gd name="T52" fmla="*/ 55 w 296"/>
                <a:gd name="T53" fmla="*/ 74 h 296"/>
                <a:gd name="T54" fmla="*/ 45 w 296"/>
                <a:gd name="T55" fmla="*/ 139 h 296"/>
                <a:gd name="T56" fmla="*/ 18 w 296"/>
                <a:gd name="T57" fmla="*/ 130 h 296"/>
                <a:gd name="T58" fmla="*/ 116 w 296"/>
                <a:gd name="T59" fmla="*/ 278 h 296"/>
                <a:gd name="T60" fmla="*/ 185 w 296"/>
                <a:gd name="T61" fmla="*/ 185 h 296"/>
                <a:gd name="T62" fmla="*/ 250 w 296"/>
                <a:gd name="T63" fmla="*/ 278 h 296"/>
                <a:gd name="T64" fmla="*/ 194 w 296"/>
                <a:gd name="T65" fmla="*/ 185 h 296"/>
                <a:gd name="T66" fmla="*/ 116 w 296"/>
                <a:gd name="T67" fmla="*/ 176 h 296"/>
                <a:gd name="T68" fmla="*/ 106 w 296"/>
                <a:gd name="T69" fmla="*/ 278 h 296"/>
                <a:gd name="T70" fmla="*/ 46 w 296"/>
                <a:gd name="T71" fmla="*/ 158 h 296"/>
                <a:gd name="T72" fmla="*/ 250 w 296"/>
                <a:gd name="T73" fmla="*/ 278 h 296"/>
                <a:gd name="T74" fmla="*/ 268 w 296"/>
                <a:gd name="T75" fmla="*/ 139 h 296"/>
                <a:gd name="T76" fmla="*/ 214 w 296"/>
                <a:gd name="T77" fmla="*/ 74 h 296"/>
                <a:gd name="T78" fmla="*/ 241 w 296"/>
                <a:gd name="T79" fmla="*/ 74 h 296"/>
                <a:gd name="T80" fmla="*/ 276 w 296"/>
                <a:gd name="T81" fmla="*/ 115 h 296"/>
                <a:gd name="T82" fmla="*/ 278 w 296"/>
                <a:gd name="T83" fmla="*/ 13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 h="296">
                  <a:moveTo>
                    <a:pt x="291" y="104"/>
                  </a:moveTo>
                  <a:cubicBezTo>
                    <a:pt x="263" y="67"/>
                    <a:pt x="263" y="67"/>
                    <a:pt x="263" y="67"/>
                  </a:cubicBezTo>
                  <a:cubicBezTo>
                    <a:pt x="262" y="66"/>
                    <a:pt x="260" y="64"/>
                    <a:pt x="259" y="63"/>
                  </a:cubicBezTo>
                  <a:cubicBezTo>
                    <a:pt x="259" y="19"/>
                    <a:pt x="259" y="19"/>
                    <a:pt x="259" y="19"/>
                  </a:cubicBezTo>
                  <a:cubicBezTo>
                    <a:pt x="259" y="9"/>
                    <a:pt x="251" y="0"/>
                    <a:pt x="241" y="0"/>
                  </a:cubicBezTo>
                  <a:cubicBezTo>
                    <a:pt x="55" y="0"/>
                    <a:pt x="55" y="0"/>
                    <a:pt x="55" y="0"/>
                  </a:cubicBezTo>
                  <a:cubicBezTo>
                    <a:pt x="45" y="0"/>
                    <a:pt x="37" y="9"/>
                    <a:pt x="37" y="19"/>
                  </a:cubicBezTo>
                  <a:cubicBezTo>
                    <a:pt x="37" y="63"/>
                    <a:pt x="37" y="63"/>
                    <a:pt x="37" y="63"/>
                  </a:cubicBezTo>
                  <a:cubicBezTo>
                    <a:pt x="36" y="64"/>
                    <a:pt x="34" y="66"/>
                    <a:pt x="33" y="67"/>
                  </a:cubicBezTo>
                  <a:cubicBezTo>
                    <a:pt x="5" y="104"/>
                    <a:pt x="5" y="104"/>
                    <a:pt x="5" y="104"/>
                  </a:cubicBezTo>
                  <a:cubicBezTo>
                    <a:pt x="2" y="109"/>
                    <a:pt x="0" y="115"/>
                    <a:pt x="0" y="121"/>
                  </a:cubicBezTo>
                  <a:cubicBezTo>
                    <a:pt x="0" y="130"/>
                    <a:pt x="0" y="130"/>
                    <a:pt x="0" y="130"/>
                  </a:cubicBezTo>
                  <a:cubicBezTo>
                    <a:pt x="0" y="145"/>
                    <a:pt x="12" y="158"/>
                    <a:pt x="28" y="158"/>
                  </a:cubicBezTo>
                  <a:cubicBezTo>
                    <a:pt x="28" y="158"/>
                    <a:pt x="28" y="158"/>
                    <a:pt x="28" y="158"/>
                  </a:cubicBezTo>
                  <a:cubicBezTo>
                    <a:pt x="28" y="278"/>
                    <a:pt x="28" y="278"/>
                    <a:pt x="28" y="278"/>
                  </a:cubicBezTo>
                  <a:cubicBezTo>
                    <a:pt x="28" y="288"/>
                    <a:pt x="36" y="296"/>
                    <a:pt x="46" y="296"/>
                  </a:cubicBezTo>
                  <a:cubicBezTo>
                    <a:pt x="250" y="296"/>
                    <a:pt x="250" y="296"/>
                    <a:pt x="250" y="296"/>
                  </a:cubicBezTo>
                  <a:cubicBezTo>
                    <a:pt x="260" y="296"/>
                    <a:pt x="268" y="288"/>
                    <a:pt x="268" y="278"/>
                  </a:cubicBezTo>
                  <a:cubicBezTo>
                    <a:pt x="268" y="158"/>
                    <a:pt x="268" y="158"/>
                    <a:pt x="268" y="158"/>
                  </a:cubicBezTo>
                  <a:cubicBezTo>
                    <a:pt x="268" y="158"/>
                    <a:pt x="268" y="158"/>
                    <a:pt x="268" y="158"/>
                  </a:cubicBezTo>
                  <a:cubicBezTo>
                    <a:pt x="284" y="158"/>
                    <a:pt x="296" y="145"/>
                    <a:pt x="296" y="130"/>
                  </a:cubicBezTo>
                  <a:cubicBezTo>
                    <a:pt x="296" y="121"/>
                    <a:pt x="296" y="121"/>
                    <a:pt x="296" y="121"/>
                  </a:cubicBezTo>
                  <a:cubicBezTo>
                    <a:pt x="296" y="115"/>
                    <a:pt x="294" y="109"/>
                    <a:pt x="291" y="104"/>
                  </a:cubicBezTo>
                  <a:close/>
                  <a:moveTo>
                    <a:pt x="241" y="19"/>
                  </a:moveTo>
                  <a:cubicBezTo>
                    <a:pt x="241" y="56"/>
                    <a:pt x="241" y="56"/>
                    <a:pt x="241" y="56"/>
                  </a:cubicBezTo>
                  <a:cubicBezTo>
                    <a:pt x="55" y="56"/>
                    <a:pt x="55" y="56"/>
                    <a:pt x="55" y="56"/>
                  </a:cubicBezTo>
                  <a:cubicBezTo>
                    <a:pt x="55" y="56"/>
                    <a:pt x="55" y="56"/>
                    <a:pt x="55" y="56"/>
                  </a:cubicBezTo>
                  <a:cubicBezTo>
                    <a:pt x="55" y="19"/>
                    <a:pt x="55" y="19"/>
                    <a:pt x="55" y="19"/>
                  </a:cubicBezTo>
                  <a:lnTo>
                    <a:pt x="241" y="19"/>
                  </a:lnTo>
                  <a:close/>
                  <a:moveTo>
                    <a:pt x="94" y="139"/>
                  </a:moveTo>
                  <a:cubicBezTo>
                    <a:pt x="55" y="139"/>
                    <a:pt x="55" y="139"/>
                    <a:pt x="55" y="139"/>
                  </a:cubicBezTo>
                  <a:cubicBezTo>
                    <a:pt x="93" y="74"/>
                    <a:pt x="93" y="74"/>
                    <a:pt x="93" y="74"/>
                  </a:cubicBezTo>
                  <a:cubicBezTo>
                    <a:pt x="113" y="74"/>
                    <a:pt x="113" y="74"/>
                    <a:pt x="113" y="74"/>
                  </a:cubicBezTo>
                  <a:lnTo>
                    <a:pt x="94" y="139"/>
                  </a:lnTo>
                  <a:close/>
                  <a:moveTo>
                    <a:pt x="122" y="74"/>
                  </a:moveTo>
                  <a:cubicBezTo>
                    <a:pt x="143" y="74"/>
                    <a:pt x="143" y="74"/>
                    <a:pt x="143" y="74"/>
                  </a:cubicBezTo>
                  <a:cubicBezTo>
                    <a:pt x="143" y="139"/>
                    <a:pt x="143" y="139"/>
                    <a:pt x="143" y="139"/>
                  </a:cubicBezTo>
                  <a:cubicBezTo>
                    <a:pt x="104" y="139"/>
                    <a:pt x="104" y="139"/>
                    <a:pt x="104" y="139"/>
                  </a:cubicBezTo>
                  <a:lnTo>
                    <a:pt x="122" y="74"/>
                  </a:lnTo>
                  <a:close/>
                  <a:moveTo>
                    <a:pt x="153" y="74"/>
                  </a:moveTo>
                  <a:cubicBezTo>
                    <a:pt x="174" y="74"/>
                    <a:pt x="174" y="74"/>
                    <a:pt x="174" y="74"/>
                  </a:cubicBezTo>
                  <a:cubicBezTo>
                    <a:pt x="192" y="139"/>
                    <a:pt x="192" y="139"/>
                    <a:pt x="192" y="139"/>
                  </a:cubicBezTo>
                  <a:cubicBezTo>
                    <a:pt x="153" y="139"/>
                    <a:pt x="153" y="139"/>
                    <a:pt x="153" y="139"/>
                  </a:cubicBezTo>
                  <a:lnTo>
                    <a:pt x="153" y="74"/>
                  </a:lnTo>
                  <a:close/>
                  <a:moveTo>
                    <a:pt x="183" y="74"/>
                  </a:moveTo>
                  <a:cubicBezTo>
                    <a:pt x="204" y="74"/>
                    <a:pt x="204" y="74"/>
                    <a:pt x="204" y="74"/>
                  </a:cubicBezTo>
                  <a:cubicBezTo>
                    <a:pt x="241" y="139"/>
                    <a:pt x="241" y="139"/>
                    <a:pt x="241" y="139"/>
                  </a:cubicBezTo>
                  <a:cubicBezTo>
                    <a:pt x="202" y="139"/>
                    <a:pt x="202" y="139"/>
                    <a:pt x="202" y="139"/>
                  </a:cubicBezTo>
                  <a:lnTo>
                    <a:pt x="183" y="74"/>
                  </a:lnTo>
                  <a:close/>
                  <a:moveTo>
                    <a:pt x="18" y="130"/>
                  </a:moveTo>
                  <a:cubicBezTo>
                    <a:pt x="18" y="121"/>
                    <a:pt x="18" y="121"/>
                    <a:pt x="18" y="121"/>
                  </a:cubicBezTo>
                  <a:cubicBezTo>
                    <a:pt x="18" y="119"/>
                    <a:pt x="19" y="117"/>
                    <a:pt x="20" y="115"/>
                  </a:cubicBezTo>
                  <a:cubicBezTo>
                    <a:pt x="48" y="78"/>
                    <a:pt x="48" y="78"/>
                    <a:pt x="48" y="78"/>
                  </a:cubicBezTo>
                  <a:cubicBezTo>
                    <a:pt x="50" y="76"/>
                    <a:pt x="53" y="74"/>
                    <a:pt x="55" y="74"/>
                  </a:cubicBezTo>
                  <a:cubicBezTo>
                    <a:pt x="82" y="74"/>
                    <a:pt x="82" y="74"/>
                    <a:pt x="82" y="74"/>
                  </a:cubicBezTo>
                  <a:cubicBezTo>
                    <a:pt x="45" y="139"/>
                    <a:pt x="45" y="139"/>
                    <a:pt x="45" y="139"/>
                  </a:cubicBezTo>
                  <a:cubicBezTo>
                    <a:pt x="28" y="139"/>
                    <a:pt x="28" y="139"/>
                    <a:pt x="28" y="139"/>
                  </a:cubicBezTo>
                  <a:cubicBezTo>
                    <a:pt x="23" y="139"/>
                    <a:pt x="18" y="135"/>
                    <a:pt x="18" y="130"/>
                  </a:cubicBezTo>
                  <a:close/>
                  <a:moveTo>
                    <a:pt x="185" y="278"/>
                  </a:moveTo>
                  <a:cubicBezTo>
                    <a:pt x="116" y="278"/>
                    <a:pt x="116" y="278"/>
                    <a:pt x="116" y="278"/>
                  </a:cubicBezTo>
                  <a:cubicBezTo>
                    <a:pt x="116" y="185"/>
                    <a:pt x="116" y="185"/>
                    <a:pt x="116" y="185"/>
                  </a:cubicBezTo>
                  <a:cubicBezTo>
                    <a:pt x="185" y="185"/>
                    <a:pt x="185" y="185"/>
                    <a:pt x="185" y="185"/>
                  </a:cubicBezTo>
                  <a:lnTo>
                    <a:pt x="185" y="278"/>
                  </a:lnTo>
                  <a:close/>
                  <a:moveTo>
                    <a:pt x="250" y="278"/>
                  </a:moveTo>
                  <a:cubicBezTo>
                    <a:pt x="194" y="278"/>
                    <a:pt x="194" y="278"/>
                    <a:pt x="194" y="278"/>
                  </a:cubicBezTo>
                  <a:cubicBezTo>
                    <a:pt x="194" y="185"/>
                    <a:pt x="194" y="185"/>
                    <a:pt x="194" y="185"/>
                  </a:cubicBezTo>
                  <a:cubicBezTo>
                    <a:pt x="194" y="180"/>
                    <a:pt x="190" y="176"/>
                    <a:pt x="185" y="176"/>
                  </a:cubicBezTo>
                  <a:cubicBezTo>
                    <a:pt x="116" y="176"/>
                    <a:pt x="116" y="176"/>
                    <a:pt x="116" y="176"/>
                  </a:cubicBezTo>
                  <a:cubicBezTo>
                    <a:pt x="111" y="176"/>
                    <a:pt x="106" y="180"/>
                    <a:pt x="106" y="185"/>
                  </a:cubicBezTo>
                  <a:cubicBezTo>
                    <a:pt x="106" y="278"/>
                    <a:pt x="106" y="278"/>
                    <a:pt x="106" y="278"/>
                  </a:cubicBezTo>
                  <a:cubicBezTo>
                    <a:pt x="46" y="278"/>
                    <a:pt x="46" y="278"/>
                    <a:pt x="46" y="278"/>
                  </a:cubicBezTo>
                  <a:cubicBezTo>
                    <a:pt x="46" y="158"/>
                    <a:pt x="46" y="158"/>
                    <a:pt x="46" y="158"/>
                  </a:cubicBezTo>
                  <a:cubicBezTo>
                    <a:pt x="250" y="158"/>
                    <a:pt x="250" y="158"/>
                    <a:pt x="250" y="158"/>
                  </a:cubicBezTo>
                  <a:lnTo>
                    <a:pt x="250" y="278"/>
                  </a:lnTo>
                  <a:close/>
                  <a:moveTo>
                    <a:pt x="278" y="130"/>
                  </a:moveTo>
                  <a:cubicBezTo>
                    <a:pt x="278" y="135"/>
                    <a:pt x="273" y="139"/>
                    <a:pt x="268" y="139"/>
                  </a:cubicBezTo>
                  <a:cubicBezTo>
                    <a:pt x="251" y="139"/>
                    <a:pt x="251" y="139"/>
                    <a:pt x="251" y="139"/>
                  </a:cubicBezTo>
                  <a:cubicBezTo>
                    <a:pt x="214" y="74"/>
                    <a:pt x="214" y="74"/>
                    <a:pt x="214" y="74"/>
                  </a:cubicBezTo>
                  <a:cubicBezTo>
                    <a:pt x="241" y="74"/>
                    <a:pt x="241" y="74"/>
                    <a:pt x="241" y="74"/>
                  </a:cubicBezTo>
                  <a:cubicBezTo>
                    <a:pt x="241" y="74"/>
                    <a:pt x="241" y="74"/>
                    <a:pt x="241" y="74"/>
                  </a:cubicBezTo>
                  <a:cubicBezTo>
                    <a:pt x="243" y="74"/>
                    <a:pt x="246" y="76"/>
                    <a:pt x="248" y="78"/>
                  </a:cubicBezTo>
                  <a:cubicBezTo>
                    <a:pt x="276" y="115"/>
                    <a:pt x="276" y="115"/>
                    <a:pt x="276" y="115"/>
                  </a:cubicBezTo>
                  <a:cubicBezTo>
                    <a:pt x="277" y="117"/>
                    <a:pt x="278" y="119"/>
                    <a:pt x="278" y="121"/>
                  </a:cubicBezTo>
                  <a:lnTo>
                    <a:pt x="278" y="13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sz="2400">
                <a:solidFill>
                  <a:srgbClr val="000000"/>
                </a:solidFill>
                <a:latin typeface="微软雅黑" panose="020B0503020204020204" pitchFamily="34" charset="-122"/>
                <a:ea typeface="微软雅黑" panose="020B0503020204020204" pitchFamily="34" charset="-122"/>
                <a:cs typeface="+mn-ea"/>
                <a:sym typeface="+mn-lt"/>
              </a:endParaRPr>
            </a:p>
          </p:txBody>
        </p:sp>
        <p:grpSp>
          <p:nvGrpSpPr>
            <p:cNvPr id="43" name="Group 13"/>
            <p:cNvGrpSpPr/>
            <p:nvPr/>
          </p:nvGrpSpPr>
          <p:grpSpPr>
            <a:xfrm>
              <a:off x="6993231" y="3943997"/>
              <a:ext cx="486920" cy="424672"/>
              <a:chOff x="4233863" y="2697163"/>
              <a:chExt cx="1117600" cy="974725"/>
            </a:xfrm>
            <a:solidFill>
              <a:schemeClr val="bg1"/>
            </a:solidFill>
          </p:grpSpPr>
          <p:sp>
            <p:nvSpPr>
              <p:cNvPr id="45" name="Freeform: Shape 16"/>
              <p:cNvSpPr/>
              <p:nvPr/>
            </p:nvSpPr>
            <p:spPr bwMode="auto">
              <a:xfrm>
                <a:off x="4233863" y="2697163"/>
                <a:ext cx="1117600" cy="974725"/>
              </a:xfrm>
              <a:custGeom>
                <a:avLst/>
                <a:gdLst>
                  <a:gd name="T0" fmla="*/ 296 w 297"/>
                  <a:gd name="T1" fmla="*/ 152 h 259"/>
                  <a:gd name="T2" fmla="*/ 259 w 297"/>
                  <a:gd name="T3" fmla="*/ 13 h 259"/>
                  <a:gd name="T4" fmla="*/ 241 w 297"/>
                  <a:gd name="T5" fmla="*/ 0 h 259"/>
                  <a:gd name="T6" fmla="*/ 148 w 297"/>
                  <a:gd name="T7" fmla="*/ 0 h 259"/>
                  <a:gd name="T8" fmla="*/ 56 w 297"/>
                  <a:gd name="T9" fmla="*/ 0 h 259"/>
                  <a:gd name="T10" fmla="*/ 38 w 297"/>
                  <a:gd name="T11" fmla="*/ 13 h 259"/>
                  <a:gd name="T12" fmla="*/ 1 w 297"/>
                  <a:gd name="T13" fmla="*/ 152 h 259"/>
                  <a:gd name="T14" fmla="*/ 0 w 297"/>
                  <a:gd name="T15" fmla="*/ 157 h 259"/>
                  <a:gd name="T16" fmla="*/ 0 w 297"/>
                  <a:gd name="T17" fmla="*/ 222 h 259"/>
                  <a:gd name="T18" fmla="*/ 37 w 297"/>
                  <a:gd name="T19" fmla="*/ 259 h 259"/>
                  <a:gd name="T20" fmla="*/ 260 w 297"/>
                  <a:gd name="T21" fmla="*/ 259 h 259"/>
                  <a:gd name="T22" fmla="*/ 297 w 297"/>
                  <a:gd name="T23" fmla="*/ 222 h 259"/>
                  <a:gd name="T24" fmla="*/ 297 w 297"/>
                  <a:gd name="T25" fmla="*/ 157 h 259"/>
                  <a:gd name="T26" fmla="*/ 296 w 297"/>
                  <a:gd name="T27" fmla="*/ 152 h 259"/>
                  <a:gd name="T28" fmla="*/ 278 w 297"/>
                  <a:gd name="T29" fmla="*/ 222 h 259"/>
                  <a:gd name="T30" fmla="*/ 260 w 297"/>
                  <a:gd name="T31" fmla="*/ 241 h 259"/>
                  <a:gd name="T32" fmla="*/ 37 w 297"/>
                  <a:gd name="T33" fmla="*/ 241 h 259"/>
                  <a:gd name="T34" fmla="*/ 19 w 297"/>
                  <a:gd name="T35" fmla="*/ 222 h 259"/>
                  <a:gd name="T36" fmla="*/ 19 w 297"/>
                  <a:gd name="T37" fmla="*/ 157 h 259"/>
                  <a:gd name="T38" fmla="*/ 56 w 297"/>
                  <a:gd name="T39" fmla="*/ 19 h 259"/>
                  <a:gd name="T40" fmla="*/ 241 w 297"/>
                  <a:gd name="T41" fmla="*/ 19 h 259"/>
                  <a:gd name="T42" fmla="*/ 278 w 297"/>
                  <a:gd name="T43" fmla="*/ 157 h 259"/>
                  <a:gd name="T44" fmla="*/ 278 w 297"/>
                  <a:gd name="T45" fmla="*/ 22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7" h="259">
                    <a:moveTo>
                      <a:pt x="296" y="152"/>
                    </a:moveTo>
                    <a:cubicBezTo>
                      <a:pt x="259" y="13"/>
                      <a:pt x="259" y="13"/>
                      <a:pt x="259" y="13"/>
                    </a:cubicBezTo>
                    <a:cubicBezTo>
                      <a:pt x="257" y="6"/>
                      <a:pt x="249" y="0"/>
                      <a:pt x="241" y="0"/>
                    </a:cubicBezTo>
                    <a:cubicBezTo>
                      <a:pt x="148" y="0"/>
                      <a:pt x="148" y="0"/>
                      <a:pt x="148" y="0"/>
                    </a:cubicBezTo>
                    <a:cubicBezTo>
                      <a:pt x="56" y="0"/>
                      <a:pt x="56" y="0"/>
                      <a:pt x="56" y="0"/>
                    </a:cubicBezTo>
                    <a:cubicBezTo>
                      <a:pt x="48" y="0"/>
                      <a:pt x="40" y="6"/>
                      <a:pt x="38" y="13"/>
                    </a:cubicBezTo>
                    <a:cubicBezTo>
                      <a:pt x="1" y="152"/>
                      <a:pt x="1" y="152"/>
                      <a:pt x="1" y="152"/>
                    </a:cubicBezTo>
                    <a:cubicBezTo>
                      <a:pt x="1" y="154"/>
                      <a:pt x="0" y="156"/>
                      <a:pt x="0" y="157"/>
                    </a:cubicBezTo>
                    <a:cubicBezTo>
                      <a:pt x="0" y="222"/>
                      <a:pt x="0" y="222"/>
                      <a:pt x="0" y="222"/>
                    </a:cubicBezTo>
                    <a:cubicBezTo>
                      <a:pt x="0" y="243"/>
                      <a:pt x="17" y="259"/>
                      <a:pt x="37" y="259"/>
                    </a:cubicBezTo>
                    <a:cubicBezTo>
                      <a:pt x="260" y="259"/>
                      <a:pt x="260" y="259"/>
                      <a:pt x="260" y="259"/>
                    </a:cubicBezTo>
                    <a:cubicBezTo>
                      <a:pt x="280" y="259"/>
                      <a:pt x="297" y="243"/>
                      <a:pt x="297" y="222"/>
                    </a:cubicBezTo>
                    <a:cubicBezTo>
                      <a:pt x="297" y="157"/>
                      <a:pt x="297" y="157"/>
                      <a:pt x="297" y="157"/>
                    </a:cubicBezTo>
                    <a:cubicBezTo>
                      <a:pt x="297" y="156"/>
                      <a:pt x="296" y="154"/>
                      <a:pt x="296" y="152"/>
                    </a:cubicBezTo>
                    <a:close/>
                    <a:moveTo>
                      <a:pt x="278" y="222"/>
                    </a:moveTo>
                    <a:cubicBezTo>
                      <a:pt x="278" y="232"/>
                      <a:pt x="270" y="241"/>
                      <a:pt x="260" y="241"/>
                    </a:cubicBezTo>
                    <a:cubicBezTo>
                      <a:pt x="37" y="241"/>
                      <a:pt x="37" y="241"/>
                      <a:pt x="37" y="241"/>
                    </a:cubicBezTo>
                    <a:cubicBezTo>
                      <a:pt x="27" y="241"/>
                      <a:pt x="19" y="232"/>
                      <a:pt x="19" y="222"/>
                    </a:cubicBezTo>
                    <a:cubicBezTo>
                      <a:pt x="19" y="157"/>
                      <a:pt x="19" y="157"/>
                      <a:pt x="19" y="157"/>
                    </a:cubicBezTo>
                    <a:cubicBezTo>
                      <a:pt x="56" y="19"/>
                      <a:pt x="56" y="19"/>
                      <a:pt x="56" y="19"/>
                    </a:cubicBezTo>
                    <a:cubicBezTo>
                      <a:pt x="241" y="19"/>
                      <a:pt x="241" y="19"/>
                      <a:pt x="241" y="19"/>
                    </a:cubicBezTo>
                    <a:cubicBezTo>
                      <a:pt x="278" y="157"/>
                      <a:pt x="278" y="157"/>
                      <a:pt x="278" y="157"/>
                    </a:cubicBezTo>
                    <a:lnTo>
                      <a:pt x="278" y="2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sz="2400">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46" name="Freeform: Shape 17"/>
              <p:cNvSpPr/>
              <p:nvPr/>
            </p:nvSpPr>
            <p:spPr bwMode="auto">
              <a:xfrm>
                <a:off x="4365625" y="2835275"/>
                <a:ext cx="854075" cy="628650"/>
              </a:xfrm>
              <a:custGeom>
                <a:avLst/>
                <a:gdLst>
                  <a:gd name="T0" fmla="*/ 185 w 227"/>
                  <a:gd name="T1" fmla="*/ 0 h 167"/>
                  <a:gd name="T2" fmla="*/ 42 w 227"/>
                  <a:gd name="T3" fmla="*/ 0 h 167"/>
                  <a:gd name="T4" fmla="*/ 33 w 227"/>
                  <a:gd name="T5" fmla="*/ 7 h 167"/>
                  <a:gd name="T6" fmla="*/ 1 w 227"/>
                  <a:gd name="T7" fmla="*/ 118 h 167"/>
                  <a:gd name="T8" fmla="*/ 3 w 227"/>
                  <a:gd name="T9" fmla="*/ 126 h 167"/>
                  <a:gd name="T10" fmla="*/ 10 w 227"/>
                  <a:gd name="T11" fmla="*/ 130 h 167"/>
                  <a:gd name="T12" fmla="*/ 37 w 227"/>
                  <a:gd name="T13" fmla="*/ 130 h 167"/>
                  <a:gd name="T14" fmla="*/ 47 w 227"/>
                  <a:gd name="T15" fmla="*/ 130 h 167"/>
                  <a:gd name="T16" fmla="*/ 52 w 227"/>
                  <a:gd name="T17" fmla="*/ 130 h 167"/>
                  <a:gd name="T18" fmla="*/ 66 w 227"/>
                  <a:gd name="T19" fmla="*/ 156 h 167"/>
                  <a:gd name="T20" fmla="*/ 82 w 227"/>
                  <a:gd name="T21" fmla="*/ 167 h 167"/>
                  <a:gd name="T22" fmla="*/ 145 w 227"/>
                  <a:gd name="T23" fmla="*/ 167 h 167"/>
                  <a:gd name="T24" fmla="*/ 161 w 227"/>
                  <a:gd name="T25" fmla="*/ 156 h 167"/>
                  <a:gd name="T26" fmla="*/ 175 w 227"/>
                  <a:gd name="T27" fmla="*/ 130 h 167"/>
                  <a:gd name="T28" fmla="*/ 180 w 227"/>
                  <a:gd name="T29" fmla="*/ 130 h 167"/>
                  <a:gd name="T30" fmla="*/ 190 w 227"/>
                  <a:gd name="T31" fmla="*/ 130 h 167"/>
                  <a:gd name="T32" fmla="*/ 217 w 227"/>
                  <a:gd name="T33" fmla="*/ 130 h 167"/>
                  <a:gd name="T34" fmla="*/ 224 w 227"/>
                  <a:gd name="T35" fmla="*/ 126 h 167"/>
                  <a:gd name="T36" fmla="*/ 226 w 227"/>
                  <a:gd name="T37" fmla="*/ 118 h 167"/>
                  <a:gd name="T38" fmla="*/ 194 w 227"/>
                  <a:gd name="T39" fmla="*/ 7 h 167"/>
                  <a:gd name="T40" fmla="*/ 185 w 227"/>
                  <a:gd name="T41" fmla="*/ 0 h 167"/>
                  <a:gd name="T42" fmla="*/ 190 w 227"/>
                  <a:gd name="T43" fmla="*/ 111 h 167"/>
                  <a:gd name="T44" fmla="*/ 175 w 227"/>
                  <a:gd name="T45" fmla="*/ 111 h 167"/>
                  <a:gd name="T46" fmla="*/ 158 w 227"/>
                  <a:gd name="T47" fmla="*/ 121 h 167"/>
                  <a:gd name="T48" fmla="*/ 145 w 227"/>
                  <a:gd name="T49" fmla="*/ 148 h 167"/>
                  <a:gd name="T50" fmla="*/ 82 w 227"/>
                  <a:gd name="T51" fmla="*/ 148 h 167"/>
                  <a:gd name="T52" fmla="*/ 69 w 227"/>
                  <a:gd name="T53" fmla="*/ 121 h 167"/>
                  <a:gd name="T54" fmla="*/ 52 w 227"/>
                  <a:gd name="T55" fmla="*/ 111 h 167"/>
                  <a:gd name="T56" fmla="*/ 37 w 227"/>
                  <a:gd name="T57" fmla="*/ 111 h 167"/>
                  <a:gd name="T58" fmla="*/ 15 w 227"/>
                  <a:gd name="T59" fmla="*/ 111 h 167"/>
                  <a:gd name="T60" fmla="*/ 42 w 227"/>
                  <a:gd name="T61" fmla="*/ 9 h 167"/>
                  <a:gd name="T62" fmla="*/ 185 w 227"/>
                  <a:gd name="T63" fmla="*/ 9 h 167"/>
                  <a:gd name="T64" fmla="*/ 212 w 227"/>
                  <a:gd name="T65" fmla="*/ 111 h 167"/>
                  <a:gd name="T66" fmla="*/ 190 w 227"/>
                  <a:gd name="T67" fmla="*/ 11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7" h="167">
                    <a:moveTo>
                      <a:pt x="185" y="0"/>
                    </a:moveTo>
                    <a:cubicBezTo>
                      <a:pt x="42" y="0"/>
                      <a:pt x="42" y="0"/>
                      <a:pt x="42" y="0"/>
                    </a:cubicBezTo>
                    <a:cubicBezTo>
                      <a:pt x="38" y="0"/>
                      <a:pt x="34" y="3"/>
                      <a:pt x="33" y="7"/>
                    </a:cubicBezTo>
                    <a:cubicBezTo>
                      <a:pt x="1" y="118"/>
                      <a:pt x="1" y="118"/>
                      <a:pt x="1" y="118"/>
                    </a:cubicBezTo>
                    <a:cubicBezTo>
                      <a:pt x="0" y="121"/>
                      <a:pt x="1" y="124"/>
                      <a:pt x="3" y="126"/>
                    </a:cubicBezTo>
                    <a:cubicBezTo>
                      <a:pt x="4" y="128"/>
                      <a:pt x="7" y="130"/>
                      <a:pt x="10" y="130"/>
                    </a:cubicBezTo>
                    <a:cubicBezTo>
                      <a:pt x="37" y="130"/>
                      <a:pt x="37" y="130"/>
                      <a:pt x="37" y="130"/>
                    </a:cubicBezTo>
                    <a:cubicBezTo>
                      <a:pt x="47" y="130"/>
                      <a:pt x="47" y="130"/>
                      <a:pt x="47" y="130"/>
                    </a:cubicBezTo>
                    <a:cubicBezTo>
                      <a:pt x="52" y="130"/>
                      <a:pt x="52" y="130"/>
                      <a:pt x="52" y="130"/>
                    </a:cubicBezTo>
                    <a:cubicBezTo>
                      <a:pt x="66" y="156"/>
                      <a:pt x="66" y="156"/>
                      <a:pt x="66" y="156"/>
                    </a:cubicBezTo>
                    <a:cubicBezTo>
                      <a:pt x="69" y="163"/>
                      <a:pt x="75" y="167"/>
                      <a:pt x="82" y="167"/>
                    </a:cubicBezTo>
                    <a:cubicBezTo>
                      <a:pt x="145" y="167"/>
                      <a:pt x="145" y="167"/>
                      <a:pt x="145" y="167"/>
                    </a:cubicBezTo>
                    <a:cubicBezTo>
                      <a:pt x="152" y="167"/>
                      <a:pt x="158" y="163"/>
                      <a:pt x="161" y="156"/>
                    </a:cubicBezTo>
                    <a:cubicBezTo>
                      <a:pt x="175" y="130"/>
                      <a:pt x="175" y="130"/>
                      <a:pt x="175" y="130"/>
                    </a:cubicBezTo>
                    <a:cubicBezTo>
                      <a:pt x="180" y="130"/>
                      <a:pt x="180" y="130"/>
                      <a:pt x="180" y="130"/>
                    </a:cubicBezTo>
                    <a:cubicBezTo>
                      <a:pt x="190" y="130"/>
                      <a:pt x="190" y="130"/>
                      <a:pt x="190" y="130"/>
                    </a:cubicBezTo>
                    <a:cubicBezTo>
                      <a:pt x="217" y="130"/>
                      <a:pt x="217" y="130"/>
                      <a:pt x="217" y="130"/>
                    </a:cubicBezTo>
                    <a:cubicBezTo>
                      <a:pt x="220" y="130"/>
                      <a:pt x="223" y="128"/>
                      <a:pt x="224" y="126"/>
                    </a:cubicBezTo>
                    <a:cubicBezTo>
                      <a:pt x="226" y="124"/>
                      <a:pt x="227" y="121"/>
                      <a:pt x="226" y="118"/>
                    </a:cubicBezTo>
                    <a:cubicBezTo>
                      <a:pt x="194" y="7"/>
                      <a:pt x="194" y="7"/>
                      <a:pt x="194" y="7"/>
                    </a:cubicBezTo>
                    <a:cubicBezTo>
                      <a:pt x="193" y="3"/>
                      <a:pt x="189" y="0"/>
                      <a:pt x="185" y="0"/>
                    </a:cubicBezTo>
                    <a:close/>
                    <a:moveTo>
                      <a:pt x="190" y="111"/>
                    </a:moveTo>
                    <a:cubicBezTo>
                      <a:pt x="175" y="111"/>
                      <a:pt x="175" y="111"/>
                      <a:pt x="175" y="111"/>
                    </a:cubicBezTo>
                    <a:cubicBezTo>
                      <a:pt x="168" y="111"/>
                      <a:pt x="161" y="115"/>
                      <a:pt x="158" y="121"/>
                    </a:cubicBezTo>
                    <a:cubicBezTo>
                      <a:pt x="145" y="148"/>
                      <a:pt x="145" y="148"/>
                      <a:pt x="145" y="148"/>
                    </a:cubicBezTo>
                    <a:cubicBezTo>
                      <a:pt x="82" y="148"/>
                      <a:pt x="82" y="148"/>
                      <a:pt x="82" y="148"/>
                    </a:cubicBezTo>
                    <a:cubicBezTo>
                      <a:pt x="69" y="121"/>
                      <a:pt x="69" y="121"/>
                      <a:pt x="69" y="121"/>
                    </a:cubicBezTo>
                    <a:cubicBezTo>
                      <a:pt x="66" y="115"/>
                      <a:pt x="59" y="111"/>
                      <a:pt x="52" y="111"/>
                    </a:cubicBezTo>
                    <a:cubicBezTo>
                      <a:pt x="37" y="111"/>
                      <a:pt x="37" y="111"/>
                      <a:pt x="37" y="111"/>
                    </a:cubicBezTo>
                    <a:cubicBezTo>
                      <a:pt x="15" y="111"/>
                      <a:pt x="15" y="111"/>
                      <a:pt x="15" y="111"/>
                    </a:cubicBezTo>
                    <a:cubicBezTo>
                      <a:pt x="42" y="9"/>
                      <a:pt x="42" y="9"/>
                      <a:pt x="42" y="9"/>
                    </a:cubicBezTo>
                    <a:cubicBezTo>
                      <a:pt x="185" y="9"/>
                      <a:pt x="185" y="9"/>
                      <a:pt x="185" y="9"/>
                    </a:cubicBezTo>
                    <a:cubicBezTo>
                      <a:pt x="212" y="111"/>
                      <a:pt x="212" y="111"/>
                      <a:pt x="212" y="111"/>
                    </a:cubicBezTo>
                    <a:lnTo>
                      <a:pt x="190"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defTabSz="1219200" fontAlgn="base">
                  <a:spcBef>
                    <a:spcPct val="0"/>
                  </a:spcBef>
                  <a:spcAft>
                    <a:spcPct val="0"/>
                  </a:spcAft>
                </a:pPr>
                <a:endParaRPr sz="2400">
                  <a:solidFill>
                    <a:srgbClr val="000000"/>
                  </a:solidFill>
                  <a:latin typeface="微软雅黑" panose="020B0503020204020204" pitchFamily="34" charset="-122"/>
                  <a:ea typeface="微软雅黑" panose="020B0503020204020204" pitchFamily="34" charset="-122"/>
                  <a:cs typeface="+mn-ea"/>
                  <a:sym typeface="+mn-lt"/>
                </a:endParaRPr>
              </a:p>
            </p:txBody>
          </p:sp>
        </p:grpSp>
        <p:sp>
          <p:nvSpPr>
            <p:cNvPr id="44" name="Freeform: Shape 14"/>
            <p:cNvSpPr/>
            <p:nvPr/>
          </p:nvSpPr>
          <p:spPr bwMode="auto">
            <a:xfrm>
              <a:off x="8024168" y="2472432"/>
              <a:ext cx="485537" cy="363807"/>
            </a:xfrm>
            <a:custGeom>
              <a:avLst/>
              <a:gdLst>
                <a:gd name="T0" fmla="*/ 244 w 296"/>
                <a:gd name="T1" fmla="*/ 5 h 222"/>
                <a:gd name="T2" fmla="*/ 65 w 296"/>
                <a:gd name="T3" fmla="*/ 0 h 222"/>
                <a:gd name="T4" fmla="*/ 5 w 296"/>
                <a:gd name="T5" fmla="*/ 52 h 222"/>
                <a:gd name="T6" fmla="*/ 4 w 296"/>
                <a:gd name="T7" fmla="*/ 78 h 222"/>
                <a:gd name="T8" fmla="*/ 148 w 296"/>
                <a:gd name="T9" fmla="*/ 222 h 222"/>
                <a:gd name="T10" fmla="*/ 291 w 296"/>
                <a:gd name="T11" fmla="*/ 78 h 222"/>
                <a:gd name="T12" fmla="*/ 291 w 296"/>
                <a:gd name="T13" fmla="*/ 52 h 222"/>
                <a:gd name="T14" fmla="*/ 127 w 296"/>
                <a:gd name="T15" fmla="*/ 65 h 222"/>
                <a:gd name="T16" fmla="*/ 168 w 296"/>
                <a:gd name="T17" fmla="*/ 65 h 222"/>
                <a:gd name="T18" fmla="*/ 180 w 296"/>
                <a:gd name="T19" fmla="*/ 20 h 222"/>
                <a:gd name="T20" fmla="*/ 176 w 296"/>
                <a:gd name="T21" fmla="*/ 59 h 222"/>
                <a:gd name="T22" fmla="*/ 120 w 296"/>
                <a:gd name="T23" fmla="*/ 59 h 222"/>
                <a:gd name="T24" fmla="*/ 115 w 296"/>
                <a:gd name="T25" fmla="*/ 20 h 222"/>
                <a:gd name="T26" fmla="*/ 120 w 296"/>
                <a:gd name="T27" fmla="*/ 59 h 222"/>
                <a:gd name="T28" fmla="*/ 148 w 296"/>
                <a:gd name="T29" fmla="*/ 189 h 222"/>
                <a:gd name="T30" fmla="*/ 171 w 296"/>
                <a:gd name="T31" fmla="*/ 74 h 222"/>
                <a:gd name="T32" fmla="*/ 226 w 296"/>
                <a:gd name="T33" fmla="*/ 74 h 222"/>
                <a:gd name="T34" fmla="*/ 180 w 296"/>
                <a:gd name="T35" fmla="*/ 74 h 222"/>
                <a:gd name="T36" fmla="*/ 206 w 296"/>
                <a:gd name="T37" fmla="*/ 46 h 222"/>
                <a:gd name="T38" fmla="*/ 183 w 296"/>
                <a:gd name="T39" fmla="*/ 65 h 222"/>
                <a:gd name="T40" fmla="*/ 224 w 296"/>
                <a:gd name="T41" fmla="*/ 18 h 222"/>
                <a:gd name="T42" fmla="*/ 191 w 296"/>
                <a:gd name="T43" fmla="*/ 18 h 222"/>
                <a:gd name="T44" fmla="*/ 127 w 296"/>
                <a:gd name="T45" fmla="*/ 18 h 222"/>
                <a:gd name="T46" fmla="*/ 148 w 296"/>
                <a:gd name="T47" fmla="*/ 35 h 222"/>
                <a:gd name="T48" fmla="*/ 72 w 296"/>
                <a:gd name="T49" fmla="*/ 18 h 222"/>
                <a:gd name="T50" fmla="*/ 90 w 296"/>
                <a:gd name="T51" fmla="*/ 33 h 222"/>
                <a:gd name="T52" fmla="*/ 113 w 296"/>
                <a:gd name="T53" fmla="*/ 65 h 222"/>
                <a:gd name="T54" fmla="*/ 90 w 296"/>
                <a:gd name="T55" fmla="*/ 46 h 222"/>
                <a:gd name="T56" fmla="*/ 138 w 296"/>
                <a:gd name="T57" fmla="*/ 187 h 222"/>
                <a:gd name="T58" fmla="*/ 115 w 296"/>
                <a:gd name="T59" fmla="*/ 74 h 222"/>
                <a:gd name="T60" fmla="*/ 26 w 296"/>
                <a:gd name="T61" fmla="*/ 74 h 222"/>
                <a:gd name="T62" fmla="*/ 117 w 296"/>
                <a:gd name="T63" fmla="*/ 171 h 222"/>
                <a:gd name="T64" fmla="*/ 269 w 296"/>
                <a:gd name="T65" fmla="*/ 74 h 222"/>
                <a:gd name="T66" fmla="*/ 237 w 296"/>
                <a:gd name="T67" fmla="*/ 74 h 222"/>
                <a:gd name="T68" fmla="*/ 213 w 296"/>
                <a:gd name="T69" fmla="*/ 40 h 222"/>
                <a:gd name="T70" fmla="*/ 277 w 296"/>
                <a:gd name="T71" fmla="*/ 65 h 222"/>
                <a:gd name="T72" fmla="*/ 62 w 296"/>
                <a:gd name="T73" fmla="*/ 22 h 222"/>
                <a:gd name="T74" fmla="*/ 58 w 296"/>
                <a:gd name="T75" fmla="*/ 65 h 222"/>
                <a:gd name="T76" fmla="*/ 62 w 296"/>
                <a:gd name="T77" fmla="*/ 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6" h="222">
                  <a:moveTo>
                    <a:pt x="291" y="52"/>
                  </a:moveTo>
                  <a:cubicBezTo>
                    <a:pt x="244" y="5"/>
                    <a:pt x="244" y="5"/>
                    <a:pt x="244" y="5"/>
                  </a:cubicBezTo>
                  <a:cubicBezTo>
                    <a:pt x="240" y="2"/>
                    <a:pt x="235" y="0"/>
                    <a:pt x="230" y="0"/>
                  </a:cubicBezTo>
                  <a:cubicBezTo>
                    <a:pt x="65" y="0"/>
                    <a:pt x="65" y="0"/>
                    <a:pt x="65" y="0"/>
                  </a:cubicBezTo>
                  <a:cubicBezTo>
                    <a:pt x="60" y="0"/>
                    <a:pt x="56" y="2"/>
                    <a:pt x="52" y="5"/>
                  </a:cubicBezTo>
                  <a:cubicBezTo>
                    <a:pt x="5" y="52"/>
                    <a:pt x="5" y="52"/>
                    <a:pt x="5" y="52"/>
                  </a:cubicBezTo>
                  <a:cubicBezTo>
                    <a:pt x="2" y="56"/>
                    <a:pt x="0" y="61"/>
                    <a:pt x="0" y="65"/>
                  </a:cubicBezTo>
                  <a:cubicBezTo>
                    <a:pt x="0" y="70"/>
                    <a:pt x="1" y="74"/>
                    <a:pt x="4" y="78"/>
                  </a:cubicBezTo>
                  <a:cubicBezTo>
                    <a:pt x="134" y="216"/>
                    <a:pt x="134" y="216"/>
                    <a:pt x="134" y="216"/>
                  </a:cubicBezTo>
                  <a:cubicBezTo>
                    <a:pt x="138" y="220"/>
                    <a:pt x="143" y="222"/>
                    <a:pt x="148" y="222"/>
                  </a:cubicBezTo>
                  <a:cubicBezTo>
                    <a:pt x="153" y="222"/>
                    <a:pt x="158" y="220"/>
                    <a:pt x="162" y="216"/>
                  </a:cubicBezTo>
                  <a:cubicBezTo>
                    <a:pt x="291" y="78"/>
                    <a:pt x="291" y="78"/>
                    <a:pt x="291" y="78"/>
                  </a:cubicBezTo>
                  <a:cubicBezTo>
                    <a:pt x="294" y="74"/>
                    <a:pt x="296" y="70"/>
                    <a:pt x="296" y="65"/>
                  </a:cubicBezTo>
                  <a:cubicBezTo>
                    <a:pt x="296" y="60"/>
                    <a:pt x="294" y="56"/>
                    <a:pt x="291" y="52"/>
                  </a:cubicBezTo>
                  <a:close/>
                  <a:moveTo>
                    <a:pt x="168" y="65"/>
                  </a:moveTo>
                  <a:cubicBezTo>
                    <a:pt x="127" y="65"/>
                    <a:pt x="127" y="65"/>
                    <a:pt x="127" y="65"/>
                  </a:cubicBezTo>
                  <a:cubicBezTo>
                    <a:pt x="148" y="47"/>
                    <a:pt x="148" y="47"/>
                    <a:pt x="148" y="47"/>
                  </a:cubicBezTo>
                  <a:lnTo>
                    <a:pt x="168" y="65"/>
                  </a:lnTo>
                  <a:close/>
                  <a:moveTo>
                    <a:pt x="155" y="41"/>
                  </a:moveTo>
                  <a:cubicBezTo>
                    <a:pt x="180" y="20"/>
                    <a:pt x="180" y="20"/>
                    <a:pt x="180" y="20"/>
                  </a:cubicBezTo>
                  <a:cubicBezTo>
                    <a:pt x="199" y="39"/>
                    <a:pt x="199" y="39"/>
                    <a:pt x="199" y="39"/>
                  </a:cubicBezTo>
                  <a:cubicBezTo>
                    <a:pt x="176" y="59"/>
                    <a:pt x="176" y="59"/>
                    <a:pt x="176" y="59"/>
                  </a:cubicBezTo>
                  <a:lnTo>
                    <a:pt x="155" y="41"/>
                  </a:lnTo>
                  <a:close/>
                  <a:moveTo>
                    <a:pt x="120" y="59"/>
                  </a:moveTo>
                  <a:cubicBezTo>
                    <a:pt x="97" y="39"/>
                    <a:pt x="97" y="39"/>
                    <a:pt x="97" y="39"/>
                  </a:cubicBezTo>
                  <a:cubicBezTo>
                    <a:pt x="115" y="20"/>
                    <a:pt x="115" y="20"/>
                    <a:pt x="115" y="20"/>
                  </a:cubicBezTo>
                  <a:cubicBezTo>
                    <a:pt x="141" y="41"/>
                    <a:pt x="141" y="41"/>
                    <a:pt x="141" y="41"/>
                  </a:cubicBezTo>
                  <a:lnTo>
                    <a:pt x="120" y="59"/>
                  </a:lnTo>
                  <a:close/>
                  <a:moveTo>
                    <a:pt x="171" y="74"/>
                  </a:moveTo>
                  <a:cubicBezTo>
                    <a:pt x="148" y="189"/>
                    <a:pt x="148" y="189"/>
                    <a:pt x="148" y="189"/>
                  </a:cubicBezTo>
                  <a:cubicBezTo>
                    <a:pt x="125" y="74"/>
                    <a:pt x="125" y="74"/>
                    <a:pt x="125" y="74"/>
                  </a:cubicBezTo>
                  <a:lnTo>
                    <a:pt x="171" y="74"/>
                  </a:lnTo>
                  <a:close/>
                  <a:moveTo>
                    <a:pt x="180" y="74"/>
                  </a:moveTo>
                  <a:cubicBezTo>
                    <a:pt x="226" y="74"/>
                    <a:pt x="226" y="74"/>
                    <a:pt x="226" y="74"/>
                  </a:cubicBezTo>
                  <a:cubicBezTo>
                    <a:pt x="158" y="187"/>
                    <a:pt x="158" y="187"/>
                    <a:pt x="158" y="187"/>
                  </a:cubicBezTo>
                  <a:lnTo>
                    <a:pt x="180" y="74"/>
                  </a:lnTo>
                  <a:close/>
                  <a:moveTo>
                    <a:pt x="183" y="65"/>
                  </a:moveTo>
                  <a:cubicBezTo>
                    <a:pt x="206" y="46"/>
                    <a:pt x="206" y="46"/>
                    <a:pt x="206" y="46"/>
                  </a:cubicBezTo>
                  <a:cubicBezTo>
                    <a:pt x="225" y="65"/>
                    <a:pt x="225" y="65"/>
                    <a:pt x="225" y="65"/>
                  </a:cubicBezTo>
                  <a:lnTo>
                    <a:pt x="183" y="65"/>
                  </a:lnTo>
                  <a:close/>
                  <a:moveTo>
                    <a:pt x="191" y="18"/>
                  </a:moveTo>
                  <a:cubicBezTo>
                    <a:pt x="224" y="18"/>
                    <a:pt x="224" y="18"/>
                    <a:pt x="224" y="18"/>
                  </a:cubicBezTo>
                  <a:cubicBezTo>
                    <a:pt x="206" y="33"/>
                    <a:pt x="206" y="33"/>
                    <a:pt x="206" y="33"/>
                  </a:cubicBezTo>
                  <a:lnTo>
                    <a:pt x="191" y="18"/>
                  </a:lnTo>
                  <a:close/>
                  <a:moveTo>
                    <a:pt x="148" y="35"/>
                  </a:moveTo>
                  <a:cubicBezTo>
                    <a:pt x="127" y="18"/>
                    <a:pt x="127" y="18"/>
                    <a:pt x="127" y="18"/>
                  </a:cubicBezTo>
                  <a:cubicBezTo>
                    <a:pt x="168" y="18"/>
                    <a:pt x="168" y="18"/>
                    <a:pt x="168" y="18"/>
                  </a:cubicBezTo>
                  <a:lnTo>
                    <a:pt x="148" y="35"/>
                  </a:lnTo>
                  <a:close/>
                  <a:moveTo>
                    <a:pt x="90" y="33"/>
                  </a:moveTo>
                  <a:cubicBezTo>
                    <a:pt x="72" y="18"/>
                    <a:pt x="72" y="18"/>
                    <a:pt x="72" y="18"/>
                  </a:cubicBezTo>
                  <a:cubicBezTo>
                    <a:pt x="104" y="18"/>
                    <a:pt x="104" y="18"/>
                    <a:pt x="104" y="18"/>
                  </a:cubicBezTo>
                  <a:lnTo>
                    <a:pt x="90" y="33"/>
                  </a:lnTo>
                  <a:close/>
                  <a:moveTo>
                    <a:pt x="90" y="46"/>
                  </a:moveTo>
                  <a:cubicBezTo>
                    <a:pt x="113" y="65"/>
                    <a:pt x="113" y="65"/>
                    <a:pt x="113" y="65"/>
                  </a:cubicBezTo>
                  <a:cubicBezTo>
                    <a:pt x="71" y="65"/>
                    <a:pt x="71" y="65"/>
                    <a:pt x="71" y="65"/>
                  </a:cubicBezTo>
                  <a:lnTo>
                    <a:pt x="90" y="46"/>
                  </a:lnTo>
                  <a:close/>
                  <a:moveTo>
                    <a:pt x="115" y="74"/>
                  </a:moveTo>
                  <a:cubicBezTo>
                    <a:pt x="138" y="187"/>
                    <a:pt x="138" y="187"/>
                    <a:pt x="138" y="187"/>
                  </a:cubicBezTo>
                  <a:cubicBezTo>
                    <a:pt x="70" y="74"/>
                    <a:pt x="70" y="74"/>
                    <a:pt x="70" y="74"/>
                  </a:cubicBezTo>
                  <a:lnTo>
                    <a:pt x="115" y="74"/>
                  </a:lnTo>
                  <a:close/>
                  <a:moveTo>
                    <a:pt x="117" y="171"/>
                  </a:moveTo>
                  <a:cubicBezTo>
                    <a:pt x="26" y="74"/>
                    <a:pt x="26" y="74"/>
                    <a:pt x="26" y="74"/>
                  </a:cubicBezTo>
                  <a:cubicBezTo>
                    <a:pt x="59" y="74"/>
                    <a:pt x="59" y="74"/>
                    <a:pt x="59" y="74"/>
                  </a:cubicBezTo>
                  <a:lnTo>
                    <a:pt x="117" y="171"/>
                  </a:lnTo>
                  <a:close/>
                  <a:moveTo>
                    <a:pt x="237" y="74"/>
                  </a:moveTo>
                  <a:cubicBezTo>
                    <a:pt x="269" y="74"/>
                    <a:pt x="269" y="74"/>
                    <a:pt x="269" y="74"/>
                  </a:cubicBezTo>
                  <a:cubicBezTo>
                    <a:pt x="178" y="171"/>
                    <a:pt x="178" y="171"/>
                    <a:pt x="178" y="171"/>
                  </a:cubicBezTo>
                  <a:lnTo>
                    <a:pt x="237" y="74"/>
                  </a:lnTo>
                  <a:close/>
                  <a:moveTo>
                    <a:pt x="238" y="65"/>
                  </a:moveTo>
                  <a:cubicBezTo>
                    <a:pt x="213" y="40"/>
                    <a:pt x="213" y="40"/>
                    <a:pt x="213" y="40"/>
                  </a:cubicBezTo>
                  <a:cubicBezTo>
                    <a:pt x="234" y="22"/>
                    <a:pt x="234" y="22"/>
                    <a:pt x="234" y="22"/>
                  </a:cubicBezTo>
                  <a:cubicBezTo>
                    <a:pt x="277" y="65"/>
                    <a:pt x="277" y="65"/>
                    <a:pt x="277" y="65"/>
                  </a:cubicBezTo>
                  <a:lnTo>
                    <a:pt x="238" y="65"/>
                  </a:lnTo>
                  <a:close/>
                  <a:moveTo>
                    <a:pt x="62" y="22"/>
                  </a:moveTo>
                  <a:cubicBezTo>
                    <a:pt x="83" y="40"/>
                    <a:pt x="83" y="40"/>
                    <a:pt x="83" y="40"/>
                  </a:cubicBezTo>
                  <a:cubicBezTo>
                    <a:pt x="58" y="65"/>
                    <a:pt x="58" y="65"/>
                    <a:pt x="58" y="65"/>
                  </a:cubicBezTo>
                  <a:cubicBezTo>
                    <a:pt x="18" y="65"/>
                    <a:pt x="18" y="65"/>
                    <a:pt x="18" y="65"/>
                  </a:cubicBezTo>
                  <a:lnTo>
                    <a:pt x="62" y="22"/>
                  </a:lnTo>
                  <a:close/>
                </a:path>
              </a:pathLst>
            </a:custGeom>
            <a:solidFill>
              <a:schemeClr val="bg1"/>
            </a:solidFill>
            <a:ln>
              <a:noFill/>
            </a:ln>
          </p:spPr>
          <p:txBody>
            <a:bodyPr anchor="ctr"/>
            <a:lstStyle/>
            <a:p>
              <a:pPr algn="ctr" defTabSz="1219200" fontAlgn="base">
                <a:spcBef>
                  <a:spcPct val="0"/>
                </a:spcBef>
                <a:spcAft>
                  <a:spcPct val="0"/>
                </a:spcAft>
              </a:pPr>
              <a:endParaRPr sz="2400" dirty="0">
                <a:solidFill>
                  <a:srgbClr val="000000"/>
                </a:solidFill>
                <a:latin typeface="微软雅黑" panose="020B0503020204020204" pitchFamily="34" charset="-122"/>
                <a:ea typeface="微软雅黑" panose="020B0503020204020204" pitchFamily="34" charset="-122"/>
                <a:cs typeface="+mn-ea"/>
                <a:sym typeface="+mn-lt"/>
              </a:endParaRPr>
            </a:p>
          </p:txBody>
        </p:sp>
      </p:grpSp>
      <p:grpSp>
        <p:nvGrpSpPr>
          <p:cNvPr id="5" name="Group 58"/>
          <p:cNvGrpSpPr/>
          <p:nvPr/>
        </p:nvGrpSpPr>
        <p:grpSpPr>
          <a:xfrm>
            <a:off x="8706661" y="2264038"/>
            <a:ext cx="3285217" cy="3181632"/>
            <a:chOff x="8275404" y="2165475"/>
            <a:chExt cx="3285218" cy="3181632"/>
          </a:xfrm>
        </p:grpSpPr>
        <p:grpSp>
          <p:nvGrpSpPr>
            <p:cNvPr id="20" name="Group 59"/>
            <p:cNvGrpSpPr/>
            <p:nvPr/>
          </p:nvGrpSpPr>
          <p:grpSpPr>
            <a:xfrm>
              <a:off x="8275404" y="2165475"/>
              <a:ext cx="3285218" cy="3181632"/>
              <a:chOff x="1344154" y="1744996"/>
              <a:chExt cx="4732098" cy="3181632"/>
            </a:xfrm>
          </p:grpSpPr>
          <p:sp>
            <p:nvSpPr>
              <p:cNvPr id="31" name="Rectangle 70"/>
              <p:cNvSpPr/>
              <p:nvPr/>
            </p:nvSpPr>
            <p:spPr>
              <a:xfrm>
                <a:off x="1627716" y="1744996"/>
                <a:ext cx="3761195" cy="307777"/>
              </a:xfrm>
              <a:prstGeom prst="rect">
                <a:avLst/>
              </a:prstGeom>
            </p:spPr>
            <p:txBody>
              <a:bodyPr wrap="none" lIns="0" tIns="0" rIns="0" bIns="0">
                <a:normAutofit lnSpcReduction="10000"/>
              </a:bodyPr>
              <a:lstStyle/>
              <a:p>
                <a:pPr algn="r" defTabSz="1219200" fontAlgn="base">
                  <a:spcBef>
                    <a:spcPct val="0"/>
                  </a:spcBef>
                  <a:spcAft>
                    <a:spcPct val="0"/>
                  </a:spcAft>
                </a:pPr>
                <a:r>
                  <a:rPr lang="zh-CN" altLang="en-US" sz="2135" b="1" dirty="0">
                    <a:solidFill>
                      <a:srgbClr val="959595"/>
                    </a:solidFill>
                    <a:cs typeface="+mn-ea"/>
                    <a:sym typeface="+mn-lt"/>
                  </a:rPr>
                  <a:t>学习通过学生的活动发生</a:t>
                </a:r>
                <a:endParaRPr lang="zh-CN" altLang="en-US" sz="2135" b="1" dirty="0">
                  <a:solidFill>
                    <a:srgbClr val="959595"/>
                  </a:solidFill>
                  <a:latin typeface="微软雅黑" panose="020B0503020204020204" pitchFamily="34" charset="-122"/>
                  <a:ea typeface="微软雅黑" panose="020B0503020204020204" pitchFamily="34" charset="-122"/>
                  <a:cs typeface="+mn-ea"/>
                  <a:sym typeface="+mn-lt"/>
                </a:endParaRPr>
              </a:p>
            </p:txBody>
          </p:sp>
          <p:sp>
            <p:nvSpPr>
              <p:cNvPr id="29" name="Rectangle 68"/>
              <p:cNvSpPr/>
              <p:nvPr/>
            </p:nvSpPr>
            <p:spPr>
              <a:xfrm>
                <a:off x="1845175" y="2827013"/>
                <a:ext cx="3761195" cy="636576"/>
              </a:xfrm>
              <a:prstGeom prst="rect">
                <a:avLst/>
              </a:prstGeom>
            </p:spPr>
            <p:txBody>
              <a:bodyPr wrap="none" lIns="0" tIns="0" rIns="0" bIns="0">
                <a:normAutofit/>
              </a:bodyPr>
              <a:lstStyle/>
              <a:p>
                <a:pPr defTabSz="1219200" fontAlgn="base">
                  <a:spcBef>
                    <a:spcPct val="0"/>
                  </a:spcBef>
                  <a:spcAft>
                    <a:spcPct val="0"/>
                  </a:spcAft>
                </a:pPr>
                <a:r>
                  <a:rPr lang="zh-CN" altLang="en-US" sz="2000" b="1" dirty="0">
                    <a:solidFill>
                      <a:srgbClr val="272F42"/>
                    </a:solidFill>
                    <a:cs typeface="+mn-ea"/>
                    <a:sym typeface="+mn-lt"/>
                  </a:rPr>
                  <a:t>学生在自己的环</a:t>
                </a:r>
                <a:endParaRPr lang="en-US" altLang="zh-CN" sz="2000" b="1" dirty="0">
                  <a:solidFill>
                    <a:srgbClr val="272F42"/>
                  </a:solidFill>
                  <a:cs typeface="+mn-ea"/>
                  <a:sym typeface="+mn-lt"/>
                </a:endParaRPr>
              </a:p>
              <a:p>
                <a:pPr defTabSz="1219200" fontAlgn="base">
                  <a:spcBef>
                    <a:spcPct val="0"/>
                  </a:spcBef>
                  <a:spcAft>
                    <a:spcPct val="0"/>
                  </a:spcAft>
                </a:pPr>
                <a:r>
                  <a:rPr lang="zh-CN" altLang="en-US" sz="2000" b="1" dirty="0">
                    <a:solidFill>
                      <a:srgbClr val="272F42"/>
                    </a:solidFill>
                    <a:cs typeface="+mn-ea"/>
                    <a:sym typeface="+mn-lt"/>
                  </a:rPr>
                  <a:t>境中方便地学习</a:t>
                </a:r>
                <a:endParaRPr lang="zh-CN" altLang="en-US" sz="2000" b="1" dirty="0">
                  <a:solidFill>
                    <a:srgbClr val="272F42"/>
                  </a:solidFill>
                  <a:latin typeface="微软雅黑" panose="020B0503020204020204" pitchFamily="34" charset="-122"/>
                  <a:ea typeface="微软雅黑" panose="020B0503020204020204" pitchFamily="34" charset="-122"/>
                  <a:cs typeface="+mn-ea"/>
                  <a:sym typeface="+mn-lt"/>
                </a:endParaRPr>
              </a:p>
            </p:txBody>
          </p:sp>
          <p:sp>
            <p:nvSpPr>
              <p:cNvPr id="27" name="Rectangle 66"/>
              <p:cNvSpPr/>
              <p:nvPr/>
            </p:nvSpPr>
            <p:spPr>
              <a:xfrm>
                <a:off x="1344154" y="4052945"/>
                <a:ext cx="4732098" cy="873683"/>
              </a:xfrm>
              <a:prstGeom prst="rect">
                <a:avLst/>
              </a:prstGeom>
            </p:spPr>
            <p:txBody>
              <a:bodyPr wrap="none" lIns="0" tIns="0" rIns="0" bIns="0">
                <a:normAutofit fontScale="92500" lnSpcReduction="10000"/>
              </a:bodyPr>
              <a:lstStyle/>
              <a:p>
                <a:pPr defTabSz="1219200" fontAlgn="base">
                  <a:spcBef>
                    <a:spcPct val="0"/>
                  </a:spcBef>
                  <a:spcAft>
                    <a:spcPct val="0"/>
                  </a:spcAft>
                </a:pPr>
                <a:r>
                  <a:rPr lang="zh-CN" altLang="en-US" sz="2135" b="1" dirty="0">
                    <a:solidFill>
                      <a:srgbClr val="959595"/>
                    </a:solidFill>
                    <a:cs typeface="+mn-ea"/>
                    <a:sym typeface="+mn-lt"/>
                  </a:rPr>
                  <a:t>学生为自己的学习进度</a:t>
                </a:r>
                <a:endParaRPr lang="en-US" altLang="zh-CN" sz="2135" b="1" dirty="0">
                  <a:solidFill>
                    <a:srgbClr val="959595"/>
                  </a:solidFill>
                  <a:cs typeface="+mn-ea"/>
                  <a:sym typeface="+mn-lt"/>
                </a:endParaRPr>
              </a:p>
              <a:p>
                <a:pPr defTabSz="1219200" fontAlgn="base">
                  <a:spcBef>
                    <a:spcPct val="0"/>
                  </a:spcBef>
                  <a:spcAft>
                    <a:spcPct val="0"/>
                  </a:spcAft>
                </a:pPr>
                <a:r>
                  <a:rPr lang="zh-CN" altLang="en-US" sz="2135" b="1" dirty="0">
                    <a:solidFill>
                      <a:srgbClr val="959595"/>
                    </a:solidFill>
                    <a:cs typeface="+mn-ea"/>
                    <a:sym typeface="+mn-lt"/>
                  </a:rPr>
                  <a:t>负责，可以自由地在任何</a:t>
                </a:r>
                <a:endParaRPr lang="en-US" altLang="zh-CN" sz="2135" b="1" dirty="0">
                  <a:solidFill>
                    <a:srgbClr val="959595"/>
                  </a:solidFill>
                  <a:cs typeface="+mn-ea"/>
                  <a:sym typeface="+mn-lt"/>
                </a:endParaRPr>
              </a:p>
              <a:p>
                <a:pPr defTabSz="1219200" fontAlgn="base">
                  <a:spcBef>
                    <a:spcPct val="0"/>
                  </a:spcBef>
                  <a:spcAft>
                    <a:spcPct val="0"/>
                  </a:spcAft>
                </a:pPr>
                <a:r>
                  <a:rPr lang="zh-CN" altLang="en-US" sz="2135" b="1" dirty="0">
                    <a:solidFill>
                      <a:srgbClr val="959595"/>
                    </a:solidFill>
                    <a:cs typeface="+mn-ea"/>
                    <a:sym typeface="+mn-lt"/>
                  </a:rPr>
                  <a:t>时候开始或结束学习</a:t>
                </a:r>
                <a:endParaRPr lang="zh-CN" altLang="en-US" sz="2135" b="1" dirty="0">
                  <a:solidFill>
                    <a:srgbClr val="959595"/>
                  </a:solidFill>
                  <a:latin typeface="微软雅黑" panose="020B0503020204020204" pitchFamily="34" charset="-122"/>
                  <a:ea typeface="微软雅黑" panose="020B0503020204020204" pitchFamily="34" charset="-122"/>
                  <a:cs typeface="+mn-ea"/>
                  <a:sym typeface="+mn-lt"/>
                </a:endParaRPr>
              </a:p>
            </p:txBody>
          </p:sp>
        </p:grpSp>
        <p:cxnSp>
          <p:nvCxnSpPr>
            <p:cNvPr id="21" name="Straight Connector 60"/>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61"/>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71"/>
          <p:cNvGrpSpPr/>
          <p:nvPr/>
        </p:nvGrpSpPr>
        <p:grpSpPr>
          <a:xfrm>
            <a:off x="914157" y="2283078"/>
            <a:ext cx="3295004" cy="2793588"/>
            <a:chOff x="1307468" y="1969687"/>
            <a:chExt cx="3295004" cy="2793588"/>
          </a:xfrm>
        </p:grpSpPr>
        <p:grpSp>
          <p:nvGrpSpPr>
            <p:cNvPr id="7" name="Group 72"/>
            <p:cNvGrpSpPr/>
            <p:nvPr/>
          </p:nvGrpSpPr>
          <p:grpSpPr>
            <a:xfrm>
              <a:off x="1410010" y="1969687"/>
              <a:ext cx="3192462" cy="2793588"/>
              <a:chOff x="1193500" y="1764036"/>
              <a:chExt cx="4598491" cy="2793588"/>
            </a:xfrm>
          </p:grpSpPr>
          <p:sp>
            <p:nvSpPr>
              <p:cNvPr id="19" name="Rectangle 84"/>
              <p:cNvSpPr/>
              <p:nvPr/>
            </p:nvSpPr>
            <p:spPr>
              <a:xfrm>
                <a:off x="2029789" y="1764036"/>
                <a:ext cx="3762202" cy="275321"/>
              </a:xfrm>
              <a:prstGeom prst="rect">
                <a:avLst/>
              </a:prstGeom>
            </p:spPr>
            <p:txBody>
              <a:bodyPr wrap="none" lIns="0" tIns="0" rIns="0" bIns="0">
                <a:normAutofit fontScale="92500" lnSpcReduction="10000"/>
              </a:bodyPr>
              <a:lstStyle/>
              <a:p>
                <a:pPr defTabSz="1219200" fontAlgn="base">
                  <a:spcBef>
                    <a:spcPct val="0"/>
                  </a:spcBef>
                  <a:spcAft>
                    <a:spcPct val="0"/>
                  </a:spcAft>
                </a:pPr>
                <a:r>
                  <a:rPr lang="zh-CN" altLang="en-US" sz="2135" b="1" dirty="0">
                    <a:solidFill>
                      <a:srgbClr val="959595"/>
                    </a:solidFill>
                    <a:cs typeface="+mn-ea"/>
                    <a:sym typeface="+mn-lt"/>
                  </a:rPr>
                  <a:t>师生分离</a:t>
                </a:r>
                <a:endParaRPr lang="zh-CN" altLang="en-US" sz="2135" b="1" dirty="0">
                  <a:solidFill>
                    <a:srgbClr val="959595"/>
                  </a:solidFill>
                  <a:latin typeface="微软雅黑" panose="020B0503020204020204" pitchFamily="34" charset="-122"/>
                  <a:ea typeface="微软雅黑" panose="020B0503020204020204" pitchFamily="34" charset="-122"/>
                  <a:cs typeface="+mn-ea"/>
                  <a:sym typeface="+mn-lt"/>
                </a:endParaRPr>
              </a:p>
            </p:txBody>
          </p:sp>
          <p:sp>
            <p:nvSpPr>
              <p:cNvPr id="17" name="Rectangle 82"/>
              <p:cNvSpPr/>
              <p:nvPr/>
            </p:nvSpPr>
            <p:spPr>
              <a:xfrm>
                <a:off x="1193500" y="2815545"/>
                <a:ext cx="3761195" cy="786181"/>
              </a:xfrm>
              <a:prstGeom prst="rect">
                <a:avLst/>
              </a:prstGeom>
            </p:spPr>
            <p:txBody>
              <a:bodyPr wrap="none" lIns="0" tIns="0" rIns="0" bIns="0">
                <a:normAutofit/>
              </a:bodyPr>
              <a:lstStyle/>
              <a:p>
                <a:pPr defTabSz="1219200" fontAlgn="base">
                  <a:spcBef>
                    <a:spcPct val="0"/>
                  </a:spcBef>
                  <a:spcAft>
                    <a:spcPct val="0"/>
                  </a:spcAft>
                </a:pPr>
                <a:r>
                  <a:rPr lang="zh-CN" altLang="en-US" sz="2000" b="1" dirty="0">
                    <a:solidFill>
                      <a:srgbClr val="272F42"/>
                    </a:solidFill>
                    <a:cs typeface="+mn-ea"/>
                    <a:sym typeface="+mn-lt"/>
                  </a:rPr>
                  <a:t>常规的教学过程由文</a:t>
                </a:r>
                <a:endParaRPr lang="en-US" altLang="zh-CN" sz="2000" b="1" dirty="0">
                  <a:solidFill>
                    <a:srgbClr val="272F42"/>
                  </a:solidFill>
                  <a:cs typeface="+mn-ea"/>
                  <a:sym typeface="+mn-lt"/>
                </a:endParaRPr>
              </a:p>
              <a:p>
                <a:pPr defTabSz="1219200" fontAlgn="base">
                  <a:spcBef>
                    <a:spcPct val="0"/>
                  </a:spcBef>
                  <a:spcAft>
                    <a:spcPct val="0"/>
                  </a:spcAft>
                </a:pPr>
                <a:r>
                  <a:rPr lang="zh-CN" altLang="en-US" sz="2000" b="1" dirty="0">
                    <a:solidFill>
                      <a:srgbClr val="272F42"/>
                    </a:solidFill>
                    <a:cs typeface="+mn-ea"/>
                    <a:sym typeface="+mn-lt"/>
                  </a:rPr>
                  <a:t>字或其它媒体所替代</a:t>
                </a:r>
                <a:endParaRPr lang="zh-CN" altLang="en-US" sz="2000" b="1" dirty="0">
                  <a:solidFill>
                    <a:srgbClr val="272F42"/>
                  </a:solidFill>
                  <a:latin typeface="微软雅黑" panose="020B0503020204020204" pitchFamily="34" charset="-122"/>
                  <a:ea typeface="微软雅黑" panose="020B0503020204020204" pitchFamily="34" charset="-122"/>
                  <a:cs typeface="+mn-ea"/>
                  <a:sym typeface="+mn-lt"/>
                </a:endParaRPr>
              </a:p>
            </p:txBody>
          </p:sp>
          <p:sp>
            <p:nvSpPr>
              <p:cNvPr id="15" name="Rectangle 80"/>
              <p:cNvSpPr/>
              <p:nvPr/>
            </p:nvSpPr>
            <p:spPr>
              <a:xfrm>
                <a:off x="1556442" y="4249847"/>
                <a:ext cx="3761196" cy="307777"/>
              </a:xfrm>
              <a:prstGeom prst="rect">
                <a:avLst/>
              </a:prstGeom>
            </p:spPr>
            <p:txBody>
              <a:bodyPr wrap="none" lIns="0" tIns="0" rIns="0" bIns="0">
                <a:normAutofit lnSpcReduction="10000"/>
              </a:bodyPr>
              <a:lstStyle/>
              <a:p>
                <a:pPr defTabSz="1219200" fontAlgn="base">
                  <a:spcBef>
                    <a:spcPct val="0"/>
                  </a:spcBef>
                  <a:spcAft>
                    <a:spcPct val="0"/>
                  </a:spcAft>
                </a:pPr>
                <a:r>
                  <a:rPr lang="zh-CN" altLang="en-US" sz="2135" b="1" dirty="0">
                    <a:solidFill>
                      <a:srgbClr val="959595"/>
                    </a:solidFill>
                    <a:cs typeface="+mn-ea"/>
                    <a:sym typeface="+mn-lt"/>
                  </a:rPr>
                  <a:t>教学是个别化的</a:t>
                </a:r>
                <a:endParaRPr lang="zh-CN" altLang="en-US" sz="2135" b="1" dirty="0">
                  <a:solidFill>
                    <a:srgbClr val="959595"/>
                  </a:solidFill>
                  <a:latin typeface="微软雅黑" panose="020B0503020204020204" pitchFamily="34" charset="-122"/>
                  <a:ea typeface="微软雅黑" panose="020B0503020204020204" pitchFamily="34" charset="-122"/>
                  <a:cs typeface="+mn-ea"/>
                  <a:sym typeface="+mn-lt"/>
                </a:endParaRPr>
              </a:p>
            </p:txBody>
          </p:sp>
        </p:grpSp>
        <p:grpSp>
          <p:nvGrpSpPr>
            <p:cNvPr id="8" name="Group 73"/>
            <p:cNvGrpSpPr/>
            <p:nvPr/>
          </p:nvGrpSpPr>
          <p:grpSpPr>
            <a:xfrm>
              <a:off x="1307468" y="2710116"/>
              <a:ext cx="2448272" cy="1338747"/>
              <a:chOff x="1307468" y="2924944"/>
              <a:chExt cx="2448272" cy="1338747"/>
            </a:xfrm>
          </p:grpSpPr>
          <p:cxnSp>
            <p:nvCxnSpPr>
              <p:cNvPr id="9" name="Straight Connector 74"/>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75"/>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
        <p:nvSpPr>
          <p:cNvPr id="90" name="矩形 89"/>
          <p:cNvSpPr/>
          <p:nvPr/>
        </p:nvSpPr>
        <p:spPr>
          <a:xfrm>
            <a:off x="431372" y="0"/>
            <a:ext cx="288032" cy="7708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dirty="0">
              <a:solidFill>
                <a:srgbClr val="FFFFFF"/>
              </a:solidFill>
              <a:latin typeface="微软雅黑" panose="020B0503020204020204" pitchFamily="34" charset="-122"/>
              <a:ea typeface="微软雅黑" panose="020B0503020204020204" pitchFamily="34" charset="-122"/>
            </a:endParaRPr>
          </a:p>
        </p:txBody>
      </p:sp>
      <p:sp>
        <p:nvSpPr>
          <p:cNvPr id="91" name="矩形 90"/>
          <p:cNvSpPr/>
          <p:nvPr/>
        </p:nvSpPr>
        <p:spPr>
          <a:xfrm>
            <a:off x="667241" y="165854"/>
            <a:ext cx="3347070" cy="523220"/>
          </a:xfrm>
          <a:prstGeom prst="rect">
            <a:avLst/>
          </a:prstGeom>
        </p:spPr>
        <p:txBody>
          <a:bodyPr wrap="none">
            <a:spAutoFit/>
          </a:bodyPr>
          <a:lstStyle/>
          <a:p>
            <a:r>
              <a:rPr lang="zh-CN" altLang="en-US" sz="2800" kern="0" cap="all" spc="-60" dirty="0">
                <a:solidFill>
                  <a:srgbClr val="D1282E"/>
                </a:solidFill>
                <a:ea typeface="微软雅黑" panose="020B0503020204020204" pitchFamily="34" charset="-122"/>
              </a:rPr>
              <a:t>突破时空阻隔的方法</a:t>
            </a:r>
            <a:endParaRPr lang="zh-CN" altLang="en-US" sz="2800" kern="0" cap="all" spc="-60" dirty="0">
              <a:solidFill>
                <a:srgbClr val="D1282E"/>
              </a:solidFill>
              <a:ea typeface="微软雅黑" panose="020B0503020204020204" pitchFamily="34" charset="-122"/>
            </a:endParaRPr>
          </a:p>
        </p:txBody>
      </p:sp>
    </p:spTree>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227806" y="1394178"/>
            <a:ext cx="6815400" cy="5706196"/>
            <a:chOff x="-845081" y="-686531"/>
            <a:chExt cx="8056236" cy="7037415"/>
          </a:xfrm>
        </p:grpSpPr>
        <p:sp>
          <p:nvSpPr>
            <p:cNvPr id="24" name="任意多边形: 形状 23"/>
            <p:cNvSpPr/>
            <p:nvPr/>
          </p:nvSpPr>
          <p:spPr>
            <a:xfrm>
              <a:off x="5612222" y="1875744"/>
              <a:ext cx="1333001" cy="4475140"/>
            </a:xfrm>
            <a:custGeom>
              <a:avLst/>
              <a:gdLst/>
              <a:ahLst/>
              <a:cxnLst>
                <a:cxn ang="0">
                  <a:pos x="wd2" y="hd2"/>
                </a:cxn>
                <a:cxn ang="5400000">
                  <a:pos x="wd2" y="hd2"/>
                </a:cxn>
                <a:cxn ang="10800000">
                  <a:pos x="wd2" y="hd2"/>
                </a:cxn>
                <a:cxn ang="16200000">
                  <a:pos x="wd2" y="hd2"/>
                </a:cxn>
              </a:cxnLst>
              <a:rect l="0" t="0" r="r" b="b"/>
              <a:pathLst>
                <a:path w="21600" h="21599" extrusionOk="0">
                  <a:moveTo>
                    <a:pt x="483" y="5910"/>
                  </a:moveTo>
                  <a:cubicBezTo>
                    <a:pt x="4942" y="5905"/>
                    <a:pt x="9660" y="6766"/>
                    <a:pt x="11775" y="7950"/>
                  </a:cubicBezTo>
                  <a:cubicBezTo>
                    <a:pt x="12072" y="8114"/>
                    <a:pt x="12518" y="8411"/>
                    <a:pt x="12774" y="8726"/>
                  </a:cubicBezTo>
                  <a:cubicBezTo>
                    <a:pt x="12937" y="8962"/>
                    <a:pt x="13029" y="9185"/>
                    <a:pt x="13027" y="9393"/>
                  </a:cubicBezTo>
                  <a:cubicBezTo>
                    <a:pt x="13025" y="9729"/>
                    <a:pt x="12800" y="10020"/>
                    <a:pt x="12284" y="10278"/>
                  </a:cubicBezTo>
                  <a:cubicBezTo>
                    <a:pt x="11795" y="10521"/>
                    <a:pt x="11026" y="10742"/>
                    <a:pt x="9834" y="10935"/>
                  </a:cubicBezTo>
                  <a:cubicBezTo>
                    <a:pt x="8668" y="11116"/>
                    <a:pt x="7611" y="11356"/>
                    <a:pt x="6771" y="11654"/>
                  </a:cubicBezTo>
                  <a:cubicBezTo>
                    <a:pt x="6567" y="11499"/>
                    <a:pt x="6206" y="11372"/>
                    <a:pt x="5742" y="11285"/>
                  </a:cubicBezTo>
                  <a:cubicBezTo>
                    <a:pt x="5002" y="11143"/>
                    <a:pt x="4037" y="11084"/>
                    <a:pt x="2974" y="11084"/>
                  </a:cubicBezTo>
                  <a:cubicBezTo>
                    <a:pt x="2629" y="11084"/>
                    <a:pt x="2274" y="11090"/>
                    <a:pt x="1912" y="11103"/>
                  </a:cubicBezTo>
                  <a:lnTo>
                    <a:pt x="2010" y="11356"/>
                  </a:lnTo>
                  <a:cubicBezTo>
                    <a:pt x="2342" y="11345"/>
                    <a:pt x="2665" y="11339"/>
                    <a:pt x="2974" y="11339"/>
                  </a:cubicBezTo>
                  <a:cubicBezTo>
                    <a:pt x="3931" y="11339"/>
                    <a:pt x="4744" y="11395"/>
                    <a:pt x="5276" y="11499"/>
                  </a:cubicBezTo>
                  <a:cubicBezTo>
                    <a:pt x="5777" y="11599"/>
                    <a:pt x="6057" y="11728"/>
                    <a:pt x="6094" y="11931"/>
                  </a:cubicBezTo>
                  <a:cubicBezTo>
                    <a:pt x="5696" y="12119"/>
                    <a:pt x="5374" y="12325"/>
                    <a:pt x="5153" y="12550"/>
                  </a:cubicBezTo>
                  <a:cubicBezTo>
                    <a:pt x="4858" y="12850"/>
                    <a:pt x="4729" y="13146"/>
                    <a:pt x="4729" y="13436"/>
                  </a:cubicBezTo>
                  <a:cubicBezTo>
                    <a:pt x="4744" y="14664"/>
                    <a:pt x="6991" y="15748"/>
                    <a:pt x="8751" y="16729"/>
                  </a:cubicBezTo>
                  <a:cubicBezTo>
                    <a:pt x="11623" y="18319"/>
                    <a:pt x="12718" y="19912"/>
                    <a:pt x="12824" y="21599"/>
                  </a:cubicBezTo>
                  <a:lnTo>
                    <a:pt x="14539" y="21599"/>
                  </a:lnTo>
                  <a:cubicBezTo>
                    <a:pt x="14435" y="19849"/>
                    <a:pt x="13284" y="18159"/>
                    <a:pt x="10260" y="16487"/>
                  </a:cubicBezTo>
                  <a:cubicBezTo>
                    <a:pt x="9436" y="16035"/>
                    <a:pt x="8570" y="15576"/>
                    <a:pt x="7871" y="15113"/>
                  </a:cubicBezTo>
                  <a:cubicBezTo>
                    <a:pt x="7872" y="14681"/>
                    <a:pt x="8510" y="14329"/>
                    <a:pt x="9454" y="14079"/>
                  </a:cubicBezTo>
                  <a:cubicBezTo>
                    <a:pt x="10397" y="13829"/>
                    <a:pt x="11649" y="13688"/>
                    <a:pt x="12826" y="13688"/>
                  </a:cubicBezTo>
                  <a:cubicBezTo>
                    <a:pt x="13804" y="13688"/>
                    <a:pt x="14721" y="13783"/>
                    <a:pt x="15410" y="13988"/>
                  </a:cubicBezTo>
                  <a:lnTo>
                    <a:pt x="15865" y="13853"/>
                  </a:lnTo>
                  <a:lnTo>
                    <a:pt x="15864" y="13853"/>
                  </a:lnTo>
                  <a:cubicBezTo>
                    <a:pt x="15040" y="13607"/>
                    <a:pt x="13942" y="13496"/>
                    <a:pt x="12826" y="13497"/>
                  </a:cubicBezTo>
                  <a:cubicBezTo>
                    <a:pt x="10486" y="13498"/>
                    <a:pt x="7976" y="13978"/>
                    <a:pt x="7367" y="14755"/>
                  </a:cubicBezTo>
                  <a:cubicBezTo>
                    <a:pt x="6804" y="14317"/>
                    <a:pt x="6436" y="13877"/>
                    <a:pt x="6443" y="13436"/>
                  </a:cubicBezTo>
                  <a:cubicBezTo>
                    <a:pt x="6443" y="13191"/>
                    <a:pt x="6551" y="12945"/>
                    <a:pt x="6798" y="12694"/>
                  </a:cubicBezTo>
                  <a:cubicBezTo>
                    <a:pt x="7365" y="12118"/>
                    <a:pt x="8737" y="11688"/>
                    <a:pt x="10557" y="11399"/>
                  </a:cubicBezTo>
                  <a:cubicBezTo>
                    <a:pt x="10571" y="11396"/>
                    <a:pt x="10585" y="11394"/>
                    <a:pt x="10600" y="11392"/>
                  </a:cubicBezTo>
                  <a:cubicBezTo>
                    <a:pt x="10721" y="11373"/>
                    <a:pt x="10844" y="11354"/>
                    <a:pt x="10968" y="11337"/>
                  </a:cubicBezTo>
                  <a:cubicBezTo>
                    <a:pt x="12044" y="11183"/>
                    <a:pt x="13310" y="11126"/>
                    <a:pt x="14674" y="11062"/>
                  </a:cubicBezTo>
                  <a:cubicBezTo>
                    <a:pt x="16033" y="10996"/>
                    <a:pt x="17495" y="10922"/>
                    <a:pt x="18885" y="10689"/>
                  </a:cubicBezTo>
                  <a:cubicBezTo>
                    <a:pt x="19761" y="10543"/>
                    <a:pt x="20465" y="10336"/>
                    <a:pt x="20924" y="10079"/>
                  </a:cubicBezTo>
                  <a:cubicBezTo>
                    <a:pt x="21385" y="9822"/>
                    <a:pt x="21600" y="9522"/>
                    <a:pt x="21600" y="9188"/>
                  </a:cubicBezTo>
                  <a:lnTo>
                    <a:pt x="19886" y="9188"/>
                  </a:lnTo>
                  <a:cubicBezTo>
                    <a:pt x="19885" y="9458"/>
                    <a:pt x="19714" y="9670"/>
                    <a:pt x="19412" y="9838"/>
                  </a:cubicBezTo>
                  <a:cubicBezTo>
                    <a:pt x="19108" y="10007"/>
                    <a:pt x="18672" y="10138"/>
                    <a:pt x="18041" y="10245"/>
                  </a:cubicBezTo>
                  <a:cubicBezTo>
                    <a:pt x="16982" y="10424"/>
                    <a:pt x="15747" y="10495"/>
                    <a:pt x="14404" y="10558"/>
                  </a:cubicBezTo>
                  <a:cubicBezTo>
                    <a:pt x="14151" y="10570"/>
                    <a:pt x="13893" y="10582"/>
                    <a:pt x="13634" y="10595"/>
                  </a:cubicBezTo>
                  <a:cubicBezTo>
                    <a:pt x="13674" y="10577"/>
                    <a:pt x="13718" y="10559"/>
                    <a:pt x="13755" y="10540"/>
                  </a:cubicBezTo>
                  <a:cubicBezTo>
                    <a:pt x="14459" y="10190"/>
                    <a:pt x="14742" y="9797"/>
                    <a:pt x="14741" y="9393"/>
                  </a:cubicBezTo>
                  <a:cubicBezTo>
                    <a:pt x="14738" y="9141"/>
                    <a:pt x="14631" y="8882"/>
                    <a:pt x="14450" y="8619"/>
                  </a:cubicBezTo>
                  <a:lnTo>
                    <a:pt x="14451" y="8618"/>
                  </a:lnTo>
                  <a:cubicBezTo>
                    <a:pt x="14449" y="8617"/>
                    <a:pt x="14448" y="8615"/>
                    <a:pt x="14446" y="8613"/>
                  </a:cubicBezTo>
                  <a:cubicBezTo>
                    <a:pt x="14084" y="8089"/>
                    <a:pt x="13426" y="7546"/>
                    <a:pt x="12683" y="6993"/>
                  </a:cubicBezTo>
                  <a:cubicBezTo>
                    <a:pt x="11559" y="6160"/>
                    <a:pt x="10230" y="5304"/>
                    <a:pt x="9347" y="4494"/>
                  </a:cubicBezTo>
                  <a:cubicBezTo>
                    <a:pt x="8742" y="3940"/>
                    <a:pt x="8480" y="3429"/>
                    <a:pt x="8480" y="2973"/>
                  </a:cubicBezTo>
                  <a:cubicBezTo>
                    <a:pt x="8480" y="2192"/>
                    <a:pt x="9248" y="1571"/>
                    <a:pt x="10385" y="1151"/>
                  </a:cubicBezTo>
                  <a:cubicBezTo>
                    <a:pt x="11528" y="731"/>
                    <a:pt x="13016" y="511"/>
                    <a:pt x="14578" y="510"/>
                  </a:cubicBezTo>
                  <a:lnTo>
                    <a:pt x="14578" y="0"/>
                  </a:lnTo>
                  <a:cubicBezTo>
                    <a:pt x="12455" y="-1"/>
                    <a:pt x="10465" y="307"/>
                    <a:pt x="9052" y="831"/>
                  </a:cubicBezTo>
                  <a:cubicBezTo>
                    <a:pt x="7633" y="1355"/>
                    <a:pt x="6766" y="2093"/>
                    <a:pt x="6766" y="2973"/>
                  </a:cubicBezTo>
                  <a:cubicBezTo>
                    <a:pt x="6766" y="3488"/>
                    <a:pt x="7062" y="4051"/>
                    <a:pt x="7717" y="4652"/>
                  </a:cubicBezTo>
                  <a:cubicBezTo>
                    <a:pt x="8415" y="5290"/>
                    <a:pt x="9348" y="5936"/>
                    <a:pt x="10234" y="6564"/>
                  </a:cubicBezTo>
                  <a:cubicBezTo>
                    <a:pt x="7564" y="5848"/>
                    <a:pt x="4027" y="5403"/>
                    <a:pt x="483" y="5399"/>
                  </a:cubicBezTo>
                  <a:cubicBezTo>
                    <a:pt x="321" y="5399"/>
                    <a:pt x="160" y="5400"/>
                    <a:pt x="0" y="5402"/>
                  </a:cubicBezTo>
                  <a:lnTo>
                    <a:pt x="70" y="5913"/>
                  </a:lnTo>
                  <a:cubicBezTo>
                    <a:pt x="207" y="5911"/>
                    <a:pt x="345" y="5910"/>
                    <a:pt x="483" y="5910"/>
                  </a:cubicBezTo>
                  <a:close/>
                </a:path>
              </a:pathLst>
            </a:custGeom>
            <a:solidFill>
              <a:schemeClr val="tx2">
                <a:lumMod val="20000"/>
                <a:lumOff val="80000"/>
              </a:schemeClr>
            </a:solidFill>
            <a:ln w="12700">
              <a:miter lim="400000"/>
            </a:ln>
          </p:spPr>
          <p:txBody>
            <a:bodyPr anchor="ctr"/>
            <a:lstStyle/>
            <a:p>
              <a:pPr algn="ctr"/>
              <a:endParaRPr sz="2400">
                <a:cs typeface="+mn-ea"/>
                <a:sym typeface="+mn-lt"/>
              </a:endParaRPr>
            </a:p>
          </p:txBody>
        </p:sp>
        <p:sp>
          <p:nvSpPr>
            <p:cNvPr id="25" name="矩形: 圆角 24"/>
            <p:cNvSpPr/>
            <p:nvPr/>
          </p:nvSpPr>
          <p:spPr>
            <a:xfrm>
              <a:off x="-845081" y="-686531"/>
              <a:ext cx="1829157" cy="711224"/>
            </a:xfrm>
            <a:prstGeom prst="roundRect">
              <a:avLst>
                <a:gd name="adj" fmla="val 50000"/>
              </a:avLst>
            </a:prstGeom>
            <a:solidFill>
              <a:schemeClr val="accent1">
                <a:lumMod val="20000"/>
                <a:lumOff val="80000"/>
              </a:schemeClr>
            </a:solidFill>
            <a:ln w="12700">
              <a:miter lim="400000"/>
            </a:ln>
          </p:spPr>
          <p:txBody>
            <a:bodyPr anchor="ctr"/>
            <a:lstStyle/>
            <a:p>
              <a:pPr algn="ctr"/>
              <a:endParaRPr sz="2400">
                <a:cs typeface="+mn-ea"/>
                <a:sym typeface="+mn-lt"/>
              </a:endParaRPr>
            </a:p>
          </p:txBody>
        </p:sp>
        <p:sp>
          <p:nvSpPr>
            <p:cNvPr id="30" name="任意多边形: 形状 29"/>
            <p:cNvSpPr/>
            <p:nvPr/>
          </p:nvSpPr>
          <p:spPr>
            <a:xfrm>
              <a:off x="4583423" y="2437651"/>
              <a:ext cx="669412" cy="666268"/>
            </a:xfrm>
            <a:custGeom>
              <a:avLst/>
              <a:gdLst>
                <a:gd name="connsiteX0" fmla="*/ 239712 w 338138"/>
                <a:gd name="connsiteY0" fmla="*/ 261938 h 336550"/>
                <a:gd name="connsiteX1" fmla="*/ 179387 w 338138"/>
                <a:gd name="connsiteY1" fmla="*/ 269796 h 336550"/>
                <a:gd name="connsiteX2" fmla="*/ 179387 w 338138"/>
                <a:gd name="connsiteY2" fmla="*/ 314326 h 336550"/>
                <a:gd name="connsiteX3" fmla="*/ 239712 w 338138"/>
                <a:gd name="connsiteY3" fmla="*/ 261938 h 336550"/>
                <a:gd name="connsiteX4" fmla="*/ 100012 w 338138"/>
                <a:gd name="connsiteY4" fmla="*/ 261938 h 336550"/>
                <a:gd name="connsiteX5" fmla="*/ 158750 w 338138"/>
                <a:gd name="connsiteY5" fmla="*/ 314326 h 336550"/>
                <a:gd name="connsiteX6" fmla="*/ 158750 w 338138"/>
                <a:gd name="connsiteY6" fmla="*/ 269796 h 336550"/>
                <a:gd name="connsiteX7" fmla="*/ 100012 w 338138"/>
                <a:gd name="connsiteY7" fmla="*/ 261938 h 336550"/>
                <a:gd name="connsiteX8" fmla="*/ 301625 w 338138"/>
                <a:gd name="connsiteY8" fmla="*/ 231775 h 336550"/>
                <a:gd name="connsiteX9" fmla="*/ 264741 w 338138"/>
                <a:gd name="connsiteY9" fmla="*/ 252603 h 336550"/>
                <a:gd name="connsiteX10" fmla="*/ 239712 w 338138"/>
                <a:gd name="connsiteY10" fmla="*/ 296863 h 336550"/>
                <a:gd name="connsiteX11" fmla="*/ 301625 w 338138"/>
                <a:gd name="connsiteY11" fmla="*/ 231775 h 336550"/>
                <a:gd name="connsiteX12" fmla="*/ 36512 w 338138"/>
                <a:gd name="connsiteY12" fmla="*/ 231775 h 336550"/>
                <a:gd name="connsiteX13" fmla="*/ 98425 w 338138"/>
                <a:gd name="connsiteY13" fmla="*/ 296863 h 336550"/>
                <a:gd name="connsiteX14" fmla="*/ 73396 w 338138"/>
                <a:gd name="connsiteY14" fmla="*/ 252603 h 336550"/>
                <a:gd name="connsiteX15" fmla="*/ 36512 w 338138"/>
                <a:gd name="connsiteY15" fmla="*/ 231775 h 336550"/>
                <a:gd name="connsiteX16" fmla="*/ 279747 w 338138"/>
                <a:gd name="connsiteY16" fmla="*/ 179388 h 336550"/>
                <a:gd name="connsiteX17" fmla="*/ 273050 w 338138"/>
                <a:gd name="connsiteY17" fmla="*/ 225426 h 336550"/>
                <a:gd name="connsiteX18" fmla="*/ 315913 w 338138"/>
                <a:gd name="connsiteY18" fmla="*/ 179388 h 336550"/>
                <a:gd name="connsiteX19" fmla="*/ 279747 w 338138"/>
                <a:gd name="connsiteY19" fmla="*/ 179388 h 336550"/>
                <a:gd name="connsiteX20" fmla="*/ 179387 w 338138"/>
                <a:gd name="connsiteY20" fmla="*/ 179388 h 336550"/>
                <a:gd name="connsiteX21" fmla="*/ 179387 w 338138"/>
                <a:gd name="connsiteY21" fmla="*/ 249238 h 336550"/>
                <a:gd name="connsiteX22" fmla="*/ 249501 w 338138"/>
                <a:gd name="connsiteY22" fmla="*/ 236059 h 336550"/>
                <a:gd name="connsiteX23" fmla="*/ 258762 w 338138"/>
                <a:gd name="connsiteY23" fmla="*/ 179388 h 336550"/>
                <a:gd name="connsiteX24" fmla="*/ 179387 w 338138"/>
                <a:gd name="connsiteY24" fmla="*/ 179388 h 336550"/>
                <a:gd name="connsiteX25" fmla="*/ 273050 w 338138"/>
                <a:gd name="connsiteY25" fmla="*/ 111125 h 336550"/>
                <a:gd name="connsiteX26" fmla="*/ 279747 w 338138"/>
                <a:gd name="connsiteY26" fmla="*/ 157163 h 336550"/>
                <a:gd name="connsiteX27" fmla="*/ 315913 w 338138"/>
                <a:gd name="connsiteY27" fmla="*/ 157163 h 336550"/>
                <a:gd name="connsiteX28" fmla="*/ 273050 w 338138"/>
                <a:gd name="connsiteY28" fmla="*/ 111125 h 336550"/>
                <a:gd name="connsiteX29" fmla="*/ 179387 w 338138"/>
                <a:gd name="connsiteY29" fmla="*/ 87313 h 336550"/>
                <a:gd name="connsiteX30" fmla="*/ 179387 w 338138"/>
                <a:gd name="connsiteY30" fmla="*/ 157163 h 336550"/>
                <a:gd name="connsiteX31" fmla="*/ 258762 w 338138"/>
                <a:gd name="connsiteY31" fmla="*/ 157163 h 336550"/>
                <a:gd name="connsiteX32" fmla="*/ 249501 w 338138"/>
                <a:gd name="connsiteY32" fmla="*/ 100492 h 336550"/>
                <a:gd name="connsiteX33" fmla="*/ 179387 w 338138"/>
                <a:gd name="connsiteY33" fmla="*/ 87313 h 336550"/>
                <a:gd name="connsiteX34" fmla="*/ 239712 w 338138"/>
                <a:gd name="connsiteY34" fmla="*/ 39688 h 336550"/>
                <a:gd name="connsiteX35" fmla="*/ 264741 w 338138"/>
                <a:gd name="connsiteY35" fmla="*/ 83948 h 336550"/>
                <a:gd name="connsiteX36" fmla="*/ 301625 w 338138"/>
                <a:gd name="connsiteY36" fmla="*/ 104776 h 336550"/>
                <a:gd name="connsiteX37" fmla="*/ 239712 w 338138"/>
                <a:gd name="connsiteY37" fmla="*/ 39688 h 336550"/>
                <a:gd name="connsiteX38" fmla="*/ 89694 w 338138"/>
                <a:gd name="connsiteY38" fmla="*/ 31750 h 336550"/>
                <a:gd name="connsiteX39" fmla="*/ 61912 w 338138"/>
                <a:gd name="connsiteY39" fmla="*/ 59532 h 336550"/>
                <a:gd name="connsiteX40" fmla="*/ 89694 w 338138"/>
                <a:gd name="connsiteY40" fmla="*/ 87314 h 336550"/>
                <a:gd name="connsiteX41" fmla="*/ 117476 w 338138"/>
                <a:gd name="connsiteY41" fmla="*/ 59532 h 336550"/>
                <a:gd name="connsiteX42" fmla="*/ 89694 w 338138"/>
                <a:gd name="connsiteY42" fmla="*/ 31750 h 336550"/>
                <a:gd name="connsiteX43" fmla="*/ 179387 w 338138"/>
                <a:gd name="connsiteY43" fmla="*/ 22225 h 336550"/>
                <a:gd name="connsiteX44" fmla="*/ 179387 w 338138"/>
                <a:gd name="connsiteY44" fmla="*/ 66755 h 336550"/>
                <a:gd name="connsiteX45" fmla="*/ 239712 w 338138"/>
                <a:gd name="connsiteY45" fmla="*/ 74613 h 336550"/>
                <a:gd name="connsiteX46" fmla="*/ 179387 w 338138"/>
                <a:gd name="connsiteY46" fmla="*/ 22225 h 336550"/>
                <a:gd name="connsiteX47" fmla="*/ 169069 w 338138"/>
                <a:gd name="connsiteY47" fmla="*/ 0 h 336550"/>
                <a:gd name="connsiteX48" fmla="*/ 338138 w 338138"/>
                <a:gd name="connsiteY48" fmla="*/ 157758 h 336550"/>
                <a:gd name="connsiteX49" fmla="*/ 338138 w 338138"/>
                <a:gd name="connsiteY49" fmla="*/ 178792 h 336550"/>
                <a:gd name="connsiteX50" fmla="*/ 169069 w 338138"/>
                <a:gd name="connsiteY50" fmla="*/ 336550 h 336550"/>
                <a:gd name="connsiteX51" fmla="*/ 0 w 338138"/>
                <a:gd name="connsiteY51" fmla="*/ 178792 h 336550"/>
                <a:gd name="connsiteX52" fmla="*/ 0 w 338138"/>
                <a:gd name="connsiteY52" fmla="*/ 157758 h 336550"/>
                <a:gd name="connsiteX53" fmla="*/ 21133 w 338138"/>
                <a:gd name="connsiteY53" fmla="*/ 86767 h 336550"/>
                <a:gd name="connsiteX54" fmla="*/ 38305 w 338138"/>
                <a:gd name="connsiteY54" fmla="*/ 131465 h 336550"/>
                <a:gd name="connsiteX55" fmla="*/ 22454 w 338138"/>
                <a:gd name="connsiteY55" fmla="*/ 157758 h 336550"/>
                <a:gd name="connsiteX56" fmla="*/ 47551 w 338138"/>
                <a:gd name="connsiteY56" fmla="*/ 157758 h 336550"/>
                <a:gd name="connsiteX57" fmla="*/ 55476 w 338138"/>
                <a:gd name="connsiteY57" fmla="*/ 178792 h 336550"/>
                <a:gd name="connsiteX58" fmla="*/ 22454 w 338138"/>
                <a:gd name="connsiteY58" fmla="*/ 178792 h 336550"/>
                <a:gd name="connsiteX59" fmla="*/ 64722 w 338138"/>
                <a:gd name="connsiteY59" fmla="*/ 224805 h 336550"/>
                <a:gd name="connsiteX60" fmla="*/ 58117 w 338138"/>
                <a:gd name="connsiteY60" fmla="*/ 187995 h 336550"/>
                <a:gd name="connsiteX61" fmla="*/ 73968 w 338138"/>
                <a:gd name="connsiteY61" fmla="*/ 228749 h 336550"/>
                <a:gd name="connsiteX62" fmla="*/ 84534 w 338138"/>
                <a:gd name="connsiteY62" fmla="*/ 257671 h 336550"/>
                <a:gd name="connsiteX63" fmla="*/ 93780 w 338138"/>
                <a:gd name="connsiteY63" fmla="*/ 237952 h 336550"/>
                <a:gd name="connsiteX64" fmla="*/ 158502 w 338138"/>
                <a:gd name="connsiteY64" fmla="*/ 248469 h 336550"/>
                <a:gd name="connsiteX65" fmla="*/ 158502 w 338138"/>
                <a:gd name="connsiteY65" fmla="*/ 178792 h 336550"/>
                <a:gd name="connsiteX66" fmla="*/ 118877 w 338138"/>
                <a:gd name="connsiteY66" fmla="*/ 178792 h 336550"/>
                <a:gd name="connsiteX67" fmla="*/ 128122 w 338138"/>
                <a:gd name="connsiteY67" fmla="*/ 157758 h 336550"/>
                <a:gd name="connsiteX68" fmla="*/ 158502 w 338138"/>
                <a:gd name="connsiteY68" fmla="*/ 157758 h 336550"/>
                <a:gd name="connsiteX69" fmla="*/ 158502 w 338138"/>
                <a:gd name="connsiteY69" fmla="*/ 88081 h 336550"/>
                <a:gd name="connsiteX70" fmla="*/ 157181 w 338138"/>
                <a:gd name="connsiteY70" fmla="*/ 88081 h 336550"/>
                <a:gd name="connsiteX71" fmla="*/ 158502 w 338138"/>
                <a:gd name="connsiteY71" fmla="*/ 85452 h 336550"/>
                <a:gd name="connsiteX72" fmla="*/ 162465 w 338138"/>
                <a:gd name="connsiteY72" fmla="*/ 59159 h 336550"/>
                <a:gd name="connsiteX73" fmla="*/ 158502 w 338138"/>
                <a:gd name="connsiteY73" fmla="*/ 35495 h 336550"/>
                <a:gd name="connsiteX74" fmla="*/ 158502 w 338138"/>
                <a:gd name="connsiteY74" fmla="*/ 22349 h 336550"/>
                <a:gd name="connsiteX75" fmla="*/ 153219 w 338138"/>
                <a:gd name="connsiteY75" fmla="*/ 23664 h 336550"/>
                <a:gd name="connsiteX76" fmla="*/ 136048 w 338138"/>
                <a:gd name="connsiteY76" fmla="*/ 3944 h 336550"/>
                <a:gd name="connsiteX77" fmla="*/ 169069 w 338138"/>
                <a:gd name="connsiteY77" fmla="*/ 0 h 336550"/>
                <a:gd name="connsiteX78" fmla="*/ 90348 w 338138"/>
                <a:gd name="connsiteY78" fmla="*/ 0 h 336550"/>
                <a:gd name="connsiteX79" fmla="*/ 149225 w 338138"/>
                <a:gd name="connsiteY79" fmla="*/ 59251 h 336550"/>
                <a:gd name="connsiteX80" fmla="*/ 145300 w 338138"/>
                <a:gd name="connsiteY80" fmla="*/ 80318 h 336550"/>
                <a:gd name="connsiteX81" fmla="*/ 86422 w 338138"/>
                <a:gd name="connsiteY81" fmla="*/ 223838 h 336550"/>
                <a:gd name="connsiteX82" fmla="*/ 34087 w 338138"/>
                <a:gd name="connsiteY82" fmla="*/ 79002 h 336550"/>
                <a:gd name="connsiteX83" fmla="*/ 30162 w 338138"/>
                <a:gd name="connsiteY83" fmla="*/ 59251 h 336550"/>
                <a:gd name="connsiteX84" fmla="*/ 90348 w 338138"/>
                <a:gd name="connsiteY8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38138" h="336550">
                  <a:moveTo>
                    <a:pt x="239712" y="261938"/>
                  </a:moveTo>
                  <a:cubicBezTo>
                    <a:pt x="220944" y="267177"/>
                    <a:pt x="200836" y="269796"/>
                    <a:pt x="179387" y="269796"/>
                  </a:cubicBezTo>
                  <a:cubicBezTo>
                    <a:pt x="179387" y="269796"/>
                    <a:pt x="179387" y="269796"/>
                    <a:pt x="179387" y="314326"/>
                  </a:cubicBezTo>
                  <a:cubicBezTo>
                    <a:pt x="203517" y="310397"/>
                    <a:pt x="224966" y="290752"/>
                    <a:pt x="239712" y="261938"/>
                  </a:cubicBezTo>
                  <a:close/>
                  <a:moveTo>
                    <a:pt x="100012" y="261938"/>
                  </a:moveTo>
                  <a:cubicBezTo>
                    <a:pt x="114370" y="290752"/>
                    <a:pt x="135255" y="310397"/>
                    <a:pt x="158750" y="314326"/>
                  </a:cubicBezTo>
                  <a:lnTo>
                    <a:pt x="158750" y="269796"/>
                  </a:lnTo>
                  <a:cubicBezTo>
                    <a:pt x="137865" y="269796"/>
                    <a:pt x="118286" y="267177"/>
                    <a:pt x="100012" y="261938"/>
                  </a:cubicBezTo>
                  <a:close/>
                  <a:moveTo>
                    <a:pt x="301625" y="231775"/>
                  </a:moveTo>
                  <a:cubicBezTo>
                    <a:pt x="291087" y="239586"/>
                    <a:pt x="279231" y="247396"/>
                    <a:pt x="264741" y="252603"/>
                  </a:cubicBezTo>
                  <a:cubicBezTo>
                    <a:pt x="258154" y="269526"/>
                    <a:pt x="250250" y="283846"/>
                    <a:pt x="239712" y="296863"/>
                  </a:cubicBezTo>
                  <a:cubicBezTo>
                    <a:pt x="267375" y="281242"/>
                    <a:pt x="288452" y="259112"/>
                    <a:pt x="301625" y="231775"/>
                  </a:cubicBezTo>
                  <a:close/>
                  <a:moveTo>
                    <a:pt x="36512" y="231775"/>
                  </a:moveTo>
                  <a:cubicBezTo>
                    <a:pt x="49685" y="259112"/>
                    <a:pt x="72079" y="281242"/>
                    <a:pt x="98425" y="296863"/>
                  </a:cubicBezTo>
                  <a:cubicBezTo>
                    <a:pt x="87886" y="283846"/>
                    <a:pt x="79983" y="269526"/>
                    <a:pt x="73396" y="252603"/>
                  </a:cubicBezTo>
                  <a:cubicBezTo>
                    <a:pt x="58906" y="247396"/>
                    <a:pt x="47050" y="239586"/>
                    <a:pt x="36512" y="231775"/>
                  </a:cubicBezTo>
                  <a:close/>
                  <a:moveTo>
                    <a:pt x="279747" y="179388"/>
                  </a:moveTo>
                  <a:cubicBezTo>
                    <a:pt x="279747" y="195173"/>
                    <a:pt x="277069" y="210957"/>
                    <a:pt x="273050" y="225426"/>
                  </a:cubicBezTo>
                  <a:cubicBezTo>
                    <a:pt x="295821" y="213588"/>
                    <a:pt x="310555" y="196488"/>
                    <a:pt x="315913" y="179388"/>
                  </a:cubicBezTo>
                  <a:cubicBezTo>
                    <a:pt x="315913" y="179388"/>
                    <a:pt x="315913" y="179388"/>
                    <a:pt x="279747" y="179388"/>
                  </a:cubicBezTo>
                  <a:close/>
                  <a:moveTo>
                    <a:pt x="179387" y="179388"/>
                  </a:moveTo>
                  <a:cubicBezTo>
                    <a:pt x="179387" y="179388"/>
                    <a:pt x="179387" y="179388"/>
                    <a:pt x="179387" y="249238"/>
                  </a:cubicBezTo>
                  <a:cubicBezTo>
                    <a:pt x="204522" y="249238"/>
                    <a:pt x="228335" y="243966"/>
                    <a:pt x="249501" y="236059"/>
                  </a:cubicBezTo>
                  <a:cubicBezTo>
                    <a:pt x="254793" y="218926"/>
                    <a:pt x="257439" y="200475"/>
                    <a:pt x="258762" y="179388"/>
                  </a:cubicBezTo>
                  <a:cubicBezTo>
                    <a:pt x="258762" y="179388"/>
                    <a:pt x="258762" y="179388"/>
                    <a:pt x="179387" y="179388"/>
                  </a:cubicBezTo>
                  <a:close/>
                  <a:moveTo>
                    <a:pt x="273050" y="111125"/>
                  </a:moveTo>
                  <a:cubicBezTo>
                    <a:pt x="277069" y="125594"/>
                    <a:pt x="279747" y="141379"/>
                    <a:pt x="279747" y="157163"/>
                  </a:cubicBezTo>
                  <a:lnTo>
                    <a:pt x="315913" y="157163"/>
                  </a:lnTo>
                  <a:cubicBezTo>
                    <a:pt x="310555" y="140063"/>
                    <a:pt x="295821" y="122963"/>
                    <a:pt x="273050" y="111125"/>
                  </a:cubicBezTo>
                  <a:close/>
                  <a:moveTo>
                    <a:pt x="179387" y="87313"/>
                  </a:moveTo>
                  <a:lnTo>
                    <a:pt x="179387" y="157163"/>
                  </a:lnTo>
                  <a:cubicBezTo>
                    <a:pt x="179387" y="157163"/>
                    <a:pt x="179387" y="157163"/>
                    <a:pt x="258762" y="157163"/>
                  </a:cubicBezTo>
                  <a:cubicBezTo>
                    <a:pt x="257439" y="136076"/>
                    <a:pt x="254793" y="117625"/>
                    <a:pt x="249501" y="100492"/>
                  </a:cubicBezTo>
                  <a:cubicBezTo>
                    <a:pt x="228335" y="92585"/>
                    <a:pt x="204522" y="87313"/>
                    <a:pt x="179387" y="87313"/>
                  </a:cubicBezTo>
                  <a:close/>
                  <a:moveTo>
                    <a:pt x="239712" y="39688"/>
                  </a:moveTo>
                  <a:cubicBezTo>
                    <a:pt x="250250" y="52705"/>
                    <a:pt x="258154" y="67025"/>
                    <a:pt x="264741" y="83948"/>
                  </a:cubicBezTo>
                  <a:cubicBezTo>
                    <a:pt x="279231" y="89155"/>
                    <a:pt x="291087" y="96965"/>
                    <a:pt x="301625" y="104776"/>
                  </a:cubicBezTo>
                  <a:cubicBezTo>
                    <a:pt x="288452" y="77439"/>
                    <a:pt x="267375" y="55309"/>
                    <a:pt x="239712" y="39688"/>
                  </a:cubicBezTo>
                  <a:close/>
                  <a:moveTo>
                    <a:pt x="89694" y="31750"/>
                  </a:moveTo>
                  <a:cubicBezTo>
                    <a:pt x="74350" y="31750"/>
                    <a:pt x="61912" y="44188"/>
                    <a:pt x="61912" y="59532"/>
                  </a:cubicBezTo>
                  <a:cubicBezTo>
                    <a:pt x="61912" y="74876"/>
                    <a:pt x="74350" y="87314"/>
                    <a:pt x="89694" y="87314"/>
                  </a:cubicBezTo>
                  <a:cubicBezTo>
                    <a:pt x="105038" y="87314"/>
                    <a:pt x="117476" y="74876"/>
                    <a:pt x="117476" y="59532"/>
                  </a:cubicBezTo>
                  <a:cubicBezTo>
                    <a:pt x="117476" y="44188"/>
                    <a:pt x="105038" y="31750"/>
                    <a:pt x="89694" y="31750"/>
                  </a:cubicBezTo>
                  <a:close/>
                  <a:moveTo>
                    <a:pt x="179387" y="22225"/>
                  </a:moveTo>
                  <a:lnTo>
                    <a:pt x="179387" y="66755"/>
                  </a:lnTo>
                  <a:cubicBezTo>
                    <a:pt x="200836" y="66755"/>
                    <a:pt x="220944" y="69374"/>
                    <a:pt x="239712" y="74613"/>
                  </a:cubicBezTo>
                  <a:cubicBezTo>
                    <a:pt x="224966" y="45799"/>
                    <a:pt x="203517" y="26154"/>
                    <a:pt x="179387" y="22225"/>
                  </a:cubicBezTo>
                  <a:close/>
                  <a:moveTo>
                    <a:pt x="169069" y="0"/>
                  </a:moveTo>
                  <a:cubicBezTo>
                    <a:pt x="258887" y="0"/>
                    <a:pt x="331534" y="69676"/>
                    <a:pt x="338138" y="157758"/>
                  </a:cubicBezTo>
                  <a:lnTo>
                    <a:pt x="338138" y="178792"/>
                  </a:lnTo>
                  <a:cubicBezTo>
                    <a:pt x="331534" y="266874"/>
                    <a:pt x="258887" y="336550"/>
                    <a:pt x="169069" y="336550"/>
                  </a:cubicBezTo>
                  <a:cubicBezTo>
                    <a:pt x="79251" y="336550"/>
                    <a:pt x="6604" y="266874"/>
                    <a:pt x="0" y="178792"/>
                  </a:cubicBezTo>
                  <a:cubicBezTo>
                    <a:pt x="0" y="178792"/>
                    <a:pt x="0" y="178792"/>
                    <a:pt x="0" y="157758"/>
                  </a:cubicBezTo>
                  <a:cubicBezTo>
                    <a:pt x="2642" y="131465"/>
                    <a:pt x="9246" y="107801"/>
                    <a:pt x="21133" y="86767"/>
                  </a:cubicBezTo>
                  <a:cubicBezTo>
                    <a:pt x="25096" y="95969"/>
                    <a:pt x="30379" y="113060"/>
                    <a:pt x="38305" y="131465"/>
                  </a:cubicBezTo>
                  <a:cubicBezTo>
                    <a:pt x="30379" y="139353"/>
                    <a:pt x="25096" y="148555"/>
                    <a:pt x="22454" y="157758"/>
                  </a:cubicBezTo>
                  <a:cubicBezTo>
                    <a:pt x="22454" y="157758"/>
                    <a:pt x="22454" y="157758"/>
                    <a:pt x="47551" y="157758"/>
                  </a:cubicBezTo>
                  <a:cubicBezTo>
                    <a:pt x="50192" y="164331"/>
                    <a:pt x="52834" y="172219"/>
                    <a:pt x="55476" y="178792"/>
                  </a:cubicBezTo>
                  <a:cubicBezTo>
                    <a:pt x="55476" y="178792"/>
                    <a:pt x="55476" y="178792"/>
                    <a:pt x="22454" y="178792"/>
                  </a:cubicBezTo>
                  <a:cubicBezTo>
                    <a:pt x="27738" y="195883"/>
                    <a:pt x="42267" y="212973"/>
                    <a:pt x="64722" y="224805"/>
                  </a:cubicBezTo>
                  <a:cubicBezTo>
                    <a:pt x="62080" y="212973"/>
                    <a:pt x="59438" y="201141"/>
                    <a:pt x="58117" y="187995"/>
                  </a:cubicBezTo>
                  <a:cubicBezTo>
                    <a:pt x="66042" y="210344"/>
                    <a:pt x="72647" y="226120"/>
                    <a:pt x="73968" y="228749"/>
                  </a:cubicBezTo>
                  <a:cubicBezTo>
                    <a:pt x="73968" y="228749"/>
                    <a:pt x="73968" y="228749"/>
                    <a:pt x="84534" y="257671"/>
                  </a:cubicBezTo>
                  <a:cubicBezTo>
                    <a:pt x="84534" y="257671"/>
                    <a:pt x="84534" y="257671"/>
                    <a:pt x="93780" y="237952"/>
                  </a:cubicBezTo>
                  <a:cubicBezTo>
                    <a:pt x="113593" y="243210"/>
                    <a:pt x="134727" y="248469"/>
                    <a:pt x="158502" y="248469"/>
                  </a:cubicBezTo>
                  <a:cubicBezTo>
                    <a:pt x="158502" y="248469"/>
                    <a:pt x="158502" y="248469"/>
                    <a:pt x="158502" y="178792"/>
                  </a:cubicBezTo>
                  <a:cubicBezTo>
                    <a:pt x="158502" y="178792"/>
                    <a:pt x="158502" y="178792"/>
                    <a:pt x="118877" y="178792"/>
                  </a:cubicBezTo>
                  <a:cubicBezTo>
                    <a:pt x="122839" y="172219"/>
                    <a:pt x="125481" y="164331"/>
                    <a:pt x="128122" y="157758"/>
                  </a:cubicBezTo>
                  <a:cubicBezTo>
                    <a:pt x="128122" y="157758"/>
                    <a:pt x="128122" y="157758"/>
                    <a:pt x="158502" y="157758"/>
                  </a:cubicBezTo>
                  <a:cubicBezTo>
                    <a:pt x="158502" y="157758"/>
                    <a:pt x="158502" y="157758"/>
                    <a:pt x="158502" y="88081"/>
                  </a:cubicBezTo>
                  <a:cubicBezTo>
                    <a:pt x="158502" y="88081"/>
                    <a:pt x="157181" y="88081"/>
                    <a:pt x="157181" y="88081"/>
                  </a:cubicBezTo>
                  <a:cubicBezTo>
                    <a:pt x="157181" y="86767"/>
                    <a:pt x="157181" y="85452"/>
                    <a:pt x="158502" y="85452"/>
                  </a:cubicBezTo>
                  <a:cubicBezTo>
                    <a:pt x="161144" y="77564"/>
                    <a:pt x="162465" y="68362"/>
                    <a:pt x="162465" y="59159"/>
                  </a:cubicBezTo>
                  <a:cubicBezTo>
                    <a:pt x="162465" y="51271"/>
                    <a:pt x="161144" y="43383"/>
                    <a:pt x="158502" y="35495"/>
                  </a:cubicBezTo>
                  <a:cubicBezTo>
                    <a:pt x="158502" y="35495"/>
                    <a:pt x="158502" y="35495"/>
                    <a:pt x="158502" y="22349"/>
                  </a:cubicBezTo>
                  <a:cubicBezTo>
                    <a:pt x="157181" y="22349"/>
                    <a:pt x="154539" y="23664"/>
                    <a:pt x="153219" y="23664"/>
                  </a:cubicBezTo>
                  <a:cubicBezTo>
                    <a:pt x="147935" y="15776"/>
                    <a:pt x="142652" y="9202"/>
                    <a:pt x="136048" y="3944"/>
                  </a:cubicBezTo>
                  <a:cubicBezTo>
                    <a:pt x="146614" y="1315"/>
                    <a:pt x="157181" y="0"/>
                    <a:pt x="169069" y="0"/>
                  </a:cubicBezTo>
                  <a:close/>
                  <a:moveTo>
                    <a:pt x="90348" y="0"/>
                  </a:moveTo>
                  <a:cubicBezTo>
                    <a:pt x="123057" y="0"/>
                    <a:pt x="149225" y="26334"/>
                    <a:pt x="149225" y="59251"/>
                  </a:cubicBezTo>
                  <a:cubicBezTo>
                    <a:pt x="149225" y="67151"/>
                    <a:pt x="147916" y="73735"/>
                    <a:pt x="145300" y="80318"/>
                  </a:cubicBezTo>
                  <a:cubicBezTo>
                    <a:pt x="137449" y="104019"/>
                    <a:pt x="86422" y="223838"/>
                    <a:pt x="86422" y="223838"/>
                  </a:cubicBezTo>
                  <a:cubicBezTo>
                    <a:pt x="86422" y="223838"/>
                    <a:pt x="38012" y="93485"/>
                    <a:pt x="34087" y="79002"/>
                  </a:cubicBezTo>
                  <a:cubicBezTo>
                    <a:pt x="31470" y="72418"/>
                    <a:pt x="30162" y="65835"/>
                    <a:pt x="30162" y="59251"/>
                  </a:cubicBezTo>
                  <a:cubicBezTo>
                    <a:pt x="30162" y="26334"/>
                    <a:pt x="57638" y="0"/>
                    <a:pt x="90348" y="0"/>
                  </a:cubicBezTo>
                  <a:close/>
                </a:path>
              </a:pathLst>
            </a:custGeom>
            <a:solidFill>
              <a:srgbClr val="FFFFFF"/>
            </a:solidFill>
            <a:ln w="12700">
              <a:miter lim="400000"/>
            </a:ln>
          </p:spPr>
          <p:txBody>
            <a:bodyPr anchor="ctr"/>
            <a:lstStyle/>
            <a:p>
              <a:pPr algn="ctr"/>
              <a:endParaRPr sz="2400">
                <a:cs typeface="+mn-ea"/>
                <a:sym typeface="+mn-lt"/>
              </a:endParaRPr>
            </a:p>
          </p:txBody>
        </p:sp>
        <p:sp>
          <p:nvSpPr>
            <p:cNvPr id="31" name="任意多边形: 形状 30"/>
            <p:cNvSpPr/>
            <p:nvPr/>
          </p:nvSpPr>
          <p:spPr>
            <a:xfrm>
              <a:off x="-311698" y="-654395"/>
              <a:ext cx="705784" cy="646951"/>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92D050">
                <a:alpha val="54000"/>
              </a:srgbClr>
            </a:solidFill>
            <a:ln w="12700">
              <a:miter lim="400000"/>
            </a:ln>
          </p:spPr>
          <p:txBody>
            <a:bodyPr anchor="ctr"/>
            <a:lstStyle/>
            <a:p>
              <a:pPr algn="ctr"/>
              <a:endParaRPr sz="2400">
                <a:cs typeface="+mn-ea"/>
                <a:sym typeface="+mn-lt"/>
              </a:endParaRPr>
            </a:p>
          </p:txBody>
        </p:sp>
        <p:sp>
          <p:nvSpPr>
            <p:cNvPr id="17" name="矩形: 圆角 16"/>
            <p:cNvSpPr/>
            <p:nvPr/>
          </p:nvSpPr>
          <p:spPr>
            <a:xfrm>
              <a:off x="5381998" y="-686531"/>
              <a:ext cx="1829157" cy="711224"/>
            </a:xfrm>
            <a:prstGeom prst="roundRect">
              <a:avLst>
                <a:gd name="adj" fmla="val 50000"/>
              </a:avLst>
            </a:prstGeom>
            <a:solidFill>
              <a:schemeClr val="accent1">
                <a:lumMod val="20000"/>
                <a:lumOff val="80000"/>
              </a:schemeClr>
            </a:solidFill>
            <a:ln w="12700">
              <a:miter lim="400000"/>
            </a:ln>
          </p:spPr>
          <p:txBody>
            <a:bodyPr anchor="ctr"/>
            <a:lstStyle/>
            <a:p>
              <a:pPr algn="ctr"/>
              <a:endParaRPr sz="2400">
                <a:cs typeface="+mn-ea"/>
                <a:sym typeface="+mn-lt"/>
              </a:endParaRPr>
            </a:p>
          </p:txBody>
        </p:sp>
        <p:sp>
          <p:nvSpPr>
            <p:cNvPr id="18" name="任意多边形: 形状 17"/>
            <p:cNvSpPr/>
            <p:nvPr/>
          </p:nvSpPr>
          <p:spPr>
            <a:xfrm>
              <a:off x="5915380" y="-654395"/>
              <a:ext cx="705784" cy="646951"/>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92D050">
                <a:alpha val="54000"/>
              </a:srgbClr>
            </a:solidFill>
            <a:ln w="12700">
              <a:miter lim="400000"/>
            </a:ln>
          </p:spPr>
          <p:txBody>
            <a:bodyPr anchor="ctr"/>
            <a:lstStyle/>
            <a:p>
              <a:pPr algn="ctr"/>
              <a:endParaRPr sz="2400">
                <a:cs typeface="+mn-ea"/>
                <a:sym typeface="+mn-lt"/>
              </a:endParaRPr>
            </a:p>
          </p:txBody>
        </p:sp>
      </p:grpSp>
      <p:sp>
        <p:nvSpPr>
          <p:cNvPr id="36" name="矩形 35"/>
          <p:cNvSpPr/>
          <p:nvPr/>
        </p:nvSpPr>
        <p:spPr>
          <a:xfrm>
            <a:off x="431372" y="0"/>
            <a:ext cx="288032" cy="77088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7" name="矩形 36"/>
          <p:cNvSpPr/>
          <p:nvPr/>
        </p:nvSpPr>
        <p:spPr>
          <a:xfrm>
            <a:off x="667241" y="165854"/>
            <a:ext cx="2644314" cy="523220"/>
          </a:xfrm>
          <a:prstGeom prst="rect">
            <a:avLst/>
          </a:prstGeom>
        </p:spPr>
        <p:txBody>
          <a:bodyPr wrap="none">
            <a:spAutoFit/>
          </a:bodyPr>
          <a:lstStyle/>
          <a:p>
            <a:r>
              <a:rPr lang="zh-CN" altLang="en-US" sz="2800" kern="0" cap="all" spc="-60" dirty="0">
                <a:solidFill>
                  <a:srgbClr val="D1282E"/>
                </a:solidFill>
                <a:ea typeface="微软雅黑" panose="020B0503020204020204" pitchFamily="34" charset="-122"/>
              </a:rPr>
              <a:t>交互与距离理论</a:t>
            </a:r>
            <a:endParaRPr lang="zh-CN" altLang="en-US" sz="2800" kern="0" cap="all" spc="-60" dirty="0">
              <a:solidFill>
                <a:srgbClr val="D1282E"/>
              </a:solidFill>
              <a:ea typeface="微软雅黑" panose="020B0503020204020204" pitchFamily="34" charset="-122"/>
            </a:endParaRPr>
          </a:p>
        </p:txBody>
      </p:sp>
      <p:sp>
        <p:nvSpPr>
          <p:cNvPr id="38" name="矩形 37"/>
          <p:cNvSpPr/>
          <p:nvPr/>
        </p:nvSpPr>
        <p:spPr>
          <a:xfrm>
            <a:off x="2276114" y="2288338"/>
            <a:ext cx="2448272" cy="1269065"/>
          </a:xfrm>
          <a:prstGeom prst="rect">
            <a:avLst/>
          </a:prstGeom>
        </p:spPr>
        <p:txBody>
          <a:bodyPr wrap="square">
            <a:spAutoFit/>
          </a:bodyPr>
          <a:lstStyle/>
          <a:p>
            <a:r>
              <a:rPr lang="zh-CN" altLang="en-US" sz="2000" dirty="0">
                <a:solidFill>
                  <a:srgbClr val="FF0000"/>
                </a:solidFill>
              </a:rPr>
              <a:t>对话（Ｄ）</a:t>
            </a:r>
            <a:endParaRPr lang="zh-CN" altLang="en-US" sz="2000" dirty="0">
              <a:solidFill>
                <a:srgbClr val="FF0000"/>
              </a:solidFill>
            </a:endParaRPr>
          </a:p>
          <a:p>
            <a:pPr>
              <a:lnSpc>
                <a:spcPct val="150000"/>
              </a:lnSpc>
            </a:pPr>
            <a:r>
              <a:rPr lang="zh-CN" altLang="en-US" sz="2000" dirty="0"/>
              <a:t>计划对学习者个别需要反应迅速程度</a:t>
            </a:r>
            <a:endParaRPr lang="zh-CN" altLang="en-US" sz="2000" dirty="0"/>
          </a:p>
        </p:txBody>
      </p:sp>
      <p:sp>
        <p:nvSpPr>
          <p:cNvPr id="2" name="矩形 1"/>
          <p:cNvSpPr/>
          <p:nvPr/>
        </p:nvSpPr>
        <p:spPr>
          <a:xfrm>
            <a:off x="8485027" y="2148326"/>
            <a:ext cx="2846416" cy="1884618"/>
          </a:xfrm>
          <a:prstGeom prst="rect">
            <a:avLst/>
          </a:prstGeom>
        </p:spPr>
        <p:txBody>
          <a:bodyPr wrap="square">
            <a:spAutoFit/>
          </a:bodyPr>
          <a:lstStyle/>
          <a:p>
            <a:pPr>
              <a:lnSpc>
                <a:spcPct val="150000"/>
              </a:lnSpc>
            </a:pPr>
            <a:r>
              <a:rPr lang="zh-CN" altLang="en-US" sz="2000" dirty="0">
                <a:solidFill>
                  <a:srgbClr val="FF0000"/>
                </a:solidFill>
              </a:rPr>
              <a:t>结构（Ｓ）</a:t>
            </a:r>
            <a:endParaRPr lang="en-US" altLang="zh-CN" sz="2000" dirty="0">
              <a:solidFill>
                <a:srgbClr val="FF0000"/>
              </a:solidFill>
            </a:endParaRPr>
          </a:p>
          <a:p>
            <a:pPr>
              <a:lnSpc>
                <a:spcPct val="150000"/>
              </a:lnSpc>
            </a:pPr>
            <a:r>
              <a:rPr lang="zh-CN" altLang="en-US" sz="2000" dirty="0"/>
              <a:t>远距离教育对分散学习学生需求的反应来改变教学计划，结构</a:t>
            </a:r>
            <a:endParaRPr lang="zh-CN" altLang="en-US" sz="2000" dirty="0"/>
          </a:p>
        </p:txBody>
      </p:sp>
      <p:sp>
        <p:nvSpPr>
          <p:cNvPr id="3" name="矩形 2"/>
          <p:cNvSpPr/>
          <p:nvPr/>
        </p:nvSpPr>
        <p:spPr>
          <a:xfrm>
            <a:off x="5519002" y="4423372"/>
            <a:ext cx="2405798" cy="1422954"/>
          </a:xfrm>
          <a:prstGeom prst="rect">
            <a:avLst/>
          </a:prstGeom>
        </p:spPr>
        <p:txBody>
          <a:bodyPr wrap="square">
            <a:spAutoFit/>
          </a:bodyPr>
          <a:lstStyle/>
          <a:p>
            <a:pPr>
              <a:lnSpc>
                <a:spcPct val="150000"/>
              </a:lnSpc>
            </a:pPr>
            <a:r>
              <a:rPr lang="zh-CN" altLang="en-US" sz="2000" dirty="0">
                <a:solidFill>
                  <a:srgbClr val="FF0000"/>
                </a:solidFill>
              </a:rPr>
              <a:t>自主：</a:t>
            </a:r>
            <a:r>
              <a:rPr lang="zh-CN" altLang="en-US" sz="2000" dirty="0"/>
              <a:t>目标的设定</a:t>
            </a:r>
            <a:endParaRPr lang="zh-CN" altLang="en-US" sz="2000" dirty="0"/>
          </a:p>
          <a:p>
            <a:pPr>
              <a:lnSpc>
                <a:spcPct val="150000"/>
              </a:lnSpc>
            </a:pPr>
            <a:r>
              <a:rPr lang="zh-CN" altLang="en-US" sz="2000" dirty="0"/>
              <a:t>　　　学习的方法</a:t>
            </a:r>
            <a:endParaRPr lang="zh-CN" altLang="en-US" sz="2000" dirty="0"/>
          </a:p>
          <a:p>
            <a:pPr>
              <a:lnSpc>
                <a:spcPct val="150000"/>
              </a:lnSpc>
            </a:pPr>
            <a:r>
              <a:rPr lang="zh-CN" altLang="en-US" sz="2000" dirty="0"/>
              <a:t>　　　评价</a:t>
            </a:r>
            <a:endParaRPr lang="zh-CN" altLang="en-US" sz="2000" dirty="0"/>
          </a:p>
        </p:txBody>
      </p:sp>
      <p:sp>
        <p:nvSpPr>
          <p:cNvPr id="16" name="Oval 7"/>
          <p:cNvSpPr/>
          <p:nvPr/>
        </p:nvSpPr>
        <p:spPr>
          <a:xfrm>
            <a:off x="4092945" y="4282418"/>
            <a:ext cx="1298568" cy="1298568"/>
          </a:xfrm>
          <a:prstGeom prst="ellipse">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fontAlgn="base">
              <a:spcBef>
                <a:spcPct val="0"/>
              </a:spcBef>
              <a:spcAft>
                <a:spcPct val="0"/>
              </a:spcAft>
            </a:pPr>
            <a:endParaRPr sz="2400">
              <a:solidFill>
                <a:srgbClr val="FFFFFF"/>
              </a:solidFill>
              <a:latin typeface="微软雅黑" panose="020B0503020204020204" pitchFamily="34" charset="-122"/>
              <a:ea typeface="微软雅黑" panose="020B0503020204020204" pitchFamily="34" charset="-122"/>
              <a:cs typeface="+mn-ea"/>
              <a:sym typeface="+mn-lt"/>
            </a:endParaRPr>
          </a:p>
        </p:txBody>
      </p:sp>
      <p:sp>
        <p:nvSpPr>
          <p:cNvPr id="21" name="Freeform: Shape 14"/>
          <p:cNvSpPr/>
          <p:nvPr/>
        </p:nvSpPr>
        <p:spPr bwMode="auto">
          <a:xfrm>
            <a:off x="4543789" y="4789397"/>
            <a:ext cx="416213" cy="311864"/>
          </a:xfrm>
          <a:custGeom>
            <a:avLst/>
            <a:gdLst>
              <a:gd name="T0" fmla="*/ 244 w 296"/>
              <a:gd name="T1" fmla="*/ 5 h 222"/>
              <a:gd name="T2" fmla="*/ 65 w 296"/>
              <a:gd name="T3" fmla="*/ 0 h 222"/>
              <a:gd name="T4" fmla="*/ 5 w 296"/>
              <a:gd name="T5" fmla="*/ 52 h 222"/>
              <a:gd name="T6" fmla="*/ 4 w 296"/>
              <a:gd name="T7" fmla="*/ 78 h 222"/>
              <a:gd name="T8" fmla="*/ 148 w 296"/>
              <a:gd name="T9" fmla="*/ 222 h 222"/>
              <a:gd name="T10" fmla="*/ 291 w 296"/>
              <a:gd name="T11" fmla="*/ 78 h 222"/>
              <a:gd name="T12" fmla="*/ 291 w 296"/>
              <a:gd name="T13" fmla="*/ 52 h 222"/>
              <a:gd name="T14" fmla="*/ 127 w 296"/>
              <a:gd name="T15" fmla="*/ 65 h 222"/>
              <a:gd name="T16" fmla="*/ 168 w 296"/>
              <a:gd name="T17" fmla="*/ 65 h 222"/>
              <a:gd name="T18" fmla="*/ 180 w 296"/>
              <a:gd name="T19" fmla="*/ 20 h 222"/>
              <a:gd name="T20" fmla="*/ 176 w 296"/>
              <a:gd name="T21" fmla="*/ 59 h 222"/>
              <a:gd name="T22" fmla="*/ 120 w 296"/>
              <a:gd name="T23" fmla="*/ 59 h 222"/>
              <a:gd name="T24" fmla="*/ 115 w 296"/>
              <a:gd name="T25" fmla="*/ 20 h 222"/>
              <a:gd name="T26" fmla="*/ 120 w 296"/>
              <a:gd name="T27" fmla="*/ 59 h 222"/>
              <a:gd name="T28" fmla="*/ 148 w 296"/>
              <a:gd name="T29" fmla="*/ 189 h 222"/>
              <a:gd name="T30" fmla="*/ 171 w 296"/>
              <a:gd name="T31" fmla="*/ 74 h 222"/>
              <a:gd name="T32" fmla="*/ 226 w 296"/>
              <a:gd name="T33" fmla="*/ 74 h 222"/>
              <a:gd name="T34" fmla="*/ 180 w 296"/>
              <a:gd name="T35" fmla="*/ 74 h 222"/>
              <a:gd name="T36" fmla="*/ 206 w 296"/>
              <a:gd name="T37" fmla="*/ 46 h 222"/>
              <a:gd name="T38" fmla="*/ 183 w 296"/>
              <a:gd name="T39" fmla="*/ 65 h 222"/>
              <a:gd name="T40" fmla="*/ 224 w 296"/>
              <a:gd name="T41" fmla="*/ 18 h 222"/>
              <a:gd name="T42" fmla="*/ 191 w 296"/>
              <a:gd name="T43" fmla="*/ 18 h 222"/>
              <a:gd name="T44" fmla="*/ 127 w 296"/>
              <a:gd name="T45" fmla="*/ 18 h 222"/>
              <a:gd name="T46" fmla="*/ 148 w 296"/>
              <a:gd name="T47" fmla="*/ 35 h 222"/>
              <a:gd name="T48" fmla="*/ 72 w 296"/>
              <a:gd name="T49" fmla="*/ 18 h 222"/>
              <a:gd name="T50" fmla="*/ 90 w 296"/>
              <a:gd name="T51" fmla="*/ 33 h 222"/>
              <a:gd name="T52" fmla="*/ 113 w 296"/>
              <a:gd name="T53" fmla="*/ 65 h 222"/>
              <a:gd name="T54" fmla="*/ 90 w 296"/>
              <a:gd name="T55" fmla="*/ 46 h 222"/>
              <a:gd name="T56" fmla="*/ 138 w 296"/>
              <a:gd name="T57" fmla="*/ 187 h 222"/>
              <a:gd name="T58" fmla="*/ 115 w 296"/>
              <a:gd name="T59" fmla="*/ 74 h 222"/>
              <a:gd name="T60" fmla="*/ 26 w 296"/>
              <a:gd name="T61" fmla="*/ 74 h 222"/>
              <a:gd name="T62" fmla="*/ 117 w 296"/>
              <a:gd name="T63" fmla="*/ 171 h 222"/>
              <a:gd name="T64" fmla="*/ 269 w 296"/>
              <a:gd name="T65" fmla="*/ 74 h 222"/>
              <a:gd name="T66" fmla="*/ 237 w 296"/>
              <a:gd name="T67" fmla="*/ 74 h 222"/>
              <a:gd name="T68" fmla="*/ 213 w 296"/>
              <a:gd name="T69" fmla="*/ 40 h 222"/>
              <a:gd name="T70" fmla="*/ 277 w 296"/>
              <a:gd name="T71" fmla="*/ 65 h 222"/>
              <a:gd name="T72" fmla="*/ 62 w 296"/>
              <a:gd name="T73" fmla="*/ 22 h 222"/>
              <a:gd name="T74" fmla="*/ 58 w 296"/>
              <a:gd name="T75" fmla="*/ 65 h 222"/>
              <a:gd name="T76" fmla="*/ 62 w 296"/>
              <a:gd name="T77" fmla="*/ 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6" h="222">
                <a:moveTo>
                  <a:pt x="291" y="52"/>
                </a:moveTo>
                <a:cubicBezTo>
                  <a:pt x="244" y="5"/>
                  <a:pt x="244" y="5"/>
                  <a:pt x="244" y="5"/>
                </a:cubicBezTo>
                <a:cubicBezTo>
                  <a:pt x="240" y="2"/>
                  <a:pt x="235" y="0"/>
                  <a:pt x="230" y="0"/>
                </a:cubicBezTo>
                <a:cubicBezTo>
                  <a:pt x="65" y="0"/>
                  <a:pt x="65" y="0"/>
                  <a:pt x="65" y="0"/>
                </a:cubicBezTo>
                <a:cubicBezTo>
                  <a:pt x="60" y="0"/>
                  <a:pt x="56" y="2"/>
                  <a:pt x="52" y="5"/>
                </a:cubicBezTo>
                <a:cubicBezTo>
                  <a:pt x="5" y="52"/>
                  <a:pt x="5" y="52"/>
                  <a:pt x="5" y="52"/>
                </a:cubicBezTo>
                <a:cubicBezTo>
                  <a:pt x="2" y="56"/>
                  <a:pt x="0" y="61"/>
                  <a:pt x="0" y="65"/>
                </a:cubicBezTo>
                <a:cubicBezTo>
                  <a:pt x="0" y="70"/>
                  <a:pt x="1" y="74"/>
                  <a:pt x="4" y="78"/>
                </a:cubicBezTo>
                <a:cubicBezTo>
                  <a:pt x="134" y="216"/>
                  <a:pt x="134" y="216"/>
                  <a:pt x="134" y="216"/>
                </a:cubicBezTo>
                <a:cubicBezTo>
                  <a:pt x="138" y="220"/>
                  <a:pt x="143" y="222"/>
                  <a:pt x="148" y="222"/>
                </a:cubicBezTo>
                <a:cubicBezTo>
                  <a:pt x="153" y="222"/>
                  <a:pt x="158" y="220"/>
                  <a:pt x="162" y="216"/>
                </a:cubicBezTo>
                <a:cubicBezTo>
                  <a:pt x="291" y="78"/>
                  <a:pt x="291" y="78"/>
                  <a:pt x="291" y="78"/>
                </a:cubicBezTo>
                <a:cubicBezTo>
                  <a:pt x="294" y="74"/>
                  <a:pt x="296" y="70"/>
                  <a:pt x="296" y="65"/>
                </a:cubicBezTo>
                <a:cubicBezTo>
                  <a:pt x="296" y="60"/>
                  <a:pt x="294" y="56"/>
                  <a:pt x="291" y="52"/>
                </a:cubicBezTo>
                <a:close/>
                <a:moveTo>
                  <a:pt x="168" y="65"/>
                </a:moveTo>
                <a:cubicBezTo>
                  <a:pt x="127" y="65"/>
                  <a:pt x="127" y="65"/>
                  <a:pt x="127" y="65"/>
                </a:cubicBezTo>
                <a:cubicBezTo>
                  <a:pt x="148" y="47"/>
                  <a:pt x="148" y="47"/>
                  <a:pt x="148" y="47"/>
                </a:cubicBezTo>
                <a:lnTo>
                  <a:pt x="168" y="65"/>
                </a:lnTo>
                <a:close/>
                <a:moveTo>
                  <a:pt x="155" y="41"/>
                </a:moveTo>
                <a:cubicBezTo>
                  <a:pt x="180" y="20"/>
                  <a:pt x="180" y="20"/>
                  <a:pt x="180" y="20"/>
                </a:cubicBezTo>
                <a:cubicBezTo>
                  <a:pt x="199" y="39"/>
                  <a:pt x="199" y="39"/>
                  <a:pt x="199" y="39"/>
                </a:cubicBezTo>
                <a:cubicBezTo>
                  <a:pt x="176" y="59"/>
                  <a:pt x="176" y="59"/>
                  <a:pt x="176" y="59"/>
                </a:cubicBezTo>
                <a:lnTo>
                  <a:pt x="155" y="41"/>
                </a:lnTo>
                <a:close/>
                <a:moveTo>
                  <a:pt x="120" y="59"/>
                </a:moveTo>
                <a:cubicBezTo>
                  <a:pt x="97" y="39"/>
                  <a:pt x="97" y="39"/>
                  <a:pt x="97" y="39"/>
                </a:cubicBezTo>
                <a:cubicBezTo>
                  <a:pt x="115" y="20"/>
                  <a:pt x="115" y="20"/>
                  <a:pt x="115" y="20"/>
                </a:cubicBezTo>
                <a:cubicBezTo>
                  <a:pt x="141" y="41"/>
                  <a:pt x="141" y="41"/>
                  <a:pt x="141" y="41"/>
                </a:cubicBezTo>
                <a:lnTo>
                  <a:pt x="120" y="59"/>
                </a:lnTo>
                <a:close/>
                <a:moveTo>
                  <a:pt x="171" y="74"/>
                </a:moveTo>
                <a:cubicBezTo>
                  <a:pt x="148" y="189"/>
                  <a:pt x="148" y="189"/>
                  <a:pt x="148" y="189"/>
                </a:cubicBezTo>
                <a:cubicBezTo>
                  <a:pt x="125" y="74"/>
                  <a:pt x="125" y="74"/>
                  <a:pt x="125" y="74"/>
                </a:cubicBezTo>
                <a:lnTo>
                  <a:pt x="171" y="74"/>
                </a:lnTo>
                <a:close/>
                <a:moveTo>
                  <a:pt x="180" y="74"/>
                </a:moveTo>
                <a:cubicBezTo>
                  <a:pt x="226" y="74"/>
                  <a:pt x="226" y="74"/>
                  <a:pt x="226" y="74"/>
                </a:cubicBezTo>
                <a:cubicBezTo>
                  <a:pt x="158" y="187"/>
                  <a:pt x="158" y="187"/>
                  <a:pt x="158" y="187"/>
                </a:cubicBezTo>
                <a:lnTo>
                  <a:pt x="180" y="74"/>
                </a:lnTo>
                <a:close/>
                <a:moveTo>
                  <a:pt x="183" y="65"/>
                </a:moveTo>
                <a:cubicBezTo>
                  <a:pt x="206" y="46"/>
                  <a:pt x="206" y="46"/>
                  <a:pt x="206" y="46"/>
                </a:cubicBezTo>
                <a:cubicBezTo>
                  <a:pt x="225" y="65"/>
                  <a:pt x="225" y="65"/>
                  <a:pt x="225" y="65"/>
                </a:cubicBezTo>
                <a:lnTo>
                  <a:pt x="183" y="65"/>
                </a:lnTo>
                <a:close/>
                <a:moveTo>
                  <a:pt x="191" y="18"/>
                </a:moveTo>
                <a:cubicBezTo>
                  <a:pt x="224" y="18"/>
                  <a:pt x="224" y="18"/>
                  <a:pt x="224" y="18"/>
                </a:cubicBezTo>
                <a:cubicBezTo>
                  <a:pt x="206" y="33"/>
                  <a:pt x="206" y="33"/>
                  <a:pt x="206" y="33"/>
                </a:cubicBezTo>
                <a:lnTo>
                  <a:pt x="191" y="18"/>
                </a:lnTo>
                <a:close/>
                <a:moveTo>
                  <a:pt x="148" y="35"/>
                </a:moveTo>
                <a:cubicBezTo>
                  <a:pt x="127" y="18"/>
                  <a:pt x="127" y="18"/>
                  <a:pt x="127" y="18"/>
                </a:cubicBezTo>
                <a:cubicBezTo>
                  <a:pt x="168" y="18"/>
                  <a:pt x="168" y="18"/>
                  <a:pt x="168" y="18"/>
                </a:cubicBezTo>
                <a:lnTo>
                  <a:pt x="148" y="35"/>
                </a:lnTo>
                <a:close/>
                <a:moveTo>
                  <a:pt x="90" y="33"/>
                </a:moveTo>
                <a:cubicBezTo>
                  <a:pt x="72" y="18"/>
                  <a:pt x="72" y="18"/>
                  <a:pt x="72" y="18"/>
                </a:cubicBezTo>
                <a:cubicBezTo>
                  <a:pt x="104" y="18"/>
                  <a:pt x="104" y="18"/>
                  <a:pt x="104" y="18"/>
                </a:cubicBezTo>
                <a:lnTo>
                  <a:pt x="90" y="33"/>
                </a:lnTo>
                <a:close/>
                <a:moveTo>
                  <a:pt x="90" y="46"/>
                </a:moveTo>
                <a:cubicBezTo>
                  <a:pt x="113" y="65"/>
                  <a:pt x="113" y="65"/>
                  <a:pt x="113" y="65"/>
                </a:cubicBezTo>
                <a:cubicBezTo>
                  <a:pt x="71" y="65"/>
                  <a:pt x="71" y="65"/>
                  <a:pt x="71" y="65"/>
                </a:cubicBezTo>
                <a:lnTo>
                  <a:pt x="90" y="46"/>
                </a:lnTo>
                <a:close/>
                <a:moveTo>
                  <a:pt x="115" y="74"/>
                </a:moveTo>
                <a:cubicBezTo>
                  <a:pt x="138" y="187"/>
                  <a:pt x="138" y="187"/>
                  <a:pt x="138" y="187"/>
                </a:cubicBezTo>
                <a:cubicBezTo>
                  <a:pt x="70" y="74"/>
                  <a:pt x="70" y="74"/>
                  <a:pt x="70" y="74"/>
                </a:cubicBezTo>
                <a:lnTo>
                  <a:pt x="115" y="74"/>
                </a:lnTo>
                <a:close/>
                <a:moveTo>
                  <a:pt x="117" y="171"/>
                </a:moveTo>
                <a:cubicBezTo>
                  <a:pt x="26" y="74"/>
                  <a:pt x="26" y="74"/>
                  <a:pt x="26" y="74"/>
                </a:cubicBezTo>
                <a:cubicBezTo>
                  <a:pt x="59" y="74"/>
                  <a:pt x="59" y="74"/>
                  <a:pt x="59" y="74"/>
                </a:cubicBezTo>
                <a:lnTo>
                  <a:pt x="117" y="171"/>
                </a:lnTo>
                <a:close/>
                <a:moveTo>
                  <a:pt x="237" y="74"/>
                </a:moveTo>
                <a:cubicBezTo>
                  <a:pt x="269" y="74"/>
                  <a:pt x="269" y="74"/>
                  <a:pt x="269" y="74"/>
                </a:cubicBezTo>
                <a:cubicBezTo>
                  <a:pt x="178" y="171"/>
                  <a:pt x="178" y="171"/>
                  <a:pt x="178" y="171"/>
                </a:cubicBezTo>
                <a:lnTo>
                  <a:pt x="237" y="74"/>
                </a:lnTo>
                <a:close/>
                <a:moveTo>
                  <a:pt x="238" y="65"/>
                </a:moveTo>
                <a:cubicBezTo>
                  <a:pt x="213" y="40"/>
                  <a:pt x="213" y="40"/>
                  <a:pt x="213" y="40"/>
                </a:cubicBezTo>
                <a:cubicBezTo>
                  <a:pt x="234" y="22"/>
                  <a:pt x="234" y="22"/>
                  <a:pt x="234" y="22"/>
                </a:cubicBezTo>
                <a:cubicBezTo>
                  <a:pt x="277" y="65"/>
                  <a:pt x="277" y="65"/>
                  <a:pt x="277" y="65"/>
                </a:cubicBezTo>
                <a:lnTo>
                  <a:pt x="238" y="65"/>
                </a:lnTo>
                <a:close/>
                <a:moveTo>
                  <a:pt x="62" y="22"/>
                </a:moveTo>
                <a:cubicBezTo>
                  <a:pt x="83" y="40"/>
                  <a:pt x="83" y="40"/>
                  <a:pt x="83" y="40"/>
                </a:cubicBezTo>
                <a:cubicBezTo>
                  <a:pt x="58" y="65"/>
                  <a:pt x="58" y="65"/>
                  <a:pt x="58" y="65"/>
                </a:cubicBezTo>
                <a:cubicBezTo>
                  <a:pt x="18" y="65"/>
                  <a:pt x="18" y="65"/>
                  <a:pt x="18" y="65"/>
                </a:cubicBezTo>
                <a:lnTo>
                  <a:pt x="62" y="22"/>
                </a:lnTo>
                <a:close/>
              </a:path>
            </a:pathLst>
          </a:custGeom>
          <a:solidFill>
            <a:schemeClr val="bg1"/>
          </a:solidFill>
          <a:ln>
            <a:noFill/>
          </a:ln>
        </p:spPr>
        <p:txBody>
          <a:bodyPr anchor="ctr"/>
          <a:lstStyle/>
          <a:p>
            <a:pPr algn="ctr" defTabSz="1219200" fontAlgn="base">
              <a:spcBef>
                <a:spcPct val="0"/>
              </a:spcBef>
              <a:spcAft>
                <a:spcPct val="0"/>
              </a:spcAft>
            </a:pPr>
            <a:endParaRPr sz="2400" dirty="0">
              <a:solidFill>
                <a:srgbClr val="000000"/>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7241" y="165854"/>
            <a:ext cx="2644314" cy="523220"/>
          </a:xfrm>
          <a:prstGeom prst="rect">
            <a:avLst/>
          </a:prstGeom>
        </p:spPr>
        <p:txBody>
          <a:bodyPr wrap="non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交互与距离理论</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sp>
        <p:nvSpPr>
          <p:cNvPr id="5" name="Rectangle 1030"/>
          <p:cNvSpPr>
            <a:spLocks noChangeArrowheads="1"/>
          </p:cNvSpPr>
          <p:nvPr/>
        </p:nvSpPr>
        <p:spPr bwMode="auto">
          <a:xfrm>
            <a:off x="1479233" y="1401127"/>
            <a:ext cx="8944927" cy="4562792"/>
          </a:xfrm>
          <a:prstGeom prst="rect">
            <a:avLst/>
          </a:prstGeom>
          <a:solidFill>
            <a:schemeClr val="accent3">
              <a:lumMod val="20000"/>
              <a:lumOff val="80000"/>
            </a:schemeClr>
          </a:solidFill>
          <a:ln w="9525">
            <a:noFill/>
            <a:miter lim="800000"/>
          </a:ln>
          <a:effec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ClrTx/>
              <a:buSzTx/>
              <a:buFontTx/>
              <a:buNone/>
            </a:pPr>
            <a:endParaRPr lang="zh-CN" altLang="en-US" sz="1800" dirty="0">
              <a:ea typeface="宋体" panose="02010600030101010101" pitchFamily="2" charset="-122"/>
            </a:endParaRPr>
          </a:p>
        </p:txBody>
      </p:sp>
      <p:pic>
        <p:nvPicPr>
          <p:cNvPr id="6" name="Picture 1028" descr="moor6"/>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rot="156990">
            <a:off x="1539356" y="2363647"/>
            <a:ext cx="8239878" cy="282225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7241" y="165854"/>
            <a:ext cx="2644314" cy="523220"/>
          </a:xfrm>
          <a:prstGeom prst="rect">
            <a:avLst/>
          </a:prstGeom>
        </p:spPr>
        <p:txBody>
          <a:bodyPr wrap="non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交互与距离理论</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sp>
        <p:nvSpPr>
          <p:cNvPr id="3" name="Rectangle 1030"/>
          <p:cNvSpPr>
            <a:spLocks noChangeArrowheads="1"/>
          </p:cNvSpPr>
          <p:nvPr/>
        </p:nvSpPr>
        <p:spPr bwMode="auto">
          <a:xfrm>
            <a:off x="564833" y="1046004"/>
            <a:ext cx="11048047" cy="5354796"/>
          </a:xfrm>
          <a:prstGeom prst="rect">
            <a:avLst/>
          </a:prstGeom>
          <a:solidFill>
            <a:schemeClr val="accent3">
              <a:lumMod val="20000"/>
              <a:lumOff val="80000"/>
            </a:schemeClr>
          </a:solidFill>
          <a:ln w="9525">
            <a:noFill/>
            <a:miter lim="800000"/>
          </a:ln>
          <a:effec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ClrTx/>
              <a:buSzTx/>
              <a:buFontTx/>
              <a:buNone/>
            </a:pPr>
            <a:endParaRPr lang="zh-CN" altLang="en-US" sz="1800" dirty="0">
              <a:ea typeface="宋体" panose="02010600030101010101" pitchFamily="2" charset="-122"/>
            </a:endParaRPr>
          </a:p>
        </p:txBody>
      </p:sp>
      <p:pic>
        <p:nvPicPr>
          <p:cNvPr id="4" name="Picture 1031" descr="moor3"/>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80452" y="1386999"/>
            <a:ext cx="5320829" cy="190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29" descr="moor1"/>
          <p:cNvPicPr>
            <a:picLocks noChangeAspect="1" noChangeArrowheads="1"/>
          </p:cNvPicPr>
          <p:nvPr/>
        </p:nvPicPr>
        <p:blipFill>
          <a:blip r:embed="rId2">
            <a:clrChange>
              <a:clrFrom>
                <a:srgbClr val="F4F1EA"/>
              </a:clrFrom>
              <a:clrTo>
                <a:srgbClr val="F4F1EA">
                  <a:alpha val="0"/>
                </a:srgbClr>
              </a:clrTo>
            </a:clrChange>
            <a:extLst>
              <a:ext uri="{28A0092B-C50C-407E-A947-70E740481C1C}">
                <a14:useLocalDpi xmlns:a14="http://schemas.microsoft.com/office/drawing/2010/main" val="0"/>
              </a:ext>
            </a:extLst>
          </a:blip>
          <a:srcRect/>
          <a:stretch>
            <a:fillRect/>
          </a:stretch>
        </p:blipFill>
        <p:spPr bwMode="auto">
          <a:xfrm>
            <a:off x="1161732" y="3880326"/>
            <a:ext cx="4517707" cy="198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28" descr="moor5"/>
          <p:cNvPicPr>
            <a:picLocks noChangeAspect="1" noChangeArrowheads="1"/>
          </p:cNvPicPr>
          <p:nvPr/>
        </p:nvPicPr>
        <p:blipFill>
          <a:blip r:embed="rId3">
            <a:clrChange>
              <a:clrFrom>
                <a:srgbClr val="FFFCF1"/>
              </a:clrFrom>
              <a:clrTo>
                <a:srgbClr val="FFFCF1">
                  <a:alpha val="0"/>
                </a:srgbClr>
              </a:clrTo>
            </a:clrChange>
            <a:extLst>
              <a:ext uri="{28A0092B-C50C-407E-A947-70E740481C1C}">
                <a14:useLocalDpi xmlns:a14="http://schemas.microsoft.com/office/drawing/2010/main" val="0"/>
              </a:ext>
            </a:extLst>
          </a:blip>
          <a:srcRect/>
          <a:stretch>
            <a:fillRect/>
          </a:stretch>
        </p:blipFill>
        <p:spPr bwMode="auto">
          <a:xfrm>
            <a:off x="6557962" y="1519078"/>
            <a:ext cx="4454355" cy="177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0" descr="moor2"/>
          <p:cNvPicPr>
            <a:picLocks noChangeAspect="1" noChangeArrowheads="1"/>
          </p:cNvPicPr>
          <p:nvPr/>
        </p:nvPicPr>
        <p:blipFill>
          <a:blip r:embed="rId4">
            <a:clrChange>
              <a:clrFrom>
                <a:srgbClr val="FDFFF2"/>
              </a:clrFrom>
              <a:clrTo>
                <a:srgbClr val="FDFFF2">
                  <a:alpha val="0"/>
                </a:srgbClr>
              </a:clrTo>
            </a:clrChange>
            <a:extLst>
              <a:ext uri="{28A0092B-C50C-407E-A947-70E740481C1C}">
                <a14:useLocalDpi xmlns:a14="http://schemas.microsoft.com/office/drawing/2010/main" val="0"/>
              </a:ext>
            </a:extLst>
          </a:blip>
          <a:srcRect/>
          <a:stretch>
            <a:fillRect/>
          </a:stretch>
        </p:blipFill>
        <p:spPr bwMode="auto">
          <a:xfrm>
            <a:off x="6400230" y="4128066"/>
            <a:ext cx="4491859" cy="148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BEBA8EAE-BF5A-486C-A8C5-ECC9F3942E4B}">
                <a14:imgProps xmlns:a14="http://schemas.microsoft.com/office/drawing/2010/main">
                  <a14:imgLayer r:embed="rId2">
                    <a14:imgEffect>
                      <a14:artisticBlur/>
                    </a14:imgEffect>
                  </a14:imgLayer>
                </a14:imgProps>
              </a:ext>
            </a:extLst>
          </a:blip>
          <a:srcRect/>
          <a:stretch>
            <a:fillRect/>
          </a:stretch>
        </p:blipFill>
        <p:spPr>
          <a:xfrm>
            <a:off x="0" y="3429000"/>
            <a:ext cx="12192000" cy="3429000"/>
          </a:xfrm>
          <a:prstGeom prst="rect">
            <a:avLst/>
          </a:prstGeom>
        </p:spPr>
      </p:pic>
      <p:sp>
        <p:nvSpPr>
          <p:cNvPr id="10" name="矩形 9"/>
          <p:cNvSpPr/>
          <p:nvPr/>
        </p:nvSpPr>
        <p:spPr>
          <a:xfrm>
            <a:off x="1" y="3429000"/>
            <a:ext cx="12192676" cy="3428997"/>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圆角 2"/>
          <p:cNvSpPr/>
          <p:nvPr/>
        </p:nvSpPr>
        <p:spPr>
          <a:xfrm>
            <a:off x="623392" y="548680"/>
            <a:ext cx="10945216" cy="576064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8"/>
          <p:cNvGrpSpPr/>
          <p:nvPr/>
        </p:nvGrpSpPr>
        <p:grpSpPr>
          <a:xfrm>
            <a:off x="1962760" y="1988839"/>
            <a:ext cx="1436677" cy="2831546"/>
            <a:chOff x="4499992" y="1114046"/>
            <a:chExt cx="519809" cy="575153"/>
          </a:xfrm>
        </p:grpSpPr>
        <p:sp>
          <p:nvSpPr>
            <p:cNvPr id="5" name="矩形: 圆角 4"/>
            <p:cNvSpPr/>
            <p:nvPr/>
          </p:nvSpPr>
          <p:spPr>
            <a:xfrm>
              <a:off x="4499992" y="1131590"/>
              <a:ext cx="504056" cy="504056"/>
            </a:xfrm>
            <a:prstGeom prst="roundRect">
              <a:avLst>
                <a:gd name="adj" fmla="val 6274"/>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文本框 5"/>
            <p:cNvSpPr txBox="1"/>
            <p:nvPr/>
          </p:nvSpPr>
          <p:spPr>
            <a:xfrm>
              <a:off x="4549499" y="1114046"/>
              <a:ext cx="470302" cy="575153"/>
            </a:xfrm>
            <a:prstGeom prst="rect">
              <a:avLst/>
            </a:prstGeom>
            <a:noFill/>
          </p:spPr>
          <p:txBody>
            <a:bodyPr wrap="square" lIns="0" tIns="0" rIns="0" bIns="0" rtlCol="0">
              <a:spAutoFit/>
            </a:bodyPr>
            <a:lstStyle/>
            <a:p>
              <a:r>
                <a:rPr lang="en-US" altLang="zh-CN" sz="18400" dirty="0">
                  <a:solidFill>
                    <a:schemeClr val="bg1"/>
                  </a:solidFill>
                  <a:ea typeface="微软雅黑" panose="020B0503020204020204" pitchFamily="34" charset="-122"/>
                  <a:cs typeface="Calibri" panose="020F0502020204030204" pitchFamily="34" charset="0"/>
                </a:rPr>
                <a:t>2</a:t>
              </a:r>
              <a:endParaRPr lang="zh-CN" altLang="en-US" sz="18400" dirty="0">
                <a:solidFill>
                  <a:schemeClr val="bg1"/>
                </a:solidFill>
                <a:ea typeface="微软雅黑" panose="020B0503020204020204" pitchFamily="34" charset="-122"/>
                <a:cs typeface="Calibri" panose="020F0502020204030204" pitchFamily="34" charset="0"/>
              </a:endParaRPr>
            </a:p>
          </p:txBody>
        </p:sp>
      </p:grpSp>
      <p:sp>
        <p:nvSpPr>
          <p:cNvPr id="7" name="文本框 6"/>
          <p:cNvSpPr txBox="1"/>
          <p:nvPr/>
        </p:nvSpPr>
        <p:spPr>
          <a:xfrm>
            <a:off x="4387153" y="2946641"/>
            <a:ext cx="2707712" cy="738664"/>
          </a:xfrm>
          <a:prstGeom prst="rect">
            <a:avLst/>
          </a:prstGeom>
          <a:noFill/>
        </p:spPr>
        <p:txBody>
          <a:bodyPr wrap="square" lIns="0" tIns="0" rIns="0" bIns="0" rtlCol="0">
            <a:spAutoFit/>
          </a:bodyPr>
          <a:lstStyle/>
          <a:p>
            <a:pPr algn="dist"/>
            <a:r>
              <a:rPr lang="zh-CN" altLang="en-US" sz="4800" b="1" dirty="0">
                <a:solidFill>
                  <a:schemeClr val="accent6"/>
                </a:solidFill>
                <a:latin typeface="微软雅黑" panose="020B0503020204020204" pitchFamily="34" charset="-122"/>
                <a:ea typeface="微软雅黑" panose="020B0503020204020204" pitchFamily="34" charset="-122"/>
              </a:rPr>
              <a:t>交互理论</a:t>
            </a:r>
            <a:endParaRPr lang="zh-CN" altLang="en-US" sz="4800" b="1" dirty="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96121" y="135374"/>
            <a:ext cx="3906030" cy="523220"/>
          </a:xfrm>
          <a:prstGeom prst="rect">
            <a:avLst/>
          </a:prstGeom>
        </p:spPr>
        <p:txBody>
          <a:bodyPr wrap="square">
            <a:spAutoFit/>
          </a:bodyPr>
          <a:lstStyle/>
          <a:p>
            <a:pPr algn="dist"/>
            <a:r>
              <a:rPr lang="zh-CN" altLang="en-US" sz="2800" kern="0" cap="all" spc="-60" dirty="0">
                <a:solidFill>
                  <a:srgbClr val="D1282E"/>
                </a:solidFill>
                <a:latin typeface="微软雅黑" panose="020B0503020204020204" pitchFamily="34" charset="-122"/>
                <a:ea typeface="微软雅黑" panose="020B0503020204020204" pitchFamily="34" charset="-122"/>
              </a:rPr>
              <a:t>交互作用与通信理论</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sp>
        <p:nvSpPr>
          <p:cNvPr id="3" name="Rectangle 3"/>
          <p:cNvSpPr txBox="1">
            <a:spLocks noChangeArrowheads="1"/>
          </p:cNvSpPr>
          <p:nvPr/>
        </p:nvSpPr>
        <p:spPr>
          <a:xfrm>
            <a:off x="1302630" y="853924"/>
            <a:ext cx="9701920" cy="9017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CN" altLang="en-US" sz="2400" b="1" dirty="0">
                <a:latin typeface="微软雅黑" panose="020B0503020204020204" pitchFamily="34" charset="-122"/>
                <a:ea typeface="微软雅黑" panose="020B0503020204020204" pitchFamily="34" charset="-122"/>
              </a:rPr>
              <a:t>出发点：一旦开发和发送教材给学生，院校的作用就是向学生提供满意   的学习经验。</a:t>
            </a:r>
            <a:endParaRPr lang="zh-CN" altLang="en-US" sz="2400" b="1" dirty="0">
              <a:latin typeface="微软雅黑" panose="020B0503020204020204" pitchFamily="34" charset="-122"/>
              <a:ea typeface="微软雅黑" panose="020B0503020204020204" pitchFamily="34" charset="-122"/>
            </a:endParaRPr>
          </a:p>
          <a:p>
            <a:pPr marL="0" indent="0">
              <a:buNone/>
            </a:pPr>
            <a:endParaRPr lang="zh-CN" altLang="en-US" sz="2400" b="1" dirty="0">
              <a:latin typeface="微软雅黑" panose="020B0503020204020204" pitchFamily="34" charset="-122"/>
              <a:ea typeface="微软雅黑" panose="020B0503020204020204" pitchFamily="34" charset="-122"/>
            </a:endParaRPr>
          </a:p>
        </p:txBody>
      </p:sp>
      <p:sp>
        <p:nvSpPr>
          <p:cNvPr id="4" name="矩形 3"/>
          <p:cNvSpPr/>
          <p:nvPr/>
        </p:nvSpPr>
        <p:spPr>
          <a:xfrm>
            <a:off x="3943191" y="2228840"/>
            <a:ext cx="6746240" cy="3683188"/>
          </a:xfrm>
          <a:prstGeom prst="rect">
            <a:avLst/>
          </a:prstGeom>
        </p:spPr>
        <p:txBody>
          <a:bodyPr wrap="square">
            <a:spAutoFit/>
          </a:bodyPr>
          <a:lstStyle/>
          <a:p>
            <a:pPr marL="342900" indent="-342900">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巴斯：双向交流</a:t>
            </a:r>
            <a:endParaRPr lang="zh-CN" altLang="en-US" sz="2400" dirty="0">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霍姆伯格：有指导的教学会谈理论</a:t>
            </a:r>
            <a:endParaRPr lang="zh-CN" altLang="en-US" sz="2400" dirty="0">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丹尼尔：交互作用和独立学习</a:t>
            </a:r>
            <a:endParaRPr lang="zh-CN" altLang="en-US" sz="2400" dirty="0">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西沃特：关注的连续性</a:t>
            </a:r>
            <a:endParaRPr lang="zh-CN" altLang="en-US" sz="2400" dirty="0">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史密斯：一体化模式</a:t>
            </a:r>
            <a:endParaRPr lang="zh-CN" altLang="en-US" sz="2400" dirty="0">
              <a:latin typeface="微软雅黑" panose="020B0503020204020204" pitchFamily="34" charset="-122"/>
              <a:ea typeface="微软雅黑" panose="020B0503020204020204" pitchFamily="34" charset="-122"/>
            </a:endParaRPr>
          </a:p>
        </p:txBody>
      </p:sp>
      <p:sp>
        <p:nvSpPr>
          <p:cNvPr id="5" name="任意多边形: 形状 4"/>
          <p:cNvSpPr/>
          <p:nvPr/>
        </p:nvSpPr>
        <p:spPr>
          <a:xfrm>
            <a:off x="1404441" y="2852655"/>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92D050">
              <a:alpha val="54000"/>
            </a:srgbClr>
          </a:solidFill>
          <a:ln w="12700">
            <a:miter lim="400000"/>
          </a:ln>
        </p:spPr>
        <p:txBody>
          <a:bodyPr anchor="ctr"/>
          <a:lstStyle/>
          <a:p>
            <a:pPr algn="ctr"/>
            <a:endParaRPr sz="2400">
              <a:latin typeface="微软雅黑" panose="020B0503020204020204" pitchFamily="34" charset="-122"/>
              <a:cs typeface="+mn-ea"/>
              <a:sym typeface="+mn-lt"/>
            </a:endParaRPr>
          </a:p>
        </p:txBody>
      </p:sp>
      <p:sp>
        <p:nvSpPr>
          <p:cNvPr id="6" name="任意多边形: 形状 5"/>
          <p:cNvSpPr/>
          <p:nvPr/>
        </p:nvSpPr>
        <p:spPr>
          <a:xfrm>
            <a:off x="2015777" y="4505294"/>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92D050">
              <a:alpha val="54000"/>
            </a:srgbClr>
          </a:solidFill>
          <a:ln w="12700">
            <a:miter lim="400000"/>
          </a:ln>
        </p:spPr>
        <p:txBody>
          <a:bodyPr anchor="ctr"/>
          <a:lstStyle/>
          <a:p>
            <a:pPr algn="ctr"/>
            <a:endParaRPr sz="2400">
              <a:latin typeface="微软雅黑" panose="020B0503020204020204" pitchFamily="34" charset="-122"/>
              <a:cs typeface="+mn-ea"/>
              <a:sym typeface="+mn-lt"/>
            </a:endParaRPr>
          </a:p>
        </p:txBody>
      </p:sp>
      <p:sp>
        <p:nvSpPr>
          <p:cNvPr id="7" name="任意多边形: 形状 6"/>
          <p:cNvSpPr/>
          <p:nvPr/>
        </p:nvSpPr>
        <p:spPr>
          <a:xfrm>
            <a:off x="9730492" y="5530860"/>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92D050">
              <a:alpha val="54000"/>
            </a:srgbClr>
          </a:solidFill>
          <a:ln w="12700">
            <a:miter lim="400000"/>
          </a:ln>
        </p:spPr>
        <p:txBody>
          <a:bodyPr anchor="ctr"/>
          <a:lstStyle/>
          <a:p>
            <a:pPr algn="ctr"/>
            <a:endParaRPr sz="2400">
              <a:latin typeface="微软雅黑" panose="020B0503020204020204" pitchFamily="34" charset="-122"/>
              <a:cs typeface="+mn-ea"/>
              <a:sym typeface="+mn-lt"/>
            </a:endParaRPr>
          </a:p>
        </p:txBody>
      </p:sp>
      <p:sp>
        <p:nvSpPr>
          <p:cNvPr id="8" name="任意多边形: 形状 7"/>
          <p:cNvSpPr/>
          <p:nvPr/>
        </p:nvSpPr>
        <p:spPr>
          <a:xfrm>
            <a:off x="10565271" y="2738048"/>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92D050">
              <a:alpha val="54000"/>
            </a:srgbClr>
          </a:solidFill>
          <a:ln w="12700">
            <a:miter lim="400000"/>
          </a:ln>
        </p:spPr>
        <p:txBody>
          <a:bodyPr anchor="ctr"/>
          <a:lstStyle/>
          <a:p>
            <a:pPr algn="ctr"/>
            <a:endParaRPr sz="2400">
              <a:latin typeface="微软雅黑" panose="020B0503020204020204" pitchFamily="34" charset="-122"/>
              <a:cs typeface="+mn-ea"/>
              <a:sym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BEBA8EAE-BF5A-486C-A8C5-ECC9F3942E4B}">
                <a14:imgProps xmlns:a14="http://schemas.microsoft.com/office/drawing/2010/main">
                  <a14:imgLayer r:embed="rId2">
                    <a14:imgEffect>
                      <a14:artisticBlur/>
                    </a14:imgEffect>
                  </a14:imgLayer>
                </a14:imgProps>
              </a:ext>
            </a:extLst>
          </a:blip>
          <a:srcRect/>
          <a:stretch>
            <a:fillRect/>
          </a:stretch>
        </p:blipFill>
        <p:spPr>
          <a:xfrm>
            <a:off x="0" y="3429000"/>
            <a:ext cx="12192000" cy="3429000"/>
          </a:xfrm>
          <a:prstGeom prst="rect">
            <a:avLst/>
          </a:prstGeom>
        </p:spPr>
      </p:pic>
      <p:sp>
        <p:nvSpPr>
          <p:cNvPr id="25" name="矩形 24"/>
          <p:cNvSpPr/>
          <p:nvPr/>
        </p:nvSpPr>
        <p:spPr>
          <a:xfrm>
            <a:off x="1" y="3429000"/>
            <a:ext cx="12192676" cy="3428997"/>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 name="矩形: 圆角 2"/>
          <p:cNvSpPr/>
          <p:nvPr/>
        </p:nvSpPr>
        <p:spPr>
          <a:xfrm>
            <a:off x="623392" y="548680"/>
            <a:ext cx="10945216" cy="576064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pitchFamily="34" charset="-122"/>
              <a:ea typeface="微软雅黑" panose="020B0503020204020204" pitchFamily="34" charset="-122"/>
            </a:endParaRPr>
          </a:p>
        </p:txBody>
      </p:sp>
      <p:sp>
        <p:nvSpPr>
          <p:cNvPr id="4" name="矩形 3"/>
          <p:cNvSpPr/>
          <p:nvPr/>
        </p:nvSpPr>
        <p:spPr>
          <a:xfrm>
            <a:off x="1703173" y="452669"/>
            <a:ext cx="1824203" cy="576064"/>
          </a:xfrm>
          <a:prstGeom prst="rect">
            <a:avLst/>
          </a:prstGeom>
          <a:solidFill>
            <a:srgbClr val="BD1A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 name="文本框 4"/>
          <p:cNvSpPr txBox="1"/>
          <p:nvPr/>
        </p:nvSpPr>
        <p:spPr>
          <a:xfrm>
            <a:off x="2243065" y="1412776"/>
            <a:ext cx="887760" cy="2626616"/>
          </a:xfrm>
          <a:prstGeom prst="rect">
            <a:avLst/>
          </a:prstGeom>
          <a:noFill/>
        </p:spPr>
        <p:txBody>
          <a:bodyPr wrap="square" lIns="0" tIns="0" rIns="0" bIns="0" rtlCol="0">
            <a:spAutoFit/>
          </a:bodyPr>
          <a:lstStyle/>
          <a:p>
            <a:r>
              <a:rPr lang="zh-CN" altLang="en-US" sz="4265" b="1" dirty="0">
                <a:solidFill>
                  <a:schemeClr val="accent6"/>
                </a:solidFill>
                <a:latin typeface="微软雅黑" panose="020B0503020204020204" pitchFamily="34" charset="-122"/>
                <a:ea typeface="微软雅黑" panose="020B0503020204020204" pitchFamily="34" charset="-122"/>
              </a:rPr>
              <a:t>主要内容</a:t>
            </a:r>
            <a:endParaRPr lang="zh-CN" altLang="en-US" sz="4265" b="1" dirty="0">
              <a:solidFill>
                <a:schemeClr val="accent6"/>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2063552" y="1508787"/>
            <a:ext cx="0" cy="4800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487424" y="1511829"/>
            <a:ext cx="410433" cy="2874368"/>
          </a:xfrm>
          <a:prstGeom prst="rect">
            <a:avLst/>
          </a:prstGeom>
          <a:noFill/>
        </p:spPr>
        <p:txBody>
          <a:bodyPr vert="eaVert" wrap="square" lIns="0" tIns="0" rIns="0" bIns="0" rtlCol="0">
            <a:spAutoFit/>
          </a:bodyPr>
          <a:lstStyle/>
          <a:p>
            <a:r>
              <a:rPr lang="en-US" altLang="zh-CN" sz="2665" b="1" dirty="0">
                <a:solidFill>
                  <a:schemeClr val="accent6"/>
                </a:solidFill>
                <a:latin typeface="微软雅黑" panose="020B0503020204020204" pitchFamily="34" charset="-122"/>
                <a:ea typeface="微软雅黑" panose="020B0503020204020204" pitchFamily="34" charset="-122"/>
              </a:rPr>
              <a:t>INTRODUCTION</a:t>
            </a:r>
            <a:endParaRPr lang="zh-CN" altLang="en-US" sz="2665" b="1" dirty="0">
              <a:solidFill>
                <a:schemeClr val="accent6"/>
              </a:solidFill>
              <a:latin typeface="微软雅黑" panose="020B0503020204020204" pitchFamily="34" charset="-122"/>
              <a:ea typeface="微软雅黑" panose="020B0503020204020204" pitchFamily="34" charset="-122"/>
            </a:endParaRPr>
          </a:p>
        </p:txBody>
      </p:sp>
      <p:sp>
        <p:nvSpPr>
          <p:cNvPr id="12" name="直角三角形 11"/>
          <p:cNvSpPr/>
          <p:nvPr/>
        </p:nvSpPr>
        <p:spPr>
          <a:xfrm flipH="1">
            <a:off x="1343697" y="452669"/>
            <a:ext cx="359476" cy="102203"/>
          </a:xfrm>
          <a:prstGeom prst="rtTriangle">
            <a:avLst/>
          </a:prstGeom>
          <a:solidFill>
            <a:srgbClr val="D53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5" name="矩形: 圆角 14"/>
          <p:cNvSpPr/>
          <p:nvPr/>
        </p:nvSpPr>
        <p:spPr>
          <a:xfrm>
            <a:off x="3983766" y="1620045"/>
            <a:ext cx="576065" cy="656591"/>
          </a:xfrm>
          <a:prstGeom prst="roundRect">
            <a:avLst>
              <a:gd name="adj" fmla="val 62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6" name="文本框 15"/>
          <p:cNvSpPr txBox="1"/>
          <p:nvPr/>
        </p:nvSpPr>
        <p:spPr>
          <a:xfrm>
            <a:off x="4175787" y="1627787"/>
            <a:ext cx="288032" cy="656655"/>
          </a:xfrm>
          <a:prstGeom prst="rect">
            <a:avLst/>
          </a:prstGeom>
          <a:noFill/>
        </p:spPr>
        <p:txBody>
          <a:bodyPr wrap="square" lIns="0" tIns="0" rIns="0" bIns="0" rtlCol="0">
            <a:spAutoFit/>
          </a:bodyPr>
          <a:lstStyle/>
          <a:p>
            <a:r>
              <a:rPr lang="en-US" altLang="zh-CN" sz="4265"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1</a:t>
            </a:r>
            <a:endParaRPr lang="zh-CN" altLang="en-US" sz="4265" b="1"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17" name="文本框 16"/>
          <p:cNvSpPr txBox="1"/>
          <p:nvPr/>
        </p:nvSpPr>
        <p:spPr>
          <a:xfrm>
            <a:off x="4847861" y="1745098"/>
            <a:ext cx="5280587" cy="389787"/>
          </a:xfrm>
          <a:prstGeom prst="rect">
            <a:avLst/>
          </a:prstGeom>
          <a:noFill/>
        </p:spPr>
        <p:txBody>
          <a:bodyPr wrap="square" lIns="0" tIns="0" rIns="0" bIns="0" rtlCol="0">
            <a:spAutoFit/>
          </a:bodyPr>
          <a:lstStyle/>
          <a:p>
            <a:pPr algn="just"/>
            <a:r>
              <a:rPr lang="zh-CN" altLang="en-US" sz="2535" b="1" dirty="0">
                <a:solidFill>
                  <a:srgbClr val="C00000"/>
                </a:solidFill>
                <a:latin typeface="微软雅黑" panose="020B0503020204020204" pitchFamily="34" charset="-122"/>
                <a:ea typeface="微软雅黑" panose="020B0503020204020204" pitchFamily="34" charset="-122"/>
              </a:rPr>
              <a:t>理论基础和基本理论</a:t>
            </a:r>
            <a:endParaRPr lang="zh-CN" altLang="en-US" sz="2535" b="1" dirty="0">
              <a:solidFill>
                <a:srgbClr val="C00000"/>
              </a:solidFill>
              <a:latin typeface="微软雅黑" panose="020B0503020204020204" pitchFamily="34" charset="-122"/>
              <a:ea typeface="微软雅黑" panose="020B0503020204020204" pitchFamily="34" charset="-122"/>
            </a:endParaRPr>
          </a:p>
        </p:txBody>
      </p:sp>
      <p:sp>
        <p:nvSpPr>
          <p:cNvPr id="21" name="矩形: 圆角 20"/>
          <p:cNvSpPr/>
          <p:nvPr/>
        </p:nvSpPr>
        <p:spPr>
          <a:xfrm>
            <a:off x="3983766" y="2816755"/>
            <a:ext cx="576065" cy="656591"/>
          </a:xfrm>
          <a:prstGeom prst="roundRect">
            <a:avLst>
              <a:gd name="adj" fmla="val 62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2" name="文本框 21"/>
          <p:cNvSpPr txBox="1"/>
          <p:nvPr/>
        </p:nvSpPr>
        <p:spPr>
          <a:xfrm>
            <a:off x="4175787" y="2824498"/>
            <a:ext cx="288032" cy="656655"/>
          </a:xfrm>
          <a:prstGeom prst="rect">
            <a:avLst/>
          </a:prstGeom>
          <a:noFill/>
        </p:spPr>
        <p:txBody>
          <a:bodyPr wrap="square" lIns="0" tIns="0" rIns="0" bIns="0" rtlCol="0">
            <a:spAutoFit/>
          </a:bodyPr>
          <a:lstStyle/>
          <a:p>
            <a:r>
              <a:rPr lang="en-US" altLang="zh-CN" sz="4265" b="1">
                <a:solidFill>
                  <a:schemeClr val="bg1"/>
                </a:solidFill>
                <a:latin typeface="微软雅黑" panose="020B0503020204020204" pitchFamily="34" charset="-122"/>
                <a:ea typeface="微软雅黑" panose="020B0503020204020204" pitchFamily="34" charset="-122"/>
                <a:cs typeface="Calibri" panose="020F0502020204030204" pitchFamily="34" charset="0"/>
              </a:rPr>
              <a:t>2</a:t>
            </a:r>
            <a:endParaRPr lang="zh-CN" altLang="en-US" sz="4265" b="1"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3" name="文本框 22"/>
          <p:cNvSpPr txBox="1"/>
          <p:nvPr/>
        </p:nvSpPr>
        <p:spPr>
          <a:xfrm>
            <a:off x="4847863" y="2942831"/>
            <a:ext cx="3800838" cy="389787"/>
          </a:xfrm>
          <a:prstGeom prst="rect">
            <a:avLst/>
          </a:prstGeom>
          <a:noFill/>
        </p:spPr>
        <p:txBody>
          <a:bodyPr wrap="square" lIns="0" tIns="0" rIns="0" bIns="0" rtlCol="0">
            <a:spAutoFit/>
          </a:bodyPr>
          <a:lstStyle/>
          <a:p>
            <a:pPr algn="just"/>
            <a:r>
              <a:rPr lang="zh-CN" altLang="en-US" sz="2535" b="1" spc="-107" dirty="0">
                <a:solidFill>
                  <a:srgbClr val="C00000"/>
                </a:solidFill>
                <a:latin typeface="微软雅黑" panose="020B0503020204020204" pitchFamily="34" charset="-122"/>
                <a:ea typeface="微软雅黑" panose="020B0503020204020204" pitchFamily="34" charset="-122"/>
              </a:rPr>
              <a:t>远程教育的理论基础</a:t>
            </a:r>
            <a:endParaRPr lang="zh-CN" altLang="en-US" sz="2535" b="1" spc="-107" dirty="0">
              <a:solidFill>
                <a:srgbClr val="C00000"/>
              </a:solidFill>
              <a:latin typeface="微软雅黑" panose="020B0503020204020204" pitchFamily="34" charset="-122"/>
              <a:ea typeface="微软雅黑" panose="020B0503020204020204" pitchFamily="34" charset="-122"/>
            </a:endParaRPr>
          </a:p>
        </p:txBody>
      </p:sp>
      <p:sp>
        <p:nvSpPr>
          <p:cNvPr id="26" name="矩形: 圆角 25"/>
          <p:cNvSpPr/>
          <p:nvPr/>
        </p:nvSpPr>
        <p:spPr>
          <a:xfrm>
            <a:off x="3983766" y="4070616"/>
            <a:ext cx="576065" cy="682369"/>
          </a:xfrm>
          <a:prstGeom prst="roundRect">
            <a:avLst>
              <a:gd name="adj" fmla="val 627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7" name="文本框 26"/>
          <p:cNvSpPr txBox="1"/>
          <p:nvPr/>
        </p:nvSpPr>
        <p:spPr>
          <a:xfrm>
            <a:off x="4175787" y="4078359"/>
            <a:ext cx="288032" cy="656655"/>
          </a:xfrm>
          <a:prstGeom prst="rect">
            <a:avLst/>
          </a:prstGeom>
          <a:noFill/>
        </p:spPr>
        <p:txBody>
          <a:bodyPr wrap="square" lIns="0" tIns="0" rIns="0" bIns="0" rtlCol="0">
            <a:spAutoFit/>
          </a:bodyPr>
          <a:lstStyle/>
          <a:p>
            <a:r>
              <a:rPr lang="en-US" altLang="zh-CN" sz="4265" b="1" dirty="0">
                <a:solidFill>
                  <a:schemeClr val="bg1"/>
                </a:solidFill>
                <a:latin typeface="微软雅黑" panose="020B0503020204020204" pitchFamily="34" charset="-122"/>
                <a:ea typeface="微软雅黑" panose="020B0503020204020204" pitchFamily="34" charset="-122"/>
                <a:cs typeface="Calibri" panose="020F0502020204030204" pitchFamily="34" charset="0"/>
              </a:rPr>
              <a:t>3</a:t>
            </a:r>
            <a:endParaRPr lang="zh-CN" altLang="en-US" sz="4265" b="1" dirty="0">
              <a:solidFill>
                <a:schemeClr val="bg1"/>
              </a:solidFill>
              <a:latin typeface="微软雅黑" panose="020B0503020204020204" pitchFamily="34" charset="-122"/>
              <a:ea typeface="微软雅黑" panose="020B0503020204020204" pitchFamily="34" charset="-122"/>
              <a:cs typeface="Calibri" panose="020F0502020204030204" pitchFamily="34" charset="0"/>
            </a:endParaRPr>
          </a:p>
        </p:txBody>
      </p:sp>
      <p:sp>
        <p:nvSpPr>
          <p:cNvPr id="28" name="文本框 27"/>
          <p:cNvSpPr txBox="1"/>
          <p:nvPr/>
        </p:nvSpPr>
        <p:spPr>
          <a:xfrm>
            <a:off x="4847862" y="4201468"/>
            <a:ext cx="3486513" cy="389787"/>
          </a:xfrm>
          <a:prstGeom prst="rect">
            <a:avLst/>
          </a:prstGeom>
          <a:noFill/>
        </p:spPr>
        <p:txBody>
          <a:bodyPr wrap="square" lIns="0" tIns="0" rIns="0" bIns="0" rtlCol="0">
            <a:spAutoFit/>
          </a:bodyPr>
          <a:lstStyle/>
          <a:p>
            <a:pPr algn="just"/>
            <a:r>
              <a:rPr lang="zh-CN" altLang="en-US" sz="2535" b="1" dirty="0">
                <a:solidFill>
                  <a:srgbClr val="C00000"/>
                </a:solidFill>
                <a:latin typeface="微软雅黑" panose="020B0503020204020204" pitchFamily="34" charset="-122"/>
                <a:ea typeface="微软雅黑" panose="020B0503020204020204" pitchFamily="34" charset="-122"/>
              </a:rPr>
              <a:t>远程教育的基本理论</a:t>
            </a:r>
            <a:endParaRPr lang="zh-CN" altLang="en-US" sz="2535"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0880" y="115054"/>
            <a:ext cx="3200400" cy="523220"/>
          </a:xfrm>
          <a:prstGeom prst="rect">
            <a:avLst/>
          </a:prstGeom>
        </p:spPr>
        <p:txBody>
          <a:bodyPr wrap="squar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巴斯：双向交流</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grpSp>
        <p:nvGrpSpPr>
          <p:cNvPr id="31" name="6b9dc50f-7ec6-4f91-a8f5-bf0b22df45e9"/>
          <p:cNvGrpSpPr>
            <a:grpSpLocks noChangeAspect="1"/>
          </p:cNvGrpSpPr>
          <p:nvPr/>
        </p:nvGrpSpPr>
        <p:grpSpPr>
          <a:xfrm>
            <a:off x="0" y="1387622"/>
            <a:ext cx="8360434" cy="4321900"/>
            <a:chOff x="0" y="1592796"/>
            <a:chExt cx="8751077" cy="4523842"/>
          </a:xfrm>
        </p:grpSpPr>
        <p:sp>
          <p:nvSpPr>
            <p:cNvPr id="32" name="Rectangle 1"/>
            <p:cNvSpPr/>
            <p:nvPr/>
          </p:nvSpPr>
          <p:spPr>
            <a:xfrm>
              <a:off x="0" y="1592796"/>
              <a:ext cx="5058264" cy="4523842"/>
            </a:xfrm>
            <a:prstGeom prst="rect">
              <a:avLst/>
            </a:prstGeom>
            <a:blipFill dpi="0" rotWithShape="1">
              <a:blip r:embed="rId1"/>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3" name="Rectangle: Rounded Corners 5"/>
            <p:cNvSpPr/>
            <p:nvPr/>
          </p:nvSpPr>
          <p:spPr>
            <a:xfrm>
              <a:off x="4409555" y="1781299"/>
              <a:ext cx="4341522" cy="633966"/>
            </a:xfrm>
            <a:prstGeom prst="roundRect">
              <a:avLst>
                <a:gd name="adj" fmla="val 50000"/>
              </a:avLst>
            </a:prstGeom>
            <a:solidFill>
              <a:srgbClr val="959595"/>
            </a:solidFill>
            <a:ln w="25400" cap="flat" cmpd="sng" algn="ctr">
              <a:noFill/>
              <a:prstDash val="solid"/>
            </a:ln>
            <a:effectLst/>
          </p:spPr>
          <p:txBody>
            <a:bodyPr rot="0" spcFirstLastPara="0" vert="horz" wrap="none" lIns="91440" tIns="45720" rIns="91440" bIns="45720" anchor="ctr" anchorCtr="0" forceAA="0" compatLnSpc="1">
              <a:normAutofit lnSpcReduction="10000"/>
            </a:bodyPr>
            <a:lstStyle/>
            <a:p>
              <a:pPr>
                <a:lnSpc>
                  <a:spcPct val="90000"/>
                </a:lnSpc>
              </a:pPr>
              <a:r>
                <a:rPr lang="zh-CN" altLang="en-US" b="1" dirty="0">
                  <a:latin typeface="微软雅黑" panose="020B0503020204020204" pitchFamily="34" charset="-122"/>
                  <a:ea typeface="微软雅黑" panose="020B0503020204020204" pitchFamily="34" charset="-122"/>
                </a:rPr>
                <a:t>          </a:t>
              </a:r>
              <a:r>
                <a:rPr lang="zh-CN" altLang="en-US" sz="2600" b="1" dirty="0">
                  <a:latin typeface="微软雅黑" panose="020B0503020204020204" pitchFamily="34" charset="-122"/>
                  <a:ea typeface="微软雅黑" panose="020B0503020204020204" pitchFamily="34" charset="-122"/>
                </a:rPr>
                <a:t>远程教学模式的分析</a:t>
              </a:r>
              <a:endParaRPr lang="zh-CN" altLang="en-US" sz="2600" b="1" dirty="0">
                <a:latin typeface="微软雅黑" panose="020B0503020204020204" pitchFamily="34" charset="-122"/>
                <a:ea typeface="微软雅黑" panose="020B0503020204020204" pitchFamily="34" charset="-122"/>
              </a:endParaRPr>
            </a:p>
          </p:txBody>
        </p:sp>
        <p:sp>
          <p:nvSpPr>
            <p:cNvPr id="34" name="Freeform: Shape 4"/>
            <p:cNvSpPr/>
            <p:nvPr/>
          </p:nvSpPr>
          <p:spPr bwMode="auto">
            <a:xfrm>
              <a:off x="4664472" y="1988840"/>
              <a:ext cx="279400" cy="205959"/>
            </a:xfrm>
            <a:custGeom>
              <a:avLst/>
              <a:gdLst/>
              <a:ahLst/>
              <a:cxnLst>
                <a:cxn ang="0">
                  <a:pos x="10" y="45"/>
                </a:cxn>
                <a:cxn ang="0">
                  <a:pos x="28" y="45"/>
                </a:cxn>
                <a:cxn ang="0">
                  <a:pos x="4" y="30"/>
                </a:cxn>
                <a:cxn ang="0">
                  <a:pos x="65" y="50"/>
                </a:cxn>
                <a:cxn ang="0">
                  <a:pos x="77" y="52"/>
                </a:cxn>
                <a:cxn ang="0">
                  <a:pos x="86" y="46"/>
                </a:cxn>
                <a:cxn ang="0">
                  <a:pos x="94" y="59"/>
                </a:cxn>
                <a:cxn ang="0">
                  <a:pos x="73" y="69"/>
                </a:cxn>
                <a:cxn ang="0">
                  <a:pos x="23" y="59"/>
                </a:cxn>
                <a:cxn ang="0">
                  <a:pos x="3" y="49"/>
                </a:cxn>
                <a:cxn ang="0">
                  <a:pos x="22" y="49"/>
                </a:cxn>
                <a:cxn ang="0">
                  <a:pos x="28" y="52"/>
                </a:cxn>
                <a:cxn ang="0">
                  <a:pos x="45" y="57"/>
                </a:cxn>
                <a:cxn ang="0">
                  <a:pos x="45" y="49"/>
                </a:cxn>
                <a:cxn ang="0">
                  <a:pos x="51" y="47"/>
                </a:cxn>
                <a:cxn ang="0">
                  <a:pos x="51" y="51"/>
                </a:cxn>
                <a:cxn ang="0">
                  <a:pos x="60" y="47"/>
                </a:cxn>
                <a:cxn ang="0">
                  <a:pos x="89" y="30"/>
                </a:cxn>
                <a:cxn ang="0">
                  <a:pos x="70" y="30"/>
                </a:cxn>
                <a:cxn ang="0">
                  <a:pos x="70" y="33"/>
                </a:cxn>
                <a:cxn ang="0">
                  <a:pos x="71" y="40"/>
                </a:cxn>
                <a:cxn ang="0">
                  <a:pos x="72" y="41"/>
                </a:cxn>
                <a:cxn ang="0">
                  <a:pos x="87" y="41"/>
                </a:cxn>
                <a:cxn ang="0">
                  <a:pos x="88" y="34"/>
                </a:cxn>
                <a:cxn ang="0">
                  <a:pos x="89" y="31"/>
                </a:cxn>
                <a:cxn ang="0">
                  <a:pos x="63" y="24"/>
                </a:cxn>
                <a:cxn ang="0">
                  <a:pos x="33" y="14"/>
                </a:cxn>
                <a:cxn ang="0">
                  <a:pos x="36" y="33"/>
                </a:cxn>
                <a:cxn ang="0">
                  <a:pos x="42" y="43"/>
                </a:cxn>
                <a:cxn ang="0">
                  <a:pos x="49" y="44"/>
                </a:cxn>
                <a:cxn ang="0">
                  <a:pos x="55" y="43"/>
                </a:cxn>
                <a:cxn ang="0">
                  <a:pos x="61" y="33"/>
                </a:cxn>
              </a:cxnLst>
              <a:rect l="0" t="0" r="r" b="b"/>
              <a:pathLst>
                <a:path w="94" h="69">
                  <a:moveTo>
                    <a:pt x="2" y="45"/>
                  </a:moveTo>
                  <a:cubicBezTo>
                    <a:pt x="10" y="45"/>
                    <a:pt x="10" y="45"/>
                    <a:pt x="10" y="45"/>
                  </a:cubicBezTo>
                  <a:cubicBezTo>
                    <a:pt x="13" y="48"/>
                    <a:pt x="17" y="48"/>
                    <a:pt x="20" y="45"/>
                  </a:cubicBezTo>
                  <a:cubicBezTo>
                    <a:pt x="28" y="45"/>
                    <a:pt x="28" y="45"/>
                    <a:pt x="28" y="45"/>
                  </a:cubicBezTo>
                  <a:cubicBezTo>
                    <a:pt x="27" y="40"/>
                    <a:pt x="26" y="35"/>
                    <a:pt x="26" y="30"/>
                  </a:cubicBezTo>
                  <a:cubicBezTo>
                    <a:pt x="22" y="19"/>
                    <a:pt x="7" y="20"/>
                    <a:pt x="4" y="30"/>
                  </a:cubicBezTo>
                  <a:cubicBezTo>
                    <a:pt x="2" y="45"/>
                    <a:pt x="2" y="45"/>
                    <a:pt x="2" y="45"/>
                  </a:cubicBezTo>
                  <a:close/>
                  <a:moveTo>
                    <a:pt x="65" y="50"/>
                  </a:moveTo>
                  <a:cubicBezTo>
                    <a:pt x="73" y="46"/>
                    <a:pt x="73" y="46"/>
                    <a:pt x="73" y="46"/>
                  </a:cubicBezTo>
                  <a:cubicBezTo>
                    <a:pt x="77" y="52"/>
                    <a:pt x="77" y="52"/>
                    <a:pt x="77" y="52"/>
                  </a:cubicBezTo>
                  <a:cubicBezTo>
                    <a:pt x="82" y="52"/>
                    <a:pt x="82" y="52"/>
                    <a:pt x="82" y="52"/>
                  </a:cubicBezTo>
                  <a:cubicBezTo>
                    <a:pt x="86" y="46"/>
                    <a:pt x="86" y="46"/>
                    <a:pt x="86" y="46"/>
                  </a:cubicBezTo>
                  <a:cubicBezTo>
                    <a:pt x="94" y="50"/>
                    <a:pt x="94" y="50"/>
                    <a:pt x="94" y="50"/>
                  </a:cubicBezTo>
                  <a:cubicBezTo>
                    <a:pt x="94" y="59"/>
                    <a:pt x="94" y="59"/>
                    <a:pt x="94" y="59"/>
                  </a:cubicBezTo>
                  <a:cubicBezTo>
                    <a:pt x="73" y="59"/>
                    <a:pt x="73" y="59"/>
                    <a:pt x="73" y="59"/>
                  </a:cubicBezTo>
                  <a:cubicBezTo>
                    <a:pt x="73" y="69"/>
                    <a:pt x="73" y="69"/>
                    <a:pt x="73" y="69"/>
                  </a:cubicBezTo>
                  <a:cubicBezTo>
                    <a:pt x="23" y="69"/>
                    <a:pt x="23" y="69"/>
                    <a:pt x="23" y="69"/>
                  </a:cubicBezTo>
                  <a:cubicBezTo>
                    <a:pt x="23" y="59"/>
                    <a:pt x="23" y="59"/>
                    <a:pt x="23" y="59"/>
                  </a:cubicBezTo>
                  <a:cubicBezTo>
                    <a:pt x="0" y="59"/>
                    <a:pt x="0" y="59"/>
                    <a:pt x="0" y="59"/>
                  </a:cubicBezTo>
                  <a:cubicBezTo>
                    <a:pt x="0" y="55"/>
                    <a:pt x="1" y="52"/>
                    <a:pt x="3" y="49"/>
                  </a:cubicBezTo>
                  <a:cubicBezTo>
                    <a:pt x="5" y="49"/>
                    <a:pt x="7" y="49"/>
                    <a:pt x="8" y="49"/>
                  </a:cubicBezTo>
                  <a:cubicBezTo>
                    <a:pt x="13" y="54"/>
                    <a:pt x="17" y="54"/>
                    <a:pt x="22" y="49"/>
                  </a:cubicBezTo>
                  <a:cubicBezTo>
                    <a:pt x="23" y="49"/>
                    <a:pt x="25" y="49"/>
                    <a:pt x="27" y="49"/>
                  </a:cubicBezTo>
                  <a:cubicBezTo>
                    <a:pt x="27" y="50"/>
                    <a:pt x="28" y="51"/>
                    <a:pt x="28" y="52"/>
                  </a:cubicBezTo>
                  <a:cubicBezTo>
                    <a:pt x="37" y="47"/>
                    <a:pt x="37" y="47"/>
                    <a:pt x="37" y="47"/>
                  </a:cubicBezTo>
                  <a:cubicBezTo>
                    <a:pt x="45" y="57"/>
                    <a:pt x="45" y="57"/>
                    <a:pt x="45" y="57"/>
                  </a:cubicBezTo>
                  <a:cubicBezTo>
                    <a:pt x="47" y="51"/>
                    <a:pt x="47" y="51"/>
                    <a:pt x="47" y="51"/>
                  </a:cubicBezTo>
                  <a:cubicBezTo>
                    <a:pt x="45" y="49"/>
                    <a:pt x="45" y="49"/>
                    <a:pt x="45" y="49"/>
                  </a:cubicBezTo>
                  <a:cubicBezTo>
                    <a:pt x="47" y="47"/>
                    <a:pt x="47" y="47"/>
                    <a:pt x="47" y="47"/>
                  </a:cubicBezTo>
                  <a:cubicBezTo>
                    <a:pt x="51" y="47"/>
                    <a:pt x="51" y="47"/>
                    <a:pt x="51" y="47"/>
                  </a:cubicBezTo>
                  <a:cubicBezTo>
                    <a:pt x="52" y="49"/>
                    <a:pt x="52" y="49"/>
                    <a:pt x="52" y="49"/>
                  </a:cubicBezTo>
                  <a:cubicBezTo>
                    <a:pt x="51" y="51"/>
                    <a:pt x="51" y="51"/>
                    <a:pt x="51" y="51"/>
                  </a:cubicBezTo>
                  <a:cubicBezTo>
                    <a:pt x="53" y="56"/>
                    <a:pt x="53" y="56"/>
                    <a:pt x="53" y="56"/>
                  </a:cubicBezTo>
                  <a:cubicBezTo>
                    <a:pt x="60" y="47"/>
                    <a:pt x="60" y="47"/>
                    <a:pt x="60" y="47"/>
                  </a:cubicBezTo>
                  <a:cubicBezTo>
                    <a:pt x="65" y="50"/>
                    <a:pt x="65" y="50"/>
                    <a:pt x="65" y="50"/>
                  </a:cubicBezTo>
                  <a:close/>
                  <a:moveTo>
                    <a:pt x="89" y="30"/>
                  </a:moveTo>
                  <a:cubicBezTo>
                    <a:pt x="89" y="24"/>
                    <a:pt x="85" y="21"/>
                    <a:pt x="79" y="20"/>
                  </a:cubicBezTo>
                  <a:cubicBezTo>
                    <a:pt x="74" y="20"/>
                    <a:pt x="70" y="24"/>
                    <a:pt x="70" y="30"/>
                  </a:cubicBezTo>
                  <a:cubicBezTo>
                    <a:pt x="70" y="30"/>
                    <a:pt x="70" y="30"/>
                    <a:pt x="70" y="30"/>
                  </a:cubicBezTo>
                  <a:cubicBezTo>
                    <a:pt x="70" y="31"/>
                    <a:pt x="70" y="32"/>
                    <a:pt x="70" y="33"/>
                  </a:cubicBezTo>
                  <a:cubicBezTo>
                    <a:pt x="70" y="33"/>
                    <a:pt x="70" y="34"/>
                    <a:pt x="71" y="34"/>
                  </a:cubicBezTo>
                  <a:cubicBezTo>
                    <a:pt x="71" y="40"/>
                    <a:pt x="71" y="40"/>
                    <a:pt x="71" y="40"/>
                  </a:cubicBezTo>
                  <a:cubicBezTo>
                    <a:pt x="71" y="41"/>
                    <a:pt x="71" y="41"/>
                    <a:pt x="71" y="41"/>
                  </a:cubicBezTo>
                  <a:cubicBezTo>
                    <a:pt x="72" y="41"/>
                    <a:pt x="72" y="41"/>
                    <a:pt x="72" y="41"/>
                  </a:cubicBezTo>
                  <a:cubicBezTo>
                    <a:pt x="77" y="46"/>
                    <a:pt x="81" y="45"/>
                    <a:pt x="87" y="41"/>
                  </a:cubicBezTo>
                  <a:cubicBezTo>
                    <a:pt x="87" y="41"/>
                    <a:pt x="87" y="41"/>
                    <a:pt x="87" y="41"/>
                  </a:cubicBezTo>
                  <a:cubicBezTo>
                    <a:pt x="87" y="40"/>
                    <a:pt x="87" y="40"/>
                    <a:pt x="87" y="40"/>
                  </a:cubicBezTo>
                  <a:cubicBezTo>
                    <a:pt x="88" y="34"/>
                    <a:pt x="88" y="34"/>
                    <a:pt x="88" y="34"/>
                  </a:cubicBezTo>
                  <a:cubicBezTo>
                    <a:pt x="88" y="34"/>
                    <a:pt x="89" y="33"/>
                    <a:pt x="89" y="33"/>
                  </a:cubicBezTo>
                  <a:cubicBezTo>
                    <a:pt x="89" y="33"/>
                    <a:pt x="89" y="31"/>
                    <a:pt x="89" y="31"/>
                  </a:cubicBezTo>
                  <a:cubicBezTo>
                    <a:pt x="89" y="30"/>
                    <a:pt x="89" y="30"/>
                    <a:pt x="89" y="30"/>
                  </a:cubicBezTo>
                  <a:close/>
                  <a:moveTo>
                    <a:pt x="63" y="24"/>
                  </a:moveTo>
                  <a:cubicBezTo>
                    <a:pt x="66" y="14"/>
                    <a:pt x="66" y="14"/>
                    <a:pt x="66" y="14"/>
                  </a:cubicBezTo>
                  <a:cubicBezTo>
                    <a:pt x="59" y="13"/>
                    <a:pt x="47" y="0"/>
                    <a:pt x="33" y="14"/>
                  </a:cubicBezTo>
                  <a:cubicBezTo>
                    <a:pt x="35" y="24"/>
                    <a:pt x="35" y="24"/>
                    <a:pt x="35" y="24"/>
                  </a:cubicBezTo>
                  <a:cubicBezTo>
                    <a:pt x="35" y="27"/>
                    <a:pt x="35" y="30"/>
                    <a:pt x="36" y="33"/>
                  </a:cubicBezTo>
                  <a:cubicBezTo>
                    <a:pt x="37" y="37"/>
                    <a:pt x="39" y="40"/>
                    <a:pt x="41" y="43"/>
                  </a:cubicBezTo>
                  <a:cubicBezTo>
                    <a:pt x="42" y="43"/>
                    <a:pt x="42" y="43"/>
                    <a:pt x="42" y="43"/>
                  </a:cubicBezTo>
                  <a:cubicBezTo>
                    <a:pt x="42" y="44"/>
                    <a:pt x="42" y="44"/>
                    <a:pt x="42" y="44"/>
                  </a:cubicBezTo>
                  <a:cubicBezTo>
                    <a:pt x="45" y="44"/>
                    <a:pt x="47" y="44"/>
                    <a:pt x="49" y="44"/>
                  </a:cubicBezTo>
                  <a:cubicBezTo>
                    <a:pt x="51" y="44"/>
                    <a:pt x="53" y="44"/>
                    <a:pt x="55" y="44"/>
                  </a:cubicBezTo>
                  <a:cubicBezTo>
                    <a:pt x="55" y="43"/>
                    <a:pt x="55" y="43"/>
                    <a:pt x="55" y="43"/>
                  </a:cubicBezTo>
                  <a:cubicBezTo>
                    <a:pt x="56" y="43"/>
                    <a:pt x="56" y="43"/>
                    <a:pt x="56" y="43"/>
                  </a:cubicBezTo>
                  <a:cubicBezTo>
                    <a:pt x="58" y="40"/>
                    <a:pt x="60" y="37"/>
                    <a:pt x="61" y="33"/>
                  </a:cubicBezTo>
                  <a:cubicBezTo>
                    <a:pt x="62" y="30"/>
                    <a:pt x="63" y="27"/>
                    <a:pt x="63" y="24"/>
                  </a:cubicBezTo>
                  <a:close/>
                </a:path>
              </a:pathLst>
            </a:custGeom>
            <a:solidFill>
              <a:srgbClr val="FFFFFF"/>
            </a:solidFill>
            <a:ln w="9525">
              <a:noFill/>
              <a:roun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7" name="Freeform: Shape 10"/>
            <p:cNvSpPr/>
            <p:nvPr/>
          </p:nvSpPr>
          <p:spPr bwMode="auto">
            <a:xfrm>
              <a:off x="6339519" y="5245886"/>
              <a:ext cx="312332" cy="238782"/>
            </a:xfrm>
            <a:custGeom>
              <a:avLst/>
              <a:gdLst>
                <a:gd name="T0" fmla="*/ 125 w 131"/>
                <a:gd name="T1" fmla="*/ 10 h 100"/>
                <a:gd name="T2" fmla="*/ 118 w 131"/>
                <a:gd name="T3" fmla="*/ 4 h 100"/>
                <a:gd name="T4" fmla="*/ 65 w 131"/>
                <a:gd name="T5" fmla="*/ 0 h 100"/>
                <a:gd name="T6" fmla="*/ 13 w 131"/>
                <a:gd name="T7" fmla="*/ 4 h 100"/>
                <a:gd name="T8" fmla="*/ 6 w 131"/>
                <a:gd name="T9" fmla="*/ 10 h 100"/>
                <a:gd name="T10" fmla="*/ 6 w 131"/>
                <a:gd name="T11" fmla="*/ 87 h 100"/>
                <a:gd name="T12" fmla="*/ 13 w 131"/>
                <a:gd name="T13" fmla="*/ 93 h 100"/>
                <a:gd name="T14" fmla="*/ 38 w 131"/>
                <a:gd name="T15" fmla="*/ 96 h 100"/>
                <a:gd name="T16" fmla="*/ 37 w 131"/>
                <a:gd name="T17" fmla="*/ 96 h 100"/>
                <a:gd name="T18" fmla="*/ 65 w 131"/>
                <a:gd name="T19" fmla="*/ 100 h 100"/>
                <a:gd name="T20" fmla="*/ 93 w 131"/>
                <a:gd name="T21" fmla="*/ 96 h 100"/>
                <a:gd name="T22" fmla="*/ 92 w 131"/>
                <a:gd name="T23" fmla="*/ 96 h 100"/>
                <a:gd name="T24" fmla="*/ 118 w 131"/>
                <a:gd name="T25" fmla="*/ 93 h 100"/>
                <a:gd name="T26" fmla="*/ 125 w 131"/>
                <a:gd name="T27" fmla="*/ 87 h 100"/>
                <a:gd name="T28" fmla="*/ 125 w 131"/>
                <a:gd name="T29" fmla="*/ 10 h 100"/>
                <a:gd name="T30" fmla="*/ 117 w 131"/>
                <a:gd name="T31" fmla="*/ 85 h 100"/>
                <a:gd name="T32" fmla="*/ 14 w 131"/>
                <a:gd name="T33" fmla="*/ 85 h 100"/>
                <a:gd name="T34" fmla="*/ 14 w 131"/>
                <a:gd name="T35" fmla="*/ 12 h 100"/>
                <a:gd name="T36" fmla="*/ 117 w 131"/>
                <a:gd name="T37" fmla="*/ 12 h 100"/>
                <a:gd name="T38" fmla="*/ 117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10"/>
                  </a:moveTo>
                  <a:cubicBezTo>
                    <a:pt x="124" y="6"/>
                    <a:pt x="121" y="4"/>
                    <a:pt x="118" y="4"/>
                  </a:cubicBezTo>
                  <a:cubicBezTo>
                    <a:pt x="100" y="1"/>
                    <a:pt x="83" y="0"/>
                    <a:pt x="65" y="0"/>
                  </a:cubicBezTo>
                  <a:cubicBezTo>
                    <a:pt x="48" y="0"/>
                    <a:pt x="30" y="1"/>
                    <a:pt x="13" y="4"/>
                  </a:cubicBezTo>
                  <a:cubicBezTo>
                    <a:pt x="9" y="4"/>
                    <a:pt x="7" y="6"/>
                    <a:pt x="6" y="10"/>
                  </a:cubicBezTo>
                  <a:cubicBezTo>
                    <a:pt x="0" y="35"/>
                    <a:pt x="0" y="61"/>
                    <a:pt x="6" y="87"/>
                  </a:cubicBezTo>
                  <a:cubicBezTo>
                    <a:pt x="7" y="90"/>
                    <a:pt x="9" y="93"/>
                    <a:pt x="13" y="93"/>
                  </a:cubicBezTo>
                  <a:cubicBezTo>
                    <a:pt x="21" y="94"/>
                    <a:pt x="29" y="95"/>
                    <a:pt x="38" y="96"/>
                  </a:cubicBezTo>
                  <a:cubicBezTo>
                    <a:pt x="37" y="96"/>
                    <a:pt x="37" y="96"/>
                    <a:pt x="37" y="96"/>
                  </a:cubicBezTo>
                  <a:cubicBezTo>
                    <a:pt x="37" y="99"/>
                    <a:pt x="50" y="100"/>
                    <a:pt x="65" y="100"/>
                  </a:cubicBezTo>
                  <a:cubicBezTo>
                    <a:pt x="81" y="100"/>
                    <a:pt x="93" y="99"/>
                    <a:pt x="93" y="96"/>
                  </a:cubicBezTo>
                  <a:cubicBezTo>
                    <a:pt x="93" y="96"/>
                    <a:pt x="93" y="96"/>
                    <a:pt x="92" y="96"/>
                  </a:cubicBezTo>
                  <a:cubicBezTo>
                    <a:pt x="101" y="95"/>
                    <a:pt x="109" y="94"/>
                    <a:pt x="118" y="93"/>
                  </a:cubicBezTo>
                  <a:cubicBezTo>
                    <a:pt x="121" y="93"/>
                    <a:pt x="124" y="90"/>
                    <a:pt x="125" y="87"/>
                  </a:cubicBezTo>
                  <a:cubicBezTo>
                    <a:pt x="131" y="61"/>
                    <a:pt x="131" y="35"/>
                    <a:pt x="125" y="10"/>
                  </a:cubicBezTo>
                  <a:close/>
                  <a:moveTo>
                    <a:pt x="117" y="85"/>
                  </a:moveTo>
                  <a:cubicBezTo>
                    <a:pt x="82" y="89"/>
                    <a:pt x="48" y="89"/>
                    <a:pt x="14" y="85"/>
                  </a:cubicBezTo>
                  <a:cubicBezTo>
                    <a:pt x="8" y="61"/>
                    <a:pt x="8" y="36"/>
                    <a:pt x="14" y="12"/>
                  </a:cubicBezTo>
                  <a:cubicBezTo>
                    <a:pt x="48" y="7"/>
                    <a:pt x="82" y="7"/>
                    <a:pt x="117" y="12"/>
                  </a:cubicBezTo>
                  <a:cubicBezTo>
                    <a:pt x="123" y="36"/>
                    <a:pt x="123" y="61"/>
                    <a:pt x="117"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8" name="Freeform: Shape 11"/>
            <p:cNvSpPr/>
            <p:nvPr/>
          </p:nvSpPr>
          <p:spPr bwMode="auto">
            <a:xfrm>
              <a:off x="6580317" y="5293240"/>
              <a:ext cx="28211" cy="29218"/>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10"/>
                    <a:pt x="12" y="6"/>
                  </a:cubicBezTo>
                  <a:cubicBezTo>
                    <a:pt x="12" y="3"/>
                    <a:pt x="9" y="0"/>
                    <a:pt x="6" y="0"/>
                  </a:cubicBezTo>
                  <a:cubicBezTo>
                    <a:pt x="3" y="0"/>
                    <a:pt x="0" y="3"/>
                    <a:pt x="0" y="6"/>
                  </a:cubicBezTo>
                  <a:cubicBezTo>
                    <a:pt x="0" y="10"/>
                    <a:pt x="3" y="12"/>
                    <a:pt x="6" y="12"/>
                  </a:cubicBezTo>
                  <a:close/>
                  <a:moveTo>
                    <a:pt x="6" y="4"/>
                  </a:moveTo>
                  <a:cubicBezTo>
                    <a:pt x="7" y="4"/>
                    <a:pt x="8" y="5"/>
                    <a:pt x="8" y="6"/>
                  </a:cubicBezTo>
                  <a:cubicBezTo>
                    <a:pt x="8" y="8"/>
                    <a:pt x="7" y="8"/>
                    <a:pt x="6" y="8"/>
                  </a:cubicBezTo>
                  <a:cubicBezTo>
                    <a:pt x="5" y="8"/>
                    <a:pt x="4" y="8"/>
                    <a:pt x="4" y="6"/>
                  </a:cubicBezTo>
                  <a:cubicBezTo>
                    <a:pt x="4" y="5"/>
                    <a:pt x="5"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9" name="Freeform: Shape 12"/>
            <p:cNvSpPr/>
            <p:nvPr/>
          </p:nvSpPr>
          <p:spPr bwMode="auto">
            <a:xfrm>
              <a:off x="6570241" y="5418172"/>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0" name="Freeform: Shape 13"/>
            <p:cNvSpPr/>
            <p:nvPr/>
          </p:nvSpPr>
          <p:spPr bwMode="auto">
            <a:xfrm>
              <a:off x="6580317" y="5388954"/>
              <a:ext cx="38286" cy="100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1" name="Freeform: Shape 14"/>
            <p:cNvSpPr/>
            <p:nvPr/>
          </p:nvSpPr>
          <p:spPr bwMode="auto">
            <a:xfrm>
              <a:off x="6580317" y="5360743"/>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2" name="Freeform: Shape 15"/>
            <p:cNvSpPr/>
            <p:nvPr/>
          </p:nvSpPr>
          <p:spPr bwMode="auto">
            <a:xfrm>
              <a:off x="6418106" y="5322458"/>
              <a:ext cx="57429" cy="38286"/>
            </a:xfrm>
            <a:custGeom>
              <a:avLst/>
              <a:gdLst>
                <a:gd name="T0" fmla="*/ 22 w 24"/>
                <a:gd name="T1" fmla="*/ 0 h 16"/>
                <a:gd name="T2" fmla="*/ 4 w 24"/>
                <a:gd name="T3" fmla="*/ 1 h 16"/>
                <a:gd name="T4" fmla="*/ 1 w 24"/>
                <a:gd name="T5" fmla="*/ 3 h 16"/>
                <a:gd name="T6" fmla="*/ 0 w 24"/>
                <a:gd name="T7" fmla="*/ 14 h 16"/>
                <a:gd name="T8" fmla="*/ 2 w 24"/>
                <a:gd name="T9" fmla="*/ 16 h 16"/>
                <a:gd name="T10" fmla="*/ 4 w 24"/>
                <a:gd name="T11" fmla="*/ 14 h 16"/>
                <a:gd name="T12" fmla="*/ 5 w 24"/>
                <a:gd name="T13" fmla="*/ 7 h 16"/>
                <a:gd name="T14" fmla="*/ 7 w 24"/>
                <a:gd name="T15" fmla="*/ 5 h 16"/>
                <a:gd name="T16" fmla="*/ 22 w 24"/>
                <a:gd name="T17" fmla="*/ 4 h 16"/>
                <a:gd name="T18" fmla="*/ 24 w 24"/>
                <a:gd name="T19" fmla="*/ 2 h 16"/>
                <a:gd name="T20" fmla="*/ 22 w 24"/>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2" y="0"/>
                  </a:moveTo>
                  <a:cubicBezTo>
                    <a:pt x="4" y="1"/>
                    <a:pt x="4" y="1"/>
                    <a:pt x="4" y="1"/>
                  </a:cubicBezTo>
                  <a:cubicBezTo>
                    <a:pt x="3" y="1"/>
                    <a:pt x="2" y="2"/>
                    <a:pt x="1" y="3"/>
                  </a:cubicBezTo>
                  <a:cubicBezTo>
                    <a:pt x="0" y="14"/>
                    <a:pt x="0" y="14"/>
                    <a:pt x="0" y="14"/>
                  </a:cubicBezTo>
                  <a:cubicBezTo>
                    <a:pt x="0" y="16"/>
                    <a:pt x="1" y="16"/>
                    <a:pt x="2" y="16"/>
                  </a:cubicBezTo>
                  <a:cubicBezTo>
                    <a:pt x="3" y="16"/>
                    <a:pt x="4" y="16"/>
                    <a:pt x="4" y="14"/>
                  </a:cubicBezTo>
                  <a:cubicBezTo>
                    <a:pt x="5" y="7"/>
                    <a:pt x="5" y="7"/>
                    <a:pt x="5" y="7"/>
                  </a:cubicBezTo>
                  <a:cubicBezTo>
                    <a:pt x="5" y="6"/>
                    <a:pt x="6" y="5"/>
                    <a:pt x="7" y="5"/>
                  </a:cubicBezTo>
                  <a:cubicBezTo>
                    <a:pt x="22" y="4"/>
                    <a:pt x="22" y="4"/>
                    <a:pt x="22" y="4"/>
                  </a:cubicBezTo>
                  <a:cubicBezTo>
                    <a:pt x="23" y="4"/>
                    <a:pt x="24" y="3"/>
                    <a:pt x="24" y="2"/>
                  </a:cubicBezTo>
                  <a:cubicBezTo>
                    <a:pt x="24" y="0"/>
                    <a:pt x="23"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4" name="Freeform: Shape 19"/>
            <p:cNvSpPr/>
            <p:nvPr/>
          </p:nvSpPr>
          <p:spPr bwMode="auto">
            <a:xfrm>
              <a:off x="6341534" y="4086718"/>
              <a:ext cx="286137" cy="306286"/>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8" y="0"/>
                    <a:pt x="0" y="7"/>
                    <a:pt x="0" y="16"/>
                  </a:cubicBezTo>
                  <a:cubicBezTo>
                    <a:pt x="0" y="112"/>
                    <a:pt x="0" y="112"/>
                    <a:pt x="0" y="112"/>
                  </a:cubicBezTo>
                  <a:cubicBezTo>
                    <a:pt x="0" y="121"/>
                    <a:pt x="8"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9" y="120"/>
                    <a:pt x="104" y="120"/>
                  </a:cubicBezTo>
                  <a:cubicBezTo>
                    <a:pt x="16" y="120"/>
                    <a:pt x="16" y="120"/>
                    <a:pt x="16" y="120"/>
                  </a:cubicBezTo>
                  <a:cubicBezTo>
                    <a:pt x="12" y="120"/>
                    <a:pt x="8" y="116"/>
                    <a:pt x="8" y="112"/>
                  </a:cubicBezTo>
                  <a:cubicBezTo>
                    <a:pt x="8" y="16"/>
                    <a:pt x="8" y="16"/>
                    <a:pt x="8" y="16"/>
                  </a:cubicBezTo>
                  <a:cubicBezTo>
                    <a:pt x="8" y="11"/>
                    <a:pt x="12" y="8"/>
                    <a:pt x="16" y="8"/>
                  </a:cubicBezTo>
                  <a:cubicBezTo>
                    <a:pt x="104" y="8"/>
                    <a:pt x="104" y="8"/>
                    <a:pt x="104" y="8"/>
                  </a:cubicBezTo>
                  <a:cubicBezTo>
                    <a:pt x="109" y="8"/>
                    <a:pt x="112" y="11"/>
                    <a:pt x="112" y="16"/>
                  </a:cubicBezTo>
                  <a:lnTo>
                    <a:pt x="112" y="1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5" name="Freeform: Shape 20"/>
            <p:cNvSpPr/>
            <p:nvPr/>
          </p:nvSpPr>
          <p:spPr bwMode="auto">
            <a:xfrm>
              <a:off x="6379820" y="4125004"/>
              <a:ext cx="209565" cy="191429"/>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3 w 88"/>
                <a:gd name="T47" fmla="*/ 60 h 80"/>
                <a:gd name="T48" fmla="*/ 55 w 88"/>
                <a:gd name="T49" fmla="*/ 63 h 80"/>
                <a:gd name="T50" fmla="*/ 66 w 88"/>
                <a:gd name="T51" fmla="*/ 76 h 80"/>
                <a:gd name="T52" fmla="*/ 4 w 88"/>
                <a:gd name="T53" fmla="*/ 76 h 80"/>
                <a:gd name="T54" fmla="*/ 4 w 88"/>
                <a:gd name="T55" fmla="*/ 42 h 80"/>
                <a:gd name="T56" fmla="*/ 71 w 88"/>
                <a:gd name="T57" fmla="*/ 76 h 80"/>
                <a:gd name="T58" fmla="*/ 58 w 88"/>
                <a:gd name="T59" fmla="*/ 60 h 80"/>
                <a:gd name="T60" fmla="*/ 68 w 88"/>
                <a:gd name="T61" fmla="*/ 48 h 80"/>
                <a:gd name="T62" fmla="*/ 84 w 88"/>
                <a:gd name="T63" fmla="*/ 65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7" y="80"/>
                    <a:pt x="88" y="78"/>
                    <a:pt x="88" y="76"/>
                  </a:cubicBezTo>
                  <a:cubicBezTo>
                    <a:pt x="88" y="4"/>
                    <a:pt x="88" y="4"/>
                    <a:pt x="88" y="4"/>
                  </a:cubicBezTo>
                  <a:cubicBezTo>
                    <a:pt x="88" y="2"/>
                    <a:pt x="87" y="0"/>
                    <a:pt x="84" y="0"/>
                  </a:cubicBezTo>
                  <a:close/>
                  <a:moveTo>
                    <a:pt x="84" y="4"/>
                  </a:moveTo>
                  <a:cubicBezTo>
                    <a:pt x="84" y="59"/>
                    <a:pt x="84" y="59"/>
                    <a:pt x="84" y="59"/>
                  </a:cubicBezTo>
                  <a:cubicBezTo>
                    <a:pt x="71" y="45"/>
                    <a:pt x="71" y="45"/>
                    <a:pt x="71" y="45"/>
                  </a:cubicBezTo>
                  <a:cubicBezTo>
                    <a:pt x="71" y="44"/>
                    <a:pt x="70" y="44"/>
                    <a:pt x="68" y="44"/>
                  </a:cubicBezTo>
                  <a:cubicBezTo>
                    <a:pt x="67" y="44"/>
                    <a:pt x="66" y="44"/>
                    <a:pt x="65" y="45"/>
                  </a:cubicBezTo>
                  <a:cubicBezTo>
                    <a:pt x="55" y="57"/>
                    <a:pt x="55" y="57"/>
                    <a:pt x="55" y="57"/>
                  </a:cubicBezTo>
                  <a:cubicBezTo>
                    <a:pt x="23" y="21"/>
                    <a:pt x="23" y="21"/>
                    <a:pt x="23" y="21"/>
                  </a:cubicBezTo>
                  <a:cubicBezTo>
                    <a:pt x="23" y="20"/>
                    <a:pt x="22"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3" y="60"/>
                    <a:pt x="53" y="60"/>
                    <a:pt x="53" y="60"/>
                  </a:cubicBezTo>
                  <a:cubicBezTo>
                    <a:pt x="55" y="63"/>
                    <a:pt x="55" y="63"/>
                    <a:pt x="55" y="63"/>
                  </a:cubicBezTo>
                  <a:cubicBezTo>
                    <a:pt x="66" y="76"/>
                    <a:pt x="66" y="76"/>
                    <a:pt x="66" y="76"/>
                  </a:cubicBezTo>
                  <a:cubicBezTo>
                    <a:pt x="4" y="76"/>
                    <a:pt x="4" y="76"/>
                    <a:pt x="4" y="76"/>
                  </a:cubicBezTo>
                  <a:lnTo>
                    <a:pt x="4" y="42"/>
                  </a:lnTo>
                  <a:close/>
                  <a:moveTo>
                    <a:pt x="71" y="76"/>
                  </a:moveTo>
                  <a:cubicBezTo>
                    <a:pt x="58" y="60"/>
                    <a:pt x="58" y="60"/>
                    <a:pt x="58" y="60"/>
                  </a:cubicBezTo>
                  <a:cubicBezTo>
                    <a:pt x="68" y="48"/>
                    <a:pt x="68" y="48"/>
                    <a:pt x="68" y="48"/>
                  </a:cubicBezTo>
                  <a:cubicBezTo>
                    <a:pt x="84" y="65"/>
                    <a:pt x="84" y="65"/>
                    <a:pt x="84" y="65"/>
                  </a:cubicBezTo>
                  <a:cubicBezTo>
                    <a:pt x="84" y="76"/>
                    <a:pt x="84" y="76"/>
                    <a:pt x="84" y="76"/>
                  </a:cubicBezTo>
                  <a:lnTo>
                    <a:pt x="71" y="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6" name="Freeform: Shape 21"/>
            <p:cNvSpPr/>
            <p:nvPr/>
          </p:nvSpPr>
          <p:spPr bwMode="auto">
            <a:xfrm>
              <a:off x="6493670" y="4154222"/>
              <a:ext cx="57429" cy="5742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6" y="0"/>
                    <a:pt x="0" y="5"/>
                    <a:pt x="0" y="12"/>
                  </a:cubicBezTo>
                  <a:cubicBezTo>
                    <a:pt x="0" y="19"/>
                    <a:pt x="6" y="24"/>
                    <a:pt x="12" y="24"/>
                  </a:cubicBezTo>
                  <a:close/>
                  <a:moveTo>
                    <a:pt x="12" y="4"/>
                  </a:moveTo>
                  <a:cubicBezTo>
                    <a:pt x="17" y="4"/>
                    <a:pt x="20" y="7"/>
                    <a:pt x="20" y="12"/>
                  </a:cubicBezTo>
                  <a:cubicBezTo>
                    <a:pt x="20" y="16"/>
                    <a:pt x="17" y="20"/>
                    <a:pt x="12" y="20"/>
                  </a:cubicBezTo>
                  <a:cubicBezTo>
                    <a:pt x="8" y="20"/>
                    <a:pt x="4" y="16"/>
                    <a:pt x="4" y="12"/>
                  </a:cubicBezTo>
                  <a:cubicBezTo>
                    <a:pt x="4" y="7"/>
                    <a:pt x="8" y="4"/>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8" name="Freeform: Shape 25"/>
            <p:cNvSpPr/>
            <p:nvPr/>
          </p:nvSpPr>
          <p:spPr bwMode="auto">
            <a:xfrm>
              <a:off x="6408534" y="3028241"/>
              <a:ext cx="152136" cy="153144"/>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1 w 64"/>
                <a:gd name="T11" fmla="*/ 47 h 64"/>
                <a:gd name="T12" fmla="*/ 17 w 64"/>
                <a:gd name="T13" fmla="*/ 50 h 64"/>
                <a:gd name="T14" fmla="*/ 14 w 64"/>
                <a:gd name="T15" fmla="*/ 16 h 64"/>
                <a:gd name="T16" fmla="*/ 48 w 64"/>
                <a:gd name="T17" fmla="*/ 14 h 64"/>
                <a:gd name="T18" fmla="*/ 51 w 64"/>
                <a:gd name="T19"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51" y="47"/>
                  </a:moveTo>
                  <a:cubicBezTo>
                    <a:pt x="42" y="57"/>
                    <a:pt x="27" y="59"/>
                    <a:pt x="17" y="50"/>
                  </a:cubicBezTo>
                  <a:cubicBezTo>
                    <a:pt x="7" y="41"/>
                    <a:pt x="6" y="26"/>
                    <a:pt x="14" y="16"/>
                  </a:cubicBezTo>
                  <a:cubicBezTo>
                    <a:pt x="23" y="6"/>
                    <a:pt x="38" y="5"/>
                    <a:pt x="48" y="14"/>
                  </a:cubicBezTo>
                  <a:cubicBezTo>
                    <a:pt x="58" y="22"/>
                    <a:pt x="59" y="37"/>
                    <a:pt x="51"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9" name="Freeform: Shape 26"/>
            <p:cNvSpPr/>
            <p:nvPr/>
          </p:nvSpPr>
          <p:spPr bwMode="auto">
            <a:xfrm>
              <a:off x="6446819" y="3066526"/>
              <a:ext cx="42316" cy="43323"/>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8" y="0"/>
                    <a:pt x="0" y="7"/>
                    <a:pt x="0" y="16"/>
                  </a:cubicBezTo>
                  <a:cubicBezTo>
                    <a:pt x="0" y="16"/>
                    <a:pt x="0" y="16"/>
                    <a:pt x="0" y="16"/>
                  </a:cubicBezTo>
                  <a:cubicBezTo>
                    <a:pt x="0" y="17"/>
                    <a:pt x="1" y="18"/>
                    <a:pt x="2" y="18"/>
                  </a:cubicBezTo>
                  <a:cubicBezTo>
                    <a:pt x="4" y="18"/>
                    <a:pt x="4" y="17"/>
                    <a:pt x="4" y="16"/>
                  </a:cubicBezTo>
                  <a:cubicBezTo>
                    <a:pt x="4" y="16"/>
                    <a:pt x="4" y="16"/>
                    <a:pt x="4" y="16"/>
                  </a:cubicBezTo>
                  <a:cubicBezTo>
                    <a:pt x="4" y="9"/>
                    <a:pt x="10" y="4"/>
                    <a:pt x="16" y="4"/>
                  </a:cubicBezTo>
                  <a:cubicBezTo>
                    <a:pt x="18" y="4"/>
                    <a:pt x="18" y="3"/>
                    <a:pt x="18" y="2"/>
                  </a:cubicBezTo>
                  <a:cubicBezTo>
                    <a:pt x="18" y="1"/>
                    <a:pt x="18"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0" name="Freeform: Shape 27"/>
            <p:cNvSpPr/>
            <p:nvPr/>
          </p:nvSpPr>
          <p:spPr bwMode="auto">
            <a:xfrm>
              <a:off x="6331962" y="2961744"/>
              <a:ext cx="305279" cy="257926"/>
            </a:xfrm>
            <a:custGeom>
              <a:avLst/>
              <a:gdLst>
                <a:gd name="T0" fmla="*/ 118 w 128"/>
                <a:gd name="T1" fmla="*/ 24 h 108"/>
                <a:gd name="T2" fmla="*/ 101 w 128"/>
                <a:gd name="T3" fmla="*/ 21 h 108"/>
                <a:gd name="T4" fmla="*/ 96 w 128"/>
                <a:gd name="T5" fmla="*/ 7 h 108"/>
                <a:gd name="T6" fmla="*/ 84 w 128"/>
                <a:gd name="T7" fmla="*/ 0 h 108"/>
                <a:gd name="T8" fmla="*/ 44 w 128"/>
                <a:gd name="T9" fmla="*/ 0 h 108"/>
                <a:gd name="T10" fmla="*/ 33 w 128"/>
                <a:gd name="T11" fmla="*/ 7 h 108"/>
                <a:gd name="T12" fmla="*/ 28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2 w 128"/>
                <a:gd name="T41" fmla="*/ 32 h 108"/>
                <a:gd name="T42" fmla="*/ 34 w 128"/>
                <a:gd name="T43" fmla="*/ 28 h 108"/>
                <a:gd name="T44" fmla="*/ 41 w 128"/>
                <a:gd name="T45" fmla="*/ 10 h 108"/>
                <a:gd name="T46" fmla="*/ 44 w 128"/>
                <a:gd name="T47" fmla="*/ 8 h 108"/>
                <a:gd name="T48" fmla="*/ 84 w 128"/>
                <a:gd name="T49" fmla="*/ 8 h 108"/>
                <a:gd name="T50" fmla="*/ 88 w 128"/>
                <a:gd name="T51" fmla="*/ 10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6" y="7"/>
                    <a:pt x="96" y="7"/>
                    <a:pt x="96" y="7"/>
                  </a:cubicBezTo>
                  <a:cubicBezTo>
                    <a:pt x="94" y="3"/>
                    <a:pt x="89" y="0"/>
                    <a:pt x="84" y="0"/>
                  </a:cubicBezTo>
                  <a:cubicBezTo>
                    <a:pt x="44" y="0"/>
                    <a:pt x="44" y="0"/>
                    <a:pt x="44" y="0"/>
                  </a:cubicBezTo>
                  <a:cubicBezTo>
                    <a:pt x="40" y="0"/>
                    <a:pt x="35" y="3"/>
                    <a:pt x="33" y="7"/>
                  </a:cubicBezTo>
                  <a:cubicBezTo>
                    <a:pt x="28" y="21"/>
                    <a:pt x="28" y="21"/>
                    <a:pt x="28" y="21"/>
                  </a:cubicBezTo>
                  <a:cubicBezTo>
                    <a:pt x="10" y="24"/>
                    <a:pt x="10" y="24"/>
                    <a:pt x="10" y="24"/>
                  </a:cubicBezTo>
                  <a:cubicBezTo>
                    <a:pt x="5" y="25"/>
                    <a:pt x="0" y="30"/>
                    <a:pt x="0" y="36"/>
                  </a:cubicBezTo>
                  <a:cubicBezTo>
                    <a:pt x="0" y="96"/>
                    <a:pt x="0" y="96"/>
                    <a:pt x="0" y="96"/>
                  </a:cubicBezTo>
                  <a:cubicBezTo>
                    <a:pt x="0" y="102"/>
                    <a:pt x="6" y="108"/>
                    <a:pt x="12" y="108"/>
                  </a:cubicBezTo>
                  <a:cubicBezTo>
                    <a:pt x="116" y="108"/>
                    <a:pt x="116" y="108"/>
                    <a:pt x="116" y="108"/>
                  </a:cubicBezTo>
                  <a:cubicBezTo>
                    <a:pt x="123" y="108"/>
                    <a:pt x="128" y="102"/>
                    <a:pt x="128" y="96"/>
                  </a:cubicBezTo>
                  <a:cubicBezTo>
                    <a:pt x="128" y="36"/>
                    <a:pt x="128" y="36"/>
                    <a:pt x="128" y="36"/>
                  </a:cubicBezTo>
                  <a:cubicBezTo>
                    <a:pt x="128" y="30"/>
                    <a:pt x="124" y="25"/>
                    <a:pt x="118" y="24"/>
                  </a:cubicBezTo>
                  <a:close/>
                  <a:moveTo>
                    <a:pt x="120" y="96"/>
                  </a:moveTo>
                  <a:cubicBezTo>
                    <a:pt x="120" y="98"/>
                    <a:pt x="119" y="100"/>
                    <a:pt x="116" y="100"/>
                  </a:cubicBezTo>
                  <a:cubicBezTo>
                    <a:pt x="12" y="100"/>
                    <a:pt x="12" y="100"/>
                    <a:pt x="12" y="100"/>
                  </a:cubicBezTo>
                  <a:cubicBezTo>
                    <a:pt x="10" y="100"/>
                    <a:pt x="8" y="98"/>
                    <a:pt x="8" y="96"/>
                  </a:cubicBezTo>
                  <a:cubicBezTo>
                    <a:pt x="8" y="36"/>
                    <a:pt x="8" y="36"/>
                    <a:pt x="8" y="36"/>
                  </a:cubicBezTo>
                  <a:cubicBezTo>
                    <a:pt x="8" y="34"/>
                    <a:pt x="10" y="32"/>
                    <a:pt x="12" y="32"/>
                  </a:cubicBezTo>
                  <a:cubicBezTo>
                    <a:pt x="34" y="28"/>
                    <a:pt x="34" y="28"/>
                    <a:pt x="34" y="28"/>
                  </a:cubicBezTo>
                  <a:cubicBezTo>
                    <a:pt x="41" y="10"/>
                    <a:pt x="41" y="10"/>
                    <a:pt x="41" y="10"/>
                  </a:cubicBezTo>
                  <a:cubicBezTo>
                    <a:pt x="41" y="9"/>
                    <a:pt x="43" y="8"/>
                    <a:pt x="44" y="8"/>
                  </a:cubicBezTo>
                  <a:cubicBezTo>
                    <a:pt x="84" y="8"/>
                    <a:pt x="84" y="8"/>
                    <a:pt x="84" y="8"/>
                  </a:cubicBezTo>
                  <a:cubicBezTo>
                    <a:pt x="86" y="8"/>
                    <a:pt x="88" y="9"/>
                    <a:pt x="88" y="10"/>
                  </a:cubicBezTo>
                  <a:cubicBezTo>
                    <a:pt x="95" y="28"/>
                    <a:pt x="95" y="28"/>
                    <a:pt x="95" y="28"/>
                  </a:cubicBezTo>
                  <a:cubicBezTo>
                    <a:pt x="117" y="32"/>
                    <a:pt x="117" y="32"/>
                    <a:pt x="117" y="32"/>
                  </a:cubicBezTo>
                  <a:cubicBezTo>
                    <a:pt x="119" y="32"/>
                    <a:pt x="120" y="34"/>
                    <a:pt x="120" y="36"/>
                  </a:cubicBezTo>
                  <a:lnTo>
                    <a:pt x="12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21" name="文本框 20"/>
          <p:cNvSpPr txBox="1"/>
          <p:nvPr/>
        </p:nvSpPr>
        <p:spPr>
          <a:xfrm>
            <a:off x="5048250" y="2353464"/>
            <a:ext cx="6096000" cy="3269613"/>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强调教材，而不是学生与辅导教师或学生与教学机构间的双向通信</a:t>
            </a:r>
            <a:endParaRPr lang="zh-CN" altLang="en-US"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endParaRPr lang="zh-CN" altLang="en-US"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为达到确定的学习目标，要实现同步通信</a:t>
            </a:r>
            <a:endParaRPr lang="zh-CN" altLang="en-US"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endParaRPr lang="zh-CN" altLang="en-US"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各种教学模式在远程教育中都适用，他们会在远程教育中得到新的发展</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90880" y="115054"/>
            <a:ext cx="3200400" cy="523220"/>
          </a:xfrm>
          <a:prstGeom prst="rect">
            <a:avLst/>
          </a:prstGeom>
        </p:spPr>
        <p:txBody>
          <a:bodyPr wrap="squar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巴斯：双向交流</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1521246" y="1476800"/>
            <a:ext cx="9512513" cy="3075062"/>
            <a:chOff x="4584120" y="1336741"/>
            <a:chExt cx="4338638" cy="1209429"/>
          </a:xfrm>
        </p:grpSpPr>
        <p:sp>
          <p:nvSpPr>
            <p:cNvPr id="37" name="矩形 36"/>
            <p:cNvSpPr/>
            <p:nvPr/>
          </p:nvSpPr>
          <p:spPr bwMode="auto">
            <a:xfrm>
              <a:off x="4584120" y="1336741"/>
              <a:ext cx="4338638" cy="1209429"/>
            </a:xfrm>
            <a:prstGeom prst="rect">
              <a:avLst/>
            </a:prstGeom>
            <a:solidFill>
              <a:schemeClr val="bg2">
                <a:lumMod val="75000"/>
              </a:schemeClr>
            </a:solidFill>
            <a:ln w="19050">
              <a:noFill/>
              <a:roun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8" name="椭圆 37"/>
            <p:cNvSpPr/>
            <p:nvPr/>
          </p:nvSpPr>
          <p:spPr bwMode="auto">
            <a:xfrm>
              <a:off x="4750141" y="1713023"/>
              <a:ext cx="402750" cy="335580"/>
            </a:xfrm>
            <a:prstGeom prst="ellipse">
              <a:avLst/>
            </a:prstGeom>
            <a:solidFill>
              <a:srgbClr val="FFFFFF"/>
            </a:solidFill>
            <a:ln w="19050">
              <a:noFill/>
              <a:roun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9" name="任意多边形: 形状 38"/>
            <p:cNvSpPr/>
            <p:nvPr/>
          </p:nvSpPr>
          <p:spPr bwMode="auto">
            <a:xfrm>
              <a:off x="4816791" y="1762118"/>
              <a:ext cx="266590" cy="237391"/>
            </a:xfrm>
            <a:custGeom>
              <a:avLst/>
              <a:gdLst>
                <a:gd name="connsiteX0" fmla="*/ 279778 w 338138"/>
                <a:gd name="connsiteY0" fmla="*/ 231775 h 328613"/>
                <a:gd name="connsiteX1" fmla="*/ 289126 w 338138"/>
                <a:gd name="connsiteY1" fmla="*/ 271719 h 328613"/>
                <a:gd name="connsiteX2" fmla="*/ 283784 w 338138"/>
                <a:gd name="connsiteY2" fmla="*/ 279708 h 328613"/>
                <a:gd name="connsiteX3" fmla="*/ 282449 w 338138"/>
                <a:gd name="connsiteY3" fmla="*/ 279708 h 328613"/>
                <a:gd name="connsiteX4" fmla="*/ 275771 w 338138"/>
                <a:gd name="connsiteY4" fmla="*/ 274382 h 328613"/>
                <a:gd name="connsiteX5" fmla="*/ 265087 w 338138"/>
                <a:gd name="connsiteY5" fmla="*/ 234438 h 328613"/>
                <a:gd name="connsiteX6" fmla="*/ 239712 w 338138"/>
                <a:gd name="connsiteY6" fmla="*/ 273050 h 328613"/>
                <a:gd name="connsiteX7" fmla="*/ 282449 w 338138"/>
                <a:gd name="connsiteY7" fmla="*/ 314325 h 328613"/>
                <a:gd name="connsiteX8" fmla="*/ 323850 w 338138"/>
                <a:gd name="connsiteY8" fmla="*/ 273050 h 328613"/>
                <a:gd name="connsiteX9" fmla="*/ 282449 w 338138"/>
                <a:gd name="connsiteY9" fmla="*/ 231775 h 328613"/>
                <a:gd name="connsiteX10" fmla="*/ 279778 w 338138"/>
                <a:gd name="connsiteY10" fmla="*/ 231775 h 328613"/>
                <a:gd name="connsiteX11" fmla="*/ 55688 w 338138"/>
                <a:gd name="connsiteY11" fmla="*/ 231775 h 328613"/>
                <a:gd name="connsiteX12" fmla="*/ 14287 w 338138"/>
                <a:gd name="connsiteY12" fmla="*/ 273050 h 328613"/>
                <a:gd name="connsiteX13" fmla="*/ 55688 w 338138"/>
                <a:gd name="connsiteY13" fmla="*/ 314325 h 328613"/>
                <a:gd name="connsiteX14" fmla="*/ 98425 w 338138"/>
                <a:gd name="connsiteY14" fmla="*/ 273050 h 328613"/>
                <a:gd name="connsiteX15" fmla="*/ 97089 w 338138"/>
                <a:gd name="connsiteY15" fmla="*/ 265062 h 328613"/>
                <a:gd name="connsiteX16" fmla="*/ 58359 w 338138"/>
                <a:gd name="connsiteY16" fmla="*/ 279708 h 328613"/>
                <a:gd name="connsiteX17" fmla="*/ 55688 w 338138"/>
                <a:gd name="connsiteY17" fmla="*/ 279708 h 328613"/>
                <a:gd name="connsiteX18" fmla="*/ 49011 w 338138"/>
                <a:gd name="connsiteY18" fmla="*/ 275713 h 328613"/>
                <a:gd name="connsiteX19" fmla="*/ 53017 w 338138"/>
                <a:gd name="connsiteY19" fmla="*/ 266393 h 328613"/>
                <a:gd name="connsiteX20" fmla="*/ 91747 w 338138"/>
                <a:gd name="connsiteY20" fmla="*/ 251747 h 328613"/>
                <a:gd name="connsiteX21" fmla="*/ 55688 w 338138"/>
                <a:gd name="connsiteY21" fmla="*/ 231775 h 328613"/>
                <a:gd name="connsiteX22" fmla="*/ 39613 w 338138"/>
                <a:gd name="connsiteY22" fmla="*/ 195263 h 328613"/>
                <a:gd name="connsiteX23" fmla="*/ 92431 w 338138"/>
                <a:gd name="connsiteY23" fmla="*/ 195263 h 328613"/>
                <a:gd name="connsiteX24" fmla="*/ 97713 w 338138"/>
                <a:gd name="connsiteY24" fmla="*/ 196583 h 328613"/>
                <a:gd name="connsiteX25" fmla="*/ 138647 w 338138"/>
                <a:gd name="connsiteY25" fmla="*/ 237513 h 328613"/>
                <a:gd name="connsiteX26" fmla="*/ 139967 w 338138"/>
                <a:gd name="connsiteY26" fmla="*/ 244114 h 328613"/>
                <a:gd name="connsiteX27" fmla="*/ 136006 w 338138"/>
                <a:gd name="connsiteY27" fmla="*/ 249395 h 328613"/>
                <a:gd name="connsiteX28" fmla="*/ 109597 w 338138"/>
                <a:gd name="connsiteY28" fmla="*/ 259958 h 328613"/>
                <a:gd name="connsiteX29" fmla="*/ 110918 w 338138"/>
                <a:gd name="connsiteY29" fmla="*/ 273161 h 328613"/>
                <a:gd name="connsiteX30" fmla="*/ 55459 w 338138"/>
                <a:gd name="connsiteY30" fmla="*/ 328613 h 328613"/>
                <a:gd name="connsiteX31" fmla="*/ 0 w 338138"/>
                <a:gd name="connsiteY31" fmla="*/ 273161 h 328613"/>
                <a:gd name="connsiteX32" fmla="*/ 55459 w 338138"/>
                <a:gd name="connsiteY32" fmla="*/ 217708 h 328613"/>
                <a:gd name="connsiteX33" fmla="*/ 104315 w 338138"/>
                <a:gd name="connsiteY33" fmla="*/ 246755 h 328613"/>
                <a:gd name="connsiteX34" fmla="*/ 121481 w 338138"/>
                <a:gd name="connsiteY34" fmla="*/ 240153 h 328613"/>
                <a:gd name="connsiteX35" fmla="*/ 89790 w 338138"/>
                <a:gd name="connsiteY35" fmla="*/ 208466 h 328613"/>
                <a:gd name="connsiteX36" fmla="*/ 39613 w 338138"/>
                <a:gd name="connsiteY36" fmla="*/ 208466 h 328613"/>
                <a:gd name="connsiteX37" fmla="*/ 33011 w 338138"/>
                <a:gd name="connsiteY37" fmla="*/ 201864 h 328613"/>
                <a:gd name="connsiteX38" fmla="*/ 39613 w 338138"/>
                <a:gd name="connsiteY38" fmla="*/ 195263 h 328613"/>
                <a:gd name="connsiteX39" fmla="*/ 155575 w 338138"/>
                <a:gd name="connsiteY39" fmla="*/ 0 h 328613"/>
                <a:gd name="connsiteX40" fmla="*/ 191294 w 338138"/>
                <a:gd name="connsiteY40" fmla="*/ 35490 h 328613"/>
                <a:gd name="connsiteX41" fmla="*/ 156898 w 338138"/>
                <a:gd name="connsiteY41" fmla="*/ 70980 h 328613"/>
                <a:gd name="connsiteX42" fmla="*/ 167481 w 338138"/>
                <a:gd name="connsiteY42" fmla="*/ 80181 h 328613"/>
                <a:gd name="connsiteX43" fmla="*/ 168804 w 338138"/>
                <a:gd name="connsiteY43" fmla="*/ 81496 h 328613"/>
                <a:gd name="connsiteX44" fmla="*/ 196586 w 338138"/>
                <a:gd name="connsiteY44" fmla="*/ 126187 h 328613"/>
                <a:gd name="connsiteX45" fmla="*/ 225690 w 338138"/>
                <a:gd name="connsiteY45" fmla="*/ 130131 h 328613"/>
                <a:gd name="connsiteX46" fmla="*/ 234950 w 338138"/>
                <a:gd name="connsiteY46" fmla="*/ 138017 h 328613"/>
                <a:gd name="connsiteX47" fmla="*/ 257440 w 338138"/>
                <a:gd name="connsiteY47" fmla="*/ 149847 h 328613"/>
                <a:gd name="connsiteX48" fmla="*/ 260086 w 338138"/>
                <a:gd name="connsiteY48" fmla="*/ 155105 h 328613"/>
                <a:gd name="connsiteX49" fmla="*/ 270669 w 338138"/>
                <a:gd name="connsiteY49" fmla="*/ 197168 h 328613"/>
                <a:gd name="connsiteX50" fmla="*/ 278607 w 338138"/>
                <a:gd name="connsiteY50" fmla="*/ 197168 h 328613"/>
                <a:gd name="connsiteX51" fmla="*/ 315648 w 338138"/>
                <a:gd name="connsiteY51" fmla="*/ 205054 h 328613"/>
                <a:gd name="connsiteX52" fmla="*/ 319617 w 338138"/>
                <a:gd name="connsiteY52" fmla="*/ 214255 h 328613"/>
                <a:gd name="connsiteX53" fmla="*/ 310357 w 338138"/>
                <a:gd name="connsiteY53" fmla="*/ 216884 h 328613"/>
                <a:gd name="connsiteX54" fmla="*/ 278607 w 338138"/>
                <a:gd name="connsiteY54" fmla="*/ 210312 h 328613"/>
                <a:gd name="connsiteX55" fmla="*/ 274638 w 338138"/>
                <a:gd name="connsiteY55" fmla="*/ 211627 h 328613"/>
                <a:gd name="connsiteX56" fmla="*/ 275961 w 338138"/>
                <a:gd name="connsiteY56" fmla="*/ 218199 h 328613"/>
                <a:gd name="connsiteX57" fmla="*/ 282575 w 338138"/>
                <a:gd name="connsiteY57" fmla="*/ 218199 h 328613"/>
                <a:gd name="connsiteX58" fmla="*/ 338138 w 338138"/>
                <a:gd name="connsiteY58" fmla="*/ 273406 h 328613"/>
                <a:gd name="connsiteX59" fmla="*/ 282575 w 338138"/>
                <a:gd name="connsiteY59" fmla="*/ 328613 h 328613"/>
                <a:gd name="connsiteX60" fmla="*/ 229659 w 338138"/>
                <a:gd name="connsiteY60" fmla="*/ 289180 h 328613"/>
                <a:gd name="connsiteX61" fmla="*/ 183356 w 338138"/>
                <a:gd name="connsiteY61" fmla="*/ 289180 h 328613"/>
                <a:gd name="connsiteX62" fmla="*/ 175419 w 338138"/>
                <a:gd name="connsiteY62" fmla="*/ 282607 h 328613"/>
                <a:gd name="connsiteX63" fmla="*/ 183356 w 338138"/>
                <a:gd name="connsiteY63" fmla="*/ 276035 h 328613"/>
                <a:gd name="connsiteX64" fmla="*/ 227013 w 338138"/>
                <a:gd name="connsiteY64" fmla="*/ 276035 h 328613"/>
                <a:gd name="connsiteX65" fmla="*/ 227013 w 338138"/>
                <a:gd name="connsiteY65" fmla="*/ 273406 h 328613"/>
                <a:gd name="connsiteX66" fmla="*/ 262732 w 338138"/>
                <a:gd name="connsiteY66" fmla="*/ 222142 h 328613"/>
                <a:gd name="connsiteX67" fmla="*/ 261409 w 338138"/>
                <a:gd name="connsiteY67" fmla="*/ 214255 h 328613"/>
                <a:gd name="connsiteX68" fmla="*/ 230981 w 338138"/>
                <a:gd name="connsiteY68" fmla="*/ 239231 h 328613"/>
                <a:gd name="connsiteX69" fmla="*/ 224367 w 338138"/>
                <a:gd name="connsiteY69" fmla="*/ 243174 h 328613"/>
                <a:gd name="connsiteX70" fmla="*/ 221721 w 338138"/>
                <a:gd name="connsiteY70" fmla="*/ 241859 h 328613"/>
                <a:gd name="connsiteX71" fmla="*/ 219075 w 338138"/>
                <a:gd name="connsiteY71" fmla="*/ 232658 h 328613"/>
                <a:gd name="connsiteX72" fmla="*/ 257440 w 338138"/>
                <a:gd name="connsiteY72" fmla="*/ 201111 h 328613"/>
                <a:gd name="connsiteX73" fmla="*/ 248180 w 338138"/>
                <a:gd name="connsiteY73" fmla="*/ 160363 h 328613"/>
                <a:gd name="connsiteX74" fmla="*/ 228336 w 338138"/>
                <a:gd name="connsiteY74" fmla="*/ 151162 h 328613"/>
                <a:gd name="connsiteX75" fmla="*/ 227013 w 338138"/>
                <a:gd name="connsiteY75" fmla="*/ 149847 h 328613"/>
                <a:gd name="connsiteX76" fmla="*/ 224367 w 338138"/>
                <a:gd name="connsiteY76" fmla="*/ 149847 h 328613"/>
                <a:gd name="connsiteX77" fmla="*/ 188648 w 338138"/>
                <a:gd name="connsiteY77" fmla="*/ 149847 h 328613"/>
                <a:gd name="connsiteX78" fmla="*/ 179388 w 338138"/>
                <a:gd name="connsiteY78" fmla="*/ 145904 h 328613"/>
                <a:gd name="connsiteX79" fmla="*/ 178065 w 338138"/>
                <a:gd name="connsiteY79" fmla="*/ 144589 h 328613"/>
                <a:gd name="connsiteX80" fmla="*/ 170127 w 338138"/>
                <a:gd name="connsiteY80" fmla="*/ 134074 h 328613"/>
                <a:gd name="connsiteX81" fmla="*/ 168804 w 338138"/>
                <a:gd name="connsiteY81" fmla="*/ 140646 h 328613"/>
                <a:gd name="connsiteX82" fmla="*/ 167481 w 338138"/>
                <a:gd name="connsiteY82" fmla="*/ 148533 h 328613"/>
                <a:gd name="connsiteX83" fmla="*/ 166158 w 338138"/>
                <a:gd name="connsiteY83" fmla="*/ 152476 h 328613"/>
                <a:gd name="connsiteX84" fmla="*/ 166158 w 338138"/>
                <a:gd name="connsiteY84" fmla="*/ 156420 h 328613"/>
                <a:gd name="connsiteX85" fmla="*/ 163513 w 338138"/>
                <a:gd name="connsiteY85" fmla="*/ 164306 h 328613"/>
                <a:gd name="connsiteX86" fmla="*/ 162190 w 338138"/>
                <a:gd name="connsiteY86" fmla="*/ 170879 h 328613"/>
                <a:gd name="connsiteX87" fmla="*/ 160867 w 338138"/>
                <a:gd name="connsiteY87" fmla="*/ 173507 h 328613"/>
                <a:gd name="connsiteX88" fmla="*/ 200554 w 338138"/>
                <a:gd name="connsiteY88" fmla="*/ 182709 h 328613"/>
                <a:gd name="connsiteX89" fmla="*/ 201877 w 338138"/>
                <a:gd name="connsiteY89" fmla="*/ 182709 h 328613"/>
                <a:gd name="connsiteX90" fmla="*/ 215106 w 338138"/>
                <a:gd name="connsiteY90" fmla="*/ 205054 h 328613"/>
                <a:gd name="connsiteX91" fmla="*/ 212461 w 338138"/>
                <a:gd name="connsiteY91" fmla="*/ 210312 h 328613"/>
                <a:gd name="connsiteX92" fmla="*/ 163513 w 338138"/>
                <a:gd name="connsiteY92" fmla="*/ 289180 h 328613"/>
                <a:gd name="connsiteX93" fmla="*/ 144992 w 338138"/>
                <a:gd name="connsiteY93" fmla="*/ 293123 h 328613"/>
                <a:gd name="connsiteX94" fmla="*/ 139700 w 338138"/>
                <a:gd name="connsiteY94" fmla="*/ 276035 h 328613"/>
                <a:gd name="connsiteX95" fmla="*/ 168804 w 338138"/>
                <a:gd name="connsiteY95" fmla="*/ 214255 h 328613"/>
                <a:gd name="connsiteX96" fmla="*/ 125148 w 338138"/>
                <a:gd name="connsiteY96" fmla="*/ 206369 h 328613"/>
                <a:gd name="connsiteX97" fmla="*/ 103981 w 338138"/>
                <a:gd name="connsiteY97" fmla="*/ 195853 h 328613"/>
                <a:gd name="connsiteX98" fmla="*/ 97367 w 338138"/>
                <a:gd name="connsiteY98" fmla="*/ 164306 h 328613"/>
                <a:gd name="connsiteX99" fmla="*/ 121179 w 338138"/>
                <a:gd name="connsiteY99" fmla="*/ 95955 h 328613"/>
                <a:gd name="connsiteX100" fmla="*/ 121179 w 338138"/>
                <a:gd name="connsiteY100" fmla="*/ 90697 h 328613"/>
                <a:gd name="connsiteX101" fmla="*/ 143669 w 338138"/>
                <a:gd name="connsiteY101" fmla="*/ 68351 h 328613"/>
                <a:gd name="connsiteX102" fmla="*/ 119856 w 338138"/>
                <a:gd name="connsiteY102" fmla="*/ 35490 h 328613"/>
                <a:gd name="connsiteX103" fmla="*/ 155575 w 338138"/>
                <a:gd name="connsiteY103"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8138" h="328613">
                  <a:moveTo>
                    <a:pt x="279778" y="231775"/>
                  </a:moveTo>
                  <a:cubicBezTo>
                    <a:pt x="279778" y="231775"/>
                    <a:pt x="279778" y="231775"/>
                    <a:pt x="289126" y="271719"/>
                  </a:cubicBezTo>
                  <a:cubicBezTo>
                    <a:pt x="290462" y="275713"/>
                    <a:pt x="287791" y="278376"/>
                    <a:pt x="283784" y="279708"/>
                  </a:cubicBezTo>
                  <a:cubicBezTo>
                    <a:pt x="283784" y="279708"/>
                    <a:pt x="282449" y="279708"/>
                    <a:pt x="282449" y="279708"/>
                  </a:cubicBezTo>
                  <a:cubicBezTo>
                    <a:pt x="279778" y="279708"/>
                    <a:pt x="275771" y="278376"/>
                    <a:pt x="275771" y="274382"/>
                  </a:cubicBezTo>
                  <a:cubicBezTo>
                    <a:pt x="275771" y="274382"/>
                    <a:pt x="275771" y="274382"/>
                    <a:pt x="265087" y="234438"/>
                  </a:cubicBezTo>
                  <a:cubicBezTo>
                    <a:pt x="250396" y="241095"/>
                    <a:pt x="239712" y="255741"/>
                    <a:pt x="239712" y="273050"/>
                  </a:cubicBezTo>
                  <a:cubicBezTo>
                    <a:pt x="239712" y="295685"/>
                    <a:pt x="259745" y="314325"/>
                    <a:pt x="282449" y="314325"/>
                  </a:cubicBezTo>
                  <a:cubicBezTo>
                    <a:pt x="305153" y="314325"/>
                    <a:pt x="323850" y="295685"/>
                    <a:pt x="323850" y="273050"/>
                  </a:cubicBezTo>
                  <a:cubicBezTo>
                    <a:pt x="323850" y="250416"/>
                    <a:pt x="305153" y="231775"/>
                    <a:pt x="282449" y="231775"/>
                  </a:cubicBezTo>
                  <a:cubicBezTo>
                    <a:pt x="281113" y="231775"/>
                    <a:pt x="279778" y="231775"/>
                    <a:pt x="279778" y="231775"/>
                  </a:cubicBezTo>
                  <a:close/>
                  <a:moveTo>
                    <a:pt x="55688" y="231775"/>
                  </a:moveTo>
                  <a:cubicBezTo>
                    <a:pt x="32984" y="231775"/>
                    <a:pt x="14287" y="250416"/>
                    <a:pt x="14287" y="273050"/>
                  </a:cubicBezTo>
                  <a:cubicBezTo>
                    <a:pt x="14287" y="295685"/>
                    <a:pt x="32984" y="314325"/>
                    <a:pt x="55688" y="314325"/>
                  </a:cubicBezTo>
                  <a:cubicBezTo>
                    <a:pt x="78392" y="314325"/>
                    <a:pt x="98425" y="295685"/>
                    <a:pt x="98425" y="273050"/>
                  </a:cubicBezTo>
                  <a:cubicBezTo>
                    <a:pt x="98425" y="270387"/>
                    <a:pt x="97089" y="267724"/>
                    <a:pt x="97089" y="265062"/>
                  </a:cubicBezTo>
                  <a:cubicBezTo>
                    <a:pt x="97089" y="265062"/>
                    <a:pt x="97089" y="265062"/>
                    <a:pt x="58359" y="279708"/>
                  </a:cubicBezTo>
                  <a:cubicBezTo>
                    <a:pt x="57024" y="279708"/>
                    <a:pt x="57024" y="279708"/>
                    <a:pt x="55688" y="279708"/>
                  </a:cubicBezTo>
                  <a:cubicBezTo>
                    <a:pt x="53017" y="279708"/>
                    <a:pt x="50346" y="278376"/>
                    <a:pt x="49011" y="275713"/>
                  </a:cubicBezTo>
                  <a:cubicBezTo>
                    <a:pt x="47675" y="271719"/>
                    <a:pt x="49011" y="267724"/>
                    <a:pt x="53017" y="266393"/>
                  </a:cubicBezTo>
                  <a:cubicBezTo>
                    <a:pt x="53017" y="266393"/>
                    <a:pt x="53017" y="266393"/>
                    <a:pt x="91747" y="251747"/>
                  </a:cubicBezTo>
                  <a:cubicBezTo>
                    <a:pt x="83734" y="239764"/>
                    <a:pt x="70379" y="231775"/>
                    <a:pt x="55688" y="231775"/>
                  </a:cubicBezTo>
                  <a:close/>
                  <a:moveTo>
                    <a:pt x="39613" y="195263"/>
                  </a:moveTo>
                  <a:cubicBezTo>
                    <a:pt x="39613" y="195263"/>
                    <a:pt x="39613" y="195263"/>
                    <a:pt x="92431" y="195263"/>
                  </a:cubicBezTo>
                  <a:cubicBezTo>
                    <a:pt x="95072" y="195263"/>
                    <a:pt x="96393" y="195263"/>
                    <a:pt x="97713" y="196583"/>
                  </a:cubicBezTo>
                  <a:cubicBezTo>
                    <a:pt x="97713" y="196583"/>
                    <a:pt x="97713" y="196583"/>
                    <a:pt x="138647" y="237513"/>
                  </a:cubicBezTo>
                  <a:cubicBezTo>
                    <a:pt x="139967" y="238833"/>
                    <a:pt x="141288" y="241474"/>
                    <a:pt x="139967" y="244114"/>
                  </a:cubicBezTo>
                  <a:cubicBezTo>
                    <a:pt x="139967" y="246755"/>
                    <a:pt x="138647" y="248075"/>
                    <a:pt x="136006" y="249395"/>
                  </a:cubicBezTo>
                  <a:cubicBezTo>
                    <a:pt x="136006" y="249395"/>
                    <a:pt x="136006" y="249395"/>
                    <a:pt x="109597" y="259958"/>
                  </a:cubicBezTo>
                  <a:cubicBezTo>
                    <a:pt x="110918" y="263919"/>
                    <a:pt x="110918" y="267880"/>
                    <a:pt x="110918" y="273161"/>
                  </a:cubicBezTo>
                  <a:cubicBezTo>
                    <a:pt x="110918" y="303528"/>
                    <a:pt x="85829" y="328613"/>
                    <a:pt x="55459" y="328613"/>
                  </a:cubicBezTo>
                  <a:cubicBezTo>
                    <a:pt x="25088" y="328613"/>
                    <a:pt x="0" y="303528"/>
                    <a:pt x="0" y="273161"/>
                  </a:cubicBezTo>
                  <a:cubicBezTo>
                    <a:pt x="0" y="242794"/>
                    <a:pt x="25088" y="217708"/>
                    <a:pt x="55459" y="217708"/>
                  </a:cubicBezTo>
                  <a:cubicBezTo>
                    <a:pt x="76586" y="217708"/>
                    <a:pt x="95072" y="229590"/>
                    <a:pt x="104315" y="246755"/>
                  </a:cubicBezTo>
                  <a:cubicBezTo>
                    <a:pt x="104315" y="246755"/>
                    <a:pt x="104315" y="246755"/>
                    <a:pt x="121481" y="240153"/>
                  </a:cubicBezTo>
                  <a:cubicBezTo>
                    <a:pt x="121481" y="240153"/>
                    <a:pt x="121481" y="240153"/>
                    <a:pt x="89790" y="208466"/>
                  </a:cubicBezTo>
                  <a:cubicBezTo>
                    <a:pt x="89790" y="208466"/>
                    <a:pt x="89790" y="208466"/>
                    <a:pt x="39613" y="208466"/>
                  </a:cubicBezTo>
                  <a:cubicBezTo>
                    <a:pt x="35652" y="208466"/>
                    <a:pt x="33011" y="205825"/>
                    <a:pt x="33011" y="201864"/>
                  </a:cubicBezTo>
                  <a:cubicBezTo>
                    <a:pt x="33011" y="197903"/>
                    <a:pt x="35652" y="195263"/>
                    <a:pt x="39613" y="195263"/>
                  </a:cubicBezTo>
                  <a:close/>
                  <a:moveTo>
                    <a:pt x="155575" y="0"/>
                  </a:moveTo>
                  <a:cubicBezTo>
                    <a:pt x="175419" y="0"/>
                    <a:pt x="191294" y="15773"/>
                    <a:pt x="191294" y="35490"/>
                  </a:cubicBezTo>
                  <a:cubicBezTo>
                    <a:pt x="191294" y="53892"/>
                    <a:pt x="175419" y="69666"/>
                    <a:pt x="156898" y="70980"/>
                  </a:cubicBezTo>
                  <a:cubicBezTo>
                    <a:pt x="160867" y="72295"/>
                    <a:pt x="164835" y="76238"/>
                    <a:pt x="167481" y="80181"/>
                  </a:cubicBezTo>
                  <a:cubicBezTo>
                    <a:pt x="168804" y="80181"/>
                    <a:pt x="168804" y="80181"/>
                    <a:pt x="168804" y="81496"/>
                  </a:cubicBezTo>
                  <a:cubicBezTo>
                    <a:pt x="168804" y="81496"/>
                    <a:pt x="168804" y="81496"/>
                    <a:pt x="196586" y="126187"/>
                  </a:cubicBezTo>
                  <a:cubicBezTo>
                    <a:pt x="196586" y="126187"/>
                    <a:pt x="196586" y="126187"/>
                    <a:pt x="225690" y="130131"/>
                  </a:cubicBezTo>
                  <a:cubicBezTo>
                    <a:pt x="230981" y="130131"/>
                    <a:pt x="234950" y="134074"/>
                    <a:pt x="234950" y="138017"/>
                  </a:cubicBezTo>
                  <a:cubicBezTo>
                    <a:pt x="234950" y="138017"/>
                    <a:pt x="234950" y="138017"/>
                    <a:pt x="257440" y="149847"/>
                  </a:cubicBezTo>
                  <a:cubicBezTo>
                    <a:pt x="258763" y="151162"/>
                    <a:pt x="260086" y="152476"/>
                    <a:pt x="260086" y="155105"/>
                  </a:cubicBezTo>
                  <a:cubicBezTo>
                    <a:pt x="260086" y="155105"/>
                    <a:pt x="260086" y="155105"/>
                    <a:pt x="270669" y="197168"/>
                  </a:cubicBezTo>
                  <a:cubicBezTo>
                    <a:pt x="273315" y="197168"/>
                    <a:pt x="275961" y="197168"/>
                    <a:pt x="278607" y="197168"/>
                  </a:cubicBezTo>
                  <a:cubicBezTo>
                    <a:pt x="291836" y="195853"/>
                    <a:pt x="303742" y="198482"/>
                    <a:pt x="315648" y="205054"/>
                  </a:cubicBezTo>
                  <a:cubicBezTo>
                    <a:pt x="319617" y="206369"/>
                    <a:pt x="320940" y="210312"/>
                    <a:pt x="319617" y="214255"/>
                  </a:cubicBezTo>
                  <a:cubicBezTo>
                    <a:pt x="316971" y="216884"/>
                    <a:pt x="313003" y="219513"/>
                    <a:pt x="310357" y="216884"/>
                  </a:cubicBezTo>
                  <a:cubicBezTo>
                    <a:pt x="299773" y="211627"/>
                    <a:pt x="289190" y="210312"/>
                    <a:pt x="278607" y="210312"/>
                  </a:cubicBezTo>
                  <a:cubicBezTo>
                    <a:pt x="277284" y="210312"/>
                    <a:pt x="275961" y="210312"/>
                    <a:pt x="274638" y="211627"/>
                  </a:cubicBezTo>
                  <a:cubicBezTo>
                    <a:pt x="274638" y="211627"/>
                    <a:pt x="274638" y="211627"/>
                    <a:pt x="275961" y="218199"/>
                  </a:cubicBezTo>
                  <a:cubicBezTo>
                    <a:pt x="278607" y="218199"/>
                    <a:pt x="279930" y="218199"/>
                    <a:pt x="282575" y="218199"/>
                  </a:cubicBezTo>
                  <a:cubicBezTo>
                    <a:pt x="313003" y="218199"/>
                    <a:pt x="338138" y="243174"/>
                    <a:pt x="338138" y="273406"/>
                  </a:cubicBezTo>
                  <a:cubicBezTo>
                    <a:pt x="338138" y="303639"/>
                    <a:pt x="313003" y="328613"/>
                    <a:pt x="282575" y="328613"/>
                  </a:cubicBezTo>
                  <a:cubicBezTo>
                    <a:pt x="257440" y="328613"/>
                    <a:pt x="236273" y="312840"/>
                    <a:pt x="229659" y="289180"/>
                  </a:cubicBezTo>
                  <a:cubicBezTo>
                    <a:pt x="229659" y="289180"/>
                    <a:pt x="229659" y="289180"/>
                    <a:pt x="183356" y="289180"/>
                  </a:cubicBezTo>
                  <a:cubicBezTo>
                    <a:pt x="179388" y="289180"/>
                    <a:pt x="175419" y="286551"/>
                    <a:pt x="175419" y="282607"/>
                  </a:cubicBezTo>
                  <a:cubicBezTo>
                    <a:pt x="175419" y="278664"/>
                    <a:pt x="179388" y="276035"/>
                    <a:pt x="183356" y="276035"/>
                  </a:cubicBezTo>
                  <a:cubicBezTo>
                    <a:pt x="183356" y="276035"/>
                    <a:pt x="183356" y="276035"/>
                    <a:pt x="227013" y="276035"/>
                  </a:cubicBezTo>
                  <a:cubicBezTo>
                    <a:pt x="227013" y="274721"/>
                    <a:pt x="227013" y="274721"/>
                    <a:pt x="227013" y="273406"/>
                  </a:cubicBezTo>
                  <a:cubicBezTo>
                    <a:pt x="227013" y="249746"/>
                    <a:pt x="241565" y="230029"/>
                    <a:pt x="262732" y="222142"/>
                  </a:cubicBezTo>
                  <a:cubicBezTo>
                    <a:pt x="262732" y="222142"/>
                    <a:pt x="262732" y="222142"/>
                    <a:pt x="261409" y="214255"/>
                  </a:cubicBezTo>
                  <a:cubicBezTo>
                    <a:pt x="248180" y="219513"/>
                    <a:pt x="237596" y="228714"/>
                    <a:pt x="230981" y="239231"/>
                  </a:cubicBezTo>
                  <a:cubicBezTo>
                    <a:pt x="229659" y="241859"/>
                    <a:pt x="227013" y="243174"/>
                    <a:pt x="224367" y="243174"/>
                  </a:cubicBezTo>
                  <a:cubicBezTo>
                    <a:pt x="224367" y="243174"/>
                    <a:pt x="223044" y="243174"/>
                    <a:pt x="221721" y="241859"/>
                  </a:cubicBezTo>
                  <a:cubicBezTo>
                    <a:pt x="217752" y="240545"/>
                    <a:pt x="216429" y="235287"/>
                    <a:pt x="219075" y="232658"/>
                  </a:cubicBezTo>
                  <a:cubicBezTo>
                    <a:pt x="228336" y="218199"/>
                    <a:pt x="241565" y="206369"/>
                    <a:pt x="257440" y="201111"/>
                  </a:cubicBezTo>
                  <a:cubicBezTo>
                    <a:pt x="257440" y="201111"/>
                    <a:pt x="257440" y="201111"/>
                    <a:pt x="248180" y="160363"/>
                  </a:cubicBezTo>
                  <a:cubicBezTo>
                    <a:pt x="248180" y="160363"/>
                    <a:pt x="248180" y="160363"/>
                    <a:pt x="228336" y="151162"/>
                  </a:cubicBezTo>
                  <a:cubicBezTo>
                    <a:pt x="228336" y="151162"/>
                    <a:pt x="228336" y="149847"/>
                    <a:pt x="227013" y="149847"/>
                  </a:cubicBezTo>
                  <a:cubicBezTo>
                    <a:pt x="227013" y="149847"/>
                    <a:pt x="225690" y="149847"/>
                    <a:pt x="224367" y="149847"/>
                  </a:cubicBezTo>
                  <a:cubicBezTo>
                    <a:pt x="224367" y="149847"/>
                    <a:pt x="224367" y="149847"/>
                    <a:pt x="188648" y="149847"/>
                  </a:cubicBezTo>
                  <a:cubicBezTo>
                    <a:pt x="184679" y="149847"/>
                    <a:pt x="180711" y="148533"/>
                    <a:pt x="179388" y="145904"/>
                  </a:cubicBezTo>
                  <a:cubicBezTo>
                    <a:pt x="179388" y="145904"/>
                    <a:pt x="179388" y="145904"/>
                    <a:pt x="178065" y="144589"/>
                  </a:cubicBezTo>
                  <a:cubicBezTo>
                    <a:pt x="178065" y="144589"/>
                    <a:pt x="178065" y="144589"/>
                    <a:pt x="170127" y="134074"/>
                  </a:cubicBezTo>
                  <a:cubicBezTo>
                    <a:pt x="170127" y="136703"/>
                    <a:pt x="170127" y="138017"/>
                    <a:pt x="168804" y="140646"/>
                  </a:cubicBezTo>
                  <a:cubicBezTo>
                    <a:pt x="168804" y="143275"/>
                    <a:pt x="167481" y="145904"/>
                    <a:pt x="167481" y="148533"/>
                  </a:cubicBezTo>
                  <a:cubicBezTo>
                    <a:pt x="167481" y="149847"/>
                    <a:pt x="167481" y="151162"/>
                    <a:pt x="166158" y="152476"/>
                  </a:cubicBezTo>
                  <a:cubicBezTo>
                    <a:pt x="166158" y="153791"/>
                    <a:pt x="166158" y="155105"/>
                    <a:pt x="166158" y="156420"/>
                  </a:cubicBezTo>
                  <a:cubicBezTo>
                    <a:pt x="164835" y="159048"/>
                    <a:pt x="164835" y="161677"/>
                    <a:pt x="163513" y="164306"/>
                  </a:cubicBezTo>
                  <a:cubicBezTo>
                    <a:pt x="163513" y="166935"/>
                    <a:pt x="162190" y="168250"/>
                    <a:pt x="162190" y="170879"/>
                  </a:cubicBezTo>
                  <a:cubicBezTo>
                    <a:pt x="160867" y="172193"/>
                    <a:pt x="160867" y="172193"/>
                    <a:pt x="160867" y="173507"/>
                  </a:cubicBezTo>
                  <a:cubicBezTo>
                    <a:pt x="160867" y="173507"/>
                    <a:pt x="160867" y="173507"/>
                    <a:pt x="200554" y="182709"/>
                  </a:cubicBezTo>
                  <a:cubicBezTo>
                    <a:pt x="200554" y="182709"/>
                    <a:pt x="200554" y="182709"/>
                    <a:pt x="201877" y="182709"/>
                  </a:cubicBezTo>
                  <a:cubicBezTo>
                    <a:pt x="211138" y="185337"/>
                    <a:pt x="217752" y="195853"/>
                    <a:pt x="215106" y="205054"/>
                  </a:cubicBezTo>
                  <a:cubicBezTo>
                    <a:pt x="215106" y="206369"/>
                    <a:pt x="213784" y="208998"/>
                    <a:pt x="212461" y="210312"/>
                  </a:cubicBezTo>
                  <a:cubicBezTo>
                    <a:pt x="212461" y="210312"/>
                    <a:pt x="212461" y="210312"/>
                    <a:pt x="163513" y="289180"/>
                  </a:cubicBezTo>
                  <a:cubicBezTo>
                    <a:pt x="159544" y="294437"/>
                    <a:pt x="151606" y="297066"/>
                    <a:pt x="144992" y="293123"/>
                  </a:cubicBezTo>
                  <a:cubicBezTo>
                    <a:pt x="138377" y="289180"/>
                    <a:pt x="137054" y="281293"/>
                    <a:pt x="139700" y="276035"/>
                  </a:cubicBezTo>
                  <a:cubicBezTo>
                    <a:pt x="139700" y="276035"/>
                    <a:pt x="139700" y="276035"/>
                    <a:pt x="168804" y="214255"/>
                  </a:cubicBezTo>
                  <a:cubicBezTo>
                    <a:pt x="168804" y="214255"/>
                    <a:pt x="168804" y="214255"/>
                    <a:pt x="125148" y="206369"/>
                  </a:cubicBezTo>
                  <a:cubicBezTo>
                    <a:pt x="115887" y="203740"/>
                    <a:pt x="107950" y="201111"/>
                    <a:pt x="103981" y="195853"/>
                  </a:cubicBezTo>
                  <a:cubicBezTo>
                    <a:pt x="96044" y="186652"/>
                    <a:pt x="92075" y="176136"/>
                    <a:pt x="97367" y="164306"/>
                  </a:cubicBezTo>
                  <a:cubicBezTo>
                    <a:pt x="115887" y="124873"/>
                    <a:pt x="121179" y="95955"/>
                    <a:pt x="121179" y="95955"/>
                  </a:cubicBezTo>
                  <a:cubicBezTo>
                    <a:pt x="121179" y="95955"/>
                    <a:pt x="121179" y="95955"/>
                    <a:pt x="121179" y="90697"/>
                  </a:cubicBezTo>
                  <a:cubicBezTo>
                    <a:pt x="122502" y="78867"/>
                    <a:pt x="131763" y="69666"/>
                    <a:pt x="143669" y="68351"/>
                  </a:cubicBezTo>
                  <a:cubicBezTo>
                    <a:pt x="130440" y="63093"/>
                    <a:pt x="119856" y="49949"/>
                    <a:pt x="119856" y="35490"/>
                  </a:cubicBezTo>
                  <a:cubicBezTo>
                    <a:pt x="119856" y="15773"/>
                    <a:pt x="135731" y="0"/>
                    <a:pt x="155575" y="0"/>
                  </a:cubicBezTo>
                  <a:close/>
                </a:path>
              </a:pathLst>
            </a:custGeom>
            <a:solidFill>
              <a:srgbClr val="959595">
                <a:lumMod val="100000"/>
              </a:srgbClr>
            </a:solidFill>
            <a:ln w="19050">
              <a:noFill/>
              <a:roun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43" name="组合 42"/>
          <p:cNvGrpSpPr/>
          <p:nvPr/>
        </p:nvGrpSpPr>
        <p:grpSpPr>
          <a:xfrm>
            <a:off x="1521245" y="4560567"/>
            <a:ext cx="9512513" cy="1247691"/>
            <a:chOff x="4584120" y="2597330"/>
            <a:chExt cx="4338638" cy="1209429"/>
          </a:xfrm>
        </p:grpSpPr>
        <p:sp>
          <p:nvSpPr>
            <p:cNvPr id="44" name="矩形 43"/>
            <p:cNvSpPr/>
            <p:nvPr/>
          </p:nvSpPr>
          <p:spPr bwMode="auto">
            <a:xfrm>
              <a:off x="4584120" y="2597330"/>
              <a:ext cx="4338638" cy="1209429"/>
            </a:xfrm>
            <a:prstGeom prst="rect">
              <a:avLst/>
            </a:prstGeom>
            <a:solidFill>
              <a:schemeClr val="accent3">
                <a:lumMod val="20000"/>
                <a:lumOff val="80000"/>
              </a:schemeClr>
            </a:solidFill>
            <a:ln w="19050">
              <a:noFill/>
              <a:roun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5" name="椭圆 44"/>
            <p:cNvSpPr/>
            <p:nvPr/>
          </p:nvSpPr>
          <p:spPr bwMode="auto">
            <a:xfrm>
              <a:off x="4750140" y="2864506"/>
              <a:ext cx="323974" cy="675075"/>
            </a:xfrm>
            <a:prstGeom prst="ellipse">
              <a:avLst/>
            </a:prstGeom>
            <a:solidFill>
              <a:srgbClr val="FFFFFF"/>
            </a:solidFill>
            <a:ln w="19050">
              <a:noFill/>
              <a:roun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6" name="任意多边形: 形状 45"/>
            <p:cNvSpPr/>
            <p:nvPr/>
          </p:nvSpPr>
          <p:spPr bwMode="auto">
            <a:xfrm>
              <a:off x="4816791" y="3029686"/>
              <a:ext cx="181008" cy="329844"/>
            </a:xfrm>
            <a:custGeom>
              <a:avLst/>
              <a:gdLst>
                <a:gd name="connsiteX0" fmla="*/ 39952 w 338667"/>
                <a:gd name="connsiteY0" fmla="*/ 252412 h 276225"/>
                <a:gd name="connsiteX1" fmla="*/ 297127 w 338667"/>
                <a:gd name="connsiteY1" fmla="*/ 252412 h 276225"/>
                <a:gd name="connsiteX2" fmla="*/ 297127 w 338667"/>
                <a:gd name="connsiteY2" fmla="*/ 276225 h 276225"/>
                <a:gd name="connsiteX3" fmla="*/ 39952 w 338667"/>
                <a:gd name="connsiteY3" fmla="*/ 276225 h 276225"/>
                <a:gd name="connsiteX4" fmla="*/ 169334 w 338667"/>
                <a:gd name="connsiteY4" fmla="*/ 98425 h 276225"/>
                <a:gd name="connsiteX5" fmla="*/ 225690 w 338667"/>
                <a:gd name="connsiteY5" fmla="*/ 154918 h 276225"/>
                <a:gd name="connsiteX6" fmla="*/ 221758 w 338667"/>
                <a:gd name="connsiteY6" fmla="*/ 177253 h 276225"/>
                <a:gd name="connsiteX7" fmla="*/ 206031 w 338667"/>
                <a:gd name="connsiteY7" fmla="*/ 169370 h 276225"/>
                <a:gd name="connsiteX8" fmla="*/ 206031 w 338667"/>
                <a:gd name="connsiteY8" fmla="*/ 168056 h 276225"/>
                <a:gd name="connsiteX9" fmla="*/ 208652 w 338667"/>
                <a:gd name="connsiteY9" fmla="*/ 154918 h 276225"/>
                <a:gd name="connsiteX10" fmla="*/ 169334 w 338667"/>
                <a:gd name="connsiteY10" fmla="*/ 116818 h 276225"/>
                <a:gd name="connsiteX11" fmla="*/ 130015 w 338667"/>
                <a:gd name="connsiteY11" fmla="*/ 154918 h 276225"/>
                <a:gd name="connsiteX12" fmla="*/ 169334 w 338667"/>
                <a:gd name="connsiteY12" fmla="*/ 194332 h 276225"/>
                <a:gd name="connsiteX13" fmla="*/ 198167 w 338667"/>
                <a:gd name="connsiteY13" fmla="*/ 181194 h 276225"/>
                <a:gd name="connsiteX14" fmla="*/ 199478 w 338667"/>
                <a:gd name="connsiteY14" fmla="*/ 181194 h 276225"/>
                <a:gd name="connsiteX15" fmla="*/ 213895 w 338667"/>
                <a:gd name="connsiteY15" fmla="*/ 190391 h 276225"/>
                <a:gd name="connsiteX16" fmla="*/ 169334 w 338667"/>
                <a:gd name="connsiteY16" fmla="*/ 212725 h 276225"/>
                <a:gd name="connsiteX17" fmla="*/ 112977 w 338667"/>
                <a:gd name="connsiteY17" fmla="*/ 156232 h 276225"/>
                <a:gd name="connsiteX18" fmla="*/ 169334 w 338667"/>
                <a:gd name="connsiteY18" fmla="*/ 98425 h 276225"/>
                <a:gd name="connsiteX19" fmla="*/ 169740 w 338667"/>
                <a:gd name="connsiteY19" fmla="*/ 84137 h 276225"/>
                <a:gd name="connsiteX20" fmla="*/ 98689 w 338667"/>
                <a:gd name="connsiteY20" fmla="*/ 157031 h 276225"/>
                <a:gd name="connsiteX21" fmla="*/ 169740 w 338667"/>
                <a:gd name="connsiteY21" fmla="*/ 228600 h 276225"/>
                <a:gd name="connsiteX22" fmla="*/ 227634 w 338667"/>
                <a:gd name="connsiteY22" fmla="*/ 198117 h 276225"/>
                <a:gd name="connsiteX23" fmla="*/ 236845 w 338667"/>
                <a:gd name="connsiteY23" fmla="*/ 203418 h 276225"/>
                <a:gd name="connsiteX24" fmla="*/ 242108 w 338667"/>
                <a:gd name="connsiteY24" fmla="*/ 199442 h 276225"/>
                <a:gd name="connsiteX25" fmla="*/ 239476 w 338667"/>
                <a:gd name="connsiteY25" fmla="*/ 190165 h 276225"/>
                <a:gd name="connsiteX26" fmla="*/ 234213 w 338667"/>
                <a:gd name="connsiteY26" fmla="*/ 186189 h 276225"/>
                <a:gd name="connsiteX27" fmla="*/ 240792 w 338667"/>
                <a:gd name="connsiteY27" fmla="*/ 157031 h 276225"/>
                <a:gd name="connsiteX28" fmla="*/ 169740 w 338667"/>
                <a:gd name="connsiteY28" fmla="*/ 84137 h 276225"/>
                <a:gd name="connsiteX29" fmla="*/ 280981 w 338667"/>
                <a:gd name="connsiteY29" fmla="*/ 82550 h 276225"/>
                <a:gd name="connsiteX30" fmla="*/ 333639 w 338667"/>
                <a:gd name="connsiteY30" fmla="*/ 82550 h 276225"/>
                <a:gd name="connsiteX31" fmla="*/ 331006 w 338667"/>
                <a:gd name="connsiteY31" fmla="*/ 92075 h 276225"/>
                <a:gd name="connsiteX32" fmla="*/ 279664 w 338667"/>
                <a:gd name="connsiteY32" fmla="*/ 92075 h 276225"/>
                <a:gd name="connsiteX33" fmla="*/ 280981 w 338667"/>
                <a:gd name="connsiteY33" fmla="*/ 82550 h 276225"/>
                <a:gd name="connsiteX34" fmla="*/ 5027 w 338667"/>
                <a:gd name="connsiteY34" fmla="*/ 82550 h 276225"/>
                <a:gd name="connsiteX35" fmla="*/ 57685 w 338667"/>
                <a:gd name="connsiteY35" fmla="*/ 82550 h 276225"/>
                <a:gd name="connsiteX36" fmla="*/ 59002 w 338667"/>
                <a:gd name="connsiteY36" fmla="*/ 92075 h 276225"/>
                <a:gd name="connsiteX37" fmla="*/ 7660 w 338667"/>
                <a:gd name="connsiteY37" fmla="*/ 92075 h 276225"/>
                <a:gd name="connsiteX38" fmla="*/ 5027 w 338667"/>
                <a:gd name="connsiteY38" fmla="*/ 82550 h 276225"/>
                <a:gd name="connsiteX39" fmla="*/ 106627 w 338667"/>
                <a:gd name="connsiteY39" fmla="*/ 47625 h 276225"/>
                <a:gd name="connsiteX40" fmla="*/ 128852 w 338667"/>
                <a:gd name="connsiteY40" fmla="*/ 47625 h 276225"/>
                <a:gd name="connsiteX41" fmla="*/ 128852 w 338667"/>
                <a:gd name="connsiteY41" fmla="*/ 66675 h 276225"/>
                <a:gd name="connsiteX42" fmla="*/ 209815 w 338667"/>
                <a:gd name="connsiteY42" fmla="*/ 66675 h 276225"/>
                <a:gd name="connsiteX43" fmla="*/ 209815 w 338667"/>
                <a:gd name="connsiteY43" fmla="*/ 47625 h 276225"/>
                <a:gd name="connsiteX44" fmla="*/ 232040 w 338667"/>
                <a:gd name="connsiteY44" fmla="*/ 47625 h 276225"/>
                <a:gd name="connsiteX45" fmla="*/ 232040 w 338667"/>
                <a:gd name="connsiteY45" fmla="*/ 66675 h 276225"/>
                <a:gd name="connsiteX46" fmla="*/ 254265 w 338667"/>
                <a:gd name="connsiteY46" fmla="*/ 66675 h 276225"/>
                <a:gd name="connsiteX47" fmla="*/ 295540 w 338667"/>
                <a:gd name="connsiteY47" fmla="*/ 238125 h 276225"/>
                <a:gd name="connsiteX48" fmla="*/ 43127 w 338667"/>
                <a:gd name="connsiteY48" fmla="*/ 238125 h 276225"/>
                <a:gd name="connsiteX49" fmla="*/ 84402 w 338667"/>
                <a:gd name="connsiteY49" fmla="*/ 66675 h 276225"/>
                <a:gd name="connsiteX50" fmla="*/ 106627 w 338667"/>
                <a:gd name="connsiteY50" fmla="*/ 66675 h 276225"/>
                <a:gd name="connsiteX51" fmla="*/ 169334 w 338667"/>
                <a:gd name="connsiteY51" fmla="*/ 0 h 276225"/>
                <a:gd name="connsiteX52" fmla="*/ 333376 w 338667"/>
                <a:gd name="connsiteY52" fmla="*/ 30193 h 276225"/>
                <a:gd name="connsiteX53" fmla="*/ 337344 w 338667"/>
                <a:gd name="connsiteY53" fmla="*/ 68263 h 276225"/>
                <a:gd name="connsiteX54" fmla="*/ 281782 w 338667"/>
                <a:gd name="connsiteY54" fmla="*/ 68263 h 276225"/>
                <a:gd name="connsiteX55" fmla="*/ 275167 w 338667"/>
                <a:gd name="connsiteY55" fmla="*/ 45946 h 276225"/>
                <a:gd name="connsiteX56" fmla="*/ 169334 w 338667"/>
                <a:gd name="connsiteY56" fmla="*/ 19691 h 276225"/>
                <a:gd name="connsiteX57" fmla="*/ 63500 w 338667"/>
                <a:gd name="connsiteY57" fmla="*/ 45946 h 276225"/>
                <a:gd name="connsiteX58" fmla="*/ 56885 w 338667"/>
                <a:gd name="connsiteY58" fmla="*/ 68263 h 276225"/>
                <a:gd name="connsiteX59" fmla="*/ 1323 w 338667"/>
                <a:gd name="connsiteY59" fmla="*/ 68263 h 276225"/>
                <a:gd name="connsiteX60" fmla="*/ 5291 w 338667"/>
                <a:gd name="connsiteY60" fmla="*/ 30193 h 276225"/>
                <a:gd name="connsiteX61" fmla="*/ 169334 w 338667"/>
                <a:gd name="connsiteY61"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667" h="276225">
                  <a:moveTo>
                    <a:pt x="39952" y="252412"/>
                  </a:moveTo>
                  <a:lnTo>
                    <a:pt x="297127" y="252412"/>
                  </a:lnTo>
                  <a:lnTo>
                    <a:pt x="297127" y="276225"/>
                  </a:lnTo>
                  <a:lnTo>
                    <a:pt x="39952" y="276225"/>
                  </a:lnTo>
                  <a:close/>
                  <a:moveTo>
                    <a:pt x="169334" y="98425"/>
                  </a:moveTo>
                  <a:cubicBezTo>
                    <a:pt x="200788" y="98425"/>
                    <a:pt x="225690" y="124701"/>
                    <a:pt x="225690" y="154918"/>
                  </a:cubicBezTo>
                  <a:cubicBezTo>
                    <a:pt x="225690" y="162801"/>
                    <a:pt x="224380" y="170684"/>
                    <a:pt x="221758" y="177253"/>
                  </a:cubicBezTo>
                  <a:cubicBezTo>
                    <a:pt x="221758" y="177253"/>
                    <a:pt x="221758" y="177253"/>
                    <a:pt x="206031" y="169370"/>
                  </a:cubicBezTo>
                  <a:cubicBezTo>
                    <a:pt x="206031" y="169370"/>
                    <a:pt x="206031" y="168056"/>
                    <a:pt x="206031" y="168056"/>
                  </a:cubicBezTo>
                  <a:cubicBezTo>
                    <a:pt x="207342" y="164115"/>
                    <a:pt x="208652" y="160173"/>
                    <a:pt x="208652" y="154918"/>
                  </a:cubicBezTo>
                  <a:cubicBezTo>
                    <a:pt x="208652" y="133897"/>
                    <a:pt x="190303" y="116818"/>
                    <a:pt x="169334" y="116818"/>
                  </a:cubicBezTo>
                  <a:cubicBezTo>
                    <a:pt x="148364" y="116818"/>
                    <a:pt x="130015" y="133897"/>
                    <a:pt x="130015" y="154918"/>
                  </a:cubicBezTo>
                  <a:cubicBezTo>
                    <a:pt x="130015" y="177253"/>
                    <a:pt x="148364" y="194332"/>
                    <a:pt x="169334" y="194332"/>
                  </a:cubicBezTo>
                  <a:cubicBezTo>
                    <a:pt x="181129" y="194332"/>
                    <a:pt x="191614" y="189077"/>
                    <a:pt x="198167" y="181194"/>
                  </a:cubicBezTo>
                  <a:cubicBezTo>
                    <a:pt x="199478" y="181194"/>
                    <a:pt x="199478" y="181194"/>
                    <a:pt x="199478" y="181194"/>
                  </a:cubicBezTo>
                  <a:cubicBezTo>
                    <a:pt x="199478" y="181194"/>
                    <a:pt x="199478" y="181194"/>
                    <a:pt x="213895" y="190391"/>
                  </a:cubicBezTo>
                  <a:cubicBezTo>
                    <a:pt x="203410" y="203528"/>
                    <a:pt x="187682" y="212725"/>
                    <a:pt x="169334" y="212725"/>
                  </a:cubicBezTo>
                  <a:cubicBezTo>
                    <a:pt x="137879" y="212725"/>
                    <a:pt x="112977" y="186449"/>
                    <a:pt x="112977" y="156232"/>
                  </a:cubicBezTo>
                  <a:cubicBezTo>
                    <a:pt x="112977" y="124701"/>
                    <a:pt x="137879" y="98425"/>
                    <a:pt x="169334" y="98425"/>
                  </a:cubicBezTo>
                  <a:close/>
                  <a:moveTo>
                    <a:pt x="169740" y="84137"/>
                  </a:moveTo>
                  <a:cubicBezTo>
                    <a:pt x="130268" y="84137"/>
                    <a:pt x="98689" y="117271"/>
                    <a:pt x="98689" y="157031"/>
                  </a:cubicBezTo>
                  <a:cubicBezTo>
                    <a:pt x="98689" y="195466"/>
                    <a:pt x="130268" y="228600"/>
                    <a:pt x="169740" y="228600"/>
                  </a:cubicBezTo>
                  <a:cubicBezTo>
                    <a:pt x="193424" y="228600"/>
                    <a:pt x="214477" y="216672"/>
                    <a:pt x="227634" y="198117"/>
                  </a:cubicBezTo>
                  <a:cubicBezTo>
                    <a:pt x="227634" y="198117"/>
                    <a:pt x="232897" y="203418"/>
                    <a:pt x="236845" y="203418"/>
                  </a:cubicBezTo>
                  <a:cubicBezTo>
                    <a:pt x="238160" y="203418"/>
                    <a:pt x="240792" y="200768"/>
                    <a:pt x="242108" y="199442"/>
                  </a:cubicBezTo>
                  <a:cubicBezTo>
                    <a:pt x="244739" y="195466"/>
                    <a:pt x="243423" y="191490"/>
                    <a:pt x="239476" y="190165"/>
                  </a:cubicBezTo>
                  <a:cubicBezTo>
                    <a:pt x="239476" y="190165"/>
                    <a:pt x="239476" y="190165"/>
                    <a:pt x="234213" y="186189"/>
                  </a:cubicBezTo>
                  <a:cubicBezTo>
                    <a:pt x="238160" y="176911"/>
                    <a:pt x="240792" y="167634"/>
                    <a:pt x="240792" y="157031"/>
                  </a:cubicBezTo>
                  <a:cubicBezTo>
                    <a:pt x="240792" y="117271"/>
                    <a:pt x="209213" y="84137"/>
                    <a:pt x="169740" y="84137"/>
                  </a:cubicBezTo>
                  <a:close/>
                  <a:moveTo>
                    <a:pt x="280981" y="82550"/>
                  </a:moveTo>
                  <a:cubicBezTo>
                    <a:pt x="333639" y="82550"/>
                    <a:pt x="333639" y="82550"/>
                    <a:pt x="333639" y="82550"/>
                  </a:cubicBezTo>
                  <a:cubicBezTo>
                    <a:pt x="332323" y="87313"/>
                    <a:pt x="332323" y="89694"/>
                    <a:pt x="331006" y="92075"/>
                  </a:cubicBezTo>
                  <a:cubicBezTo>
                    <a:pt x="279664" y="92075"/>
                    <a:pt x="279664" y="92075"/>
                    <a:pt x="279664" y="92075"/>
                  </a:cubicBezTo>
                  <a:cubicBezTo>
                    <a:pt x="279664" y="89694"/>
                    <a:pt x="279664" y="86122"/>
                    <a:pt x="280981" y="82550"/>
                  </a:cubicBezTo>
                  <a:close/>
                  <a:moveTo>
                    <a:pt x="5027" y="82550"/>
                  </a:moveTo>
                  <a:cubicBezTo>
                    <a:pt x="5027" y="82550"/>
                    <a:pt x="5027" y="82550"/>
                    <a:pt x="57685" y="82550"/>
                  </a:cubicBezTo>
                  <a:cubicBezTo>
                    <a:pt x="59002" y="86122"/>
                    <a:pt x="59002" y="89694"/>
                    <a:pt x="59002" y="92075"/>
                  </a:cubicBezTo>
                  <a:cubicBezTo>
                    <a:pt x="59002" y="92075"/>
                    <a:pt x="59002" y="92075"/>
                    <a:pt x="7660" y="92075"/>
                  </a:cubicBezTo>
                  <a:cubicBezTo>
                    <a:pt x="6343" y="89694"/>
                    <a:pt x="6343" y="87313"/>
                    <a:pt x="5027" y="82550"/>
                  </a:cubicBezTo>
                  <a:close/>
                  <a:moveTo>
                    <a:pt x="106627" y="47625"/>
                  </a:moveTo>
                  <a:lnTo>
                    <a:pt x="128852" y="47625"/>
                  </a:lnTo>
                  <a:lnTo>
                    <a:pt x="128852" y="66675"/>
                  </a:lnTo>
                  <a:lnTo>
                    <a:pt x="209815" y="66675"/>
                  </a:lnTo>
                  <a:lnTo>
                    <a:pt x="209815" y="47625"/>
                  </a:lnTo>
                  <a:lnTo>
                    <a:pt x="232040" y="47625"/>
                  </a:lnTo>
                  <a:lnTo>
                    <a:pt x="232040" y="66675"/>
                  </a:lnTo>
                  <a:lnTo>
                    <a:pt x="254265" y="66675"/>
                  </a:lnTo>
                  <a:lnTo>
                    <a:pt x="295540" y="238125"/>
                  </a:lnTo>
                  <a:lnTo>
                    <a:pt x="43127" y="238125"/>
                  </a:lnTo>
                  <a:lnTo>
                    <a:pt x="84402" y="66675"/>
                  </a:lnTo>
                  <a:lnTo>
                    <a:pt x="106627" y="66675"/>
                  </a:lnTo>
                  <a:close/>
                  <a:moveTo>
                    <a:pt x="169334" y="0"/>
                  </a:moveTo>
                  <a:cubicBezTo>
                    <a:pt x="244740" y="0"/>
                    <a:pt x="309563" y="11815"/>
                    <a:pt x="333376" y="30193"/>
                  </a:cubicBezTo>
                  <a:cubicBezTo>
                    <a:pt x="338667" y="34132"/>
                    <a:pt x="339990" y="48572"/>
                    <a:pt x="337344" y="68263"/>
                  </a:cubicBezTo>
                  <a:cubicBezTo>
                    <a:pt x="281782" y="68263"/>
                    <a:pt x="281782" y="68263"/>
                    <a:pt x="281782" y="68263"/>
                  </a:cubicBezTo>
                  <a:cubicBezTo>
                    <a:pt x="281782" y="57761"/>
                    <a:pt x="279136" y="49884"/>
                    <a:pt x="275167" y="45946"/>
                  </a:cubicBezTo>
                  <a:cubicBezTo>
                    <a:pt x="256646" y="26255"/>
                    <a:pt x="207698" y="19691"/>
                    <a:pt x="169334" y="19691"/>
                  </a:cubicBezTo>
                  <a:cubicBezTo>
                    <a:pt x="130969" y="19691"/>
                    <a:pt x="82021" y="26255"/>
                    <a:pt x="63500" y="45946"/>
                  </a:cubicBezTo>
                  <a:cubicBezTo>
                    <a:pt x="59531" y="49884"/>
                    <a:pt x="56885" y="57761"/>
                    <a:pt x="56885" y="68263"/>
                  </a:cubicBezTo>
                  <a:cubicBezTo>
                    <a:pt x="1323" y="68263"/>
                    <a:pt x="1323" y="68263"/>
                    <a:pt x="1323" y="68263"/>
                  </a:cubicBezTo>
                  <a:cubicBezTo>
                    <a:pt x="-1323" y="48572"/>
                    <a:pt x="0" y="35444"/>
                    <a:pt x="5291" y="30193"/>
                  </a:cubicBezTo>
                  <a:cubicBezTo>
                    <a:pt x="29104" y="11815"/>
                    <a:pt x="93927" y="0"/>
                    <a:pt x="169334" y="0"/>
                  </a:cubicBezTo>
                  <a:close/>
                </a:path>
              </a:pathLst>
            </a:custGeom>
            <a:solidFill>
              <a:srgbClr val="272F42"/>
            </a:solidFill>
            <a:ln w="19050">
              <a:noFill/>
              <a:roun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50" name="矩形 49"/>
          <p:cNvSpPr/>
          <p:nvPr/>
        </p:nvSpPr>
        <p:spPr>
          <a:xfrm>
            <a:off x="3048000" y="1836247"/>
            <a:ext cx="6096000" cy="2715615"/>
          </a:xfrm>
          <a:prstGeom prst="rect">
            <a:avLst/>
          </a:prstGeom>
        </p:spPr>
        <p:txBody>
          <a:bodyPr>
            <a:spAutoFit/>
          </a:bodyPr>
          <a:lstStyle/>
          <a:p>
            <a:r>
              <a:rPr lang="zh-CN" altLang="en-US" sz="2400" b="1" dirty="0">
                <a:latin typeface="微软雅黑" panose="020B0503020204020204" pitchFamily="34" charset="-122"/>
                <a:ea typeface="微软雅黑" panose="020B0503020204020204" pitchFamily="34" charset="-122"/>
              </a:rPr>
              <a:t>交互体现在</a:t>
            </a:r>
            <a:endParaRPr lang="zh-CN" altLang="en-US" sz="2400" b="1" dirty="0">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作业上交密度</a:t>
            </a:r>
            <a:endParaRPr lang="zh-CN" altLang="en-US" sz="2000" dirty="0">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学生自己检查代替教师的作业批改</a:t>
            </a:r>
            <a:endParaRPr lang="zh-CN" altLang="en-US" sz="2000" dirty="0">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用计算机批改作业</a:t>
            </a:r>
            <a:endParaRPr lang="zh-CN" altLang="en-US" sz="2000" dirty="0">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同步通信</a:t>
            </a:r>
            <a:endParaRPr lang="zh-CN" altLang="en-US" sz="2000" dirty="0">
              <a:latin typeface="微软雅黑" panose="020B0503020204020204" pitchFamily="34" charset="-122"/>
              <a:ea typeface="微软雅黑" panose="020B0503020204020204" pitchFamily="34" charset="-122"/>
            </a:endParaRPr>
          </a:p>
          <a:p>
            <a:pPr marL="800100" lvl="1" indent="-342900">
              <a:lnSpc>
                <a:spcPct val="150000"/>
              </a:lnSpc>
              <a:buFont typeface="Wingdings" panose="05000000000000000000" pitchFamily="2" charset="2"/>
              <a:buChar char="Ø"/>
            </a:pPr>
            <a:r>
              <a:rPr lang="zh-CN" altLang="en-US" sz="2000" dirty="0">
                <a:latin typeface="微软雅黑" panose="020B0503020204020204" pitchFamily="34" charset="-122"/>
                <a:ea typeface="微软雅黑" panose="020B0503020204020204" pitchFamily="34" charset="-122"/>
              </a:rPr>
              <a:t>    教学资料的设计</a:t>
            </a:r>
            <a:endParaRPr lang="zh-CN" altLang="en-US" sz="2800" dirty="0">
              <a:latin typeface="微软雅黑" panose="020B0503020204020204" pitchFamily="34" charset="-122"/>
              <a:ea typeface="微软雅黑" panose="020B0503020204020204" pitchFamily="34" charset="-122"/>
            </a:endParaRPr>
          </a:p>
        </p:txBody>
      </p:sp>
      <p:sp>
        <p:nvSpPr>
          <p:cNvPr id="51" name="矩形 50"/>
          <p:cNvSpPr/>
          <p:nvPr/>
        </p:nvSpPr>
        <p:spPr>
          <a:xfrm>
            <a:off x="3158003" y="4919535"/>
            <a:ext cx="2795958"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强调教师的作用     </a:t>
            </a:r>
            <a:endParaRPr lang="zh-CN" altLang="en-US" sz="2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0660" y="135374"/>
            <a:ext cx="5455340" cy="523220"/>
          </a:xfrm>
          <a:prstGeom prst="rect">
            <a:avLst/>
          </a:prstGeom>
        </p:spPr>
        <p:txBody>
          <a:bodyPr wrap="non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霍姆伯格：有指导的教学会谈理论</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grpSp>
        <p:nvGrpSpPr>
          <p:cNvPr id="91" name="组合 90"/>
          <p:cNvGrpSpPr/>
          <p:nvPr/>
        </p:nvGrpSpPr>
        <p:grpSpPr>
          <a:xfrm>
            <a:off x="4331279" y="2108838"/>
            <a:ext cx="2902844" cy="2602924"/>
            <a:chOff x="2855206" y="1032604"/>
            <a:chExt cx="3400318" cy="3163687"/>
          </a:xfrm>
        </p:grpSpPr>
        <p:grpSp>
          <p:nvGrpSpPr>
            <p:cNvPr id="92" name="Group 2"/>
            <p:cNvGrpSpPr/>
            <p:nvPr/>
          </p:nvGrpSpPr>
          <p:grpSpPr>
            <a:xfrm>
              <a:off x="4396483" y="1032604"/>
              <a:ext cx="1859041" cy="1635020"/>
              <a:chOff x="5782165" y="481983"/>
              <a:chExt cx="3480614" cy="3061191"/>
            </a:xfrm>
            <a:gradFill flip="none" rotWithShape="1">
              <a:gsLst>
                <a:gs pos="0">
                  <a:srgbClr val="959595">
                    <a:lumMod val="5000"/>
                    <a:lumOff val="95000"/>
                  </a:srgbClr>
                </a:gs>
                <a:gs pos="58000">
                  <a:srgbClr val="272F42"/>
                </a:gs>
              </a:gsLst>
              <a:lin ang="8100000" scaled="1"/>
              <a:tileRect/>
            </a:gradFill>
          </p:grpSpPr>
          <p:sp>
            <p:nvSpPr>
              <p:cNvPr id="146" name="Arrow: Right 70"/>
              <p:cNvSpPr/>
              <p:nvPr/>
            </p:nvSpPr>
            <p:spPr>
              <a:xfrm rot="18900000" flipH="1">
                <a:off x="5782165" y="1651488"/>
                <a:ext cx="2291004" cy="1891686"/>
              </a:xfrm>
              <a:prstGeom prst="rightArrow">
                <a:avLst/>
              </a:prstGeom>
              <a:grp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47" name="Group 71"/>
              <p:cNvGrpSpPr/>
              <p:nvPr/>
            </p:nvGrpSpPr>
            <p:grpSpPr>
              <a:xfrm>
                <a:off x="7454801" y="481983"/>
                <a:ext cx="1807978" cy="1561534"/>
                <a:chOff x="7454801" y="481983"/>
                <a:chExt cx="1807978" cy="1561534"/>
              </a:xfrm>
              <a:grpFill/>
            </p:grpSpPr>
            <p:sp>
              <p:nvSpPr>
                <p:cNvPr id="148" name="Rectangle 72"/>
                <p:cNvSpPr/>
                <p:nvPr/>
              </p:nvSpPr>
              <p:spPr bwMode="auto">
                <a:xfrm rot="8100000">
                  <a:off x="7916863" y="1084979"/>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9" name="Rectangle 73"/>
                <p:cNvSpPr/>
                <p:nvPr/>
              </p:nvSpPr>
              <p:spPr bwMode="auto">
                <a:xfrm rot="8100000">
                  <a:off x="7972437" y="1826848"/>
                  <a:ext cx="278579" cy="2166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0" name="Rectangle 74"/>
                <p:cNvSpPr/>
                <p:nvPr/>
              </p:nvSpPr>
              <p:spPr bwMode="auto">
                <a:xfrm rot="8100000">
                  <a:off x="7454801" y="1301229"/>
                  <a:ext cx="278579" cy="22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1" name="Freeform: Shape 75"/>
                <p:cNvSpPr/>
                <p:nvPr/>
              </p:nvSpPr>
              <p:spPr bwMode="auto">
                <a:xfrm rot="8100000">
                  <a:off x="8213025" y="1221325"/>
                  <a:ext cx="315336" cy="319199"/>
                </a:xfrm>
                <a:custGeom>
                  <a:avLst/>
                  <a:gdLst>
                    <a:gd name="T0" fmla="*/ 40 w 163"/>
                    <a:gd name="T1" fmla="*/ 0 h 165"/>
                    <a:gd name="T2" fmla="*/ 163 w 163"/>
                    <a:gd name="T3" fmla="*/ 39 h 165"/>
                    <a:gd name="T4" fmla="*/ 125 w 163"/>
                    <a:gd name="T5" fmla="*/ 165 h 165"/>
                    <a:gd name="T6" fmla="*/ 0 w 163"/>
                    <a:gd name="T7" fmla="*/ 124 h 165"/>
                    <a:gd name="T8" fmla="*/ 40 w 163"/>
                    <a:gd name="T9" fmla="*/ 0 h 165"/>
                  </a:gdLst>
                  <a:ahLst/>
                  <a:cxnLst>
                    <a:cxn ang="0">
                      <a:pos x="T0" y="T1"/>
                    </a:cxn>
                    <a:cxn ang="0">
                      <a:pos x="T2" y="T3"/>
                    </a:cxn>
                    <a:cxn ang="0">
                      <a:pos x="T4" y="T5"/>
                    </a:cxn>
                    <a:cxn ang="0">
                      <a:pos x="T6" y="T7"/>
                    </a:cxn>
                    <a:cxn ang="0">
                      <a:pos x="T8" y="T9"/>
                    </a:cxn>
                  </a:cxnLst>
                  <a:rect l="0" t="0" r="r" b="b"/>
                  <a:pathLst>
                    <a:path w="163" h="165">
                      <a:moveTo>
                        <a:pt x="40" y="0"/>
                      </a:moveTo>
                      <a:lnTo>
                        <a:pt x="163" y="39"/>
                      </a:lnTo>
                      <a:lnTo>
                        <a:pt x="125" y="165"/>
                      </a:lnTo>
                      <a:lnTo>
                        <a:pt x="0" y="124"/>
                      </a:ln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2" name="Freeform: Shape 76"/>
                <p:cNvSpPr/>
                <p:nvPr/>
              </p:nvSpPr>
              <p:spPr bwMode="auto">
                <a:xfrm rot="8100000">
                  <a:off x="8449924" y="886025"/>
                  <a:ext cx="266972" cy="268901"/>
                </a:xfrm>
                <a:custGeom>
                  <a:avLst/>
                  <a:gdLst>
                    <a:gd name="T0" fmla="*/ 0 w 138"/>
                    <a:gd name="T1" fmla="*/ 38 h 139"/>
                    <a:gd name="T2" fmla="*/ 102 w 138"/>
                    <a:gd name="T3" fmla="*/ 0 h 139"/>
                    <a:gd name="T4" fmla="*/ 138 w 138"/>
                    <a:gd name="T5" fmla="*/ 103 h 139"/>
                    <a:gd name="T6" fmla="*/ 38 w 138"/>
                    <a:gd name="T7" fmla="*/ 139 h 139"/>
                    <a:gd name="T8" fmla="*/ 0 w 138"/>
                    <a:gd name="T9" fmla="*/ 38 h 139"/>
                  </a:gdLst>
                  <a:ahLst/>
                  <a:cxnLst>
                    <a:cxn ang="0">
                      <a:pos x="T0" y="T1"/>
                    </a:cxn>
                    <a:cxn ang="0">
                      <a:pos x="T2" y="T3"/>
                    </a:cxn>
                    <a:cxn ang="0">
                      <a:pos x="T4" y="T5"/>
                    </a:cxn>
                    <a:cxn ang="0">
                      <a:pos x="T6" y="T7"/>
                    </a:cxn>
                    <a:cxn ang="0">
                      <a:pos x="T8" y="T9"/>
                    </a:cxn>
                  </a:cxnLst>
                  <a:rect l="0" t="0" r="r" b="b"/>
                  <a:pathLst>
                    <a:path w="138" h="139">
                      <a:moveTo>
                        <a:pt x="0" y="38"/>
                      </a:moveTo>
                      <a:lnTo>
                        <a:pt x="102" y="0"/>
                      </a:lnTo>
                      <a:lnTo>
                        <a:pt x="138" y="103"/>
                      </a:lnTo>
                      <a:lnTo>
                        <a:pt x="38" y="139"/>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3" name="Freeform: Shape 77"/>
                <p:cNvSpPr/>
                <p:nvPr/>
              </p:nvSpPr>
              <p:spPr bwMode="auto">
                <a:xfrm rot="8100000">
                  <a:off x="8144899" y="973602"/>
                  <a:ext cx="234084" cy="236013"/>
                </a:xfrm>
                <a:custGeom>
                  <a:avLst/>
                  <a:gdLst>
                    <a:gd name="T0" fmla="*/ 0 w 121"/>
                    <a:gd name="T1" fmla="*/ 12 h 122"/>
                    <a:gd name="T2" fmla="*/ 109 w 121"/>
                    <a:gd name="T3" fmla="*/ 0 h 122"/>
                    <a:gd name="T4" fmla="*/ 121 w 121"/>
                    <a:gd name="T5" fmla="*/ 110 h 122"/>
                    <a:gd name="T6" fmla="*/ 12 w 121"/>
                    <a:gd name="T7" fmla="*/ 122 h 122"/>
                    <a:gd name="T8" fmla="*/ 0 w 121"/>
                    <a:gd name="T9" fmla="*/ 12 h 122"/>
                  </a:gdLst>
                  <a:ahLst/>
                  <a:cxnLst>
                    <a:cxn ang="0">
                      <a:pos x="T0" y="T1"/>
                    </a:cxn>
                    <a:cxn ang="0">
                      <a:pos x="T2" y="T3"/>
                    </a:cxn>
                    <a:cxn ang="0">
                      <a:pos x="T4" y="T5"/>
                    </a:cxn>
                    <a:cxn ang="0">
                      <a:pos x="T6" y="T7"/>
                    </a:cxn>
                    <a:cxn ang="0">
                      <a:pos x="T8" y="T9"/>
                    </a:cxn>
                  </a:cxnLst>
                  <a:rect l="0" t="0" r="r" b="b"/>
                  <a:pathLst>
                    <a:path w="121" h="122">
                      <a:moveTo>
                        <a:pt x="0" y="12"/>
                      </a:moveTo>
                      <a:lnTo>
                        <a:pt x="109" y="0"/>
                      </a:lnTo>
                      <a:lnTo>
                        <a:pt x="121" y="110"/>
                      </a:lnTo>
                      <a:lnTo>
                        <a:pt x="12" y="12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4" name="Rectangle 78"/>
                <p:cNvSpPr/>
                <p:nvPr/>
              </p:nvSpPr>
              <p:spPr bwMode="auto">
                <a:xfrm rot="8100000">
                  <a:off x="8693291" y="721345"/>
                  <a:ext cx="183785" cy="183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5" name="Rectangle 79"/>
                <p:cNvSpPr/>
                <p:nvPr/>
              </p:nvSpPr>
              <p:spPr bwMode="auto">
                <a:xfrm rot="8100000">
                  <a:off x="8812870" y="489930"/>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6" name="Rectangle 80"/>
                <p:cNvSpPr/>
                <p:nvPr/>
              </p:nvSpPr>
              <p:spPr bwMode="auto">
                <a:xfrm rot="8100000">
                  <a:off x="7882439" y="1401644"/>
                  <a:ext cx="251496"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7" name="Freeform: Shape 81"/>
                <p:cNvSpPr/>
                <p:nvPr/>
              </p:nvSpPr>
              <p:spPr bwMode="auto">
                <a:xfrm rot="8100000">
                  <a:off x="8429249" y="641976"/>
                  <a:ext cx="216673" cy="216669"/>
                </a:xfrm>
                <a:custGeom>
                  <a:avLst/>
                  <a:gdLst>
                    <a:gd name="T0" fmla="*/ 24 w 112"/>
                    <a:gd name="T1" fmla="*/ 0 h 112"/>
                    <a:gd name="T2" fmla="*/ 112 w 112"/>
                    <a:gd name="T3" fmla="*/ 24 h 112"/>
                    <a:gd name="T4" fmla="*/ 88 w 112"/>
                    <a:gd name="T5" fmla="*/ 112 h 112"/>
                    <a:gd name="T6" fmla="*/ 0 w 112"/>
                    <a:gd name="T7" fmla="*/ 88 h 112"/>
                    <a:gd name="T8" fmla="*/ 24 w 112"/>
                    <a:gd name="T9" fmla="*/ 0 h 112"/>
                  </a:gdLst>
                  <a:ahLst/>
                  <a:cxnLst>
                    <a:cxn ang="0">
                      <a:pos x="T0" y="T1"/>
                    </a:cxn>
                    <a:cxn ang="0">
                      <a:pos x="T2" y="T3"/>
                    </a:cxn>
                    <a:cxn ang="0">
                      <a:pos x="T4" y="T5"/>
                    </a:cxn>
                    <a:cxn ang="0">
                      <a:pos x="T6" y="T7"/>
                    </a:cxn>
                    <a:cxn ang="0">
                      <a:pos x="T8" y="T9"/>
                    </a:cxn>
                  </a:cxnLst>
                  <a:rect l="0" t="0" r="r" b="b"/>
                  <a:pathLst>
                    <a:path w="112" h="112">
                      <a:moveTo>
                        <a:pt x="24" y="0"/>
                      </a:moveTo>
                      <a:lnTo>
                        <a:pt x="112" y="24"/>
                      </a:lnTo>
                      <a:lnTo>
                        <a:pt x="88" y="112"/>
                      </a:lnTo>
                      <a:lnTo>
                        <a:pt x="0" y="88"/>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8" name="Freeform: Shape 82"/>
                <p:cNvSpPr/>
                <p:nvPr/>
              </p:nvSpPr>
              <p:spPr bwMode="auto">
                <a:xfrm rot="8100000">
                  <a:off x="9111882" y="481983"/>
                  <a:ext cx="150897" cy="150894"/>
                </a:xfrm>
                <a:custGeom>
                  <a:avLst/>
                  <a:gdLst>
                    <a:gd name="T0" fmla="*/ 0 w 78"/>
                    <a:gd name="T1" fmla="*/ 16 h 78"/>
                    <a:gd name="T2" fmla="*/ 59 w 78"/>
                    <a:gd name="T3" fmla="*/ 0 h 78"/>
                    <a:gd name="T4" fmla="*/ 78 w 78"/>
                    <a:gd name="T5" fmla="*/ 59 h 78"/>
                    <a:gd name="T6" fmla="*/ 19 w 78"/>
                    <a:gd name="T7" fmla="*/ 78 h 78"/>
                    <a:gd name="T8" fmla="*/ 0 w 78"/>
                    <a:gd name="T9" fmla="*/ 16 h 78"/>
                  </a:gdLst>
                  <a:ahLst/>
                  <a:cxnLst>
                    <a:cxn ang="0">
                      <a:pos x="T0" y="T1"/>
                    </a:cxn>
                    <a:cxn ang="0">
                      <a:pos x="T2" y="T3"/>
                    </a:cxn>
                    <a:cxn ang="0">
                      <a:pos x="T4" y="T5"/>
                    </a:cxn>
                    <a:cxn ang="0">
                      <a:pos x="T6" y="T7"/>
                    </a:cxn>
                    <a:cxn ang="0">
                      <a:pos x="T8" y="T9"/>
                    </a:cxn>
                  </a:cxnLst>
                  <a:rect l="0" t="0" r="r" b="b"/>
                  <a:pathLst>
                    <a:path w="78" h="78">
                      <a:moveTo>
                        <a:pt x="0" y="16"/>
                      </a:moveTo>
                      <a:lnTo>
                        <a:pt x="59" y="0"/>
                      </a:lnTo>
                      <a:lnTo>
                        <a:pt x="78" y="59"/>
                      </a:lnTo>
                      <a:lnTo>
                        <a:pt x="19" y="78"/>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9" name="Rectangle 83"/>
                <p:cNvSpPr/>
                <p:nvPr/>
              </p:nvSpPr>
              <p:spPr bwMode="auto">
                <a:xfrm rot="8100000">
                  <a:off x="7671010" y="1661502"/>
                  <a:ext cx="189641"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grpSp>
        </p:grpSp>
        <p:grpSp>
          <p:nvGrpSpPr>
            <p:cNvPr id="93" name="Group 3"/>
            <p:cNvGrpSpPr/>
            <p:nvPr/>
          </p:nvGrpSpPr>
          <p:grpSpPr>
            <a:xfrm flipH="1">
              <a:off x="2857122" y="1040978"/>
              <a:ext cx="1859041" cy="1635020"/>
              <a:chOff x="5782165" y="481983"/>
              <a:chExt cx="3480614" cy="3061191"/>
            </a:xfrm>
            <a:gradFill>
              <a:gsLst>
                <a:gs pos="0">
                  <a:srgbClr val="959595">
                    <a:lumMod val="5000"/>
                    <a:lumOff val="95000"/>
                  </a:srgbClr>
                </a:gs>
                <a:gs pos="58000">
                  <a:srgbClr val="959595"/>
                </a:gs>
              </a:gsLst>
              <a:lin ang="8100000" scaled="1"/>
            </a:gradFill>
          </p:grpSpPr>
          <p:sp>
            <p:nvSpPr>
              <p:cNvPr id="132" name="Arrow: Right 56"/>
              <p:cNvSpPr/>
              <p:nvPr/>
            </p:nvSpPr>
            <p:spPr>
              <a:xfrm rot="18900000" flipH="1">
                <a:off x="5782165" y="1651488"/>
                <a:ext cx="2291004" cy="1891686"/>
              </a:xfrm>
              <a:prstGeom prst="rightArrow">
                <a:avLst/>
              </a:prstGeom>
              <a:grp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33" name="Group 57"/>
              <p:cNvGrpSpPr/>
              <p:nvPr/>
            </p:nvGrpSpPr>
            <p:grpSpPr>
              <a:xfrm>
                <a:off x="7454801" y="481983"/>
                <a:ext cx="1807978" cy="1561534"/>
                <a:chOff x="7454801" y="481983"/>
                <a:chExt cx="1807978" cy="1561534"/>
              </a:xfrm>
              <a:grpFill/>
            </p:grpSpPr>
            <p:sp>
              <p:nvSpPr>
                <p:cNvPr id="134" name="Rectangle 58"/>
                <p:cNvSpPr/>
                <p:nvPr/>
              </p:nvSpPr>
              <p:spPr bwMode="auto">
                <a:xfrm rot="8100000">
                  <a:off x="7916863" y="1084979"/>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5" name="Rectangle 59"/>
                <p:cNvSpPr/>
                <p:nvPr/>
              </p:nvSpPr>
              <p:spPr bwMode="auto">
                <a:xfrm rot="8100000">
                  <a:off x="7972437" y="1826848"/>
                  <a:ext cx="278579" cy="2166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6" name="Rectangle 60"/>
                <p:cNvSpPr/>
                <p:nvPr/>
              </p:nvSpPr>
              <p:spPr bwMode="auto">
                <a:xfrm rot="8100000">
                  <a:off x="7454801" y="1301229"/>
                  <a:ext cx="278579" cy="22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7" name="Freeform: Shape 61"/>
                <p:cNvSpPr/>
                <p:nvPr/>
              </p:nvSpPr>
              <p:spPr bwMode="auto">
                <a:xfrm rot="8100000">
                  <a:off x="8213025" y="1221325"/>
                  <a:ext cx="315336" cy="319199"/>
                </a:xfrm>
                <a:custGeom>
                  <a:avLst/>
                  <a:gdLst>
                    <a:gd name="T0" fmla="*/ 40 w 163"/>
                    <a:gd name="T1" fmla="*/ 0 h 165"/>
                    <a:gd name="T2" fmla="*/ 163 w 163"/>
                    <a:gd name="T3" fmla="*/ 39 h 165"/>
                    <a:gd name="T4" fmla="*/ 125 w 163"/>
                    <a:gd name="T5" fmla="*/ 165 h 165"/>
                    <a:gd name="T6" fmla="*/ 0 w 163"/>
                    <a:gd name="T7" fmla="*/ 124 h 165"/>
                    <a:gd name="T8" fmla="*/ 40 w 163"/>
                    <a:gd name="T9" fmla="*/ 0 h 165"/>
                  </a:gdLst>
                  <a:ahLst/>
                  <a:cxnLst>
                    <a:cxn ang="0">
                      <a:pos x="T0" y="T1"/>
                    </a:cxn>
                    <a:cxn ang="0">
                      <a:pos x="T2" y="T3"/>
                    </a:cxn>
                    <a:cxn ang="0">
                      <a:pos x="T4" y="T5"/>
                    </a:cxn>
                    <a:cxn ang="0">
                      <a:pos x="T6" y="T7"/>
                    </a:cxn>
                    <a:cxn ang="0">
                      <a:pos x="T8" y="T9"/>
                    </a:cxn>
                  </a:cxnLst>
                  <a:rect l="0" t="0" r="r" b="b"/>
                  <a:pathLst>
                    <a:path w="163" h="165">
                      <a:moveTo>
                        <a:pt x="40" y="0"/>
                      </a:moveTo>
                      <a:lnTo>
                        <a:pt x="163" y="39"/>
                      </a:lnTo>
                      <a:lnTo>
                        <a:pt x="125" y="165"/>
                      </a:lnTo>
                      <a:lnTo>
                        <a:pt x="0" y="124"/>
                      </a:ln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8" name="Freeform: Shape 62"/>
                <p:cNvSpPr/>
                <p:nvPr/>
              </p:nvSpPr>
              <p:spPr bwMode="auto">
                <a:xfrm rot="8100000">
                  <a:off x="8449924" y="886025"/>
                  <a:ext cx="266972" cy="268901"/>
                </a:xfrm>
                <a:custGeom>
                  <a:avLst/>
                  <a:gdLst>
                    <a:gd name="T0" fmla="*/ 0 w 138"/>
                    <a:gd name="T1" fmla="*/ 38 h 139"/>
                    <a:gd name="T2" fmla="*/ 102 w 138"/>
                    <a:gd name="T3" fmla="*/ 0 h 139"/>
                    <a:gd name="T4" fmla="*/ 138 w 138"/>
                    <a:gd name="T5" fmla="*/ 103 h 139"/>
                    <a:gd name="T6" fmla="*/ 38 w 138"/>
                    <a:gd name="T7" fmla="*/ 139 h 139"/>
                    <a:gd name="T8" fmla="*/ 0 w 138"/>
                    <a:gd name="T9" fmla="*/ 38 h 139"/>
                  </a:gdLst>
                  <a:ahLst/>
                  <a:cxnLst>
                    <a:cxn ang="0">
                      <a:pos x="T0" y="T1"/>
                    </a:cxn>
                    <a:cxn ang="0">
                      <a:pos x="T2" y="T3"/>
                    </a:cxn>
                    <a:cxn ang="0">
                      <a:pos x="T4" y="T5"/>
                    </a:cxn>
                    <a:cxn ang="0">
                      <a:pos x="T6" y="T7"/>
                    </a:cxn>
                    <a:cxn ang="0">
                      <a:pos x="T8" y="T9"/>
                    </a:cxn>
                  </a:cxnLst>
                  <a:rect l="0" t="0" r="r" b="b"/>
                  <a:pathLst>
                    <a:path w="138" h="139">
                      <a:moveTo>
                        <a:pt x="0" y="38"/>
                      </a:moveTo>
                      <a:lnTo>
                        <a:pt x="102" y="0"/>
                      </a:lnTo>
                      <a:lnTo>
                        <a:pt x="138" y="103"/>
                      </a:lnTo>
                      <a:lnTo>
                        <a:pt x="38" y="139"/>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9" name="Freeform: Shape 63"/>
                <p:cNvSpPr/>
                <p:nvPr/>
              </p:nvSpPr>
              <p:spPr bwMode="auto">
                <a:xfrm rot="8100000">
                  <a:off x="8144899" y="973602"/>
                  <a:ext cx="234084" cy="236013"/>
                </a:xfrm>
                <a:custGeom>
                  <a:avLst/>
                  <a:gdLst>
                    <a:gd name="T0" fmla="*/ 0 w 121"/>
                    <a:gd name="T1" fmla="*/ 12 h 122"/>
                    <a:gd name="T2" fmla="*/ 109 w 121"/>
                    <a:gd name="T3" fmla="*/ 0 h 122"/>
                    <a:gd name="T4" fmla="*/ 121 w 121"/>
                    <a:gd name="T5" fmla="*/ 110 h 122"/>
                    <a:gd name="T6" fmla="*/ 12 w 121"/>
                    <a:gd name="T7" fmla="*/ 122 h 122"/>
                    <a:gd name="T8" fmla="*/ 0 w 121"/>
                    <a:gd name="T9" fmla="*/ 12 h 122"/>
                  </a:gdLst>
                  <a:ahLst/>
                  <a:cxnLst>
                    <a:cxn ang="0">
                      <a:pos x="T0" y="T1"/>
                    </a:cxn>
                    <a:cxn ang="0">
                      <a:pos x="T2" y="T3"/>
                    </a:cxn>
                    <a:cxn ang="0">
                      <a:pos x="T4" y="T5"/>
                    </a:cxn>
                    <a:cxn ang="0">
                      <a:pos x="T6" y="T7"/>
                    </a:cxn>
                    <a:cxn ang="0">
                      <a:pos x="T8" y="T9"/>
                    </a:cxn>
                  </a:cxnLst>
                  <a:rect l="0" t="0" r="r" b="b"/>
                  <a:pathLst>
                    <a:path w="121" h="122">
                      <a:moveTo>
                        <a:pt x="0" y="12"/>
                      </a:moveTo>
                      <a:lnTo>
                        <a:pt x="109" y="0"/>
                      </a:lnTo>
                      <a:lnTo>
                        <a:pt x="121" y="110"/>
                      </a:lnTo>
                      <a:lnTo>
                        <a:pt x="12" y="12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0" name="Rectangle 64"/>
                <p:cNvSpPr/>
                <p:nvPr/>
              </p:nvSpPr>
              <p:spPr bwMode="auto">
                <a:xfrm rot="8100000">
                  <a:off x="8693291" y="721345"/>
                  <a:ext cx="183785" cy="183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1" name="Rectangle 65"/>
                <p:cNvSpPr/>
                <p:nvPr/>
              </p:nvSpPr>
              <p:spPr bwMode="auto">
                <a:xfrm rot="8100000">
                  <a:off x="8812870" y="489930"/>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2" name="Rectangle 66"/>
                <p:cNvSpPr/>
                <p:nvPr/>
              </p:nvSpPr>
              <p:spPr bwMode="auto">
                <a:xfrm rot="8100000">
                  <a:off x="7882439" y="1401644"/>
                  <a:ext cx="251496"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3" name="Freeform: Shape 67"/>
                <p:cNvSpPr/>
                <p:nvPr/>
              </p:nvSpPr>
              <p:spPr bwMode="auto">
                <a:xfrm rot="8100000">
                  <a:off x="8429249" y="641976"/>
                  <a:ext cx="216673" cy="216669"/>
                </a:xfrm>
                <a:custGeom>
                  <a:avLst/>
                  <a:gdLst>
                    <a:gd name="T0" fmla="*/ 24 w 112"/>
                    <a:gd name="T1" fmla="*/ 0 h 112"/>
                    <a:gd name="T2" fmla="*/ 112 w 112"/>
                    <a:gd name="T3" fmla="*/ 24 h 112"/>
                    <a:gd name="T4" fmla="*/ 88 w 112"/>
                    <a:gd name="T5" fmla="*/ 112 h 112"/>
                    <a:gd name="T6" fmla="*/ 0 w 112"/>
                    <a:gd name="T7" fmla="*/ 88 h 112"/>
                    <a:gd name="T8" fmla="*/ 24 w 112"/>
                    <a:gd name="T9" fmla="*/ 0 h 112"/>
                  </a:gdLst>
                  <a:ahLst/>
                  <a:cxnLst>
                    <a:cxn ang="0">
                      <a:pos x="T0" y="T1"/>
                    </a:cxn>
                    <a:cxn ang="0">
                      <a:pos x="T2" y="T3"/>
                    </a:cxn>
                    <a:cxn ang="0">
                      <a:pos x="T4" y="T5"/>
                    </a:cxn>
                    <a:cxn ang="0">
                      <a:pos x="T6" y="T7"/>
                    </a:cxn>
                    <a:cxn ang="0">
                      <a:pos x="T8" y="T9"/>
                    </a:cxn>
                  </a:cxnLst>
                  <a:rect l="0" t="0" r="r" b="b"/>
                  <a:pathLst>
                    <a:path w="112" h="112">
                      <a:moveTo>
                        <a:pt x="24" y="0"/>
                      </a:moveTo>
                      <a:lnTo>
                        <a:pt x="112" y="24"/>
                      </a:lnTo>
                      <a:lnTo>
                        <a:pt x="88" y="112"/>
                      </a:lnTo>
                      <a:lnTo>
                        <a:pt x="0" y="88"/>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4" name="Freeform: Shape 68"/>
                <p:cNvSpPr/>
                <p:nvPr/>
              </p:nvSpPr>
              <p:spPr bwMode="auto">
                <a:xfrm rot="8100000">
                  <a:off x="9111882" y="481983"/>
                  <a:ext cx="150897" cy="150894"/>
                </a:xfrm>
                <a:custGeom>
                  <a:avLst/>
                  <a:gdLst>
                    <a:gd name="T0" fmla="*/ 0 w 78"/>
                    <a:gd name="T1" fmla="*/ 16 h 78"/>
                    <a:gd name="T2" fmla="*/ 59 w 78"/>
                    <a:gd name="T3" fmla="*/ 0 h 78"/>
                    <a:gd name="T4" fmla="*/ 78 w 78"/>
                    <a:gd name="T5" fmla="*/ 59 h 78"/>
                    <a:gd name="T6" fmla="*/ 19 w 78"/>
                    <a:gd name="T7" fmla="*/ 78 h 78"/>
                    <a:gd name="T8" fmla="*/ 0 w 78"/>
                    <a:gd name="T9" fmla="*/ 16 h 78"/>
                  </a:gdLst>
                  <a:ahLst/>
                  <a:cxnLst>
                    <a:cxn ang="0">
                      <a:pos x="T0" y="T1"/>
                    </a:cxn>
                    <a:cxn ang="0">
                      <a:pos x="T2" y="T3"/>
                    </a:cxn>
                    <a:cxn ang="0">
                      <a:pos x="T4" y="T5"/>
                    </a:cxn>
                    <a:cxn ang="0">
                      <a:pos x="T6" y="T7"/>
                    </a:cxn>
                    <a:cxn ang="0">
                      <a:pos x="T8" y="T9"/>
                    </a:cxn>
                  </a:cxnLst>
                  <a:rect l="0" t="0" r="r" b="b"/>
                  <a:pathLst>
                    <a:path w="78" h="78">
                      <a:moveTo>
                        <a:pt x="0" y="16"/>
                      </a:moveTo>
                      <a:lnTo>
                        <a:pt x="59" y="0"/>
                      </a:lnTo>
                      <a:lnTo>
                        <a:pt x="78" y="59"/>
                      </a:lnTo>
                      <a:lnTo>
                        <a:pt x="19" y="78"/>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5" name="Rectangle 69"/>
                <p:cNvSpPr/>
                <p:nvPr/>
              </p:nvSpPr>
              <p:spPr bwMode="auto">
                <a:xfrm rot="8100000">
                  <a:off x="7671010" y="1661502"/>
                  <a:ext cx="189641"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grpSp>
        </p:grpSp>
        <p:grpSp>
          <p:nvGrpSpPr>
            <p:cNvPr id="94" name="Group 4"/>
            <p:cNvGrpSpPr/>
            <p:nvPr/>
          </p:nvGrpSpPr>
          <p:grpSpPr>
            <a:xfrm flipV="1">
              <a:off x="4394392" y="2561271"/>
              <a:ext cx="1859041" cy="1635020"/>
              <a:chOff x="5782165" y="481983"/>
              <a:chExt cx="3480614" cy="3061191"/>
            </a:xfrm>
            <a:gradFill>
              <a:gsLst>
                <a:gs pos="0">
                  <a:srgbClr val="959595">
                    <a:lumMod val="5000"/>
                    <a:lumOff val="95000"/>
                  </a:srgbClr>
                </a:gs>
                <a:gs pos="58000">
                  <a:srgbClr val="000000"/>
                </a:gs>
              </a:gsLst>
              <a:lin ang="8100000" scaled="1"/>
            </a:gradFill>
          </p:grpSpPr>
          <p:sp>
            <p:nvSpPr>
              <p:cNvPr id="118" name="Arrow: Right 42"/>
              <p:cNvSpPr/>
              <p:nvPr/>
            </p:nvSpPr>
            <p:spPr>
              <a:xfrm rot="18900000" flipH="1">
                <a:off x="5782165" y="1651488"/>
                <a:ext cx="2291004" cy="1891686"/>
              </a:xfrm>
              <a:prstGeom prst="rightArrow">
                <a:avLst/>
              </a:prstGeom>
              <a:grp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19" name="Group 43"/>
              <p:cNvGrpSpPr/>
              <p:nvPr/>
            </p:nvGrpSpPr>
            <p:grpSpPr>
              <a:xfrm>
                <a:off x="7454801" y="481983"/>
                <a:ext cx="1807978" cy="1561534"/>
                <a:chOff x="7454801" y="481983"/>
                <a:chExt cx="1807978" cy="1561534"/>
              </a:xfrm>
              <a:grpFill/>
            </p:grpSpPr>
            <p:sp>
              <p:nvSpPr>
                <p:cNvPr id="120" name="Rectangle 44"/>
                <p:cNvSpPr/>
                <p:nvPr/>
              </p:nvSpPr>
              <p:spPr bwMode="auto">
                <a:xfrm rot="8100000">
                  <a:off x="7916863" y="1084979"/>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1" name="Rectangle 45"/>
                <p:cNvSpPr/>
                <p:nvPr/>
              </p:nvSpPr>
              <p:spPr bwMode="auto">
                <a:xfrm rot="8100000">
                  <a:off x="7972437" y="1826848"/>
                  <a:ext cx="278579" cy="2166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2" name="Rectangle 46"/>
                <p:cNvSpPr/>
                <p:nvPr/>
              </p:nvSpPr>
              <p:spPr bwMode="auto">
                <a:xfrm rot="8100000">
                  <a:off x="7454801" y="1301229"/>
                  <a:ext cx="278579" cy="22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3" name="Freeform: Shape 47"/>
                <p:cNvSpPr/>
                <p:nvPr/>
              </p:nvSpPr>
              <p:spPr bwMode="auto">
                <a:xfrm rot="8100000">
                  <a:off x="8213025" y="1221325"/>
                  <a:ext cx="315336" cy="319199"/>
                </a:xfrm>
                <a:custGeom>
                  <a:avLst/>
                  <a:gdLst>
                    <a:gd name="T0" fmla="*/ 40 w 163"/>
                    <a:gd name="T1" fmla="*/ 0 h 165"/>
                    <a:gd name="T2" fmla="*/ 163 w 163"/>
                    <a:gd name="T3" fmla="*/ 39 h 165"/>
                    <a:gd name="T4" fmla="*/ 125 w 163"/>
                    <a:gd name="T5" fmla="*/ 165 h 165"/>
                    <a:gd name="T6" fmla="*/ 0 w 163"/>
                    <a:gd name="T7" fmla="*/ 124 h 165"/>
                    <a:gd name="T8" fmla="*/ 40 w 163"/>
                    <a:gd name="T9" fmla="*/ 0 h 165"/>
                  </a:gdLst>
                  <a:ahLst/>
                  <a:cxnLst>
                    <a:cxn ang="0">
                      <a:pos x="T0" y="T1"/>
                    </a:cxn>
                    <a:cxn ang="0">
                      <a:pos x="T2" y="T3"/>
                    </a:cxn>
                    <a:cxn ang="0">
                      <a:pos x="T4" y="T5"/>
                    </a:cxn>
                    <a:cxn ang="0">
                      <a:pos x="T6" y="T7"/>
                    </a:cxn>
                    <a:cxn ang="0">
                      <a:pos x="T8" y="T9"/>
                    </a:cxn>
                  </a:cxnLst>
                  <a:rect l="0" t="0" r="r" b="b"/>
                  <a:pathLst>
                    <a:path w="163" h="165">
                      <a:moveTo>
                        <a:pt x="40" y="0"/>
                      </a:moveTo>
                      <a:lnTo>
                        <a:pt x="163" y="39"/>
                      </a:lnTo>
                      <a:lnTo>
                        <a:pt x="125" y="165"/>
                      </a:lnTo>
                      <a:lnTo>
                        <a:pt x="0" y="124"/>
                      </a:ln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4" name="Freeform: Shape 48"/>
                <p:cNvSpPr/>
                <p:nvPr/>
              </p:nvSpPr>
              <p:spPr bwMode="auto">
                <a:xfrm rot="8100000">
                  <a:off x="8449924" y="886025"/>
                  <a:ext cx="266972" cy="268901"/>
                </a:xfrm>
                <a:custGeom>
                  <a:avLst/>
                  <a:gdLst>
                    <a:gd name="T0" fmla="*/ 0 w 138"/>
                    <a:gd name="T1" fmla="*/ 38 h 139"/>
                    <a:gd name="T2" fmla="*/ 102 w 138"/>
                    <a:gd name="T3" fmla="*/ 0 h 139"/>
                    <a:gd name="T4" fmla="*/ 138 w 138"/>
                    <a:gd name="T5" fmla="*/ 103 h 139"/>
                    <a:gd name="T6" fmla="*/ 38 w 138"/>
                    <a:gd name="T7" fmla="*/ 139 h 139"/>
                    <a:gd name="T8" fmla="*/ 0 w 138"/>
                    <a:gd name="T9" fmla="*/ 38 h 139"/>
                  </a:gdLst>
                  <a:ahLst/>
                  <a:cxnLst>
                    <a:cxn ang="0">
                      <a:pos x="T0" y="T1"/>
                    </a:cxn>
                    <a:cxn ang="0">
                      <a:pos x="T2" y="T3"/>
                    </a:cxn>
                    <a:cxn ang="0">
                      <a:pos x="T4" y="T5"/>
                    </a:cxn>
                    <a:cxn ang="0">
                      <a:pos x="T6" y="T7"/>
                    </a:cxn>
                    <a:cxn ang="0">
                      <a:pos x="T8" y="T9"/>
                    </a:cxn>
                  </a:cxnLst>
                  <a:rect l="0" t="0" r="r" b="b"/>
                  <a:pathLst>
                    <a:path w="138" h="139">
                      <a:moveTo>
                        <a:pt x="0" y="38"/>
                      </a:moveTo>
                      <a:lnTo>
                        <a:pt x="102" y="0"/>
                      </a:lnTo>
                      <a:lnTo>
                        <a:pt x="138" y="103"/>
                      </a:lnTo>
                      <a:lnTo>
                        <a:pt x="38" y="139"/>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5" name="Freeform: Shape 49"/>
                <p:cNvSpPr/>
                <p:nvPr/>
              </p:nvSpPr>
              <p:spPr bwMode="auto">
                <a:xfrm rot="8100000">
                  <a:off x="8144899" y="973602"/>
                  <a:ext cx="234084" cy="236013"/>
                </a:xfrm>
                <a:custGeom>
                  <a:avLst/>
                  <a:gdLst>
                    <a:gd name="T0" fmla="*/ 0 w 121"/>
                    <a:gd name="T1" fmla="*/ 12 h 122"/>
                    <a:gd name="T2" fmla="*/ 109 w 121"/>
                    <a:gd name="T3" fmla="*/ 0 h 122"/>
                    <a:gd name="T4" fmla="*/ 121 w 121"/>
                    <a:gd name="T5" fmla="*/ 110 h 122"/>
                    <a:gd name="T6" fmla="*/ 12 w 121"/>
                    <a:gd name="T7" fmla="*/ 122 h 122"/>
                    <a:gd name="T8" fmla="*/ 0 w 121"/>
                    <a:gd name="T9" fmla="*/ 12 h 122"/>
                  </a:gdLst>
                  <a:ahLst/>
                  <a:cxnLst>
                    <a:cxn ang="0">
                      <a:pos x="T0" y="T1"/>
                    </a:cxn>
                    <a:cxn ang="0">
                      <a:pos x="T2" y="T3"/>
                    </a:cxn>
                    <a:cxn ang="0">
                      <a:pos x="T4" y="T5"/>
                    </a:cxn>
                    <a:cxn ang="0">
                      <a:pos x="T6" y="T7"/>
                    </a:cxn>
                    <a:cxn ang="0">
                      <a:pos x="T8" y="T9"/>
                    </a:cxn>
                  </a:cxnLst>
                  <a:rect l="0" t="0" r="r" b="b"/>
                  <a:pathLst>
                    <a:path w="121" h="122">
                      <a:moveTo>
                        <a:pt x="0" y="12"/>
                      </a:moveTo>
                      <a:lnTo>
                        <a:pt x="109" y="0"/>
                      </a:lnTo>
                      <a:lnTo>
                        <a:pt x="121" y="110"/>
                      </a:lnTo>
                      <a:lnTo>
                        <a:pt x="12" y="12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6" name="Rectangle 50"/>
                <p:cNvSpPr/>
                <p:nvPr/>
              </p:nvSpPr>
              <p:spPr bwMode="auto">
                <a:xfrm rot="8100000">
                  <a:off x="8693291" y="721345"/>
                  <a:ext cx="183785" cy="183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7" name="Rectangle 51"/>
                <p:cNvSpPr/>
                <p:nvPr/>
              </p:nvSpPr>
              <p:spPr bwMode="auto">
                <a:xfrm rot="8100000">
                  <a:off x="8812870" y="489930"/>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8" name="Rectangle 52"/>
                <p:cNvSpPr/>
                <p:nvPr/>
              </p:nvSpPr>
              <p:spPr bwMode="auto">
                <a:xfrm rot="8100000">
                  <a:off x="7882439" y="1401644"/>
                  <a:ext cx="251496"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9" name="Freeform: Shape 53"/>
                <p:cNvSpPr/>
                <p:nvPr/>
              </p:nvSpPr>
              <p:spPr bwMode="auto">
                <a:xfrm rot="8100000">
                  <a:off x="8429249" y="641976"/>
                  <a:ext cx="216673" cy="216669"/>
                </a:xfrm>
                <a:custGeom>
                  <a:avLst/>
                  <a:gdLst>
                    <a:gd name="T0" fmla="*/ 24 w 112"/>
                    <a:gd name="T1" fmla="*/ 0 h 112"/>
                    <a:gd name="T2" fmla="*/ 112 w 112"/>
                    <a:gd name="T3" fmla="*/ 24 h 112"/>
                    <a:gd name="T4" fmla="*/ 88 w 112"/>
                    <a:gd name="T5" fmla="*/ 112 h 112"/>
                    <a:gd name="T6" fmla="*/ 0 w 112"/>
                    <a:gd name="T7" fmla="*/ 88 h 112"/>
                    <a:gd name="T8" fmla="*/ 24 w 112"/>
                    <a:gd name="T9" fmla="*/ 0 h 112"/>
                  </a:gdLst>
                  <a:ahLst/>
                  <a:cxnLst>
                    <a:cxn ang="0">
                      <a:pos x="T0" y="T1"/>
                    </a:cxn>
                    <a:cxn ang="0">
                      <a:pos x="T2" y="T3"/>
                    </a:cxn>
                    <a:cxn ang="0">
                      <a:pos x="T4" y="T5"/>
                    </a:cxn>
                    <a:cxn ang="0">
                      <a:pos x="T6" y="T7"/>
                    </a:cxn>
                    <a:cxn ang="0">
                      <a:pos x="T8" y="T9"/>
                    </a:cxn>
                  </a:cxnLst>
                  <a:rect l="0" t="0" r="r" b="b"/>
                  <a:pathLst>
                    <a:path w="112" h="112">
                      <a:moveTo>
                        <a:pt x="24" y="0"/>
                      </a:moveTo>
                      <a:lnTo>
                        <a:pt x="112" y="24"/>
                      </a:lnTo>
                      <a:lnTo>
                        <a:pt x="88" y="112"/>
                      </a:lnTo>
                      <a:lnTo>
                        <a:pt x="0" y="88"/>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0" name="Freeform: Shape 54"/>
                <p:cNvSpPr/>
                <p:nvPr/>
              </p:nvSpPr>
              <p:spPr bwMode="auto">
                <a:xfrm rot="8100000">
                  <a:off x="9111882" y="481983"/>
                  <a:ext cx="150897" cy="150894"/>
                </a:xfrm>
                <a:custGeom>
                  <a:avLst/>
                  <a:gdLst>
                    <a:gd name="T0" fmla="*/ 0 w 78"/>
                    <a:gd name="T1" fmla="*/ 16 h 78"/>
                    <a:gd name="T2" fmla="*/ 59 w 78"/>
                    <a:gd name="T3" fmla="*/ 0 h 78"/>
                    <a:gd name="T4" fmla="*/ 78 w 78"/>
                    <a:gd name="T5" fmla="*/ 59 h 78"/>
                    <a:gd name="T6" fmla="*/ 19 w 78"/>
                    <a:gd name="T7" fmla="*/ 78 h 78"/>
                    <a:gd name="T8" fmla="*/ 0 w 78"/>
                    <a:gd name="T9" fmla="*/ 16 h 78"/>
                  </a:gdLst>
                  <a:ahLst/>
                  <a:cxnLst>
                    <a:cxn ang="0">
                      <a:pos x="T0" y="T1"/>
                    </a:cxn>
                    <a:cxn ang="0">
                      <a:pos x="T2" y="T3"/>
                    </a:cxn>
                    <a:cxn ang="0">
                      <a:pos x="T4" y="T5"/>
                    </a:cxn>
                    <a:cxn ang="0">
                      <a:pos x="T6" y="T7"/>
                    </a:cxn>
                    <a:cxn ang="0">
                      <a:pos x="T8" y="T9"/>
                    </a:cxn>
                  </a:cxnLst>
                  <a:rect l="0" t="0" r="r" b="b"/>
                  <a:pathLst>
                    <a:path w="78" h="78">
                      <a:moveTo>
                        <a:pt x="0" y="16"/>
                      </a:moveTo>
                      <a:lnTo>
                        <a:pt x="59" y="0"/>
                      </a:lnTo>
                      <a:lnTo>
                        <a:pt x="78" y="59"/>
                      </a:lnTo>
                      <a:lnTo>
                        <a:pt x="19" y="78"/>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1" name="Rectangle 55"/>
                <p:cNvSpPr/>
                <p:nvPr/>
              </p:nvSpPr>
              <p:spPr bwMode="auto">
                <a:xfrm rot="8100000">
                  <a:off x="7671010" y="1661502"/>
                  <a:ext cx="189641"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grpSp>
        </p:grpSp>
        <p:grpSp>
          <p:nvGrpSpPr>
            <p:cNvPr id="95" name="Group 5"/>
            <p:cNvGrpSpPr/>
            <p:nvPr/>
          </p:nvGrpSpPr>
          <p:grpSpPr>
            <a:xfrm flipH="1" flipV="1">
              <a:off x="2855206" y="2560263"/>
              <a:ext cx="1859041" cy="1635020"/>
              <a:chOff x="5782165" y="481983"/>
              <a:chExt cx="3480614" cy="3061191"/>
            </a:xfrm>
            <a:gradFill>
              <a:gsLst>
                <a:gs pos="0">
                  <a:srgbClr val="959595">
                    <a:lumMod val="5000"/>
                    <a:lumOff val="95000"/>
                  </a:srgbClr>
                </a:gs>
                <a:gs pos="58000">
                  <a:srgbClr val="959595"/>
                </a:gs>
              </a:gsLst>
              <a:lin ang="8100000" scaled="1"/>
            </a:gradFill>
          </p:grpSpPr>
          <p:sp>
            <p:nvSpPr>
              <p:cNvPr id="104" name="Arrow: Right 28"/>
              <p:cNvSpPr/>
              <p:nvPr/>
            </p:nvSpPr>
            <p:spPr>
              <a:xfrm rot="18900000" flipH="1">
                <a:off x="5782165" y="1651488"/>
                <a:ext cx="2291004" cy="1891686"/>
              </a:xfrm>
              <a:prstGeom prst="rightArrow">
                <a:avLst/>
              </a:prstGeom>
              <a:grp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nvGrpSpPr>
              <p:cNvPr id="105" name="Group 29"/>
              <p:cNvGrpSpPr/>
              <p:nvPr/>
            </p:nvGrpSpPr>
            <p:grpSpPr>
              <a:xfrm>
                <a:off x="7454801" y="481983"/>
                <a:ext cx="1807978" cy="1561534"/>
                <a:chOff x="7454801" y="481983"/>
                <a:chExt cx="1807978" cy="1561534"/>
              </a:xfrm>
              <a:grpFill/>
            </p:grpSpPr>
            <p:sp>
              <p:nvSpPr>
                <p:cNvPr id="106" name="Rectangle 30"/>
                <p:cNvSpPr/>
                <p:nvPr/>
              </p:nvSpPr>
              <p:spPr bwMode="auto">
                <a:xfrm rot="8100000">
                  <a:off x="7916863" y="1084979"/>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7" name="Rectangle 31"/>
                <p:cNvSpPr/>
                <p:nvPr/>
              </p:nvSpPr>
              <p:spPr bwMode="auto">
                <a:xfrm rot="8100000">
                  <a:off x="7972437" y="1826848"/>
                  <a:ext cx="278579" cy="2166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8" name="Rectangle 32"/>
                <p:cNvSpPr/>
                <p:nvPr/>
              </p:nvSpPr>
              <p:spPr bwMode="auto">
                <a:xfrm rot="8100000">
                  <a:off x="7454801" y="1301229"/>
                  <a:ext cx="278579" cy="2205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9" name="Freeform: Shape 33"/>
                <p:cNvSpPr/>
                <p:nvPr/>
              </p:nvSpPr>
              <p:spPr bwMode="auto">
                <a:xfrm rot="8100000">
                  <a:off x="8213025" y="1221325"/>
                  <a:ext cx="315336" cy="319199"/>
                </a:xfrm>
                <a:custGeom>
                  <a:avLst/>
                  <a:gdLst>
                    <a:gd name="T0" fmla="*/ 40 w 163"/>
                    <a:gd name="T1" fmla="*/ 0 h 165"/>
                    <a:gd name="T2" fmla="*/ 163 w 163"/>
                    <a:gd name="T3" fmla="*/ 39 h 165"/>
                    <a:gd name="T4" fmla="*/ 125 w 163"/>
                    <a:gd name="T5" fmla="*/ 165 h 165"/>
                    <a:gd name="T6" fmla="*/ 0 w 163"/>
                    <a:gd name="T7" fmla="*/ 124 h 165"/>
                    <a:gd name="T8" fmla="*/ 40 w 163"/>
                    <a:gd name="T9" fmla="*/ 0 h 165"/>
                  </a:gdLst>
                  <a:ahLst/>
                  <a:cxnLst>
                    <a:cxn ang="0">
                      <a:pos x="T0" y="T1"/>
                    </a:cxn>
                    <a:cxn ang="0">
                      <a:pos x="T2" y="T3"/>
                    </a:cxn>
                    <a:cxn ang="0">
                      <a:pos x="T4" y="T5"/>
                    </a:cxn>
                    <a:cxn ang="0">
                      <a:pos x="T6" y="T7"/>
                    </a:cxn>
                    <a:cxn ang="0">
                      <a:pos x="T8" y="T9"/>
                    </a:cxn>
                  </a:cxnLst>
                  <a:rect l="0" t="0" r="r" b="b"/>
                  <a:pathLst>
                    <a:path w="163" h="165">
                      <a:moveTo>
                        <a:pt x="40" y="0"/>
                      </a:moveTo>
                      <a:lnTo>
                        <a:pt x="163" y="39"/>
                      </a:lnTo>
                      <a:lnTo>
                        <a:pt x="125" y="165"/>
                      </a:lnTo>
                      <a:lnTo>
                        <a:pt x="0" y="124"/>
                      </a:lnTo>
                      <a:lnTo>
                        <a:pt x="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0" name="Freeform: Shape 34"/>
                <p:cNvSpPr/>
                <p:nvPr/>
              </p:nvSpPr>
              <p:spPr bwMode="auto">
                <a:xfrm rot="8100000">
                  <a:off x="8449924" y="886025"/>
                  <a:ext cx="266972" cy="268901"/>
                </a:xfrm>
                <a:custGeom>
                  <a:avLst/>
                  <a:gdLst>
                    <a:gd name="T0" fmla="*/ 0 w 138"/>
                    <a:gd name="T1" fmla="*/ 38 h 139"/>
                    <a:gd name="T2" fmla="*/ 102 w 138"/>
                    <a:gd name="T3" fmla="*/ 0 h 139"/>
                    <a:gd name="T4" fmla="*/ 138 w 138"/>
                    <a:gd name="T5" fmla="*/ 103 h 139"/>
                    <a:gd name="T6" fmla="*/ 38 w 138"/>
                    <a:gd name="T7" fmla="*/ 139 h 139"/>
                    <a:gd name="T8" fmla="*/ 0 w 138"/>
                    <a:gd name="T9" fmla="*/ 38 h 139"/>
                  </a:gdLst>
                  <a:ahLst/>
                  <a:cxnLst>
                    <a:cxn ang="0">
                      <a:pos x="T0" y="T1"/>
                    </a:cxn>
                    <a:cxn ang="0">
                      <a:pos x="T2" y="T3"/>
                    </a:cxn>
                    <a:cxn ang="0">
                      <a:pos x="T4" y="T5"/>
                    </a:cxn>
                    <a:cxn ang="0">
                      <a:pos x="T6" y="T7"/>
                    </a:cxn>
                    <a:cxn ang="0">
                      <a:pos x="T8" y="T9"/>
                    </a:cxn>
                  </a:cxnLst>
                  <a:rect l="0" t="0" r="r" b="b"/>
                  <a:pathLst>
                    <a:path w="138" h="139">
                      <a:moveTo>
                        <a:pt x="0" y="38"/>
                      </a:moveTo>
                      <a:lnTo>
                        <a:pt x="102" y="0"/>
                      </a:lnTo>
                      <a:lnTo>
                        <a:pt x="138" y="103"/>
                      </a:lnTo>
                      <a:lnTo>
                        <a:pt x="38" y="139"/>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1" name="Freeform: Shape 35"/>
                <p:cNvSpPr/>
                <p:nvPr/>
              </p:nvSpPr>
              <p:spPr bwMode="auto">
                <a:xfrm rot="8100000">
                  <a:off x="8144899" y="973602"/>
                  <a:ext cx="234084" cy="236013"/>
                </a:xfrm>
                <a:custGeom>
                  <a:avLst/>
                  <a:gdLst>
                    <a:gd name="T0" fmla="*/ 0 w 121"/>
                    <a:gd name="T1" fmla="*/ 12 h 122"/>
                    <a:gd name="T2" fmla="*/ 109 w 121"/>
                    <a:gd name="T3" fmla="*/ 0 h 122"/>
                    <a:gd name="T4" fmla="*/ 121 w 121"/>
                    <a:gd name="T5" fmla="*/ 110 h 122"/>
                    <a:gd name="T6" fmla="*/ 12 w 121"/>
                    <a:gd name="T7" fmla="*/ 122 h 122"/>
                    <a:gd name="T8" fmla="*/ 0 w 121"/>
                    <a:gd name="T9" fmla="*/ 12 h 122"/>
                  </a:gdLst>
                  <a:ahLst/>
                  <a:cxnLst>
                    <a:cxn ang="0">
                      <a:pos x="T0" y="T1"/>
                    </a:cxn>
                    <a:cxn ang="0">
                      <a:pos x="T2" y="T3"/>
                    </a:cxn>
                    <a:cxn ang="0">
                      <a:pos x="T4" y="T5"/>
                    </a:cxn>
                    <a:cxn ang="0">
                      <a:pos x="T6" y="T7"/>
                    </a:cxn>
                    <a:cxn ang="0">
                      <a:pos x="T8" y="T9"/>
                    </a:cxn>
                  </a:cxnLst>
                  <a:rect l="0" t="0" r="r" b="b"/>
                  <a:pathLst>
                    <a:path w="121" h="122">
                      <a:moveTo>
                        <a:pt x="0" y="12"/>
                      </a:moveTo>
                      <a:lnTo>
                        <a:pt x="109" y="0"/>
                      </a:lnTo>
                      <a:lnTo>
                        <a:pt x="121" y="110"/>
                      </a:lnTo>
                      <a:lnTo>
                        <a:pt x="12" y="122"/>
                      </a:lnTo>
                      <a:lnTo>
                        <a:pt x="0"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2" name="Rectangle 36"/>
                <p:cNvSpPr/>
                <p:nvPr/>
              </p:nvSpPr>
              <p:spPr bwMode="auto">
                <a:xfrm rot="8100000">
                  <a:off x="8693291" y="721345"/>
                  <a:ext cx="183785" cy="1837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3" name="Rectangle 37"/>
                <p:cNvSpPr/>
                <p:nvPr/>
              </p:nvSpPr>
              <p:spPr bwMode="auto">
                <a:xfrm rot="8100000">
                  <a:off x="8812870" y="489930"/>
                  <a:ext cx="179916" cy="1760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4" name="Rectangle 38"/>
                <p:cNvSpPr/>
                <p:nvPr/>
              </p:nvSpPr>
              <p:spPr bwMode="auto">
                <a:xfrm rot="8100000">
                  <a:off x="7882439" y="1401644"/>
                  <a:ext cx="251496"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5" name="Freeform: Shape 39"/>
                <p:cNvSpPr/>
                <p:nvPr/>
              </p:nvSpPr>
              <p:spPr bwMode="auto">
                <a:xfrm rot="8100000">
                  <a:off x="8429249" y="641976"/>
                  <a:ext cx="216673" cy="216669"/>
                </a:xfrm>
                <a:custGeom>
                  <a:avLst/>
                  <a:gdLst>
                    <a:gd name="T0" fmla="*/ 24 w 112"/>
                    <a:gd name="T1" fmla="*/ 0 h 112"/>
                    <a:gd name="T2" fmla="*/ 112 w 112"/>
                    <a:gd name="T3" fmla="*/ 24 h 112"/>
                    <a:gd name="T4" fmla="*/ 88 w 112"/>
                    <a:gd name="T5" fmla="*/ 112 h 112"/>
                    <a:gd name="T6" fmla="*/ 0 w 112"/>
                    <a:gd name="T7" fmla="*/ 88 h 112"/>
                    <a:gd name="T8" fmla="*/ 24 w 112"/>
                    <a:gd name="T9" fmla="*/ 0 h 112"/>
                  </a:gdLst>
                  <a:ahLst/>
                  <a:cxnLst>
                    <a:cxn ang="0">
                      <a:pos x="T0" y="T1"/>
                    </a:cxn>
                    <a:cxn ang="0">
                      <a:pos x="T2" y="T3"/>
                    </a:cxn>
                    <a:cxn ang="0">
                      <a:pos x="T4" y="T5"/>
                    </a:cxn>
                    <a:cxn ang="0">
                      <a:pos x="T6" y="T7"/>
                    </a:cxn>
                    <a:cxn ang="0">
                      <a:pos x="T8" y="T9"/>
                    </a:cxn>
                  </a:cxnLst>
                  <a:rect l="0" t="0" r="r" b="b"/>
                  <a:pathLst>
                    <a:path w="112" h="112">
                      <a:moveTo>
                        <a:pt x="24" y="0"/>
                      </a:moveTo>
                      <a:lnTo>
                        <a:pt x="112" y="24"/>
                      </a:lnTo>
                      <a:lnTo>
                        <a:pt x="88" y="112"/>
                      </a:lnTo>
                      <a:lnTo>
                        <a:pt x="0" y="88"/>
                      </a:lnTo>
                      <a:lnTo>
                        <a:pt x="2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6" name="Freeform: Shape 40"/>
                <p:cNvSpPr/>
                <p:nvPr/>
              </p:nvSpPr>
              <p:spPr bwMode="auto">
                <a:xfrm rot="8100000">
                  <a:off x="9111882" y="481983"/>
                  <a:ext cx="150897" cy="150894"/>
                </a:xfrm>
                <a:custGeom>
                  <a:avLst/>
                  <a:gdLst>
                    <a:gd name="T0" fmla="*/ 0 w 78"/>
                    <a:gd name="T1" fmla="*/ 16 h 78"/>
                    <a:gd name="T2" fmla="*/ 59 w 78"/>
                    <a:gd name="T3" fmla="*/ 0 h 78"/>
                    <a:gd name="T4" fmla="*/ 78 w 78"/>
                    <a:gd name="T5" fmla="*/ 59 h 78"/>
                    <a:gd name="T6" fmla="*/ 19 w 78"/>
                    <a:gd name="T7" fmla="*/ 78 h 78"/>
                    <a:gd name="T8" fmla="*/ 0 w 78"/>
                    <a:gd name="T9" fmla="*/ 16 h 78"/>
                  </a:gdLst>
                  <a:ahLst/>
                  <a:cxnLst>
                    <a:cxn ang="0">
                      <a:pos x="T0" y="T1"/>
                    </a:cxn>
                    <a:cxn ang="0">
                      <a:pos x="T2" y="T3"/>
                    </a:cxn>
                    <a:cxn ang="0">
                      <a:pos x="T4" y="T5"/>
                    </a:cxn>
                    <a:cxn ang="0">
                      <a:pos x="T6" y="T7"/>
                    </a:cxn>
                    <a:cxn ang="0">
                      <a:pos x="T8" y="T9"/>
                    </a:cxn>
                  </a:cxnLst>
                  <a:rect l="0" t="0" r="r" b="b"/>
                  <a:pathLst>
                    <a:path w="78" h="78">
                      <a:moveTo>
                        <a:pt x="0" y="16"/>
                      </a:moveTo>
                      <a:lnTo>
                        <a:pt x="59" y="0"/>
                      </a:lnTo>
                      <a:lnTo>
                        <a:pt x="78" y="59"/>
                      </a:lnTo>
                      <a:lnTo>
                        <a:pt x="19" y="78"/>
                      </a:lnTo>
                      <a:lnTo>
                        <a:pt x="0"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7" name="Rectangle 41"/>
                <p:cNvSpPr/>
                <p:nvPr/>
              </p:nvSpPr>
              <p:spPr bwMode="auto">
                <a:xfrm rot="8100000">
                  <a:off x="7671010" y="1661502"/>
                  <a:ext cx="189641" cy="232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grpSp>
        </p:grpSp>
        <p:sp>
          <p:nvSpPr>
            <p:cNvPr id="100" name="Freeform: Shape 84"/>
            <p:cNvSpPr/>
            <p:nvPr/>
          </p:nvSpPr>
          <p:spPr>
            <a:xfrm>
              <a:off x="4676922" y="2282687"/>
              <a:ext cx="241847" cy="241847"/>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1"/>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rgbClr val="FFFFFF"/>
            </a:solidFill>
            <a:ln w="12700">
              <a:miter lim="400000"/>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1" name="Freeform: Shape 85"/>
            <p:cNvSpPr>
              <a:spLocks noChangeAspect="1"/>
            </p:cNvSpPr>
            <p:nvPr/>
          </p:nvSpPr>
          <p:spPr bwMode="auto">
            <a:xfrm>
              <a:off x="4679276" y="2751228"/>
              <a:ext cx="241959" cy="206673"/>
            </a:xfrm>
            <a:custGeom>
              <a:avLst/>
              <a:gdLst>
                <a:gd name="T0" fmla="*/ 48 w 48"/>
                <a:gd name="T1" fmla="*/ 38 h 41"/>
                <a:gd name="T2" fmla="*/ 45 w 48"/>
                <a:gd name="T3" fmla="*/ 41 h 41"/>
                <a:gd name="T4" fmla="*/ 37 w 48"/>
                <a:gd name="T5" fmla="*/ 41 h 41"/>
                <a:gd name="T6" fmla="*/ 34 w 48"/>
                <a:gd name="T7" fmla="*/ 38 h 41"/>
                <a:gd name="T8" fmla="*/ 34 w 48"/>
                <a:gd name="T9" fmla="*/ 30 h 41"/>
                <a:gd name="T10" fmla="*/ 37 w 48"/>
                <a:gd name="T11" fmla="*/ 27 h 41"/>
                <a:gd name="T12" fmla="*/ 39 w 48"/>
                <a:gd name="T13" fmla="*/ 27 h 41"/>
                <a:gd name="T14" fmla="*/ 39 w 48"/>
                <a:gd name="T15" fmla="*/ 22 h 41"/>
                <a:gd name="T16" fmla="*/ 25 w 48"/>
                <a:gd name="T17" fmla="*/ 22 h 41"/>
                <a:gd name="T18" fmla="*/ 25 w 48"/>
                <a:gd name="T19" fmla="*/ 27 h 41"/>
                <a:gd name="T20" fmla="*/ 28 w 48"/>
                <a:gd name="T21" fmla="*/ 27 h 41"/>
                <a:gd name="T22" fmla="*/ 31 w 48"/>
                <a:gd name="T23" fmla="*/ 30 h 41"/>
                <a:gd name="T24" fmla="*/ 31 w 48"/>
                <a:gd name="T25" fmla="*/ 38 h 41"/>
                <a:gd name="T26" fmla="*/ 28 w 48"/>
                <a:gd name="T27" fmla="*/ 41 h 41"/>
                <a:gd name="T28" fmla="*/ 19 w 48"/>
                <a:gd name="T29" fmla="*/ 41 h 41"/>
                <a:gd name="T30" fmla="*/ 17 w 48"/>
                <a:gd name="T31" fmla="*/ 38 h 41"/>
                <a:gd name="T32" fmla="*/ 17 w 48"/>
                <a:gd name="T33" fmla="*/ 30 h 41"/>
                <a:gd name="T34" fmla="*/ 19 w 48"/>
                <a:gd name="T35" fmla="*/ 27 h 41"/>
                <a:gd name="T36" fmla="*/ 22 w 48"/>
                <a:gd name="T37" fmla="*/ 27 h 41"/>
                <a:gd name="T38" fmla="*/ 22 w 48"/>
                <a:gd name="T39" fmla="*/ 22 h 41"/>
                <a:gd name="T40" fmla="*/ 8 w 48"/>
                <a:gd name="T41" fmla="*/ 22 h 41"/>
                <a:gd name="T42" fmla="*/ 8 w 48"/>
                <a:gd name="T43" fmla="*/ 27 h 41"/>
                <a:gd name="T44" fmla="*/ 11 w 48"/>
                <a:gd name="T45" fmla="*/ 27 h 41"/>
                <a:gd name="T46" fmla="*/ 13 w 48"/>
                <a:gd name="T47" fmla="*/ 30 h 41"/>
                <a:gd name="T48" fmla="*/ 13 w 48"/>
                <a:gd name="T49" fmla="*/ 38 h 41"/>
                <a:gd name="T50" fmla="*/ 11 w 48"/>
                <a:gd name="T51" fmla="*/ 41 h 41"/>
                <a:gd name="T52" fmla="*/ 2 w 48"/>
                <a:gd name="T53" fmla="*/ 41 h 41"/>
                <a:gd name="T54" fmla="*/ 0 w 48"/>
                <a:gd name="T55" fmla="*/ 38 h 41"/>
                <a:gd name="T56" fmla="*/ 0 w 48"/>
                <a:gd name="T57" fmla="*/ 30 h 41"/>
                <a:gd name="T58" fmla="*/ 2 w 48"/>
                <a:gd name="T59" fmla="*/ 27 h 41"/>
                <a:gd name="T60" fmla="*/ 5 w 48"/>
                <a:gd name="T61" fmla="*/ 27 h 41"/>
                <a:gd name="T62" fmla="*/ 5 w 48"/>
                <a:gd name="T63" fmla="*/ 22 h 41"/>
                <a:gd name="T64" fmla="*/ 8 w 48"/>
                <a:gd name="T65" fmla="*/ 19 h 41"/>
                <a:gd name="T66" fmla="*/ 22 w 48"/>
                <a:gd name="T67" fmla="*/ 19 h 41"/>
                <a:gd name="T68" fmla="*/ 22 w 48"/>
                <a:gd name="T69" fmla="*/ 13 h 41"/>
                <a:gd name="T70" fmla="*/ 19 w 48"/>
                <a:gd name="T71" fmla="*/ 13 h 41"/>
                <a:gd name="T72" fmla="*/ 17 w 48"/>
                <a:gd name="T73" fmla="*/ 11 h 41"/>
                <a:gd name="T74" fmla="*/ 17 w 48"/>
                <a:gd name="T75" fmla="*/ 2 h 41"/>
                <a:gd name="T76" fmla="*/ 19 w 48"/>
                <a:gd name="T77" fmla="*/ 0 h 41"/>
                <a:gd name="T78" fmla="*/ 28 w 48"/>
                <a:gd name="T79" fmla="*/ 0 h 41"/>
                <a:gd name="T80" fmla="*/ 31 w 48"/>
                <a:gd name="T81" fmla="*/ 2 h 41"/>
                <a:gd name="T82" fmla="*/ 31 w 48"/>
                <a:gd name="T83" fmla="*/ 11 h 41"/>
                <a:gd name="T84" fmla="*/ 28 w 48"/>
                <a:gd name="T85" fmla="*/ 13 h 41"/>
                <a:gd name="T86" fmla="*/ 25 w 48"/>
                <a:gd name="T87" fmla="*/ 13 h 41"/>
                <a:gd name="T88" fmla="*/ 25 w 48"/>
                <a:gd name="T89" fmla="*/ 19 h 41"/>
                <a:gd name="T90" fmla="*/ 39 w 48"/>
                <a:gd name="T91" fmla="*/ 19 h 41"/>
                <a:gd name="T92" fmla="*/ 43 w 48"/>
                <a:gd name="T93" fmla="*/ 22 h 41"/>
                <a:gd name="T94" fmla="*/ 43 w 48"/>
                <a:gd name="T95" fmla="*/ 27 h 41"/>
                <a:gd name="T96" fmla="*/ 45 w 48"/>
                <a:gd name="T97" fmla="*/ 27 h 41"/>
                <a:gd name="T98" fmla="*/ 48 w 48"/>
                <a:gd name="T99" fmla="*/ 30 h 41"/>
                <a:gd name="T100" fmla="*/ 48 w 48"/>
                <a:gd name="T101"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 h="41">
                  <a:moveTo>
                    <a:pt x="48" y="38"/>
                  </a:moveTo>
                  <a:cubicBezTo>
                    <a:pt x="48" y="40"/>
                    <a:pt x="47" y="41"/>
                    <a:pt x="45" y="41"/>
                  </a:cubicBezTo>
                  <a:cubicBezTo>
                    <a:pt x="37" y="41"/>
                    <a:pt x="37" y="41"/>
                    <a:pt x="37" y="41"/>
                  </a:cubicBezTo>
                  <a:cubicBezTo>
                    <a:pt x="35" y="41"/>
                    <a:pt x="34" y="40"/>
                    <a:pt x="34" y="38"/>
                  </a:cubicBezTo>
                  <a:cubicBezTo>
                    <a:pt x="34" y="30"/>
                    <a:pt x="34" y="30"/>
                    <a:pt x="34" y="30"/>
                  </a:cubicBezTo>
                  <a:cubicBezTo>
                    <a:pt x="34" y="28"/>
                    <a:pt x="35" y="27"/>
                    <a:pt x="37" y="27"/>
                  </a:cubicBezTo>
                  <a:cubicBezTo>
                    <a:pt x="39" y="27"/>
                    <a:pt x="39" y="27"/>
                    <a:pt x="39" y="27"/>
                  </a:cubicBezTo>
                  <a:cubicBezTo>
                    <a:pt x="39" y="22"/>
                    <a:pt x="39" y="22"/>
                    <a:pt x="39" y="22"/>
                  </a:cubicBezTo>
                  <a:cubicBezTo>
                    <a:pt x="25" y="22"/>
                    <a:pt x="25" y="22"/>
                    <a:pt x="25" y="22"/>
                  </a:cubicBezTo>
                  <a:cubicBezTo>
                    <a:pt x="25" y="27"/>
                    <a:pt x="25" y="27"/>
                    <a:pt x="25" y="27"/>
                  </a:cubicBezTo>
                  <a:cubicBezTo>
                    <a:pt x="28" y="27"/>
                    <a:pt x="28" y="27"/>
                    <a:pt x="28" y="27"/>
                  </a:cubicBezTo>
                  <a:cubicBezTo>
                    <a:pt x="29" y="27"/>
                    <a:pt x="31" y="28"/>
                    <a:pt x="31" y="30"/>
                  </a:cubicBezTo>
                  <a:cubicBezTo>
                    <a:pt x="31" y="38"/>
                    <a:pt x="31" y="38"/>
                    <a:pt x="31" y="38"/>
                  </a:cubicBezTo>
                  <a:cubicBezTo>
                    <a:pt x="31" y="40"/>
                    <a:pt x="29" y="41"/>
                    <a:pt x="28" y="41"/>
                  </a:cubicBezTo>
                  <a:cubicBezTo>
                    <a:pt x="19" y="41"/>
                    <a:pt x="19" y="41"/>
                    <a:pt x="19" y="41"/>
                  </a:cubicBezTo>
                  <a:cubicBezTo>
                    <a:pt x="18" y="41"/>
                    <a:pt x="17" y="40"/>
                    <a:pt x="17" y="38"/>
                  </a:cubicBezTo>
                  <a:cubicBezTo>
                    <a:pt x="17" y="30"/>
                    <a:pt x="17" y="30"/>
                    <a:pt x="17" y="30"/>
                  </a:cubicBezTo>
                  <a:cubicBezTo>
                    <a:pt x="17" y="28"/>
                    <a:pt x="18" y="27"/>
                    <a:pt x="19" y="27"/>
                  </a:cubicBezTo>
                  <a:cubicBezTo>
                    <a:pt x="22" y="27"/>
                    <a:pt x="22" y="27"/>
                    <a:pt x="22" y="27"/>
                  </a:cubicBezTo>
                  <a:cubicBezTo>
                    <a:pt x="22" y="22"/>
                    <a:pt x="22" y="22"/>
                    <a:pt x="22" y="22"/>
                  </a:cubicBezTo>
                  <a:cubicBezTo>
                    <a:pt x="8" y="22"/>
                    <a:pt x="8" y="22"/>
                    <a:pt x="8" y="22"/>
                  </a:cubicBezTo>
                  <a:cubicBezTo>
                    <a:pt x="8" y="27"/>
                    <a:pt x="8" y="27"/>
                    <a:pt x="8" y="27"/>
                  </a:cubicBezTo>
                  <a:cubicBezTo>
                    <a:pt x="11" y="27"/>
                    <a:pt x="11" y="27"/>
                    <a:pt x="11" y="27"/>
                  </a:cubicBezTo>
                  <a:cubicBezTo>
                    <a:pt x="12" y="27"/>
                    <a:pt x="13" y="28"/>
                    <a:pt x="13" y="30"/>
                  </a:cubicBezTo>
                  <a:cubicBezTo>
                    <a:pt x="13" y="38"/>
                    <a:pt x="13" y="38"/>
                    <a:pt x="13" y="38"/>
                  </a:cubicBezTo>
                  <a:cubicBezTo>
                    <a:pt x="13" y="40"/>
                    <a:pt x="12" y="41"/>
                    <a:pt x="11" y="41"/>
                  </a:cubicBezTo>
                  <a:cubicBezTo>
                    <a:pt x="2" y="41"/>
                    <a:pt x="2" y="41"/>
                    <a:pt x="2" y="41"/>
                  </a:cubicBezTo>
                  <a:cubicBezTo>
                    <a:pt x="1" y="41"/>
                    <a:pt x="0" y="40"/>
                    <a:pt x="0" y="38"/>
                  </a:cubicBezTo>
                  <a:cubicBezTo>
                    <a:pt x="0" y="30"/>
                    <a:pt x="0" y="30"/>
                    <a:pt x="0" y="30"/>
                  </a:cubicBezTo>
                  <a:cubicBezTo>
                    <a:pt x="0" y="28"/>
                    <a:pt x="1" y="27"/>
                    <a:pt x="2" y="27"/>
                  </a:cubicBezTo>
                  <a:cubicBezTo>
                    <a:pt x="5" y="27"/>
                    <a:pt x="5" y="27"/>
                    <a:pt x="5" y="27"/>
                  </a:cubicBezTo>
                  <a:cubicBezTo>
                    <a:pt x="5" y="22"/>
                    <a:pt x="5" y="22"/>
                    <a:pt x="5" y="22"/>
                  </a:cubicBezTo>
                  <a:cubicBezTo>
                    <a:pt x="5" y="20"/>
                    <a:pt x="6" y="19"/>
                    <a:pt x="8" y="19"/>
                  </a:cubicBezTo>
                  <a:cubicBezTo>
                    <a:pt x="22" y="19"/>
                    <a:pt x="22" y="19"/>
                    <a:pt x="22" y="19"/>
                  </a:cubicBezTo>
                  <a:cubicBezTo>
                    <a:pt x="22" y="13"/>
                    <a:pt x="22" y="13"/>
                    <a:pt x="22" y="13"/>
                  </a:cubicBezTo>
                  <a:cubicBezTo>
                    <a:pt x="19" y="13"/>
                    <a:pt x="19" y="13"/>
                    <a:pt x="19" y="13"/>
                  </a:cubicBezTo>
                  <a:cubicBezTo>
                    <a:pt x="18" y="13"/>
                    <a:pt x="17" y="12"/>
                    <a:pt x="17" y="11"/>
                  </a:cubicBezTo>
                  <a:cubicBezTo>
                    <a:pt x="17" y="2"/>
                    <a:pt x="17" y="2"/>
                    <a:pt x="17" y="2"/>
                  </a:cubicBezTo>
                  <a:cubicBezTo>
                    <a:pt x="17" y="1"/>
                    <a:pt x="18" y="0"/>
                    <a:pt x="19" y="0"/>
                  </a:cubicBezTo>
                  <a:cubicBezTo>
                    <a:pt x="28" y="0"/>
                    <a:pt x="28" y="0"/>
                    <a:pt x="28" y="0"/>
                  </a:cubicBezTo>
                  <a:cubicBezTo>
                    <a:pt x="29" y="0"/>
                    <a:pt x="31" y="1"/>
                    <a:pt x="31" y="2"/>
                  </a:cubicBezTo>
                  <a:cubicBezTo>
                    <a:pt x="31" y="11"/>
                    <a:pt x="31" y="11"/>
                    <a:pt x="31" y="11"/>
                  </a:cubicBezTo>
                  <a:cubicBezTo>
                    <a:pt x="31" y="12"/>
                    <a:pt x="29" y="13"/>
                    <a:pt x="28" y="13"/>
                  </a:cubicBezTo>
                  <a:cubicBezTo>
                    <a:pt x="25" y="13"/>
                    <a:pt x="25" y="13"/>
                    <a:pt x="25" y="13"/>
                  </a:cubicBezTo>
                  <a:cubicBezTo>
                    <a:pt x="25" y="19"/>
                    <a:pt x="25" y="19"/>
                    <a:pt x="25" y="19"/>
                  </a:cubicBezTo>
                  <a:cubicBezTo>
                    <a:pt x="39" y="19"/>
                    <a:pt x="39" y="19"/>
                    <a:pt x="39" y="19"/>
                  </a:cubicBezTo>
                  <a:cubicBezTo>
                    <a:pt x="41" y="19"/>
                    <a:pt x="43" y="20"/>
                    <a:pt x="43" y="22"/>
                  </a:cubicBezTo>
                  <a:cubicBezTo>
                    <a:pt x="43" y="27"/>
                    <a:pt x="43" y="27"/>
                    <a:pt x="43" y="27"/>
                  </a:cubicBezTo>
                  <a:cubicBezTo>
                    <a:pt x="45" y="27"/>
                    <a:pt x="45" y="27"/>
                    <a:pt x="45" y="27"/>
                  </a:cubicBezTo>
                  <a:cubicBezTo>
                    <a:pt x="47" y="27"/>
                    <a:pt x="48" y="28"/>
                    <a:pt x="48" y="30"/>
                  </a:cubicBezTo>
                  <a:lnTo>
                    <a:pt x="48" y="38"/>
                  </a:lnTo>
                  <a:close/>
                </a:path>
              </a:pathLst>
            </a:custGeom>
            <a:solidFill>
              <a:srgbClr val="FFFFFF"/>
            </a:solidFill>
            <a:ln>
              <a:noFill/>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2" name="Freeform: Shape 86"/>
            <p:cNvSpPr/>
            <p:nvPr/>
          </p:nvSpPr>
          <p:spPr bwMode="auto">
            <a:xfrm>
              <a:off x="4161343" y="2737990"/>
              <a:ext cx="253157" cy="253157"/>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rgbClr val="FFFFFF"/>
            </a:solidFill>
            <a:ln>
              <a:noFill/>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3" name="Freeform: Shape 87"/>
            <p:cNvSpPr>
              <a:spLocks noChangeAspect="1"/>
            </p:cNvSpPr>
            <p:nvPr/>
          </p:nvSpPr>
          <p:spPr bwMode="auto">
            <a:xfrm>
              <a:off x="4171249" y="2274342"/>
              <a:ext cx="226837" cy="241959"/>
            </a:xfrm>
            <a:custGeom>
              <a:avLst/>
              <a:gdLst>
                <a:gd name="T0" fmla="*/ 41 w 45"/>
                <a:gd name="T1" fmla="*/ 48 h 48"/>
                <a:gd name="T2" fmla="*/ 0 w 45"/>
                <a:gd name="T3" fmla="*/ 44 h 48"/>
                <a:gd name="T4" fmla="*/ 3 w 45"/>
                <a:gd name="T5" fmla="*/ 7 h 48"/>
                <a:gd name="T6" fmla="*/ 7 w 45"/>
                <a:gd name="T7" fmla="*/ 4 h 48"/>
                <a:gd name="T8" fmla="*/ 13 w 45"/>
                <a:gd name="T9" fmla="*/ 0 h 48"/>
                <a:gd name="T10" fmla="*/ 17 w 45"/>
                <a:gd name="T11" fmla="*/ 7 h 48"/>
                <a:gd name="T12" fmla="*/ 27 w 45"/>
                <a:gd name="T13" fmla="*/ 4 h 48"/>
                <a:gd name="T14" fmla="*/ 33 w 45"/>
                <a:gd name="T15" fmla="*/ 0 h 48"/>
                <a:gd name="T16" fmla="*/ 38 w 45"/>
                <a:gd name="T17" fmla="*/ 7 h 48"/>
                <a:gd name="T18" fmla="*/ 45 w 45"/>
                <a:gd name="T19" fmla="*/ 10 h 48"/>
                <a:gd name="T20" fmla="*/ 11 w 45"/>
                <a:gd name="T21" fmla="*/ 25 h 48"/>
                <a:gd name="T22" fmla="*/ 3 w 45"/>
                <a:gd name="T23" fmla="*/ 17 h 48"/>
                <a:gd name="T24" fmla="*/ 11 w 45"/>
                <a:gd name="T25" fmla="*/ 25 h 48"/>
                <a:gd name="T26" fmla="*/ 11 w 45"/>
                <a:gd name="T27" fmla="*/ 26 h 48"/>
                <a:gd name="T28" fmla="*/ 3 w 45"/>
                <a:gd name="T29" fmla="*/ 35 h 48"/>
                <a:gd name="T30" fmla="*/ 11 w 45"/>
                <a:gd name="T31" fmla="*/ 44 h 48"/>
                <a:gd name="T32" fmla="*/ 3 w 45"/>
                <a:gd name="T33" fmla="*/ 37 h 48"/>
                <a:gd name="T34" fmla="*/ 11 w 45"/>
                <a:gd name="T35" fmla="*/ 44 h 48"/>
                <a:gd name="T36" fmla="*/ 13 w 45"/>
                <a:gd name="T37" fmla="*/ 3 h 48"/>
                <a:gd name="T38" fmla="*/ 10 w 45"/>
                <a:gd name="T39" fmla="*/ 4 h 48"/>
                <a:gd name="T40" fmla="*/ 11 w 45"/>
                <a:gd name="T41" fmla="*/ 13 h 48"/>
                <a:gd name="T42" fmla="*/ 14 w 45"/>
                <a:gd name="T43" fmla="*/ 12 h 48"/>
                <a:gd name="T44" fmla="*/ 21 w 45"/>
                <a:gd name="T45" fmla="*/ 25 h 48"/>
                <a:gd name="T46" fmla="*/ 13 w 45"/>
                <a:gd name="T47" fmla="*/ 17 h 48"/>
                <a:gd name="T48" fmla="*/ 21 w 45"/>
                <a:gd name="T49" fmla="*/ 25 h 48"/>
                <a:gd name="T50" fmla="*/ 21 w 45"/>
                <a:gd name="T51" fmla="*/ 26 h 48"/>
                <a:gd name="T52" fmla="*/ 13 w 45"/>
                <a:gd name="T53" fmla="*/ 35 h 48"/>
                <a:gd name="T54" fmla="*/ 21 w 45"/>
                <a:gd name="T55" fmla="*/ 44 h 48"/>
                <a:gd name="T56" fmla="*/ 13 w 45"/>
                <a:gd name="T57" fmla="*/ 37 h 48"/>
                <a:gd name="T58" fmla="*/ 21 w 45"/>
                <a:gd name="T59" fmla="*/ 44 h 48"/>
                <a:gd name="T60" fmla="*/ 32 w 45"/>
                <a:gd name="T61" fmla="*/ 17 h 48"/>
                <a:gd name="T62" fmla="*/ 23 w 45"/>
                <a:gd name="T63" fmla="*/ 25 h 48"/>
                <a:gd name="T64" fmla="*/ 32 w 45"/>
                <a:gd name="T65" fmla="*/ 35 h 48"/>
                <a:gd name="T66" fmla="*/ 23 w 45"/>
                <a:gd name="T67" fmla="*/ 26 h 48"/>
                <a:gd name="T68" fmla="*/ 32 w 45"/>
                <a:gd name="T69" fmla="*/ 35 h 48"/>
                <a:gd name="T70" fmla="*/ 32 w 45"/>
                <a:gd name="T71" fmla="*/ 37 h 48"/>
                <a:gd name="T72" fmla="*/ 23 w 45"/>
                <a:gd name="T73" fmla="*/ 44 h 48"/>
                <a:gd name="T74" fmla="*/ 34 w 45"/>
                <a:gd name="T75" fmla="*/ 4 h 48"/>
                <a:gd name="T76" fmla="*/ 32 w 45"/>
                <a:gd name="T77" fmla="*/ 3 h 48"/>
                <a:gd name="T78" fmla="*/ 31 w 45"/>
                <a:gd name="T79" fmla="*/ 12 h 48"/>
                <a:gd name="T80" fmla="*/ 33 w 45"/>
                <a:gd name="T81" fmla="*/ 13 h 48"/>
                <a:gd name="T82" fmla="*/ 34 w 45"/>
                <a:gd name="T83" fmla="*/ 4 h 48"/>
                <a:gd name="T84" fmla="*/ 41 w 45"/>
                <a:gd name="T85" fmla="*/ 17 h 48"/>
                <a:gd name="T86" fmla="*/ 33 w 45"/>
                <a:gd name="T87" fmla="*/ 25 h 48"/>
                <a:gd name="T88" fmla="*/ 41 w 45"/>
                <a:gd name="T89" fmla="*/ 35 h 48"/>
                <a:gd name="T90" fmla="*/ 33 w 45"/>
                <a:gd name="T91" fmla="*/ 26 h 48"/>
                <a:gd name="T92" fmla="*/ 41 w 45"/>
                <a:gd name="T93" fmla="*/ 35 h 48"/>
                <a:gd name="T94" fmla="*/ 41 w 45"/>
                <a:gd name="T95" fmla="*/ 37 h 48"/>
                <a:gd name="T96" fmla="*/ 33 w 45"/>
                <a:gd name="T97"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8">
                  <a:moveTo>
                    <a:pt x="45" y="44"/>
                  </a:moveTo>
                  <a:cubicBezTo>
                    <a:pt x="45" y="46"/>
                    <a:pt x="43" y="48"/>
                    <a:pt x="41" y="48"/>
                  </a:cubicBezTo>
                  <a:cubicBezTo>
                    <a:pt x="3" y="48"/>
                    <a:pt x="3" y="48"/>
                    <a:pt x="3" y="48"/>
                  </a:cubicBezTo>
                  <a:cubicBezTo>
                    <a:pt x="1" y="48"/>
                    <a:pt x="0" y="46"/>
                    <a:pt x="0" y="44"/>
                  </a:cubicBezTo>
                  <a:cubicBezTo>
                    <a:pt x="0" y="10"/>
                    <a:pt x="0" y="10"/>
                    <a:pt x="0" y="10"/>
                  </a:cubicBezTo>
                  <a:cubicBezTo>
                    <a:pt x="0" y="8"/>
                    <a:pt x="1" y="7"/>
                    <a:pt x="3" y="7"/>
                  </a:cubicBezTo>
                  <a:cubicBezTo>
                    <a:pt x="7" y="7"/>
                    <a:pt x="7" y="7"/>
                    <a:pt x="7" y="7"/>
                  </a:cubicBezTo>
                  <a:cubicBezTo>
                    <a:pt x="7" y="4"/>
                    <a:pt x="7" y="4"/>
                    <a:pt x="7" y="4"/>
                  </a:cubicBezTo>
                  <a:cubicBezTo>
                    <a:pt x="7" y="2"/>
                    <a:pt x="9" y="0"/>
                    <a:pt x="11" y="0"/>
                  </a:cubicBezTo>
                  <a:cubicBezTo>
                    <a:pt x="13" y="0"/>
                    <a:pt x="13" y="0"/>
                    <a:pt x="13" y="0"/>
                  </a:cubicBezTo>
                  <a:cubicBezTo>
                    <a:pt x="15" y="0"/>
                    <a:pt x="17" y="2"/>
                    <a:pt x="17" y="4"/>
                  </a:cubicBezTo>
                  <a:cubicBezTo>
                    <a:pt x="17" y="7"/>
                    <a:pt x="17" y="7"/>
                    <a:pt x="17" y="7"/>
                  </a:cubicBezTo>
                  <a:cubicBezTo>
                    <a:pt x="27" y="7"/>
                    <a:pt x="27" y="7"/>
                    <a:pt x="27" y="7"/>
                  </a:cubicBezTo>
                  <a:cubicBezTo>
                    <a:pt x="27" y="4"/>
                    <a:pt x="27" y="4"/>
                    <a:pt x="27" y="4"/>
                  </a:cubicBezTo>
                  <a:cubicBezTo>
                    <a:pt x="27" y="2"/>
                    <a:pt x="29" y="0"/>
                    <a:pt x="32" y="0"/>
                  </a:cubicBezTo>
                  <a:cubicBezTo>
                    <a:pt x="33" y="0"/>
                    <a:pt x="33" y="0"/>
                    <a:pt x="33" y="0"/>
                  </a:cubicBezTo>
                  <a:cubicBezTo>
                    <a:pt x="36" y="0"/>
                    <a:pt x="38" y="2"/>
                    <a:pt x="38" y="4"/>
                  </a:cubicBezTo>
                  <a:cubicBezTo>
                    <a:pt x="38" y="7"/>
                    <a:pt x="38" y="7"/>
                    <a:pt x="38" y="7"/>
                  </a:cubicBezTo>
                  <a:cubicBezTo>
                    <a:pt x="41" y="7"/>
                    <a:pt x="41" y="7"/>
                    <a:pt x="41" y="7"/>
                  </a:cubicBezTo>
                  <a:cubicBezTo>
                    <a:pt x="43" y="7"/>
                    <a:pt x="45" y="8"/>
                    <a:pt x="45" y="10"/>
                  </a:cubicBezTo>
                  <a:lnTo>
                    <a:pt x="45" y="44"/>
                  </a:lnTo>
                  <a:close/>
                  <a:moveTo>
                    <a:pt x="11" y="25"/>
                  </a:moveTo>
                  <a:cubicBezTo>
                    <a:pt x="11" y="17"/>
                    <a:pt x="11" y="17"/>
                    <a:pt x="11" y="17"/>
                  </a:cubicBezTo>
                  <a:cubicBezTo>
                    <a:pt x="3" y="17"/>
                    <a:pt x="3" y="17"/>
                    <a:pt x="3" y="17"/>
                  </a:cubicBezTo>
                  <a:cubicBezTo>
                    <a:pt x="3" y="25"/>
                    <a:pt x="3" y="25"/>
                    <a:pt x="3" y="25"/>
                  </a:cubicBezTo>
                  <a:lnTo>
                    <a:pt x="11" y="25"/>
                  </a:lnTo>
                  <a:close/>
                  <a:moveTo>
                    <a:pt x="11" y="35"/>
                  </a:moveTo>
                  <a:cubicBezTo>
                    <a:pt x="11" y="26"/>
                    <a:pt x="11" y="26"/>
                    <a:pt x="11" y="26"/>
                  </a:cubicBezTo>
                  <a:cubicBezTo>
                    <a:pt x="3" y="26"/>
                    <a:pt x="3" y="26"/>
                    <a:pt x="3" y="26"/>
                  </a:cubicBezTo>
                  <a:cubicBezTo>
                    <a:pt x="3" y="35"/>
                    <a:pt x="3" y="35"/>
                    <a:pt x="3" y="35"/>
                  </a:cubicBezTo>
                  <a:lnTo>
                    <a:pt x="11" y="35"/>
                  </a:lnTo>
                  <a:close/>
                  <a:moveTo>
                    <a:pt x="11" y="44"/>
                  </a:moveTo>
                  <a:cubicBezTo>
                    <a:pt x="11" y="37"/>
                    <a:pt x="11" y="37"/>
                    <a:pt x="11" y="37"/>
                  </a:cubicBezTo>
                  <a:cubicBezTo>
                    <a:pt x="3" y="37"/>
                    <a:pt x="3" y="37"/>
                    <a:pt x="3" y="37"/>
                  </a:cubicBezTo>
                  <a:cubicBezTo>
                    <a:pt x="3" y="44"/>
                    <a:pt x="3" y="44"/>
                    <a:pt x="3" y="44"/>
                  </a:cubicBezTo>
                  <a:lnTo>
                    <a:pt x="11" y="44"/>
                  </a:lnTo>
                  <a:close/>
                  <a:moveTo>
                    <a:pt x="14" y="4"/>
                  </a:moveTo>
                  <a:cubicBezTo>
                    <a:pt x="14" y="4"/>
                    <a:pt x="13" y="3"/>
                    <a:pt x="13" y="3"/>
                  </a:cubicBezTo>
                  <a:cubicBezTo>
                    <a:pt x="11" y="3"/>
                    <a:pt x="11" y="3"/>
                    <a:pt x="11" y="3"/>
                  </a:cubicBezTo>
                  <a:cubicBezTo>
                    <a:pt x="11" y="3"/>
                    <a:pt x="10" y="4"/>
                    <a:pt x="10" y="4"/>
                  </a:cubicBezTo>
                  <a:cubicBezTo>
                    <a:pt x="10" y="12"/>
                    <a:pt x="10" y="12"/>
                    <a:pt x="10" y="12"/>
                  </a:cubicBezTo>
                  <a:cubicBezTo>
                    <a:pt x="10" y="12"/>
                    <a:pt x="11" y="13"/>
                    <a:pt x="11" y="13"/>
                  </a:cubicBezTo>
                  <a:cubicBezTo>
                    <a:pt x="13" y="13"/>
                    <a:pt x="13" y="13"/>
                    <a:pt x="13" y="13"/>
                  </a:cubicBezTo>
                  <a:cubicBezTo>
                    <a:pt x="13" y="13"/>
                    <a:pt x="14" y="12"/>
                    <a:pt x="14" y="12"/>
                  </a:cubicBezTo>
                  <a:lnTo>
                    <a:pt x="14" y="4"/>
                  </a:lnTo>
                  <a:close/>
                  <a:moveTo>
                    <a:pt x="21" y="25"/>
                  </a:moveTo>
                  <a:cubicBezTo>
                    <a:pt x="21" y="17"/>
                    <a:pt x="21" y="17"/>
                    <a:pt x="21" y="17"/>
                  </a:cubicBezTo>
                  <a:cubicBezTo>
                    <a:pt x="13" y="17"/>
                    <a:pt x="13" y="17"/>
                    <a:pt x="13" y="17"/>
                  </a:cubicBezTo>
                  <a:cubicBezTo>
                    <a:pt x="13" y="25"/>
                    <a:pt x="13" y="25"/>
                    <a:pt x="13" y="25"/>
                  </a:cubicBezTo>
                  <a:lnTo>
                    <a:pt x="21" y="25"/>
                  </a:lnTo>
                  <a:close/>
                  <a:moveTo>
                    <a:pt x="21" y="35"/>
                  </a:moveTo>
                  <a:cubicBezTo>
                    <a:pt x="21" y="26"/>
                    <a:pt x="21" y="26"/>
                    <a:pt x="21" y="26"/>
                  </a:cubicBezTo>
                  <a:cubicBezTo>
                    <a:pt x="13" y="26"/>
                    <a:pt x="13" y="26"/>
                    <a:pt x="13" y="26"/>
                  </a:cubicBezTo>
                  <a:cubicBezTo>
                    <a:pt x="13" y="35"/>
                    <a:pt x="13" y="35"/>
                    <a:pt x="13" y="35"/>
                  </a:cubicBezTo>
                  <a:lnTo>
                    <a:pt x="21" y="35"/>
                  </a:lnTo>
                  <a:close/>
                  <a:moveTo>
                    <a:pt x="21" y="44"/>
                  </a:moveTo>
                  <a:cubicBezTo>
                    <a:pt x="21" y="37"/>
                    <a:pt x="21" y="37"/>
                    <a:pt x="21" y="37"/>
                  </a:cubicBezTo>
                  <a:cubicBezTo>
                    <a:pt x="13" y="37"/>
                    <a:pt x="13" y="37"/>
                    <a:pt x="13" y="37"/>
                  </a:cubicBezTo>
                  <a:cubicBezTo>
                    <a:pt x="13" y="44"/>
                    <a:pt x="13" y="44"/>
                    <a:pt x="13" y="44"/>
                  </a:cubicBezTo>
                  <a:lnTo>
                    <a:pt x="21" y="44"/>
                  </a:lnTo>
                  <a:close/>
                  <a:moveTo>
                    <a:pt x="32" y="25"/>
                  </a:moveTo>
                  <a:cubicBezTo>
                    <a:pt x="32" y="17"/>
                    <a:pt x="32" y="17"/>
                    <a:pt x="32" y="17"/>
                  </a:cubicBezTo>
                  <a:cubicBezTo>
                    <a:pt x="23" y="17"/>
                    <a:pt x="23" y="17"/>
                    <a:pt x="23" y="17"/>
                  </a:cubicBezTo>
                  <a:cubicBezTo>
                    <a:pt x="23" y="25"/>
                    <a:pt x="23" y="25"/>
                    <a:pt x="23" y="25"/>
                  </a:cubicBezTo>
                  <a:lnTo>
                    <a:pt x="32" y="25"/>
                  </a:lnTo>
                  <a:close/>
                  <a:moveTo>
                    <a:pt x="32" y="35"/>
                  </a:moveTo>
                  <a:cubicBezTo>
                    <a:pt x="32" y="26"/>
                    <a:pt x="32" y="26"/>
                    <a:pt x="32" y="26"/>
                  </a:cubicBezTo>
                  <a:cubicBezTo>
                    <a:pt x="23" y="26"/>
                    <a:pt x="23" y="26"/>
                    <a:pt x="23" y="26"/>
                  </a:cubicBezTo>
                  <a:cubicBezTo>
                    <a:pt x="23" y="35"/>
                    <a:pt x="23" y="35"/>
                    <a:pt x="23" y="35"/>
                  </a:cubicBezTo>
                  <a:lnTo>
                    <a:pt x="32" y="35"/>
                  </a:lnTo>
                  <a:close/>
                  <a:moveTo>
                    <a:pt x="32" y="44"/>
                  </a:moveTo>
                  <a:cubicBezTo>
                    <a:pt x="32" y="37"/>
                    <a:pt x="32" y="37"/>
                    <a:pt x="32" y="37"/>
                  </a:cubicBezTo>
                  <a:cubicBezTo>
                    <a:pt x="23" y="37"/>
                    <a:pt x="23" y="37"/>
                    <a:pt x="23" y="37"/>
                  </a:cubicBezTo>
                  <a:cubicBezTo>
                    <a:pt x="23" y="44"/>
                    <a:pt x="23" y="44"/>
                    <a:pt x="23" y="44"/>
                  </a:cubicBezTo>
                  <a:lnTo>
                    <a:pt x="32" y="44"/>
                  </a:lnTo>
                  <a:close/>
                  <a:moveTo>
                    <a:pt x="34" y="4"/>
                  </a:moveTo>
                  <a:cubicBezTo>
                    <a:pt x="34" y="4"/>
                    <a:pt x="34" y="3"/>
                    <a:pt x="33" y="3"/>
                  </a:cubicBezTo>
                  <a:cubicBezTo>
                    <a:pt x="32" y="3"/>
                    <a:pt x="32" y="3"/>
                    <a:pt x="32" y="3"/>
                  </a:cubicBezTo>
                  <a:cubicBezTo>
                    <a:pt x="31" y="3"/>
                    <a:pt x="31" y="4"/>
                    <a:pt x="31" y="4"/>
                  </a:cubicBezTo>
                  <a:cubicBezTo>
                    <a:pt x="31" y="12"/>
                    <a:pt x="31" y="12"/>
                    <a:pt x="31" y="12"/>
                  </a:cubicBezTo>
                  <a:cubicBezTo>
                    <a:pt x="31" y="12"/>
                    <a:pt x="31" y="13"/>
                    <a:pt x="32" y="13"/>
                  </a:cubicBezTo>
                  <a:cubicBezTo>
                    <a:pt x="33" y="13"/>
                    <a:pt x="33" y="13"/>
                    <a:pt x="33" y="13"/>
                  </a:cubicBezTo>
                  <a:cubicBezTo>
                    <a:pt x="34" y="13"/>
                    <a:pt x="34" y="12"/>
                    <a:pt x="34" y="12"/>
                  </a:cubicBezTo>
                  <a:lnTo>
                    <a:pt x="34" y="4"/>
                  </a:lnTo>
                  <a:close/>
                  <a:moveTo>
                    <a:pt x="41" y="25"/>
                  </a:moveTo>
                  <a:cubicBezTo>
                    <a:pt x="41" y="17"/>
                    <a:pt x="41" y="17"/>
                    <a:pt x="41" y="17"/>
                  </a:cubicBezTo>
                  <a:cubicBezTo>
                    <a:pt x="33" y="17"/>
                    <a:pt x="33" y="17"/>
                    <a:pt x="33" y="17"/>
                  </a:cubicBezTo>
                  <a:cubicBezTo>
                    <a:pt x="33" y="25"/>
                    <a:pt x="33" y="25"/>
                    <a:pt x="33" y="25"/>
                  </a:cubicBezTo>
                  <a:lnTo>
                    <a:pt x="41" y="25"/>
                  </a:lnTo>
                  <a:close/>
                  <a:moveTo>
                    <a:pt x="41" y="35"/>
                  </a:moveTo>
                  <a:cubicBezTo>
                    <a:pt x="41" y="26"/>
                    <a:pt x="41" y="26"/>
                    <a:pt x="41" y="26"/>
                  </a:cubicBezTo>
                  <a:cubicBezTo>
                    <a:pt x="33" y="26"/>
                    <a:pt x="33" y="26"/>
                    <a:pt x="33" y="26"/>
                  </a:cubicBezTo>
                  <a:cubicBezTo>
                    <a:pt x="33" y="35"/>
                    <a:pt x="33" y="35"/>
                    <a:pt x="33" y="35"/>
                  </a:cubicBezTo>
                  <a:lnTo>
                    <a:pt x="41" y="35"/>
                  </a:lnTo>
                  <a:close/>
                  <a:moveTo>
                    <a:pt x="41" y="44"/>
                  </a:moveTo>
                  <a:cubicBezTo>
                    <a:pt x="41" y="37"/>
                    <a:pt x="41" y="37"/>
                    <a:pt x="41" y="37"/>
                  </a:cubicBezTo>
                  <a:cubicBezTo>
                    <a:pt x="33" y="37"/>
                    <a:pt x="33" y="37"/>
                    <a:pt x="33" y="37"/>
                  </a:cubicBezTo>
                  <a:cubicBezTo>
                    <a:pt x="33" y="44"/>
                    <a:pt x="33" y="44"/>
                    <a:pt x="33" y="44"/>
                  </a:cubicBezTo>
                  <a:lnTo>
                    <a:pt x="41" y="44"/>
                  </a:lnTo>
                  <a:close/>
                </a:path>
              </a:pathLst>
            </a:custGeom>
            <a:solidFill>
              <a:srgbClr val="FFFFFF"/>
            </a:solidFill>
            <a:ln>
              <a:noFill/>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79" name="矩形 178"/>
          <p:cNvSpPr/>
          <p:nvPr/>
        </p:nvSpPr>
        <p:spPr>
          <a:xfrm>
            <a:off x="400800" y="1965532"/>
            <a:ext cx="3848009" cy="961289"/>
          </a:xfrm>
          <a:prstGeom prst="rect">
            <a:avLst/>
          </a:prstGeom>
        </p:spPr>
        <p:txBody>
          <a:bodyPr wrap="square">
            <a:spAutoFit/>
          </a:bodyPr>
          <a:lstStyle/>
          <a:p>
            <a:pPr marL="342900" indent="-342900">
              <a:lnSpc>
                <a:spcPct val="150000"/>
              </a:lnSpc>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人道主义者，因此坚信学生自己进行学习是教育的重点所在。</a:t>
            </a:r>
            <a:endParaRPr lang="zh-CN" altLang="en-US" sz="2000" dirty="0">
              <a:latin typeface="微软雅黑" panose="020B0503020204020204" pitchFamily="34" charset="-122"/>
              <a:ea typeface="微软雅黑" panose="020B0503020204020204" pitchFamily="34" charset="-122"/>
            </a:endParaRPr>
          </a:p>
        </p:txBody>
      </p:sp>
      <p:sp>
        <p:nvSpPr>
          <p:cNvPr id="180" name="矩形 179"/>
          <p:cNvSpPr/>
          <p:nvPr/>
        </p:nvSpPr>
        <p:spPr>
          <a:xfrm>
            <a:off x="6928561" y="1911557"/>
            <a:ext cx="5079666" cy="1015663"/>
          </a:xfrm>
          <a:prstGeom prst="rect">
            <a:avLst/>
          </a:prstGeom>
        </p:spPr>
        <p:txBody>
          <a:bodyPr wrap="square">
            <a:spAutoFit/>
          </a:bodyPr>
          <a:lstStyle/>
          <a:p>
            <a:pPr marL="342900" indent="-342900">
              <a:lnSpc>
                <a:spcPct val="150000"/>
              </a:lnSpc>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理想的远程教育系统：具有十分灵活的学习进度，学生能自由地选择考试时间，辅导和反馈中充满大量的双向通信活动。</a:t>
            </a:r>
            <a:endParaRPr lang="zh-CN" altLang="en-US" sz="2000" dirty="0">
              <a:latin typeface="微软雅黑" panose="020B0503020204020204" pitchFamily="34" charset="-122"/>
              <a:ea typeface="微软雅黑" panose="020B0503020204020204" pitchFamily="34" charset="-122"/>
            </a:endParaRPr>
          </a:p>
        </p:txBody>
      </p:sp>
      <p:sp>
        <p:nvSpPr>
          <p:cNvPr id="181" name="矩形 180"/>
          <p:cNvSpPr/>
          <p:nvPr/>
        </p:nvSpPr>
        <p:spPr>
          <a:xfrm>
            <a:off x="392911" y="4089282"/>
            <a:ext cx="4441809" cy="1323439"/>
          </a:xfrm>
          <a:prstGeom prst="rect">
            <a:avLst/>
          </a:prstGeom>
        </p:spPr>
        <p:txBody>
          <a:bodyPr wrap="square">
            <a:spAutoFit/>
          </a:bodyPr>
          <a:lstStyle/>
          <a:p>
            <a:pPr marL="342900" indent="-342900">
              <a:lnSpc>
                <a:spcPct val="150000"/>
              </a:lnSpc>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远程教育被看成是一种有指导的教学会谈，它的目标是针对学习，并认为学生参加这种特有的成功会谈将促进学习。</a:t>
            </a:r>
            <a:endParaRPr lang="zh-CN" altLang="en-US" sz="2000" dirty="0">
              <a:latin typeface="微软雅黑" panose="020B0503020204020204" pitchFamily="34" charset="-122"/>
              <a:ea typeface="微软雅黑" panose="020B0503020204020204" pitchFamily="34" charset="-122"/>
            </a:endParaRPr>
          </a:p>
        </p:txBody>
      </p:sp>
      <p:sp>
        <p:nvSpPr>
          <p:cNvPr id="182" name="矩形 181"/>
          <p:cNvSpPr/>
          <p:nvPr/>
        </p:nvSpPr>
        <p:spPr>
          <a:xfrm>
            <a:off x="7003004" y="4058364"/>
            <a:ext cx="4726243" cy="1015663"/>
          </a:xfrm>
          <a:prstGeom prst="rect">
            <a:avLst/>
          </a:prstGeom>
        </p:spPr>
        <p:txBody>
          <a:bodyPr wrap="square">
            <a:spAutoFit/>
          </a:bodyPr>
          <a:lstStyle/>
          <a:p>
            <a:pPr marL="342900" indent="-342900">
              <a:lnSpc>
                <a:spcPct val="150000"/>
              </a:lnSpc>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在学生与教师，顾问及学习计划管理机构的其它人员之间的连续不断的双向交流被认为是一种会谈。</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464236" y="1013815"/>
            <a:ext cx="7263527"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教学组织机构与学生的关系被称为有指导的教学会谈</a:t>
            </a:r>
            <a:endParaRPr lang="zh-CN" altLang="en-US" sz="2000" dirty="0">
              <a:latin typeface="微软雅黑" panose="020B0503020204020204" pitchFamily="34" charset="-122"/>
              <a:ea typeface="微软雅黑" panose="020B0503020204020204" pitchFamily="34" charset="-122"/>
            </a:endParaRPr>
          </a:p>
        </p:txBody>
      </p:sp>
      <p:sp>
        <p:nvSpPr>
          <p:cNvPr id="3" name="矩形 2"/>
          <p:cNvSpPr/>
          <p:nvPr/>
        </p:nvSpPr>
        <p:spPr>
          <a:xfrm>
            <a:off x="640660" y="135374"/>
            <a:ext cx="5455340" cy="523220"/>
          </a:xfrm>
          <a:prstGeom prst="rect">
            <a:avLst/>
          </a:prstGeom>
        </p:spPr>
        <p:txBody>
          <a:bodyPr wrap="non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霍姆伯格：有指导的教学会谈理论</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229299" y="1846013"/>
            <a:ext cx="9104523" cy="4257331"/>
            <a:chOff x="1295400" y="2000250"/>
            <a:chExt cx="6372225" cy="2514600"/>
          </a:xfrm>
        </p:grpSpPr>
        <p:sp>
          <p:nvSpPr>
            <p:cNvPr id="27" name="Rectangle 4"/>
            <p:cNvSpPr>
              <a:spLocks noChangeArrowheads="1"/>
            </p:cNvSpPr>
            <p:nvPr/>
          </p:nvSpPr>
          <p:spPr bwMode="auto">
            <a:xfrm>
              <a:off x="1295400" y="3028950"/>
              <a:ext cx="1676400" cy="571500"/>
            </a:xfrm>
            <a:prstGeom prst="rect">
              <a:avLst/>
            </a:prstGeom>
            <a:solidFill>
              <a:schemeClr val="bg1">
                <a:lumMod val="85000"/>
              </a:schemeClr>
            </a:solidFill>
            <a:ln w="25400" cap="flat" cmpd="sng" algn="ctr">
              <a:noFill/>
              <a:prstDash val="soli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1" lang="zh-CN" altLang="en-US" sz="2000" b="1" i="0" u="none" strike="noStrike" kern="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有指导的教学</a:t>
              </a:r>
              <a:endParaRPr kumimoji="1" lang="zh-CN" altLang="en-US" sz="2000" b="1" i="0" u="none" strike="noStrike" kern="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endParaRPr>
            </a:p>
            <a:p>
              <a:pPr marL="0" marR="0" lvl="0" indent="0" algn="ctr" defTabSz="914400" eaLnBrk="1" fontAlgn="base" latinLnBrk="0" hangingPunct="1">
                <a:lnSpc>
                  <a:spcPct val="100000"/>
                </a:lnSpc>
                <a:spcBef>
                  <a:spcPct val="0"/>
                </a:spcBef>
                <a:spcAft>
                  <a:spcPct val="0"/>
                </a:spcAft>
                <a:buClrTx/>
                <a:buSzTx/>
                <a:buFontTx/>
                <a:buNone/>
                <a:defRPr/>
              </a:pPr>
              <a:r>
                <a:rPr kumimoji="1" lang="zh-CN" altLang="en-US" sz="2000" b="1" i="0" u="none" strike="noStrike" kern="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会谈远程教育</a:t>
              </a:r>
              <a:endParaRPr kumimoji="1" lang="zh-CN" altLang="en-US" sz="2000" b="1" i="0" u="none" strike="noStrike" kern="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endParaRPr>
            </a:p>
          </p:txBody>
        </p:sp>
        <p:sp>
          <p:nvSpPr>
            <p:cNvPr id="28" name="Rectangle 5"/>
            <p:cNvSpPr>
              <a:spLocks noChangeArrowheads="1"/>
            </p:cNvSpPr>
            <p:nvPr/>
          </p:nvSpPr>
          <p:spPr bwMode="auto">
            <a:xfrm>
              <a:off x="3733800" y="3943350"/>
              <a:ext cx="1447800" cy="342900"/>
            </a:xfrm>
            <a:prstGeom prst="rect">
              <a:avLst/>
            </a:prstGeom>
            <a:solidFill>
              <a:schemeClr val="bg1">
                <a:lumMod val="85000"/>
              </a:schemeClr>
            </a:solidFill>
            <a:ln w="25400" cap="flat" cmpd="sng" algn="ctr">
              <a:noFill/>
              <a:prstDash val="soli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1" lang="zh-CN" altLang="en-US" sz="2000" b="1" i="0" u="none" strike="noStrike" kern="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模拟的</a:t>
              </a:r>
              <a:endParaRPr kumimoji="1" lang="zh-CN" altLang="en-US" sz="2000" b="1" i="0" u="none" strike="noStrike" kern="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endParaRPr>
            </a:p>
          </p:txBody>
        </p:sp>
        <p:sp>
          <p:nvSpPr>
            <p:cNvPr id="29" name="Rectangle 6"/>
            <p:cNvSpPr>
              <a:spLocks noChangeArrowheads="1"/>
            </p:cNvSpPr>
            <p:nvPr/>
          </p:nvSpPr>
          <p:spPr bwMode="auto">
            <a:xfrm>
              <a:off x="3733800" y="2514600"/>
              <a:ext cx="1447800" cy="342900"/>
            </a:xfrm>
            <a:prstGeom prst="rect">
              <a:avLst/>
            </a:prstGeom>
            <a:solidFill>
              <a:schemeClr val="bg1">
                <a:lumMod val="85000"/>
              </a:schemeClr>
            </a:solidFill>
            <a:ln w="25400" cap="flat" cmpd="sng" algn="ctr">
              <a:noFill/>
              <a:prstDash val="soli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1" lang="zh-CN" altLang="en-US" sz="2000" b="1" i="0" u="none" strike="noStrike" kern="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真实的</a:t>
              </a:r>
              <a:endParaRPr kumimoji="1" lang="zh-CN" altLang="en-US" sz="2000" b="1" i="0" u="none" strike="noStrike" kern="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endParaRPr>
            </a:p>
          </p:txBody>
        </p:sp>
        <p:sp>
          <p:nvSpPr>
            <p:cNvPr id="30" name="Rectangle 7"/>
            <p:cNvSpPr>
              <a:spLocks noChangeArrowheads="1"/>
            </p:cNvSpPr>
            <p:nvPr/>
          </p:nvSpPr>
          <p:spPr bwMode="auto">
            <a:xfrm>
              <a:off x="5943600" y="2000250"/>
              <a:ext cx="1724025" cy="342900"/>
            </a:xfrm>
            <a:prstGeom prst="rect">
              <a:avLst/>
            </a:prstGeom>
            <a:solidFill>
              <a:schemeClr val="bg1">
                <a:lumMod val="85000"/>
              </a:schemeClr>
            </a:solidFill>
            <a:ln w="25400" cap="flat" cmpd="sng" algn="ctr">
              <a:noFill/>
              <a:prstDash val="soli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1" lang="zh-CN" altLang="en-US" sz="2000" b="1" i="0" u="none" strike="noStrike" kern="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书面的资料</a:t>
              </a:r>
              <a:endParaRPr kumimoji="1" lang="zh-CN" altLang="en-US" sz="2000" b="1" i="0" u="none" strike="noStrike" kern="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endParaRPr>
            </a:p>
          </p:txBody>
        </p:sp>
        <p:sp>
          <p:nvSpPr>
            <p:cNvPr id="31" name="Rectangle 8"/>
            <p:cNvSpPr>
              <a:spLocks noChangeArrowheads="1"/>
            </p:cNvSpPr>
            <p:nvPr/>
          </p:nvSpPr>
          <p:spPr bwMode="auto">
            <a:xfrm>
              <a:off x="5943600" y="2514600"/>
              <a:ext cx="1724025" cy="342900"/>
            </a:xfrm>
            <a:prstGeom prst="rect">
              <a:avLst/>
            </a:prstGeom>
            <a:solidFill>
              <a:schemeClr val="bg1">
                <a:lumMod val="85000"/>
              </a:schemeClr>
            </a:solidFill>
            <a:ln w="25400" cap="flat" cmpd="sng" algn="ctr">
              <a:noFill/>
              <a:prstDash val="soli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1" lang="zh-CN" altLang="en-US" sz="2000" b="1" i="0" u="none" strike="noStrike" kern="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电话</a:t>
              </a:r>
              <a:endParaRPr kumimoji="1" lang="zh-CN" altLang="en-US" sz="2000" b="1" i="0" u="none" strike="noStrike" kern="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endParaRPr>
            </a:p>
          </p:txBody>
        </p:sp>
        <p:sp>
          <p:nvSpPr>
            <p:cNvPr id="32" name="Rectangle 9"/>
            <p:cNvSpPr>
              <a:spLocks noChangeArrowheads="1"/>
            </p:cNvSpPr>
            <p:nvPr/>
          </p:nvSpPr>
          <p:spPr bwMode="auto">
            <a:xfrm>
              <a:off x="5943600" y="3028950"/>
              <a:ext cx="1724025" cy="342900"/>
            </a:xfrm>
            <a:prstGeom prst="rect">
              <a:avLst/>
            </a:prstGeom>
            <a:solidFill>
              <a:schemeClr val="bg1">
                <a:lumMod val="85000"/>
              </a:schemeClr>
            </a:solidFill>
            <a:ln w="25400" cap="flat" cmpd="sng" algn="ctr">
              <a:noFill/>
              <a:prstDash val="soli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1" lang="zh-CN" altLang="en-US" sz="2000" b="1" i="0" u="none" strike="noStrike" kern="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个人接触</a:t>
              </a:r>
              <a:endParaRPr kumimoji="1" lang="zh-CN" altLang="en-US" sz="2000" b="1" i="0" u="none" strike="noStrike" kern="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endParaRPr>
            </a:p>
          </p:txBody>
        </p:sp>
        <p:sp>
          <p:nvSpPr>
            <p:cNvPr id="33" name="Rectangle 10"/>
            <p:cNvSpPr>
              <a:spLocks noChangeArrowheads="1"/>
            </p:cNvSpPr>
            <p:nvPr/>
          </p:nvSpPr>
          <p:spPr bwMode="auto">
            <a:xfrm>
              <a:off x="6019800" y="3600450"/>
              <a:ext cx="1647825" cy="457200"/>
            </a:xfrm>
            <a:prstGeom prst="rect">
              <a:avLst/>
            </a:prstGeom>
            <a:solidFill>
              <a:schemeClr val="bg1">
                <a:lumMod val="85000"/>
              </a:schemeClr>
            </a:solidFill>
            <a:ln w="25400" cap="flat" cmpd="sng" algn="ctr">
              <a:noFill/>
              <a:prstDash val="soli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1" lang="zh-CN" altLang="en-US" sz="2000" b="1" i="0" u="none" strike="noStrike" kern="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学习教材</a:t>
              </a:r>
              <a:endParaRPr kumimoji="1" lang="zh-CN" altLang="en-US" sz="2000" b="1" i="0" u="none" strike="noStrike" kern="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endParaRPr>
            </a:p>
            <a:p>
              <a:pPr marL="0" marR="0" lvl="0" indent="0" algn="ctr" defTabSz="914400" eaLnBrk="1" fontAlgn="base" latinLnBrk="0" hangingPunct="1">
                <a:lnSpc>
                  <a:spcPct val="100000"/>
                </a:lnSpc>
                <a:spcBef>
                  <a:spcPct val="0"/>
                </a:spcBef>
                <a:spcAft>
                  <a:spcPct val="0"/>
                </a:spcAft>
                <a:buClrTx/>
                <a:buSzTx/>
                <a:buFontTx/>
                <a:buNone/>
                <a:defRPr/>
              </a:pPr>
              <a:r>
                <a:rPr kumimoji="1" lang="zh-CN" altLang="en-US" sz="2000" b="1" i="0" u="none" strike="noStrike" kern="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产生的内化式谈话</a:t>
              </a:r>
              <a:endParaRPr kumimoji="1" lang="zh-CN" altLang="en-US" sz="2000" b="1" i="0" u="none" strike="noStrike" kern="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endParaRPr>
            </a:p>
          </p:txBody>
        </p:sp>
        <p:sp>
          <p:nvSpPr>
            <p:cNvPr id="34" name="Rectangle 11"/>
            <p:cNvSpPr>
              <a:spLocks noChangeArrowheads="1"/>
            </p:cNvSpPr>
            <p:nvPr/>
          </p:nvSpPr>
          <p:spPr bwMode="auto">
            <a:xfrm>
              <a:off x="6019800" y="4171950"/>
              <a:ext cx="1647825" cy="342900"/>
            </a:xfrm>
            <a:prstGeom prst="rect">
              <a:avLst/>
            </a:prstGeom>
            <a:solidFill>
              <a:schemeClr val="bg1">
                <a:lumMod val="85000"/>
              </a:schemeClr>
            </a:solidFill>
            <a:ln w="25400" cap="flat" cmpd="sng" algn="ctr">
              <a:noFill/>
              <a:prstDash val="solid"/>
            </a:ln>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1" lang="zh-CN" altLang="en-US" sz="2000" b="1" i="0" u="none" strike="noStrike" kern="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课程作者的会谈</a:t>
              </a:r>
              <a:endParaRPr kumimoji="1" lang="zh-CN" altLang="en-US" sz="2000" b="1" i="0" u="none" strike="noStrike" kern="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endParaRPr>
            </a:p>
          </p:txBody>
        </p:sp>
        <p:sp>
          <p:nvSpPr>
            <p:cNvPr id="35" name="Line 12"/>
            <p:cNvSpPr>
              <a:spLocks noChangeShapeType="1"/>
            </p:cNvSpPr>
            <p:nvPr/>
          </p:nvSpPr>
          <p:spPr bwMode="auto">
            <a:xfrm>
              <a:off x="2971800" y="3371850"/>
              <a:ext cx="381000" cy="0"/>
            </a:xfrm>
            <a:prstGeom prst="line">
              <a:avLst/>
            </a:prstGeom>
            <a:noFill/>
            <a:ln w="9525">
              <a:solidFill>
                <a:sysClr val="windowText" lastClr="0000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宋体" panose="02010600030101010101" pitchFamily="2" charset="-122"/>
              </a:endParaRPr>
            </a:p>
          </p:txBody>
        </p:sp>
        <p:sp>
          <p:nvSpPr>
            <p:cNvPr id="36" name="Line 13"/>
            <p:cNvSpPr>
              <a:spLocks noChangeShapeType="1"/>
            </p:cNvSpPr>
            <p:nvPr/>
          </p:nvSpPr>
          <p:spPr bwMode="auto">
            <a:xfrm>
              <a:off x="3352800" y="2686050"/>
              <a:ext cx="0" cy="1428750"/>
            </a:xfrm>
            <a:prstGeom prst="line">
              <a:avLst/>
            </a:prstGeom>
            <a:noFill/>
            <a:ln w="9525">
              <a:solidFill>
                <a:sysClr val="windowText" lastClr="0000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宋体" panose="02010600030101010101" pitchFamily="2" charset="-122"/>
              </a:endParaRPr>
            </a:p>
          </p:txBody>
        </p:sp>
        <p:sp>
          <p:nvSpPr>
            <p:cNvPr id="37" name="Line 14"/>
            <p:cNvSpPr>
              <a:spLocks noChangeShapeType="1"/>
            </p:cNvSpPr>
            <p:nvPr/>
          </p:nvSpPr>
          <p:spPr bwMode="auto">
            <a:xfrm>
              <a:off x="3352800" y="2686050"/>
              <a:ext cx="381000" cy="0"/>
            </a:xfrm>
            <a:prstGeom prst="line">
              <a:avLst/>
            </a:prstGeom>
            <a:noFill/>
            <a:ln w="9525">
              <a:solidFill>
                <a:sysClr val="windowText" lastClr="0000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宋体" panose="02010600030101010101" pitchFamily="2" charset="-122"/>
              </a:endParaRPr>
            </a:p>
          </p:txBody>
        </p:sp>
        <p:sp>
          <p:nvSpPr>
            <p:cNvPr id="38" name="Line 16"/>
            <p:cNvSpPr>
              <a:spLocks noChangeShapeType="1"/>
            </p:cNvSpPr>
            <p:nvPr/>
          </p:nvSpPr>
          <p:spPr bwMode="auto">
            <a:xfrm>
              <a:off x="3352800" y="4114800"/>
              <a:ext cx="381000" cy="0"/>
            </a:xfrm>
            <a:prstGeom prst="line">
              <a:avLst/>
            </a:prstGeom>
            <a:noFill/>
            <a:ln w="9525">
              <a:solidFill>
                <a:sysClr val="windowText" lastClr="0000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宋体" panose="02010600030101010101" pitchFamily="2" charset="-122"/>
              </a:endParaRPr>
            </a:p>
          </p:txBody>
        </p:sp>
        <p:sp>
          <p:nvSpPr>
            <p:cNvPr id="39" name="Line 17"/>
            <p:cNvSpPr>
              <a:spLocks noChangeShapeType="1"/>
            </p:cNvSpPr>
            <p:nvPr/>
          </p:nvSpPr>
          <p:spPr bwMode="auto">
            <a:xfrm>
              <a:off x="5181600" y="2686050"/>
              <a:ext cx="381000" cy="0"/>
            </a:xfrm>
            <a:prstGeom prst="line">
              <a:avLst/>
            </a:prstGeom>
            <a:noFill/>
            <a:ln w="9525">
              <a:solidFill>
                <a:sysClr val="windowText" lastClr="0000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宋体" panose="02010600030101010101" pitchFamily="2" charset="-122"/>
              </a:endParaRPr>
            </a:p>
          </p:txBody>
        </p:sp>
        <p:sp>
          <p:nvSpPr>
            <p:cNvPr id="40" name="Line 18"/>
            <p:cNvSpPr>
              <a:spLocks noChangeShapeType="1"/>
            </p:cNvSpPr>
            <p:nvPr/>
          </p:nvSpPr>
          <p:spPr bwMode="auto">
            <a:xfrm>
              <a:off x="5562600" y="2114550"/>
              <a:ext cx="0" cy="1143000"/>
            </a:xfrm>
            <a:prstGeom prst="line">
              <a:avLst/>
            </a:prstGeom>
            <a:noFill/>
            <a:ln w="9525">
              <a:solidFill>
                <a:sysClr val="windowText" lastClr="0000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宋体" panose="02010600030101010101" pitchFamily="2" charset="-122"/>
              </a:endParaRPr>
            </a:p>
          </p:txBody>
        </p:sp>
        <p:sp>
          <p:nvSpPr>
            <p:cNvPr id="41" name="Line 19"/>
            <p:cNvSpPr>
              <a:spLocks noChangeShapeType="1"/>
            </p:cNvSpPr>
            <p:nvPr/>
          </p:nvSpPr>
          <p:spPr bwMode="auto">
            <a:xfrm>
              <a:off x="5562600" y="2114550"/>
              <a:ext cx="381000" cy="0"/>
            </a:xfrm>
            <a:prstGeom prst="line">
              <a:avLst/>
            </a:prstGeom>
            <a:noFill/>
            <a:ln w="9525">
              <a:solidFill>
                <a:sysClr val="windowText" lastClr="0000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宋体" panose="02010600030101010101" pitchFamily="2" charset="-122"/>
              </a:endParaRPr>
            </a:p>
          </p:txBody>
        </p:sp>
        <p:sp>
          <p:nvSpPr>
            <p:cNvPr id="42" name="Line 20"/>
            <p:cNvSpPr>
              <a:spLocks noChangeShapeType="1"/>
            </p:cNvSpPr>
            <p:nvPr/>
          </p:nvSpPr>
          <p:spPr bwMode="auto">
            <a:xfrm>
              <a:off x="5562600" y="2686050"/>
              <a:ext cx="381000" cy="0"/>
            </a:xfrm>
            <a:prstGeom prst="line">
              <a:avLst/>
            </a:prstGeom>
            <a:noFill/>
            <a:ln w="9525">
              <a:solidFill>
                <a:sysClr val="windowText" lastClr="0000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宋体" panose="02010600030101010101" pitchFamily="2" charset="-122"/>
              </a:endParaRPr>
            </a:p>
          </p:txBody>
        </p:sp>
        <p:sp>
          <p:nvSpPr>
            <p:cNvPr id="43" name="Line 21"/>
            <p:cNvSpPr>
              <a:spLocks noChangeShapeType="1"/>
            </p:cNvSpPr>
            <p:nvPr/>
          </p:nvSpPr>
          <p:spPr bwMode="auto">
            <a:xfrm>
              <a:off x="5562600" y="3257550"/>
              <a:ext cx="381000" cy="0"/>
            </a:xfrm>
            <a:prstGeom prst="line">
              <a:avLst/>
            </a:prstGeom>
            <a:noFill/>
            <a:ln w="9525">
              <a:solidFill>
                <a:sysClr val="windowText" lastClr="0000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宋体" panose="02010600030101010101" pitchFamily="2" charset="-122"/>
              </a:endParaRPr>
            </a:p>
          </p:txBody>
        </p:sp>
        <p:sp>
          <p:nvSpPr>
            <p:cNvPr id="44" name="Line 22"/>
            <p:cNvSpPr>
              <a:spLocks noChangeShapeType="1"/>
            </p:cNvSpPr>
            <p:nvPr/>
          </p:nvSpPr>
          <p:spPr bwMode="auto">
            <a:xfrm>
              <a:off x="5638800" y="3714750"/>
              <a:ext cx="381000" cy="0"/>
            </a:xfrm>
            <a:prstGeom prst="line">
              <a:avLst/>
            </a:prstGeom>
            <a:noFill/>
            <a:ln w="9525">
              <a:solidFill>
                <a:sysClr val="windowText" lastClr="0000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宋体" panose="02010600030101010101" pitchFamily="2" charset="-122"/>
              </a:endParaRPr>
            </a:p>
          </p:txBody>
        </p:sp>
        <p:sp>
          <p:nvSpPr>
            <p:cNvPr id="45" name="Line 23"/>
            <p:cNvSpPr>
              <a:spLocks noChangeShapeType="1"/>
            </p:cNvSpPr>
            <p:nvPr/>
          </p:nvSpPr>
          <p:spPr bwMode="auto">
            <a:xfrm>
              <a:off x="5638800" y="4400550"/>
              <a:ext cx="381000" cy="0"/>
            </a:xfrm>
            <a:prstGeom prst="line">
              <a:avLst/>
            </a:prstGeom>
            <a:noFill/>
            <a:ln w="9525">
              <a:solidFill>
                <a:sysClr val="windowText" lastClr="0000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宋体" panose="02010600030101010101" pitchFamily="2" charset="-122"/>
              </a:endParaRPr>
            </a:p>
          </p:txBody>
        </p:sp>
        <p:sp>
          <p:nvSpPr>
            <p:cNvPr id="46" name="Line 24"/>
            <p:cNvSpPr>
              <a:spLocks noChangeShapeType="1"/>
            </p:cNvSpPr>
            <p:nvPr/>
          </p:nvSpPr>
          <p:spPr bwMode="auto">
            <a:xfrm>
              <a:off x="5181600" y="4114800"/>
              <a:ext cx="381000" cy="0"/>
            </a:xfrm>
            <a:prstGeom prst="line">
              <a:avLst/>
            </a:prstGeom>
            <a:noFill/>
            <a:ln w="9525">
              <a:solidFill>
                <a:sysClr val="windowText" lastClr="0000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宋体" panose="02010600030101010101" pitchFamily="2" charset="-122"/>
              </a:endParaRPr>
            </a:p>
          </p:txBody>
        </p:sp>
        <p:sp>
          <p:nvSpPr>
            <p:cNvPr id="47" name="Line 25"/>
            <p:cNvSpPr>
              <a:spLocks noChangeShapeType="1"/>
            </p:cNvSpPr>
            <p:nvPr/>
          </p:nvSpPr>
          <p:spPr bwMode="auto">
            <a:xfrm>
              <a:off x="5638800" y="3714750"/>
              <a:ext cx="0" cy="685800"/>
            </a:xfrm>
            <a:prstGeom prst="line">
              <a:avLst/>
            </a:prstGeom>
            <a:noFill/>
            <a:ln w="9525">
              <a:solidFill>
                <a:sysClr val="windowText" lastClr="000000"/>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宋体" panose="02010600030101010101" pitchFamily="2" charset="-122"/>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521243" y="2657215"/>
            <a:ext cx="9512513" cy="2997260"/>
            <a:chOff x="4584120" y="1336741"/>
            <a:chExt cx="4338638" cy="1209429"/>
          </a:xfrm>
        </p:grpSpPr>
        <p:sp>
          <p:nvSpPr>
            <p:cNvPr id="37" name="矩形 36"/>
            <p:cNvSpPr/>
            <p:nvPr/>
          </p:nvSpPr>
          <p:spPr bwMode="auto">
            <a:xfrm>
              <a:off x="4584120" y="1336741"/>
              <a:ext cx="4338638" cy="1209429"/>
            </a:xfrm>
            <a:prstGeom prst="rect">
              <a:avLst/>
            </a:prstGeom>
            <a:solidFill>
              <a:schemeClr val="bg2">
                <a:lumMod val="75000"/>
              </a:schemeClr>
            </a:solidFill>
            <a:ln w="19050">
              <a:noFill/>
              <a:roun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8" name="椭圆 37"/>
            <p:cNvSpPr/>
            <p:nvPr/>
          </p:nvSpPr>
          <p:spPr bwMode="auto">
            <a:xfrm>
              <a:off x="4750141" y="1754853"/>
              <a:ext cx="402750" cy="347021"/>
            </a:xfrm>
            <a:prstGeom prst="ellipse">
              <a:avLst/>
            </a:prstGeom>
            <a:solidFill>
              <a:srgbClr val="FFFFFF"/>
            </a:solidFill>
            <a:ln w="19050">
              <a:noFill/>
              <a:roun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9" name="任意多边形: 形状 38"/>
            <p:cNvSpPr/>
            <p:nvPr/>
          </p:nvSpPr>
          <p:spPr bwMode="auto">
            <a:xfrm>
              <a:off x="4807523" y="1801364"/>
              <a:ext cx="266590" cy="237391"/>
            </a:xfrm>
            <a:custGeom>
              <a:avLst/>
              <a:gdLst>
                <a:gd name="connsiteX0" fmla="*/ 279778 w 338138"/>
                <a:gd name="connsiteY0" fmla="*/ 231775 h 328613"/>
                <a:gd name="connsiteX1" fmla="*/ 289126 w 338138"/>
                <a:gd name="connsiteY1" fmla="*/ 271719 h 328613"/>
                <a:gd name="connsiteX2" fmla="*/ 283784 w 338138"/>
                <a:gd name="connsiteY2" fmla="*/ 279708 h 328613"/>
                <a:gd name="connsiteX3" fmla="*/ 282449 w 338138"/>
                <a:gd name="connsiteY3" fmla="*/ 279708 h 328613"/>
                <a:gd name="connsiteX4" fmla="*/ 275771 w 338138"/>
                <a:gd name="connsiteY4" fmla="*/ 274382 h 328613"/>
                <a:gd name="connsiteX5" fmla="*/ 265087 w 338138"/>
                <a:gd name="connsiteY5" fmla="*/ 234438 h 328613"/>
                <a:gd name="connsiteX6" fmla="*/ 239712 w 338138"/>
                <a:gd name="connsiteY6" fmla="*/ 273050 h 328613"/>
                <a:gd name="connsiteX7" fmla="*/ 282449 w 338138"/>
                <a:gd name="connsiteY7" fmla="*/ 314325 h 328613"/>
                <a:gd name="connsiteX8" fmla="*/ 323850 w 338138"/>
                <a:gd name="connsiteY8" fmla="*/ 273050 h 328613"/>
                <a:gd name="connsiteX9" fmla="*/ 282449 w 338138"/>
                <a:gd name="connsiteY9" fmla="*/ 231775 h 328613"/>
                <a:gd name="connsiteX10" fmla="*/ 279778 w 338138"/>
                <a:gd name="connsiteY10" fmla="*/ 231775 h 328613"/>
                <a:gd name="connsiteX11" fmla="*/ 55688 w 338138"/>
                <a:gd name="connsiteY11" fmla="*/ 231775 h 328613"/>
                <a:gd name="connsiteX12" fmla="*/ 14287 w 338138"/>
                <a:gd name="connsiteY12" fmla="*/ 273050 h 328613"/>
                <a:gd name="connsiteX13" fmla="*/ 55688 w 338138"/>
                <a:gd name="connsiteY13" fmla="*/ 314325 h 328613"/>
                <a:gd name="connsiteX14" fmla="*/ 98425 w 338138"/>
                <a:gd name="connsiteY14" fmla="*/ 273050 h 328613"/>
                <a:gd name="connsiteX15" fmla="*/ 97089 w 338138"/>
                <a:gd name="connsiteY15" fmla="*/ 265062 h 328613"/>
                <a:gd name="connsiteX16" fmla="*/ 58359 w 338138"/>
                <a:gd name="connsiteY16" fmla="*/ 279708 h 328613"/>
                <a:gd name="connsiteX17" fmla="*/ 55688 w 338138"/>
                <a:gd name="connsiteY17" fmla="*/ 279708 h 328613"/>
                <a:gd name="connsiteX18" fmla="*/ 49011 w 338138"/>
                <a:gd name="connsiteY18" fmla="*/ 275713 h 328613"/>
                <a:gd name="connsiteX19" fmla="*/ 53017 w 338138"/>
                <a:gd name="connsiteY19" fmla="*/ 266393 h 328613"/>
                <a:gd name="connsiteX20" fmla="*/ 91747 w 338138"/>
                <a:gd name="connsiteY20" fmla="*/ 251747 h 328613"/>
                <a:gd name="connsiteX21" fmla="*/ 55688 w 338138"/>
                <a:gd name="connsiteY21" fmla="*/ 231775 h 328613"/>
                <a:gd name="connsiteX22" fmla="*/ 39613 w 338138"/>
                <a:gd name="connsiteY22" fmla="*/ 195263 h 328613"/>
                <a:gd name="connsiteX23" fmla="*/ 92431 w 338138"/>
                <a:gd name="connsiteY23" fmla="*/ 195263 h 328613"/>
                <a:gd name="connsiteX24" fmla="*/ 97713 w 338138"/>
                <a:gd name="connsiteY24" fmla="*/ 196583 h 328613"/>
                <a:gd name="connsiteX25" fmla="*/ 138647 w 338138"/>
                <a:gd name="connsiteY25" fmla="*/ 237513 h 328613"/>
                <a:gd name="connsiteX26" fmla="*/ 139967 w 338138"/>
                <a:gd name="connsiteY26" fmla="*/ 244114 h 328613"/>
                <a:gd name="connsiteX27" fmla="*/ 136006 w 338138"/>
                <a:gd name="connsiteY27" fmla="*/ 249395 h 328613"/>
                <a:gd name="connsiteX28" fmla="*/ 109597 w 338138"/>
                <a:gd name="connsiteY28" fmla="*/ 259958 h 328613"/>
                <a:gd name="connsiteX29" fmla="*/ 110918 w 338138"/>
                <a:gd name="connsiteY29" fmla="*/ 273161 h 328613"/>
                <a:gd name="connsiteX30" fmla="*/ 55459 w 338138"/>
                <a:gd name="connsiteY30" fmla="*/ 328613 h 328613"/>
                <a:gd name="connsiteX31" fmla="*/ 0 w 338138"/>
                <a:gd name="connsiteY31" fmla="*/ 273161 h 328613"/>
                <a:gd name="connsiteX32" fmla="*/ 55459 w 338138"/>
                <a:gd name="connsiteY32" fmla="*/ 217708 h 328613"/>
                <a:gd name="connsiteX33" fmla="*/ 104315 w 338138"/>
                <a:gd name="connsiteY33" fmla="*/ 246755 h 328613"/>
                <a:gd name="connsiteX34" fmla="*/ 121481 w 338138"/>
                <a:gd name="connsiteY34" fmla="*/ 240153 h 328613"/>
                <a:gd name="connsiteX35" fmla="*/ 89790 w 338138"/>
                <a:gd name="connsiteY35" fmla="*/ 208466 h 328613"/>
                <a:gd name="connsiteX36" fmla="*/ 39613 w 338138"/>
                <a:gd name="connsiteY36" fmla="*/ 208466 h 328613"/>
                <a:gd name="connsiteX37" fmla="*/ 33011 w 338138"/>
                <a:gd name="connsiteY37" fmla="*/ 201864 h 328613"/>
                <a:gd name="connsiteX38" fmla="*/ 39613 w 338138"/>
                <a:gd name="connsiteY38" fmla="*/ 195263 h 328613"/>
                <a:gd name="connsiteX39" fmla="*/ 155575 w 338138"/>
                <a:gd name="connsiteY39" fmla="*/ 0 h 328613"/>
                <a:gd name="connsiteX40" fmla="*/ 191294 w 338138"/>
                <a:gd name="connsiteY40" fmla="*/ 35490 h 328613"/>
                <a:gd name="connsiteX41" fmla="*/ 156898 w 338138"/>
                <a:gd name="connsiteY41" fmla="*/ 70980 h 328613"/>
                <a:gd name="connsiteX42" fmla="*/ 167481 w 338138"/>
                <a:gd name="connsiteY42" fmla="*/ 80181 h 328613"/>
                <a:gd name="connsiteX43" fmla="*/ 168804 w 338138"/>
                <a:gd name="connsiteY43" fmla="*/ 81496 h 328613"/>
                <a:gd name="connsiteX44" fmla="*/ 196586 w 338138"/>
                <a:gd name="connsiteY44" fmla="*/ 126187 h 328613"/>
                <a:gd name="connsiteX45" fmla="*/ 225690 w 338138"/>
                <a:gd name="connsiteY45" fmla="*/ 130131 h 328613"/>
                <a:gd name="connsiteX46" fmla="*/ 234950 w 338138"/>
                <a:gd name="connsiteY46" fmla="*/ 138017 h 328613"/>
                <a:gd name="connsiteX47" fmla="*/ 257440 w 338138"/>
                <a:gd name="connsiteY47" fmla="*/ 149847 h 328613"/>
                <a:gd name="connsiteX48" fmla="*/ 260086 w 338138"/>
                <a:gd name="connsiteY48" fmla="*/ 155105 h 328613"/>
                <a:gd name="connsiteX49" fmla="*/ 270669 w 338138"/>
                <a:gd name="connsiteY49" fmla="*/ 197168 h 328613"/>
                <a:gd name="connsiteX50" fmla="*/ 278607 w 338138"/>
                <a:gd name="connsiteY50" fmla="*/ 197168 h 328613"/>
                <a:gd name="connsiteX51" fmla="*/ 315648 w 338138"/>
                <a:gd name="connsiteY51" fmla="*/ 205054 h 328613"/>
                <a:gd name="connsiteX52" fmla="*/ 319617 w 338138"/>
                <a:gd name="connsiteY52" fmla="*/ 214255 h 328613"/>
                <a:gd name="connsiteX53" fmla="*/ 310357 w 338138"/>
                <a:gd name="connsiteY53" fmla="*/ 216884 h 328613"/>
                <a:gd name="connsiteX54" fmla="*/ 278607 w 338138"/>
                <a:gd name="connsiteY54" fmla="*/ 210312 h 328613"/>
                <a:gd name="connsiteX55" fmla="*/ 274638 w 338138"/>
                <a:gd name="connsiteY55" fmla="*/ 211627 h 328613"/>
                <a:gd name="connsiteX56" fmla="*/ 275961 w 338138"/>
                <a:gd name="connsiteY56" fmla="*/ 218199 h 328613"/>
                <a:gd name="connsiteX57" fmla="*/ 282575 w 338138"/>
                <a:gd name="connsiteY57" fmla="*/ 218199 h 328613"/>
                <a:gd name="connsiteX58" fmla="*/ 338138 w 338138"/>
                <a:gd name="connsiteY58" fmla="*/ 273406 h 328613"/>
                <a:gd name="connsiteX59" fmla="*/ 282575 w 338138"/>
                <a:gd name="connsiteY59" fmla="*/ 328613 h 328613"/>
                <a:gd name="connsiteX60" fmla="*/ 229659 w 338138"/>
                <a:gd name="connsiteY60" fmla="*/ 289180 h 328613"/>
                <a:gd name="connsiteX61" fmla="*/ 183356 w 338138"/>
                <a:gd name="connsiteY61" fmla="*/ 289180 h 328613"/>
                <a:gd name="connsiteX62" fmla="*/ 175419 w 338138"/>
                <a:gd name="connsiteY62" fmla="*/ 282607 h 328613"/>
                <a:gd name="connsiteX63" fmla="*/ 183356 w 338138"/>
                <a:gd name="connsiteY63" fmla="*/ 276035 h 328613"/>
                <a:gd name="connsiteX64" fmla="*/ 227013 w 338138"/>
                <a:gd name="connsiteY64" fmla="*/ 276035 h 328613"/>
                <a:gd name="connsiteX65" fmla="*/ 227013 w 338138"/>
                <a:gd name="connsiteY65" fmla="*/ 273406 h 328613"/>
                <a:gd name="connsiteX66" fmla="*/ 262732 w 338138"/>
                <a:gd name="connsiteY66" fmla="*/ 222142 h 328613"/>
                <a:gd name="connsiteX67" fmla="*/ 261409 w 338138"/>
                <a:gd name="connsiteY67" fmla="*/ 214255 h 328613"/>
                <a:gd name="connsiteX68" fmla="*/ 230981 w 338138"/>
                <a:gd name="connsiteY68" fmla="*/ 239231 h 328613"/>
                <a:gd name="connsiteX69" fmla="*/ 224367 w 338138"/>
                <a:gd name="connsiteY69" fmla="*/ 243174 h 328613"/>
                <a:gd name="connsiteX70" fmla="*/ 221721 w 338138"/>
                <a:gd name="connsiteY70" fmla="*/ 241859 h 328613"/>
                <a:gd name="connsiteX71" fmla="*/ 219075 w 338138"/>
                <a:gd name="connsiteY71" fmla="*/ 232658 h 328613"/>
                <a:gd name="connsiteX72" fmla="*/ 257440 w 338138"/>
                <a:gd name="connsiteY72" fmla="*/ 201111 h 328613"/>
                <a:gd name="connsiteX73" fmla="*/ 248180 w 338138"/>
                <a:gd name="connsiteY73" fmla="*/ 160363 h 328613"/>
                <a:gd name="connsiteX74" fmla="*/ 228336 w 338138"/>
                <a:gd name="connsiteY74" fmla="*/ 151162 h 328613"/>
                <a:gd name="connsiteX75" fmla="*/ 227013 w 338138"/>
                <a:gd name="connsiteY75" fmla="*/ 149847 h 328613"/>
                <a:gd name="connsiteX76" fmla="*/ 224367 w 338138"/>
                <a:gd name="connsiteY76" fmla="*/ 149847 h 328613"/>
                <a:gd name="connsiteX77" fmla="*/ 188648 w 338138"/>
                <a:gd name="connsiteY77" fmla="*/ 149847 h 328613"/>
                <a:gd name="connsiteX78" fmla="*/ 179388 w 338138"/>
                <a:gd name="connsiteY78" fmla="*/ 145904 h 328613"/>
                <a:gd name="connsiteX79" fmla="*/ 178065 w 338138"/>
                <a:gd name="connsiteY79" fmla="*/ 144589 h 328613"/>
                <a:gd name="connsiteX80" fmla="*/ 170127 w 338138"/>
                <a:gd name="connsiteY80" fmla="*/ 134074 h 328613"/>
                <a:gd name="connsiteX81" fmla="*/ 168804 w 338138"/>
                <a:gd name="connsiteY81" fmla="*/ 140646 h 328613"/>
                <a:gd name="connsiteX82" fmla="*/ 167481 w 338138"/>
                <a:gd name="connsiteY82" fmla="*/ 148533 h 328613"/>
                <a:gd name="connsiteX83" fmla="*/ 166158 w 338138"/>
                <a:gd name="connsiteY83" fmla="*/ 152476 h 328613"/>
                <a:gd name="connsiteX84" fmla="*/ 166158 w 338138"/>
                <a:gd name="connsiteY84" fmla="*/ 156420 h 328613"/>
                <a:gd name="connsiteX85" fmla="*/ 163513 w 338138"/>
                <a:gd name="connsiteY85" fmla="*/ 164306 h 328613"/>
                <a:gd name="connsiteX86" fmla="*/ 162190 w 338138"/>
                <a:gd name="connsiteY86" fmla="*/ 170879 h 328613"/>
                <a:gd name="connsiteX87" fmla="*/ 160867 w 338138"/>
                <a:gd name="connsiteY87" fmla="*/ 173507 h 328613"/>
                <a:gd name="connsiteX88" fmla="*/ 200554 w 338138"/>
                <a:gd name="connsiteY88" fmla="*/ 182709 h 328613"/>
                <a:gd name="connsiteX89" fmla="*/ 201877 w 338138"/>
                <a:gd name="connsiteY89" fmla="*/ 182709 h 328613"/>
                <a:gd name="connsiteX90" fmla="*/ 215106 w 338138"/>
                <a:gd name="connsiteY90" fmla="*/ 205054 h 328613"/>
                <a:gd name="connsiteX91" fmla="*/ 212461 w 338138"/>
                <a:gd name="connsiteY91" fmla="*/ 210312 h 328613"/>
                <a:gd name="connsiteX92" fmla="*/ 163513 w 338138"/>
                <a:gd name="connsiteY92" fmla="*/ 289180 h 328613"/>
                <a:gd name="connsiteX93" fmla="*/ 144992 w 338138"/>
                <a:gd name="connsiteY93" fmla="*/ 293123 h 328613"/>
                <a:gd name="connsiteX94" fmla="*/ 139700 w 338138"/>
                <a:gd name="connsiteY94" fmla="*/ 276035 h 328613"/>
                <a:gd name="connsiteX95" fmla="*/ 168804 w 338138"/>
                <a:gd name="connsiteY95" fmla="*/ 214255 h 328613"/>
                <a:gd name="connsiteX96" fmla="*/ 125148 w 338138"/>
                <a:gd name="connsiteY96" fmla="*/ 206369 h 328613"/>
                <a:gd name="connsiteX97" fmla="*/ 103981 w 338138"/>
                <a:gd name="connsiteY97" fmla="*/ 195853 h 328613"/>
                <a:gd name="connsiteX98" fmla="*/ 97367 w 338138"/>
                <a:gd name="connsiteY98" fmla="*/ 164306 h 328613"/>
                <a:gd name="connsiteX99" fmla="*/ 121179 w 338138"/>
                <a:gd name="connsiteY99" fmla="*/ 95955 h 328613"/>
                <a:gd name="connsiteX100" fmla="*/ 121179 w 338138"/>
                <a:gd name="connsiteY100" fmla="*/ 90697 h 328613"/>
                <a:gd name="connsiteX101" fmla="*/ 143669 w 338138"/>
                <a:gd name="connsiteY101" fmla="*/ 68351 h 328613"/>
                <a:gd name="connsiteX102" fmla="*/ 119856 w 338138"/>
                <a:gd name="connsiteY102" fmla="*/ 35490 h 328613"/>
                <a:gd name="connsiteX103" fmla="*/ 155575 w 338138"/>
                <a:gd name="connsiteY103"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38138" h="328613">
                  <a:moveTo>
                    <a:pt x="279778" y="231775"/>
                  </a:moveTo>
                  <a:cubicBezTo>
                    <a:pt x="279778" y="231775"/>
                    <a:pt x="279778" y="231775"/>
                    <a:pt x="289126" y="271719"/>
                  </a:cubicBezTo>
                  <a:cubicBezTo>
                    <a:pt x="290462" y="275713"/>
                    <a:pt x="287791" y="278376"/>
                    <a:pt x="283784" y="279708"/>
                  </a:cubicBezTo>
                  <a:cubicBezTo>
                    <a:pt x="283784" y="279708"/>
                    <a:pt x="282449" y="279708"/>
                    <a:pt x="282449" y="279708"/>
                  </a:cubicBezTo>
                  <a:cubicBezTo>
                    <a:pt x="279778" y="279708"/>
                    <a:pt x="275771" y="278376"/>
                    <a:pt x="275771" y="274382"/>
                  </a:cubicBezTo>
                  <a:cubicBezTo>
                    <a:pt x="275771" y="274382"/>
                    <a:pt x="275771" y="274382"/>
                    <a:pt x="265087" y="234438"/>
                  </a:cubicBezTo>
                  <a:cubicBezTo>
                    <a:pt x="250396" y="241095"/>
                    <a:pt x="239712" y="255741"/>
                    <a:pt x="239712" y="273050"/>
                  </a:cubicBezTo>
                  <a:cubicBezTo>
                    <a:pt x="239712" y="295685"/>
                    <a:pt x="259745" y="314325"/>
                    <a:pt x="282449" y="314325"/>
                  </a:cubicBezTo>
                  <a:cubicBezTo>
                    <a:pt x="305153" y="314325"/>
                    <a:pt x="323850" y="295685"/>
                    <a:pt x="323850" y="273050"/>
                  </a:cubicBezTo>
                  <a:cubicBezTo>
                    <a:pt x="323850" y="250416"/>
                    <a:pt x="305153" y="231775"/>
                    <a:pt x="282449" y="231775"/>
                  </a:cubicBezTo>
                  <a:cubicBezTo>
                    <a:pt x="281113" y="231775"/>
                    <a:pt x="279778" y="231775"/>
                    <a:pt x="279778" y="231775"/>
                  </a:cubicBezTo>
                  <a:close/>
                  <a:moveTo>
                    <a:pt x="55688" y="231775"/>
                  </a:moveTo>
                  <a:cubicBezTo>
                    <a:pt x="32984" y="231775"/>
                    <a:pt x="14287" y="250416"/>
                    <a:pt x="14287" y="273050"/>
                  </a:cubicBezTo>
                  <a:cubicBezTo>
                    <a:pt x="14287" y="295685"/>
                    <a:pt x="32984" y="314325"/>
                    <a:pt x="55688" y="314325"/>
                  </a:cubicBezTo>
                  <a:cubicBezTo>
                    <a:pt x="78392" y="314325"/>
                    <a:pt x="98425" y="295685"/>
                    <a:pt x="98425" y="273050"/>
                  </a:cubicBezTo>
                  <a:cubicBezTo>
                    <a:pt x="98425" y="270387"/>
                    <a:pt x="97089" y="267724"/>
                    <a:pt x="97089" y="265062"/>
                  </a:cubicBezTo>
                  <a:cubicBezTo>
                    <a:pt x="97089" y="265062"/>
                    <a:pt x="97089" y="265062"/>
                    <a:pt x="58359" y="279708"/>
                  </a:cubicBezTo>
                  <a:cubicBezTo>
                    <a:pt x="57024" y="279708"/>
                    <a:pt x="57024" y="279708"/>
                    <a:pt x="55688" y="279708"/>
                  </a:cubicBezTo>
                  <a:cubicBezTo>
                    <a:pt x="53017" y="279708"/>
                    <a:pt x="50346" y="278376"/>
                    <a:pt x="49011" y="275713"/>
                  </a:cubicBezTo>
                  <a:cubicBezTo>
                    <a:pt x="47675" y="271719"/>
                    <a:pt x="49011" y="267724"/>
                    <a:pt x="53017" y="266393"/>
                  </a:cubicBezTo>
                  <a:cubicBezTo>
                    <a:pt x="53017" y="266393"/>
                    <a:pt x="53017" y="266393"/>
                    <a:pt x="91747" y="251747"/>
                  </a:cubicBezTo>
                  <a:cubicBezTo>
                    <a:pt x="83734" y="239764"/>
                    <a:pt x="70379" y="231775"/>
                    <a:pt x="55688" y="231775"/>
                  </a:cubicBezTo>
                  <a:close/>
                  <a:moveTo>
                    <a:pt x="39613" y="195263"/>
                  </a:moveTo>
                  <a:cubicBezTo>
                    <a:pt x="39613" y="195263"/>
                    <a:pt x="39613" y="195263"/>
                    <a:pt x="92431" y="195263"/>
                  </a:cubicBezTo>
                  <a:cubicBezTo>
                    <a:pt x="95072" y="195263"/>
                    <a:pt x="96393" y="195263"/>
                    <a:pt x="97713" y="196583"/>
                  </a:cubicBezTo>
                  <a:cubicBezTo>
                    <a:pt x="97713" y="196583"/>
                    <a:pt x="97713" y="196583"/>
                    <a:pt x="138647" y="237513"/>
                  </a:cubicBezTo>
                  <a:cubicBezTo>
                    <a:pt x="139967" y="238833"/>
                    <a:pt x="141288" y="241474"/>
                    <a:pt x="139967" y="244114"/>
                  </a:cubicBezTo>
                  <a:cubicBezTo>
                    <a:pt x="139967" y="246755"/>
                    <a:pt x="138647" y="248075"/>
                    <a:pt x="136006" y="249395"/>
                  </a:cubicBezTo>
                  <a:cubicBezTo>
                    <a:pt x="136006" y="249395"/>
                    <a:pt x="136006" y="249395"/>
                    <a:pt x="109597" y="259958"/>
                  </a:cubicBezTo>
                  <a:cubicBezTo>
                    <a:pt x="110918" y="263919"/>
                    <a:pt x="110918" y="267880"/>
                    <a:pt x="110918" y="273161"/>
                  </a:cubicBezTo>
                  <a:cubicBezTo>
                    <a:pt x="110918" y="303528"/>
                    <a:pt x="85829" y="328613"/>
                    <a:pt x="55459" y="328613"/>
                  </a:cubicBezTo>
                  <a:cubicBezTo>
                    <a:pt x="25088" y="328613"/>
                    <a:pt x="0" y="303528"/>
                    <a:pt x="0" y="273161"/>
                  </a:cubicBezTo>
                  <a:cubicBezTo>
                    <a:pt x="0" y="242794"/>
                    <a:pt x="25088" y="217708"/>
                    <a:pt x="55459" y="217708"/>
                  </a:cubicBezTo>
                  <a:cubicBezTo>
                    <a:pt x="76586" y="217708"/>
                    <a:pt x="95072" y="229590"/>
                    <a:pt x="104315" y="246755"/>
                  </a:cubicBezTo>
                  <a:cubicBezTo>
                    <a:pt x="104315" y="246755"/>
                    <a:pt x="104315" y="246755"/>
                    <a:pt x="121481" y="240153"/>
                  </a:cubicBezTo>
                  <a:cubicBezTo>
                    <a:pt x="121481" y="240153"/>
                    <a:pt x="121481" y="240153"/>
                    <a:pt x="89790" y="208466"/>
                  </a:cubicBezTo>
                  <a:cubicBezTo>
                    <a:pt x="89790" y="208466"/>
                    <a:pt x="89790" y="208466"/>
                    <a:pt x="39613" y="208466"/>
                  </a:cubicBezTo>
                  <a:cubicBezTo>
                    <a:pt x="35652" y="208466"/>
                    <a:pt x="33011" y="205825"/>
                    <a:pt x="33011" y="201864"/>
                  </a:cubicBezTo>
                  <a:cubicBezTo>
                    <a:pt x="33011" y="197903"/>
                    <a:pt x="35652" y="195263"/>
                    <a:pt x="39613" y="195263"/>
                  </a:cubicBezTo>
                  <a:close/>
                  <a:moveTo>
                    <a:pt x="155575" y="0"/>
                  </a:moveTo>
                  <a:cubicBezTo>
                    <a:pt x="175419" y="0"/>
                    <a:pt x="191294" y="15773"/>
                    <a:pt x="191294" y="35490"/>
                  </a:cubicBezTo>
                  <a:cubicBezTo>
                    <a:pt x="191294" y="53892"/>
                    <a:pt x="175419" y="69666"/>
                    <a:pt x="156898" y="70980"/>
                  </a:cubicBezTo>
                  <a:cubicBezTo>
                    <a:pt x="160867" y="72295"/>
                    <a:pt x="164835" y="76238"/>
                    <a:pt x="167481" y="80181"/>
                  </a:cubicBezTo>
                  <a:cubicBezTo>
                    <a:pt x="168804" y="80181"/>
                    <a:pt x="168804" y="80181"/>
                    <a:pt x="168804" y="81496"/>
                  </a:cubicBezTo>
                  <a:cubicBezTo>
                    <a:pt x="168804" y="81496"/>
                    <a:pt x="168804" y="81496"/>
                    <a:pt x="196586" y="126187"/>
                  </a:cubicBezTo>
                  <a:cubicBezTo>
                    <a:pt x="196586" y="126187"/>
                    <a:pt x="196586" y="126187"/>
                    <a:pt x="225690" y="130131"/>
                  </a:cubicBezTo>
                  <a:cubicBezTo>
                    <a:pt x="230981" y="130131"/>
                    <a:pt x="234950" y="134074"/>
                    <a:pt x="234950" y="138017"/>
                  </a:cubicBezTo>
                  <a:cubicBezTo>
                    <a:pt x="234950" y="138017"/>
                    <a:pt x="234950" y="138017"/>
                    <a:pt x="257440" y="149847"/>
                  </a:cubicBezTo>
                  <a:cubicBezTo>
                    <a:pt x="258763" y="151162"/>
                    <a:pt x="260086" y="152476"/>
                    <a:pt x="260086" y="155105"/>
                  </a:cubicBezTo>
                  <a:cubicBezTo>
                    <a:pt x="260086" y="155105"/>
                    <a:pt x="260086" y="155105"/>
                    <a:pt x="270669" y="197168"/>
                  </a:cubicBezTo>
                  <a:cubicBezTo>
                    <a:pt x="273315" y="197168"/>
                    <a:pt x="275961" y="197168"/>
                    <a:pt x="278607" y="197168"/>
                  </a:cubicBezTo>
                  <a:cubicBezTo>
                    <a:pt x="291836" y="195853"/>
                    <a:pt x="303742" y="198482"/>
                    <a:pt x="315648" y="205054"/>
                  </a:cubicBezTo>
                  <a:cubicBezTo>
                    <a:pt x="319617" y="206369"/>
                    <a:pt x="320940" y="210312"/>
                    <a:pt x="319617" y="214255"/>
                  </a:cubicBezTo>
                  <a:cubicBezTo>
                    <a:pt x="316971" y="216884"/>
                    <a:pt x="313003" y="219513"/>
                    <a:pt x="310357" y="216884"/>
                  </a:cubicBezTo>
                  <a:cubicBezTo>
                    <a:pt x="299773" y="211627"/>
                    <a:pt x="289190" y="210312"/>
                    <a:pt x="278607" y="210312"/>
                  </a:cubicBezTo>
                  <a:cubicBezTo>
                    <a:pt x="277284" y="210312"/>
                    <a:pt x="275961" y="210312"/>
                    <a:pt x="274638" y="211627"/>
                  </a:cubicBezTo>
                  <a:cubicBezTo>
                    <a:pt x="274638" y="211627"/>
                    <a:pt x="274638" y="211627"/>
                    <a:pt x="275961" y="218199"/>
                  </a:cubicBezTo>
                  <a:cubicBezTo>
                    <a:pt x="278607" y="218199"/>
                    <a:pt x="279930" y="218199"/>
                    <a:pt x="282575" y="218199"/>
                  </a:cubicBezTo>
                  <a:cubicBezTo>
                    <a:pt x="313003" y="218199"/>
                    <a:pt x="338138" y="243174"/>
                    <a:pt x="338138" y="273406"/>
                  </a:cubicBezTo>
                  <a:cubicBezTo>
                    <a:pt x="338138" y="303639"/>
                    <a:pt x="313003" y="328613"/>
                    <a:pt x="282575" y="328613"/>
                  </a:cubicBezTo>
                  <a:cubicBezTo>
                    <a:pt x="257440" y="328613"/>
                    <a:pt x="236273" y="312840"/>
                    <a:pt x="229659" y="289180"/>
                  </a:cubicBezTo>
                  <a:cubicBezTo>
                    <a:pt x="229659" y="289180"/>
                    <a:pt x="229659" y="289180"/>
                    <a:pt x="183356" y="289180"/>
                  </a:cubicBezTo>
                  <a:cubicBezTo>
                    <a:pt x="179388" y="289180"/>
                    <a:pt x="175419" y="286551"/>
                    <a:pt x="175419" y="282607"/>
                  </a:cubicBezTo>
                  <a:cubicBezTo>
                    <a:pt x="175419" y="278664"/>
                    <a:pt x="179388" y="276035"/>
                    <a:pt x="183356" y="276035"/>
                  </a:cubicBezTo>
                  <a:cubicBezTo>
                    <a:pt x="183356" y="276035"/>
                    <a:pt x="183356" y="276035"/>
                    <a:pt x="227013" y="276035"/>
                  </a:cubicBezTo>
                  <a:cubicBezTo>
                    <a:pt x="227013" y="274721"/>
                    <a:pt x="227013" y="274721"/>
                    <a:pt x="227013" y="273406"/>
                  </a:cubicBezTo>
                  <a:cubicBezTo>
                    <a:pt x="227013" y="249746"/>
                    <a:pt x="241565" y="230029"/>
                    <a:pt x="262732" y="222142"/>
                  </a:cubicBezTo>
                  <a:cubicBezTo>
                    <a:pt x="262732" y="222142"/>
                    <a:pt x="262732" y="222142"/>
                    <a:pt x="261409" y="214255"/>
                  </a:cubicBezTo>
                  <a:cubicBezTo>
                    <a:pt x="248180" y="219513"/>
                    <a:pt x="237596" y="228714"/>
                    <a:pt x="230981" y="239231"/>
                  </a:cubicBezTo>
                  <a:cubicBezTo>
                    <a:pt x="229659" y="241859"/>
                    <a:pt x="227013" y="243174"/>
                    <a:pt x="224367" y="243174"/>
                  </a:cubicBezTo>
                  <a:cubicBezTo>
                    <a:pt x="224367" y="243174"/>
                    <a:pt x="223044" y="243174"/>
                    <a:pt x="221721" y="241859"/>
                  </a:cubicBezTo>
                  <a:cubicBezTo>
                    <a:pt x="217752" y="240545"/>
                    <a:pt x="216429" y="235287"/>
                    <a:pt x="219075" y="232658"/>
                  </a:cubicBezTo>
                  <a:cubicBezTo>
                    <a:pt x="228336" y="218199"/>
                    <a:pt x="241565" y="206369"/>
                    <a:pt x="257440" y="201111"/>
                  </a:cubicBezTo>
                  <a:cubicBezTo>
                    <a:pt x="257440" y="201111"/>
                    <a:pt x="257440" y="201111"/>
                    <a:pt x="248180" y="160363"/>
                  </a:cubicBezTo>
                  <a:cubicBezTo>
                    <a:pt x="248180" y="160363"/>
                    <a:pt x="248180" y="160363"/>
                    <a:pt x="228336" y="151162"/>
                  </a:cubicBezTo>
                  <a:cubicBezTo>
                    <a:pt x="228336" y="151162"/>
                    <a:pt x="228336" y="149847"/>
                    <a:pt x="227013" y="149847"/>
                  </a:cubicBezTo>
                  <a:cubicBezTo>
                    <a:pt x="227013" y="149847"/>
                    <a:pt x="225690" y="149847"/>
                    <a:pt x="224367" y="149847"/>
                  </a:cubicBezTo>
                  <a:cubicBezTo>
                    <a:pt x="224367" y="149847"/>
                    <a:pt x="224367" y="149847"/>
                    <a:pt x="188648" y="149847"/>
                  </a:cubicBezTo>
                  <a:cubicBezTo>
                    <a:pt x="184679" y="149847"/>
                    <a:pt x="180711" y="148533"/>
                    <a:pt x="179388" y="145904"/>
                  </a:cubicBezTo>
                  <a:cubicBezTo>
                    <a:pt x="179388" y="145904"/>
                    <a:pt x="179388" y="145904"/>
                    <a:pt x="178065" y="144589"/>
                  </a:cubicBezTo>
                  <a:cubicBezTo>
                    <a:pt x="178065" y="144589"/>
                    <a:pt x="178065" y="144589"/>
                    <a:pt x="170127" y="134074"/>
                  </a:cubicBezTo>
                  <a:cubicBezTo>
                    <a:pt x="170127" y="136703"/>
                    <a:pt x="170127" y="138017"/>
                    <a:pt x="168804" y="140646"/>
                  </a:cubicBezTo>
                  <a:cubicBezTo>
                    <a:pt x="168804" y="143275"/>
                    <a:pt x="167481" y="145904"/>
                    <a:pt x="167481" y="148533"/>
                  </a:cubicBezTo>
                  <a:cubicBezTo>
                    <a:pt x="167481" y="149847"/>
                    <a:pt x="167481" y="151162"/>
                    <a:pt x="166158" y="152476"/>
                  </a:cubicBezTo>
                  <a:cubicBezTo>
                    <a:pt x="166158" y="153791"/>
                    <a:pt x="166158" y="155105"/>
                    <a:pt x="166158" y="156420"/>
                  </a:cubicBezTo>
                  <a:cubicBezTo>
                    <a:pt x="164835" y="159048"/>
                    <a:pt x="164835" y="161677"/>
                    <a:pt x="163513" y="164306"/>
                  </a:cubicBezTo>
                  <a:cubicBezTo>
                    <a:pt x="163513" y="166935"/>
                    <a:pt x="162190" y="168250"/>
                    <a:pt x="162190" y="170879"/>
                  </a:cubicBezTo>
                  <a:cubicBezTo>
                    <a:pt x="160867" y="172193"/>
                    <a:pt x="160867" y="172193"/>
                    <a:pt x="160867" y="173507"/>
                  </a:cubicBezTo>
                  <a:cubicBezTo>
                    <a:pt x="160867" y="173507"/>
                    <a:pt x="160867" y="173507"/>
                    <a:pt x="200554" y="182709"/>
                  </a:cubicBezTo>
                  <a:cubicBezTo>
                    <a:pt x="200554" y="182709"/>
                    <a:pt x="200554" y="182709"/>
                    <a:pt x="201877" y="182709"/>
                  </a:cubicBezTo>
                  <a:cubicBezTo>
                    <a:pt x="211138" y="185337"/>
                    <a:pt x="217752" y="195853"/>
                    <a:pt x="215106" y="205054"/>
                  </a:cubicBezTo>
                  <a:cubicBezTo>
                    <a:pt x="215106" y="206369"/>
                    <a:pt x="213784" y="208998"/>
                    <a:pt x="212461" y="210312"/>
                  </a:cubicBezTo>
                  <a:cubicBezTo>
                    <a:pt x="212461" y="210312"/>
                    <a:pt x="212461" y="210312"/>
                    <a:pt x="163513" y="289180"/>
                  </a:cubicBezTo>
                  <a:cubicBezTo>
                    <a:pt x="159544" y="294437"/>
                    <a:pt x="151606" y="297066"/>
                    <a:pt x="144992" y="293123"/>
                  </a:cubicBezTo>
                  <a:cubicBezTo>
                    <a:pt x="138377" y="289180"/>
                    <a:pt x="137054" y="281293"/>
                    <a:pt x="139700" y="276035"/>
                  </a:cubicBezTo>
                  <a:cubicBezTo>
                    <a:pt x="139700" y="276035"/>
                    <a:pt x="139700" y="276035"/>
                    <a:pt x="168804" y="214255"/>
                  </a:cubicBezTo>
                  <a:cubicBezTo>
                    <a:pt x="168804" y="214255"/>
                    <a:pt x="168804" y="214255"/>
                    <a:pt x="125148" y="206369"/>
                  </a:cubicBezTo>
                  <a:cubicBezTo>
                    <a:pt x="115887" y="203740"/>
                    <a:pt x="107950" y="201111"/>
                    <a:pt x="103981" y="195853"/>
                  </a:cubicBezTo>
                  <a:cubicBezTo>
                    <a:pt x="96044" y="186652"/>
                    <a:pt x="92075" y="176136"/>
                    <a:pt x="97367" y="164306"/>
                  </a:cubicBezTo>
                  <a:cubicBezTo>
                    <a:pt x="115887" y="124873"/>
                    <a:pt x="121179" y="95955"/>
                    <a:pt x="121179" y="95955"/>
                  </a:cubicBezTo>
                  <a:cubicBezTo>
                    <a:pt x="121179" y="95955"/>
                    <a:pt x="121179" y="95955"/>
                    <a:pt x="121179" y="90697"/>
                  </a:cubicBezTo>
                  <a:cubicBezTo>
                    <a:pt x="122502" y="78867"/>
                    <a:pt x="131763" y="69666"/>
                    <a:pt x="143669" y="68351"/>
                  </a:cubicBezTo>
                  <a:cubicBezTo>
                    <a:pt x="130440" y="63093"/>
                    <a:pt x="119856" y="49949"/>
                    <a:pt x="119856" y="35490"/>
                  </a:cubicBezTo>
                  <a:cubicBezTo>
                    <a:pt x="119856" y="15773"/>
                    <a:pt x="135731" y="0"/>
                    <a:pt x="155575" y="0"/>
                  </a:cubicBezTo>
                  <a:close/>
                </a:path>
              </a:pathLst>
            </a:custGeom>
            <a:solidFill>
              <a:srgbClr val="959595">
                <a:lumMod val="100000"/>
              </a:srgbClr>
            </a:solidFill>
            <a:ln w="19050">
              <a:noFill/>
              <a:roun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43" name="组合 42"/>
          <p:cNvGrpSpPr/>
          <p:nvPr/>
        </p:nvGrpSpPr>
        <p:grpSpPr>
          <a:xfrm>
            <a:off x="1521243" y="1717141"/>
            <a:ext cx="9512513" cy="975360"/>
            <a:chOff x="4584120" y="2597330"/>
            <a:chExt cx="4338638" cy="1209429"/>
          </a:xfrm>
        </p:grpSpPr>
        <p:sp>
          <p:nvSpPr>
            <p:cNvPr id="44" name="矩形 43"/>
            <p:cNvSpPr/>
            <p:nvPr/>
          </p:nvSpPr>
          <p:spPr bwMode="auto">
            <a:xfrm>
              <a:off x="4584120" y="2597330"/>
              <a:ext cx="4338638" cy="1209429"/>
            </a:xfrm>
            <a:prstGeom prst="rect">
              <a:avLst/>
            </a:prstGeom>
            <a:solidFill>
              <a:schemeClr val="accent3">
                <a:lumMod val="20000"/>
                <a:lumOff val="80000"/>
              </a:schemeClr>
            </a:solidFill>
            <a:ln w="19050">
              <a:noFill/>
              <a:roun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5" name="椭圆 44"/>
            <p:cNvSpPr/>
            <p:nvPr/>
          </p:nvSpPr>
          <p:spPr bwMode="auto">
            <a:xfrm>
              <a:off x="4780290" y="2864506"/>
              <a:ext cx="247659" cy="675075"/>
            </a:xfrm>
            <a:prstGeom prst="ellipse">
              <a:avLst/>
            </a:prstGeom>
            <a:solidFill>
              <a:srgbClr val="FFFFFF"/>
            </a:solidFill>
            <a:ln w="19050">
              <a:noFill/>
              <a:roun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6" name="任意多边形: 形状 45"/>
            <p:cNvSpPr/>
            <p:nvPr/>
          </p:nvSpPr>
          <p:spPr bwMode="auto">
            <a:xfrm>
              <a:off x="4816791" y="3029686"/>
              <a:ext cx="181008" cy="329844"/>
            </a:xfrm>
            <a:custGeom>
              <a:avLst/>
              <a:gdLst>
                <a:gd name="connsiteX0" fmla="*/ 39952 w 338667"/>
                <a:gd name="connsiteY0" fmla="*/ 252412 h 276225"/>
                <a:gd name="connsiteX1" fmla="*/ 297127 w 338667"/>
                <a:gd name="connsiteY1" fmla="*/ 252412 h 276225"/>
                <a:gd name="connsiteX2" fmla="*/ 297127 w 338667"/>
                <a:gd name="connsiteY2" fmla="*/ 276225 h 276225"/>
                <a:gd name="connsiteX3" fmla="*/ 39952 w 338667"/>
                <a:gd name="connsiteY3" fmla="*/ 276225 h 276225"/>
                <a:gd name="connsiteX4" fmla="*/ 169334 w 338667"/>
                <a:gd name="connsiteY4" fmla="*/ 98425 h 276225"/>
                <a:gd name="connsiteX5" fmla="*/ 225690 w 338667"/>
                <a:gd name="connsiteY5" fmla="*/ 154918 h 276225"/>
                <a:gd name="connsiteX6" fmla="*/ 221758 w 338667"/>
                <a:gd name="connsiteY6" fmla="*/ 177253 h 276225"/>
                <a:gd name="connsiteX7" fmla="*/ 206031 w 338667"/>
                <a:gd name="connsiteY7" fmla="*/ 169370 h 276225"/>
                <a:gd name="connsiteX8" fmla="*/ 206031 w 338667"/>
                <a:gd name="connsiteY8" fmla="*/ 168056 h 276225"/>
                <a:gd name="connsiteX9" fmla="*/ 208652 w 338667"/>
                <a:gd name="connsiteY9" fmla="*/ 154918 h 276225"/>
                <a:gd name="connsiteX10" fmla="*/ 169334 w 338667"/>
                <a:gd name="connsiteY10" fmla="*/ 116818 h 276225"/>
                <a:gd name="connsiteX11" fmla="*/ 130015 w 338667"/>
                <a:gd name="connsiteY11" fmla="*/ 154918 h 276225"/>
                <a:gd name="connsiteX12" fmla="*/ 169334 w 338667"/>
                <a:gd name="connsiteY12" fmla="*/ 194332 h 276225"/>
                <a:gd name="connsiteX13" fmla="*/ 198167 w 338667"/>
                <a:gd name="connsiteY13" fmla="*/ 181194 h 276225"/>
                <a:gd name="connsiteX14" fmla="*/ 199478 w 338667"/>
                <a:gd name="connsiteY14" fmla="*/ 181194 h 276225"/>
                <a:gd name="connsiteX15" fmla="*/ 213895 w 338667"/>
                <a:gd name="connsiteY15" fmla="*/ 190391 h 276225"/>
                <a:gd name="connsiteX16" fmla="*/ 169334 w 338667"/>
                <a:gd name="connsiteY16" fmla="*/ 212725 h 276225"/>
                <a:gd name="connsiteX17" fmla="*/ 112977 w 338667"/>
                <a:gd name="connsiteY17" fmla="*/ 156232 h 276225"/>
                <a:gd name="connsiteX18" fmla="*/ 169334 w 338667"/>
                <a:gd name="connsiteY18" fmla="*/ 98425 h 276225"/>
                <a:gd name="connsiteX19" fmla="*/ 169740 w 338667"/>
                <a:gd name="connsiteY19" fmla="*/ 84137 h 276225"/>
                <a:gd name="connsiteX20" fmla="*/ 98689 w 338667"/>
                <a:gd name="connsiteY20" fmla="*/ 157031 h 276225"/>
                <a:gd name="connsiteX21" fmla="*/ 169740 w 338667"/>
                <a:gd name="connsiteY21" fmla="*/ 228600 h 276225"/>
                <a:gd name="connsiteX22" fmla="*/ 227634 w 338667"/>
                <a:gd name="connsiteY22" fmla="*/ 198117 h 276225"/>
                <a:gd name="connsiteX23" fmla="*/ 236845 w 338667"/>
                <a:gd name="connsiteY23" fmla="*/ 203418 h 276225"/>
                <a:gd name="connsiteX24" fmla="*/ 242108 w 338667"/>
                <a:gd name="connsiteY24" fmla="*/ 199442 h 276225"/>
                <a:gd name="connsiteX25" fmla="*/ 239476 w 338667"/>
                <a:gd name="connsiteY25" fmla="*/ 190165 h 276225"/>
                <a:gd name="connsiteX26" fmla="*/ 234213 w 338667"/>
                <a:gd name="connsiteY26" fmla="*/ 186189 h 276225"/>
                <a:gd name="connsiteX27" fmla="*/ 240792 w 338667"/>
                <a:gd name="connsiteY27" fmla="*/ 157031 h 276225"/>
                <a:gd name="connsiteX28" fmla="*/ 169740 w 338667"/>
                <a:gd name="connsiteY28" fmla="*/ 84137 h 276225"/>
                <a:gd name="connsiteX29" fmla="*/ 280981 w 338667"/>
                <a:gd name="connsiteY29" fmla="*/ 82550 h 276225"/>
                <a:gd name="connsiteX30" fmla="*/ 333639 w 338667"/>
                <a:gd name="connsiteY30" fmla="*/ 82550 h 276225"/>
                <a:gd name="connsiteX31" fmla="*/ 331006 w 338667"/>
                <a:gd name="connsiteY31" fmla="*/ 92075 h 276225"/>
                <a:gd name="connsiteX32" fmla="*/ 279664 w 338667"/>
                <a:gd name="connsiteY32" fmla="*/ 92075 h 276225"/>
                <a:gd name="connsiteX33" fmla="*/ 280981 w 338667"/>
                <a:gd name="connsiteY33" fmla="*/ 82550 h 276225"/>
                <a:gd name="connsiteX34" fmla="*/ 5027 w 338667"/>
                <a:gd name="connsiteY34" fmla="*/ 82550 h 276225"/>
                <a:gd name="connsiteX35" fmla="*/ 57685 w 338667"/>
                <a:gd name="connsiteY35" fmla="*/ 82550 h 276225"/>
                <a:gd name="connsiteX36" fmla="*/ 59002 w 338667"/>
                <a:gd name="connsiteY36" fmla="*/ 92075 h 276225"/>
                <a:gd name="connsiteX37" fmla="*/ 7660 w 338667"/>
                <a:gd name="connsiteY37" fmla="*/ 92075 h 276225"/>
                <a:gd name="connsiteX38" fmla="*/ 5027 w 338667"/>
                <a:gd name="connsiteY38" fmla="*/ 82550 h 276225"/>
                <a:gd name="connsiteX39" fmla="*/ 106627 w 338667"/>
                <a:gd name="connsiteY39" fmla="*/ 47625 h 276225"/>
                <a:gd name="connsiteX40" fmla="*/ 128852 w 338667"/>
                <a:gd name="connsiteY40" fmla="*/ 47625 h 276225"/>
                <a:gd name="connsiteX41" fmla="*/ 128852 w 338667"/>
                <a:gd name="connsiteY41" fmla="*/ 66675 h 276225"/>
                <a:gd name="connsiteX42" fmla="*/ 209815 w 338667"/>
                <a:gd name="connsiteY42" fmla="*/ 66675 h 276225"/>
                <a:gd name="connsiteX43" fmla="*/ 209815 w 338667"/>
                <a:gd name="connsiteY43" fmla="*/ 47625 h 276225"/>
                <a:gd name="connsiteX44" fmla="*/ 232040 w 338667"/>
                <a:gd name="connsiteY44" fmla="*/ 47625 h 276225"/>
                <a:gd name="connsiteX45" fmla="*/ 232040 w 338667"/>
                <a:gd name="connsiteY45" fmla="*/ 66675 h 276225"/>
                <a:gd name="connsiteX46" fmla="*/ 254265 w 338667"/>
                <a:gd name="connsiteY46" fmla="*/ 66675 h 276225"/>
                <a:gd name="connsiteX47" fmla="*/ 295540 w 338667"/>
                <a:gd name="connsiteY47" fmla="*/ 238125 h 276225"/>
                <a:gd name="connsiteX48" fmla="*/ 43127 w 338667"/>
                <a:gd name="connsiteY48" fmla="*/ 238125 h 276225"/>
                <a:gd name="connsiteX49" fmla="*/ 84402 w 338667"/>
                <a:gd name="connsiteY49" fmla="*/ 66675 h 276225"/>
                <a:gd name="connsiteX50" fmla="*/ 106627 w 338667"/>
                <a:gd name="connsiteY50" fmla="*/ 66675 h 276225"/>
                <a:gd name="connsiteX51" fmla="*/ 169334 w 338667"/>
                <a:gd name="connsiteY51" fmla="*/ 0 h 276225"/>
                <a:gd name="connsiteX52" fmla="*/ 333376 w 338667"/>
                <a:gd name="connsiteY52" fmla="*/ 30193 h 276225"/>
                <a:gd name="connsiteX53" fmla="*/ 337344 w 338667"/>
                <a:gd name="connsiteY53" fmla="*/ 68263 h 276225"/>
                <a:gd name="connsiteX54" fmla="*/ 281782 w 338667"/>
                <a:gd name="connsiteY54" fmla="*/ 68263 h 276225"/>
                <a:gd name="connsiteX55" fmla="*/ 275167 w 338667"/>
                <a:gd name="connsiteY55" fmla="*/ 45946 h 276225"/>
                <a:gd name="connsiteX56" fmla="*/ 169334 w 338667"/>
                <a:gd name="connsiteY56" fmla="*/ 19691 h 276225"/>
                <a:gd name="connsiteX57" fmla="*/ 63500 w 338667"/>
                <a:gd name="connsiteY57" fmla="*/ 45946 h 276225"/>
                <a:gd name="connsiteX58" fmla="*/ 56885 w 338667"/>
                <a:gd name="connsiteY58" fmla="*/ 68263 h 276225"/>
                <a:gd name="connsiteX59" fmla="*/ 1323 w 338667"/>
                <a:gd name="connsiteY59" fmla="*/ 68263 h 276225"/>
                <a:gd name="connsiteX60" fmla="*/ 5291 w 338667"/>
                <a:gd name="connsiteY60" fmla="*/ 30193 h 276225"/>
                <a:gd name="connsiteX61" fmla="*/ 169334 w 338667"/>
                <a:gd name="connsiteY61" fmla="*/ 0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38667" h="276225">
                  <a:moveTo>
                    <a:pt x="39952" y="252412"/>
                  </a:moveTo>
                  <a:lnTo>
                    <a:pt x="297127" y="252412"/>
                  </a:lnTo>
                  <a:lnTo>
                    <a:pt x="297127" y="276225"/>
                  </a:lnTo>
                  <a:lnTo>
                    <a:pt x="39952" y="276225"/>
                  </a:lnTo>
                  <a:close/>
                  <a:moveTo>
                    <a:pt x="169334" y="98425"/>
                  </a:moveTo>
                  <a:cubicBezTo>
                    <a:pt x="200788" y="98425"/>
                    <a:pt x="225690" y="124701"/>
                    <a:pt x="225690" y="154918"/>
                  </a:cubicBezTo>
                  <a:cubicBezTo>
                    <a:pt x="225690" y="162801"/>
                    <a:pt x="224380" y="170684"/>
                    <a:pt x="221758" y="177253"/>
                  </a:cubicBezTo>
                  <a:cubicBezTo>
                    <a:pt x="221758" y="177253"/>
                    <a:pt x="221758" y="177253"/>
                    <a:pt x="206031" y="169370"/>
                  </a:cubicBezTo>
                  <a:cubicBezTo>
                    <a:pt x="206031" y="169370"/>
                    <a:pt x="206031" y="168056"/>
                    <a:pt x="206031" y="168056"/>
                  </a:cubicBezTo>
                  <a:cubicBezTo>
                    <a:pt x="207342" y="164115"/>
                    <a:pt x="208652" y="160173"/>
                    <a:pt x="208652" y="154918"/>
                  </a:cubicBezTo>
                  <a:cubicBezTo>
                    <a:pt x="208652" y="133897"/>
                    <a:pt x="190303" y="116818"/>
                    <a:pt x="169334" y="116818"/>
                  </a:cubicBezTo>
                  <a:cubicBezTo>
                    <a:pt x="148364" y="116818"/>
                    <a:pt x="130015" y="133897"/>
                    <a:pt x="130015" y="154918"/>
                  </a:cubicBezTo>
                  <a:cubicBezTo>
                    <a:pt x="130015" y="177253"/>
                    <a:pt x="148364" y="194332"/>
                    <a:pt x="169334" y="194332"/>
                  </a:cubicBezTo>
                  <a:cubicBezTo>
                    <a:pt x="181129" y="194332"/>
                    <a:pt x="191614" y="189077"/>
                    <a:pt x="198167" y="181194"/>
                  </a:cubicBezTo>
                  <a:cubicBezTo>
                    <a:pt x="199478" y="181194"/>
                    <a:pt x="199478" y="181194"/>
                    <a:pt x="199478" y="181194"/>
                  </a:cubicBezTo>
                  <a:cubicBezTo>
                    <a:pt x="199478" y="181194"/>
                    <a:pt x="199478" y="181194"/>
                    <a:pt x="213895" y="190391"/>
                  </a:cubicBezTo>
                  <a:cubicBezTo>
                    <a:pt x="203410" y="203528"/>
                    <a:pt x="187682" y="212725"/>
                    <a:pt x="169334" y="212725"/>
                  </a:cubicBezTo>
                  <a:cubicBezTo>
                    <a:pt x="137879" y="212725"/>
                    <a:pt x="112977" y="186449"/>
                    <a:pt x="112977" y="156232"/>
                  </a:cubicBezTo>
                  <a:cubicBezTo>
                    <a:pt x="112977" y="124701"/>
                    <a:pt x="137879" y="98425"/>
                    <a:pt x="169334" y="98425"/>
                  </a:cubicBezTo>
                  <a:close/>
                  <a:moveTo>
                    <a:pt x="169740" y="84137"/>
                  </a:moveTo>
                  <a:cubicBezTo>
                    <a:pt x="130268" y="84137"/>
                    <a:pt x="98689" y="117271"/>
                    <a:pt x="98689" y="157031"/>
                  </a:cubicBezTo>
                  <a:cubicBezTo>
                    <a:pt x="98689" y="195466"/>
                    <a:pt x="130268" y="228600"/>
                    <a:pt x="169740" y="228600"/>
                  </a:cubicBezTo>
                  <a:cubicBezTo>
                    <a:pt x="193424" y="228600"/>
                    <a:pt x="214477" y="216672"/>
                    <a:pt x="227634" y="198117"/>
                  </a:cubicBezTo>
                  <a:cubicBezTo>
                    <a:pt x="227634" y="198117"/>
                    <a:pt x="232897" y="203418"/>
                    <a:pt x="236845" y="203418"/>
                  </a:cubicBezTo>
                  <a:cubicBezTo>
                    <a:pt x="238160" y="203418"/>
                    <a:pt x="240792" y="200768"/>
                    <a:pt x="242108" y="199442"/>
                  </a:cubicBezTo>
                  <a:cubicBezTo>
                    <a:pt x="244739" y="195466"/>
                    <a:pt x="243423" y="191490"/>
                    <a:pt x="239476" y="190165"/>
                  </a:cubicBezTo>
                  <a:cubicBezTo>
                    <a:pt x="239476" y="190165"/>
                    <a:pt x="239476" y="190165"/>
                    <a:pt x="234213" y="186189"/>
                  </a:cubicBezTo>
                  <a:cubicBezTo>
                    <a:pt x="238160" y="176911"/>
                    <a:pt x="240792" y="167634"/>
                    <a:pt x="240792" y="157031"/>
                  </a:cubicBezTo>
                  <a:cubicBezTo>
                    <a:pt x="240792" y="117271"/>
                    <a:pt x="209213" y="84137"/>
                    <a:pt x="169740" y="84137"/>
                  </a:cubicBezTo>
                  <a:close/>
                  <a:moveTo>
                    <a:pt x="280981" y="82550"/>
                  </a:moveTo>
                  <a:cubicBezTo>
                    <a:pt x="333639" y="82550"/>
                    <a:pt x="333639" y="82550"/>
                    <a:pt x="333639" y="82550"/>
                  </a:cubicBezTo>
                  <a:cubicBezTo>
                    <a:pt x="332323" y="87313"/>
                    <a:pt x="332323" y="89694"/>
                    <a:pt x="331006" y="92075"/>
                  </a:cubicBezTo>
                  <a:cubicBezTo>
                    <a:pt x="279664" y="92075"/>
                    <a:pt x="279664" y="92075"/>
                    <a:pt x="279664" y="92075"/>
                  </a:cubicBezTo>
                  <a:cubicBezTo>
                    <a:pt x="279664" y="89694"/>
                    <a:pt x="279664" y="86122"/>
                    <a:pt x="280981" y="82550"/>
                  </a:cubicBezTo>
                  <a:close/>
                  <a:moveTo>
                    <a:pt x="5027" y="82550"/>
                  </a:moveTo>
                  <a:cubicBezTo>
                    <a:pt x="5027" y="82550"/>
                    <a:pt x="5027" y="82550"/>
                    <a:pt x="57685" y="82550"/>
                  </a:cubicBezTo>
                  <a:cubicBezTo>
                    <a:pt x="59002" y="86122"/>
                    <a:pt x="59002" y="89694"/>
                    <a:pt x="59002" y="92075"/>
                  </a:cubicBezTo>
                  <a:cubicBezTo>
                    <a:pt x="59002" y="92075"/>
                    <a:pt x="59002" y="92075"/>
                    <a:pt x="7660" y="92075"/>
                  </a:cubicBezTo>
                  <a:cubicBezTo>
                    <a:pt x="6343" y="89694"/>
                    <a:pt x="6343" y="87313"/>
                    <a:pt x="5027" y="82550"/>
                  </a:cubicBezTo>
                  <a:close/>
                  <a:moveTo>
                    <a:pt x="106627" y="47625"/>
                  </a:moveTo>
                  <a:lnTo>
                    <a:pt x="128852" y="47625"/>
                  </a:lnTo>
                  <a:lnTo>
                    <a:pt x="128852" y="66675"/>
                  </a:lnTo>
                  <a:lnTo>
                    <a:pt x="209815" y="66675"/>
                  </a:lnTo>
                  <a:lnTo>
                    <a:pt x="209815" y="47625"/>
                  </a:lnTo>
                  <a:lnTo>
                    <a:pt x="232040" y="47625"/>
                  </a:lnTo>
                  <a:lnTo>
                    <a:pt x="232040" y="66675"/>
                  </a:lnTo>
                  <a:lnTo>
                    <a:pt x="254265" y="66675"/>
                  </a:lnTo>
                  <a:lnTo>
                    <a:pt x="295540" y="238125"/>
                  </a:lnTo>
                  <a:lnTo>
                    <a:pt x="43127" y="238125"/>
                  </a:lnTo>
                  <a:lnTo>
                    <a:pt x="84402" y="66675"/>
                  </a:lnTo>
                  <a:lnTo>
                    <a:pt x="106627" y="66675"/>
                  </a:lnTo>
                  <a:close/>
                  <a:moveTo>
                    <a:pt x="169334" y="0"/>
                  </a:moveTo>
                  <a:cubicBezTo>
                    <a:pt x="244740" y="0"/>
                    <a:pt x="309563" y="11815"/>
                    <a:pt x="333376" y="30193"/>
                  </a:cubicBezTo>
                  <a:cubicBezTo>
                    <a:pt x="338667" y="34132"/>
                    <a:pt x="339990" y="48572"/>
                    <a:pt x="337344" y="68263"/>
                  </a:cubicBezTo>
                  <a:cubicBezTo>
                    <a:pt x="281782" y="68263"/>
                    <a:pt x="281782" y="68263"/>
                    <a:pt x="281782" y="68263"/>
                  </a:cubicBezTo>
                  <a:cubicBezTo>
                    <a:pt x="281782" y="57761"/>
                    <a:pt x="279136" y="49884"/>
                    <a:pt x="275167" y="45946"/>
                  </a:cubicBezTo>
                  <a:cubicBezTo>
                    <a:pt x="256646" y="26255"/>
                    <a:pt x="207698" y="19691"/>
                    <a:pt x="169334" y="19691"/>
                  </a:cubicBezTo>
                  <a:cubicBezTo>
                    <a:pt x="130969" y="19691"/>
                    <a:pt x="82021" y="26255"/>
                    <a:pt x="63500" y="45946"/>
                  </a:cubicBezTo>
                  <a:cubicBezTo>
                    <a:pt x="59531" y="49884"/>
                    <a:pt x="56885" y="57761"/>
                    <a:pt x="56885" y="68263"/>
                  </a:cubicBezTo>
                  <a:cubicBezTo>
                    <a:pt x="1323" y="68263"/>
                    <a:pt x="1323" y="68263"/>
                    <a:pt x="1323" y="68263"/>
                  </a:cubicBezTo>
                  <a:cubicBezTo>
                    <a:pt x="-1323" y="48572"/>
                    <a:pt x="0" y="35444"/>
                    <a:pt x="5291" y="30193"/>
                  </a:cubicBezTo>
                  <a:cubicBezTo>
                    <a:pt x="29104" y="11815"/>
                    <a:pt x="93927" y="0"/>
                    <a:pt x="169334" y="0"/>
                  </a:cubicBezTo>
                  <a:close/>
                </a:path>
              </a:pathLst>
            </a:custGeom>
            <a:solidFill>
              <a:srgbClr val="272F42"/>
            </a:solidFill>
            <a:ln w="19050">
              <a:noFill/>
              <a:roun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50" name="矩形 49"/>
          <p:cNvSpPr/>
          <p:nvPr/>
        </p:nvSpPr>
        <p:spPr>
          <a:xfrm>
            <a:off x="3368330" y="2854221"/>
            <a:ext cx="6304480" cy="2800254"/>
          </a:xfrm>
          <a:prstGeom prst="rect">
            <a:avLst/>
          </a:prstGeom>
        </p:spPr>
        <p:txBody>
          <a:bodyPr wrap="square">
            <a:spAutoFit/>
          </a:bodyPr>
          <a:lstStyle/>
          <a:p>
            <a:pPr>
              <a:spcAft>
                <a:spcPts val="1200"/>
              </a:spcAft>
            </a:pPr>
            <a:r>
              <a:rPr lang="zh-CN" altLang="en-US" sz="2400" b="1" dirty="0">
                <a:latin typeface="微软雅黑" panose="020B0503020204020204" pitchFamily="34" charset="-122"/>
                <a:ea typeface="微软雅黑" panose="020B0503020204020204" pitchFamily="34" charset="-122"/>
              </a:rPr>
              <a:t>根据理论提出教学材料设计制作的方法</a:t>
            </a:r>
            <a:endParaRPr lang="zh-CN" altLang="en-US" sz="2400" b="1" dirty="0">
              <a:latin typeface="微软雅黑" panose="020B0503020204020204" pitchFamily="34" charset="-122"/>
              <a:ea typeface="微软雅黑" panose="020B0503020204020204" pitchFamily="34" charset="-122"/>
            </a:endParaRPr>
          </a:p>
          <a:p>
            <a:pPr marL="342900" indent="-342900">
              <a:lnSpc>
                <a:spcPct val="120000"/>
              </a:lnSpc>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学习内容呈现方式易于接受</a:t>
            </a:r>
            <a:endParaRPr lang="zh-CN" altLang="en-US" sz="2000" dirty="0">
              <a:latin typeface="微软雅黑" panose="020B0503020204020204" pitchFamily="34" charset="-122"/>
              <a:ea typeface="微软雅黑" panose="020B0503020204020204" pitchFamily="34" charset="-122"/>
            </a:endParaRPr>
          </a:p>
          <a:p>
            <a:pPr marL="342900" indent="-342900">
              <a:lnSpc>
                <a:spcPct val="120000"/>
              </a:lnSpc>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给出明确的学习建议和方法</a:t>
            </a:r>
            <a:endParaRPr lang="zh-CN" altLang="en-US" sz="2000" dirty="0">
              <a:latin typeface="微软雅黑" panose="020B0503020204020204" pitchFamily="34" charset="-122"/>
              <a:ea typeface="微软雅黑" panose="020B0503020204020204" pitchFamily="34" charset="-122"/>
            </a:endParaRPr>
          </a:p>
          <a:p>
            <a:pPr marL="342900" indent="-342900">
              <a:lnSpc>
                <a:spcPct val="120000"/>
              </a:lnSpc>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鼓励学生相互交换意见</a:t>
            </a:r>
            <a:endParaRPr lang="zh-CN" altLang="en-US" sz="2000" dirty="0">
              <a:latin typeface="微软雅黑" panose="020B0503020204020204" pitchFamily="34" charset="-122"/>
              <a:ea typeface="微软雅黑" panose="020B0503020204020204" pitchFamily="34" charset="-122"/>
            </a:endParaRPr>
          </a:p>
          <a:p>
            <a:pPr marL="342900" indent="-342900">
              <a:lnSpc>
                <a:spcPct val="120000"/>
              </a:lnSpc>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努力深入学生的感情世界</a:t>
            </a:r>
            <a:endParaRPr lang="zh-CN" altLang="en-US" sz="2000" dirty="0">
              <a:latin typeface="微软雅黑" panose="020B0503020204020204" pitchFamily="34" charset="-122"/>
              <a:ea typeface="微软雅黑" panose="020B0503020204020204" pitchFamily="34" charset="-122"/>
            </a:endParaRPr>
          </a:p>
          <a:p>
            <a:pPr marL="342900" indent="-342900">
              <a:lnSpc>
                <a:spcPct val="120000"/>
              </a:lnSpc>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适当使用人称代词</a:t>
            </a:r>
            <a:endParaRPr lang="zh-CN" altLang="en-US" sz="2000" dirty="0">
              <a:latin typeface="微软雅黑" panose="020B0503020204020204" pitchFamily="34" charset="-122"/>
              <a:ea typeface="微软雅黑" panose="020B0503020204020204" pitchFamily="34" charset="-122"/>
            </a:endParaRPr>
          </a:p>
          <a:p>
            <a:pPr marL="342900" indent="-342900">
              <a:lnSpc>
                <a:spcPct val="120000"/>
              </a:lnSpc>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改变会谈时，提示清楚</a:t>
            </a:r>
            <a:endParaRPr lang="zh-CN" altLang="en-US" sz="2000" dirty="0">
              <a:latin typeface="微软雅黑" panose="020B0503020204020204" pitchFamily="34" charset="-122"/>
              <a:ea typeface="微软雅黑" panose="020B0503020204020204" pitchFamily="34" charset="-122"/>
            </a:endParaRPr>
          </a:p>
        </p:txBody>
      </p:sp>
      <p:sp>
        <p:nvSpPr>
          <p:cNvPr id="51" name="矩形 50"/>
          <p:cNvSpPr/>
          <p:nvPr/>
        </p:nvSpPr>
        <p:spPr>
          <a:xfrm>
            <a:off x="3368330" y="1967990"/>
            <a:ext cx="2954655"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七个理论提出的依据</a:t>
            </a:r>
            <a:endParaRPr lang="zh-CN" altLang="en-US" sz="2400" b="1" dirty="0">
              <a:latin typeface="微软雅黑" panose="020B0503020204020204" pitchFamily="34" charset="-122"/>
              <a:ea typeface="微软雅黑" panose="020B0503020204020204" pitchFamily="34" charset="-122"/>
            </a:endParaRPr>
          </a:p>
        </p:txBody>
      </p:sp>
      <p:sp>
        <p:nvSpPr>
          <p:cNvPr id="13" name="矩形 12"/>
          <p:cNvSpPr/>
          <p:nvPr/>
        </p:nvSpPr>
        <p:spPr>
          <a:xfrm>
            <a:off x="640660" y="135374"/>
            <a:ext cx="5455340" cy="523220"/>
          </a:xfrm>
          <a:prstGeom prst="rect">
            <a:avLst/>
          </a:prstGeom>
        </p:spPr>
        <p:txBody>
          <a:bodyPr wrap="non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霍姆伯格：有指导的教学会谈理论</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sp>
        <p:nvSpPr>
          <p:cNvPr id="2" name="矩形 1"/>
          <p:cNvSpPr/>
          <p:nvPr/>
        </p:nvSpPr>
        <p:spPr>
          <a:xfrm>
            <a:off x="3840357" y="5882035"/>
            <a:ext cx="4358886" cy="400110"/>
          </a:xfrm>
          <a:prstGeom prst="rect">
            <a:avLst/>
          </a:prstGeom>
        </p:spPr>
        <p:txBody>
          <a:bodyPr wrap="none">
            <a:spAutoFit/>
          </a:bodyPr>
          <a:lstStyle/>
          <a:p>
            <a:r>
              <a:rPr lang="zh-CN" altLang="en-US" sz="2000" dirty="0">
                <a:latin typeface="微软雅黑" panose="020B0503020204020204" pitchFamily="34" charset="-122"/>
                <a:ea typeface="微软雅黑" panose="020B0503020204020204" pitchFamily="34" charset="-122"/>
              </a:rPr>
              <a:t> </a:t>
            </a:r>
            <a:r>
              <a:rPr lang="zh-CN" altLang="en-US" sz="2000" dirty="0">
                <a:solidFill>
                  <a:srgbClr val="FF0000"/>
                </a:solidFill>
                <a:latin typeface="微软雅黑" panose="020B0503020204020204" pitchFamily="34" charset="-122"/>
                <a:ea typeface="微软雅黑" panose="020B0503020204020204" pitchFamily="34" charset="-122"/>
              </a:rPr>
              <a:t>对于现在的教育实践仍然有指导意义</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40660" y="135374"/>
            <a:ext cx="4752583" cy="523220"/>
          </a:xfrm>
          <a:prstGeom prst="rect">
            <a:avLst/>
          </a:prstGeom>
        </p:spPr>
        <p:txBody>
          <a:bodyPr wrap="non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丹尼尔：交互作用和独立学习</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sp>
        <p:nvSpPr>
          <p:cNvPr id="5" name="矩形 4"/>
          <p:cNvSpPr/>
          <p:nvPr/>
        </p:nvSpPr>
        <p:spPr>
          <a:xfrm>
            <a:off x="2038609" y="1397126"/>
            <a:ext cx="7571303"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独立学习与交互作用间的平衡来完成全部远程教育过程</a:t>
            </a:r>
            <a:endParaRPr lang="zh-CN" altLang="en-US" sz="2400" b="1"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1576353" y="2204100"/>
            <a:ext cx="8495814" cy="3125234"/>
            <a:chOff x="1482685" y="2030660"/>
            <a:chExt cx="8344359" cy="3086100"/>
          </a:xfrm>
        </p:grpSpPr>
        <p:sp>
          <p:nvSpPr>
            <p:cNvPr id="4" name="Rectangle 3"/>
            <p:cNvSpPr txBox="1">
              <a:spLocks noChangeArrowheads="1"/>
            </p:cNvSpPr>
            <p:nvPr/>
          </p:nvSpPr>
          <p:spPr>
            <a:xfrm>
              <a:off x="1482685" y="2030660"/>
              <a:ext cx="8344359" cy="3086100"/>
            </a:xfrm>
            <a:prstGeom prst="rect">
              <a:avLst/>
            </a:prstGeom>
            <a:extLst>
              <a:ext uri="{91240B29-F687-4F45-9708-019B960494DF}">
                <a14:hiddenLine xmlns:a14="http://schemas.microsoft.com/office/drawing/2010/main" w="3175">
                  <a:solidFill>
                    <a:schemeClr val="tx1"/>
                  </a:solidFill>
                  <a:miter lim="800000"/>
                  <a:headEnd/>
                  <a:tailEnd/>
                </a14:hiddenLine>
              </a:ext>
            </a:extLst>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sz="2000" dirty="0">
                <a:latin typeface="微软雅黑" panose="020B0503020204020204" pitchFamily="34" charset="-122"/>
                <a:ea typeface="微软雅黑" panose="020B0503020204020204" pitchFamily="34" charset="-122"/>
              </a:endParaRPr>
            </a:p>
            <a:p>
              <a:pPr>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                      独立活动                                     交互作用</a:t>
              </a:r>
              <a:endParaRPr lang="zh-CN" altLang="en-US" sz="2000" dirty="0">
                <a:latin typeface="微软雅黑" panose="020B0503020204020204" pitchFamily="34" charset="-122"/>
                <a:ea typeface="微软雅黑" panose="020B0503020204020204" pitchFamily="34" charset="-122"/>
              </a:endParaRPr>
            </a:p>
            <a:p>
              <a:pPr>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                   </a:t>
              </a:r>
              <a:endParaRPr lang="en-US" altLang="zh-CN" sz="2000" dirty="0">
                <a:latin typeface="微软雅黑" panose="020B0503020204020204" pitchFamily="34" charset="-122"/>
                <a:ea typeface="微软雅黑" panose="020B0503020204020204" pitchFamily="34" charset="-122"/>
              </a:endParaRPr>
            </a:p>
            <a:p>
              <a:pPr>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                    阅读活动                                      电话讨论</a:t>
              </a:r>
              <a:endParaRPr lang="zh-CN" altLang="en-US" sz="2000" dirty="0">
                <a:latin typeface="微软雅黑" panose="020B0503020204020204" pitchFamily="34" charset="-122"/>
                <a:ea typeface="微软雅黑" panose="020B0503020204020204" pitchFamily="34" charset="-122"/>
              </a:endParaRPr>
            </a:p>
            <a:p>
              <a:pPr>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                  在家看电视                             批发作业，提出意见</a:t>
              </a:r>
              <a:endParaRPr lang="zh-CN" altLang="en-US" sz="2000" dirty="0">
                <a:latin typeface="微软雅黑" panose="020B0503020204020204" pitchFamily="34" charset="-122"/>
                <a:ea typeface="微软雅黑" panose="020B0503020204020204" pitchFamily="34" charset="-122"/>
              </a:endParaRPr>
            </a:p>
            <a:p>
              <a:pPr>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                  在家做实验                                     集体讨论</a:t>
              </a:r>
              <a:endParaRPr lang="zh-CN" altLang="en-US" sz="2000" dirty="0">
                <a:latin typeface="微软雅黑" panose="020B0503020204020204" pitchFamily="34" charset="-122"/>
                <a:ea typeface="微软雅黑" panose="020B0503020204020204" pitchFamily="34" charset="-122"/>
              </a:endParaRPr>
            </a:p>
            <a:p>
              <a:pPr>
                <a:buFont typeface="Wingdings" panose="05000000000000000000" pitchFamily="2" charset="2"/>
                <a:buNone/>
              </a:pPr>
              <a:r>
                <a:rPr lang="zh-CN" altLang="en-US" sz="2000" dirty="0">
                  <a:latin typeface="微软雅黑" panose="020B0503020204020204" pitchFamily="34" charset="-122"/>
                  <a:ea typeface="微软雅黑" panose="020B0503020204020204" pitchFamily="34" charset="-122"/>
                </a:rPr>
                <a:t>                     写作业                                    暑期学校的面授</a:t>
              </a:r>
              <a:endParaRPr lang="zh-CN" altLang="en-US" sz="2000" dirty="0">
                <a:latin typeface="微软雅黑" panose="020B0503020204020204" pitchFamily="34" charset="-122"/>
                <a:ea typeface="微软雅黑" panose="020B0503020204020204" pitchFamily="34" charset="-122"/>
              </a:endParaRPr>
            </a:p>
            <a:p>
              <a:pPr>
                <a:buFont typeface="Wingdings" panose="05000000000000000000" pitchFamily="2" charset="2"/>
                <a:buNone/>
              </a:pPr>
              <a:endParaRPr lang="en-US" altLang="zh-CN" sz="2400" dirty="0">
                <a:latin typeface="微软雅黑" panose="020B0503020204020204" pitchFamily="34" charset="-122"/>
                <a:ea typeface="微软雅黑" panose="020B0503020204020204" pitchFamily="34" charset="-122"/>
              </a:endParaRPr>
            </a:p>
          </p:txBody>
        </p:sp>
        <p:sp>
          <p:nvSpPr>
            <p:cNvPr id="6" name="Line 4"/>
            <p:cNvSpPr>
              <a:spLocks noChangeShapeType="1"/>
            </p:cNvSpPr>
            <p:nvPr/>
          </p:nvSpPr>
          <p:spPr bwMode="auto">
            <a:xfrm>
              <a:off x="2497622" y="2386806"/>
              <a:ext cx="6921779" cy="0"/>
            </a:xfrm>
            <a:prstGeom prst="line">
              <a:avLst/>
            </a:prstGeom>
            <a:noFill/>
            <a:ln w="57150" cmpd="thickThin">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r>
                <a:rPr lang="en-US"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
          <p:nvSpPr>
            <p:cNvPr id="7" name="Line 6"/>
            <p:cNvSpPr>
              <a:spLocks noChangeShapeType="1"/>
            </p:cNvSpPr>
            <p:nvPr/>
          </p:nvSpPr>
          <p:spPr bwMode="auto">
            <a:xfrm flipV="1">
              <a:off x="2497640" y="2842150"/>
              <a:ext cx="6921761" cy="3676"/>
            </a:xfrm>
            <a:prstGeom prst="line">
              <a:avLst/>
            </a:prstGeom>
            <a:noFill/>
            <a:ln w="57150" cmpd="thickThin">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微软雅黑" panose="020B0503020204020204" pitchFamily="34" charset="-122"/>
                <a:ea typeface="微软雅黑" panose="020B0503020204020204" pitchFamily="34" charset="-122"/>
              </a:endParaRPr>
            </a:p>
          </p:txBody>
        </p:sp>
        <p:sp>
          <p:nvSpPr>
            <p:cNvPr id="8" name="Line 7"/>
            <p:cNvSpPr>
              <a:spLocks noChangeShapeType="1"/>
            </p:cNvSpPr>
            <p:nvPr/>
          </p:nvSpPr>
          <p:spPr bwMode="auto">
            <a:xfrm>
              <a:off x="5393243" y="2386806"/>
              <a:ext cx="0" cy="2466302"/>
            </a:xfrm>
            <a:prstGeom prst="line">
              <a:avLst/>
            </a:prstGeom>
            <a:noFill/>
            <a:ln w="57150" cmpd="thickThin">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微软雅黑" panose="020B0503020204020204" pitchFamily="34" charset="-122"/>
                <a:ea typeface="微软雅黑" panose="020B0503020204020204" pitchFamily="34" charset="-122"/>
              </a:endParaRPr>
            </a:p>
          </p:txBody>
        </p:sp>
        <p:sp>
          <p:nvSpPr>
            <p:cNvPr id="9" name="Line 10"/>
            <p:cNvSpPr>
              <a:spLocks noChangeShapeType="1"/>
            </p:cNvSpPr>
            <p:nvPr/>
          </p:nvSpPr>
          <p:spPr bwMode="auto">
            <a:xfrm flipV="1">
              <a:off x="2497641" y="4853108"/>
              <a:ext cx="6921761" cy="0"/>
            </a:xfrm>
            <a:prstGeom prst="line">
              <a:avLst/>
            </a:prstGeom>
            <a:noFill/>
            <a:ln w="57150" cmpd="thickThin">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微软雅黑" panose="020B0503020204020204" pitchFamily="34" charset="-122"/>
                <a:ea typeface="微软雅黑" panose="020B0503020204020204" pitchFamily="34" charset="-122"/>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3278" y="120134"/>
            <a:ext cx="2644314" cy="523220"/>
          </a:xfrm>
          <a:prstGeom prst="rect">
            <a:avLst/>
          </a:prstGeom>
        </p:spPr>
        <p:txBody>
          <a:bodyPr wrap="non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交互与距离理论</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sp>
        <p:nvSpPr>
          <p:cNvPr id="3" name="矩形 2"/>
          <p:cNvSpPr/>
          <p:nvPr/>
        </p:nvSpPr>
        <p:spPr>
          <a:xfrm>
            <a:off x="1961017" y="1358384"/>
            <a:ext cx="2082621" cy="369332"/>
          </a:xfrm>
          <a:prstGeom prst="rect">
            <a:avLst/>
          </a:prstGeom>
        </p:spPr>
        <p:txBody>
          <a:bodyPr wrap="none">
            <a:spAutoFit/>
          </a:bodyPr>
          <a:lstStyle/>
          <a:p>
            <a:r>
              <a:rPr lang="zh-CN" altLang="en-US" b="1" dirty="0">
                <a:latin typeface="微软雅黑" panose="020B0503020204020204" pitchFamily="34" charset="-122"/>
                <a:ea typeface="微软雅黑" panose="020B0503020204020204" pitchFamily="34" charset="-122"/>
              </a:rPr>
              <a:t>穆尔三层交互理论</a:t>
            </a:r>
            <a:endParaRPr lang="zh-CN" altLang="en-US" b="1" dirty="0">
              <a:latin typeface="微软雅黑" panose="020B0503020204020204" pitchFamily="34" charset="-122"/>
              <a:ea typeface="微软雅黑" panose="020B0503020204020204" pitchFamily="34" charset="-122"/>
            </a:endParaRPr>
          </a:p>
        </p:txBody>
      </p:sp>
      <p:sp>
        <p:nvSpPr>
          <p:cNvPr id="4" name="矩形 3"/>
          <p:cNvSpPr/>
          <p:nvPr/>
        </p:nvSpPr>
        <p:spPr>
          <a:xfrm>
            <a:off x="7404100" y="1358384"/>
            <a:ext cx="2889250" cy="369332"/>
          </a:xfrm>
          <a:prstGeom prst="rect">
            <a:avLst/>
          </a:prstGeom>
        </p:spPr>
        <p:txBody>
          <a:bodyPr wrap="square">
            <a:spAutoFit/>
          </a:bodyPr>
          <a:lstStyle/>
          <a:p>
            <a:r>
              <a:rPr lang="zh-CN" altLang="en-US" b="1" dirty="0">
                <a:latin typeface="微软雅黑" panose="020B0503020204020204" pitchFamily="34" charset="-122"/>
                <a:ea typeface="微软雅黑" panose="020B0503020204020204" pitchFamily="34" charset="-122"/>
              </a:rPr>
              <a:t>安德森：多种交互的提出</a:t>
            </a:r>
            <a:endParaRPr lang="zh-CN" altLang="en-US" b="1" dirty="0">
              <a:latin typeface="微软雅黑" panose="020B0503020204020204" pitchFamily="34" charset="-122"/>
              <a:ea typeface="微软雅黑" panose="020B0503020204020204" pitchFamily="34" charset="-122"/>
            </a:endParaRPr>
          </a:p>
        </p:txBody>
      </p:sp>
      <p:graphicFrame>
        <p:nvGraphicFramePr>
          <p:cNvPr id="5" name="图示 4"/>
          <p:cNvGraphicFramePr/>
          <p:nvPr/>
        </p:nvGraphicFramePr>
        <p:xfrm>
          <a:off x="345195" y="2221156"/>
          <a:ext cx="5149314" cy="344370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6" name="图示 5"/>
          <p:cNvGraphicFramePr/>
          <p:nvPr/>
        </p:nvGraphicFramePr>
        <p:xfrm>
          <a:off x="6095999" y="2221156"/>
          <a:ext cx="5317475" cy="384913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3278" y="120134"/>
            <a:ext cx="3106872" cy="523220"/>
          </a:xfrm>
          <a:prstGeom prst="rect">
            <a:avLst/>
          </a:prstGeom>
        </p:spPr>
        <p:txBody>
          <a:bodyPr wrap="squar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等效交互理论</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767864" y="1532853"/>
            <a:ext cx="10604986" cy="3210597"/>
            <a:chOff x="951358" y="3910939"/>
            <a:chExt cx="5150613" cy="2097580"/>
          </a:xfrm>
        </p:grpSpPr>
        <p:sp>
          <p:nvSpPr>
            <p:cNvPr id="29" name="矩形 28"/>
            <p:cNvSpPr/>
            <p:nvPr/>
          </p:nvSpPr>
          <p:spPr>
            <a:xfrm>
              <a:off x="951358" y="3910939"/>
              <a:ext cx="5150613" cy="370081"/>
            </a:xfrm>
            <a:prstGeom prst="rect">
              <a:avLst/>
            </a:prstGeom>
            <a:solidFill>
              <a:srgbClr val="959595"/>
            </a:solidFill>
            <a:ln w="25400" cap="flat" cmpd="sng" algn="ctr">
              <a:noFill/>
              <a:prstDash val="solid"/>
            </a:ln>
            <a:effectLst/>
          </p:spPr>
          <p:txBody>
            <a:bodyPr wrap="none" anchor="ctr">
              <a:normAutofit/>
            </a:bodyPr>
            <a:lstStyle/>
            <a:p>
              <a:pPr lvl="0" algn="ctr" fontAlgn="base">
                <a:spcBef>
                  <a:spcPct val="0"/>
                </a:spcBef>
                <a:spcAft>
                  <a:spcPct val="0"/>
                </a:spcAft>
              </a:pPr>
              <a:r>
                <a:rPr lang="zh-CN" altLang="en-US" sz="2400" b="1" kern="0" dirty="0">
                  <a:solidFill>
                    <a:srgbClr val="FFFFFF"/>
                  </a:solidFill>
                  <a:latin typeface="微软雅黑" panose="020B0503020204020204" pitchFamily="34" charset="-122"/>
                  <a:ea typeface="微软雅黑" panose="020B0503020204020204" pitchFamily="34" charset="-122"/>
                  <a:cs typeface="+mn-ea"/>
                  <a:sym typeface="+mn-lt"/>
                </a:rPr>
                <a:t>论点一</a:t>
              </a:r>
              <a:endPar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0" name="矩形 29"/>
            <p:cNvSpPr/>
            <p:nvPr/>
          </p:nvSpPr>
          <p:spPr>
            <a:xfrm>
              <a:off x="963002" y="4281020"/>
              <a:ext cx="5135900" cy="711885"/>
            </a:xfrm>
            <a:prstGeom prst="rect">
              <a:avLst/>
            </a:prstGeom>
            <a:noFill/>
            <a:ln w="25400" cap="flat" cmpd="sng" algn="ctr">
              <a:solidFill>
                <a:srgbClr val="272F4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2" name="文本框 6"/>
            <p:cNvSpPr txBox="1"/>
            <p:nvPr/>
          </p:nvSpPr>
          <p:spPr>
            <a:xfrm>
              <a:off x="1066734" y="3910939"/>
              <a:ext cx="2331826" cy="508660"/>
            </a:xfrm>
            <a:prstGeom prst="rect">
              <a:avLst/>
            </a:prstGeom>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3" name="文本框 7"/>
            <p:cNvSpPr txBox="1"/>
            <p:nvPr/>
          </p:nvSpPr>
          <p:spPr>
            <a:xfrm>
              <a:off x="2693875" y="5630263"/>
              <a:ext cx="398376" cy="378256"/>
            </a:xfrm>
            <a:prstGeom prst="rect">
              <a:avLst/>
            </a:prstGeom>
          </p:spPr>
          <p:txBody>
            <a:bodyPr wrap="none" anchor="ctr">
              <a:norm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1</a:t>
              </a:r>
              <a:endParaRPr kumimoji="0" 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5" name="矩形 34"/>
            <p:cNvSpPr/>
            <p:nvPr/>
          </p:nvSpPr>
          <p:spPr>
            <a:xfrm>
              <a:off x="974658" y="4352272"/>
              <a:ext cx="5072429" cy="580282"/>
            </a:xfrm>
            <a:prstGeom prst="rect">
              <a:avLst/>
            </a:prstGeom>
          </p:spPr>
          <p:txBody>
            <a:bodyPr wrap="square">
              <a:normAutofit/>
            </a:bodyPr>
            <a:lstStyle/>
            <a:p>
              <a:pPr lvl="0" algn="just" fontAlgn="base">
                <a:lnSpc>
                  <a:spcPct val="120000"/>
                </a:lnSpc>
                <a:spcBef>
                  <a:spcPct val="0"/>
                </a:spcBef>
                <a:spcAft>
                  <a:spcPct val="0"/>
                </a:spcAft>
              </a:pPr>
              <a:r>
                <a:rPr lang="zh-CN" altLang="en-US" sz="2000" kern="0" dirty="0">
                  <a:solidFill>
                    <a:srgbClr val="000000"/>
                  </a:solidFill>
                  <a:latin typeface="微软雅黑" panose="020B0503020204020204" pitchFamily="34" charset="-122"/>
                  <a:ea typeface="微软雅黑" panose="020B0503020204020204" pitchFamily="34" charset="-122"/>
                  <a:cs typeface="+mn-ea"/>
                  <a:sym typeface="+mn-lt"/>
                </a:rPr>
                <a:t>只要三种交互</a:t>
              </a:r>
              <a:r>
                <a:rPr lang="en-US" altLang="zh-CN" sz="2000" kern="0" dirty="0">
                  <a:solidFill>
                    <a:srgbClr val="000000"/>
                  </a:solidFill>
                  <a:latin typeface="微软雅黑" panose="020B0503020204020204" pitchFamily="34" charset="-122"/>
                  <a:ea typeface="微软雅黑" panose="020B0503020204020204" pitchFamily="34" charset="-122"/>
                  <a:cs typeface="+mn-ea"/>
                  <a:sym typeface="+mn-lt"/>
                </a:rPr>
                <a:t>( </a:t>
              </a:r>
              <a:r>
                <a:rPr lang="zh-CN" altLang="en-US" sz="2000" kern="0" dirty="0">
                  <a:solidFill>
                    <a:srgbClr val="000000"/>
                  </a:solidFill>
                  <a:latin typeface="微软雅黑" panose="020B0503020204020204" pitchFamily="34" charset="-122"/>
                  <a:ea typeface="微软雅黑" panose="020B0503020204020204" pitchFamily="34" charset="-122"/>
                  <a:cs typeface="+mn-ea"/>
                  <a:sym typeface="+mn-lt"/>
                </a:rPr>
                <a:t>学生－教师；学生－学生；学生－内容</a:t>
              </a:r>
              <a:r>
                <a:rPr lang="en-US" altLang="zh-CN" sz="2000" kern="0" dirty="0">
                  <a:solidFill>
                    <a:srgbClr val="000000"/>
                  </a:solidFill>
                  <a:latin typeface="微软雅黑" panose="020B0503020204020204" pitchFamily="34" charset="-122"/>
                  <a:ea typeface="微软雅黑" panose="020B0503020204020204" pitchFamily="34" charset="-122"/>
                  <a:cs typeface="+mn-ea"/>
                  <a:sym typeface="+mn-lt"/>
                </a:rPr>
                <a:t>) </a:t>
              </a:r>
              <a:r>
                <a:rPr lang="zh-CN" altLang="en-US" sz="2000" kern="0" dirty="0">
                  <a:solidFill>
                    <a:srgbClr val="000000"/>
                  </a:solidFill>
                  <a:latin typeface="微软雅黑" panose="020B0503020204020204" pitchFamily="34" charset="-122"/>
                  <a:ea typeface="微软雅黑" panose="020B0503020204020204" pitchFamily="34" charset="-122"/>
                  <a:cs typeface="+mn-ea"/>
                  <a:sym typeface="+mn-lt"/>
                </a:rPr>
                <a:t>中有一种处于较高水平，其他两种交互水平较低，甚至被消除，深入、有意义的正式学习也能得到支持，且不会降低教学体验。</a:t>
              </a:r>
              <a:endParaRPr lang="zh-CN" altLang="en-US" sz="2000" kern="0" dirty="0">
                <a:solidFill>
                  <a:srgbClr val="000000"/>
                </a:solidFill>
                <a:latin typeface="微软雅黑" panose="020B0503020204020204" pitchFamily="34" charset="-122"/>
                <a:ea typeface="微软雅黑" panose="020B0503020204020204" pitchFamily="34" charset="-122"/>
                <a:cs typeface="+mn-ea"/>
                <a:sym typeface="+mn-lt"/>
              </a:endParaRPr>
            </a:p>
          </p:txBody>
        </p:sp>
      </p:grpSp>
      <p:sp>
        <p:nvSpPr>
          <p:cNvPr id="52" name="矩形 51"/>
          <p:cNvSpPr/>
          <p:nvPr/>
        </p:nvSpPr>
        <p:spPr>
          <a:xfrm>
            <a:off x="878333" y="954452"/>
            <a:ext cx="2954655"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安德森等效交互理论</a:t>
            </a:r>
            <a:endParaRPr lang="en-US" altLang="zh-CN" sz="2400" b="1" dirty="0">
              <a:latin typeface="微软雅黑" panose="020B0503020204020204" pitchFamily="34" charset="-122"/>
              <a:ea typeface="微软雅黑" panose="020B0503020204020204" pitchFamily="34" charset="-122"/>
            </a:endParaRPr>
          </a:p>
        </p:txBody>
      </p:sp>
      <p:pic>
        <p:nvPicPr>
          <p:cNvPr id="18" name="图片 17"/>
          <p:cNvPicPr>
            <a:picLocks noChangeAspect="1"/>
          </p:cNvPicPr>
          <p:nvPr/>
        </p:nvPicPr>
        <p:blipFill>
          <a:blip r:embed="rId1"/>
          <a:stretch>
            <a:fillRect/>
          </a:stretch>
        </p:blipFill>
        <p:spPr>
          <a:xfrm>
            <a:off x="2513762" y="3351504"/>
            <a:ext cx="7367481" cy="2648940"/>
          </a:xfrm>
          <a:prstGeom prst="rect">
            <a:avLst/>
          </a:prstGeom>
        </p:spPr>
      </p:pic>
      <p:sp>
        <p:nvSpPr>
          <p:cNvPr id="2" name="文本框 1"/>
          <p:cNvSpPr txBox="1"/>
          <p:nvPr/>
        </p:nvSpPr>
        <p:spPr>
          <a:xfrm>
            <a:off x="4924537" y="6000444"/>
            <a:ext cx="2035063"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论点一的可视化图</a:t>
            </a:r>
            <a:endParaRPr lang="zh-CN" altLang="en-US"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2355660" y="6430089"/>
            <a:ext cx="9245601" cy="307777"/>
          </a:xfrm>
          <a:prstGeom prst="rect">
            <a:avLst/>
          </a:prstGeom>
          <a:noFill/>
        </p:spPr>
        <p:txBody>
          <a:bodyPr wrap="square">
            <a:spAutoFit/>
          </a:bodyPr>
          <a:lstStyle/>
          <a:p>
            <a:r>
              <a:rPr lang="zh-CN" altLang="en-US" sz="1400" dirty="0">
                <a:latin typeface="新宋体" panose="02010609030101010101" charset="-122"/>
                <a:ea typeface="新宋体" panose="02010609030101010101" charset="-122"/>
              </a:rPr>
              <a:t>李晓兰,张萍.等效交互理论相关研究与反思[J].中国医学教育技术,2015,29(05):490-493.</a:t>
            </a:r>
            <a:endParaRPr lang="zh-CN" altLang="en-US" sz="1400" dirty="0">
              <a:latin typeface="新宋体" panose="02010609030101010101" charset="-122"/>
              <a:ea typeface="新宋体" panose="02010609030101010101"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3278" y="120134"/>
            <a:ext cx="3090423" cy="523220"/>
          </a:xfrm>
          <a:prstGeom prst="rect">
            <a:avLst/>
          </a:prstGeom>
        </p:spPr>
        <p:txBody>
          <a:bodyPr wrap="squar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等效交互理论</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sp>
        <p:nvSpPr>
          <p:cNvPr id="6" name="矩形 5"/>
          <p:cNvSpPr/>
          <p:nvPr/>
        </p:nvSpPr>
        <p:spPr>
          <a:xfrm>
            <a:off x="4476750" y="5372100"/>
            <a:ext cx="561975" cy="352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4836405" y="5552501"/>
            <a:ext cx="716096" cy="35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 name="矩形 8"/>
          <p:cNvSpPr/>
          <p:nvPr/>
        </p:nvSpPr>
        <p:spPr>
          <a:xfrm>
            <a:off x="878333" y="954452"/>
            <a:ext cx="2954655"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安德森等效交互理论</a:t>
            </a:r>
            <a:endParaRPr lang="en-US" altLang="zh-CN" sz="2400" b="1"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667496" y="1416117"/>
            <a:ext cx="10857007" cy="3455071"/>
            <a:chOff x="3634409" y="3910940"/>
            <a:chExt cx="2331826" cy="2098598"/>
          </a:xfrm>
        </p:grpSpPr>
        <p:sp>
          <p:nvSpPr>
            <p:cNvPr id="11" name="矩形 10"/>
            <p:cNvSpPr/>
            <p:nvPr/>
          </p:nvSpPr>
          <p:spPr>
            <a:xfrm>
              <a:off x="3634409" y="3910941"/>
              <a:ext cx="2331826" cy="399086"/>
            </a:xfrm>
            <a:prstGeom prst="rect">
              <a:avLst/>
            </a:prstGeom>
            <a:solidFill>
              <a:srgbClr val="272F42"/>
            </a:solidFill>
            <a:ln w="25400" cap="flat" cmpd="sng" algn="ctr">
              <a:noFill/>
              <a:prstDash val="solid"/>
            </a:ln>
            <a:effectLst/>
          </p:spPr>
          <p:txBody>
            <a:bodyPr wrap="none" anchor="ctr">
              <a:normAutofit/>
            </a:bodyPr>
            <a:lstStyle/>
            <a:p>
              <a:pPr lvl="0" algn="ctr" fontAlgn="base">
                <a:spcBef>
                  <a:spcPct val="0"/>
                </a:spcBef>
                <a:spcAft>
                  <a:spcPct val="0"/>
                </a:spcAft>
              </a:pPr>
              <a:r>
                <a:rPr lang="zh-CN" altLang="en-US" sz="2400" b="1" kern="0" dirty="0">
                  <a:solidFill>
                    <a:srgbClr val="FFFFFF"/>
                  </a:solidFill>
                  <a:latin typeface="微软雅黑" panose="020B0503020204020204" pitchFamily="34" charset="-122"/>
                  <a:ea typeface="微软雅黑" panose="020B0503020204020204" pitchFamily="34" charset="-122"/>
                  <a:cs typeface="+mn-ea"/>
                  <a:sym typeface="+mn-lt"/>
                </a:rPr>
                <a:t>论点二</a:t>
              </a:r>
              <a:r>
                <a:rPr lang="en-US" altLang="zh-CN" sz="2400" b="1" kern="0" dirty="0">
                  <a:solidFill>
                    <a:srgbClr val="FFFFFF"/>
                  </a:solidFill>
                  <a:latin typeface="微软雅黑" panose="020B0503020204020204" pitchFamily="34" charset="-122"/>
                  <a:ea typeface="微软雅黑" panose="020B0503020204020204" pitchFamily="34" charset="-122"/>
                  <a:cs typeface="+mn-ea"/>
                  <a:sym typeface="+mn-lt"/>
                </a:rPr>
                <a:t> </a:t>
              </a:r>
              <a:endPar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 name="矩形 11"/>
            <p:cNvSpPr/>
            <p:nvPr/>
          </p:nvSpPr>
          <p:spPr>
            <a:xfrm>
              <a:off x="3634409" y="4298600"/>
              <a:ext cx="2331826" cy="590374"/>
            </a:xfrm>
            <a:prstGeom prst="rect">
              <a:avLst/>
            </a:prstGeom>
            <a:noFill/>
            <a:ln w="25400" cap="flat" cmpd="sng" algn="ctr">
              <a:solidFill>
                <a:srgbClr val="272F4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文本框 13"/>
            <p:cNvSpPr txBox="1"/>
            <p:nvPr/>
          </p:nvSpPr>
          <p:spPr>
            <a:xfrm>
              <a:off x="3634409" y="3910940"/>
              <a:ext cx="2331826" cy="508660"/>
            </a:xfrm>
            <a:prstGeom prst="rect">
              <a:avLst/>
            </a:prstGeom>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5269572" y="5631282"/>
              <a:ext cx="398376" cy="378256"/>
            </a:xfrm>
            <a:prstGeom prst="rect">
              <a:avLst/>
            </a:prstGeom>
          </p:spPr>
          <p:txBody>
            <a:bodyPr wrap="none" anchor="ctr">
              <a:norm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2</a:t>
              </a:r>
              <a:endParaRPr kumimoji="0" lang="en-US" sz="14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 name="矩形 15"/>
            <p:cNvSpPr/>
            <p:nvPr/>
          </p:nvSpPr>
          <p:spPr>
            <a:xfrm>
              <a:off x="3634409" y="4374786"/>
              <a:ext cx="2331826" cy="950192"/>
            </a:xfrm>
            <a:prstGeom prst="rect">
              <a:avLst/>
            </a:prstGeom>
          </p:spPr>
          <p:txBody>
            <a:bodyPr wrap="square">
              <a:normAutofit/>
            </a:bodyPr>
            <a:lstStyle/>
            <a:p>
              <a:pPr algn="just">
                <a:lnSpc>
                  <a:spcPct val="120000"/>
                </a:lnSpc>
              </a:pPr>
              <a:r>
                <a:rPr lang="zh-CN" altLang="en-US" sz="2000" dirty="0">
                  <a:latin typeface="微软雅黑" panose="020B0503020204020204" pitchFamily="34" charset="-122"/>
                  <a:ea typeface="微软雅黑" panose="020B0503020204020204" pitchFamily="34" charset="-122"/>
                </a:rPr>
                <a:t>       </a:t>
              </a:r>
              <a:r>
                <a:rPr lang="zh-CN" altLang="en-US" sz="2000" kern="0" dirty="0">
                  <a:solidFill>
                    <a:srgbClr val="000000"/>
                  </a:solidFill>
                  <a:latin typeface="微软雅黑" panose="020B0503020204020204" pitchFamily="34" charset="-122"/>
                  <a:ea typeface="微软雅黑" panose="020B0503020204020204" pitchFamily="34" charset="-122"/>
                  <a:cs typeface="+mn-ea"/>
                </a:rPr>
                <a:t>三种交互中超过一种以上的教学交互处于较高水平，有可能带来满意的教学体验，但这比低交互性的学习序列要花费更多的时间和经济成本。</a:t>
              </a:r>
              <a:endParaRPr lang="zh-CN" altLang="en-US" sz="2000" kern="0" dirty="0">
                <a:solidFill>
                  <a:srgbClr val="000000"/>
                </a:solidFill>
                <a:latin typeface="微软雅黑" panose="020B0503020204020204" pitchFamily="34" charset="-122"/>
                <a:ea typeface="微软雅黑" panose="020B0503020204020204" pitchFamily="34" charset="-122"/>
                <a:cs typeface="+mn-ea"/>
              </a:endParaRPr>
            </a:p>
          </p:txBody>
        </p:sp>
      </p:grpSp>
      <p:pic>
        <p:nvPicPr>
          <p:cNvPr id="18" name="图片 17"/>
          <p:cNvPicPr>
            <a:picLocks noChangeAspect="1"/>
          </p:cNvPicPr>
          <p:nvPr/>
        </p:nvPicPr>
        <p:blipFill>
          <a:blip r:embed="rId1"/>
          <a:stretch>
            <a:fillRect/>
          </a:stretch>
        </p:blipFill>
        <p:spPr>
          <a:xfrm>
            <a:off x="2056324" y="3171825"/>
            <a:ext cx="7761711" cy="2953000"/>
          </a:xfrm>
          <a:prstGeom prst="rect">
            <a:avLst/>
          </a:prstGeom>
        </p:spPr>
      </p:pic>
      <p:sp>
        <p:nvSpPr>
          <p:cNvPr id="19" name="文本框 18"/>
          <p:cNvSpPr txBox="1"/>
          <p:nvPr/>
        </p:nvSpPr>
        <p:spPr>
          <a:xfrm>
            <a:off x="4924537" y="6000444"/>
            <a:ext cx="2035063"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论点二的可视化图</a:t>
            </a:r>
            <a:endParaRPr lang="zh-CN" altLang="en-US" dirty="0">
              <a:latin typeface="微软雅黑" panose="020B0503020204020204" pitchFamily="34" charset="-122"/>
              <a:ea typeface="微软雅黑" panose="020B0503020204020204" pitchFamily="34" charset="-122"/>
            </a:endParaRPr>
          </a:p>
        </p:txBody>
      </p:sp>
      <p:sp>
        <p:nvSpPr>
          <p:cNvPr id="20" name="文本框 19"/>
          <p:cNvSpPr txBox="1"/>
          <p:nvPr/>
        </p:nvSpPr>
        <p:spPr>
          <a:xfrm>
            <a:off x="2355660" y="6430089"/>
            <a:ext cx="9245601" cy="307777"/>
          </a:xfrm>
          <a:prstGeom prst="rect">
            <a:avLst/>
          </a:prstGeom>
          <a:noFill/>
        </p:spPr>
        <p:txBody>
          <a:bodyPr wrap="square">
            <a:spAutoFit/>
          </a:bodyPr>
          <a:lstStyle/>
          <a:p>
            <a:r>
              <a:rPr lang="zh-CN" altLang="en-US" sz="1400" dirty="0">
                <a:latin typeface="新宋体" panose="02010609030101010101" charset="-122"/>
                <a:ea typeface="新宋体" panose="02010609030101010101" charset="-122"/>
              </a:rPr>
              <a:t>李晓兰,张萍.等效交互理论相关研究与反思[J].中国医学教育技术,2015,29(05):490-493.</a:t>
            </a:r>
            <a:endParaRPr lang="zh-CN" altLang="en-US" sz="1400" dirty="0">
              <a:latin typeface="新宋体" panose="02010609030101010101" charset="-122"/>
              <a:ea typeface="新宋体" panose="02010609030101010101"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437005" y="2264934"/>
            <a:ext cx="9448800" cy="3202031"/>
          </a:xfrm>
          <a:prstGeom prst="rect">
            <a:avLst/>
          </a:prstGeom>
          <a:ln>
            <a:noFill/>
          </a:ln>
          <a:effectLst>
            <a:outerShdw blurRad="292100" dist="139700" dir="2700000" algn="tl" rotWithShape="0">
              <a:srgbClr val="333333">
                <a:alpha val="65000"/>
              </a:srgbClr>
            </a:outerShdw>
          </a:effectLst>
        </p:spPr>
      </p:pic>
      <p:sp>
        <p:nvSpPr>
          <p:cNvPr id="4" name="矩形 3"/>
          <p:cNvSpPr/>
          <p:nvPr/>
        </p:nvSpPr>
        <p:spPr>
          <a:xfrm>
            <a:off x="633278" y="120134"/>
            <a:ext cx="3090423" cy="523220"/>
          </a:xfrm>
          <a:prstGeom prst="rect">
            <a:avLst/>
          </a:prstGeom>
        </p:spPr>
        <p:txBody>
          <a:bodyPr wrap="squar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等效交互理论</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sp>
        <p:nvSpPr>
          <p:cNvPr id="5" name="矩形 4"/>
          <p:cNvSpPr/>
          <p:nvPr/>
        </p:nvSpPr>
        <p:spPr>
          <a:xfrm>
            <a:off x="878333" y="954452"/>
            <a:ext cx="2954655"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安德森等效交互理论</a:t>
            </a:r>
            <a:endParaRPr lang="en-US" altLang="zh-CN" sz="2400"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3181350" y="1640470"/>
            <a:ext cx="6096000" cy="400110"/>
          </a:xfrm>
          <a:prstGeom prst="rect">
            <a:avLst/>
          </a:prstGeom>
          <a:noFill/>
        </p:spPr>
        <p:txBody>
          <a:bodyPr wrap="square">
            <a:spAutoFit/>
          </a:bodyPr>
          <a:lstStyle/>
          <a:p>
            <a:r>
              <a:rPr lang="zh-CN" altLang="en-US" sz="2000" dirty="0">
                <a:latin typeface="微软雅黑" panose="020B0503020204020204" pitchFamily="34" charset="-122"/>
                <a:ea typeface="微软雅黑" panose="020B0503020204020204" pitchFamily="34" charset="-122"/>
              </a:rPr>
              <a:t>从时间和成本角度可视化理解等效交互理论的应用</a:t>
            </a:r>
            <a:endParaRPr lang="zh-CN" altLang="en-US" sz="2000" dirty="0">
              <a:latin typeface="微软雅黑" panose="020B0503020204020204" pitchFamily="34" charset="-122"/>
              <a:ea typeface="微软雅黑" panose="020B0503020204020204" pitchFamily="34" charset="-122"/>
            </a:endParaRPr>
          </a:p>
        </p:txBody>
      </p:sp>
      <p:sp>
        <p:nvSpPr>
          <p:cNvPr id="8" name="文本框 7"/>
          <p:cNvSpPr txBox="1"/>
          <p:nvPr/>
        </p:nvSpPr>
        <p:spPr>
          <a:xfrm>
            <a:off x="4689587" y="5691319"/>
            <a:ext cx="3489213"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交互设计的成本</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时间问题 </a:t>
            </a:r>
            <a:endParaRPr lang="zh-CN" altLang="en-US"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2355660" y="6430089"/>
            <a:ext cx="9245601" cy="307777"/>
          </a:xfrm>
          <a:prstGeom prst="rect">
            <a:avLst/>
          </a:prstGeom>
          <a:noFill/>
        </p:spPr>
        <p:txBody>
          <a:bodyPr wrap="square">
            <a:spAutoFit/>
          </a:bodyPr>
          <a:lstStyle/>
          <a:p>
            <a:r>
              <a:rPr lang="zh-CN" altLang="en-US" sz="1400" dirty="0">
                <a:latin typeface="新宋体" panose="02010609030101010101" charset="-122"/>
                <a:ea typeface="新宋体" panose="02010609030101010101" charset="-122"/>
              </a:rPr>
              <a:t>李晓兰,张萍.等效交互理论相关研究与反思[J].中国医学教育技术,2015,29(05):490-493.</a:t>
            </a:r>
            <a:endParaRPr lang="zh-CN" altLang="en-US" sz="1400" dirty="0">
              <a:latin typeface="新宋体" panose="02010609030101010101" charset="-122"/>
              <a:ea typeface="新宋体" panose="0201060903010101010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04849" y="161352"/>
            <a:ext cx="3724275" cy="523220"/>
          </a:xfrm>
          <a:prstGeom prst="rect">
            <a:avLst/>
          </a:prstGeom>
          <a:noFill/>
        </p:spPr>
        <p:txBody>
          <a:bodyPr wrap="square" rtlCol="0">
            <a:spAutoFit/>
          </a:bodyPr>
          <a:lstStyle/>
          <a:p>
            <a:r>
              <a:rPr lang="zh-CN" altLang="en-US" sz="2800" dirty="0">
                <a:solidFill>
                  <a:srgbClr val="C00000"/>
                </a:solidFill>
                <a:latin typeface="微软雅黑" panose="020B0503020204020204" pitchFamily="34" charset="-122"/>
                <a:ea typeface="微软雅黑" panose="020B0503020204020204" pitchFamily="34" charset="-122"/>
              </a:rPr>
              <a:t>理论基础和基本理论</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4" name="Rectangle 1027"/>
          <p:cNvSpPr txBox="1">
            <a:spLocks noChangeArrowheads="1"/>
          </p:cNvSpPr>
          <p:nvPr/>
        </p:nvSpPr>
        <p:spPr>
          <a:xfrm>
            <a:off x="742949" y="1150278"/>
            <a:ext cx="9372601" cy="1085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2000" dirty="0">
                <a:latin typeface="微软雅黑" panose="020B0503020204020204" pitchFamily="34" charset="-122"/>
                <a:ea typeface="微软雅黑" panose="020B0503020204020204" pitchFamily="34" charset="-122"/>
              </a:rPr>
              <a:t>理论基础是指支撑一个学科或一个专业的相关理论。</a:t>
            </a:r>
            <a:endParaRPr lang="zh-CN" altLang="en-US" sz="2000" dirty="0">
              <a:latin typeface="微软雅黑" panose="020B0503020204020204" pitchFamily="34" charset="-122"/>
              <a:ea typeface="微软雅黑" panose="020B0503020204020204" pitchFamily="34" charset="-122"/>
            </a:endParaRPr>
          </a:p>
          <a:p>
            <a:pPr marL="0" indent="0">
              <a:buNone/>
            </a:pPr>
            <a:r>
              <a:rPr lang="zh-CN" altLang="en-US" sz="2000" dirty="0">
                <a:latin typeface="微软雅黑" panose="020B0503020204020204" pitchFamily="34" charset="-122"/>
                <a:ea typeface="微软雅黑" panose="020B0503020204020204" pitchFamily="34" charset="-122"/>
              </a:rPr>
              <a:t>远程教育的理论基础：成人教育学</a:t>
            </a:r>
            <a:r>
              <a:rPr lang="zh-CN" altLang="en-US" sz="2000" dirty="0">
                <a:latin typeface="Times New Roman" panose="02020603050405020304" pitchFamily="18" charset="0"/>
                <a:ea typeface="微软雅黑" panose="020B0503020204020204" pitchFamily="34" charset="-122"/>
              </a:rPr>
              <a:t>（ </a:t>
            </a:r>
            <a:r>
              <a:rPr lang="en-US" altLang="zh-CN" sz="2000" dirty="0">
                <a:latin typeface="Times New Roman" panose="02020603050405020304" pitchFamily="18" charset="0"/>
                <a:ea typeface="微软雅黑" panose="020B0503020204020204" pitchFamily="34" charset="-122"/>
              </a:rPr>
              <a:t>Andragogy </a:t>
            </a:r>
            <a:r>
              <a:rPr lang="zh-CN" altLang="en-US" sz="2000" dirty="0">
                <a:latin typeface="Times New Roman" panose="02020603050405020304" pitchFamily="18" charset="0"/>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、学习理论、媒体教学论等。</a:t>
            </a:r>
            <a:endParaRPr lang="zh-CN" altLang="en-US" sz="2000" dirty="0">
              <a:latin typeface="微软雅黑" panose="020B0503020204020204" pitchFamily="34" charset="-122"/>
              <a:ea typeface="微软雅黑" panose="020B0503020204020204" pitchFamily="34" charset="-122"/>
            </a:endParaRPr>
          </a:p>
        </p:txBody>
      </p:sp>
      <p:grpSp>
        <p:nvGrpSpPr>
          <p:cNvPr id="5" name="Group 4"/>
          <p:cNvGrpSpPr/>
          <p:nvPr/>
        </p:nvGrpSpPr>
        <p:grpSpPr bwMode="auto">
          <a:xfrm>
            <a:off x="439419" y="2712851"/>
            <a:ext cx="5344320" cy="2283600"/>
            <a:chOff x="2020" y="5260"/>
            <a:chExt cx="7184" cy="2177"/>
          </a:xfrm>
        </p:grpSpPr>
        <p:sp>
          <p:nvSpPr>
            <p:cNvPr id="6" name="Text Box 5"/>
            <p:cNvSpPr txBox="1">
              <a:spLocks noChangeArrowheads="1"/>
            </p:cNvSpPr>
            <p:nvPr/>
          </p:nvSpPr>
          <p:spPr bwMode="auto">
            <a:xfrm>
              <a:off x="2020" y="5260"/>
              <a:ext cx="964" cy="397"/>
            </a:xfrm>
            <a:prstGeom prst="rect">
              <a:avLst/>
            </a:prstGeom>
            <a:solidFill>
              <a:srgbClr val="FFFFFF"/>
            </a:solidFill>
            <a:ln w="19050">
              <a:solidFill>
                <a:srgbClr val="000000"/>
              </a:solidFill>
              <a:miter lim="800000"/>
            </a:ln>
          </p:spPr>
          <p:txBody>
            <a:bodyPr lIns="36000" tIns="36000" rIns="36000" bIns="36000"/>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37931725" indent="-37474525" eaLnBrk="0" hangingPunct="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a:spcBef>
                  <a:spcPct val="0"/>
                </a:spcBef>
                <a:buClrTx/>
                <a:buSzTx/>
                <a:buFontTx/>
                <a:buNone/>
              </a:pPr>
              <a:r>
                <a:rPr lang="zh-CN" altLang="en-US" sz="2400" dirty="0">
                  <a:solidFill>
                    <a:srgbClr val="FF0000"/>
                  </a:solidFill>
                </a:rPr>
                <a:t>信源</a:t>
              </a:r>
              <a:endParaRPr lang="zh-CN" altLang="en-US" sz="2400" dirty="0">
                <a:solidFill>
                  <a:srgbClr val="FF0000"/>
                </a:solidFill>
              </a:endParaRPr>
            </a:p>
          </p:txBody>
        </p:sp>
        <p:sp>
          <p:nvSpPr>
            <p:cNvPr id="7" name="Text Box 6"/>
            <p:cNvSpPr txBox="1">
              <a:spLocks noChangeArrowheads="1"/>
            </p:cNvSpPr>
            <p:nvPr/>
          </p:nvSpPr>
          <p:spPr bwMode="auto">
            <a:xfrm>
              <a:off x="3560" y="5280"/>
              <a:ext cx="964" cy="397"/>
            </a:xfrm>
            <a:prstGeom prst="rect">
              <a:avLst/>
            </a:prstGeom>
            <a:solidFill>
              <a:srgbClr val="FFFFFF"/>
            </a:solidFill>
            <a:ln w="19050">
              <a:solidFill>
                <a:srgbClr val="000000"/>
              </a:solidFill>
              <a:miter lim="800000"/>
            </a:ln>
          </p:spPr>
          <p:txBody>
            <a:bodyPr lIns="36000" tIns="36000" rIns="36000" bIns="36000"/>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37931725" indent="-37474525" eaLnBrk="0" hangingPunct="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a:spcBef>
                  <a:spcPct val="0"/>
                </a:spcBef>
                <a:buClrTx/>
                <a:buSzTx/>
                <a:buNone/>
              </a:pPr>
              <a:r>
                <a:rPr lang="zh-CN" altLang="en-US" sz="2400" dirty="0">
                  <a:solidFill>
                    <a:srgbClr val="FF0000"/>
                  </a:solidFill>
                </a:rPr>
                <a:t>编码</a:t>
              </a:r>
              <a:endParaRPr lang="zh-CN" altLang="en-US" sz="2400" dirty="0">
                <a:solidFill>
                  <a:srgbClr val="FF0000"/>
                </a:solidFill>
              </a:endParaRPr>
            </a:p>
          </p:txBody>
        </p:sp>
        <p:sp>
          <p:nvSpPr>
            <p:cNvPr id="8" name="Text Box 7"/>
            <p:cNvSpPr txBox="1">
              <a:spLocks noChangeArrowheads="1"/>
            </p:cNvSpPr>
            <p:nvPr/>
          </p:nvSpPr>
          <p:spPr bwMode="auto">
            <a:xfrm>
              <a:off x="5080" y="5280"/>
              <a:ext cx="964" cy="397"/>
            </a:xfrm>
            <a:prstGeom prst="rect">
              <a:avLst/>
            </a:prstGeom>
            <a:solidFill>
              <a:srgbClr val="FFFFFF"/>
            </a:solidFill>
            <a:ln w="19050">
              <a:solidFill>
                <a:srgbClr val="000000"/>
              </a:solidFill>
              <a:miter lim="800000"/>
            </a:ln>
          </p:spPr>
          <p:txBody>
            <a:bodyPr lIns="36000" tIns="36000" rIns="36000" bIns="36000"/>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37931725" indent="-37474525" eaLnBrk="0" hangingPunct="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a:spcBef>
                  <a:spcPct val="0"/>
                </a:spcBef>
                <a:buClrTx/>
                <a:buSzTx/>
                <a:buNone/>
              </a:pPr>
              <a:r>
                <a:rPr lang="zh-CN" altLang="en-US" sz="2400" dirty="0">
                  <a:solidFill>
                    <a:srgbClr val="FF0000"/>
                  </a:solidFill>
                </a:rPr>
                <a:t>信道</a:t>
              </a:r>
              <a:endParaRPr lang="zh-CN" altLang="en-US" sz="2400" dirty="0">
                <a:solidFill>
                  <a:srgbClr val="FF0000"/>
                </a:solidFill>
              </a:endParaRPr>
            </a:p>
          </p:txBody>
        </p:sp>
        <p:sp>
          <p:nvSpPr>
            <p:cNvPr id="9" name="Text Box 8"/>
            <p:cNvSpPr txBox="1">
              <a:spLocks noChangeArrowheads="1"/>
            </p:cNvSpPr>
            <p:nvPr/>
          </p:nvSpPr>
          <p:spPr bwMode="auto">
            <a:xfrm>
              <a:off x="6640" y="5260"/>
              <a:ext cx="964" cy="397"/>
            </a:xfrm>
            <a:prstGeom prst="rect">
              <a:avLst/>
            </a:prstGeom>
            <a:solidFill>
              <a:srgbClr val="FFFFFF"/>
            </a:solidFill>
            <a:ln w="19050">
              <a:solidFill>
                <a:srgbClr val="000000"/>
              </a:solidFill>
              <a:miter lim="800000"/>
            </a:ln>
          </p:spPr>
          <p:txBody>
            <a:bodyPr lIns="36000" tIns="36000" rIns="36000" bIns="36000"/>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37931725" indent="-37474525" eaLnBrk="0" hangingPunct="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a:spcBef>
                  <a:spcPct val="0"/>
                </a:spcBef>
                <a:buClrTx/>
                <a:buSzTx/>
                <a:buNone/>
              </a:pPr>
              <a:r>
                <a:rPr lang="zh-CN" altLang="en-US" sz="2400" dirty="0">
                  <a:solidFill>
                    <a:srgbClr val="FF0000"/>
                  </a:solidFill>
                </a:rPr>
                <a:t>译码</a:t>
              </a:r>
              <a:endParaRPr lang="zh-CN" altLang="en-US" sz="2400" dirty="0">
                <a:solidFill>
                  <a:srgbClr val="FF0000"/>
                </a:solidFill>
              </a:endParaRPr>
            </a:p>
          </p:txBody>
        </p:sp>
        <p:sp>
          <p:nvSpPr>
            <p:cNvPr id="10" name="Text Box 9"/>
            <p:cNvSpPr txBox="1">
              <a:spLocks noChangeArrowheads="1"/>
            </p:cNvSpPr>
            <p:nvPr/>
          </p:nvSpPr>
          <p:spPr bwMode="auto">
            <a:xfrm>
              <a:off x="8240" y="5260"/>
              <a:ext cx="964" cy="397"/>
            </a:xfrm>
            <a:prstGeom prst="rect">
              <a:avLst/>
            </a:prstGeom>
            <a:solidFill>
              <a:srgbClr val="FFFFFF"/>
            </a:solidFill>
            <a:ln w="19050">
              <a:solidFill>
                <a:srgbClr val="000000"/>
              </a:solidFill>
              <a:miter lim="800000"/>
            </a:ln>
          </p:spPr>
          <p:txBody>
            <a:bodyPr lIns="36000" tIns="36000" rIns="36000" bIns="36000"/>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37931725" indent="-37474525" eaLnBrk="0" hangingPunct="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a:spcBef>
                  <a:spcPct val="0"/>
                </a:spcBef>
                <a:buClrTx/>
                <a:buSzTx/>
                <a:buNone/>
              </a:pPr>
              <a:r>
                <a:rPr lang="zh-CN" altLang="en-US" sz="2400" dirty="0">
                  <a:solidFill>
                    <a:srgbClr val="FF0000"/>
                  </a:solidFill>
                </a:rPr>
                <a:t>信宿</a:t>
              </a:r>
              <a:endParaRPr lang="zh-CN" altLang="en-US" sz="2400" dirty="0">
                <a:solidFill>
                  <a:srgbClr val="FF0000"/>
                </a:solidFill>
              </a:endParaRPr>
            </a:p>
          </p:txBody>
        </p:sp>
        <p:sp>
          <p:nvSpPr>
            <p:cNvPr id="11" name="Text Box 10"/>
            <p:cNvSpPr txBox="1">
              <a:spLocks noChangeArrowheads="1"/>
            </p:cNvSpPr>
            <p:nvPr/>
          </p:nvSpPr>
          <p:spPr bwMode="auto">
            <a:xfrm>
              <a:off x="5056" y="6200"/>
              <a:ext cx="964" cy="397"/>
            </a:xfrm>
            <a:prstGeom prst="rect">
              <a:avLst/>
            </a:prstGeom>
            <a:solidFill>
              <a:srgbClr val="FFFFFF"/>
            </a:solidFill>
            <a:ln w="19050">
              <a:solidFill>
                <a:srgbClr val="000000"/>
              </a:solidFill>
              <a:miter lim="800000"/>
            </a:ln>
          </p:spPr>
          <p:txBody>
            <a:bodyPr lIns="36000" tIns="36000" rIns="36000" bIns="36000"/>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37931725" indent="-37474525" eaLnBrk="0" hangingPunct="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a:spcBef>
                  <a:spcPct val="0"/>
                </a:spcBef>
                <a:buClrTx/>
                <a:buSzTx/>
                <a:buNone/>
              </a:pPr>
              <a:r>
                <a:rPr lang="zh-CN" altLang="en-US" sz="2400" dirty="0">
                  <a:solidFill>
                    <a:srgbClr val="FF0000"/>
                  </a:solidFill>
                </a:rPr>
                <a:t>干扰</a:t>
              </a:r>
              <a:endParaRPr lang="zh-CN" altLang="en-US" sz="2400" dirty="0">
                <a:solidFill>
                  <a:srgbClr val="FF0000"/>
                </a:solidFill>
              </a:endParaRPr>
            </a:p>
          </p:txBody>
        </p:sp>
        <p:sp>
          <p:nvSpPr>
            <p:cNvPr id="12" name="Text Box 11"/>
            <p:cNvSpPr txBox="1">
              <a:spLocks noChangeArrowheads="1"/>
            </p:cNvSpPr>
            <p:nvPr/>
          </p:nvSpPr>
          <p:spPr bwMode="auto">
            <a:xfrm>
              <a:off x="5036" y="7040"/>
              <a:ext cx="964" cy="397"/>
            </a:xfrm>
            <a:prstGeom prst="rect">
              <a:avLst/>
            </a:prstGeom>
            <a:solidFill>
              <a:srgbClr val="FFFFFF"/>
            </a:solidFill>
            <a:ln w="19050">
              <a:solidFill>
                <a:srgbClr val="000000"/>
              </a:solidFill>
              <a:miter lim="800000"/>
            </a:ln>
          </p:spPr>
          <p:txBody>
            <a:bodyPr lIns="36000" tIns="36000" rIns="36000" bIns="36000"/>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37931725" indent="-37474525" eaLnBrk="0" hangingPunct="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a:spcBef>
                  <a:spcPct val="0"/>
                </a:spcBef>
                <a:buClrTx/>
                <a:buSzTx/>
                <a:buFontTx/>
                <a:buNone/>
              </a:pPr>
              <a:r>
                <a:rPr lang="zh-CN" altLang="en-US" sz="2400" dirty="0">
                  <a:solidFill>
                    <a:srgbClr val="FF0000"/>
                  </a:solidFill>
                </a:rPr>
                <a:t>反馈</a:t>
              </a:r>
              <a:endParaRPr lang="zh-CN" altLang="en-US" sz="2400" dirty="0">
                <a:solidFill>
                  <a:srgbClr val="FF0000"/>
                </a:solidFill>
              </a:endParaRPr>
            </a:p>
          </p:txBody>
        </p:sp>
        <p:sp>
          <p:nvSpPr>
            <p:cNvPr id="13" name="Line 12"/>
            <p:cNvSpPr>
              <a:spLocks noChangeShapeType="1"/>
            </p:cNvSpPr>
            <p:nvPr/>
          </p:nvSpPr>
          <p:spPr bwMode="auto">
            <a:xfrm>
              <a:off x="2980" y="5460"/>
              <a:ext cx="560" cy="0"/>
            </a:xfrm>
            <a:prstGeom prst="line">
              <a:avLst/>
            </a:prstGeom>
            <a:noFill/>
            <a:ln w="1905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4" name="Line 13"/>
            <p:cNvSpPr>
              <a:spLocks noChangeShapeType="1"/>
            </p:cNvSpPr>
            <p:nvPr/>
          </p:nvSpPr>
          <p:spPr bwMode="auto">
            <a:xfrm>
              <a:off x="4540" y="5480"/>
              <a:ext cx="520" cy="0"/>
            </a:xfrm>
            <a:prstGeom prst="line">
              <a:avLst/>
            </a:prstGeom>
            <a:noFill/>
            <a:ln w="1905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5" name="Line 14"/>
            <p:cNvSpPr>
              <a:spLocks noChangeShapeType="1"/>
            </p:cNvSpPr>
            <p:nvPr/>
          </p:nvSpPr>
          <p:spPr bwMode="auto">
            <a:xfrm>
              <a:off x="6060" y="5480"/>
              <a:ext cx="560" cy="0"/>
            </a:xfrm>
            <a:prstGeom prst="line">
              <a:avLst/>
            </a:prstGeom>
            <a:noFill/>
            <a:ln w="1905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6" name="Line 15"/>
            <p:cNvSpPr>
              <a:spLocks noChangeShapeType="1"/>
            </p:cNvSpPr>
            <p:nvPr/>
          </p:nvSpPr>
          <p:spPr bwMode="auto">
            <a:xfrm>
              <a:off x="7620" y="5460"/>
              <a:ext cx="600" cy="0"/>
            </a:xfrm>
            <a:prstGeom prst="line">
              <a:avLst/>
            </a:prstGeom>
            <a:noFill/>
            <a:ln w="19050">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7" name="Line 16"/>
            <p:cNvSpPr>
              <a:spLocks noChangeShapeType="1"/>
            </p:cNvSpPr>
            <p:nvPr/>
          </p:nvSpPr>
          <p:spPr bwMode="auto">
            <a:xfrm flipV="1">
              <a:off x="5480" y="5680"/>
              <a:ext cx="0" cy="520"/>
            </a:xfrm>
            <a:prstGeom prst="line">
              <a:avLst/>
            </a:prstGeom>
            <a:noFill/>
            <a:ln w="19050">
              <a:solidFill>
                <a:srgbClr val="000000"/>
              </a:solidFill>
              <a:prstDash val="dash"/>
              <a:round/>
              <a:tailEnd type="triangle"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8" name="Line 17"/>
            <p:cNvSpPr>
              <a:spLocks noChangeShapeType="1"/>
            </p:cNvSpPr>
            <p:nvPr/>
          </p:nvSpPr>
          <p:spPr bwMode="auto">
            <a:xfrm>
              <a:off x="8680" y="5660"/>
              <a:ext cx="0" cy="1600"/>
            </a:xfrm>
            <a:prstGeom prst="line">
              <a:avLst/>
            </a:prstGeom>
            <a:noFill/>
            <a:ln w="19050">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9" name="Line 18"/>
            <p:cNvSpPr>
              <a:spLocks noChangeShapeType="1"/>
            </p:cNvSpPr>
            <p:nvPr/>
          </p:nvSpPr>
          <p:spPr bwMode="auto">
            <a:xfrm flipH="1">
              <a:off x="6020" y="7240"/>
              <a:ext cx="2640" cy="0"/>
            </a:xfrm>
            <a:prstGeom prst="line">
              <a:avLst/>
            </a:prstGeom>
            <a:noFill/>
            <a:ln w="19050">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0" name="Line 19"/>
            <p:cNvSpPr>
              <a:spLocks noChangeShapeType="1"/>
            </p:cNvSpPr>
            <p:nvPr/>
          </p:nvSpPr>
          <p:spPr bwMode="auto">
            <a:xfrm flipH="1">
              <a:off x="2540" y="7240"/>
              <a:ext cx="2500" cy="0"/>
            </a:xfrm>
            <a:prstGeom prst="line">
              <a:avLst/>
            </a:prstGeom>
            <a:noFill/>
            <a:ln w="19050">
              <a:solidFill>
                <a:srgbClr val="000000"/>
              </a:solidFill>
              <a:prstDash val="dash"/>
              <a:rou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1" name="Line 20"/>
            <p:cNvSpPr>
              <a:spLocks noChangeShapeType="1"/>
            </p:cNvSpPr>
            <p:nvPr/>
          </p:nvSpPr>
          <p:spPr bwMode="auto">
            <a:xfrm flipV="1">
              <a:off x="2540" y="5660"/>
              <a:ext cx="0" cy="1580"/>
            </a:xfrm>
            <a:prstGeom prst="line">
              <a:avLst/>
            </a:prstGeom>
            <a:noFill/>
            <a:ln w="19050">
              <a:solidFill>
                <a:srgbClr val="000000"/>
              </a:solidFill>
              <a:prstDash val="dash"/>
              <a:round/>
              <a:tailEnd type="triangle" w="med" len="me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22" name="矩形 21"/>
          <p:cNvSpPr/>
          <p:nvPr/>
        </p:nvSpPr>
        <p:spPr>
          <a:xfrm>
            <a:off x="2270358" y="5509311"/>
            <a:ext cx="2350323" cy="341632"/>
          </a:xfrm>
          <a:prstGeom prst="rect">
            <a:avLst/>
          </a:prstGeom>
        </p:spPr>
        <p:txBody>
          <a:bodyPr wrap="none">
            <a:spAutoFit/>
          </a:bodyPr>
          <a:lstStyle/>
          <a:p>
            <a:pPr>
              <a:lnSpc>
                <a:spcPct val="90000"/>
              </a:lnSpc>
              <a:spcBef>
                <a:spcPts val="2000"/>
              </a:spcBef>
              <a:defRPr/>
            </a:pPr>
            <a:r>
              <a:rPr lang="zh-CN" altLang="en-US" dirty="0">
                <a:latin typeface="微软雅黑" panose="020B0503020204020204" pitchFamily="34" charset="-122"/>
                <a:ea typeface="微软雅黑" panose="020B0503020204020204" pitchFamily="34" charset="-122"/>
              </a:rPr>
              <a:t>香农</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韦弗传播模式 </a:t>
            </a:r>
            <a:endParaRPr lang="zh-CN" altLang="en-US" dirty="0">
              <a:latin typeface="微软雅黑" panose="020B0503020204020204" pitchFamily="34" charset="-122"/>
              <a:ea typeface="微软雅黑" panose="020B0503020204020204" pitchFamily="34" charset="-122"/>
            </a:endParaRPr>
          </a:p>
        </p:txBody>
      </p:sp>
      <p:sp>
        <p:nvSpPr>
          <p:cNvPr id="23" name="Text Box 8"/>
          <p:cNvSpPr txBox="1">
            <a:spLocks noChangeArrowheads="1"/>
          </p:cNvSpPr>
          <p:nvPr/>
        </p:nvSpPr>
        <p:spPr bwMode="auto">
          <a:xfrm>
            <a:off x="6417539" y="3455419"/>
            <a:ext cx="568451" cy="1776977"/>
          </a:xfrm>
          <a:prstGeom prst="rect">
            <a:avLst/>
          </a:prstGeom>
          <a:noFill/>
          <a:ln w="38100">
            <a:solidFill>
              <a:schemeClr val="bg2"/>
            </a:solidFill>
            <a:miter lim="800000"/>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37931725" indent="-37474525" eaLnBrk="0" hangingPunct="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a:spcBef>
                <a:spcPct val="0"/>
              </a:spcBef>
              <a:spcAft>
                <a:spcPts val="1000"/>
              </a:spcAft>
              <a:buClrTx/>
              <a:buSzTx/>
              <a:buNone/>
            </a:pPr>
            <a:r>
              <a:rPr lang="en-US" altLang="en-US" sz="2400" dirty="0" err="1">
                <a:solidFill>
                  <a:srgbClr val="FF0000"/>
                </a:solidFill>
              </a:rPr>
              <a:t>教学人员</a:t>
            </a:r>
            <a:endParaRPr lang="en-US" altLang="en-US" sz="2400" dirty="0">
              <a:solidFill>
                <a:srgbClr val="FF0000"/>
              </a:solidFill>
            </a:endParaRPr>
          </a:p>
        </p:txBody>
      </p:sp>
      <p:sp>
        <p:nvSpPr>
          <p:cNvPr id="24" name="Text Box 12"/>
          <p:cNvSpPr txBox="1">
            <a:spLocks noChangeArrowheads="1"/>
          </p:cNvSpPr>
          <p:nvPr/>
        </p:nvSpPr>
        <p:spPr bwMode="auto">
          <a:xfrm>
            <a:off x="7961144" y="3866776"/>
            <a:ext cx="2227013" cy="878122"/>
          </a:xfrm>
          <a:prstGeom prst="rect">
            <a:avLst/>
          </a:prstGeom>
          <a:noFill/>
          <a:ln w="38100">
            <a:solidFill>
              <a:schemeClr val="bg2"/>
            </a:solidFill>
            <a:miter lim="800000"/>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37931725" indent="-37474525" eaLnBrk="0" hangingPunct="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a:spcBef>
                <a:spcPct val="0"/>
              </a:spcBef>
              <a:spcAft>
                <a:spcPts val="1000"/>
              </a:spcAft>
              <a:buClrTx/>
              <a:buSzTx/>
              <a:buNone/>
            </a:pPr>
            <a:r>
              <a:rPr lang="en-US" altLang="en-US" sz="2400" dirty="0" err="1">
                <a:solidFill>
                  <a:srgbClr val="FF0000"/>
                </a:solidFill>
              </a:rPr>
              <a:t>远程教育媒体或资源</a:t>
            </a:r>
            <a:endParaRPr lang="en-US" altLang="en-US" sz="2400" dirty="0">
              <a:solidFill>
                <a:srgbClr val="FF0000"/>
              </a:solidFill>
            </a:endParaRPr>
          </a:p>
        </p:txBody>
      </p:sp>
      <p:sp>
        <p:nvSpPr>
          <p:cNvPr id="25" name="Text Box 15"/>
          <p:cNvSpPr txBox="1">
            <a:spLocks noChangeArrowheads="1"/>
          </p:cNvSpPr>
          <p:nvPr/>
        </p:nvSpPr>
        <p:spPr bwMode="auto">
          <a:xfrm>
            <a:off x="7961144" y="2658536"/>
            <a:ext cx="2327776" cy="442631"/>
          </a:xfrm>
          <a:prstGeom prst="rect">
            <a:avLst/>
          </a:prstGeom>
          <a:noFill/>
          <a:ln w="38100">
            <a:solidFill>
              <a:schemeClr val="bg2"/>
            </a:solidFill>
            <a:miter lim="800000"/>
          </a:ln>
          <a:extLst>
            <a:ext uri="{909E8E84-426E-40DD-AFC4-6F175D3DCCD1}">
              <a14:hiddenFill xmlns:a14="http://schemas.microsoft.com/office/drawing/2010/main">
                <a:solidFill>
                  <a:srgbClr val="FFFFFF"/>
                </a:solidFill>
              </a14:hiddenFill>
            </a:ext>
          </a:extLst>
        </p:spPr>
        <p:txBody>
          <a:bodyPr lIns="36000" tIns="36000" rIns="36000" bIns="36000" anchor="ctr"/>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37931725" indent="-37474525" eaLnBrk="0" hangingPunct="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a:spcBef>
                <a:spcPct val="0"/>
              </a:spcBef>
              <a:spcAft>
                <a:spcPts val="1000"/>
              </a:spcAft>
              <a:buClrTx/>
              <a:buSzTx/>
              <a:buNone/>
            </a:pPr>
            <a:r>
              <a:rPr lang="en-US" altLang="en-US" sz="2400" dirty="0" err="1">
                <a:solidFill>
                  <a:srgbClr val="FF0000"/>
                </a:solidFill>
              </a:rPr>
              <a:t>远程教育机构</a:t>
            </a:r>
            <a:endParaRPr lang="en-US" altLang="zh-CN" sz="2400" dirty="0">
              <a:solidFill>
                <a:srgbClr val="FF0000"/>
              </a:solidFill>
            </a:endParaRPr>
          </a:p>
        </p:txBody>
      </p:sp>
      <p:sp>
        <p:nvSpPr>
          <p:cNvPr id="26" name="TextBox 14"/>
          <p:cNvSpPr txBox="1">
            <a:spLocks noChangeArrowheads="1"/>
          </p:cNvSpPr>
          <p:nvPr/>
        </p:nvSpPr>
        <p:spPr bwMode="auto">
          <a:xfrm>
            <a:off x="8704094" y="2991911"/>
            <a:ext cx="121437" cy="33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37931725" indent="-37474525" eaLnBrk="0" hangingPunct="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ClrTx/>
              <a:buSzTx/>
              <a:buFontTx/>
              <a:buNone/>
            </a:pPr>
            <a:endParaRPr lang="en-US" altLang="zh-CN" sz="1800">
              <a:latin typeface="Times New Roman" panose="02020603050405020304" pitchFamily="18" charset="0"/>
              <a:ea typeface="宋体" panose="02010600030101010101" pitchFamily="2" charset="-122"/>
            </a:endParaRPr>
          </a:p>
        </p:txBody>
      </p:sp>
      <p:sp>
        <p:nvSpPr>
          <p:cNvPr id="27" name="Line 22"/>
          <p:cNvSpPr>
            <a:spLocks noChangeShapeType="1"/>
          </p:cNvSpPr>
          <p:nvPr/>
        </p:nvSpPr>
        <p:spPr bwMode="auto">
          <a:xfrm flipH="1">
            <a:off x="10288921" y="4283064"/>
            <a:ext cx="807138" cy="0"/>
          </a:xfrm>
          <a:prstGeom prst="line">
            <a:avLst/>
          </a:prstGeom>
          <a:noFill/>
          <a:ln w="38100">
            <a:solidFill>
              <a:srgbClr val="A5002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微软雅黑" panose="020B0503020204020204" pitchFamily="34" charset="-122"/>
              <a:ea typeface="微软雅黑" panose="020B0503020204020204" pitchFamily="34" charset="-122"/>
            </a:endParaRPr>
          </a:p>
        </p:txBody>
      </p:sp>
      <p:sp>
        <p:nvSpPr>
          <p:cNvPr id="28" name="Line 23"/>
          <p:cNvSpPr>
            <a:spLocks noChangeShapeType="1"/>
          </p:cNvSpPr>
          <p:nvPr/>
        </p:nvSpPr>
        <p:spPr bwMode="auto">
          <a:xfrm flipH="1">
            <a:off x="7068461" y="4283064"/>
            <a:ext cx="782470" cy="0"/>
          </a:xfrm>
          <a:prstGeom prst="line">
            <a:avLst/>
          </a:prstGeom>
          <a:noFill/>
          <a:ln w="38100">
            <a:solidFill>
              <a:srgbClr val="A5002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微软雅黑" panose="020B0503020204020204" pitchFamily="34" charset="-122"/>
              <a:ea typeface="微软雅黑" panose="020B0503020204020204" pitchFamily="34" charset="-122"/>
            </a:endParaRPr>
          </a:p>
        </p:txBody>
      </p:sp>
      <p:grpSp>
        <p:nvGrpSpPr>
          <p:cNvPr id="29" name="Group 26"/>
          <p:cNvGrpSpPr/>
          <p:nvPr/>
        </p:nvGrpSpPr>
        <p:grpSpPr bwMode="auto">
          <a:xfrm>
            <a:off x="10509684" y="2837326"/>
            <a:ext cx="854247" cy="534012"/>
            <a:chOff x="4105" y="1888"/>
            <a:chExt cx="816" cy="499"/>
          </a:xfrm>
        </p:grpSpPr>
        <p:sp>
          <p:nvSpPr>
            <p:cNvPr id="30" name="Line 24"/>
            <p:cNvSpPr>
              <a:spLocks noChangeShapeType="1"/>
            </p:cNvSpPr>
            <p:nvPr/>
          </p:nvSpPr>
          <p:spPr bwMode="auto">
            <a:xfrm>
              <a:off x="4921" y="1888"/>
              <a:ext cx="0" cy="499"/>
            </a:xfrm>
            <a:prstGeom prst="line">
              <a:avLst/>
            </a:prstGeom>
            <a:noFill/>
            <a:ln w="38100">
              <a:solidFill>
                <a:srgbClr val="A5002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微软雅黑" panose="020B0503020204020204" pitchFamily="34" charset="-122"/>
                <a:ea typeface="微软雅黑" panose="020B0503020204020204" pitchFamily="34" charset="-122"/>
              </a:endParaRPr>
            </a:p>
          </p:txBody>
        </p:sp>
        <p:sp>
          <p:nvSpPr>
            <p:cNvPr id="31" name="Line 25"/>
            <p:cNvSpPr>
              <a:spLocks noChangeShapeType="1"/>
            </p:cNvSpPr>
            <p:nvPr/>
          </p:nvSpPr>
          <p:spPr bwMode="auto">
            <a:xfrm flipH="1">
              <a:off x="4105" y="1888"/>
              <a:ext cx="816" cy="0"/>
            </a:xfrm>
            <a:prstGeom prst="line">
              <a:avLst/>
            </a:prstGeom>
            <a:noFill/>
            <a:ln w="38100">
              <a:solidFill>
                <a:srgbClr val="A5002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微软雅黑" panose="020B0503020204020204" pitchFamily="34" charset="-122"/>
                <a:ea typeface="微软雅黑" panose="020B0503020204020204" pitchFamily="34" charset="-122"/>
              </a:endParaRPr>
            </a:p>
          </p:txBody>
        </p:sp>
      </p:grpSp>
      <p:grpSp>
        <p:nvGrpSpPr>
          <p:cNvPr id="32" name="Group 27"/>
          <p:cNvGrpSpPr/>
          <p:nvPr/>
        </p:nvGrpSpPr>
        <p:grpSpPr bwMode="auto">
          <a:xfrm flipH="1">
            <a:off x="6747823" y="2834161"/>
            <a:ext cx="711873" cy="534012"/>
            <a:chOff x="4105" y="1888"/>
            <a:chExt cx="816" cy="499"/>
          </a:xfrm>
        </p:grpSpPr>
        <p:sp>
          <p:nvSpPr>
            <p:cNvPr id="33" name="Line 28"/>
            <p:cNvSpPr>
              <a:spLocks noChangeShapeType="1"/>
            </p:cNvSpPr>
            <p:nvPr/>
          </p:nvSpPr>
          <p:spPr bwMode="auto">
            <a:xfrm>
              <a:off x="4921" y="1888"/>
              <a:ext cx="0" cy="499"/>
            </a:xfrm>
            <a:prstGeom prst="line">
              <a:avLst/>
            </a:prstGeom>
            <a:noFill/>
            <a:ln w="38100">
              <a:solidFill>
                <a:srgbClr val="A5002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微软雅黑" panose="020B0503020204020204" pitchFamily="34" charset="-122"/>
                <a:ea typeface="微软雅黑" panose="020B0503020204020204" pitchFamily="34" charset="-122"/>
              </a:endParaRPr>
            </a:p>
          </p:txBody>
        </p:sp>
        <p:sp>
          <p:nvSpPr>
            <p:cNvPr id="34" name="Line 29"/>
            <p:cNvSpPr>
              <a:spLocks noChangeShapeType="1"/>
            </p:cNvSpPr>
            <p:nvPr/>
          </p:nvSpPr>
          <p:spPr bwMode="auto">
            <a:xfrm flipH="1">
              <a:off x="4105" y="1888"/>
              <a:ext cx="816" cy="0"/>
            </a:xfrm>
            <a:prstGeom prst="line">
              <a:avLst/>
            </a:prstGeom>
            <a:noFill/>
            <a:ln w="38100">
              <a:solidFill>
                <a:srgbClr val="A5002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微软雅黑" panose="020B0503020204020204" pitchFamily="34" charset="-122"/>
                <a:ea typeface="微软雅黑" panose="020B0503020204020204" pitchFamily="34" charset="-122"/>
              </a:endParaRPr>
            </a:p>
          </p:txBody>
        </p:sp>
      </p:grpSp>
      <p:sp>
        <p:nvSpPr>
          <p:cNvPr id="35" name="Line 30"/>
          <p:cNvSpPr>
            <a:spLocks noChangeShapeType="1"/>
          </p:cNvSpPr>
          <p:nvPr/>
        </p:nvSpPr>
        <p:spPr bwMode="auto">
          <a:xfrm>
            <a:off x="7599194" y="5006449"/>
            <a:ext cx="3084085" cy="0"/>
          </a:xfrm>
          <a:prstGeom prst="line">
            <a:avLst/>
          </a:prstGeom>
          <a:noFill/>
          <a:ln w="38100" cmpd="dbl">
            <a:solidFill>
              <a:srgbClr val="A50021"/>
            </a:solidFill>
            <a:prstDash val="dash"/>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微软雅黑" panose="020B0503020204020204" pitchFamily="34" charset="-122"/>
              <a:ea typeface="微软雅黑" panose="020B0503020204020204" pitchFamily="34" charset="-122"/>
            </a:endParaRPr>
          </a:p>
        </p:txBody>
      </p:sp>
      <p:sp>
        <p:nvSpPr>
          <p:cNvPr id="36" name="Rectangle 31"/>
          <p:cNvSpPr>
            <a:spLocks noChangeArrowheads="1"/>
          </p:cNvSpPr>
          <p:nvPr/>
        </p:nvSpPr>
        <p:spPr bwMode="auto">
          <a:xfrm>
            <a:off x="11096059" y="3529805"/>
            <a:ext cx="664764" cy="1215093"/>
          </a:xfrm>
          <a:prstGeom prst="rect">
            <a:avLst/>
          </a:prstGeom>
          <a:noFill/>
          <a:ln w="28575">
            <a:solidFill>
              <a:schemeClr val="bg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742950" indent="-285750" eaLnBrk="0" hangingPunct="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eaLnBrk="0" hangingPunct="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eaLnBrk="0" hangingPunct="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eaLnBrk="0" hangingPunct="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a:spcBef>
                <a:spcPct val="0"/>
              </a:spcBef>
              <a:buClrTx/>
              <a:buSzTx/>
              <a:buNone/>
            </a:pPr>
            <a:r>
              <a:rPr lang="zh-CN" altLang="en-US" sz="2400" dirty="0">
                <a:solidFill>
                  <a:srgbClr val="FF0000"/>
                </a:solidFill>
              </a:rPr>
              <a:t>学</a:t>
            </a:r>
            <a:endParaRPr lang="zh-CN" altLang="en-US" sz="2400" dirty="0">
              <a:solidFill>
                <a:srgbClr val="FF0000"/>
              </a:solidFill>
            </a:endParaRPr>
          </a:p>
          <a:p>
            <a:pPr algn="ctr">
              <a:spcBef>
                <a:spcPct val="0"/>
              </a:spcBef>
              <a:buClrTx/>
              <a:buSzTx/>
              <a:buNone/>
            </a:pPr>
            <a:r>
              <a:rPr lang="zh-CN" altLang="en-US" sz="2400" dirty="0">
                <a:solidFill>
                  <a:srgbClr val="FF0000"/>
                </a:solidFill>
              </a:rPr>
              <a:t>习</a:t>
            </a:r>
            <a:endParaRPr lang="zh-CN" altLang="en-US" sz="2400" dirty="0">
              <a:solidFill>
                <a:srgbClr val="FF0000"/>
              </a:solidFill>
            </a:endParaRPr>
          </a:p>
          <a:p>
            <a:pPr algn="ctr">
              <a:spcBef>
                <a:spcPct val="0"/>
              </a:spcBef>
              <a:buClrTx/>
              <a:buSzTx/>
              <a:buNone/>
            </a:pPr>
            <a:r>
              <a:rPr lang="zh-CN" altLang="en-US" sz="2400" dirty="0">
                <a:solidFill>
                  <a:srgbClr val="FF0000"/>
                </a:solidFill>
              </a:rPr>
              <a:t>者</a:t>
            </a:r>
            <a:endParaRPr lang="zh-CN" altLang="en-US" sz="2400" dirty="0">
              <a:solidFill>
                <a:srgbClr val="FF0000"/>
              </a:solidFill>
            </a:endParaRPr>
          </a:p>
        </p:txBody>
      </p:sp>
      <p:sp>
        <p:nvSpPr>
          <p:cNvPr id="37" name="矩形 36"/>
          <p:cNvSpPr/>
          <p:nvPr/>
        </p:nvSpPr>
        <p:spPr>
          <a:xfrm>
            <a:off x="8094314" y="5476444"/>
            <a:ext cx="2093843"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远程教育传播模式 </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3278" y="120134"/>
            <a:ext cx="6892379" cy="523220"/>
          </a:xfrm>
          <a:prstGeom prst="rect">
            <a:avLst/>
          </a:prstGeom>
        </p:spPr>
        <p:txBody>
          <a:bodyPr wrap="squar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等效交互理论</a:t>
            </a:r>
            <a:r>
              <a:rPr lang="en-US" altLang="zh-CN" sz="2800" kern="0" cap="all" spc="-60" dirty="0">
                <a:solidFill>
                  <a:srgbClr val="D1282E"/>
                </a:solidFill>
                <a:latin typeface="微软雅黑" panose="020B0503020204020204" pitchFamily="34" charset="-122"/>
                <a:ea typeface="微软雅黑" panose="020B0503020204020204" pitchFamily="34" charset="-122"/>
              </a:rPr>
              <a:t>——</a:t>
            </a:r>
            <a:r>
              <a:rPr lang="zh-CN" altLang="en-US" sz="2800" kern="0" cap="all" spc="-60" dirty="0">
                <a:solidFill>
                  <a:srgbClr val="D1282E"/>
                </a:solidFill>
                <a:latin typeface="微软雅黑" panose="020B0503020204020204" pitchFamily="34" charset="-122"/>
                <a:ea typeface="微软雅黑" panose="020B0503020204020204" pitchFamily="34" charset="-122"/>
              </a:rPr>
              <a:t>在线同步教学中的交互</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910920" y="2118864"/>
            <a:ext cx="4118280" cy="2346283"/>
          </a:xfrm>
          <a:prstGeom prst="rect">
            <a:avLst/>
          </a:prstGeom>
          <a:noFill/>
        </p:spPr>
        <p:txBody>
          <a:bodyPr wrap="square">
            <a:spAutoFit/>
          </a:bodyPr>
          <a:lstStyle/>
          <a:p>
            <a:pPr marL="342900" indent="-342900">
              <a:lnSpc>
                <a:spcPct val="150000"/>
              </a:lnSpc>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在线同步教学作为远程教育的 一种组织方式，同样能以安德森等效交互理论为依据进行交互的设计，详细的交互形式如右图所示。</a:t>
            </a:r>
            <a:endParaRPr lang="zh-CN" altLang="en-US" sz="20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5508172" y="871085"/>
            <a:ext cx="5018165" cy="5115830"/>
          </a:xfrm>
          <a:prstGeom prst="rect">
            <a:avLst/>
          </a:prstGeom>
        </p:spPr>
      </p:pic>
      <p:sp>
        <p:nvSpPr>
          <p:cNvPr id="8" name="文本框 7"/>
          <p:cNvSpPr txBox="1"/>
          <p:nvPr/>
        </p:nvSpPr>
        <p:spPr>
          <a:xfrm>
            <a:off x="7133771" y="5881372"/>
            <a:ext cx="3222171" cy="369332"/>
          </a:xfrm>
          <a:prstGeom prst="rect">
            <a:avLst/>
          </a:prstGeom>
          <a:noFill/>
        </p:spPr>
        <p:txBody>
          <a:bodyPr wrap="square">
            <a:spAutoFit/>
          </a:bodyPr>
          <a:lstStyle/>
          <a:p>
            <a:r>
              <a:rPr lang="zh-CN" altLang="en-US" dirty="0"/>
              <a:t> </a:t>
            </a:r>
            <a:r>
              <a:rPr lang="zh-CN" altLang="en-US" sz="1600" dirty="0">
                <a:latin typeface="微软雅黑" panose="020B0503020204020204" pitchFamily="34" charset="-122"/>
                <a:ea typeface="微软雅黑" panose="020B0503020204020204" pitchFamily="34" charset="-122"/>
              </a:rPr>
              <a:t>在线同步教学交互形式</a:t>
            </a:r>
            <a:endParaRPr lang="zh-CN" altLang="en-US" sz="2000" dirty="0">
              <a:latin typeface="微软雅黑" panose="020B0503020204020204" pitchFamily="34" charset="-122"/>
              <a:ea typeface="微软雅黑" panose="020B0503020204020204" pitchFamily="34" charset="-122"/>
            </a:endParaRPr>
          </a:p>
        </p:txBody>
      </p:sp>
      <p:sp>
        <p:nvSpPr>
          <p:cNvPr id="9" name="文本框 8"/>
          <p:cNvSpPr txBox="1"/>
          <p:nvPr/>
        </p:nvSpPr>
        <p:spPr>
          <a:xfrm>
            <a:off x="1097735" y="6399312"/>
            <a:ext cx="10963636" cy="338554"/>
          </a:xfrm>
          <a:prstGeom prst="rect">
            <a:avLst/>
          </a:prstGeom>
          <a:noFill/>
        </p:spPr>
        <p:txBody>
          <a:bodyPr wrap="square">
            <a:spAutoFit/>
          </a:bodyPr>
          <a:lstStyle/>
          <a:p>
            <a:r>
              <a:rPr lang="zh-CN" altLang="en-US" sz="1600" dirty="0">
                <a:latin typeface="新宋体" panose="02010609030101010101" charset="-122"/>
                <a:ea typeface="新宋体" panose="02010609030101010101" charset="-122"/>
              </a:rPr>
              <a:t>穆肃,王孝金,冯冠朝,张晗.在线同步教学中交互的设计与实施[J].中国电化教育,2020(11):52-59+66.</a:t>
            </a:r>
            <a:endParaRPr lang="zh-CN" altLang="en-US" sz="1600" dirty="0">
              <a:latin typeface="新宋体" panose="02010609030101010101" charset="-122"/>
              <a:ea typeface="新宋体" panose="02010609030101010101"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3278" y="120134"/>
            <a:ext cx="6892379" cy="523220"/>
          </a:xfrm>
          <a:prstGeom prst="rect">
            <a:avLst/>
          </a:prstGeom>
        </p:spPr>
        <p:txBody>
          <a:bodyPr wrap="squar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等效交互理论</a:t>
            </a:r>
            <a:r>
              <a:rPr lang="en-US" altLang="zh-CN" sz="2800" kern="0" cap="all" spc="-60" dirty="0">
                <a:solidFill>
                  <a:srgbClr val="D1282E"/>
                </a:solidFill>
                <a:latin typeface="微软雅黑" panose="020B0503020204020204" pitchFamily="34" charset="-122"/>
                <a:ea typeface="微软雅黑" panose="020B0503020204020204" pitchFamily="34" charset="-122"/>
              </a:rPr>
              <a:t>——</a:t>
            </a:r>
            <a:r>
              <a:rPr lang="zh-CN" altLang="en-US" sz="2800" kern="0" cap="all" spc="-60" dirty="0">
                <a:solidFill>
                  <a:srgbClr val="D1282E"/>
                </a:solidFill>
                <a:latin typeface="微软雅黑" panose="020B0503020204020204" pitchFamily="34" charset="-122"/>
                <a:ea typeface="微软雅黑" panose="020B0503020204020204" pitchFamily="34" charset="-122"/>
              </a:rPr>
              <a:t>在线同步教学中的交互</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765777" y="2140635"/>
            <a:ext cx="4118280" cy="1884618"/>
          </a:xfrm>
          <a:prstGeom prst="rect">
            <a:avLst/>
          </a:prstGeom>
          <a:noFill/>
        </p:spPr>
        <p:txBody>
          <a:bodyPr wrap="square">
            <a:spAutoFit/>
          </a:bodyPr>
          <a:lstStyle/>
          <a:p>
            <a:pPr marL="342900" indent="-342900">
              <a:lnSpc>
                <a:spcPct val="150000"/>
              </a:lnSpc>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利用等效交互理论的观点，结合在线同步教学和交互的特点，可建构在线同步教学中交互的组织 模式，如右图所示。</a:t>
            </a:r>
            <a:endParaRPr lang="zh-CN" altLang="en-US" sz="20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5348515" y="1043261"/>
            <a:ext cx="5574863" cy="4387837"/>
          </a:xfrm>
          <a:prstGeom prst="rect">
            <a:avLst/>
          </a:prstGeom>
        </p:spPr>
      </p:pic>
      <p:sp>
        <p:nvSpPr>
          <p:cNvPr id="8" name="文本框 7"/>
          <p:cNvSpPr txBox="1"/>
          <p:nvPr/>
        </p:nvSpPr>
        <p:spPr>
          <a:xfrm>
            <a:off x="6320971" y="5431098"/>
            <a:ext cx="5399314" cy="338554"/>
          </a:xfrm>
          <a:prstGeom prst="rect">
            <a:avLst/>
          </a:prstGeom>
          <a:noFill/>
        </p:spPr>
        <p:txBody>
          <a:bodyPr wrap="square">
            <a:spAutoFit/>
          </a:bodyPr>
          <a:lstStyle/>
          <a:p>
            <a:r>
              <a:rPr lang="zh-CN" altLang="en-US" sz="1600" dirty="0">
                <a:latin typeface="微软雅黑" panose="020B0503020204020204" pitchFamily="34" charset="-122"/>
                <a:ea typeface="微软雅黑" panose="020B0503020204020204" pitchFamily="34" charset="-122"/>
              </a:rPr>
              <a:t>基于交互理论的在线同步教学交互组织模式</a:t>
            </a:r>
            <a:endParaRPr lang="zh-CN" altLang="en-US" sz="16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1097735" y="6399312"/>
            <a:ext cx="10963636" cy="338554"/>
          </a:xfrm>
          <a:prstGeom prst="rect">
            <a:avLst/>
          </a:prstGeom>
          <a:noFill/>
        </p:spPr>
        <p:txBody>
          <a:bodyPr wrap="square">
            <a:spAutoFit/>
          </a:bodyPr>
          <a:lstStyle/>
          <a:p>
            <a:r>
              <a:rPr lang="zh-CN" altLang="en-US" sz="1600" dirty="0">
                <a:latin typeface="新宋体" panose="02010609030101010101" charset="-122"/>
                <a:ea typeface="新宋体" panose="02010609030101010101" charset="-122"/>
              </a:rPr>
              <a:t>穆肃,王孝金,冯冠朝,张晗.在线同步教学中交互的设计与实施[J].中国电化教育,2020(11):52-59+66.</a:t>
            </a:r>
            <a:endParaRPr lang="zh-CN" altLang="en-US" sz="1600" dirty="0">
              <a:latin typeface="新宋体" panose="02010609030101010101" charset="-122"/>
              <a:ea typeface="新宋体" panose="02010609030101010101"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3278" y="120134"/>
            <a:ext cx="6892379" cy="523220"/>
          </a:xfrm>
          <a:prstGeom prst="rect">
            <a:avLst/>
          </a:prstGeom>
        </p:spPr>
        <p:txBody>
          <a:bodyPr wrap="squar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等效交互理论</a:t>
            </a:r>
            <a:r>
              <a:rPr lang="en-US" altLang="zh-CN" sz="2800" kern="0" cap="all" spc="-60" dirty="0">
                <a:solidFill>
                  <a:srgbClr val="D1282E"/>
                </a:solidFill>
                <a:latin typeface="微软雅黑" panose="020B0503020204020204" pitchFamily="34" charset="-122"/>
                <a:ea typeface="微软雅黑" panose="020B0503020204020204" pitchFamily="34" charset="-122"/>
              </a:rPr>
              <a:t>——</a:t>
            </a:r>
            <a:r>
              <a:rPr lang="zh-CN" altLang="en-US" sz="2800" kern="0" cap="all" spc="-60" dirty="0">
                <a:solidFill>
                  <a:srgbClr val="D1282E"/>
                </a:solidFill>
                <a:latin typeface="微软雅黑" panose="020B0503020204020204" pitchFamily="34" charset="-122"/>
                <a:ea typeface="微软雅黑" panose="020B0503020204020204" pitchFamily="34" charset="-122"/>
              </a:rPr>
              <a:t>在线同步教学中的交互</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765777" y="2140635"/>
            <a:ext cx="4118280" cy="1422954"/>
          </a:xfrm>
          <a:prstGeom prst="rect">
            <a:avLst/>
          </a:prstGeom>
          <a:noFill/>
        </p:spPr>
        <p:txBody>
          <a:bodyPr wrap="square">
            <a:spAutoFit/>
          </a:bodyPr>
          <a:lstStyle/>
          <a:p>
            <a:pPr marL="342900" indent="-342900">
              <a:lnSpc>
                <a:spcPct val="150000"/>
              </a:lnSpc>
              <a:buFont typeface="Wingdings" panose="05000000000000000000" pitchFamily="2" charset="2"/>
              <a:buChar char="u"/>
            </a:pPr>
            <a:r>
              <a:rPr lang="zh-CN" altLang="en-US" sz="2000" dirty="0">
                <a:latin typeface="微软雅黑" panose="020B0503020204020204" pitchFamily="34" charset="-122"/>
                <a:ea typeface="微软雅黑" panose="020B0503020204020204" pitchFamily="34" charset="-122"/>
              </a:rPr>
              <a:t>基于等效交互理论的指导，在线同步教学中 三种交互实施从低到高的频度如右图所示。</a:t>
            </a:r>
            <a:endParaRPr lang="zh-CN" altLang="en-US" sz="200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5275944" y="1333433"/>
            <a:ext cx="5574863" cy="3996178"/>
          </a:xfrm>
          <a:prstGeom prst="rect">
            <a:avLst/>
          </a:prstGeom>
        </p:spPr>
      </p:pic>
      <p:sp>
        <p:nvSpPr>
          <p:cNvPr id="8" name="文本框 7"/>
          <p:cNvSpPr txBox="1"/>
          <p:nvPr/>
        </p:nvSpPr>
        <p:spPr>
          <a:xfrm>
            <a:off x="7525657" y="5524567"/>
            <a:ext cx="2467429" cy="338554"/>
          </a:xfrm>
          <a:prstGeom prst="rect">
            <a:avLst/>
          </a:prstGeom>
          <a:noFill/>
        </p:spPr>
        <p:txBody>
          <a:bodyPr wrap="square">
            <a:spAutoFit/>
          </a:bodyPr>
          <a:lstStyle/>
          <a:p>
            <a:r>
              <a:rPr lang="zh-CN" altLang="en-US" sz="1600" dirty="0">
                <a:latin typeface="微软雅黑" panose="020B0503020204020204" pitchFamily="34" charset="-122"/>
                <a:ea typeface="微软雅黑" panose="020B0503020204020204" pitchFamily="34" charset="-122"/>
              </a:rPr>
              <a:t>在线同步教学中的交互</a:t>
            </a:r>
            <a:endParaRPr lang="zh-CN" altLang="en-US" sz="16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1097735" y="6399312"/>
            <a:ext cx="10963636" cy="338554"/>
          </a:xfrm>
          <a:prstGeom prst="rect">
            <a:avLst/>
          </a:prstGeom>
          <a:noFill/>
        </p:spPr>
        <p:txBody>
          <a:bodyPr wrap="square">
            <a:spAutoFit/>
          </a:bodyPr>
          <a:lstStyle/>
          <a:p>
            <a:r>
              <a:rPr lang="zh-CN" altLang="en-US" sz="1600" dirty="0">
                <a:latin typeface="新宋体" panose="02010609030101010101" charset="-122"/>
                <a:ea typeface="新宋体" panose="02010609030101010101" charset="-122"/>
              </a:rPr>
              <a:t>穆肃,王孝金,冯冠朝,张晗.在线同步教学中交互的设计与实施[J].中国电化教育,2020(11):52-59+66.</a:t>
            </a:r>
            <a:endParaRPr lang="zh-CN" altLang="en-US" sz="1600" dirty="0">
              <a:latin typeface="新宋体" panose="02010609030101010101" charset="-122"/>
              <a:ea typeface="新宋体" panose="02010609030101010101"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6403975" y="798110"/>
            <a:ext cx="4806950" cy="4450725"/>
          </a:xfrm>
          <a:prstGeom prst="rect">
            <a:avLst/>
          </a:prstGeom>
        </p:spPr>
      </p:pic>
      <p:sp>
        <p:nvSpPr>
          <p:cNvPr id="5" name="文本框 4"/>
          <p:cNvSpPr txBox="1"/>
          <p:nvPr/>
        </p:nvSpPr>
        <p:spPr>
          <a:xfrm>
            <a:off x="711200" y="3328366"/>
            <a:ext cx="5156200" cy="2536400"/>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探究社区理论模型指通过发展三个相互依存的 要素，创造深层次和有意义的学习体验( 教育经验) 的过程( Garrison et al. ，1999) 。探究社区理论模型的认知存在、社会存在和教学存在三大核心要素相互影响，共同构建了学习参与者有效协作建构知识 的理论框架（见右图）。</a:t>
            </a:r>
            <a:endParaRPr lang="zh-CN" altLang="en-US" dirty="0">
              <a:latin typeface="微软雅黑" panose="020B0503020204020204" pitchFamily="34" charset="-122"/>
              <a:ea typeface="微软雅黑" panose="020B0503020204020204" pitchFamily="34" charset="-122"/>
            </a:endParaRPr>
          </a:p>
        </p:txBody>
      </p:sp>
      <p:sp>
        <p:nvSpPr>
          <p:cNvPr id="7" name="文本框 6"/>
          <p:cNvSpPr txBox="1"/>
          <p:nvPr/>
        </p:nvSpPr>
        <p:spPr>
          <a:xfrm>
            <a:off x="790575" y="913280"/>
            <a:ext cx="4997450" cy="2120902"/>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加拿大远程教育学者兰迪·加里森( Ｒandy Garrison) 、特里·安德森( Terry Anderson) 和沃尔特·阿彻( Walter Archer) 等人共同创建的探究社区模型， 是包含在线学习和混合学习环境的动态、过程导向 的教学理论模型。</a:t>
            </a:r>
            <a:endParaRPr lang="zh-CN" altLang="en-US" dirty="0">
              <a:latin typeface="微软雅黑" panose="020B0503020204020204" pitchFamily="34" charset="-122"/>
              <a:ea typeface="微软雅黑" panose="020B0503020204020204" pitchFamily="34" charset="-122"/>
            </a:endParaRPr>
          </a:p>
        </p:txBody>
      </p:sp>
      <p:sp>
        <p:nvSpPr>
          <p:cNvPr id="9" name="文本框 8"/>
          <p:cNvSpPr txBox="1"/>
          <p:nvPr/>
        </p:nvSpPr>
        <p:spPr>
          <a:xfrm>
            <a:off x="7912100" y="5438284"/>
            <a:ext cx="2057400" cy="369332"/>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探究社区模型框架 </a:t>
            </a:r>
            <a:endParaRPr lang="zh-CN" altLang="en-US" dirty="0"/>
          </a:p>
        </p:txBody>
      </p:sp>
      <p:sp>
        <p:nvSpPr>
          <p:cNvPr id="11" name="文本框 10"/>
          <p:cNvSpPr txBox="1"/>
          <p:nvPr/>
        </p:nvSpPr>
        <p:spPr>
          <a:xfrm>
            <a:off x="5035550" y="396856"/>
            <a:ext cx="2743200" cy="461665"/>
          </a:xfrm>
          <a:prstGeom prst="rect">
            <a:avLst/>
          </a:prstGeom>
          <a:noFill/>
        </p:spPr>
        <p:txBody>
          <a:bodyPr wrap="square">
            <a:spAutoFit/>
          </a:bodyPr>
          <a:lstStyle/>
          <a:p>
            <a:r>
              <a:rPr lang="zh-CN" altLang="en-US" sz="2400" dirty="0">
                <a:solidFill>
                  <a:srgbClr val="C11E1E"/>
                </a:solidFill>
                <a:latin typeface="微软雅黑" panose="020B0503020204020204" pitchFamily="34" charset="-122"/>
                <a:ea typeface="微软雅黑" panose="020B0503020204020204" pitchFamily="34" charset="-122"/>
              </a:rPr>
              <a:t>探究社区理论模型</a:t>
            </a:r>
            <a:endParaRPr lang="zh-CN" altLang="en-US" sz="2400" dirty="0">
              <a:solidFill>
                <a:srgbClr val="C11E1E"/>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981200" y="6385335"/>
            <a:ext cx="10479314" cy="307777"/>
          </a:xfrm>
          <a:prstGeom prst="rect">
            <a:avLst/>
          </a:prstGeom>
          <a:noFill/>
        </p:spPr>
        <p:txBody>
          <a:bodyPr wrap="square">
            <a:spAutoFit/>
          </a:bodyPr>
          <a:lstStyle/>
          <a:p>
            <a:r>
              <a:rPr lang="zh-CN" altLang="en-US" sz="1400" dirty="0">
                <a:latin typeface="新宋体" panose="02010609030101010101" charset="-122"/>
                <a:ea typeface="新宋体" panose="02010609030101010101" charset="-122"/>
              </a:rPr>
              <a:t>兰国帅</a:t>
            </a:r>
            <a:r>
              <a:rPr lang="en-US" altLang="zh-CN" sz="1400" dirty="0">
                <a:latin typeface="新宋体" panose="02010609030101010101" charset="-122"/>
                <a:ea typeface="新宋体" panose="02010609030101010101" charset="-122"/>
              </a:rPr>
              <a:t>.</a:t>
            </a:r>
            <a:r>
              <a:rPr lang="zh-CN" altLang="en-US" sz="1400" dirty="0">
                <a:latin typeface="新宋体" panose="02010609030101010101" charset="-122"/>
                <a:ea typeface="新宋体" panose="02010609030101010101" charset="-122"/>
              </a:rPr>
              <a:t>探究社区理论模型</a:t>
            </a:r>
            <a:r>
              <a:rPr lang="en-US" altLang="zh-CN" sz="1400" dirty="0">
                <a:latin typeface="新宋体" panose="02010609030101010101" charset="-122"/>
                <a:ea typeface="新宋体" panose="02010609030101010101" charset="-122"/>
              </a:rPr>
              <a:t>:</a:t>
            </a:r>
            <a:r>
              <a:rPr lang="zh-CN" altLang="en-US" sz="1400" dirty="0">
                <a:latin typeface="新宋体" panose="02010609030101010101" charset="-122"/>
                <a:ea typeface="新宋体" panose="02010609030101010101" charset="-122"/>
              </a:rPr>
              <a:t>在线学习和混合学习研究范式</a:t>
            </a:r>
            <a:r>
              <a:rPr lang="en-US" altLang="zh-CN" sz="1400" dirty="0">
                <a:latin typeface="新宋体" panose="02010609030101010101" charset="-122"/>
                <a:ea typeface="新宋体" panose="02010609030101010101" charset="-122"/>
              </a:rPr>
              <a:t>[J].</a:t>
            </a:r>
            <a:r>
              <a:rPr lang="zh-CN" altLang="en-US" sz="1400" dirty="0">
                <a:latin typeface="新宋体" panose="02010609030101010101" charset="-122"/>
                <a:ea typeface="新宋体" panose="02010609030101010101" charset="-122"/>
              </a:rPr>
              <a:t>开放教育研究</a:t>
            </a:r>
            <a:r>
              <a:rPr lang="en-US" altLang="zh-CN" sz="1400" dirty="0">
                <a:latin typeface="新宋体" panose="02010609030101010101" charset="-122"/>
                <a:ea typeface="新宋体" panose="02010609030101010101" charset="-122"/>
              </a:rPr>
              <a:t>,2018,24(01):29-40.</a:t>
            </a:r>
            <a:endParaRPr lang="zh-CN" altLang="en-US" sz="1400" dirty="0">
              <a:latin typeface="新宋体" panose="02010609030101010101" charset="-122"/>
              <a:ea typeface="新宋体" panose="02010609030101010101"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5115" y="936434"/>
            <a:ext cx="3048586" cy="461665"/>
          </a:xfrm>
          <a:prstGeom prst="rect">
            <a:avLst/>
          </a:prstGeom>
        </p:spPr>
        <p:txBody>
          <a:bodyPr wrap="square">
            <a:spAutoFit/>
          </a:bodyPr>
          <a:lstStyle/>
          <a:p>
            <a:r>
              <a:rPr lang="zh-CN" altLang="en-US" sz="2400" b="1" dirty="0">
                <a:latin typeface="微软雅黑" panose="020B0503020204020204" pitchFamily="34" charset="-122"/>
                <a:ea typeface="微软雅黑" panose="020B0503020204020204" pitchFamily="34" charset="-122"/>
              </a:rPr>
              <a:t>陈丽教授交互层次塔</a:t>
            </a:r>
            <a:endParaRPr lang="zh-CN" altLang="en-US" sz="2400" b="1" dirty="0">
              <a:latin typeface="微软雅黑" panose="020B0503020204020204" pitchFamily="34" charset="-122"/>
              <a:ea typeface="微软雅黑" panose="020B0503020204020204" pitchFamily="34" charset="-122"/>
            </a:endParaRPr>
          </a:p>
        </p:txBody>
      </p:sp>
      <p:sp>
        <p:nvSpPr>
          <p:cNvPr id="3" name="矩形 2"/>
          <p:cNvSpPr/>
          <p:nvPr/>
        </p:nvSpPr>
        <p:spPr>
          <a:xfrm>
            <a:off x="633278" y="120134"/>
            <a:ext cx="1590179" cy="523220"/>
          </a:xfrm>
          <a:prstGeom prst="rect">
            <a:avLst/>
          </a:prstGeom>
        </p:spPr>
        <p:txBody>
          <a:bodyPr wrap="squar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交互理论</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extLst>
              <a:ext uri="{BEBA8EAE-BF5A-486C-A8C5-ECC9F3942E4B}">
                <a14:imgProps xmlns:a14="http://schemas.microsoft.com/office/drawing/2010/main">
                  <a14:imgLayer r:embed="rId2">
                    <a14:imgEffect>
                      <a14:sharpenSoften amount="50000"/>
                    </a14:imgEffect>
                  </a14:imgLayer>
                </a14:imgProps>
              </a:ext>
            </a:extLst>
          </a:blip>
          <a:stretch>
            <a:fillRect/>
          </a:stretch>
        </p:blipFill>
        <p:spPr>
          <a:xfrm>
            <a:off x="2763511" y="1849874"/>
            <a:ext cx="6545741" cy="4071692"/>
          </a:xfrm>
          <a:prstGeom prst="rect">
            <a:avLst/>
          </a:prstGeom>
        </p:spPr>
      </p:pic>
      <p:sp>
        <p:nvSpPr>
          <p:cNvPr id="6" name="矩形 5"/>
          <p:cNvSpPr/>
          <p:nvPr/>
        </p:nvSpPr>
        <p:spPr>
          <a:xfrm>
            <a:off x="4476750" y="5372100"/>
            <a:ext cx="561975" cy="352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7" name="矩形 6"/>
          <p:cNvSpPr/>
          <p:nvPr/>
        </p:nvSpPr>
        <p:spPr>
          <a:xfrm>
            <a:off x="4836405" y="5552501"/>
            <a:ext cx="716096" cy="35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BEBA8EAE-BF5A-486C-A8C5-ECC9F3942E4B}">
                <a14:imgProps xmlns:a14="http://schemas.microsoft.com/office/drawing/2010/main">
                  <a14:imgLayer r:embed="rId2">
                    <a14:imgEffect>
                      <a14:artisticBlur/>
                    </a14:imgEffect>
                  </a14:imgLayer>
                </a14:imgProps>
              </a:ext>
            </a:extLst>
          </a:blip>
          <a:srcRect/>
          <a:stretch>
            <a:fillRect/>
          </a:stretch>
        </p:blipFill>
        <p:spPr>
          <a:xfrm>
            <a:off x="0" y="3429000"/>
            <a:ext cx="12192000" cy="3429000"/>
          </a:xfrm>
          <a:prstGeom prst="rect">
            <a:avLst/>
          </a:prstGeom>
        </p:spPr>
      </p:pic>
      <p:sp>
        <p:nvSpPr>
          <p:cNvPr id="10" name="矩形 9"/>
          <p:cNvSpPr/>
          <p:nvPr/>
        </p:nvSpPr>
        <p:spPr>
          <a:xfrm>
            <a:off x="1" y="3429000"/>
            <a:ext cx="12192676" cy="3428997"/>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圆角 2"/>
          <p:cNvSpPr/>
          <p:nvPr/>
        </p:nvSpPr>
        <p:spPr>
          <a:xfrm>
            <a:off x="623392" y="548680"/>
            <a:ext cx="10945216" cy="576064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8"/>
          <p:cNvGrpSpPr/>
          <p:nvPr/>
        </p:nvGrpSpPr>
        <p:grpSpPr>
          <a:xfrm>
            <a:off x="1962760" y="1988839"/>
            <a:ext cx="1436677" cy="2831546"/>
            <a:chOff x="4499992" y="1114046"/>
            <a:chExt cx="519809" cy="575153"/>
          </a:xfrm>
        </p:grpSpPr>
        <p:sp>
          <p:nvSpPr>
            <p:cNvPr id="5" name="矩形: 圆角 4"/>
            <p:cNvSpPr/>
            <p:nvPr/>
          </p:nvSpPr>
          <p:spPr>
            <a:xfrm>
              <a:off x="4499992" y="1131590"/>
              <a:ext cx="504056" cy="504056"/>
            </a:xfrm>
            <a:prstGeom prst="roundRect">
              <a:avLst>
                <a:gd name="adj" fmla="val 6274"/>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文本框 5"/>
            <p:cNvSpPr txBox="1"/>
            <p:nvPr/>
          </p:nvSpPr>
          <p:spPr>
            <a:xfrm>
              <a:off x="4549499" y="1114046"/>
              <a:ext cx="470302" cy="575153"/>
            </a:xfrm>
            <a:prstGeom prst="rect">
              <a:avLst/>
            </a:prstGeom>
            <a:noFill/>
          </p:spPr>
          <p:txBody>
            <a:bodyPr wrap="square" lIns="0" tIns="0" rIns="0" bIns="0" rtlCol="0">
              <a:spAutoFit/>
            </a:bodyPr>
            <a:lstStyle/>
            <a:p>
              <a:r>
                <a:rPr lang="en-US" altLang="zh-CN" sz="18400" dirty="0">
                  <a:solidFill>
                    <a:schemeClr val="bg1"/>
                  </a:solidFill>
                  <a:ea typeface="微软雅黑" panose="020B0503020204020204" pitchFamily="34" charset="-122"/>
                  <a:cs typeface="Calibri" panose="020F0502020204030204" pitchFamily="34" charset="0"/>
                </a:rPr>
                <a:t>3</a:t>
              </a:r>
              <a:endParaRPr lang="zh-CN" altLang="en-US" sz="18400" dirty="0">
                <a:solidFill>
                  <a:schemeClr val="bg1"/>
                </a:solidFill>
                <a:ea typeface="微软雅黑" panose="020B0503020204020204" pitchFamily="34" charset="-122"/>
                <a:cs typeface="Calibri" panose="020F0502020204030204" pitchFamily="34" charset="0"/>
              </a:endParaRPr>
            </a:p>
          </p:txBody>
        </p:sp>
      </p:grpSp>
      <p:sp>
        <p:nvSpPr>
          <p:cNvPr id="7" name="文本框 6"/>
          <p:cNvSpPr txBox="1"/>
          <p:nvPr/>
        </p:nvSpPr>
        <p:spPr>
          <a:xfrm>
            <a:off x="3536267" y="2690333"/>
            <a:ext cx="7588182" cy="1477328"/>
          </a:xfrm>
          <a:prstGeom prst="rect">
            <a:avLst/>
          </a:prstGeom>
          <a:noFill/>
        </p:spPr>
        <p:txBody>
          <a:bodyPr wrap="square" lIns="0" tIns="0" rIns="0" bIns="0" rtlCol="0">
            <a:spAutoFit/>
          </a:bodyPr>
          <a:lstStyle/>
          <a:p>
            <a:pPr algn="ctr"/>
            <a:r>
              <a:rPr lang="zh-CN" altLang="en-US" sz="4800" b="1" dirty="0">
                <a:solidFill>
                  <a:schemeClr val="accent6"/>
                </a:solidFill>
                <a:latin typeface="微软雅黑" panose="020B0503020204020204" pitchFamily="34" charset="-122"/>
                <a:ea typeface="微软雅黑" panose="020B0503020204020204" pitchFamily="34" charset="-122"/>
              </a:rPr>
              <a:t>工业化理论</a:t>
            </a:r>
            <a:r>
              <a:rPr lang="en-US" altLang="zh-CN" sz="4800" b="1" dirty="0">
                <a:solidFill>
                  <a:schemeClr val="accent6"/>
                </a:solidFill>
                <a:latin typeface="微软雅黑" panose="020B0503020204020204" pitchFamily="34" charset="-122"/>
                <a:ea typeface="微软雅黑" panose="020B0503020204020204" pitchFamily="34" charset="-122"/>
              </a:rPr>
              <a:t>——</a:t>
            </a:r>
            <a:br>
              <a:rPr lang="en-US" altLang="zh-CN" sz="4800" b="1" dirty="0">
                <a:solidFill>
                  <a:schemeClr val="accent6"/>
                </a:solidFill>
                <a:latin typeface="微软雅黑" panose="020B0503020204020204" pitchFamily="34" charset="-122"/>
                <a:ea typeface="微软雅黑" panose="020B0503020204020204" pitchFamily="34" charset="-122"/>
              </a:rPr>
            </a:br>
            <a:r>
              <a:rPr lang="zh-CN" altLang="en-US" sz="4800" b="1" dirty="0">
                <a:solidFill>
                  <a:schemeClr val="accent6"/>
                </a:solidFill>
                <a:latin typeface="微软雅黑" panose="020B0503020204020204" pitchFamily="34" charset="-122"/>
                <a:ea typeface="微软雅黑" panose="020B0503020204020204" pitchFamily="34" charset="-122"/>
              </a:rPr>
              <a:t>远程教育组织、管理的理论</a:t>
            </a:r>
            <a:endParaRPr lang="zh-CN" altLang="en-US" sz="4800" b="1" dirty="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剪去单角的矩形 3"/>
          <p:cNvSpPr/>
          <p:nvPr/>
        </p:nvSpPr>
        <p:spPr>
          <a:xfrm>
            <a:off x="1634261" y="1443600"/>
            <a:ext cx="8615006" cy="4433507"/>
          </a:xfrm>
          <a:prstGeom prst="snip1Rect">
            <a:avLst/>
          </a:prstGeom>
          <a:solidFill>
            <a:srgbClr val="FFFFFF">
              <a:lumMod val="95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667820" y="126559"/>
            <a:ext cx="2644314" cy="523220"/>
          </a:xfrm>
          <a:prstGeom prst="rect">
            <a:avLst/>
          </a:prstGeom>
        </p:spPr>
        <p:txBody>
          <a:bodyPr wrap="non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工业化教学理论</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sp>
        <p:nvSpPr>
          <p:cNvPr id="3" name="矩形 2"/>
          <p:cNvSpPr/>
          <p:nvPr/>
        </p:nvSpPr>
        <p:spPr>
          <a:xfrm>
            <a:off x="2100548" y="1788530"/>
            <a:ext cx="7473109" cy="3419911"/>
          </a:xfrm>
          <a:prstGeom prst="rect">
            <a:avLst/>
          </a:prstGeom>
        </p:spPr>
        <p:txBody>
          <a:bodyPr wrap="square">
            <a:spAutoFit/>
          </a:bodyPr>
          <a:lstStyle/>
          <a:p>
            <a:pPr>
              <a:lnSpc>
                <a:spcPct val="200000"/>
              </a:lnSpc>
            </a:pPr>
            <a:r>
              <a:rPr lang="zh-CN" altLang="en-US" sz="2800" b="1" dirty="0">
                <a:latin typeface="微软雅黑" panose="020B0503020204020204" pitchFamily="34" charset="-122"/>
                <a:ea typeface="微软雅黑" panose="020B0503020204020204" pitchFamily="34" charset="-122"/>
              </a:rPr>
              <a:t>彼德斯</a:t>
            </a:r>
            <a:endParaRPr lang="zh-CN" altLang="en-US" sz="2800" b="1" dirty="0">
              <a:latin typeface="微软雅黑" panose="020B0503020204020204" pitchFamily="34" charset="-122"/>
              <a:ea typeface="微软雅黑" panose="020B0503020204020204" pitchFamily="34" charset="-122"/>
            </a:endParaRPr>
          </a:p>
          <a:p>
            <a:pPr algn="just">
              <a:lnSpc>
                <a:spcPct val="200000"/>
              </a:lnSpc>
            </a:pPr>
            <a:r>
              <a:rPr lang="zh-CN" altLang="zh-TW"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        </a:t>
            </a:r>
            <a:r>
              <a:rPr lang="zh-CN" altLang="zh-TW"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合理化，劳动分工，机械化，装配线，成批生产，准备工作，形式化，标准化，功能变化，客观化，集中化。</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p:nvSpPr>
        <p:spPr>
          <a:xfrm>
            <a:off x="454649" y="1469574"/>
            <a:ext cx="5882742" cy="4500719"/>
          </a:xfrm>
          <a:prstGeom prst="rect">
            <a:avLst/>
          </a:prstGeom>
        </p:spPr>
        <p:txBody>
          <a:bodyPr wrap="square">
            <a:spAutoFit/>
          </a:bodyPr>
          <a:lstStyle/>
          <a:p>
            <a:pPr marL="342900" indent="-342900">
              <a:lnSpc>
                <a:spcPct val="150000"/>
              </a:lnSpc>
              <a:spcBef>
                <a:spcPts val="1200"/>
              </a:spcBef>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可以用三个要定义的变量来定义福特主义，这三个变量分别为：产品更新、过程变革和劳动职权。</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spcBef>
                <a:spcPts val="1200"/>
              </a:spcBef>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生产过程在功能上被分割成尽可能多的职能，由不同的劳动者分别担任，因此，每个劳动者的劳动职权较低，生产过程缺乏创新和变革，机械化的，陈旧的生产线所生产的产品种类单一、缺乏多样性；产品的更新速度缓慢。</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spcBef>
                <a:spcPts val="1200"/>
              </a:spcBef>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福特主义生产系统在远程教育中的体现是以英国开放大学为代表的单一模式的远程教育机构。</a:t>
            </a:r>
            <a:endParaRPr lang="zh-CN" altLang="en-US" sz="2000" dirty="0">
              <a:latin typeface="微软雅黑" panose="020B0503020204020204" pitchFamily="34" charset="-122"/>
              <a:ea typeface="微软雅黑" panose="020B0503020204020204" pitchFamily="34" charset="-122"/>
            </a:endParaRPr>
          </a:p>
        </p:txBody>
      </p:sp>
      <p:sp>
        <p:nvSpPr>
          <p:cNvPr id="3" name="矩形 2"/>
          <p:cNvSpPr/>
          <p:nvPr/>
        </p:nvSpPr>
        <p:spPr>
          <a:xfrm>
            <a:off x="667820" y="126559"/>
            <a:ext cx="3698448" cy="523220"/>
          </a:xfrm>
          <a:prstGeom prst="rect">
            <a:avLst/>
          </a:prstGeom>
        </p:spPr>
        <p:txBody>
          <a:bodyPr wrap="non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福特主义与新福特主义</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sp>
        <p:nvSpPr>
          <p:cNvPr id="4" name="矩形 3"/>
          <p:cNvSpPr/>
          <p:nvPr/>
        </p:nvSpPr>
        <p:spPr>
          <a:xfrm>
            <a:off x="2864771" y="1007909"/>
            <a:ext cx="1415772"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福特主义</a:t>
            </a:r>
            <a:endParaRPr lang="zh-CN" altLang="en-US" sz="2400" b="1" dirty="0">
              <a:latin typeface="微软雅黑" panose="020B0503020204020204" pitchFamily="34" charset="-122"/>
              <a:ea typeface="微软雅黑" panose="020B0503020204020204" pitchFamily="34" charset="-122"/>
            </a:endParaRPr>
          </a:p>
        </p:txBody>
      </p:sp>
      <p:sp>
        <p:nvSpPr>
          <p:cNvPr id="5" name="矩形 4"/>
          <p:cNvSpPr/>
          <p:nvPr/>
        </p:nvSpPr>
        <p:spPr>
          <a:xfrm>
            <a:off x="7027449" y="1469574"/>
            <a:ext cx="4206609" cy="4039054"/>
          </a:xfrm>
          <a:prstGeom prst="rect">
            <a:avLst/>
          </a:prstGeom>
        </p:spPr>
        <p:txBody>
          <a:bodyPr wrap="square">
            <a:spAutoFit/>
          </a:bodyPr>
          <a:lstStyle/>
          <a:p>
            <a:pPr marL="342900" indent="-342900">
              <a:lnSpc>
                <a:spcPct val="150000"/>
              </a:lnSpc>
              <a:spcAft>
                <a:spcPts val="1200"/>
              </a:spcAft>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目标是以尽可能低的价格卖给有着相同需求的消费者。</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spcAft>
                <a:spcPts val="1200"/>
              </a:spcAft>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保持劳动分工和中央控制，产品仍是通过基于分工的生产线生产出来的。</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但要小批量生产产品，经常更新产品，使其满足不同消费者的不断变化的需求。</a:t>
            </a:r>
            <a:endParaRPr lang="zh-CN" altLang="en-US" sz="2000" dirty="0">
              <a:latin typeface="微软雅黑" panose="020B0503020204020204" pitchFamily="34" charset="-122"/>
              <a:ea typeface="微软雅黑" panose="020B0503020204020204" pitchFamily="34" charset="-122"/>
            </a:endParaRPr>
          </a:p>
        </p:txBody>
      </p:sp>
      <p:sp>
        <p:nvSpPr>
          <p:cNvPr id="6" name="矩形 5"/>
          <p:cNvSpPr/>
          <p:nvPr/>
        </p:nvSpPr>
        <p:spPr>
          <a:xfrm>
            <a:off x="8268978" y="1007908"/>
            <a:ext cx="1723549" cy="461665"/>
          </a:xfrm>
          <a:prstGeom prst="rect">
            <a:avLst/>
          </a:prstGeom>
        </p:spPr>
        <p:txBody>
          <a:bodyPr wrap="none">
            <a:spAutoFit/>
          </a:bodyPr>
          <a:lstStyle/>
          <a:p>
            <a:r>
              <a:rPr lang="zh-CN" altLang="en-US" sz="2400" b="1" dirty="0">
                <a:latin typeface="微软雅黑" panose="020B0503020204020204" pitchFamily="34" charset="-122"/>
                <a:ea typeface="微软雅黑" panose="020B0503020204020204" pitchFamily="34" charset="-122"/>
              </a:rPr>
              <a:t>新福特主义</a:t>
            </a:r>
            <a:endParaRPr lang="zh-CN" altLang="en-US" sz="2400" b="1" dirty="0">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6669316" y="1611086"/>
            <a:ext cx="0" cy="4439036"/>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p:nvSpPr>
        <p:spPr>
          <a:xfrm>
            <a:off x="659089" y="128052"/>
            <a:ext cx="5103961" cy="523220"/>
          </a:xfrm>
          <a:prstGeom prst="rect">
            <a:avLst/>
          </a:prstGeom>
        </p:spPr>
        <p:txBody>
          <a:bodyPr wrap="non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后工业化主义及远程教育的变化</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sp>
        <p:nvSpPr>
          <p:cNvPr id="3" name="矩形 2"/>
          <p:cNvSpPr/>
          <p:nvPr/>
        </p:nvSpPr>
        <p:spPr>
          <a:xfrm>
            <a:off x="2701496" y="1433735"/>
            <a:ext cx="6480604" cy="4200445"/>
          </a:xfrm>
          <a:prstGeom prst="rect">
            <a:avLst/>
          </a:prstGeom>
        </p:spPr>
        <p:txBody>
          <a:bodyPr wrap="square">
            <a:spAutoFit/>
          </a:bodyPr>
          <a:lstStyle/>
          <a:p>
            <a:pPr marL="285750" indent="-285750">
              <a:lnSpc>
                <a:spcPct val="150000"/>
              </a:lnSpc>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远程教育中劳动分工逐渐淡化，甚至消失，越来越多能力更强和更负责任的小型工作群体日益出现。</a:t>
            </a:r>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endParaRPr lang="zh-CN" altLang="en-US"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远程教育工业化形态下的课程开发团队逐渐消失，灵活和短期的课程由几个教师组成的工作团队开发出来。他们对整个课程的任何事情都要负起责任，从计划到设计、生产、发送和评价。</a:t>
            </a:r>
            <a:endParaRPr lang="en-US" altLang="zh-CN"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endParaRPr lang="zh-CN" altLang="en-US" sz="20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远程教育的发展将更分散、更民主、更加开放和灵活。</a:t>
            </a:r>
            <a:endParaRPr lang="zh-CN" altLang="en-US" sz="2000" dirty="0">
              <a:latin typeface="微软雅黑" panose="020B0503020204020204" pitchFamily="34" charset="-122"/>
              <a:ea typeface="微软雅黑" panose="020B0503020204020204" pitchFamily="34" charset="-122"/>
            </a:endParaRPr>
          </a:p>
        </p:txBody>
      </p:sp>
      <p:sp>
        <p:nvSpPr>
          <p:cNvPr id="84" name="任意多边形: 形状 83"/>
          <p:cNvSpPr/>
          <p:nvPr/>
        </p:nvSpPr>
        <p:spPr>
          <a:xfrm>
            <a:off x="1404441" y="2852655"/>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92D050">
              <a:alpha val="54000"/>
            </a:srgbClr>
          </a:solidFill>
          <a:ln w="12700">
            <a:miter lim="400000"/>
          </a:ln>
        </p:spPr>
        <p:txBody>
          <a:bodyPr anchor="ctr"/>
          <a:lstStyle/>
          <a:p>
            <a:pPr algn="ctr"/>
            <a:endParaRPr sz="2400">
              <a:latin typeface="微软雅黑" panose="020B0503020204020204" pitchFamily="34" charset="-122"/>
              <a:cs typeface="+mn-ea"/>
              <a:sym typeface="+mn-lt"/>
            </a:endParaRPr>
          </a:p>
        </p:txBody>
      </p:sp>
      <p:sp>
        <p:nvSpPr>
          <p:cNvPr id="85" name="任意多边形: 形状 84"/>
          <p:cNvSpPr/>
          <p:nvPr/>
        </p:nvSpPr>
        <p:spPr>
          <a:xfrm>
            <a:off x="2015777" y="4505294"/>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92D050">
              <a:alpha val="54000"/>
            </a:srgbClr>
          </a:solidFill>
          <a:ln w="12700">
            <a:miter lim="400000"/>
          </a:ln>
        </p:spPr>
        <p:txBody>
          <a:bodyPr anchor="ctr"/>
          <a:lstStyle/>
          <a:p>
            <a:pPr algn="ctr"/>
            <a:endParaRPr sz="2400">
              <a:latin typeface="微软雅黑" panose="020B0503020204020204" pitchFamily="34" charset="-122"/>
              <a:cs typeface="+mn-ea"/>
              <a:sym typeface="+mn-lt"/>
            </a:endParaRPr>
          </a:p>
        </p:txBody>
      </p:sp>
      <p:sp>
        <p:nvSpPr>
          <p:cNvPr id="86" name="任意多边形: 形状 85"/>
          <p:cNvSpPr/>
          <p:nvPr/>
        </p:nvSpPr>
        <p:spPr>
          <a:xfrm>
            <a:off x="9730492" y="5530860"/>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92D050">
              <a:alpha val="54000"/>
            </a:srgbClr>
          </a:solidFill>
          <a:ln w="12700">
            <a:miter lim="400000"/>
          </a:ln>
        </p:spPr>
        <p:txBody>
          <a:bodyPr anchor="ctr"/>
          <a:lstStyle/>
          <a:p>
            <a:pPr algn="ctr"/>
            <a:endParaRPr sz="2400">
              <a:latin typeface="微软雅黑" panose="020B0503020204020204" pitchFamily="34" charset="-122"/>
              <a:cs typeface="+mn-ea"/>
              <a:sym typeface="+mn-lt"/>
            </a:endParaRPr>
          </a:p>
        </p:txBody>
      </p:sp>
      <p:sp>
        <p:nvSpPr>
          <p:cNvPr id="87" name="任意多边形: 形状 86"/>
          <p:cNvSpPr/>
          <p:nvPr/>
        </p:nvSpPr>
        <p:spPr>
          <a:xfrm>
            <a:off x="10565271" y="2738048"/>
            <a:ext cx="597078" cy="524572"/>
          </a:xfrm>
          <a:custGeom>
            <a:avLst/>
            <a:gdLst/>
            <a:ahLst/>
            <a:cxnLst>
              <a:cxn ang="0">
                <a:pos x="wd2" y="hd2"/>
              </a:cxn>
              <a:cxn ang="5400000">
                <a:pos x="wd2" y="hd2"/>
              </a:cxn>
              <a:cxn ang="10800000">
                <a:pos x="wd2" y="hd2"/>
              </a:cxn>
              <a:cxn ang="16200000">
                <a:pos x="wd2" y="hd2"/>
              </a:cxn>
            </a:cxnLst>
            <a:rect l="0" t="0" r="r" b="b"/>
            <a:pathLst>
              <a:path w="21600" h="20611" extrusionOk="0">
                <a:moveTo>
                  <a:pt x="1063" y="11931"/>
                </a:moveTo>
                <a:lnTo>
                  <a:pt x="0" y="1158"/>
                </a:lnTo>
                <a:lnTo>
                  <a:pt x="10348" y="52"/>
                </a:lnTo>
                <a:cubicBezTo>
                  <a:pt x="15451" y="-494"/>
                  <a:pt x="20012" y="3370"/>
                  <a:pt x="20537" y="8681"/>
                </a:cubicBezTo>
                <a:lnTo>
                  <a:pt x="21600" y="19453"/>
                </a:lnTo>
                <a:lnTo>
                  <a:pt x="11252" y="20560"/>
                </a:lnTo>
                <a:cubicBezTo>
                  <a:pt x="6149" y="21106"/>
                  <a:pt x="1588" y="17242"/>
                  <a:pt x="1063" y="11931"/>
                </a:cubicBezTo>
                <a:close/>
              </a:path>
            </a:pathLst>
          </a:custGeom>
          <a:solidFill>
            <a:srgbClr val="92D050">
              <a:alpha val="54000"/>
            </a:srgbClr>
          </a:solidFill>
          <a:ln w="12700">
            <a:miter lim="400000"/>
          </a:ln>
        </p:spPr>
        <p:txBody>
          <a:bodyPr anchor="ctr"/>
          <a:lstStyle/>
          <a:p>
            <a:pPr algn="ctr"/>
            <a:endParaRPr sz="2400">
              <a:latin typeface="微软雅黑" panose="020B0503020204020204" pitchFamily="34" charset="-122"/>
              <a:cs typeface="+mn-ea"/>
              <a:sym typeface="+mn-lt"/>
            </a:endParaRPr>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BEBA8EAE-BF5A-486C-A8C5-ECC9F3942E4B}">
                <a14:imgProps xmlns:a14="http://schemas.microsoft.com/office/drawing/2010/main">
                  <a14:imgLayer r:embed="rId2">
                    <a14:imgEffect>
                      <a14:artisticBlur/>
                    </a14:imgEffect>
                  </a14:imgLayer>
                </a14:imgProps>
              </a:ext>
            </a:extLst>
          </a:blip>
          <a:srcRect/>
          <a:stretch>
            <a:fillRect/>
          </a:stretch>
        </p:blipFill>
        <p:spPr>
          <a:xfrm>
            <a:off x="0" y="3429000"/>
            <a:ext cx="12192000" cy="3429000"/>
          </a:xfrm>
          <a:prstGeom prst="rect">
            <a:avLst/>
          </a:prstGeom>
        </p:spPr>
      </p:pic>
      <p:sp>
        <p:nvSpPr>
          <p:cNvPr id="10" name="矩形 9"/>
          <p:cNvSpPr/>
          <p:nvPr/>
        </p:nvSpPr>
        <p:spPr>
          <a:xfrm>
            <a:off x="1" y="3429000"/>
            <a:ext cx="12192676" cy="3428997"/>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圆角 2"/>
          <p:cNvSpPr/>
          <p:nvPr/>
        </p:nvSpPr>
        <p:spPr>
          <a:xfrm>
            <a:off x="623392" y="548680"/>
            <a:ext cx="10945216" cy="576064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8"/>
          <p:cNvGrpSpPr/>
          <p:nvPr/>
        </p:nvGrpSpPr>
        <p:grpSpPr>
          <a:xfrm>
            <a:off x="1962760" y="1988839"/>
            <a:ext cx="1436677" cy="2831546"/>
            <a:chOff x="4499992" y="1114046"/>
            <a:chExt cx="519809" cy="575153"/>
          </a:xfrm>
        </p:grpSpPr>
        <p:sp>
          <p:nvSpPr>
            <p:cNvPr id="5" name="矩形: 圆角 4"/>
            <p:cNvSpPr/>
            <p:nvPr/>
          </p:nvSpPr>
          <p:spPr>
            <a:xfrm>
              <a:off x="4499992" y="1131590"/>
              <a:ext cx="504056" cy="504056"/>
            </a:xfrm>
            <a:prstGeom prst="roundRect">
              <a:avLst>
                <a:gd name="adj" fmla="val 6274"/>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文本框 5"/>
            <p:cNvSpPr txBox="1"/>
            <p:nvPr/>
          </p:nvSpPr>
          <p:spPr>
            <a:xfrm>
              <a:off x="4549499" y="1114046"/>
              <a:ext cx="470302" cy="575153"/>
            </a:xfrm>
            <a:prstGeom prst="rect">
              <a:avLst/>
            </a:prstGeom>
            <a:noFill/>
          </p:spPr>
          <p:txBody>
            <a:bodyPr wrap="square" lIns="0" tIns="0" rIns="0" bIns="0" rtlCol="0">
              <a:spAutoFit/>
            </a:bodyPr>
            <a:lstStyle/>
            <a:p>
              <a:r>
                <a:rPr lang="en-US" altLang="zh-CN" sz="18400" dirty="0">
                  <a:solidFill>
                    <a:schemeClr val="bg1"/>
                  </a:solidFill>
                  <a:ea typeface="微软雅黑" panose="020B0503020204020204" pitchFamily="34" charset="-122"/>
                  <a:cs typeface="Calibri" panose="020F0502020204030204" pitchFamily="34" charset="0"/>
                </a:rPr>
                <a:t>4</a:t>
              </a:r>
              <a:endParaRPr lang="zh-CN" altLang="en-US" sz="18400" dirty="0">
                <a:solidFill>
                  <a:schemeClr val="bg1"/>
                </a:solidFill>
                <a:ea typeface="微软雅黑" panose="020B0503020204020204" pitchFamily="34" charset="-122"/>
                <a:cs typeface="Calibri" panose="020F0502020204030204" pitchFamily="34" charset="0"/>
              </a:endParaRPr>
            </a:p>
          </p:txBody>
        </p:sp>
      </p:grpSp>
      <p:sp>
        <p:nvSpPr>
          <p:cNvPr id="7" name="文本框 6"/>
          <p:cNvSpPr txBox="1"/>
          <p:nvPr/>
        </p:nvSpPr>
        <p:spPr>
          <a:xfrm>
            <a:off x="3470164" y="2690333"/>
            <a:ext cx="8032341" cy="1477328"/>
          </a:xfrm>
          <a:prstGeom prst="rect">
            <a:avLst/>
          </a:prstGeom>
          <a:noFill/>
        </p:spPr>
        <p:txBody>
          <a:bodyPr wrap="square" lIns="0" tIns="0" rIns="0" bIns="0" rtlCol="0">
            <a:spAutoFit/>
          </a:bodyPr>
          <a:lstStyle/>
          <a:p>
            <a:pPr algn="ctr"/>
            <a:r>
              <a:rPr lang="zh-CN" altLang="en-US" sz="4800" b="1" dirty="0">
                <a:solidFill>
                  <a:schemeClr val="accent6"/>
                </a:solidFill>
                <a:latin typeface="微软雅黑" panose="020B0503020204020204" pitchFamily="34" charset="-122"/>
                <a:ea typeface="微软雅黑" panose="020B0503020204020204" pitchFamily="34" charset="-122"/>
              </a:rPr>
              <a:t>教与学再度整合</a:t>
            </a:r>
            <a:r>
              <a:rPr lang="en-US" altLang="zh-CN" sz="4800" b="1" dirty="0">
                <a:solidFill>
                  <a:schemeClr val="accent6"/>
                </a:solidFill>
                <a:latin typeface="微软雅黑" panose="020B0503020204020204" pitchFamily="34" charset="-122"/>
                <a:ea typeface="微软雅黑" panose="020B0503020204020204" pitchFamily="34" charset="-122"/>
              </a:rPr>
              <a:t>——</a:t>
            </a:r>
            <a:br>
              <a:rPr lang="en-US" altLang="zh-CN" sz="4800" b="1" dirty="0">
                <a:solidFill>
                  <a:schemeClr val="accent6"/>
                </a:solidFill>
                <a:latin typeface="微软雅黑" panose="020B0503020204020204" pitchFamily="34" charset="-122"/>
                <a:ea typeface="微软雅黑" panose="020B0503020204020204" pitchFamily="34" charset="-122"/>
              </a:rPr>
            </a:br>
            <a:r>
              <a:rPr lang="zh-CN" altLang="en-US" sz="4800" b="1" dirty="0">
                <a:solidFill>
                  <a:schemeClr val="accent6"/>
                </a:solidFill>
                <a:latin typeface="微软雅黑" panose="020B0503020204020204" pitchFamily="34" charset="-122"/>
                <a:ea typeface="微软雅黑" panose="020B0503020204020204" pitchFamily="34" charset="-122"/>
              </a:rPr>
              <a:t>远程教育学习支持服务的理念</a:t>
            </a:r>
            <a:endParaRPr lang="zh-CN" altLang="en-US" sz="4800" b="1" dirty="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spect="1" noChangeArrowheads="1" noTextEdit="1"/>
          </p:cNvSpPr>
          <p:nvPr/>
        </p:nvSpPr>
        <p:spPr bwMode="auto">
          <a:xfrm>
            <a:off x="477838" y="1230357"/>
            <a:ext cx="7696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7" name="矩形 16"/>
          <p:cNvSpPr/>
          <p:nvPr/>
        </p:nvSpPr>
        <p:spPr>
          <a:xfrm>
            <a:off x="705678" y="139184"/>
            <a:ext cx="3775393" cy="523220"/>
          </a:xfrm>
          <a:prstGeom prst="rect">
            <a:avLst/>
          </a:prstGeom>
        </p:spPr>
        <p:txBody>
          <a:bodyPr wrap="none">
            <a:spAutoFit/>
          </a:bodyPr>
          <a:lstStyle/>
          <a:p>
            <a:r>
              <a:rPr lang="zh-CN" altLang="en-US" sz="2800" dirty="0">
                <a:solidFill>
                  <a:srgbClr val="C00000"/>
                </a:solidFill>
                <a:latin typeface="微软雅黑" panose="020B0503020204020204" pitchFamily="34" charset="-122"/>
                <a:ea typeface="微软雅黑" panose="020B0503020204020204" pitchFamily="34" charset="-122"/>
              </a:rPr>
              <a:t>远程教育中的信息传播</a:t>
            </a:r>
            <a:endParaRPr lang="zh-CN" altLang="en-US" sz="2800" dirty="0">
              <a:solidFill>
                <a:srgbClr val="C00000"/>
              </a:solidFill>
              <a:latin typeface="微软雅黑" panose="020B0503020204020204" pitchFamily="34" charset="-122"/>
              <a:ea typeface="微软雅黑" panose="020B0503020204020204" pitchFamily="34" charset="-122"/>
            </a:endParaRPr>
          </a:p>
        </p:txBody>
      </p:sp>
      <p:grpSp>
        <p:nvGrpSpPr>
          <p:cNvPr id="62" name="Group 2"/>
          <p:cNvGrpSpPr>
            <a:grpSpLocks noChangeAspect="1"/>
          </p:cNvGrpSpPr>
          <p:nvPr/>
        </p:nvGrpSpPr>
        <p:grpSpPr bwMode="auto">
          <a:xfrm>
            <a:off x="857249" y="1230357"/>
            <a:ext cx="10265833" cy="4619625"/>
            <a:chOff x="1800" y="1443"/>
            <a:chExt cx="6390" cy="4984"/>
          </a:xfrm>
        </p:grpSpPr>
        <p:sp>
          <p:nvSpPr>
            <p:cNvPr id="63" name="AutoShape 3"/>
            <p:cNvSpPr>
              <a:spLocks noChangeAspect="1" noChangeArrowheads="1" noTextEdit="1"/>
            </p:cNvSpPr>
            <p:nvPr/>
          </p:nvSpPr>
          <p:spPr bwMode="auto">
            <a:xfrm>
              <a:off x="1800" y="1443"/>
              <a:ext cx="6390" cy="4984"/>
            </a:xfrm>
            <a:prstGeom prst="rect">
              <a:avLst/>
            </a:prstGeom>
            <a:solidFill>
              <a:sysClr val="window" lastClr="FFFFFF"/>
            </a:solidFill>
            <a:ln w="25400" cap="flat" cmpd="sng" algn="ctr">
              <a:solidFill>
                <a:srgbClr val="CF6DA4"/>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7030A0"/>
                </a:solidFill>
                <a:effectLst/>
                <a:uLnTx/>
                <a:uFillTx/>
                <a:latin typeface="微软雅黑" panose="020B0503020204020204" pitchFamily="34" charset="-122"/>
                <a:ea typeface="微软雅黑" panose="020B0503020204020204" pitchFamily="34" charset="-122"/>
                <a:cs typeface="+mn-cs"/>
              </a:endParaRPr>
            </a:p>
          </p:txBody>
        </p:sp>
        <p:grpSp>
          <p:nvGrpSpPr>
            <p:cNvPr id="64" name="Group 5"/>
            <p:cNvGrpSpPr/>
            <p:nvPr/>
          </p:nvGrpSpPr>
          <p:grpSpPr bwMode="auto">
            <a:xfrm>
              <a:off x="1912" y="1745"/>
              <a:ext cx="5574" cy="3612"/>
              <a:chOff x="1912" y="1745"/>
              <a:chExt cx="5574" cy="3612"/>
            </a:xfrm>
          </p:grpSpPr>
          <p:sp>
            <p:nvSpPr>
              <p:cNvPr id="66" name="Rectangle 6"/>
              <p:cNvSpPr>
                <a:spLocks noChangeArrowheads="1"/>
              </p:cNvSpPr>
              <p:nvPr/>
            </p:nvSpPr>
            <p:spPr bwMode="auto">
              <a:xfrm>
                <a:off x="1912" y="1745"/>
                <a:ext cx="1739" cy="466"/>
              </a:xfrm>
              <a:prstGeom prst="rect">
                <a:avLst/>
              </a:prstGeom>
              <a:solidFill>
                <a:sysClr val="window" lastClr="FFFFFF"/>
              </a:solidFill>
              <a:ln w="25400" cap="flat" cmpd="sng" algn="ctr">
                <a:solidFill>
                  <a:srgbClr val="CF6DA4"/>
                </a:solidFill>
                <a:prstDash val="solid"/>
              </a:ln>
              <a:effectLst/>
            </p:spPr>
            <p:txBody>
              <a:bodyPr lIns="36000" tIns="36000" rIns="36000" bIns="36000"/>
              <a:lstStyle>
                <a:lvl1pPr eaLnBrk="0" hangingPunct="0">
                  <a:spcBef>
                    <a:spcPct val="20000"/>
                  </a:spcBef>
                  <a:buClr>
                    <a:schemeClr val="bg2"/>
                  </a:buClr>
                  <a:buSzPct val="75000"/>
                  <a:buFont typeface="Wingdings" panose="05000000000000000000" pitchFamily="2" charset="2"/>
                  <a:buChar char="n"/>
                  <a:defRPr sz="3200" b="1">
                    <a:solidFill>
                      <a:schemeClr val="tx1"/>
                    </a:solidFill>
                    <a:latin typeface="Arial" panose="020B0604020202020204" pitchFamily="34" charset="0"/>
                    <a:ea typeface="楷体_GB2312" pitchFamily="49" charset="-122"/>
                  </a:defRPr>
                </a:lvl1pPr>
                <a:lvl2pPr marL="37931725" indent="-37474525" eaLnBrk="0" hangingPunct="0">
                  <a:spcBef>
                    <a:spcPct val="20000"/>
                  </a:spcBef>
                  <a:buClr>
                    <a:schemeClr val="accent2"/>
                  </a:buClr>
                  <a:buSzPct val="80000"/>
                  <a:buFont typeface="Wingdings" panose="05000000000000000000" pitchFamily="2" charset="2"/>
                  <a:buChar char="¨"/>
                  <a:defRPr sz="2800" b="1">
                    <a:solidFill>
                      <a:schemeClr val="tx1"/>
                    </a:solidFill>
                    <a:latin typeface="Arial" panose="020B0604020202020204" pitchFamily="34" charset="0"/>
                    <a:ea typeface="楷体_GB2312" pitchFamily="49" charset="-122"/>
                  </a:defRPr>
                </a:lvl2pPr>
                <a:lvl3pPr marL="1143000" indent="-228600" eaLnBrk="0" hangingPunct="0">
                  <a:spcBef>
                    <a:spcPct val="20000"/>
                  </a:spcBef>
                  <a:buClr>
                    <a:schemeClr val="bg2"/>
                  </a:buClr>
                  <a:buSzPct val="65000"/>
                  <a:buFont typeface="Wingdings" panose="05000000000000000000" pitchFamily="2" charset="2"/>
                  <a:buChar char="n"/>
                  <a:defRPr sz="2400" b="1">
                    <a:solidFill>
                      <a:schemeClr val="tx1"/>
                    </a:solidFill>
                    <a:latin typeface="Arial" panose="020B0604020202020204" pitchFamily="34" charset="0"/>
                    <a:ea typeface="楷体_GB2312" pitchFamily="49" charset="-122"/>
                  </a:defRPr>
                </a:lvl3pPr>
                <a:lvl4pPr marL="1600200" indent="-228600" eaLnBrk="0" hangingPunct="0">
                  <a:spcBef>
                    <a:spcPct val="20000"/>
                  </a:spcBef>
                  <a:buClr>
                    <a:schemeClr val="accent2"/>
                  </a:buClr>
                  <a:buSzPct val="70000"/>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4pPr>
                <a:lvl5pPr marL="2057400" indent="-228600" eaLnBrk="0" hangingPunct="0">
                  <a:spcBef>
                    <a:spcPct val="20000"/>
                  </a:spcBef>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9pPr>
              </a:lstStyle>
              <a:p>
                <a:pPr marL="0" marR="0" lvl="0" indent="0" algn="ctr" defTabSz="914400" eaLnBrk="1" fontAlgn="base" latinLnBrk="0" hangingPunct="1">
                  <a:lnSpc>
                    <a:spcPct val="100000"/>
                  </a:lnSpc>
                  <a:spcBef>
                    <a:spcPct val="0"/>
                  </a:spcBef>
                  <a:spcAft>
                    <a:spcPts val="1000"/>
                  </a:spcAft>
                  <a:buClrTx/>
                  <a:buSzTx/>
                  <a:buFontTx/>
                  <a:buNone/>
                  <a:defRPr/>
                </a:pPr>
                <a:r>
                  <a:rPr kumimoji="0" lang="zh-CN" altLang="en-US" sz="1800" b="0" i="0" u="none" strike="noStrike" kern="0" cap="none" spc="0" normalizeH="0" baseline="0" noProof="0" dirty="0">
                    <a:ln>
                      <a:noFill/>
                    </a:ln>
                    <a:solidFill>
                      <a:srgbClr val="7030A0"/>
                    </a:solidFill>
                    <a:effectLst/>
                    <a:uLnTx/>
                    <a:uFillTx/>
                    <a:latin typeface="Cambria" panose="02040503050406030204" pitchFamily="18" charset="0"/>
                    <a:ea typeface="华文细黑" panose="02010600040101010101" pitchFamily="2" charset="-122"/>
                    <a:cs typeface="+mn-cs"/>
                  </a:rPr>
                  <a:t>培养目标</a:t>
                </a:r>
                <a:endParaRPr kumimoji="0" lang="zh-CN" altLang="en-US" sz="1800" b="0" i="0" u="none" strike="noStrike" kern="0" cap="none" spc="0" normalizeH="0" baseline="0" noProof="0" dirty="0">
                  <a:ln>
                    <a:noFill/>
                  </a:ln>
                  <a:solidFill>
                    <a:srgbClr val="7030A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7" name="Rectangle 7"/>
              <p:cNvSpPr>
                <a:spLocks noChangeArrowheads="1"/>
              </p:cNvSpPr>
              <p:nvPr/>
            </p:nvSpPr>
            <p:spPr bwMode="auto">
              <a:xfrm>
                <a:off x="2552" y="2834"/>
                <a:ext cx="1349" cy="767"/>
              </a:xfrm>
              <a:prstGeom prst="rect">
                <a:avLst/>
              </a:prstGeom>
              <a:solidFill>
                <a:sysClr val="window" lastClr="FFFFFF"/>
              </a:solidFill>
              <a:ln w="25400" cap="flat" cmpd="sng" algn="ctr">
                <a:solidFill>
                  <a:srgbClr val="CF6DA4"/>
                </a:solidFill>
                <a:prstDash val="solid"/>
              </a:ln>
              <a:effectLst/>
            </p:spPr>
            <p:txBody>
              <a:bodyPr lIns="36000" tIns="36000" rIns="36000" bIns="36000" anchor="ctr"/>
              <a:lstStyle>
                <a:lvl1pPr eaLnBrk="0" hangingPunct="0">
                  <a:spcBef>
                    <a:spcPct val="20000"/>
                  </a:spcBef>
                  <a:buClr>
                    <a:schemeClr val="bg2"/>
                  </a:buClr>
                  <a:buSzPct val="75000"/>
                  <a:buFont typeface="Wingdings" panose="05000000000000000000" pitchFamily="2" charset="2"/>
                  <a:buChar char="n"/>
                  <a:defRPr sz="3200" b="1">
                    <a:solidFill>
                      <a:schemeClr val="tx1"/>
                    </a:solidFill>
                    <a:latin typeface="Arial" panose="020B0604020202020204" pitchFamily="34" charset="0"/>
                    <a:ea typeface="楷体_GB2312" pitchFamily="49" charset="-122"/>
                  </a:defRPr>
                </a:lvl1pPr>
                <a:lvl2pPr marL="37931725" indent="-37474525" eaLnBrk="0" hangingPunct="0">
                  <a:spcBef>
                    <a:spcPct val="20000"/>
                  </a:spcBef>
                  <a:buClr>
                    <a:schemeClr val="accent2"/>
                  </a:buClr>
                  <a:buSzPct val="80000"/>
                  <a:buFont typeface="Wingdings" panose="05000000000000000000" pitchFamily="2" charset="2"/>
                  <a:buChar char="¨"/>
                  <a:defRPr sz="2800" b="1">
                    <a:solidFill>
                      <a:schemeClr val="tx1"/>
                    </a:solidFill>
                    <a:latin typeface="Arial" panose="020B0604020202020204" pitchFamily="34" charset="0"/>
                    <a:ea typeface="楷体_GB2312" pitchFamily="49" charset="-122"/>
                  </a:defRPr>
                </a:lvl2pPr>
                <a:lvl3pPr marL="1143000" indent="-228600" eaLnBrk="0" hangingPunct="0">
                  <a:spcBef>
                    <a:spcPct val="20000"/>
                  </a:spcBef>
                  <a:buClr>
                    <a:schemeClr val="bg2"/>
                  </a:buClr>
                  <a:buSzPct val="65000"/>
                  <a:buFont typeface="Wingdings" panose="05000000000000000000" pitchFamily="2" charset="2"/>
                  <a:buChar char="n"/>
                  <a:defRPr sz="2400" b="1">
                    <a:solidFill>
                      <a:schemeClr val="tx1"/>
                    </a:solidFill>
                    <a:latin typeface="Arial" panose="020B0604020202020204" pitchFamily="34" charset="0"/>
                    <a:ea typeface="楷体_GB2312" pitchFamily="49" charset="-122"/>
                  </a:defRPr>
                </a:lvl3pPr>
                <a:lvl4pPr marL="1600200" indent="-228600" eaLnBrk="0" hangingPunct="0">
                  <a:spcBef>
                    <a:spcPct val="20000"/>
                  </a:spcBef>
                  <a:buClr>
                    <a:schemeClr val="accent2"/>
                  </a:buClr>
                  <a:buSzPct val="70000"/>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4pPr>
                <a:lvl5pPr marL="2057400" indent="-228600" eaLnBrk="0" hangingPunct="0">
                  <a:spcBef>
                    <a:spcPct val="20000"/>
                  </a:spcBef>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9pPr>
              </a:lstStyle>
              <a:p>
                <a:pPr marL="0" marR="0" lvl="0" indent="0" algn="ctr" defTabSz="914400" eaLnBrk="1" fontAlgn="base" latinLnBrk="0" hangingPunct="1">
                  <a:lnSpc>
                    <a:spcPct val="100000"/>
                  </a:lnSpc>
                  <a:spcBef>
                    <a:spcPct val="0"/>
                  </a:spcBef>
                  <a:spcAft>
                    <a:spcPts val="1000"/>
                  </a:spcAft>
                  <a:buClrTx/>
                  <a:buSzTx/>
                  <a:buFontTx/>
                  <a:buNone/>
                  <a:defRPr/>
                </a:pPr>
                <a:r>
                  <a:rPr kumimoji="0" lang="zh-CN" altLang="en-US" sz="1800" b="0" i="0" u="none" strike="noStrike" kern="0" cap="none" spc="0" normalizeH="0" baseline="0" noProof="0" dirty="0">
                    <a:ln>
                      <a:noFill/>
                    </a:ln>
                    <a:solidFill>
                      <a:srgbClr val="7030A0"/>
                    </a:solidFill>
                    <a:effectLst/>
                    <a:uLnTx/>
                    <a:uFillTx/>
                    <a:latin typeface="Cambria" panose="02040503050406030204" pitchFamily="18" charset="0"/>
                    <a:ea typeface="华文细黑" panose="02010600040101010101" pitchFamily="2" charset="-122"/>
                    <a:cs typeface="+mn-cs"/>
                  </a:rPr>
                  <a:t>课程设计与开发</a:t>
                </a:r>
                <a:endParaRPr kumimoji="0" lang="zh-CN" altLang="en-US" sz="1800" b="0" i="0" u="none" strike="noStrike" kern="0" cap="none" spc="0" normalizeH="0" baseline="0" noProof="0" dirty="0">
                  <a:ln>
                    <a:noFill/>
                  </a:ln>
                  <a:solidFill>
                    <a:srgbClr val="7030A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8" name="Rectangle 8"/>
              <p:cNvSpPr>
                <a:spLocks noChangeArrowheads="1"/>
              </p:cNvSpPr>
              <p:nvPr/>
            </p:nvSpPr>
            <p:spPr bwMode="auto">
              <a:xfrm>
                <a:off x="4118" y="2834"/>
                <a:ext cx="1350" cy="767"/>
              </a:xfrm>
              <a:prstGeom prst="rect">
                <a:avLst/>
              </a:prstGeom>
              <a:solidFill>
                <a:sysClr val="window" lastClr="FFFFFF"/>
              </a:solidFill>
              <a:ln w="25400" cap="flat" cmpd="sng" algn="ctr">
                <a:solidFill>
                  <a:srgbClr val="CF6DA4"/>
                </a:solidFill>
                <a:prstDash val="solid"/>
              </a:ln>
              <a:effectLst/>
            </p:spPr>
            <p:txBody>
              <a:bodyPr lIns="36000" tIns="36000" rIns="36000" bIns="36000" anchor="ctr"/>
              <a:lstStyle>
                <a:lvl1pPr eaLnBrk="0" hangingPunct="0">
                  <a:spcBef>
                    <a:spcPct val="20000"/>
                  </a:spcBef>
                  <a:buClr>
                    <a:schemeClr val="bg2"/>
                  </a:buClr>
                  <a:buSzPct val="75000"/>
                  <a:buFont typeface="Wingdings" panose="05000000000000000000" pitchFamily="2" charset="2"/>
                  <a:buChar char="n"/>
                  <a:defRPr sz="3200" b="1">
                    <a:solidFill>
                      <a:schemeClr val="tx1"/>
                    </a:solidFill>
                    <a:latin typeface="Arial" panose="020B0604020202020204" pitchFamily="34" charset="0"/>
                    <a:ea typeface="楷体_GB2312" pitchFamily="49" charset="-122"/>
                  </a:defRPr>
                </a:lvl1pPr>
                <a:lvl2pPr marL="37931725" indent="-37474525" eaLnBrk="0" hangingPunct="0">
                  <a:spcBef>
                    <a:spcPct val="20000"/>
                  </a:spcBef>
                  <a:buClr>
                    <a:schemeClr val="accent2"/>
                  </a:buClr>
                  <a:buSzPct val="80000"/>
                  <a:buFont typeface="Wingdings" panose="05000000000000000000" pitchFamily="2" charset="2"/>
                  <a:buChar char="¨"/>
                  <a:defRPr sz="2800" b="1">
                    <a:solidFill>
                      <a:schemeClr val="tx1"/>
                    </a:solidFill>
                    <a:latin typeface="Arial" panose="020B0604020202020204" pitchFamily="34" charset="0"/>
                    <a:ea typeface="楷体_GB2312" pitchFamily="49" charset="-122"/>
                  </a:defRPr>
                </a:lvl2pPr>
                <a:lvl3pPr marL="1143000" indent="-228600" eaLnBrk="0" hangingPunct="0">
                  <a:spcBef>
                    <a:spcPct val="20000"/>
                  </a:spcBef>
                  <a:buClr>
                    <a:schemeClr val="bg2"/>
                  </a:buClr>
                  <a:buSzPct val="65000"/>
                  <a:buFont typeface="Wingdings" panose="05000000000000000000" pitchFamily="2" charset="2"/>
                  <a:buChar char="n"/>
                  <a:defRPr sz="2400" b="1">
                    <a:solidFill>
                      <a:schemeClr val="tx1"/>
                    </a:solidFill>
                    <a:latin typeface="Arial" panose="020B0604020202020204" pitchFamily="34" charset="0"/>
                    <a:ea typeface="楷体_GB2312" pitchFamily="49" charset="-122"/>
                  </a:defRPr>
                </a:lvl3pPr>
                <a:lvl4pPr marL="1600200" indent="-228600" eaLnBrk="0" hangingPunct="0">
                  <a:spcBef>
                    <a:spcPct val="20000"/>
                  </a:spcBef>
                  <a:buClr>
                    <a:schemeClr val="accent2"/>
                  </a:buClr>
                  <a:buSzPct val="70000"/>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4pPr>
                <a:lvl5pPr marL="2057400" indent="-228600" eaLnBrk="0" hangingPunct="0">
                  <a:spcBef>
                    <a:spcPct val="20000"/>
                  </a:spcBef>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9pPr>
              </a:lstStyle>
              <a:p>
                <a:pPr marL="0" marR="0" lvl="0" indent="0" algn="ctr" defTabSz="914400" eaLnBrk="1" fontAlgn="base" latinLnBrk="0" hangingPunct="1">
                  <a:lnSpc>
                    <a:spcPct val="100000"/>
                  </a:lnSpc>
                  <a:spcBef>
                    <a:spcPct val="0"/>
                  </a:spcBef>
                  <a:spcAft>
                    <a:spcPts val="1000"/>
                  </a:spcAft>
                  <a:buClrTx/>
                  <a:buSzTx/>
                  <a:buFontTx/>
                  <a:buNone/>
                  <a:defRPr/>
                </a:pPr>
                <a:r>
                  <a:rPr kumimoji="0" lang="zh-CN" altLang="en-US" sz="1800" b="0" i="0" u="none" strike="noStrike" kern="0" cap="none" spc="0" normalizeH="0" baseline="0" noProof="0">
                    <a:ln>
                      <a:noFill/>
                    </a:ln>
                    <a:solidFill>
                      <a:srgbClr val="7030A0"/>
                    </a:solidFill>
                    <a:effectLst/>
                    <a:uLnTx/>
                    <a:uFillTx/>
                    <a:latin typeface="Cambria" panose="02040503050406030204" pitchFamily="18" charset="0"/>
                    <a:ea typeface="华文细黑" panose="02010600040101010101" pitchFamily="2" charset="-122"/>
                    <a:cs typeface="+mn-cs"/>
                  </a:rPr>
                  <a:t>课程发送</a:t>
                </a:r>
                <a:endParaRPr kumimoji="0" lang="zh-CN" altLang="en-US" sz="1800" b="0" i="0" u="none" strike="noStrike" kern="0" cap="none" spc="0" normalizeH="0" baseline="0" noProof="0">
                  <a:ln>
                    <a:noFill/>
                  </a:ln>
                  <a:solidFill>
                    <a:srgbClr val="7030A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9" name="Rectangle 9"/>
              <p:cNvSpPr>
                <a:spLocks noChangeArrowheads="1"/>
              </p:cNvSpPr>
              <p:nvPr/>
            </p:nvSpPr>
            <p:spPr bwMode="auto">
              <a:xfrm>
                <a:off x="6135" y="2443"/>
                <a:ext cx="1350" cy="407"/>
              </a:xfrm>
              <a:prstGeom prst="rect">
                <a:avLst/>
              </a:prstGeom>
              <a:solidFill>
                <a:sysClr val="window" lastClr="FFFFFF"/>
              </a:solidFill>
              <a:ln w="25400" cap="flat" cmpd="sng" algn="ctr">
                <a:solidFill>
                  <a:srgbClr val="CF6DA4"/>
                </a:solidFill>
                <a:prstDash val="solid"/>
              </a:ln>
              <a:effectLst/>
            </p:spPr>
            <p:txBody>
              <a:bodyPr lIns="36000" tIns="36000" rIns="36000" bIns="36000"/>
              <a:lstStyle>
                <a:lvl1pPr eaLnBrk="0" hangingPunct="0">
                  <a:spcBef>
                    <a:spcPct val="20000"/>
                  </a:spcBef>
                  <a:buClr>
                    <a:schemeClr val="bg2"/>
                  </a:buClr>
                  <a:buSzPct val="75000"/>
                  <a:buFont typeface="Wingdings" panose="05000000000000000000" pitchFamily="2" charset="2"/>
                  <a:buChar char="n"/>
                  <a:defRPr sz="3200" b="1">
                    <a:solidFill>
                      <a:schemeClr val="tx1"/>
                    </a:solidFill>
                    <a:latin typeface="Arial" panose="020B0604020202020204" pitchFamily="34" charset="0"/>
                    <a:ea typeface="楷体_GB2312" pitchFamily="49" charset="-122"/>
                  </a:defRPr>
                </a:lvl1pPr>
                <a:lvl2pPr marL="37931725" indent="-37474525" eaLnBrk="0" hangingPunct="0">
                  <a:spcBef>
                    <a:spcPct val="20000"/>
                  </a:spcBef>
                  <a:buClr>
                    <a:schemeClr val="accent2"/>
                  </a:buClr>
                  <a:buSzPct val="80000"/>
                  <a:buFont typeface="Wingdings" panose="05000000000000000000" pitchFamily="2" charset="2"/>
                  <a:buChar char="¨"/>
                  <a:defRPr sz="2800" b="1">
                    <a:solidFill>
                      <a:schemeClr val="tx1"/>
                    </a:solidFill>
                    <a:latin typeface="Arial" panose="020B0604020202020204" pitchFamily="34" charset="0"/>
                    <a:ea typeface="楷体_GB2312" pitchFamily="49" charset="-122"/>
                  </a:defRPr>
                </a:lvl2pPr>
                <a:lvl3pPr marL="1143000" indent="-228600" eaLnBrk="0" hangingPunct="0">
                  <a:spcBef>
                    <a:spcPct val="20000"/>
                  </a:spcBef>
                  <a:buClr>
                    <a:schemeClr val="bg2"/>
                  </a:buClr>
                  <a:buSzPct val="65000"/>
                  <a:buFont typeface="Wingdings" panose="05000000000000000000" pitchFamily="2" charset="2"/>
                  <a:buChar char="n"/>
                  <a:defRPr sz="2400" b="1">
                    <a:solidFill>
                      <a:schemeClr val="tx1"/>
                    </a:solidFill>
                    <a:latin typeface="Arial" panose="020B0604020202020204" pitchFamily="34" charset="0"/>
                    <a:ea typeface="楷体_GB2312" pitchFamily="49" charset="-122"/>
                  </a:defRPr>
                </a:lvl3pPr>
                <a:lvl4pPr marL="1600200" indent="-228600" eaLnBrk="0" hangingPunct="0">
                  <a:spcBef>
                    <a:spcPct val="20000"/>
                  </a:spcBef>
                  <a:buClr>
                    <a:schemeClr val="accent2"/>
                  </a:buClr>
                  <a:buSzPct val="70000"/>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4pPr>
                <a:lvl5pPr marL="2057400" indent="-228600" eaLnBrk="0" hangingPunct="0">
                  <a:spcBef>
                    <a:spcPct val="20000"/>
                  </a:spcBef>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9pPr>
              </a:lstStyle>
              <a:p>
                <a:pPr marL="0" marR="0" lvl="0" indent="0" algn="ctr" defTabSz="914400" eaLnBrk="1" fontAlgn="base" latinLnBrk="0" hangingPunct="1">
                  <a:lnSpc>
                    <a:spcPct val="100000"/>
                  </a:lnSpc>
                  <a:spcBef>
                    <a:spcPct val="0"/>
                  </a:spcBef>
                  <a:spcAft>
                    <a:spcPts val="1000"/>
                  </a:spcAft>
                  <a:buClrTx/>
                  <a:buSzTx/>
                  <a:buFontTx/>
                  <a:buNone/>
                  <a:defRPr/>
                </a:pPr>
                <a:r>
                  <a:rPr kumimoji="0" lang="zh-CN" altLang="en-US" sz="1800" b="0" i="0" u="none" strike="noStrike" kern="0" cap="none" spc="0" normalizeH="0" baseline="0" noProof="0">
                    <a:ln>
                      <a:noFill/>
                    </a:ln>
                    <a:solidFill>
                      <a:srgbClr val="7030A0"/>
                    </a:solidFill>
                    <a:effectLst/>
                    <a:uLnTx/>
                    <a:uFillTx/>
                    <a:latin typeface="Cambria" panose="02040503050406030204" pitchFamily="18" charset="0"/>
                    <a:ea typeface="华文细黑" panose="02010600040101010101" pitchFamily="2" charset="-122"/>
                    <a:cs typeface="+mn-cs"/>
                  </a:rPr>
                  <a:t>自主学习</a:t>
                </a:r>
                <a:endParaRPr kumimoji="0" lang="zh-CN" altLang="en-US" sz="1800" b="0" i="0" u="none" strike="noStrike" kern="0" cap="none" spc="0" normalizeH="0" baseline="0" noProof="0">
                  <a:ln>
                    <a:noFill/>
                  </a:ln>
                  <a:solidFill>
                    <a:srgbClr val="7030A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0" name="Rectangle 10"/>
              <p:cNvSpPr>
                <a:spLocks noChangeArrowheads="1"/>
              </p:cNvSpPr>
              <p:nvPr/>
            </p:nvSpPr>
            <p:spPr bwMode="auto">
              <a:xfrm>
                <a:off x="6135" y="2865"/>
                <a:ext cx="1350" cy="721"/>
              </a:xfrm>
              <a:prstGeom prst="rect">
                <a:avLst/>
              </a:prstGeom>
              <a:solidFill>
                <a:sysClr val="window" lastClr="FFFFFF"/>
              </a:solidFill>
              <a:ln w="25400" cap="flat" cmpd="sng" algn="ctr">
                <a:solidFill>
                  <a:srgbClr val="CF6DA4"/>
                </a:solidFill>
                <a:prstDash val="solid"/>
              </a:ln>
              <a:effectLst/>
            </p:spPr>
            <p:txBody>
              <a:bodyPr lIns="36000" tIns="36000" rIns="36000" bIns="36000"/>
              <a:lstStyle>
                <a:lvl1pPr eaLnBrk="0" hangingPunct="0">
                  <a:spcBef>
                    <a:spcPct val="20000"/>
                  </a:spcBef>
                  <a:buClr>
                    <a:schemeClr val="bg2"/>
                  </a:buClr>
                  <a:buSzPct val="75000"/>
                  <a:buFont typeface="Wingdings" panose="05000000000000000000" pitchFamily="2" charset="2"/>
                  <a:buChar char="n"/>
                  <a:defRPr sz="3200" b="1">
                    <a:solidFill>
                      <a:schemeClr val="tx1"/>
                    </a:solidFill>
                    <a:latin typeface="Arial" panose="020B0604020202020204" pitchFamily="34" charset="0"/>
                    <a:ea typeface="楷体_GB2312" pitchFamily="49" charset="-122"/>
                  </a:defRPr>
                </a:lvl1pPr>
                <a:lvl2pPr marL="37931725" indent="-37474525" eaLnBrk="0" hangingPunct="0">
                  <a:spcBef>
                    <a:spcPct val="20000"/>
                  </a:spcBef>
                  <a:buClr>
                    <a:schemeClr val="accent2"/>
                  </a:buClr>
                  <a:buSzPct val="80000"/>
                  <a:buFont typeface="Wingdings" panose="05000000000000000000" pitchFamily="2" charset="2"/>
                  <a:buChar char="¨"/>
                  <a:defRPr sz="2800" b="1">
                    <a:solidFill>
                      <a:schemeClr val="tx1"/>
                    </a:solidFill>
                    <a:latin typeface="Arial" panose="020B0604020202020204" pitchFamily="34" charset="0"/>
                    <a:ea typeface="楷体_GB2312" pitchFamily="49" charset="-122"/>
                  </a:defRPr>
                </a:lvl2pPr>
                <a:lvl3pPr marL="1143000" indent="-228600" eaLnBrk="0" hangingPunct="0">
                  <a:spcBef>
                    <a:spcPct val="20000"/>
                  </a:spcBef>
                  <a:buClr>
                    <a:schemeClr val="bg2"/>
                  </a:buClr>
                  <a:buSzPct val="65000"/>
                  <a:buFont typeface="Wingdings" panose="05000000000000000000" pitchFamily="2" charset="2"/>
                  <a:buChar char="n"/>
                  <a:defRPr sz="2400" b="1">
                    <a:solidFill>
                      <a:schemeClr val="tx1"/>
                    </a:solidFill>
                    <a:latin typeface="Arial" panose="020B0604020202020204" pitchFamily="34" charset="0"/>
                    <a:ea typeface="楷体_GB2312" pitchFamily="49" charset="-122"/>
                  </a:defRPr>
                </a:lvl3pPr>
                <a:lvl4pPr marL="1600200" indent="-228600" eaLnBrk="0" hangingPunct="0">
                  <a:spcBef>
                    <a:spcPct val="20000"/>
                  </a:spcBef>
                  <a:buClr>
                    <a:schemeClr val="accent2"/>
                  </a:buClr>
                  <a:buSzPct val="70000"/>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4pPr>
                <a:lvl5pPr marL="2057400" indent="-228600" eaLnBrk="0" hangingPunct="0">
                  <a:spcBef>
                    <a:spcPct val="20000"/>
                  </a:spcBef>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9pPr>
              </a:lstStyle>
              <a:p>
                <a:pPr marL="0" marR="0" lvl="0" indent="0" algn="ctr" defTabSz="914400" eaLnBrk="1" fontAlgn="base" latinLnBrk="0" hangingPunct="1">
                  <a:lnSpc>
                    <a:spcPct val="100000"/>
                  </a:lnSpc>
                  <a:spcBef>
                    <a:spcPct val="0"/>
                  </a:spcBef>
                  <a:spcAft>
                    <a:spcPts val="1000"/>
                  </a:spcAft>
                  <a:buClrTx/>
                  <a:buSzTx/>
                  <a:buFontTx/>
                  <a:buNone/>
                  <a:defRPr/>
                </a:pPr>
                <a:r>
                  <a:rPr kumimoji="0" lang="zh-CN" altLang="en-US" sz="1800" b="0" i="0" u="none" strike="noStrike" kern="0" cap="none" spc="0" normalizeH="0" baseline="0" noProof="0" dirty="0">
                    <a:ln>
                      <a:noFill/>
                    </a:ln>
                    <a:solidFill>
                      <a:srgbClr val="7030A0"/>
                    </a:solidFill>
                    <a:effectLst/>
                    <a:uLnTx/>
                    <a:uFillTx/>
                    <a:latin typeface="Cambria" panose="02040503050406030204" pitchFamily="18" charset="0"/>
                    <a:ea typeface="华文细黑" panose="02010600040101010101" pitchFamily="2" charset="-122"/>
                    <a:cs typeface="+mn-cs"/>
                  </a:rPr>
                  <a:t>面授、实验与咨询</a:t>
                </a:r>
                <a:endParaRPr kumimoji="0" lang="zh-CN" altLang="en-US" sz="1800" b="0" i="0" u="none" strike="noStrike" kern="0" cap="none" spc="0" normalizeH="0" baseline="0" noProof="0" dirty="0">
                  <a:ln>
                    <a:noFill/>
                  </a:ln>
                  <a:solidFill>
                    <a:srgbClr val="7030A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71" name="Rectangle 11"/>
              <p:cNvSpPr>
                <a:spLocks noChangeArrowheads="1"/>
              </p:cNvSpPr>
              <p:nvPr/>
            </p:nvSpPr>
            <p:spPr bwMode="auto">
              <a:xfrm>
                <a:off x="6135" y="3586"/>
                <a:ext cx="1350" cy="407"/>
              </a:xfrm>
              <a:prstGeom prst="rect">
                <a:avLst/>
              </a:prstGeom>
              <a:solidFill>
                <a:sysClr val="window" lastClr="FFFFFF"/>
              </a:solidFill>
              <a:ln w="25400" cap="flat" cmpd="sng" algn="ctr">
                <a:solidFill>
                  <a:srgbClr val="CF6DA4"/>
                </a:solidFill>
                <a:prstDash val="solid"/>
              </a:ln>
              <a:effectLst/>
            </p:spPr>
            <p:txBody>
              <a:bodyPr lIns="36000" tIns="36000" rIns="36000" bIns="36000"/>
              <a:lstStyle>
                <a:lvl1pPr eaLnBrk="0" hangingPunct="0">
                  <a:spcBef>
                    <a:spcPct val="20000"/>
                  </a:spcBef>
                  <a:buClr>
                    <a:schemeClr val="bg2"/>
                  </a:buClr>
                  <a:buSzPct val="75000"/>
                  <a:buFont typeface="Wingdings" panose="05000000000000000000" pitchFamily="2" charset="2"/>
                  <a:buChar char="n"/>
                  <a:defRPr sz="3200" b="1">
                    <a:solidFill>
                      <a:schemeClr val="tx1"/>
                    </a:solidFill>
                    <a:latin typeface="Arial" panose="020B0604020202020204" pitchFamily="34" charset="0"/>
                    <a:ea typeface="楷体_GB2312" pitchFamily="49" charset="-122"/>
                  </a:defRPr>
                </a:lvl1pPr>
                <a:lvl2pPr marL="37931725" indent="-37474525" eaLnBrk="0" hangingPunct="0">
                  <a:spcBef>
                    <a:spcPct val="20000"/>
                  </a:spcBef>
                  <a:buClr>
                    <a:schemeClr val="accent2"/>
                  </a:buClr>
                  <a:buSzPct val="80000"/>
                  <a:buFont typeface="Wingdings" panose="05000000000000000000" pitchFamily="2" charset="2"/>
                  <a:buChar char="¨"/>
                  <a:defRPr sz="2800" b="1">
                    <a:solidFill>
                      <a:schemeClr val="tx1"/>
                    </a:solidFill>
                    <a:latin typeface="Arial" panose="020B0604020202020204" pitchFamily="34" charset="0"/>
                    <a:ea typeface="楷体_GB2312" pitchFamily="49" charset="-122"/>
                  </a:defRPr>
                </a:lvl2pPr>
                <a:lvl3pPr marL="1143000" indent="-228600" eaLnBrk="0" hangingPunct="0">
                  <a:spcBef>
                    <a:spcPct val="20000"/>
                  </a:spcBef>
                  <a:buClr>
                    <a:schemeClr val="bg2"/>
                  </a:buClr>
                  <a:buSzPct val="65000"/>
                  <a:buFont typeface="Wingdings" panose="05000000000000000000" pitchFamily="2" charset="2"/>
                  <a:buChar char="n"/>
                  <a:defRPr sz="2400" b="1">
                    <a:solidFill>
                      <a:schemeClr val="tx1"/>
                    </a:solidFill>
                    <a:latin typeface="Arial" panose="020B0604020202020204" pitchFamily="34" charset="0"/>
                    <a:ea typeface="楷体_GB2312" pitchFamily="49" charset="-122"/>
                  </a:defRPr>
                </a:lvl3pPr>
                <a:lvl4pPr marL="1600200" indent="-228600" eaLnBrk="0" hangingPunct="0">
                  <a:spcBef>
                    <a:spcPct val="20000"/>
                  </a:spcBef>
                  <a:buClr>
                    <a:schemeClr val="accent2"/>
                  </a:buClr>
                  <a:buSzPct val="70000"/>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4pPr>
                <a:lvl5pPr marL="2057400" indent="-228600" eaLnBrk="0" hangingPunct="0">
                  <a:spcBef>
                    <a:spcPct val="20000"/>
                  </a:spcBef>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9pPr>
              </a:lstStyle>
              <a:p>
                <a:pPr marL="0" marR="0" lvl="0" indent="0" algn="ctr" defTabSz="914400" eaLnBrk="1" fontAlgn="base" latinLnBrk="0" hangingPunct="1">
                  <a:lnSpc>
                    <a:spcPct val="100000"/>
                  </a:lnSpc>
                  <a:spcBef>
                    <a:spcPct val="0"/>
                  </a:spcBef>
                  <a:spcAft>
                    <a:spcPts val="1000"/>
                  </a:spcAft>
                  <a:buClrTx/>
                  <a:buSzTx/>
                  <a:buFontTx/>
                  <a:buNone/>
                  <a:defRPr/>
                </a:pPr>
                <a:r>
                  <a:rPr kumimoji="0" lang="zh-CN" altLang="en-US" sz="1800" b="0" i="0" u="none" strike="noStrike" kern="0" cap="none" spc="0" normalizeH="0" baseline="0" noProof="0">
                    <a:ln>
                      <a:noFill/>
                    </a:ln>
                    <a:solidFill>
                      <a:srgbClr val="7030A0"/>
                    </a:solidFill>
                    <a:effectLst/>
                    <a:uLnTx/>
                    <a:uFillTx/>
                    <a:latin typeface="Cambria" panose="02040503050406030204" pitchFamily="18" charset="0"/>
                    <a:ea typeface="华文细黑" panose="02010600040101010101" pitchFamily="2" charset="-122"/>
                    <a:cs typeface="+mn-cs"/>
                  </a:rPr>
                  <a:t>考试</a:t>
                </a:r>
                <a:endParaRPr kumimoji="0" lang="zh-CN" altLang="en-US" sz="1800" b="0" i="0" u="none" strike="noStrike" kern="0" cap="none" spc="0" normalizeH="0" baseline="0" noProof="0">
                  <a:ln>
                    <a:noFill/>
                  </a:ln>
                  <a:solidFill>
                    <a:srgbClr val="7030A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72" name="Rectangle 12"/>
              <p:cNvPicPr>
                <a:picLocks noChangeArrowheads="1"/>
              </p:cNvPicPr>
              <p:nvPr/>
            </p:nvPicPr>
            <p:blipFill>
              <a:blip r:embed="rId1"/>
              <a:srcRect/>
              <a:stretch>
                <a:fillRect/>
              </a:stretch>
            </p:blipFill>
            <p:spPr bwMode="auto">
              <a:xfrm>
                <a:off x="5652" y="2417"/>
                <a:ext cx="506" cy="1602"/>
              </a:xfrm>
              <a:prstGeom prst="rect">
                <a:avLst/>
              </a:prstGeom>
              <a:solidFill>
                <a:sysClr val="window" lastClr="FFFFFF"/>
              </a:solidFill>
              <a:ln w="25400" cap="flat" cmpd="sng" algn="ctr">
                <a:solidFill>
                  <a:srgbClr val="CF6DA4"/>
                </a:solidFill>
                <a:prstDash val="solid"/>
              </a:ln>
              <a:effectLst/>
            </p:spPr>
          </p:pic>
          <p:sp>
            <p:nvSpPr>
              <p:cNvPr id="73" name="Rectangle 13"/>
              <p:cNvSpPr>
                <a:spLocks noChangeArrowheads="1"/>
              </p:cNvSpPr>
              <p:nvPr/>
            </p:nvSpPr>
            <p:spPr bwMode="auto">
              <a:xfrm>
                <a:off x="2055" y="4950"/>
                <a:ext cx="1350" cy="404"/>
              </a:xfrm>
              <a:prstGeom prst="rect">
                <a:avLst/>
              </a:prstGeom>
              <a:solidFill>
                <a:sysClr val="window" lastClr="FFFFFF"/>
              </a:solidFill>
              <a:ln w="25400" cap="flat" cmpd="sng" algn="ctr">
                <a:solidFill>
                  <a:srgbClr val="CF6DA4"/>
                </a:solidFill>
                <a:prstDash val="solid"/>
              </a:ln>
              <a:effectLst/>
            </p:spPr>
            <p:txBody>
              <a:bodyPr lIns="36000" tIns="36000" rIns="36000" bIns="36000"/>
              <a:lstStyle>
                <a:lvl1pPr eaLnBrk="0" hangingPunct="0">
                  <a:spcBef>
                    <a:spcPct val="20000"/>
                  </a:spcBef>
                  <a:buClr>
                    <a:schemeClr val="bg2"/>
                  </a:buClr>
                  <a:buSzPct val="75000"/>
                  <a:buFont typeface="Wingdings" panose="05000000000000000000" pitchFamily="2" charset="2"/>
                  <a:buChar char="n"/>
                  <a:defRPr sz="3200" b="1">
                    <a:solidFill>
                      <a:schemeClr val="tx1"/>
                    </a:solidFill>
                    <a:latin typeface="Arial" panose="020B0604020202020204" pitchFamily="34" charset="0"/>
                    <a:ea typeface="楷体_GB2312" pitchFamily="49" charset="-122"/>
                  </a:defRPr>
                </a:lvl1pPr>
                <a:lvl2pPr marL="37931725" indent="-37474525" eaLnBrk="0" hangingPunct="0">
                  <a:spcBef>
                    <a:spcPct val="20000"/>
                  </a:spcBef>
                  <a:buClr>
                    <a:schemeClr val="accent2"/>
                  </a:buClr>
                  <a:buSzPct val="80000"/>
                  <a:buFont typeface="Wingdings" panose="05000000000000000000" pitchFamily="2" charset="2"/>
                  <a:buChar char="¨"/>
                  <a:defRPr sz="2800" b="1">
                    <a:solidFill>
                      <a:schemeClr val="tx1"/>
                    </a:solidFill>
                    <a:latin typeface="Arial" panose="020B0604020202020204" pitchFamily="34" charset="0"/>
                    <a:ea typeface="楷体_GB2312" pitchFamily="49" charset="-122"/>
                  </a:defRPr>
                </a:lvl2pPr>
                <a:lvl3pPr marL="1143000" indent="-228600" eaLnBrk="0" hangingPunct="0">
                  <a:spcBef>
                    <a:spcPct val="20000"/>
                  </a:spcBef>
                  <a:buClr>
                    <a:schemeClr val="bg2"/>
                  </a:buClr>
                  <a:buSzPct val="65000"/>
                  <a:buFont typeface="Wingdings" panose="05000000000000000000" pitchFamily="2" charset="2"/>
                  <a:buChar char="n"/>
                  <a:defRPr sz="2400" b="1">
                    <a:solidFill>
                      <a:schemeClr val="tx1"/>
                    </a:solidFill>
                    <a:latin typeface="Arial" panose="020B0604020202020204" pitchFamily="34" charset="0"/>
                    <a:ea typeface="楷体_GB2312" pitchFamily="49" charset="-122"/>
                  </a:defRPr>
                </a:lvl3pPr>
                <a:lvl4pPr marL="1600200" indent="-228600" eaLnBrk="0" hangingPunct="0">
                  <a:spcBef>
                    <a:spcPct val="20000"/>
                  </a:spcBef>
                  <a:buClr>
                    <a:schemeClr val="accent2"/>
                  </a:buClr>
                  <a:buSzPct val="70000"/>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4pPr>
                <a:lvl5pPr marL="2057400" indent="-228600" eaLnBrk="0" hangingPunct="0">
                  <a:spcBef>
                    <a:spcPct val="20000"/>
                  </a:spcBef>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9pPr>
              </a:lstStyle>
              <a:p>
                <a:pPr marL="0" marR="0" lvl="0" indent="0" algn="ctr" defTabSz="914400" eaLnBrk="1" fontAlgn="base" latinLnBrk="0" hangingPunct="1">
                  <a:lnSpc>
                    <a:spcPct val="100000"/>
                  </a:lnSpc>
                  <a:spcBef>
                    <a:spcPct val="0"/>
                  </a:spcBef>
                  <a:spcAft>
                    <a:spcPts val="1000"/>
                  </a:spcAft>
                  <a:buClrTx/>
                  <a:buSzTx/>
                  <a:buFontTx/>
                  <a:buNone/>
                  <a:defRPr/>
                </a:pPr>
                <a:r>
                  <a:rPr kumimoji="0" lang="zh-CN" altLang="en-US" sz="1800" b="0" i="0" u="none" strike="noStrike" kern="0" cap="none" spc="0" normalizeH="0" baseline="0" noProof="0">
                    <a:ln>
                      <a:noFill/>
                    </a:ln>
                    <a:solidFill>
                      <a:srgbClr val="7030A0"/>
                    </a:solidFill>
                    <a:effectLst/>
                    <a:uLnTx/>
                    <a:uFillTx/>
                    <a:latin typeface="Cambria" panose="02040503050406030204" pitchFamily="18" charset="0"/>
                    <a:ea typeface="华文细黑" panose="02010600040101010101" pitchFamily="2" charset="-122"/>
                    <a:cs typeface="+mn-cs"/>
                  </a:rPr>
                  <a:t>教师</a:t>
                </a:r>
                <a:endParaRPr kumimoji="0" lang="zh-CN" altLang="en-US" sz="1800" b="0" i="0" u="none" strike="noStrike" kern="0" cap="none" spc="0" normalizeH="0" baseline="0" noProof="0">
                  <a:ln>
                    <a:noFill/>
                  </a:ln>
                  <a:solidFill>
                    <a:srgbClr val="7030A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74" name="AutoShape 14"/>
              <p:cNvCxnSpPr>
                <a:cxnSpLocks noChangeShapeType="1"/>
              </p:cNvCxnSpPr>
              <p:nvPr/>
            </p:nvCxnSpPr>
            <p:spPr bwMode="auto">
              <a:xfrm>
                <a:off x="2235" y="2236"/>
                <a:ext cx="1" cy="2714"/>
              </a:xfrm>
              <a:prstGeom prst="straightConnector1">
                <a:avLst/>
              </a:prstGeom>
              <a:solidFill>
                <a:sysClr val="window" lastClr="FFFFFF"/>
              </a:solidFill>
              <a:ln w="25400" cap="flat" cmpd="sng" algn="ctr">
                <a:solidFill>
                  <a:srgbClr val="CF6DA4"/>
                </a:solidFill>
                <a:prstDash val="solid"/>
                <a:tailEnd type="triangle" w="med" len="med"/>
              </a:ln>
              <a:effectLst/>
            </p:spPr>
          </p:cxnSp>
          <p:cxnSp>
            <p:nvCxnSpPr>
              <p:cNvPr id="75" name="AutoShape 15"/>
              <p:cNvCxnSpPr>
                <a:cxnSpLocks noChangeShapeType="1"/>
              </p:cNvCxnSpPr>
              <p:nvPr/>
            </p:nvCxnSpPr>
            <p:spPr bwMode="auto">
              <a:xfrm flipV="1">
                <a:off x="3225" y="3601"/>
                <a:ext cx="15" cy="1349"/>
              </a:xfrm>
              <a:prstGeom prst="straightConnector1">
                <a:avLst/>
              </a:prstGeom>
              <a:solidFill>
                <a:sysClr val="window" lastClr="FFFFFF"/>
              </a:solidFill>
              <a:ln w="25400" cap="flat" cmpd="sng" algn="ctr">
                <a:solidFill>
                  <a:srgbClr val="CF6DA4"/>
                </a:solidFill>
                <a:prstDash val="solid"/>
                <a:tailEnd type="triangle" w="med" len="med"/>
              </a:ln>
              <a:effectLst/>
            </p:spPr>
          </p:cxnSp>
          <p:cxnSp>
            <p:nvCxnSpPr>
              <p:cNvPr id="76" name="AutoShape 16"/>
              <p:cNvCxnSpPr>
                <a:cxnSpLocks noChangeShapeType="1"/>
              </p:cNvCxnSpPr>
              <p:nvPr/>
            </p:nvCxnSpPr>
            <p:spPr bwMode="auto">
              <a:xfrm>
                <a:off x="3240" y="2236"/>
                <a:ext cx="1" cy="598"/>
              </a:xfrm>
              <a:prstGeom prst="straightConnector1">
                <a:avLst/>
              </a:prstGeom>
              <a:solidFill>
                <a:sysClr val="window" lastClr="FFFFFF"/>
              </a:solidFill>
              <a:ln w="25400" cap="flat" cmpd="sng" algn="ctr">
                <a:solidFill>
                  <a:srgbClr val="CF6DA4"/>
                </a:solidFill>
                <a:prstDash val="solid"/>
                <a:tailEnd type="triangle" w="med" len="med"/>
              </a:ln>
              <a:effectLst/>
            </p:spPr>
          </p:cxnSp>
          <p:cxnSp>
            <p:nvCxnSpPr>
              <p:cNvPr id="77" name="AutoShape 17"/>
              <p:cNvCxnSpPr>
                <a:cxnSpLocks noChangeShapeType="1"/>
                <a:stCxn id="71" idx="3"/>
                <a:endCxn id="73" idx="2"/>
              </p:cNvCxnSpPr>
              <p:nvPr/>
            </p:nvCxnSpPr>
            <p:spPr bwMode="auto">
              <a:xfrm flipH="1">
                <a:off x="2732" y="3788"/>
                <a:ext cx="4753" cy="1569"/>
              </a:xfrm>
              <a:prstGeom prst="bentConnector4">
                <a:avLst>
                  <a:gd name="adj1" fmla="val -7741"/>
                  <a:gd name="adj2" fmla="val 122958"/>
                </a:avLst>
              </a:prstGeom>
              <a:solidFill>
                <a:sysClr val="window" lastClr="FFFFFF"/>
              </a:solidFill>
              <a:ln w="25400" cap="flat" cmpd="sng" algn="ctr">
                <a:solidFill>
                  <a:srgbClr val="CF6DA4"/>
                </a:solidFill>
                <a:prstDash val="solid"/>
                <a:tailEnd type="triangle" w="med" len="med"/>
              </a:ln>
              <a:effectLst/>
            </p:spPr>
          </p:cxnSp>
          <p:cxnSp>
            <p:nvCxnSpPr>
              <p:cNvPr id="78" name="AutoShape 18"/>
              <p:cNvCxnSpPr>
                <a:cxnSpLocks noChangeShapeType="1"/>
              </p:cNvCxnSpPr>
              <p:nvPr/>
            </p:nvCxnSpPr>
            <p:spPr bwMode="auto">
              <a:xfrm rot="16200000" flipV="1">
                <a:off x="4340" y="2358"/>
                <a:ext cx="894" cy="10"/>
              </a:xfrm>
              <a:prstGeom prst="straightConnector1">
                <a:avLst/>
              </a:prstGeom>
              <a:solidFill>
                <a:sysClr val="window" lastClr="FFFFFF"/>
              </a:solidFill>
              <a:ln w="25400" cap="flat" cmpd="sng" algn="ctr">
                <a:solidFill>
                  <a:srgbClr val="CF6DA4"/>
                </a:solidFill>
                <a:prstDash val="solid"/>
              </a:ln>
              <a:effectLst/>
            </p:spPr>
          </p:cxnSp>
          <p:cxnSp>
            <p:nvCxnSpPr>
              <p:cNvPr id="79" name="AutoShape 19"/>
              <p:cNvCxnSpPr>
                <a:cxnSpLocks noChangeShapeType="1"/>
                <a:stCxn id="69" idx="3"/>
                <a:endCxn id="71" idx="3"/>
              </p:cNvCxnSpPr>
              <p:nvPr/>
            </p:nvCxnSpPr>
            <p:spPr bwMode="auto">
              <a:xfrm>
                <a:off x="7485" y="2647"/>
                <a:ext cx="1" cy="1143"/>
              </a:xfrm>
              <a:prstGeom prst="bentConnector3">
                <a:avLst>
                  <a:gd name="adj1" fmla="val 36000000"/>
                </a:avLst>
              </a:prstGeom>
              <a:solidFill>
                <a:sysClr val="window" lastClr="FFFFFF"/>
              </a:solidFill>
              <a:ln w="25400" cap="flat" cmpd="sng" algn="ctr">
                <a:solidFill>
                  <a:srgbClr val="CF6DA4"/>
                </a:solidFill>
                <a:prstDash val="solid"/>
              </a:ln>
              <a:effectLst/>
            </p:spPr>
          </p:cxnSp>
          <p:cxnSp>
            <p:nvCxnSpPr>
              <p:cNvPr id="80" name="AutoShape 20"/>
              <p:cNvCxnSpPr>
                <a:cxnSpLocks noChangeShapeType="1"/>
                <a:stCxn id="70" idx="3"/>
                <a:endCxn id="71" idx="3"/>
              </p:cNvCxnSpPr>
              <p:nvPr/>
            </p:nvCxnSpPr>
            <p:spPr bwMode="auto">
              <a:xfrm>
                <a:off x="7485" y="3225"/>
                <a:ext cx="1" cy="565"/>
              </a:xfrm>
              <a:prstGeom prst="bentConnector3">
                <a:avLst>
                  <a:gd name="adj1" fmla="val 36000000"/>
                </a:avLst>
              </a:prstGeom>
              <a:solidFill>
                <a:sysClr val="window" lastClr="FFFFFF"/>
              </a:solidFill>
              <a:ln w="25400" cap="flat" cmpd="sng" algn="ctr">
                <a:solidFill>
                  <a:srgbClr val="CF6DA4"/>
                </a:solidFill>
                <a:prstDash val="solid"/>
              </a:ln>
              <a:effectLst/>
            </p:spPr>
          </p:cxnSp>
          <p:cxnSp>
            <p:nvCxnSpPr>
              <p:cNvPr id="81" name="AutoShape 21"/>
              <p:cNvCxnSpPr>
                <a:cxnSpLocks noChangeShapeType="1"/>
                <a:stCxn id="73" idx="3"/>
                <a:endCxn id="72" idx="2"/>
              </p:cNvCxnSpPr>
              <p:nvPr/>
            </p:nvCxnSpPr>
            <p:spPr bwMode="auto">
              <a:xfrm flipV="1">
                <a:off x="3405" y="3992"/>
                <a:ext cx="2498" cy="1162"/>
              </a:xfrm>
              <a:prstGeom prst="bentConnector2">
                <a:avLst/>
              </a:prstGeom>
              <a:solidFill>
                <a:sysClr val="window" lastClr="FFFFFF"/>
              </a:solidFill>
              <a:ln w="25400" cap="flat" cmpd="sng" algn="ctr">
                <a:solidFill>
                  <a:srgbClr val="CF6DA4"/>
                </a:solidFill>
                <a:prstDash val="solid"/>
                <a:tailEnd type="triangle" w="med" len="med"/>
              </a:ln>
              <a:effectLst/>
            </p:spPr>
          </p:cxnSp>
          <p:cxnSp>
            <p:nvCxnSpPr>
              <p:cNvPr id="82" name="AutoShape 22"/>
              <p:cNvCxnSpPr>
                <a:cxnSpLocks noChangeShapeType="1"/>
                <a:stCxn id="67" idx="3"/>
                <a:endCxn id="68" idx="1"/>
              </p:cNvCxnSpPr>
              <p:nvPr/>
            </p:nvCxnSpPr>
            <p:spPr bwMode="auto">
              <a:xfrm>
                <a:off x="3901" y="3216"/>
                <a:ext cx="217" cy="2"/>
              </a:xfrm>
              <a:prstGeom prst="straightConnector1">
                <a:avLst/>
              </a:prstGeom>
              <a:solidFill>
                <a:sysClr val="window" lastClr="FFFFFF"/>
              </a:solidFill>
              <a:ln w="25400" cap="flat" cmpd="sng" algn="ctr">
                <a:solidFill>
                  <a:srgbClr val="CF6DA4"/>
                </a:solidFill>
                <a:prstDash val="solid"/>
                <a:tailEnd type="triangle" w="med" len="med"/>
              </a:ln>
              <a:effectLst/>
            </p:spPr>
          </p:cxnSp>
          <p:cxnSp>
            <p:nvCxnSpPr>
              <p:cNvPr id="83" name="AutoShape 23"/>
              <p:cNvCxnSpPr>
                <a:cxnSpLocks noChangeShapeType="1"/>
                <a:stCxn id="68" idx="3"/>
                <a:endCxn id="72" idx="1"/>
              </p:cNvCxnSpPr>
              <p:nvPr/>
            </p:nvCxnSpPr>
            <p:spPr bwMode="auto">
              <a:xfrm>
                <a:off x="5468" y="3216"/>
                <a:ext cx="203" cy="2"/>
              </a:xfrm>
              <a:prstGeom prst="straightConnector1">
                <a:avLst/>
              </a:prstGeom>
              <a:solidFill>
                <a:sysClr val="window" lastClr="FFFFFF"/>
              </a:solidFill>
              <a:ln w="25400" cap="flat" cmpd="sng" algn="ctr">
                <a:solidFill>
                  <a:srgbClr val="CF6DA4"/>
                </a:solidFill>
                <a:prstDash val="solid"/>
                <a:tailEnd type="triangle" w="med" len="med"/>
              </a:ln>
              <a:effectLst/>
            </p:spPr>
          </p:cxnSp>
        </p:grpSp>
        <p:sp>
          <p:nvSpPr>
            <p:cNvPr id="65" name="Rectangle 24"/>
            <p:cNvSpPr>
              <a:spLocks noChangeArrowheads="1"/>
            </p:cNvSpPr>
            <p:nvPr/>
          </p:nvSpPr>
          <p:spPr bwMode="auto">
            <a:xfrm>
              <a:off x="3225" y="5533"/>
              <a:ext cx="915" cy="343"/>
            </a:xfrm>
            <a:prstGeom prst="rect">
              <a:avLst/>
            </a:prstGeom>
            <a:solidFill>
              <a:sysClr val="window" lastClr="FFFFFF"/>
            </a:solidFill>
            <a:ln w="25400" cap="flat" cmpd="sng" algn="ctr">
              <a:solidFill>
                <a:srgbClr val="CF6DA4"/>
              </a:solidFill>
              <a:prstDash val="solid"/>
            </a:ln>
            <a:effectLst/>
          </p:spPr>
          <p:txBody>
            <a:bodyPr tIns="0" bIns="0"/>
            <a:lstStyle>
              <a:lvl1pPr eaLnBrk="0" hangingPunct="0">
                <a:spcBef>
                  <a:spcPct val="20000"/>
                </a:spcBef>
                <a:buClr>
                  <a:schemeClr val="bg2"/>
                </a:buClr>
                <a:buSzPct val="75000"/>
                <a:buFont typeface="Wingdings" panose="05000000000000000000" pitchFamily="2" charset="2"/>
                <a:buChar char="n"/>
                <a:defRPr sz="3200" b="1">
                  <a:solidFill>
                    <a:schemeClr val="tx1"/>
                  </a:solidFill>
                  <a:latin typeface="Arial" panose="020B0604020202020204" pitchFamily="34" charset="0"/>
                  <a:ea typeface="楷体_GB2312" pitchFamily="49" charset="-122"/>
                </a:defRPr>
              </a:lvl1pPr>
              <a:lvl2pPr marL="37931725" indent="-37474525" eaLnBrk="0" hangingPunct="0">
                <a:spcBef>
                  <a:spcPct val="20000"/>
                </a:spcBef>
                <a:buClr>
                  <a:schemeClr val="accent2"/>
                </a:buClr>
                <a:buSzPct val="80000"/>
                <a:buFont typeface="Wingdings" panose="05000000000000000000" pitchFamily="2" charset="2"/>
                <a:buChar char="¨"/>
                <a:defRPr sz="2800" b="1">
                  <a:solidFill>
                    <a:schemeClr val="tx1"/>
                  </a:solidFill>
                  <a:latin typeface="Arial" panose="020B0604020202020204" pitchFamily="34" charset="0"/>
                  <a:ea typeface="楷体_GB2312" pitchFamily="49" charset="-122"/>
                </a:defRPr>
              </a:lvl2pPr>
              <a:lvl3pPr marL="1143000" indent="-228600" eaLnBrk="0" hangingPunct="0">
                <a:spcBef>
                  <a:spcPct val="20000"/>
                </a:spcBef>
                <a:buClr>
                  <a:schemeClr val="bg2"/>
                </a:buClr>
                <a:buSzPct val="65000"/>
                <a:buFont typeface="Wingdings" panose="05000000000000000000" pitchFamily="2" charset="2"/>
                <a:buChar char="n"/>
                <a:defRPr sz="2400" b="1">
                  <a:solidFill>
                    <a:schemeClr val="tx1"/>
                  </a:solidFill>
                  <a:latin typeface="Arial" panose="020B0604020202020204" pitchFamily="34" charset="0"/>
                  <a:ea typeface="楷体_GB2312" pitchFamily="49" charset="-122"/>
                </a:defRPr>
              </a:lvl3pPr>
              <a:lvl4pPr marL="1600200" indent="-228600" eaLnBrk="0" hangingPunct="0">
                <a:spcBef>
                  <a:spcPct val="20000"/>
                </a:spcBef>
                <a:buClr>
                  <a:schemeClr val="accent2"/>
                </a:buClr>
                <a:buSzPct val="70000"/>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4pPr>
              <a:lvl5pPr marL="2057400" indent="-228600" eaLnBrk="0" hangingPunct="0">
                <a:spcBef>
                  <a:spcPct val="20000"/>
                </a:spcBef>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b="1">
                  <a:solidFill>
                    <a:schemeClr val="tx1"/>
                  </a:solidFill>
                  <a:latin typeface="Arial" panose="020B0604020202020204" pitchFamily="34" charset="0"/>
                  <a:ea typeface="楷体_GB2312" pitchFamily="49" charset="-122"/>
                </a:defRPr>
              </a:lvl9pPr>
            </a:lstStyle>
            <a:p>
              <a:pPr marL="0" marR="0" lvl="0" indent="0" algn="ctr" defTabSz="914400" eaLnBrk="1" fontAlgn="base" latinLnBrk="0" hangingPunct="1">
                <a:lnSpc>
                  <a:spcPct val="100000"/>
                </a:lnSpc>
                <a:spcBef>
                  <a:spcPct val="0"/>
                </a:spcBef>
                <a:spcAft>
                  <a:spcPts val="1000"/>
                </a:spcAft>
                <a:buClrTx/>
                <a:buSzTx/>
                <a:buFontTx/>
                <a:buNone/>
                <a:defRPr/>
              </a:pPr>
              <a:r>
                <a:rPr kumimoji="0" lang="zh-CN" altLang="en-US" sz="1800" b="0" i="0" u="none" strike="noStrike" kern="0" cap="none" spc="0" normalizeH="0" baseline="0" noProof="0">
                  <a:ln>
                    <a:noFill/>
                  </a:ln>
                  <a:solidFill>
                    <a:srgbClr val="7030A0"/>
                  </a:solidFill>
                  <a:effectLst/>
                  <a:uLnTx/>
                  <a:uFillTx/>
                  <a:latin typeface="Cambria" panose="02040503050406030204" pitchFamily="18" charset="0"/>
                  <a:ea typeface="华文细黑" panose="02010600040101010101" pitchFamily="2" charset="-122"/>
                  <a:cs typeface="+mn-cs"/>
                </a:rPr>
                <a:t>反馈</a:t>
              </a:r>
              <a:endParaRPr kumimoji="0" lang="zh-CN" altLang="en-US" sz="1800" b="0" i="0" u="none" strike="noStrike" kern="0" cap="none" spc="0" normalizeH="0" baseline="0" noProof="0">
                <a:ln>
                  <a:noFill/>
                </a:ln>
                <a:solidFill>
                  <a:srgbClr val="7030A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1196177" y="2827465"/>
            <a:ext cx="9512513" cy="3468559"/>
          </a:xfrm>
          <a:prstGeom prst="rect">
            <a:avLst/>
          </a:prstGeom>
          <a:solidFill>
            <a:schemeClr val="accent3">
              <a:lumMod val="20000"/>
              <a:lumOff val="80000"/>
            </a:schemeClr>
          </a:solidFill>
          <a:ln w="19050">
            <a:noFill/>
            <a:round/>
          </a:ln>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 name="矩形 1"/>
          <p:cNvSpPr/>
          <p:nvPr/>
        </p:nvSpPr>
        <p:spPr>
          <a:xfrm>
            <a:off x="633422" y="110609"/>
            <a:ext cx="4842672" cy="523220"/>
          </a:xfrm>
          <a:prstGeom prst="rect">
            <a:avLst/>
          </a:prstGeom>
        </p:spPr>
        <p:txBody>
          <a:bodyPr wrap="non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教与学的活动重新整合的理论 </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sp>
        <p:nvSpPr>
          <p:cNvPr id="3" name="矩形 2"/>
          <p:cNvSpPr/>
          <p:nvPr/>
        </p:nvSpPr>
        <p:spPr>
          <a:xfrm>
            <a:off x="1380216" y="2986391"/>
            <a:ext cx="9328473" cy="1653786"/>
          </a:xfrm>
          <a:prstGeom prst="rect">
            <a:avLst/>
          </a:prstGeom>
        </p:spPr>
        <p:txBody>
          <a:bodyPr wrap="square">
            <a:spAutoFit/>
          </a:bodyPr>
          <a:lstStyle/>
          <a:p>
            <a:pPr marL="342900" indent="-342900">
              <a:lnSpc>
                <a:spcPct val="130000"/>
              </a:lnSpc>
              <a:spcBef>
                <a:spcPts val="600"/>
              </a:spcBef>
              <a:spcAft>
                <a:spcPts val="600"/>
              </a:spcAft>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学从教中来，这个过程发生在教师与学习者主观性的相互影响中，这种教师与学习者主观性的相互影响必须被人为地重新建立起来。远距离教育系统超越地点与时间的限制，寻求重建发生教与学双方交互作用的时机。学习材料与学习行为的联结，是这个过程的核心。 </a:t>
            </a:r>
            <a:endParaRPr lang="zh-CN" altLang="en-US" sz="2000" dirty="0">
              <a:latin typeface="微软雅黑" panose="020B0503020204020204" pitchFamily="34" charset="-122"/>
              <a:ea typeface="微软雅黑" panose="020B0503020204020204" pitchFamily="34" charset="-122"/>
            </a:endParaRPr>
          </a:p>
        </p:txBody>
      </p:sp>
      <p:sp>
        <p:nvSpPr>
          <p:cNvPr id="4" name="矩形 3"/>
          <p:cNvSpPr/>
          <p:nvPr/>
        </p:nvSpPr>
        <p:spPr>
          <a:xfrm>
            <a:off x="1089933" y="1035482"/>
            <a:ext cx="10078810" cy="1538370"/>
          </a:xfrm>
          <a:prstGeom prst="rect">
            <a:avLst/>
          </a:prstGeom>
        </p:spPr>
        <p:txBody>
          <a:bodyPr wrap="square">
            <a:spAutoFit/>
          </a:bodyPr>
          <a:lstStyle/>
          <a:p>
            <a:pPr algn="just">
              <a:lnSpc>
                <a:spcPct val="120000"/>
              </a:lnSpc>
              <a:spcBef>
                <a:spcPts val="600"/>
              </a:spcBef>
              <a:spcAft>
                <a:spcPts val="600"/>
              </a:spcAft>
            </a:pPr>
            <a:r>
              <a:rPr lang="zh-CN" altLang="en-US" sz="2000" dirty="0">
                <a:latin typeface="Times New Roman" panose="02020603050405020304" pitchFamily="18" charset="0"/>
                <a:ea typeface="微软雅黑" panose="020B0503020204020204" pitchFamily="34" charset="-122"/>
              </a:rPr>
              <a:t>基更（</a:t>
            </a:r>
            <a:r>
              <a:rPr lang="en-US" altLang="zh-CN" sz="2000" dirty="0">
                <a:latin typeface="微软雅黑" panose="020B0503020204020204" pitchFamily="34" charset="-122"/>
                <a:ea typeface="微软雅黑" panose="020B0503020204020204" pitchFamily="34" charset="-122"/>
              </a:rPr>
              <a:t>1990</a:t>
            </a:r>
            <a:r>
              <a:rPr lang="zh-CN" altLang="en-US" sz="2000" dirty="0">
                <a:latin typeface="Times New Roman" panose="02020603050405020304" pitchFamily="18" charset="0"/>
                <a:ea typeface="微软雅黑" panose="020B0503020204020204" pitchFamily="34" charset="-122"/>
              </a:rPr>
              <a:t>年）认为，远距离教育将从一般的教育理论当中，而不是从集体形式的面授教学的框架中，找到自己的理论基础。他坚持这个观点，主张远距离教育的主流不是人际间面对面的交流，相反，远程教育的主要特征是在时间上、地点上教的活动与学的活动分离。因此他认为：</a:t>
            </a:r>
            <a:endParaRPr lang="zh-CN" altLang="en-US" sz="2000" dirty="0">
              <a:latin typeface="微软雅黑" panose="020B0503020204020204" pitchFamily="34" charset="-122"/>
              <a:ea typeface="微软雅黑" panose="020B0503020204020204" pitchFamily="34" charset="-122"/>
            </a:endParaRPr>
          </a:p>
        </p:txBody>
      </p:sp>
      <p:sp>
        <p:nvSpPr>
          <p:cNvPr id="6" name="矩形 5"/>
          <p:cNvSpPr/>
          <p:nvPr/>
        </p:nvSpPr>
        <p:spPr>
          <a:xfrm>
            <a:off x="1380216" y="4859980"/>
            <a:ext cx="9193441" cy="961289"/>
          </a:xfrm>
          <a:prstGeom prst="rect">
            <a:avLst/>
          </a:prstGeom>
        </p:spPr>
        <p:txBody>
          <a:bodyPr wrap="square">
            <a:spAutoFit/>
          </a:bodyPr>
          <a:lstStyle/>
          <a:p>
            <a:pPr marL="342900" indent="-342900" algn="just">
              <a:lnSpc>
                <a:spcPct val="150000"/>
              </a:lnSpc>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学习材料与学习过程的联结在传统教育中是现成的，因为学习者就置身于人们创造的、用于支持学习的环境之中。</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774093" y="1178084"/>
            <a:ext cx="10936834" cy="5024412"/>
          </a:xfrm>
          <a:prstGeom prst="rect">
            <a:avLst/>
          </a:prstGeom>
          <a:solidFill>
            <a:schemeClr val="accent3">
              <a:lumMod val="20000"/>
              <a:lumOff val="80000"/>
            </a:schemeClr>
          </a:solidFill>
          <a:ln w="19050">
            <a:noFill/>
            <a:round/>
          </a:ln>
        </p:spPr>
        <p:txBody>
          <a:bodyPr anchor="ctr"/>
          <a:lstStyle/>
          <a:p>
            <a:pPr algn="just">
              <a:lnSpc>
                <a:spcPct val="150000"/>
              </a:lnSpc>
              <a:spcAft>
                <a:spcPts val="600"/>
              </a:spcAft>
            </a:pPr>
            <a:endParaRPr lang="zh-CN" altLang="en-US" dirty="0">
              <a:latin typeface="Times New Roman" panose="02020603050405020304" pitchFamily="18" charset="0"/>
              <a:ea typeface="微软雅黑" panose="020B0503020204020204" pitchFamily="34" charset="-122"/>
            </a:endParaRPr>
          </a:p>
        </p:txBody>
      </p:sp>
      <p:sp>
        <p:nvSpPr>
          <p:cNvPr id="2" name="矩形 1"/>
          <p:cNvSpPr/>
          <p:nvPr/>
        </p:nvSpPr>
        <p:spPr>
          <a:xfrm>
            <a:off x="1023937" y="1409441"/>
            <a:ext cx="10426594" cy="1884427"/>
          </a:xfrm>
          <a:prstGeom prst="rect">
            <a:avLst/>
          </a:prstGeom>
        </p:spPr>
        <p:txBody>
          <a:bodyPr wrap="square">
            <a:spAutoFit/>
          </a:bodyPr>
          <a:lstStyle/>
          <a:p>
            <a:pPr marL="285750" indent="-285750" algn="just">
              <a:spcAft>
                <a:spcPts val="1200"/>
              </a:spcAft>
              <a:buFont typeface="Wingdings" panose="05000000000000000000" pitchFamily="2" charset="2"/>
              <a:buChar char="ü"/>
            </a:pPr>
            <a:r>
              <a:rPr lang="zh-CN" altLang="en-US" sz="2000" dirty="0">
                <a:latin typeface="Times New Roman" panose="02020603050405020304" pitchFamily="18" charset="0"/>
                <a:ea typeface="微软雅黑" panose="020B0503020204020204" pitchFamily="34" charset="-122"/>
              </a:rPr>
              <a:t>从远距离教育的角度考虑教与学双方联结的重新建立，必须通过精心安排人际交流来完成。</a:t>
            </a:r>
            <a:endParaRPr lang="zh-CN" altLang="en-US" sz="2000" dirty="0">
              <a:latin typeface="Times New Roman" panose="02020603050405020304" pitchFamily="18" charset="0"/>
              <a:ea typeface="微软雅黑" panose="020B0503020204020204" pitchFamily="34" charset="-122"/>
            </a:endParaRPr>
          </a:p>
          <a:p>
            <a:pPr marL="285750" indent="-285750" algn="just">
              <a:lnSpc>
                <a:spcPct val="150000"/>
              </a:lnSpc>
              <a:buFont typeface="Wingdings" panose="05000000000000000000" pitchFamily="2" charset="2"/>
              <a:buChar char="ü"/>
            </a:pPr>
            <a:r>
              <a:rPr lang="zh-CN" altLang="en-US" sz="2000" dirty="0">
                <a:latin typeface="Times New Roman" panose="02020603050405020304" pitchFamily="18" charset="0"/>
                <a:ea typeface="微软雅黑" panose="020B0503020204020204" pitchFamily="34" charset="-122"/>
              </a:rPr>
              <a:t>基更更关注学习行为，而不是直接在学习者和教学上。他认为可能通过对印刷教学材料进行交互设计等，使其包括人际交流的许多特性，即人际交流的概念不局限在电话、电信会议或其它教学形式上。</a:t>
            </a:r>
            <a:endParaRPr lang="zh-CN" altLang="en-US" sz="2000" dirty="0">
              <a:latin typeface="Times New Roman" panose="02020603050405020304" pitchFamily="18" charset="0"/>
              <a:ea typeface="微软雅黑" panose="020B0503020204020204" pitchFamily="34" charset="-122"/>
            </a:endParaRPr>
          </a:p>
        </p:txBody>
      </p:sp>
      <p:sp>
        <p:nvSpPr>
          <p:cNvPr id="4" name="矩形 3"/>
          <p:cNvSpPr/>
          <p:nvPr/>
        </p:nvSpPr>
        <p:spPr>
          <a:xfrm>
            <a:off x="633422" y="110609"/>
            <a:ext cx="4842672" cy="523220"/>
          </a:xfrm>
          <a:prstGeom prst="rect">
            <a:avLst/>
          </a:prstGeom>
        </p:spPr>
        <p:txBody>
          <a:bodyPr wrap="non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教与学的活动重新整合的理论 </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sp>
        <p:nvSpPr>
          <p:cNvPr id="5" name="矩形 4"/>
          <p:cNvSpPr/>
          <p:nvPr/>
        </p:nvSpPr>
        <p:spPr>
          <a:xfrm>
            <a:off x="945449" y="2850027"/>
            <a:ext cx="10301101" cy="3038589"/>
          </a:xfrm>
          <a:prstGeom prst="rect">
            <a:avLst/>
          </a:prstGeom>
        </p:spPr>
        <p:txBody>
          <a:bodyPr wrap="square">
            <a:spAutoFit/>
          </a:bodyPr>
          <a:lstStyle/>
          <a:p>
            <a:pPr algn="just">
              <a:lnSpc>
                <a:spcPct val="150000"/>
              </a:lnSpc>
              <a:spcAft>
                <a:spcPts val="600"/>
              </a:spcAft>
            </a:pPr>
            <a:endParaRPr lang="zh-CN" altLang="en-US" sz="2000" dirty="0">
              <a:latin typeface="Times New Roman" panose="02020603050405020304" pitchFamily="18" charset="0"/>
              <a:ea typeface="微软雅黑" panose="020B0503020204020204" pitchFamily="34" charset="-122"/>
            </a:endParaRPr>
          </a:p>
          <a:p>
            <a:pPr marL="285750" indent="-285750" algn="just">
              <a:lnSpc>
                <a:spcPct val="150000"/>
              </a:lnSpc>
              <a:spcAft>
                <a:spcPts val="600"/>
              </a:spcAft>
              <a:buFont typeface="Wingdings" panose="05000000000000000000" pitchFamily="2" charset="2"/>
              <a:buChar char="ü"/>
            </a:pPr>
            <a:r>
              <a:rPr lang="zh-CN" altLang="en-US" sz="2000" dirty="0">
                <a:latin typeface="Times New Roman" panose="02020603050405020304" pitchFamily="18" charset="0"/>
                <a:ea typeface="微软雅黑" panose="020B0503020204020204" pitchFamily="34" charset="-122"/>
              </a:rPr>
              <a:t>他认为远程教育方案对于重新整合的实施越成功，学生的辍学率就越低，学习质量就越高，实行这种项目的教育机构的地位就越高。</a:t>
            </a:r>
            <a:endParaRPr lang="zh-CN" altLang="en-US" sz="2000" dirty="0">
              <a:latin typeface="Times New Roman" panose="02020603050405020304" pitchFamily="18" charset="0"/>
              <a:ea typeface="微软雅黑" panose="020B0503020204020204" pitchFamily="34" charset="-122"/>
            </a:endParaRPr>
          </a:p>
          <a:p>
            <a:pPr marL="285750" indent="-285750" algn="just">
              <a:lnSpc>
                <a:spcPct val="150000"/>
              </a:lnSpc>
              <a:spcBef>
                <a:spcPts val="600"/>
              </a:spcBef>
              <a:spcAft>
                <a:spcPts val="600"/>
              </a:spcAft>
              <a:buFont typeface="Wingdings" panose="05000000000000000000" pitchFamily="2" charset="2"/>
              <a:buChar char="ü"/>
            </a:pPr>
            <a:r>
              <a:rPr lang="zh-CN" altLang="en-US" sz="2000" dirty="0">
                <a:latin typeface="Times New Roman" panose="02020603050405020304" pitchFamily="18" charset="0"/>
                <a:ea typeface="微软雅黑" panose="020B0503020204020204" pitchFamily="34" charset="-122"/>
              </a:rPr>
              <a:t>基更博士根据远程教育的特点和需要，总结了远程教育教与学理论的最基本内容，提出了远程教育学习环境组成的要素，特别是教学材料设计的关键所在，这种看法得到了一些支持，也被实践证明是有效的。</a:t>
            </a:r>
            <a:endParaRPr lang="zh-CN" altLang="en-US" sz="2000" dirty="0">
              <a:latin typeface="Times New Roman" panose="02020603050405020304" pitchFamily="18" charset="0"/>
              <a:ea typeface="微软雅黑" panose="020B0503020204020204" pitchFamily="3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8030" y="101084"/>
            <a:ext cx="3698448" cy="523220"/>
          </a:xfrm>
          <a:prstGeom prst="rect">
            <a:avLst/>
          </a:prstGeom>
        </p:spPr>
        <p:txBody>
          <a:bodyPr wrap="non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西沃特：关注的连续性</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sp>
        <p:nvSpPr>
          <p:cNvPr id="3" name="矩形 2"/>
          <p:cNvSpPr/>
          <p:nvPr/>
        </p:nvSpPr>
        <p:spPr>
          <a:xfrm>
            <a:off x="986124" y="901500"/>
            <a:ext cx="6096000" cy="1169551"/>
          </a:xfrm>
          <a:prstGeom prst="rect">
            <a:avLst/>
          </a:prstGeom>
        </p:spPr>
        <p:txBody>
          <a:bodyPr>
            <a:spAutoFit/>
          </a:bodyPr>
          <a:lstStyle/>
          <a:p>
            <a:pPr marL="342900" indent="-342900">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远程教育学生学习的关注应具有连续性</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人在远程教育过程中是必需的</a:t>
            </a:r>
            <a:endParaRPr lang="en-US" altLang="zh-CN" sz="2000" dirty="0">
              <a:latin typeface="微软雅黑" panose="020B0503020204020204" pitchFamily="34" charset="-122"/>
              <a:ea typeface="微软雅黑" panose="020B0503020204020204" pitchFamily="34" charset="-122"/>
            </a:endParaRPr>
          </a:p>
          <a:p>
            <a:endParaRPr lang="en-US" altLang="zh-CN" sz="2000" dirty="0">
              <a:latin typeface="微软雅黑" panose="020B0503020204020204" pitchFamily="34" charset="-122"/>
              <a:ea typeface="微软雅黑" panose="020B0503020204020204" pitchFamily="34" charset="-122"/>
            </a:endParaRPr>
          </a:p>
        </p:txBody>
      </p:sp>
      <p:sp>
        <p:nvSpPr>
          <p:cNvPr id="4" name="Rectangle 4"/>
          <p:cNvSpPr>
            <a:spLocks noChangeArrowheads="1"/>
          </p:cNvSpPr>
          <p:nvPr/>
        </p:nvSpPr>
        <p:spPr bwMode="auto">
          <a:xfrm>
            <a:off x="1729473" y="3320857"/>
            <a:ext cx="8974501" cy="2991811"/>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eaLnBrk="1" hangingPunct="1">
              <a:spcBef>
                <a:spcPct val="0"/>
              </a:spcBef>
              <a:buClrTx/>
              <a:buSzTx/>
              <a:buFontTx/>
              <a:buNone/>
            </a:pPr>
            <a:endParaRPr lang="zh-CN" altLang="en-US" sz="1800" dirty="0">
              <a:ea typeface="宋体" panose="02010600030101010101" pitchFamily="2" charset="-122"/>
            </a:endParaRPr>
          </a:p>
        </p:txBody>
      </p:sp>
      <p:sp>
        <p:nvSpPr>
          <p:cNvPr id="5" name="Rectangle 5"/>
          <p:cNvSpPr>
            <a:spLocks noChangeArrowheads="1"/>
          </p:cNvSpPr>
          <p:nvPr/>
        </p:nvSpPr>
        <p:spPr bwMode="auto">
          <a:xfrm>
            <a:off x="4000898" y="3671434"/>
            <a:ext cx="2231604" cy="2273103"/>
          </a:xfrm>
          <a:prstGeom prst="rect">
            <a:avLst/>
          </a:prstGeom>
          <a:solidFill>
            <a:srgbClr val="9ACDAC">
              <a:alpha val="50195"/>
            </a:srgbClr>
          </a:solidFill>
          <a:ln w="9525">
            <a:noFill/>
            <a:miter lim="800000"/>
          </a:ln>
          <a:effec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0"/>
              </a:spcBef>
              <a:buClrTx/>
              <a:buSzTx/>
              <a:buFontTx/>
              <a:buNone/>
            </a:pPr>
            <a:r>
              <a:rPr kumimoji="1" lang="zh-CN" altLang="en-US" sz="2800" b="1" dirty="0">
                <a:latin typeface="Times New Roman" panose="02020603050405020304" pitchFamily="18" charset="0"/>
                <a:ea typeface="宋体" panose="02010600030101010101" pitchFamily="2" charset="-122"/>
              </a:rPr>
              <a:t>社会工作者</a:t>
            </a:r>
            <a:endParaRPr kumimoji="1" lang="zh-CN" altLang="en-US" sz="2800" b="1" dirty="0">
              <a:latin typeface="Times New Roman" panose="02020603050405020304" pitchFamily="18" charset="0"/>
              <a:ea typeface="宋体" panose="02010600030101010101" pitchFamily="2" charset="-122"/>
            </a:endParaRPr>
          </a:p>
          <a:p>
            <a:pPr algn="ctr" eaLnBrk="1" hangingPunct="1">
              <a:spcBef>
                <a:spcPct val="0"/>
              </a:spcBef>
              <a:buClrTx/>
              <a:buSzTx/>
              <a:buFontTx/>
              <a:buNone/>
            </a:pPr>
            <a:endParaRPr kumimoji="1" lang="zh-CN" altLang="en-US" sz="2000" b="1" dirty="0">
              <a:latin typeface="Times New Roman" panose="02020603050405020304" pitchFamily="18" charset="0"/>
              <a:ea typeface="宋体" panose="02010600030101010101" pitchFamily="2" charset="-122"/>
            </a:endParaRPr>
          </a:p>
          <a:p>
            <a:pPr algn="ctr" eaLnBrk="1" hangingPunct="1">
              <a:spcBef>
                <a:spcPct val="0"/>
              </a:spcBef>
              <a:buClrTx/>
              <a:buSzTx/>
              <a:buFontTx/>
              <a:buNone/>
            </a:pPr>
            <a:r>
              <a:rPr kumimoji="1" lang="zh-CN" altLang="en-US" sz="2800" b="1" dirty="0">
                <a:latin typeface="Times New Roman" panose="02020603050405020304" pitchFamily="18" charset="0"/>
                <a:ea typeface="宋体" panose="02010600030101010101" pitchFamily="2" charset="-122"/>
              </a:rPr>
              <a:t>护理人员</a:t>
            </a:r>
            <a:endParaRPr kumimoji="1" lang="zh-CN" altLang="en-US" sz="2800" b="1" dirty="0">
              <a:latin typeface="Times New Roman" panose="02020603050405020304" pitchFamily="18" charset="0"/>
              <a:ea typeface="宋体" panose="02010600030101010101" pitchFamily="2" charset="-122"/>
            </a:endParaRPr>
          </a:p>
          <a:p>
            <a:pPr algn="ctr" eaLnBrk="1" hangingPunct="1">
              <a:spcBef>
                <a:spcPct val="0"/>
              </a:spcBef>
              <a:buClrTx/>
              <a:buSzTx/>
              <a:buFontTx/>
              <a:buNone/>
            </a:pPr>
            <a:endParaRPr kumimoji="1" lang="zh-CN" altLang="en-US" sz="2800" b="1" dirty="0">
              <a:latin typeface="Times New Roman" panose="02020603050405020304" pitchFamily="18" charset="0"/>
              <a:ea typeface="宋体" panose="02010600030101010101" pitchFamily="2" charset="-122"/>
            </a:endParaRPr>
          </a:p>
          <a:p>
            <a:pPr algn="ctr" eaLnBrk="1" hangingPunct="1">
              <a:spcBef>
                <a:spcPct val="0"/>
              </a:spcBef>
              <a:buClrTx/>
              <a:buSzTx/>
              <a:buFontTx/>
              <a:buNone/>
            </a:pPr>
            <a:r>
              <a:rPr kumimoji="1" lang="zh-CN" altLang="en-US" sz="2800" b="1" dirty="0">
                <a:latin typeface="Times New Roman" panose="02020603050405020304" pitchFamily="18" charset="0"/>
                <a:ea typeface="宋体" panose="02010600030101010101" pitchFamily="2" charset="-122"/>
              </a:rPr>
              <a:t>指导教师</a:t>
            </a:r>
            <a:endParaRPr kumimoji="1" lang="zh-CN" altLang="en-US" sz="2800" b="1" dirty="0">
              <a:latin typeface="Times New Roman" panose="02020603050405020304" pitchFamily="18" charset="0"/>
              <a:ea typeface="宋体" panose="02010600030101010101" pitchFamily="2" charset="-122"/>
            </a:endParaRPr>
          </a:p>
        </p:txBody>
      </p:sp>
      <p:sp>
        <p:nvSpPr>
          <p:cNvPr id="6" name="Rectangle 6"/>
          <p:cNvSpPr>
            <a:spLocks noChangeArrowheads="1"/>
          </p:cNvSpPr>
          <p:nvPr/>
        </p:nvSpPr>
        <p:spPr bwMode="auto">
          <a:xfrm>
            <a:off x="2160048" y="3674510"/>
            <a:ext cx="1594003" cy="672904"/>
          </a:xfrm>
          <a:prstGeom prst="rect">
            <a:avLst/>
          </a:prstGeom>
          <a:solidFill>
            <a:srgbClr val="9ACDAC">
              <a:alpha val="50195"/>
            </a:srgbClr>
          </a:solidFill>
          <a:ln w="9525">
            <a:noFill/>
            <a:miter lim="800000"/>
          </a:ln>
          <a:effec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0"/>
              </a:spcBef>
              <a:buClrTx/>
              <a:buSzTx/>
              <a:buFontTx/>
              <a:buNone/>
            </a:pPr>
            <a:r>
              <a:rPr kumimoji="1" lang="zh-CN" altLang="en-US" sz="2800" b="1" dirty="0">
                <a:latin typeface="Times New Roman" panose="02020603050405020304" pitchFamily="18" charset="0"/>
                <a:ea typeface="宋体" panose="02010600030101010101" pitchFamily="2" charset="-122"/>
              </a:rPr>
              <a:t>政府机构</a:t>
            </a:r>
            <a:endParaRPr kumimoji="1" lang="zh-CN" altLang="en-US" sz="2800" b="1" dirty="0">
              <a:latin typeface="Times New Roman" panose="02020603050405020304" pitchFamily="18" charset="0"/>
              <a:ea typeface="宋体" panose="02010600030101010101" pitchFamily="2" charset="-122"/>
            </a:endParaRPr>
          </a:p>
        </p:txBody>
      </p:sp>
      <p:sp>
        <p:nvSpPr>
          <p:cNvPr id="7" name="Rectangle 7"/>
          <p:cNvSpPr>
            <a:spLocks noChangeArrowheads="1"/>
          </p:cNvSpPr>
          <p:nvPr/>
        </p:nvSpPr>
        <p:spPr bwMode="auto">
          <a:xfrm>
            <a:off x="2160048" y="4426986"/>
            <a:ext cx="1594003" cy="769034"/>
          </a:xfrm>
          <a:prstGeom prst="rect">
            <a:avLst/>
          </a:prstGeom>
          <a:solidFill>
            <a:srgbClr val="9ACDAC">
              <a:alpha val="50195"/>
            </a:srgbClr>
          </a:solidFill>
          <a:ln w="9525">
            <a:noFill/>
            <a:miter lim="800000"/>
          </a:ln>
          <a:effec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0"/>
              </a:spcBef>
              <a:buClrTx/>
              <a:buSzTx/>
              <a:buFontTx/>
              <a:buNone/>
            </a:pPr>
            <a:r>
              <a:rPr kumimoji="1" lang="zh-CN" altLang="en-US" sz="2800" b="1" dirty="0">
                <a:latin typeface="Times New Roman" panose="02020603050405020304" pitchFamily="18" charset="0"/>
                <a:ea typeface="宋体" panose="02010600030101010101" pitchFamily="2" charset="-122"/>
              </a:rPr>
              <a:t>医院</a:t>
            </a:r>
            <a:endParaRPr kumimoji="1" lang="zh-CN" altLang="en-US" sz="2800" b="1" dirty="0">
              <a:latin typeface="Times New Roman" panose="02020603050405020304" pitchFamily="18" charset="0"/>
              <a:ea typeface="宋体" panose="02010600030101010101" pitchFamily="2" charset="-122"/>
            </a:endParaRPr>
          </a:p>
        </p:txBody>
      </p:sp>
      <p:sp>
        <p:nvSpPr>
          <p:cNvPr id="8" name="Rectangle 8"/>
          <p:cNvSpPr>
            <a:spLocks noChangeArrowheads="1"/>
          </p:cNvSpPr>
          <p:nvPr/>
        </p:nvSpPr>
        <p:spPr bwMode="auto">
          <a:xfrm>
            <a:off x="2007648" y="5265185"/>
            <a:ext cx="1840850" cy="672904"/>
          </a:xfrm>
          <a:prstGeom prst="rect">
            <a:avLst/>
          </a:prstGeom>
          <a:solidFill>
            <a:srgbClr val="9ACDAC">
              <a:alpha val="50195"/>
            </a:srgbClr>
          </a:solidFill>
          <a:ln w="9525">
            <a:noFill/>
            <a:miter lim="800000"/>
          </a:ln>
          <a:effec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0"/>
              </a:spcBef>
              <a:buClrTx/>
              <a:buSzTx/>
              <a:buFontTx/>
              <a:buNone/>
            </a:pPr>
            <a:r>
              <a:rPr kumimoji="1" lang="zh-CN" altLang="en-US" sz="2400" b="1" spc="-100" dirty="0">
                <a:latin typeface="Times New Roman" panose="02020603050405020304" pitchFamily="18" charset="0"/>
                <a:ea typeface="宋体" panose="02010600030101010101" pitchFamily="2" charset="-122"/>
              </a:rPr>
              <a:t>远程教育机构</a:t>
            </a:r>
            <a:endParaRPr kumimoji="1" lang="zh-CN" altLang="en-US" sz="2400" b="1" spc="-100" dirty="0">
              <a:latin typeface="Times New Roman" panose="02020603050405020304" pitchFamily="18" charset="0"/>
              <a:ea typeface="宋体" panose="02010600030101010101" pitchFamily="2" charset="-122"/>
            </a:endParaRPr>
          </a:p>
        </p:txBody>
      </p:sp>
      <p:sp>
        <p:nvSpPr>
          <p:cNvPr id="9" name="Line 9"/>
          <p:cNvSpPr>
            <a:spLocks noChangeShapeType="1"/>
          </p:cNvSpPr>
          <p:nvPr/>
        </p:nvSpPr>
        <p:spPr bwMode="auto">
          <a:xfrm>
            <a:off x="6232502" y="4811845"/>
            <a:ext cx="2337871" cy="0"/>
          </a:xfrm>
          <a:prstGeom prst="line">
            <a:avLst/>
          </a:prstGeom>
          <a:noFill/>
          <a:ln w="9525">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微软雅黑" panose="020B0503020204020204" pitchFamily="34" charset="-122"/>
              <a:ea typeface="微软雅黑" panose="020B0503020204020204" pitchFamily="34" charset="-122"/>
            </a:endParaRPr>
          </a:p>
        </p:txBody>
      </p:sp>
      <p:sp>
        <p:nvSpPr>
          <p:cNvPr id="10" name="Line 10"/>
          <p:cNvSpPr>
            <a:spLocks noChangeShapeType="1"/>
          </p:cNvSpPr>
          <p:nvPr/>
        </p:nvSpPr>
        <p:spPr bwMode="auto">
          <a:xfrm>
            <a:off x="6232502" y="3988836"/>
            <a:ext cx="2337871" cy="0"/>
          </a:xfrm>
          <a:prstGeom prst="line">
            <a:avLst/>
          </a:prstGeom>
          <a:noFill/>
          <a:ln w="9525">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微软雅黑" panose="020B0503020204020204" pitchFamily="34" charset="-122"/>
              <a:ea typeface="微软雅黑" panose="020B0503020204020204" pitchFamily="34" charset="-122"/>
            </a:endParaRPr>
          </a:p>
        </p:txBody>
      </p:sp>
      <p:sp>
        <p:nvSpPr>
          <p:cNvPr id="11" name="Line 11"/>
          <p:cNvSpPr>
            <a:spLocks noChangeShapeType="1"/>
          </p:cNvSpPr>
          <p:nvPr/>
        </p:nvSpPr>
        <p:spPr bwMode="auto">
          <a:xfrm>
            <a:off x="6232502" y="5627136"/>
            <a:ext cx="2337871" cy="0"/>
          </a:xfrm>
          <a:prstGeom prst="line">
            <a:avLst/>
          </a:prstGeom>
          <a:noFill/>
          <a:ln w="9525">
            <a:solidFill>
              <a:schemeClr val="tx1"/>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微软雅黑" panose="020B0503020204020204" pitchFamily="34" charset="-122"/>
              <a:ea typeface="微软雅黑" panose="020B0503020204020204" pitchFamily="34" charset="-122"/>
            </a:endParaRPr>
          </a:p>
        </p:txBody>
      </p:sp>
      <p:sp>
        <p:nvSpPr>
          <p:cNvPr id="12" name="Rectangle 12"/>
          <p:cNvSpPr>
            <a:spLocks noChangeArrowheads="1"/>
          </p:cNvSpPr>
          <p:nvPr/>
        </p:nvSpPr>
        <p:spPr bwMode="auto">
          <a:xfrm>
            <a:off x="8570373" y="3671434"/>
            <a:ext cx="1594003" cy="672904"/>
          </a:xfrm>
          <a:prstGeom prst="rect">
            <a:avLst/>
          </a:prstGeom>
          <a:solidFill>
            <a:srgbClr val="9ACDAC">
              <a:alpha val="50195"/>
            </a:srgbClr>
          </a:solidFill>
          <a:ln w="9525">
            <a:noFill/>
            <a:miter lim="800000"/>
          </a:ln>
          <a:effec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0"/>
              </a:spcBef>
              <a:buClrTx/>
              <a:buSzTx/>
              <a:buFontTx/>
              <a:buNone/>
            </a:pPr>
            <a:r>
              <a:rPr kumimoji="1" lang="zh-CN" altLang="en-US" sz="2800" b="1" dirty="0">
                <a:latin typeface="Times New Roman" panose="02020603050405020304" pitchFamily="18" charset="0"/>
                <a:ea typeface="宋体" panose="02010600030101010101" pitchFamily="2" charset="-122"/>
              </a:rPr>
              <a:t>公民</a:t>
            </a:r>
            <a:endParaRPr kumimoji="1" lang="zh-CN" altLang="en-US" sz="2800" b="1" dirty="0">
              <a:latin typeface="Times New Roman" panose="02020603050405020304" pitchFamily="18" charset="0"/>
              <a:ea typeface="宋体" panose="02010600030101010101" pitchFamily="2" charset="-122"/>
            </a:endParaRPr>
          </a:p>
        </p:txBody>
      </p:sp>
      <p:sp>
        <p:nvSpPr>
          <p:cNvPr id="13" name="Rectangle 13"/>
          <p:cNvSpPr>
            <a:spLocks noChangeArrowheads="1"/>
          </p:cNvSpPr>
          <p:nvPr/>
        </p:nvSpPr>
        <p:spPr bwMode="auto">
          <a:xfrm>
            <a:off x="8570373" y="4433435"/>
            <a:ext cx="1594003" cy="769034"/>
          </a:xfrm>
          <a:prstGeom prst="rect">
            <a:avLst/>
          </a:prstGeom>
          <a:solidFill>
            <a:srgbClr val="9ACDAC">
              <a:alpha val="50195"/>
            </a:srgbClr>
          </a:solidFill>
          <a:ln w="9525">
            <a:noFill/>
            <a:miter lim="800000"/>
          </a:ln>
          <a:effec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0"/>
              </a:spcBef>
              <a:buClrTx/>
              <a:buSzTx/>
              <a:buFontTx/>
              <a:buNone/>
            </a:pPr>
            <a:r>
              <a:rPr kumimoji="1" lang="zh-CN" altLang="en-US" sz="2800" b="1" dirty="0">
                <a:latin typeface="Times New Roman" panose="02020603050405020304" pitchFamily="18" charset="0"/>
                <a:ea typeface="宋体" panose="02010600030101010101" pitchFamily="2" charset="-122"/>
              </a:rPr>
              <a:t>患者</a:t>
            </a:r>
            <a:endParaRPr kumimoji="1" lang="zh-CN" altLang="en-US" sz="2800" b="1" dirty="0">
              <a:latin typeface="Times New Roman" panose="02020603050405020304" pitchFamily="18" charset="0"/>
              <a:ea typeface="宋体" panose="02010600030101010101" pitchFamily="2" charset="-122"/>
            </a:endParaRPr>
          </a:p>
        </p:txBody>
      </p:sp>
      <p:sp>
        <p:nvSpPr>
          <p:cNvPr id="14" name="Rectangle 14"/>
          <p:cNvSpPr>
            <a:spLocks noChangeArrowheads="1"/>
          </p:cNvSpPr>
          <p:nvPr/>
        </p:nvSpPr>
        <p:spPr bwMode="auto">
          <a:xfrm>
            <a:off x="8570373" y="5271634"/>
            <a:ext cx="1594003" cy="672904"/>
          </a:xfrm>
          <a:prstGeom prst="rect">
            <a:avLst/>
          </a:prstGeom>
          <a:solidFill>
            <a:srgbClr val="9ACDAC">
              <a:alpha val="50195"/>
            </a:srgbClr>
          </a:solidFill>
          <a:ln w="9525">
            <a:noFill/>
            <a:miter lim="800000"/>
          </a:ln>
          <a:effec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微软雅黑" panose="020B0503020204020204" pitchFamily="34" charset="-122"/>
                <a:ea typeface="微软雅黑" panose="020B0503020204020204" pitchFamily="34" charset="-122"/>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微软雅黑" panose="020B0503020204020204" pitchFamily="34" charset="-122"/>
                <a:ea typeface="微软雅黑" panose="020B0503020204020204" pitchFamily="34" charset="-122"/>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微软雅黑" panose="020B0503020204020204" pitchFamily="34" charset="-122"/>
                <a:ea typeface="微软雅黑" panose="020B0503020204020204" pitchFamily="34" charset="-122"/>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微软雅黑" panose="020B0503020204020204" pitchFamily="34" charset="-122"/>
                <a:ea typeface="微软雅黑" panose="020B0503020204020204" pitchFamily="34" charset="-122"/>
              </a:defRPr>
            </a:lvl9pPr>
          </a:lstStyle>
          <a:p>
            <a:pPr algn="ctr" eaLnBrk="1" hangingPunct="1">
              <a:spcBef>
                <a:spcPct val="0"/>
              </a:spcBef>
              <a:buClrTx/>
              <a:buSzTx/>
              <a:buFontTx/>
              <a:buNone/>
            </a:pPr>
            <a:r>
              <a:rPr kumimoji="1" lang="zh-CN" altLang="en-US" sz="2800" b="1" dirty="0">
                <a:latin typeface="Times New Roman" panose="02020603050405020304" pitchFamily="18" charset="0"/>
                <a:ea typeface="宋体" panose="02010600030101010101" pitchFamily="2" charset="-122"/>
              </a:rPr>
              <a:t>学生</a:t>
            </a:r>
            <a:endParaRPr kumimoji="1" lang="zh-CN" altLang="en-US" sz="2800" b="1" dirty="0">
              <a:latin typeface="Times New Roman" panose="02020603050405020304" pitchFamily="18" charset="0"/>
              <a:ea typeface="宋体" panose="02010600030101010101" pitchFamily="2" charset="-122"/>
            </a:endParaRPr>
          </a:p>
        </p:txBody>
      </p:sp>
      <p:sp>
        <p:nvSpPr>
          <p:cNvPr id="15" name="矩形 14"/>
          <p:cNvSpPr/>
          <p:nvPr/>
        </p:nvSpPr>
        <p:spPr>
          <a:xfrm>
            <a:off x="2475519" y="2728648"/>
            <a:ext cx="7913212" cy="800219"/>
          </a:xfrm>
          <a:prstGeom prst="rect">
            <a:avLst/>
          </a:prstGeom>
        </p:spPr>
        <p:txBody>
          <a:bodyPr wrap="square">
            <a:spAutoFit/>
          </a:bodyPr>
          <a:lstStyle/>
          <a:p>
            <a:r>
              <a:rPr lang="zh-CN" altLang="en-US" sz="2800" dirty="0">
                <a:latin typeface="微软雅黑" panose="020B0503020204020204" pitchFamily="34" charset="-122"/>
                <a:ea typeface="微软雅黑" panose="020B0503020204020204" pitchFamily="34" charset="-122"/>
              </a:rPr>
              <a:t>系统            交互媒介                                个体</a:t>
            </a:r>
            <a:endParaRPr lang="zh-CN" altLang="zh-TW" sz="2800" dirty="0">
              <a:latin typeface="微软雅黑" panose="020B0503020204020204" pitchFamily="34" charset="-122"/>
              <a:ea typeface="微软雅黑" panose="020B0503020204020204" pitchFamily="34" charset="-122"/>
            </a:endParaRPr>
          </a:p>
          <a:p>
            <a:endParaRPr lang="zh-CN" altLang="en-US" dirty="0">
              <a:latin typeface="微软雅黑" panose="020B0503020204020204" pitchFamily="34" charset="-122"/>
              <a:ea typeface="微软雅黑" panose="020B0503020204020204" pitchFamily="34" charset="-122"/>
            </a:endParaRPr>
          </a:p>
        </p:txBody>
      </p:sp>
      <p:sp>
        <p:nvSpPr>
          <p:cNvPr id="16" name="矩形 15"/>
          <p:cNvSpPr/>
          <p:nvPr/>
        </p:nvSpPr>
        <p:spPr>
          <a:xfrm>
            <a:off x="1352576" y="1930249"/>
            <a:ext cx="4544834" cy="400110"/>
          </a:xfrm>
          <a:prstGeom prst="rect">
            <a:avLst/>
          </a:prstGeom>
        </p:spPr>
        <p:txBody>
          <a:bodyPr wrap="none">
            <a:spAutoFit/>
          </a:bodyPr>
          <a:lstStyle/>
          <a:p>
            <a:r>
              <a:rPr lang="zh-CN" altLang="en-US" sz="2000" dirty="0">
                <a:latin typeface="微软雅黑" panose="020B0503020204020204" pitchFamily="34" charset="-122"/>
                <a:ea typeface="微软雅黑" panose="020B0503020204020204" pitchFamily="34" charset="-122"/>
              </a:rPr>
              <a:t>能保证远程教育质量的是关注的连续性</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screen">
            <a:extLst>
              <a:ext uri="{BEBA8EAE-BF5A-486C-A8C5-ECC9F3942E4B}">
                <a14:imgProps xmlns:a14="http://schemas.microsoft.com/office/drawing/2010/main">
                  <a14:imgLayer r:embed="rId2">
                    <a14:imgEffect>
                      <a14:artisticBlur/>
                    </a14:imgEffect>
                  </a14:imgLayer>
                </a14:imgProps>
              </a:ext>
            </a:extLst>
          </a:blip>
          <a:srcRect/>
          <a:stretch>
            <a:fillRect/>
          </a:stretch>
        </p:blipFill>
        <p:spPr>
          <a:xfrm>
            <a:off x="0" y="3429000"/>
            <a:ext cx="12192000" cy="3429000"/>
          </a:xfrm>
          <a:prstGeom prst="rect">
            <a:avLst/>
          </a:prstGeom>
        </p:spPr>
      </p:pic>
      <p:sp>
        <p:nvSpPr>
          <p:cNvPr id="10" name="矩形 9"/>
          <p:cNvSpPr/>
          <p:nvPr/>
        </p:nvSpPr>
        <p:spPr>
          <a:xfrm>
            <a:off x="1" y="3429000"/>
            <a:ext cx="12192676" cy="3428997"/>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 name="矩形: 圆角 2"/>
          <p:cNvSpPr/>
          <p:nvPr/>
        </p:nvSpPr>
        <p:spPr>
          <a:xfrm>
            <a:off x="623392" y="548680"/>
            <a:ext cx="10945216" cy="576064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9" name="组合 8"/>
          <p:cNvGrpSpPr/>
          <p:nvPr/>
        </p:nvGrpSpPr>
        <p:grpSpPr>
          <a:xfrm>
            <a:off x="1962760" y="1988839"/>
            <a:ext cx="1436677" cy="2831546"/>
            <a:chOff x="4499992" y="1114046"/>
            <a:chExt cx="519809" cy="575153"/>
          </a:xfrm>
        </p:grpSpPr>
        <p:sp>
          <p:nvSpPr>
            <p:cNvPr id="5" name="矩形: 圆角 4"/>
            <p:cNvSpPr/>
            <p:nvPr/>
          </p:nvSpPr>
          <p:spPr>
            <a:xfrm>
              <a:off x="4499992" y="1131590"/>
              <a:ext cx="504056" cy="504056"/>
            </a:xfrm>
            <a:prstGeom prst="roundRect">
              <a:avLst>
                <a:gd name="adj" fmla="val 6274"/>
              </a:avLst>
            </a:prstGeom>
            <a:solidFill>
              <a:srgbClr val="C11E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文本框 5"/>
            <p:cNvSpPr txBox="1"/>
            <p:nvPr/>
          </p:nvSpPr>
          <p:spPr>
            <a:xfrm>
              <a:off x="4549499" y="1114046"/>
              <a:ext cx="470302" cy="575153"/>
            </a:xfrm>
            <a:prstGeom prst="rect">
              <a:avLst/>
            </a:prstGeom>
            <a:noFill/>
          </p:spPr>
          <p:txBody>
            <a:bodyPr wrap="square" lIns="0" tIns="0" rIns="0" bIns="0" rtlCol="0">
              <a:spAutoFit/>
            </a:bodyPr>
            <a:lstStyle/>
            <a:p>
              <a:r>
                <a:rPr lang="en-US" altLang="zh-CN" sz="18400" dirty="0">
                  <a:solidFill>
                    <a:schemeClr val="bg1"/>
                  </a:solidFill>
                  <a:ea typeface="微软雅黑" panose="020B0503020204020204" pitchFamily="34" charset="-122"/>
                  <a:cs typeface="Calibri" panose="020F0502020204030204" pitchFamily="34" charset="0"/>
                </a:rPr>
                <a:t>4</a:t>
              </a:r>
              <a:endParaRPr lang="zh-CN" altLang="en-US" sz="18400" dirty="0">
                <a:solidFill>
                  <a:schemeClr val="bg1"/>
                </a:solidFill>
                <a:ea typeface="微软雅黑" panose="020B0503020204020204" pitchFamily="34" charset="-122"/>
                <a:cs typeface="Calibri" panose="020F0502020204030204" pitchFamily="34" charset="0"/>
              </a:endParaRPr>
            </a:p>
          </p:txBody>
        </p:sp>
      </p:grpSp>
      <p:sp>
        <p:nvSpPr>
          <p:cNvPr id="7" name="文本框 6"/>
          <p:cNvSpPr txBox="1"/>
          <p:nvPr/>
        </p:nvSpPr>
        <p:spPr>
          <a:xfrm>
            <a:off x="3979289" y="3035280"/>
            <a:ext cx="3745884" cy="738664"/>
          </a:xfrm>
          <a:prstGeom prst="rect">
            <a:avLst/>
          </a:prstGeom>
          <a:noFill/>
        </p:spPr>
        <p:txBody>
          <a:bodyPr wrap="square" lIns="0" tIns="0" rIns="0" bIns="0" rtlCol="0">
            <a:spAutoFit/>
          </a:bodyPr>
          <a:lstStyle/>
          <a:p>
            <a:pPr algn="ctr"/>
            <a:r>
              <a:rPr lang="zh-CN" altLang="en-US" sz="4800" b="1" dirty="0">
                <a:solidFill>
                  <a:schemeClr val="accent6"/>
                </a:solidFill>
                <a:latin typeface="微软雅黑" panose="020B0503020204020204" pitchFamily="34" charset="-122"/>
                <a:ea typeface="微软雅黑" panose="020B0503020204020204" pitchFamily="34" charset="-122"/>
              </a:rPr>
              <a:t>均等理论</a:t>
            </a:r>
            <a:endParaRPr lang="zh-CN" altLang="en-US" sz="4800" b="1" dirty="0">
              <a:solidFill>
                <a:schemeClr val="accent6"/>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1410" y="1086236"/>
            <a:ext cx="9249179" cy="4362220"/>
          </a:xfrm>
          <a:prstGeom prst="rect">
            <a:avLst/>
          </a:prstGeom>
        </p:spPr>
        <p:txBody>
          <a:bodyPr wrap="square">
            <a:spAutoFit/>
          </a:bodyPr>
          <a:lstStyle/>
          <a:p>
            <a:pPr>
              <a:lnSpc>
                <a:spcPct val="150000"/>
              </a:lnSpc>
              <a:spcBef>
                <a:spcPts val="600"/>
              </a:spcBef>
            </a:pPr>
            <a:r>
              <a:rPr lang="zh-CN" altLang="en-US" sz="2400" b="1" dirty="0">
                <a:latin typeface="微软雅黑" panose="020B0503020204020204" pitchFamily="34" charset="-122"/>
                <a:ea typeface="微软雅黑" panose="020B0503020204020204" pitchFamily="34" charset="-122"/>
              </a:rPr>
              <a:t>西蒙生</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spcBef>
                <a:spcPts val="600"/>
              </a:spcBef>
              <a:spcAft>
                <a:spcPts val="1200"/>
              </a:spcAft>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均等理论最核心的思想是：远程学习者在学习中获得的学习经验与常规学习学生在学习中获得的经验越相等，则他们所取得的学习成果就越相似。</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spcBef>
                <a:spcPts val="600"/>
              </a:spcBef>
              <a:spcAft>
                <a:spcPts val="1200"/>
              </a:spcAft>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这就是说，尽管每个学生对这些材料的使用、学习进行的过程和参与学习活动的情况会有所不同，在远程教育过程中应该为学习者设计能使他们获得与常规学习者同样学习经验的教学材料、教学过程、教学活动等。</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spcBef>
                <a:spcPts val="600"/>
              </a:spcBef>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rPr>
              <a:t>客观的远程教育教学设计者应为学习者提供与常规学习学生相当的和均等的学习经验。</a:t>
            </a:r>
            <a:endParaRPr lang="zh-CN" altLang="en-US" sz="2000" dirty="0">
              <a:latin typeface="微软雅黑" panose="020B0503020204020204" pitchFamily="34" charset="-122"/>
              <a:ea typeface="微软雅黑" panose="020B0503020204020204" pitchFamily="34" charset="-122"/>
            </a:endParaRPr>
          </a:p>
        </p:txBody>
      </p:sp>
      <p:sp>
        <p:nvSpPr>
          <p:cNvPr id="3" name="矩形 2"/>
          <p:cNvSpPr/>
          <p:nvPr/>
        </p:nvSpPr>
        <p:spPr>
          <a:xfrm>
            <a:off x="683563" y="137577"/>
            <a:ext cx="1590179" cy="523220"/>
          </a:xfrm>
          <a:prstGeom prst="rect">
            <a:avLst/>
          </a:prstGeom>
        </p:spPr>
        <p:txBody>
          <a:bodyPr wrap="non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均等理论</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4139" y="115543"/>
            <a:ext cx="5103961" cy="523220"/>
          </a:xfrm>
          <a:prstGeom prst="rect">
            <a:avLst/>
          </a:prstGeom>
        </p:spPr>
        <p:txBody>
          <a:bodyPr wrap="none">
            <a:spAutoFit/>
          </a:bodyPr>
          <a:lstStyle/>
          <a:p>
            <a:r>
              <a:rPr lang="zh-CN" altLang="en-US" sz="2800" kern="0" cap="all" spc="-60" dirty="0">
                <a:solidFill>
                  <a:srgbClr val="D1282E"/>
                </a:solidFill>
                <a:latin typeface="微软雅黑" panose="020B0503020204020204" pitchFamily="34" charset="-122"/>
                <a:ea typeface="微软雅黑" panose="020B0503020204020204" pitchFamily="34" charset="-122"/>
              </a:rPr>
              <a:t>均等理论有几个关键的组成要素</a:t>
            </a:r>
            <a:endParaRPr lang="zh-CN" altLang="en-US" sz="2800" kern="0" cap="all" spc="-60" dirty="0">
              <a:solidFill>
                <a:srgbClr val="D1282E"/>
              </a:solidFill>
              <a:latin typeface="微软雅黑" panose="020B0503020204020204" pitchFamily="34" charset="-122"/>
              <a:ea typeface="微软雅黑" panose="020B0503020204020204" pitchFamily="34" charset="-122"/>
            </a:endParaRPr>
          </a:p>
        </p:txBody>
      </p:sp>
      <p:grpSp>
        <p:nvGrpSpPr>
          <p:cNvPr id="104" name="组合 103"/>
          <p:cNvGrpSpPr/>
          <p:nvPr/>
        </p:nvGrpSpPr>
        <p:grpSpPr>
          <a:xfrm>
            <a:off x="1874500" y="1852990"/>
            <a:ext cx="2884786" cy="1744137"/>
            <a:chOff x="998244" y="1469467"/>
            <a:chExt cx="3220470" cy="1875997"/>
          </a:xfrm>
        </p:grpSpPr>
        <p:grpSp>
          <p:nvGrpSpPr>
            <p:cNvPr id="105" name="组合 104"/>
            <p:cNvGrpSpPr/>
            <p:nvPr/>
          </p:nvGrpSpPr>
          <p:grpSpPr>
            <a:xfrm>
              <a:off x="998244" y="1469467"/>
              <a:ext cx="3220470" cy="1875997"/>
              <a:chOff x="3287072" y="1345115"/>
              <a:chExt cx="2531662" cy="1474751"/>
            </a:xfrm>
          </p:grpSpPr>
          <p:sp>
            <p:nvSpPr>
              <p:cNvPr id="107" name="矩形 106"/>
              <p:cNvSpPr/>
              <p:nvPr/>
            </p:nvSpPr>
            <p:spPr>
              <a:xfrm>
                <a:off x="3287072" y="1413122"/>
                <a:ext cx="2531662" cy="1406744"/>
              </a:xfrm>
              <a:prstGeom prst="rect">
                <a:avLst/>
              </a:prstGeom>
              <a:noFill/>
              <a:ln w="6350" cap="flat" cmpd="sng" algn="ctr">
                <a:solidFill>
                  <a:srgbClr val="272F4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8" name="矩形 107"/>
              <p:cNvSpPr/>
              <p:nvPr/>
            </p:nvSpPr>
            <p:spPr>
              <a:xfrm>
                <a:off x="3355880" y="1345115"/>
                <a:ext cx="600362" cy="698235"/>
              </a:xfrm>
              <a:prstGeom prst="rect">
                <a:avLst/>
              </a:prstGeom>
              <a:solidFill>
                <a:srgbClr val="959595"/>
              </a:solidFill>
              <a:ln w="9525" cap="flat" cmpd="sng" algn="ctr">
                <a:noFill/>
                <a:prstDash val="solid"/>
              </a:ln>
              <a:effectLst/>
            </p:spPr>
            <p:txBody>
              <a:bodyPr anchor="b">
                <a:norm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sz="25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01</a:t>
                </a:r>
                <a:endParaRPr kumimoji="0" lang="en-US" sz="25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106" name="矩形 105"/>
            <p:cNvSpPr/>
            <p:nvPr/>
          </p:nvSpPr>
          <p:spPr>
            <a:xfrm>
              <a:off x="1997762" y="2262102"/>
              <a:ext cx="2214775" cy="612284"/>
            </a:xfrm>
            <a:prstGeom prst="rect">
              <a:avLst/>
            </a:prstGeom>
            <a:noFill/>
            <a:ln w="25400" cap="flat">
              <a:noFill/>
              <a:miter lim="400000"/>
            </a:ln>
            <a:effectLst/>
          </p:spPr>
          <p:txBody>
            <a:bodyPr wrap="none" lIns="0" tIns="0" rIns="0" bIns="0" anchor="t">
              <a:normAutofit/>
            </a:bodyPr>
            <a:lstStyle/>
            <a:p>
              <a:pPr marL="0" marR="0" lvl="1" indent="0" defTabSz="91440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rgbClr val="959595"/>
                  </a:solidFill>
                  <a:effectLst/>
                  <a:uLnTx/>
                  <a:uFillTx/>
                  <a:latin typeface="微软雅黑" panose="020B0503020204020204" pitchFamily="34" charset="-122"/>
                  <a:ea typeface="微软雅黑" panose="020B0503020204020204" pitchFamily="34" charset="-122"/>
                  <a:cs typeface="+mn-ea"/>
                  <a:sym typeface="+mn-lt"/>
                </a:rPr>
                <a:t>均等概念</a:t>
              </a:r>
              <a:endParaRPr kumimoji="0" lang="zh-CN" altLang="en-US" sz="3600" b="1" i="0" u="none" strike="noStrike" kern="0" cap="none" spc="0" normalizeH="0" baseline="0" noProof="0" dirty="0">
                <a:ln>
                  <a:noFill/>
                </a:ln>
                <a:solidFill>
                  <a:srgbClr val="959595"/>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09" name="组合 108"/>
          <p:cNvGrpSpPr/>
          <p:nvPr/>
        </p:nvGrpSpPr>
        <p:grpSpPr>
          <a:xfrm>
            <a:off x="5268569" y="1852991"/>
            <a:ext cx="4866946" cy="1744136"/>
            <a:chOff x="4479402" y="1469467"/>
            <a:chExt cx="3220470" cy="1875997"/>
          </a:xfrm>
        </p:grpSpPr>
        <p:sp>
          <p:nvSpPr>
            <p:cNvPr id="110" name="矩形 109"/>
            <p:cNvSpPr/>
            <p:nvPr/>
          </p:nvSpPr>
          <p:spPr>
            <a:xfrm>
              <a:off x="4479402" y="1555977"/>
              <a:ext cx="3220470" cy="1789487"/>
            </a:xfrm>
            <a:prstGeom prst="rect">
              <a:avLst/>
            </a:prstGeom>
            <a:noFill/>
            <a:ln w="6350" cap="flat" cmpd="sng" algn="ctr">
              <a:solidFill>
                <a:srgbClr val="272F4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1" name="矩形 110"/>
            <p:cNvSpPr/>
            <p:nvPr/>
          </p:nvSpPr>
          <p:spPr>
            <a:xfrm>
              <a:off x="4566931" y="1469467"/>
              <a:ext cx="763707" cy="888209"/>
            </a:xfrm>
            <a:prstGeom prst="rect">
              <a:avLst/>
            </a:prstGeom>
            <a:solidFill>
              <a:srgbClr val="272F42"/>
            </a:solidFill>
            <a:ln w="9525" cap="flat" cmpd="sng" algn="ctr">
              <a:noFill/>
              <a:prstDash val="solid"/>
            </a:ln>
            <a:effectLst/>
          </p:spPr>
          <p:txBody>
            <a:bodyPr anchor="b">
              <a:norm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sz="25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03</a:t>
              </a:r>
              <a:endParaRPr kumimoji="0" lang="en-US" sz="25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2" name="矩形 111"/>
            <p:cNvSpPr/>
            <p:nvPr/>
          </p:nvSpPr>
          <p:spPr>
            <a:xfrm>
              <a:off x="5472814" y="2263097"/>
              <a:ext cx="2214775" cy="888208"/>
            </a:xfrm>
            <a:prstGeom prst="rect">
              <a:avLst/>
            </a:prstGeom>
            <a:noFill/>
            <a:ln w="25400" cap="flat">
              <a:noFill/>
              <a:miter lim="400000"/>
            </a:ln>
            <a:effectLst/>
          </p:spPr>
          <p:txBody>
            <a:bodyPr wrap="none" lIns="0" tIns="0" rIns="0" bIns="0" anchor="t">
              <a:normAutofit/>
            </a:bodyPr>
            <a:lstStyle/>
            <a:p>
              <a:pPr marL="0" marR="0" lvl="1" indent="0" defTabSz="91440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rgbClr val="272F42">
                      <a:lumMod val="100000"/>
                    </a:srgbClr>
                  </a:solidFill>
                  <a:effectLst/>
                  <a:uLnTx/>
                  <a:uFillTx/>
                  <a:latin typeface="微软雅黑" panose="020B0503020204020204" pitchFamily="34" charset="-122"/>
                  <a:ea typeface="微软雅黑" panose="020B0503020204020204" pitchFamily="34" charset="-122"/>
                  <a:cs typeface="+mn-ea"/>
                  <a:sym typeface="+mn-lt"/>
                </a:rPr>
                <a:t>适当的应用方法</a:t>
              </a:r>
              <a:endParaRPr kumimoji="0" lang="zh-CN" altLang="en-US" sz="3600" b="1" i="0" u="none" strike="noStrike" kern="0" cap="none" spc="0" normalizeH="0" baseline="0" noProof="0" dirty="0">
                <a:ln>
                  <a:noFill/>
                </a:ln>
                <a:solidFill>
                  <a:srgbClr val="272F42">
                    <a:lumMod val="100000"/>
                  </a:srgbClr>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113" name="组合 112"/>
          <p:cNvGrpSpPr/>
          <p:nvPr/>
        </p:nvGrpSpPr>
        <p:grpSpPr>
          <a:xfrm>
            <a:off x="1869709" y="3890917"/>
            <a:ext cx="2884043" cy="1663706"/>
            <a:chOff x="1027952" y="3518963"/>
            <a:chExt cx="3220470" cy="1875997"/>
          </a:xfrm>
        </p:grpSpPr>
        <p:sp>
          <p:nvSpPr>
            <p:cNvPr id="114" name="矩形 113"/>
            <p:cNvSpPr/>
            <p:nvPr/>
          </p:nvSpPr>
          <p:spPr>
            <a:xfrm>
              <a:off x="1027952" y="3605473"/>
              <a:ext cx="3220470" cy="1789487"/>
            </a:xfrm>
            <a:prstGeom prst="rect">
              <a:avLst/>
            </a:prstGeom>
            <a:noFill/>
            <a:ln w="6350" cap="flat" cmpd="sng" algn="ctr">
              <a:solidFill>
                <a:srgbClr val="272F4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5" name="矩形 114"/>
            <p:cNvSpPr/>
            <p:nvPr/>
          </p:nvSpPr>
          <p:spPr>
            <a:xfrm>
              <a:off x="1115481" y="3518963"/>
              <a:ext cx="763707" cy="888209"/>
            </a:xfrm>
            <a:prstGeom prst="rect">
              <a:avLst/>
            </a:prstGeom>
            <a:solidFill>
              <a:srgbClr val="000000"/>
            </a:solidFill>
            <a:ln w="9525" cap="flat" cmpd="sng" algn="ctr">
              <a:noFill/>
              <a:prstDash val="solid"/>
            </a:ln>
            <a:effectLst/>
          </p:spPr>
          <p:txBody>
            <a:bodyPr anchor="b">
              <a:norm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sz="25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02</a:t>
              </a:r>
              <a:endParaRPr kumimoji="0" lang="en-US" sz="25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16" name="矩形 115"/>
            <p:cNvSpPr/>
            <p:nvPr/>
          </p:nvSpPr>
          <p:spPr>
            <a:xfrm>
              <a:off x="2012314" y="4152328"/>
              <a:ext cx="2214775" cy="888208"/>
            </a:xfrm>
            <a:prstGeom prst="rect">
              <a:avLst/>
            </a:prstGeom>
            <a:noFill/>
            <a:ln w="25400" cap="flat">
              <a:noFill/>
              <a:miter lim="400000"/>
            </a:ln>
            <a:effectLst/>
          </p:spPr>
          <p:txBody>
            <a:bodyPr wrap="none" lIns="0" tIns="0" rIns="0" bIns="0" anchor="t">
              <a:normAutofit/>
            </a:bodyPr>
            <a:lstStyle/>
            <a:p>
              <a:pPr marL="0" marR="0" lvl="1" indent="0" defTabSz="914400" eaLnBrk="1" fontAlgn="base" latinLnBrk="0" hangingPunct="1">
                <a:lnSpc>
                  <a:spcPct val="100000"/>
                </a:lnSpc>
                <a:spcBef>
                  <a:spcPct val="0"/>
                </a:spcBef>
                <a:spcAft>
                  <a:spcPct val="0"/>
                </a:spcAft>
                <a:buClrTx/>
                <a:buSzTx/>
                <a:buFontTx/>
                <a:buNone/>
                <a:defRPr/>
              </a:pPr>
              <a:r>
                <a:rPr lang="zh-CN" altLang="en-US" sz="3600" b="1" kern="0" dirty="0">
                  <a:solidFill>
                    <a:srgbClr val="272F42">
                      <a:lumMod val="100000"/>
                    </a:srgbClr>
                  </a:solidFill>
                  <a:latin typeface="微软雅黑" panose="020B0503020204020204" pitchFamily="34" charset="-122"/>
                  <a:ea typeface="微软雅黑" panose="020B0503020204020204" pitchFamily="34" charset="-122"/>
                  <a:cs typeface="+mn-ea"/>
                  <a:sym typeface="+mn-lt"/>
                </a:rPr>
                <a:t>学习体验</a:t>
              </a:r>
              <a:endParaRPr lang="zh-CN" altLang="en-US" sz="3600" b="1" kern="0" dirty="0">
                <a:solidFill>
                  <a:srgbClr val="272F42">
                    <a:lumMod val="100000"/>
                  </a:srgbClr>
                </a:solidFill>
                <a:latin typeface="微软雅黑" panose="020B0503020204020204" pitchFamily="34" charset="-122"/>
                <a:ea typeface="微软雅黑" panose="020B0503020204020204" pitchFamily="34" charset="-122"/>
                <a:cs typeface="+mn-ea"/>
                <a:sym typeface="+mn-lt"/>
              </a:endParaRPr>
            </a:p>
          </p:txBody>
        </p:sp>
      </p:grpSp>
      <p:grpSp>
        <p:nvGrpSpPr>
          <p:cNvPr id="117" name="组合 116"/>
          <p:cNvGrpSpPr/>
          <p:nvPr/>
        </p:nvGrpSpPr>
        <p:grpSpPr>
          <a:xfrm>
            <a:off x="5259044" y="3890917"/>
            <a:ext cx="4866946" cy="1663706"/>
            <a:chOff x="4497433" y="3518963"/>
            <a:chExt cx="3220470" cy="1875997"/>
          </a:xfrm>
        </p:grpSpPr>
        <p:grpSp>
          <p:nvGrpSpPr>
            <p:cNvPr id="118" name="组合 117"/>
            <p:cNvGrpSpPr/>
            <p:nvPr/>
          </p:nvGrpSpPr>
          <p:grpSpPr>
            <a:xfrm>
              <a:off x="4497433" y="3605473"/>
              <a:ext cx="3220470" cy="1789487"/>
              <a:chOff x="4497433" y="3605473"/>
              <a:chExt cx="3220470" cy="1789487"/>
            </a:xfrm>
          </p:grpSpPr>
          <p:sp>
            <p:nvSpPr>
              <p:cNvPr id="120" name="矩形 119"/>
              <p:cNvSpPr/>
              <p:nvPr/>
            </p:nvSpPr>
            <p:spPr>
              <a:xfrm>
                <a:off x="4497433" y="3605473"/>
                <a:ext cx="3220470" cy="1789487"/>
              </a:xfrm>
              <a:prstGeom prst="rect">
                <a:avLst/>
              </a:prstGeom>
              <a:noFill/>
              <a:ln w="6350" cap="flat" cmpd="sng" algn="ctr">
                <a:solidFill>
                  <a:srgbClr val="272F4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21" name="矩形 120"/>
              <p:cNvSpPr/>
              <p:nvPr/>
            </p:nvSpPr>
            <p:spPr>
              <a:xfrm>
                <a:off x="5490774" y="4152328"/>
                <a:ext cx="2214775" cy="888209"/>
              </a:xfrm>
              <a:prstGeom prst="rect">
                <a:avLst/>
              </a:prstGeom>
              <a:noFill/>
              <a:ln w="25400" cap="flat">
                <a:noFill/>
                <a:miter lim="400000"/>
              </a:ln>
              <a:effectLst/>
            </p:spPr>
            <p:txBody>
              <a:bodyPr wrap="none" lIns="0" tIns="0" rIns="0" bIns="0" anchor="t">
                <a:normAutofit/>
              </a:bodyPr>
              <a:lstStyle/>
              <a:p>
                <a:pPr marL="0" marR="0" lvl="1" indent="0" defTabSz="914400" eaLnBrk="1" fontAlgn="base" latinLnBrk="0" hangingPunct="1">
                  <a:lnSpc>
                    <a:spcPct val="100000"/>
                  </a:lnSpc>
                  <a:spcBef>
                    <a:spcPct val="0"/>
                  </a:spcBef>
                  <a:spcAft>
                    <a:spcPct val="0"/>
                  </a:spcAft>
                  <a:buClrTx/>
                  <a:buSzTx/>
                  <a:buFontTx/>
                  <a:buNone/>
                  <a:defRPr/>
                </a:pPr>
                <a:r>
                  <a:rPr lang="zh-CN" altLang="en-US" sz="3600" b="1" kern="0" dirty="0">
                    <a:solidFill>
                      <a:srgbClr val="959595"/>
                    </a:solidFill>
                    <a:latin typeface="微软雅黑" panose="020B0503020204020204" pitchFamily="34" charset="-122"/>
                    <a:ea typeface="微软雅黑" panose="020B0503020204020204" pitchFamily="34" charset="-122"/>
                    <a:cs typeface="+mn-ea"/>
                    <a:sym typeface="+mn-lt"/>
                  </a:rPr>
                  <a:t>学习成果</a:t>
                </a:r>
                <a:endParaRPr lang="zh-CN" altLang="en-US" sz="3600" b="1" kern="0" dirty="0">
                  <a:solidFill>
                    <a:srgbClr val="959595"/>
                  </a:solidFill>
                  <a:latin typeface="微软雅黑" panose="020B0503020204020204" pitchFamily="34" charset="-122"/>
                  <a:ea typeface="微软雅黑" panose="020B0503020204020204" pitchFamily="34" charset="-122"/>
                  <a:cs typeface="+mn-ea"/>
                  <a:sym typeface="+mn-lt"/>
                </a:endParaRPr>
              </a:p>
            </p:txBody>
          </p:sp>
        </p:grpSp>
        <p:sp>
          <p:nvSpPr>
            <p:cNvPr id="119" name="矩形 118"/>
            <p:cNvSpPr/>
            <p:nvPr/>
          </p:nvSpPr>
          <p:spPr>
            <a:xfrm>
              <a:off x="4584962" y="3518963"/>
              <a:ext cx="763707" cy="888209"/>
            </a:xfrm>
            <a:prstGeom prst="rect">
              <a:avLst/>
            </a:prstGeom>
            <a:solidFill>
              <a:srgbClr val="959595"/>
            </a:solidFill>
            <a:ln w="9525" cap="flat" cmpd="sng" algn="ctr">
              <a:noFill/>
              <a:prstDash val="solid"/>
            </a:ln>
            <a:effectLst/>
          </p:spPr>
          <p:txBody>
            <a:bodyPr anchor="b">
              <a:norm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sz="25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04</a:t>
              </a:r>
              <a:endParaRPr kumimoji="0" lang="en-US" sz="25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cstate="screen">
            <a:extLst>
              <a:ext uri="{BEBA8EAE-BF5A-486C-A8C5-ECC9F3942E4B}">
                <a14:imgProps xmlns:a14="http://schemas.microsoft.com/office/drawing/2010/main">
                  <a14:imgLayer r:embed="rId2">
                    <a14:imgEffect>
                      <a14:artisticBlur/>
                    </a14:imgEffect>
                  </a14:imgLayer>
                </a14:imgProps>
              </a:ext>
            </a:extLst>
          </a:blip>
          <a:srcRect/>
          <a:stretch>
            <a:fillRect/>
          </a:stretch>
        </p:blipFill>
        <p:spPr>
          <a:xfrm>
            <a:off x="0" y="0"/>
            <a:ext cx="12192000" cy="3429000"/>
          </a:xfrm>
          <a:prstGeom prst="rect">
            <a:avLst/>
          </a:prstGeom>
        </p:spPr>
      </p:pic>
      <p:sp>
        <p:nvSpPr>
          <p:cNvPr id="33" name="矩形 32"/>
          <p:cNvSpPr/>
          <p:nvPr/>
        </p:nvSpPr>
        <p:spPr>
          <a:xfrm>
            <a:off x="1" y="-3543"/>
            <a:ext cx="12192676" cy="3428997"/>
          </a:xfrm>
          <a:prstGeom prst="rect">
            <a:avLst/>
          </a:prstGeom>
          <a:solidFill>
            <a:srgbClr val="FF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2" name="矩形: 圆角 11"/>
          <p:cNvSpPr/>
          <p:nvPr/>
        </p:nvSpPr>
        <p:spPr>
          <a:xfrm>
            <a:off x="623392" y="548680"/>
            <a:ext cx="10945216" cy="5760640"/>
          </a:xfrm>
          <a:prstGeom prst="roundRect">
            <a:avLst>
              <a:gd name="adj" fmla="val 3113"/>
            </a:avLst>
          </a:prstGeom>
          <a:solidFill>
            <a:schemeClr val="bg1"/>
          </a:solidFill>
          <a:ln>
            <a:noFill/>
          </a:ln>
          <a:effectLst>
            <a:outerShdw blurRad="1143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17" name="组合 16"/>
          <p:cNvGrpSpPr/>
          <p:nvPr/>
        </p:nvGrpSpPr>
        <p:grpSpPr>
          <a:xfrm>
            <a:off x="10512491" y="836712"/>
            <a:ext cx="672075" cy="480053"/>
            <a:chOff x="7596336" y="740307"/>
            <a:chExt cx="504056" cy="360040"/>
          </a:xfrm>
        </p:grpSpPr>
        <p:cxnSp>
          <p:nvCxnSpPr>
            <p:cNvPr id="14" name="直接连接符 13"/>
            <p:cNvCxnSpPr/>
            <p:nvPr/>
          </p:nvCxnSpPr>
          <p:spPr>
            <a:xfrm>
              <a:off x="7596336" y="915566"/>
              <a:ext cx="50405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7956376" y="740307"/>
              <a:ext cx="0" cy="3600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911488" y="4227631"/>
            <a:ext cx="328231" cy="2386575"/>
          </a:xfrm>
          <a:prstGeom prst="rect">
            <a:avLst/>
          </a:prstGeom>
          <a:noFill/>
        </p:spPr>
        <p:txBody>
          <a:bodyPr vert="eaVert"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135" b="0" i="0" u="none" strike="noStrike" kern="1200" cap="none" spc="0" normalizeH="0" baseline="0" noProof="0">
                <a:ln>
                  <a:noFill/>
                </a:ln>
                <a:solidFill>
                  <a:srgbClr val="000000">
                    <a:lumMod val="50000"/>
                    <a:lumOff val="50000"/>
                  </a:srgbClr>
                </a:solidFill>
                <a:effectLst/>
                <a:uLnTx/>
                <a:uFillTx/>
                <a:latin typeface="Calibri Light" panose="020F0302020204030204" pitchFamily="34" charset="0"/>
                <a:ea typeface="微软雅黑" panose="020B0503020204020204" pitchFamily="34" charset="-122"/>
                <a:cs typeface="Calibri Light" panose="020F0302020204030204" pitchFamily="34" charset="0"/>
              </a:rPr>
              <a:t>LIVE AND LEARN</a:t>
            </a:r>
            <a:endParaRPr kumimoji="0" lang="zh-CN" altLang="en-US" sz="2135" b="0" i="0" u="none" strike="noStrike" kern="1200" cap="none" spc="0" normalizeH="0" baseline="0" noProof="0" dirty="0">
              <a:ln>
                <a:noFill/>
              </a:ln>
              <a:solidFill>
                <a:srgbClr val="000000">
                  <a:lumMod val="50000"/>
                  <a:lumOff val="50000"/>
                </a:srgbClr>
              </a:solidFill>
              <a:effectLst/>
              <a:uLnTx/>
              <a:uFillTx/>
              <a:latin typeface="Calibri Light" panose="020F0302020204030204" pitchFamily="34" charset="0"/>
              <a:ea typeface="微软雅黑" panose="020B0503020204020204" pitchFamily="34" charset="-122"/>
              <a:cs typeface="Calibri Light" panose="020F0302020204030204" pitchFamily="34" charset="0"/>
            </a:endParaRPr>
          </a:p>
        </p:txBody>
      </p:sp>
      <p:sp>
        <p:nvSpPr>
          <p:cNvPr id="19" name="TextBox 7"/>
          <p:cNvSpPr>
            <a:spLocks noChangeArrowheads="1"/>
          </p:cNvSpPr>
          <p:nvPr/>
        </p:nvSpPr>
        <p:spPr bwMode="auto">
          <a:xfrm>
            <a:off x="4655835" y="2594210"/>
            <a:ext cx="8736971"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4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rPr>
              <a:t>学习愉快</a:t>
            </a:r>
            <a:endParaRPr kumimoji="0" lang="zh-CN" altLang="en-US" sz="4800" b="1" i="0" u="none" strike="noStrike" kern="1200" cap="none" spc="40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0" name="文本框 19"/>
          <p:cNvSpPr txBox="1"/>
          <p:nvPr/>
        </p:nvSpPr>
        <p:spPr>
          <a:xfrm>
            <a:off x="5903979" y="3429002"/>
            <a:ext cx="4320480" cy="328231"/>
          </a:xfrm>
          <a:prstGeom prst="rect">
            <a:avLst/>
          </a:prstGeom>
          <a:noFill/>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135" b="1" i="0" u="none" strike="noStrike" kern="1200" cap="none" spc="0" normalizeH="0" baseline="0" noProof="0" dirty="0">
                <a:ln>
                  <a:noFill/>
                </a:ln>
                <a:solidFill>
                  <a:srgbClr val="000000">
                    <a:lumMod val="50000"/>
                    <a:lumOff val="50000"/>
                  </a:srgbClr>
                </a:solidFill>
                <a:effectLst/>
                <a:uLnTx/>
                <a:uFillTx/>
                <a:latin typeface="微软雅黑" panose="020B0503020204020204" pitchFamily="34" charset="-122"/>
                <a:ea typeface="微软雅黑" panose="020B0503020204020204" pitchFamily="34" charset="-122"/>
                <a:cs typeface="Calibri" panose="020F0502020204030204" pitchFamily="34" charset="0"/>
              </a:rPr>
              <a:t>ENJOY THE CLASS</a:t>
            </a:r>
            <a:endParaRPr kumimoji="0" lang="zh-CN" altLang="en-US" sz="2135" b="1" i="0" u="none" strike="noStrike" kern="1200" cap="none" spc="0" normalizeH="0" baseline="0" noProof="0" dirty="0">
              <a:ln>
                <a:noFill/>
              </a:ln>
              <a:solidFill>
                <a:srgbClr val="000000">
                  <a:lumMod val="50000"/>
                  <a:lumOff val="50000"/>
                </a:srgb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cxnSp>
        <p:nvCxnSpPr>
          <p:cNvPr id="22" name="直接连接符 21"/>
          <p:cNvCxnSpPr/>
          <p:nvPr/>
        </p:nvCxnSpPr>
        <p:spPr>
          <a:xfrm>
            <a:off x="8592278" y="4101075"/>
            <a:ext cx="16321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7031099" y="1838477"/>
            <a:ext cx="5472597" cy="65665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265" b="1" i="0" u="none" strike="noStrike" kern="1200" cap="none" spc="0" normalizeH="0" baseline="0" noProof="0" dirty="0">
                <a:ln>
                  <a:noFill/>
                </a:ln>
                <a:solidFill>
                  <a:srgbClr val="272F42"/>
                </a:solidFill>
                <a:effectLst/>
                <a:uLnTx/>
                <a:uFillTx/>
                <a:latin typeface="微软雅黑" panose="020B0503020204020204" pitchFamily="34" charset="-122"/>
                <a:ea typeface="微软雅黑" panose="020B0503020204020204" pitchFamily="34" charset="-122"/>
                <a:cs typeface="+mn-cs"/>
              </a:rPr>
              <a:t>远程教育实践</a:t>
            </a:r>
            <a:endParaRPr kumimoji="0" lang="zh-CN" altLang="en-US" sz="4265" b="1" i="0" u="none" strike="noStrike" kern="1200" cap="none" spc="0" normalizeH="0" baseline="0" noProof="0" dirty="0">
              <a:ln>
                <a:noFill/>
              </a:ln>
              <a:solidFill>
                <a:srgbClr val="272F42"/>
              </a:solidFill>
              <a:effectLst/>
              <a:uLnTx/>
              <a:uFillTx/>
              <a:latin typeface="微软雅黑" panose="020B0503020204020204" pitchFamily="34" charset="-122"/>
              <a:ea typeface="微软雅黑" panose="020B0503020204020204" pitchFamily="34" charset="-122"/>
              <a:cs typeface="+mn-cs"/>
            </a:endParaRPr>
          </a:p>
        </p:txBody>
      </p:sp>
      <p:sp>
        <p:nvSpPr>
          <p:cNvPr id="31" name="文本框 30"/>
          <p:cNvSpPr txBox="1"/>
          <p:nvPr/>
        </p:nvSpPr>
        <p:spPr>
          <a:xfrm>
            <a:off x="6384032" y="4403606"/>
            <a:ext cx="3840427" cy="32823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rgbClr val="FFFFFF">
                    <a:lumMod val="75000"/>
                  </a:srgbClr>
                </a:solidFill>
                <a:effectLst/>
                <a:uLnTx/>
                <a:uFillTx/>
                <a:latin typeface="微软雅黑" panose="020B0503020204020204" pitchFamily="34" charset="-122"/>
                <a:ea typeface="微软雅黑" panose="020B0503020204020204" pitchFamily="34" charset="-122"/>
                <a:cs typeface="Calibri" panose="020F0502020204030204" pitchFamily="34" charset="0"/>
              </a:rPr>
              <a:t>现代远程教育研究所</a:t>
            </a:r>
            <a:endParaRPr kumimoji="0" lang="zh-CN" altLang="en-US" sz="2135" b="1" i="0" u="none" strike="noStrike" kern="1200" cap="none" spc="0" normalizeH="0" baseline="0" noProof="0" dirty="0">
              <a:ln>
                <a:noFill/>
              </a:ln>
              <a:solidFill>
                <a:srgbClr val="FFFFFF">
                  <a:lumMod val="75000"/>
                </a:srgbClr>
              </a:solidFill>
              <a:effectLst/>
              <a:uLnTx/>
              <a:uFillTx/>
              <a:latin typeface="微软雅黑" panose="020B0503020204020204" pitchFamily="34" charset="-122"/>
              <a:ea typeface="微软雅黑" panose="020B0503020204020204" pitchFamily="34" charset="-122"/>
              <a:cs typeface="Calibri" panose="020F0502020204030204" pitchFamily="34" charset="0"/>
            </a:endParaRPr>
          </a:p>
        </p:txBody>
      </p:sp>
      <p:sp>
        <p:nvSpPr>
          <p:cNvPr id="32" name="文本框 31"/>
          <p:cNvSpPr txBox="1"/>
          <p:nvPr/>
        </p:nvSpPr>
        <p:spPr>
          <a:xfrm>
            <a:off x="9168342" y="4808727"/>
            <a:ext cx="1056117"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272F42"/>
                </a:solidFill>
                <a:effectLst/>
                <a:uLnTx/>
                <a:uFillTx/>
                <a:latin typeface="微软雅黑" panose="020B0503020204020204" pitchFamily="34" charset="-122"/>
                <a:ea typeface="微软雅黑" panose="020B0503020204020204" pitchFamily="34" charset="-122"/>
                <a:cs typeface="+mn-cs"/>
              </a:rPr>
              <a:t>   </a:t>
            </a:r>
            <a:r>
              <a:rPr kumimoji="0" lang="zh-CN" altLang="en-US" sz="24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穆 肃</a:t>
            </a:r>
            <a:endParaRPr kumimoji="0" lang="zh-CN" altLang="en-US" sz="24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4395" y="110609"/>
            <a:ext cx="4134465" cy="523220"/>
          </a:xfrm>
          <a:prstGeom prst="rect">
            <a:avLst/>
          </a:prstGeom>
        </p:spPr>
        <p:txBody>
          <a:bodyPr wrap="none">
            <a:spAutoFit/>
          </a:bodyPr>
          <a:lstStyle/>
          <a:p>
            <a:r>
              <a:rPr lang="zh-CN" altLang="en-US" sz="2800" dirty="0">
                <a:solidFill>
                  <a:srgbClr val="C00000"/>
                </a:solidFill>
                <a:latin typeface="微软雅黑" panose="020B0503020204020204" pitchFamily="34" charset="-122"/>
                <a:ea typeface="微软雅黑" panose="020B0503020204020204" pitchFamily="34" charset="-122"/>
              </a:rPr>
              <a:t>成人学习理论与知识建构</a:t>
            </a:r>
            <a:endParaRPr lang="zh-CN" altLang="en-US" sz="2800" dirty="0">
              <a:solidFill>
                <a:srgbClr val="C00000"/>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039922" y="1770225"/>
            <a:ext cx="2497210" cy="1555054"/>
            <a:chOff x="998244" y="1469467"/>
            <a:chExt cx="3220470" cy="1875997"/>
          </a:xfrm>
        </p:grpSpPr>
        <p:grpSp>
          <p:nvGrpSpPr>
            <p:cNvPr id="31" name="组合 30"/>
            <p:cNvGrpSpPr/>
            <p:nvPr/>
          </p:nvGrpSpPr>
          <p:grpSpPr>
            <a:xfrm>
              <a:off x="998244" y="1469467"/>
              <a:ext cx="3220470" cy="1875997"/>
              <a:chOff x="3287072" y="1345115"/>
              <a:chExt cx="2531662" cy="1474751"/>
            </a:xfrm>
          </p:grpSpPr>
          <p:sp>
            <p:nvSpPr>
              <p:cNvPr id="35" name="矩形 34"/>
              <p:cNvSpPr/>
              <p:nvPr/>
            </p:nvSpPr>
            <p:spPr>
              <a:xfrm>
                <a:off x="3287072" y="1413122"/>
                <a:ext cx="2531662" cy="1406744"/>
              </a:xfrm>
              <a:prstGeom prst="rect">
                <a:avLst/>
              </a:prstGeom>
              <a:noFill/>
              <a:ln w="6350" cap="flat" cmpd="sng" algn="ctr">
                <a:solidFill>
                  <a:srgbClr val="272F4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6" name="矩形 35"/>
              <p:cNvSpPr/>
              <p:nvPr/>
            </p:nvSpPr>
            <p:spPr>
              <a:xfrm>
                <a:off x="3355880" y="1345115"/>
                <a:ext cx="600362" cy="698235"/>
              </a:xfrm>
              <a:prstGeom prst="rect">
                <a:avLst/>
              </a:prstGeom>
              <a:solidFill>
                <a:srgbClr val="959595"/>
              </a:solidFill>
              <a:ln w="9525" cap="flat" cmpd="sng" algn="ctr">
                <a:noFill/>
                <a:prstDash val="solid"/>
              </a:ln>
              <a:effectLst/>
            </p:spPr>
            <p:txBody>
              <a:bodyPr anchor="b">
                <a:norm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sz="25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01</a:t>
                </a:r>
                <a:endParaRPr kumimoji="0" lang="en-US" sz="25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33" name="矩形 32"/>
            <p:cNvSpPr/>
            <p:nvPr/>
          </p:nvSpPr>
          <p:spPr>
            <a:xfrm>
              <a:off x="1997762" y="2262102"/>
              <a:ext cx="2214775" cy="612284"/>
            </a:xfrm>
            <a:prstGeom prst="rect">
              <a:avLst/>
            </a:prstGeom>
            <a:noFill/>
            <a:ln w="25400" cap="flat">
              <a:noFill/>
              <a:miter lim="400000"/>
            </a:ln>
            <a:effectLst/>
          </p:spPr>
          <p:txBody>
            <a:bodyPr wrap="none" lIns="0" tIns="0" rIns="0" bIns="0" anchor="t">
              <a:normAutofit lnSpcReduction="10000"/>
            </a:bodyPr>
            <a:lstStyle/>
            <a:p>
              <a:pPr marL="0" marR="0" lvl="1" indent="0" defTabSz="91440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rgbClr val="959595"/>
                  </a:solidFill>
                  <a:effectLst/>
                  <a:uLnTx/>
                  <a:uFillTx/>
                  <a:latin typeface="微软雅黑" panose="020B0503020204020204" pitchFamily="34" charset="-122"/>
                  <a:ea typeface="微软雅黑" panose="020B0503020204020204" pitchFamily="34" charset="-122"/>
                  <a:cs typeface="+mn-ea"/>
                  <a:sym typeface="+mn-lt"/>
                </a:rPr>
                <a:t>目的性</a:t>
              </a:r>
              <a:endParaRPr kumimoji="0" lang="zh-CN" altLang="en-US" sz="3600" b="1" i="0" u="none" strike="noStrike" kern="0" cap="none" spc="0" normalizeH="0" baseline="0" noProof="0" dirty="0">
                <a:ln>
                  <a:noFill/>
                </a:ln>
                <a:solidFill>
                  <a:srgbClr val="959595"/>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37" name="组合 36"/>
          <p:cNvGrpSpPr/>
          <p:nvPr/>
        </p:nvGrpSpPr>
        <p:grpSpPr>
          <a:xfrm>
            <a:off x="3647322" y="1770225"/>
            <a:ext cx="2497210" cy="1555054"/>
            <a:chOff x="4479402" y="1469467"/>
            <a:chExt cx="3220470" cy="1875997"/>
          </a:xfrm>
        </p:grpSpPr>
        <p:sp>
          <p:nvSpPr>
            <p:cNvPr id="38" name="矩形 37"/>
            <p:cNvSpPr/>
            <p:nvPr/>
          </p:nvSpPr>
          <p:spPr>
            <a:xfrm>
              <a:off x="4479402" y="1555977"/>
              <a:ext cx="3220470" cy="1789487"/>
            </a:xfrm>
            <a:prstGeom prst="rect">
              <a:avLst/>
            </a:prstGeom>
            <a:noFill/>
            <a:ln w="6350" cap="flat" cmpd="sng" algn="ctr">
              <a:solidFill>
                <a:srgbClr val="272F4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39" name="矩形 38"/>
            <p:cNvSpPr/>
            <p:nvPr/>
          </p:nvSpPr>
          <p:spPr>
            <a:xfrm>
              <a:off x="4566931" y="1469467"/>
              <a:ext cx="763707" cy="888209"/>
            </a:xfrm>
            <a:prstGeom prst="rect">
              <a:avLst/>
            </a:prstGeom>
            <a:solidFill>
              <a:srgbClr val="272F42"/>
            </a:solidFill>
            <a:ln w="9525" cap="flat" cmpd="sng" algn="ctr">
              <a:noFill/>
              <a:prstDash val="solid"/>
            </a:ln>
            <a:effectLst/>
          </p:spPr>
          <p:txBody>
            <a:bodyPr anchor="b">
              <a:norm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sz="25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03</a:t>
              </a:r>
              <a:endParaRPr kumimoji="0" lang="en-US" sz="25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1" name="矩形 40"/>
            <p:cNvSpPr/>
            <p:nvPr/>
          </p:nvSpPr>
          <p:spPr>
            <a:xfrm>
              <a:off x="5472814" y="2263097"/>
              <a:ext cx="2214775" cy="888208"/>
            </a:xfrm>
            <a:prstGeom prst="rect">
              <a:avLst/>
            </a:prstGeom>
            <a:noFill/>
            <a:ln w="25400" cap="flat">
              <a:noFill/>
              <a:miter lim="400000"/>
            </a:ln>
            <a:effectLst/>
          </p:spPr>
          <p:txBody>
            <a:bodyPr wrap="none" lIns="0" tIns="0" rIns="0" bIns="0" anchor="t">
              <a:normAutofit/>
            </a:bodyPr>
            <a:lstStyle/>
            <a:p>
              <a:pPr marL="0" marR="0" lvl="1" indent="0" defTabSz="91440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a:ln>
                    <a:noFill/>
                  </a:ln>
                  <a:solidFill>
                    <a:srgbClr val="272F42">
                      <a:lumMod val="100000"/>
                    </a:srgbClr>
                  </a:solidFill>
                  <a:effectLst/>
                  <a:uLnTx/>
                  <a:uFillTx/>
                  <a:latin typeface="微软雅黑" panose="020B0503020204020204" pitchFamily="34" charset="-122"/>
                  <a:ea typeface="微软雅黑" panose="020B0503020204020204" pitchFamily="34" charset="-122"/>
                  <a:cs typeface="+mn-ea"/>
                  <a:sym typeface="+mn-lt"/>
                </a:rPr>
                <a:t>经验性</a:t>
              </a:r>
              <a:endParaRPr kumimoji="0" lang="zh-CN" altLang="en-US" sz="3600" b="1" i="0" u="none" strike="noStrike" kern="0" cap="none" spc="0" normalizeH="0" baseline="0" noProof="0" dirty="0">
                <a:ln>
                  <a:noFill/>
                </a:ln>
                <a:solidFill>
                  <a:srgbClr val="272F42">
                    <a:lumMod val="100000"/>
                  </a:srgbClr>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43" name="组合 42"/>
          <p:cNvGrpSpPr/>
          <p:nvPr/>
        </p:nvGrpSpPr>
        <p:grpSpPr>
          <a:xfrm>
            <a:off x="1039922" y="3386416"/>
            <a:ext cx="2497210" cy="1555054"/>
            <a:chOff x="1027952" y="3518963"/>
            <a:chExt cx="3220470" cy="1875997"/>
          </a:xfrm>
        </p:grpSpPr>
        <p:sp>
          <p:nvSpPr>
            <p:cNvPr id="44" name="矩形 43"/>
            <p:cNvSpPr/>
            <p:nvPr/>
          </p:nvSpPr>
          <p:spPr>
            <a:xfrm>
              <a:off x="1027952" y="3605473"/>
              <a:ext cx="3220470" cy="1789487"/>
            </a:xfrm>
            <a:prstGeom prst="rect">
              <a:avLst/>
            </a:prstGeom>
            <a:noFill/>
            <a:ln w="6350" cap="flat" cmpd="sng" algn="ctr">
              <a:solidFill>
                <a:srgbClr val="272F4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5" name="矩形 44"/>
            <p:cNvSpPr/>
            <p:nvPr/>
          </p:nvSpPr>
          <p:spPr>
            <a:xfrm>
              <a:off x="1115481" y="3518963"/>
              <a:ext cx="763707" cy="888209"/>
            </a:xfrm>
            <a:prstGeom prst="rect">
              <a:avLst/>
            </a:prstGeom>
            <a:solidFill>
              <a:srgbClr val="000000"/>
            </a:solidFill>
            <a:ln w="9525" cap="flat" cmpd="sng" algn="ctr">
              <a:noFill/>
              <a:prstDash val="solid"/>
            </a:ln>
            <a:effectLst/>
          </p:spPr>
          <p:txBody>
            <a:bodyPr anchor="b">
              <a:norm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sz="25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02</a:t>
              </a:r>
              <a:endParaRPr kumimoji="0" lang="en-US" sz="25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47" name="矩形 46"/>
            <p:cNvSpPr/>
            <p:nvPr/>
          </p:nvSpPr>
          <p:spPr>
            <a:xfrm>
              <a:off x="2012314" y="4152328"/>
              <a:ext cx="2214775" cy="888208"/>
            </a:xfrm>
            <a:prstGeom prst="rect">
              <a:avLst/>
            </a:prstGeom>
            <a:noFill/>
            <a:ln w="25400" cap="flat">
              <a:noFill/>
              <a:miter lim="400000"/>
            </a:ln>
            <a:effectLst/>
          </p:spPr>
          <p:txBody>
            <a:bodyPr wrap="none" lIns="0" tIns="0" rIns="0" bIns="0" anchor="t">
              <a:normAutofit/>
            </a:bodyPr>
            <a:lstStyle/>
            <a:p>
              <a:pPr marL="0" marR="0" lvl="1" indent="0" defTabSz="914400" eaLnBrk="1" fontAlgn="base" latinLnBrk="0" hangingPunct="1">
                <a:lnSpc>
                  <a:spcPct val="100000"/>
                </a:lnSpc>
                <a:spcBef>
                  <a:spcPct val="0"/>
                </a:spcBef>
                <a:spcAft>
                  <a:spcPct val="0"/>
                </a:spcAft>
                <a:buClrTx/>
                <a:buSzTx/>
                <a:buFontTx/>
                <a:buNone/>
                <a:defRPr/>
              </a:pPr>
              <a:r>
                <a:rPr lang="zh-CN" altLang="en-US" sz="3600" b="1" kern="0" dirty="0">
                  <a:solidFill>
                    <a:srgbClr val="272F42">
                      <a:lumMod val="100000"/>
                    </a:srgbClr>
                  </a:solidFill>
                  <a:latin typeface="微软雅黑" panose="020B0503020204020204" pitchFamily="34" charset="-122"/>
                  <a:ea typeface="微软雅黑" panose="020B0503020204020204" pitchFamily="34" charset="-122"/>
                  <a:cs typeface="+mn-ea"/>
                  <a:sym typeface="+mn-lt"/>
                </a:rPr>
                <a:t>自主性</a:t>
              </a:r>
              <a:endParaRPr lang="zh-CN" altLang="en-US" sz="3600" b="1" kern="0" dirty="0">
                <a:solidFill>
                  <a:srgbClr val="272F42">
                    <a:lumMod val="100000"/>
                  </a:srgbClr>
                </a:solidFill>
                <a:latin typeface="微软雅黑" panose="020B0503020204020204" pitchFamily="34" charset="-122"/>
                <a:ea typeface="微软雅黑" panose="020B0503020204020204" pitchFamily="34" charset="-122"/>
                <a:cs typeface="+mn-ea"/>
                <a:sym typeface="+mn-lt"/>
              </a:endParaRPr>
            </a:p>
          </p:txBody>
        </p:sp>
      </p:grpSp>
      <p:grpSp>
        <p:nvGrpSpPr>
          <p:cNvPr id="49" name="组合 48"/>
          <p:cNvGrpSpPr/>
          <p:nvPr/>
        </p:nvGrpSpPr>
        <p:grpSpPr>
          <a:xfrm>
            <a:off x="3647323" y="3386416"/>
            <a:ext cx="2497210" cy="1555054"/>
            <a:chOff x="4497433" y="3518963"/>
            <a:chExt cx="3220470" cy="1875997"/>
          </a:xfrm>
        </p:grpSpPr>
        <p:grpSp>
          <p:nvGrpSpPr>
            <p:cNvPr id="50" name="组合 49"/>
            <p:cNvGrpSpPr/>
            <p:nvPr/>
          </p:nvGrpSpPr>
          <p:grpSpPr>
            <a:xfrm>
              <a:off x="4497433" y="3605473"/>
              <a:ext cx="3220470" cy="1789487"/>
              <a:chOff x="4497433" y="3605473"/>
              <a:chExt cx="3220470" cy="1789487"/>
            </a:xfrm>
          </p:grpSpPr>
          <p:sp>
            <p:nvSpPr>
              <p:cNvPr id="52" name="矩形 51"/>
              <p:cNvSpPr/>
              <p:nvPr/>
            </p:nvSpPr>
            <p:spPr>
              <a:xfrm>
                <a:off x="4497433" y="3605473"/>
                <a:ext cx="3220470" cy="1789487"/>
              </a:xfrm>
              <a:prstGeom prst="rect">
                <a:avLst/>
              </a:prstGeom>
              <a:noFill/>
              <a:ln w="6350" cap="flat" cmpd="sng" algn="ctr">
                <a:solidFill>
                  <a:srgbClr val="272F4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4" name="矩形 53"/>
              <p:cNvSpPr/>
              <p:nvPr/>
            </p:nvSpPr>
            <p:spPr>
              <a:xfrm>
                <a:off x="5490774" y="4152328"/>
                <a:ext cx="2214775" cy="888209"/>
              </a:xfrm>
              <a:prstGeom prst="rect">
                <a:avLst/>
              </a:prstGeom>
              <a:noFill/>
              <a:ln w="25400" cap="flat">
                <a:noFill/>
                <a:miter lim="400000"/>
              </a:ln>
              <a:effectLst/>
            </p:spPr>
            <p:txBody>
              <a:bodyPr wrap="none" lIns="0" tIns="0" rIns="0" bIns="0" anchor="t">
                <a:normAutofit/>
              </a:bodyPr>
              <a:lstStyle/>
              <a:p>
                <a:pPr marL="0" marR="0" lvl="1" indent="0" defTabSz="914400" eaLnBrk="1" fontAlgn="base" latinLnBrk="0" hangingPunct="1">
                  <a:lnSpc>
                    <a:spcPct val="100000"/>
                  </a:lnSpc>
                  <a:spcBef>
                    <a:spcPct val="0"/>
                  </a:spcBef>
                  <a:spcAft>
                    <a:spcPct val="0"/>
                  </a:spcAft>
                  <a:buClrTx/>
                  <a:buSzTx/>
                  <a:buFontTx/>
                  <a:buNone/>
                  <a:defRPr/>
                </a:pPr>
                <a:r>
                  <a:rPr lang="zh-CN" altLang="en-US" sz="3600" b="1" kern="0" dirty="0">
                    <a:solidFill>
                      <a:srgbClr val="959595"/>
                    </a:solidFill>
                    <a:latin typeface="微软雅黑" panose="020B0503020204020204" pitchFamily="34" charset="-122"/>
                    <a:ea typeface="微软雅黑" panose="020B0503020204020204" pitchFamily="34" charset="-122"/>
                    <a:cs typeface="+mn-ea"/>
                    <a:sym typeface="+mn-lt"/>
                  </a:rPr>
                  <a:t>实用性</a:t>
                </a:r>
                <a:endParaRPr lang="zh-CN" altLang="en-US" sz="3600" b="1" kern="0" dirty="0">
                  <a:solidFill>
                    <a:srgbClr val="959595"/>
                  </a:solidFill>
                  <a:latin typeface="微软雅黑" panose="020B0503020204020204" pitchFamily="34" charset="-122"/>
                  <a:ea typeface="微软雅黑" panose="020B0503020204020204" pitchFamily="34" charset="-122"/>
                  <a:cs typeface="+mn-ea"/>
                  <a:sym typeface="+mn-lt"/>
                </a:endParaRPr>
              </a:p>
            </p:txBody>
          </p:sp>
        </p:grpSp>
        <p:sp>
          <p:nvSpPr>
            <p:cNvPr id="51" name="矩形 50"/>
            <p:cNvSpPr/>
            <p:nvPr/>
          </p:nvSpPr>
          <p:spPr>
            <a:xfrm>
              <a:off x="4584962" y="3518963"/>
              <a:ext cx="763707" cy="888209"/>
            </a:xfrm>
            <a:prstGeom prst="rect">
              <a:avLst/>
            </a:prstGeom>
            <a:solidFill>
              <a:srgbClr val="959595"/>
            </a:solidFill>
            <a:ln w="9525" cap="flat" cmpd="sng" algn="ctr">
              <a:noFill/>
              <a:prstDash val="solid"/>
            </a:ln>
            <a:effectLst/>
          </p:spPr>
          <p:txBody>
            <a:bodyPr anchor="b">
              <a:norm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sz="25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04</a:t>
              </a:r>
              <a:endParaRPr kumimoji="0" lang="en-US" sz="25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56" name="组合 55"/>
          <p:cNvGrpSpPr/>
          <p:nvPr/>
        </p:nvGrpSpPr>
        <p:grpSpPr>
          <a:xfrm>
            <a:off x="6819146" y="1732124"/>
            <a:ext cx="4300135" cy="1616191"/>
            <a:chOff x="4479402" y="1469467"/>
            <a:chExt cx="3420320" cy="1875997"/>
          </a:xfrm>
        </p:grpSpPr>
        <p:sp>
          <p:nvSpPr>
            <p:cNvPr id="57" name="矩形 56"/>
            <p:cNvSpPr/>
            <p:nvPr/>
          </p:nvSpPr>
          <p:spPr>
            <a:xfrm>
              <a:off x="4479402" y="1555977"/>
              <a:ext cx="3220470" cy="1789487"/>
            </a:xfrm>
            <a:prstGeom prst="rect">
              <a:avLst/>
            </a:prstGeom>
            <a:noFill/>
            <a:ln w="6350" cap="flat" cmpd="sng" algn="ctr">
              <a:solidFill>
                <a:srgbClr val="272F4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8" name="矩形 57"/>
            <p:cNvSpPr/>
            <p:nvPr/>
          </p:nvSpPr>
          <p:spPr>
            <a:xfrm>
              <a:off x="4566931" y="1469467"/>
              <a:ext cx="763707" cy="888209"/>
            </a:xfrm>
            <a:prstGeom prst="rect">
              <a:avLst/>
            </a:prstGeom>
            <a:solidFill>
              <a:srgbClr val="272F42"/>
            </a:solidFill>
            <a:ln w="9525" cap="flat" cmpd="sng" algn="ctr">
              <a:noFill/>
              <a:prstDash val="solid"/>
            </a:ln>
            <a:effectLst/>
          </p:spPr>
          <p:txBody>
            <a:bodyPr anchor="b">
              <a:norm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5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知识</a:t>
              </a:r>
              <a:endParaRPr kumimoji="0" lang="en-US" sz="25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9" name="矩形 58"/>
            <p:cNvSpPr/>
            <p:nvPr/>
          </p:nvSpPr>
          <p:spPr>
            <a:xfrm>
              <a:off x="5684947" y="1772174"/>
              <a:ext cx="2214775" cy="888207"/>
            </a:xfrm>
            <a:prstGeom prst="rect">
              <a:avLst/>
            </a:prstGeom>
            <a:noFill/>
            <a:ln w="25400" cap="flat">
              <a:noFill/>
              <a:miter lim="400000"/>
            </a:ln>
            <a:effectLst/>
          </p:spPr>
          <p:txBody>
            <a:bodyPr wrap="none" lIns="0" tIns="0" rIns="0" bIns="0" anchor="t">
              <a:normAutofit/>
            </a:bodyPr>
            <a:lstStyle/>
            <a:p>
              <a:pPr marL="0" marR="0" lvl="1" indent="0" defTabSz="91440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rgbClr val="272F42">
                      <a:lumMod val="100000"/>
                    </a:srgbClr>
                  </a:solidFill>
                  <a:effectLst/>
                  <a:uLnTx/>
                  <a:uFillTx/>
                  <a:latin typeface="微软雅黑" panose="020B0503020204020204" pitchFamily="34" charset="-122"/>
                  <a:ea typeface="微软雅黑" panose="020B0503020204020204" pitchFamily="34" charset="-122"/>
                  <a:cs typeface="+mn-ea"/>
                  <a:sym typeface="+mn-lt"/>
                </a:rPr>
                <a:t>个人知识建构</a:t>
              </a:r>
              <a:endParaRPr kumimoji="0" lang="zh-CN" altLang="en-US" sz="2400" b="1" i="0" u="none" strike="noStrike" kern="0" cap="none" spc="0" normalizeH="0" baseline="0" noProof="0" dirty="0">
                <a:ln>
                  <a:noFill/>
                </a:ln>
                <a:solidFill>
                  <a:srgbClr val="272F42">
                    <a:lumMod val="100000"/>
                  </a:srgbClr>
                </a:solidFill>
                <a:effectLst/>
                <a:uLnTx/>
                <a:uFillTx/>
                <a:latin typeface="微软雅黑" panose="020B0503020204020204" pitchFamily="34" charset="-122"/>
                <a:ea typeface="微软雅黑" panose="020B0503020204020204" pitchFamily="34" charset="-122"/>
                <a:cs typeface="+mn-ea"/>
                <a:sym typeface="+mn-lt"/>
              </a:endParaRPr>
            </a:p>
          </p:txBody>
        </p:sp>
      </p:grpSp>
      <p:grpSp>
        <p:nvGrpSpPr>
          <p:cNvPr id="60" name="组合 59"/>
          <p:cNvGrpSpPr/>
          <p:nvPr/>
        </p:nvGrpSpPr>
        <p:grpSpPr>
          <a:xfrm>
            <a:off x="6819147" y="3627600"/>
            <a:ext cx="4794217" cy="1555054"/>
            <a:chOff x="4479402" y="1469467"/>
            <a:chExt cx="6182753" cy="1875997"/>
          </a:xfrm>
        </p:grpSpPr>
        <p:sp>
          <p:nvSpPr>
            <p:cNvPr id="61" name="矩形 60"/>
            <p:cNvSpPr/>
            <p:nvPr/>
          </p:nvSpPr>
          <p:spPr>
            <a:xfrm>
              <a:off x="4479402" y="1555977"/>
              <a:ext cx="5221541" cy="1789487"/>
            </a:xfrm>
            <a:prstGeom prst="rect">
              <a:avLst/>
            </a:prstGeom>
            <a:noFill/>
            <a:ln w="6350" cap="flat" cmpd="sng" algn="ctr">
              <a:solidFill>
                <a:srgbClr val="272F42"/>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2" name="矩形 61"/>
            <p:cNvSpPr/>
            <p:nvPr/>
          </p:nvSpPr>
          <p:spPr>
            <a:xfrm>
              <a:off x="4566932" y="1469467"/>
              <a:ext cx="1292630" cy="888208"/>
            </a:xfrm>
            <a:prstGeom prst="rect">
              <a:avLst/>
            </a:prstGeom>
            <a:solidFill>
              <a:srgbClr val="272F42"/>
            </a:solidFill>
            <a:ln w="9525" cap="flat" cmpd="sng" algn="ctr">
              <a:noFill/>
              <a:prstDash val="solid"/>
            </a:ln>
            <a:effectLst/>
          </p:spPr>
          <p:txBody>
            <a:bodyPr anchor="b">
              <a:norm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25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rPr>
                <a:t>建构</a:t>
              </a:r>
              <a:endParaRPr kumimoji="0" lang="en-US" sz="25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63" name="矩形 62"/>
            <p:cNvSpPr/>
            <p:nvPr/>
          </p:nvSpPr>
          <p:spPr>
            <a:xfrm>
              <a:off x="6434023" y="1705278"/>
              <a:ext cx="4228132" cy="745442"/>
            </a:xfrm>
            <a:prstGeom prst="rect">
              <a:avLst/>
            </a:prstGeom>
            <a:noFill/>
            <a:ln w="25400" cap="flat">
              <a:noFill/>
              <a:miter lim="400000"/>
            </a:ln>
            <a:effectLst/>
          </p:spPr>
          <p:txBody>
            <a:bodyPr wrap="none" lIns="0" tIns="0" rIns="0" bIns="0" anchor="t">
              <a:normAutofit/>
            </a:bodyPr>
            <a:lstStyle/>
            <a:p>
              <a:pPr marL="0" marR="0" lvl="1" indent="0" defTabSz="914400" eaLnBrk="1" fontAlgn="base" latinLnBrk="0" hangingPunct="1">
                <a:lnSpc>
                  <a:spcPct val="100000"/>
                </a:lnSpc>
                <a:spcBef>
                  <a:spcPct val="0"/>
                </a:spcBef>
                <a:spcAft>
                  <a:spcPct val="0"/>
                </a:spcAft>
                <a:buClrTx/>
                <a:buSzTx/>
                <a:buFontTx/>
                <a:buNone/>
                <a:defRPr/>
              </a:pPr>
              <a:r>
                <a:rPr lang="zh-CN" altLang="en-US" sz="2400" b="1" kern="0" dirty="0">
                  <a:solidFill>
                    <a:srgbClr val="272F42">
                      <a:lumMod val="100000"/>
                    </a:srgbClr>
                  </a:solidFill>
                  <a:latin typeface="微软雅黑" panose="020B0503020204020204" pitchFamily="34" charset="-122"/>
                  <a:ea typeface="微软雅黑" panose="020B0503020204020204" pitchFamily="34" charset="-122"/>
                  <a:cs typeface="+mn-ea"/>
                  <a:sym typeface="+mn-lt"/>
                </a:rPr>
                <a:t>社会</a:t>
              </a:r>
              <a:r>
                <a:rPr kumimoji="0" lang="zh-CN" altLang="en-US" sz="2400" b="1" i="0" u="none" strike="noStrike" kern="0" cap="none" spc="0" normalizeH="0" baseline="0" noProof="0" dirty="0">
                  <a:ln>
                    <a:noFill/>
                  </a:ln>
                  <a:solidFill>
                    <a:srgbClr val="272F42">
                      <a:lumMod val="100000"/>
                    </a:srgbClr>
                  </a:solidFill>
                  <a:effectLst/>
                  <a:uLnTx/>
                  <a:uFillTx/>
                  <a:latin typeface="微软雅黑" panose="020B0503020204020204" pitchFamily="34" charset="-122"/>
                  <a:ea typeface="微软雅黑" panose="020B0503020204020204" pitchFamily="34" charset="-122"/>
                  <a:cs typeface="+mn-ea"/>
                  <a:sym typeface="+mn-lt"/>
                </a:rPr>
                <a:t>性知识建构</a:t>
              </a:r>
              <a:endParaRPr kumimoji="0" lang="zh-CN" altLang="en-US" sz="2400" b="1" i="0" u="none" strike="noStrike" kern="0" cap="none" spc="0" normalizeH="0" baseline="0" noProof="0" dirty="0">
                <a:ln>
                  <a:noFill/>
                </a:ln>
                <a:solidFill>
                  <a:srgbClr val="272F42">
                    <a:lumMod val="100000"/>
                  </a:srgbClr>
                </a:solidFill>
                <a:effectLst/>
                <a:uLnTx/>
                <a:uFillTx/>
                <a:latin typeface="微软雅黑" panose="020B0503020204020204" pitchFamily="34" charset="-122"/>
                <a:ea typeface="微软雅黑" panose="020B0503020204020204" pitchFamily="34" charset="-122"/>
                <a:cs typeface="+mn-ea"/>
                <a:sym typeface="+mn-lt"/>
              </a:endParaRPr>
            </a:p>
          </p:txBody>
        </p:sp>
      </p:grpSp>
      <p:sp>
        <p:nvSpPr>
          <p:cNvPr id="64" name="矩形 63"/>
          <p:cNvSpPr/>
          <p:nvPr/>
        </p:nvSpPr>
        <p:spPr>
          <a:xfrm>
            <a:off x="8127221" y="2710633"/>
            <a:ext cx="2262158"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建构主义理论与方法</a:t>
            </a:r>
            <a:endParaRPr lang="zh-CN" altLang="en-US" dirty="0">
              <a:latin typeface="微软雅黑" panose="020B0503020204020204" pitchFamily="34" charset="-122"/>
              <a:ea typeface="微软雅黑" panose="020B0503020204020204" pitchFamily="34" charset="-122"/>
            </a:endParaRPr>
          </a:p>
        </p:txBody>
      </p:sp>
      <p:sp>
        <p:nvSpPr>
          <p:cNvPr id="65" name="矩形 64"/>
          <p:cNvSpPr/>
          <p:nvPr/>
        </p:nvSpPr>
        <p:spPr>
          <a:xfrm>
            <a:off x="7682536" y="4531438"/>
            <a:ext cx="3185487"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社会性知识建构的原理与方法</a:t>
            </a:r>
            <a:endParaRPr lang="zh-CN" altLang="en-US" dirty="0">
              <a:latin typeface="微软雅黑" panose="020B0503020204020204" pitchFamily="34" charset="-122"/>
              <a:ea typeface="微软雅黑" panose="020B0503020204020204" pitchFamily="34" charset="-122"/>
            </a:endParaRPr>
          </a:p>
        </p:txBody>
      </p:sp>
      <p:cxnSp>
        <p:nvCxnSpPr>
          <p:cNvPr id="67" name="直接连接符 66"/>
          <p:cNvCxnSpPr/>
          <p:nvPr/>
        </p:nvCxnSpPr>
        <p:spPr>
          <a:xfrm>
            <a:off x="6467475" y="1806653"/>
            <a:ext cx="0" cy="3376001"/>
          </a:xfrm>
          <a:prstGeom prst="line">
            <a:avLst/>
          </a:prstGeom>
          <a:ln w="19050">
            <a:prstDash val="sysDot"/>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34395" y="110609"/>
            <a:ext cx="3416320" cy="523220"/>
          </a:xfrm>
          <a:prstGeom prst="rect">
            <a:avLst/>
          </a:prstGeom>
        </p:spPr>
        <p:txBody>
          <a:bodyPr wrap="none">
            <a:spAutoFit/>
          </a:bodyPr>
          <a:lstStyle/>
          <a:p>
            <a:r>
              <a:rPr lang="zh-CN" altLang="en-US" sz="2800" dirty="0">
                <a:solidFill>
                  <a:srgbClr val="C00000"/>
                </a:solidFill>
                <a:latin typeface="微软雅黑" panose="020B0503020204020204" pitchFamily="34" charset="-122"/>
                <a:ea typeface="微软雅黑" panose="020B0503020204020204" pitchFamily="34" charset="-122"/>
              </a:rPr>
              <a:t>理论基础和基本理论</a:t>
            </a:r>
            <a:endParaRPr lang="zh-CN" altLang="en-US" sz="2800" dirty="0">
              <a:solidFill>
                <a:srgbClr val="C00000"/>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1778354" y="1422916"/>
            <a:ext cx="8189333" cy="4352925"/>
            <a:chOff x="1235429" y="1219200"/>
            <a:chExt cx="8189333" cy="4352925"/>
          </a:xfrm>
        </p:grpSpPr>
        <p:grpSp>
          <p:nvGrpSpPr>
            <p:cNvPr id="4" name="组合 3"/>
            <p:cNvGrpSpPr/>
            <p:nvPr/>
          </p:nvGrpSpPr>
          <p:grpSpPr bwMode="auto">
            <a:xfrm>
              <a:off x="1235429" y="1219200"/>
              <a:ext cx="8189333" cy="4352925"/>
              <a:chOff x="8540751" y="4843463"/>
              <a:chExt cx="8012112" cy="4562475"/>
            </a:xfrm>
            <a:effectLst/>
          </p:grpSpPr>
          <p:sp>
            <p:nvSpPr>
              <p:cNvPr id="5" name="任意多边形: 形状 4"/>
              <p:cNvSpPr/>
              <p:nvPr/>
            </p:nvSpPr>
            <p:spPr bwMode="auto">
              <a:xfrm>
                <a:off x="9321800" y="4843463"/>
                <a:ext cx="6480176" cy="4421188"/>
              </a:xfrm>
              <a:custGeom>
                <a:avLst/>
                <a:gdLst>
                  <a:gd name="T0" fmla="*/ 17508 w 18000"/>
                  <a:gd name="T1" fmla="*/ 12280 h 12281"/>
                  <a:gd name="T2" fmla="*/ 491 w 18000"/>
                  <a:gd name="T3" fmla="*/ 12280 h 12281"/>
                  <a:gd name="T4" fmla="*/ 0 w 18000"/>
                  <a:gd name="T5" fmla="*/ 11792 h 12281"/>
                  <a:gd name="T6" fmla="*/ 0 w 18000"/>
                  <a:gd name="T7" fmla="*/ 488 h 12281"/>
                  <a:gd name="T8" fmla="*/ 491 w 18000"/>
                  <a:gd name="T9" fmla="*/ 0 h 12281"/>
                  <a:gd name="T10" fmla="*/ 17508 w 18000"/>
                  <a:gd name="T11" fmla="*/ 0 h 12281"/>
                  <a:gd name="T12" fmla="*/ 17999 w 18000"/>
                  <a:gd name="T13" fmla="*/ 488 h 12281"/>
                  <a:gd name="T14" fmla="*/ 17999 w 18000"/>
                  <a:gd name="T15" fmla="*/ 11792 h 12281"/>
                  <a:gd name="T16" fmla="*/ 17508 w 18000"/>
                  <a:gd name="T17" fmla="*/ 12280 h 122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000"/>
                  <a:gd name="T28" fmla="*/ 0 h 12281"/>
                  <a:gd name="T29" fmla="*/ 18000 w 18000"/>
                  <a:gd name="T30" fmla="*/ 12281 h 122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000" h="12281">
                    <a:moveTo>
                      <a:pt x="17508" y="12280"/>
                    </a:moveTo>
                    <a:lnTo>
                      <a:pt x="491" y="12280"/>
                    </a:lnTo>
                    <a:cubicBezTo>
                      <a:pt x="220" y="12280"/>
                      <a:pt x="0" y="12061"/>
                      <a:pt x="0" y="11792"/>
                    </a:cubicBezTo>
                    <a:lnTo>
                      <a:pt x="0" y="488"/>
                    </a:lnTo>
                    <a:cubicBezTo>
                      <a:pt x="0" y="219"/>
                      <a:pt x="220" y="0"/>
                      <a:pt x="491" y="0"/>
                    </a:cubicBezTo>
                    <a:lnTo>
                      <a:pt x="17508" y="0"/>
                    </a:lnTo>
                    <a:cubicBezTo>
                      <a:pt x="17779" y="0"/>
                      <a:pt x="17999" y="219"/>
                      <a:pt x="17999" y="488"/>
                    </a:cubicBezTo>
                    <a:lnTo>
                      <a:pt x="17999" y="11792"/>
                    </a:lnTo>
                    <a:cubicBezTo>
                      <a:pt x="17999" y="12061"/>
                      <a:pt x="17779" y="12280"/>
                      <a:pt x="17508" y="12280"/>
                    </a:cubicBez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latin typeface="微软雅黑" panose="020B0503020204020204" pitchFamily="34" charset="-122"/>
                  <a:ea typeface="+mn-ea"/>
                  <a:cs typeface="+mn-ea"/>
                  <a:sym typeface="+mn-lt"/>
                </a:endParaRPr>
              </a:p>
            </p:txBody>
          </p:sp>
          <p:sp>
            <p:nvSpPr>
              <p:cNvPr id="6" name="任意多边形: 形状 5"/>
              <p:cNvSpPr/>
              <p:nvPr/>
            </p:nvSpPr>
            <p:spPr bwMode="auto">
              <a:xfrm>
                <a:off x="8542336" y="9169402"/>
                <a:ext cx="8008936" cy="142874"/>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solidFill>
                <a:schemeClr val="bg1">
                  <a:lumMod val="9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latin typeface="微软雅黑" panose="020B0503020204020204" pitchFamily="34" charset="-122"/>
                  <a:ea typeface="+mn-ea"/>
                  <a:cs typeface="+mn-ea"/>
                  <a:sym typeface="+mn-lt"/>
                </a:endParaRPr>
              </a:p>
            </p:txBody>
          </p:sp>
          <p:sp>
            <p:nvSpPr>
              <p:cNvPr id="7" name="任意多边形: 形状 6"/>
              <p:cNvSpPr/>
              <p:nvPr/>
            </p:nvSpPr>
            <p:spPr bwMode="auto">
              <a:xfrm>
                <a:off x="8542339" y="9169399"/>
                <a:ext cx="8008939" cy="236539"/>
              </a:xfrm>
              <a:custGeom>
                <a:avLst/>
                <a:gdLst>
                  <a:gd name="T0" fmla="*/ 22247 w 22248"/>
                  <a:gd name="T1" fmla="*/ 398 h 657"/>
                  <a:gd name="T2" fmla="*/ 21410 w 22248"/>
                  <a:gd name="T3" fmla="*/ 656 h 657"/>
                  <a:gd name="T4" fmla="*/ 870 w 22248"/>
                  <a:gd name="T5" fmla="*/ 656 h 657"/>
                  <a:gd name="T6" fmla="*/ 0 w 22248"/>
                  <a:gd name="T7" fmla="*/ 398 h 657"/>
                  <a:gd name="T8" fmla="*/ 0 w 22248"/>
                  <a:gd name="T9" fmla="*/ 0 h 657"/>
                  <a:gd name="T10" fmla="*/ 22247 w 22248"/>
                  <a:gd name="T11" fmla="*/ 0 h 657"/>
                  <a:gd name="T12" fmla="*/ 22247 w 22248"/>
                  <a:gd name="T13" fmla="*/ 398 h 657"/>
                  <a:gd name="T14" fmla="*/ 0 60000 65536"/>
                  <a:gd name="T15" fmla="*/ 0 60000 65536"/>
                  <a:gd name="T16" fmla="*/ 0 60000 65536"/>
                  <a:gd name="T17" fmla="*/ 0 60000 65536"/>
                  <a:gd name="T18" fmla="*/ 0 60000 65536"/>
                  <a:gd name="T19" fmla="*/ 0 60000 65536"/>
                  <a:gd name="T20" fmla="*/ 0 60000 65536"/>
                  <a:gd name="T21" fmla="*/ 0 w 22248"/>
                  <a:gd name="T22" fmla="*/ 0 h 657"/>
                  <a:gd name="T23" fmla="*/ 22248 w 22248"/>
                  <a:gd name="T24" fmla="*/ 657 h 6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8" h="657">
                    <a:moveTo>
                      <a:pt x="22247" y="398"/>
                    </a:moveTo>
                    <a:cubicBezTo>
                      <a:pt x="22247" y="398"/>
                      <a:pt x="21890" y="656"/>
                      <a:pt x="21410" y="656"/>
                    </a:cubicBezTo>
                    <a:lnTo>
                      <a:pt x="870" y="656"/>
                    </a:lnTo>
                    <a:cubicBezTo>
                      <a:pt x="462" y="656"/>
                      <a:pt x="0" y="398"/>
                      <a:pt x="0" y="398"/>
                    </a:cubicBezTo>
                    <a:lnTo>
                      <a:pt x="0" y="0"/>
                    </a:lnTo>
                    <a:lnTo>
                      <a:pt x="22247" y="0"/>
                    </a:lnTo>
                    <a:lnTo>
                      <a:pt x="22247" y="398"/>
                    </a:lnTo>
                  </a:path>
                </a:pathLst>
              </a:custGeom>
              <a:noFill/>
              <a:ln w="10080">
                <a:solidFill>
                  <a:schemeClr val="tx2"/>
                </a:solidFill>
                <a:miter lim="800000"/>
              </a:ln>
              <a:extLst>
                <a:ext uri="{909E8E84-426E-40DD-AFC4-6F175D3DCCD1}">
                  <a14:hiddenFill xmlns:a14="http://schemas.microsoft.com/office/drawing/2010/main">
                    <a:solidFill>
                      <a:srgbClr val="FFFFFF"/>
                    </a:solidFill>
                  </a14:hiddenFill>
                </a:ext>
              </a:extLst>
            </p:spPr>
            <p:txBody>
              <a:bodyPr anchor="ctr"/>
              <a:lstStyle/>
              <a:p>
                <a:pPr algn="ctr"/>
                <a:endParaRPr>
                  <a:latin typeface="微软雅黑" panose="020B0503020204020204" pitchFamily="34" charset="-122"/>
                  <a:ea typeface="+mn-ea"/>
                  <a:cs typeface="+mn-ea"/>
                  <a:sym typeface="+mn-lt"/>
                </a:endParaRPr>
              </a:p>
            </p:txBody>
          </p:sp>
          <p:sp>
            <p:nvSpPr>
              <p:cNvPr id="8" name="任意多边形: 形状 7"/>
              <p:cNvSpPr/>
              <p:nvPr/>
            </p:nvSpPr>
            <p:spPr bwMode="auto">
              <a:xfrm>
                <a:off x="8540751" y="9312275"/>
                <a:ext cx="8012112" cy="93663"/>
              </a:xfrm>
              <a:custGeom>
                <a:avLst/>
                <a:gdLst>
                  <a:gd name="T0" fmla="*/ 0 w 22256"/>
                  <a:gd name="T1" fmla="*/ 0 h 262"/>
                  <a:gd name="T2" fmla="*/ 870 w 22256"/>
                  <a:gd name="T3" fmla="*/ 261 h 262"/>
                  <a:gd name="T4" fmla="*/ 21418 w 22256"/>
                  <a:gd name="T5" fmla="*/ 261 h 262"/>
                  <a:gd name="T6" fmla="*/ 22255 w 22256"/>
                  <a:gd name="T7" fmla="*/ 0 h 262"/>
                  <a:gd name="T8" fmla="*/ 0 w 22256"/>
                  <a:gd name="T9" fmla="*/ 0 h 262"/>
                  <a:gd name="T10" fmla="*/ 0 60000 65536"/>
                  <a:gd name="T11" fmla="*/ 0 60000 65536"/>
                  <a:gd name="T12" fmla="*/ 0 60000 65536"/>
                  <a:gd name="T13" fmla="*/ 0 60000 65536"/>
                  <a:gd name="T14" fmla="*/ 0 60000 65536"/>
                  <a:gd name="T15" fmla="*/ 0 w 22256"/>
                  <a:gd name="T16" fmla="*/ 0 h 262"/>
                  <a:gd name="T17" fmla="*/ 22256 w 22256"/>
                  <a:gd name="T18" fmla="*/ 262 h 262"/>
                </a:gdLst>
                <a:ahLst/>
                <a:cxnLst>
                  <a:cxn ang="T10">
                    <a:pos x="T0" y="T1"/>
                  </a:cxn>
                  <a:cxn ang="T11">
                    <a:pos x="T2" y="T3"/>
                  </a:cxn>
                  <a:cxn ang="T12">
                    <a:pos x="T4" y="T5"/>
                  </a:cxn>
                  <a:cxn ang="T13">
                    <a:pos x="T6" y="T7"/>
                  </a:cxn>
                  <a:cxn ang="T14">
                    <a:pos x="T8" y="T9"/>
                  </a:cxn>
                </a:cxnLst>
                <a:rect l="T15" t="T16" r="T17" b="T18"/>
                <a:pathLst>
                  <a:path w="22256" h="262">
                    <a:moveTo>
                      <a:pt x="0" y="0"/>
                    </a:moveTo>
                    <a:cubicBezTo>
                      <a:pt x="0" y="0"/>
                      <a:pt x="462" y="261"/>
                      <a:pt x="870" y="261"/>
                    </a:cubicBezTo>
                    <a:lnTo>
                      <a:pt x="21418" y="261"/>
                    </a:lnTo>
                    <a:cubicBezTo>
                      <a:pt x="21898" y="261"/>
                      <a:pt x="22255" y="0"/>
                      <a:pt x="22255"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latin typeface="微软雅黑" panose="020B0503020204020204" pitchFamily="34" charset="-122"/>
                  <a:ea typeface="+mn-ea"/>
                  <a:cs typeface="+mn-ea"/>
                  <a:sym typeface="+mn-lt"/>
                </a:endParaRPr>
              </a:p>
            </p:txBody>
          </p:sp>
          <p:sp>
            <p:nvSpPr>
              <p:cNvPr id="9" name="任意多边形: 形状 8"/>
              <p:cNvSpPr/>
              <p:nvPr/>
            </p:nvSpPr>
            <p:spPr bwMode="auto">
              <a:xfrm>
                <a:off x="11979275" y="9167813"/>
                <a:ext cx="1141413" cy="88900"/>
              </a:xfrm>
              <a:custGeom>
                <a:avLst/>
                <a:gdLst>
                  <a:gd name="T0" fmla="*/ 0 w 3171"/>
                  <a:gd name="T1" fmla="*/ 0 h 249"/>
                  <a:gd name="T2" fmla="*/ 349 w 3171"/>
                  <a:gd name="T3" fmla="*/ 248 h 249"/>
                  <a:gd name="T4" fmla="*/ 2821 w 3171"/>
                  <a:gd name="T5" fmla="*/ 248 h 249"/>
                  <a:gd name="T6" fmla="*/ 3170 w 3171"/>
                  <a:gd name="T7" fmla="*/ 0 h 249"/>
                  <a:gd name="T8" fmla="*/ 0 w 3171"/>
                  <a:gd name="T9" fmla="*/ 0 h 249"/>
                  <a:gd name="T10" fmla="*/ 0 60000 65536"/>
                  <a:gd name="T11" fmla="*/ 0 60000 65536"/>
                  <a:gd name="T12" fmla="*/ 0 60000 65536"/>
                  <a:gd name="T13" fmla="*/ 0 60000 65536"/>
                  <a:gd name="T14" fmla="*/ 0 60000 65536"/>
                  <a:gd name="T15" fmla="*/ 0 w 3171"/>
                  <a:gd name="T16" fmla="*/ 0 h 249"/>
                  <a:gd name="T17" fmla="*/ 3171 w 3171"/>
                  <a:gd name="T18" fmla="*/ 249 h 249"/>
                </a:gdLst>
                <a:ahLst/>
                <a:cxnLst>
                  <a:cxn ang="T10">
                    <a:pos x="T0" y="T1"/>
                  </a:cxn>
                  <a:cxn ang="T11">
                    <a:pos x="T2" y="T3"/>
                  </a:cxn>
                  <a:cxn ang="T12">
                    <a:pos x="T4" y="T5"/>
                  </a:cxn>
                  <a:cxn ang="T13">
                    <a:pos x="T6" y="T7"/>
                  </a:cxn>
                  <a:cxn ang="T14">
                    <a:pos x="T8" y="T9"/>
                  </a:cxn>
                </a:cxnLst>
                <a:rect l="T15" t="T16" r="T17" b="T18"/>
                <a:pathLst>
                  <a:path w="3171" h="249">
                    <a:moveTo>
                      <a:pt x="0" y="0"/>
                    </a:moveTo>
                    <a:cubicBezTo>
                      <a:pt x="49" y="144"/>
                      <a:pt x="187" y="248"/>
                      <a:pt x="349" y="248"/>
                    </a:cubicBezTo>
                    <a:lnTo>
                      <a:pt x="2821" y="248"/>
                    </a:lnTo>
                    <a:cubicBezTo>
                      <a:pt x="2983" y="248"/>
                      <a:pt x="3120" y="144"/>
                      <a:pt x="3170" y="0"/>
                    </a:cubicBezTo>
                    <a:lnTo>
                      <a:pt x="0" y="0"/>
                    </a:lnTo>
                  </a:path>
                </a:pathLst>
              </a:custGeom>
              <a:solidFill>
                <a:schemeClr val="tx2">
                  <a:lumMod val="50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latin typeface="微软雅黑" panose="020B0503020204020204" pitchFamily="34" charset="-122"/>
                  <a:ea typeface="+mn-ea"/>
                  <a:cs typeface="+mn-ea"/>
                  <a:sym typeface="+mn-lt"/>
                </a:endParaRPr>
              </a:p>
            </p:txBody>
          </p:sp>
          <p:sp>
            <p:nvSpPr>
              <p:cNvPr id="10" name="任意多边形: 形状 9"/>
              <p:cNvSpPr/>
              <p:nvPr/>
            </p:nvSpPr>
            <p:spPr bwMode="auto">
              <a:xfrm>
                <a:off x="12571413" y="4937125"/>
                <a:ext cx="38100" cy="36513"/>
              </a:xfrm>
              <a:custGeom>
                <a:avLst/>
                <a:gdLst>
                  <a:gd name="T0" fmla="*/ 51 w 104"/>
                  <a:gd name="T1" fmla="*/ 102 h 103"/>
                  <a:gd name="T2" fmla="*/ 0 w 104"/>
                  <a:gd name="T3" fmla="*/ 51 h 103"/>
                  <a:gd name="T4" fmla="*/ 51 w 104"/>
                  <a:gd name="T5" fmla="*/ 0 h 103"/>
                  <a:gd name="T6" fmla="*/ 103 w 104"/>
                  <a:gd name="T7" fmla="*/ 51 h 103"/>
                  <a:gd name="T8" fmla="*/ 51 w 104"/>
                  <a:gd name="T9" fmla="*/ 102 h 103"/>
                  <a:gd name="T10" fmla="*/ 0 60000 65536"/>
                  <a:gd name="T11" fmla="*/ 0 60000 65536"/>
                  <a:gd name="T12" fmla="*/ 0 60000 65536"/>
                  <a:gd name="T13" fmla="*/ 0 60000 65536"/>
                  <a:gd name="T14" fmla="*/ 0 60000 65536"/>
                  <a:gd name="T15" fmla="*/ 0 w 104"/>
                  <a:gd name="T16" fmla="*/ 0 h 103"/>
                  <a:gd name="T17" fmla="*/ 104 w 104"/>
                  <a:gd name="T18" fmla="*/ 103 h 103"/>
                </a:gdLst>
                <a:ahLst/>
                <a:cxnLst>
                  <a:cxn ang="T10">
                    <a:pos x="T0" y="T1"/>
                  </a:cxn>
                  <a:cxn ang="T11">
                    <a:pos x="T2" y="T3"/>
                  </a:cxn>
                  <a:cxn ang="T12">
                    <a:pos x="T4" y="T5"/>
                  </a:cxn>
                  <a:cxn ang="T13">
                    <a:pos x="T6" y="T7"/>
                  </a:cxn>
                  <a:cxn ang="T14">
                    <a:pos x="T8" y="T9"/>
                  </a:cxn>
                </a:cxnLst>
                <a:rect l="T15" t="T16" r="T17" b="T18"/>
                <a:pathLst>
                  <a:path w="104" h="103">
                    <a:moveTo>
                      <a:pt x="51" y="102"/>
                    </a:moveTo>
                    <a:cubicBezTo>
                      <a:pt x="23" y="102"/>
                      <a:pt x="0" y="79"/>
                      <a:pt x="0" y="51"/>
                    </a:cubicBezTo>
                    <a:cubicBezTo>
                      <a:pt x="0" y="22"/>
                      <a:pt x="23" y="0"/>
                      <a:pt x="51" y="0"/>
                    </a:cubicBezTo>
                    <a:cubicBezTo>
                      <a:pt x="80" y="0"/>
                      <a:pt x="103" y="22"/>
                      <a:pt x="103" y="51"/>
                    </a:cubicBezTo>
                    <a:cubicBezTo>
                      <a:pt x="103" y="79"/>
                      <a:pt x="80" y="102"/>
                      <a:pt x="51" y="102"/>
                    </a:cubicBezTo>
                  </a:path>
                </a:pathLst>
              </a:cu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a:endParaRPr>
                  <a:latin typeface="微软雅黑" panose="020B0503020204020204" pitchFamily="34" charset="-122"/>
                  <a:ea typeface="+mn-ea"/>
                  <a:cs typeface="+mn-ea"/>
                  <a:sym typeface="+mn-lt"/>
                </a:endParaRPr>
              </a:p>
            </p:txBody>
          </p:sp>
        </p:grpSp>
        <p:sp>
          <p:nvSpPr>
            <p:cNvPr id="11" name="矩形 10"/>
            <p:cNvSpPr/>
            <p:nvPr/>
          </p:nvSpPr>
          <p:spPr>
            <a:xfrm>
              <a:off x="2342555" y="1451135"/>
              <a:ext cx="6013174" cy="373711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sz="2800" b="1" dirty="0">
                  <a:solidFill>
                    <a:srgbClr val="FF0000"/>
                  </a:solidFill>
                  <a:latin typeface="微软雅黑" panose="020B0503020204020204" pitchFamily="34" charset="-122"/>
                  <a:ea typeface="微软雅黑" panose="020B0503020204020204" pitchFamily="34" charset="-122"/>
                </a:rPr>
                <a:t>基本理论</a:t>
              </a:r>
              <a:endParaRPr lang="en-US" altLang="zh-CN" sz="2800" b="1" dirty="0">
                <a:solidFill>
                  <a:srgbClr val="FF0000"/>
                </a:solidFill>
                <a:latin typeface="微软雅黑" panose="020B0503020204020204" pitchFamily="34" charset="-122"/>
                <a:ea typeface="微软雅黑" panose="020B0503020204020204" pitchFamily="34" charset="-122"/>
              </a:endParaRPr>
            </a:p>
            <a:p>
              <a:pPr algn="ctr">
                <a:lnSpc>
                  <a:spcPct val="200000"/>
                </a:lnSpc>
              </a:pPr>
              <a:r>
                <a:rPr lang="zh-CN" altLang="en-US" sz="2000" dirty="0">
                  <a:solidFill>
                    <a:schemeClr val="tx1"/>
                  </a:solidFill>
                  <a:latin typeface="微软雅黑" panose="020B0503020204020204" pitchFamily="34" charset="-122"/>
                  <a:ea typeface="微软雅黑" panose="020B0503020204020204" pitchFamily="34" charset="-122"/>
                </a:rPr>
                <a:t>是一个从学科研究和实践活动中提练和形成的理论，用于解决自身的理论和实践问题。</a:t>
              </a:r>
              <a:endParaRPr lang="zh-CN" altLang="en-US" sz="2000" dirty="0">
                <a:solidFill>
                  <a:schemeClr val="tx1"/>
                </a:solidFill>
                <a:latin typeface="微软雅黑" panose="020B0503020204020204" pitchFamily="34" charset="-122"/>
                <a:ea typeface="微软雅黑" panose="020B0503020204020204" pitchFamily="34" charset="-122"/>
              </a:endParaRPr>
            </a:p>
            <a:p>
              <a:pPr algn="ct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9892" y="129659"/>
            <a:ext cx="3752502" cy="523220"/>
          </a:xfrm>
          <a:prstGeom prst="rect">
            <a:avLst/>
          </a:prstGeom>
        </p:spPr>
        <p:txBody>
          <a:bodyPr wrap="none">
            <a:spAutoFit/>
          </a:bodyPr>
          <a:lstStyle/>
          <a:p>
            <a:r>
              <a:rPr lang="en-US" altLang="zh-CN" sz="2800" dirty="0">
                <a:solidFill>
                  <a:srgbClr val="C00000"/>
                </a:solidFill>
                <a:latin typeface="微软雅黑" panose="020B0503020204020204" pitchFamily="34" charset="-122"/>
                <a:ea typeface="微软雅黑" panose="020B0503020204020204" pitchFamily="34" charset="-122"/>
              </a:rPr>
              <a:t>The Need for Theory</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13" name="Rectangle 11"/>
          <p:cNvSpPr/>
          <p:nvPr/>
        </p:nvSpPr>
        <p:spPr>
          <a:xfrm>
            <a:off x="859228" y="1100491"/>
            <a:ext cx="4033863" cy="2409340"/>
          </a:xfrm>
          <a:prstGeom prst="rect">
            <a:avLst/>
          </a:prstGeom>
          <a:solidFill>
            <a:srgbClr val="FFFFFF">
              <a:lumMod val="65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TextBox 14"/>
          <p:cNvSpPr txBox="1"/>
          <p:nvPr/>
        </p:nvSpPr>
        <p:spPr>
          <a:xfrm>
            <a:off x="859228" y="4992571"/>
            <a:ext cx="4033863" cy="1188781"/>
          </a:xfrm>
          <a:prstGeom prst="rect">
            <a:avLst/>
          </a:prstGeom>
          <a:solidFill>
            <a:srgbClr val="272F42"/>
          </a:solidFill>
        </p:spPr>
        <p:txBody>
          <a:bodyPr vert="horz" wrap="none" lIns="91440" tIns="45720" rIns="91440" bIns="45720" anchor="ctr">
            <a:norm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 name="TextBox 15"/>
          <p:cNvSpPr txBox="1"/>
          <p:nvPr/>
        </p:nvSpPr>
        <p:spPr>
          <a:xfrm>
            <a:off x="4918460" y="1100235"/>
            <a:ext cx="6414312" cy="5081092"/>
          </a:xfrm>
          <a:prstGeom prst="rect">
            <a:avLst/>
          </a:prstGeom>
          <a:solidFill>
            <a:schemeClr val="bg2"/>
          </a:solidFill>
        </p:spPr>
        <p:txBody>
          <a:bodyPr vert="horz" wrap="none" lIns="91440" tIns="45720" rIns="91440" bIns="45720" anchor="ctr">
            <a:norm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 name="Rectangle 1"/>
          <p:cNvSpPr/>
          <p:nvPr/>
        </p:nvSpPr>
        <p:spPr>
          <a:xfrm>
            <a:off x="859228" y="1100236"/>
            <a:ext cx="4033863" cy="3865304"/>
          </a:xfrm>
          <a:prstGeom prst="rect">
            <a:avLst/>
          </a:prstGeom>
          <a:blipFill dpi="0" rotWithShape="1">
            <a:blip r:embed="rId1"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8" name="矩形 17"/>
          <p:cNvSpPr/>
          <p:nvPr/>
        </p:nvSpPr>
        <p:spPr>
          <a:xfrm>
            <a:off x="4994660" y="1048705"/>
            <a:ext cx="6166625" cy="5093702"/>
          </a:xfrm>
          <a:prstGeom prst="rect">
            <a:avLst/>
          </a:prstGeom>
        </p:spPr>
        <p:txBody>
          <a:bodyPr wrap="square" anchor="b">
            <a:spAutoFit/>
          </a:bodyPr>
          <a:lstStyle/>
          <a:p>
            <a:pPr algn="just">
              <a:spcBef>
                <a:spcPts val="600"/>
              </a:spcBef>
            </a:pPr>
            <a:r>
              <a:rPr lang="en-US" altLang="zh-CN" sz="2000" dirty="0">
                <a:latin typeface="Times New Roman" panose="02020603050405020304" pitchFamily="18" charset="0"/>
                <a:ea typeface="微软雅黑" panose="020B0503020204020204" pitchFamily="34" charset="-122"/>
              </a:rPr>
              <a:t>       Although various forms of distance education have existed since the 1840s and attempts at theoretical explanations of distance education have been undertaken for decades by leading scholars in the field, the need for a theory of distance education has been largely unfulfilled until recently. Holmberg (1986) stated that theoretical considerations give distance educators a touchstone against which decisions can be made with confidence. </a:t>
            </a:r>
            <a:endParaRPr lang="en-US" altLang="zh-CN" sz="2000" dirty="0">
              <a:latin typeface="Times New Roman" panose="02020603050405020304" pitchFamily="18" charset="0"/>
              <a:ea typeface="微软雅黑" panose="020B0503020204020204" pitchFamily="34" charset="-122"/>
            </a:endParaRPr>
          </a:p>
          <a:p>
            <a:pPr algn="just">
              <a:spcBef>
                <a:spcPts val="600"/>
              </a:spcBef>
            </a:pPr>
            <a:r>
              <a:rPr lang="en-US" altLang="zh-CN" sz="2000" dirty="0">
                <a:latin typeface="Times New Roman" panose="02020603050405020304" pitchFamily="18" charset="0"/>
                <a:ea typeface="微软雅黑" panose="020B0503020204020204" pitchFamily="34" charset="-122"/>
              </a:rPr>
              <a:t>       In 1988, Holmberg reiterated the need for theory, stating that , One consequence of such understanding and explanation will be that hypotheses can be developed and submitted to falsification attempts. This will lead to insights telling us what in distance education is to be expected under what conditions and circumstances, thus paving the way for corroborated practical methodological application.</a:t>
            </a:r>
            <a:endParaRPr lang="en-US" altLang="zh-CN" sz="2000" dirty="0">
              <a:latin typeface="Times New Roman" panose="02020603050405020304" pitchFamily="18" charset="0"/>
              <a:ea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9892" y="129659"/>
            <a:ext cx="3752502" cy="523220"/>
          </a:xfrm>
          <a:prstGeom prst="rect">
            <a:avLst/>
          </a:prstGeom>
        </p:spPr>
        <p:txBody>
          <a:bodyPr wrap="none">
            <a:spAutoFit/>
          </a:bodyPr>
          <a:lstStyle/>
          <a:p>
            <a:r>
              <a:rPr lang="en-US" altLang="zh-CN" sz="2800" dirty="0">
                <a:solidFill>
                  <a:srgbClr val="C00000"/>
                </a:solidFill>
                <a:latin typeface="微软雅黑" panose="020B0503020204020204" pitchFamily="34" charset="-122"/>
                <a:ea typeface="微软雅黑" panose="020B0503020204020204" pitchFamily="34" charset="-122"/>
              </a:rPr>
              <a:t>The Need for Theory</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13" name="Rectangle 11"/>
          <p:cNvSpPr/>
          <p:nvPr/>
        </p:nvSpPr>
        <p:spPr>
          <a:xfrm>
            <a:off x="859228" y="1100491"/>
            <a:ext cx="4033863" cy="2409340"/>
          </a:xfrm>
          <a:prstGeom prst="rect">
            <a:avLst/>
          </a:prstGeom>
          <a:solidFill>
            <a:srgbClr val="FFFFFF">
              <a:lumMod val="65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4" name="TextBox 14"/>
          <p:cNvSpPr txBox="1"/>
          <p:nvPr/>
        </p:nvSpPr>
        <p:spPr>
          <a:xfrm>
            <a:off x="859228" y="4992571"/>
            <a:ext cx="4033863" cy="1188781"/>
          </a:xfrm>
          <a:prstGeom prst="rect">
            <a:avLst/>
          </a:prstGeom>
          <a:solidFill>
            <a:srgbClr val="272F42"/>
          </a:solidFill>
        </p:spPr>
        <p:txBody>
          <a:bodyPr vert="horz" wrap="none" lIns="91440" tIns="45720" rIns="91440" bIns="45720" anchor="ctr">
            <a:norm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5" name="TextBox 15"/>
          <p:cNvSpPr txBox="1"/>
          <p:nvPr/>
        </p:nvSpPr>
        <p:spPr>
          <a:xfrm>
            <a:off x="4918460" y="1100235"/>
            <a:ext cx="6414312" cy="5081092"/>
          </a:xfrm>
          <a:prstGeom prst="rect">
            <a:avLst/>
          </a:prstGeom>
          <a:solidFill>
            <a:schemeClr val="bg2"/>
          </a:solidFill>
        </p:spPr>
        <p:txBody>
          <a:bodyPr vert="horz" wrap="none" lIns="91440" tIns="45720" rIns="91440" bIns="45720" anchor="ctr">
            <a:normAutofit/>
          </a:body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6" name="Rectangle 1"/>
          <p:cNvSpPr/>
          <p:nvPr/>
        </p:nvSpPr>
        <p:spPr>
          <a:xfrm>
            <a:off x="859228" y="1100236"/>
            <a:ext cx="4033863" cy="3865304"/>
          </a:xfrm>
          <a:prstGeom prst="rect">
            <a:avLst/>
          </a:prstGeom>
          <a:blipFill dpi="0" rotWithShape="1">
            <a:blip r:embed="rId1"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sz="180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8" name="矩形 17"/>
          <p:cNvSpPr/>
          <p:nvPr/>
        </p:nvSpPr>
        <p:spPr>
          <a:xfrm>
            <a:off x="5042303" y="1196100"/>
            <a:ext cx="6166625" cy="5170646"/>
          </a:xfrm>
          <a:prstGeom prst="rect">
            <a:avLst/>
          </a:prstGeom>
        </p:spPr>
        <p:txBody>
          <a:bodyPr wrap="square" anchor="b">
            <a:spAutoFit/>
          </a:bodyPr>
          <a:lstStyle/>
          <a:p>
            <a:pPr algn="just">
              <a:spcBef>
                <a:spcPts val="600"/>
              </a:spcBef>
            </a:pPr>
            <a:r>
              <a:rPr lang="en-US" altLang="zh-CN" sz="2000" dirty="0">
                <a:latin typeface="Times New Roman" panose="02020603050405020304" pitchFamily="18" charset="0"/>
                <a:ea typeface="微软雅黑" panose="020B0503020204020204" pitchFamily="34" charset="-122"/>
              </a:rPr>
              <a:t>       As early as 1972, Moore expressed concern about the progress of distance education being hindered by lack of attention to what he called the 'macro factors'. Moore indicated that there is a need to describe and define the field of distance education, to discriminate between its various components, and to identify the critical elements of the various forms of learning and teaching.</a:t>
            </a:r>
            <a:endParaRPr lang="en-US" altLang="zh-CN" sz="2000" dirty="0">
              <a:latin typeface="Times New Roman" panose="02020603050405020304" pitchFamily="18" charset="0"/>
              <a:ea typeface="微软雅黑" panose="020B0503020204020204" pitchFamily="34" charset="-122"/>
            </a:endParaRPr>
          </a:p>
          <a:p>
            <a:pPr algn="just">
              <a:spcBef>
                <a:spcPts val="600"/>
              </a:spcBef>
            </a:pPr>
            <a:r>
              <a:rPr lang="en-US" altLang="zh-CN" sz="2000" dirty="0">
                <a:latin typeface="Times New Roman" panose="02020603050405020304" pitchFamily="18" charset="0"/>
                <a:ea typeface="微软雅黑" panose="020B0503020204020204" pitchFamily="34" charset="-122"/>
              </a:rPr>
              <a:t>       Keegan (1995) reaffirmed the continued need for a theory of distance education by stating that a firmly based theory of distance education is one that can provide the touchstone against which , financial, educational, and social can be made with confidence.. Theory would thus cease to be an ad hoc response to a set of conditions arising in crisis situations of problem-solving, characteristic of the field of education.</a:t>
            </a:r>
            <a:endParaRPr lang="en-US" altLang="zh-CN" sz="2000" dirty="0">
              <a:latin typeface="Times New Roman" panose="02020603050405020304" pitchFamily="18" charset="0"/>
              <a:ea typeface="微软雅黑" panose="020B0503020204020204" pitchFamily="34" charset="-122"/>
            </a:endParaRPr>
          </a:p>
          <a:p>
            <a:pPr algn="just">
              <a:spcBef>
                <a:spcPts val="600"/>
              </a:spcBef>
            </a:pPr>
            <a:endParaRPr lang="en-US" altLang="zh-CN" sz="2000" dirty="0">
              <a:latin typeface="Times New Roman" panose="02020603050405020304" pitchFamily="18" charset="0"/>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8196" y="110609"/>
            <a:ext cx="3416320" cy="523220"/>
          </a:xfrm>
          <a:prstGeom prst="rect">
            <a:avLst/>
          </a:prstGeom>
        </p:spPr>
        <p:txBody>
          <a:bodyPr wrap="none">
            <a:spAutoFit/>
          </a:bodyPr>
          <a:lstStyle/>
          <a:p>
            <a:r>
              <a:rPr lang="zh-CN" altLang="en-US" sz="2800" dirty="0">
                <a:solidFill>
                  <a:srgbClr val="C00000"/>
                </a:solidFill>
                <a:latin typeface="微软雅黑" panose="020B0503020204020204" pitchFamily="34" charset="-122"/>
                <a:ea typeface="微软雅黑" panose="020B0503020204020204" pitchFamily="34" charset="-122"/>
              </a:rPr>
              <a:t>远程教育的基本理论</a:t>
            </a:r>
            <a:endParaRPr lang="zh-CN" altLang="en-US" sz="2800" dirty="0">
              <a:solidFill>
                <a:srgbClr val="C00000"/>
              </a:solidFill>
              <a:latin typeface="微软雅黑" panose="020B0503020204020204" pitchFamily="34" charset="-122"/>
              <a:ea typeface="微软雅黑" panose="020B0503020204020204" pitchFamily="34" charset="-122"/>
            </a:endParaRPr>
          </a:p>
        </p:txBody>
      </p:sp>
      <p:sp>
        <p:nvSpPr>
          <p:cNvPr id="3" name="矩形 2"/>
          <p:cNvSpPr/>
          <p:nvPr/>
        </p:nvSpPr>
        <p:spPr>
          <a:xfrm>
            <a:off x="973946" y="1106150"/>
            <a:ext cx="11106150" cy="5323205"/>
          </a:xfrm>
          <a:prstGeom prst="rect">
            <a:avLst/>
          </a:prstGeom>
        </p:spPr>
        <p:txBody>
          <a:bodyPr wrap="square">
            <a:spAutoFit/>
          </a:bodyPr>
          <a:lstStyle/>
          <a:p>
            <a:pPr marL="342900" indent="-342900">
              <a:lnSpc>
                <a:spcPct val="200000"/>
              </a:lnSpc>
              <a:spcBef>
                <a:spcPts val="600"/>
              </a:spcBef>
              <a:buFont typeface="Wingdings" panose="05000000000000000000" pitchFamily="2" charset="2"/>
              <a:buChar char="ü"/>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如何学？</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独立和自主学习理论（</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Theory of Independent Study</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err="1">
                <a:latin typeface="微软雅黑" panose="020B0503020204020204" pitchFamily="34" charset="-122"/>
                <a:ea typeface="微软雅黑" panose="020B0503020204020204" pitchFamily="34" charset="-122"/>
                <a:cs typeface="微软雅黑" panose="020B0503020204020204" pitchFamily="34" charset="-122"/>
              </a:rPr>
              <a:t>Wedemeyer</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Moore</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200000"/>
              </a:lnSpc>
              <a:spcBef>
                <a:spcPts val="600"/>
              </a:spcBef>
              <a:buFont typeface="Wingdings" panose="05000000000000000000" pitchFamily="2" charset="2"/>
              <a:buChar char="ü"/>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如何连接？</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：交互作用与通信理论（</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Theory of Interaction and Communication—</a:t>
            </a:r>
            <a:r>
              <a:rPr lang="en-US" altLang="zh-CN" sz="2000" dirty="0" err="1">
                <a:latin typeface="微软雅黑" panose="020B0503020204020204" pitchFamily="34" charset="-122"/>
                <a:ea typeface="微软雅黑" panose="020B0503020204020204" pitchFamily="34" charset="-122"/>
                <a:cs typeface="微软雅黑" panose="020B0503020204020204" pitchFamily="34" charset="-122"/>
              </a:rPr>
              <a:t>Börje</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 Holmberg</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1995)</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200000"/>
              </a:lnSpc>
              <a:spcBef>
                <a:spcPts val="600"/>
              </a:spcBef>
              <a:buFont typeface="Wingdings" panose="05000000000000000000" pitchFamily="2" charset="2"/>
              <a:buChar char="ü"/>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如何教？</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教与学再度整合理论（</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Desmond Keegan</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1990)</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200000"/>
              </a:lnSpc>
              <a:spcBef>
                <a:spcPts val="600"/>
              </a:spcBef>
              <a:buFont typeface="Wingdings" panose="05000000000000000000" pitchFamily="2" charset="2"/>
              <a:buChar char="ü"/>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sym typeface="+mn-ea"/>
              </a:rPr>
              <a:t>如何实施？</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后工业化教学理论（</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Theory of Industrialization of Teaching—Otto Peters</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sym typeface="+mn-ea"/>
              </a:rPr>
              <a:t>1988)</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200000"/>
              </a:lnSpc>
              <a:spcBef>
                <a:spcPts val="600"/>
              </a:spcBef>
              <a:buFont typeface="Wingdings" panose="05000000000000000000" pitchFamily="2" charset="2"/>
              <a:buChar char="ü"/>
            </a:pPr>
            <a:r>
              <a:rPr lang="zh-CN" altLang="en-US" sz="2000" b="1" dirty="0">
                <a:latin typeface="微软雅黑" panose="020B0503020204020204" pitchFamily="34" charset="-122"/>
                <a:ea typeface="微软雅黑" panose="020B0503020204020204" pitchFamily="34" charset="-122"/>
                <a:cs typeface="微软雅黑" panose="020B0503020204020204" pitchFamily="34" charset="-122"/>
              </a:rPr>
              <a:t>成效如何？</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等效理论（</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Equivalency Theory—An Emerging American Theory of Distance Education—Simon</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cs typeface="微软雅黑" panose="020B0503020204020204" pitchFamily="34" charset="-122"/>
              </a:rPr>
              <a:t>2000</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矩形 19"/>
          <p:cNvSpPr/>
          <p:nvPr/>
        </p:nvSpPr>
        <p:spPr>
          <a:xfrm>
            <a:off x="11591925" y="4155246"/>
            <a:ext cx="488171" cy="1388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自定义 4">
      <a:dk1>
        <a:srgbClr val="000000"/>
      </a:dk1>
      <a:lt1>
        <a:srgbClr val="FFFFFF"/>
      </a:lt1>
      <a:dk2>
        <a:srgbClr val="FFFFFF"/>
      </a:dk2>
      <a:lt2>
        <a:srgbClr val="FFFFFF"/>
      </a:lt2>
      <a:accent1>
        <a:srgbClr val="959595"/>
      </a:accent1>
      <a:accent2>
        <a:srgbClr val="272F42"/>
      </a:accent2>
      <a:accent3>
        <a:srgbClr val="959595"/>
      </a:accent3>
      <a:accent4>
        <a:srgbClr val="000000"/>
      </a:accent4>
      <a:accent5>
        <a:srgbClr val="959595"/>
      </a:accent5>
      <a:accent6>
        <a:srgbClr val="272F42"/>
      </a:accent6>
      <a:hlink>
        <a:srgbClr val="2B2B2B"/>
      </a:hlink>
      <a:folHlink>
        <a:srgbClr val="C00000"/>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第一PPT，www.1ppt.com">
  <a:themeElements>
    <a:clrScheme name="自定义 4">
      <a:dk1>
        <a:srgbClr val="000000"/>
      </a:dk1>
      <a:lt1>
        <a:srgbClr val="FFFFFF"/>
      </a:lt1>
      <a:dk2>
        <a:srgbClr val="FFFFFF"/>
      </a:dk2>
      <a:lt2>
        <a:srgbClr val="FFFFFF"/>
      </a:lt2>
      <a:accent1>
        <a:srgbClr val="959595"/>
      </a:accent1>
      <a:accent2>
        <a:srgbClr val="272F42"/>
      </a:accent2>
      <a:accent3>
        <a:srgbClr val="959595"/>
      </a:accent3>
      <a:accent4>
        <a:srgbClr val="000000"/>
      </a:accent4>
      <a:accent5>
        <a:srgbClr val="959595"/>
      </a:accent5>
      <a:accent6>
        <a:srgbClr val="272F42"/>
      </a:accent6>
      <a:hlink>
        <a:srgbClr val="2B2B2B"/>
      </a:hlink>
      <a:folHlink>
        <a:srgbClr val="C00000"/>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a:stretch>
            <a:fillRect/>
          </a:stretch>
        </a:blipFill>
        <a:ln>
          <a:no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7149</Words>
  <Application>WPS 演示</Application>
  <PresentationFormat>宽屏</PresentationFormat>
  <Paragraphs>504</Paragraphs>
  <Slides>46</Slides>
  <Notes>2</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46</vt:i4>
      </vt:variant>
    </vt:vector>
  </HeadingPairs>
  <TitlesOfParts>
    <vt:vector size="65" baseType="lpstr">
      <vt:lpstr>Arial</vt:lpstr>
      <vt:lpstr>宋体</vt:lpstr>
      <vt:lpstr>Wingdings</vt:lpstr>
      <vt:lpstr>微软雅黑</vt:lpstr>
      <vt:lpstr>Calibri</vt:lpstr>
      <vt:lpstr>Calibri</vt:lpstr>
      <vt:lpstr>Times New Roman</vt:lpstr>
      <vt:lpstr>楷体_GB2312</vt:lpstr>
      <vt:lpstr>Cambria</vt:lpstr>
      <vt:lpstr>华文细黑</vt:lpstr>
      <vt:lpstr>Georgia</vt:lpstr>
      <vt:lpstr>Arial Unicode MS</vt:lpstr>
      <vt:lpstr>等线 Light</vt:lpstr>
      <vt:lpstr>新宋体</vt:lpstr>
      <vt:lpstr>Calibri Light</vt:lpstr>
      <vt:lpstr>等线</vt:lpstr>
      <vt:lpstr>Office 主题​​</vt:lpstr>
      <vt:lpstr>第一PPT，www.1ppt.com</vt:lpstr>
      <vt:lpstr>1_第一PPT，www.1ppt.com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 晗</dc:creator>
  <cp:lastModifiedBy>Manager</cp:lastModifiedBy>
  <cp:revision>84</cp:revision>
  <dcterms:created xsi:type="dcterms:W3CDTF">2019-03-01T05:20:00Z</dcterms:created>
  <dcterms:modified xsi:type="dcterms:W3CDTF">2021-04-02T07:05:59Z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