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488" r:id="rId3"/>
    <p:sldId id="489" r:id="rId4"/>
    <p:sldId id="490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278" r:id="rId18"/>
  </p:sldIdLst>
  <p:sldSz cx="9144000" cy="5143500" type="screen16x9"/>
  <p:notesSz cx="6858000" cy="9144000"/>
  <p:embeddedFontLst>
    <p:embeddedFont>
      <p:font typeface="Migraffiti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egoe Script" panose="030B0504020000000003" pitchFamily="66" charset="0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970"/>
    <a:srgbClr val="53C780"/>
    <a:srgbClr val="67D993"/>
    <a:srgbClr val="F2A849"/>
    <a:srgbClr val="F8F8F8"/>
    <a:srgbClr val="054487"/>
    <a:srgbClr val="1173B0"/>
    <a:srgbClr val="080808"/>
    <a:srgbClr val="333333"/>
    <a:srgbClr val="EC8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67"/>
      </p:cViewPr>
      <p:guideLst>
        <p:guide orient="horz" pos="158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84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D2DF-EA40-424B-9200-EEB89F240BBC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15774"/>
            <a:ext cx="5344788" cy="331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3270" y="1421698"/>
            <a:ext cx="604867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</a:rPr>
              <a:t>信号与系统</a:t>
            </a:r>
          </a:p>
        </p:txBody>
      </p:sp>
      <p:sp>
        <p:nvSpPr>
          <p:cNvPr id="6" name="矩形 5"/>
          <p:cNvSpPr/>
          <p:nvPr/>
        </p:nvSpPr>
        <p:spPr>
          <a:xfrm>
            <a:off x="2411760" y="2500363"/>
            <a:ext cx="701457" cy="701457"/>
          </a:xfrm>
          <a:prstGeom prst="rect">
            <a:avLst/>
          </a:prstGeom>
          <a:solidFill>
            <a:srgbClr val="F2A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十字形 6"/>
          <p:cNvSpPr/>
          <p:nvPr/>
        </p:nvSpPr>
        <p:spPr>
          <a:xfrm>
            <a:off x="5003634" y="2491051"/>
            <a:ext cx="720080" cy="720080"/>
          </a:xfrm>
          <a:prstGeom prst="plus">
            <a:avLst/>
          </a:prstGeom>
          <a:solidFill>
            <a:srgbClr val="67D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689695" y="2482361"/>
            <a:ext cx="737461" cy="737461"/>
          </a:xfrm>
          <a:prstGeom prst="ellipse">
            <a:avLst/>
          </a:prstGeom>
          <a:solidFill>
            <a:srgbClr val="6B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6300192" y="2509674"/>
            <a:ext cx="792088" cy="682834"/>
          </a:xfrm>
          <a:prstGeom prst="triangle">
            <a:avLst/>
          </a:prstGeom>
          <a:solidFill>
            <a:srgbClr val="FA9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4"/>
          <p:cNvSpPr txBox="1"/>
          <p:nvPr/>
        </p:nvSpPr>
        <p:spPr>
          <a:xfrm>
            <a:off x="7020560" y="4083685"/>
            <a:ext cx="165100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</a:rPr>
              <a:t>主讲：李军</a:t>
            </a:r>
          </a:p>
          <a:p>
            <a:r>
              <a:rPr lang="en-US" altLang="zh-CN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</a:rPr>
              <a:t>2020.06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809469" y="412202"/>
            <a:ext cx="830375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求以下有限序列的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</a:t>
            </a:r>
            <a:endParaRPr kumimoji="1" lang="en-US" altLang="zh-CN" sz="2800" dirty="0" smtClean="0">
              <a:latin typeface="Adobe 黑体 Std R" pitchFamily="34" charset="-122"/>
              <a:ea typeface="Adobe 黑体 Std R" pitchFamily="34" charset="-122"/>
              <a:sym typeface="Symbol" pitchFamily="18" charset="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1) f</a:t>
            </a:r>
            <a:r>
              <a:rPr kumimoji="1" lang="en-US" altLang="zh-CN" sz="2800" baseline="-250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1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(k)=(k)    ↓k=0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           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2) f</a:t>
            </a:r>
            <a:r>
              <a:rPr kumimoji="1" lang="en-US" altLang="zh-CN" sz="2800" baseline="-250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2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(k)={1 , 2 , 3 , 2,1} 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458216" y="1783910"/>
            <a:ext cx="761812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解</a:t>
            </a:r>
            <a:endParaRPr kumimoji="1" lang="en-US" altLang="zh-CN" sz="28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1066901" y="1903717"/>
            <a:ext cx="7162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CC0000"/>
                </a:solidFill>
                <a:latin typeface="Adobe 黑体 Std R" pitchFamily="34" charset="-122"/>
                <a:ea typeface="Adobe 黑体 Std R" pitchFamily="34" charset="-122"/>
              </a:rPr>
              <a:t>(2)</a:t>
            </a: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1684226" y="1973570"/>
            <a:ext cx="382206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="1" dirty="0">
                <a:solidFill>
                  <a:srgbClr val="000000"/>
                </a:solidFill>
              </a:rPr>
              <a:t>2 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k)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的双边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z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变换为 </a:t>
            </a:r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1019366" y="2499293"/>
            <a:ext cx="58756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="1" dirty="0">
                <a:solidFill>
                  <a:srgbClr val="000000"/>
                </a:solidFill>
              </a:rPr>
              <a:t>2 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z) = z</a:t>
            </a:r>
            <a:r>
              <a:rPr kumimoji="1" lang="en-US" altLang="zh-CN" sz="2800" baseline="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+ 2z + 3 + 2z</a:t>
            </a:r>
            <a:r>
              <a:rPr kumimoji="1" lang="en-US" altLang="zh-CN" sz="2800" baseline="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-1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+ z</a:t>
            </a:r>
            <a:r>
              <a:rPr kumimoji="1" lang="en-US" altLang="zh-CN" sz="2800" baseline="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5814731" y="2503399"/>
            <a:ext cx="3300730" cy="5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收敛域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为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0&lt;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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z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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&lt;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 ∞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556468" y="3058685"/>
            <a:ext cx="37414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="1" dirty="0">
                <a:solidFill>
                  <a:srgbClr val="000000"/>
                </a:solidFill>
              </a:rPr>
              <a:t>2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(k)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的单边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z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变换为</a:t>
            </a:r>
          </a:p>
        </p:txBody>
      </p:sp>
      <p:graphicFrame>
        <p:nvGraphicFramePr>
          <p:cNvPr id="15" name="Object 42"/>
          <p:cNvGraphicFramePr>
            <a:graphicFrameLocks noChangeAspect="1"/>
          </p:cNvGraphicFramePr>
          <p:nvPr/>
        </p:nvGraphicFramePr>
        <p:xfrm>
          <a:off x="1000469" y="3320230"/>
          <a:ext cx="4428032" cy="877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4" name="公式" r:id="rId4" imgW="2171700" imgH="431800" progId="Equation.3">
                  <p:embed/>
                </p:oleObj>
              </mc:Choice>
              <mc:Fallback>
                <p:oleObj name="公式" r:id="rId4" imgW="2171700" imgH="431800" progId="Equation.3">
                  <p:embed/>
                  <p:pic>
                    <p:nvPicPr>
                      <p:cNvPr id="0" name="图片 2170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469" y="3320230"/>
                        <a:ext cx="4428032" cy="877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5670751" y="3489167"/>
            <a:ext cx="2767330" cy="5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收敛域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为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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z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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&gt; 0</a:t>
            </a:r>
            <a:endParaRPr kumimoji="1" lang="en-US" altLang="zh-CN" sz="2800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  <a:sym typeface="Symbol" pitchFamily="18" charset="2"/>
            </a:endParaRPr>
          </a:p>
        </p:txBody>
      </p:sp>
      <p:sp>
        <p:nvSpPr>
          <p:cNvPr id="17" name="Rectangle 45"/>
          <p:cNvSpPr>
            <a:spLocks noChangeArrowheads="1"/>
          </p:cNvSpPr>
          <p:nvPr/>
        </p:nvSpPr>
        <p:spPr bwMode="auto">
          <a:xfrm>
            <a:off x="201426" y="4197901"/>
            <a:ext cx="7466154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FF"/>
                </a:solidFill>
                <a:latin typeface="Adobe 黑体 Std R" pitchFamily="34" charset="-122"/>
                <a:ea typeface="Adobe 黑体 Std R" pitchFamily="34" charset="-122"/>
              </a:rPr>
              <a:t>     </a:t>
            </a:r>
            <a:r>
              <a:rPr kumimoji="1" lang="en-US" altLang="zh-CN" sz="2800" dirty="0" smtClean="0">
                <a:solidFill>
                  <a:srgbClr val="0000FF"/>
                </a:solidFill>
                <a:latin typeface="Adobe 黑体 Std R" pitchFamily="34" charset="-122"/>
                <a:ea typeface="Adobe 黑体 Std R" pitchFamily="34" charset="-122"/>
              </a:rPr>
              <a:t>    </a:t>
            </a: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对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有限序列的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z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变换的收敛域一般为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0&lt;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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z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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&lt;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∞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，有时它在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0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或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/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和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∞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也收敛。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  <p:bldP spid="7" grpId="0" bldLvl="0" animBg="1" autoUpdateAnimBg="0"/>
      <p:bldP spid="8" grpId="0" bldLvl="0" animBg="1" autoUpdateAnimBg="0"/>
      <p:bldP spid="9" grpId="0" bldLvl="0" animBg="1" autoUpdateAnimBg="0"/>
      <p:bldP spid="10" grpId="0" bldLvl="0" animBg="1" autoUpdateAnimBg="0"/>
      <p:bldP spid="16" grpId="0" bldLvl="0" animBg="1" autoUpdateAnimBg="0"/>
      <p:bldP spid="17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26412" y="412202"/>
            <a:ext cx="8205349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求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因果序列 </a:t>
            </a:r>
          </a:p>
        </p:txBody>
      </p:sp>
      <p:graphicFrame>
        <p:nvGraphicFramePr>
          <p:cNvPr id="23" name="Object 21"/>
          <p:cNvGraphicFramePr>
            <a:graphicFrameLocks noChangeAspect="1"/>
          </p:cNvGraphicFramePr>
          <p:nvPr/>
        </p:nvGraphicFramePr>
        <p:xfrm>
          <a:off x="3493999" y="220162"/>
          <a:ext cx="4121719" cy="90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89" name="公式" r:id="rId4" imgW="50292000" imgH="10972800" progId="Equation.3">
                  <p:embed/>
                </p:oleObj>
              </mc:Choice>
              <mc:Fallback>
                <p:oleObj name="公式" r:id="rId4" imgW="50292000" imgH="10972800" progId="Equation.3">
                  <p:embed/>
                  <p:pic>
                    <p:nvPicPr>
                      <p:cNvPr id="0" name="图片 2099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999" y="220162"/>
                        <a:ext cx="4121719" cy="903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921187" y="1101854"/>
            <a:ext cx="46278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的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变换（式中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a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为常数）。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58216" y="1598057"/>
            <a:ext cx="24942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解：代入定义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620401" y="1995987"/>
          <a:ext cx="6167973" cy="83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0" name="Equation" r:id="rId6" imgW="3314700" imgH="444500" progId="Equation.3">
                  <p:embed/>
                </p:oleObj>
              </mc:Choice>
              <mc:Fallback>
                <p:oleObj name="Equation" r:id="rId6" imgW="3314700" imgH="444500" progId="Equation.3">
                  <p:embed/>
                  <p:pic>
                    <p:nvPicPr>
                      <p:cNvPr id="0" name="图片 2099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401" y="1995987"/>
                        <a:ext cx="6167973" cy="831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382035" y="2787880"/>
            <a:ext cx="449469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可见，仅当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az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-1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&lt;1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，即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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z &gt;a =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时，其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变换存在。 </a:t>
            </a:r>
          </a:p>
        </p:txBody>
      </p:sp>
      <p:graphicFrame>
        <p:nvGraphicFramePr>
          <p:cNvPr id="28" name="Object 28"/>
          <p:cNvGraphicFramePr>
            <a:graphicFrameLocks noChangeAspect="1"/>
          </p:cNvGraphicFramePr>
          <p:nvPr/>
        </p:nvGraphicFramePr>
        <p:xfrm>
          <a:off x="305853" y="3875557"/>
          <a:ext cx="1780735" cy="78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1" name="Equation" r:id="rId8" imgW="875665" imgH="393700" progId="Equation.3">
                  <p:embed/>
                </p:oleObj>
              </mc:Choice>
              <mc:Fallback>
                <p:oleObj name="Equation" r:id="rId8" imgW="875665" imgH="393700" progId="Equation.3">
                  <p:embed/>
                  <p:pic>
                    <p:nvPicPr>
                      <p:cNvPr id="0" name="图片 2099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53" y="3875557"/>
                        <a:ext cx="1780735" cy="787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0"/>
          <p:cNvGraphicFramePr>
            <a:graphicFrameLocks noChangeAspect="1"/>
          </p:cNvGraphicFramePr>
          <p:nvPr/>
        </p:nvGraphicFramePr>
        <p:xfrm>
          <a:off x="5943261" y="2775485"/>
          <a:ext cx="2244041" cy="207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2" name="VISIO" r:id="rId10" imgW="1516380" imgH="1403350" progId="Visio.Drawing.5">
                  <p:embed/>
                </p:oleObj>
              </mc:Choice>
              <mc:Fallback>
                <p:oleObj name="VISIO" r:id="rId10" imgW="1516380" imgH="1403350" progId="Visio.Drawing.5">
                  <p:embed/>
                  <p:pic>
                    <p:nvPicPr>
                      <p:cNvPr id="0" name="图片 2099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261" y="2775485"/>
                        <a:ext cx="2244041" cy="207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2210383" y="4027919"/>
            <a:ext cx="28498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收敛域为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|z|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&gt;|a|</a:t>
            </a: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5105268" y="4180282"/>
            <a:ext cx="837993" cy="228544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>
              <a:solidFill>
                <a:srgbClr val="CC66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4" grpId="0" bldLvl="0" animBg="1"/>
      <p:bldP spid="25" grpId="0" bldLvl="0" animBg="1" autoUpdateAnimBg="0"/>
      <p:bldP spid="27" grpId="0" bldLvl="0" animBg="1" autoUpdateAnimBg="0"/>
      <p:bldP spid="30" grpId="0" bldLvl="0" animBg="1" autoUpdateAnimBg="0"/>
      <p:bldP spid="3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888590" y="454846"/>
            <a:ext cx="3383541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3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求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反因果序列 </a:t>
            </a: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391202" y="1132104"/>
            <a:ext cx="17830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的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变换。</a:t>
            </a: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507685" y="1780016"/>
            <a:ext cx="761812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</a:p>
        </p:txBody>
      </p:sp>
      <p:graphicFrame>
        <p:nvGraphicFramePr>
          <p:cNvPr id="17" name="Object 28"/>
          <p:cNvGraphicFramePr>
            <a:graphicFrameLocks noChangeAspect="1"/>
          </p:cNvGraphicFramePr>
          <p:nvPr/>
        </p:nvGraphicFramePr>
        <p:xfrm>
          <a:off x="3654809" y="224985"/>
          <a:ext cx="4651515" cy="105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0" name="Equation" r:id="rId4" imgW="2146300" imgH="482600" progId="Equation.3">
                  <p:embed/>
                </p:oleObj>
              </mc:Choice>
              <mc:Fallback>
                <p:oleObj name="Equation" r:id="rId4" imgW="2146300" imgH="482600" progId="Equation.3">
                  <p:embed/>
                  <p:pic>
                    <p:nvPicPr>
                      <p:cNvPr id="0" name="图片 218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809" y="224985"/>
                        <a:ext cx="4651515" cy="1056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0"/>
          <p:cNvGraphicFramePr>
            <a:graphicFrameLocks noChangeAspect="1"/>
          </p:cNvGraphicFramePr>
          <p:nvPr/>
        </p:nvGraphicFramePr>
        <p:xfrm>
          <a:off x="1188459" y="1780016"/>
          <a:ext cx="5916515" cy="77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1" name="Equation" r:id="rId6" imgW="3416300" imgH="444500" progId="Equation.3">
                  <p:embed/>
                </p:oleObj>
              </mc:Choice>
              <mc:Fallback>
                <p:oleObj name="Equation" r:id="rId6" imgW="3416300" imgH="444500" progId="Equation.3">
                  <p:embed/>
                  <p:pic>
                    <p:nvPicPr>
                      <p:cNvPr id="0" name="图片 218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459" y="1780016"/>
                        <a:ext cx="5916515" cy="776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653459" y="2643899"/>
            <a:ext cx="7278370" cy="5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可见，</a:t>
            </a:r>
            <a:r>
              <a:rPr kumimoji="1" lang="en-US" altLang="zh-CN" sz="280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b</a:t>
            </a:r>
            <a:r>
              <a:rPr kumimoji="1" lang="en-US" altLang="zh-CN" sz="2800" baseline="3000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-1</a:t>
            </a:r>
            <a:r>
              <a:rPr kumimoji="1" lang="en-US" altLang="zh-CN" sz="280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z&lt;1,</a:t>
            </a:r>
            <a:r>
              <a:rPr kumimoji="1" lang="zh-CN" altLang="en-US" sz="280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即</a:t>
            </a:r>
            <a:r>
              <a:rPr kumimoji="1" lang="en-US" altLang="zh-CN" sz="280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z&lt;b</a:t>
            </a:r>
            <a:r>
              <a:rPr kumimoji="1" lang="zh-CN" altLang="en-US" sz="280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时，其</a:t>
            </a:r>
            <a:r>
              <a:rPr kumimoji="1" lang="en-US" altLang="zh-CN" sz="280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变换存在， </a:t>
            </a:r>
          </a:p>
        </p:txBody>
      </p:sp>
      <p:graphicFrame>
        <p:nvGraphicFramePr>
          <p:cNvPr id="20" name="Object 33"/>
          <p:cNvGraphicFramePr>
            <a:graphicFrameLocks noChangeAspect="1"/>
          </p:cNvGraphicFramePr>
          <p:nvPr/>
        </p:nvGraphicFramePr>
        <p:xfrm>
          <a:off x="778389" y="3291811"/>
          <a:ext cx="1801972" cy="785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2" name="Equation" r:id="rId8" imgW="888365" imgH="393700" progId="Equation.3">
                  <p:embed/>
                </p:oleObj>
              </mc:Choice>
              <mc:Fallback>
                <p:oleObj name="Equation" r:id="rId8" imgW="888365" imgH="393700" progId="Equation.3">
                  <p:embed/>
                  <p:pic>
                    <p:nvPicPr>
                      <p:cNvPr id="0" name="图片 218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389" y="3291811"/>
                        <a:ext cx="1801972" cy="785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1377246" y="4161686"/>
            <a:ext cx="30276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收敛域为</a:t>
            </a:r>
            <a:r>
              <a:rPr kumimoji="1" lang="en-US" altLang="zh-CN" sz="280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|z|</a:t>
            </a:r>
            <a:r>
              <a:rPr kumimoji="1" lang="en-US" altLang="zh-CN" sz="280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&lt; |b|</a:t>
            </a: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4272131" y="4466411"/>
            <a:ext cx="1066537" cy="152362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>
              <a:solidFill>
                <a:srgbClr val="CC66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graphicFrame>
        <p:nvGraphicFramePr>
          <p:cNvPr id="23" name="Object 37"/>
          <p:cNvGraphicFramePr>
            <a:graphicFrameLocks noChangeAspect="1"/>
          </p:cNvGraphicFramePr>
          <p:nvPr/>
        </p:nvGraphicFramePr>
        <p:xfrm>
          <a:off x="5507873" y="3166990"/>
          <a:ext cx="2087717" cy="187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3" name="VISIO" r:id="rId10" imgW="1516380" imgH="1363980" progId="Visio.Drawing.5">
                  <p:embed/>
                </p:oleObj>
              </mc:Choice>
              <mc:Fallback>
                <p:oleObj name="VISIO" r:id="rId10" imgW="1516380" imgH="1363980" progId="Visio.Drawing.5">
                  <p:embed/>
                  <p:pic>
                    <p:nvPicPr>
                      <p:cNvPr id="0" name="图片 218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873" y="3166990"/>
                        <a:ext cx="2087717" cy="1878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 autoUpdateAnimBg="0"/>
      <p:bldP spid="19" grpId="0" bldLvl="0" animBg="1" autoUpdateAnimBg="0"/>
      <p:bldP spid="21" grpId="0" bldLvl="0" animBg="1" autoUpdateAnimBg="0"/>
      <p:bldP spid="2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839122" y="484192"/>
            <a:ext cx="6551582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4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双边序列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f(k)=</a:t>
            </a:r>
            <a:r>
              <a:rPr kumimoji="1" lang="en-US" altLang="zh-CN" sz="2800" dirty="0" err="1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f</a:t>
            </a:r>
            <a:r>
              <a:rPr kumimoji="1" lang="en-US" altLang="zh-CN" sz="2800" baseline="-30000" dirty="0" err="1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y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(k)+</a:t>
            </a:r>
            <a:r>
              <a:rPr kumimoji="1" lang="en-US" altLang="zh-CN" sz="2800" dirty="0" err="1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f</a:t>
            </a:r>
            <a:r>
              <a:rPr kumimoji="1" lang="en-US" altLang="zh-CN" sz="2800" baseline="-30000" dirty="0" err="1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f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(k)= 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34397" y="1828349"/>
            <a:ext cx="761812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</a:p>
        </p:txBody>
      </p:sp>
      <p:graphicFrame>
        <p:nvGraphicFramePr>
          <p:cNvPr id="15" name="Object 29"/>
          <p:cNvGraphicFramePr>
            <a:graphicFrameLocks noChangeAspect="1"/>
          </p:cNvGraphicFramePr>
          <p:nvPr/>
        </p:nvGraphicFramePr>
        <p:xfrm>
          <a:off x="5562355" y="408011"/>
          <a:ext cx="1447443" cy="91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0" r:id="rId4" imgW="774065" imgH="482600" progId="Equation.3">
                  <p:embed/>
                </p:oleObj>
              </mc:Choice>
              <mc:Fallback>
                <p:oleObj r:id="rId4" imgW="774065" imgH="482600" progId="Equation.3">
                  <p:embed/>
                  <p:pic>
                    <p:nvPicPr>
                      <p:cNvPr id="0" name="图片 2109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355" y="408011"/>
                        <a:ext cx="1447443" cy="91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1220028" y="1093642"/>
            <a:ext cx="17830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的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变换。</a:t>
            </a:r>
          </a:p>
        </p:txBody>
      </p:sp>
      <p:graphicFrame>
        <p:nvGraphicFramePr>
          <p:cNvPr id="17" name="Object 32"/>
          <p:cNvGraphicFramePr>
            <a:graphicFrameLocks noChangeAspect="1"/>
          </p:cNvGraphicFramePr>
          <p:nvPr/>
        </p:nvGraphicFramePr>
        <p:xfrm>
          <a:off x="1220028" y="1828349"/>
          <a:ext cx="4189965" cy="70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1" name="Equation" r:id="rId6" imgW="2298700" imgH="393700" progId="Equation.3">
                  <p:embed/>
                </p:oleObj>
              </mc:Choice>
              <mc:Fallback>
                <p:oleObj name="Equation" r:id="rId6" imgW="2298700" imgH="393700" progId="Equation.3">
                  <p:embed/>
                  <p:pic>
                    <p:nvPicPr>
                      <p:cNvPr id="0" name="图片 2109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028" y="1828349"/>
                        <a:ext cx="4189965" cy="70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111127" y="2931860"/>
            <a:ext cx="4951777" cy="137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可见，其收敛域为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a&lt;z&lt;b 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（显然要求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a&lt;b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，否则无共同收敛域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) </a:t>
            </a:r>
          </a:p>
        </p:txBody>
      </p:sp>
      <p:graphicFrame>
        <p:nvGraphicFramePr>
          <p:cNvPr id="19" name="Object 35"/>
          <p:cNvGraphicFramePr>
            <a:graphicFrameLocks noChangeAspect="1"/>
          </p:cNvGraphicFramePr>
          <p:nvPr/>
        </p:nvGraphicFramePr>
        <p:xfrm>
          <a:off x="5939814" y="2018008"/>
          <a:ext cx="2708881" cy="221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2" name="VISIO" r:id="rId8" imgW="1906270" imgH="1555750" progId="Visio.Drawing.5">
                  <p:embed/>
                </p:oleObj>
              </mc:Choice>
              <mc:Fallback>
                <p:oleObj name="VISIO" r:id="rId8" imgW="1906270" imgH="1555750" progId="Visio.Drawing.5">
                  <p:embed/>
                  <p:pic>
                    <p:nvPicPr>
                      <p:cNvPr id="0" name="图片 2109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9814" y="2018008"/>
                        <a:ext cx="2708881" cy="2210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5029087" y="3123429"/>
            <a:ext cx="1066537" cy="152362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>
              <a:solidFill>
                <a:srgbClr val="CC66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 autoUpdateAnimBg="0"/>
      <p:bldP spid="16" grpId="0" bldLvl="0" animBg="1"/>
      <p:bldP spid="18" grpId="0" bldLvl="0" animBg="1" autoUpdateAnimBg="0"/>
      <p:bldP spid="2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7"/>
          <p:cNvSpPr>
            <a:spLocks noChangeArrowheads="1"/>
          </p:cNvSpPr>
          <p:nvPr/>
        </p:nvSpPr>
        <p:spPr bwMode="auto">
          <a:xfrm>
            <a:off x="214725" y="772153"/>
            <a:ext cx="8778142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序列的收敛域大致有一下几种情况：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（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1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）对于有限长的序列，其双边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变换在整个平面；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（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2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）对因果序列，其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变换的收敛域为某个圆外区域；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（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3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）对反因果序列，其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变换的收敛域为某个圆内区域；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（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4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）对双边序列，其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变换的收敛域为环状区域；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40547" y="1060114"/>
            <a:ext cx="806290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dirty="0">
                <a:solidFill>
                  <a:srgbClr val="CC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注意</a:t>
            </a:r>
            <a:r>
              <a:rPr kumimoji="1" lang="zh-CN" altLang="en-US" sz="3200" dirty="0" smtClean="0">
                <a:solidFill>
                  <a:srgbClr val="CC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：</a:t>
            </a:r>
            <a:endParaRPr kumimoji="1" lang="en-US" altLang="zh-CN" sz="3200" dirty="0" smtClean="0">
              <a:solidFill>
                <a:srgbClr val="CC0000"/>
              </a:solidFill>
              <a:latin typeface="Adobe 黑体 Std R" pitchFamily="34" charset="-122"/>
              <a:ea typeface="Adobe 黑体 Std R" pitchFamily="34" charset="-122"/>
              <a:sym typeface="Symbol" pitchFamily="18" charset="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dirty="0">
                <a:solidFill>
                  <a:srgbClr val="CC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 </a:t>
            </a:r>
            <a:r>
              <a:rPr kumimoji="1" lang="en-US" altLang="zh-CN" sz="3200" dirty="0" smtClean="0">
                <a:solidFill>
                  <a:srgbClr val="CC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       </a:t>
            </a:r>
            <a:r>
              <a:rPr kumimoji="1" lang="zh-CN" altLang="en-US" sz="32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对</a:t>
            </a:r>
            <a:r>
              <a:rPr kumimoji="1" lang="zh-CN" altLang="en-US" sz="32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双边</a:t>
            </a:r>
            <a:r>
              <a:rPr kumimoji="1" lang="en-US" altLang="zh-CN" sz="32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32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变换必须表明收敛域，否则其对应的原序列将不唯一。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938952" y="337528"/>
            <a:ext cx="5384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例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199318" y="746674"/>
            <a:ext cx="4064000" cy="5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f</a:t>
            </a:r>
            <a:r>
              <a:rPr kumimoji="1" lang="en-US" altLang="zh-CN" sz="2800" baseline="-300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1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(k)=2</a:t>
            </a:r>
            <a:r>
              <a:rPr kumimoji="1" lang="en-US" altLang="zh-CN" sz="2800" baseline="300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k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(k)←→F</a:t>
            </a:r>
            <a:r>
              <a:rPr kumimoji="1" lang="en-US" altLang="zh-CN" sz="2800" baseline="-300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1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(z)= </a:t>
            </a:r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4800467" y="599073"/>
          <a:ext cx="871322" cy="83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3" name="公式" r:id="rId4" imgW="10058400" imgH="9753600" progId="Equation.3">
                  <p:embed/>
                </p:oleObj>
              </mc:Choice>
              <mc:Fallback>
                <p:oleObj name="公式" r:id="rId4" imgW="10058400" imgH="9753600" progId="Equation.3">
                  <p:embed/>
                  <p:pic>
                    <p:nvPicPr>
                      <p:cNvPr id="0" name="图片 219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467" y="599073"/>
                        <a:ext cx="871322" cy="8316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5846370" y="806984"/>
            <a:ext cx="1675986" cy="5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,  z&gt;2 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1209695" y="1486922"/>
            <a:ext cx="5664200" cy="5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f</a:t>
            </a:r>
            <a:r>
              <a:rPr kumimoji="1" lang="en-US" altLang="zh-CN" sz="2800" baseline="-3000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2</a:t>
            </a:r>
            <a:r>
              <a:rPr kumimoji="1" lang="en-US" altLang="zh-CN" sz="280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(k)= –2</a:t>
            </a:r>
            <a:r>
              <a:rPr kumimoji="1" lang="en-US" altLang="zh-CN" sz="2800" baseline="3000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k</a:t>
            </a:r>
            <a:r>
              <a:rPr kumimoji="1" lang="en-US" altLang="zh-CN" sz="280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(– k –1)←→F</a:t>
            </a:r>
            <a:r>
              <a:rPr kumimoji="1" lang="en-US" altLang="zh-CN" sz="2800" baseline="-3000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2</a:t>
            </a:r>
            <a:r>
              <a:rPr kumimoji="1" lang="en-US" altLang="zh-CN" sz="280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(z)=</a:t>
            </a:r>
          </a:p>
        </p:txBody>
      </p:sp>
      <p:graphicFrame>
        <p:nvGraphicFramePr>
          <p:cNvPr id="31" name="Object 10"/>
          <p:cNvGraphicFramePr>
            <a:graphicFrameLocks noChangeAspect="1"/>
          </p:cNvGraphicFramePr>
          <p:nvPr/>
        </p:nvGraphicFramePr>
        <p:xfrm>
          <a:off x="6214587" y="1296639"/>
          <a:ext cx="869735" cy="83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4" name="公式" r:id="rId6" imgW="10058400" imgH="9753600" progId="Equation.3">
                  <p:embed/>
                </p:oleObj>
              </mc:Choice>
              <mc:Fallback>
                <p:oleObj name="公式" r:id="rId6" imgW="10058400" imgH="9753600" progId="Equation.3">
                  <p:embed/>
                  <p:pic>
                    <p:nvPicPr>
                      <p:cNvPr id="0" name="图片 219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4587" y="1296639"/>
                        <a:ext cx="869735" cy="8316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7019668" y="1522816"/>
            <a:ext cx="1522730" cy="5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,  z&lt;2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295521" y="2194772"/>
            <a:ext cx="8456112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对单边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变换，其收敛域比较简单，一定是某个圆以外的区域。可以省略。 </a:t>
            </a: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371702" y="3229567"/>
            <a:ext cx="33832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CC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常用序列的</a:t>
            </a:r>
            <a:r>
              <a:rPr kumimoji="1" lang="en-US" altLang="zh-CN" sz="2800">
                <a:solidFill>
                  <a:srgbClr val="CC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>
                <a:solidFill>
                  <a:srgbClr val="CC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变换： 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3588653" y="3148644"/>
            <a:ext cx="3654425" cy="5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(k) ←→ 1 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，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z&gt;0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3266587" y="3848539"/>
            <a:ext cx="872490" cy="5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(k)</a:t>
            </a:r>
          </a:p>
        </p:txBody>
      </p:sp>
      <p:graphicFrame>
        <p:nvGraphicFramePr>
          <p:cNvPr id="37" name="Object 16"/>
          <p:cNvGraphicFramePr>
            <a:graphicFrameLocks noChangeAspect="1"/>
          </p:cNvGraphicFramePr>
          <p:nvPr/>
        </p:nvGraphicFramePr>
        <p:xfrm>
          <a:off x="5004203" y="3870758"/>
          <a:ext cx="1036381" cy="1022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5" name="公式" r:id="rId8" imgW="9753600" imgH="9753600" progId="Equation.3">
                  <p:embed/>
                </p:oleObj>
              </mc:Choice>
              <mc:Fallback>
                <p:oleObj name="公式" r:id="rId8" imgW="9753600" imgH="9753600" progId="Equation.3">
                  <p:embed/>
                  <p:pic>
                    <p:nvPicPr>
                      <p:cNvPr id="0" name="图片 219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203" y="3870758"/>
                        <a:ext cx="1036381" cy="1022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5856748" y="3848539"/>
            <a:ext cx="1344930" cy="5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，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z&gt;1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5856748" y="4424986"/>
            <a:ext cx="1522730" cy="5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 ，</a:t>
            </a: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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z&lt;1</a:t>
            </a: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2020091" y="4463077"/>
            <a:ext cx="2472690" cy="5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–(– k –1)</a:t>
            </a:r>
          </a:p>
        </p:txBody>
      </p:sp>
      <p:sp>
        <p:nvSpPr>
          <p:cNvPr id="41" name="AutoShape 20"/>
          <p:cNvSpPr>
            <a:spLocks noChangeArrowheads="1"/>
          </p:cNvSpPr>
          <p:nvPr/>
        </p:nvSpPr>
        <p:spPr bwMode="auto">
          <a:xfrm>
            <a:off x="4104580" y="4153264"/>
            <a:ext cx="914174" cy="76181"/>
          </a:xfrm>
          <a:prstGeom prst="leftRightArrow">
            <a:avLst>
              <a:gd name="adj1" fmla="val 50000"/>
              <a:gd name="adj2" fmla="val 24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42" name="AutoShape 21"/>
          <p:cNvSpPr>
            <a:spLocks noChangeArrowheads="1"/>
          </p:cNvSpPr>
          <p:nvPr/>
        </p:nvSpPr>
        <p:spPr bwMode="auto">
          <a:xfrm>
            <a:off x="4180762" y="4686532"/>
            <a:ext cx="837993" cy="76181"/>
          </a:xfrm>
          <a:prstGeom prst="leftRightArrow">
            <a:avLst>
              <a:gd name="adj1" fmla="val 50000"/>
              <a:gd name="adj2" fmla="val 2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 autoUpdateAnimBg="0"/>
      <p:bldP spid="22" grpId="0" bldLvl="0" animBg="1" autoUpdateAnimBg="0"/>
      <p:bldP spid="29" grpId="0" bldLvl="0" animBg="1" autoUpdateAnimBg="0"/>
      <p:bldP spid="30" grpId="0" bldLvl="0" animBg="1" autoUpdateAnimBg="0"/>
      <p:bldP spid="32" grpId="0" bldLvl="0" animBg="1" autoUpdateAnimBg="0"/>
      <p:bldP spid="33" grpId="0" bldLvl="0" animBg="1" autoUpdateAnimBg="0"/>
      <p:bldP spid="34" grpId="0" bldLvl="0" animBg="1" autoUpdateAnimBg="0"/>
      <p:bldP spid="35" grpId="0" bldLvl="0" animBg="1" autoUpdateAnimBg="0"/>
      <p:bldP spid="36" grpId="0" bldLvl="0" animBg="1" autoUpdateAnimBg="0"/>
      <p:bldP spid="38" grpId="0" bldLvl="0" animBg="1" autoUpdateAnimBg="0"/>
      <p:bldP spid="39" grpId="0" bldLvl="0" animBg="1" autoUpdateAnimBg="0"/>
      <p:bldP spid="40" grpId="0" bldLvl="0" animBg="1" autoUpdateAnimBg="0"/>
      <p:bldP spid="41" grpId="0" bldLvl="0" animBg="1"/>
      <p:bldP spid="4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480" y="1617345"/>
            <a:ext cx="3834765" cy="115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46970"/>
                </a:solidFill>
                <a:latin typeface="Segoe Script" charset="0"/>
                <a:ea typeface="Migraffiti" charset="0"/>
              </a:rPr>
              <a:t>THANKS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99792" y="2921341"/>
            <a:ext cx="4179497" cy="658520"/>
            <a:chOff x="2411760" y="2842401"/>
            <a:chExt cx="4680520" cy="737461"/>
          </a:xfrm>
        </p:grpSpPr>
        <p:sp>
          <p:nvSpPr>
            <p:cNvPr id="3" name="矩形 2"/>
            <p:cNvSpPr/>
            <p:nvPr/>
          </p:nvSpPr>
          <p:spPr>
            <a:xfrm>
              <a:off x="2411760" y="2860403"/>
              <a:ext cx="701457" cy="701457"/>
            </a:xfrm>
            <a:prstGeom prst="rect">
              <a:avLst/>
            </a:prstGeom>
            <a:solidFill>
              <a:srgbClr val="F2A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十字形 3"/>
            <p:cNvSpPr/>
            <p:nvPr/>
          </p:nvSpPr>
          <p:spPr>
            <a:xfrm>
              <a:off x="5003634" y="2851091"/>
              <a:ext cx="720080" cy="720080"/>
            </a:xfrm>
            <a:prstGeom prst="plus">
              <a:avLst/>
            </a:prstGeom>
            <a:solidFill>
              <a:srgbClr val="67D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689695" y="2842401"/>
              <a:ext cx="737461" cy="737461"/>
            </a:xfrm>
            <a:prstGeom prst="ellipse">
              <a:avLst/>
            </a:prstGeom>
            <a:solidFill>
              <a:srgbClr val="6B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6300192" y="2869714"/>
              <a:ext cx="792088" cy="682834"/>
            </a:xfrm>
            <a:prstGeom prst="triangle">
              <a:avLst/>
            </a:prstGeom>
            <a:solidFill>
              <a:srgbClr val="FA9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528" y="1923997"/>
            <a:ext cx="7884753" cy="994234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4800" b="1" dirty="0">
                <a:ln w="0"/>
                <a:solidFill>
                  <a:srgbClr val="4C6968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/>
              </a:rPr>
              <a:t>第六章  离散系统</a:t>
            </a:r>
            <a:r>
              <a:rPr kumimoji="1" lang="en-US" altLang="zh-CN" sz="4800" b="1" dirty="0">
                <a:ln w="0"/>
                <a:solidFill>
                  <a:srgbClr val="4C6968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/>
              </a:rPr>
              <a:t>z</a:t>
            </a:r>
            <a:r>
              <a:rPr kumimoji="1" lang="zh-CN" altLang="en-US" sz="4800" b="1" dirty="0">
                <a:ln w="0"/>
                <a:solidFill>
                  <a:srgbClr val="4C6968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/>
              </a:rPr>
              <a:t>域分析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18491" y="772153"/>
            <a:ext cx="6393069" cy="324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zh-CN" sz="4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6.1  z </a:t>
            </a:r>
            <a:r>
              <a:rPr lang="zh-CN" altLang="en-US" sz="4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变换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zh-CN" altLang="en-US" sz="32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一、从拉普拉斯变换到</a:t>
            </a:r>
            <a:r>
              <a:rPr lang="en-US" altLang="zh-CN" sz="32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z</a:t>
            </a:r>
            <a:r>
              <a:rPr lang="zh-CN" altLang="en-US" sz="32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变换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zh-CN" altLang="en-US" sz="32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二、收敛域</a:t>
            </a:r>
          </a:p>
        </p:txBody>
      </p:sp>
      <p:sp>
        <p:nvSpPr>
          <p:cNvPr id="5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669346" y="2172034"/>
            <a:ext cx="304725" cy="152362"/>
          </a:xfrm>
          <a:custGeom>
            <a:avLst/>
            <a:gdLst>
              <a:gd name="G0" fmla="+- 13886 0 0"/>
              <a:gd name="G1" fmla="+- 5400 0 0"/>
              <a:gd name="G2" fmla="+- 21600 0 5400"/>
              <a:gd name="G3" fmla="+- 10800 0 5400"/>
              <a:gd name="G4" fmla="+- 21600 0 13886"/>
              <a:gd name="G5" fmla="*/ G4 G3 10800"/>
              <a:gd name="G6" fmla="+- 21600 0 G5"/>
              <a:gd name="T0" fmla="*/ 13886 w 21600"/>
              <a:gd name="T1" fmla="*/ 0 h 21600"/>
              <a:gd name="T2" fmla="*/ 0 w 21600"/>
              <a:gd name="T3" fmla="*/ 10800 h 21600"/>
              <a:gd name="T4" fmla="*/ 1388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886" y="0"/>
                </a:moveTo>
                <a:lnTo>
                  <a:pt x="1388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3886" y="16200"/>
                </a:lnTo>
                <a:lnTo>
                  <a:pt x="1388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rgbClr val="CC6600"/>
            </a:solidFill>
            <a:miter lim="800000"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>
              <a:solidFill>
                <a:prstClr val="black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6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66031" y="3003850"/>
            <a:ext cx="304725" cy="152362"/>
          </a:xfrm>
          <a:custGeom>
            <a:avLst/>
            <a:gdLst>
              <a:gd name="G0" fmla="+- 13886 0 0"/>
              <a:gd name="G1" fmla="+- 5400 0 0"/>
              <a:gd name="G2" fmla="+- 21600 0 5400"/>
              <a:gd name="G3" fmla="+- 10800 0 5400"/>
              <a:gd name="G4" fmla="+- 21600 0 13886"/>
              <a:gd name="G5" fmla="*/ G4 G3 10800"/>
              <a:gd name="G6" fmla="+- 21600 0 G5"/>
              <a:gd name="T0" fmla="*/ 13886 w 21600"/>
              <a:gd name="T1" fmla="*/ 0 h 21600"/>
              <a:gd name="T2" fmla="*/ 0 w 21600"/>
              <a:gd name="T3" fmla="*/ 10800 h 21600"/>
              <a:gd name="T4" fmla="*/ 1388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886" y="0"/>
                </a:moveTo>
                <a:lnTo>
                  <a:pt x="1388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3886" y="16200"/>
                </a:lnTo>
                <a:lnTo>
                  <a:pt x="1388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rgbClr val="CC6600"/>
            </a:solidFill>
            <a:miter lim="800000"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>
              <a:solidFill>
                <a:prstClr val="black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70478" y="556183"/>
            <a:ext cx="8229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        在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连续系统中，为了避开解微分方程的困难，可以通过拉氏变换把微分方程转换为代数方程。出于同样的动机，也可以通过一种称为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z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变换的数学工具，把差分方程转换为代数方程。</a:t>
            </a:r>
            <a:endParaRPr kumimoji="1" lang="en-US" altLang="zh-CN" sz="28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01232" y="1776278"/>
            <a:ext cx="355854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800" b="1" dirty="0">
                <a:ln w="0"/>
                <a:solidFill>
                  <a:srgbClr val="CC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6.1  z </a:t>
            </a:r>
            <a:r>
              <a:rPr kumimoji="1" lang="zh-CN" altLang="en-US" sz="4800" b="1" dirty="0">
                <a:ln w="0"/>
                <a:solidFill>
                  <a:srgbClr val="CC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变换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538" y="196232"/>
            <a:ext cx="768443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一、从拉氏变换到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z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变换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88582" y="1021924"/>
            <a:ext cx="716103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　　对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连续信号进行均匀冲激取样后，就得到离散信号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: 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930950" y="2297571"/>
            <a:ext cx="6170676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取样</a:t>
            </a:r>
            <a:r>
              <a:rPr kumimoji="1" lang="zh-CN" altLang="en-US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信号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788582" y="3176299"/>
            <a:ext cx="769430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两边取双边拉普拉斯变换，得</a:t>
            </a:r>
            <a:endParaRPr kumimoji="1" lang="en-US" altLang="zh-CN" sz="2800" dirty="0">
              <a:latin typeface="Adobe 黑体 Std R" pitchFamily="34" charset="-122"/>
              <a:ea typeface="Adobe 黑体 Std R" pitchFamily="3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628264" y="2100441"/>
          <a:ext cx="5235870" cy="91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3" name="公式" r:id="rId4" imgW="2438400" imgH="431800" progId="Equation.3">
                  <p:embed/>
                </p:oleObj>
              </mc:Choice>
              <mc:Fallback>
                <p:oleObj name="公式" r:id="rId4" imgW="2438400" imgH="4318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264" y="2100441"/>
                        <a:ext cx="5235870" cy="917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806544" y="3916327"/>
          <a:ext cx="3296424" cy="953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4" name="Equation" r:id="rId6" imgW="1485900" imgH="431800" progId="Equation.3">
                  <p:embed/>
                </p:oleObj>
              </mc:Choice>
              <mc:Fallback>
                <p:oleObj name="Equation" r:id="rId6" imgW="1485900" imgH="4318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544" y="3916327"/>
                        <a:ext cx="3296424" cy="953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ldLvl="0" animBg="1" autoUpdateAnimBg="0"/>
      <p:bldP spid="13" grpId="0" bldLvl="0" animBg="1" autoUpdateAnimBg="0"/>
      <p:bldP spid="15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682434" y="513727"/>
            <a:ext cx="8064999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　　令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 = </a:t>
            </a:r>
            <a:r>
              <a:rPr kumimoji="1" lang="en-US" altLang="zh-CN" sz="28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e</a:t>
            </a:r>
            <a:r>
              <a:rPr kumimoji="1" lang="en-US" altLang="zh-CN" sz="2800" baseline="300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sT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，上式将成为复变量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的函数，用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F(z)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表示；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f(</a:t>
            </a:r>
            <a:r>
              <a:rPr kumimoji="1" lang="en-US" altLang="zh-CN" sz="28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kT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) →f(k) 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，得</a:t>
            </a:r>
          </a:p>
        </p:txBody>
      </p:sp>
      <p:graphicFrame>
        <p:nvGraphicFramePr>
          <p:cNvPr id="19" name="Object 42"/>
          <p:cNvGraphicFramePr>
            <a:graphicFrameLocks noChangeAspect="1"/>
          </p:cNvGraphicFramePr>
          <p:nvPr/>
        </p:nvGraphicFramePr>
        <p:xfrm>
          <a:off x="1544738" y="1481863"/>
          <a:ext cx="2802833" cy="985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46" name="Equation" r:id="rId4" imgW="1218565" imgH="431800" progId="Equation.3">
                  <p:embed/>
                </p:oleObj>
              </mc:Choice>
              <mc:Fallback>
                <p:oleObj name="Equation" r:id="rId4" imgW="1218565" imgH="431800" progId="Equation.3">
                  <p:embed/>
                  <p:pic>
                    <p:nvPicPr>
                      <p:cNvPr id="0" name="图片 180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738" y="1481863"/>
                        <a:ext cx="2802833" cy="9855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44"/>
          <p:cNvSpPr>
            <a:spLocks noChangeArrowheads="1"/>
          </p:cNvSpPr>
          <p:nvPr/>
        </p:nvSpPr>
        <p:spPr bwMode="auto">
          <a:xfrm flipV="1">
            <a:off x="5353798" y="1329500"/>
            <a:ext cx="2513979" cy="954447"/>
          </a:xfrm>
          <a:prstGeom prst="wedgeRoundRectCallout">
            <a:avLst>
              <a:gd name="adj1" fmla="val -95708"/>
              <a:gd name="adj2" fmla="val -43375"/>
              <a:gd name="adj3" fmla="val 16667"/>
            </a:avLst>
          </a:prstGeom>
          <a:solidFill>
            <a:srgbClr val="CBCEBA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称为序列</a:t>
            </a:r>
            <a:r>
              <a:rPr kumimoji="1" lang="en-US" altLang="zh-CN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f(k)</a:t>
            </a:r>
            <a:r>
              <a:rPr kumimoji="1" lang="zh-CN" altLang="en-US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的双边</a:t>
            </a:r>
            <a:r>
              <a:rPr kumimoji="1" lang="en-US" altLang="zh-CN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z</a:t>
            </a:r>
            <a:r>
              <a:rPr kumimoji="1" lang="zh-CN" altLang="en-US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变换</a:t>
            </a:r>
          </a:p>
        </p:txBody>
      </p:sp>
      <p:graphicFrame>
        <p:nvGraphicFramePr>
          <p:cNvPr id="21" name="Object 45"/>
          <p:cNvGraphicFramePr>
            <a:graphicFrameLocks noChangeAspect="1"/>
          </p:cNvGraphicFramePr>
          <p:nvPr/>
        </p:nvGraphicFramePr>
        <p:xfrm>
          <a:off x="1548411" y="2362709"/>
          <a:ext cx="2744110" cy="985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47" name="Equation" r:id="rId6" imgW="1193800" imgH="431800" progId="Equation.3">
                  <p:embed/>
                </p:oleObj>
              </mc:Choice>
              <mc:Fallback>
                <p:oleObj name="Equation" r:id="rId6" imgW="1193800" imgH="431800" progId="Equation.3">
                  <p:embed/>
                  <p:pic>
                    <p:nvPicPr>
                      <p:cNvPr id="0" name="图片 180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411" y="2362709"/>
                        <a:ext cx="2744110" cy="9855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46"/>
          <p:cNvSpPr>
            <a:spLocks noChangeArrowheads="1"/>
          </p:cNvSpPr>
          <p:nvPr/>
        </p:nvSpPr>
        <p:spPr bwMode="auto">
          <a:xfrm flipV="1">
            <a:off x="5277617" y="2427929"/>
            <a:ext cx="2513979" cy="920373"/>
          </a:xfrm>
          <a:prstGeom prst="wedgeRoundRectCallout">
            <a:avLst>
              <a:gd name="adj1" fmla="val -114713"/>
              <a:gd name="adj2" fmla="val -20833"/>
              <a:gd name="adj3" fmla="val 16667"/>
            </a:avLst>
          </a:prstGeom>
          <a:solidFill>
            <a:srgbClr val="CBCEBA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FF"/>
                </a:solidFill>
                <a:latin typeface="Adobe 黑体 Std R" pitchFamily="34" charset="-122"/>
                <a:ea typeface="Adobe 黑体 Std R" pitchFamily="34" charset="-122"/>
              </a:rPr>
              <a:t>称为序列</a:t>
            </a:r>
            <a:r>
              <a:rPr kumimoji="1" lang="en-US" altLang="zh-CN" sz="2800" dirty="0">
                <a:solidFill>
                  <a:srgbClr val="0000FF"/>
                </a:solidFill>
                <a:latin typeface="Adobe 黑体 Std R" pitchFamily="34" charset="-122"/>
                <a:ea typeface="Adobe 黑体 Std R" pitchFamily="34" charset="-122"/>
              </a:rPr>
              <a:t>f(k)</a:t>
            </a:r>
            <a:r>
              <a:rPr kumimoji="1" lang="zh-CN" altLang="en-US" sz="2800" dirty="0">
                <a:solidFill>
                  <a:srgbClr val="0000FF"/>
                </a:solidFill>
                <a:latin typeface="Adobe 黑体 Std R" pitchFamily="34" charset="-122"/>
                <a:ea typeface="Adobe 黑体 Std R" pitchFamily="34" charset="-122"/>
              </a:rPr>
              <a:t>的</a:t>
            </a:r>
            <a:r>
              <a:rPr kumimoji="1" lang="zh-CN" altLang="en-US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单</a:t>
            </a:r>
            <a:r>
              <a:rPr kumimoji="1" lang="zh-CN" altLang="en-US" sz="2800" dirty="0">
                <a:solidFill>
                  <a:srgbClr val="0000FF"/>
                </a:solidFill>
                <a:latin typeface="Adobe 黑体 Std R" pitchFamily="34" charset="-122"/>
                <a:ea typeface="Adobe 黑体 Std R" pitchFamily="34" charset="-122"/>
              </a:rPr>
              <a:t>边</a:t>
            </a:r>
            <a:r>
              <a:rPr kumimoji="1" lang="en-US" altLang="zh-CN" sz="2800" dirty="0">
                <a:solidFill>
                  <a:srgbClr val="0000FF"/>
                </a:solidFill>
                <a:latin typeface="Adobe 黑体 Std R" pitchFamily="34" charset="-122"/>
                <a:ea typeface="Adobe 黑体 Std R" pitchFamily="34" charset="-122"/>
              </a:rPr>
              <a:t>z</a:t>
            </a:r>
            <a:r>
              <a:rPr kumimoji="1" lang="zh-CN" altLang="en-US" sz="2800" dirty="0">
                <a:solidFill>
                  <a:srgbClr val="0000FF"/>
                </a:solidFill>
                <a:latin typeface="Adobe 黑体 Std R" pitchFamily="34" charset="-122"/>
                <a:ea typeface="Adobe 黑体 Std R" pitchFamily="34" charset="-122"/>
              </a:rPr>
              <a:t>变换</a:t>
            </a:r>
          </a:p>
        </p:txBody>
      </p:sp>
      <p:sp>
        <p:nvSpPr>
          <p:cNvPr id="23" name="Rectangle 47"/>
          <p:cNvSpPr>
            <a:spLocks noChangeArrowheads="1"/>
          </p:cNvSpPr>
          <p:nvPr/>
        </p:nvSpPr>
        <p:spPr bwMode="auto">
          <a:xfrm>
            <a:off x="325839" y="3462574"/>
            <a:ext cx="8760837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若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f(k)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为</a:t>
            </a:r>
            <a:r>
              <a:rPr kumimoji="1" lang="zh-CN" altLang="en-US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因果序列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，则单边、双边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变换相等，否则不等。今后在不致混淆的情况下，统称它们为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。 </a:t>
            </a:r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478202" y="4564027"/>
            <a:ext cx="823722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F(z) = Z[f(k)] ,f(k)= Z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-1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[F(z)] 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；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f(k)←→F(z)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 autoUpdateAnimBg="0"/>
      <p:bldP spid="20" grpId="0" bldLvl="0" animBg="1" autoUpdateAnimBg="0"/>
      <p:bldP spid="22" grpId="0" bldLvl="0" animBg="1" autoUpdateAnimBg="0"/>
      <p:bldP spid="23" grpId="0" bldLvl="0" animBg="1" autoUpdateAnimBg="0"/>
      <p:bldP spid="24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538" y="196232"/>
            <a:ext cx="768443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二、收敛域 </a:t>
            </a:r>
          </a:p>
        </p:txBody>
      </p:sp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338637" y="1011071"/>
            <a:ext cx="8608474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　　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变换定义为一无穷幂级数之和，显然只有当该幂级数收敛，即</a:t>
            </a:r>
          </a:p>
        </p:txBody>
      </p:sp>
      <p:graphicFrame>
        <p:nvGraphicFramePr>
          <p:cNvPr id="11" name="Object 49"/>
          <p:cNvGraphicFramePr>
            <a:graphicFrameLocks noChangeAspect="1"/>
          </p:cNvGraphicFramePr>
          <p:nvPr/>
        </p:nvGraphicFramePr>
        <p:xfrm>
          <a:off x="3780108" y="1423440"/>
          <a:ext cx="2159707" cy="860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1" r:id="rId4" imgW="1078865" imgH="431800" progId="Equation.3">
                  <p:embed/>
                </p:oleObj>
              </mc:Choice>
              <mc:Fallback>
                <p:oleObj r:id="rId4" imgW="1078865" imgH="431800" progId="Equation.3">
                  <p:embed/>
                  <p:pic>
                    <p:nvPicPr>
                      <p:cNvPr id="0" name="图片 187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108" y="1423440"/>
                        <a:ext cx="2159707" cy="860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338637" y="2437369"/>
            <a:ext cx="8379931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时，其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变换才存在。上式称为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绝对可和条件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，它是序列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f(k)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的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变换存在的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充分必要条件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。 </a:t>
            </a: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567181" y="3517825"/>
            <a:ext cx="28498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CC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收敛域的定义： </a:t>
            </a:r>
          </a:p>
        </p:txBody>
      </p:sp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590062" y="4033999"/>
            <a:ext cx="35610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对于序列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f(k)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，满足 </a:t>
            </a:r>
          </a:p>
        </p:txBody>
      </p:sp>
      <p:graphicFrame>
        <p:nvGraphicFramePr>
          <p:cNvPr id="20" name="Object 54"/>
          <p:cNvGraphicFramePr>
            <a:graphicFrameLocks noChangeAspect="1"/>
          </p:cNvGraphicFramePr>
          <p:nvPr/>
        </p:nvGraphicFramePr>
        <p:xfrm>
          <a:off x="4094961" y="3730862"/>
          <a:ext cx="2066415" cy="82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2" r:id="rId6" imgW="1078865" imgH="431800" progId="Equation.3">
                  <p:embed/>
                </p:oleObj>
              </mc:Choice>
              <mc:Fallback>
                <p:oleObj r:id="rId6" imgW="1078865" imgH="431800" progId="Equation.3">
                  <p:embed/>
                  <p:pic>
                    <p:nvPicPr>
                      <p:cNvPr id="0" name="图片 187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961" y="3730862"/>
                        <a:ext cx="2066415" cy="8221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56"/>
          <p:cNvSpPr>
            <a:spLocks noChangeArrowheads="1"/>
          </p:cNvSpPr>
          <p:nvPr/>
        </p:nvSpPr>
        <p:spPr bwMode="auto">
          <a:xfrm>
            <a:off x="557296" y="4568855"/>
            <a:ext cx="74726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所有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值组成的集合称为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</a:t>
            </a:r>
            <a:r>
              <a:rPr kumimoji="1" lang="en-US" altLang="zh-CN" sz="2800">
                <a:solidFill>
                  <a:srgbClr val="CC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F(z)</a:t>
            </a:r>
            <a:r>
              <a:rPr kumimoji="1" lang="zh-CN" altLang="en-US" sz="2800">
                <a:solidFill>
                  <a:srgbClr val="CC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的收敛域</a:t>
            </a:r>
            <a:r>
              <a:rPr kumimoji="1"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。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ldLvl="0" animBg="1" autoUpdateAnimBg="0"/>
      <p:bldP spid="17" grpId="0" bldLvl="0" animBg="1" autoUpdateAnimBg="0"/>
      <p:bldP spid="18" grpId="0" bldLvl="0" animBg="1" autoUpdateAnimBg="0"/>
      <p:bldP spid="19" grpId="0" bldLvl="0" animBg="1" autoUpdateAnimBg="0"/>
      <p:bldP spid="21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809469" y="412202"/>
            <a:ext cx="830375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求以下有限序列的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z</a:t>
            </a: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变换</a:t>
            </a:r>
            <a:endParaRPr kumimoji="1" lang="en-US" altLang="zh-CN" sz="2800" dirty="0" smtClean="0">
              <a:latin typeface="Adobe 黑体 Std R" pitchFamily="34" charset="-122"/>
              <a:ea typeface="Adobe 黑体 Std R" pitchFamily="34" charset="-122"/>
              <a:sym typeface="Symbol" pitchFamily="18" charset="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1) f</a:t>
            </a:r>
            <a:r>
              <a:rPr kumimoji="1" lang="en-US" altLang="zh-CN" sz="2800" baseline="-250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1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(k)=(k)    ↓k=0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           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2) f</a:t>
            </a:r>
            <a:r>
              <a:rPr kumimoji="1" lang="en-US" altLang="zh-CN" sz="2800" baseline="-250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2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(k)={1 , 2 , 3 , 2,1} 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458216" y="1783910"/>
            <a:ext cx="761812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en-US" altLang="zh-CN" sz="2800" dirty="0">
                <a:solidFill>
                  <a:srgbClr val="CC0000"/>
                </a:solidFill>
                <a:latin typeface="Adobe 黑体 Std R" pitchFamily="34" charset="-122"/>
                <a:ea typeface="Adobe 黑体 Std R" pitchFamily="34" charset="-122"/>
              </a:rPr>
              <a:t>(1) </a:t>
            </a:r>
          </a:p>
        </p:txBody>
      </p:sp>
      <p:graphicFrame>
        <p:nvGraphicFramePr>
          <p:cNvPr id="13" name="Object 34"/>
          <p:cNvGraphicFramePr>
            <a:graphicFrameLocks noChangeAspect="1"/>
          </p:cNvGraphicFramePr>
          <p:nvPr/>
        </p:nvGraphicFramePr>
        <p:xfrm>
          <a:off x="1116469" y="2181944"/>
          <a:ext cx="5304115" cy="891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62" name="公式" r:id="rId4" imgW="62788800" imgH="10668000" progId="Equation.3">
                  <p:embed/>
                </p:oleObj>
              </mc:Choice>
              <mc:Fallback>
                <p:oleObj name="公式" r:id="rId4" imgW="62788800" imgH="10668000" progId="Equation.3">
                  <p:embed/>
                  <p:pic>
                    <p:nvPicPr>
                      <p:cNvPr id="0" name="图片 196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469" y="2181944"/>
                        <a:ext cx="5304115" cy="8919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534397" y="3075841"/>
            <a:ext cx="7694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可见，其单边、双边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z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变换相等。与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z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无关，所以其收敛域为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整个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z 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平面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ldLvl="0" animBg="1" autoUpdateAnimBg="0"/>
      <p:bldP spid="14" grpId="0" bldLvl="0" animBg="1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全屏显示(16:9)</PresentationFormat>
  <Paragraphs>87</Paragraphs>
  <Slides>17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Adobe Gothic Std B</vt:lpstr>
      <vt:lpstr>Symbol</vt:lpstr>
      <vt:lpstr>造字工房悦黑体验版常规体</vt:lpstr>
      <vt:lpstr>Adobe 黑体 Std R</vt:lpstr>
      <vt:lpstr>Migraffiti</vt:lpstr>
      <vt:lpstr>Wingdings</vt:lpstr>
      <vt:lpstr>Calibri</vt:lpstr>
      <vt:lpstr>Segoe Script</vt:lpstr>
      <vt:lpstr>Office 主题​​</vt:lpstr>
      <vt:lpstr>公式</vt:lpstr>
      <vt:lpstr>Equation</vt:lpstr>
      <vt:lpstr>Equation.3</vt:lpstr>
      <vt:lpstr>VISIO</vt:lpstr>
      <vt:lpstr>PowerPoint 演示文稿</vt:lpstr>
      <vt:lpstr>第六章  离散系统z域分析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heqing</dc:creator>
  <cp:lastModifiedBy>Li Jun</cp:lastModifiedBy>
  <cp:revision>37</cp:revision>
  <dcterms:created xsi:type="dcterms:W3CDTF">2014-07-22T07:42:00Z</dcterms:created>
  <dcterms:modified xsi:type="dcterms:W3CDTF">2020-06-10T02:11:33Z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